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41" descr=""/>
          <p:cNvPicPr/>
          <p:nvPr/>
        </p:nvPicPr>
        <p:blipFill>
          <a:blip r:embed="rId2"/>
          <a:stretch/>
        </p:blipFill>
        <p:spPr>
          <a:xfrm>
            <a:off x="0" y="0"/>
            <a:ext cx="12189960" cy="6867720"/>
          </a:xfrm>
          <a:prstGeom prst="rect">
            <a:avLst/>
          </a:prstGeom>
          <a:ln w="0">
            <a:noFill/>
          </a:ln>
        </p:spPr>
      </p:pic>
      <p:pic>
        <p:nvPicPr>
          <p:cNvPr id="1" name="Image 16" descr="Une image contenant cravate, personne, homme, portant&#10;&#10;Description générée automatiquement"/>
          <p:cNvPicPr/>
          <p:nvPr/>
        </p:nvPicPr>
        <p:blipFill>
          <a:blip r:embed="rId3"/>
          <a:stretch/>
        </p:blipFill>
        <p:spPr>
          <a:xfrm>
            <a:off x="478440" y="-58320"/>
            <a:ext cx="11347560" cy="6657840"/>
          </a:xfrm>
          <a:prstGeom prst="rect">
            <a:avLst/>
          </a:prstGeom>
          <a:ln w="0">
            <a:noFill/>
          </a:ln>
        </p:spPr>
      </p:pic>
      <p:sp>
        <p:nvSpPr>
          <p:cNvPr id="2" name="Rectangle 33"/>
          <p:cNvSpPr/>
          <p:nvPr/>
        </p:nvSpPr>
        <p:spPr>
          <a:xfrm>
            <a:off x="7225560" y="5684760"/>
            <a:ext cx="4976280" cy="118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3" name="Rectangle 35"/>
          <p:cNvSpPr/>
          <p:nvPr/>
        </p:nvSpPr>
        <p:spPr>
          <a:xfrm>
            <a:off x="0" y="6514920"/>
            <a:ext cx="7414560" cy="357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cxnSp>
        <p:nvCxnSpPr>
          <p:cNvPr id="4" name="Connecteur droit 21"/>
          <p:cNvCxnSpPr/>
          <p:nvPr/>
        </p:nvCxnSpPr>
        <p:spPr>
          <a:xfrm>
            <a:off x="0" y="642600"/>
            <a:ext cx="12193920" cy="2160"/>
          </a:xfrm>
          <a:prstGeom prst="straightConnector1">
            <a:avLst/>
          </a:prstGeom>
          <a:ln w="0">
            <a:solidFill>
              <a:srgbClr val="404040"/>
            </a:solidFill>
          </a:ln>
        </p:spPr>
      </p:cxnSp>
      <p:cxnSp>
        <p:nvCxnSpPr>
          <p:cNvPr id="5" name="Connecteur droit 39"/>
          <p:cNvCxnSpPr/>
          <p:nvPr/>
        </p:nvCxnSpPr>
        <p:spPr>
          <a:xfrm>
            <a:off x="9723600" y="5499360"/>
            <a:ext cx="2160" cy="398160"/>
          </a:xfrm>
          <a:prstGeom prst="straightConnector1">
            <a:avLst/>
          </a:prstGeom>
          <a:ln w="19050">
            <a:solidFill>
              <a:srgbClr val="ffd300"/>
            </a:solidFill>
            <a:round/>
          </a:ln>
        </p:spPr>
      </p:cxnSp>
      <p:pic>
        <p:nvPicPr>
          <p:cNvPr id="6" name="Image 24" descr=""/>
          <p:cNvPicPr/>
          <p:nvPr/>
        </p:nvPicPr>
        <p:blipFill>
          <a:blip r:embed="rId4"/>
          <a:stretch/>
        </p:blipFill>
        <p:spPr>
          <a:xfrm>
            <a:off x="363960" y="248400"/>
            <a:ext cx="1589040" cy="17784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529240" y="2105640"/>
            <a:ext cx="5949000" cy="133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ffffff"/>
                </a:solidFill>
                <a:latin typeface="Calibri"/>
              </a:rPr>
              <a:t>Algorithmie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317640" y="3326400"/>
            <a:ext cx="5167080" cy="107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fr-FR" sz="1600" spc="-1" strike="noStrike">
                <a:solidFill>
                  <a:srgbClr val="ffffff"/>
                </a:solidFill>
                <a:latin typeface="Poppins Light"/>
              </a:rPr>
              <a:t>06 – Les objets partie 1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7225560" y="6006240"/>
            <a:ext cx="4953600" cy="28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600" spc="-1" strike="noStrike">
                <a:solidFill>
                  <a:srgbClr val="161412"/>
                </a:solidFill>
                <a:latin typeface="Poppins Light"/>
              </a:rPr>
              <a:t>DWWM PE6 LYON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7224480" y="6303960"/>
            <a:ext cx="4953600" cy="28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600" spc="-1" strike="noStrike">
                <a:solidFill>
                  <a:srgbClr val="161412"/>
                </a:solidFill>
                <a:latin typeface="Poppins Light"/>
              </a:rPr>
              <a:t>Barthélémy DELUY – CC-BY-NC-SA 4.0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37"/>
          <p:cNvSpPr/>
          <p:nvPr/>
        </p:nvSpPr>
        <p:spPr>
          <a:xfrm>
            <a:off x="609480" y="273600"/>
            <a:ext cx="10970640" cy="1143000"/>
          </a:xfrm>
          <a:prstGeom prst="rect">
            <a:avLst/>
          </a:prstGeom>
          <a:gradFill rotWithShape="0">
            <a:gsLst>
              <a:gs pos="0">
                <a:srgbClr val="ffd800"/>
              </a:gs>
              <a:gs pos="100000">
                <a:srgbClr val="eea500"/>
              </a:gs>
            </a:gsLst>
            <a:lin ang="2159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000000"/>
                </a:solidFill>
                <a:latin typeface="Calibri"/>
              </a:rPr>
              <a:t>Déclaration d’attributs objets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Si un attribut est de type objet, on peut forcer ce type lors de la déclaration.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En algo : 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Type Restaurant</a:t>
            </a:r>
            <a:br>
              <a:rPr sz="3200"/>
            </a:b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    Déclarer adresse : Adresse</a:t>
            </a:r>
            <a:br>
              <a:rPr sz="3200"/>
            </a:b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FinType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En PHP :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class Restaurant {</a:t>
            </a:r>
            <a:br>
              <a:rPr sz="3200"/>
            </a:b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    public Adresse $adr ;</a:t>
            </a:r>
            <a:br>
              <a:rPr sz="3200"/>
            </a:b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4" name="Groupe 28"/>
          <p:cNvGrpSpPr/>
          <p:nvPr/>
        </p:nvGrpSpPr>
        <p:grpSpPr>
          <a:xfrm>
            <a:off x="540000" y="6300000"/>
            <a:ext cx="7958880" cy="392040"/>
            <a:chOff x="540000" y="6300000"/>
            <a:chExt cx="7958880" cy="392040"/>
          </a:xfrm>
        </p:grpSpPr>
        <p:sp>
          <p:nvSpPr>
            <p:cNvPr id="195" name="Rectangle 38"/>
            <p:cNvSpPr/>
            <p:nvPr/>
          </p:nvSpPr>
          <p:spPr>
            <a:xfrm>
              <a:off x="540000" y="6300000"/>
              <a:ext cx="7958880" cy="392040"/>
            </a:xfrm>
            <a:prstGeom prst="rect">
              <a:avLst/>
            </a:prstGeom>
            <a:gradFill rotWithShape="0">
              <a:gsLst>
                <a:gs pos="0">
                  <a:srgbClr val="f3b500"/>
                </a:gs>
                <a:gs pos="100000">
                  <a:srgbClr val="ffd800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COMPLÉMENTS EN INFORMATIQUE • </a:t>
              </a:r>
              <a:r>
                <a:rPr b="0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ALGORITHMIE</a:t>
              </a: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6" name="Chevron 28"/>
            <p:cNvSpPr/>
            <p:nvPr/>
          </p:nvSpPr>
          <p:spPr>
            <a:xfrm rot="5400000">
              <a:off x="8133120" y="6393960"/>
              <a:ext cx="117720" cy="216720"/>
            </a:xfrm>
            <a:prstGeom prst="chevron">
              <a:avLst>
                <a:gd name="adj" fmla="val 76013"/>
              </a:avLst>
            </a:prstGeom>
            <a:solidFill>
              <a:srgbClr val="ffd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197" name="Groupe 29"/>
          <p:cNvGrpSpPr/>
          <p:nvPr/>
        </p:nvGrpSpPr>
        <p:grpSpPr>
          <a:xfrm>
            <a:off x="10008000" y="6300000"/>
            <a:ext cx="1618200" cy="390600"/>
            <a:chOff x="10008000" y="6300000"/>
            <a:chExt cx="1618200" cy="390600"/>
          </a:xfrm>
        </p:grpSpPr>
        <p:sp>
          <p:nvSpPr>
            <p:cNvPr id="198" name="Rectangle 39"/>
            <p:cNvSpPr/>
            <p:nvPr/>
          </p:nvSpPr>
          <p:spPr>
            <a:xfrm>
              <a:off x="10008000" y="6300000"/>
              <a:ext cx="1618200" cy="390600"/>
            </a:xfrm>
            <a:prstGeom prst="rect">
              <a:avLst/>
            </a:prstGeom>
            <a:gradFill rotWithShape="0">
              <a:gsLst>
                <a:gs pos="0">
                  <a:srgbClr val="767472"/>
                </a:gs>
                <a:gs pos="100000">
                  <a:srgbClr val="161412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ffffff"/>
                  </a:solidFill>
                  <a:latin typeface="Poppins Light"/>
                  <a:ea typeface="DejaVu Sans"/>
                </a:rPr>
                <a:t>2023</a:t>
              </a: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9" name="Chevron 29"/>
            <p:cNvSpPr/>
            <p:nvPr/>
          </p:nvSpPr>
          <p:spPr>
            <a:xfrm rot="5400000">
              <a:off x="11507040" y="6480360"/>
              <a:ext cx="117720" cy="42840"/>
            </a:xfrm>
            <a:prstGeom prst="chevron">
              <a:avLst>
                <a:gd name="adj" fmla="val 76013"/>
              </a:avLst>
            </a:prstGeom>
            <a:solidFill>
              <a:srgbClr val="161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1600" bIns="21600" anchor="ctr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200" name="Groupe 30"/>
          <p:cNvGrpSpPr/>
          <p:nvPr/>
        </p:nvGrpSpPr>
        <p:grpSpPr>
          <a:xfrm>
            <a:off x="8496000" y="6300000"/>
            <a:ext cx="1505520" cy="390600"/>
            <a:chOff x="8496000" y="6300000"/>
            <a:chExt cx="1505520" cy="390600"/>
          </a:xfrm>
        </p:grpSpPr>
        <p:sp>
          <p:nvSpPr>
            <p:cNvPr id="201" name="Rectangle 40"/>
            <p:cNvSpPr/>
            <p:nvPr/>
          </p:nvSpPr>
          <p:spPr>
            <a:xfrm>
              <a:off x="8496000" y="6300000"/>
              <a:ext cx="1505520" cy="390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fld id="{FECB29AC-E0B2-4C82-9A41-D46156EDD19F}" type="slidenum"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10</a:t>
              </a:fld>
              <a:r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/</a:t>
              </a:r>
              <a:fld id="{18703F4D-7F22-4151-B2A7-31ADECB55C56}" type="slidecount"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12</a:t>
              </a:fld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2" name="Chevron 30"/>
            <p:cNvSpPr/>
            <p:nvPr/>
          </p:nvSpPr>
          <p:spPr>
            <a:xfrm rot="5400000">
              <a:off x="9885600" y="6482880"/>
              <a:ext cx="119160" cy="39600"/>
            </a:xfrm>
            <a:prstGeom prst="chevron">
              <a:avLst>
                <a:gd name="adj" fmla="val 76013"/>
              </a:avLst>
            </a:prstGeom>
            <a:solidFill>
              <a:srgbClr val="161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19800" bIns="19800" anchor="ctr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pic>
        <p:nvPicPr>
          <p:cNvPr id="203" name="Image 9" descr="Une image contenant clipart&#10;&#10;Description générée automatiquement"/>
          <p:cNvPicPr/>
          <p:nvPr/>
        </p:nvPicPr>
        <p:blipFill>
          <a:blip r:embed="rId1"/>
          <a:stretch/>
        </p:blipFill>
        <p:spPr>
          <a:xfrm>
            <a:off x="10152360" y="6408360"/>
            <a:ext cx="348840" cy="17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25"/>
          <p:cNvSpPr/>
          <p:nvPr/>
        </p:nvSpPr>
        <p:spPr>
          <a:xfrm>
            <a:off x="609480" y="273600"/>
            <a:ext cx="10970640" cy="1143000"/>
          </a:xfrm>
          <a:prstGeom prst="rect">
            <a:avLst/>
          </a:prstGeom>
          <a:gradFill rotWithShape="0">
            <a:gsLst>
              <a:gs pos="0">
                <a:srgbClr val="ffd800"/>
              </a:gs>
              <a:gs pos="100000">
                <a:srgbClr val="eea500"/>
              </a:gs>
            </a:gsLst>
            <a:lin ang="2159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Mise en application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01760" indent="-301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Écrire le ou les objets qui permet(tent) de décrire un restaurant, avec son nom et son adresse détaillée (numéro, voirie, code postal, ville, pays)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01760" indent="-301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Écrire le ou les objets qui permet(tent) de décrire la carte du restaurant, avec les entrées, les plats, et les desserts. Chaque élément de la carte a un nom, une description, un prix, et une liste d’allergènes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01760" indent="-301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Affichez la carte en HTML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7" name="Groupe 19"/>
          <p:cNvGrpSpPr/>
          <p:nvPr/>
        </p:nvGrpSpPr>
        <p:grpSpPr>
          <a:xfrm>
            <a:off x="540000" y="6300000"/>
            <a:ext cx="7958880" cy="392040"/>
            <a:chOff x="540000" y="6300000"/>
            <a:chExt cx="7958880" cy="392040"/>
          </a:xfrm>
        </p:grpSpPr>
        <p:sp>
          <p:nvSpPr>
            <p:cNvPr id="208" name="Rectangle 26"/>
            <p:cNvSpPr/>
            <p:nvPr/>
          </p:nvSpPr>
          <p:spPr>
            <a:xfrm>
              <a:off x="540000" y="6300000"/>
              <a:ext cx="7958880" cy="392040"/>
            </a:xfrm>
            <a:prstGeom prst="rect">
              <a:avLst/>
            </a:prstGeom>
            <a:gradFill rotWithShape="0">
              <a:gsLst>
                <a:gs pos="0">
                  <a:srgbClr val="f3b500"/>
                </a:gs>
                <a:gs pos="100000">
                  <a:srgbClr val="ffd800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COMPLÉMENTS EN INFORMATIQUE • </a:t>
              </a:r>
              <a:r>
                <a:rPr b="0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ALGORITHMIE</a:t>
              </a: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9" name="Chevron 19"/>
            <p:cNvSpPr/>
            <p:nvPr/>
          </p:nvSpPr>
          <p:spPr>
            <a:xfrm rot="5400000">
              <a:off x="8133120" y="6393960"/>
              <a:ext cx="117720" cy="216720"/>
            </a:xfrm>
            <a:prstGeom prst="chevron">
              <a:avLst>
                <a:gd name="adj" fmla="val 76013"/>
              </a:avLst>
            </a:prstGeom>
            <a:solidFill>
              <a:srgbClr val="ffd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210" name="Groupe 20"/>
          <p:cNvGrpSpPr/>
          <p:nvPr/>
        </p:nvGrpSpPr>
        <p:grpSpPr>
          <a:xfrm>
            <a:off x="10008000" y="6300000"/>
            <a:ext cx="1618200" cy="390600"/>
            <a:chOff x="10008000" y="6300000"/>
            <a:chExt cx="1618200" cy="390600"/>
          </a:xfrm>
        </p:grpSpPr>
        <p:sp>
          <p:nvSpPr>
            <p:cNvPr id="211" name="Rectangle 27"/>
            <p:cNvSpPr/>
            <p:nvPr/>
          </p:nvSpPr>
          <p:spPr>
            <a:xfrm>
              <a:off x="10008000" y="6300000"/>
              <a:ext cx="1618200" cy="390600"/>
            </a:xfrm>
            <a:prstGeom prst="rect">
              <a:avLst/>
            </a:prstGeom>
            <a:gradFill rotWithShape="0">
              <a:gsLst>
                <a:gs pos="0">
                  <a:srgbClr val="767472"/>
                </a:gs>
                <a:gs pos="100000">
                  <a:srgbClr val="161412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ffffff"/>
                  </a:solidFill>
                  <a:latin typeface="Poppins Light"/>
                  <a:ea typeface="DejaVu Sans"/>
                </a:rPr>
                <a:t>2023</a:t>
              </a: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Chevron 20"/>
            <p:cNvSpPr/>
            <p:nvPr/>
          </p:nvSpPr>
          <p:spPr>
            <a:xfrm rot="5400000">
              <a:off x="11507040" y="6480360"/>
              <a:ext cx="117720" cy="42840"/>
            </a:xfrm>
            <a:prstGeom prst="chevron">
              <a:avLst>
                <a:gd name="adj" fmla="val 76013"/>
              </a:avLst>
            </a:prstGeom>
            <a:solidFill>
              <a:srgbClr val="161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1600" bIns="216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213" name="Groupe 21"/>
          <p:cNvGrpSpPr/>
          <p:nvPr/>
        </p:nvGrpSpPr>
        <p:grpSpPr>
          <a:xfrm>
            <a:off x="8496000" y="6300000"/>
            <a:ext cx="1505520" cy="390600"/>
            <a:chOff x="8496000" y="6300000"/>
            <a:chExt cx="1505520" cy="390600"/>
          </a:xfrm>
        </p:grpSpPr>
        <p:sp>
          <p:nvSpPr>
            <p:cNvPr id="214" name="Rectangle 28"/>
            <p:cNvSpPr/>
            <p:nvPr/>
          </p:nvSpPr>
          <p:spPr>
            <a:xfrm>
              <a:off x="8496000" y="6300000"/>
              <a:ext cx="1505520" cy="390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fld id="{D4AF06BA-8808-47ED-9E6D-7E8A3EC248B3}" type="slidenum"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11</a:t>
              </a:fld>
              <a:r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/</a:t>
              </a:r>
              <a:fld id="{6ED110AC-6213-4634-A8A3-C096FBA408D9}" type="slidecount"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12</a:t>
              </a:fld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5" name="Chevron 21"/>
            <p:cNvSpPr/>
            <p:nvPr/>
          </p:nvSpPr>
          <p:spPr>
            <a:xfrm rot="5400000">
              <a:off x="9885600" y="6482880"/>
              <a:ext cx="119160" cy="39600"/>
            </a:xfrm>
            <a:prstGeom prst="chevron">
              <a:avLst>
                <a:gd name="adj" fmla="val 76013"/>
              </a:avLst>
            </a:prstGeom>
            <a:solidFill>
              <a:srgbClr val="161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19800" bIns="198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pic>
        <p:nvPicPr>
          <p:cNvPr id="216" name="Image 6" descr="Une image contenant clipart&#10;&#10;Description générée automatiquement"/>
          <p:cNvPicPr/>
          <p:nvPr/>
        </p:nvPicPr>
        <p:blipFill>
          <a:blip r:embed="rId1"/>
          <a:stretch/>
        </p:blipFill>
        <p:spPr>
          <a:xfrm>
            <a:off x="10152360" y="6408360"/>
            <a:ext cx="348840" cy="17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101"/>
          <p:cNvSpPr/>
          <p:nvPr/>
        </p:nvSpPr>
        <p:spPr>
          <a:xfrm>
            <a:off x="609480" y="273600"/>
            <a:ext cx="10970640" cy="1143000"/>
          </a:xfrm>
          <a:prstGeom prst="rect">
            <a:avLst/>
          </a:prstGeom>
          <a:gradFill rotWithShape="0">
            <a:gsLst>
              <a:gs pos="0">
                <a:srgbClr val="ffd800"/>
              </a:gs>
              <a:gs pos="100000">
                <a:srgbClr val="eea500"/>
              </a:gs>
            </a:gsLst>
            <a:lin ang="2159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000000"/>
                </a:solidFill>
                <a:latin typeface="Calibri"/>
              </a:rPr>
              <a:t>Conclusion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0" name="Groupe 76"/>
          <p:cNvGrpSpPr/>
          <p:nvPr/>
        </p:nvGrpSpPr>
        <p:grpSpPr>
          <a:xfrm>
            <a:off x="540000" y="6300000"/>
            <a:ext cx="7958880" cy="392040"/>
            <a:chOff x="540000" y="6300000"/>
            <a:chExt cx="7958880" cy="392040"/>
          </a:xfrm>
        </p:grpSpPr>
        <p:sp>
          <p:nvSpPr>
            <p:cNvPr id="221" name="Rectangle 102"/>
            <p:cNvSpPr/>
            <p:nvPr/>
          </p:nvSpPr>
          <p:spPr>
            <a:xfrm>
              <a:off x="540000" y="6300000"/>
              <a:ext cx="7958880" cy="392040"/>
            </a:xfrm>
            <a:prstGeom prst="rect">
              <a:avLst/>
            </a:prstGeom>
            <a:gradFill rotWithShape="0">
              <a:gsLst>
                <a:gs pos="0">
                  <a:srgbClr val="f3b500"/>
                </a:gs>
                <a:gs pos="100000">
                  <a:srgbClr val="ffd800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COMPLÉMENTS EN INFORMATIQUE • </a:t>
              </a:r>
              <a:r>
                <a:rPr b="0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ALGORITHMIE</a:t>
              </a: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2" name="Chevron 76"/>
            <p:cNvSpPr/>
            <p:nvPr/>
          </p:nvSpPr>
          <p:spPr>
            <a:xfrm rot="5400000">
              <a:off x="8133120" y="6393960"/>
              <a:ext cx="117720" cy="216720"/>
            </a:xfrm>
            <a:prstGeom prst="chevron">
              <a:avLst>
                <a:gd name="adj" fmla="val 76013"/>
              </a:avLst>
            </a:prstGeom>
            <a:solidFill>
              <a:srgbClr val="ffd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223" name="Groupe 77"/>
          <p:cNvGrpSpPr/>
          <p:nvPr/>
        </p:nvGrpSpPr>
        <p:grpSpPr>
          <a:xfrm>
            <a:off x="10008000" y="6300000"/>
            <a:ext cx="1618200" cy="390600"/>
            <a:chOff x="10008000" y="6300000"/>
            <a:chExt cx="1618200" cy="390600"/>
          </a:xfrm>
        </p:grpSpPr>
        <p:sp>
          <p:nvSpPr>
            <p:cNvPr id="224" name="Rectangle 103"/>
            <p:cNvSpPr/>
            <p:nvPr/>
          </p:nvSpPr>
          <p:spPr>
            <a:xfrm>
              <a:off x="10008000" y="6300000"/>
              <a:ext cx="1618200" cy="390600"/>
            </a:xfrm>
            <a:prstGeom prst="rect">
              <a:avLst/>
            </a:prstGeom>
            <a:gradFill rotWithShape="0">
              <a:gsLst>
                <a:gs pos="0">
                  <a:srgbClr val="767472"/>
                </a:gs>
                <a:gs pos="100000">
                  <a:srgbClr val="161412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ffffff"/>
                  </a:solidFill>
                  <a:latin typeface="Poppins Light"/>
                  <a:ea typeface="DejaVu Sans"/>
                </a:rPr>
                <a:t>2023</a:t>
              </a: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Chevron 77"/>
            <p:cNvSpPr/>
            <p:nvPr/>
          </p:nvSpPr>
          <p:spPr>
            <a:xfrm rot="5400000">
              <a:off x="11507040" y="6480360"/>
              <a:ext cx="117720" cy="42840"/>
            </a:xfrm>
            <a:prstGeom prst="chevron">
              <a:avLst>
                <a:gd name="adj" fmla="val 76013"/>
              </a:avLst>
            </a:prstGeom>
            <a:solidFill>
              <a:srgbClr val="161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1600" bIns="216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226" name="Groupe 78"/>
          <p:cNvGrpSpPr/>
          <p:nvPr/>
        </p:nvGrpSpPr>
        <p:grpSpPr>
          <a:xfrm>
            <a:off x="8496000" y="6300000"/>
            <a:ext cx="1505520" cy="390600"/>
            <a:chOff x="8496000" y="6300000"/>
            <a:chExt cx="1505520" cy="390600"/>
          </a:xfrm>
        </p:grpSpPr>
        <p:sp>
          <p:nvSpPr>
            <p:cNvPr id="227" name="Rectangle 104"/>
            <p:cNvSpPr/>
            <p:nvPr/>
          </p:nvSpPr>
          <p:spPr>
            <a:xfrm>
              <a:off x="8496000" y="6300000"/>
              <a:ext cx="1505520" cy="390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fld id="{32133984-1714-41B3-93D1-6F11F8D7131B}" type="slidenum"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12</a:t>
              </a:fld>
              <a:r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/</a:t>
              </a:r>
              <a:fld id="{B9F49F8D-14C0-49F2-B5B3-5ABC101C83B7}" type="slidecount"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12</a:t>
              </a:fld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8" name="Chevron 78"/>
            <p:cNvSpPr/>
            <p:nvPr/>
          </p:nvSpPr>
          <p:spPr>
            <a:xfrm rot="5400000">
              <a:off x="9885600" y="6482880"/>
              <a:ext cx="119160" cy="39600"/>
            </a:xfrm>
            <a:prstGeom prst="chevron">
              <a:avLst>
                <a:gd name="adj" fmla="val 76013"/>
              </a:avLst>
            </a:prstGeom>
            <a:solidFill>
              <a:srgbClr val="161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19800" bIns="198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pic>
        <p:nvPicPr>
          <p:cNvPr id="229" name="Image 26" descr="Une image contenant clipart&#10;&#10;Description générée automatiquement"/>
          <p:cNvPicPr/>
          <p:nvPr/>
        </p:nvPicPr>
        <p:blipFill>
          <a:blip r:embed="rId1"/>
          <a:stretch/>
        </p:blipFill>
        <p:spPr>
          <a:xfrm>
            <a:off x="10152360" y="6408360"/>
            <a:ext cx="348840" cy="178200"/>
          </a:xfrm>
          <a:prstGeom prst="rect">
            <a:avLst/>
          </a:prstGeom>
          <a:ln w="0">
            <a:noFill/>
          </a:ln>
        </p:spPr>
      </p:pic>
      <p:pic>
        <p:nvPicPr>
          <p:cNvPr id="230" name="" descr=""/>
          <p:cNvPicPr/>
          <p:nvPr/>
        </p:nvPicPr>
        <p:blipFill>
          <a:blip r:embed="rId2"/>
          <a:stretch/>
        </p:blipFill>
        <p:spPr>
          <a:xfrm>
            <a:off x="3780000" y="1800000"/>
            <a:ext cx="3973320" cy="3842280"/>
          </a:xfrm>
          <a:prstGeom prst="rect">
            <a:avLst/>
          </a:prstGeom>
          <a:ln w="0">
            <a:solidFill>
              <a:srgbClr val="3465a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"/>
          <p:cNvSpPr/>
          <p:nvPr/>
        </p:nvSpPr>
        <p:spPr>
          <a:xfrm>
            <a:off x="609480" y="273600"/>
            <a:ext cx="10970640" cy="1143000"/>
          </a:xfrm>
          <a:prstGeom prst="rect">
            <a:avLst/>
          </a:prstGeom>
          <a:gradFill rotWithShape="0">
            <a:gsLst>
              <a:gs pos="0">
                <a:srgbClr val="ffd800"/>
              </a:gs>
              <a:gs pos="100000">
                <a:srgbClr val="eea500"/>
              </a:gs>
            </a:gsLst>
            <a:lin ang="2159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4000" spc="-1" strike="noStrike">
                <a:solidFill>
                  <a:srgbClr val="000000"/>
                </a:solidFill>
                <a:latin typeface="Calibri"/>
              </a:rPr>
              <a:t>Introduction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5468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45468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Les dictionnaires sont très utiles pour stocker des données de type différents mais qui restent cohérentes entre elles. Ils ont cependant un défaut majeur : lequel ?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45468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0" name="Groupe 1"/>
          <p:cNvGrpSpPr/>
          <p:nvPr/>
        </p:nvGrpSpPr>
        <p:grpSpPr>
          <a:xfrm>
            <a:off x="540000" y="6300000"/>
            <a:ext cx="7958880" cy="392040"/>
            <a:chOff x="540000" y="6300000"/>
            <a:chExt cx="7958880" cy="392040"/>
          </a:xfrm>
        </p:grpSpPr>
        <p:sp>
          <p:nvSpPr>
            <p:cNvPr id="91" name="Rectangle 2"/>
            <p:cNvSpPr/>
            <p:nvPr/>
          </p:nvSpPr>
          <p:spPr>
            <a:xfrm>
              <a:off x="540000" y="6300000"/>
              <a:ext cx="7958880" cy="392040"/>
            </a:xfrm>
            <a:prstGeom prst="rect">
              <a:avLst/>
            </a:prstGeom>
            <a:gradFill rotWithShape="0">
              <a:gsLst>
                <a:gs pos="0">
                  <a:srgbClr val="f3b500"/>
                </a:gs>
                <a:gs pos="100000">
                  <a:srgbClr val="ffd800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COMPLÉMENTS EN INFORMATIQUE • </a:t>
              </a:r>
              <a:r>
                <a:rPr b="0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ALGORITHMIE</a:t>
              </a: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" name="Chevron 1"/>
            <p:cNvSpPr/>
            <p:nvPr/>
          </p:nvSpPr>
          <p:spPr>
            <a:xfrm rot="5400000">
              <a:off x="8133120" y="6393960"/>
              <a:ext cx="117720" cy="216720"/>
            </a:xfrm>
            <a:prstGeom prst="chevron">
              <a:avLst>
                <a:gd name="adj" fmla="val 76013"/>
              </a:avLst>
            </a:prstGeom>
            <a:solidFill>
              <a:srgbClr val="ffd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93" name="Groupe 2"/>
          <p:cNvGrpSpPr/>
          <p:nvPr/>
        </p:nvGrpSpPr>
        <p:grpSpPr>
          <a:xfrm>
            <a:off x="10008000" y="6300000"/>
            <a:ext cx="1618200" cy="390600"/>
            <a:chOff x="10008000" y="6300000"/>
            <a:chExt cx="1618200" cy="390600"/>
          </a:xfrm>
        </p:grpSpPr>
        <p:sp>
          <p:nvSpPr>
            <p:cNvPr id="94" name="Rectangle 3"/>
            <p:cNvSpPr/>
            <p:nvPr/>
          </p:nvSpPr>
          <p:spPr>
            <a:xfrm>
              <a:off x="10008000" y="6300000"/>
              <a:ext cx="1618200" cy="390600"/>
            </a:xfrm>
            <a:prstGeom prst="rect">
              <a:avLst/>
            </a:prstGeom>
            <a:gradFill rotWithShape="0">
              <a:gsLst>
                <a:gs pos="0">
                  <a:srgbClr val="767472"/>
                </a:gs>
                <a:gs pos="100000">
                  <a:srgbClr val="161412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ffffff"/>
                  </a:solidFill>
                  <a:latin typeface="Poppins Light"/>
                  <a:ea typeface="DejaVu Sans"/>
                </a:rPr>
                <a:t>2023</a:t>
              </a: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" name="Chevron 2"/>
            <p:cNvSpPr/>
            <p:nvPr/>
          </p:nvSpPr>
          <p:spPr>
            <a:xfrm rot="5400000">
              <a:off x="11507040" y="6480360"/>
              <a:ext cx="117720" cy="42840"/>
            </a:xfrm>
            <a:prstGeom prst="chevron">
              <a:avLst>
                <a:gd name="adj" fmla="val 76013"/>
              </a:avLst>
            </a:prstGeom>
            <a:solidFill>
              <a:srgbClr val="161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1600" bIns="216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96" name="Groupe 3"/>
          <p:cNvGrpSpPr/>
          <p:nvPr/>
        </p:nvGrpSpPr>
        <p:grpSpPr>
          <a:xfrm>
            <a:off x="8496000" y="6300000"/>
            <a:ext cx="1505520" cy="390600"/>
            <a:chOff x="8496000" y="6300000"/>
            <a:chExt cx="1505520" cy="390600"/>
          </a:xfrm>
        </p:grpSpPr>
        <p:sp>
          <p:nvSpPr>
            <p:cNvPr id="97" name="Rectangle 4"/>
            <p:cNvSpPr/>
            <p:nvPr/>
          </p:nvSpPr>
          <p:spPr>
            <a:xfrm>
              <a:off x="8496000" y="6300000"/>
              <a:ext cx="1505520" cy="390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fld id="{B4DE6113-67C8-4A0E-B01E-89D98B440229}" type="slidenum"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2</a:t>
              </a:fld>
              <a:r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/</a:t>
              </a:r>
              <a:fld id="{EDBF5A8A-E3EF-45AE-8665-E2A95AF68855}" type="slidecount"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12</a:t>
              </a:fld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8" name="Chevron 3"/>
            <p:cNvSpPr/>
            <p:nvPr/>
          </p:nvSpPr>
          <p:spPr>
            <a:xfrm rot="5400000">
              <a:off x="9885600" y="6482880"/>
              <a:ext cx="119160" cy="39600"/>
            </a:xfrm>
            <a:prstGeom prst="chevron">
              <a:avLst>
                <a:gd name="adj" fmla="val 76013"/>
              </a:avLst>
            </a:prstGeom>
            <a:solidFill>
              <a:srgbClr val="161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19800" bIns="198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pic>
        <p:nvPicPr>
          <p:cNvPr id="99" name="Image 16" descr="Une image contenant clipart&#10;&#10;Description générée automatiquement"/>
          <p:cNvPicPr/>
          <p:nvPr/>
        </p:nvPicPr>
        <p:blipFill>
          <a:blip r:embed="rId1"/>
          <a:stretch/>
        </p:blipFill>
        <p:spPr>
          <a:xfrm>
            <a:off x="10152000" y="6408000"/>
            <a:ext cx="348840" cy="17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5"/>
          <p:cNvSpPr/>
          <p:nvPr/>
        </p:nvSpPr>
        <p:spPr>
          <a:xfrm>
            <a:off x="609480" y="273600"/>
            <a:ext cx="10970640" cy="1143000"/>
          </a:xfrm>
          <a:prstGeom prst="rect">
            <a:avLst/>
          </a:prstGeom>
          <a:gradFill rotWithShape="0">
            <a:gsLst>
              <a:gs pos="0">
                <a:srgbClr val="ffd800"/>
              </a:gs>
              <a:gs pos="100000">
                <a:srgbClr val="eea500"/>
              </a:gs>
            </a:gsLst>
            <a:lin ang="2159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4000" spc="-1" strike="noStrike">
                <a:solidFill>
                  <a:srgbClr val="000000"/>
                </a:solidFill>
                <a:latin typeface="Calibri"/>
              </a:rPr>
              <a:t>Présentation des objets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5324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Effectivement, la structure d’une map n’est pas définie à l’avance. En fonction du déroulement du programme, certaines clés pourraient ne pas exister, alors que le programme en dépend.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45324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45324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Les objets vont nous permettre de palier à ce défaut, en imposant une structure fixe pour stocker nos valeurs.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3" name="Groupe 4"/>
          <p:cNvGrpSpPr/>
          <p:nvPr/>
        </p:nvGrpSpPr>
        <p:grpSpPr>
          <a:xfrm>
            <a:off x="540000" y="6300000"/>
            <a:ext cx="7958880" cy="392040"/>
            <a:chOff x="540000" y="6300000"/>
            <a:chExt cx="7958880" cy="392040"/>
          </a:xfrm>
        </p:grpSpPr>
        <p:sp>
          <p:nvSpPr>
            <p:cNvPr id="104" name="Rectangle 6"/>
            <p:cNvSpPr/>
            <p:nvPr/>
          </p:nvSpPr>
          <p:spPr>
            <a:xfrm>
              <a:off x="540000" y="6300000"/>
              <a:ext cx="7958880" cy="392040"/>
            </a:xfrm>
            <a:prstGeom prst="rect">
              <a:avLst/>
            </a:prstGeom>
            <a:gradFill rotWithShape="0">
              <a:gsLst>
                <a:gs pos="0">
                  <a:srgbClr val="f3b500"/>
                </a:gs>
                <a:gs pos="100000">
                  <a:srgbClr val="ffd800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COMPLÉMENTS EN INFORMATIQUE • </a:t>
              </a:r>
              <a:r>
                <a:rPr b="0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ALGORITHMIE</a:t>
              </a: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" name="Chevron 4"/>
            <p:cNvSpPr/>
            <p:nvPr/>
          </p:nvSpPr>
          <p:spPr>
            <a:xfrm rot="5400000">
              <a:off x="8133120" y="6393960"/>
              <a:ext cx="117720" cy="216720"/>
            </a:xfrm>
            <a:prstGeom prst="chevron">
              <a:avLst>
                <a:gd name="adj" fmla="val 76013"/>
              </a:avLst>
            </a:prstGeom>
            <a:solidFill>
              <a:srgbClr val="ffd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106" name="Groupe 5"/>
          <p:cNvGrpSpPr/>
          <p:nvPr/>
        </p:nvGrpSpPr>
        <p:grpSpPr>
          <a:xfrm>
            <a:off x="10008000" y="6300000"/>
            <a:ext cx="1618200" cy="390600"/>
            <a:chOff x="10008000" y="6300000"/>
            <a:chExt cx="1618200" cy="390600"/>
          </a:xfrm>
        </p:grpSpPr>
        <p:sp>
          <p:nvSpPr>
            <p:cNvPr id="107" name="Rectangle 7"/>
            <p:cNvSpPr/>
            <p:nvPr/>
          </p:nvSpPr>
          <p:spPr>
            <a:xfrm>
              <a:off x="10008000" y="6300000"/>
              <a:ext cx="1618200" cy="390600"/>
            </a:xfrm>
            <a:prstGeom prst="rect">
              <a:avLst/>
            </a:prstGeom>
            <a:gradFill rotWithShape="0">
              <a:gsLst>
                <a:gs pos="0">
                  <a:srgbClr val="767472"/>
                </a:gs>
                <a:gs pos="100000">
                  <a:srgbClr val="161412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ffffff"/>
                  </a:solidFill>
                  <a:latin typeface="Poppins Light"/>
                  <a:ea typeface="DejaVu Sans"/>
                </a:rPr>
                <a:t>2023</a:t>
              </a: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8" name="Chevron 5"/>
            <p:cNvSpPr/>
            <p:nvPr/>
          </p:nvSpPr>
          <p:spPr>
            <a:xfrm rot="5400000">
              <a:off x="11507040" y="6480360"/>
              <a:ext cx="117720" cy="42840"/>
            </a:xfrm>
            <a:prstGeom prst="chevron">
              <a:avLst>
                <a:gd name="adj" fmla="val 76013"/>
              </a:avLst>
            </a:prstGeom>
            <a:solidFill>
              <a:srgbClr val="161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1600" bIns="216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109" name="Groupe 6"/>
          <p:cNvGrpSpPr/>
          <p:nvPr/>
        </p:nvGrpSpPr>
        <p:grpSpPr>
          <a:xfrm>
            <a:off x="8496000" y="6300000"/>
            <a:ext cx="1505520" cy="390600"/>
            <a:chOff x="8496000" y="6300000"/>
            <a:chExt cx="1505520" cy="390600"/>
          </a:xfrm>
        </p:grpSpPr>
        <p:sp>
          <p:nvSpPr>
            <p:cNvPr id="110" name="Rectangle 8"/>
            <p:cNvSpPr/>
            <p:nvPr/>
          </p:nvSpPr>
          <p:spPr>
            <a:xfrm>
              <a:off x="8496000" y="6300000"/>
              <a:ext cx="1505520" cy="390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fld id="{F7B72C7F-78B1-43FB-8540-AFAF9DF81380}" type="slidenum"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3</a:t>
              </a:fld>
              <a:r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/</a:t>
              </a:r>
              <a:fld id="{364DD0B2-39D6-4FE8-BA3F-5659D76937D8}" type="slidecount"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12</a:t>
              </a:fld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" name="Chevron 6"/>
            <p:cNvSpPr/>
            <p:nvPr/>
          </p:nvSpPr>
          <p:spPr>
            <a:xfrm rot="5400000">
              <a:off x="9885600" y="6482880"/>
              <a:ext cx="119160" cy="39600"/>
            </a:xfrm>
            <a:prstGeom prst="chevron">
              <a:avLst>
                <a:gd name="adj" fmla="val 76013"/>
              </a:avLst>
            </a:prstGeom>
            <a:solidFill>
              <a:srgbClr val="161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19800" bIns="198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pic>
        <p:nvPicPr>
          <p:cNvPr id="112" name="Image 1" descr="Une image contenant clipart&#10;&#10;Description générée automatiquement"/>
          <p:cNvPicPr/>
          <p:nvPr/>
        </p:nvPicPr>
        <p:blipFill>
          <a:blip r:embed="rId1"/>
          <a:stretch/>
        </p:blipFill>
        <p:spPr>
          <a:xfrm>
            <a:off x="10152000" y="6408000"/>
            <a:ext cx="348840" cy="17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9"/>
          <p:cNvSpPr/>
          <p:nvPr/>
        </p:nvSpPr>
        <p:spPr>
          <a:xfrm>
            <a:off x="609480" y="273600"/>
            <a:ext cx="10970640" cy="1143000"/>
          </a:xfrm>
          <a:prstGeom prst="rect">
            <a:avLst/>
          </a:prstGeom>
          <a:gradFill rotWithShape="0">
            <a:gsLst>
              <a:gs pos="0">
                <a:srgbClr val="ffd800"/>
              </a:gs>
              <a:gs pos="100000">
                <a:srgbClr val="eea500"/>
              </a:gs>
            </a:gsLst>
            <a:lin ang="2159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000000"/>
                </a:solidFill>
                <a:latin typeface="Calibri"/>
              </a:rPr>
              <a:t>Présentation des objets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Pour pouvoir imposer une structure, on va devoir se créer un nouveau type de données.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Les langages proposent des types </a:t>
            </a:r>
            <a:r>
              <a:rPr b="0" i="1" lang="fr-FR" sz="3200" spc="-1" strike="noStrike">
                <a:solidFill>
                  <a:srgbClr val="000000"/>
                </a:solidFill>
                <a:latin typeface="Arial"/>
              </a:rPr>
              <a:t>primitifs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 (entiers, décimaux, caractères, etc) et </a:t>
            </a:r>
            <a:r>
              <a:rPr b="0" i="1" lang="fr-FR" sz="3200" spc="-1" strike="noStrike">
                <a:solidFill>
                  <a:srgbClr val="000000"/>
                </a:solidFill>
                <a:latin typeface="Arial"/>
              </a:rPr>
              <a:t>complexes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 (tableaux, maps, objets). 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On va créer un nouveau type personnalisé, de type complexe (chaque variable va contenir plusieurs valeurs).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6" name="Groupe 7"/>
          <p:cNvGrpSpPr/>
          <p:nvPr/>
        </p:nvGrpSpPr>
        <p:grpSpPr>
          <a:xfrm>
            <a:off x="540000" y="6300000"/>
            <a:ext cx="7958880" cy="392040"/>
            <a:chOff x="540000" y="6300000"/>
            <a:chExt cx="7958880" cy="392040"/>
          </a:xfrm>
        </p:grpSpPr>
        <p:sp>
          <p:nvSpPr>
            <p:cNvPr id="117" name="Rectangle 10"/>
            <p:cNvSpPr/>
            <p:nvPr/>
          </p:nvSpPr>
          <p:spPr>
            <a:xfrm>
              <a:off x="540000" y="6300000"/>
              <a:ext cx="7958880" cy="392040"/>
            </a:xfrm>
            <a:prstGeom prst="rect">
              <a:avLst/>
            </a:prstGeom>
            <a:gradFill rotWithShape="0">
              <a:gsLst>
                <a:gs pos="0">
                  <a:srgbClr val="f3b500"/>
                </a:gs>
                <a:gs pos="100000">
                  <a:srgbClr val="ffd800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COMPLÉMENTS EN INFORMATIQUE • </a:t>
              </a:r>
              <a:r>
                <a:rPr b="0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ALGORITHMIE</a:t>
              </a: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" name="Chevron 7"/>
            <p:cNvSpPr/>
            <p:nvPr/>
          </p:nvSpPr>
          <p:spPr>
            <a:xfrm rot="5400000">
              <a:off x="8133120" y="6393960"/>
              <a:ext cx="117720" cy="216720"/>
            </a:xfrm>
            <a:prstGeom prst="chevron">
              <a:avLst>
                <a:gd name="adj" fmla="val 76013"/>
              </a:avLst>
            </a:prstGeom>
            <a:solidFill>
              <a:srgbClr val="ffd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119" name="Groupe 8"/>
          <p:cNvGrpSpPr/>
          <p:nvPr/>
        </p:nvGrpSpPr>
        <p:grpSpPr>
          <a:xfrm>
            <a:off x="10008000" y="6300000"/>
            <a:ext cx="1618200" cy="390600"/>
            <a:chOff x="10008000" y="6300000"/>
            <a:chExt cx="1618200" cy="390600"/>
          </a:xfrm>
        </p:grpSpPr>
        <p:sp>
          <p:nvSpPr>
            <p:cNvPr id="120" name="Rectangle 11"/>
            <p:cNvSpPr/>
            <p:nvPr/>
          </p:nvSpPr>
          <p:spPr>
            <a:xfrm>
              <a:off x="10008000" y="6300000"/>
              <a:ext cx="1618200" cy="390600"/>
            </a:xfrm>
            <a:prstGeom prst="rect">
              <a:avLst/>
            </a:prstGeom>
            <a:gradFill rotWithShape="0">
              <a:gsLst>
                <a:gs pos="0">
                  <a:srgbClr val="767472"/>
                </a:gs>
                <a:gs pos="100000">
                  <a:srgbClr val="161412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ffffff"/>
                  </a:solidFill>
                  <a:latin typeface="Poppins Light"/>
                  <a:ea typeface="DejaVu Sans"/>
                </a:rPr>
                <a:t>2023</a:t>
              </a: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" name="Chevron 8"/>
            <p:cNvSpPr/>
            <p:nvPr/>
          </p:nvSpPr>
          <p:spPr>
            <a:xfrm rot="5400000">
              <a:off x="11507040" y="6480360"/>
              <a:ext cx="117720" cy="42840"/>
            </a:xfrm>
            <a:prstGeom prst="chevron">
              <a:avLst>
                <a:gd name="adj" fmla="val 76013"/>
              </a:avLst>
            </a:prstGeom>
            <a:solidFill>
              <a:srgbClr val="161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1600" bIns="216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122" name="Groupe 9"/>
          <p:cNvGrpSpPr/>
          <p:nvPr/>
        </p:nvGrpSpPr>
        <p:grpSpPr>
          <a:xfrm>
            <a:off x="8496000" y="6300000"/>
            <a:ext cx="1505520" cy="390600"/>
            <a:chOff x="8496000" y="6300000"/>
            <a:chExt cx="1505520" cy="390600"/>
          </a:xfrm>
        </p:grpSpPr>
        <p:sp>
          <p:nvSpPr>
            <p:cNvPr id="123" name="Rectangle 12"/>
            <p:cNvSpPr/>
            <p:nvPr/>
          </p:nvSpPr>
          <p:spPr>
            <a:xfrm>
              <a:off x="8496000" y="6300000"/>
              <a:ext cx="1505520" cy="390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fld id="{6ED0B848-1B37-4D76-BCE2-7F58AE52BE4B}" type="slidenum"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4</a:t>
              </a:fld>
              <a:r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/</a:t>
              </a:r>
              <a:fld id="{11A0C8F1-3FE0-435D-8792-7A760B6CE1D4}" type="slidecount"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12</a:t>
              </a:fld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" name="Chevron 9"/>
            <p:cNvSpPr/>
            <p:nvPr/>
          </p:nvSpPr>
          <p:spPr>
            <a:xfrm rot="5400000">
              <a:off x="9885600" y="6482880"/>
              <a:ext cx="119160" cy="39600"/>
            </a:xfrm>
            <a:prstGeom prst="chevron">
              <a:avLst>
                <a:gd name="adj" fmla="val 76013"/>
              </a:avLst>
            </a:prstGeom>
            <a:solidFill>
              <a:srgbClr val="161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19800" bIns="198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pic>
        <p:nvPicPr>
          <p:cNvPr id="125" name="Image 2" descr="Une image contenant clipart&#10;&#10;Description générée automatiquement"/>
          <p:cNvPicPr/>
          <p:nvPr/>
        </p:nvPicPr>
        <p:blipFill>
          <a:blip r:embed="rId1"/>
          <a:stretch/>
        </p:blipFill>
        <p:spPr>
          <a:xfrm>
            <a:off x="10152360" y="6408360"/>
            <a:ext cx="348840" cy="17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3"/>
          <p:cNvSpPr/>
          <p:nvPr/>
        </p:nvSpPr>
        <p:spPr>
          <a:xfrm>
            <a:off x="609480" y="273600"/>
            <a:ext cx="10970640" cy="1143000"/>
          </a:xfrm>
          <a:prstGeom prst="rect">
            <a:avLst/>
          </a:prstGeom>
          <a:gradFill rotWithShape="0">
            <a:gsLst>
              <a:gs pos="0">
                <a:srgbClr val="ffd800"/>
              </a:gs>
              <a:gs pos="100000">
                <a:srgbClr val="eea500"/>
              </a:gs>
            </a:gsLst>
            <a:lin ang="2159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000000"/>
                </a:solidFill>
                <a:latin typeface="Calibri"/>
              </a:rPr>
              <a:t>Présentation des objets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Chaque « sous-variable » est appelée attribut ou propriété de l’objet que l’on veut déclarer.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En français, cela se traduit par caractéristique.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Quand je me pose la question « quelles sont les caractéristiques de l’objet que j’essaie de représenter ? », chaque réponse deviendra une propriété de mon objet.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9" name="Groupe 10"/>
          <p:cNvGrpSpPr/>
          <p:nvPr/>
        </p:nvGrpSpPr>
        <p:grpSpPr>
          <a:xfrm>
            <a:off x="540000" y="6300000"/>
            <a:ext cx="7958880" cy="392040"/>
            <a:chOff x="540000" y="6300000"/>
            <a:chExt cx="7958880" cy="392040"/>
          </a:xfrm>
        </p:grpSpPr>
        <p:sp>
          <p:nvSpPr>
            <p:cNvPr id="130" name="Rectangle 14"/>
            <p:cNvSpPr/>
            <p:nvPr/>
          </p:nvSpPr>
          <p:spPr>
            <a:xfrm>
              <a:off x="540000" y="6300000"/>
              <a:ext cx="7958880" cy="392040"/>
            </a:xfrm>
            <a:prstGeom prst="rect">
              <a:avLst/>
            </a:prstGeom>
            <a:gradFill rotWithShape="0">
              <a:gsLst>
                <a:gs pos="0">
                  <a:srgbClr val="f3b500"/>
                </a:gs>
                <a:gs pos="100000">
                  <a:srgbClr val="ffd800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COMPLÉMENTS EN INFORMATIQUE • </a:t>
              </a:r>
              <a:r>
                <a:rPr b="0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ALGORITHMIE</a:t>
              </a: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Chevron 10"/>
            <p:cNvSpPr/>
            <p:nvPr/>
          </p:nvSpPr>
          <p:spPr>
            <a:xfrm rot="5400000">
              <a:off x="8133120" y="6393960"/>
              <a:ext cx="117720" cy="216720"/>
            </a:xfrm>
            <a:prstGeom prst="chevron">
              <a:avLst>
                <a:gd name="adj" fmla="val 76013"/>
              </a:avLst>
            </a:prstGeom>
            <a:solidFill>
              <a:srgbClr val="ffd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132" name="Groupe 11"/>
          <p:cNvGrpSpPr/>
          <p:nvPr/>
        </p:nvGrpSpPr>
        <p:grpSpPr>
          <a:xfrm>
            <a:off x="10008000" y="6300000"/>
            <a:ext cx="1618200" cy="390600"/>
            <a:chOff x="10008000" y="6300000"/>
            <a:chExt cx="1618200" cy="390600"/>
          </a:xfrm>
        </p:grpSpPr>
        <p:sp>
          <p:nvSpPr>
            <p:cNvPr id="133" name="Rectangle 15"/>
            <p:cNvSpPr/>
            <p:nvPr/>
          </p:nvSpPr>
          <p:spPr>
            <a:xfrm>
              <a:off x="10008000" y="6300000"/>
              <a:ext cx="1618200" cy="390600"/>
            </a:xfrm>
            <a:prstGeom prst="rect">
              <a:avLst/>
            </a:prstGeom>
            <a:gradFill rotWithShape="0">
              <a:gsLst>
                <a:gs pos="0">
                  <a:srgbClr val="767472"/>
                </a:gs>
                <a:gs pos="100000">
                  <a:srgbClr val="161412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ffffff"/>
                  </a:solidFill>
                  <a:latin typeface="Poppins Light"/>
                  <a:ea typeface="DejaVu Sans"/>
                </a:rPr>
                <a:t>2023</a:t>
              </a: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" name="Chevron 11"/>
            <p:cNvSpPr/>
            <p:nvPr/>
          </p:nvSpPr>
          <p:spPr>
            <a:xfrm rot="5400000">
              <a:off x="11507040" y="6480360"/>
              <a:ext cx="117720" cy="42840"/>
            </a:xfrm>
            <a:prstGeom prst="chevron">
              <a:avLst>
                <a:gd name="adj" fmla="val 76013"/>
              </a:avLst>
            </a:prstGeom>
            <a:solidFill>
              <a:srgbClr val="161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1600" bIns="216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135" name="Groupe 12"/>
          <p:cNvGrpSpPr/>
          <p:nvPr/>
        </p:nvGrpSpPr>
        <p:grpSpPr>
          <a:xfrm>
            <a:off x="8496000" y="6300000"/>
            <a:ext cx="1505520" cy="390600"/>
            <a:chOff x="8496000" y="6300000"/>
            <a:chExt cx="1505520" cy="390600"/>
          </a:xfrm>
        </p:grpSpPr>
        <p:sp>
          <p:nvSpPr>
            <p:cNvPr id="136" name="Rectangle 16"/>
            <p:cNvSpPr/>
            <p:nvPr/>
          </p:nvSpPr>
          <p:spPr>
            <a:xfrm>
              <a:off x="8496000" y="6300000"/>
              <a:ext cx="1505520" cy="390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fld id="{0610AF42-7878-4FE1-8F71-79B05A799603}" type="slidenum"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5</a:t>
              </a:fld>
              <a:r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/</a:t>
              </a:r>
              <a:fld id="{1B14D204-25C9-4FF1-BA82-CD8EE6CDD78F}" type="slidecount"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12</a:t>
              </a:fld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" name="Chevron 12"/>
            <p:cNvSpPr/>
            <p:nvPr/>
          </p:nvSpPr>
          <p:spPr>
            <a:xfrm rot="5400000">
              <a:off x="9885600" y="6482880"/>
              <a:ext cx="119160" cy="39600"/>
            </a:xfrm>
            <a:prstGeom prst="chevron">
              <a:avLst>
                <a:gd name="adj" fmla="val 76013"/>
              </a:avLst>
            </a:prstGeom>
            <a:solidFill>
              <a:srgbClr val="161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19800" bIns="198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pic>
        <p:nvPicPr>
          <p:cNvPr id="138" name="Image 3" descr="Une image contenant clipart&#10;&#10;Description générée automatiquement"/>
          <p:cNvPicPr/>
          <p:nvPr/>
        </p:nvPicPr>
        <p:blipFill>
          <a:blip r:embed="rId1"/>
          <a:stretch/>
        </p:blipFill>
        <p:spPr>
          <a:xfrm>
            <a:off x="10152360" y="6408360"/>
            <a:ext cx="348840" cy="17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7"/>
          <p:cNvSpPr/>
          <p:nvPr/>
        </p:nvSpPr>
        <p:spPr>
          <a:xfrm>
            <a:off x="609480" y="273600"/>
            <a:ext cx="10970640" cy="1143000"/>
          </a:xfrm>
          <a:prstGeom prst="rect">
            <a:avLst/>
          </a:prstGeom>
          <a:gradFill rotWithShape="0">
            <a:gsLst>
              <a:gs pos="0">
                <a:srgbClr val="ffd800"/>
              </a:gs>
              <a:gs pos="100000">
                <a:srgbClr val="eea500"/>
              </a:gs>
            </a:gsLst>
            <a:lin ang="2159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000000"/>
                </a:solidFill>
                <a:latin typeface="Calibri"/>
              </a:rPr>
              <a:t>Présentation des objets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Exemple : 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Une personne est caractérisée par un nom, un prénom, une date de naissance, un lieu de naissance, etc.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Mon objet « Personne » aura donc les attributs nom, prenom, ddN, ldN, etc.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2" name="Groupe 13"/>
          <p:cNvGrpSpPr/>
          <p:nvPr/>
        </p:nvGrpSpPr>
        <p:grpSpPr>
          <a:xfrm>
            <a:off x="540000" y="6300000"/>
            <a:ext cx="7958880" cy="392040"/>
            <a:chOff x="540000" y="6300000"/>
            <a:chExt cx="7958880" cy="392040"/>
          </a:xfrm>
        </p:grpSpPr>
        <p:sp>
          <p:nvSpPr>
            <p:cNvPr id="143" name="Rectangle 18"/>
            <p:cNvSpPr/>
            <p:nvPr/>
          </p:nvSpPr>
          <p:spPr>
            <a:xfrm>
              <a:off x="540000" y="6300000"/>
              <a:ext cx="7958880" cy="392040"/>
            </a:xfrm>
            <a:prstGeom prst="rect">
              <a:avLst/>
            </a:prstGeom>
            <a:gradFill rotWithShape="0">
              <a:gsLst>
                <a:gs pos="0">
                  <a:srgbClr val="f3b500"/>
                </a:gs>
                <a:gs pos="100000">
                  <a:srgbClr val="ffd800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COMPLÉMENTS EN INFORMATIQUE • </a:t>
              </a:r>
              <a:r>
                <a:rPr b="0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ALGORITHMIE</a:t>
              </a: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4" name="Chevron 13"/>
            <p:cNvSpPr/>
            <p:nvPr/>
          </p:nvSpPr>
          <p:spPr>
            <a:xfrm rot="5400000">
              <a:off x="8133120" y="6393960"/>
              <a:ext cx="117720" cy="216720"/>
            </a:xfrm>
            <a:prstGeom prst="chevron">
              <a:avLst>
                <a:gd name="adj" fmla="val 76013"/>
              </a:avLst>
            </a:prstGeom>
            <a:solidFill>
              <a:srgbClr val="ffd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145" name="Groupe 14"/>
          <p:cNvGrpSpPr/>
          <p:nvPr/>
        </p:nvGrpSpPr>
        <p:grpSpPr>
          <a:xfrm>
            <a:off x="10008000" y="6300000"/>
            <a:ext cx="1618200" cy="390600"/>
            <a:chOff x="10008000" y="6300000"/>
            <a:chExt cx="1618200" cy="390600"/>
          </a:xfrm>
        </p:grpSpPr>
        <p:sp>
          <p:nvSpPr>
            <p:cNvPr id="146" name="Rectangle 19"/>
            <p:cNvSpPr/>
            <p:nvPr/>
          </p:nvSpPr>
          <p:spPr>
            <a:xfrm>
              <a:off x="10008000" y="6300000"/>
              <a:ext cx="1618200" cy="390600"/>
            </a:xfrm>
            <a:prstGeom prst="rect">
              <a:avLst/>
            </a:prstGeom>
            <a:gradFill rotWithShape="0">
              <a:gsLst>
                <a:gs pos="0">
                  <a:srgbClr val="767472"/>
                </a:gs>
                <a:gs pos="100000">
                  <a:srgbClr val="161412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ffffff"/>
                  </a:solidFill>
                  <a:latin typeface="Poppins Light"/>
                  <a:ea typeface="DejaVu Sans"/>
                </a:rPr>
                <a:t>2023</a:t>
              </a: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7" name="Chevron 14"/>
            <p:cNvSpPr/>
            <p:nvPr/>
          </p:nvSpPr>
          <p:spPr>
            <a:xfrm rot="5400000">
              <a:off x="11507040" y="6480360"/>
              <a:ext cx="117720" cy="42840"/>
            </a:xfrm>
            <a:prstGeom prst="chevron">
              <a:avLst>
                <a:gd name="adj" fmla="val 76013"/>
              </a:avLst>
            </a:prstGeom>
            <a:solidFill>
              <a:srgbClr val="161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1600" bIns="216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148" name="Groupe 15"/>
          <p:cNvGrpSpPr/>
          <p:nvPr/>
        </p:nvGrpSpPr>
        <p:grpSpPr>
          <a:xfrm>
            <a:off x="8496000" y="6300000"/>
            <a:ext cx="1505520" cy="390600"/>
            <a:chOff x="8496000" y="6300000"/>
            <a:chExt cx="1505520" cy="390600"/>
          </a:xfrm>
        </p:grpSpPr>
        <p:sp>
          <p:nvSpPr>
            <p:cNvPr id="149" name="Rectangle 20"/>
            <p:cNvSpPr/>
            <p:nvPr/>
          </p:nvSpPr>
          <p:spPr>
            <a:xfrm>
              <a:off x="8496000" y="6300000"/>
              <a:ext cx="1505520" cy="390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fld id="{3CE9B836-16A4-45DF-81FF-42380AC5C985}" type="slidenum"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6</a:t>
              </a:fld>
              <a:r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/</a:t>
              </a:r>
              <a:fld id="{5CC9ED68-2AB2-46A5-B829-AAB157CE74FA}" type="slidecount"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12</a:t>
              </a:fld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0" name="Chevron 15"/>
            <p:cNvSpPr/>
            <p:nvPr/>
          </p:nvSpPr>
          <p:spPr>
            <a:xfrm rot="5400000">
              <a:off x="9885600" y="6482880"/>
              <a:ext cx="119160" cy="39600"/>
            </a:xfrm>
            <a:prstGeom prst="chevron">
              <a:avLst>
                <a:gd name="adj" fmla="val 76013"/>
              </a:avLst>
            </a:prstGeom>
            <a:solidFill>
              <a:srgbClr val="161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19800" bIns="198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pic>
        <p:nvPicPr>
          <p:cNvPr id="151" name="Image 4" descr="Une image contenant clipart&#10;&#10;Description générée automatiquement"/>
          <p:cNvPicPr/>
          <p:nvPr/>
        </p:nvPicPr>
        <p:blipFill>
          <a:blip r:embed="rId1"/>
          <a:stretch/>
        </p:blipFill>
        <p:spPr>
          <a:xfrm>
            <a:off x="10152360" y="6408360"/>
            <a:ext cx="348840" cy="17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21"/>
          <p:cNvSpPr/>
          <p:nvPr/>
        </p:nvSpPr>
        <p:spPr>
          <a:xfrm>
            <a:off x="609480" y="273600"/>
            <a:ext cx="10970640" cy="1143000"/>
          </a:xfrm>
          <a:prstGeom prst="rect">
            <a:avLst/>
          </a:prstGeom>
          <a:gradFill rotWithShape="0">
            <a:gsLst>
              <a:gs pos="0">
                <a:srgbClr val="ffd800"/>
              </a:gs>
              <a:gs pos="100000">
                <a:srgbClr val="eea500"/>
              </a:gs>
            </a:gsLst>
            <a:lin ang="2159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000000"/>
                </a:solidFill>
                <a:latin typeface="Calibri"/>
              </a:rPr>
              <a:t>Syntaxe en Algo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Déclaration du nouveau type : 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Type Personne</a:t>
            </a:r>
            <a:br>
              <a:rPr sz="3200"/>
            </a:b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    Déclarer nom</a:t>
            </a:r>
            <a:br>
              <a:rPr sz="3200"/>
            </a:b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    Déclarer prenom</a:t>
            </a:r>
            <a:br>
              <a:rPr sz="3200"/>
            </a:b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    Déclarer ddN</a:t>
            </a:r>
            <a:br>
              <a:rPr sz="3200"/>
            </a:b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    Déclarer ldN</a:t>
            </a:r>
            <a:br>
              <a:rPr sz="3200"/>
            </a:b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FinType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Déclaration d’une variable de ce type : </a:t>
            </a:r>
            <a:br>
              <a:rPr sz="3200"/>
            </a:b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Déclarer barth ← nouvelle Personne()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e 16"/>
          <p:cNvGrpSpPr/>
          <p:nvPr/>
        </p:nvGrpSpPr>
        <p:grpSpPr>
          <a:xfrm>
            <a:off x="540000" y="6300000"/>
            <a:ext cx="7958880" cy="392040"/>
            <a:chOff x="540000" y="6300000"/>
            <a:chExt cx="7958880" cy="392040"/>
          </a:xfrm>
        </p:grpSpPr>
        <p:sp>
          <p:nvSpPr>
            <p:cNvPr id="156" name="Rectangle 22"/>
            <p:cNvSpPr/>
            <p:nvPr/>
          </p:nvSpPr>
          <p:spPr>
            <a:xfrm>
              <a:off x="540000" y="6300000"/>
              <a:ext cx="7958880" cy="392040"/>
            </a:xfrm>
            <a:prstGeom prst="rect">
              <a:avLst/>
            </a:prstGeom>
            <a:gradFill rotWithShape="0">
              <a:gsLst>
                <a:gs pos="0">
                  <a:srgbClr val="f3b500"/>
                </a:gs>
                <a:gs pos="100000">
                  <a:srgbClr val="ffd800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COMPLÉMENTS EN INFORMATIQUE • </a:t>
              </a:r>
              <a:r>
                <a:rPr b="0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ALGORITHMIE</a:t>
              </a: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Chevron 16"/>
            <p:cNvSpPr/>
            <p:nvPr/>
          </p:nvSpPr>
          <p:spPr>
            <a:xfrm rot="5400000">
              <a:off x="8133120" y="6393960"/>
              <a:ext cx="117720" cy="216720"/>
            </a:xfrm>
            <a:prstGeom prst="chevron">
              <a:avLst>
                <a:gd name="adj" fmla="val 76013"/>
              </a:avLst>
            </a:prstGeom>
            <a:solidFill>
              <a:srgbClr val="ffd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158" name="Groupe 17"/>
          <p:cNvGrpSpPr/>
          <p:nvPr/>
        </p:nvGrpSpPr>
        <p:grpSpPr>
          <a:xfrm>
            <a:off x="10008000" y="6300000"/>
            <a:ext cx="1618200" cy="390600"/>
            <a:chOff x="10008000" y="6300000"/>
            <a:chExt cx="1618200" cy="390600"/>
          </a:xfrm>
        </p:grpSpPr>
        <p:sp>
          <p:nvSpPr>
            <p:cNvPr id="159" name="Rectangle 23"/>
            <p:cNvSpPr/>
            <p:nvPr/>
          </p:nvSpPr>
          <p:spPr>
            <a:xfrm>
              <a:off x="10008000" y="6300000"/>
              <a:ext cx="1618200" cy="390600"/>
            </a:xfrm>
            <a:prstGeom prst="rect">
              <a:avLst/>
            </a:prstGeom>
            <a:gradFill rotWithShape="0">
              <a:gsLst>
                <a:gs pos="0">
                  <a:srgbClr val="767472"/>
                </a:gs>
                <a:gs pos="100000">
                  <a:srgbClr val="161412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ffffff"/>
                  </a:solidFill>
                  <a:latin typeface="Poppins Light"/>
                  <a:ea typeface="DejaVu Sans"/>
                </a:rPr>
                <a:t>2023</a:t>
              </a: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0" name="Chevron 17"/>
            <p:cNvSpPr/>
            <p:nvPr/>
          </p:nvSpPr>
          <p:spPr>
            <a:xfrm rot="5400000">
              <a:off x="11507040" y="6480360"/>
              <a:ext cx="117720" cy="42840"/>
            </a:xfrm>
            <a:prstGeom prst="chevron">
              <a:avLst>
                <a:gd name="adj" fmla="val 76013"/>
              </a:avLst>
            </a:prstGeom>
            <a:solidFill>
              <a:srgbClr val="161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1600" bIns="21600" anchor="ctr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161" name="Groupe 18"/>
          <p:cNvGrpSpPr/>
          <p:nvPr/>
        </p:nvGrpSpPr>
        <p:grpSpPr>
          <a:xfrm>
            <a:off x="8496000" y="6300000"/>
            <a:ext cx="1505520" cy="390600"/>
            <a:chOff x="8496000" y="6300000"/>
            <a:chExt cx="1505520" cy="390600"/>
          </a:xfrm>
        </p:grpSpPr>
        <p:sp>
          <p:nvSpPr>
            <p:cNvPr id="162" name="Rectangle 24"/>
            <p:cNvSpPr/>
            <p:nvPr/>
          </p:nvSpPr>
          <p:spPr>
            <a:xfrm>
              <a:off x="8496000" y="6300000"/>
              <a:ext cx="1505520" cy="390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fld id="{45AD9CFA-D3E9-4B6C-AD11-7479E59F120A}" type="slidenum"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7</a:t>
              </a:fld>
              <a:r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/</a:t>
              </a:r>
              <a:fld id="{1AF7245D-EC62-47E2-B62B-B5E8E607389A}" type="slidecount"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12</a:t>
              </a:fld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3" name="Chevron 18"/>
            <p:cNvSpPr/>
            <p:nvPr/>
          </p:nvSpPr>
          <p:spPr>
            <a:xfrm rot="5400000">
              <a:off x="9885600" y="6482880"/>
              <a:ext cx="119160" cy="39600"/>
            </a:xfrm>
            <a:prstGeom prst="chevron">
              <a:avLst>
                <a:gd name="adj" fmla="val 76013"/>
              </a:avLst>
            </a:prstGeom>
            <a:solidFill>
              <a:srgbClr val="161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19800" bIns="19800" anchor="ctr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pic>
        <p:nvPicPr>
          <p:cNvPr id="164" name="Image 5" descr="Une image contenant clipart&#10;&#10;Description générée automatiquement"/>
          <p:cNvPicPr/>
          <p:nvPr/>
        </p:nvPicPr>
        <p:blipFill>
          <a:blip r:embed="rId1"/>
          <a:stretch/>
        </p:blipFill>
        <p:spPr>
          <a:xfrm>
            <a:off x="10152360" y="6408360"/>
            <a:ext cx="348840" cy="17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33"/>
          <p:cNvSpPr/>
          <p:nvPr/>
        </p:nvSpPr>
        <p:spPr>
          <a:xfrm>
            <a:off x="609480" y="273600"/>
            <a:ext cx="10970640" cy="1143000"/>
          </a:xfrm>
          <a:prstGeom prst="rect">
            <a:avLst/>
          </a:prstGeom>
          <a:gradFill rotWithShape="0">
            <a:gsLst>
              <a:gs pos="0">
                <a:srgbClr val="ffd800"/>
              </a:gs>
              <a:gs pos="100000">
                <a:srgbClr val="eea500"/>
              </a:gs>
            </a:gsLst>
            <a:lin ang="2159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000000"/>
                </a:solidFill>
                <a:latin typeface="Calibri"/>
              </a:rPr>
              <a:t>Syntaxe en PHP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Déclaration du nouveau type : 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class Personne {</a:t>
            </a:r>
            <a:br>
              <a:rPr sz="3200"/>
            </a:b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    public $nom ;</a:t>
            </a:r>
            <a:br>
              <a:rPr sz="3200"/>
            </a:b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    public $prenom ;</a:t>
            </a:r>
            <a:br>
              <a:rPr sz="3200"/>
            </a:b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    public $ddN ;</a:t>
            </a:r>
            <a:br>
              <a:rPr sz="3200"/>
            </a:b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    public $ldN ;</a:t>
            </a:r>
            <a:br>
              <a:rPr sz="3200"/>
            </a:b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Déclaration d’une variable de ce type : </a:t>
            </a:r>
            <a:br>
              <a:rPr sz="3200"/>
            </a:b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$barth = new Personne() ;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8" name="Groupe 25"/>
          <p:cNvGrpSpPr/>
          <p:nvPr/>
        </p:nvGrpSpPr>
        <p:grpSpPr>
          <a:xfrm>
            <a:off x="540000" y="6300000"/>
            <a:ext cx="7958880" cy="392040"/>
            <a:chOff x="540000" y="6300000"/>
            <a:chExt cx="7958880" cy="392040"/>
          </a:xfrm>
        </p:grpSpPr>
        <p:sp>
          <p:nvSpPr>
            <p:cNvPr id="169" name="Rectangle 34"/>
            <p:cNvSpPr/>
            <p:nvPr/>
          </p:nvSpPr>
          <p:spPr>
            <a:xfrm>
              <a:off x="540000" y="6300000"/>
              <a:ext cx="7958880" cy="392040"/>
            </a:xfrm>
            <a:prstGeom prst="rect">
              <a:avLst/>
            </a:prstGeom>
            <a:gradFill rotWithShape="0">
              <a:gsLst>
                <a:gs pos="0">
                  <a:srgbClr val="f3b500"/>
                </a:gs>
                <a:gs pos="100000">
                  <a:srgbClr val="ffd800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COMPLÉMENTS EN INFORMATIQUE • </a:t>
              </a:r>
              <a:r>
                <a:rPr b="0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ALGORITHMIE</a:t>
              </a: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0" name="Chevron 25"/>
            <p:cNvSpPr/>
            <p:nvPr/>
          </p:nvSpPr>
          <p:spPr>
            <a:xfrm rot="5400000">
              <a:off x="8133120" y="6393960"/>
              <a:ext cx="117720" cy="216720"/>
            </a:xfrm>
            <a:prstGeom prst="chevron">
              <a:avLst>
                <a:gd name="adj" fmla="val 76013"/>
              </a:avLst>
            </a:prstGeom>
            <a:solidFill>
              <a:srgbClr val="ffd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171" name="Groupe 26"/>
          <p:cNvGrpSpPr/>
          <p:nvPr/>
        </p:nvGrpSpPr>
        <p:grpSpPr>
          <a:xfrm>
            <a:off x="10008000" y="6300000"/>
            <a:ext cx="1618200" cy="390600"/>
            <a:chOff x="10008000" y="6300000"/>
            <a:chExt cx="1618200" cy="390600"/>
          </a:xfrm>
        </p:grpSpPr>
        <p:sp>
          <p:nvSpPr>
            <p:cNvPr id="172" name="Rectangle 35"/>
            <p:cNvSpPr/>
            <p:nvPr/>
          </p:nvSpPr>
          <p:spPr>
            <a:xfrm>
              <a:off x="10008000" y="6300000"/>
              <a:ext cx="1618200" cy="390600"/>
            </a:xfrm>
            <a:prstGeom prst="rect">
              <a:avLst/>
            </a:prstGeom>
            <a:gradFill rotWithShape="0">
              <a:gsLst>
                <a:gs pos="0">
                  <a:srgbClr val="767472"/>
                </a:gs>
                <a:gs pos="100000">
                  <a:srgbClr val="161412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ffffff"/>
                  </a:solidFill>
                  <a:latin typeface="Poppins Light"/>
                  <a:ea typeface="DejaVu Sans"/>
                </a:rPr>
                <a:t>2023</a:t>
              </a: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3" name="Chevron 26"/>
            <p:cNvSpPr/>
            <p:nvPr/>
          </p:nvSpPr>
          <p:spPr>
            <a:xfrm rot="5400000">
              <a:off x="11507040" y="6480360"/>
              <a:ext cx="117720" cy="42840"/>
            </a:xfrm>
            <a:prstGeom prst="chevron">
              <a:avLst>
                <a:gd name="adj" fmla="val 76013"/>
              </a:avLst>
            </a:prstGeom>
            <a:solidFill>
              <a:srgbClr val="161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1600" bIns="21600" anchor="ctr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174" name="Groupe 27"/>
          <p:cNvGrpSpPr/>
          <p:nvPr/>
        </p:nvGrpSpPr>
        <p:grpSpPr>
          <a:xfrm>
            <a:off x="8496000" y="6300000"/>
            <a:ext cx="1505520" cy="390600"/>
            <a:chOff x="8496000" y="6300000"/>
            <a:chExt cx="1505520" cy="390600"/>
          </a:xfrm>
        </p:grpSpPr>
        <p:sp>
          <p:nvSpPr>
            <p:cNvPr id="175" name="Rectangle 36"/>
            <p:cNvSpPr/>
            <p:nvPr/>
          </p:nvSpPr>
          <p:spPr>
            <a:xfrm>
              <a:off x="8496000" y="6300000"/>
              <a:ext cx="1505520" cy="390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fld id="{C6F5C6A2-6589-4091-AA2C-09D26295B4BD}" type="slidenum"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8</a:t>
              </a:fld>
              <a:r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/</a:t>
              </a:r>
              <a:fld id="{D90FAA05-578A-495C-A613-6188296FC037}" type="slidecount"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12</a:t>
              </a:fld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6" name="Chevron 27"/>
            <p:cNvSpPr/>
            <p:nvPr/>
          </p:nvSpPr>
          <p:spPr>
            <a:xfrm rot="5400000">
              <a:off x="9885600" y="6482880"/>
              <a:ext cx="119160" cy="39600"/>
            </a:xfrm>
            <a:prstGeom prst="chevron">
              <a:avLst>
                <a:gd name="adj" fmla="val 76013"/>
              </a:avLst>
            </a:prstGeom>
            <a:solidFill>
              <a:srgbClr val="161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19800" bIns="19800" anchor="ctr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pic>
        <p:nvPicPr>
          <p:cNvPr id="177" name="Image 8" descr="Une image contenant clipart&#10;&#10;Description générée automatiquement"/>
          <p:cNvPicPr/>
          <p:nvPr/>
        </p:nvPicPr>
        <p:blipFill>
          <a:blip r:embed="rId1"/>
          <a:stretch/>
        </p:blipFill>
        <p:spPr>
          <a:xfrm>
            <a:off x="10152360" y="6408360"/>
            <a:ext cx="348840" cy="17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29"/>
          <p:cNvSpPr/>
          <p:nvPr/>
        </p:nvSpPr>
        <p:spPr>
          <a:xfrm>
            <a:off x="609480" y="273600"/>
            <a:ext cx="10970640" cy="1143000"/>
          </a:xfrm>
          <a:prstGeom prst="rect">
            <a:avLst/>
          </a:prstGeom>
          <a:gradFill rotWithShape="0">
            <a:gsLst>
              <a:gs pos="0">
                <a:srgbClr val="ffd800"/>
              </a:gs>
              <a:gs pos="100000">
                <a:srgbClr val="eea500"/>
              </a:gs>
            </a:gsLst>
            <a:lin ang="2159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000000"/>
                </a:solidFill>
                <a:latin typeface="Calibri"/>
              </a:rPr>
              <a:t>Accès aux attributs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Pour accéder aux attributs, la syntaxe générale est :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Déclarer barth ← nouvelle Personne()</a:t>
            </a:r>
            <a:br>
              <a:rPr sz="3200"/>
            </a:b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    barth.nom ←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"Barthélémy DELUY"</a:t>
            </a:r>
            <a:br>
              <a:rPr sz="3200"/>
            </a:b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    Déclarer nom ← barth.nom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Syntaxe particulière en PHP : 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   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$barth = new Personne() ;</a:t>
            </a:r>
            <a:br>
              <a:rPr sz="3200"/>
            </a:b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    $barth-&gt;nom =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"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Barthélémy DELUY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" ;</a:t>
            </a:r>
            <a:br>
              <a:rPr sz="3200"/>
            </a:b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    $nom = $barth-&gt;nom ;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1" name="Groupe 22"/>
          <p:cNvGrpSpPr/>
          <p:nvPr/>
        </p:nvGrpSpPr>
        <p:grpSpPr>
          <a:xfrm>
            <a:off x="540000" y="6300000"/>
            <a:ext cx="7958880" cy="392040"/>
            <a:chOff x="540000" y="6300000"/>
            <a:chExt cx="7958880" cy="392040"/>
          </a:xfrm>
        </p:grpSpPr>
        <p:sp>
          <p:nvSpPr>
            <p:cNvPr id="182" name="Rectangle 30"/>
            <p:cNvSpPr/>
            <p:nvPr/>
          </p:nvSpPr>
          <p:spPr>
            <a:xfrm>
              <a:off x="540000" y="6300000"/>
              <a:ext cx="7958880" cy="392040"/>
            </a:xfrm>
            <a:prstGeom prst="rect">
              <a:avLst/>
            </a:prstGeom>
            <a:gradFill rotWithShape="0">
              <a:gsLst>
                <a:gs pos="0">
                  <a:srgbClr val="f3b500"/>
                </a:gs>
                <a:gs pos="100000">
                  <a:srgbClr val="ffd800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COMPLÉMENTS EN INFORMATIQUE • </a:t>
              </a:r>
              <a:r>
                <a:rPr b="0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ALGORITHMIE</a:t>
              </a: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3" name="Chevron 22"/>
            <p:cNvSpPr/>
            <p:nvPr/>
          </p:nvSpPr>
          <p:spPr>
            <a:xfrm rot="5400000">
              <a:off x="8133120" y="6393960"/>
              <a:ext cx="117720" cy="216720"/>
            </a:xfrm>
            <a:prstGeom prst="chevron">
              <a:avLst>
                <a:gd name="adj" fmla="val 76013"/>
              </a:avLst>
            </a:prstGeom>
            <a:solidFill>
              <a:srgbClr val="ffd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184" name="Groupe 23"/>
          <p:cNvGrpSpPr/>
          <p:nvPr/>
        </p:nvGrpSpPr>
        <p:grpSpPr>
          <a:xfrm>
            <a:off x="10008000" y="6300000"/>
            <a:ext cx="1618200" cy="390600"/>
            <a:chOff x="10008000" y="6300000"/>
            <a:chExt cx="1618200" cy="390600"/>
          </a:xfrm>
        </p:grpSpPr>
        <p:sp>
          <p:nvSpPr>
            <p:cNvPr id="185" name="Rectangle 31"/>
            <p:cNvSpPr/>
            <p:nvPr/>
          </p:nvSpPr>
          <p:spPr>
            <a:xfrm>
              <a:off x="10008000" y="6300000"/>
              <a:ext cx="1618200" cy="390600"/>
            </a:xfrm>
            <a:prstGeom prst="rect">
              <a:avLst/>
            </a:prstGeom>
            <a:gradFill rotWithShape="0">
              <a:gsLst>
                <a:gs pos="0">
                  <a:srgbClr val="767472"/>
                </a:gs>
                <a:gs pos="100000">
                  <a:srgbClr val="161412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ffffff"/>
                  </a:solidFill>
                  <a:latin typeface="Poppins Light"/>
                  <a:ea typeface="DejaVu Sans"/>
                </a:rPr>
                <a:t>2023</a:t>
              </a: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6" name="Chevron 23"/>
            <p:cNvSpPr/>
            <p:nvPr/>
          </p:nvSpPr>
          <p:spPr>
            <a:xfrm rot="5400000">
              <a:off x="11507040" y="6480360"/>
              <a:ext cx="117720" cy="42840"/>
            </a:xfrm>
            <a:prstGeom prst="chevron">
              <a:avLst>
                <a:gd name="adj" fmla="val 76013"/>
              </a:avLst>
            </a:prstGeom>
            <a:solidFill>
              <a:srgbClr val="161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1600" bIns="21600" anchor="ctr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187" name="Groupe 24"/>
          <p:cNvGrpSpPr/>
          <p:nvPr/>
        </p:nvGrpSpPr>
        <p:grpSpPr>
          <a:xfrm>
            <a:off x="8496000" y="6300000"/>
            <a:ext cx="1505520" cy="390600"/>
            <a:chOff x="8496000" y="6300000"/>
            <a:chExt cx="1505520" cy="390600"/>
          </a:xfrm>
        </p:grpSpPr>
        <p:sp>
          <p:nvSpPr>
            <p:cNvPr id="188" name="Rectangle 32"/>
            <p:cNvSpPr/>
            <p:nvPr/>
          </p:nvSpPr>
          <p:spPr>
            <a:xfrm>
              <a:off x="8496000" y="6300000"/>
              <a:ext cx="1505520" cy="390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fld id="{B7BE861A-A076-4F70-ACE8-4A779D74CAB5}" type="slidenum"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9</a:t>
              </a:fld>
              <a:r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/</a:t>
              </a:r>
              <a:fld id="{749B6536-FB6D-4BB3-8992-8863B5CB4A61}" type="slidecount">
                <a:rPr b="1" lang="fr-FR" sz="1400" spc="-1" strike="noStrike">
                  <a:solidFill>
                    <a:srgbClr val="161412"/>
                  </a:solidFill>
                  <a:latin typeface="Poppins Light"/>
                  <a:ea typeface="DejaVu Sans"/>
                </a:rPr>
                <a:t>12</a:t>
              </a:fld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9" name="Chevron 24"/>
            <p:cNvSpPr/>
            <p:nvPr/>
          </p:nvSpPr>
          <p:spPr>
            <a:xfrm rot="5400000">
              <a:off x="9885600" y="6482880"/>
              <a:ext cx="119160" cy="39600"/>
            </a:xfrm>
            <a:prstGeom prst="chevron">
              <a:avLst>
                <a:gd name="adj" fmla="val 76013"/>
              </a:avLst>
            </a:prstGeom>
            <a:solidFill>
              <a:srgbClr val="161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19800" bIns="19800" anchor="ctr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pic>
        <p:nvPicPr>
          <p:cNvPr id="190" name="Image 7" descr="Une image contenant clipart&#10;&#10;Description générée automatiquement"/>
          <p:cNvPicPr/>
          <p:nvPr/>
        </p:nvPicPr>
        <p:blipFill>
          <a:blip r:embed="rId1"/>
          <a:stretch/>
        </p:blipFill>
        <p:spPr>
          <a:xfrm>
            <a:off x="10152360" y="6408360"/>
            <a:ext cx="348840" cy="17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ITR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CONTENU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3297</TotalTime>
  <Application>LibreOffice/7.4.4.2$Linux_X86_64 LibreOffice_project/40$Build-2</Application>
  <AppVersion>15.0000</AppVersion>
  <Words>78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2021-02-17T14:46:33Z</dcterms:created>
  <dc:creator>Lucas TULEWICZ</dc:creator>
  <dc:description/>
  <dc:language>fr-FR</dc:language>
  <cp:lastModifiedBy/>
  <dcterms:modified xsi:type="dcterms:W3CDTF">2023-03-07T11:24:59Z</dcterms:modified>
  <cp:revision>254</cp:revision>
  <dc:subject/>
  <dc:title>Module ALGO - 06 – Les objets partie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3</vt:i4>
  </property>
</Properties>
</file>