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Open Sans SemiBold"/>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jWjAvPCDNNv2mt7+RstV5ZOycL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B3F8F3-F78A-4DA8-829A-CD94F1224A52}">
  <a:tblStyle styleId="{2CB3F8F3-F78A-4DA8-829A-CD94F1224A5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OpenSansSemiBold-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SemiBold-italic.fntdata"/><Relationship Id="rId47" Type="http://schemas.openxmlformats.org/officeDocument/2006/relationships/font" Target="fonts/OpenSansSemiBold-bold.fntdata"/><Relationship Id="rId49" Type="http://schemas.openxmlformats.org/officeDocument/2006/relationships/font" Target="fonts/OpenSans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0a4855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e0a48559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0a485597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e0a485597d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0a485597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e0a485597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0a485597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e0a485597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0a485597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e0a485597d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0a485597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0a485597d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0a485597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e0a485597d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e0c3d92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de0c3d92e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e1cec9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ee1cec98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0a485597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e0a485597d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0a485597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e0a485597d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0a48559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e0a485597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0a485597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0a485597d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0a485597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e0a485597d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e1cec98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ee1cec984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0a485597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e0a485597d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0a485597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e0a485597d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0a485597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e0a485597d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0a485597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e0a485597d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4712692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e47126929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0a485597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e0a485597d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Avant : Carte</a:t>
            </a:r>
            <a:endParaRPr/>
          </a:p>
          <a:p>
            <a:pPr indent="0" lvl="0" marL="0" rtl="0" algn="l">
              <a:lnSpc>
                <a:spcPct val="100000"/>
              </a:lnSpc>
              <a:spcBef>
                <a:spcPts val="0"/>
              </a:spcBef>
              <a:spcAft>
                <a:spcPts val="0"/>
              </a:spcAft>
              <a:buSzPts val="1100"/>
              <a:buNone/>
            </a:pPr>
            <a:r>
              <a:rPr lang="en-GB"/>
              <a:t>Maintenant : GPS qui refresh à chaque changement sur la route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0a485597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e0a485597d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Au vu des soucis des prédictive, on a essayé de créer des itérations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0a485597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e0a485597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latin typeface="Roboto"/>
                <a:ea typeface="Roboto"/>
                <a:cs typeface="Roboto"/>
                <a:sym typeface="Roboto"/>
              </a:rPr>
              <a:t>En management d’entreprise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0a485597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e0a485597d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0a485597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e0a485597d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0a485597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e0a485597d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0a485597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e0a485597d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Plus facile à suivre car le plan est plus court termiste et les priorités sont ré-évaluées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0a485597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e0a485597d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Avant : Carte</a:t>
            </a:r>
            <a:endParaRPr/>
          </a:p>
          <a:p>
            <a:pPr indent="0" lvl="0" marL="0" rtl="0" algn="l">
              <a:lnSpc>
                <a:spcPct val="100000"/>
              </a:lnSpc>
              <a:spcBef>
                <a:spcPts val="0"/>
              </a:spcBef>
              <a:spcAft>
                <a:spcPts val="0"/>
              </a:spcAft>
              <a:buSzPts val="1100"/>
              <a:buNone/>
            </a:pPr>
            <a:r>
              <a:rPr lang="en-GB"/>
              <a:t>Maintenant : GPS qui refresh à chaque changement sur la route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0a485597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e0a485597d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0a48559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e0a485597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0a485597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e0a485597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0a485597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e0a485597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0a485597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e0a485597d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Processus / Projet / Projet / Processus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0a485597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e0a485597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0a485597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e0a485597d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6"/>
          <p:cNvSpPr/>
          <p:nvPr/>
        </p:nvSpPr>
        <p:spPr>
          <a:xfrm flipH="1">
            <a:off x="8246400" y="4245875"/>
            <a:ext cx="897600" cy="897600"/>
          </a:xfrm>
          <a:prstGeom prst="round1Rect">
            <a:avLst>
              <a:gd fmla="val 16667" name="adj"/>
            </a:avLst>
          </a:prstGeom>
          <a:solidFill>
            <a:schemeClr val="lt1">
              <a:alpha val="6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3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44"/>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4"/>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8" name="Google Shape;58;p4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9" name="Shape 59"/>
        <p:cNvGrpSpPr/>
        <p:nvPr/>
      </p:nvGrpSpPr>
      <p:grpSpPr>
        <a:xfrm>
          <a:off x="0" y="0"/>
          <a:ext cx="0" cy="0"/>
          <a:chOff x="0" y="0"/>
          <a:chExt cx="0" cy="0"/>
        </a:xfrm>
      </p:grpSpPr>
      <p:sp>
        <p:nvSpPr>
          <p:cNvPr id="60" name="Google Shape;60;p45"/>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1" name="Google Shape;61;p45"/>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2" name="Google Shape;62;p4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 name="Google Shape;17;p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2" name="Google Shape;22;p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3" name="Shape 23"/>
        <p:cNvGrpSpPr/>
        <p:nvPr/>
      </p:nvGrpSpPr>
      <p:grpSpPr>
        <a:xfrm>
          <a:off x="0" y="0"/>
          <a:ext cx="0" cy="0"/>
          <a:chOff x="0" y="0"/>
          <a:chExt cx="0" cy="0"/>
        </a:xfrm>
      </p:grpSpPr>
      <p:sp>
        <p:nvSpPr>
          <p:cNvPr id="24" name="Google Shape;24;p4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9" name="Google Shape;29;p3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 name="Google Shape;30;p3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5" name="Google Shape;35;p40"/>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40"/>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1"/>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41"/>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3" name="Google Shape;43;p4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42"/>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6" name="Google Shape;46;p4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43"/>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1" name="Google Shape;51;p43"/>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4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4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3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e0a485597d_0_0"/>
          <p:cNvSpPr txBox="1"/>
          <p:nvPr>
            <p:ph type="ctrTitle"/>
          </p:nvPr>
        </p:nvSpPr>
        <p:spPr>
          <a:xfrm>
            <a:off x="365400" y="2571750"/>
            <a:ext cx="8222100" cy="50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sz="3000"/>
              <a:t>Introduction à la gestion de projet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ge0a485597d_0_5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différentes phases d’un projet : Design</a:t>
            </a:r>
            <a:endParaRPr/>
          </a:p>
        </p:txBody>
      </p:sp>
      <p:sp>
        <p:nvSpPr>
          <p:cNvPr id="129" name="Google Shape;129;ge0a485597d_0_56"/>
          <p:cNvSpPr txBox="1"/>
          <p:nvPr/>
        </p:nvSpPr>
        <p:spPr>
          <a:xfrm>
            <a:off x="735825" y="1456775"/>
            <a:ext cx="44727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Le but de la deuxième phase, nommée Design est d’identifier et de designer une architecture qui a le plus de chance de répondre aux requirements.</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L’architecture est souvent définie en utilisant des diagrams divers ( UML, MCD, … ) qui définissent l’infrastructure technique, mais aussi les entités liées au Business et leurs Relations.</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Cette phase se termine lorsque les Designers sont satisfaits de l’architecture proposée.</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434343"/>
              </a:solidFill>
              <a:highlight>
                <a:srgbClr val="00FF00"/>
              </a:highlight>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434343"/>
              </a:solidFill>
              <a:highlight>
                <a:srgbClr val="00FF00"/>
              </a:highlight>
              <a:latin typeface="Open Sans"/>
              <a:ea typeface="Open Sans"/>
              <a:cs typeface="Open Sans"/>
              <a:sym typeface="Open Sans"/>
            </a:endParaRPr>
          </a:p>
        </p:txBody>
      </p:sp>
      <p:pic>
        <p:nvPicPr>
          <p:cNvPr id="130" name="Google Shape;130;ge0a485597d_0_56"/>
          <p:cNvPicPr preferRelativeResize="0"/>
          <p:nvPr/>
        </p:nvPicPr>
        <p:blipFill rotWithShape="1">
          <a:blip r:embed="rId3">
            <a:alphaModFix/>
          </a:blip>
          <a:srcRect b="0" l="0" r="0" t="0"/>
          <a:stretch/>
        </p:blipFill>
        <p:spPr>
          <a:xfrm>
            <a:off x="6079625" y="2289513"/>
            <a:ext cx="1744741" cy="56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ge0a485597d_0_6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différentes phases d’un projet : Development</a:t>
            </a:r>
            <a:endParaRPr/>
          </a:p>
        </p:txBody>
      </p:sp>
      <p:sp>
        <p:nvSpPr>
          <p:cNvPr id="136" name="Google Shape;136;ge0a485597d_0_62"/>
          <p:cNvSpPr txBox="1"/>
          <p:nvPr/>
        </p:nvSpPr>
        <p:spPr>
          <a:xfrm>
            <a:off x="3818200" y="1201750"/>
            <a:ext cx="4262100" cy="3363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Durant la troisième phase ( Development ), le code est produit , dans un environnement propre à la culture de l’équipe et des compétences des individus.</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Dans les projets importants, les tâches sont structurées et distribuées à des équipes différentes. Dans un projet de plus petite envergure, les tâches sont réparties entre les individus.</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La phase se termine lorsque les Objectifs ou Dates butoires sont atteintes.</a:t>
            </a:r>
            <a:endParaRPr b="0" i="0" sz="1400" u="none" cap="none" strike="noStrike">
              <a:solidFill>
                <a:srgbClr val="434343"/>
              </a:solidFill>
              <a:latin typeface="Open Sans"/>
              <a:ea typeface="Open Sans"/>
              <a:cs typeface="Open Sans"/>
              <a:sym typeface="Open Sans"/>
            </a:endParaRPr>
          </a:p>
        </p:txBody>
      </p:sp>
      <p:pic>
        <p:nvPicPr>
          <p:cNvPr id="137" name="Google Shape;137;ge0a485597d_0_62"/>
          <p:cNvPicPr preferRelativeResize="0"/>
          <p:nvPr/>
        </p:nvPicPr>
        <p:blipFill rotWithShape="1">
          <a:blip r:embed="rId3">
            <a:alphaModFix/>
          </a:blip>
          <a:srcRect b="0" l="0" r="0" t="0"/>
          <a:stretch/>
        </p:blipFill>
        <p:spPr>
          <a:xfrm>
            <a:off x="751950" y="2271713"/>
            <a:ext cx="1943100" cy="60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ge0a485597d_0_6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différentes phases d’un projet : Testing, delivery, and feedback</a:t>
            </a:r>
            <a:endParaRPr/>
          </a:p>
        </p:txBody>
      </p:sp>
      <p:sp>
        <p:nvSpPr>
          <p:cNvPr id="143" name="Google Shape;143;ge0a485597d_0_68"/>
          <p:cNvSpPr txBox="1"/>
          <p:nvPr/>
        </p:nvSpPr>
        <p:spPr>
          <a:xfrm>
            <a:off x="738650" y="1188450"/>
            <a:ext cx="4094100" cy="3492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Enfin, le Produit est testé lors de la quatrième phase. Dans les projets de large envergure, les tests sont formalisés ( et parfois automatisés ).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Le client est engagé dans la phase de testing et dans le cycle de feedback une fois que l’équipe de développement est convaincu que le projet répond aux attentes.</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1" lang="en-GB" sz="1100" u="none" cap="none" strike="noStrike">
                <a:solidFill>
                  <a:srgbClr val="434343"/>
                </a:solidFill>
                <a:latin typeface="Open Sans"/>
                <a:ea typeface="Open Sans"/>
                <a:cs typeface="Open Sans"/>
                <a:sym typeface="Open Sans"/>
              </a:rPr>
              <a:t>NB. Dans un soucis de simplicité, les trois phases ont été regroupées dans une même phase appelée Verification.</a:t>
            </a:r>
            <a:endParaRPr b="0" i="1" sz="1100" u="none" cap="none" strike="noStrike">
              <a:solidFill>
                <a:srgbClr val="434343"/>
              </a:solidFill>
              <a:latin typeface="Open Sans"/>
              <a:ea typeface="Open Sans"/>
              <a:cs typeface="Open Sans"/>
              <a:sym typeface="Open Sans"/>
            </a:endParaRPr>
          </a:p>
        </p:txBody>
      </p:sp>
      <p:pic>
        <p:nvPicPr>
          <p:cNvPr id="144" name="Google Shape;144;ge0a485597d_0_68"/>
          <p:cNvPicPr preferRelativeResize="0"/>
          <p:nvPr/>
        </p:nvPicPr>
        <p:blipFill rotWithShape="1">
          <a:blip r:embed="rId3">
            <a:alphaModFix/>
          </a:blip>
          <a:srcRect b="0" l="0" r="0" t="0"/>
          <a:stretch/>
        </p:blipFill>
        <p:spPr>
          <a:xfrm>
            <a:off x="5969050" y="2257425"/>
            <a:ext cx="1943100" cy="62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0a485597d_0_7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sz="3000"/>
              <a:t>La gestion de Projet</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3" name="Shape 153"/>
        <p:cNvGrpSpPr/>
        <p:nvPr/>
      </p:nvGrpSpPr>
      <p:grpSpPr>
        <a:xfrm>
          <a:off x="0" y="0"/>
          <a:ext cx="0" cy="0"/>
          <a:chOff x="0" y="0"/>
          <a:chExt cx="0" cy="0"/>
        </a:xfrm>
      </p:grpSpPr>
      <p:sp>
        <p:nvSpPr>
          <p:cNvPr id="154" name="Google Shape;154;ge0a485597d_0_78"/>
          <p:cNvSpPr txBox="1"/>
          <p:nvPr/>
        </p:nvSpPr>
        <p:spPr>
          <a:xfrm>
            <a:off x="853600" y="2209200"/>
            <a:ext cx="5734500" cy="7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Roboto"/>
                <a:ea typeface="Roboto"/>
                <a:cs typeface="Roboto"/>
                <a:sym typeface="Roboto"/>
              </a:rPr>
              <a:t>A votre avis : </a:t>
            </a:r>
            <a:endParaRPr b="0"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chemeClr val="lt1"/>
                </a:solidFill>
                <a:latin typeface="Roboto"/>
                <a:ea typeface="Roboto"/>
                <a:cs typeface="Roboto"/>
                <a:sym typeface="Roboto"/>
              </a:rPr>
              <a:t>Qu’est-ce que la Gestion de Projet ?</a:t>
            </a:r>
            <a:endParaRPr b="0" i="0" sz="25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600"/>
              <a:buFont typeface="Arial"/>
              <a:buNone/>
            </a:pPr>
            <a:r>
              <a:t/>
            </a:r>
            <a:endParaRPr b="1" i="0" sz="2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e0a485597d_0_8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La gestion de projet</a:t>
            </a:r>
            <a:endParaRPr/>
          </a:p>
        </p:txBody>
      </p:sp>
      <p:sp>
        <p:nvSpPr>
          <p:cNvPr id="160" name="Google Shape;160;ge0a485597d_0_82"/>
          <p:cNvSpPr txBox="1"/>
          <p:nvPr/>
        </p:nvSpPr>
        <p:spPr>
          <a:xfrm>
            <a:off x="730500" y="2022775"/>
            <a:ext cx="7562100" cy="1535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La gestion de projet est classiquement définie comme un ensemble d’outils, de techniques et de méthodes qui permettent au chef de projet et à son équipe de conduire, coordonner et harmoniser les différentes tâches nécessaires au bon déroulement du projet.</a:t>
            </a:r>
            <a:endParaRPr b="0" i="0" sz="14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La gestion de projet a également pour but d’optimiser le projet en terme de performances techniques, de qualité, de contrôle des coûts et de maîtrise des délais.</a:t>
            </a:r>
            <a:endParaRPr b="0" i="0" sz="14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de0c3d92e8_0_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L’importance de la gestion de projet</a:t>
            </a:r>
            <a:endParaRPr/>
          </a:p>
        </p:txBody>
      </p:sp>
      <p:sp>
        <p:nvSpPr>
          <p:cNvPr id="166" name="Google Shape;166;gde0c3d92e8_0_0"/>
          <p:cNvSpPr txBox="1"/>
          <p:nvPr/>
        </p:nvSpPr>
        <p:spPr>
          <a:xfrm>
            <a:off x="892775" y="1397400"/>
            <a:ext cx="7439100" cy="2348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Les membres de l’équipe pourront être correctement guidés, comprendront leurs responsabilités et les résultats que l’on attend d’eux, et seront toujours soucieux de respecter le calendrier afin d’achever le projet à temps et dans le budget alloué.</a:t>
            </a:r>
            <a:endParaRPr b="0"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En résumé, </a:t>
            </a:r>
            <a:r>
              <a:rPr lang="en-GB">
                <a:latin typeface="Open Sans"/>
                <a:ea typeface="Open Sans"/>
                <a:cs typeface="Open Sans"/>
                <a:sym typeface="Open Sans"/>
              </a:rPr>
              <a:t>une bonne </a:t>
            </a:r>
            <a:r>
              <a:rPr b="0" i="0" lang="en-GB" sz="1400" u="none" cap="none" strike="noStrike">
                <a:solidFill>
                  <a:srgbClr val="000000"/>
                </a:solidFill>
                <a:latin typeface="Open Sans"/>
                <a:ea typeface="Open Sans"/>
                <a:cs typeface="Open Sans"/>
                <a:sym typeface="Open Sans"/>
              </a:rPr>
              <a:t>gestion de projet fournit à la fois:</a:t>
            </a:r>
            <a:endParaRPr b="0"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17500" lvl="0" marL="457200" marR="0" rtl="0" algn="just">
              <a:lnSpc>
                <a:spcPct val="100000"/>
              </a:lnSpc>
              <a:spcBef>
                <a:spcPts val="0"/>
              </a:spcBef>
              <a:spcAft>
                <a:spcPts val="0"/>
              </a:spcAft>
              <a:buClr>
                <a:srgbClr val="000000"/>
              </a:buClr>
              <a:buSzPts val="1400"/>
              <a:buFont typeface="Open Sans"/>
              <a:buAutoNum type="arabicPeriod"/>
            </a:pPr>
            <a:r>
              <a:rPr lang="en-GB">
                <a:latin typeface="Open Sans"/>
                <a:ea typeface="Open Sans"/>
                <a:cs typeface="Open Sans"/>
                <a:sym typeface="Open Sans"/>
              </a:rPr>
              <a:t>U</a:t>
            </a:r>
            <a:r>
              <a:rPr b="0" i="0" lang="en-GB" sz="1400" u="none" cap="none" strike="noStrike">
                <a:solidFill>
                  <a:srgbClr val="000000"/>
                </a:solidFill>
                <a:latin typeface="Open Sans"/>
                <a:ea typeface="Open Sans"/>
                <a:cs typeface="Open Sans"/>
                <a:sym typeface="Open Sans"/>
              </a:rPr>
              <a:t>ne plus grande probabilité d’obtenir un résultat souhaité,</a:t>
            </a:r>
            <a:endParaRPr b="0" i="0" sz="1400" u="none" cap="none" strike="noStrike">
              <a:solidFill>
                <a:srgbClr val="000000"/>
              </a:solidFill>
              <a:latin typeface="Open Sans"/>
              <a:ea typeface="Open Sans"/>
              <a:cs typeface="Open Sans"/>
              <a:sym typeface="Open Sans"/>
            </a:endParaRPr>
          </a:p>
          <a:p>
            <a:pPr indent="-317500" lvl="0" marL="457200" marR="0" rtl="0" algn="just">
              <a:lnSpc>
                <a:spcPct val="100000"/>
              </a:lnSpc>
              <a:spcBef>
                <a:spcPts val="0"/>
              </a:spcBef>
              <a:spcAft>
                <a:spcPts val="0"/>
              </a:spcAft>
              <a:buClr>
                <a:srgbClr val="000000"/>
              </a:buClr>
              <a:buSzPts val="1400"/>
              <a:buFont typeface="Open Sans"/>
              <a:buAutoNum type="arabicPeriod"/>
            </a:pPr>
            <a:r>
              <a:rPr lang="en-GB">
                <a:latin typeface="Open Sans"/>
                <a:ea typeface="Open Sans"/>
                <a:cs typeface="Open Sans"/>
                <a:sym typeface="Open Sans"/>
              </a:rPr>
              <a:t>Une amélioration de l’</a:t>
            </a:r>
            <a:r>
              <a:rPr b="0" i="0" lang="en-GB" sz="1400" u="none" cap="none" strike="noStrike">
                <a:solidFill>
                  <a:srgbClr val="000000"/>
                </a:solidFill>
                <a:latin typeface="Open Sans"/>
                <a:ea typeface="Open Sans"/>
                <a:cs typeface="Open Sans"/>
                <a:sym typeface="Open Sans"/>
              </a:rPr>
              <a:t>efficacité du groupe de travail à satisfaire les différents besoins des parties prenantes du projet,</a:t>
            </a:r>
            <a:endParaRPr b="0" i="0" sz="1400" u="none" cap="none" strike="noStrike">
              <a:solidFill>
                <a:srgbClr val="000000"/>
              </a:solidFill>
              <a:latin typeface="Open Sans"/>
              <a:ea typeface="Open Sans"/>
              <a:cs typeface="Open Sans"/>
              <a:sym typeface="Open Sans"/>
            </a:endParaRPr>
          </a:p>
          <a:p>
            <a:pPr indent="-317500" lvl="0" marL="457200" marR="0" rtl="0" algn="just">
              <a:lnSpc>
                <a:spcPct val="100000"/>
              </a:lnSpc>
              <a:spcBef>
                <a:spcPts val="0"/>
              </a:spcBef>
              <a:spcAft>
                <a:spcPts val="0"/>
              </a:spcAft>
              <a:buClr>
                <a:srgbClr val="000000"/>
              </a:buClr>
              <a:buSzPts val="1400"/>
              <a:buFont typeface="Open Sans"/>
              <a:buAutoNum type="arabicPeriod"/>
            </a:pPr>
            <a:r>
              <a:rPr lang="en-GB">
                <a:latin typeface="Open Sans"/>
                <a:ea typeface="Open Sans"/>
                <a:cs typeface="Open Sans"/>
                <a:sym typeface="Open Sans"/>
              </a:rPr>
              <a:t>U</a:t>
            </a:r>
            <a:r>
              <a:rPr b="0" i="0" lang="en-GB" sz="1400" u="none" cap="none" strike="noStrike">
                <a:solidFill>
                  <a:srgbClr val="000000"/>
                </a:solidFill>
                <a:latin typeface="Open Sans"/>
                <a:ea typeface="Open Sans"/>
                <a:cs typeface="Open Sans"/>
                <a:sym typeface="Open Sans"/>
              </a:rPr>
              <a:t>ne meilleure utilisation des ressources</a:t>
            </a:r>
            <a:endParaRPr>
              <a:latin typeface="Open Sans"/>
              <a:ea typeface="Open Sans"/>
              <a:cs typeface="Open Sans"/>
              <a:sym typeface="Open Sans"/>
            </a:endParaRPr>
          </a:p>
          <a:p>
            <a:pPr indent="-317500" lvl="0" marL="457200" marR="0" rtl="0" algn="just">
              <a:lnSpc>
                <a:spcPct val="100000"/>
              </a:lnSpc>
              <a:spcBef>
                <a:spcPts val="0"/>
              </a:spcBef>
              <a:spcAft>
                <a:spcPts val="0"/>
              </a:spcAft>
              <a:buSzPts val="1400"/>
              <a:buFont typeface="Open Sans"/>
              <a:buAutoNum type="arabicPeriod"/>
            </a:pPr>
            <a:r>
              <a:rPr lang="en-GB">
                <a:latin typeface="Open Sans"/>
                <a:ea typeface="Open Sans"/>
                <a:cs typeface="Open Sans"/>
                <a:sym typeface="Open Sans"/>
              </a:rPr>
              <a:t>Une réduction des risques</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0" name="Shape 170"/>
        <p:cNvGrpSpPr/>
        <p:nvPr/>
      </p:nvGrpSpPr>
      <p:grpSpPr>
        <a:xfrm>
          <a:off x="0" y="0"/>
          <a:ext cx="0" cy="0"/>
          <a:chOff x="0" y="0"/>
          <a:chExt cx="0" cy="0"/>
        </a:xfrm>
      </p:grpSpPr>
      <p:sp>
        <p:nvSpPr>
          <p:cNvPr id="171" name="Google Shape;171;gee1cec9846_0_0"/>
          <p:cNvSpPr txBox="1"/>
          <p:nvPr/>
        </p:nvSpPr>
        <p:spPr>
          <a:xfrm>
            <a:off x="853600" y="2209200"/>
            <a:ext cx="5734500" cy="7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Roboto"/>
                <a:ea typeface="Roboto"/>
                <a:cs typeface="Roboto"/>
                <a:sym typeface="Roboto"/>
              </a:rPr>
              <a:t>A votre avis : </a:t>
            </a:r>
            <a:endParaRPr b="0"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chemeClr val="lt1"/>
                </a:solidFill>
                <a:latin typeface="Roboto"/>
                <a:ea typeface="Roboto"/>
                <a:cs typeface="Roboto"/>
                <a:sym typeface="Roboto"/>
              </a:rPr>
              <a:t>Quels sont les critères à respecter pour tout projet ?</a:t>
            </a:r>
            <a:endParaRPr b="0" i="0" sz="25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600"/>
              <a:buFont typeface="Arial"/>
              <a:buNone/>
            </a:pPr>
            <a:r>
              <a:t/>
            </a:r>
            <a:endParaRPr b="1" i="0" sz="2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ge0a485597d_0_9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 Triangle d’Or des projets</a:t>
            </a:r>
            <a:endParaRPr/>
          </a:p>
        </p:txBody>
      </p:sp>
      <p:sp>
        <p:nvSpPr>
          <p:cNvPr id="177" name="Google Shape;177;ge0a485597d_0_92"/>
          <p:cNvSpPr txBox="1"/>
          <p:nvPr/>
        </p:nvSpPr>
        <p:spPr>
          <a:xfrm>
            <a:off x="4649150" y="1907875"/>
            <a:ext cx="3713100" cy="192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Le triangle d’Or caractérise les trois paramètres fondamentaux d’un projet. La réussite d’un projet passe par la satisfaction des trois critères suivants :</a:t>
            </a:r>
            <a:endParaRPr b="0"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17500" lvl="0" marL="457200" marR="0" rtl="0" algn="just">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Qualité</a:t>
            </a:r>
            <a:endParaRPr b="0" i="0" sz="1400" u="none" cap="none" strike="noStrike">
              <a:solidFill>
                <a:srgbClr val="000000"/>
              </a:solidFill>
              <a:latin typeface="Open Sans"/>
              <a:ea typeface="Open Sans"/>
              <a:cs typeface="Open Sans"/>
              <a:sym typeface="Open Sans"/>
            </a:endParaRPr>
          </a:p>
          <a:p>
            <a:pPr indent="-317500" lvl="0" marL="457200" marR="0" rtl="0" algn="just">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Couts</a:t>
            </a:r>
            <a:endParaRPr b="0" i="0" sz="1400" u="none" cap="none" strike="noStrike">
              <a:solidFill>
                <a:srgbClr val="000000"/>
              </a:solidFill>
              <a:latin typeface="Open Sans"/>
              <a:ea typeface="Open Sans"/>
              <a:cs typeface="Open Sans"/>
              <a:sym typeface="Open Sans"/>
            </a:endParaRPr>
          </a:p>
          <a:p>
            <a:pPr indent="-317500" lvl="0" marL="457200" marR="0" rtl="0" algn="just">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Délais</a:t>
            </a:r>
            <a:endParaRPr b="0" i="0" sz="1400" u="none" cap="none" strike="noStrike">
              <a:solidFill>
                <a:srgbClr val="000000"/>
              </a:solidFill>
              <a:latin typeface="Open Sans"/>
              <a:ea typeface="Open Sans"/>
              <a:cs typeface="Open Sans"/>
              <a:sym typeface="Open Sans"/>
            </a:endParaRPr>
          </a:p>
        </p:txBody>
      </p:sp>
      <p:pic>
        <p:nvPicPr>
          <p:cNvPr id="178" name="Google Shape;178;ge0a485597d_0_92"/>
          <p:cNvPicPr preferRelativeResize="0"/>
          <p:nvPr/>
        </p:nvPicPr>
        <p:blipFill rotWithShape="1">
          <a:blip r:embed="rId3">
            <a:alphaModFix/>
          </a:blip>
          <a:srcRect b="0" l="0" r="0" t="0"/>
          <a:stretch/>
        </p:blipFill>
        <p:spPr>
          <a:xfrm>
            <a:off x="944975" y="1704188"/>
            <a:ext cx="2976950" cy="2332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ge0a485597d_0_9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 Triangle d’Or des projets</a:t>
            </a:r>
            <a:endParaRPr/>
          </a:p>
        </p:txBody>
      </p:sp>
      <p:sp>
        <p:nvSpPr>
          <p:cNvPr id="184" name="Google Shape;184;ge0a485597d_0_98"/>
          <p:cNvSpPr txBox="1"/>
          <p:nvPr/>
        </p:nvSpPr>
        <p:spPr>
          <a:xfrm>
            <a:off x="4654175" y="955750"/>
            <a:ext cx="3713100" cy="327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Open Sans"/>
                <a:ea typeface="Open Sans"/>
                <a:cs typeface="Open Sans"/>
                <a:sym typeface="Open Sans"/>
              </a:rPr>
              <a:t>Qualité : </a:t>
            </a:r>
            <a:r>
              <a:rPr b="0" i="0" lang="en-GB" sz="1400" u="none" cap="none" strike="noStrike">
                <a:solidFill>
                  <a:srgbClr val="000000"/>
                </a:solidFill>
                <a:latin typeface="Open Sans"/>
                <a:ea typeface="Open Sans"/>
                <a:cs typeface="Open Sans"/>
                <a:sym typeface="Open Sans"/>
              </a:rPr>
              <a:t>Ce paramètre représente le respect des normes internes / externes de qualité. Négliger le travail préparatoire relatif à ce paramètre entraînera irrémédiablement des retards et des surcoûts. ( </a:t>
            </a:r>
            <a:r>
              <a:rPr b="0" i="1" lang="en-GB" sz="1400" u="none" cap="none" strike="noStrike">
                <a:solidFill>
                  <a:srgbClr val="000000"/>
                </a:solidFill>
                <a:latin typeface="Open Sans"/>
                <a:ea typeface="Open Sans"/>
                <a:cs typeface="Open Sans"/>
                <a:sym typeface="Open Sans"/>
              </a:rPr>
              <a:t>c.f.</a:t>
            </a:r>
            <a:r>
              <a:rPr b="0" i="0" lang="en-GB" sz="1400" u="none" cap="none" strike="noStrike">
                <a:solidFill>
                  <a:srgbClr val="000000"/>
                </a:solidFill>
                <a:latin typeface="Open Sans"/>
                <a:ea typeface="Open Sans"/>
                <a:cs typeface="Open Sans"/>
                <a:sym typeface="Open Sans"/>
              </a:rPr>
              <a:t> </a:t>
            </a:r>
            <a:r>
              <a:rPr b="0" i="1" lang="en-GB" sz="1400" u="none" cap="none" strike="noStrike">
                <a:solidFill>
                  <a:srgbClr val="000000"/>
                </a:solidFill>
                <a:latin typeface="Open Sans"/>
                <a:ea typeface="Open Sans"/>
                <a:cs typeface="Open Sans"/>
                <a:sym typeface="Open Sans"/>
              </a:rPr>
              <a:t>dette technique</a:t>
            </a:r>
            <a:r>
              <a:rPr b="0" i="0" lang="en-GB" sz="1400" u="none" cap="none" strike="noStrike">
                <a:solidFill>
                  <a:srgbClr val="000000"/>
                </a:solidFill>
                <a:latin typeface="Open Sans"/>
                <a:ea typeface="Open Sans"/>
                <a:cs typeface="Open Sans"/>
                <a:sym typeface="Open Sans"/>
              </a:rPr>
              <a:t> )</a:t>
            </a:r>
            <a:endParaRPr b="1"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Open Sans"/>
                <a:ea typeface="Open Sans"/>
                <a:cs typeface="Open Sans"/>
                <a:sym typeface="Open Sans"/>
              </a:rPr>
              <a:t>Coût : </a:t>
            </a:r>
            <a:r>
              <a:rPr b="0" i="0" lang="en-GB" sz="1400" u="none" cap="none" strike="noStrike">
                <a:solidFill>
                  <a:srgbClr val="000000"/>
                </a:solidFill>
                <a:latin typeface="Open Sans"/>
                <a:ea typeface="Open Sans"/>
                <a:cs typeface="Open Sans"/>
                <a:sym typeface="Open Sans"/>
              </a:rPr>
              <a:t>Ce paramètre représente l’objectif économique du projet, en terme de dépense ou de recette. Il caractérise la réussite ou l'échec économique du projet.</a:t>
            </a:r>
            <a:endParaRPr b="0"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Open Sans"/>
                <a:ea typeface="Open Sans"/>
                <a:cs typeface="Open Sans"/>
                <a:sym typeface="Open Sans"/>
              </a:rPr>
              <a:t>Délais : </a:t>
            </a:r>
            <a:r>
              <a:rPr b="0" i="0" lang="en-GB" sz="1400" u="none" cap="none" strike="noStrike">
                <a:solidFill>
                  <a:srgbClr val="000000"/>
                </a:solidFill>
                <a:latin typeface="Open Sans"/>
                <a:ea typeface="Open Sans"/>
                <a:cs typeface="Open Sans"/>
                <a:sym typeface="Open Sans"/>
              </a:rPr>
              <a:t>Ce paramètre représente le respect de la date de livraison du projet. Ne pas le respecter peut entraîner des pénalités de retard.</a:t>
            </a:r>
            <a:endParaRPr b="0" i="0" sz="1400" u="none" cap="none" strike="noStrike">
              <a:solidFill>
                <a:srgbClr val="000000"/>
              </a:solidFill>
              <a:latin typeface="Open Sans"/>
              <a:ea typeface="Open Sans"/>
              <a:cs typeface="Open Sans"/>
              <a:sym typeface="Open Sans"/>
            </a:endParaRPr>
          </a:p>
        </p:txBody>
      </p:sp>
      <p:pic>
        <p:nvPicPr>
          <p:cNvPr id="185" name="Google Shape;185;ge0a485597d_0_98"/>
          <p:cNvPicPr preferRelativeResize="0"/>
          <p:nvPr/>
        </p:nvPicPr>
        <p:blipFill rotWithShape="1">
          <a:blip r:embed="rId3">
            <a:alphaModFix/>
          </a:blip>
          <a:srcRect b="0" l="0" r="0" t="0"/>
          <a:stretch/>
        </p:blipFill>
        <p:spPr>
          <a:xfrm>
            <a:off x="944975" y="1704188"/>
            <a:ext cx="2976950" cy="2332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1000"/>
                                        <p:tgtEl>
                                          <p:spTgt spid="1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1" name="Shape 71"/>
        <p:cNvGrpSpPr/>
        <p:nvPr/>
      </p:nvGrpSpPr>
      <p:grpSpPr>
        <a:xfrm>
          <a:off x="0" y="0"/>
          <a:ext cx="0" cy="0"/>
          <a:chOff x="0" y="0"/>
          <a:chExt cx="0" cy="0"/>
        </a:xfrm>
      </p:grpSpPr>
      <p:sp>
        <p:nvSpPr>
          <p:cNvPr id="72" name="Google Shape;72;ge0a485597d_0_8"/>
          <p:cNvSpPr txBox="1"/>
          <p:nvPr/>
        </p:nvSpPr>
        <p:spPr>
          <a:xfrm>
            <a:off x="935550" y="2220150"/>
            <a:ext cx="6510900" cy="70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Roboto"/>
                <a:ea typeface="Roboto"/>
                <a:cs typeface="Roboto"/>
                <a:sym typeface="Roboto"/>
              </a:rPr>
              <a:t>A votre avis : </a:t>
            </a:r>
            <a:endParaRPr b="0"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chemeClr val="lt1"/>
                </a:solidFill>
                <a:latin typeface="Roboto"/>
                <a:ea typeface="Roboto"/>
                <a:cs typeface="Roboto"/>
                <a:sym typeface="Roboto"/>
              </a:rPr>
              <a:t>Qu’est ce qu’un Projet ?</a:t>
            </a:r>
            <a:endParaRPr b="0" i="0" sz="25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600"/>
              <a:buFont typeface="Arial"/>
              <a:buNone/>
            </a:pPr>
            <a:r>
              <a:t/>
            </a:r>
            <a:endParaRPr b="1" i="0" sz="2600" u="none" cap="none" strike="noStrike">
              <a:solidFill>
                <a:schemeClr val="lt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600"/>
              <a:buFont typeface="Arial"/>
              <a:buNone/>
            </a:pPr>
            <a:r>
              <a:t/>
            </a:r>
            <a:endParaRPr b="1" i="0" sz="2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e0a485597d_0_10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composants de la gestion de Projet</a:t>
            </a:r>
            <a:endParaRPr/>
          </a:p>
        </p:txBody>
      </p:sp>
      <p:sp>
        <p:nvSpPr>
          <p:cNvPr id="191" name="Google Shape;191;ge0a485597d_0_104"/>
          <p:cNvSpPr txBox="1"/>
          <p:nvPr/>
        </p:nvSpPr>
        <p:spPr>
          <a:xfrm>
            <a:off x="1198200" y="1435725"/>
            <a:ext cx="6626700" cy="26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La gestion de projet au sens large, peut englober les domaines suivants :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Définition de l’existence du projet : “Pourquoi avons-nous besoin de ce projet ? “</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Préparation d’une analyse de rentabilité pour justifier un Investissement ( ROI )</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Définition des limites ( délais et coûts ), et définition des exigences en estimant les ressources et délais</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Elaboration et mise en oeuvre du plan de gestion de projet</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Evaluation des risques</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Gestion du Budget</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GB" sz="1400" u="none" cap="none" strike="noStrike">
                <a:solidFill>
                  <a:srgbClr val="000000"/>
                </a:solidFill>
                <a:latin typeface="Open Sans"/>
                <a:ea typeface="Open Sans"/>
                <a:cs typeface="Open Sans"/>
                <a:sym typeface="Open Sans"/>
              </a:rPr>
              <a:t>Etc..</a:t>
            </a:r>
            <a:endParaRPr b="0" i="0" sz="1400" u="none" cap="none" strike="noStrike">
              <a:solidFill>
                <a:srgbClr val="000000"/>
              </a:solidFill>
              <a:latin typeface="Open Sans"/>
              <a:ea typeface="Open Sans"/>
              <a:cs typeface="Open Sans"/>
              <a:sym typeface="Open Sans"/>
            </a:endParaRPr>
          </a:p>
        </p:txBody>
      </p:sp>
      <p:sp>
        <p:nvSpPr>
          <p:cNvPr id="192" name="Google Shape;192;ge0a485597d_0_104"/>
          <p:cNvSpPr txBox="1"/>
          <p:nvPr/>
        </p:nvSpPr>
        <p:spPr>
          <a:xfrm>
            <a:off x="7040400" y="4820400"/>
            <a:ext cx="21036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666666"/>
                </a:solidFill>
                <a:latin typeface="Open Sans"/>
                <a:ea typeface="Open Sans"/>
                <a:cs typeface="Open Sans"/>
                <a:sym typeface="Open Sans"/>
              </a:rPr>
              <a:t>Visualisation de l’avancement →</a:t>
            </a:r>
            <a:endParaRPr b="0" i="0" sz="900" u="none" cap="none" strike="noStrike">
              <a:solidFill>
                <a:srgbClr val="666666"/>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e0a485597d_0_10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Exemple de tableau de bord</a:t>
            </a:r>
            <a:endParaRPr/>
          </a:p>
        </p:txBody>
      </p:sp>
      <p:pic>
        <p:nvPicPr>
          <p:cNvPr id="198" name="Google Shape;198;ge0a485597d_0_109"/>
          <p:cNvPicPr preferRelativeResize="0"/>
          <p:nvPr/>
        </p:nvPicPr>
        <p:blipFill rotWithShape="1">
          <a:blip r:embed="rId3">
            <a:alphaModFix/>
          </a:blip>
          <a:srcRect b="0" l="0" r="0" t="0"/>
          <a:stretch/>
        </p:blipFill>
        <p:spPr>
          <a:xfrm>
            <a:off x="986337" y="933600"/>
            <a:ext cx="7171325" cy="3868175"/>
          </a:xfrm>
          <a:prstGeom prst="rect">
            <a:avLst/>
          </a:prstGeom>
          <a:noFill/>
          <a:ln>
            <a:noFill/>
          </a:ln>
          <a:effectLst>
            <a:outerShdw blurRad="57150" rotWithShape="0" algn="bl" dir="5400000" dist="19050">
              <a:srgbClr val="000000">
                <a:alpha val="48235"/>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02" name="Shape 202"/>
        <p:cNvGrpSpPr/>
        <p:nvPr/>
      </p:nvGrpSpPr>
      <p:grpSpPr>
        <a:xfrm>
          <a:off x="0" y="0"/>
          <a:ext cx="0" cy="0"/>
          <a:chOff x="0" y="0"/>
          <a:chExt cx="0" cy="0"/>
        </a:xfrm>
      </p:grpSpPr>
      <p:sp>
        <p:nvSpPr>
          <p:cNvPr id="203" name="Google Shape;203;gee1cec9846_0_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sz="2500">
                <a:latin typeface="Open Sans"/>
                <a:ea typeface="Open Sans"/>
                <a:cs typeface="Open Sans"/>
                <a:sym typeface="Open Sans"/>
              </a:rPr>
              <a:t>Avez-vous des questions ?</a:t>
            </a:r>
            <a:endParaRPr sz="25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e0a485597d_0_1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sz="3000"/>
              <a:t>Les deux grands modèles de gestion de projet</a:t>
            </a:r>
            <a:endParaRPr sz="3000"/>
          </a:p>
        </p:txBody>
      </p:sp>
      <p:sp>
        <p:nvSpPr>
          <p:cNvPr id="209" name="Google Shape;209;ge0a485597d_0_11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méthodes prédictives et les méthodes agiles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0a485597d_0_119"/>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sz="3000"/>
              <a:t>Les méthodes Prédictives</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e0a485597d_0_12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méthodes prédictives </a:t>
            </a:r>
            <a:endParaRPr/>
          </a:p>
        </p:txBody>
      </p:sp>
      <p:sp>
        <p:nvSpPr>
          <p:cNvPr id="220" name="Google Shape;220;ge0a485597d_0_123"/>
          <p:cNvSpPr txBox="1"/>
          <p:nvPr/>
        </p:nvSpPr>
        <p:spPr>
          <a:xfrm>
            <a:off x="923700" y="1523825"/>
            <a:ext cx="7296600" cy="2182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Ces méthodes ancestrales se concentrent sur la planification en détail des actions futurs et sur l’établissement d’un plan complet: </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Les tâches sont donc identifiées, puis estimées précisément et enfin elles sont planifiés parfaitement ( en théorie ). L’ETA ( Estimated Time of Arrival ) semble donc très précis.</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L’équipe pourra très précisément savoir à quelle tâche chaque membre est associé durant toute la durée du projet</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1" i="0" lang="en-GB" sz="1300" u="none" cap="none" strike="noStrike">
                <a:solidFill>
                  <a:srgbClr val="000000"/>
                </a:solidFill>
                <a:latin typeface="Open Sans"/>
                <a:ea typeface="Open Sans"/>
                <a:cs typeface="Open Sans"/>
                <a:sym typeface="Open Sans"/>
              </a:rPr>
              <a:t>Exemple : </a:t>
            </a:r>
            <a:r>
              <a:rPr b="0" i="0" lang="en-GB" sz="1300" u="none" cap="none" strike="noStrike">
                <a:solidFill>
                  <a:srgbClr val="000000"/>
                </a:solidFill>
                <a:latin typeface="Open Sans"/>
                <a:ea typeface="Open Sans"/>
                <a:cs typeface="Open Sans"/>
                <a:sym typeface="Open Sans"/>
              </a:rPr>
              <a:t>ViaMichelin ou GPS TomTom</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e0a485597d_0_12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Implémentation prédictive des phases</a:t>
            </a:r>
            <a:endParaRPr/>
          </a:p>
        </p:txBody>
      </p:sp>
      <p:sp>
        <p:nvSpPr>
          <p:cNvPr id="226" name="Google Shape;226;ge0a485597d_0_128"/>
          <p:cNvSpPr txBox="1"/>
          <p:nvPr/>
        </p:nvSpPr>
        <p:spPr>
          <a:xfrm>
            <a:off x="2411100" y="4001325"/>
            <a:ext cx="4321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accent3"/>
                </a:solidFill>
                <a:latin typeface="Open Sans"/>
                <a:ea typeface="Open Sans"/>
                <a:cs typeface="Open Sans"/>
                <a:sym typeface="Open Sans"/>
              </a:rPr>
              <a:t>Facile à organiser</a:t>
            </a:r>
            <a:endParaRPr b="1" i="0" sz="1400" u="none" cap="none" strike="noStrike">
              <a:solidFill>
                <a:schemeClr val="accent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accent3"/>
                </a:solidFill>
                <a:latin typeface="Open Sans"/>
                <a:ea typeface="Open Sans"/>
                <a:cs typeface="Open Sans"/>
                <a:sym typeface="Open Sans"/>
              </a:rPr>
              <a:t>MAIS difficile à suivre + résultats faibles</a:t>
            </a:r>
            <a:endParaRPr b="1" i="0" sz="1400" u="none" cap="none" strike="noStrike">
              <a:solidFill>
                <a:schemeClr val="accent3"/>
              </a:solidFill>
              <a:latin typeface="Open Sans"/>
              <a:ea typeface="Open Sans"/>
              <a:cs typeface="Open Sans"/>
              <a:sym typeface="Open Sans"/>
            </a:endParaRPr>
          </a:p>
        </p:txBody>
      </p:sp>
      <p:pic>
        <p:nvPicPr>
          <p:cNvPr id="227" name="Google Shape;227;ge0a485597d_0_128"/>
          <p:cNvPicPr preferRelativeResize="0"/>
          <p:nvPr/>
        </p:nvPicPr>
        <p:blipFill rotWithShape="1">
          <a:blip r:embed="rId3">
            <a:alphaModFix/>
          </a:blip>
          <a:srcRect b="0" l="0" r="0" t="0"/>
          <a:stretch/>
        </p:blipFill>
        <p:spPr>
          <a:xfrm>
            <a:off x="1571738" y="1809875"/>
            <a:ext cx="5879626" cy="1919150"/>
          </a:xfrm>
          <a:prstGeom prst="rect">
            <a:avLst/>
          </a:prstGeom>
          <a:noFill/>
          <a:ln>
            <a:noFill/>
          </a:ln>
        </p:spPr>
      </p:pic>
      <p:sp>
        <p:nvSpPr>
          <p:cNvPr id="228" name="Google Shape;228;ge0a485597d_0_128"/>
          <p:cNvSpPr txBox="1"/>
          <p:nvPr/>
        </p:nvSpPr>
        <p:spPr>
          <a:xfrm>
            <a:off x="7373400" y="4820400"/>
            <a:ext cx="17706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666666"/>
                </a:solidFill>
                <a:latin typeface="Open Sans"/>
                <a:ea typeface="Open Sans"/>
                <a:cs typeface="Open Sans"/>
                <a:sym typeface="Open Sans"/>
              </a:rPr>
              <a:t>→ Le problème</a:t>
            </a:r>
            <a:endParaRPr b="0" i="0" sz="900" u="none" cap="none" strike="noStrike">
              <a:solidFill>
                <a:srgbClr val="666666"/>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e471269290_0_6"/>
          <p:cNvPicPr preferRelativeResize="0"/>
          <p:nvPr/>
        </p:nvPicPr>
        <p:blipFill rotWithShape="1">
          <a:blip r:embed="rId3">
            <a:alphaModFix/>
          </a:blip>
          <a:srcRect b="0" l="0" r="0" t="0"/>
          <a:stretch/>
        </p:blipFill>
        <p:spPr>
          <a:xfrm>
            <a:off x="-65825" y="-770075"/>
            <a:ext cx="9209824" cy="6683649"/>
          </a:xfrm>
          <a:prstGeom prst="rect">
            <a:avLst/>
          </a:prstGeom>
          <a:noFill/>
          <a:ln>
            <a:noFill/>
          </a:ln>
        </p:spPr>
      </p:pic>
      <p:pic>
        <p:nvPicPr>
          <p:cNvPr id="234" name="Google Shape;234;ge471269290_0_6"/>
          <p:cNvPicPr preferRelativeResize="0"/>
          <p:nvPr/>
        </p:nvPicPr>
        <p:blipFill rotWithShape="1">
          <a:blip r:embed="rId4">
            <a:alphaModFix/>
          </a:blip>
          <a:srcRect b="0" l="0" r="0" t="0"/>
          <a:stretch/>
        </p:blipFill>
        <p:spPr>
          <a:xfrm>
            <a:off x="769923" y="260600"/>
            <a:ext cx="7538326" cy="615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e0a485597d_0_13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Implémentation prédictive des phases</a:t>
            </a:r>
            <a:endParaRPr/>
          </a:p>
        </p:txBody>
      </p:sp>
      <p:pic>
        <p:nvPicPr>
          <p:cNvPr id="240" name="Google Shape;240;ge0a485597d_0_134"/>
          <p:cNvPicPr preferRelativeResize="0"/>
          <p:nvPr/>
        </p:nvPicPr>
        <p:blipFill rotWithShape="1">
          <a:blip r:embed="rId3">
            <a:alphaModFix/>
          </a:blip>
          <a:srcRect b="0" l="0" r="0" t="0"/>
          <a:stretch/>
        </p:blipFill>
        <p:spPr>
          <a:xfrm>
            <a:off x="443150" y="829850"/>
            <a:ext cx="4219650" cy="4219650"/>
          </a:xfrm>
          <a:prstGeom prst="rect">
            <a:avLst/>
          </a:prstGeom>
          <a:noFill/>
          <a:ln>
            <a:noFill/>
          </a:ln>
        </p:spPr>
      </p:pic>
      <p:sp>
        <p:nvSpPr>
          <p:cNvPr id="241" name="Google Shape;241;ge0a485597d_0_134"/>
          <p:cNvSpPr txBox="1"/>
          <p:nvPr/>
        </p:nvSpPr>
        <p:spPr>
          <a:xfrm>
            <a:off x="5080925" y="2107650"/>
            <a:ext cx="3429000" cy="158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2"/>
                </a:solidFill>
                <a:latin typeface="Open Sans SemiBold"/>
                <a:ea typeface="Open Sans SemiBold"/>
                <a:cs typeface="Open Sans SemiBold"/>
                <a:sym typeface="Open Sans SemiBold"/>
              </a:rPr>
              <a:t>( + ) Plan complet et prévu dès le début</a:t>
            </a:r>
            <a:endParaRPr b="0" i="0" sz="1300" u="none" cap="none" strike="noStrike">
              <a:solidFill>
                <a:schemeClr val="accent2"/>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2"/>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2"/>
                </a:solidFill>
                <a:latin typeface="Open Sans SemiBold"/>
                <a:ea typeface="Open Sans SemiBold"/>
                <a:cs typeface="Open Sans SemiBold"/>
                <a:sym typeface="Open Sans SemiBold"/>
              </a:rPr>
              <a:t>( + ) Permet de définir clairement les étapes et les optimiser à la base</a:t>
            </a:r>
            <a:endParaRPr b="0" i="0" sz="1300" u="none" cap="none" strike="noStrike">
              <a:solidFill>
                <a:schemeClr val="accent2"/>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3"/>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Open Sans SemiBold"/>
                <a:ea typeface="Open Sans SemiBold"/>
                <a:cs typeface="Open Sans SemiBold"/>
                <a:sym typeface="Open Sans SemiBold"/>
              </a:rPr>
              <a:t>( - ) Plus ou moins obsolète au premier obstacle</a:t>
            </a:r>
            <a:endParaRPr b="0" i="0" sz="1300" u="none" cap="none" strike="noStrike">
              <a:solidFill>
                <a:schemeClr val="accent3"/>
              </a:solidFill>
              <a:latin typeface="Open Sans SemiBold"/>
              <a:ea typeface="Open Sans SemiBold"/>
              <a:cs typeface="Open Sans SemiBold"/>
              <a:sym typeface="Open Sans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e0a485597d_0_14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Implémentation prédictive avec Iterations</a:t>
            </a:r>
            <a:endParaRPr/>
          </a:p>
        </p:txBody>
      </p:sp>
      <p:pic>
        <p:nvPicPr>
          <p:cNvPr id="247" name="Google Shape;247;ge0a485597d_0_145"/>
          <p:cNvPicPr preferRelativeResize="0"/>
          <p:nvPr/>
        </p:nvPicPr>
        <p:blipFill rotWithShape="1">
          <a:blip r:embed="rId3">
            <a:alphaModFix/>
          </a:blip>
          <a:srcRect b="0" l="0" r="0" t="0"/>
          <a:stretch/>
        </p:blipFill>
        <p:spPr>
          <a:xfrm>
            <a:off x="1504988" y="1993475"/>
            <a:ext cx="5879631" cy="1919150"/>
          </a:xfrm>
          <a:prstGeom prst="rect">
            <a:avLst/>
          </a:prstGeom>
          <a:noFill/>
          <a:ln>
            <a:noFill/>
          </a:ln>
        </p:spPr>
      </p:pic>
      <p:sp>
        <p:nvSpPr>
          <p:cNvPr id="248" name="Google Shape;248;ge0a485597d_0_145"/>
          <p:cNvSpPr txBox="1"/>
          <p:nvPr/>
        </p:nvSpPr>
        <p:spPr>
          <a:xfrm>
            <a:off x="2411100" y="4001325"/>
            <a:ext cx="4321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accent3"/>
                </a:solidFill>
                <a:latin typeface="Open Sans"/>
                <a:ea typeface="Open Sans"/>
                <a:cs typeface="Open Sans"/>
                <a:sym typeface="Open Sans"/>
              </a:rPr>
              <a:t>Facile à organiser</a:t>
            </a:r>
            <a:endParaRPr b="1" i="0" sz="1400" u="none" cap="none" strike="noStrike">
              <a:solidFill>
                <a:schemeClr val="accent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accent3"/>
                </a:solidFill>
                <a:latin typeface="Open Sans"/>
                <a:ea typeface="Open Sans"/>
                <a:cs typeface="Open Sans"/>
                <a:sym typeface="Open Sans"/>
              </a:rPr>
              <a:t>MAIS difficile à suivre + résultats meilleurs</a:t>
            </a:r>
            <a:endParaRPr b="1" i="0" sz="1400" u="none" cap="none" strike="noStrike">
              <a:solidFill>
                <a:schemeClr val="accent3"/>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e0a485597d_0_1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Définition de projet 1/2</a:t>
            </a:r>
            <a:endParaRPr/>
          </a:p>
        </p:txBody>
      </p:sp>
      <p:sp>
        <p:nvSpPr>
          <p:cNvPr id="78" name="Google Shape;78;ge0a485597d_0_12"/>
          <p:cNvSpPr txBox="1"/>
          <p:nvPr/>
        </p:nvSpPr>
        <p:spPr>
          <a:xfrm>
            <a:off x="578500" y="2356100"/>
            <a:ext cx="7710000" cy="956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1" lang="en-GB" sz="1800" u="none" cap="none" strike="noStrike">
                <a:solidFill>
                  <a:srgbClr val="434343"/>
                </a:solidFill>
                <a:latin typeface="Open Sans"/>
                <a:ea typeface="Open Sans"/>
                <a:cs typeface="Open Sans"/>
                <a:sym typeface="Open Sans"/>
              </a:rPr>
              <a:t>“ Un projet correspond à un ensemble d’activités et d’actions menées par une </a:t>
            </a:r>
            <a:r>
              <a:rPr b="0" i="1" lang="en-GB" sz="1800" u="sng" cap="none" strike="noStrike">
                <a:solidFill>
                  <a:srgbClr val="434343"/>
                </a:solidFill>
                <a:latin typeface="Open Sans"/>
                <a:ea typeface="Open Sans"/>
                <a:cs typeface="Open Sans"/>
                <a:sym typeface="Open Sans"/>
              </a:rPr>
              <a:t>équipe projet</a:t>
            </a:r>
            <a:r>
              <a:rPr b="0" i="1" lang="en-GB" sz="1800" u="none" cap="none" strike="noStrike">
                <a:solidFill>
                  <a:srgbClr val="434343"/>
                </a:solidFill>
                <a:latin typeface="Open Sans"/>
                <a:ea typeface="Open Sans"/>
                <a:cs typeface="Open Sans"/>
                <a:sym typeface="Open Sans"/>
              </a:rPr>
              <a:t> dans le but de répondre à un besoin dans une </a:t>
            </a:r>
            <a:r>
              <a:rPr b="0" i="1" lang="en-GB" sz="1800" u="sng" cap="none" strike="noStrike">
                <a:solidFill>
                  <a:srgbClr val="434343"/>
                </a:solidFill>
                <a:latin typeface="Open Sans"/>
                <a:ea typeface="Open Sans"/>
                <a:cs typeface="Open Sans"/>
                <a:sym typeface="Open Sans"/>
              </a:rPr>
              <a:t>limite de temps et de budget</a:t>
            </a:r>
            <a:r>
              <a:rPr b="0" i="1" lang="en-GB" sz="1800" u="none" cap="none" strike="noStrike">
                <a:solidFill>
                  <a:srgbClr val="434343"/>
                </a:solidFill>
                <a:latin typeface="Open Sans"/>
                <a:ea typeface="Open Sans"/>
                <a:cs typeface="Open Sans"/>
                <a:sym typeface="Open Sans"/>
              </a:rPr>
              <a:t> alloué. “</a:t>
            </a:r>
            <a:endParaRPr b="0" i="1" sz="1800" u="none" cap="none" strike="noStrike">
              <a:solidFill>
                <a:srgbClr val="434343"/>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e0a485597d_0_15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sz="3000"/>
              <a:t>Les méthodes Agiles</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 name="Shape 257"/>
        <p:cNvGrpSpPr/>
        <p:nvPr/>
      </p:nvGrpSpPr>
      <p:grpSpPr>
        <a:xfrm>
          <a:off x="0" y="0"/>
          <a:ext cx="0" cy="0"/>
          <a:chOff x="0" y="0"/>
          <a:chExt cx="0" cy="0"/>
        </a:xfrm>
      </p:grpSpPr>
      <p:sp>
        <p:nvSpPr>
          <p:cNvPr id="258" name="Google Shape;258;ge0a485597d_0_15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méthodes agiles</a:t>
            </a:r>
            <a:endParaRPr/>
          </a:p>
        </p:txBody>
      </p:sp>
      <p:sp>
        <p:nvSpPr>
          <p:cNvPr id="259" name="Google Shape;259;ge0a485597d_0_155"/>
          <p:cNvSpPr txBox="1"/>
          <p:nvPr/>
        </p:nvSpPr>
        <p:spPr>
          <a:xfrm>
            <a:off x="750600" y="1783900"/>
            <a:ext cx="7521900" cy="2159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Les méthodes agiles ont pour but principal de permettre une adaptation plus rapide et faciliter les changements.</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Contrairement aux méthodes de gestion de projet dites</a:t>
            </a:r>
            <a:r>
              <a:rPr lang="en-GB" sz="1300">
                <a:latin typeface="Open Sans"/>
                <a:ea typeface="Open Sans"/>
                <a:cs typeface="Open Sans"/>
                <a:sym typeface="Open Sans"/>
              </a:rPr>
              <a:t> predictives</a:t>
            </a:r>
            <a:r>
              <a:rPr b="0" i="0" lang="en-GB" sz="1300" u="none" cap="none" strike="noStrike">
                <a:solidFill>
                  <a:srgbClr val="000000"/>
                </a:solidFill>
                <a:latin typeface="Open Sans"/>
                <a:ea typeface="Open Sans"/>
                <a:cs typeface="Open Sans"/>
                <a:sym typeface="Open Sans"/>
              </a:rPr>
              <a:t>, les méthodes agiles n’auront pas pour but de planifier parfaitement l’ensemble du projet au début de ce dernier.</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Une équipe agile ne pourra en effet pas définir avec certitude ce qui sera fait le mois prochain, mais pourra estimer quels ensembles de fonctionnalités seront intégrées au cour du prochain mois.</a:t>
            </a:r>
            <a:endParaRPr b="0" i="0" sz="1900" u="none" cap="none" strike="noStrike">
              <a:solidFill>
                <a:srgbClr val="000000"/>
              </a:solidFill>
              <a:highlight>
                <a:srgbClr val="00FF00"/>
              </a:highlight>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e0a485597d_0_16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méthodes agiles</a:t>
            </a:r>
            <a:endParaRPr/>
          </a:p>
        </p:txBody>
      </p:sp>
      <p:sp>
        <p:nvSpPr>
          <p:cNvPr id="265" name="Google Shape;265;ge0a485597d_0_160"/>
          <p:cNvSpPr txBox="1"/>
          <p:nvPr/>
        </p:nvSpPr>
        <p:spPr>
          <a:xfrm>
            <a:off x="1396200" y="2323700"/>
            <a:ext cx="6351600" cy="704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480"/>
              </a:spcBef>
              <a:spcAft>
                <a:spcPts val="0"/>
              </a:spcAft>
              <a:buClr>
                <a:srgbClr val="000000"/>
              </a:buClr>
              <a:buSzPts val="1300"/>
              <a:buFont typeface="Arial"/>
              <a:buNone/>
            </a:pPr>
            <a:r>
              <a:rPr b="0" i="0" lang="en-GB" sz="1300" u="none" cap="none" strike="noStrike">
                <a:solidFill>
                  <a:srgbClr val="000000"/>
                </a:solidFill>
                <a:latin typeface="Open Sans"/>
                <a:ea typeface="Open Sans"/>
                <a:cs typeface="Open Sans"/>
                <a:sym typeface="Open Sans"/>
              </a:rPr>
              <a:t>Les méthodes agiles se concentrent sur la planification des tâches les plus proches dans le temps et se base sur des équipes auto-organisées afin de créer des produits adaptés aux changements.</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e0a485597d_0_16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Implémentation agile des phases</a:t>
            </a:r>
            <a:endParaRPr/>
          </a:p>
        </p:txBody>
      </p:sp>
      <p:pic>
        <p:nvPicPr>
          <p:cNvPr id="271" name="Google Shape;271;ge0a485597d_0_165"/>
          <p:cNvPicPr preferRelativeResize="0"/>
          <p:nvPr/>
        </p:nvPicPr>
        <p:blipFill rotWithShape="1">
          <a:blip r:embed="rId3">
            <a:alphaModFix/>
          </a:blip>
          <a:srcRect b="0" l="0" r="0" t="0"/>
          <a:stretch/>
        </p:blipFill>
        <p:spPr>
          <a:xfrm>
            <a:off x="1505000" y="1715775"/>
            <a:ext cx="5879672" cy="1919150"/>
          </a:xfrm>
          <a:prstGeom prst="rect">
            <a:avLst/>
          </a:prstGeom>
          <a:noFill/>
          <a:ln>
            <a:noFill/>
          </a:ln>
        </p:spPr>
      </p:pic>
      <p:sp>
        <p:nvSpPr>
          <p:cNvPr id="272" name="Google Shape;272;ge0a485597d_0_165"/>
          <p:cNvSpPr txBox="1"/>
          <p:nvPr/>
        </p:nvSpPr>
        <p:spPr>
          <a:xfrm>
            <a:off x="2411100" y="4001325"/>
            <a:ext cx="4321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accent3"/>
                </a:solidFill>
                <a:latin typeface="Open Sans"/>
                <a:ea typeface="Open Sans"/>
                <a:cs typeface="Open Sans"/>
                <a:sym typeface="Open Sans"/>
              </a:rPr>
              <a:t>Difficile à organiser</a:t>
            </a:r>
            <a:endParaRPr b="1" i="0" sz="1400" u="none" cap="none" strike="noStrike">
              <a:solidFill>
                <a:schemeClr val="accent3"/>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accent3"/>
                </a:solidFill>
                <a:latin typeface="Open Sans"/>
                <a:ea typeface="Open Sans"/>
                <a:cs typeface="Open Sans"/>
                <a:sym typeface="Open Sans"/>
              </a:rPr>
              <a:t>MAIS “facile” à suivre + efficacité optimale</a:t>
            </a:r>
            <a:endParaRPr b="1" i="0" sz="1400" u="none" cap="none" strike="noStrike">
              <a:solidFill>
                <a:schemeClr val="accent3"/>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e0a485597d_0_17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Implémentation agile des phases</a:t>
            </a:r>
            <a:endParaRPr/>
          </a:p>
        </p:txBody>
      </p:sp>
      <p:pic>
        <p:nvPicPr>
          <p:cNvPr id="278" name="Google Shape;278;ge0a485597d_0_171"/>
          <p:cNvPicPr preferRelativeResize="0"/>
          <p:nvPr/>
        </p:nvPicPr>
        <p:blipFill rotWithShape="1">
          <a:blip r:embed="rId3">
            <a:alphaModFix/>
          </a:blip>
          <a:srcRect b="0" l="0" r="0" t="0"/>
          <a:stretch/>
        </p:blipFill>
        <p:spPr>
          <a:xfrm>
            <a:off x="457800" y="796475"/>
            <a:ext cx="4219650" cy="4219650"/>
          </a:xfrm>
          <a:prstGeom prst="rect">
            <a:avLst/>
          </a:prstGeom>
          <a:noFill/>
          <a:ln>
            <a:noFill/>
          </a:ln>
        </p:spPr>
      </p:pic>
      <p:sp>
        <p:nvSpPr>
          <p:cNvPr id="279" name="Google Shape;279;ge0a485597d_0_171"/>
          <p:cNvSpPr txBox="1"/>
          <p:nvPr/>
        </p:nvSpPr>
        <p:spPr>
          <a:xfrm>
            <a:off x="5080925" y="2107650"/>
            <a:ext cx="34290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2"/>
                </a:solidFill>
                <a:latin typeface="Open Sans SemiBold"/>
                <a:ea typeface="Open Sans SemiBold"/>
                <a:cs typeface="Open Sans SemiBold"/>
                <a:sym typeface="Open Sans SemiBold"/>
              </a:rPr>
              <a:t>( + ) Adaptation du parcours en fonction des obstacles et changements de direction</a:t>
            </a:r>
            <a:endParaRPr b="0" i="0" sz="1300" u="none" cap="none" strike="noStrike">
              <a:solidFill>
                <a:schemeClr val="accent2"/>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3"/>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Open Sans SemiBold"/>
                <a:ea typeface="Open Sans SemiBold"/>
                <a:cs typeface="Open Sans SemiBold"/>
                <a:sym typeface="Open Sans SemiBold"/>
              </a:rPr>
              <a:t>( - ) Demande une haute technologie ( ici, une organisation aboutie)</a:t>
            </a:r>
            <a:endParaRPr b="0" i="0" sz="1300" u="none" cap="none" strike="noStrike">
              <a:solidFill>
                <a:schemeClr val="accent3"/>
              </a:solidFill>
              <a:latin typeface="Open Sans SemiBold"/>
              <a:ea typeface="Open Sans SemiBold"/>
              <a:cs typeface="Open Sans SemiBold"/>
              <a:sym typeface="Open Sans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e0a485597d_0_17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En bref</a:t>
            </a:r>
            <a:endParaRPr/>
          </a:p>
        </p:txBody>
      </p:sp>
      <p:graphicFrame>
        <p:nvGraphicFramePr>
          <p:cNvPr id="285" name="Google Shape;285;ge0a485597d_0_177"/>
          <p:cNvGraphicFramePr/>
          <p:nvPr/>
        </p:nvGraphicFramePr>
        <p:xfrm>
          <a:off x="588950" y="1733550"/>
          <a:ext cx="3000000" cy="3000000"/>
        </p:xfrm>
        <a:graphic>
          <a:graphicData uri="http://schemas.openxmlformats.org/drawingml/2006/table">
            <a:tbl>
              <a:tblPr>
                <a:noFill/>
                <a:tableStyleId>{2CB3F8F3-F78A-4DA8-829A-CD94F1224A52}</a:tableStyleId>
              </a:tblPr>
              <a:tblGrid>
                <a:gridCol w="4011525"/>
                <a:gridCol w="4011525"/>
              </a:tblGrid>
              <a:tr h="4352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Open Sans"/>
                          <a:ea typeface="Open Sans"/>
                          <a:cs typeface="Open Sans"/>
                          <a:sym typeface="Open Sans"/>
                        </a:rPr>
                        <a:t>Prédictives</a:t>
                      </a:r>
                      <a:endParaRPr b="1" sz="1400" u="none" cap="none" strike="noStrike">
                        <a:latin typeface="Open Sans"/>
                        <a:ea typeface="Open Sans"/>
                        <a:cs typeface="Open Sans"/>
                        <a:sym typeface="Open San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Open Sans"/>
                          <a:ea typeface="Open Sans"/>
                          <a:cs typeface="Open Sans"/>
                          <a:sym typeface="Open Sans"/>
                        </a:rPr>
                        <a:t>Agiles</a:t>
                      </a:r>
                      <a:endParaRPr b="1" sz="1400" u="none" cap="none" strike="noStrike">
                        <a:latin typeface="Open Sans"/>
                        <a:ea typeface="Open Sans"/>
                        <a:cs typeface="Open Sans"/>
                        <a:sym typeface="Open Sans"/>
                      </a:endParaRPr>
                    </a:p>
                  </a:txBody>
                  <a:tcPr marT="91425" marB="91425" marR="91425" marL="91425" anchor="ctr"/>
                </a:tc>
              </a:tr>
              <a:tr h="18283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Méthode “classiques”</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Vision d’ensemble du projet</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Suivi d’un plan</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Peu de retours clients</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Planification et documentation exhaustive</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Facile à organiser</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Dur à suivre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Méthodes plus récentes</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Plan beaucoup plus court terme</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Plan de plus en plus flou</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Nombreux retours clients</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Plan et documentation moins exhaustive</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Plus difficile à organiser</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Open Sans"/>
                          <a:ea typeface="Open Sans"/>
                          <a:cs typeface="Open Sans"/>
                          <a:sym typeface="Open Sans"/>
                        </a:rPr>
                        <a:t>Facile à suivre</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e0a485597d_0_1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Définition d’un projet 2/2</a:t>
            </a:r>
            <a:endParaRPr/>
          </a:p>
        </p:txBody>
      </p:sp>
      <p:pic>
        <p:nvPicPr>
          <p:cNvPr id="84" name="Google Shape;84;ge0a485597d_0_17"/>
          <p:cNvPicPr preferRelativeResize="0"/>
          <p:nvPr/>
        </p:nvPicPr>
        <p:blipFill rotWithShape="1">
          <a:blip r:embed="rId3">
            <a:alphaModFix/>
          </a:blip>
          <a:srcRect b="0" l="0" r="0" t="0"/>
          <a:stretch/>
        </p:blipFill>
        <p:spPr>
          <a:xfrm>
            <a:off x="1704975" y="1697075"/>
            <a:ext cx="5734051" cy="204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e0a485597d_0_2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Différence entre Projet et Processus 1 /2</a:t>
            </a:r>
            <a:endParaRPr/>
          </a:p>
        </p:txBody>
      </p:sp>
      <p:sp>
        <p:nvSpPr>
          <p:cNvPr id="90" name="Google Shape;90;ge0a485597d_0_22"/>
          <p:cNvSpPr txBox="1"/>
          <p:nvPr/>
        </p:nvSpPr>
        <p:spPr>
          <a:xfrm>
            <a:off x="1409475" y="2314050"/>
            <a:ext cx="5501100" cy="197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1" name="Google Shape;91;ge0a485597d_0_22"/>
          <p:cNvSpPr txBox="1"/>
          <p:nvPr/>
        </p:nvSpPr>
        <p:spPr>
          <a:xfrm>
            <a:off x="1124100" y="1688775"/>
            <a:ext cx="6774900" cy="2170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Le fonctionnement en « mode projet » se distingue du fonctionnement en « mode processus »  puisqu'une activité conduite en mode projet n'est généralement pas destinée à être répétée : son côté « inédit et unique » souligne la probabilité d'être confronté à un environnement incertain, du fait de l'absence plus ou moins grande d'expériences ou de pratiques antérieures.</a:t>
            </a:r>
            <a:endParaRPr b="0" i="0" sz="13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800"/>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800"/>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800"/>
              <a:buFont typeface="Arial"/>
              <a:buNone/>
            </a:pPr>
            <a:r>
              <a:rPr b="0" i="0" lang="en-GB" sz="1300" u="none" cap="none" strike="noStrike">
                <a:solidFill>
                  <a:srgbClr val="000000"/>
                </a:solidFill>
                <a:latin typeface="Open Sans"/>
                <a:ea typeface="Open Sans"/>
                <a:cs typeface="Open Sans"/>
                <a:sym typeface="Open Sans"/>
              </a:rPr>
              <a:t>Par ailleurs, un processus est destiné à durer et n'a pas, en général de date de fin prévue.</a:t>
            </a:r>
            <a:endParaRPr b="0" i="0" sz="13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7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7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e0a485597d_0_2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Différence entre Projet et Processus 2 / 2</a:t>
            </a:r>
            <a:endParaRPr/>
          </a:p>
        </p:txBody>
      </p:sp>
      <p:graphicFrame>
        <p:nvGraphicFramePr>
          <p:cNvPr id="97" name="Google Shape;97;ge0a485597d_0_28"/>
          <p:cNvGraphicFramePr/>
          <p:nvPr/>
        </p:nvGraphicFramePr>
        <p:xfrm>
          <a:off x="952500" y="1047750"/>
          <a:ext cx="3000000" cy="3000000"/>
        </p:xfrm>
        <a:graphic>
          <a:graphicData uri="http://schemas.openxmlformats.org/drawingml/2006/table">
            <a:tbl>
              <a:tblPr>
                <a:noFill/>
                <a:tableStyleId>{2CB3F8F3-F78A-4DA8-829A-CD94F1224A52}</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Open Sans"/>
                          <a:ea typeface="Open Sans"/>
                          <a:cs typeface="Open Sans"/>
                          <a:sym typeface="Open Sans"/>
                        </a:rPr>
                        <a:t>Projet</a:t>
                      </a:r>
                      <a:endParaRPr b="1" sz="1400" u="none" cap="none" strike="noStrike">
                        <a:latin typeface="Open Sans"/>
                        <a:ea typeface="Open Sans"/>
                        <a:cs typeface="Open Sans"/>
                        <a:sym typeface="Open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Open Sans"/>
                          <a:ea typeface="Open Sans"/>
                          <a:cs typeface="Open Sans"/>
                          <a:sym typeface="Open Sans"/>
                        </a:rPr>
                        <a:t>Processus</a:t>
                      </a:r>
                      <a:endParaRPr b="1"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Milieu inconnu : Innovant impliquant une organisation temporaire</a:t>
                      </a:r>
                      <a:endParaRPr sz="1400" u="none" cap="none" strike="noStrike">
                        <a:solidFill>
                          <a:srgbClr val="434343"/>
                        </a:solidFill>
                        <a:latin typeface="Open Sans"/>
                        <a:ea typeface="Open Sans"/>
                        <a:cs typeface="Open Sans"/>
                        <a:sym typeface="Open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Milieu connu : Maîtrisé</a:t>
                      </a:r>
                      <a:endParaRPr sz="1400" u="none" cap="none" strike="noStrike">
                        <a:solidFill>
                          <a:srgbClr val="434343"/>
                        </a:solidFill>
                        <a:latin typeface="Open Sans"/>
                        <a:ea typeface="Open Sans"/>
                        <a:cs typeface="Open Sans"/>
                        <a:sym typeface="Open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Processus “unique”</a:t>
                      </a:r>
                      <a:endParaRPr sz="1400" u="none" cap="none" strike="noStrike">
                        <a:solidFill>
                          <a:srgbClr val="434343"/>
                        </a:solidFill>
                        <a:latin typeface="Open Sans"/>
                        <a:ea typeface="Open Sans"/>
                        <a:cs typeface="Open Sans"/>
                        <a:sym typeface="Open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Processus répetitifs</a:t>
                      </a:r>
                      <a:endParaRPr sz="1400" u="none" cap="none" strike="noStrike">
                        <a:solidFill>
                          <a:srgbClr val="434343"/>
                        </a:solidFill>
                        <a:latin typeface="Open Sans"/>
                        <a:ea typeface="Open Sans"/>
                        <a:cs typeface="Open Sans"/>
                        <a:sym typeface="Open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Incertitude forte : Degrés de liberté, non contrôle de certains éléments</a:t>
                      </a:r>
                      <a:endParaRPr sz="1400" u="none" cap="none" strike="noStrike">
                        <a:solidFill>
                          <a:srgbClr val="434343"/>
                        </a:solidFill>
                        <a:latin typeface="Open Sans"/>
                        <a:ea typeface="Open Sans"/>
                        <a:cs typeface="Open Sans"/>
                        <a:sym typeface="Open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Peu d’incertitude : Maîtrise et contrôle des éléments</a:t>
                      </a:r>
                      <a:endParaRPr sz="1400" u="none" cap="none" strike="noStrike">
                        <a:solidFill>
                          <a:srgbClr val="434343"/>
                        </a:solidFill>
                        <a:latin typeface="Open Sans"/>
                        <a:ea typeface="Open Sans"/>
                        <a:cs typeface="Open Sans"/>
                        <a:sym typeface="Open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Cash-flow négatif : Un investissement est nécessaire pour dégager du ROI</a:t>
                      </a:r>
                      <a:endParaRPr sz="1400" u="none" cap="none" strike="noStrike">
                        <a:solidFill>
                          <a:srgbClr val="434343"/>
                        </a:solidFill>
                        <a:latin typeface="Open Sans"/>
                        <a:ea typeface="Open Sans"/>
                        <a:cs typeface="Open Sans"/>
                        <a:sym typeface="Open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Cash-Flow positif : Dégage déjà des bénéfices</a:t>
                      </a:r>
                      <a:endParaRPr sz="1400" u="none" cap="none" strike="noStrike">
                        <a:solidFill>
                          <a:srgbClr val="434343"/>
                        </a:solidFill>
                        <a:latin typeface="Open Sans"/>
                        <a:ea typeface="Open Sans"/>
                        <a:cs typeface="Open Sans"/>
                        <a:sym typeface="Open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Améliore les process, ou augmente le nombre d’activité de l’entreprise</a:t>
                      </a:r>
                      <a:endParaRPr sz="1400" u="none" cap="none" strike="noStrike">
                        <a:solidFill>
                          <a:srgbClr val="434343"/>
                        </a:solidFill>
                        <a:latin typeface="Open Sans"/>
                        <a:ea typeface="Open Sans"/>
                        <a:cs typeface="Open Sans"/>
                        <a:sym typeface="Open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434343"/>
                          </a:solidFill>
                          <a:latin typeface="Open Sans"/>
                          <a:ea typeface="Open Sans"/>
                          <a:cs typeface="Open Sans"/>
                          <a:sym typeface="Open Sans"/>
                        </a:rPr>
                        <a:t>Maintient les activités et la pérennité de l’entreprise</a:t>
                      </a:r>
                      <a:endParaRPr sz="1400" u="none" cap="none" strike="noStrike">
                        <a:solidFill>
                          <a:srgbClr val="434343"/>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1" name="Shape 101"/>
        <p:cNvGrpSpPr/>
        <p:nvPr/>
      </p:nvGrpSpPr>
      <p:grpSpPr>
        <a:xfrm>
          <a:off x="0" y="0"/>
          <a:ext cx="0" cy="0"/>
          <a:chOff x="0" y="0"/>
          <a:chExt cx="0" cy="0"/>
        </a:xfrm>
      </p:grpSpPr>
      <p:sp>
        <p:nvSpPr>
          <p:cNvPr id="102" name="Google Shape;102;ge0a485597d_0_3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Projet ou processus ?</a:t>
            </a:r>
            <a:endParaRPr/>
          </a:p>
        </p:txBody>
      </p:sp>
      <p:graphicFrame>
        <p:nvGraphicFramePr>
          <p:cNvPr id="103" name="Google Shape;103;ge0a485597d_0_33"/>
          <p:cNvGraphicFramePr/>
          <p:nvPr/>
        </p:nvGraphicFramePr>
        <p:xfrm>
          <a:off x="952500" y="1644975"/>
          <a:ext cx="3000000" cy="3000000"/>
        </p:xfrm>
        <a:graphic>
          <a:graphicData uri="http://schemas.openxmlformats.org/drawingml/2006/table">
            <a:tbl>
              <a:tblPr>
                <a:noFill/>
                <a:tableStyleId>{2CB3F8F3-F78A-4DA8-829A-CD94F1224A52}</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Description</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Type</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Réceptionner des camions de nourriture pour une cantine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Créer le site web de la mairie de Clermont-Ferrand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Création d’un espace click and collect à la suite des restrictions sanitaires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Accueillir les clients et les faire régler à la caisse d’un Magasin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04" name="Google Shape;104;ge0a485597d_0_33"/>
          <p:cNvSpPr txBox="1"/>
          <p:nvPr/>
        </p:nvSpPr>
        <p:spPr>
          <a:xfrm>
            <a:off x="4690975" y="3970175"/>
            <a:ext cx="117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Processus</a:t>
            </a:r>
            <a:endParaRPr b="0" i="0" sz="1400" u="none" cap="none" strike="noStrike">
              <a:solidFill>
                <a:srgbClr val="000000"/>
              </a:solidFill>
              <a:latin typeface="Roboto"/>
              <a:ea typeface="Roboto"/>
              <a:cs typeface="Roboto"/>
              <a:sym typeface="Roboto"/>
            </a:endParaRPr>
          </a:p>
        </p:txBody>
      </p:sp>
      <p:sp>
        <p:nvSpPr>
          <p:cNvPr id="105" name="Google Shape;105;ge0a485597d_0_33"/>
          <p:cNvSpPr txBox="1"/>
          <p:nvPr/>
        </p:nvSpPr>
        <p:spPr>
          <a:xfrm>
            <a:off x="4690975" y="2137050"/>
            <a:ext cx="117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Processus</a:t>
            </a:r>
            <a:endParaRPr b="0" i="0" sz="1400" u="none" cap="none" strike="noStrike">
              <a:solidFill>
                <a:srgbClr val="000000"/>
              </a:solidFill>
              <a:latin typeface="Roboto"/>
              <a:ea typeface="Roboto"/>
              <a:cs typeface="Roboto"/>
              <a:sym typeface="Roboto"/>
            </a:endParaRPr>
          </a:p>
        </p:txBody>
      </p:sp>
      <p:sp>
        <p:nvSpPr>
          <p:cNvPr id="106" name="Google Shape;106;ge0a485597d_0_33"/>
          <p:cNvSpPr txBox="1"/>
          <p:nvPr/>
        </p:nvSpPr>
        <p:spPr>
          <a:xfrm>
            <a:off x="4690975" y="3341675"/>
            <a:ext cx="117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Projet</a:t>
            </a:r>
            <a:endParaRPr b="0" i="0" sz="1400" u="none" cap="none" strike="noStrike">
              <a:solidFill>
                <a:srgbClr val="000000"/>
              </a:solidFill>
              <a:latin typeface="Roboto"/>
              <a:ea typeface="Roboto"/>
              <a:cs typeface="Roboto"/>
              <a:sym typeface="Roboto"/>
            </a:endParaRPr>
          </a:p>
        </p:txBody>
      </p:sp>
      <p:sp>
        <p:nvSpPr>
          <p:cNvPr id="107" name="Google Shape;107;ge0a485597d_0_33"/>
          <p:cNvSpPr txBox="1"/>
          <p:nvPr/>
        </p:nvSpPr>
        <p:spPr>
          <a:xfrm>
            <a:off x="4690975" y="2713175"/>
            <a:ext cx="87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Projet</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ge0a485597d_0_4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différentes phases d’un projet</a:t>
            </a:r>
            <a:endParaRPr/>
          </a:p>
        </p:txBody>
      </p:sp>
      <p:pic>
        <p:nvPicPr>
          <p:cNvPr id="113" name="Google Shape;113;ge0a485597d_0_42"/>
          <p:cNvPicPr preferRelativeResize="0"/>
          <p:nvPr/>
        </p:nvPicPr>
        <p:blipFill rotWithShape="1">
          <a:blip r:embed="rId3">
            <a:alphaModFix/>
          </a:blip>
          <a:srcRect b="0" l="0" r="0" t="0"/>
          <a:stretch/>
        </p:blipFill>
        <p:spPr>
          <a:xfrm>
            <a:off x="3222925" y="2228013"/>
            <a:ext cx="1943100" cy="628650"/>
          </a:xfrm>
          <a:prstGeom prst="rect">
            <a:avLst/>
          </a:prstGeom>
          <a:noFill/>
          <a:ln>
            <a:noFill/>
          </a:ln>
        </p:spPr>
      </p:pic>
      <p:pic>
        <p:nvPicPr>
          <p:cNvPr id="114" name="Google Shape;114;ge0a485597d_0_42"/>
          <p:cNvPicPr preferRelativeResize="0"/>
          <p:nvPr/>
        </p:nvPicPr>
        <p:blipFill rotWithShape="1">
          <a:blip r:embed="rId4">
            <a:alphaModFix/>
          </a:blip>
          <a:srcRect b="0" l="0" r="0" t="0"/>
          <a:stretch/>
        </p:blipFill>
        <p:spPr>
          <a:xfrm>
            <a:off x="3860800" y="3011563"/>
            <a:ext cx="1943100" cy="600075"/>
          </a:xfrm>
          <a:prstGeom prst="rect">
            <a:avLst/>
          </a:prstGeom>
          <a:noFill/>
          <a:ln>
            <a:noFill/>
          </a:ln>
        </p:spPr>
      </p:pic>
      <p:pic>
        <p:nvPicPr>
          <p:cNvPr id="115" name="Google Shape;115;ge0a485597d_0_42"/>
          <p:cNvPicPr preferRelativeResize="0"/>
          <p:nvPr/>
        </p:nvPicPr>
        <p:blipFill rotWithShape="1">
          <a:blip r:embed="rId5">
            <a:alphaModFix/>
          </a:blip>
          <a:srcRect b="0" l="0" r="0" t="0"/>
          <a:stretch/>
        </p:blipFill>
        <p:spPr>
          <a:xfrm>
            <a:off x="2580125" y="1444463"/>
            <a:ext cx="1943100" cy="628650"/>
          </a:xfrm>
          <a:prstGeom prst="rect">
            <a:avLst/>
          </a:prstGeom>
          <a:noFill/>
          <a:ln>
            <a:noFill/>
          </a:ln>
        </p:spPr>
      </p:pic>
      <p:pic>
        <p:nvPicPr>
          <p:cNvPr id="116" name="Google Shape;116;ge0a485597d_0_42"/>
          <p:cNvPicPr preferRelativeResize="0"/>
          <p:nvPr/>
        </p:nvPicPr>
        <p:blipFill rotWithShape="1">
          <a:blip r:embed="rId6">
            <a:alphaModFix/>
          </a:blip>
          <a:srcRect b="0" l="0" r="0" t="0"/>
          <a:stretch/>
        </p:blipFill>
        <p:spPr>
          <a:xfrm>
            <a:off x="4499875" y="3771688"/>
            <a:ext cx="1943100" cy="62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ge0a485597d_0_5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Les différentes phases d’un projet : Requirements</a:t>
            </a:r>
            <a:endParaRPr/>
          </a:p>
        </p:txBody>
      </p:sp>
      <p:sp>
        <p:nvSpPr>
          <p:cNvPr id="122" name="Google Shape;122;ge0a485597d_0_50"/>
          <p:cNvSpPr txBox="1"/>
          <p:nvPr/>
        </p:nvSpPr>
        <p:spPr>
          <a:xfrm>
            <a:off x="3915850" y="1519875"/>
            <a:ext cx="4306500" cy="2740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La première étape du développement de projet est d’identifier les exigences ( aussi appelées Requirements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Cela prend en compte les tâches ou conditions nécessaires à la création d’un nouveau produit ou d’un produit amélioré. Attention, il faut parfois prendre en compte les intérêts divergents des Parties prenantes et des Utilisateurs.</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434343"/>
                </a:solidFill>
                <a:latin typeface="Open Sans"/>
                <a:ea typeface="Open Sans"/>
                <a:cs typeface="Open Sans"/>
                <a:sym typeface="Open Sans"/>
              </a:rPr>
              <a:t>Dans un projet classique, cette phase se termine lorsque tous les besoins ont été récoltés.</a:t>
            </a:r>
            <a:endParaRPr b="0" i="0" sz="1400" u="none" cap="none" strike="noStrike">
              <a:solidFill>
                <a:srgbClr val="434343"/>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434343"/>
              </a:solidFill>
              <a:highlight>
                <a:srgbClr val="00FF00"/>
              </a:highlight>
              <a:latin typeface="Roboto"/>
              <a:ea typeface="Roboto"/>
              <a:cs typeface="Roboto"/>
              <a:sym typeface="Roboto"/>
            </a:endParaRPr>
          </a:p>
        </p:txBody>
      </p:sp>
      <p:pic>
        <p:nvPicPr>
          <p:cNvPr id="123" name="Google Shape;123;ge0a485597d_0_50"/>
          <p:cNvPicPr preferRelativeResize="0"/>
          <p:nvPr/>
        </p:nvPicPr>
        <p:blipFill rotWithShape="1">
          <a:blip r:embed="rId3">
            <a:alphaModFix/>
          </a:blip>
          <a:srcRect b="0" l="0" r="0" t="0"/>
          <a:stretch/>
        </p:blipFill>
        <p:spPr>
          <a:xfrm>
            <a:off x="779025" y="2299500"/>
            <a:ext cx="1943100" cy="62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