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17" r:id="rId4"/>
  </p:sldMasterIdLst>
  <p:notesMasterIdLst>
    <p:notesMasterId r:id="rId13"/>
  </p:notesMasterIdLst>
  <p:handoutMasterIdLst>
    <p:handoutMasterId r:id="rId14"/>
  </p:handoutMasterIdLst>
  <p:sldIdLst>
    <p:sldId id="257" r:id="rId5"/>
    <p:sldId id="290" r:id="rId6"/>
    <p:sldId id="270" r:id="rId7"/>
    <p:sldId id="271" r:id="rId8"/>
    <p:sldId id="291" r:id="rId9"/>
    <p:sldId id="292" r:id="rId10"/>
    <p:sldId id="293" r:id="rId11"/>
    <p:sldId id="279"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FFF100"/>
    <a:srgbClr val="4DA0E2"/>
    <a:srgbClr val="672A7B"/>
    <a:srgbClr val="505050"/>
    <a:srgbClr val="FFFFFF"/>
    <a:srgbClr val="00188F"/>
    <a:srgbClr val="4D9ED7"/>
    <a:srgbClr val="002050"/>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79" autoAdjust="0"/>
    <p:restoredTop sz="67023" autoAdjust="0"/>
  </p:normalViewPr>
  <p:slideViewPr>
    <p:cSldViewPr snapToObjects="1">
      <p:cViewPr>
        <p:scale>
          <a:sx n="112" d="100"/>
          <a:sy n="112" d="100"/>
        </p:scale>
        <p:origin x="52" y="380"/>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varScale="1">
      <p:scale>
        <a:sx n="1" d="1"/>
        <a:sy n="1" d="1"/>
      </p:scale>
      <p:origin x="0" y="-2604"/>
    </p:cViewPr>
  </p:sorterViewPr>
  <p:notesViewPr>
    <p:cSldViewPr snapToObjects="1" showGuides="1">
      <p:cViewPr varScale="1">
        <p:scale>
          <a:sx n="83" d="100"/>
          <a:sy n="83" d="100"/>
        </p:scale>
        <p:origin x="38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11/22/2016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11/22/2016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A14FA6D-5CC1-477D-A0DC-F2245326A31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133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0C7DD1B-F37C-4560-8AF2-E71C76F14CED}"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987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3779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097E157-E0D5-46B4-9986-DBFE9E7E9A3F}"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81522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844872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92787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183296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555240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615700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67031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8"/>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413741204"/>
      </p:ext>
    </p:extLst>
  </p:cSld>
  <p:clrMap bg1="dk1" tx1="lt1" bg2="dk2" tx2="lt2" accent1="accent1" accent2="accent2" accent3="accent3" accent4="accent4" accent5="accent5" accent6="accent6" hlink="hlink" folHlink="folHlink"/>
  <p:sldLayoutIdLst>
    <p:sldLayoutId id="2147484219" r:id="rId1"/>
    <p:sldLayoutId id="2147484222" r:id="rId2"/>
    <p:sldLayoutId id="2147484225" r:id="rId3"/>
    <p:sldLayoutId id="2147484227" r:id="rId4"/>
    <p:sldLayoutId id="2147484228" r:id="rId5"/>
    <p:sldLayoutId id="2147484241" r:id="rId6"/>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2713037" y="3344862"/>
            <a:ext cx="6399213" cy="1373183"/>
          </a:xfrm>
        </p:spPr>
        <p:txBody>
          <a:bodyPr/>
          <a:lstStyle/>
          <a:p>
            <a:r>
              <a:rPr lang="en-US" dirty="0"/>
              <a:t>Joris Brauns &amp; Steven </a:t>
            </a:r>
            <a:r>
              <a:rPr lang="en-US" dirty="0" err="1"/>
              <a:t>Liekens</a:t>
            </a:r>
            <a:endParaRPr lang="en-US" dirty="0"/>
          </a:p>
        </p:txBody>
      </p:sp>
      <p:sp>
        <p:nvSpPr>
          <p:cNvPr id="4" name="Title 3"/>
          <p:cNvSpPr>
            <a:spLocks noGrp="1"/>
          </p:cNvSpPr>
          <p:nvPr>
            <p:ph type="title"/>
          </p:nvPr>
        </p:nvSpPr>
        <p:spPr>
          <a:xfrm>
            <a:off x="274703" y="2117165"/>
            <a:ext cx="11353734" cy="1837298"/>
          </a:xfrm>
        </p:spPr>
        <p:txBody>
          <a:bodyPr/>
          <a:lstStyle/>
          <a:p>
            <a:pPr algn="ctr"/>
            <a:r>
              <a:rPr lang="en-US" dirty="0"/>
              <a:t>Building Microsoft Edge Extensions</a:t>
            </a:r>
          </a:p>
        </p:txBody>
      </p:sp>
      <p:sp>
        <p:nvSpPr>
          <p:cNvPr id="2" name="Rectangle 1"/>
          <p:cNvSpPr/>
          <p:nvPr/>
        </p:nvSpPr>
        <p:spPr bwMode="auto">
          <a:xfrm>
            <a:off x="198437" y="6088062"/>
            <a:ext cx="2286000" cy="609600"/>
          </a:xfrm>
          <a:prstGeom prst="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1302410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072158"/>
          </a:xfrm>
        </p:spPr>
        <p:txBody>
          <a:bodyPr/>
          <a:lstStyle/>
          <a:p>
            <a:r>
              <a:rPr lang="nl-BE" dirty="0"/>
              <a:t>Use HTML/JS/CSS to develop extensions</a:t>
            </a:r>
          </a:p>
          <a:p>
            <a:endParaRPr lang="nl-BE" dirty="0"/>
          </a:p>
          <a:p>
            <a:r>
              <a:rPr lang="nl-BE" dirty="0"/>
              <a:t>JSON extension manifest file</a:t>
            </a:r>
          </a:p>
          <a:p>
            <a:endParaRPr lang="nl-BE" dirty="0"/>
          </a:p>
          <a:p>
            <a:r>
              <a:rPr lang="nl-BE" dirty="0"/>
              <a:t>Compatible with Chrome extensions</a:t>
            </a:r>
          </a:p>
          <a:p>
            <a:pPr lvl="1"/>
            <a:r>
              <a:rPr lang="nl-BE" dirty="0"/>
              <a:t>Migrate with minimal changes</a:t>
            </a:r>
          </a:p>
          <a:p>
            <a:pPr lvl="1"/>
            <a:r>
              <a:rPr lang="nl-BE" dirty="0"/>
              <a:t>Microsoft Edge Extension Toolkit</a:t>
            </a:r>
          </a:p>
          <a:p>
            <a:pPr lvl="1"/>
            <a:r>
              <a:rPr lang="nl-BE" dirty="0"/>
              <a:t>Bridge to Chrome APIs</a:t>
            </a:r>
          </a:p>
          <a:p>
            <a:pPr lvl="1"/>
            <a:endParaRPr lang="nl-BE" dirty="0"/>
          </a:p>
        </p:txBody>
      </p:sp>
      <p:sp>
        <p:nvSpPr>
          <p:cNvPr id="3" name="Title 2"/>
          <p:cNvSpPr>
            <a:spLocks noGrp="1"/>
          </p:cNvSpPr>
          <p:nvPr>
            <p:ph type="title"/>
          </p:nvPr>
        </p:nvSpPr>
        <p:spPr/>
        <p:txBody>
          <a:bodyPr/>
          <a:lstStyle/>
          <a:p>
            <a:r>
              <a:rPr lang="nl-BE" dirty="0"/>
              <a:t>Extension platform</a:t>
            </a:r>
            <a:endParaRPr lang="en-US" dirty="0"/>
          </a:p>
        </p:txBody>
      </p:sp>
    </p:spTree>
    <p:extLst>
      <p:ext uri="{BB962C8B-B14F-4D97-AF65-F5344CB8AC3E}">
        <p14:creationId xmlns:p14="http://schemas.microsoft.com/office/powerpoint/2010/main" val="15752289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Modern Extension architecture</a:t>
            </a:r>
          </a:p>
        </p:txBody>
      </p:sp>
      <p:sp>
        <p:nvSpPr>
          <p:cNvPr id="22" name="Title 1"/>
          <p:cNvSpPr txBox="1">
            <a:spLocks/>
          </p:cNvSpPr>
          <p:nvPr/>
        </p:nvSpPr>
        <p:spPr>
          <a:xfrm>
            <a:off x="704980" y="1213447"/>
            <a:ext cx="8219228" cy="90892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2" normalizeH="0" baseline="0" noProof="0" dirty="0">
                <a:ln w="3175">
                  <a:noFill/>
                </a:ln>
                <a:gradFill>
                  <a:gsLst>
                    <a:gs pos="1250">
                      <a:srgbClr val="FFFFFF"/>
                    </a:gs>
                    <a:gs pos="100000">
                      <a:srgbClr val="FFFFFF"/>
                    </a:gs>
                  </a:gsLst>
                  <a:lin ang="5400000" scaled="0"/>
                </a:gradFill>
                <a:effectLst/>
                <a:uLnTx/>
                <a:uFillTx/>
                <a:latin typeface="Segoe UI Light"/>
                <a:ea typeface="+mn-ea"/>
                <a:cs typeface="Segoe UI" pitchFamily="34" charset="0"/>
              </a:rPr>
              <a:t>	</a:t>
            </a:r>
          </a:p>
        </p:txBody>
      </p:sp>
      <p:pic>
        <p:nvPicPr>
          <p:cNvPr id="23" name="Picture 22"/>
          <p:cNvPicPr>
            <a:picLocks noChangeAspect="1"/>
          </p:cNvPicPr>
          <p:nvPr/>
        </p:nvPicPr>
        <p:blipFill rotWithShape="1">
          <a:blip r:embed="rId3"/>
          <a:srcRect l="422" t="275" r="1055" b="2229"/>
          <a:stretch/>
        </p:blipFill>
        <p:spPr>
          <a:xfrm>
            <a:off x="3214039" y="2215479"/>
            <a:ext cx="4682532" cy="3549500"/>
          </a:xfrm>
          <a:prstGeom prst="rect">
            <a:avLst/>
          </a:prstGeom>
          <a:ln>
            <a:noFill/>
          </a:ln>
        </p:spPr>
      </p:pic>
      <p:sp>
        <p:nvSpPr>
          <p:cNvPr id="24" name="Content Placeholder 2"/>
          <p:cNvSpPr txBox="1">
            <a:spLocks/>
          </p:cNvSpPr>
          <p:nvPr/>
        </p:nvSpPr>
        <p:spPr>
          <a:xfrm>
            <a:off x="933517" y="3543552"/>
            <a:ext cx="1920240" cy="640080"/>
          </a:xfrm>
          <a:prstGeom prst="rect">
            <a:avLst/>
          </a:prstGeom>
          <a:solidFill>
            <a:srgbClr val="1F0068"/>
          </a:solidFill>
        </p:spPr>
        <p:txBody>
          <a:bodyPr vert="horz" wrap="non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2400" b="0" i="0" u="none" strike="noStrike" kern="1200" cap="none" spc="-10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background.js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	</a:t>
            </a:r>
          </a:p>
        </p:txBody>
      </p:sp>
      <p:sp>
        <p:nvSpPr>
          <p:cNvPr id="25" name="Content Placeholder 2"/>
          <p:cNvSpPr txBox="1">
            <a:spLocks/>
          </p:cNvSpPr>
          <p:nvPr/>
        </p:nvSpPr>
        <p:spPr>
          <a:xfrm>
            <a:off x="946562" y="4301336"/>
            <a:ext cx="1920240" cy="640080"/>
          </a:xfrm>
          <a:prstGeom prst="rect">
            <a:avLst/>
          </a:prstGeom>
          <a:solidFill>
            <a:srgbClr val="1F0068"/>
          </a:solidFill>
        </p:spPr>
        <p:txBody>
          <a:bodyPr vert="horz" wrap="non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2400" b="0" i="0" u="none" strike="noStrike" kern="1200" cap="none" spc="-10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popup.js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	</a:t>
            </a:r>
          </a:p>
        </p:txBody>
      </p:sp>
      <p:sp>
        <p:nvSpPr>
          <p:cNvPr id="26" name="Content Placeholder 2"/>
          <p:cNvSpPr txBox="1">
            <a:spLocks/>
          </p:cNvSpPr>
          <p:nvPr/>
        </p:nvSpPr>
        <p:spPr>
          <a:xfrm>
            <a:off x="946562" y="5045062"/>
            <a:ext cx="1920240" cy="640080"/>
          </a:xfrm>
          <a:prstGeom prst="rect">
            <a:avLst/>
          </a:prstGeom>
          <a:solidFill>
            <a:srgbClr val="1F0068"/>
          </a:solidFill>
        </p:spPr>
        <p:txBody>
          <a:bodyPr vert="horz" wrap="non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2400" b="0" i="0" u="none" strike="noStrike" kern="1200" cap="none" spc="-10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content.js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	</a:t>
            </a:r>
          </a:p>
        </p:txBody>
      </p:sp>
      <p:sp>
        <p:nvSpPr>
          <p:cNvPr id="27" name="Content Placeholder 2"/>
          <p:cNvSpPr txBox="1">
            <a:spLocks/>
          </p:cNvSpPr>
          <p:nvPr/>
        </p:nvSpPr>
        <p:spPr>
          <a:xfrm>
            <a:off x="933517" y="2785768"/>
            <a:ext cx="1920240" cy="640080"/>
          </a:xfrm>
          <a:prstGeom prst="rect">
            <a:avLst/>
          </a:prstGeom>
          <a:solidFill>
            <a:srgbClr val="1F0068"/>
          </a:solidFill>
        </p:spPr>
        <p:txBody>
          <a:bodyPr vert="horz" wrap="non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0" i="0" u="none" strike="noStrike" kern="1200" cap="none" spc="-100" normalizeH="0" baseline="0" noProof="0" dirty="0" err="1">
                <a:ln>
                  <a:noFill/>
                </a:ln>
                <a:solidFill>
                  <a:srgbClr val="FFFFFF"/>
                </a:solidFill>
                <a:effectLst/>
                <a:uLnTx/>
                <a:uFillTx/>
                <a:latin typeface="Segoe UI Light" panose="020B0502040204020203" pitchFamily="34" charset="0"/>
                <a:ea typeface="+mn-ea"/>
                <a:cs typeface="Segoe UI Light" panose="020B0502040204020203" pitchFamily="34" charset="0"/>
              </a:rPr>
              <a:t>manifest.json</a:t>
            </a:r>
            <a:endParaRPr kumimoji="0" lang="en-US" sz="2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sp>
        <p:nvSpPr>
          <p:cNvPr id="28" name="Content Placeholder 2"/>
          <p:cNvSpPr txBox="1">
            <a:spLocks/>
          </p:cNvSpPr>
          <p:nvPr/>
        </p:nvSpPr>
        <p:spPr>
          <a:xfrm>
            <a:off x="7368991" y="2553132"/>
            <a:ext cx="346472" cy="314836"/>
          </a:xfrm>
          <a:prstGeom prst="rect">
            <a:avLst/>
          </a:prstGeom>
          <a:noFill/>
          <a:ln w="28575">
            <a:solidFill>
              <a:srgbClr val="1F0068"/>
            </a:solidFill>
            <a:prstDash val="solid"/>
          </a:ln>
          <a:effectLst>
            <a:glow rad="101600">
              <a:srgbClr val="1F0068">
                <a:alpha val="60000"/>
              </a:srgbClr>
            </a:glow>
          </a:effectLst>
        </p:spPr>
        <p:txBody>
          <a:bodyPr vert="horz" wrap="none"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1F0068"/>
              </a:solidFill>
              <a:effectLst/>
              <a:uLnTx/>
              <a:uFillTx/>
              <a:latin typeface="Segoe UI Light" panose="020B0502040204020203" pitchFamily="34" charset="0"/>
              <a:ea typeface="+mn-ea"/>
              <a:cs typeface="Segoe UI Light" panose="020B0502040204020203" pitchFamily="34" charset="0"/>
            </a:endParaRPr>
          </a:p>
        </p:txBody>
      </p:sp>
      <p:grpSp>
        <p:nvGrpSpPr>
          <p:cNvPr id="29" name="Group 28"/>
          <p:cNvGrpSpPr/>
          <p:nvPr/>
        </p:nvGrpSpPr>
        <p:grpSpPr>
          <a:xfrm>
            <a:off x="7542227" y="3135970"/>
            <a:ext cx="1445948" cy="1996932"/>
            <a:chOff x="6291039" y="2185809"/>
            <a:chExt cx="3522586" cy="3485247"/>
          </a:xfrm>
        </p:grpSpPr>
        <p:cxnSp>
          <p:nvCxnSpPr>
            <p:cNvPr id="30" name="Straight Arrow Connector 29"/>
            <p:cNvCxnSpPr/>
            <p:nvPr/>
          </p:nvCxnSpPr>
          <p:spPr>
            <a:xfrm>
              <a:off x="6291039" y="2806438"/>
              <a:ext cx="31076" cy="2864617"/>
            </a:xfrm>
            <a:prstGeom prst="straightConnector1">
              <a:avLst/>
            </a:prstGeom>
            <a:ln w="66675">
              <a:solidFill>
                <a:srgbClr val="1F0068"/>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974145" y="2185809"/>
              <a:ext cx="1839480" cy="763904"/>
            </a:xfrm>
            <a:prstGeom prst="straightConnector1">
              <a:avLst/>
            </a:prstGeom>
            <a:ln w="63500">
              <a:solidFill>
                <a:srgbClr val="1F0068"/>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553608" y="3904524"/>
              <a:ext cx="2484855" cy="1766532"/>
            </a:xfrm>
            <a:prstGeom prst="straightConnector1">
              <a:avLst/>
            </a:prstGeom>
            <a:ln w="57150">
              <a:solidFill>
                <a:srgbClr val="1F0068"/>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Content Placeholder 2"/>
            <p:cNvSpPr txBox="1">
              <a:spLocks/>
            </p:cNvSpPr>
            <p:nvPr/>
          </p:nvSpPr>
          <p:spPr>
            <a:xfrm>
              <a:off x="6553607" y="3361047"/>
              <a:ext cx="2204271" cy="633510"/>
            </a:xfrm>
            <a:prstGeom prst="rect">
              <a:avLst/>
            </a:prstGeom>
            <a:noFill/>
            <a:ln w="57150">
              <a:noFill/>
              <a:prstDash val="sysDash"/>
            </a:ln>
          </p:spPr>
          <p:txBody>
            <a:bodyPr vert="horz" wrap="none"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3600" b="1" i="0" u="none" strike="noStrike" kern="1200" cap="none" spc="-100" normalizeH="0" baseline="0" noProof="0" dirty="0">
                  <a:ln>
                    <a:noFill/>
                  </a:ln>
                  <a:solidFill>
                    <a:srgbClr val="FFFFFF"/>
                  </a:solidFill>
                  <a:effectLst>
                    <a:glow rad="330200">
                      <a:srgbClr val="505050">
                        <a:alpha val="88000"/>
                      </a:srgbClr>
                    </a:glow>
                  </a:effectLst>
                  <a:uLnTx/>
                  <a:uFillTx/>
                  <a:latin typeface="Segoe UI Light" panose="020B0502040204020203" pitchFamily="34" charset="0"/>
                  <a:ea typeface="+mn-ea"/>
                  <a:cs typeface="Segoe UI Light" panose="020B0502040204020203" pitchFamily="34" charset="0"/>
                </a:rPr>
                <a:t>messages</a:t>
              </a:r>
              <a:endParaRPr kumimoji="0" lang="en-US" sz="3200" b="1" i="0" u="none" strike="noStrike" kern="1200" cap="none" spc="0" normalizeH="0" baseline="0" noProof="0" dirty="0">
                <a:ln>
                  <a:noFill/>
                </a:ln>
                <a:solidFill>
                  <a:srgbClr val="FFFFFF"/>
                </a:solidFill>
                <a:effectLst>
                  <a:glow rad="330200">
                    <a:srgbClr val="505050">
                      <a:alpha val="88000"/>
                    </a:srgbClr>
                  </a:glow>
                </a:effectLst>
                <a:uLnTx/>
                <a:uFillTx/>
                <a:latin typeface="Segoe UI Light" panose="020B0502040204020203" pitchFamily="34" charset="0"/>
                <a:ea typeface="+mn-ea"/>
                <a:cs typeface="Segoe UI Light" panose="020B0502040204020203" pitchFamily="34" charset="0"/>
              </a:endParaRPr>
            </a:p>
          </p:txBody>
        </p:sp>
      </p:grpSp>
      <p:sp>
        <p:nvSpPr>
          <p:cNvPr id="34" name="Content Placeholder 2"/>
          <p:cNvSpPr txBox="1">
            <a:spLocks/>
          </p:cNvSpPr>
          <p:nvPr/>
        </p:nvSpPr>
        <p:spPr>
          <a:xfrm>
            <a:off x="687701" y="2217833"/>
            <a:ext cx="2349571" cy="3611969"/>
          </a:xfrm>
          <a:prstGeom prst="rect">
            <a:avLst/>
          </a:prstGeom>
          <a:noFill/>
          <a:ln w="57150">
            <a:solidFill>
              <a:srgbClr val="1F0068"/>
            </a:solidFill>
            <a:prstDash val="sysDash"/>
          </a:ln>
        </p:spPr>
        <p:txBody>
          <a:bodyPr vert="horz" wrap="non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600" b="0" i="0" u="none" strike="noStrike" kern="1200" cap="none" spc="0" normalizeH="0" baseline="0" noProof="0" dirty="0">
                <a:ln w="0"/>
                <a:solidFill>
                  <a:srgbClr val="FFFFFF"/>
                </a:solidFill>
                <a:effectLst>
                  <a:outerShdw blurRad="38100" dist="19050" dir="2700000" algn="tl" rotWithShape="0">
                    <a:srgbClr val="505050">
                      <a:alpha val="40000"/>
                    </a:srgbClr>
                  </a:outerShdw>
                </a:effectLst>
                <a:uLnTx/>
                <a:uFillTx/>
                <a:latin typeface="Segoe UI Light" panose="020B0502040204020203" pitchFamily="34" charset="0"/>
                <a:ea typeface="+mn-ea"/>
                <a:cs typeface="Segoe UI Light" panose="020B0502040204020203" pitchFamily="34" charset="0"/>
              </a:rPr>
              <a:t>Package</a:t>
            </a:r>
            <a:endParaRPr kumimoji="0" lang="en-US" sz="2000" b="0" i="0" u="none" strike="noStrike" kern="1200" cap="none" spc="0" normalizeH="0" baseline="0" noProof="0" dirty="0">
              <a:ln w="0"/>
              <a:solidFill>
                <a:srgbClr val="FFFFFF"/>
              </a:solidFill>
              <a:effectLst>
                <a:outerShdw blurRad="38100" dist="19050" dir="2700000" algn="tl" rotWithShape="0">
                  <a:srgbClr val="505050">
                    <a:alpha val="40000"/>
                  </a:srgbClr>
                </a:outerShdw>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168706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0.00154 -1.54335E-6 L 0.67246 0.02202 " pathEditMode="relative" rAng="0" ptsTypes="AA">
                                      <p:cBhvr>
                                        <p:cTn id="8" dur="2000" fill="hold"/>
                                        <p:tgtEl>
                                          <p:spTgt spid="24"/>
                                        </p:tgtEl>
                                        <p:attrNameLst>
                                          <p:attrName>ppt_x</p:attrName>
                                          <p:attrName>ppt_y</p:attrName>
                                        </p:attrNameLst>
                                      </p:cBhvr>
                                      <p:rCtr x="33546" y="1089"/>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42" presetClass="path" presetSubtype="0" accel="50000" decel="50000" fill="hold" grpId="0" nodeType="withEffect">
                                  <p:stCondLst>
                                    <p:cond delay="0"/>
                                  </p:stCondLst>
                                  <p:childTnLst>
                                    <p:animMotion origin="layout" path="M -0.04481 -0.02292 L 0.56433 -0.27894 " pathEditMode="relative" rAng="0" ptsTypes="AA">
                                      <p:cBhvr>
                                        <p:cTn id="14" dur="2000" fill="hold"/>
                                        <p:tgtEl>
                                          <p:spTgt spid="25"/>
                                        </p:tgtEl>
                                        <p:attrNameLst>
                                          <p:attrName>ppt_x</p:attrName>
                                          <p:attrName>ppt_y</p:attrName>
                                        </p:attrNameLst>
                                      </p:cBhvr>
                                      <p:rCtr x="30457" y="-12801"/>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1.66667E-6 1.23457E-6 L 0.43385 0.01296 " pathEditMode="relative" rAng="0" ptsTypes="AA">
                                      <p:cBhvr>
                                        <p:cTn id="18" dur="2000" fill="hold"/>
                                        <p:tgtEl>
                                          <p:spTgt spid="26"/>
                                        </p:tgtEl>
                                        <p:attrNameLst>
                                          <p:attrName>ppt_x</p:attrName>
                                          <p:attrName>ppt_y</p:attrName>
                                        </p:attrNameLst>
                                      </p:cBhvr>
                                      <p:rCtr x="21684" y="648"/>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API Classes</a:t>
            </a:r>
          </a:p>
        </p:txBody>
      </p:sp>
      <p:sp>
        <p:nvSpPr>
          <p:cNvPr id="4" name="Content Placeholder 2"/>
          <p:cNvSpPr txBox="1">
            <a:spLocks/>
          </p:cNvSpPr>
          <p:nvPr/>
        </p:nvSpPr>
        <p:spPr>
          <a:xfrm>
            <a:off x="274639" y="2130424"/>
            <a:ext cx="2223247" cy="1458697"/>
          </a:xfrm>
          <a:prstGeom prst="rect">
            <a:avLst/>
          </a:prstGeom>
          <a:solidFill>
            <a:srgbClr val="DB552D"/>
          </a:solidFill>
        </p:spPr>
        <p:txBody>
          <a:bodyPr lIns="182880" tIns="182880" rIns="182880" bIns="182880">
            <a:normAutofit fontScale="47500" lnSpcReduction="20000"/>
          </a:bodyPr>
          <a:lstStyle>
            <a:lvl1pPr marL="0" indent="0" algn="l" defTabSz="457200" rtl="0" eaLnBrk="1" latinLnBrk="0" hangingPunct="1">
              <a:spcBef>
                <a:spcPts val="1000"/>
              </a:spcBef>
              <a:buFont typeface="Arial"/>
              <a:buNone/>
              <a:defRPr sz="2400" kern="1200" baseline="0">
                <a:solidFill>
                  <a:schemeClr val="tx1"/>
                </a:solidFill>
                <a:latin typeface="Segoe UI Light"/>
                <a:ea typeface="+mn-ea"/>
                <a:cs typeface="Segoe UI Light"/>
              </a:defRPr>
            </a:lvl1pPr>
            <a:lvl2pPr marL="662940" indent="-342900" algn="l" defTabSz="457200" rtl="0" eaLnBrk="1" latinLnBrk="0" hangingPunct="1">
              <a:spcBef>
                <a:spcPts val="1000"/>
              </a:spcBef>
              <a:buFont typeface="Arial" panose="020B0604020202020204" pitchFamily="34" charset="0"/>
              <a:buChar char="•"/>
              <a:defRPr sz="2400" kern="1200">
                <a:solidFill>
                  <a:schemeClr val="bg2"/>
                </a:solidFill>
                <a:latin typeface="Segoe UI Light"/>
                <a:ea typeface="+mn-ea"/>
                <a:cs typeface="Segoe UI Light"/>
              </a:defRPr>
            </a:lvl2pPr>
            <a:lvl3pPr marL="914400" indent="-228600" algn="l" defTabSz="457200" rtl="0" eaLnBrk="1" latinLnBrk="0" hangingPunct="1">
              <a:spcBef>
                <a:spcPts val="1000"/>
              </a:spcBef>
              <a:buFont typeface="Arial"/>
              <a:buChar char="•"/>
              <a:defRPr sz="2200" kern="1200">
                <a:solidFill>
                  <a:schemeClr val="bg2"/>
                </a:solidFill>
                <a:latin typeface="Segoe UI Light"/>
                <a:ea typeface="+mn-ea"/>
                <a:cs typeface="Segoe UI Light"/>
              </a:defRPr>
            </a:lvl3pPr>
            <a:lvl4pPr marL="1280160" indent="-228600" algn="l" defTabSz="457200" rtl="0" eaLnBrk="1" latinLnBrk="0" hangingPunct="1">
              <a:spcBef>
                <a:spcPts val="1000"/>
              </a:spcBef>
              <a:buFont typeface="Arial"/>
              <a:buChar char="•"/>
              <a:defRPr sz="2000" kern="1200" baseline="0">
                <a:solidFill>
                  <a:schemeClr val="bg2"/>
                </a:solidFill>
                <a:latin typeface="Segoe UI Light"/>
                <a:ea typeface="+mn-ea"/>
                <a:cs typeface="Segoe UI Light"/>
              </a:defRPr>
            </a:lvl4pPr>
            <a:lvl5pPr marL="1463040" indent="182880" algn="l" defTabSz="457200" rtl="0" eaLnBrk="1" latinLnBrk="0" hangingPunct="1">
              <a:spcBef>
                <a:spcPts val="1000"/>
              </a:spcBef>
              <a:buFont typeface="Arial"/>
              <a:buChar char="•"/>
              <a:tabLst>
                <a:tab pos="1601788" algn="l"/>
              </a:tabLst>
              <a:defRPr sz="1800" kern="1200" baseline="0">
                <a:solidFill>
                  <a:schemeClr val="bg2"/>
                </a:solidFill>
                <a:latin typeface="Segoe UI Light"/>
                <a:ea typeface="+mn-ea"/>
                <a:cs typeface="Segoe U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10000"/>
              </a:lnSpc>
              <a:spcBef>
                <a:spcPts val="0"/>
              </a:spcBef>
              <a:spcAft>
                <a:spcPts val="0"/>
              </a:spcAft>
              <a:buClrTx/>
              <a:buSzTx/>
              <a:buFont typeface="Arial"/>
              <a:buNone/>
              <a:tabLst/>
              <a:defRPr/>
            </a:pPr>
            <a:r>
              <a:rPr kumimoji="0" lang="en-US" sz="4200" b="0" i="0" u="none" strike="noStrike" kern="1200" cap="none" spc="-10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UI</a:t>
            </a:r>
            <a:r>
              <a:rPr kumimoji="0" lang="en-US" sz="2600" b="0" i="0" u="none" strike="noStrike" kern="1200" cap="none" spc="-10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  </a:t>
            </a:r>
          </a:p>
          <a:p>
            <a:pPr marL="0" marR="0" lvl="0" indent="0" algn="l" defTabSz="457200" rtl="0" eaLnBrk="1" fontAlgn="auto" latinLnBrk="0" hangingPunct="1">
              <a:lnSpc>
                <a:spcPct val="110000"/>
              </a:lnSpc>
              <a:spcBef>
                <a:spcPts val="0"/>
              </a:spcBef>
              <a:spcAft>
                <a:spcPts val="0"/>
              </a:spcAft>
              <a:buClrTx/>
              <a:buSzTx/>
              <a:buFont typeface="Arial"/>
              <a:buNone/>
              <a:tabLst/>
              <a:defRPr/>
            </a:pPr>
            <a:r>
              <a:rPr kumimoji="0" lang="en-US" sz="3400" b="0" i="0" u="none" strike="noStrike" kern="1200" cap="none" spc="0" normalizeH="0" baseline="0" noProof="0" dirty="0" err="1">
                <a:ln>
                  <a:noFill/>
                </a:ln>
                <a:solidFill>
                  <a:srgbClr val="FFFFFF"/>
                </a:solidFill>
                <a:effectLst/>
                <a:uLnTx/>
                <a:uFillTx/>
                <a:latin typeface="Segoe UI Light" panose="020B0502040204020203" pitchFamily="34" charset="0"/>
                <a:ea typeface="+mn-ea"/>
                <a:cs typeface="Segoe UI Light" panose="020B0502040204020203" pitchFamily="34" charset="0"/>
              </a:rPr>
              <a:t>browserAction</a:t>
            </a:r>
            <a:endParaRPr kumimoji="0" lang="en-US" sz="3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a:p>
            <a:pPr marL="0" marR="0" lvl="0" indent="0" algn="l" defTabSz="457200" rtl="0" eaLnBrk="1" fontAlgn="auto" latinLnBrk="0" hangingPunct="1">
              <a:lnSpc>
                <a:spcPct val="110000"/>
              </a:lnSpc>
              <a:spcBef>
                <a:spcPts val="0"/>
              </a:spcBef>
              <a:spcAft>
                <a:spcPts val="0"/>
              </a:spcAft>
              <a:buClrTx/>
              <a:buSzTx/>
              <a:buFont typeface="Arial"/>
              <a:buNone/>
              <a:tabLst/>
              <a:defRPr/>
            </a:pPr>
            <a:r>
              <a:rPr kumimoji="0" lang="en-US" sz="3400" b="0" i="0" u="none" strike="noStrike" kern="1200" cap="none" spc="0" normalizeH="0" baseline="0" noProof="0" dirty="0" err="1">
                <a:ln>
                  <a:noFill/>
                </a:ln>
                <a:solidFill>
                  <a:srgbClr val="FFFFFF"/>
                </a:solidFill>
                <a:effectLst/>
                <a:uLnTx/>
                <a:uFillTx/>
                <a:latin typeface="Segoe UI Light" panose="020B0502040204020203" pitchFamily="34" charset="0"/>
                <a:ea typeface="+mn-ea"/>
                <a:cs typeface="Segoe UI Light" panose="020B0502040204020203" pitchFamily="34" charset="0"/>
              </a:rPr>
              <a:t>pageAction</a:t>
            </a:r>
            <a:endParaRPr kumimoji="0" lang="en-US" sz="3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a:p>
            <a:pPr marL="0" marR="0" lvl="0" indent="0" algn="l" defTabSz="457200" rtl="0" eaLnBrk="1" fontAlgn="auto" latinLnBrk="0" hangingPunct="1">
              <a:lnSpc>
                <a:spcPct val="110000"/>
              </a:lnSpc>
              <a:spcBef>
                <a:spcPts val="0"/>
              </a:spcBef>
              <a:spcAft>
                <a:spcPts val="0"/>
              </a:spcAft>
              <a:buClrTx/>
              <a:buSzTx/>
              <a:buFont typeface="Arial"/>
              <a:buNone/>
              <a:tabLst/>
              <a:defRPr/>
            </a:pPr>
            <a:r>
              <a:rPr kumimoji="0" lang="en-US" sz="3400" b="0" i="0" u="none" strike="noStrike" kern="1200" cap="none" spc="0" normalizeH="0" baseline="0" noProof="0" dirty="0" err="1">
                <a:ln>
                  <a:noFill/>
                </a:ln>
                <a:solidFill>
                  <a:srgbClr val="FFFFFF"/>
                </a:solidFill>
                <a:effectLst/>
                <a:uLnTx/>
                <a:uFillTx/>
                <a:latin typeface="Segoe UI Light"/>
                <a:ea typeface="+mn-ea"/>
                <a:cs typeface="Segoe UI Light"/>
              </a:rPr>
              <a:t>contextMenus</a:t>
            </a:r>
            <a:endParaRPr kumimoji="0" lang="en-US" sz="3400" b="0" i="0" u="none" strike="noStrike" kern="1200" cap="none" spc="0" normalizeH="0" baseline="0" noProof="0" dirty="0">
              <a:ln>
                <a:noFill/>
              </a:ln>
              <a:solidFill>
                <a:srgbClr val="FFFFFF"/>
              </a:solidFill>
              <a:effectLst/>
              <a:uLnTx/>
              <a:uFillTx/>
              <a:latin typeface="Segoe UI Light"/>
              <a:ea typeface="+mn-ea"/>
              <a:cs typeface="Segoe UI Light"/>
            </a:endParaRPr>
          </a:p>
          <a:p>
            <a:pPr marL="0" marR="0" lvl="0" indent="0" algn="l" defTabSz="457200" rtl="0" eaLnBrk="1" fontAlgn="auto" latinLnBrk="0" hangingPunct="1">
              <a:lnSpc>
                <a:spcPct val="110000"/>
              </a:lnSpc>
              <a:spcBef>
                <a:spcPts val="0"/>
              </a:spcBef>
              <a:spcAft>
                <a:spcPts val="0"/>
              </a:spcAft>
              <a:buClrTx/>
              <a:buSzTx/>
              <a:buFont typeface="Arial"/>
              <a:buNone/>
              <a:tabLst/>
              <a:defRPr/>
            </a:pPr>
            <a:endParaRPr kumimoji="0" lang="en-US" sz="24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5" name="Content Placeholder 2"/>
          <p:cNvSpPr txBox="1">
            <a:spLocks/>
          </p:cNvSpPr>
          <p:nvPr/>
        </p:nvSpPr>
        <p:spPr>
          <a:xfrm>
            <a:off x="274639" y="3589122"/>
            <a:ext cx="2223247" cy="1524000"/>
          </a:xfrm>
          <a:prstGeom prst="rect">
            <a:avLst/>
          </a:prstGeom>
          <a:solidFill>
            <a:srgbClr val="15992A"/>
          </a:solidFill>
        </p:spPr>
        <p:txBody>
          <a:bodyPr vert="horz" wrap="non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100" normalizeH="0" baseline="0" noProof="0" dirty="0">
                <a:ln>
                  <a:noFill/>
                </a:ln>
                <a:solidFill>
                  <a:srgbClr val="FFFFFF"/>
                </a:solidFill>
                <a:effectLst/>
                <a:uLnTx/>
                <a:uFillTx/>
                <a:ea typeface="+mn-ea"/>
                <a:cs typeface="Segoe UI Light" panose="020B0502040204020203" pitchFamily="34" charset="0"/>
              </a:rPr>
              <a:t>User</a:t>
            </a:r>
            <a:endParaRPr kumimoji="0" lang="en-US" sz="2200" b="0" i="0" u="none" strike="noStrike" kern="1200" cap="none" spc="-100" normalizeH="0" baseline="0" noProof="0" dirty="0">
              <a:ln>
                <a:noFill/>
              </a:ln>
              <a:solidFill>
                <a:srgbClr val="FFFFFF"/>
              </a:solidFill>
              <a:effectLst/>
              <a:uLnTx/>
              <a:uFillTx/>
              <a:ea typeface="+mn-ea"/>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cookies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storage</a:t>
            </a:r>
          </a:p>
        </p:txBody>
      </p:sp>
      <p:sp>
        <p:nvSpPr>
          <p:cNvPr id="7" name="Content Placeholder 2"/>
          <p:cNvSpPr txBox="1">
            <a:spLocks/>
          </p:cNvSpPr>
          <p:nvPr/>
        </p:nvSpPr>
        <p:spPr>
          <a:xfrm>
            <a:off x="6962310" y="3589121"/>
            <a:ext cx="2232212" cy="1524001"/>
          </a:xfrm>
          <a:prstGeom prst="rect">
            <a:avLst/>
          </a:prstGeom>
          <a:solidFill>
            <a:srgbClr val="2878EC"/>
          </a:solidFill>
        </p:spPr>
        <p:txBody>
          <a:bodyPr vert="horz" wrap="non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FFFFF"/>
                </a:solidFill>
                <a:effectLst/>
                <a:uLnTx/>
                <a:uFillTx/>
                <a:ea typeface="+mn-ea"/>
                <a:cs typeface="Segoe UI Light" panose="020B0502040204020203" pitchFamily="34" charset="0"/>
              </a:rPr>
              <a:t>OS interop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idle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8" name="Content Placeholder 2"/>
          <p:cNvSpPr txBox="1">
            <a:spLocks/>
          </p:cNvSpPr>
          <p:nvPr/>
        </p:nvSpPr>
        <p:spPr>
          <a:xfrm>
            <a:off x="4730098" y="3593767"/>
            <a:ext cx="2233529" cy="1519356"/>
          </a:xfrm>
          <a:prstGeom prst="rect">
            <a:avLst/>
          </a:prstGeom>
          <a:solidFill>
            <a:srgbClr val="1F0068"/>
          </a:solidFill>
        </p:spPr>
        <p:txBody>
          <a:bodyPr vert="horz" wrap="non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100" normalizeH="0" baseline="0" noProof="0" dirty="0">
                <a:ln>
                  <a:noFill/>
                </a:ln>
                <a:solidFill>
                  <a:srgbClr val="FFFFFF"/>
                </a:solidFill>
                <a:effectLst/>
                <a:uLnTx/>
                <a:uFillTx/>
                <a:ea typeface="+mn-ea"/>
                <a:cs typeface="Segoe UI Light" panose="020B0502040204020203" pitchFamily="34" charset="0"/>
              </a:rPr>
              <a:t>Network</a:t>
            </a:r>
            <a:endParaRPr kumimoji="0" lang="en-US" sz="2200" b="0" i="0" u="none" strike="noStrike" kern="1200" cap="none" spc="-100" normalizeH="0" baseline="0" noProof="0" dirty="0">
              <a:ln>
                <a:noFill/>
              </a:ln>
              <a:solidFill>
                <a:srgbClr val="FFFFFF"/>
              </a:solidFill>
              <a:effectLst/>
              <a:uLnTx/>
              <a:uFillTx/>
              <a:ea typeface="+mn-ea"/>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err="1">
                <a:ln>
                  <a:noFill/>
                </a:ln>
                <a:solidFill>
                  <a:srgbClr val="FFFFFF"/>
                </a:solidFill>
                <a:effectLst/>
                <a:uLnTx/>
                <a:uFillTx/>
                <a:latin typeface="Segoe UI Light" panose="020B0502040204020203" pitchFamily="34" charset="0"/>
                <a:ea typeface="+mn-ea"/>
                <a:cs typeface="Segoe UI Light" panose="020B0502040204020203" pitchFamily="34" charset="0"/>
              </a:rPr>
              <a:t>webNavigation</a:t>
            </a:r>
            <a:endParaRPr kumimoji="0" lang="en-US" sz="16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err="1">
                <a:ln>
                  <a:noFill/>
                </a:ln>
                <a:solidFill>
                  <a:srgbClr val="FFFFFF"/>
                </a:solidFill>
                <a:effectLst/>
                <a:uLnTx/>
                <a:uFillTx/>
                <a:latin typeface="Segoe UI Light" panose="020B0502040204020203" pitchFamily="34" charset="0"/>
                <a:ea typeface="+mn-ea"/>
                <a:cs typeface="Segoe UI Light" panose="020B0502040204020203" pitchFamily="34" charset="0"/>
              </a:rPr>
              <a:t>webRequest</a:t>
            </a:r>
            <a:endParaRPr kumimoji="0" lang="en-US" sz="16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7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9" name="Content Placeholder 2"/>
          <p:cNvSpPr txBox="1">
            <a:spLocks/>
          </p:cNvSpPr>
          <p:nvPr/>
        </p:nvSpPr>
        <p:spPr>
          <a:xfrm>
            <a:off x="2497886" y="2140322"/>
            <a:ext cx="2232212" cy="1448799"/>
          </a:xfrm>
          <a:prstGeom prst="rect">
            <a:avLst/>
          </a:prstGeom>
          <a:solidFill>
            <a:srgbClr val="FFC000"/>
          </a:solidFill>
        </p:spPr>
        <p:txBody>
          <a:bodyPr vert="horz" wrap="none"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endParaRPr kumimoji="0" lang="en-US" sz="1700" b="0" i="0" u="none" strike="noStrike" kern="1200" cap="none" spc="0" normalizeH="0" baseline="0" noProof="0" dirty="0">
              <a:ln>
                <a:noFill/>
              </a:ln>
              <a:solidFill>
                <a:srgbClr val="505050"/>
              </a:solidFill>
              <a:effectLst/>
              <a:uLnTx/>
              <a:uFillTx/>
              <a:latin typeface="Segoe UI Light"/>
              <a:ea typeface="+mn-ea"/>
              <a:cs typeface="Segoe UI Light" panose="020B0502040204020203" pitchFamily="34" charset="0"/>
            </a:endParaRP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2900" b="0" i="0" u="none" strike="noStrike" kern="1200" cap="none" spc="0" normalizeH="0" baseline="0" noProof="0" dirty="0">
                <a:ln>
                  <a:noFill/>
                </a:ln>
                <a:solidFill>
                  <a:srgbClr val="FFFFFF"/>
                </a:solidFill>
                <a:effectLst/>
                <a:uLnTx/>
                <a:uFillTx/>
                <a:ea typeface="+mn-ea"/>
                <a:cs typeface="Segoe UI Light" panose="020B0502040204020203" pitchFamily="34" charset="0"/>
              </a:rPr>
              <a:t>Browser </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2300" b="0" i="0" u="none" strike="noStrike" kern="1200" cap="none" spc="0" normalizeH="0" baseline="0" noProof="0" dirty="0">
                <a:ln>
                  <a:noFill/>
                </a:ln>
                <a:solidFill>
                  <a:srgbClr val="FFFFFF"/>
                </a:solidFill>
                <a:effectLst/>
                <a:uLnTx/>
                <a:uFillTx/>
                <a:latin typeface="Segoe UI Light"/>
                <a:ea typeface="+mn-ea"/>
                <a:cs typeface="+mn-cs"/>
              </a:rPr>
              <a:t>tabs</a:t>
            </a:r>
            <a:endParaRPr kumimoji="0" lang="en-US" sz="2300" b="0" i="0" u="none" strike="noStrike" kern="1200" cap="none" spc="0" normalizeH="0" baseline="0" noProof="0" dirty="0">
              <a:ln>
                <a:noFill/>
              </a:ln>
              <a:solidFill>
                <a:srgbClr val="FFFFFF"/>
              </a:solidFill>
              <a:effectLst/>
              <a:uLnTx/>
              <a:uFillTx/>
              <a:latin typeface="Segoe UI Light"/>
              <a:ea typeface="+mn-ea"/>
              <a:cs typeface="Segoe UI Light" panose="020B0502040204020203" pitchFamily="34" charset="0"/>
            </a:endParaRP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2300" b="0" i="0" u="none" strike="noStrike" kern="1200" cap="none" spc="0" normalizeH="0" baseline="0" noProof="0" dirty="0">
                <a:ln>
                  <a:noFill/>
                </a:ln>
                <a:solidFill>
                  <a:srgbClr val="FFFFFF"/>
                </a:solidFill>
                <a:effectLst/>
                <a:uLnTx/>
                <a:uFillTx/>
                <a:latin typeface="Segoe UI Light"/>
                <a:ea typeface="+mn-ea"/>
                <a:cs typeface="Segoe UI Light" panose="020B0502040204020203" pitchFamily="34" charset="0"/>
              </a:rPr>
              <a:t>windows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endParaRPr kumimoji="0" lang="en-US" sz="2100" b="0" i="0" u="none" strike="noStrike" kern="1200" cap="none" spc="0" normalizeH="0" baseline="0" noProof="0" dirty="0">
              <a:ln>
                <a:noFill/>
              </a:ln>
              <a:solidFill>
                <a:srgbClr val="FFFFFF"/>
              </a:solidFill>
              <a:effectLst/>
              <a:uLnTx/>
              <a:uFillTx/>
              <a:latin typeface="Segoe UI Light"/>
              <a:ea typeface="+mn-ea"/>
              <a:cs typeface="Segoe UI Light" panose="020B0502040204020203" pitchFamily="34" charset="0"/>
            </a:endParaRP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	</a:t>
            </a:r>
          </a:p>
        </p:txBody>
      </p:sp>
      <p:sp>
        <p:nvSpPr>
          <p:cNvPr id="10" name="Content Placeholder 2"/>
          <p:cNvSpPr txBox="1">
            <a:spLocks/>
          </p:cNvSpPr>
          <p:nvPr/>
        </p:nvSpPr>
        <p:spPr>
          <a:xfrm>
            <a:off x="4721133" y="2130424"/>
            <a:ext cx="2232212" cy="1458697"/>
          </a:xfrm>
          <a:prstGeom prst="rect">
            <a:avLst/>
          </a:prstGeom>
          <a:solidFill>
            <a:srgbClr val="B51B43"/>
          </a:solidFill>
        </p:spPr>
        <p:txBody>
          <a:bodyPr vert="horz" wrap="non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100" normalizeH="0" baseline="0" noProof="0" dirty="0">
                <a:ln>
                  <a:noFill/>
                </a:ln>
                <a:solidFill>
                  <a:srgbClr val="FFFFFF"/>
                </a:solidFill>
                <a:effectLst/>
                <a:uLnTx/>
                <a:uFillTx/>
                <a:ea typeface="+mn-ea"/>
                <a:cs typeface="Segoe UI Light" panose="020B0502040204020203" pitchFamily="34" charset="0"/>
              </a:rPr>
              <a:t>Inter-context </a:t>
            </a:r>
            <a:r>
              <a:rPr kumimoji="0" lang="en-US" sz="2000" b="0" i="0" u="none" strike="noStrike" kern="1200" cap="none" spc="-100" normalizeH="0" baseline="0" noProof="0" dirty="0" err="1">
                <a:ln>
                  <a:noFill/>
                </a:ln>
                <a:solidFill>
                  <a:srgbClr val="FFFFFF"/>
                </a:solidFill>
                <a:effectLst/>
                <a:uLnTx/>
                <a:uFillTx/>
                <a:ea typeface="+mn-ea"/>
                <a:cs typeface="Segoe UI Light" panose="020B0502040204020203" pitchFamily="34" charset="0"/>
              </a:rPr>
              <a:t>msgs</a:t>
            </a:r>
            <a:endParaRPr kumimoji="0" lang="en-US" sz="2000" b="0" i="0" u="none" strike="noStrike" kern="1200" cap="none" spc="-100" normalizeH="0" baseline="0" noProof="0" dirty="0">
              <a:ln>
                <a:noFill/>
              </a:ln>
              <a:solidFill>
                <a:srgbClr val="FFFFFF"/>
              </a:solidFill>
              <a:effectLst/>
              <a:uLnTx/>
              <a:uFillTx/>
              <a:ea typeface="+mn-ea"/>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runtime</a:t>
            </a:r>
          </a:p>
        </p:txBody>
      </p:sp>
      <p:sp>
        <p:nvSpPr>
          <p:cNvPr id="11" name="Content Placeholder 2"/>
          <p:cNvSpPr txBox="1">
            <a:spLocks/>
          </p:cNvSpPr>
          <p:nvPr/>
        </p:nvSpPr>
        <p:spPr>
          <a:xfrm>
            <a:off x="6953345" y="2125778"/>
            <a:ext cx="2223247" cy="1463343"/>
          </a:xfrm>
          <a:prstGeom prst="rect">
            <a:avLst/>
          </a:prstGeom>
          <a:solidFill>
            <a:srgbClr val="5736B1"/>
          </a:solidFill>
        </p:spPr>
        <p:txBody>
          <a:bodyPr vert="horz" wrap="non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100" normalizeH="0" baseline="0" noProof="0" dirty="0">
                <a:ln>
                  <a:noFill/>
                </a:ln>
                <a:solidFill>
                  <a:srgbClr val="FFFFFF"/>
                </a:solidFill>
                <a:effectLst/>
                <a:uLnTx/>
                <a:uFillTx/>
                <a:ea typeface="+mn-ea"/>
                <a:cs typeface="Segoe UI Light" panose="020B0502040204020203" pitchFamily="34" charset="0"/>
              </a:rPr>
              <a:t>International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i18n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err="1">
                <a:ln>
                  <a:noFill/>
                </a:ln>
                <a:solidFill>
                  <a:srgbClr val="FFFFFF"/>
                </a:solidFill>
                <a:effectLst/>
                <a:uLnTx/>
                <a:uFillTx/>
                <a:latin typeface="Segoe UI Light" panose="020B0502040204020203" pitchFamily="34" charset="0"/>
                <a:ea typeface="+mn-ea"/>
                <a:cs typeface="Segoe UI Light" panose="020B0502040204020203" pitchFamily="34" charset="0"/>
              </a:rPr>
              <a:t>tabs.detectLanguage</a:t>
            </a:r>
            <a:endParaRPr kumimoji="0" lang="en-US" sz="16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sp>
        <p:nvSpPr>
          <p:cNvPr id="12" name="Content Placeholder 2"/>
          <p:cNvSpPr txBox="1">
            <a:spLocks/>
          </p:cNvSpPr>
          <p:nvPr/>
        </p:nvSpPr>
        <p:spPr>
          <a:xfrm>
            <a:off x="2466068" y="3593767"/>
            <a:ext cx="2264030" cy="1519356"/>
          </a:xfrm>
          <a:prstGeom prst="rect">
            <a:avLst/>
          </a:prstGeom>
          <a:solidFill>
            <a:srgbClr val="B81B6C"/>
          </a:solidFill>
        </p:spPr>
        <p:txBody>
          <a:bodyPr vert="horz" wrap="non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100" normalizeH="0" baseline="0" noProof="0" dirty="0">
                <a:ln>
                  <a:noFill/>
                </a:ln>
                <a:solidFill>
                  <a:srgbClr val="FFFFFF"/>
                </a:solidFill>
                <a:effectLst/>
                <a:uLnTx/>
                <a:uFillTx/>
                <a:ea typeface="+mn-ea"/>
                <a:cs typeface="Segoe UI Light" panose="020B0502040204020203" pitchFamily="34" charset="0"/>
              </a:rPr>
              <a:t>Extension settings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extension</a:t>
            </a:r>
          </a:p>
        </p:txBody>
      </p:sp>
    </p:spTree>
    <p:extLst>
      <p:ext uri="{BB962C8B-B14F-4D97-AF65-F5344CB8AC3E}">
        <p14:creationId xmlns:p14="http://schemas.microsoft.com/office/powerpoint/2010/main" val="30754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Developing extensions</a:t>
            </a:r>
            <a:endParaRPr lang="en-US" dirty="0"/>
          </a:p>
        </p:txBody>
      </p:sp>
      <p:sp>
        <p:nvSpPr>
          <p:cNvPr id="3" name="Text Placeholder 2"/>
          <p:cNvSpPr>
            <a:spLocks noGrp="1"/>
          </p:cNvSpPr>
          <p:nvPr>
            <p:ph type="body" sz="quarter" idx="11"/>
          </p:nvPr>
        </p:nvSpPr>
        <p:spPr>
          <a:xfrm>
            <a:off x="274639" y="1212849"/>
            <a:ext cx="7162798" cy="3323987"/>
          </a:xfrm>
        </p:spPr>
        <p:txBody>
          <a:bodyPr/>
          <a:lstStyle/>
          <a:p>
            <a:pPr marL="571500" indent="-571500">
              <a:buFont typeface="Arial" panose="020B0604020202020204" pitchFamily="34" charset="0"/>
              <a:buChar char="•"/>
            </a:pPr>
            <a:r>
              <a:rPr lang="nl-BE" dirty="0"/>
              <a:t>Your editor of choice</a:t>
            </a:r>
          </a:p>
          <a:p>
            <a:pPr marL="571500" indent="-571500">
              <a:buFont typeface="Arial" panose="020B0604020202020204" pitchFamily="34" charset="0"/>
              <a:buChar char="•"/>
            </a:pPr>
            <a:r>
              <a:rPr lang="nl-BE" dirty="0"/>
              <a:t>Enable side-loading through about:flags</a:t>
            </a:r>
          </a:p>
          <a:p>
            <a:pPr marL="571500" indent="-571500">
              <a:buFont typeface="Arial" panose="020B0604020202020204" pitchFamily="34" charset="0"/>
              <a:buChar char="•"/>
            </a:pPr>
            <a:r>
              <a:rPr lang="nl-BE" dirty="0"/>
              <a:t>Debugging using F12 tools</a:t>
            </a:r>
          </a:p>
          <a:p>
            <a:pPr marL="571500" indent="-5715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7818437" y="449262"/>
            <a:ext cx="4143709" cy="3765724"/>
          </a:xfrm>
          <a:prstGeom prst="rect">
            <a:avLst/>
          </a:prstGeom>
        </p:spPr>
      </p:pic>
      <p:pic>
        <p:nvPicPr>
          <p:cNvPr id="5" name="Picture 4"/>
          <p:cNvPicPr>
            <a:picLocks noChangeAspect="1"/>
          </p:cNvPicPr>
          <p:nvPr/>
        </p:nvPicPr>
        <p:blipFill>
          <a:blip r:embed="rId3"/>
          <a:stretch>
            <a:fillRect/>
          </a:stretch>
        </p:blipFill>
        <p:spPr>
          <a:xfrm>
            <a:off x="9342437" y="2430462"/>
            <a:ext cx="2448558" cy="4045825"/>
          </a:xfrm>
          <a:prstGeom prst="rect">
            <a:avLst/>
          </a:prstGeom>
        </p:spPr>
      </p:pic>
    </p:spTree>
    <p:extLst>
      <p:ext uri="{BB962C8B-B14F-4D97-AF65-F5344CB8AC3E}">
        <p14:creationId xmlns:p14="http://schemas.microsoft.com/office/powerpoint/2010/main" val="2085031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Edge Extension Toolkit</a:t>
            </a:r>
            <a:endParaRPr lang="en-US" dirty="0"/>
          </a:p>
        </p:txBody>
      </p:sp>
      <p:sp>
        <p:nvSpPr>
          <p:cNvPr id="3" name="Text Placeholder 2"/>
          <p:cNvSpPr>
            <a:spLocks noGrp="1"/>
          </p:cNvSpPr>
          <p:nvPr>
            <p:ph type="body" sz="quarter" idx="11"/>
          </p:nvPr>
        </p:nvSpPr>
        <p:spPr/>
        <p:txBody>
          <a:bodyPr/>
          <a:lstStyle/>
          <a:p>
            <a:endParaRPr lang="en-US" dirty="0"/>
          </a:p>
        </p:txBody>
      </p:sp>
      <p:pic>
        <p:nvPicPr>
          <p:cNvPr id="4" name="Picture 3"/>
          <p:cNvPicPr>
            <a:picLocks noChangeAspect="1"/>
          </p:cNvPicPr>
          <p:nvPr/>
        </p:nvPicPr>
        <p:blipFill>
          <a:blip r:embed="rId2"/>
          <a:stretch>
            <a:fillRect/>
          </a:stretch>
        </p:blipFill>
        <p:spPr>
          <a:xfrm>
            <a:off x="2084407" y="1287462"/>
            <a:ext cx="8270028" cy="5620564"/>
          </a:xfrm>
          <a:prstGeom prst="rect">
            <a:avLst/>
          </a:prstGeom>
        </p:spPr>
      </p:pic>
    </p:spTree>
    <p:extLst>
      <p:ext uri="{BB962C8B-B14F-4D97-AF65-F5344CB8AC3E}">
        <p14:creationId xmlns:p14="http://schemas.microsoft.com/office/powerpoint/2010/main" val="19619711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Chrome API Bridges</a:t>
            </a:r>
            <a:endParaRPr lang="en-US" dirty="0"/>
          </a:p>
        </p:txBody>
      </p:sp>
      <p:sp>
        <p:nvSpPr>
          <p:cNvPr id="3" name="Text Placeholder 2"/>
          <p:cNvSpPr>
            <a:spLocks noGrp="1"/>
          </p:cNvSpPr>
          <p:nvPr>
            <p:ph type="body" sz="quarter" idx="11"/>
          </p:nvPr>
        </p:nvSpPr>
        <p:spPr/>
        <p:txBody>
          <a:bodyPr/>
          <a:lstStyle/>
          <a:p>
            <a:endParaRPr lang="en-US"/>
          </a:p>
        </p:txBody>
      </p:sp>
      <p:pic>
        <p:nvPicPr>
          <p:cNvPr id="4" name="Picture 3"/>
          <p:cNvPicPr>
            <a:picLocks noChangeAspect="1"/>
          </p:cNvPicPr>
          <p:nvPr/>
        </p:nvPicPr>
        <p:blipFill>
          <a:blip r:embed="rId2"/>
          <a:stretch>
            <a:fillRect/>
          </a:stretch>
        </p:blipFill>
        <p:spPr>
          <a:xfrm>
            <a:off x="2179637" y="1287462"/>
            <a:ext cx="8242724" cy="5543835"/>
          </a:xfrm>
          <a:prstGeom prst="rect">
            <a:avLst/>
          </a:prstGeom>
        </p:spPr>
      </p:pic>
    </p:spTree>
    <p:extLst>
      <p:ext uri="{BB962C8B-B14F-4D97-AF65-F5344CB8AC3E}">
        <p14:creationId xmlns:p14="http://schemas.microsoft.com/office/powerpoint/2010/main" val="17497227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a:t>
            </a:r>
            <a:endParaRPr lang="en-US" dirty="0"/>
          </a:p>
        </p:txBody>
      </p:sp>
      <p:sp>
        <p:nvSpPr>
          <p:cNvPr id="5" name="Text Placeholder 4"/>
          <p:cNvSpPr>
            <a:spLocks noGrp="1"/>
          </p:cNvSpPr>
          <p:nvPr>
            <p:ph type="body" sz="quarter" idx="12"/>
          </p:nvPr>
        </p:nvSpPr>
        <p:spPr/>
        <p:txBody>
          <a:bodyPr/>
          <a:lstStyle/>
          <a:p>
            <a:r>
              <a:rPr lang="en-US" dirty="0"/>
              <a:t>Developing a HTML/JS Extension</a:t>
            </a:r>
          </a:p>
        </p:txBody>
      </p:sp>
    </p:spTree>
    <p:extLst>
      <p:ext uri="{BB962C8B-B14F-4D97-AF65-F5344CB8AC3E}">
        <p14:creationId xmlns:p14="http://schemas.microsoft.com/office/powerpoint/2010/main" val="389563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Read-Only]" id="{DD734164-F40E-479F-8F17-ED891B49B3DF}" vid="{0722A4C9-FF71-4C4F-8FA9-C187D878E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a7583f25b1d29b8977e25296c513f6b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aa4c3186389dd4555634efb1fdb9f11d"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12</Value>
      <Value>53</Value>
      <Value>52</Value>
      <Value>51</Value>
    </TaxCatchAll>
    <AverageRating xmlns="http://schemas.microsoft.com/sharepoint/v3" xsi:nil="true"/>
    <LikesCount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TechReady 22</TermName>
          <TermId xmlns="http://schemas.microsoft.com/office/infopath/2007/PartnerControls">88255ce9-3aea-405b-9a14-dea0b0a00506</TermId>
        </TermInfo>
      </Terms>
    </TaxKeywordTaxHTField>
    <Event_x0020_End_x0020_Date xmlns="01c77077-aee4-4b5f-bd4e-9cd40a6fff29">2016-02-05T08:00:00+00:00</Event_x0020_End_x0020_Date>
    <Event_x0020_Start_x0020_Date xmlns="01c77077-aee4-4b5f-bd4e-9cd40a6fff29">2016-02-01T08:00:00+00:00</Event_x0020_Start_x0020_Date>
    <MS_x0020_Speaker xmlns="01c77077-aee4-4b5f-bd4e-9cd40a6fff29">
      <UserInfo>
        <DisplayName/>
        <AccountId xsi:nil="true"/>
        <AccountType/>
      </UserInfo>
    </MS_x0020_Speaker>
    <External_x0020_Speaker xmlns="01c77077-aee4-4b5f-bd4e-9cd40a6fff29">Chee Chen Tong</External_x0020_Speaker>
    <Session_x0020_Code xmlns="01c77077-aee4-4b5f-bd4e-9cd40a6fff29">DEV311</Session_x0020_Code>
    <Presentation_x0020_Date xmlns="01c77077-aee4-4b5f-bd4e-9cd40a6fff29">2016-02-05T08:00:00+00:00</Presentation_x0020_Date>
    <MS_x0020_Content_x0020_Owner xmlns="01c77077-aee4-4b5f-bd4e-9cd40a6fff29">
      <UserInfo>
        <DisplayName/>
        <AccountId xsi:nil="true"/>
        <AccountType/>
      </UserInfo>
    </MS_x0020_Content_x0020_Owner>
    <SharedWithUsers xmlns="01c77077-aee4-4b5f-bd4e-9cd40a6fff29">
      <UserInfo>
        <DisplayName/>
        <AccountId xsi:nil="true"/>
        <AccountType/>
      </UserInfo>
    </SharedWithUsers>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d12e2661e9634d9aa98bbb375f31aced>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iaa5f83406f94009a0f6a3e890699ff7>
    <m6878b9dd7994da4ba144f95347d99c6 xmlns="01c77077-aee4-4b5f-bd4e-9cd40a6fff29">
      <Terms xmlns="http://schemas.microsoft.com/office/infopath/2007/PartnerControls"/>
    </m6878b9dd7994da4ba144f95347d99c6>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mb2e01f7e2d8413988e28e59aa226eec>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A31F36B-F602-4376-ABB8-6311FCF54A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office/infopath/2007/PartnerControls"/>
    <ds:schemaRef ds:uri="http://purl.org/dc/dcmitype/"/>
    <ds:schemaRef ds:uri="230e9df3-be65-4c73-a93b-d1236ebd677e"/>
    <ds:schemaRef ds:uri="http://schemas.openxmlformats.org/package/2006/metadata/core-properties"/>
    <ds:schemaRef ds:uri="01c77077-aee4-4b5f-bd4e-9cd40a6fff29"/>
    <ds:schemaRef ds:uri="http://schemas.microsoft.com/office/2006/documentManagement/types"/>
    <ds:schemaRef ds:uri="http://schemas.microsoft.com/office/2006/metadata/properties"/>
    <ds:schemaRef ds:uri="8ff673fc-3231-4e3a-893b-6d7f7cd32766"/>
    <ds:schemaRef ds:uri="http://schemas.microsoft.com/sharepoint/v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TR22_BO_CT_Template</Template>
  <TotalTime>60</TotalTime>
  <Words>573</Words>
  <Application>Microsoft Office PowerPoint</Application>
  <PresentationFormat>Custom</PresentationFormat>
  <Paragraphs>68</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Segoe UI</vt:lpstr>
      <vt:lpstr>Segoe UI Light</vt:lpstr>
      <vt:lpstr>Wingdings</vt:lpstr>
      <vt:lpstr>1_5-30711_TR22_BO_CT_Template</vt:lpstr>
      <vt:lpstr>Building Microsoft Edge Extensions</vt:lpstr>
      <vt:lpstr>Extension platform</vt:lpstr>
      <vt:lpstr>Modern Extension architecture</vt:lpstr>
      <vt:lpstr>API Classes</vt:lpstr>
      <vt:lpstr>Developing extensions</vt:lpstr>
      <vt:lpstr>Edge Extension Toolkit</vt:lpstr>
      <vt:lpstr>Chrome API Bridges</vt:lpstr>
      <vt:lpstr>Demo</vt:lpstr>
    </vt:vector>
  </TitlesOfParts>
  <Manager>&lt;Speech writer name goes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Edge: Building browser extensions using HTML/CSS/JS</dc:title>
  <dc:subject>TechReady 22</dc:subject>
  <dc:creator>Administrator</dc:creator>
  <cp:keywords>TechReady 22</cp:keywords>
  <dc:description>Template: Mitchell Derrey, Silver Fox Productions
Formatting: 
Event Date: February 1st - 5th, 2016
Event Location: WSCTC, Seattle, WA
Audience Type: Internal</dc:description>
  <cp:lastModifiedBy>Joris Brauns</cp:lastModifiedBy>
  <cp:revision>18</cp:revision>
  <dcterms:created xsi:type="dcterms:W3CDTF">2016-02-01T23:24:45Z</dcterms:created>
  <dcterms:modified xsi:type="dcterms:W3CDTF">2016-11-22T11:24:54Z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53;#Washington State Convention and Trade Center|2ebf141d-f871-4cc9-bf08-f87f112ab464</vt:lpwstr>
  </property>
  <property fmtid="{D5CDD505-2E9C-101B-9397-08002B2CF9AE}" pid="7" name="Track">
    <vt:lpwstr/>
  </property>
  <property fmtid="{D5CDD505-2E9C-101B-9397-08002B2CF9AE}" pid="8" name="Event Location">
    <vt:lpwstr>52;#Seattle|54f46ed2-c77e-4a59-b182-a4171fdb0d11</vt:lpwstr>
  </property>
  <property fmtid="{D5CDD505-2E9C-101B-9397-08002B2CF9AE}" pid="9" name="Campaign">
    <vt:lpwstr/>
  </property>
  <property fmtid="{D5CDD505-2E9C-101B-9397-08002B2CF9AE}" pid="10" name="TaxKeyword">
    <vt:lpwstr>12;#TechReady 22|88255ce9-3aea-405b-9a14-dea0b0a00506</vt:lpwstr>
  </property>
  <property fmtid="{D5CDD505-2E9C-101B-9397-08002B2CF9AE}" pid="11" name="Audience1">
    <vt:lpwstr/>
  </property>
  <property fmtid="{D5CDD505-2E9C-101B-9397-08002B2CF9AE}" pid="12" name="Event Name">
    <vt:lpwstr>51;#TechReady|ebdf1b7d-d34f-4ccf-ac45-ca5a756d5c65</vt:lpwstr>
  </property>
</Properties>
</file>