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1" r:id="rId6"/>
    <p:sldId id="263" r:id="rId7"/>
    <p:sldId id="262" r:id="rId8"/>
    <p:sldId id="264" r:id="rId9"/>
    <p:sldId id="265" r:id="rId10"/>
    <p:sldId id="269" r:id="rId11"/>
    <p:sldId id="266" r:id="rId12"/>
    <p:sldId id="270" r:id="rId13"/>
    <p:sldId id="267" r:id="rId14"/>
    <p:sldId id="26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1345D5-7BDE-49A9-85C9-4E9F7B97C03C}" v="3" dt="2021-03-16T18:55:20.5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83" autoAdjust="0"/>
    <p:restoredTop sz="86414" autoAdjust="0"/>
  </p:normalViewPr>
  <p:slideViewPr>
    <p:cSldViewPr snapToGrid="0">
      <p:cViewPr varScale="1">
        <p:scale>
          <a:sx n="98" d="100"/>
          <a:sy n="98" d="100"/>
        </p:scale>
        <p:origin x="276" y="90"/>
      </p:cViewPr>
      <p:guideLst/>
    </p:cSldViewPr>
  </p:slideViewPr>
  <p:outlineViewPr>
    <p:cViewPr>
      <p:scale>
        <a:sx n="33" d="100"/>
        <a:sy n="33" d="100"/>
      </p:scale>
      <p:origin x="0" y="-463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is Van Puyenbroeck" userId="fef965a3-4503-44c0-8031-5d627c3e1ac8" providerId="ADAL" clId="{691345D5-7BDE-49A9-85C9-4E9F7B97C03C}"/>
    <pc:docChg chg="addSld modSld">
      <pc:chgData name="Joris Van Puyenbroeck" userId="fef965a3-4503-44c0-8031-5d627c3e1ac8" providerId="ADAL" clId="{691345D5-7BDE-49A9-85C9-4E9F7B97C03C}" dt="2021-03-16T18:54:59.746" v="14" actId="14100"/>
      <pc:docMkLst>
        <pc:docMk/>
      </pc:docMkLst>
      <pc:sldChg chg="addSp modSp new mod">
        <pc:chgData name="Joris Van Puyenbroeck" userId="fef965a3-4503-44c0-8031-5d627c3e1ac8" providerId="ADAL" clId="{691345D5-7BDE-49A9-85C9-4E9F7B97C03C}" dt="2021-03-16T18:54:59.746" v="14" actId="14100"/>
        <pc:sldMkLst>
          <pc:docMk/>
          <pc:sldMk cId="4290940524" sldId="271"/>
        </pc:sldMkLst>
        <pc:spChg chg="mod">
          <ac:chgData name="Joris Van Puyenbroeck" userId="fef965a3-4503-44c0-8031-5d627c3e1ac8" providerId="ADAL" clId="{691345D5-7BDE-49A9-85C9-4E9F7B97C03C}" dt="2021-03-16T18:54:00.841" v="9" actId="20577"/>
          <ac:spMkLst>
            <pc:docMk/>
            <pc:sldMk cId="4290940524" sldId="271"/>
            <ac:spMk id="2" creationId="{ADFBBAA4-F923-459F-B2B4-975E7AD1FB15}"/>
          </ac:spMkLst>
        </pc:spChg>
        <pc:picChg chg="add mod">
          <ac:chgData name="Joris Van Puyenbroeck" userId="fef965a3-4503-44c0-8031-5d627c3e1ac8" providerId="ADAL" clId="{691345D5-7BDE-49A9-85C9-4E9F7B97C03C}" dt="2021-03-16T18:54:59.746" v="14" actId="14100"/>
          <ac:picMkLst>
            <pc:docMk/>
            <pc:sldMk cId="4290940524" sldId="271"/>
            <ac:picMk id="5" creationId="{22E00BA8-5D5A-4462-BFD5-47BD0D735A4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A14EC35-A083-4CA2-A629-54FB374745AC}" type="datetime1">
              <a:rPr lang="nl-NL" smtClean="0"/>
              <a:t>16-3-2021</a:t>
            </a:fld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32F82C2-DE9F-479D-95B3-30B2F9C315A1}" type="datetime1">
              <a:rPr lang="nl-NL" smtClean="0"/>
              <a:t>16-3-2021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"/>
              <a:t>Klik om de tekststijlen van het model te bewerken</a:t>
            </a:r>
            <a:endParaRPr lang="en-US"/>
          </a:p>
          <a:p>
            <a:pPr lvl="1" rtl="0"/>
            <a:r>
              <a:rPr lang="nl"/>
              <a:t>Tweede niveau</a:t>
            </a:r>
          </a:p>
          <a:p>
            <a:pPr lvl="2" rtl="0"/>
            <a:r>
              <a:rPr lang="nl"/>
              <a:t>Derde niveau</a:t>
            </a:r>
          </a:p>
          <a:p>
            <a:pPr lvl="3" rtl="0"/>
            <a:r>
              <a:rPr lang="nl"/>
              <a:t>Vierde niveau</a:t>
            </a:r>
          </a:p>
          <a:p>
            <a:pPr lvl="4" rtl="0"/>
            <a:r>
              <a:rPr lang="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 rtl="0"/>
            <a:fld id="{A83A1771-3711-4549-B223-6BFD613711ED}" type="datetime1">
              <a:rPr lang="nl-NL" smtClean="0"/>
              <a:t>16-3-2021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48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08EE877-7E72-4A3F-BF87-CE406B3EE1C5}" type="datetime1">
              <a:rPr lang="nl-NL" smtClean="0"/>
              <a:t>16-3-2021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39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CC54E9F-8ACA-4714-84BB-74BA71865A3C}" type="datetime1">
              <a:rPr lang="nl-NL" smtClean="0"/>
              <a:t>16-3-2021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48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8D3FD7C-4B51-47DA-BCF4-68F2F2963CDA}" type="datetime1">
              <a:rPr lang="nl-NL" smtClean="0"/>
              <a:t>16-3-2021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661605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6D3D282-C61A-41D7-9714-7814FA67361E}" type="datetime1">
              <a:rPr lang="nl-NL" smtClean="0"/>
              <a:t>16-3-2021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50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8D3FD7C-4B51-47DA-BCF4-68F2F2963CDA}" type="datetime1">
              <a:rPr lang="nl-NL" smtClean="0"/>
              <a:t>16-3-2021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19886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DD41833-08F9-41B2-81FC-2883EDAAEF19}" type="datetime1">
              <a:rPr lang="nl-NL" smtClean="0"/>
              <a:t>16-3-2021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9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C9B189-AE00-478F-84A9-63330A766802}" type="datetime1">
              <a:rPr lang="nl-NL" smtClean="0"/>
              <a:t>16-3-2021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8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4D93972-B93F-42C7-B487-83AAA3F36605}" type="datetime1">
              <a:rPr lang="nl-NL" smtClean="0"/>
              <a:t>16-3-2021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4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1CBEB4C-81CC-455E-9331-682EF29A1EAB}" type="datetime1">
              <a:rPr lang="nl-NL" smtClean="0"/>
              <a:t>16-3-2021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9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691925-8A1E-4010-8BF9-64E08633B604}" type="datetime1">
              <a:rPr lang="nl-NL" smtClean="0"/>
              <a:t>16-3-2021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16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18D3FD7C-4B51-47DA-BCF4-68F2F2963CDA}" type="datetime1">
              <a:rPr lang="nl-NL" smtClean="0"/>
              <a:t>16-3-2021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77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hf sldNum="0"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10.8.0.1:8086/orgs/c8af113e97c0d8fc/data-explor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10.8.0.1:8086/orgs/c8af113e97c0d8fc/dashboards/0738d294806fa000?lower=now%28%29%20-%2024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hingspeak.com/channels/1318816" TargetMode="External"/><Relationship Id="rId2" Type="http://schemas.openxmlformats.org/officeDocument/2006/relationships/hyperlink" Target="https://jorisvp.sinners.be/ITessentials/esp_chart.p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jorisvp.sinners.be/ITessentials/esp_chart.ph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thingspeak.com/channels/131881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">
            <a:extLst>
              <a:ext uri="{FF2B5EF4-FFF2-40B4-BE49-F238E27FC236}">
                <a16:creationId xmlns:a16="http://schemas.microsoft.com/office/drawing/2014/main" id="{C1A9B9E1-AE3D-4F69-9670-71C92ED1B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525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640080"/>
            <a:ext cx="4264562" cy="25726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pc="100" dirty="0" err="1">
                <a:solidFill>
                  <a:srgbClr val="FFFFFF"/>
                </a:solidFill>
              </a:rPr>
              <a:t>Weatherstation</a:t>
            </a:r>
            <a:br>
              <a:rPr lang="en-US" spc="100" dirty="0">
                <a:solidFill>
                  <a:srgbClr val="FFFFFF"/>
                </a:solidFill>
              </a:rPr>
            </a:br>
            <a:r>
              <a:rPr lang="en-US" sz="3600" spc="100" dirty="0">
                <a:solidFill>
                  <a:srgbClr val="FFFFFF"/>
                </a:solidFill>
              </a:rPr>
              <a:t>MQTT</a:t>
            </a:r>
            <a:br>
              <a:rPr lang="en-US" sz="3600" spc="100" dirty="0">
                <a:solidFill>
                  <a:srgbClr val="FFFFFF"/>
                </a:solidFill>
              </a:rPr>
            </a:br>
            <a:r>
              <a:rPr lang="en-US" sz="3600" spc="100" dirty="0">
                <a:solidFill>
                  <a:srgbClr val="FFFFFF"/>
                </a:solidFill>
              </a:rPr>
              <a:t>Docker</a:t>
            </a:r>
            <a:br>
              <a:rPr lang="en-US" sz="3600" spc="100" dirty="0">
                <a:solidFill>
                  <a:srgbClr val="FFFFFF"/>
                </a:solidFill>
              </a:rPr>
            </a:br>
            <a:r>
              <a:rPr lang="en-US" sz="3600" spc="100" dirty="0">
                <a:solidFill>
                  <a:srgbClr val="FFFFFF"/>
                </a:solidFill>
              </a:rPr>
              <a:t>Node Red</a:t>
            </a:r>
            <a:br>
              <a:rPr lang="en-US" sz="3600" spc="100" dirty="0">
                <a:solidFill>
                  <a:srgbClr val="FFFFFF"/>
                </a:solidFill>
              </a:rPr>
            </a:br>
            <a:r>
              <a:rPr lang="en-US" sz="3600" spc="100" dirty="0" err="1">
                <a:solidFill>
                  <a:srgbClr val="FFFFFF"/>
                </a:solidFill>
              </a:rPr>
              <a:t>InfluxDB</a:t>
            </a:r>
            <a:endParaRPr lang="en-US" spc="100" dirty="0">
              <a:solidFill>
                <a:srgbClr val="FFFFFF"/>
              </a:solidFill>
            </a:endParaRPr>
          </a:p>
        </p:txBody>
      </p:sp>
      <p:cxnSp>
        <p:nvCxnSpPr>
          <p:cNvPr id="19" name="Straight Connector 14">
            <a:extLst>
              <a:ext uri="{FF2B5EF4-FFF2-40B4-BE49-F238E27FC236}">
                <a16:creationId xmlns:a16="http://schemas.microsoft.com/office/drawing/2014/main" id="{3234ED8A-BEE3-4F34-B45B-731E1E292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9" y="2286000"/>
            <a:ext cx="3791711" cy="393192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Joris Van </a:t>
            </a:r>
            <a:r>
              <a:rPr lang="en-US" dirty="0" err="1">
                <a:solidFill>
                  <a:srgbClr val="FFFFFF"/>
                </a:solidFill>
              </a:rPr>
              <a:t>puyenbroeck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1 OHO - IT Essentials</a:t>
            </a:r>
          </a:p>
        </p:txBody>
      </p:sp>
      <p:pic>
        <p:nvPicPr>
          <p:cNvPr id="6" name="Tijdelijke aanduiding voor afbeelding 5" descr="Afbeelding met gras, elektronica, computer, scherm&#10;&#10;Automatisch gegenereerde beschrijving">
            <a:extLst>
              <a:ext uri="{FF2B5EF4-FFF2-40B4-BE49-F238E27FC236}">
                <a16:creationId xmlns:a16="http://schemas.microsoft.com/office/drawing/2014/main" id="{CF3EE143-92ED-469A-81F1-ABCC88D88DD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4" r="17355" b="1"/>
          <a:stretch/>
        </p:blipFill>
        <p:spPr>
          <a:xfrm>
            <a:off x="5468548" y="0"/>
            <a:ext cx="545592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285"/>
    </mc:Choice>
    <mc:Fallback xmlns="">
      <p:transition spd="slow" advTm="6728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89F82-15E2-4421-BD3A-A3CAD438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Node RED (</a:t>
            </a:r>
            <a:r>
              <a:rPr lang="nl-BE" dirty="0" err="1"/>
              <a:t>docker</a:t>
            </a:r>
            <a:r>
              <a:rPr lang="nl-BE" dirty="0"/>
              <a:t> on </a:t>
            </a:r>
            <a:r>
              <a:rPr lang="nl-BE" dirty="0" err="1"/>
              <a:t>Synology</a:t>
            </a:r>
            <a:r>
              <a:rPr lang="nl-BE" dirty="0"/>
              <a:t> 918+)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C5935D2-5B2F-46E2-896F-34D857607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8D3FD7C-4B51-47DA-BCF4-68F2F2963CDA}" type="datetime1">
              <a:rPr lang="nl-NL" smtClean="0"/>
              <a:t>16-3-2021</a:t>
            </a:fld>
            <a:endParaRPr lang="en-US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7E6BBD0-21DB-4371-BD9C-5CEB599CAF7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67" y="2546001"/>
            <a:ext cx="6068048" cy="42042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0BD81031-3B8E-402F-8CC8-CE8012DE922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84164" y="4139944"/>
            <a:ext cx="2917593" cy="19070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3E658D4A-63F4-4941-ACDD-169BE687C9A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26" y="1635762"/>
            <a:ext cx="1334135" cy="22980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DEA4E40C-C951-46CF-B14B-98296A5116A7}"/>
              </a:ext>
            </a:extLst>
          </p:cNvPr>
          <p:cNvSpPr/>
          <p:nvPr/>
        </p:nvSpPr>
        <p:spPr>
          <a:xfrm>
            <a:off x="3530278" y="5694744"/>
            <a:ext cx="1111170" cy="77596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3989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EB22D1-EB34-4803-AB3A-F95460CB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>
                <a:hlinkClick r:id="rId2"/>
              </a:rPr>
              <a:t>INFluxDB</a:t>
            </a:r>
            <a:r>
              <a:rPr lang="nl-BE" dirty="0">
                <a:hlinkClick r:id="rId2"/>
              </a:rPr>
              <a:t> on </a:t>
            </a:r>
            <a:r>
              <a:rPr lang="nl-BE" dirty="0" err="1">
                <a:hlinkClick r:id="rId2"/>
              </a:rPr>
              <a:t>docker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A270902-1E63-4E68-9BC1-81DDB735F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- on VPN </a:t>
            </a:r>
            <a:r>
              <a:rPr lang="nl-BE" dirty="0" err="1"/>
              <a:t>network</a:t>
            </a:r>
            <a:r>
              <a:rPr lang="nl-BE" dirty="0"/>
              <a:t> (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accessible</a:t>
            </a:r>
            <a:r>
              <a:rPr lang="nl-BE" dirty="0"/>
              <a:t> </a:t>
            </a:r>
            <a:r>
              <a:rPr lang="nl-BE" dirty="0" err="1"/>
              <a:t>remotely</a:t>
            </a:r>
            <a:r>
              <a:rPr lang="nl-BE" dirty="0"/>
              <a:t>)</a:t>
            </a:r>
          </a:p>
          <a:p>
            <a:r>
              <a:rPr lang="nl-BE" dirty="0"/>
              <a:t>- Influx v2 is </a:t>
            </a:r>
            <a:r>
              <a:rPr lang="nl-BE" dirty="0" err="1"/>
              <a:t>completely</a:t>
            </a:r>
            <a:r>
              <a:rPr lang="nl-BE" dirty="0"/>
              <a:t> different </a:t>
            </a:r>
            <a:r>
              <a:rPr lang="nl-BE" dirty="0" err="1"/>
              <a:t>than</a:t>
            </a:r>
            <a:r>
              <a:rPr lang="nl-BE" dirty="0"/>
              <a:t> v1 </a:t>
            </a:r>
          </a:p>
          <a:p>
            <a:r>
              <a:rPr lang="nl-BE" dirty="0"/>
              <a:t>- </a:t>
            </a:r>
            <a:r>
              <a:rPr lang="nl-BE" dirty="0" err="1"/>
              <a:t>it</a:t>
            </a:r>
            <a:r>
              <a:rPr lang="nl-BE" dirty="0"/>
              <a:t> has client </a:t>
            </a:r>
            <a:r>
              <a:rPr lang="nl-BE" dirty="0" err="1"/>
              <a:t>libraries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ESP32 but i </a:t>
            </a:r>
            <a:r>
              <a:rPr lang="nl-BE" dirty="0" err="1"/>
              <a:t>wanted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via MQTT </a:t>
            </a:r>
            <a:r>
              <a:rPr lang="nl-BE" dirty="0" err="1"/>
              <a:t>and</a:t>
            </a:r>
            <a:r>
              <a:rPr lang="nl-BE" dirty="0"/>
              <a:t> Node Red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FEB8DD-FBDD-4B8C-A778-137974CC8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8D3FD7C-4B51-47DA-BCF4-68F2F2963CDA}" type="datetime1">
              <a:rPr lang="nl-NL" smtClean="0"/>
              <a:t>16-3-2021</a:t>
            </a:fld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CADCFB8-87FF-46BE-98B2-91EC0420E5E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63030" y="4119934"/>
            <a:ext cx="2901950" cy="2762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CD6FF93-0901-4177-8609-CEBAEF08D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095750"/>
            <a:ext cx="2445962" cy="2762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21457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FBBAA4-F923-459F-B2B4-975E7AD1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hlinkClick r:id="rId2"/>
              </a:rPr>
              <a:t>Dashboard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A2DE65-EDBF-4CE7-BF72-FF91C5F32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A6EE948-725B-466B-9EEF-1F0EBD6B8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8D3FD7C-4B51-47DA-BCF4-68F2F2963CDA}" type="datetime1">
              <a:rPr lang="nl-NL" smtClean="0"/>
              <a:t>16-3-2021</a:t>
            </a:fld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2E00BA8-5D5A-4462-BFD5-47BD0D735A4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24434" y="2210090"/>
            <a:ext cx="7918483" cy="417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4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C2F5C-8027-4906-8065-369F18E5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Word in advance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F183F3-42EC-4662-B15C-BA0717798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l-BE" dirty="0"/>
              <a:t>ESP32 : </a:t>
            </a:r>
            <a:r>
              <a:rPr lang="nl-BE" dirty="0" err="1"/>
              <a:t>already</a:t>
            </a:r>
            <a:r>
              <a:rPr lang="nl-BE" dirty="0"/>
              <a:t> </a:t>
            </a:r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experience</a:t>
            </a:r>
            <a:r>
              <a:rPr lang="nl-BE" dirty="0"/>
              <a:t>, small </a:t>
            </a:r>
            <a:r>
              <a:rPr lang="nl-BE" dirty="0" err="1"/>
              <a:t>experiments</a:t>
            </a:r>
            <a:endParaRPr lang="nl-BE" dirty="0"/>
          </a:p>
          <a:p>
            <a:pPr>
              <a:buFontTx/>
              <a:buChar char="-"/>
            </a:pPr>
            <a:r>
              <a:rPr lang="nl-BE" dirty="0" err="1"/>
              <a:t>Thanks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project , I </a:t>
            </a:r>
            <a:r>
              <a:rPr lang="nl-BE" dirty="0" err="1"/>
              <a:t>learned</a:t>
            </a:r>
            <a:r>
              <a:rPr lang="nl-BE" dirty="0"/>
              <a:t> C basics</a:t>
            </a:r>
          </a:p>
          <a:p>
            <a:pPr>
              <a:buFontTx/>
              <a:buChar char="-"/>
            </a:pPr>
            <a:r>
              <a:rPr lang="nl-BE" dirty="0" err="1"/>
              <a:t>Some</a:t>
            </a:r>
            <a:r>
              <a:rPr lang="nl-BE" dirty="0"/>
              <a:t> header </a:t>
            </a:r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troubles</a:t>
            </a:r>
            <a:r>
              <a:rPr lang="nl-BE" dirty="0"/>
              <a:t> 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Arduino</a:t>
            </a:r>
            <a:r>
              <a:rPr lang="nl-BE" dirty="0">
                <a:sym typeface="Wingdings" panose="05000000000000000000" pitchFamily="2" charset="2"/>
              </a:rPr>
              <a:t> IDE</a:t>
            </a:r>
          </a:p>
          <a:p>
            <a:pPr>
              <a:buFontTx/>
              <a:buChar char="-"/>
            </a:pPr>
            <a:r>
              <a:rPr lang="nl-BE" dirty="0">
                <a:sym typeface="Wingdings" panose="05000000000000000000" pitchFamily="2" charset="2"/>
              </a:rPr>
              <a:t>I love </a:t>
            </a:r>
            <a:r>
              <a:rPr lang="nl-BE" dirty="0" err="1">
                <a:sym typeface="Wingdings" panose="05000000000000000000" pitchFamily="2" charset="2"/>
              </a:rPr>
              <a:t>IoT</a:t>
            </a:r>
            <a:r>
              <a:rPr lang="nl-BE" dirty="0">
                <a:sym typeface="Wingdings" panose="05000000000000000000" pitchFamily="2" charset="2"/>
              </a:rPr>
              <a:t> !</a:t>
            </a:r>
            <a:endParaRPr lang="nl-BE" dirty="0"/>
          </a:p>
          <a:p>
            <a:pPr>
              <a:buFontTx/>
              <a:buChar char="-"/>
            </a:pPr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baseline="0" dirty="0"/>
              <a:t> 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18D9CD3-8CBE-4AB1-82D3-71E1044AD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8D3FD7C-4B51-47DA-BCF4-68F2F2963CDA}" type="datetime1">
              <a:rPr lang="nl-NL" smtClean="0"/>
              <a:t>16-3-2021</a:t>
            </a:fld>
            <a:endParaRPr lang="en-US" dirty="0"/>
          </a:p>
        </p:txBody>
      </p:sp>
      <p:pic>
        <p:nvPicPr>
          <p:cNvPr id="5" name="Afbeelding 4" descr="Afbeelding met tekst, tafel, binnen, bureau&#10;&#10;Automatisch gegenereerde beschrijving">
            <a:extLst>
              <a:ext uri="{FF2B5EF4-FFF2-40B4-BE49-F238E27FC236}">
                <a16:creationId xmlns:a16="http://schemas.microsoft.com/office/drawing/2014/main" id="{3529FEF4-4108-4710-B0EB-548FA061041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25" y="0"/>
            <a:ext cx="4333875" cy="324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2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480"/>
    </mc:Choice>
    <mc:Fallback xmlns="">
      <p:transition spd="slow" advTm="7148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8D6C33-970A-443F-B8A5-C34EB487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Block diagram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DF7C89-8F66-430F-B4F8-D03BB8DEB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8D3FD7C-4B51-47DA-BCF4-68F2F2963CDA}" type="datetime1">
              <a:rPr lang="nl-NL" smtClean="0"/>
              <a:t>16-3-2021</a:t>
            </a:fld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2545965-17DD-43C3-9CDA-B3ACA8E6815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352" y="2336800"/>
            <a:ext cx="6527502" cy="393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80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0EC90-4AC9-4422-839C-896D5532A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Wiring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B3CA1C9-A9BD-4852-899A-45838C9A8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8D3FD7C-4B51-47DA-BCF4-68F2F2963CDA}" type="datetime1">
              <a:rPr lang="nl-NL" smtClean="0"/>
              <a:t>16-3-2021</a:t>
            </a:fld>
            <a:endParaRPr lang="en-US" dirty="0"/>
          </a:p>
        </p:txBody>
      </p:sp>
      <p:pic>
        <p:nvPicPr>
          <p:cNvPr id="5" name="Tijdelijke aanduiding voor inhoud 4" descr="Afbeelding met tekst, elektronica, circuit&#10;&#10;Automatisch gegenereerde beschrijving">
            <a:extLst>
              <a:ext uri="{FF2B5EF4-FFF2-40B4-BE49-F238E27FC236}">
                <a16:creationId xmlns:a16="http://schemas.microsoft.com/office/drawing/2014/main" id="{00073FAC-682A-4105-ACCD-097497E703D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99378" y="2590246"/>
            <a:ext cx="4908665" cy="36825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Afbeelding 5" descr="Afbeelding met tekst, elektronica, circuit&#10;&#10;Automatisch gegenereerde beschrijving">
            <a:extLst>
              <a:ext uri="{FF2B5EF4-FFF2-40B4-BE49-F238E27FC236}">
                <a16:creationId xmlns:a16="http://schemas.microsoft.com/office/drawing/2014/main" id="{D9A9A532-50F6-4292-AEB7-9C1110BB77C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063" y="657699"/>
            <a:ext cx="3210560" cy="244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8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626296-8B88-4668-BC99-3157562E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First Steps</a:t>
            </a:r>
          </a:p>
        </p:txBody>
      </p:sp>
      <p:graphicFrame>
        <p:nvGraphicFramePr>
          <p:cNvPr id="5" name="Tijdelijke aanduiding voor inhoud 4">
            <a:extLst>
              <a:ext uri="{FF2B5EF4-FFF2-40B4-BE49-F238E27FC236}">
                <a16:creationId xmlns:a16="http://schemas.microsoft.com/office/drawing/2014/main" id="{7E979BC1-5535-4B2B-8EF4-E19100A662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625283"/>
              </p:ext>
            </p:extLst>
          </p:nvPr>
        </p:nvGraphicFramePr>
        <p:xfrm>
          <a:off x="0" y="1806382"/>
          <a:ext cx="10238603" cy="50516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3803">
                  <a:extLst>
                    <a:ext uri="{9D8B030D-6E8A-4147-A177-3AD203B41FA5}">
                      <a16:colId xmlns:a16="http://schemas.microsoft.com/office/drawing/2014/main" val="4194783395"/>
                    </a:ext>
                  </a:extLst>
                </a:gridCol>
                <a:gridCol w="3816997">
                  <a:extLst>
                    <a:ext uri="{9D8B030D-6E8A-4147-A177-3AD203B41FA5}">
                      <a16:colId xmlns:a16="http://schemas.microsoft.com/office/drawing/2014/main" val="1761524856"/>
                    </a:ext>
                  </a:extLst>
                </a:gridCol>
                <a:gridCol w="3015574">
                  <a:extLst>
                    <a:ext uri="{9D8B030D-6E8A-4147-A177-3AD203B41FA5}">
                      <a16:colId xmlns:a16="http://schemas.microsoft.com/office/drawing/2014/main" val="4102375583"/>
                    </a:ext>
                  </a:extLst>
                </a:gridCol>
                <a:gridCol w="922229">
                  <a:extLst>
                    <a:ext uri="{9D8B030D-6E8A-4147-A177-3AD203B41FA5}">
                      <a16:colId xmlns:a16="http://schemas.microsoft.com/office/drawing/2014/main" val="391535322"/>
                    </a:ext>
                  </a:extLst>
                </a:gridCol>
              </a:tblGrid>
              <a:tr h="299761">
                <a:tc>
                  <a:txBody>
                    <a:bodyPr/>
                    <a:lstStyle/>
                    <a:p>
                      <a:pPr marL="71755" marR="7175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Sketch</a:t>
                      </a:r>
                      <a:endParaRPr lang="nl-BE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Tested functionality</a:t>
                      </a:r>
                      <a:endParaRPr lang="nl-BE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Technology, headers, snippets of important code</a:t>
                      </a:r>
                      <a:endParaRPr lang="nl-BE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nl-BE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9290177"/>
                  </a:ext>
                </a:extLst>
              </a:tr>
              <a:tr h="1141601">
                <a:tc>
                  <a:txBody>
                    <a:bodyPr/>
                    <a:lstStyle/>
                    <a:p>
                      <a:pPr marR="7175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sketch_esp32_blink</a:t>
                      </a:r>
                      <a:endParaRPr lang="nl-BE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71755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en-US" sz="1400" dirty="0">
                          <a:effectLst/>
                        </a:rPr>
                        <a:t>Serial Com</a:t>
                      </a:r>
                      <a:endParaRPr lang="nl-BE" sz="2000" dirty="0">
                        <a:effectLst/>
                      </a:endParaRPr>
                    </a:p>
                    <a:p>
                      <a:pPr marL="342900" marR="71755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en-US" sz="1400" dirty="0">
                          <a:effectLst/>
                        </a:rPr>
                        <a:t>Upload</a:t>
                      </a:r>
                      <a:endParaRPr lang="nl-BE" sz="2000" dirty="0">
                        <a:effectLst/>
                      </a:endParaRPr>
                    </a:p>
                    <a:p>
                      <a:pPr marL="342900" marR="71755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en-US" sz="1400" dirty="0">
                          <a:effectLst/>
                        </a:rPr>
                        <a:t>Building environment</a:t>
                      </a:r>
                      <a:endParaRPr lang="nl-BE" sz="2000" dirty="0">
                        <a:effectLst/>
                      </a:endParaRPr>
                    </a:p>
                    <a:p>
                      <a:pPr marL="342900" marR="71755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en-US" sz="1400" dirty="0">
                          <a:effectLst/>
                        </a:rPr>
                        <a:t>Led blinking</a:t>
                      </a:r>
                      <a:endParaRPr lang="nl-BE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71755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en-US" sz="1400">
                          <a:effectLst/>
                        </a:rPr>
                        <a:t>Arduino.h</a:t>
                      </a:r>
                      <a:endParaRPr lang="nl-BE" sz="2000">
                        <a:effectLst/>
                      </a:endParaRPr>
                    </a:p>
                    <a:p>
                      <a:pPr marL="146050" marR="71755" indent="-46799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nl-BE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46050" marR="71755" indent="-14605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sym typeface="Wingdings" panose="05000000000000000000" pitchFamily="2" charset="2"/>
                        </a:rPr>
                        <a:t></a:t>
                      </a:r>
                      <a:endParaRPr lang="nl-BE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0416595"/>
                  </a:ext>
                </a:extLst>
              </a:tr>
              <a:tr h="809178">
                <a:tc>
                  <a:txBody>
                    <a:bodyPr/>
                    <a:lstStyle/>
                    <a:p>
                      <a:pPr marR="7175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sketch_bmp280_ BH1750_serial</a:t>
                      </a:r>
                      <a:endParaRPr lang="nl-BE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71755" lvl="0" indent="-3429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en-US" sz="1400" dirty="0">
                          <a:effectLst/>
                        </a:rPr>
                        <a:t>Two sensors connected</a:t>
                      </a:r>
                      <a:endParaRPr lang="nl-BE" sz="2000" dirty="0">
                        <a:effectLst/>
                      </a:endParaRPr>
                    </a:p>
                    <a:p>
                      <a:pPr marL="342900" marR="71755" lvl="0" indent="-3429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en-US" sz="1400" dirty="0">
                          <a:effectLst/>
                        </a:rPr>
                        <a:t>Serial output 3 sensor readings in void loop</a:t>
                      </a:r>
                      <a:endParaRPr lang="nl-BE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71755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en-US" sz="1400">
                          <a:effectLst/>
                        </a:rPr>
                        <a:t>Wire.h</a:t>
                      </a:r>
                      <a:endParaRPr lang="nl-BE" sz="2000">
                        <a:effectLst/>
                      </a:endParaRPr>
                    </a:p>
                    <a:p>
                      <a:pPr marL="342900" marR="71755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en-US" sz="1400">
                          <a:effectLst/>
                        </a:rPr>
                        <a:t>Adafruit_bmp280.h</a:t>
                      </a:r>
                      <a:endParaRPr lang="nl-BE" sz="2000">
                        <a:effectLst/>
                      </a:endParaRPr>
                    </a:p>
                    <a:p>
                      <a:pPr marL="342900" marR="71755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en-US" sz="1400">
                          <a:effectLst/>
                        </a:rPr>
                        <a:t>BH1750.h</a:t>
                      </a:r>
                      <a:endParaRPr lang="nl-BE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7175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sym typeface="Wingdings" panose="05000000000000000000" pitchFamily="2" charset="2"/>
                        </a:rPr>
                        <a:t></a:t>
                      </a:r>
                      <a:endParaRPr lang="nl-BE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3584658"/>
                  </a:ext>
                </a:extLst>
              </a:tr>
              <a:tr h="1141601">
                <a:tc>
                  <a:txBody>
                    <a:bodyPr/>
                    <a:lstStyle/>
                    <a:p>
                      <a:pPr marR="7175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sketch_esp_dash_ BMP280_BH1750</a:t>
                      </a:r>
                      <a:endParaRPr lang="nl-BE" sz="2000">
                        <a:effectLst/>
                      </a:endParaRPr>
                    </a:p>
                    <a:p>
                      <a:pPr marR="7175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(local webserver on ESP32)</a:t>
                      </a:r>
                      <a:endParaRPr lang="nl-BE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71755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en-US" sz="1400">
                          <a:effectLst/>
                        </a:rPr>
                        <a:t>WiFi ESP32</a:t>
                      </a:r>
                      <a:endParaRPr lang="nl-BE" sz="2000">
                        <a:effectLst/>
                      </a:endParaRPr>
                    </a:p>
                    <a:p>
                      <a:pPr marL="342900" marR="71755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en-US" sz="1400">
                          <a:effectLst/>
                        </a:rPr>
                        <a:t>Asynch webserver </a:t>
                      </a:r>
                      <a:endParaRPr lang="nl-BE" sz="2000">
                        <a:effectLst/>
                      </a:endParaRPr>
                    </a:p>
                    <a:p>
                      <a:pPr marL="342900" marR="71755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en-US" sz="1400">
                          <a:effectLst/>
                        </a:rPr>
                        <a:t>Dash webpage in void loop</a:t>
                      </a:r>
                      <a:endParaRPr lang="nl-BE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71755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en-US" sz="1400" dirty="0" err="1">
                          <a:effectLst/>
                        </a:rPr>
                        <a:t>Wifi.h</a:t>
                      </a:r>
                      <a:endParaRPr lang="nl-BE" sz="2000" dirty="0">
                        <a:effectLst/>
                      </a:endParaRPr>
                    </a:p>
                    <a:p>
                      <a:pPr marL="342900" marR="71755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en-US" sz="1400" dirty="0" err="1">
                          <a:effectLst/>
                        </a:rPr>
                        <a:t>asyncTCP.h</a:t>
                      </a:r>
                      <a:endParaRPr lang="nl-BE" sz="2000" dirty="0">
                        <a:effectLst/>
                      </a:endParaRPr>
                    </a:p>
                    <a:p>
                      <a:pPr marL="342900" marR="71755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en-US" sz="1400" dirty="0" err="1">
                          <a:effectLst/>
                        </a:rPr>
                        <a:t>ESPAsyncWebServer.h</a:t>
                      </a:r>
                      <a:endParaRPr lang="nl-BE" sz="2000" dirty="0">
                        <a:effectLst/>
                      </a:endParaRPr>
                    </a:p>
                    <a:p>
                      <a:pPr marL="342900" marR="71755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en-US" sz="1400" dirty="0" err="1">
                          <a:effectLst/>
                        </a:rPr>
                        <a:t>ESPdash.h</a:t>
                      </a:r>
                      <a:endParaRPr lang="nl-BE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46050" marR="71755" indent="-14605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sym typeface="Wingdings" panose="05000000000000000000" pitchFamily="2" charset="2"/>
                        </a:rPr>
                        <a:t></a:t>
                      </a:r>
                      <a:endParaRPr lang="nl-BE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8842633"/>
                  </a:ext>
                </a:extLst>
              </a:tr>
              <a:tr h="510785">
                <a:tc>
                  <a:txBody>
                    <a:bodyPr/>
                    <a:lstStyle/>
                    <a:p>
                      <a:pPr marR="7175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sketch_esp_dash_ 3sensors_deepsleep</a:t>
                      </a:r>
                      <a:br>
                        <a:rPr lang="en-US" sz="1400">
                          <a:effectLst/>
                        </a:rPr>
                      </a:br>
                      <a:endParaRPr lang="nl-BE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71755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en-US" sz="1400">
                          <a:effectLst/>
                        </a:rPr>
                        <a:t>Deep sleep and wake up by timer </a:t>
                      </a:r>
                      <a:endParaRPr lang="nl-BE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71755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en-US" sz="1400" dirty="0">
                          <a:effectLst/>
                        </a:rPr>
                        <a:t>#define TIME_TO_SLEEP</a:t>
                      </a:r>
                      <a:endParaRPr lang="nl-BE" sz="2000" dirty="0">
                        <a:effectLst/>
                      </a:endParaRPr>
                    </a:p>
                    <a:p>
                      <a:pPr marL="342900" marR="71755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en-US" sz="1400" dirty="0" err="1">
                          <a:effectLst/>
                        </a:rPr>
                        <a:t>esp_deep_sleep_start</a:t>
                      </a:r>
                      <a:r>
                        <a:rPr lang="en-US" sz="1400" dirty="0">
                          <a:effectLst/>
                        </a:rPr>
                        <a:t>()</a:t>
                      </a:r>
                      <a:endParaRPr lang="nl-BE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46050" marR="71755" indent="-14605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sym typeface="Wingdings" panose="05000000000000000000" pitchFamily="2" charset="2"/>
                        </a:rPr>
                        <a:t></a:t>
                      </a:r>
                      <a:endParaRPr lang="nl-BE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3412095"/>
                  </a:ext>
                </a:extLst>
              </a:tr>
            </a:tbl>
          </a:graphicData>
        </a:graphic>
      </p:graphicFrame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39B9353-38E0-4D20-B11C-232448F1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8D3FD7C-4B51-47DA-BCF4-68F2F2963CDA}" type="datetime1">
              <a:rPr lang="nl-NL" smtClean="0"/>
              <a:t>16-3-2021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759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1DA1E9-C45D-4782-A490-D4624742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Towards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final</a:t>
            </a:r>
            <a:r>
              <a:rPr lang="nl-BE" dirty="0"/>
              <a:t> target</a:t>
            </a:r>
          </a:p>
        </p:txBody>
      </p:sp>
      <p:graphicFrame>
        <p:nvGraphicFramePr>
          <p:cNvPr id="5" name="Tijdelijke aanduiding voor inhoud 4">
            <a:extLst>
              <a:ext uri="{FF2B5EF4-FFF2-40B4-BE49-F238E27FC236}">
                <a16:creationId xmlns:a16="http://schemas.microsoft.com/office/drawing/2014/main" id="{2ED2AFF4-9F93-4284-B0FD-F99BAB8CD3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7207960"/>
              </p:ext>
            </p:extLst>
          </p:nvPr>
        </p:nvGraphicFramePr>
        <p:xfrm>
          <a:off x="0" y="1626008"/>
          <a:ext cx="10337180" cy="5303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7718">
                  <a:extLst>
                    <a:ext uri="{9D8B030D-6E8A-4147-A177-3AD203B41FA5}">
                      <a16:colId xmlns:a16="http://schemas.microsoft.com/office/drawing/2014/main" val="2097221651"/>
                    </a:ext>
                  </a:extLst>
                </a:gridCol>
                <a:gridCol w="4254704">
                  <a:extLst>
                    <a:ext uri="{9D8B030D-6E8A-4147-A177-3AD203B41FA5}">
                      <a16:colId xmlns:a16="http://schemas.microsoft.com/office/drawing/2014/main" val="1534580317"/>
                    </a:ext>
                  </a:extLst>
                </a:gridCol>
                <a:gridCol w="2965501">
                  <a:extLst>
                    <a:ext uri="{9D8B030D-6E8A-4147-A177-3AD203B41FA5}">
                      <a16:colId xmlns:a16="http://schemas.microsoft.com/office/drawing/2014/main" val="3575779159"/>
                    </a:ext>
                  </a:extLst>
                </a:gridCol>
                <a:gridCol w="609257">
                  <a:extLst>
                    <a:ext uri="{9D8B030D-6E8A-4147-A177-3AD203B41FA5}">
                      <a16:colId xmlns:a16="http://schemas.microsoft.com/office/drawing/2014/main" val="969457029"/>
                    </a:ext>
                  </a:extLst>
                </a:gridCol>
              </a:tblGrid>
              <a:tr h="913811">
                <a:tc>
                  <a:txBody>
                    <a:bodyPr/>
                    <a:lstStyle/>
                    <a:p>
                      <a:pPr marR="71755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sketch_SQl_sinners</a:t>
                      </a:r>
                      <a:r>
                        <a:rPr lang="en-US" sz="1400" dirty="0">
                          <a:effectLst/>
                        </a:rPr>
                        <a:t>_ 3sensors_deepsleep</a:t>
                      </a:r>
                      <a:endParaRPr lang="nl-BE" sz="1800" dirty="0">
                        <a:effectLst/>
                      </a:endParaRPr>
                    </a:p>
                    <a:p>
                      <a:pPr marR="71755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nl-BE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41" marR="45141" marT="0" marB="0"/>
                </a:tc>
                <a:tc>
                  <a:txBody>
                    <a:bodyPr/>
                    <a:lstStyle/>
                    <a:p>
                      <a:pPr marL="342900" marR="71755" lvl="0" indent="-3429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en-US" sz="1400">
                          <a:effectLst/>
                        </a:rPr>
                        <a:t>httpconnection</a:t>
                      </a:r>
                      <a:endParaRPr lang="nl-BE" sz="1800">
                        <a:effectLst/>
                      </a:endParaRPr>
                    </a:p>
                    <a:p>
                      <a:pPr marL="342900" marR="71755" lvl="0" indent="-3429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en-US" sz="1400">
                          <a:effectLst/>
                        </a:rPr>
                        <a:t>PHP code to write to  MySQL database on db.sinners.be</a:t>
                      </a:r>
                      <a:endParaRPr lang="nl-BE" sz="1800">
                        <a:effectLst/>
                      </a:endParaRPr>
                    </a:p>
                    <a:p>
                      <a:pPr marL="342900" marR="71755" lvl="0" indent="-3429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en-US" sz="1200" u="sng">
                          <a:effectLst/>
                          <a:hlinkClick r:id="rId2"/>
                        </a:rPr>
                        <a:t>https://jorisvp.sinners.be/ITessentials/esp_chart.php</a:t>
                      </a:r>
                      <a:endParaRPr lang="nl-BE" sz="1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45141" marR="45141" marT="0" marB="0"/>
                </a:tc>
                <a:tc>
                  <a:txBody>
                    <a:bodyPr/>
                    <a:lstStyle/>
                    <a:p>
                      <a:pPr marL="342900" marR="71755" lvl="0" indent="-3429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en-US" sz="1400" dirty="0" err="1">
                          <a:effectLst/>
                        </a:rPr>
                        <a:t>HTTPClient.h</a:t>
                      </a:r>
                      <a:endParaRPr lang="nl-BE" sz="1800" dirty="0">
                        <a:effectLst/>
                      </a:endParaRPr>
                    </a:p>
                    <a:p>
                      <a:pPr marL="342900" marR="71755" lvl="0" indent="-3429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en-US" sz="1400" dirty="0" err="1">
                          <a:effectLst/>
                        </a:rPr>
                        <a:t>http.POST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dirty="0" err="1">
                          <a:effectLst/>
                        </a:rPr>
                        <a:t>httpRequestData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nl-BE" sz="1800" dirty="0">
                        <a:effectLst/>
                      </a:endParaRPr>
                    </a:p>
                    <a:p>
                      <a:pPr marL="342900" marR="71755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en-US" sz="1400" dirty="0">
                          <a:effectLst/>
                        </a:rPr>
                        <a:t>(PHP) $conn = new </a:t>
                      </a:r>
                      <a:r>
                        <a:rPr lang="en-US" sz="1400" dirty="0" err="1">
                          <a:effectLst/>
                        </a:rPr>
                        <a:t>mysqli</a:t>
                      </a:r>
                      <a:r>
                        <a:rPr lang="en-US" sz="1400" dirty="0">
                          <a:effectLst/>
                        </a:rPr>
                        <a:t>($</a:t>
                      </a:r>
                      <a:r>
                        <a:rPr lang="en-US" sz="1400" dirty="0" err="1">
                          <a:effectLst/>
                        </a:rPr>
                        <a:t>servername</a:t>
                      </a:r>
                      <a:r>
                        <a:rPr lang="en-US" sz="1400" dirty="0">
                          <a:effectLst/>
                        </a:rPr>
                        <a:t>, $username, $password, $</a:t>
                      </a:r>
                      <a:r>
                        <a:rPr lang="en-US" sz="1400" dirty="0" err="1">
                          <a:effectLst/>
                        </a:rPr>
                        <a:t>dbname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nl-BE" sz="1800" dirty="0">
                        <a:effectLst/>
                      </a:endParaRPr>
                    </a:p>
                    <a:p>
                      <a:pPr marL="342900" marR="71755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en-US" sz="1400" dirty="0">
                          <a:effectLst/>
                        </a:rPr>
                        <a:t>$conn-&gt;query($</a:t>
                      </a:r>
                      <a:r>
                        <a:rPr lang="en-US" sz="1400" dirty="0" err="1">
                          <a:effectLst/>
                        </a:rPr>
                        <a:t>sql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nl-BE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45141" marR="45141" marT="0" marB="0"/>
                </a:tc>
                <a:tc>
                  <a:txBody>
                    <a:bodyPr/>
                    <a:lstStyle/>
                    <a:p>
                      <a:pPr marL="146050" marR="71755" indent="-14605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sym typeface="Wingdings" panose="05000000000000000000" pitchFamily="2" charset="2"/>
                        </a:rPr>
                        <a:t></a:t>
                      </a:r>
                      <a:endParaRPr lang="nl-BE" sz="1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41" marR="45141" marT="0" marB="0"/>
                </a:tc>
                <a:extLst>
                  <a:ext uri="{0D108BD9-81ED-4DB2-BD59-A6C34878D82A}">
                    <a16:rowId xmlns:a16="http://schemas.microsoft.com/office/drawing/2014/main" val="2793479922"/>
                  </a:ext>
                </a:extLst>
              </a:tr>
              <a:tr h="752307">
                <a:tc>
                  <a:txBody>
                    <a:bodyPr/>
                    <a:lstStyle/>
                    <a:p>
                      <a:pPr marR="71755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sketch_mqtt_light</a:t>
                      </a:r>
                      <a:endParaRPr lang="nl-BE" sz="1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41" marR="45141" marT="0" marB="0"/>
                </a:tc>
                <a:tc>
                  <a:txBody>
                    <a:bodyPr/>
                    <a:lstStyle/>
                    <a:p>
                      <a:pPr marL="342900" marR="71755" lvl="0" indent="-3429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en-US" sz="1400" dirty="0">
                          <a:effectLst/>
                        </a:rPr>
                        <a:t>MQTT with one sensor</a:t>
                      </a:r>
                      <a:endParaRPr lang="nl-BE" sz="1800" dirty="0">
                        <a:effectLst/>
                      </a:endParaRPr>
                    </a:p>
                    <a:p>
                      <a:pPr marL="342900" marR="71755" lvl="0" indent="-3429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en-US" sz="1400" dirty="0">
                          <a:effectLst/>
                        </a:rPr>
                        <a:t>Output to </a:t>
                      </a:r>
                      <a:r>
                        <a:rPr lang="en-US" sz="1400" dirty="0" err="1">
                          <a:effectLst/>
                        </a:rPr>
                        <a:t>Thingspeak</a:t>
                      </a:r>
                      <a:endParaRPr lang="nl-BE" sz="1800" dirty="0">
                        <a:effectLst/>
                      </a:endParaRPr>
                    </a:p>
                    <a:p>
                      <a:pPr marL="342900" marR="71755" lvl="0" indent="-3429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nl-BE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45141" marR="45141" marT="0" marB="0"/>
                </a:tc>
                <a:tc>
                  <a:txBody>
                    <a:bodyPr/>
                    <a:lstStyle/>
                    <a:p>
                      <a:pPr marL="342900" marR="71755" lvl="0" indent="-3429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en-US" sz="1400">
                          <a:effectLst/>
                        </a:rPr>
                        <a:t>Timelib.h</a:t>
                      </a:r>
                      <a:endParaRPr lang="nl-BE" sz="1800">
                        <a:effectLst/>
                      </a:endParaRPr>
                    </a:p>
                    <a:p>
                      <a:pPr marL="342900" marR="71755" lvl="0" indent="-3429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en-US" sz="1400">
                          <a:effectLst/>
                        </a:rPr>
                        <a:t>Pubsubclient.h</a:t>
                      </a:r>
                      <a:endParaRPr lang="nl-BE" sz="1800">
                        <a:effectLst/>
                      </a:endParaRPr>
                    </a:p>
                    <a:p>
                      <a:pPr marL="342900" marR="71755" lvl="0" indent="-3429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en-US" sz="1400">
                          <a:effectLst/>
                        </a:rPr>
                        <a:t>client.setServer(mqtt_server, 1883</a:t>
                      </a:r>
                      <a:endParaRPr lang="nl-BE" sz="1800">
                        <a:effectLst/>
                      </a:endParaRPr>
                    </a:p>
                    <a:p>
                      <a:pPr marL="342900" marR="71755" lvl="0" indent="-3429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en-US" sz="1400">
                          <a:effectLst/>
                        </a:rPr>
                        <a:t>client.publish(outTopic, attributes)</a:t>
                      </a:r>
                      <a:endParaRPr lang="nl-BE" sz="1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45141" marR="45141" marT="0" marB="0"/>
                </a:tc>
                <a:tc>
                  <a:txBody>
                    <a:bodyPr/>
                    <a:lstStyle/>
                    <a:p>
                      <a:pPr marL="146050" marR="71755" indent="-14605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sym typeface="Wingdings" panose="05000000000000000000" pitchFamily="2" charset="2"/>
                        </a:rPr>
                        <a:t></a:t>
                      </a:r>
                      <a:endParaRPr lang="nl-BE" sz="1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41" marR="45141" marT="0" marB="0"/>
                </a:tc>
                <a:extLst>
                  <a:ext uri="{0D108BD9-81ED-4DB2-BD59-A6C34878D82A}">
                    <a16:rowId xmlns:a16="http://schemas.microsoft.com/office/drawing/2014/main" val="1713614954"/>
                  </a:ext>
                </a:extLst>
              </a:tr>
              <a:tr h="752307">
                <a:tc>
                  <a:txBody>
                    <a:bodyPr/>
                    <a:lstStyle/>
                    <a:p>
                      <a:pPr marR="71755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sketch_station2_ DHT11_BH1750_MQTT</a:t>
                      </a:r>
                      <a:endParaRPr lang="nl-BE" sz="1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41" marR="45141" marT="0" marB="0"/>
                </a:tc>
                <a:tc>
                  <a:txBody>
                    <a:bodyPr/>
                    <a:lstStyle/>
                    <a:p>
                      <a:pPr marL="342900" marR="71755" lvl="0" indent="-3429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en-US" sz="1400" dirty="0">
                          <a:effectLst/>
                        </a:rPr>
                        <a:t>second board to safely test the MQTT approach</a:t>
                      </a:r>
                      <a:endParaRPr lang="nl-BE" sz="1800" dirty="0">
                        <a:effectLst/>
                      </a:endParaRPr>
                    </a:p>
                    <a:p>
                      <a:pPr marL="342900" marR="71755" lvl="0" indent="-3429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en-US" sz="1400" dirty="0">
                          <a:effectLst/>
                        </a:rPr>
                        <a:t>DHT11 </a:t>
                      </a:r>
                      <a:r>
                        <a:rPr lang="en-US" sz="1400" dirty="0" err="1">
                          <a:effectLst/>
                        </a:rPr>
                        <a:t>Aliexpress</a:t>
                      </a:r>
                      <a:r>
                        <a:rPr lang="en-US" sz="1400" dirty="0">
                          <a:effectLst/>
                        </a:rPr>
                        <a:t> sensor (not i2c)</a:t>
                      </a:r>
                      <a:endParaRPr lang="nl-BE" sz="1800" dirty="0">
                        <a:effectLst/>
                      </a:endParaRPr>
                    </a:p>
                    <a:p>
                      <a:pPr marL="342900" marR="71755" lvl="0" indent="-3429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en-US" sz="1400" dirty="0">
                          <a:effectLst/>
                        </a:rPr>
                        <a:t>Output to local and remote MQTT broker</a:t>
                      </a:r>
                      <a:endParaRPr lang="nl-BE" sz="1800" dirty="0">
                        <a:effectLst/>
                      </a:endParaRPr>
                    </a:p>
                    <a:p>
                      <a:pPr marL="342900" marR="71755" lvl="0" indent="-3429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en-US" sz="1400" dirty="0">
                          <a:effectLst/>
                        </a:rPr>
                        <a:t>First tests with local MQTT server on Docker NAS Synology 918+</a:t>
                      </a:r>
                      <a:endParaRPr lang="nl-BE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45141" marR="45141" marT="0" marB="0"/>
                </a:tc>
                <a:tc>
                  <a:txBody>
                    <a:bodyPr/>
                    <a:lstStyle/>
                    <a:p>
                      <a:pPr marL="342900" marR="71755" lvl="0" indent="-3429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en-US" sz="1400">
                          <a:effectLst/>
                        </a:rPr>
                        <a:t>DHT.h</a:t>
                      </a:r>
                      <a:endParaRPr lang="nl-BE" sz="1800">
                        <a:effectLst/>
                      </a:endParaRPr>
                    </a:p>
                    <a:p>
                      <a:pPr marL="342900" marR="71755" lvl="0" indent="-3429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en-US" sz="1400">
                          <a:effectLst/>
                        </a:rPr>
                        <a:t>Mosquitto (local MQTT)  Synology DSM package</a:t>
                      </a:r>
                      <a:endParaRPr lang="nl-BE" sz="1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45141" marR="45141" marT="0" marB="0"/>
                </a:tc>
                <a:tc>
                  <a:txBody>
                    <a:bodyPr/>
                    <a:lstStyle/>
                    <a:p>
                      <a:pPr marL="146050" marR="71755" indent="-14605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sym typeface="Wingdings" panose="05000000000000000000" pitchFamily="2" charset="2"/>
                        </a:rPr>
                        <a:t></a:t>
                      </a:r>
                      <a:endParaRPr lang="nl-BE" sz="1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41" marR="45141" marT="0" marB="0"/>
                </a:tc>
                <a:extLst>
                  <a:ext uri="{0D108BD9-81ED-4DB2-BD59-A6C34878D82A}">
                    <a16:rowId xmlns:a16="http://schemas.microsoft.com/office/drawing/2014/main" val="3940406625"/>
                  </a:ext>
                </a:extLst>
              </a:tr>
              <a:tr h="1604300">
                <a:tc>
                  <a:txBody>
                    <a:bodyPr/>
                    <a:lstStyle/>
                    <a:p>
                      <a:pPr marR="71755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sketch_weatherstation _wittenberg</a:t>
                      </a:r>
                      <a:endParaRPr lang="nl-BE" sz="1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41" marR="45141" marT="0" marB="0"/>
                </a:tc>
                <a:tc>
                  <a:txBody>
                    <a:bodyPr/>
                    <a:lstStyle/>
                    <a:p>
                      <a:pPr marL="342900" marR="71755" lvl="0" indent="-3429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en-US" sz="1400">
                          <a:effectLst/>
                        </a:rPr>
                        <a:t>Integration of all steps</a:t>
                      </a:r>
                      <a:endParaRPr lang="nl-BE" sz="1800">
                        <a:effectLst/>
                      </a:endParaRPr>
                    </a:p>
                    <a:p>
                      <a:pPr marL="342900" marR="71755" lvl="0" indent="-3429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en-US" sz="1400">
                          <a:effectLst/>
                        </a:rPr>
                        <a:t>Connection to sinners.be </a:t>
                      </a:r>
                      <a:endParaRPr lang="nl-BE" sz="1800">
                        <a:effectLst/>
                      </a:endParaRPr>
                    </a:p>
                    <a:p>
                      <a:pPr marL="342900" marR="71755" lvl="0" indent="-3429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en-US" sz="1400">
                          <a:effectLst/>
                        </a:rPr>
                        <a:t>Connection to MQTT broker</a:t>
                      </a:r>
                      <a:endParaRPr lang="nl-BE" sz="1800">
                        <a:effectLst/>
                      </a:endParaRPr>
                    </a:p>
                    <a:p>
                      <a:pPr marL="342900" marR="71755" lvl="0" indent="-3429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en-US" sz="1400">
                          <a:effectLst/>
                        </a:rPr>
                        <a:t>Node Red on local server (Synology Docker)</a:t>
                      </a:r>
                      <a:endParaRPr lang="nl-BE" sz="1800">
                        <a:effectLst/>
                      </a:endParaRPr>
                    </a:p>
                    <a:p>
                      <a:pPr marL="742950" marR="71755" lvl="1" indent="-2857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n-US" sz="1400">
                          <a:effectLst/>
                        </a:rPr>
                        <a:t>Output to Thingspeak (remote)</a:t>
                      </a:r>
                      <a:endParaRPr lang="nl-BE" sz="1800">
                        <a:effectLst/>
                      </a:endParaRPr>
                    </a:p>
                    <a:p>
                      <a:pPr marL="377190" marR="71755" indent="-467995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  <a:hlinkClick r:id="rId3"/>
                        </a:rPr>
                        <a:t>https://thingspeak.com/channels/1318816</a:t>
                      </a:r>
                      <a:endParaRPr lang="nl-BE" sz="1800">
                        <a:effectLst/>
                      </a:endParaRPr>
                    </a:p>
                    <a:p>
                      <a:pPr marL="742950" marR="71755" lvl="1" indent="-2857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n-US" sz="1400">
                          <a:effectLst/>
                        </a:rPr>
                        <a:t>Output to local Node red chart (local)</a:t>
                      </a:r>
                      <a:endParaRPr lang="nl-BE" sz="1800">
                        <a:effectLst/>
                      </a:endParaRPr>
                    </a:p>
                    <a:p>
                      <a:pPr marL="742950" marR="71755" lvl="1" indent="-2857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n-US" sz="1400">
                          <a:effectLst/>
                        </a:rPr>
                        <a:t>Output to local InfluxDB </a:t>
                      </a:r>
                      <a:endParaRPr lang="nl-BE" sz="1800">
                        <a:effectLst/>
                      </a:endParaRPr>
                    </a:p>
                    <a:p>
                      <a:pPr marL="342900" marR="71755" lvl="0" indent="-3429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en-US" sz="1400">
                          <a:effectLst/>
                        </a:rPr>
                        <a:t>Deep sleep set to 30mins</a:t>
                      </a:r>
                      <a:endParaRPr lang="nl-BE" sz="1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45141" marR="45141" marT="0" marB="0"/>
                </a:tc>
                <a:tc>
                  <a:txBody>
                    <a:bodyPr/>
                    <a:lstStyle/>
                    <a:p>
                      <a:pPr marL="342900" marR="71755" lvl="0" indent="-3429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en-US" sz="1400" dirty="0" err="1">
                          <a:effectLst/>
                        </a:rPr>
                        <a:t>ArduinoJson.h</a:t>
                      </a:r>
                      <a:endParaRPr lang="nl-BE" sz="1800" dirty="0">
                        <a:effectLst/>
                      </a:endParaRPr>
                    </a:p>
                    <a:p>
                      <a:pPr marL="342900" marR="71755" lvl="0" indent="-3429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en-US" sz="1400" dirty="0">
                          <a:effectLst/>
                        </a:rPr>
                        <a:t>Docker (LAN)</a:t>
                      </a:r>
                      <a:endParaRPr lang="nl-BE" sz="1800" dirty="0">
                        <a:effectLst/>
                      </a:endParaRPr>
                    </a:p>
                    <a:p>
                      <a:pPr marL="342900" marR="71755" lvl="0" indent="-3429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en-US" sz="1400" dirty="0">
                          <a:effectLst/>
                        </a:rPr>
                        <a:t>Node Red (local webserver)</a:t>
                      </a:r>
                      <a:endParaRPr lang="nl-BE" sz="1800" dirty="0">
                        <a:effectLst/>
                      </a:endParaRPr>
                    </a:p>
                    <a:p>
                      <a:pPr marL="342900" marR="71755" lvl="0" indent="-3429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en-US" sz="1400" dirty="0" err="1">
                          <a:effectLst/>
                        </a:rPr>
                        <a:t>Msg.payload</a:t>
                      </a:r>
                      <a:r>
                        <a:rPr lang="en-US" sz="1400" dirty="0">
                          <a:effectLst/>
                        </a:rPr>
                        <a:t> = ()</a:t>
                      </a:r>
                      <a:endParaRPr lang="nl-BE" sz="1800" dirty="0">
                        <a:effectLst/>
                      </a:endParaRPr>
                    </a:p>
                    <a:p>
                      <a:pPr marL="342900" marR="71755" lvl="0" indent="-3429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en-US" sz="1400" dirty="0">
                          <a:effectLst/>
                        </a:rPr>
                        <a:t>JSON and </a:t>
                      </a:r>
                      <a:r>
                        <a:rPr lang="en-US" sz="1400" dirty="0" err="1">
                          <a:effectLst/>
                        </a:rPr>
                        <a:t>Javascript</a:t>
                      </a:r>
                      <a:r>
                        <a:rPr lang="en-US" sz="1400" dirty="0">
                          <a:effectLst/>
                        </a:rPr>
                        <a:t> objects</a:t>
                      </a:r>
                      <a:endParaRPr lang="nl-BE" sz="1800" dirty="0">
                        <a:effectLst/>
                      </a:endParaRPr>
                    </a:p>
                    <a:p>
                      <a:pPr marL="342900" marR="71755" lvl="0" indent="-3429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en-US" sz="1400" dirty="0" err="1">
                          <a:effectLst/>
                        </a:rPr>
                        <a:t>InfluxDB</a:t>
                      </a:r>
                      <a:r>
                        <a:rPr lang="en-US" sz="1400" dirty="0">
                          <a:effectLst/>
                        </a:rPr>
                        <a:t> on Docker</a:t>
                      </a:r>
                      <a:endParaRPr lang="nl-BE" sz="1800" dirty="0">
                        <a:effectLst/>
                      </a:endParaRPr>
                    </a:p>
                    <a:p>
                      <a:pPr marL="342900" marR="71755" lvl="0" indent="-3429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en-US" sz="1400" dirty="0">
                          <a:effectLst/>
                        </a:rPr>
                        <a:t>Grafana on Docker</a:t>
                      </a:r>
                      <a:endParaRPr lang="nl-BE" sz="1800" dirty="0">
                        <a:effectLst/>
                      </a:endParaRPr>
                    </a:p>
                    <a:p>
                      <a:pPr marL="342900" marR="71755" lvl="0" indent="-3429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en-US" sz="1400" dirty="0" err="1">
                          <a:effectLst/>
                        </a:rPr>
                        <a:t>Telegraf</a:t>
                      </a:r>
                      <a:r>
                        <a:rPr lang="en-US" sz="1400" dirty="0">
                          <a:effectLst/>
                        </a:rPr>
                        <a:t> (experiments)</a:t>
                      </a:r>
                      <a:endParaRPr lang="nl-BE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45141" marR="45141" marT="0" marB="0"/>
                </a:tc>
                <a:tc>
                  <a:txBody>
                    <a:bodyPr/>
                    <a:lstStyle/>
                    <a:p>
                      <a:pPr marL="146050" marR="71755" indent="-14605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sym typeface="Wingdings" panose="05000000000000000000" pitchFamily="2" charset="2"/>
                        </a:rPr>
                        <a:t></a:t>
                      </a:r>
                      <a:endParaRPr lang="nl-BE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41" marR="45141" marT="0" marB="0"/>
                </a:tc>
                <a:extLst>
                  <a:ext uri="{0D108BD9-81ED-4DB2-BD59-A6C34878D82A}">
                    <a16:rowId xmlns:a16="http://schemas.microsoft.com/office/drawing/2014/main" val="3694600731"/>
                  </a:ext>
                </a:extLst>
              </a:tr>
            </a:tbl>
          </a:graphicData>
        </a:graphic>
      </p:graphicFrame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65CB935-AD22-452B-ACE5-45B74346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8D3FD7C-4B51-47DA-BCF4-68F2F2963CDA}" type="datetime1">
              <a:rPr lang="nl-NL" smtClean="0"/>
              <a:t>16-3-2021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365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B5783-29C2-4139-A5AC-51B347C29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PHP - SQL  on </a:t>
            </a:r>
            <a:r>
              <a:rPr lang="nl-BE" dirty="0">
                <a:hlinkClick r:id="rId2"/>
              </a:rPr>
              <a:t>sinners.be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6531D10-FAE6-4A81-BC48-08D4CD9C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8D3FD7C-4B51-47DA-BCF4-68F2F2963CDA}" type="datetime1">
              <a:rPr lang="nl-NL" smtClean="0"/>
              <a:t>16-3-2021</a:t>
            </a:fld>
            <a:endParaRPr lang="en-US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41C2672-04C8-4A37-ABF1-42C8FE2D1CC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7501" y="2585139"/>
            <a:ext cx="6260999" cy="40227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5010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9DC6C-13E2-4771-B88D-4E13CAF0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Visualization of current and historical data by communication over MQTT 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F575AD-9821-48EA-8231-B7CDD5BD3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MQTT broker </a:t>
            </a:r>
          </a:p>
          <a:p>
            <a:pPr lvl="1" algn="just">
              <a:lnSpc>
                <a:spcPct val="100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subscribe </a:t>
            </a:r>
          </a:p>
          <a:p>
            <a:pPr lvl="1" algn="just">
              <a:lnSpc>
                <a:spcPct val="100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</a:p>
          <a:p>
            <a:pPr algn="just">
              <a:lnSpc>
                <a:spcPct val="100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Tested locally and remotely, used Client MQTT FX (win) for debugging</a:t>
            </a:r>
          </a:p>
          <a:p>
            <a:pPr algn="just">
              <a:lnSpc>
                <a:spcPct val="100000"/>
              </a:lnSpc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client.publish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("esp32_wittenberg/temperature",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tempString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nl-BE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client.publish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("esp32_wittenberg/pressure",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presString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nl-BE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client.publish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("esp32_wittenberg/light",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lightString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F0BF54E-7AD2-45C9-ABA1-6A6AEC93F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8D3FD7C-4B51-47DA-BCF4-68F2F2963CDA}" type="datetime1">
              <a:rPr lang="nl-NL" smtClean="0"/>
              <a:t>16-3-2021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32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33ADA-5EB8-46E4-9E8A-0CA9FF78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>
                <a:hlinkClick r:id="rId2"/>
              </a:rPr>
              <a:t>Thingspeak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434A8D3-8EA1-48D2-B632-D7A99F26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8D3FD7C-4B51-47DA-BCF4-68F2F2963CDA}" type="datetime1">
              <a:rPr lang="nl-NL" smtClean="0"/>
              <a:t>16-3-2021</a:t>
            </a:fld>
            <a:endParaRPr lang="en-US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22B6FAF8-3D45-4995-A3A9-1201B37209E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1705" y="2084832"/>
            <a:ext cx="655768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48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al">
  <a:themeElements>
    <a:clrScheme name="Integra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989ADDD1980042A05BAD14006E9833" ma:contentTypeVersion="13" ma:contentTypeDescription="Een nieuw document maken." ma:contentTypeScope="" ma:versionID="1f23072b72900e4f0000f7983a64dea5">
  <xsd:schema xmlns:xsd="http://www.w3.org/2001/XMLSchema" xmlns:xs="http://www.w3.org/2001/XMLSchema" xmlns:p="http://schemas.microsoft.com/office/2006/metadata/properties" xmlns:ns3="30977959-b982-4b37-8e05-4f0dc54bd532" xmlns:ns4="f9abab3e-1287-4233-bb88-bed54fdd28b4" targetNamespace="http://schemas.microsoft.com/office/2006/metadata/properties" ma:root="true" ma:fieldsID="6dc327376e569a59dc9c4a413858652c" ns3:_="" ns4:_="">
    <xsd:import namespace="30977959-b982-4b37-8e05-4f0dc54bd532"/>
    <xsd:import namespace="f9abab3e-1287-4233-bb88-bed54fdd28b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977959-b982-4b37-8e05-4f0dc54bd5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abab3e-1287-4233-bb88-bed54fdd28b4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28C86B-B4CB-49C0-893C-70FDE51A81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977959-b982-4b37-8e05-4f0dc54bd532"/>
    <ds:schemaRef ds:uri="f9abab3e-1287-4233-bb88-bed54fdd28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03DDFC-6B86-4011-8EA9-90CD56E20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B0C666-AFDE-4FD9-AA92-26A35393B50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f9abab3e-1287-4233-bb88-bed54fdd28b4"/>
    <ds:schemaRef ds:uri="http://schemas.microsoft.com/office/infopath/2007/PartnerControls"/>
    <ds:schemaRef ds:uri="http://schemas.microsoft.com/office/2006/metadata/properties"/>
    <ds:schemaRef ds:uri="30977959-b982-4b37-8e05-4f0dc54bd532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148</TotalTime>
  <Words>580</Words>
  <Application>Microsoft Office PowerPoint</Application>
  <PresentationFormat>Breedbeeld</PresentationFormat>
  <Paragraphs>123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Courier New</vt:lpstr>
      <vt:lpstr>Tw Cen MT</vt:lpstr>
      <vt:lpstr>Tw Cen MT Condensed</vt:lpstr>
      <vt:lpstr>Verdana</vt:lpstr>
      <vt:lpstr>Wingdings</vt:lpstr>
      <vt:lpstr>Wingdings 3</vt:lpstr>
      <vt:lpstr>Integraal</vt:lpstr>
      <vt:lpstr>Weatherstation MQTT Docker Node Red InfluxDB</vt:lpstr>
      <vt:lpstr>Word in advance</vt:lpstr>
      <vt:lpstr>Block diagram</vt:lpstr>
      <vt:lpstr>Wiring</vt:lpstr>
      <vt:lpstr>First Steps</vt:lpstr>
      <vt:lpstr>Towards the final target</vt:lpstr>
      <vt:lpstr>PHP - SQL  on sinners.be</vt:lpstr>
      <vt:lpstr>Visualization of current and historical data by communication over MQTT </vt:lpstr>
      <vt:lpstr>Thingspeak</vt:lpstr>
      <vt:lpstr>Node RED (docker on Synology 918+)</vt:lpstr>
      <vt:lpstr>INFluxDB on docker</vt:lpstr>
      <vt:lpstr>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Virtualisatie voor PROSUMERS</dc:title>
  <dc:creator>Joris Van Puyenbroeck</dc:creator>
  <cp:lastModifiedBy>Joris Van Puyenbroeck</cp:lastModifiedBy>
  <cp:revision>7</cp:revision>
  <dcterms:created xsi:type="dcterms:W3CDTF">2021-02-21T14:53:19Z</dcterms:created>
  <dcterms:modified xsi:type="dcterms:W3CDTF">2021-03-16T18:55:40Z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0x01010034989ADDD1980042A05BAD14006E9833</vt:lpwstr>
  </property>
</Properties>
</file>