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2"/>
  </p:notesMasterIdLst>
  <p:handoutMasterIdLst>
    <p:handoutMasterId r:id="rId33"/>
  </p:handoutMasterIdLst>
  <p:sldIdLst>
    <p:sldId id="520" r:id="rId2"/>
    <p:sldId id="517" r:id="rId3"/>
    <p:sldId id="516" r:id="rId4"/>
    <p:sldId id="495" r:id="rId5"/>
    <p:sldId id="496" r:id="rId6"/>
    <p:sldId id="497" r:id="rId7"/>
    <p:sldId id="498" r:id="rId8"/>
    <p:sldId id="499" r:id="rId9"/>
    <p:sldId id="500" r:id="rId10"/>
    <p:sldId id="501" r:id="rId11"/>
    <p:sldId id="502" r:id="rId12"/>
    <p:sldId id="503" r:id="rId13"/>
    <p:sldId id="504" r:id="rId14"/>
    <p:sldId id="505" r:id="rId15"/>
    <p:sldId id="506" r:id="rId16"/>
    <p:sldId id="507" r:id="rId17"/>
    <p:sldId id="508" r:id="rId18"/>
    <p:sldId id="509" r:id="rId19"/>
    <p:sldId id="510" r:id="rId20"/>
    <p:sldId id="511" r:id="rId21"/>
    <p:sldId id="512" r:id="rId22"/>
    <p:sldId id="513" r:id="rId23"/>
    <p:sldId id="514" r:id="rId24"/>
    <p:sldId id="521" r:id="rId25"/>
    <p:sldId id="518" r:id="rId26"/>
    <p:sldId id="519" r:id="rId27"/>
    <p:sldId id="401" r:id="rId28"/>
    <p:sldId id="490" r:id="rId29"/>
    <p:sldId id="491" r:id="rId30"/>
    <p:sldId id="405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520"/>
            <p14:sldId id="517"/>
          </p14:sldIdLst>
        </p14:section>
        <p14:section name="Table of content" id="{3E7FCCEB-11D9-4A40-8577-522A89011D7C}">
          <p14:sldIdLst>
            <p14:sldId id="516"/>
          </p14:sldIdLst>
        </p14:section>
        <p14:section name="Stateless Requests" id="{0E4656CD-9441-4BC1-B3F7-C315596FDDEE}">
          <p14:sldIdLst>
            <p14:sldId id="495"/>
            <p14:sldId id="496"/>
            <p14:sldId id="497"/>
            <p14:sldId id="498"/>
          </p14:sldIdLst>
        </p14:section>
        <p14:section name="Storage" id="{8E302136-8247-4A1B-AC69-D64296D109CC}">
          <p14:sldIdLst>
            <p14:sldId id="499"/>
            <p14:sldId id="500"/>
          </p14:sldIdLst>
        </p14:section>
        <p14:section name="Cookies" id="{075D0279-8321-455D-AF9D-BD42C4FE3EAD}">
          <p14:sldIdLst>
            <p14:sldId id="501"/>
            <p14:sldId id="502"/>
            <p14:sldId id="503"/>
          </p14:sldIdLst>
        </p14:section>
        <p14:section name="Sessions" id="{38299CB1-8E03-4CC1-A9FA-73D5186E17BF}">
          <p14:sldIdLst>
            <p14:sldId id="504"/>
            <p14:sldId id="505"/>
            <p14:sldId id="506"/>
            <p14:sldId id="507"/>
            <p14:sldId id="508"/>
            <p14:sldId id="509"/>
            <p14:sldId id="510"/>
            <p14:sldId id="511"/>
            <p14:sldId id="512"/>
            <p14:sldId id="513"/>
          </p14:sldIdLst>
        </p14:section>
        <p14:section name="Authentication" id="{417F1D76-5BE0-4CC6-B0D5-A3AEF08D2446}">
          <p14:sldIdLst>
            <p14:sldId id="514"/>
            <p14:sldId id="521"/>
            <p14:sldId id="518"/>
          </p14:sldIdLst>
        </p14:section>
        <p14:section name="Summary" id="{EE7ABD2C-113C-415F-A80C-F834324C1521}">
          <p14:sldIdLst>
            <p14:sldId id="519"/>
          </p14:sldIdLst>
        </p14:section>
        <p14:section name="Conclusion" id="{10E03AB1-9AA8-4E86-9A64-D741901E50A2}">
          <p14:sldIdLst>
            <p14:sldId id="401"/>
            <p14:sldId id="490"/>
            <p14:sldId id="491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28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D5DD"/>
    <a:srgbClr val="E0E3E9"/>
    <a:srgbClr val="2344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16DA210-FB5B-4158-B5E0-FEB733F419BA}" styleName="Светъл стил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43" autoAdjust="0"/>
    <p:restoredTop sz="94620" autoAdjust="0"/>
  </p:normalViewPr>
  <p:slideViewPr>
    <p:cSldViewPr snapToGrid="0" showGuides="1">
      <p:cViewPr varScale="1">
        <p:scale>
          <a:sx n="69" d="100"/>
          <a:sy n="69" d="100"/>
        </p:scale>
        <p:origin x="702" y="66"/>
      </p:cViewPr>
      <p:guideLst>
        <p:guide orient="horz" pos="2228"/>
        <p:guide pos="3863"/>
      </p:guideLst>
    </p:cSldViewPr>
  </p:slideViewPr>
  <p:outlineViewPr>
    <p:cViewPr>
      <p:scale>
        <a:sx n="33" d="100"/>
        <a:sy n="33" d="100"/>
      </p:scale>
      <p:origin x="0" y="-21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313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25.10.2018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10/25/2018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7270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416659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8" name="Shape 2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296727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6" name="Shape 2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339395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4" name="Shape 2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497699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0" name="Shape 2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934655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8" name="Shape 2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991492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9" name="Shape 2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131529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8" name="Shape 2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722899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5" name="Shape 2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884813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2" name="Shape 2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118778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23103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0" name="Shape 280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1869299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6" name="Shape 2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7234898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4" name="Shape 294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2528790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4" name="Shape 294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8078260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30056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4937403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2267319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6" name="Shape 246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Shape 247"/>
          <p:cNvSpPr txBox="1">
            <a:spLocks noGrp="1"/>
          </p:cNvSpPr>
          <p:nvPr>
            <p:ph type="ftr" idx="11"/>
          </p:nvPr>
        </p:nvSpPr>
        <p:spPr>
          <a:xfrm>
            <a:off x="0" y="8747999"/>
            <a:ext cx="6308999" cy="39441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Software University Foundation – </a:t>
            </a:r>
            <a:r>
              <a:rPr lang="en-US" sz="10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http://softuni.org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work is licensed under the </a:t>
            </a:r>
            <a:r>
              <a:rPr lang="en-US" sz="10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Creative Commons Attribution-NonCommercial-ShareAlike</a:t>
            </a: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license.</a:t>
            </a:r>
          </a:p>
        </p:txBody>
      </p:sp>
      <p:sp>
        <p:nvSpPr>
          <p:cNvPr id="248" name="Shape 248"/>
          <p:cNvSpPr txBox="1">
            <a:spLocks noGrp="1"/>
          </p:cNvSpPr>
          <p:nvPr>
            <p:ph type="sldNum" idx="12"/>
          </p:nvPr>
        </p:nvSpPr>
        <p:spPr>
          <a:xfrm>
            <a:off x="6308998" y="8747999"/>
            <a:ext cx="547413" cy="39441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n-US"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029859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Shape 124"/>
          <p:cNvSpPr txBox="1">
            <a:spLocks noGrp="1"/>
          </p:cNvSpPr>
          <p:nvPr>
            <p:ph type="ftr" idx="11"/>
          </p:nvPr>
        </p:nvSpPr>
        <p:spPr>
          <a:xfrm>
            <a:off x="-1" y="8747999"/>
            <a:ext cx="6308999" cy="39441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Software University Foundation – </a:t>
            </a:r>
            <a:r>
              <a:rPr lang="en-US" sz="10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http://softuni.org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work is licensed under the </a:t>
            </a:r>
            <a:r>
              <a:rPr lang="en-US" sz="10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Creative Commons Attribution-NonCommercial-ShareAlike</a:t>
            </a: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license.</a:t>
            </a:r>
          </a:p>
        </p:txBody>
      </p:sp>
      <p:sp>
        <p:nvSpPr>
          <p:cNvPr id="125" name="Shape 125"/>
          <p:cNvSpPr txBox="1">
            <a:spLocks noGrp="1"/>
          </p:cNvSpPr>
          <p:nvPr>
            <p:ph type="sldNum" idx="12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n-US"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20063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32" name="Shape 132"/>
          <p:cNvSpPr txBox="1">
            <a:spLocks noGrp="1"/>
          </p:cNvSpPr>
          <p:nvPr>
            <p:ph type="sldNum" idx="12"/>
          </p:nvPr>
        </p:nvSpPr>
        <p:spPr>
          <a:xfrm>
            <a:off x="6308999" y="8747999"/>
            <a:ext cx="547500" cy="394500"/>
          </a:xfrm>
          <a:prstGeom prst="rect">
            <a:avLst/>
          </a:prstGeom>
        </p:spPr>
        <p:txBody>
          <a:bodyPr wrap="square"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3305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56" name="Shape 156"/>
          <p:cNvSpPr txBox="1">
            <a:spLocks noGrp="1"/>
          </p:cNvSpPr>
          <p:nvPr>
            <p:ph type="sldNum" idx="12"/>
          </p:nvPr>
        </p:nvSpPr>
        <p:spPr>
          <a:xfrm>
            <a:off x="6308999" y="8747999"/>
            <a:ext cx="547500" cy="394500"/>
          </a:xfrm>
          <a:prstGeom prst="rect">
            <a:avLst/>
          </a:prstGeom>
        </p:spPr>
        <p:txBody>
          <a:bodyPr wrap="square"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5382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881246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83522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4" name="Shape 1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50758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.emf"/><Relationship Id="rId16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2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4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6.png"/><Relationship Id="rId4" Type="http://schemas.openxmlformats.org/officeDocument/2006/relationships/image" Target="../media/image33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8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1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0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10/25/2018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10/25/2018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10/25/2018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64" y="3048000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3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2673" y="1253341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5" y="1297093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3323273"/>
            <a:ext cx="6678008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56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696" y="1200162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1399789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2317265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1" t="-168" r="15238" b="19014"/>
          <a:stretch/>
        </p:blipFill>
        <p:spPr bwMode="auto">
          <a:xfrm>
            <a:off x="7761500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56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24" y="4510111"/>
            <a:ext cx="3352800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88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dt" idx="10"/>
          </p:nvPr>
        </p:nvSpPr>
        <p:spPr>
          <a:xfrm>
            <a:off x="188863" y="6525001"/>
            <a:ext cx="1224317" cy="19647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09493" marR="0" lvl="1" indent="-12592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8987" marR="0" lvl="2" indent="-12487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480" marR="0" lvl="3" indent="-1238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37973" marR="0" lvl="4" indent="-12273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047467" marR="0" lvl="5" indent="-12167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656960" marR="0" lvl="6" indent="-1206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266453" marR="0" lvl="7" indent="-11953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875947" marR="0" lvl="8" indent="-11846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ftr" idx="11"/>
          </p:nvPr>
        </p:nvSpPr>
        <p:spPr>
          <a:xfrm>
            <a:off x="1414780" y="6525001"/>
            <a:ext cx="10153044" cy="19647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09493" marR="0" lvl="1" indent="-12592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8987" marR="0" lvl="2" indent="-12487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480" marR="0" lvl="3" indent="-1238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37973" marR="0" lvl="4" indent="-12273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047467" marR="0" lvl="5" indent="-12167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656960" marR="0" lvl="6" indent="-1206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266453" marR="0" lvl="7" indent="-11953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875947" marR="0" lvl="8" indent="-11846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11569424" y="6525001"/>
            <a:ext cx="428934" cy="196476"/>
          </a:xfrm>
          <a:prstGeom prst="rect">
            <a:avLst/>
          </a:prstGeom>
          <a:noFill/>
          <a:ln>
            <a:noFill/>
          </a:ln>
        </p:spPr>
        <p:txBody>
          <a:bodyPr wrap="square" lIns="36000" tIns="36000" rIns="36000" bIns="36000" anchor="ctr" anchorCtr="0">
            <a:noAutofit/>
          </a:bodyPr>
          <a:lstStyle/>
          <a:p>
            <a:pPr>
              <a:buSzPct val="25000"/>
            </a:pPr>
            <a:fld id="{00000000-1234-1234-1234-123412341234}" type="slidenum">
              <a:rPr lang="en-US" smtClean="0">
                <a:solidFill>
                  <a:schemeClr val="lt1"/>
                </a:solidFill>
                <a:ea typeface="Calibri"/>
                <a:cs typeface="Calibri"/>
                <a:sym typeface="Calibri"/>
              </a:rPr>
              <a:pPr>
                <a:buSzPct val="25000"/>
              </a:pPr>
              <a:t>‹#›</a:t>
            </a:fld>
            <a:endParaRPr lang="en-US">
              <a:solidFill>
                <a:schemeClr val="lt1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190463" y="1151121"/>
            <a:ext cx="11807896" cy="557035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04747" marR="0" lvl="0" indent="-88847" algn="l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Noto Sans Symbols"/>
              <a:buChar char="▪"/>
              <a:defRPr sz="3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09493" marR="0" lvl="1" indent="-78632" algn="l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Noto Sans Symbols"/>
              <a:buChar char="▪"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240" marR="0" lvl="2" indent="-88740" algn="l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Noto Sans Symbols"/>
              <a:buChar char="▪"/>
              <a:defRPr sz="3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18987" marR="0" lvl="3" indent="-98847" algn="l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Noto Sans Symbols"/>
              <a:buChar char="▪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23733" marR="0" lvl="4" indent="-108952" algn="l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79999"/>
              <a:buFont typeface="Noto Sans Symbols"/>
              <a:buChar char="▪"/>
              <a:defRPr sz="2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28480" marR="0" lvl="5" indent="-13938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133227" marR="0" lvl="6" indent="-139326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37972" marR="0" lvl="7" indent="-139271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2720" marR="0" lvl="8" indent="-139219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188864" y="40341"/>
            <a:ext cx="9580091" cy="111078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F3BE60"/>
              </a:buClr>
              <a:buFont typeface="Calibri"/>
              <a:buNone/>
              <a:defRPr sz="4000" b="1" i="0" u="none" strike="noStrike" cap="non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pic>
        <p:nvPicPr>
          <p:cNvPr id="30" name="Shape 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07745" y="170118"/>
            <a:ext cx="2390598" cy="59747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952856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dt" idx="10"/>
          </p:nvPr>
        </p:nvSpPr>
        <p:spPr>
          <a:xfrm>
            <a:off x="188863" y="6525001"/>
            <a:ext cx="1224317" cy="19647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09493" marR="0" lvl="1" indent="-12592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8987" marR="0" lvl="2" indent="-12487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480" marR="0" lvl="3" indent="-1238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37973" marR="0" lvl="4" indent="-12273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047467" marR="0" lvl="5" indent="-12167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656960" marR="0" lvl="6" indent="-1206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266453" marR="0" lvl="7" indent="-11953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875947" marR="0" lvl="8" indent="-11846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ftr" idx="11"/>
          </p:nvPr>
        </p:nvSpPr>
        <p:spPr>
          <a:xfrm>
            <a:off x="1414780" y="6525001"/>
            <a:ext cx="10153044" cy="19647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09493" marR="0" lvl="1" indent="-12592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8987" marR="0" lvl="2" indent="-12487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480" marR="0" lvl="3" indent="-1238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37973" marR="0" lvl="4" indent="-12273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047467" marR="0" lvl="5" indent="-12167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656960" marR="0" lvl="6" indent="-1206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266453" marR="0" lvl="7" indent="-11953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875947" marR="0" lvl="8" indent="-11846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11569424" y="6525001"/>
            <a:ext cx="428934" cy="196476"/>
          </a:xfrm>
          <a:prstGeom prst="rect">
            <a:avLst/>
          </a:prstGeom>
          <a:noFill/>
          <a:ln>
            <a:noFill/>
          </a:ln>
        </p:spPr>
        <p:txBody>
          <a:bodyPr wrap="square" lIns="36000" tIns="36000" rIns="36000" bIns="36000" anchor="ctr" anchorCtr="0">
            <a:noAutofit/>
          </a:bodyPr>
          <a:lstStyle/>
          <a:p>
            <a:pPr>
              <a:buSzPct val="25000"/>
            </a:pPr>
            <a:fld id="{00000000-1234-1234-1234-123412341234}" type="slidenum">
              <a:rPr lang="en-US" smtClean="0">
                <a:solidFill>
                  <a:schemeClr val="lt1"/>
                </a:solidFill>
                <a:ea typeface="Calibri"/>
                <a:cs typeface="Calibri"/>
                <a:sym typeface="Calibri"/>
              </a:rPr>
              <a:pPr>
                <a:buSzPct val="25000"/>
              </a:pPr>
              <a:t>‹#›</a:t>
            </a:fld>
            <a:endParaRPr lang="en-US">
              <a:solidFill>
                <a:schemeClr val="lt1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190463" y="1151121"/>
            <a:ext cx="11807896" cy="557035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04747" marR="0" lvl="0" indent="-88847" algn="l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Noto Sans Symbols"/>
              <a:buChar char="▪"/>
              <a:defRPr sz="3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09493" marR="0" lvl="1" indent="-78632" algn="l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Noto Sans Symbols"/>
              <a:buChar char="▪"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240" marR="0" lvl="2" indent="-88740" algn="l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Noto Sans Symbols"/>
              <a:buChar char="▪"/>
              <a:defRPr sz="3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18987" marR="0" lvl="3" indent="-98847" algn="l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Noto Sans Symbols"/>
              <a:buChar char="▪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23733" marR="0" lvl="4" indent="-108952" algn="l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79999"/>
              <a:buFont typeface="Noto Sans Symbols"/>
              <a:buChar char="▪"/>
              <a:defRPr sz="2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28480" marR="0" lvl="5" indent="-13938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133227" marR="0" lvl="6" indent="-139326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37972" marR="0" lvl="7" indent="-139271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2720" marR="0" lvl="8" indent="-139219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188864" y="40341"/>
            <a:ext cx="9580091" cy="111078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F3BE60"/>
              </a:buClr>
              <a:buFont typeface="Calibri"/>
              <a:buNone/>
              <a:defRPr sz="4000" b="1" i="0" u="none" strike="noStrike" cap="non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pic>
        <p:nvPicPr>
          <p:cNvPr id="30" name="Shape 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07745" y="170118"/>
            <a:ext cx="2390598" cy="59747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216626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le and Content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dt" idx="10"/>
          </p:nvPr>
        </p:nvSpPr>
        <p:spPr>
          <a:xfrm>
            <a:off x="188863" y="6525001"/>
            <a:ext cx="1224317" cy="19647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09493" marR="0" lvl="1" indent="-12592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8987" marR="0" lvl="2" indent="-12487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480" marR="0" lvl="3" indent="-1238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37973" marR="0" lvl="4" indent="-12273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047467" marR="0" lvl="5" indent="-12167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656960" marR="0" lvl="6" indent="-1206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266453" marR="0" lvl="7" indent="-11953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875947" marR="0" lvl="8" indent="-11846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ftr" idx="11"/>
          </p:nvPr>
        </p:nvSpPr>
        <p:spPr>
          <a:xfrm>
            <a:off x="1414780" y="6525001"/>
            <a:ext cx="10153044" cy="19647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09493" marR="0" lvl="1" indent="-12592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8987" marR="0" lvl="2" indent="-12487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480" marR="0" lvl="3" indent="-1238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37973" marR="0" lvl="4" indent="-12273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047467" marR="0" lvl="5" indent="-12167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656960" marR="0" lvl="6" indent="-1206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266453" marR="0" lvl="7" indent="-11953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875947" marR="0" lvl="8" indent="-11846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11569424" y="6525001"/>
            <a:ext cx="428934" cy="196476"/>
          </a:xfrm>
          <a:prstGeom prst="rect">
            <a:avLst/>
          </a:prstGeom>
          <a:noFill/>
          <a:ln>
            <a:noFill/>
          </a:ln>
        </p:spPr>
        <p:txBody>
          <a:bodyPr wrap="square" lIns="36000" tIns="36000" rIns="36000" bIns="36000" anchor="ctr" anchorCtr="0">
            <a:noAutofit/>
          </a:bodyPr>
          <a:lstStyle/>
          <a:p>
            <a:pPr>
              <a:buSzPct val="25000"/>
            </a:pPr>
            <a:fld id="{00000000-1234-1234-1234-123412341234}" type="slidenum">
              <a:rPr lang="en-US" smtClean="0">
                <a:solidFill>
                  <a:schemeClr val="lt1"/>
                </a:solidFill>
                <a:ea typeface="Calibri"/>
                <a:cs typeface="Calibri"/>
                <a:sym typeface="Calibri"/>
              </a:rPr>
              <a:pPr>
                <a:buSzPct val="25000"/>
              </a:pPr>
              <a:t>‹#›</a:t>
            </a:fld>
            <a:endParaRPr lang="en-US">
              <a:solidFill>
                <a:schemeClr val="lt1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190463" y="1151121"/>
            <a:ext cx="11807896" cy="557035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04747" marR="0" lvl="0" indent="-88847" algn="l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Noto Sans Symbols"/>
              <a:buChar char="▪"/>
              <a:defRPr sz="3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09493" marR="0" lvl="1" indent="-78632" algn="l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Noto Sans Symbols"/>
              <a:buChar char="▪"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240" marR="0" lvl="2" indent="-88740" algn="l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Noto Sans Symbols"/>
              <a:buChar char="▪"/>
              <a:defRPr sz="3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18987" marR="0" lvl="3" indent="-98847" algn="l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Noto Sans Symbols"/>
              <a:buChar char="▪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23733" marR="0" lvl="4" indent="-108952" algn="l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79999"/>
              <a:buFont typeface="Noto Sans Symbols"/>
              <a:buChar char="▪"/>
              <a:defRPr sz="2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28480" marR="0" lvl="5" indent="-13938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133227" marR="0" lvl="6" indent="-139326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37972" marR="0" lvl="7" indent="-139271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2720" marR="0" lvl="8" indent="-139219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188864" y="40341"/>
            <a:ext cx="9580091" cy="111078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F3BE60"/>
              </a:buClr>
              <a:buFont typeface="Calibri"/>
              <a:buNone/>
              <a:defRPr sz="4000" b="1" i="0" u="none" strike="noStrike" cap="non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pic>
        <p:nvPicPr>
          <p:cNvPr id="30" name="Shape 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07745" y="170118"/>
            <a:ext cx="2390598" cy="59747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683041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Title and Content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dt" idx="10"/>
          </p:nvPr>
        </p:nvSpPr>
        <p:spPr>
          <a:xfrm>
            <a:off x="188863" y="6525001"/>
            <a:ext cx="1224317" cy="19647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09493" marR="0" lvl="1" indent="-12592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8987" marR="0" lvl="2" indent="-12487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480" marR="0" lvl="3" indent="-1238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37973" marR="0" lvl="4" indent="-12273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047467" marR="0" lvl="5" indent="-12167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656960" marR="0" lvl="6" indent="-1206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266453" marR="0" lvl="7" indent="-11953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875947" marR="0" lvl="8" indent="-11846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ftr" idx="11"/>
          </p:nvPr>
        </p:nvSpPr>
        <p:spPr>
          <a:xfrm>
            <a:off x="1414780" y="6525001"/>
            <a:ext cx="10153044" cy="19647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09493" marR="0" lvl="1" indent="-12592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8987" marR="0" lvl="2" indent="-12487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480" marR="0" lvl="3" indent="-1238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37973" marR="0" lvl="4" indent="-12273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047467" marR="0" lvl="5" indent="-12167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656960" marR="0" lvl="6" indent="-1206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266453" marR="0" lvl="7" indent="-11953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875947" marR="0" lvl="8" indent="-11846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11569424" y="6525001"/>
            <a:ext cx="428934" cy="196476"/>
          </a:xfrm>
          <a:prstGeom prst="rect">
            <a:avLst/>
          </a:prstGeom>
          <a:noFill/>
          <a:ln>
            <a:noFill/>
          </a:ln>
        </p:spPr>
        <p:txBody>
          <a:bodyPr wrap="square" lIns="36000" tIns="36000" rIns="36000" bIns="36000" anchor="ctr" anchorCtr="0">
            <a:noAutofit/>
          </a:bodyPr>
          <a:lstStyle/>
          <a:p>
            <a:pPr>
              <a:buSzPct val="25000"/>
            </a:pPr>
            <a:fld id="{00000000-1234-1234-1234-123412341234}" type="slidenum">
              <a:rPr lang="en-US" smtClean="0">
                <a:solidFill>
                  <a:schemeClr val="lt1"/>
                </a:solidFill>
                <a:ea typeface="Calibri"/>
                <a:cs typeface="Calibri"/>
                <a:sym typeface="Calibri"/>
              </a:rPr>
              <a:pPr>
                <a:buSzPct val="25000"/>
              </a:pPr>
              <a:t>‹#›</a:t>
            </a:fld>
            <a:endParaRPr lang="en-US">
              <a:solidFill>
                <a:schemeClr val="lt1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190463" y="1151121"/>
            <a:ext cx="11807896" cy="557035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04747" marR="0" lvl="0" indent="-88847" algn="l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Noto Sans Symbols"/>
              <a:buChar char="▪"/>
              <a:defRPr sz="3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09493" marR="0" lvl="1" indent="-78632" algn="l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Noto Sans Symbols"/>
              <a:buChar char="▪"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240" marR="0" lvl="2" indent="-88740" algn="l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Noto Sans Symbols"/>
              <a:buChar char="▪"/>
              <a:defRPr sz="3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18987" marR="0" lvl="3" indent="-98847" algn="l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Noto Sans Symbols"/>
              <a:buChar char="▪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23733" marR="0" lvl="4" indent="-108952" algn="l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79999"/>
              <a:buFont typeface="Noto Sans Symbols"/>
              <a:buChar char="▪"/>
              <a:defRPr sz="2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28480" marR="0" lvl="5" indent="-13938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133227" marR="0" lvl="6" indent="-139326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37972" marR="0" lvl="7" indent="-139271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2720" marR="0" lvl="8" indent="-139219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188864" y="40341"/>
            <a:ext cx="9580091" cy="111078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F3BE60"/>
              </a:buClr>
              <a:buFont typeface="Calibri"/>
              <a:buNone/>
              <a:defRPr sz="4000" b="1" i="0" u="none" strike="noStrike" cap="non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pic>
        <p:nvPicPr>
          <p:cNvPr id="30" name="Shape 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07745" y="170118"/>
            <a:ext cx="2390598" cy="59747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893371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Title Slide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1446589" y="4953000"/>
            <a:ext cx="8940800" cy="82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rgbClr val="F3BE60"/>
              </a:buClr>
              <a:buFont typeface="Calibri"/>
              <a:buNone/>
              <a:defRPr sz="5400" b="1" i="0" u="none" strike="noStrike" cap="non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1446589" y="5754968"/>
            <a:ext cx="8940800" cy="68825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rgbClr val="F2B254"/>
              </a:buClr>
              <a:buFont typeface="Noto Sans Symbols"/>
              <a:buNone/>
              <a:defRPr sz="40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09493" marR="0" lvl="1" indent="-12592" algn="l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8987" marR="0" lvl="2" indent="-12487" algn="l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Font typeface="Noto Sans Symbols"/>
              <a:buNone/>
              <a:defRPr sz="2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480" marR="0" lvl="3" indent="-12380" algn="l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Font typeface="Noto Sans Symbols"/>
              <a:buNone/>
              <a:defRPr sz="1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37972" marR="0" lvl="4" indent="-12271" algn="l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Font typeface="Noto Sans Symbols"/>
              <a:buNone/>
              <a:defRPr sz="1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047466" marR="0" lvl="5" indent="-12165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sz="1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656960" marR="0" lvl="6" indent="-1206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sz="1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266453" marR="0" lvl="7" indent="-11953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sz="1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875947" marR="0" lvl="8" indent="-11846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sz="1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34" name="Shape 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07745" y="170118"/>
            <a:ext cx="2390598" cy="59747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31426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10/25/2018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Presentation Title Slide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4367551" y="314302"/>
            <a:ext cx="7384264" cy="200025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lnSpc>
                <a:spcPct val="90000"/>
              </a:lnSpc>
              <a:spcBef>
                <a:spcPts val="0"/>
              </a:spcBef>
              <a:buClr>
                <a:srgbClr val="F6D18E"/>
              </a:buClr>
              <a:buSzPct val="100000"/>
              <a:buFont typeface="Calibri"/>
              <a:buNone/>
              <a:defRPr sz="5400" b="1" i="0" u="none" strike="noStrike" cap="none">
                <a:solidFill>
                  <a:srgbClr val="F6D1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4367551" y="2346299"/>
            <a:ext cx="7384264" cy="1752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r" rtl="0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Noto Sans Symbols"/>
              <a:buNone/>
              <a:defRPr sz="40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09493" marR="0" lvl="1" indent="-12592" algn="ctr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Noto Sans Symbols"/>
              <a:buNone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8987" marR="0" lvl="2" indent="-12487" algn="ctr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Noto Sans Symbols"/>
              <a:buNone/>
              <a:defRPr sz="3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480" marR="0" lvl="3" indent="-12380" algn="ctr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Noto Sans Symbols"/>
              <a:buNone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37972" marR="0" lvl="4" indent="-12271" algn="ctr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79999"/>
              <a:buFont typeface="Noto Sans Symbols"/>
              <a:buNone/>
              <a:defRPr sz="2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047466" marR="0" lvl="5" indent="-12165" algn="ctr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656960" marR="0" lvl="6" indent="-12060" algn="ctr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266453" marR="0" lvl="7" indent="-11953" algn="ctr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875947" marR="0" lvl="8" indent="-11846" algn="ctr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2"/>
          </p:nvPr>
        </p:nvSpPr>
        <p:spPr>
          <a:xfrm>
            <a:off x="760611" y="4164084"/>
            <a:ext cx="3188443" cy="52513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Noto Sans Symbols"/>
              <a:buNone/>
              <a:defRPr sz="2800" b="1" i="0" u="none" strike="noStrike" cap="none">
                <a:solidFill>
                  <a:srgbClr val="EE792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09493" marR="0" lvl="1" indent="-78632" algn="l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Noto Sans Symbols"/>
              <a:buChar char="▪"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240" marR="0" lvl="2" indent="-88740" algn="l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Noto Sans Symbols"/>
              <a:buChar char="▪"/>
              <a:defRPr sz="3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18987" marR="0" lvl="3" indent="-98847" algn="l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Noto Sans Symbols"/>
              <a:buChar char="▪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23733" marR="0" lvl="4" indent="-108952" algn="l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79999"/>
              <a:buFont typeface="Noto Sans Symbols"/>
              <a:buChar char="▪"/>
              <a:defRPr sz="2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28480" marR="0" lvl="5" indent="-13938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133227" marR="0" lvl="6" indent="-139326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37972" marR="0" lvl="7" indent="-139271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2720" marR="0" lvl="8" indent="-139219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>
            <a:spLocks noGrp="1"/>
          </p:cNvSpPr>
          <p:nvPr>
            <p:ph type="pic" idx="3"/>
          </p:nvPr>
        </p:nvSpPr>
        <p:spPr>
          <a:xfrm>
            <a:off x="4367551" y="4191000"/>
            <a:ext cx="7384264" cy="1905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Noto Sans Symbols"/>
              <a:buNone/>
              <a:defRPr sz="3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09493" marR="0" lvl="1" indent="-78632" algn="l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Noto Sans Symbols"/>
              <a:buChar char="▪"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240" marR="0" lvl="2" indent="-88740" algn="l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Noto Sans Symbols"/>
              <a:buChar char="▪"/>
              <a:defRPr sz="3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18987" marR="0" lvl="3" indent="-98847" algn="l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Noto Sans Symbols"/>
              <a:buChar char="▪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23733" marR="0" lvl="4" indent="-108952" algn="l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79999"/>
              <a:buFont typeface="Noto Sans Symbols"/>
              <a:buChar char="▪"/>
              <a:defRPr sz="2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28480" marR="0" lvl="5" indent="-13938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133227" marR="0" lvl="6" indent="-139326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37972" marR="0" lvl="7" indent="-139271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2720" marR="0" lvl="8" indent="-139219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4"/>
          </p:nvPr>
        </p:nvSpPr>
        <p:spPr>
          <a:xfrm>
            <a:off x="760611" y="4633983"/>
            <a:ext cx="3188444" cy="44434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Noto Sans Symbols"/>
              <a:buNone/>
              <a:defRPr sz="2300" b="1" i="0" u="none" strike="noStrike" cap="none">
                <a:solidFill>
                  <a:srgbClr val="F4B36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09493" marR="0" lvl="1" indent="-78632" algn="l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Noto Sans Symbols"/>
              <a:buChar char="▪"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240" marR="0" lvl="2" indent="-88740" algn="l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Noto Sans Symbols"/>
              <a:buChar char="▪"/>
              <a:defRPr sz="3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18987" marR="0" lvl="3" indent="-98847" algn="l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Noto Sans Symbols"/>
              <a:buChar char="▪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23733" marR="0" lvl="4" indent="-108952" algn="l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79999"/>
              <a:buFont typeface="Noto Sans Symbols"/>
              <a:buChar char="▪"/>
              <a:defRPr sz="2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28480" marR="0" lvl="5" indent="-13938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133227" marR="0" lvl="6" indent="-139326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37972" marR="0" lvl="7" indent="-139271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2720" marR="0" lvl="8" indent="-139219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5"/>
          </p:nvPr>
        </p:nvSpPr>
        <p:spPr>
          <a:xfrm>
            <a:off x="760611" y="5011672"/>
            <a:ext cx="3188443" cy="39586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Noto Sans Symbols"/>
              <a:buNone/>
              <a:defRPr sz="2000" b="1" i="0" u="none" strike="noStrike" cap="none">
                <a:solidFill>
                  <a:srgbClr val="F9D9A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09493" marR="0" lvl="1" indent="-78632" algn="l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Noto Sans Symbols"/>
              <a:buChar char="▪"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240" marR="0" lvl="2" indent="-88740" algn="l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Noto Sans Symbols"/>
              <a:buChar char="▪"/>
              <a:defRPr sz="3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18987" marR="0" lvl="3" indent="-98847" algn="l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Noto Sans Symbols"/>
              <a:buChar char="▪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23733" marR="0" lvl="4" indent="-108952" algn="l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79999"/>
              <a:buFont typeface="Noto Sans Symbols"/>
              <a:buChar char="▪"/>
              <a:defRPr sz="2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28480" marR="0" lvl="5" indent="-13938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133227" marR="0" lvl="6" indent="-139326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37972" marR="0" lvl="7" indent="-139271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2720" marR="0" lvl="8" indent="-139219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6"/>
          </p:nvPr>
        </p:nvSpPr>
        <p:spPr>
          <a:xfrm>
            <a:off x="760611" y="5394605"/>
            <a:ext cx="3188443" cy="36355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Noto Sans Symbols"/>
              <a:buNone/>
              <a:defRPr sz="1800" b="1" i="0" u="none" strike="noStrike" cap="none">
                <a:solidFill>
                  <a:srgbClr val="F27A4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09493" marR="0" lvl="1" indent="-78632" algn="l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Noto Sans Symbols"/>
              <a:buChar char="▪"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240" marR="0" lvl="2" indent="-88740" algn="l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Noto Sans Symbols"/>
              <a:buChar char="▪"/>
              <a:defRPr sz="3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18987" marR="0" lvl="3" indent="-98847" algn="l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Noto Sans Symbols"/>
              <a:buChar char="▪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23733" marR="0" lvl="4" indent="-108952" algn="l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79999"/>
              <a:buFont typeface="Noto Sans Symbols"/>
              <a:buChar char="▪"/>
              <a:defRPr sz="2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28480" marR="0" lvl="5" indent="-13938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133227" marR="0" lvl="6" indent="-139326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37972" marR="0" lvl="7" indent="-139271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2720" marR="0" lvl="8" indent="-139219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7"/>
          </p:nvPr>
        </p:nvSpPr>
        <p:spPr>
          <a:xfrm>
            <a:off x="760611" y="5735768"/>
            <a:ext cx="3188443" cy="33123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Noto Sans Symbols"/>
              <a:buNone/>
              <a:defRPr sz="1600" b="1" i="0" u="none" strike="noStrike" cap="none">
                <a:solidFill>
                  <a:srgbClr val="F27A4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09493" marR="0" lvl="1" indent="-78632" algn="l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Noto Sans Symbols"/>
              <a:buChar char="▪"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240" marR="0" lvl="2" indent="-88740" algn="l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Noto Sans Symbols"/>
              <a:buChar char="▪"/>
              <a:defRPr sz="3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18987" marR="0" lvl="3" indent="-98847" algn="l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Noto Sans Symbols"/>
              <a:buChar char="▪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23733" marR="0" lvl="4" indent="-108952" algn="l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79999"/>
              <a:buFont typeface="Noto Sans Symbols"/>
              <a:buChar char="▪"/>
              <a:defRPr sz="2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28480" marR="0" lvl="5" indent="-13938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133227" marR="0" lvl="6" indent="-139326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37972" marR="0" lvl="7" indent="-139271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2720" marR="0" lvl="8" indent="-139219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558379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10/25/2018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717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65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10/25/2018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10/25/2018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10/25/2018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6465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10/25/2018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10/25/2018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10/25/2018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8" r:id="rId12"/>
    <p:sldLayoutId id="2147483689" r:id="rId13"/>
    <p:sldLayoutId id="2147483687" r:id="rId14"/>
    <p:sldLayoutId id="2147483691" r:id="rId15"/>
    <p:sldLayoutId id="2147483692" r:id="rId16"/>
    <p:sldLayoutId id="2147483693" r:id="rId17"/>
    <p:sldLayoutId id="2147483694" r:id="rId18"/>
    <p:sldLayoutId id="2147483695" r:id="rId19"/>
    <p:sldLayoutId id="2147483696" r:id="rId20"/>
    <p:sldLayoutId id="2147483697" r:id="rId2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trainings/2163/php-web-development-basics-september2018/internal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4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0" Type="http://schemas.openxmlformats.org/officeDocument/2006/relationships/image" Target="../media/image36.png"/><Relationship Id="rId4" Type="http://schemas.openxmlformats.org/officeDocument/2006/relationships/image" Target="../media/image33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8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8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57.png"/><Relationship Id="rId12" Type="http://schemas.openxmlformats.org/officeDocument/2006/relationships/image" Target="../media/image6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59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8643853" y="5909744"/>
            <a:ext cx="2951518" cy="395548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8643853" y="6334540"/>
            <a:ext cx="2951518" cy="363232"/>
          </a:xfrm>
        </p:spPr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671147" y="4867791"/>
            <a:ext cx="2951518" cy="524815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671147" y="5361046"/>
            <a:ext cx="2951518" cy="460181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5" name="Shape 96"/>
          <p:cNvSpPr txBox="1">
            <a:spLocks noGrp="1"/>
          </p:cNvSpPr>
          <p:nvPr>
            <p:ph type="subTitle" idx="1"/>
          </p:nvPr>
        </p:nvSpPr>
        <p:spPr>
          <a:xfrm>
            <a:off x="666859" y="1303142"/>
            <a:ext cx="10965303" cy="882654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 anchorCtr="0">
            <a:noAutofit/>
          </a:bodyPr>
          <a:lstStyle/>
          <a:p>
            <a:pPr indent="-254000">
              <a:lnSpc>
                <a:spcPct val="90000"/>
              </a:lnSpc>
              <a:spcAft>
                <a:spcPts val="0"/>
              </a:spcAft>
            </a:pPr>
            <a:r>
              <a:rPr lang="en-US" dirty="0"/>
              <a:t>HTTP Stateless Protocol, Client Side Storage, PHP Sessions, </a:t>
            </a:r>
            <a:br>
              <a:rPr lang="en-US" dirty="0"/>
            </a:br>
            <a:r>
              <a:rPr lang="en-US" dirty="0"/>
              <a:t> PHP Superglobals, Authentication</a:t>
            </a:r>
          </a:p>
          <a:p>
            <a:pPr indent="-254000">
              <a:lnSpc>
                <a:spcPct val="90000"/>
              </a:lnSpc>
              <a:spcAft>
                <a:spcPts val="0"/>
              </a:spcAft>
            </a:pPr>
            <a:endParaRPr lang="en-US" dirty="0"/>
          </a:p>
        </p:txBody>
      </p:sp>
      <p:sp>
        <p:nvSpPr>
          <p:cNvPr id="16" name="Shape 95"/>
          <p:cNvSpPr txBox="1">
            <a:spLocks noGrp="1"/>
          </p:cNvSpPr>
          <p:nvPr>
            <p:ph type="title"/>
          </p:nvPr>
        </p:nvSpPr>
        <p:spPr>
          <a:xfrm>
            <a:off x="666859" y="254857"/>
            <a:ext cx="10965303" cy="882654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ctr" anchorCtr="0">
            <a:noAutofit/>
          </a:bodyPr>
          <a:lstStyle/>
          <a:p>
            <a:pPr indent="-342900"/>
            <a:r>
              <a:rPr lang="en-US" dirty="0"/>
              <a:t>Working with Sessions</a:t>
            </a:r>
          </a:p>
        </p:txBody>
      </p:sp>
    </p:spTree>
    <p:extLst>
      <p:ext uri="{BB962C8B-B14F-4D97-AF65-F5344CB8AC3E}">
        <p14:creationId xmlns:p14="http://schemas.microsoft.com/office/powerpoint/2010/main" val="1831400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15107" y="5148170"/>
            <a:ext cx="10961783" cy="768084"/>
          </a:xfrm>
        </p:spPr>
        <p:txBody>
          <a:bodyPr/>
          <a:lstStyle/>
          <a:p>
            <a:r>
              <a:rPr lang="en-US" dirty="0"/>
              <a:t>HTTP Cookies</a:t>
            </a:r>
          </a:p>
        </p:txBody>
      </p:sp>
      <p:sp>
        <p:nvSpPr>
          <p:cNvPr id="204" name="Shape 204"/>
          <p:cNvSpPr txBox="1"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  <a:prstGeom prst="rect">
            <a:avLst/>
          </a:prstGeom>
          <a:noFill/>
          <a:ln>
            <a:noFill/>
          </a:ln>
        </p:spPr>
        <p:txBody>
          <a:bodyPr vert="horz" wrap="square" lIns="36000" tIns="36000" rIns="36000" bIns="36000" rtlCol="0" anchor="ctr" anchorCtr="0">
            <a:noAutofit/>
          </a:bodyPr>
          <a:lstStyle/>
          <a:p>
            <a:pPr>
              <a:buSzPct val="25000"/>
            </a:pPr>
            <a:fld id="{00000000-1234-1234-1234-123412341234}" type="slidenum">
              <a:rPr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pPr>
                <a:buSzPct val="25000"/>
              </a:pPr>
              <a:t>10</a:t>
            </a:fld>
            <a:endParaRPr lang="en-US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5" name="Shape 2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1349" y="766873"/>
            <a:ext cx="5829300" cy="3886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96190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426348"/>
          </a:xfrm>
          <a:prstGeom prst="rect">
            <a:avLst/>
          </a:prstGeom>
          <a:noFill/>
          <a:ln>
            <a:noFill/>
          </a:ln>
        </p:spPr>
        <p:txBody>
          <a:bodyPr wrap="square" lIns="108000" tIns="36000" rIns="108000" bIns="3600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</a:pPr>
            <a:r>
              <a:rPr lang="en-US" sz="3400" dirty="0">
                <a:latin typeface="Calibri"/>
                <a:ea typeface="Calibri"/>
                <a:cs typeface="Calibri"/>
                <a:sym typeface="Calibri"/>
              </a:rPr>
              <a:t>What is a cookie?</a:t>
            </a:r>
          </a:p>
          <a:p>
            <a:pPr lvl="1"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80000"/>
            </a:pPr>
            <a:r>
              <a:rPr lang="en-US" sz="3400" dirty="0">
                <a:latin typeface="Calibri"/>
                <a:ea typeface="Calibri"/>
                <a:cs typeface="Calibri"/>
                <a:sym typeface="Calibri"/>
              </a:rPr>
              <a:t>A piece of data that is embedded in the user's computer</a:t>
            </a:r>
          </a:p>
          <a:p>
            <a:pPr lvl="1"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80000"/>
            </a:pPr>
            <a:r>
              <a:rPr lang="en-US" sz="3400" dirty="0">
                <a:latin typeface="Calibri"/>
                <a:ea typeface="Calibri"/>
                <a:cs typeface="Calibri"/>
                <a:sym typeface="Calibri"/>
              </a:rPr>
              <a:t>Has name, value and timeout</a:t>
            </a:r>
          </a:p>
          <a:p>
            <a:pPr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100000"/>
            </a:pPr>
            <a:r>
              <a:rPr lang="en-US" sz="3400" dirty="0">
                <a:latin typeface="Calibri"/>
                <a:ea typeface="Calibri"/>
                <a:cs typeface="Calibri"/>
                <a:sym typeface="Calibri"/>
              </a:rPr>
              <a:t>Send cookies to be stored in the client's browser</a:t>
            </a:r>
          </a:p>
          <a:p>
            <a:pPr marL="304747" indent="-304747"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100000"/>
              <a:buNone/>
            </a:pPr>
            <a:endParaRPr sz="3400" dirty="0">
              <a:latin typeface="Calibri"/>
              <a:ea typeface="Calibri"/>
              <a:cs typeface="Calibri"/>
              <a:sym typeface="Calibri"/>
            </a:endParaRPr>
          </a:p>
          <a:p>
            <a:pPr marL="304747" indent="-304747"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100000"/>
              <a:buNone/>
            </a:pPr>
            <a:endParaRPr sz="3400" dirty="0">
              <a:latin typeface="Calibri"/>
              <a:ea typeface="Calibri"/>
              <a:cs typeface="Calibri"/>
              <a:sym typeface="Calibri"/>
            </a:endParaRPr>
          </a:p>
          <a:p>
            <a:pPr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100000"/>
            </a:pPr>
            <a:r>
              <a:rPr lang="en-US" sz="3400" dirty="0">
                <a:latin typeface="Calibri"/>
                <a:ea typeface="Calibri"/>
                <a:cs typeface="Calibri"/>
                <a:sym typeface="Calibri"/>
              </a:rPr>
              <a:t>Reading the cookies sent by the browser</a:t>
            </a:r>
          </a:p>
        </p:txBody>
      </p:sp>
      <p:sp>
        <p:nvSpPr>
          <p:cNvPr id="211" name="Shape 2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wrap="square" lIns="108000" tIns="36000" rIns="108000" bIns="36000" rtlCol="0" anchor="ctr" anchorCtr="0">
            <a:noAutofit/>
          </a:bodyPr>
          <a:lstStyle/>
          <a:p>
            <a:pPr indent="-254000">
              <a:lnSpc>
                <a:spcPct val="90000"/>
              </a:lnSpc>
              <a:spcBef>
                <a:spcPts val="0"/>
              </a:spcBef>
              <a:buClr>
                <a:srgbClr val="F3BE60"/>
              </a:buClr>
              <a:buSzPct val="100000"/>
            </a:pPr>
            <a:r>
              <a:rPr lang="en-US" sz="4000" dirty="0">
                <a:latin typeface="Calibri"/>
                <a:ea typeface="Calibri"/>
                <a:cs typeface="Calibri"/>
                <a:sym typeface="Calibri"/>
              </a:rPr>
              <a:t>HTTP Cookies</a:t>
            </a:r>
          </a:p>
        </p:txBody>
      </p:sp>
      <p:sp>
        <p:nvSpPr>
          <p:cNvPr id="212" name="Shape 212"/>
          <p:cNvSpPr txBox="1"/>
          <p:nvPr/>
        </p:nvSpPr>
        <p:spPr>
          <a:xfrm>
            <a:off x="650396" y="3971744"/>
            <a:ext cx="10396154" cy="1260140"/>
          </a:xfrm>
          <a:prstGeom prst="rect">
            <a:avLst/>
          </a:prstGeom>
          <a:solidFill>
            <a:srgbClr val="D9D4C6">
              <a:alpha val="24705"/>
            </a:srgbClr>
          </a:solidFill>
          <a:ln w="12700" cap="flat" cmpd="sng">
            <a:solidFill>
              <a:srgbClr val="C6BEAB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>
              <a:lnSpc>
                <a:spcPct val="110000"/>
              </a:lnSpc>
              <a:buSzPct val="25000"/>
            </a:pPr>
            <a:r>
              <a:rPr lang="en-US" sz="2400" b="1" dirty="0">
                <a:latin typeface="Consolas"/>
                <a:ea typeface="Consolas"/>
                <a:cs typeface="Consolas"/>
                <a:sym typeface="Consolas"/>
              </a:rPr>
              <a:t>$value = 'something from somewhere';</a:t>
            </a:r>
          </a:p>
          <a:p>
            <a:pPr>
              <a:lnSpc>
                <a:spcPct val="110000"/>
              </a:lnSpc>
              <a:buSzPct val="25000"/>
            </a:pPr>
            <a:r>
              <a:rPr lang="en-US" sz="2400" b="1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// expires in 1 hour</a:t>
            </a:r>
          </a:p>
          <a:p>
            <a:pPr>
              <a:lnSpc>
                <a:spcPct val="110000"/>
              </a:lnSpc>
              <a:buSzPct val="25000"/>
            </a:pPr>
            <a:r>
              <a:rPr lang="en-US" sz="24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setcookie</a:t>
            </a:r>
            <a:r>
              <a:rPr lang="en-US" sz="2400" b="1" dirty="0">
                <a:latin typeface="Consolas"/>
                <a:ea typeface="Consolas"/>
                <a:cs typeface="Consolas"/>
                <a:sym typeface="Consolas"/>
              </a:rPr>
              <a:t>("TestCookie", $value, time() + 3600); </a:t>
            </a:r>
          </a:p>
        </p:txBody>
      </p:sp>
      <p:sp>
        <p:nvSpPr>
          <p:cNvPr id="213" name="Shape 213"/>
          <p:cNvSpPr txBox="1"/>
          <p:nvPr/>
        </p:nvSpPr>
        <p:spPr>
          <a:xfrm>
            <a:off x="650396" y="5968314"/>
            <a:ext cx="10396154" cy="531440"/>
          </a:xfrm>
          <a:prstGeom prst="rect">
            <a:avLst/>
          </a:prstGeom>
          <a:solidFill>
            <a:srgbClr val="D9D4C6">
              <a:alpha val="24705"/>
            </a:srgbClr>
          </a:solidFill>
          <a:ln w="12700" cap="flat" cmpd="sng">
            <a:solidFill>
              <a:srgbClr val="C6BEAB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>
              <a:lnSpc>
                <a:spcPct val="110000"/>
              </a:lnSpc>
              <a:buSzPct val="25000"/>
            </a:pPr>
            <a:r>
              <a:rPr lang="en-US" sz="2400" b="1" dirty="0">
                <a:latin typeface="Consolas"/>
                <a:ea typeface="Consolas"/>
                <a:cs typeface="Consolas"/>
                <a:sym typeface="Consolas"/>
              </a:rPr>
              <a:t>echo </a:t>
            </a:r>
            <a:r>
              <a:rPr lang="en-US" sz="24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$_COOKIE</a:t>
            </a:r>
            <a:r>
              <a:rPr lang="en-US" sz="2400" b="1" dirty="0">
                <a:latin typeface="Consolas"/>
                <a:ea typeface="Consolas"/>
                <a:cs typeface="Consolas"/>
                <a:sym typeface="Consolas"/>
              </a:rPr>
              <a:t>["TestCookie"];</a:t>
            </a:r>
          </a:p>
        </p:txBody>
      </p:sp>
    </p:spTree>
    <p:extLst>
      <p:ext uri="{BB962C8B-B14F-4D97-AF65-F5344CB8AC3E}">
        <p14:creationId xmlns:p14="http://schemas.microsoft.com/office/powerpoint/2010/main" val="3399689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2" grpId="0" animBg="1"/>
      <p:bldP spid="2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>
            <a:spLocks noGrp="1"/>
          </p:cNvSpPr>
          <p:nvPr>
            <p:ph type="sldNum" idx="12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  <a:noFill/>
          <a:ln>
            <a:noFill/>
          </a:ln>
        </p:spPr>
        <p:txBody>
          <a:bodyPr vert="horz" wrap="square" lIns="36000" tIns="36000" rIns="36000" bIns="36000" rtlCol="0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12</a:t>
            </a:fld>
            <a:endParaRPr lang="en-US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Shape 219"/>
          <p:cNvSpPr txBox="1">
            <a:spLocks noGrp="1"/>
          </p:cNvSpPr>
          <p:nvPr>
            <p:ph type="title"/>
          </p:nvPr>
        </p:nvSpPr>
        <p:spPr>
          <a:xfrm>
            <a:off x="190404" y="40341"/>
            <a:ext cx="9577597" cy="1110780"/>
          </a:xfrm>
          <a:prstGeom prst="rect">
            <a:avLst/>
          </a:prstGeom>
          <a:noFill/>
          <a:ln>
            <a:noFill/>
          </a:ln>
        </p:spPr>
        <p:txBody>
          <a:bodyPr vert="horz" wrap="square" lIns="108000" tIns="36000" rIns="108000" bIns="36000" rtlCol="0" anchor="ctr" anchorCtr="0">
            <a:noAutofit/>
          </a:bodyPr>
          <a:lstStyle/>
          <a:p>
            <a:pPr indent="-254000">
              <a:lnSpc>
                <a:spcPct val="90000"/>
              </a:lnSpc>
              <a:spcBef>
                <a:spcPts val="0"/>
              </a:spcBef>
              <a:buClr>
                <a:srgbClr val="F3BE60"/>
              </a:buClr>
              <a:buSzPct val="100000"/>
            </a:pPr>
            <a:r>
              <a:rPr lang="en-US" sz="4000" dirty="0">
                <a:latin typeface="Calibri"/>
                <a:ea typeface="Calibri"/>
                <a:cs typeface="Calibri"/>
                <a:sym typeface="Calibri"/>
              </a:rPr>
              <a:t>Cookies – Demo</a:t>
            </a:r>
          </a:p>
        </p:txBody>
      </p:sp>
      <p:sp>
        <p:nvSpPr>
          <p:cNvPr id="220" name="Shape 220"/>
          <p:cNvSpPr txBox="1"/>
          <p:nvPr/>
        </p:nvSpPr>
        <p:spPr>
          <a:xfrm>
            <a:off x="624001" y="1223756"/>
            <a:ext cx="10827594" cy="5373779"/>
          </a:xfrm>
          <a:prstGeom prst="rect">
            <a:avLst/>
          </a:prstGeom>
          <a:solidFill>
            <a:srgbClr val="D9D4C6">
              <a:alpha val="24705"/>
            </a:srgbClr>
          </a:solidFill>
          <a:ln w="12700" cap="flat" cmpd="sng">
            <a:solidFill>
              <a:srgbClr val="C6BEAB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>
              <a:lnSpc>
                <a:spcPct val="110000"/>
              </a:lnSpc>
              <a:buSzPct val="25000"/>
            </a:pPr>
            <a:r>
              <a:rPr lang="en-US" sz="2400" b="1" dirty="0">
                <a:latin typeface="Consolas"/>
                <a:ea typeface="Consolas"/>
                <a:cs typeface="Consolas"/>
                <a:sym typeface="Consolas"/>
              </a:rPr>
              <a:t>&lt;html&gt;</a:t>
            </a:r>
          </a:p>
          <a:p>
            <a:pPr>
              <a:lnSpc>
                <a:spcPct val="110000"/>
              </a:lnSpc>
              <a:buSzPct val="25000"/>
            </a:pPr>
            <a:r>
              <a:rPr lang="en-US" sz="2400" b="1" dirty="0">
                <a:latin typeface="Consolas"/>
                <a:ea typeface="Consolas"/>
                <a:cs typeface="Consolas"/>
                <a:sym typeface="Consolas"/>
              </a:rPr>
              <a:t>&lt;body&gt;</a:t>
            </a:r>
          </a:p>
          <a:p>
            <a:pPr>
              <a:lnSpc>
                <a:spcPct val="110000"/>
              </a:lnSpc>
              <a:buSzPct val="25000"/>
            </a:pPr>
            <a:r>
              <a:rPr lang="en-US" sz="2400" b="1" dirty="0">
                <a:latin typeface="Consolas"/>
                <a:ea typeface="Consolas"/>
                <a:cs typeface="Consolas"/>
                <a:sym typeface="Consolas"/>
              </a:rPr>
              <a:t>&lt;?php</a:t>
            </a:r>
          </a:p>
          <a:p>
            <a:pPr>
              <a:lnSpc>
                <a:spcPct val="110000"/>
              </a:lnSpc>
              <a:buSzPct val="25000"/>
            </a:pPr>
            <a:r>
              <a:rPr lang="en-US" sz="2400" b="1" dirty="0">
                <a:latin typeface="Consolas"/>
                <a:ea typeface="Consolas"/>
                <a:cs typeface="Consolas"/>
                <a:sym typeface="Consolas"/>
              </a:rPr>
              <a:t>if (isset($_COOKIE["user"])) {</a:t>
            </a:r>
          </a:p>
          <a:p>
            <a:pPr>
              <a:lnSpc>
                <a:spcPct val="110000"/>
              </a:lnSpc>
              <a:buSzPct val="25000"/>
            </a:pPr>
            <a:r>
              <a:rPr lang="en-US" sz="2400" b="1" dirty="0">
                <a:latin typeface="Consolas"/>
                <a:ea typeface="Consolas"/>
                <a:cs typeface="Consolas"/>
                <a:sym typeface="Consolas"/>
              </a:rPr>
              <a:t>    echo "Welcome " . </a:t>
            </a:r>
            <a:r>
              <a:rPr lang="en-US" sz="24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$_COOKIE</a:t>
            </a:r>
            <a:r>
              <a:rPr lang="en-US" sz="2400" b="1" dirty="0">
                <a:latin typeface="Consolas"/>
                <a:ea typeface="Consolas"/>
                <a:cs typeface="Consolas"/>
                <a:sym typeface="Consolas"/>
              </a:rPr>
              <a:t>["user"] . "!&lt;br&gt;";</a:t>
            </a:r>
          </a:p>
          <a:p>
            <a:pPr>
              <a:lnSpc>
                <a:spcPct val="110000"/>
              </a:lnSpc>
              <a:buSzPct val="25000"/>
            </a:pPr>
            <a:r>
              <a:rPr lang="en-US" sz="2400" b="1" dirty="0">
                <a:latin typeface="Consolas"/>
                <a:ea typeface="Consolas"/>
                <a:cs typeface="Consolas"/>
                <a:sym typeface="Consolas"/>
              </a:rPr>
              <a:t>} else {</a:t>
            </a:r>
          </a:p>
          <a:p>
            <a:pPr>
              <a:lnSpc>
                <a:spcPct val="110000"/>
              </a:lnSpc>
              <a:buSzPct val="25000"/>
            </a:pPr>
            <a:r>
              <a:rPr lang="en-US" sz="2400" b="1" dirty="0">
                <a:latin typeface="Consolas"/>
                <a:ea typeface="Consolas"/>
                <a:cs typeface="Consolas"/>
                <a:sym typeface="Consolas"/>
              </a:rPr>
              <a:t>    echo "Welcome guest!&lt;br&gt;";</a:t>
            </a:r>
          </a:p>
          <a:p>
            <a:pPr>
              <a:lnSpc>
                <a:spcPct val="110000"/>
              </a:lnSpc>
              <a:buSzPct val="25000"/>
            </a:pPr>
            <a:r>
              <a:rPr lang="en-US" sz="2400" b="1" dirty="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400" b="1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// expires in 60 seconds</a:t>
            </a:r>
          </a:p>
          <a:p>
            <a:pPr>
              <a:lnSpc>
                <a:spcPct val="110000"/>
              </a:lnSpc>
              <a:buSzPct val="25000"/>
            </a:pPr>
            <a:r>
              <a:rPr lang="en-US" sz="2400" b="1" dirty="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4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setcookie</a:t>
            </a:r>
            <a:r>
              <a:rPr lang="en-US" sz="2400" b="1" dirty="0">
                <a:latin typeface="Consolas"/>
                <a:ea typeface="Consolas"/>
                <a:cs typeface="Consolas"/>
                <a:sym typeface="Consolas"/>
              </a:rPr>
              <a:t>("user", "Nakov", time() + 60); </a:t>
            </a:r>
          </a:p>
          <a:p>
            <a:pPr>
              <a:lnSpc>
                <a:spcPct val="110000"/>
              </a:lnSpc>
              <a:buSzPct val="25000"/>
            </a:pPr>
            <a:r>
              <a:rPr lang="en-US" sz="2400" b="1" dirty="0"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>
              <a:lnSpc>
                <a:spcPct val="110000"/>
              </a:lnSpc>
              <a:buSzPct val="25000"/>
            </a:pPr>
            <a:r>
              <a:rPr lang="en-US" sz="2400" b="1" dirty="0">
                <a:latin typeface="Consolas"/>
                <a:ea typeface="Consolas"/>
                <a:cs typeface="Consolas"/>
                <a:sym typeface="Consolas"/>
              </a:rPr>
              <a:t>?&gt;</a:t>
            </a:r>
          </a:p>
          <a:p>
            <a:pPr>
              <a:lnSpc>
                <a:spcPct val="110000"/>
              </a:lnSpc>
              <a:buSzPct val="25000"/>
            </a:pPr>
            <a:r>
              <a:rPr lang="en-US" sz="2400" b="1" dirty="0">
                <a:latin typeface="Consolas"/>
                <a:ea typeface="Consolas"/>
                <a:cs typeface="Consolas"/>
                <a:sym typeface="Consolas"/>
              </a:rPr>
              <a:t>&lt;/body&gt;</a:t>
            </a:r>
          </a:p>
          <a:p>
            <a:pPr>
              <a:lnSpc>
                <a:spcPct val="110000"/>
              </a:lnSpc>
              <a:buSzPct val="25000"/>
            </a:pPr>
            <a:r>
              <a:rPr lang="en-US" sz="2400" b="1" dirty="0">
                <a:latin typeface="Consolas"/>
                <a:ea typeface="Consolas"/>
                <a:cs typeface="Consolas"/>
                <a:sym typeface="Consolas"/>
              </a:rPr>
              <a:t>&lt;/html&gt;</a:t>
            </a:r>
          </a:p>
        </p:txBody>
      </p:sp>
      <p:sp>
        <p:nvSpPr>
          <p:cNvPr id="221" name="Shape 221"/>
          <p:cNvSpPr/>
          <p:nvPr/>
        </p:nvSpPr>
        <p:spPr>
          <a:xfrm>
            <a:off x="3845750" y="5094186"/>
            <a:ext cx="4439268" cy="1264903"/>
          </a:xfrm>
          <a:prstGeom prst="wedgeRoundRectCallout">
            <a:avLst>
              <a:gd name="adj1" fmla="val -87141"/>
              <a:gd name="adj2" fmla="val -59764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sym typeface="Calibri"/>
              </a:rPr>
              <a:t>Must be called before any output to the browser</a:t>
            </a:r>
          </a:p>
        </p:txBody>
      </p:sp>
    </p:spTree>
    <p:extLst>
      <p:ext uri="{BB962C8B-B14F-4D97-AF65-F5344CB8AC3E}">
        <p14:creationId xmlns:p14="http://schemas.microsoft.com/office/powerpoint/2010/main" val="3159094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2831" y="5508389"/>
            <a:ext cx="10961783" cy="768084"/>
          </a:xfrm>
        </p:spPr>
        <p:txBody>
          <a:bodyPr/>
          <a:lstStyle/>
          <a:p>
            <a:r>
              <a:rPr lang="en-US" dirty="0"/>
              <a:t>PHP Sessions</a:t>
            </a:r>
          </a:p>
        </p:txBody>
      </p:sp>
      <p:pic>
        <p:nvPicPr>
          <p:cNvPr id="227" name="Shape 227" descr="C:\Users\MadWings\Desktop\poza-blog-ajax-php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91611" y="760593"/>
            <a:ext cx="7144222" cy="429631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61651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wrap="square" lIns="108000" tIns="36000" rIns="108000" bIns="36000" anchor="t" anchorCtr="0">
            <a:noAutofit/>
          </a:bodyPr>
          <a:lstStyle/>
          <a:p>
            <a:pPr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</a:pPr>
            <a:r>
              <a:rPr lang="en-US" sz="32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Sessions</a:t>
            </a:r>
            <a:r>
              <a:rPr lang="en-US" sz="3200" dirty="0">
                <a:latin typeface="Calibri"/>
                <a:ea typeface="Calibri"/>
                <a:cs typeface="Calibri"/>
                <a:sym typeface="Calibri"/>
              </a:rPr>
              <a:t> preserve data between different </a:t>
            </a:r>
            <a:r>
              <a:rPr lang="en-US" sz="32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HTTP requests</a:t>
            </a:r>
          </a:p>
          <a:p>
            <a:pPr lvl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80000"/>
            </a:pPr>
            <a:r>
              <a:rPr lang="en-US" sz="3000" dirty="0">
                <a:latin typeface="Calibri"/>
                <a:ea typeface="Calibri"/>
                <a:cs typeface="Calibri"/>
                <a:sym typeface="Calibri"/>
              </a:rPr>
              <a:t>Implemented through </a:t>
            </a:r>
            <a:r>
              <a:rPr lang="en-US" sz="30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cookies or URL propagation</a:t>
            </a:r>
          </a:p>
          <a:p>
            <a:pPr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100000"/>
            </a:pPr>
            <a:r>
              <a:rPr lang="en-US" sz="3200" dirty="0">
                <a:solidFill>
                  <a:schemeClr val="bg1"/>
                </a:solidFill>
                <a:latin typeface="+mj-lt"/>
                <a:ea typeface="Consolas"/>
                <a:cs typeface="Consolas"/>
                <a:sym typeface="Consolas"/>
              </a:rPr>
              <a:t>$_</a:t>
            </a:r>
            <a:r>
              <a:rPr lang="en-US" sz="3200" dirty="0">
                <a:solidFill>
                  <a:schemeClr val="bg1"/>
                </a:solidFill>
                <a:latin typeface="+mj-lt"/>
                <a:ea typeface="Consolas"/>
                <a:cs typeface="Calibri Light" panose="020F0302020204030204" pitchFamily="34" charset="0"/>
                <a:sym typeface="Consolas"/>
              </a:rPr>
              <a:t>SESSION</a:t>
            </a:r>
            <a:r>
              <a:rPr lang="en-US" sz="3200" dirty="0">
                <a:latin typeface="Calibri"/>
                <a:ea typeface="Calibri"/>
                <a:cs typeface="Calibri"/>
                <a:sym typeface="Calibri"/>
              </a:rPr>
              <a:t> is an </a:t>
            </a:r>
            <a:r>
              <a:rPr lang="en-US" sz="32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superglobal array </a:t>
            </a:r>
            <a:r>
              <a:rPr lang="en-US" sz="3200" dirty="0">
                <a:latin typeface="Calibri"/>
                <a:ea typeface="Calibri"/>
                <a:cs typeface="Calibri"/>
                <a:sym typeface="Calibri"/>
              </a:rPr>
              <a:t>holding the </a:t>
            </a:r>
            <a:r>
              <a:rPr lang="en-US" sz="32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session variables</a:t>
            </a:r>
          </a:p>
          <a:p>
            <a:pPr lvl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80000"/>
            </a:pPr>
            <a:r>
              <a:rPr lang="en-US" sz="3000" dirty="0">
                <a:latin typeface="Calibri"/>
                <a:ea typeface="Calibri"/>
                <a:cs typeface="Calibri"/>
                <a:sym typeface="Calibri"/>
              </a:rPr>
              <a:t>Available after </a:t>
            </a:r>
            <a:r>
              <a:rPr lang="en-US" sz="3000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session_start()</a:t>
            </a:r>
          </a:p>
        </p:txBody>
      </p:sp>
      <p:sp>
        <p:nvSpPr>
          <p:cNvPr id="233" name="Shape 23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wrap="square" lIns="108000" tIns="36000" rIns="108000" bIns="36000" rtlCol="0" anchor="ctr" anchorCtr="0">
            <a:noAutofit/>
          </a:bodyPr>
          <a:lstStyle/>
          <a:p>
            <a:pPr indent="-254000">
              <a:lnSpc>
                <a:spcPct val="90000"/>
              </a:lnSpc>
              <a:spcBef>
                <a:spcPts val="0"/>
              </a:spcBef>
              <a:buClr>
                <a:srgbClr val="F3BE60"/>
              </a:buClr>
              <a:buSzPct val="100000"/>
            </a:pPr>
            <a:r>
              <a:rPr lang="en-US" sz="4000" dirty="0">
                <a:latin typeface="Calibri"/>
                <a:ea typeface="Calibri"/>
                <a:cs typeface="Calibri"/>
                <a:sym typeface="Calibri"/>
              </a:rPr>
              <a:t>Storing Data with Sessions</a:t>
            </a:r>
          </a:p>
        </p:txBody>
      </p:sp>
      <p:sp>
        <p:nvSpPr>
          <p:cNvPr id="234" name="Shape 234"/>
          <p:cNvSpPr txBox="1"/>
          <p:nvPr/>
        </p:nvSpPr>
        <p:spPr>
          <a:xfrm>
            <a:off x="875421" y="3689388"/>
            <a:ext cx="10396155" cy="2529923"/>
          </a:xfrm>
          <a:prstGeom prst="rect">
            <a:avLst/>
          </a:prstGeom>
          <a:solidFill>
            <a:srgbClr val="D9D4C6">
              <a:alpha val="24705"/>
            </a:srgbClr>
          </a:solidFill>
          <a:ln w="12700" cap="flat" cmpd="sng">
            <a:solidFill>
              <a:srgbClr val="C6BEAB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>
              <a:lnSpc>
                <a:spcPct val="110000"/>
              </a:lnSpc>
              <a:buSzPct val="25000"/>
            </a:pPr>
            <a:r>
              <a:rPr lang="en-US" sz="24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session_start();</a:t>
            </a:r>
          </a:p>
          <a:p>
            <a:pPr>
              <a:lnSpc>
                <a:spcPct val="110000"/>
              </a:lnSpc>
              <a:buSzPct val="25000"/>
            </a:pPr>
            <a:r>
              <a:rPr lang="en-US" sz="2400" b="1" dirty="0">
                <a:latin typeface="Consolas"/>
                <a:ea typeface="Consolas"/>
                <a:cs typeface="Consolas"/>
                <a:sym typeface="Consolas"/>
              </a:rPr>
              <a:t>if ( ! isset($_SESSION['count'])) {</a:t>
            </a:r>
          </a:p>
          <a:p>
            <a:pPr>
              <a:lnSpc>
                <a:spcPct val="110000"/>
              </a:lnSpc>
              <a:buSzPct val="25000"/>
            </a:pPr>
            <a:r>
              <a:rPr lang="en-US" sz="2400" b="1" dirty="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4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$_SESSION</a:t>
            </a:r>
            <a:r>
              <a:rPr lang="en-US" sz="2400" b="1" dirty="0">
                <a:latin typeface="Consolas"/>
                <a:ea typeface="Consolas"/>
                <a:cs typeface="Consolas"/>
                <a:sym typeface="Consolas"/>
              </a:rPr>
              <a:t>['count'] = 0;</a:t>
            </a:r>
          </a:p>
          <a:p>
            <a:pPr>
              <a:lnSpc>
                <a:spcPct val="110000"/>
              </a:lnSpc>
              <a:buSzPct val="25000"/>
            </a:pPr>
            <a:r>
              <a:rPr lang="en-US" sz="2400" b="1" dirty="0">
                <a:latin typeface="Consolas"/>
                <a:ea typeface="Consolas"/>
                <a:cs typeface="Consolas"/>
                <a:sym typeface="Consolas"/>
              </a:rPr>
              <a:t>} else {</a:t>
            </a:r>
          </a:p>
          <a:p>
            <a:pPr>
              <a:lnSpc>
                <a:spcPct val="110000"/>
              </a:lnSpc>
              <a:buSzPct val="25000"/>
            </a:pPr>
            <a:r>
              <a:rPr lang="en-US" sz="2400" b="1" dirty="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4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$_SESSION</a:t>
            </a:r>
            <a:r>
              <a:rPr lang="en-US" sz="2400" b="1" dirty="0">
                <a:latin typeface="Consolas"/>
                <a:ea typeface="Consolas"/>
                <a:cs typeface="Consolas"/>
                <a:sym typeface="Consolas"/>
              </a:rPr>
              <a:t>['count']++;</a:t>
            </a:r>
          </a:p>
          <a:p>
            <a:pPr>
              <a:lnSpc>
                <a:spcPct val="110000"/>
              </a:lnSpc>
              <a:buSzPct val="25000"/>
            </a:pPr>
            <a:r>
              <a:rPr lang="en-US" sz="2400" b="1" dirty="0"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235" name="Shape 235"/>
          <p:cNvSpPr/>
          <p:nvPr/>
        </p:nvSpPr>
        <p:spPr>
          <a:xfrm>
            <a:off x="7213974" y="3056936"/>
            <a:ext cx="4283821" cy="1264903"/>
          </a:xfrm>
          <a:prstGeom prst="wedgeRoundRectCallout">
            <a:avLst>
              <a:gd name="adj1" fmla="val -127147"/>
              <a:gd name="adj2" fmla="val 24348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sym typeface="Calibri"/>
              </a:rPr>
              <a:t>Must be called before any output to the browser</a:t>
            </a:r>
          </a:p>
        </p:txBody>
      </p:sp>
    </p:spTree>
    <p:extLst>
      <p:ext uri="{BB962C8B-B14F-4D97-AF65-F5344CB8AC3E}">
        <p14:creationId xmlns:p14="http://schemas.microsoft.com/office/powerpoint/2010/main" val="4219495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4" grpId="0" animBg="1"/>
      <p:bldP spid="23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>
            <a:spLocks noGrp="1"/>
          </p:cNvSpPr>
          <p:nvPr>
            <p:ph type="sldNum" idx="12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  <a:noFill/>
          <a:ln>
            <a:noFill/>
          </a:ln>
        </p:spPr>
        <p:txBody>
          <a:bodyPr vert="horz" wrap="square" lIns="36000" tIns="36000" rIns="36000" bIns="36000" rtlCol="0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15</a:t>
            </a:fld>
            <a:endParaRPr lang="en-US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Shape 241"/>
          <p:cNvSpPr txBox="1">
            <a:spLocks noGrp="1"/>
          </p:cNvSpPr>
          <p:nvPr>
            <p:ph type="body" idx="4294967295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  <a:noFill/>
          <a:ln>
            <a:noFill/>
          </a:ln>
        </p:spPr>
        <p:txBody>
          <a:bodyPr wrap="square" lIns="108000" tIns="36000" rIns="108000" bIns="3600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</a:pPr>
            <a:r>
              <a:rPr lang="en-US" sz="3400" dirty="0">
                <a:latin typeface="Calibri"/>
                <a:ea typeface="Calibri"/>
                <a:cs typeface="Calibri"/>
                <a:sym typeface="Calibri"/>
              </a:rPr>
              <a:t>Cookie propagation – cookie containing the session id</a:t>
            </a:r>
          </a:p>
          <a:p>
            <a:pPr lvl="1"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80000"/>
            </a:pPr>
            <a:r>
              <a:rPr lang="en-US" sz="3200" dirty="0">
                <a:latin typeface="Calibri"/>
                <a:ea typeface="Calibri"/>
                <a:cs typeface="Calibri"/>
                <a:sym typeface="Calibri"/>
              </a:rPr>
              <a:t>Default and </a:t>
            </a:r>
            <a:r>
              <a:rPr lang="en-US" sz="32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recommended</a:t>
            </a:r>
            <a:r>
              <a:rPr lang="en-US" sz="3200" dirty="0">
                <a:latin typeface="Calibri"/>
                <a:ea typeface="Calibri"/>
                <a:cs typeface="Calibri"/>
                <a:sym typeface="Calibri"/>
              </a:rPr>
              <a:t> behavior</a:t>
            </a:r>
          </a:p>
          <a:p>
            <a:pPr marL="304747" indent="-304747"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100000"/>
              <a:buNone/>
            </a:pPr>
            <a:endParaRPr sz="3400" dirty="0">
              <a:latin typeface="Calibri"/>
              <a:ea typeface="Calibri"/>
              <a:cs typeface="Calibri"/>
              <a:sym typeface="Calibri"/>
            </a:endParaRPr>
          </a:p>
          <a:p>
            <a:pPr marL="304747" indent="-304747"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100000"/>
              <a:buNone/>
            </a:pPr>
            <a:endParaRPr sz="3400" dirty="0">
              <a:latin typeface="Calibri"/>
              <a:ea typeface="Calibri"/>
              <a:cs typeface="Calibri"/>
              <a:sym typeface="Calibri"/>
            </a:endParaRPr>
          </a:p>
          <a:p>
            <a:pPr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100000"/>
            </a:pPr>
            <a:r>
              <a:rPr lang="en-US" sz="3400" dirty="0">
                <a:latin typeface="Calibri"/>
                <a:ea typeface="Calibri"/>
                <a:cs typeface="Calibri"/>
                <a:sym typeface="Calibri"/>
              </a:rPr>
              <a:t>URL propagation - the session id is propagated in the URL</a:t>
            </a:r>
          </a:p>
          <a:p>
            <a:pPr lvl="1"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80000"/>
            </a:pPr>
            <a:r>
              <a:rPr lang="en-US" sz="32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Not recommended </a:t>
            </a:r>
          </a:p>
          <a:p>
            <a:pPr marL="304747" indent="-304747"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100000"/>
              <a:buNone/>
            </a:pPr>
            <a:endParaRPr sz="34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Shape 242"/>
          <p:cNvSpPr txBox="1">
            <a:spLocks noGrp="1"/>
          </p:cNvSpPr>
          <p:nvPr>
            <p:ph type="title"/>
          </p:nvPr>
        </p:nvSpPr>
        <p:spPr>
          <a:xfrm>
            <a:off x="190404" y="40341"/>
            <a:ext cx="9577597" cy="1110780"/>
          </a:xfrm>
          <a:prstGeom prst="rect">
            <a:avLst/>
          </a:prstGeom>
          <a:noFill/>
          <a:ln>
            <a:noFill/>
          </a:ln>
        </p:spPr>
        <p:txBody>
          <a:bodyPr vert="horz" wrap="square" lIns="108000" tIns="36000" rIns="108000" bIns="36000" rtlCol="0" anchor="ctr" anchorCtr="0">
            <a:noAutofit/>
          </a:bodyPr>
          <a:lstStyle/>
          <a:p>
            <a:pPr indent="-254000">
              <a:lnSpc>
                <a:spcPct val="90000"/>
              </a:lnSpc>
              <a:spcBef>
                <a:spcPts val="0"/>
              </a:spcBef>
              <a:buClr>
                <a:srgbClr val="F3BE60"/>
              </a:buClr>
              <a:buSzPct val="100000"/>
            </a:pPr>
            <a:r>
              <a:rPr lang="en-US" sz="4000" dirty="0">
                <a:latin typeface="Calibri"/>
                <a:ea typeface="Calibri"/>
                <a:cs typeface="Calibri"/>
                <a:sym typeface="Calibri"/>
              </a:rPr>
              <a:t>Session Propagation</a:t>
            </a:r>
          </a:p>
        </p:txBody>
      </p:sp>
      <p:sp>
        <p:nvSpPr>
          <p:cNvPr id="243" name="Shape 243"/>
          <p:cNvSpPr txBox="1"/>
          <p:nvPr/>
        </p:nvSpPr>
        <p:spPr>
          <a:xfrm>
            <a:off x="650396" y="2663916"/>
            <a:ext cx="10396155" cy="904863"/>
          </a:xfrm>
          <a:prstGeom prst="rect">
            <a:avLst/>
          </a:prstGeom>
          <a:solidFill>
            <a:srgbClr val="D9D4C6">
              <a:alpha val="24705"/>
            </a:srgbClr>
          </a:solidFill>
          <a:ln w="12700" cap="flat" cmpd="sng">
            <a:solidFill>
              <a:srgbClr val="C6BEAB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>
              <a:lnSpc>
                <a:spcPct val="110000"/>
              </a:lnSpc>
              <a:buSzPct val="25000"/>
            </a:pPr>
            <a:r>
              <a:rPr lang="en-US" sz="24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session_start();</a:t>
            </a:r>
          </a:p>
          <a:p>
            <a:pPr>
              <a:lnSpc>
                <a:spcPct val="110000"/>
              </a:lnSpc>
              <a:buSzPct val="25000"/>
            </a:pPr>
            <a:r>
              <a:rPr lang="en-US" sz="2400" b="1" dirty="0">
                <a:latin typeface="Consolas"/>
                <a:ea typeface="Consolas"/>
                <a:cs typeface="Consolas"/>
                <a:sym typeface="Consolas"/>
              </a:rPr>
              <a:t>echo $_COOKIE['PHPSESSID'];</a:t>
            </a:r>
          </a:p>
        </p:txBody>
      </p:sp>
      <p:sp>
        <p:nvSpPr>
          <p:cNvPr id="244" name="Shape 244"/>
          <p:cNvSpPr/>
          <p:nvPr/>
        </p:nvSpPr>
        <p:spPr>
          <a:xfrm>
            <a:off x="6636060" y="2618911"/>
            <a:ext cx="3375376" cy="1084883"/>
          </a:xfrm>
          <a:prstGeom prst="wedgeRoundRectCallout">
            <a:avLst>
              <a:gd name="adj1" fmla="val -84339"/>
              <a:gd name="adj2" fmla="val 14486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sym typeface="Calibri"/>
              </a:rPr>
              <a:t>PHPSESSID </a:t>
            </a:r>
            <a:r>
              <a:rPr lang="en-US" sz="2800" b="1" dirty="0">
                <a:solidFill>
                  <a:schemeClr val="bg1"/>
                </a:solidFill>
                <a:sym typeface="Calibri"/>
              </a:rPr>
              <a:t>default</a:t>
            </a:r>
            <a:r>
              <a:rPr lang="en-US" sz="2800" b="1" dirty="0">
                <a:solidFill>
                  <a:schemeClr val="bg2"/>
                </a:solidFill>
                <a:sym typeface="Calibri"/>
              </a:rPr>
              <a:t> cookie name </a:t>
            </a:r>
          </a:p>
        </p:txBody>
      </p:sp>
      <p:sp>
        <p:nvSpPr>
          <p:cNvPr id="245" name="Shape 245"/>
          <p:cNvSpPr txBox="1"/>
          <p:nvPr/>
        </p:nvSpPr>
        <p:spPr>
          <a:xfrm>
            <a:off x="650396" y="5270662"/>
            <a:ext cx="10396155" cy="498598"/>
          </a:xfrm>
          <a:prstGeom prst="rect">
            <a:avLst/>
          </a:prstGeom>
          <a:solidFill>
            <a:srgbClr val="D9D4C6">
              <a:alpha val="24705"/>
            </a:srgbClr>
          </a:solidFill>
          <a:ln w="12700" cap="flat" cmpd="sng">
            <a:solidFill>
              <a:srgbClr val="C6BEAB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>
              <a:lnSpc>
                <a:spcPct val="110000"/>
              </a:lnSpc>
              <a:buSzPct val="25000"/>
            </a:pPr>
            <a:r>
              <a:rPr lang="en-US" sz="2400" b="1" dirty="0">
                <a:latin typeface="Consolas"/>
                <a:ea typeface="Consolas"/>
                <a:cs typeface="Consolas"/>
                <a:sym typeface="Consolas"/>
              </a:rPr>
              <a:t>&lt;a href="nextpage.php?&lt;?=</a:t>
            </a:r>
            <a:r>
              <a:rPr lang="en-US" sz="24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SID</a:t>
            </a:r>
            <a:r>
              <a:rPr lang="en-US" sz="2400" b="1" dirty="0">
                <a:latin typeface="Consolas"/>
                <a:ea typeface="Consolas"/>
                <a:cs typeface="Consolas"/>
                <a:sym typeface="Consolas"/>
              </a:rPr>
              <a:t>?&gt;"&gt;Next page&lt;/a&gt;</a:t>
            </a:r>
          </a:p>
        </p:txBody>
      </p:sp>
      <p:sp>
        <p:nvSpPr>
          <p:cNvPr id="246" name="Shape 246"/>
          <p:cNvSpPr/>
          <p:nvPr/>
        </p:nvSpPr>
        <p:spPr>
          <a:xfrm>
            <a:off x="6636060" y="5806322"/>
            <a:ext cx="4015178" cy="878093"/>
          </a:xfrm>
          <a:prstGeom prst="wedgeRoundRectCallout">
            <a:avLst>
              <a:gd name="adj1" fmla="val -83308"/>
              <a:gd name="adj2" fmla="val -66731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sym typeface="Calibri"/>
              </a:rPr>
              <a:t>SID</a:t>
            </a:r>
            <a:r>
              <a:rPr lang="en-US" sz="2800" b="1" dirty="0">
                <a:solidFill>
                  <a:schemeClr val="bg2"/>
                </a:solidFill>
                <a:sym typeface="Calibri"/>
              </a:rPr>
              <a:t> is a global constant provided by PHP</a:t>
            </a:r>
          </a:p>
        </p:txBody>
      </p:sp>
    </p:spTree>
    <p:extLst>
      <p:ext uri="{BB962C8B-B14F-4D97-AF65-F5344CB8AC3E}">
        <p14:creationId xmlns:p14="http://schemas.microsoft.com/office/powerpoint/2010/main" val="3364024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3" grpId="0" animBg="1"/>
      <p:bldP spid="244" grpId="0" animBg="1"/>
      <p:bldP spid="245" grpId="0" animBg="1"/>
      <p:bldP spid="24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wrap="square" lIns="108000" tIns="36000" rIns="108000" bIns="36000" rtlCol="0" anchor="ctr" anchorCtr="0">
            <a:noAutofit/>
          </a:bodyPr>
          <a:lstStyle/>
          <a:p>
            <a:pPr indent="-254000">
              <a:lnSpc>
                <a:spcPct val="90000"/>
              </a:lnSpc>
              <a:spcBef>
                <a:spcPts val="0"/>
              </a:spcBef>
              <a:buClr>
                <a:srgbClr val="F3BE60"/>
              </a:buClr>
              <a:buSzPct val="100000"/>
            </a:pPr>
            <a:r>
              <a:rPr lang="en-US" sz="4000" dirty="0">
                <a:latin typeface="Calibri"/>
                <a:ea typeface="Calibri"/>
                <a:cs typeface="Calibri"/>
                <a:sym typeface="Calibri"/>
              </a:rPr>
              <a:t>Destroying a Session</a:t>
            </a:r>
          </a:p>
        </p:txBody>
      </p:sp>
      <p:sp>
        <p:nvSpPr>
          <p:cNvPr id="251" name="Shape 251"/>
          <p:cNvSpPr txBox="1">
            <a:spLocks noGrp="1"/>
          </p:cNvSpPr>
          <p:nvPr>
            <p:ph type="sldNum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  <a:noFill/>
          <a:ln>
            <a:noFill/>
          </a:ln>
        </p:spPr>
        <p:txBody>
          <a:bodyPr vert="horz" wrap="square" lIns="36000" tIns="36000" rIns="36000" bIns="36000" rtlCol="0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16</a:t>
            </a:fld>
            <a:endParaRPr lang="en-US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Shape 253"/>
          <p:cNvSpPr txBox="1"/>
          <p:nvPr/>
        </p:nvSpPr>
        <p:spPr>
          <a:xfrm>
            <a:off x="875421" y="1341806"/>
            <a:ext cx="10396155" cy="4967514"/>
          </a:xfrm>
          <a:prstGeom prst="rect">
            <a:avLst/>
          </a:prstGeom>
          <a:solidFill>
            <a:srgbClr val="D9D4C6">
              <a:alpha val="24705"/>
            </a:srgbClr>
          </a:solidFill>
          <a:ln w="12700" cap="flat" cmpd="sng">
            <a:solidFill>
              <a:srgbClr val="C6BEAB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>
              <a:lnSpc>
                <a:spcPct val="110000"/>
              </a:lnSpc>
              <a:buSzPct val="25000"/>
            </a:pPr>
            <a:r>
              <a:rPr lang="en-US" sz="2400" b="1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// Clear all session variables</a:t>
            </a:r>
          </a:p>
          <a:p>
            <a:pPr>
              <a:lnSpc>
                <a:spcPct val="110000"/>
              </a:lnSpc>
              <a:buSzPct val="25000"/>
            </a:pPr>
            <a:r>
              <a:rPr lang="en-US" sz="2400" b="1" dirty="0">
                <a:latin typeface="Consolas"/>
                <a:ea typeface="Consolas"/>
                <a:cs typeface="Consolas"/>
                <a:sym typeface="Consolas"/>
              </a:rPr>
              <a:t>session_unset() // </a:t>
            </a:r>
            <a:r>
              <a:rPr lang="en-US" sz="24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or</a:t>
            </a:r>
            <a:r>
              <a:rPr lang="en-US" sz="2400" b="1" dirty="0">
                <a:latin typeface="Consolas"/>
                <a:ea typeface="Consolas"/>
                <a:cs typeface="Consolas"/>
                <a:sym typeface="Consolas"/>
              </a:rPr>
              <a:t> $_SESSION = [];</a:t>
            </a:r>
          </a:p>
          <a:p>
            <a:pPr>
              <a:lnSpc>
                <a:spcPct val="110000"/>
              </a:lnSpc>
              <a:buSzPct val="25000"/>
            </a:pPr>
            <a:r>
              <a:rPr lang="en-US" sz="2400" b="1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// Delete the session cookie if there is one</a:t>
            </a:r>
          </a:p>
          <a:p>
            <a:pPr>
              <a:lnSpc>
                <a:spcPct val="110000"/>
              </a:lnSpc>
              <a:buSzPct val="25000"/>
            </a:pPr>
            <a:r>
              <a:rPr lang="en-US" sz="2400" b="1" dirty="0">
                <a:latin typeface="Consolas"/>
                <a:ea typeface="Consolas"/>
                <a:cs typeface="Consolas"/>
                <a:sym typeface="Consolas"/>
              </a:rPr>
              <a:t>if (isset($_COOKIE[</a:t>
            </a:r>
            <a:r>
              <a:rPr lang="en-US" sz="24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session_name</a:t>
            </a:r>
            <a:r>
              <a:rPr lang="en-US" sz="2400" b="1" dirty="0">
                <a:latin typeface="Consolas"/>
                <a:ea typeface="Consolas"/>
                <a:cs typeface="Consolas"/>
                <a:sym typeface="Consolas"/>
              </a:rPr>
              <a:t>()])) {</a:t>
            </a:r>
          </a:p>
          <a:p>
            <a:pPr>
              <a:lnSpc>
                <a:spcPct val="110000"/>
              </a:lnSpc>
              <a:buSzPct val="25000"/>
            </a:pPr>
            <a:r>
              <a:rPr lang="en-US" sz="2400" b="1" dirty="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24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unset</a:t>
            </a:r>
            <a:r>
              <a:rPr lang="en-US" sz="2400" b="1" dirty="0">
                <a:latin typeface="Consolas"/>
                <a:ea typeface="Consolas"/>
                <a:cs typeface="Consolas"/>
                <a:sym typeface="Consolas"/>
              </a:rPr>
              <a:t>($_COOKIE[session_name()])</a:t>
            </a:r>
          </a:p>
          <a:p>
            <a:pPr>
              <a:lnSpc>
                <a:spcPct val="110000"/>
              </a:lnSpc>
              <a:buSzPct val="25000"/>
            </a:pPr>
            <a:r>
              <a:rPr lang="en-US" sz="2400" b="1" dirty="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24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setcookie</a:t>
            </a:r>
            <a:r>
              <a:rPr lang="en-US" sz="2400" b="1" dirty="0">
                <a:latin typeface="Consolas"/>
                <a:ea typeface="Consolas"/>
                <a:cs typeface="Consolas"/>
                <a:sym typeface="Consolas"/>
              </a:rPr>
              <a:t>(session_name(), '', time() - 3600, '/');</a:t>
            </a:r>
          </a:p>
          <a:p>
            <a:pPr>
              <a:lnSpc>
                <a:spcPct val="110000"/>
              </a:lnSpc>
              <a:buSzPct val="25000"/>
            </a:pPr>
            <a:r>
              <a:rPr lang="en-US" sz="2400" b="1" dirty="0"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>
              <a:lnSpc>
                <a:spcPct val="110000"/>
              </a:lnSpc>
              <a:buSzPct val="25000"/>
            </a:pPr>
            <a:r>
              <a:rPr lang="en-US" sz="2400" b="1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// Destroy session</a:t>
            </a:r>
          </a:p>
          <a:p>
            <a:pPr>
              <a:lnSpc>
                <a:spcPct val="110000"/>
              </a:lnSpc>
              <a:buSzPct val="25000"/>
            </a:pPr>
            <a:r>
              <a:rPr lang="en-US" sz="24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session_destroy();</a:t>
            </a:r>
          </a:p>
          <a:p>
            <a:pPr>
              <a:lnSpc>
                <a:spcPct val="110000"/>
              </a:lnSpc>
              <a:buSzPct val="25000"/>
            </a:pPr>
            <a:r>
              <a:rPr lang="en-US" sz="2400" b="1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// avoid reusing the SID by redirecting </a:t>
            </a:r>
          </a:p>
          <a:p>
            <a:pPr>
              <a:lnSpc>
                <a:spcPct val="110000"/>
              </a:lnSpc>
              <a:buSzPct val="25000"/>
            </a:pPr>
            <a:r>
              <a:rPr lang="en-US" sz="2400" b="1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// back to the same page to regenerate session</a:t>
            </a:r>
          </a:p>
          <a:p>
            <a:pPr>
              <a:lnSpc>
                <a:spcPct val="110000"/>
              </a:lnSpc>
              <a:buSzPct val="25000"/>
            </a:pPr>
            <a:r>
              <a:rPr lang="en-US" sz="2400" b="1" dirty="0">
                <a:latin typeface="Consolas"/>
                <a:ea typeface="Consolas"/>
                <a:cs typeface="Consolas"/>
                <a:sym typeface="Consolas"/>
              </a:rPr>
              <a:t>header('Location: ' . $_SERVER['PHP_SELF']);</a:t>
            </a:r>
          </a:p>
        </p:txBody>
      </p:sp>
      <p:sp>
        <p:nvSpPr>
          <p:cNvPr id="254" name="Shape 254"/>
          <p:cNvSpPr/>
          <p:nvPr/>
        </p:nvSpPr>
        <p:spPr>
          <a:xfrm>
            <a:off x="7716180" y="3969061"/>
            <a:ext cx="3375376" cy="1084883"/>
          </a:xfrm>
          <a:prstGeom prst="wedgeRoundRectCallout">
            <a:avLst>
              <a:gd name="adj1" fmla="val -44482"/>
              <a:gd name="adj2" fmla="val -71737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sym typeface="Calibri"/>
              </a:rPr>
              <a:t>Always</a:t>
            </a:r>
            <a:r>
              <a:rPr lang="en-US" sz="2800" b="1" dirty="0">
                <a:solidFill>
                  <a:schemeClr val="bg2"/>
                </a:solidFill>
                <a:sym typeface="Calibri"/>
              </a:rPr>
              <a:t> set date in the </a:t>
            </a:r>
            <a:r>
              <a:rPr lang="en-US" sz="2800" b="1" dirty="0">
                <a:solidFill>
                  <a:schemeClr val="bg1"/>
                </a:solidFill>
                <a:sym typeface="Calibri"/>
              </a:rPr>
              <a:t>past</a:t>
            </a:r>
          </a:p>
        </p:txBody>
      </p:sp>
      <p:sp>
        <p:nvSpPr>
          <p:cNvPr id="255" name="Shape 255"/>
          <p:cNvSpPr/>
          <p:nvPr/>
        </p:nvSpPr>
        <p:spPr>
          <a:xfrm>
            <a:off x="8481264" y="1808821"/>
            <a:ext cx="3375376" cy="1312324"/>
          </a:xfrm>
          <a:prstGeom prst="wedgeRoundRectCallout">
            <a:avLst>
              <a:gd name="adj1" fmla="val -96755"/>
              <a:gd name="adj2" fmla="val 60020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sym typeface="Calibri"/>
              </a:rPr>
              <a:t>Remove the cookie now if you do not want to redirect</a:t>
            </a:r>
          </a:p>
        </p:txBody>
      </p:sp>
    </p:spTree>
    <p:extLst>
      <p:ext uri="{BB962C8B-B14F-4D97-AF65-F5344CB8AC3E}">
        <p14:creationId xmlns:p14="http://schemas.microsoft.com/office/powerpoint/2010/main" val="3107693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4" grpId="0" animBg="1"/>
      <p:bldP spid="25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wrap="square" lIns="108000" tIns="36000" rIns="108000" bIns="3600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</a:pPr>
            <a:r>
              <a:rPr lang="en-US" sz="3400" dirty="0">
                <a:latin typeface="Calibri"/>
                <a:ea typeface="Calibri"/>
                <a:cs typeface="Calibri"/>
                <a:sym typeface="Calibri"/>
              </a:rPr>
              <a:t>By default, PHP sessions </a:t>
            </a:r>
            <a:r>
              <a:rPr lang="en-US" sz="34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expire</a:t>
            </a:r>
          </a:p>
          <a:p>
            <a:pPr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100000"/>
            </a:pPr>
            <a:r>
              <a:rPr lang="en-US" sz="3400" dirty="0">
                <a:latin typeface="Calibri"/>
                <a:ea typeface="Calibri"/>
                <a:cs typeface="Calibri"/>
                <a:sym typeface="Calibri"/>
              </a:rPr>
              <a:t>It is </a:t>
            </a:r>
            <a:r>
              <a:rPr lang="en-US" sz="34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possible</a:t>
            </a:r>
            <a:r>
              <a:rPr lang="en-US" sz="3400" dirty="0">
                <a:latin typeface="Calibri"/>
                <a:ea typeface="Calibri"/>
                <a:cs typeface="Calibri"/>
                <a:sym typeface="Calibri"/>
              </a:rPr>
              <a:t> to customize sessions so that they are maintained after the browser is closed – </a:t>
            </a:r>
            <a:r>
              <a:rPr lang="en-US" sz="34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not recommended</a:t>
            </a:r>
          </a:p>
          <a:p>
            <a:pPr lvl="1"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80000"/>
            </a:pPr>
            <a:r>
              <a:rPr lang="en-US" sz="3200" dirty="0">
                <a:latin typeface="Calibri"/>
                <a:ea typeface="Calibri"/>
                <a:cs typeface="Calibri"/>
                <a:sym typeface="Calibri"/>
              </a:rPr>
              <a:t>Session </a:t>
            </a:r>
            <a:r>
              <a:rPr lang="en-US" sz="32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Hi-jacking</a:t>
            </a:r>
            <a:r>
              <a:rPr lang="en-US" sz="3200" dirty="0">
                <a:latin typeface="Calibri"/>
                <a:ea typeface="Calibri"/>
                <a:cs typeface="Calibri"/>
                <a:sym typeface="Calibri"/>
              </a:rPr>
              <a:t> is more likely to succeed</a:t>
            </a:r>
          </a:p>
          <a:p>
            <a:pPr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100000"/>
            </a:pPr>
            <a:r>
              <a:rPr lang="en-US" sz="3400" dirty="0">
                <a:latin typeface="Calibri"/>
                <a:ea typeface="Calibri"/>
                <a:cs typeface="Calibri"/>
                <a:sym typeface="Calibri"/>
              </a:rPr>
              <a:t>File based sessions (the </a:t>
            </a:r>
            <a:r>
              <a:rPr lang="en-US" sz="34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default</a:t>
            </a:r>
            <a:r>
              <a:rPr lang="en-US" sz="3400" dirty="0">
                <a:latin typeface="Calibri"/>
                <a:ea typeface="Calibri"/>
                <a:cs typeface="Calibri"/>
                <a:sym typeface="Calibri"/>
              </a:rPr>
              <a:t> in PHP) lock the session</a:t>
            </a:r>
          </a:p>
          <a:p>
            <a:pPr lvl="1"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80000"/>
            </a:pPr>
            <a:r>
              <a:rPr lang="en-US" sz="3200" dirty="0" smtClean="0">
                <a:latin typeface="Calibri"/>
                <a:ea typeface="Calibri"/>
                <a:cs typeface="Calibri"/>
                <a:sym typeface="Calibri"/>
              </a:rPr>
              <a:t>In </a:t>
            </a:r>
            <a:r>
              <a:rPr lang="en-US" sz="3200" dirty="0">
                <a:latin typeface="Calibri"/>
                <a:ea typeface="Calibri"/>
                <a:cs typeface="Calibri"/>
                <a:sym typeface="Calibri"/>
              </a:rPr>
              <a:t>heavy AJAX web apps use </a:t>
            </a:r>
            <a:r>
              <a:rPr lang="en-US" sz="32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session_write_close()</a:t>
            </a:r>
          </a:p>
          <a:p>
            <a:pPr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100000"/>
            </a:pPr>
            <a:r>
              <a:rPr lang="en-US" sz="3400" dirty="0">
                <a:latin typeface="Calibri"/>
                <a:ea typeface="Calibri"/>
                <a:cs typeface="Calibri"/>
                <a:sym typeface="Calibri"/>
              </a:rPr>
              <a:t>PHP allows creating a custom session handler</a:t>
            </a:r>
          </a:p>
          <a:p>
            <a:pPr lvl="1"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80000"/>
            </a:pPr>
            <a:r>
              <a:rPr lang="en-US" sz="3200" dirty="0">
                <a:latin typeface="Calibri"/>
                <a:ea typeface="Calibri"/>
                <a:cs typeface="Calibri"/>
                <a:sym typeface="Calibri"/>
              </a:rPr>
              <a:t>This is advanced stuff, </a:t>
            </a:r>
            <a:r>
              <a:rPr lang="en-US" sz="32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never ever </a:t>
            </a:r>
            <a:r>
              <a:rPr lang="en-US" sz="3200" dirty="0">
                <a:latin typeface="Calibri"/>
                <a:ea typeface="Calibri"/>
                <a:cs typeface="Calibri"/>
                <a:sym typeface="Calibri"/>
              </a:rPr>
              <a:t>use it if unsure</a:t>
            </a:r>
          </a:p>
        </p:txBody>
      </p:sp>
      <p:sp>
        <p:nvSpPr>
          <p:cNvPr id="262" name="Shape 26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wrap="square" lIns="108000" tIns="36000" rIns="108000" bIns="36000" rtlCol="0" anchor="ctr" anchorCtr="0">
            <a:noAutofit/>
          </a:bodyPr>
          <a:lstStyle/>
          <a:p>
            <a:pPr indent="-254000">
              <a:lnSpc>
                <a:spcPct val="90000"/>
              </a:lnSpc>
              <a:spcBef>
                <a:spcPts val="0"/>
              </a:spcBef>
              <a:buClr>
                <a:srgbClr val="F3BE60"/>
              </a:buClr>
              <a:buSzPct val="100000"/>
            </a:pPr>
            <a:r>
              <a:rPr lang="en-US" sz="4000" dirty="0">
                <a:latin typeface="Calibri"/>
                <a:ea typeface="Calibri"/>
                <a:cs typeface="Calibri"/>
                <a:sym typeface="Calibri"/>
              </a:rPr>
              <a:t>Session Considerations</a:t>
            </a:r>
          </a:p>
        </p:txBody>
      </p:sp>
      <p:sp>
        <p:nvSpPr>
          <p:cNvPr id="260" name="Shape 260"/>
          <p:cNvSpPr txBox="1"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wrap="square" lIns="36000" tIns="36000" rIns="36000" bIns="36000" rtlCol="0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17</a:t>
            </a:fld>
            <a:endParaRPr lang="en-US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4422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wrap="square" lIns="108000" tIns="36000" rIns="108000" bIns="36000" anchor="t" anchorCtr="0">
            <a:noAutofit/>
          </a:bodyPr>
          <a:lstStyle/>
          <a:p>
            <a:pPr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</a:pPr>
            <a:r>
              <a:rPr lang="en-US" sz="3400" dirty="0"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-US" sz="34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security issue</a:t>
            </a:r>
            <a:r>
              <a:rPr lang="en-US" sz="3400" dirty="0">
                <a:latin typeface="Calibri"/>
                <a:ea typeface="Calibri"/>
                <a:cs typeface="Calibri"/>
                <a:sym typeface="Calibri"/>
              </a:rPr>
              <a:t>: if a malicious user manages to get hold of </a:t>
            </a:r>
            <a:r>
              <a:rPr lang="en-US" sz="3400" dirty="0" smtClean="0"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3400" dirty="0" smtClean="0">
                <a:latin typeface="Calibri"/>
                <a:ea typeface="Calibri"/>
                <a:cs typeface="Calibri"/>
                <a:sym typeface="Calibri"/>
              </a:rPr>
            </a:br>
            <a:r>
              <a:rPr lang="en-US" sz="3400" dirty="0" smtClean="0">
                <a:latin typeface="Calibri"/>
                <a:ea typeface="Calibri"/>
                <a:cs typeface="Calibri"/>
                <a:sym typeface="Calibri"/>
              </a:rPr>
              <a:t>an active </a:t>
            </a:r>
            <a:r>
              <a:rPr lang="en-US" sz="3400" dirty="0">
                <a:latin typeface="Calibri"/>
                <a:ea typeface="Calibri"/>
                <a:cs typeface="Calibri"/>
                <a:sym typeface="Calibri"/>
              </a:rPr>
              <a:t>session id that is not their own..</a:t>
            </a:r>
          </a:p>
          <a:p>
            <a:pPr lvl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80000"/>
            </a:pPr>
            <a:r>
              <a:rPr lang="en-US" sz="3200" dirty="0">
                <a:latin typeface="Calibri"/>
                <a:ea typeface="Calibri"/>
                <a:cs typeface="Calibri"/>
                <a:sym typeface="Calibri"/>
              </a:rPr>
              <a:t>User 1 browsing site with cookies disabled (URL propagation)</a:t>
            </a:r>
          </a:p>
          <a:p>
            <a:pPr lvl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80000"/>
            </a:pPr>
            <a:r>
              <a:rPr lang="en-US" sz="3200" dirty="0">
                <a:latin typeface="Calibri"/>
                <a:ea typeface="Calibri"/>
                <a:cs typeface="Calibri"/>
                <a:sym typeface="Calibri"/>
              </a:rPr>
              <a:t>User 1 logs in</a:t>
            </a:r>
          </a:p>
          <a:p>
            <a:pPr lvl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80000"/>
            </a:pPr>
            <a:r>
              <a:rPr lang="en-US" sz="3200" dirty="0">
                <a:latin typeface="Calibri"/>
                <a:ea typeface="Calibri"/>
                <a:cs typeface="Calibri"/>
                <a:sym typeface="Calibri"/>
              </a:rPr>
              <a:t>User 1 sends an interesting link to user 2 by email. The URL </a:t>
            </a:r>
            <a:r>
              <a:rPr lang="en-US" sz="3200" dirty="0" smtClean="0"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3200" dirty="0" smtClean="0">
                <a:latin typeface="Calibri"/>
                <a:ea typeface="Calibri"/>
                <a:cs typeface="Calibri"/>
                <a:sym typeface="Calibri"/>
              </a:rPr>
            </a:br>
            <a:r>
              <a:rPr lang="en-US" sz="3200" dirty="0" smtClean="0">
                <a:latin typeface="Calibri"/>
                <a:ea typeface="Calibri"/>
                <a:cs typeface="Calibri"/>
                <a:sym typeface="Calibri"/>
              </a:rPr>
              <a:t>copy </a:t>
            </a:r>
            <a:r>
              <a:rPr lang="en-US" sz="3200" dirty="0">
                <a:latin typeface="Calibri"/>
                <a:ea typeface="Calibri"/>
                <a:cs typeface="Calibri"/>
                <a:sym typeface="Calibri"/>
              </a:rPr>
              <a:t>and pasted contains his </a:t>
            </a:r>
            <a:r>
              <a:rPr lang="en-US" sz="32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session id </a:t>
            </a:r>
          </a:p>
          <a:p>
            <a:pPr lvl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80000"/>
            </a:pPr>
            <a:r>
              <a:rPr lang="en-US" sz="3200" dirty="0">
                <a:latin typeface="Calibri"/>
                <a:ea typeface="Calibri"/>
                <a:cs typeface="Calibri"/>
                <a:sym typeface="Calibri"/>
              </a:rPr>
              <a:t>User 2 looks at the link before session id is destroyed, and </a:t>
            </a:r>
            <a:r>
              <a:rPr lang="en-US" sz="3200" dirty="0" smtClean="0"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3200" dirty="0" smtClean="0">
                <a:latin typeface="Calibri"/>
                <a:ea typeface="Calibri"/>
                <a:cs typeface="Calibri"/>
                <a:sym typeface="Calibri"/>
              </a:rPr>
            </a:br>
            <a:r>
              <a:rPr lang="en-US" sz="3200" dirty="0" smtClean="0">
                <a:latin typeface="Calibri"/>
                <a:ea typeface="Calibri"/>
                <a:cs typeface="Calibri"/>
                <a:sym typeface="Calibri"/>
              </a:rPr>
              <a:t>'hijacks</a:t>
            </a:r>
            <a:r>
              <a:rPr lang="en-US" sz="3200" dirty="0">
                <a:latin typeface="Calibri"/>
                <a:ea typeface="Calibri"/>
                <a:cs typeface="Calibri"/>
                <a:sym typeface="Calibri"/>
              </a:rPr>
              <a:t>' user 1’s session</a:t>
            </a:r>
          </a:p>
          <a:p>
            <a:pPr lvl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80000"/>
            </a:pPr>
            <a:r>
              <a:rPr lang="en-US" sz="3200" dirty="0">
                <a:latin typeface="Calibri"/>
                <a:ea typeface="Calibri"/>
                <a:cs typeface="Calibri"/>
                <a:sym typeface="Calibri"/>
              </a:rPr>
              <a:t>User 2 is now logged in as user 1!!</a:t>
            </a:r>
          </a:p>
          <a:p>
            <a:pPr marL="304747" indent="-304747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100000"/>
              <a:buNone/>
            </a:pPr>
            <a:endParaRPr sz="34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wrap="square" lIns="108000" tIns="36000" rIns="108000" bIns="36000" rtlCol="0" anchor="ctr" anchorCtr="0">
            <a:noAutofit/>
          </a:bodyPr>
          <a:lstStyle/>
          <a:p>
            <a:pPr indent="-254000">
              <a:lnSpc>
                <a:spcPct val="90000"/>
              </a:lnSpc>
              <a:spcBef>
                <a:spcPts val="0"/>
              </a:spcBef>
              <a:buClr>
                <a:srgbClr val="F3BE60"/>
              </a:buClr>
              <a:buSzPct val="100000"/>
            </a:pPr>
            <a:r>
              <a:rPr lang="en-US" sz="4000" dirty="0">
                <a:latin typeface="Calibri"/>
                <a:ea typeface="Calibri"/>
                <a:cs typeface="Calibri"/>
                <a:sym typeface="Calibri"/>
              </a:rPr>
              <a:t>Session Hi-jacking</a:t>
            </a:r>
          </a:p>
        </p:txBody>
      </p:sp>
      <p:sp>
        <p:nvSpPr>
          <p:cNvPr id="267" name="Shape 267"/>
          <p:cNvSpPr txBox="1">
            <a:spLocks noGrp="1"/>
          </p:cNvSpPr>
          <p:nvPr>
            <p:ph type="sldNum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  <a:noFill/>
          <a:ln>
            <a:noFill/>
          </a:ln>
        </p:spPr>
        <p:txBody>
          <a:bodyPr vert="horz" wrap="square" lIns="36000" tIns="36000" rIns="36000" bIns="36000" rtlCol="0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18</a:t>
            </a:fld>
            <a:endParaRPr lang="en-US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38146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 txBox="1"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wrap="square" lIns="108000" tIns="36000" rIns="108000" bIns="36000" anchor="t" anchorCtr="0">
            <a:noAutofit/>
          </a:bodyPr>
          <a:lstStyle/>
          <a:p>
            <a:pPr marL="304747" indent="-304747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Noto Sans Symbols"/>
              <a:buChar char="▪"/>
            </a:pPr>
            <a:r>
              <a:rPr lang="en-US" sz="3400" dirty="0">
                <a:latin typeface="Calibri"/>
                <a:ea typeface="Calibri"/>
                <a:cs typeface="Calibri"/>
                <a:sym typeface="Calibri"/>
              </a:rPr>
              <a:t>Try to implement it with </a:t>
            </a:r>
            <a:r>
              <a:rPr lang="en-US" sz="34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Sessions</a:t>
            </a:r>
          </a:p>
        </p:txBody>
      </p:sp>
      <p:sp>
        <p:nvSpPr>
          <p:cNvPr id="276" name="Shape 27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wrap="square" lIns="108000" tIns="36000" rIns="108000" bIns="36000" rtlCol="0" anchor="ctr" anchorCtr="0">
            <a:noAutofit/>
          </a:bodyPr>
          <a:lstStyle/>
          <a:p>
            <a:pPr indent="-254000">
              <a:lnSpc>
                <a:spcPct val="90000"/>
              </a:lnSpc>
              <a:spcBef>
                <a:spcPts val="0"/>
              </a:spcBef>
              <a:buClr>
                <a:srgbClr val="F3BE60"/>
              </a:buClr>
              <a:buSzPct val="100000"/>
            </a:pPr>
            <a:r>
              <a:rPr lang="en-US" sz="4000" dirty="0">
                <a:latin typeface="Calibri"/>
                <a:ea typeface="Calibri"/>
                <a:cs typeface="Calibri"/>
                <a:sym typeface="Calibri"/>
              </a:rPr>
              <a:t>Problem: File Based Phonebook</a:t>
            </a:r>
          </a:p>
        </p:txBody>
      </p:sp>
      <p:sp>
        <p:nvSpPr>
          <p:cNvPr id="274" name="Shape 274"/>
          <p:cNvSpPr txBox="1">
            <a:spLocks noGrp="1"/>
          </p:cNvSpPr>
          <p:nvPr>
            <p:ph type="sldNum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  <a:noFill/>
          <a:ln>
            <a:noFill/>
          </a:ln>
        </p:spPr>
        <p:txBody>
          <a:bodyPr vert="horz" wrap="square" lIns="36000" tIns="36000" rIns="36000" bIns="36000" rtlCol="0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19</a:t>
            </a:fld>
            <a:endParaRPr lang="en-US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7" name="Shape 277" descr="C:\Users\MadWings\Desktop\book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61616" y="1754152"/>
            <a:ext cx="5675667" cy="449063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44717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9600" b="1" dirty="0"/>
              <a:t>#php-web</a:t>
            </a:r>
            <a:endParaRPr lang="en-US" sz="96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067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7397" y="5411407"/>
            <a:ext cx="10961783" cy="768084"/>
          </a:xfrm>
        </p:spPr>
        <p:txBody>
          <a:bodyPr/>
          <a:lstStyle/>
          <a:p>
            <a:r>
              <a:rPr lang="en-US" sz="4800" dirty="0">
                <a:ea typeface="Calibri"/>
                <a:cs typeface="Calibri"/>
                <a:sym typeface="Calibri"/>
              </a:rPr>
              <a:t>Other Superglobals in PHP</a:t>
            </a:r>
            <a:endParaRPr lang="en-US" dirty="0"/>
          </a:p>
        </p:txBody>
      </p:sp>
      <p:pic>
        <p:nvPicPr>
          <p:cNvPr id="283" name="Shape 28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33982" y="612950"/>
            <a:ext cx="8068615" cy="422228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09506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wrap="square" lIns="108000" tIns="36000" rIns="108000" bIns="36000" anchor="t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</a:pPr>
            <a:r>
              <a:rPr lang="en-US" sz="34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$_SERVER</a:t>
            </a:r>
            <a:r>
              <a:rPr lang="en-US" sz="34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400" dirty="0">
                <a:latin typeface="Calibri"/>
                <a:ea typeface="Calibri"/>
                <a:cs typeface="Calibri"/>
                <a:sym typeface="Calibri"/>
              </a:rPr>
              <a:t>– holds information about </a:t>
            </a:r>
            <a:r>
              <a:rPr lang="en-US" sz="34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headers, paths, and </a:t>
            </a:r>
            <a:r>
              <a:rPr lang="en-US" sz="3400" dirty="0" smtClean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3400" dirty="0" smtClean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400" dirty="0" smtClean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script locations</a:t>
            </a:r>
            <a:endParaRPr lang="en-US" sz="34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04747" indent="-304747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100000"/>
              <a:buNone/>
            </a:pPr>
            <a:endParaRPr sz="3400" dirty="0">
              <a:latin typeface="Calibri"/>
              <a:ea typeface="Calibri"/>
              <a:cs typeface="Calibri"/>
              <a:sym typeface="Calibri"/>
            </a:endParaRPr>
          </a:p>
          <a:p>
            <a:pPr marL="304747" indent="-304747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100000"/>
              <a:buNone/>
            </a:pPr>
            <a:endParaRPr sz="3400" dirty="0">
              <a:latin typeface="Calibri"/>
              <a:ea typeface="Calibri"/>
              <a:cs typeface="Calibri"/>
              <a:sym typeface="Calibri"/>
            </a:endParaRPr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100000"/>
            </a:pPr>
            <a:r>
              <a:rPr lang="en-US" sz="34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$_REQUEST</a:t>
            </a:r>
            <a:r>
              <a:rPr lang="en-US" sz="34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400" dirty="0">
                <a:latin typeface="Calibri"/>
                <a:ea typeface="Calibri"/>
                <a:cs typeface="Calibri"/>
                <a:sym typeface="Calibri"/>
              </a:rPr>
              <a:t>– an associative array that contains the contents </a:t>
            </a:r>
            <a:r>
              <a:rPr lang="en-US" sz="3400" dirty="0" smtClean="0"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3400" dirty="0" smtClean="0">
                <a:latin typeface="Calibri"/>
                <a:ea typeface="Calibri"/>
                <a:cs typeface="Calibri"/>
                <a:sym typeface="Calibri"/>
              </a:rPr>
            </a:br>
            <a:r>
              <a:rPr lang="en-US" sz="3400" dirty="0" smtClean="0">
                <a:latin typeface="Calibri"/>
                <a:ea typeface="Calibri"/>
                <a:cs typeface="Calibri"/>
                <a:sym typeface="Calibri"/>
              </a:rPr>
              <a:t>of </a:t>
            </a:r>
            <a:r>
              <a:rPr lang="en-US" sz="34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$_GET</a:t>
            </a:r>
            <a:r>
              <a:rPr lang="en-US" sz="3400" dirty="0"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34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$_POST</a:t>
            </a:r>
            <a:r>
              <a:rPr lang="en-US" sz="3400" dirty="0">
                <a:latin typeface="Calibri"/>
                <a:ea typeface="Calibri"/>
                <a:cs typeface="Calibri"/>
                <a:sym typeface="Calibri"/>
              </a:rPr>
              <a:t> and </a:t>
            </a:r>
            <a:r>
              <a:rPr lang="en-US" sz="34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$_COOKIE</a:t>
            </a:r>
          </a:p>
        </p:txBody>
      </p:sp>
      <p:sp>
        <p:nvSpPr>
          <p:cNvPr id="289" name="Shape 28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wrap="square" lIns="108000" tIns="36000" rIns="108000" bIns="36000" rtlCol="0" anchor="ctr" anchorCtr="0">
            <a:noAutofit/>
          </a:bodyPr>
          <a:lstStyle/>
          <a:p>
            <a:pPr indent="-254000">
              <a:lnSpc>
                <a:spcPct val="90000"/>
              </a:lnSpc>
              <a:spcBef>
                <a:spcPts val="0"/>
              </a:spcBef>
              <a:buClr>
                <a:srgbClr val="F3BE60"/>
              </a:buClr>
              <a:buSzPct val="100000"/>
            </a:pPr>
            <a:r>
              <a:rPr lang="en-US" sz="4000" dirty="0">
                <a:latin typeface="Calibri"/>
                <a:ea typeface="Calibri"/>
                <a:cs typeface="Calibri"/>
                <a:sym typeface="Calibri"/>
              </a:rPr>
              <a:t>$_SERVER, $_REQUEST</a:t>
            </a:r>
          </a:p>
        </p:txBody>
      </p:sp>
      <p:sp>
        <p:nvSpPr>
          <p:cNvPr id="290" name="Shape 290"/>
          <p:cNvSpPr txBox="1"/>
          <p:nvPr/>
        </p:nvSpPr>
        <p:spPr>
          <a:xfrm>
            <a:off x="740405" y="2618911"/>
            <a:ext cx="6006759" cy="566309"/>
          </a:xfrm>
          <a:prstGeom prst="rect">
            <a:avLst/>
          </a:prstGeom>
          <a:solidFill>
            <a:srgbClr val="D9D4C6">
              <a:alpha val="24705"/>
            </a:srgbClr>
          </a:solidFill>
          <a:ln w="12700" cap="flat" cmpd="sng">
            <a:solidFill>
              <a:srgbClr val="C6BEAB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>
              <a:lnSpc>
                <a:spcPct val="110000"/>
              </a:lnSpc>
              <a:buSzPct val="25000"/>
            </a:pPr>
            <a:r>
              <a:rPr lang="en-US" sz="2800" b="1" dirty="0">
                <a:latin typeface="Consolas"/>
                <a:ea typeface="Consolas"/>
                <a:cs typeface="Consolas"/>
                <a:sym typeface="Consolas"/>
              </a:rPr>
              <a:t>print_r($_SERVER);</a:t>
            </a:r>
          </a:p>
        </p:txBody>
      </p:sp>
      <p:sp>
        <p:nvSpPr>
          <p:cNvPr id="291" name="Shape 291"/>
          <p:cNvSpPr txBox="1"/>
          <p:nvPr/>
        </p:nvSpPr>
        <p:spPr>
          <a:xfrm>
            <a:off x="740405" y="5319123"/>
            <a:ext cx="6006759" cy="566309"/>
          </a:xfrm>
          <a:prstGeom prst="rect">
            <a:avLst/>
          </a:prstGeom>
          <a:solidFill>
            <a:srgbClr val="D9D4C6">
              <a:alpha val="24705"/>
            </a:srgbClr>
          </a:solidFill>
          <a:ln w="12700" cap="flat" cmpd="sng">
            <a:solidFill>
              <a:srgbClr val="C6BEAB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>
              <a:lnSpc>
                <a:spcPct val="110000"/>
              </a:lnSpc>
              <a:buSzPct val="25000"/>
            </a:pPr>
            <a:r>
              <a:rPr lang="en-US" sz="2800" b="1" dirty="0">
                <a:latin typeface="Consolas"/>
                <a:ea typeface="Consolas"/>
                <a:cs typeface="Consolas"/>
                <a:sym typeface="Consolas"/>
              </a:rPr>
              <a:t>print_r($_REQUEST);</a:t>
            </a:r>
          </a:p>
        </p:txBody>
      </p:sp>
    </p:spTree>
    <p:extLst>
      <p:ext uri="{BB962C8B-B14F-4D97-AF65-F5344CB8AC3E}">
        <p14:creationId xmlns:p14="http://schemas.microsoft.com/office/powerpoint/2010/main" val="3917450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0" grpId="0" animBg="1"/>
      <p:bldP spid="29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>
            <a:spLocks noGrp="1"/>
          </p:cNvSpPr>
          <p:nvPr>
            <p:ph type="body" sz="quarter" idx="10"/>
          </p:nvPr>
        </p:nvSpPr>
        <p:spPr>
          <a:xfrm>
            <a:off x="615109" y="5053554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vert="horz" wrap="square" lIns="36000" tIns="36000" rIns="36000" bIns="36000" rtlCol="0" anchor="t" anchorCtr="0">
            <a:noAutofit/>
          </a:bodyPr>
          <a:lstStyle/>
          <a:p>
            <a:pPr indent="-254000">
              <a:spcAft>
                <a:spcPts val="0"/>
              </a:spcAft>
              <a:buSzPct val="100000"/>
            </a:pPr>
            <a:r>
              <a:rPr lang="en-US" sz="4800" dirty="0">
                <a:ea typeface="Calibri"/>
                <a:cs typeface="Calibri"/>
                <a:sym typeface="Calibri"/>
              </a:rPr>
              <a:t>Other Superglobals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615109" y="5881306"/>
            <a:ext cx="10961783" cy="499819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Live Demo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98" name="Shape 29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04456" y="636299"/>
            <a:ext cx="6583088" cy="414797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35672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15106" y="5342135"/>
            <a:ext cx="10961783" cy="768084"/>
          </a:xfrm>
        </p:spPr>
        <p:txBody>
          <a:bodyPr/>
          <a:lstStyle/>
          <a:p>
            <a:r>
              <a:rPr lang="en-US" sz="4800" dirty="0">
                <a:ea typeface="Calibri"/>
                <a:cs typeface="Calibri"/>
                <a:sym typeface="Calibri"/>
              </a:rPr>
              <a:t>Authentication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9149" y="818434"/>
            <a:ext cx="6913696" cy="4044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24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sz="5100" dirty="0" smtClean="0"/>
              <a:t>Authentication is the process of determining whether someone or something is, in fact, </a:t>
            </a:r>
            <a:br>
              <a:rPr lang="en-US" sz="5100" dirty="0" smtClean="0"/>
            </a:br>
            <a:r>
              <a:rPr lang="en-US" sz="5100" dirty="0" smtClean="0"/>
              <a:t>who or what it declares itself to be. Authentication technology provides access control </a:t>
            </a:r>
            <a:br>
              <a:rPr lang="en-US" sz="5100" dirty="0" smtClean="0"/>
            </a:br>
            <a:r>
              <a:rPr lang="en-US" sz="5100" dirty="0" smtClean="0"/>
              <a:t>for systems by checking to see if a user's credentials match the credentials in a database </a:t>
            </a:r>
            <a:br>
              <a:rPr lang="en-US" sz="5100" dirty="0" smtClean="0"/>
            </a:br>
            <a:r>
              <a:rPr lang="en-US" sz="5100" dirty="0" smtClean="0"/>
              <a:t>of authorized users or in a data authentication server.</a:t>
            </a:r>
          </a:p>
          <a:p>
            <a:r>
              <a:rPr lang="en-US" sz="5500" b="1" dirty="0" smtClean="0"/>
              <a:t>Authentication in cybersecurity</a:t>
            </a:r>
          </a:p>
          <a:p>
            <a:pPr lvl="1"/>
            <a:r>
              <a:rPr lang="en-US" sz="5100" dirty="0" smtClean="0"/>
              <a:t>Authentication </a:t>
            </a:r>
            <a:r>
              <a:rPr lang="en-US" sz="5100" dirty="0"/>
              <a:t>is important because it enables organizations to keep their networks </a:t>
            </a:r>
            <a:r>
              <a:rPr lang="en-US" sz="5100" dirty="0" smtClean="0"/>
              <a:t/>
            </a:r>
            <a:br>
              <a:rPr lang="en-US" sz="5100" dirty="0" smtClean="0"/>
            </a:br>
            <a:r>
              <a:rPr lang="en-US" sz="5100" dirty="0" smtClean="0"/>
              <a:t>secure </a:t>
            </a:r>
            <a:r>
              <a:rPr lang="en-US" sz="5100" dirty="0"/>
              <a:t>by permitting only authenticated users (or processes) to access </a:t>
            </a:r>
            <a:r>
              <a:rPr lang="en-US" sz="5100" dirty="0" smtClean="0"/>
              <a:t>its </a:t>
            </a:r>
            <a:r>
              <a:rPr lang="en-US" sz="5100" dirty="0"/>
              <a:t>protected </a:t>
            </a:r>
            <a:r>
              <a:rPr lang="en-US" sz="5100" dirty="0" smtClean="0"/>
              <a:t/>
            </a:r>
            <a:br>
              <a:rPr lang="en-US" sz="5100" dirty="0" smtClean="0"/>
            </a:br>
            <a:r>
              <a:rPr lang="en-US" sz="5100" dirty="0" smtClean="0"/>
              <a:t>resources</a:t>
            </a:r>
            <a:r>
              <a:rPr lang="en-US" sz="5100" dirty="0"/>
              <a:t>, which may include computer systems, networks, </a:t>
            </a:r>
            <a:r>
              <a:rPr lang="en-US" sz="5100" dirty="0" smtClean="0"/>
              <a:t>databases</a:t>
            </a:r>
            <a:r>
              <a:rPr lang="en-US" sz="5100" dirty="0"/>
              <a:t>, websites and other network-based applications or services.</a:t>
            </a:r>
          </a:p>
          <a:p>
            <a:pPr lvl="1"/>
            <a:r>
              <a:rPr lang="en-US" sz="5100" dirty="0"/>
              <a:t>Once authenticated, a user or process is usually subjected to </a:t>
            </a:r>
            <a:r>
              <a:rPr lang="en-US" sz="5100" dirty="0" smtClean="0"/>
              <a:t>an authorization</a:t>
            </a:r>
            <a:r>
              <a:rPr lang="en-US" sz="5100" dirty="0"/>
              <a:t> </a:t>
            </a:r>
            <a:r>
              <a:rPr lang="en-US" sz="5100" dirty="0" smtClean="0"/>
              <a:t>process </a:t>
            </a:r>
            <a:r>
              <a:rPr lang="en-US" sz="5100" dirty="0"/>
              <a:t>as well, to determine whether the authenticated entity should be permitted access </a:t>
            </a:r>
            <a:r>
              <a:rPr lang="en-US" sz="5100" dirty="0" smtClean="0"/>
              <a:t/>
            </a:r>
            <a:br>
              <a:rPr lang="en-US" sz="5100" dirty="0" smtClean="0"/>
            </a:br>
            <a:r>
              <a:rPr lang="en-US" sz="5100" dirty="0" smtClean="0"/>
              <a:t>to </a:t>
            </a:r>
            <a:r>
              <a:rPr lang="en-US" sz="5100" dirty="0"/>
              <a:t>a protected resource or system. A user can be authenticated </a:t>
            </a:r>
            <a:r>
              <a:rPr lang="en-US" sz="5100" dirty="0" smtClean="0"/>
              <a:t>but </a:t>
            </a:r>
            <a:r>
              <a:rPr lang="en-US" sz="5100" dirty="0"/>
              <a:t>fail to be given </a:t>
            </a:r>
            <a:r>
              <a:rPr lang="en-US" sz="5100" dirty="0" smtClean="0"/>
              <a:t/>
            </a:r>
            <a:br>
              <a:rPr lang="en-US" sz="5100" dirty="0" smtClean="0"/>
            </a:br>
            <a:r>
              <a:rPr lang="en-US" sz="5100" dirty="0" smtClean="0"/>
              <a:t>access </a:t>
            </a:r>
            <a:r>
              <a:rPr lang="en-US" sz="5100" dirty="0"/>
              <a:t>to a resource if that user was not granted permission to access it</a:t>
            </a:r>
            <a:r>
              <a:rPr lang="en-US" sz="5100" dirty="0" smtClean="0"/>
              <a:t>.</a:t>
            </a:r>
            <a:endParaRPr lang="en-US" sz="51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Authentication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265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Authentication - </a:t>
            </a:r>
            <a:r>
              <a:rPr lang="en-US" dirty="0" smtClean="0"/>
              <a:t>Process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4437" y="1302684"/>
            <a:ext cx="7038109" cy="5094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884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1086" y="1656688"/>
            <a:ext cx="7579238" cy="4771126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3481" y="1420275"/>
            <a:ext cx="8630747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137550" y="2386124"/>
            <a:ext cx="3704800" cy="4009526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4520" y="1724212"/>
            <a:ext cx="11449179" cy="4980977"/>
          </a:xfrm>
          <a:prstGeom prst="rect">
            <a:avLst/>
          </a:prstGeom>
        </p:spPr>
        <p:txBody>
          <a:bodyPr vert="horz" lIns="107972" tIns="35991" rIns="107972" bIns="35991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000" dirty="0">
                <a:solidFill>
                  <a:schemeClr val="bg2"/>
                </a:solidFill>
              </a:rPr>
              <a:t>HTTP is a </a:t>
            </a:r>
            <a:r>
              <a:rPr lang="en-US" sz="3000" dirty="0">
                <a:solidFill>
                  <a:schemeClr val="bg1"/>
                </a:solidFill>
              </a:rPr>
              <a:t>Stateless</a:t>
            </a:r>
            <a:r>
              <a:rPr lang="en-US" sz="3000" dirty="0">
                <a:solidFill>
                  <a:schemeClr val="bg2"/>
                </a:solidFill>
              </a:rPr>
              <a:t> Protocol</a:t>
            </a:r>
          </a:p>
          <a:p>
            <a:pPr>
              <a:lnSpc>
                <a:spcPct val="100000"/>
              </a:lnSpc>
            </a:pPr>
            <a:r>
              <a:rPr lang="en-US" sz="3000" dirty="0">
                <a:solidFill>
                  <a:schemeClr val="bg2"/>
                </a:solidFill>
              </a:rPr>
              <a:t>Modern Web Storage API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2800" dirty="0">
                <a:solidFill>
                  <a:schemeClr val="bg1"/>
                </a:solidFill>
              </a:rPr>
              <a:t>JavaScript</a:t>
            </a:r>
            <a:r>
              <a:rPr lang="en-US" sz="2800" dirty="0">
                <a:solidFill>
                  <a:schemeClr val="bg2"/>
                </a:solidFill>
              </a:rPr>
              <a:t> needed to use them</a:t>
            </a:r>
          </a:p>
          <a:p>
            <a:pPr>
              <a:lnSpc>
                <a:spcPct val="100000"/>
              </a:lnSpc>
            </a:pPr>
            <a:r>
              <a:rPr lang="en-US" sz="3000" dirty="0">
                <a:solidFill>
                  <a:schemeClr val="bg2"/>
                </a:solidFill>
              </a:rPr>
              <a:t>PHP can manipulate </a:t>
            </a:r>
            <a:r>
              <a:rPr lang="en-US" sz="3000" dirty="0">
                <a:solidFill>
                  <a:schemeClr val="bg1"/>
                </a:solidFill>
              </a:rPr>
              <a:t>Cookies</a:t>
            </a:r>
          </a:p>
          <a:p>
            <a:pPr>
              <a:lnSpc>
                <a:spcPct val="100000"/>
              </a:lnSpc>
            </a:pPr>
            <a:r>
              <a:rPr lang="en-US" sz="3000" dirty="0">
                <a:solidFill>
                  <a:schemeClr val="bg2"/>
                </a:solidFill>
              </a:rPr>
              <a:t>Using PHP Sessions for data storage</a:t>
            </a:r>
          </a:p>
          <a:p>
            <a:pPr>
              <a:lnSpc>
                <a:spcPct val="100000"/>
              </a:lnSpc>
            </a:pPr>
            <a:r>
              <a:rPr lang="en-US" sz="3000" dirty="0">
                <a:solidFill>
                  <a:schemeClr val="bg2"/>
                </a:solidFill>
              </a:rPr>
              <a:t>Cookie or URL propagation</a:t>
            </a:r>
          </a:p>
          <a:p>
            <a:pPr>
              <a:lnSpc>
                <a:spcPct val="100000"/>
              </a:lnSpc>
            </a:pPr>
            <a:r>
              <a:rPr lang="en-US" sz="3000" dirty="0">
                <a:solidFill>
                  <a:schemeClr val="bg2"/>
                </a:solidFill>
              </a:rPr>
              <a:t>Using other </a:t>
            </a:r>
            <a:r>
              <a:rPr lang="en-US" sz="3000" dirty="0">
                <a:solidFill>
                  <a:schemeClr val="bg1"/>
                </a:solidFill>
              </a:rPr>
              <a:t>PHP Superglobals</a:t>
            </a:r>
            <a:r>
              <a:rPr lang="en-US" sz="3000" dirty="0">
                <a:solidFill>
                  <a:schemeClr val="bg2"/>
                </a:solidFill>
              </a:rPr>
              <a:t>: $_SERVER, </a:t>
            </a:r>
            <a:r>
              <a:rPr lang="en-US" sz="3000" dirty="0" smtClean="0">
                <a:solidFill>
                  <a:schemeClr val="bg2"/>
                </a:solidFill>
              </a:rPr>
              <a:t/>
            </a:r>
            <a:br>
              <a:rPr lang="en-US" sz="3000" dirty="0" smtClean="0">
                <a:solidFill>
                  <a:schemeClr val="bg2"/>
                </a:solidFill>
              </a:rPr>
            </a:br>
            <a:r>
              <a:rPr lang="en-US" sz="3000" dirty="0" smtClean="0">
                <a:solidFill>
                  <a:schemeClr val="bg2"/>
                </a:solidFill>
              </a:rPr>
              <a:t>$_REQUEST</a:t>
            </a:r>
            <a:endParaRPr lang="en-US" sz="3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9780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81789DFE-D58D-43BD-AA8F-FA366E7C4BD4}"/>
              </a:ext>
            </a:extLst>
          </p:cNvPr>
          <p:cNvSpPr>
            <a:spLocks noGrp="1"/>
          </p:cNvSpPr>
          <p:nvPr/>
        </p:nvSpPr>
        <p:spPr>
          <a:xfrm>
            <a:off x="530518" y="6494462"/>
            <a:ext cx="10483850" cy="363538"/>
          </a:xfrm>
          <a:prstGeom prst="rect">
            <a:avLst/>
          </a:prstGeom>
        </p:spPr>
        <p:txBody>
          <a:bodyPr vert="horz" lIns="108000" tIns="36000" rIns="108000" bIns="36000" rtlCol="0">
            <a:normAutofit fontScale="62500" lnSpcReduction="2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  <a:hlinkClick r:id="rId3"/>
              </a:rPr>
              <a:t>https://softuni.bg/trainings/2163/php-web-development-basics-september2018/internal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>
                <a:solidFill>
                  <a:schemeClr val="bg2"/>
                </a:solidFill>
              </a:rPr>
              <a:t>СофтУни диамантени партньори</a:t>
            </a:r>
          </a:p>
        </p:txBody>
      </p:sp>
      <p:pic>
        <p:nvPicPr>
          <p:cNvPr id="4" name="Picture 3">
            <a:hlinkClick r:id="rId3"/>
            <a:extLst>
              <a:ext uri="{FF2B5EF4-FFF2-40B4-BE49-F238E27FC236}">
                <a16:creationId xmlns:a16="http://schemas.microsoft.com/office/drawing/2014/main" id="{79A9B1A9-22B2-4951-AB2F-D999C85A7C9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7285" y="1200163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02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CBBEBD-21E0-4859-853C-1873ABB65A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052" y="1399790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77E566EE-E4AE-4D31-A309-8FF9563DD4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052" y="2317266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96229C8F-B4C0-4B49-AF0D-53AF670BB5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1" t="-168" r="15238" b="19014"/>
          <a:stretch/>
        </p:blipFill>
        <p:spPr bwMode="auto">
          <a:xfrm>
            <a:off x="7763088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F4576FAB-B206-438A-9766-B6F6ABB536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344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284B6D5F-80FE-48D5-801C-41AFC2FEFF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9112" y="4510112"/>
            <a:ext cx="3352800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2614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>
                <a:solidFill>
                  <a:schemeClr val="bg2"/>
                </a:solidFill>
              </a:rPr>
              <a:t>СофтУни диамантени партньори</a:t>
            </a:r>
            <a:endParaRPr lang="bg-BG" dirty="0"/>
          </a:p>
        </p:txBody>
      </p:sp>
      <p:pic>
        <p:nvPicPr>
          <p:cNvPr id="4" name="Picture 3">
            <a:hlinkClick r:id="rId3"/>
            <a:extLst>
              <a:ext uri="{FF2B5EF4-FFF2-40B4-BE49-F238E27FC236}">
                <a16:creationId xmlns:a16="http://schemas.microsoft.com/office/drawing/2014/main" id="{57F6CA19-B6C5-4C43-B80C-7F86ADB9DF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1452" y="3048001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6" name="Picture 5">
            <a:hlinkClick r:id="rId5"/>
            <a:extLst>
              <a:ext uri="{FF2B5EF4-FFF2-40B4-BE49-F238E27FC236}">
                <a16:creationId xmlns:a16="http://schemas.microsoft.com/office/drawing/2014/main" id="{404B82B5-A24C-40BD-88A8-9F0719240EA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8" name="Picture 7">
            <a:hlinkClick r:id="rId7"/>
            <a:extLst>
              <a:ext uri="{FF2B5EF4-FFF2-40B4-BE49-F238E27FC236}">
                <a16:creationId xmlns:a16="http://schemas.microsoft.com/office/drawing/2014/main" id="{CB5D3A57-F9B4-4DCE-A831-7E040653E16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2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A05A9AFA-1694-4FF9-800A-2B4E62A89854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4261" y="1253342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3" name="Picture 12">
            <a:hlinkClick r:id="rId11"/>
            <a:extLst>
              <a:ext uri="{FF2B5EF4-FFF2-40B4-BE49-F238E27FC236}">
                <a16:creationId xmlns:a16="http://schemas.microsoft.com/office/drawing/2014/main" id="{C5733A8A-180C-42DB-A531-617A616CF1F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373" y="1297094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5" name="Picture 14">
            <a:hlinkClick r:id="rId13"/>
            <a:extLst>
              <a:ext uri="{FF2B5EF4-FFF2-40B4-BE49-F238E27FC236}">
                <a16:creationId xmlns:a16="http://schemas.microsoft.com/office/drawing/2014/main" id="{C75642FC-F411-4844-A28F-DD6D37636A3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323273"/>
            <a:ext cx="6678008" cy="1231632"/>
          </a:xfrm>
          <a:prstGeom prst="roundRect">
            <a:avLst>
              <a:gd name="adj" fmla="val 6594"/>
            </a:avLst>
          </a:prstGeom>
        </p:spPr>
      </p:pic>
    </p:spTree>
    <p:extLst>
      <p:ext uri="{BB962C8B-B14F-4D97-AF65-F5344CB8AC3E}">
        <p14:creationId xmlns:p14="http://schemas.microsoft.com/office/powerpoint/2010/main" val="1293583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wrap="square" lIns="108000" tIns="36000" rIns="108000" bIns="36000" rtlCol="0" anchor="ctr" anchorCtr="0">
            <a:no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Clr>
                <a:srgbClr val="F3BE60"/>
              </a:buClr>
              <a:buSzPct val="25000"/>
            </a:pPr>
            <a:r>
              <a:rPr lang="en-US" sz="4000" dirty="0">
                <a:latin typeface="Calibri"/>
                <a:ea typeface="Calibri"/>
                <a:cs typeface="Calibri"/>
                <a:sym typeface="Calibri"/>
              </a:rPr>
              <a:t>Table of Contents</a:t>
            </a:r>
          </a:p>
        </p:txBody>
      </p:sp>
      <p:sp>
        <p:nvSpPr>
          <p:cNvPr id="251" name="Shape 251"/>
          <p:cNvSpPr txBox="1"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wrap="square" lIns="108000" tIns="36000" rIns="108000" bIns="36000" rtlCol="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</a:pPr>
            <a:r>
              <a:rPr lang="en-US" sz="3400" dirty="0">
                <a:ea typeface="Calibri"/>
                <a:cs typeface="Calibri"/>
                <a:sym typeface="Calibri"/>
              </a:rPr>
              <a:t>HTTP Stateless Protocol</a:t>
            </a:r>
          </a:p>
          <a:p>
            <a:pPr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100000"/>
            </a:pPr>
            <a:r>
              <a:rPr lang="en-US" sz="3400" dirty="0">
                <a:ea typeface="Calibri"/>
                <a:cs typeface="Calibri"/>
                <a:sym typeface="Calibri"/>
              </a:rPr>
              <a:t>Client Side Storage</a:t>
            </a:r>
          </a:p>
          <a:p>
            <a:pPr marL="933139" lvl="1" indent="-457200"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80000"/>
            </a:pPr>
            <a:r>
              <a:rPr lang="en-US" sz="3200" dirty="0" smtClean="0">
                <a:ea typeface="Calibri"/>
                <a:cs typeface="Calibri"/>
                <a:sym typeface="Calibri"/>
              </a:rPr>
              <a:t>Web </a:t>
            </a:r>
            <a:r>
              <a:rPr lang="en-US" sz="3200" dirty="0">
                <a:ea typeface="Calibri"/>
                <a:cs typeface="Calibri"/>
                <a:sym typeface="Calibri"/>
              </a:rPr>
              <a:t>Storage API</a:t>
            </a:r>
          </a:p>
          <a:p>
            <a:pPr marL="933139" lvl="1" indent="-457200"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80000"/>
            </a:pPr>
            <a:r>
              <a:rPr lang="en-US" sz="3200" dirty="0">
                <a:ea typeface="Calibri"/>
                <a:cs typeface="Calibri"/>
                <a:sym typeface="Calibri"/>
              </a:rPr>
              <a:t>Cookies</a:t>
            </a:r>
          </a:p>
          <a:p>
            <a:pPr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100000"/>
            </a:pPr>
            <a:r>
              <a:rPr lang="en-US" sz="3400" dirty="0">
                <a:ea typeface="Calibri"/>
                <a:cs typeface="Calibri"/>
                <a:sym typeface="Calibri"/>
              </a:rPr>
              <a:t>PHP Sessions</a:t>
            </a:r>
          </a:p>
          <a:p>
            <a:pPr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100000"/>
            </a:pPr>
            <a:r>
              <a:rPr lang="en-US" sz="3400" dirty="0">
                <a:ea typeface="Calibri"/>
                <a:cs typeface="Calibri"/>
                <a:sym typeface="Calibri"/>
              </a:rPr>
              <a:t>Other </a:t>
            </a:r>
            <a:r>
              <a:rPr lang="en-US" sz="3400" dirty="0" smtClean="0">
                <a:ea typeface="Calibri"/>
                <a:cs typeface="Calibri"/>
                <a:sym typeface="Calibri"/>
              </a:rPr>
              <a:t>Superglobals</a:t>
            </a:r>
            <a:endParaRPr lang="bg-BG" sz="3400" dirty="0" smtClean="0">
              <a:ea typeface="Calibri"/>
              <a:cs typeface="Calibri"/>
              <a:sym typeface="Calibri"/>
            </a:endParaRPr>
          </a:p>
          <a:p>
            <a:pPr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100000"/>
            </a:pPr>
            <a:r>
              <a:rPr lang="en-US" sz="3400" dirty="0" smtClean="0">
                <a:ea typeface="Calibri"/>
                <a:cs typeface="Calibri"/>
                <a:sym typeface="Calibri"/>
              </a:rPr>
              <a:t>Authentication</a:t>
            </a:r>
            <a:endParaRPr lang="en-US" sz="3400" dirty="0">
              <a:ea typeface="Calibri"/>
              <a:cs typeface="Calibri"/>
              <a:sym typeface="Calibri"/>
            </a:endParaRPr>
          </a:p>
        </p:txBody>
      </p:sp>
      <p:sp>
        <p:nvSpPr>
          <p:cNvPr id="252" name="Shape 252"/>
          <p:cNvSpPr txBox="1">
            <a:spLocks noGrp="1"/>
          </p:cNvSpPr>
          <p:nvPr>
            <p:ph type="sldNum" sz="quarter" idx="16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wrap="square" lIns="36000" tIns="36000" rIns="36000" bIns="36000" rtlCol="0" anchor="ctr" anchorCtr="0">
            <a:noAutofit/>
          </a:bodyPr>
          <a:lstStyle/>
          <a:p>
            <a:pPr>
              <a:buSzPct val="25000"/>
            </a:pPr>
            <a:fld id="{00000000-1234-1234-1234-123412341234}" type="slidenum">
              <a:rPr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pPr>
                <a:buSzPct val="25000"/>
              </a:pPr>
              <a:t>3</a:t>
            </a:fld>
            <a:endParaRPr lang="en-US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01000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</a:t>
            </a:r>
            <a:r>
              <a:rPr lang="bg-BG" sz="3200" dirty="0"/>
              <a:t/>
            </a:r>
            <a:br>
              <a:rPr lang="bg-BG" sz="3200" dirty="0"/>
            </a:br>
            <a:r>
              <a:rPr lang="en-US" sz="3200" dirty="0"/>
              <a:t>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http://softuni.foundation/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marL="990575" lvl="1" indent="-380990" defTabSz="1219170">
              <a:lnSpc>
                <a:spcPct val="100000"/>
              </a:lnSpc>
              <a:tabLst>
                <a:tab pos="282575" algn="l"/>
              </a:tabLst>
              <a:defRPr/>
            </a:pPr>
            <a:r>
              <a:rPr lang="en-US" sz="2900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900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marL="990575" lvl="1" indent="-380990" defTabSz="1219170">
              <a:lnSpc>
                <a:spcPct val="100000"/>
              </a:lnSpc>
              <a:tabLst>
                <a:tab pos="282575" algn="l"/>
              </a:tabLst>
              <a:defRPr/>
            </a:pPr>
            <a:r>
              <a:rPr lang="en-US" sz="2800" dirty="0">
                <a:hlinkClick r:id="rId6"/>
              </a:rPr>
              <a:t>forum.softuni.bg</a:t>
            </a:r>
            <a:endParaRPr lang="en-US" sz="2800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0" name="Picture 9">
            <a:hlinkClick r:id="rId4" tooltip="Software University Foundation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0073" y="3265920"/>
            <a:ext cx="1467096" cy="36592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6579" y="2707943"/>
            <a:ext cx="2123136" cy="529549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4432" y="2312861"/>
            <a:ext cx="3051512" cy="4063065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4" y="5017461"/>
            <a:ext cx="1042233" cy="1042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15108" y="5439116"/>
            <a:ext cx="10961783" cy="768084"/>
          </a:xfrm>
        </p:spPr>
        <p:txBody>
          <a:bodyPr/>
          <a:lstStyle/>
          <a:p>
            <a:r>
              <a:rPr lang="en-US" dirty="0"/>
              <a:t>HTTP Stateless Protocol</a:t>
            </a:r>
          </a:p>
        </p:txBody>
      </p:sp>
      <p:pic>
        <p:nvPicPr>
          <p:cNvPr id="128" name="Shape 128" descr="C:\Users\MadWings\Desktop\http-protocol-basic-11-638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22744" y="512074"/>
            <a:ext cx="5946512" cy="435087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00929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/>
        </p:nvSpPr>
        <p:spPr>
          <a:xfrm>
            <a:off x="6879613" y="1545850"/>
            <a:ext cx="4748700" cy="4769100"/>
          </a:xfrm>
          <a:prstGeom prst="rect">
            <a:avLst/>
          </a:prstGeom>
          <a:solidFill>
            <a:srgbClr val="603A14"/>
          </a:solidFill>
          <a:ln w="9525" cap="flat" cmpd="sng">
            <a:solidFill>
              <a:srgbClr val="F3F3F3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r>
              <a:rPr lang="en-US" sz="2400">
                <a:solidFill>
                  <a:srgbClr val="F3F3F3"/>
                </a:solidFill>
              </a:rPr>
              <a:t>Server</a:t>
            </a:r>
          </a:p>
        </p:txBody>
      </p:sp>
      <p:sp>
        <p:nvSpPr>
          <p:cNvPr id="135" name="Shape 135"/>
          <p:cNvSpPr txBox="1">
            <a:spLocks noGrp="1"/>
          </p:cNvSpPr>
          <p:nvPr>
            <p:ph type="sldNum" idx="12"/>
          </p:nvPr>
        </p:nvSpPr>
        <p:spPr>
          <a:xfrm>
            <a:off x="11568000" y="6525002"/>
            <a:ext cx="428700" cy="196500"/>
          </a:xfrm>
          <a:prstGeom prst="rect">
            <a:avLst/>
          </a:prstGeom>
        </p:spPr>
        <p:txBody>
          <a:bodyPr vert="horz" wrap="square" lIns="36000" tIns="36000" rIns="36000" bIns="36000" rtlCol="0" anchor="ctr" anchorCtr="0">
            <a:noAutofit/>
          </a:bodyPr>
          <a:lstStyle/>
          <a:p>
            <a:pPr>
              <a:buClr>
                <a:srgbClr val="000000"/>
              </a:buClr>
              <a:buSzPct val="25000"/>
            </a:pPr>
            <a:fld id="{00000000-1234-1234-1234-123412341234}" type="slidenum">
              <a:rPr lang="en-US"/>
              <a:pPr>
                <a:buClr>
                  <a:srgbClr val="000000"/>
                </a:buClr>
                <a:buSzPct val="25000"/>
              </a:pPr>
              <a:t>5</a:t>
            </a:fld>
            <a:endParaRPr lang="en-US"/>
          </a:p>
        </p:txBody>
      </p:sp>
      <p:sp>
        <p:nvSpPr>
          <p:cNvPr id="136" name="Shape 136"/>
          <p:cNvSpPr txBox="1">
            <a:spLocks noGrp="1"/>
          </p:cNvSpPr>
          <p:nvPr>
            <p:ph type="title"/>
          </p:nvPr>
        </p:nvSpPr>
        <p:spPr>
          <a:xfrm>
            <a:off x="190403" y="40341"/>
            <a:ext cx="9577500" cy="1110900"/>
          </a:xfrm>
          <a:prstGeom prst="rect">
            <a:avLst/>
          </a:prstGeom>
        </p:spPr>
        <p:txBody>
          <a:bodyPr vert="horz" wrap="square" lIns="91425" tIns="91425" rIns="91425" bIns="91425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/>
              <a:t>Stateless requests</a:t>
            </a:r>
          </a:p>
        </p:txBody>
      </p:sp>
      <p:sp>
        <p:nvSpPr>
          <p:cNvPr id="137" name="Shape 137"/>
          <p:cNvSpPr/>
          <p:nvPr/>
        </p:nvSpPr>
        <p:spPr>
          <a:xfrm>
            <a:off x="7295564" y="2136100"/>
            <a:ext cx="1633325" cy="3994400"/>
          </a:xfrm>
          <a:prstGeom prst="flowChartPredefinedProcess">
            <a:avLst/>
          </a:prstGeom>
          <a:solidFill>
            <a:srgbClr val="F6B26B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algn="ctr"/>
            <a:r>
              <a:rPr lang="en-US" sz="2400"/>
              <a:t>Web</a:t>
            </a:r>
            <a:br>
              <a:rPr lang="en-US" sz="2400"/>
            </a:br>
            <a:r>
              <a:rPr lang="en-US" sz="2400"/>
              <a:t>Server</a:t>
            </a:r>
          </a:p>
        </p:txBody>
      </p:sp>
      <p:sp>
        <p:nvSpPr>
          <p:cNvPr id="138" name="Shape 138"/>
          <p:cNvSpPr/>
          <p:nvPr/>
        </p:nvSpPr>
        <p:spPr>
          <a:xfrm>
            <a:off x="1175313" y="2192225"/>
            <a:ext cx="2536500" cy="4122600"/>
          </a:xfrm>
          <a:prstGeom prst="flowChartAlternateProcess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algn="ctr"/>
            <a:r>
              <a:rPr lang="en-US" sz="2400"/>
              <a:t>Browser</a:t>
            </a:r>
          </a:p>
        </p:txBody>
      </p:sp>
      <p:sp>
        <p:nvSpPr>
          <p:cNvPr id="139" name="Shape 139"/>
          <p:cNvSpPr/>
          <p:nvPr/>
        </p:nvSpPr>
        <p:spPr>
          <a:xfrm>
            <a:off x="407413" y="3753663"/>
            <a:ext cx="618900" cy="466800"/>
          </a:xfrm>
          <a:prstGeom prst="smileyFace">
            <a:avLst>
              <a:gd name="adj" fmla="val 4653"/>
            </a:avLst>
          </a:prstGeom>
          <a:solidFill>
            <a:srgbClr val="3C78D8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endParaRPr/>
          </a:p>
        </p:txBody>
      </p:sp>
      <p:cxnSp>
        <p:nvCxnSpPr>
          <p:cNvPr id="140" name="Shape 140"/>
          <p:cNvCxnSpPr/>
          <p:nvPr/>
        </p:nvCxnSpPr>
        <p:spPr>
          <a:xfrm rot="10800000" flipH="1">
            <a:off x="3648538" y="3170750"/>
            <a:ext cx="3957300" cy="1200"/>
          </a:xfrm>
          <a:prstGeom prst="straightConnector1">
            <a:avLst/>
          </a:prstGeom>
          <a:noFill/>
          <a:ln w="76200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41" name="Shape 141"/>
          <p:cNvCxnSpPr/>
          <p:nvPr/>
        </p:nvCxnSpPr>
        <p:spPr>
          <a:xfrm>
            <a:off x="3595276" y="3429000"/>
            <a:ext cx="3930900" cy="0"/>
          </a:xfrm>
          <a:prstGeom prst="straightConnector1">
            <a:avLst/>
          </a:prstGeom>
          <a:noFill/>
          <a:ln w="76200" cap="flat" cmpd="sng">
            <a:solidFill>
              <a:srgbClr val="A64D79"/>
            </a:solidFill>
            <a:prstDash val="solid"/>
            <a:round/>
            <a:headEnd type="triangle" w="lg" len="lg"/>
            <a:tailEnd type="none" w="lg" len="lg"/>
          </a:ln>
        </p:spPr>
      </p:cxnSp>
      <p:cxnSp>
        <p:nvCxnSpPr>
          <p:cNvPr id="142" name="Shape 142"/>
          <p:cNvCxnSpPr/>
          <p:nvPr/>
        </p:nvCxnSpPr>
        <p:spPr>
          <a:xfrm>
            <a:off x="3602776" y="4763875"/>
            <a:ext cx="3915900" cy="15300"/>
          </a:xfrm>
          <a:prstGeom prst="straightConnector1">
            <a:avLst/>
          </a:prstGeom>
          <a:noFill/>
          <a:ln w="76200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43" name="Shape 143"/>
          <p:cNvCxnSpPr/>
          <p:nvPr/>
        </p:nvCxnSpPr>
        <p:spPr>
          <a:xfrm>
            <a:off x="3595276" y="5223725"/>
            <a:ext cx="3930900" cy="0"/>
          </a:xfrm>
          <a:prstGeom prst="straightConnector1">
            <a:avLst/>
          </a:prstGeom>
          <a:noFill/>
          <a:ln w="76200" cap="flat" cmpd="sng">
            <a:solidFill>
              <a:srgbClr val="A64D79"/>
            </a:solidFill>
            <a:prstDash val="solid"/>
            <a:round/>
            <a:headEnd type="triangle" w="lg" len="lg"/>
            <a:tailEnd type="none" w="lg" len="lg"/>
          </a:ln>
        </p:spPr>
      </p:cxnSp>
      <p:pic>
        <p:nvPicPr>
          <p:cNvPr id="144" name="Shape 1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9314" y="2764030"/>
            <a:ext cx="1633325" cy="1329945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Shape 145"/>
          <p:cNvSpPr txBox="1"/>
          <p:nvPr/>
        </p:nvSpPr>
        <p:spPr>
          <a:xfrm>
            <a:off x="1772313" y="4806225"/>
            <a:ext cx="1579200" cy="711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algn="ctr"/>
            <a:r>
              <a:rPr lang="en-US"/>
              <a:t>Success</a:t>
            </a:r>
          </a:p>
        </p:txBody>
      </p:sp>
      <p:sp>
        <p:nvSpPr>
          <p:cNvPr id="146" name="Shape 146"/>
          <p:cNvSpPr/>
          <p:nvPr/>
        </p:nvSpPr>
        <p:spPr>
          <a:xfrm>
            <a:off x="9464138" y="2136100"/>
            <a:ext cx="2103850" cy="3994400"/>
          </a:xfrm>
          <a:prstGeom prst="flowChartPredefinedProcess">
            <a:avLst/>
          </a:prstGeom>
          <a:solidFill>
            <a:srgbClr val="F6B26B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algn="ctr"/>
            <a:r>
              <a:rPr lang="en-US" sz="2400"/>
              <a:t>PHP</a:t>
            </a:r>
          </a:p>
        </p:txBody>
      </p:sp>
      <p:sp>
        <p:nvSpPr>
          <p:cNvPr id="147" name="Shape 147"/>
          <p:cNvSpPr/>
          <p:nvPr/>
        </p:nvSpPr>
        <p:spPr>
          <a:xfrm>
            <a:off x="9726388" y="2725300"/>
            <a:ext cx="1579338" cy="923184"/>
          </a:xfrm>
          <a:prstGeom prst="flowChartTerminator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1</a:t>
            </a:r>
          </a:p>
        </p:txBody>
      </p:sp>
      <p:cxnSp>
        <p:nvCxnSpPr>
          <p:cNvPr id="148" name="Shape 148"/>
          <p:cNvCxnSpPr/>
          <p:nvPr/>
        </p:nvCxnSpPr>
        <p:spPr>
          <a:xfrm>
            <a:off x="8723988" y="3186900"/>
            <a:ext cx="1330500" cy="0"/>
          </a:xfrm>
          <a:prstGeom prst="straightConnector1">
            <a:avLst/>
          </a:prstGeom>
          <a:noFill/>
          <a:ln w="76200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49" name="Shape 149"/>
          <p:cNvCxnSpPr/>
          <p:nvPr/>
        </p:nvCxnSpPr>
        <p:spPr>
          <a:xfrm>
            <a:off x="8733363" y="3429000"/>
            <a:ext cx="1180500" cy="0"/>
          </a:xfrm>
          <a:prstGeom prst="straightConnector1">
            <a:avLst/>
          </a:prstGeom>
          <a:noFill/>
          <a:ln w="76200" cap="flat" cmpd="sng">
            <a:solidFill>
              <a:srgbClr val="A64D79"/>
            </a:solidFill>
            <a:prstDash val="solid"/>
            <a:round/>
            <a:headEnd type="triangle" w="lg" len="lg"/>
            <a:tailEnd type="none" w="lg" len="lg"/>
          </a:ln>
        </p:spPr>
      </p:cxnSp>
      <p:sp>
        <p:nvSpPr>
          <p:cNvPr id="150" name="Shape 150"/>
          <p:cNvSpPr/>
          <p:nvPr/>
        </p:nvSpPr>
        <p:spPr>
          <a:xfrm>
            <a:off x="9773238" y="4594950"/>
            <a:ext cx="1579338" cy="923184"/>
          </a:xfrm>
          <a:prstGeom prst="flowChartTerminator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2</a:t>
            </a:r>
          </a:p>
        </p:txBody>
      </p:sp>
      <p:cxnSp>
        <p:nvCxnSpPr>
          <p:cNvPr id="151" name="Shape 151"/>
          <p:cNvCxnSpPr/>
          <p:nvPr/>
        </p:nvCxnSpPr>
        <p:spPr>
          <a:xfrm>
            <a:off x="8770838" y="5056550"/>
            <a:ext cx="1330500" cy="0"/>
          </a:xfrm>
          <a:prstGeom prst="straightConnector1">
            <a:avLst/>
          </a:prstGeom>
          <a:noFill/>
          <a:ln w="76200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52" name="Shape 152"/>
          <p:cNvCxnSpPr/>
          <p:nvPr/>
        </p:nvCxnSpPr>
        <p:spPr>
          <a:xfrm>
            <a:off x="8780213" y="5298650"/>
            <a:ext cx="1180500" cy="0"/>
          </a:xfrm>
          <a:prstGeom prst="straightConnector1">
            <a:avLst/>
          </a:prstGeom>
          <a:noFill/>
          <a:ln w="76200" cap="flat" cmpd="sng">
            <a:solidFill>
              <a:srgbClr val="A64D79"/>
            </a:solidFill>
            <a:prstDash val="solid"/>
            <a:round/>
            <a:headEnd type="triangle" w="lg" len="lg"/>
            <a:tailEnd type="none" w="lg" len="lg"/>
          </a:ln>
        </p:spPr>
      </p:cxnSp>
    </p:spTree>
    <p:extLst>
      <p:ext uri="{BB962C8B-B14F-4D97-AF65-F5344CB8AC3E}">
        <p14:creationId xmlns:p14="http://schemas.microsoft.com/office/powerpoint/2010/main" val="1660985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/>
        </p:nvSpPr>
        <p:spPr>
          <a:xfrm>
            <a:off x="6879613" y="1545850"/>
            <a:ext cx="4748700" cy="4769100"/>
          </a:xfrm>
          <a:prstGeom prst="rect">
            <a:avLst/>
          </a:prstGeom>
          <a:solidFill>
            <a:srgbClr val="603A14"/>
          </a:solidFill>
          <a:ln w="9525" cap="flat" cmpd="sng">
            <a:solidFill>
              <a:srgbClr val="F3F3F3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r>
              <a:rPr lang="en-US" sz="2400">
                <a:solidFill>
                  <a:srgbClr val="F3F3F3"/>
                </a:solidFill>
              </a:rPr>
              <a:t>Server</a:t>
            </a:r>
          </a:p>
        </p:txBody>
      </p:sp>
      <p:sp>
        <p:nvSpPr>
          <p:cNvPr id="159" name="Shape 159"/>
          <p:cNvSpPr txBox="1">
            <a:spLocks noGrp="1"/>
          </p:cNvSpPr>
          <p:nvPr>
            <p:ph type="sldNum" idx="12"/>
          </p:nvPr>
        </p:nvSpPr>
        <p:spPr>
          <a:xfrm>
            <a:off x="11568000" y="6525002"/>
            <a:ext cx="428700" cy="196500"/>
          </a:xfrm>
          <a:prstGeom prst="rect">
            <a:avLst/>
          </a:prstGeom>
        </p:spPr>
        <p:txBody>
          <a:bodyPr vert="horz" wrap="square" lIns="36000" tIns="36000" rIns="36000" bIns="36000" rtlCol="0" anchor="ctr" anchorCtr="0">
            <a:noAutofit/>
          </a:bodyPr>
          <a:lstStyle/>
          <a:p>
            <a:pPr>
              <a:buClr>
                <a:srgbClr val="000000"/>
              </a:buClr>
              <a:buSzPct val="25000"/>
            </a:pPr>
            <a:fld id="{00000000-1234-1234-1234-123412341234}" type="slidenum">
              <a:rPr lang="en-US"/>
              <a:pPr>
                <a:buClr>
                  <a:srgbClr val="000000"/>
                </a:buClr>
                <a:buSzPct val="25000"/>
              </a:pPr>
              <a:t>6</a:t>
            </a:fld>
            <a:endParaRPr lang="en-US"/>
          </a:p>
        </p:txBody>
      </p:sp>
      <p:sp>
        <p:nvSpPr>
          <p:cNvPr id="160" name="Shape 160"/>
          <p:cNvSpPr txBox="1">
            <a:spLocks noGrp="1"/>
          </p:cNvSpPr>
          <p:nvPr>
            <p:ph type="title"/>
          </p:nvPr>
        </p:nvSpPr>
        <p:spPr>
          <a:xfrm>
            <a:off x="190403" y="40341"/>
            <a:ext cx="9577500" cy="1110900"/>
          </a:xfrm>
          <a:prstGeom prst="rect">
            <a:avLst/>
          </a:prstGeom>
        </p:spPr>
        <p:txBody>
          <a:bodyPr vert="horz" wrap="square" lIns="91425" tIns="91425" rIns="91425" bIns="91425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Stateless requests (2)</a:t>
            </a:r>
          </a:p>
        </p:txBody>
      </p:sp>
      <p:sp>
        <p:nvSpPr>
          <p:cNvPr id="161" name="Shape 161"/>
          <p:cNvSpPr/>
          <p:nvPr/>
        </p:nvSpPr>
        <p:spPr>
          <a:xfrm>
            <a:off x="7295564" y="2136100"/>
            <a:ext cx="1633325" cy="3994400"/>
          </a:xfrm>
          <a:prstGeom prst="flowChartPredefinedProcess">
            <a:avLst/>
          </a:prstGeom>
          <a:solidFill>
            <a:srgbClr val="F6B26B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algn="ctr"/>
            <a:r>
              <a:rPr lang="en-US" sz="2400"/>
              <a:t>Web</a:t>
            </a:r>
            <a:br>
              <a:rPr lang="en-US" sz="2400"/>
            </a:br>
            <a:r>
              <a:rPr lang="en-US" sz="2400"/>
              <a:t>Server</a:t>
            </a:r>
          </a:p>
        </p:txBody>
      </p:sp>
      <p:sp>
        <p:nvSpPr>
          <p:cNvPr id="162" name="Shape 162"/>
          <p:cNvSpPr/>
          <p:nvPr/>
        </p:nvSpPr>
        <p:spPr>
          <a:xfrm>
            <a:off x="1175313" y="2192225"/>
            <a:ext cx="2536500" cy="1724100"/>
          </a:xfrm>
          <a:prstGeom prst="flowChartAlternateProcess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algn="ctr"/>
            <a:r>
              <a:rPr lang="en-US" sz="2400"/>
              <a:t>Browser</a:t>
            </a:r>
          </a:p>
        </p:txBody>
      </p:sp>
      <p:sp>
        <p:nvSpPr>
          <p:cNvPr id="163" name="Shape 163"/>
          <p:cNvSpPr/>
          <p:nvPr/>
        </p:nvSpPr>
        <p:spPr>
          <a:xfrm>
            <a:off x="341813" y="2937938"/>
            <a:ext cx="618900" cy="466800"/>
          </a:xfrm>
          <a:prstGeom prst="smileyFace">
            <a:avLst>
              <a:gd name="adj" fmla="val 4653"/>
            </a:avLst>
          </a:prstGeom>
          <a:solidFill>
            <a:srgbClr val="3C78D8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endParaRPr/>
          </a:p>
        </p:txBody>
      </p:sp>
      <p:cxnSp>
        <p:nvCxnSpPr>
          <p:cNvPr id="164" name="Shape 164"/>
          <p:cNvCxnSpPr/>
          <p:nvPr/>
        </p:nvCxnSpPr>
        <p:spPr>
          <a:xfrm rot="10800000" flipH="1">
            <a:off x="3648538" y="3170750"/>
            <a:ext cx="3957300" cy="1200"/>
          </a:xfrm>
          <a:prstGeom prst="straightConnector1">
            <a:avLst/>
          </a:prstGeom>
          <a:noFill/>
          <a:ln w="76200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65" name="Shape 165"/>
          <p:cNvCxnSpPr/>
          <p:nvPr/>
        </p:nvCxnSpPr>
        <p:spPr>
          <a:xfrm>
            <a:off x="3595276" y="3429000"/>
            <a:ext cx="3930900" cy="0"/>
          </a:xfrm>
          <a:prstGeom prst="straightConnector1">
            <a:avLst/>
          </a:prstGeom>
          <a:noFill/>
          <a:ln w="76200" cap="flat" cmpd="sng">
            <a:solidFill>
              <a:srgbClr val="A64D79"/>
            </a:solidFill>
            <a:prstDash val="solid"/>
            <a:round/>
            <a:headEnd type="triangle" w="lg" len="lg"/>
            <a:tailEnd type="none" w="lg" len="lg"/>
          </a:ln>
        </p:spPr>
      </p:cxnSp>
      <p:pic>
        <p:nvPicPr>
          <p:cNvPr id="166" name="Shape 1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9313" y="2764027"/>
            <a:ext cx="1180500" cy="961233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Shape 167"/>
          <p:cNvSpPr/>
          <p:nvPr/>
        </p:nvSpPr>
        <p:spPr>
          <a:xfrm>
            <a:off x="9464138" y="2136100"/>
            <a:ext cx="2103850" cy="3994400"/>
          </a:xfrm>
          <a:prstGeom prst="flowChartPredefinedProcess">
            <a:avLst/>
          </a:prstGeom>
          <a:solidFill>
            <a:srgbClr val="F6B26B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algn="ctr"/>
            <a:r>
              <a:rPr lang="en-US" sz="2400"/>
              <a:t>PHP</a:t>
            </a:r>
          </a:p>
        </p:txBody>
      </p:sp>
      <p:sp>
        <p:nvSpPr>
          <p:cNvPr id="168" name="Shape 168"/>
          <p:cNvSpPr/>
          <p:nvPr/>
        </p:nvSpPr>
        <p:spPr>
          <a:xfrm>
            <a:off x="9726388" y="2725300"/>
            <a:ext cx="1579338" cy="923184"/>
          </a:xfrm>
          <a:prstGeom prst="flowChartTerminator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1</a:t>
            </a:r>
          </a:p>
        </p:txBody>
      </p:sp>
      <p:cxnSp>
        <p:nvCxnSpPr>
          <p:cNvPr id="169" name="Shape 169"/>
          <p:cNvCxnSpPr/>
          <p:nvPr/>
        </p:nvCxnSpPr>
        <p:spPr>
          <a:xfrm>
            <a:off x="8723988" y="3186900"/>
            <a:ext cx="1330500" cy="0"/>
          </a:xfrm>
          <a:prstGeom prst="straightConnector1">
            <a:avLst/>
          </a:prstGeom>
          <a:noFill/>
          <a:ln w="76200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70" name="Shape 170"/>
          <p:cNvCxnSpPr/>
          <p:nvPr/>
        </p:nvCxnSpPr>
        <p:spPr>
          <a:xfrm>
            <a:off x="8733363" y="3429000"/>
            <a:ext cx="1180500" cy="0"/>
          </a:xfrm>
          <a:prstGeom prst="straightConnector1">
            <a:avLst/>
          </a:prstGeom>
          <a:noFill/>
          <a:ln w="76200" cap="flat" cmpd="sng">
            <a:solidFill>
              <a:srgbClr val="A64D79"/>
            </a:solidFill>
            <a:prstDash val="solid"/>
            <a:round/>
            <a:headEnd type="triangle" w="lg" len="lg"/>
            <a:tailEnd type="none" w="lg" len="lg"/>
          </a:ln>
        </p:spPr>
      </p:cxnSp>
      <p:sp>
        <p:nvSpPr>
          <p:cNvPr id="171" name="Shape 171"/>
          <p:cNvSpPr/>
          <p:nvPr/>
        </p:nvSpPr>
        <p:spPr>
          <a:xfrm>
            <a:off x="9773238" y="4594950"/>
            <a:ext cx="1579338" cy="923184"/>
          </a:xfrm>
          <a:prstGeom prst="flowChartTerminator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2</a:t>
            </a:r>
          </a:p>
        </p:txBody>
      </p:sp>
      <p:cxnSp>
        <p:nvCxnSpPr>
          <p:cNvPr id="172" name="Shape 172"/>
          <p:cNvCxnSpPr/>
          <p:nvPr/>
        </p:nvCxnSpPr>
        <p:spPr>
          <a:xfrm>
            <a:off x="8770838" y="5056550"/>
            <a:ext cx="1330500" cy="0"/>
          </a:xfrm>
          <a:prstGeom prst="straightConnector1">
            <a:avLst/>
          </a:prstGeom>
          <a:noFill/>
          <a:ln w="76200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73" name="Shape 173"/>
          <p:cNvCxnSpPr/>
          <p:nvPr/>
        </p:nvCxnSpPr>
        <p:spPr>
          <a:xfrm>
            <a:off x="8780213" y="5298650"/>
            <a:ext cx="1180500" cy="0"/>
          </a:xfrm>
          <a:prstGeom prst="straightConnector1">
            <a:avLst/>
          </a:prstGeom>
          <a:noFill/>
          <a:ln w="76200" cap="flat" cmpd="sng">
            <a:solidFill>
              <a:srgbClr val="A64D79"/>
            </a:solidFill>
            <a:prstDash val="solid"/>
            <a:round/>
            <a:headEnd type="triangle" w="lg" len="lg"/>
            <a:tailEnd type="none" w="lg" len="lg"/>
          </a:ln>
        </p:spPr>
      </p:cxnSp>
      <p:sp>
        <p:nvSpPr>
          <p:cNvPr id="174" name="Shape 174"/>
          <p:cNvSpPr/>
          <p:nvPr/>
        </p:nvSpPr>
        <p:spPr>
          <a:xfrm>
            <a:off x="1175313" y="4436600"/>
            <a:ext cx="2536500" cy="1724100"/>
          </a:xfrm>
          <a:prstGeom prst="flowChartAlternateProcess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algn="ctr"/>
            <a:r>
              <a:rPr lang="en-US" sz="2400"/>
              <a:t>Browser</a:t>
            </a:r>
          </a:p>
        </p:txBody>
      </p:sp>
      <p:sp>
        <p:nvSpPr>
          <p:cNvPr id="175" name="Shape 175"/>
          <p:cNvSpPr/>
          <p:nvPr/>
        </p:nvSpPr>
        <p:spPr>
          <a:xfrm>
            <a:off x="341813" y="5298638"/>
            <a:ext cx="618900" cy="466800"/>
          </a:xfrm>
          <a:prstGeom prst="smileyFace">
            <a:avLst>
              <a:gd name="adj" fmla="val 4653"/>
            </a:avLst>
          </a:prstGeom>
          <a:solidFill>
            <a:srgbClr val="CC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endParaRPr/>
          </a:p>
        </p:txBody>
      </p:sp>
      <p:pic>
        <p:nvPicPr>
          <p:cNvPr id="176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2363" y="4957302"/>
            <a:ext cx="1180500" cy="96123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7" name="Shape 177"/>
          <p:cNvCxnSpPr/>
          <p:nvPr/>
        </p:nvCxnSpPr>
        <p:spPr>
          <a:xfrm>
            <a:off x="3595276" y="5223725"/>
            <a:ext cx="3930900" cy="0"/>
          </a:xfrm>
          <a:prstGeom prst="straightConnector1">
            <a:avLst/>
          </a:prstGeom>
          <a:noFill/>
          <a:ln w="76200" cap="flat" cmpd="sng">
            <a:solidFill>
              <a:srgbClr val="A64D79"/>
            </a:solidFill>
            <a:prstDash val="solid"/>
            <a:round/>
            <a:headEnd type="triangle" w="lg" len="lg"/>
            <a:tailEnd type="none" w="lg" len="lg"/>
          </a:ln>
        </p:spPr>
      </p:cxnSp>
      <p:cxnSp>
        <p:nvCxnSpPr>
          <p:cNvPr id="178" name="Shape 178"/>
          <p:cNvCxnSpPr/>
          <p:nvPr/>
        </p:nvCxnSpPr>
        <p:spPr>
          <a:xfrm>
            <a:off x="3602776" y="4763875"/>
            <a:ext cx="3915900" cy="15300"/>
          </a:xfrm>
          <a:prstGeom prst="straightConnector1">
            <a:avLst/>
          </a:prstGeom>
          <a:noFill/>
          <a:ln w="76200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</p:spTree>
    <p:extLst>
      <p:ext uri="{BB962C8B-B14F-4D97-AF65-F5344CB8AC3E}">
        <p14:creationId xmlns:p14="http://schemas.microsoft.com/office/powerpoint/2010/main" val="998972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73948"/>
          </a:xfrm>
          <a:prstGeom prst="rect">
            <a:avLst/>
          </a:prstGeom>
          <a:noFill/>
          <a:ln>
            <a:noFill/>
          </a:ln>
        </p:spPr>
        <p:txBody>
          <a:bodyPr wrap="square" lIns="108000" tIns="36000" rIns="108000" bIns="36000" anchor="t" anchorCtr="0">
            <a:noAutofit/>
          </a:bodyPr>
          <a:lstStyle/>
          <a:p>
            <a:pPr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</a:pPr>
            <a:r>
              <a:rPr lang="en-US" sz="3400" dirty="0">
                <a:latin typeface="Calibri"/>
                <a:ea typeface="Calibri"/>
                <a:cs typeface="Calibri"/>
                <a:sym typeface="Calibri"/>
              </a:rPr>
              <a:t>Does </a:t>
            </a:r>
            <a:r>
              <a:rPr lang="en-US" sz="34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not</a:t>
            </a:r>
            <a:r>
              <a:rPr lang="en-US" sz="3400" dirty="0">
                <a:latin typeface="Calibri"/>
                <a:ea typeface="Calibri"/>
                <a:cs typeface="Calibri"/>
                <a:sym typeface="Calibri"/>
              </a:rPr>
              <a:t> require the server to retain information or status for </a:t>
            </a:r>
            <a:r>
              <a:rPr lang="en-US" sz="3400" dirty="0" smtClean="0"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3400" dirty="0" smtClean="0">
                <a:latin typeface="Calibri"/>
                <a:ea typeface="Calibri"/>
                <a:cs typeface="Calibri"/>
                <a:sym typeface="Calibri"/>
              </a:rPr>
            </a:br>
            <a:r>
              <a:rPr lang="en-US" sz="3400" dirty="0" smtClean="0"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lang="en-US" sz="3400" dirty="0">
                <a:latin typeface="Calibri"/>
                <a:ea typeface="Calibri"/>
                <a:cs typeface="Calibri"/>
                <a:sym typeface="Calibri"/>
              </a:rPr>
              <a:t>duration of multiple requests</a:t>
            </a:r>
          </a:p>
          <a:p>
            <a:pPr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100000"/>
            </a:pPr>
            <a:r>
              <a:rPr lang="en-US" sz="3400" dirty="0">
                <a:latin typeface="Calibri"/>
                <a:ea typeface="Calibri"/>
                <a:cs typeface="Calibri"/>
                <a:sym typeface="Calibri"/>
              </a:rPr>
              <a:t>Some web applications may have to </a:t>
            </a:r>
            <a:r>
              <a:rPr lang="en-US" sz="34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track</a:t>
            </a:r>
            <a:r>
              <a:rPr lang="en-US" sz="3400" dirty="0">
                <a:latin typeface="Calibri"/>
                <a:ea typeface="Calibri"/>
                <a:cs typeface="Calibri"/>
                <a:sym typeface="Calibri"/>
              </a:rPr>
              <a:t> the user's progress </a:t>
            </a:r>
            <a:r>
              <a:rPr lang="en-US" sz="3400" dirty="0" smtClean="0"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3400" dirty="0" smtClean="0">
                <a:latin typeface="Calibri"/>
                <a:ea typeface="Calibri"/>
                <a:cs typeface="Calibri"/>
                <a:sym typeface="Calibri"/>
              </a:rPr>
            </a:br>
            <a:r>
              <a:rPr lang="en-US" sz="3400" dirty="0" smtClean="0">
                <a:latin typeface="Calibri"/>
                <a:ea typeface="Calibri"/>
                <a:cs typeface="Calibri"/>
                <a:sym typeface="Calibri"/>
              </a:rPr>
              <a:t>from </a:t>
            </a:r>
            <a:r>
              <a:rPr lang="en-US" sz="3400" dirty="0">
                <a:latin typeface="Calibri"/>
                <a:ea typeface="Calibri"/>
                <a:cs typeface="Calibri"/>
                <a:sym typeface="Calibri"/>
              </a:rPr>
              <a:t>page to </a:t>
            </a:r>
            <a:r>
              <a:rPr lang="en-US" sz="3400" dirty="0" smtClean="0">
                <a:latin typeface="Calibri"/>
                <a:ea typeface="Calibri"/>
                <a:cs typeface="Calibri"/>
                <a:sym typeface="Calibri"/>
              </a:rPr>
              <a:t>page</a:t>
            </a:r>
          </a:p>
          <a:p>
            <a:pPr lvl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80000"/>
            </a:pPr>
            <a:r>
              <a:rPr lang="en-US" sz="3200" dirty="0">
                <a:latin typeface="Calibri"/>
                <a:ea typeface="Calibri"/>
                <a:cs typeface="Calibri"/>
                <a:sym typeface="Calibri"/>
              </a:rPr>
              <a:t>Modern Web Storage API</a:t>
            </a:r>
          </a:p>
          <a:p>
            <a:pPr lvl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80000"/>
            </a:pPr>
            <a:r>
              <a:rPr lang="en-US" sz="3200" dirty="0">
                <a:latin typeface="Calibri"/>
                <a:ea typeface="Calibri"/>
                <a:cs typeface="Calibri"/>
                <a:sym typeface="Calibri"/>
              </a:rPr>
              <a:t>HTTP cookies</a:t>
            </a:r>
          </a:p>
          <a:p>
            <a:pPr lvl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80000"/>
            </a:pPr>
            <a:r>
              <a:rPr lang="en-US" sz="3200" dirty="0">
                <a:latin typeface="Calibri"/>
                <a:ea typeface="Calibri"/>
                <a:cs typeface="Calibri"/>
                <a:sym typeface="Calibri"/>
              </a:rPr>
              <a:t>Server side sessions</a:t>
            </a:r>
          </a:p>
          <a:p>
            <a:pPr lvl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80000"/>
            </a:pPr>
            <a:r>
              <a:rPr lang="en-US" sz="3200" dirty="0">
                <a:latin typeface="Calibri"/>
                <a:ea typeface="Calibri"/>
                <a:cs typeface="Calibri"/>
                <a:sym typeface="Calibri"/>
              </a:rPr>
              <a:t>Hidden variables (when the current page contains a form)</a:t>
            </a:r>
          </a:p>
          <a:p>
            <a:pPr lvl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80000"/>
            </a:pPr>
            <a:r>
              <a:rPr lang="en-US" sz="3200" dirty="0">
                <a:latin typeface="Calibri"/>
                <a:ea typeface="Calibri"/>
                <a:cs typeface="Calibri"/>
                <a:sym typeface="Calibri"/>
              </a:rPr>
              <a:t>URI-encoded parameters, e.g., </a:t>
            </a:r>
            <a:r>
              <a:rPr lang="en-US" sz="32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-US" sz="32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index.php?var=value</a:t>
            </a:r>
          </a:p>
          <a:p>
            <a:pPr marL="609493" lvl="1" indent="-241192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0000"/>
              <a:buNone/>
            </a:pPr>
            <a:endParaRPr sz="3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Shape 18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wrap="square" lIns="108000" tIns="36000" rIns="108000" bIns="36000" rtlCol="0" anchor="ctr" anchorCtr="0">
            <a:noAutofit/>
          </a:bodyPr>
          <a:lstStyle/>
          <a:p>
            <a:pPr indent="-254000">
              <a:lnSpc>
                <a:spcPct val="90000"/>
              </a:lnSpc>
              <a:spcBef>
                <a:spcPts val="0"/>
              </a:spcBef>
              <a:buClr>
                <a:srgbClr val="F3BE60"/>
              </a:buClr>
              <a:buSzPct val="100000"/>
            </a:pPr>
            <a:r>
              <a:rPr lang="en-US" sz="4000" b="0" dirty="0">
                <a:latin typeface="Calibri"/>
                <a:ea typeface="Calibri"/>
                <a:cs typeface="Calibri"/>
                <a:sym typeface="Calibri"/>
              </a:rPr>
              <a:t>HTTP is a Stateless Protocol</a:t>
            </a:r>
          </a:p>
        </p:txBody>
      </p:sp>
    </p:spTree>
    <p:extLst>
      <p:ext uri="{BB962C8B-B14F-4D97-AF65-F5344CB8AC3E}">
        <p14:creationId xmlns:p14="http://schemas.microsoft.com/office/powerpoint/2010/main" val="4051255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59690" y="5216562"/>
            <a:ext cx="10961783" cy="768084"/>
          </a:xfrm>
        </p:spPr>
        <p:txBody>
          <a:bodyPr/>
          <a:lstStyle/>
          <a:p>
            <a:r>
              <a:rPr lang="en-US" dirty="0"/>
              <a:t>Client Side Storage</a:t>
            </a:r>
          </a:p>
        </p:txBody>
      </p:sp>
      <p:sp>
        <p:nvSpPr>
          <p:cNvPr id="190" name="Shape 190"/>
          <p:cNvSpPr txBox="1"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  <a:prstGeom prst="rect">
            <a:avLst/>
          </a:prstGeom>
          <a:noFill/>
          <a:ln>
            <a:noFill/>
          </a:ln>
        </p:spPr>
        <p:txBody>
          <a:bodyPr vert="horz" wrap="square" lIns="36000" tIns="36000" rIns="36000" bIns="36000" rtlCol="0" anchor="ctr" anchorCtr="0">
            <a:noAutofit/>
          </a:bodyPr>
          <a:lstStyle/>
          <a:p>
            <a:pPr>
              <a:buSzPct val="25000"/>
            </a:pPr>
            <a:fld id="{00000000-1234-1234-1234-123412341234}" type="slidenum">
              <a:rPr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pPr>
                <a:buSzPct val="25000"/>
              </a:pPr>
              <a:t>8</a:t>
            </a:fld>
            <a:endParaRPr lang="en-US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1" name="Shape 191" descr="C:\Users\MadWings\Desktop\cloud-storage-simple-thumb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87767" y="648837"/>
            <a:ext cx="5505630" cy="416594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86030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wrap="square" lIns="108000" tIns="36000" rIns="108000" bIns="36000" anchor="t" anchorCtr="0">
            <a:noAutofit/>
          </a:bodyPr>
          <a:lstStyle/>
          <a:p>
            <a:pPr marL="304747" indent="-304747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Noto Sans Symbols"/>
              <a:buChar char="▪"/>
            </a:pPr>
            <a:r>
              <a:rPr lang="en-US" sz="3400" dirty="0">
                <a:latin typeface="Calibri"/>
                <a:ea typeface="Calibri"/>
                <a:cs typeface="Calibri"/>
                <a:sym typeface="Calibri"/>
              </a:rPr>
              <a:t>Not accessible through PHP, you need JavaScript to use them</a:t>
            </a:r>
          </a:p>
        </p:txBody>
      </p:sp>
      <p:sp>
        <p:nvSpPr>
          <p:cNvPr id="197" name="Shape 19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wrap="square" lIns="108000" tIns="36000" rIns="108000" bIns="36000" rtlCol="0" anchor="ctr" anchorCtr="0">
            <a:noAutofit/>
          </a:bodyPr>
          <a:lstStyle/>
          <a:p>
            <a:pPr indent="-254000">
              <a:lnSpc>
                <a:spcPct val="90000"/>
              </a:lnSpc>
              <a:spcBef>
                <a:spcPts val="0"/>
              </a:spcBef>
              <a:buClr>
                <a:srgbClr val="F3BE60"/>
              </a:buClr>
              <a:buSzPct val="100000"/>
            </a:pPr>
            <a:r>
              <a:rPr lang="en-US" sz="4000" dirty="0">
                <a:latin typeface="Calibri"/>
                <a:ea typeface="Calibri"/>
                <a:cs typeface="Calibri"/>
                <a:sym typeface="Calibri"/>
              </a:rPr>
              <a:t>Local Storage and Session Storage</a:t>
            </a:r>
          </a:p>
        </p:txBody>
      </p:sp>
      <p:sp>
        <p:nvSpPr>
          <p:cNvPr id="198" name="Shape 198"/>
          <p:cNvSpPr txBox="1"/>
          <p:nvPr/>
        </p:nvSpPr>
        <p:spPr>
          <a:xfrm>
            <a:off x="733522" y="1881534"/>
            <a:ext cx="10396154" cy="4590510"/>
          </a:xfrm>
          <a:prstGeom prst="rect">
            <a:avLst/>
          </a:prstGeom>
          <a:solidFill>
            <a:srgbClr val="D9D4C6">
              <a:alpha val="24705"/>
            </a:srgbClr>
          </a:solidFill>
          <a:ln w="12700" cap="flat" cmpd="sng">
            <a:solidFill>
              <a:srgbClr val="C6BEAB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>
              <a:lnSpc>
                <a:spcPct val="110000"/>
              </a:lnSpc>
              <a:buSzPct val="25000"/>
            </a:pPr>
            <a:r>
              <a:rPr lang="en-US" sz="2400" b="1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// Save data to sessionStorage</a:t>
            </a:r>
          </a:p>
          <a:p>
            <a:pPr>
              <a:lnSpc>
                <a:spcPct val="110000"/>
              </a:lnSpc>
              <a:buSzPct val="25000"/>
            </a:pPr>
            <a:r>
              <a:rPr lang="en-US" sz="24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sessionStorage</a:t>
            </a:r>
            <a:r>
              <a:rPr lang="en-US" sz="2400" b="1" dirty="0">
                <a:latin typeface="Consolas"/>
                <a:ea typeface="Consolas"/>
                <a:cs typeface="Consolas"/>
                <a:sym typeface="Consolas"/>
              </a:rPr>
              <a:t>.setItem('key', 'value');</a:t>
            </a:r>
          </a:p>
          <a:p>
            <a:pPr>
              <a:lnSpc>
                <a:spcPct val="110000"/>
              </a:lnSpc>
            </a:pPr>
            <a:endParaRPr sz="2400" b="1" dirty="0"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0000"/>
              </a:lnSpc>
              <a:buSzPct val="25000"/>
            </a:pPr>
            <a:r>
              <a:rPr lang="en-US" sz="2400" b="1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// Get saved data from sessionStorage</a:t>
            </a:r>
          </a:p>
          <a:p>
            <a:pPr>
              <a:lnSpc>
                <a:spcPct val="110000"/>
              </a:lnSpc>
              <a:buSzPct val="25000"/>
            </a:pPr>
            <a:r>
              <a:rPr lang="en-US" sz="2400" b="1" dirty="0">
                <a:latin typeface="Consolas"/>
                <a:ea typeface="Consolas"/>
                <a:cs typeface="Consolas"/>
                <a:sym typeface="Consolas"/>
              </a:rPr>
              <a:t>let data = </a:t>
            </a:r>
            <a:r>
              <a:rPr lang="en-US" sz="24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sessionStorage</a:t>
            </a:r>
            <a:r>
              <a:rPr lang="en-US" sz="2400" b="1" dirty="0">
                <a:latin typeface="Consolas"/>
                <a:ea typeface="Consolas"/>
                <a:cs typeface="Consolas"/>
                <a:sym typeface="Consolas"/>
              </a:rPr>
              <a:t>.getItem('key');</a:t>
            </a:r>
          </a:p>
          <a:p>
            <a:pPr>
              <a:lnSpc>
                <a:spcPct val="110000"/>
              </a:lnSpc>
            </a:pPr>
            <a:endParaRPr sz="2400" b="1" dirty="0"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0000"/>
              </a:lnSpc>
              <a:buSzPct val="25000"/>
            </a:pPr>
            <a:r>
              <a:rPr lang="en-US" sz="2400" b="1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// Save data to localStorage</a:t>
            </a:r>
          </a:p>
          <a:p>
            <a:pPr>
              <a:lnSpc>
                <a:spcPct val="110000"/>
              </a:lnSpc>
              <a:buSzPct val="25000"/>
            </a:pPr>
            <a:r>
              <a:rPr lang="en-US" sz="2400" b="1" dirty="0" smtClean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localStorage</a:t>
            </a:r>
            <a:r>
              <a:rPr lang="en-US" sz="2400" b="1" dirty="0" smtClean="0">
                <a:latin typeface="Consolas"/>
                <a:ea typeface="Consolas"/>
                <a:cs typeface="Consolas"/>
                <a:sym typeface="Consolas"/>
              </a:rPr>
              <a:t>.setItem(</a:t>
            </a:r>
            <a:r>
              <a:rPr lang="en-US" sz="2400" b="1" dirty="0">
                <a:latin typeface="Consolas"/>
                <a:ea typeface="Consolas"/>
                <a:cs typeface="Consolas"/>
                <a:sym typeface="Consolas"/>
              </a:rPr>
              <a:t>'favoriteflavor', 'vanilla');</a:t>
            </a:r>
          </a:p>
          <a:p>
            <a:pPr>
              <a:lnSpc>
                <a:spcPct val="110000"/>
              </a:lnSpc>
            </a:pPr>
            <a:endParaRPr sz="2400" b="1" dirty="0"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0000"/>
              </a:lnSpc>
              <a:buSzPct val="25000"/>
            </a:pPr>
            <a:r>
              <a:rPr lang="en-US" sz="2400" b="1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// Get saved data from loaclStorage</a:t>
            </a:r>
          </a:p>
          <a:p>
            <a:pPr>
              <a:lnSpc>
                <a:spcPct val="110000"/>
              </a:lnSpc>
              <a:buSzPct val="25000"/>
            </a:pPr>
            <a:r>
              <a:rPr lang="en-US" sz="2400" b="1" dirty="0">
                <a:latin typeface="Consolas"/>
                <a:ea typeface="Consolas"/>
                <a:cs typeface="Consolas"/>
                <a:sym typeface="Consolas"/>
              </a:rPr>
              <a:t>let taste = </a:t>
            </a:r>
            <a:r>
              <a:rPr lang="en-US" sz="24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localStorage</a:t>
            </a:r>
            <a:r>
              <a:rPr lang="en-US" sz="2400" b="1" dirty="0">
                <a:latin typeface="Consolas"/>
                <a:ea typeface="Consolas"/>
                <a:cs typeface="Consolas"/>
                <a:sym typeface="Consolas"/>
              </a:rPr>
              <a:t>.getItem('favoriteflavor');</a:t>
            </a:r>
          </a:p>
          <a:p>
            <a:pPr>
              <a:lnSpc>
                <a:spcPct val="110000"/>
              </a:lnSpc>
            </a:pPr>
            <a:endParaRPr sz="2400" b="1" dirty="0"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356644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5013</TotalTime>
  <Words>894</Words>
  <Application>Microsoft Office PowerPoint</Application>
  <PresentationFormat>Widescreen</PresentationFormat>
  <Paragraphs>219</Paragraphs>
  <Slides>30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9" baseType="lpstr">
      <vt:lpstr>맑은 고딕</vt:lpstr>
      <vt:lpstr>Arial</vt:lpstr>
      <vt:lpstr>Calibri</vt:lpstr>
      <vt:lpstr>Calibri Light</vt:lpstr>
      <vt:lpstr>Consolas</vt:lpstr>
      <vt:lpstr>Noto Sans Symbols</vt:lpstr>
      <vt:lpstr>Wingdings</vt:lpstr>
      <vt:lpstr>Wingdings 2</vt:lpstr>
      <vt:lpstr>1_SoftUni3_1</vt:lpstr>
      <vt:lpstr>Working with Sessions</vt:lpstr>
      <vt:lpstr>Have a Question?</vt:lpstr>
      <vt:lpstr>Table of Contents</vt:lpstr>
      <vt:lpstr>PowerPoint Presentation</vt:lpstr>
      <vt:lpstr>Stateless requests</vt:lpstr>
      <vt:lpstr>Stateless requests (2)</vt:lpstr>
      <vt:lpstr>HTTP is a Stateless Protocol</vt:lpstr>
      <vt:lpstr>PowerPoint Presentation</vt:lpstr>
      <vt:lpstr>Local Storage and Session Storage</vt:lpstr>
      <vt:lpstr>PowerPoint Presentation</vt:lpstr>
      <vt:lpstr>HTTP Cookies</vt:lpstr>
      <vt:lpstr>Cookies – Demo</vt:lpstr>
      <vt:lpstr>PowerPoint Presentation</vt:lpstr>
      <vt:lpstr>Storing Data with Sessions</vt:lpstr>
      <vt:lpstr>Session Propagation</vt:lpstr>
      <vt:lpstr>Destroying a Session</vt:lpstr>
      <vt:lpstr>Session Considerations</vt:lpstr>
      <vt:lpstr>Session Hi-jacking</vt:lpstr>
      <vt:lpstr>Problem: File Based Phonebook</vt:lpstr>
      <vt:lpstr>PowerPoint Presentation</vt:lpstr>
      <vt:lpstr>$_SERVER, $_REQUEST</vt:lpstr>
      <vt:lpstr>PowerPoint Presentation</vt:lpstr>
      <vt:lpstr>PowerPoint Presentation</vt:lpstr>
      <vt:lpstr>Authentication</vt:lpstr>
      <vt:lpstr>Authentication - Process</vt:lpstr>
      <vt:lpstr>Summary</vt:lpstr>
      <vt:lpstr>PowerPoint Presentation</vt:lpstr>
      <vt:lpstr>СофтУни диамантени партньори</vt:lpstr>
      <vt:lpstr>СофтУни диамантени партньори</vt:lpstr>
      <vt:lpstr>Trainings @ Software University (SoftUni)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 Web - Interfaces and Abstraction</dc:title>
  <dc:creator>Alen Paunov</dc:creator>
  <cp:keywords>PHP Web, Software University, SoftUni, programming, coding, software development, education, training, course</cp:keywords>
  <cp:lastModifiedBy>Mihail</cp:lastModifiedBy>
  <cp:revision>209</cp:revision>
  <dcterms:created xsi:type="dcterms:W3CDTF">2018-05-23T13:08:44Z</dcterms:created>
  <dcterms:modified xsi:type="dcterms:W3CDTF">2018-10-25T13:20:44Z</dcterms:modified>
  <cp:category>programming;computer programming;software development;web development</cp:category>
</cp:coreProperties>
</file>