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8" r:id="rId2"/>
    <p:sldId id="259" r:id="rId3"/>
    <p:sldId id="260" r:id="rId4"/>
    <p:sldId id="313" r:id="rId5"/>
    <p:sldId id="261" r:id="rId6"/>
    <p:sldId id="262" r:id="rId7"/>
    <p:sldId id="263" r:id="rId8"/>
    <p:sldId id="264" r:id="rId9"/>
    <p:sldId id="30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82" r:id="rId28"/>
    <p:sldId id="283" r:id="rId29"/>
    <p:sldId id="284" r:id="rId30"/>
    <p:sldId id="285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2" r:id="rId41"/>
    <p:sldId id="286" r:id="rId42"/>
    <p:sldId id="287" r:id="rId43"/>
    <p:sldId id="288" r:id="rId44"/>
    <p:sldId id="289" r:id="rId45"/>
    <p:sldId id="290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6BDDEB3-CFF2-4F93-939D-182D9EE20CE6}">
          <p14:sldIdLst>
            <p14:sldId id="258"/>
            <p14:sldId id="259"/>
            <p14:sldId id="260"/>
            <p14:sldId id="313"/>
            <p14:sldId id="261"/>
          </p14:sldIdLst>
        </p14:section>
        <p14:section name="Encapsulation" id="{6810A977-CEB3-4AFE-8EF3-8C8F9DAEFAD4}">
          <p14:sldIdLst>
            <p14:sldId id="262"/>
            <p14:sldId id="263"/>
            <p14:sldId id="264"/>
            <p14:sldId id="30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heritance" id="{8AF3FDCF-5889-4CDB-A999-1F4C7BE23F22}">
          <p14:sldIdLst>
            <p14:sldId id="274"/>
            <p14:sldId id="275"/>
            <p14:sldId id="276"/>
            <p14:sldId id="277"/>
          </p14:sldIdLst>
        </p14:section>
        <p14:section name="Accessing Parent Members" id="{34C3A926-7339-415B-AB17-9DF008CD8FE9}">
          <p14:sldIdLst>
            <p14:sldId id="278"/>
            <p14:sldId id="279"/>
            <p14:sldId id="280"/>
            <p14:sldId id="292"/>
            <p14:sldId id="282"/>
            <p14:sldId id="283"/>
            <p14:sldId id="284"/>
            <p14:sldId id="285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</p14:sldIdLst>
        </p14:section>
        <p14:section name="Summary" id="{D01D7EFF-7B30-4883-8734-5BB98F833100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67EE-8565-4E34-A99B-374FF9CD9FE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8D94-58F1-47C4-9F0C-E549FEF7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5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2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5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2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4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167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39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012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766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8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597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0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4301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3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21D90F8-3A31-4151-BA44-97E231184D7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2ED1BD-55DE-45F3-A736-E2D2C3A24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4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3" r:id="rId16"/>
    <p:sldLayoutId id="2147483684" r:id="rId17"/>
    <p:sldLayoutId id="214748368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op5.overloading.php#object.get" TargetMode="External"/><Relationship Id="rId2" Type="http://schemas.openxmlformats.org/officeDocument/2006/relationships/hyperlink" Target="http://php.net/manual/en/language.oop5.overloading.php#object.se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op5.magic.php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and Inheritance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800"/>
            <a:ext cx="2951518" cy="506796"/>
          </a:xfrm>
        </p:spPr>
        <p:txBody>
          <a:bodyPr/>
          <a:lstStyle/>
          <a:p>
            <a:r>
              <a:rPr lang="en-US" sz="2800" dirty="0"/>
              <a:t>SoftUni </a:t>
            </a:r>
            <a:r>
              <a:rPr lang="en-US" sz="2800" dirty="0" smtClean="0"/>
              <a:t>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9" name="Picture 6" descr="C:\Users\bubbles\Desktop\Arrays, Strings and Objects\PHP images\PHP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73" y="1461188"/>
            <a:ext cx="5415143" cy="3477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201066"/>
          </a:xfrm>
        </p:spPr>
        <p:txBody>
          <a:bodyPr/>
          <a:lstStyle/>
          <a:p>
            <a:r>
              <a:rPr lang="en-US" sz="3200" dirty="0"/>
              <a:t>There are three visibility levels in PHP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7353" y="1926767"/>
            <a:ext cx="10744200" cy="41387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$gender;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__construct($age, $gender)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$this-&gt;setAge($age);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$this-&gt;setGender($gender);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function setAge($age)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$this-&gt;age = $age;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4357051" y="1836381"/>
            <a:ext cx="3106195" cy="1046155"/>
          </a:xfrm>
          <a:prstGeom prst="wedgeRoundRectCallout">
            <a:avLst>
              <a:gd name="adj1" fmla="val -58825"/>
              <a:gd name="adj2" fmla="val 2094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rgbClr val="FFFFFF"/>
                </a:solidFill>
              </a:rPr>
              <a:t>Available only to the </a:t>
            </a:r>
            <a:r>
              <a:rPr lang="en-US" sz="2500" b="1" noProof="1">
                <a:solidFill>
                  <a:schemeClr val="bg1"/>
                </a:solidFill>
              </a:rPr>
              <a:t>class</a:t>
            </a:r>
            <a:r>
              <a:rPr lang="en-US" sz="2500" noProof="1">
                <a:solidFill>
                  <a:srgbClr val="FFFFFF"/>
                </a:solidFill>
              </a:rPr>
              <a:t> and its </a:t>
            </a:r>
          </a:p>
          <a:p>
            <a:pPr algn="ctr"/>
            <a:r>
              <a:rPr lang="en-US" sz="2500" b="1" noProof="1">
                <a:solidFill>
                  <a:schemeClr val="bg1"/>
                </a:solidFill>
              </a:rPr>
              <a:t>children</a:t>
            </a:r>
            <a:r>
              <a:rPr lang="en-US" sz="2500" noProof="1">
                <a:solidFill>
                  <a:srgbClr val="FFFFFF"/>
                </a:solidFill>
              </a:rPr>
              <a:t> 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12515" y="2431830"/>
            <a:ext cx="2475548" cy="803739"/>
          </a:xfrm>
          <a:prstGeom prst="wedgeRoundRectCallout">
            <a:avLst>
              <a:gd name="adj1" fmla="val -164450"/>
              <a:gd name="adj2" fmla="val 2422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rgbClr val="FFFFFF"/>
                </a:solidFill>
              </a:rPr>
              <a:t>Available only to the class </a:t>
            </a:r>
            <a:r>
              <a:rPr lang="en-US" sz="2500" b="1" noProof="1">
                <a:solidFill>
                  <a:schemeClr val="bg1"/>
                </a:solidFill>
              </a:rPr>
              <a:t>itself </a:t>
            </a:r>
            <a:endParaRPr lang="en-US" sz="25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341330" y="4355961"/>
            <a:ext cx="2214653" cy="814328"/>
          </a:xfrm>
          <a:prstGeom prst="wedgeRoundRectCallout">
            <a:avLst>
              <a:gd name="adj1" fmla="val -79063"/>
              <a:gd name="adj2" fmla="val 1888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 smtClean="0">
                <a:solidFill>
                  <a:srgbClr val="FFFFFF"/>
                </a:solidFill>
              </a:rPr>
              <a:t>Available</a:t>
            </a:r>
          </a:p>
          <a:p>
            <a:pPr algn="ctr"/>
            <a:r>
              <a:rPr lang="en-US" sz="2500" b="1" noProof="1" smtClean="0">
                <a:solidFill>
                  <a:schemeClr val="bg1"/>
                </a:solidFill>
              </a:rPr>
              <a:t>everywhere</a:t>
            </a:r>
            <a:endParaRPr lang="en-US" sz="25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Visibility (2)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215" y="1537064"/>
            <a:ext cx="107442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setGender($gender)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$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this-&gt;gender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$gender;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 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getGender()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return $this-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gender;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getAge()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    return $this-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&gt;age;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$newPerson = new Person(12, "male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$newPerson-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&gt;getGender();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326787" cy="5276048"/>
          </a:xfrm>
        </p:spPr>
        <p:txBody>
          <a:bodyPr/>
          <a:lstStyle/>
          <a:p>
            <a:r>
              <a:rPr lang="en-US" sz="3200" dirty="0"/>
              <a:t>You can define your own </a:t>
            </a:r>
            <a:r>
              <a:rPr lang="en-US" sz="3200" b="1" dirty="0">
                <a:solidFill>
                  <a:schemeClr val="bg1"/>
                </a:solidFill>
              </a:rPr>
              <a:t>setters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sz="3200" dirty="0"/>
              <a:t>Using getters and setters you can control data validation</a:t>
            </a: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Getters and </a:t>
            </a:r>
            <a:r>
              <a:rPr lang="en-US" sz="4000" dirty="0" smtClean="0"/>
              <a:t>Setters	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7440" y="2471058"/>
            <a:ext cx="8893040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getAge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() {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return $this-&gt;age;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public function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setAge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($age) {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if ($age &lt;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throw new Exception('Should be an adult'); 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else 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   $this-&gt;age = $age;</a:t>
            </a:r>
          </a:p>
          <a:p>
            <a:pPr marL="0" marR="0" lvl="0" indent="0" defTabSz="1218987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endParaRPr kumimoji="0" lang="pt-BR" sz="2400" b="1" i="0" u="none" strike="noStrike" kern="0" cap="none" spc="0" normalizeH="0" baseline="0" noProof="1" smtClean="0">
              <a:ln>
                <a:noFill/>
              </a:ln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2299" y="1121144"/>
            <a:ext cx="1043129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3CD60"/>
                </a:solidFill>
                <a:hlinkClick r:id="rId2"/>
              </a:rPr>
              <a:t>__set()</a:t>
            </a:r>
            <a:r>
              <a:rPr lang="en-US" sz="3200" dirty="0"/>
              <a:t> is run when writing data to inaccessible properties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3CD60"/>
                </a:solidFill>
                <a:hlinkClick r:id="rId3"/>
              </a:rPr>
              <a:t>__get()</a:t>
            </a:r>
            <a:r>
              <a:rPr lang="en-US" sz="3200" dirty="0"/>
              <a:t> is utilized for reading data from inaccessible </a:t>
            </a:r>
            <a:r>
              <a:rPr lang="en-US" sz="3200" dirty="0" smtClean="0"/>
              <a:t>           properties</a:t>
            </a:r>
            <a:endParaRPr lang="en-US" sz="3200" dirty="0"/>
          </a:p>
          <a:p>
            <a:r>
              <a:rPr lang="en-US" sz="3200" dirty="0"/>
              <a:t>Data validation is not so flexible this way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Setters and Getters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00942" y="3759168"/>
            <a:ext cx="8933116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($name, $value) {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this-&gt;{$name} = $value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($name) {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$this-&gt;{$name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0009" cy="5201066"/>
          </a:xfrm>
        </p:spPr>
        <p:txBody>
          <a:bodyPr/>
          <a:lstStyle/>
          <a:p>
            <a:r>
              <a:rPr lang="en-US" sz="3200" dirty="0"/>
              <a:t>Every Employee should have:</a:t>
            </a:r>
          </a:p>
          <a:p>
            <a:pPr lvl="1"/>
            <a:r>
              <a:rPr lang="en-US" sz="3200" dirty="0"/>
              <a:t>First and last name </a:t>
            </a:r>
          </a:p>
          <a:p>
            <a:pPr lvl="1"/>
            <a:r>
              <a:rPr lang="en-US" sz="3200" dirty="0"/>
              <a:t>Salary and age</a:t>
            </a:r>
          </a:p>
          <a:p>
            <a:r>
              <a:rPr lang="en-US" sz="3200" dirty="0"/>
              <a:t>Salary should </a:t>
            </a:r>
            <a:r>
              <a:rPr lang="en-US" sz="3200" b="1" dirty="0">
                <a:solidFill>
                  <a:schemeClr val="bg1"/>
                </a:solidFill>
              </a:rPr>
              <a:t>not be </a:t>
            </a:r>
            <a:r>
              <a:rPr lang="en-US" sz="3200" dirty="0"/>
              <a:t>visible outside the class but visible for </a:t>
            </a:r>
            <a:r>
              <a:rPr lang="en-US" sz="3200" b="1" dirty="0" smtClean="0">
                <a:solidFill>
                  <a:schemeClr val="bg1"/>
                </a:solidFill>
              </a:rPr>
              <a:t>child</a:t>
            </a:r>
            <a:r>
              <a:rPr lang="en-US" sz="3200" dirty="0" smtClean="0"/>
              <a:t>     classes</a:t>
            </a:r>
            <a:endParaRPr lang="en-US" sz="3200" dirty="0"/>
          </a:p>
          <a:p>
            <a:pPr lvl="1"/>
            <a:r>
              <a:rPr lang="en-US" sz="3200" dirty="0"/>
              <a:t>Salary should be bigger than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and must have a way to increase that salary. Lowest increase is </a:t>
            </a:r>
            <a:r>
              <a:rPr lang="en-US" sz="3200" b="1" dirty="0">
                <a:solidFill>
                  <a:schemeClr val="bg1"/>
                </a:solidFill>
              </a:rPr>
              <a:t>10%</a:t>
            </a:r>
          </a:p>
          <a:p>
            <a:r>
              <a:rPr lang="en-US" sz="3200" dirty="0"/>
              <a:t>Every employee should be at least </a:t>
            </a:r>
            <a:r>
              <a:rPr lang="en-US" sz="3200" b="1" dirty="0">
                <a:solidFill>
                  <a:schemeClr val="bg1"/>
                </a:solidFill>
              </a:rPr>
              <a:t>16</a:t>
            </a:r>
            <a:r>
              <a:rPr lang="en-US" sz="3200" dirty="0"/>
              <a:t> years 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Class</a:t>
            </a:r>
          </a:p>
        </p:txBody>
      </p:sp>
    </p:spTree>
    <p:extLst>
      <p:ext uri="{BB962C8B-B14F-4D97-AF65-F5344CB8AC3E}">
        <p14:creationId xmlns:p14="http://schemas.microsoft.com/office/powerpoint/2010/main" val="5380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829" y="1539240"/>
            <a:ext cx="107442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Employee {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$fname;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$lname;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$salary;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$age;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__construct($fname, $lname, $age, $salary)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this-&gt;fname = $fname;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this-&gt;lname = $lname;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</a:t>
            </a:r>
          </a:p>
        </p:txBody>
      </p:sp>
    </p:spTree>
    <p:extLst>
      <p:ext uri="{BB962C8B-B14F-4D97-AF65-F5344CB8AC3E}">
        <p14:creationId xmlns:p14="http://schemas.microsoft.com/office/powerpoint/2010/main" val="25765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162" y="1467394"/>
            <a:ext cx="10744200" cy="48458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($increase)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($increase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increase');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this-&gt;salary *= (1 + $increase / 100);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setSalary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($salary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salary');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this-&gt;salary = $salary;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         </a:t>
            </a:r>
          </a:p>
        </p:txBody>
      </p:sp>
    </p:spTree>
    <p:extLst>
      <p:ext uri="{BB962C8B-B14F-4D97-AF65-F5344CB8AC3E}">
        <p14:creationId xmlns:p14="http://schemas.microsoft.com/office/powerpoint/2010/main" val="34340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Class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212" y="1656805"/>
            <a:ext cx="10744200" cy="4070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($age) {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($age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    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new Exception('Invalid age');    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this-&gt;age = $age;    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$employee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Employee('Gosho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','Petrov',25,5000);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$employee-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increaseSalary(15);</a:t>
            </a:r>
            <a:endParaRPr lang="pt-BR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  <a:sym typeface="Calibri"/>
              </a:rPr>
              <a:t>Live Exercises in Class (Lab, part 1</a:t>
            </a:r>
            <a:r>
              <a:rPr lang="en-GB" dirty="0" smtClean="0">
                <a:ea typeface="Calibri"/>
                <a:cs typeface="Calibri"/>
                <a:sym typeface="Calibri"/>
              </a:rPr>
              <a:t>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55" y="726288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8" y="5240403"/>
            <a:ext cx="10961783" cy="768084"/>
          </a:xfrm>
        </p:spPr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Class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70" y="724104"/>
            <a:ext cx="6730460" cy="37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5" y="1328061"/>
            <a:ext cx="8642434" cy="47959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Encapsulation</a:t>
            </a:r>
            <a:endParaRPr lang="en-US" dirty="0"/>
          </a:p>
          <a:p>
            <a:pPr marL="819096" lvl="1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b="1" dirty="0" smtClean="0"/>
          </a:p>
          <a:p>
            <a:pPr marL="819096" lvl="1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Access modifiers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Inheritance</a:t>
            </a:r>
            <a:endParaRPr lang="en-US" dirty="0"/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Class hierarchies</a:t>
            </a:r>
          </a:p>
          <a:p>
            <a:pPr marL="714375" lvl="1" indent="-371475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Inheritance and access </a:t>
            </a:r>
            <a:r>
              <a:rPr lang="en-US" dirty="0" smtClean="0"/>
              <a:t>levels</a:t>
            </a:r>
            <a:endParaRPr lang="en-US" sz="4200" kern="0" dirty="0">
              <a:solidFill>
                <a:srgbClr val="F3CC5F"/>
              </a:solidFill>
              <a:sym typeface="Calibri"/>
            </a:endParaRPr>
          </a:p>
          <a:p>
            <a:r>
              <a:rPr lang="en-GB" sz="3400" dirty="0"/>
              <a:t>Exceptions</a:t>
            </a:r>
          </a:p>
          <a:p>
            <a:r>
              <a:rPr lang="en-US" sz="3400" dirty="0"/>
              <a:t>Handling </a:t>
            </a:r>
            <a:r>
              <a:rPr lang="en-US" sz="3400" dirty="0" smtClean="0"/>
              <a:t>Exceptions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6996" y="1151121"/>
            <a:ext cx="6959324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Classes can </a:t>
            </a:r>
            <a:r>
              <a:rPr lang="en-US" sz="3200" b="1" dirty="0" smtClean="0">
                <a:solidFill>
                  <a:schemeClr val="bg1"/>
                </a:solidFill>
              </a:rPr>
              <a:t>inherit</a:t>
            </a:r>
            <a:r>
              <a:rPr lang="en-US" sz="3200" dirty="0" smtClean="0"/>
              <a:t> (extend) other       classes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Child class </a:t>
            </a:r>
            <a:r>
              <a:rPr lang="en-US" sz="3200" dirty="0" smtClean="0"/>
              <a:t>inherits data + methods from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Child class can:</a:t>
            </a:r>
          </a:p>
          <a:p>
            <a:pPr lvl="1"/>
            <a:r>
              <a:rPr lang="en-US" sz="3200" dirty="0" smtClean="0"/>
              <a:t>Add </a:t>
            </a:r>
            <a:r>
              <a:rPr lang="en-US" sz="3200" b="1" dirty="0" smtClean="0">
                <a:solidFill>
                  <a:schemeClr val="bg1"/>
                </a:solidFill>
              </a:rPr>
              <a:t>properties</a:t>
            </a:r>
            <a:r>
              <a:rPr lang="en-US" sz="3200" dirty="0" smtClean="0"/>
              <a:t> (data)</a:t>
            </a:r>
          </a:p>
          <a:p>
            <a:pPr lvl="1"/>
            <a:r>
              <a:rPr lang="en-US" sz="3200" dirty="0" smtClean="0"/>
              <a:t>Add / replace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dirty="0" smtClean="0"/>
              <a:t>Add / replace </a:t>
            </a:r>
            <a:r>
              <a:rPr lang="en-US" sz="3200" b="1" dirty="0" err="1" smtClean="0">
                <a:solidFill>
                  <a:schemeClr val="bg1"/>
                </a:solidFill>
              </a:rPr>
              <a:t>accessor</a:t>
            </a:r>
            <a:r>
              <a:rPr lang="en-US" sz="3200" dirty="0" smtClean="0"/>
              <a:t> properties</a:t>
            </a:r>
            <a:endParaRPr lang="en-US" sz="3200" dirty="0"/>
          </a:p>
        </p:txBody>
      </p:sp>
      <p:cxnSp>
        <p:nvCxnSpPr>
          <p:cNvPr id="5" name="Straight Arrow Connector 35"/>
          <p:cNvCxnSpPr>
            <a:stCxn id="12" idx="0"/>
            <a:endCxn id="7" idx="2"/>
          </p:cNvCxnSpPr>
          <p:nvPr/>
        </p:nvCxnSpPr>
        <p:spPr>
          <a:xfrm flipV="1">
            <a:off x="10219096" y="3502078"/>
            <a:ext cx="0" cy="90859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8757230" y="1227756"/>
            <a:ext cx="2923730" cy="2274322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0412" y="1495064"/>
              <a:ext cx="1795789" cy="4820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4770844" y="2555052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57230" y="4410674"/>
            <a:ext cx="2923730" cy="1663790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12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0412" y="1503083"/>
              <a:ext cx="1981899" cy="4820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5" name="Закръглено правоъгълно изнесено означение 7"/>
          <p:cNvSpPr/>
          <p:nvPr/>
        </p:nvSpPr>
        <p:spPr bwMode="auto">
          <a:xfrm>
            <a:off x="6573382" y="200332"/>
            <a:ext cx="2692537" cy="814328"/>
          </a:xfrm>
          <a:prstGeom prst="wedgeRoundRectCallout">
            <a:avLst>
              <a:gd name="adj1" fmla="val 36079"/>
              <a:gd name="adj2" fmla="val 7021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Base</a:t>
            </a:r>
            <a:r>
              <a:rPr lang="en-US" sz="2800" noProof="1">
                <a:solidFill>
                  <a:srgbClr val="FFFFFF"/>
                </a:solidFill>
              </a:rPr>
              <a:t> (parent, super) 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6358470" y="3638539"/>
            <a:ext cx="2398760" cy="814328"/>
          </a:xfrm>
          <a:prstGeom prst="wedgeRoundRectCallout">
            <a:avLst>
              <a:gd name="adj1" fmla="val 45881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Child</a:t>
            </a:r>
            <a:r>
              <a:rPr lang="en-US" sz="2800" noProof="1">
                <a:solidFill>
                  <a:srgbClr val="FFFFFF"/>
                </a:solidFill>
              </a:rPr>
              <a:t> (derived) class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452845" y="3915181"/>
            <a:ext cx="803801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__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-&gt;subject = $subject;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1254034" y="5077097"/>
            <a:ext cx="5913120" cy="435429"/>
          </a:xfrm>
          <a:prstGeom prst="roundRect">
            <a:avLst>
              <a:gd name="adj" fmla="val 19137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2845" y="1332411"/>
            <a:ext cx="8038013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__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-&gt;name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</a:t>
            </a:r>
            <a:endParaRPr lang="en-US" sz="2400" noProof="1" smtClean="0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$this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-&gt;email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6" name="Straight Arrow Connector 35"/>
          <p:cNvCxnSpPr>
            <a:stCxn id="13" idx="0"/>
            <a:endCxn id="8" idx="2"/>
          </p:cNvCxnSpPr>
          <p:nvPr/>
        </p:nvCxnSpPr>
        <p:spPr>
          <a:xfrm flipH="1" flipV="1">
            <a:off x="10316933" y="3564163"/>
            <a:ext cx="1709" cy="1096309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oup 6"/>
          <p:cNvGrpSpPr/>
          <p:nvPr/>
        </p:nvGrpSpPr>
        <p:grpSpPr>
          <a:xfrm>
            <a:off x="9218612" y="1496598"/>
            <a:ext cx="2196641" cy="2067565"/>
            <a:chOff x="4446384" y="1457528"/>
            <a:chExt cx="2943427" cy="1874912"/>
          </a:xfrm>
          <a:solidFill>
            <a:schemeClr val="bg2"/>
          </a:solidFill>
        </p:grpSpPr>
        <p:sp>
          <p:nvSpPr>
            <p:cNvPr id="8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70628" y="1495062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 smtClean="0">
                  <a:latin typeface="Consolas" panose="020B0609020204030204" pitchFamily="49" charset="0"/>
                </a:rPr>
                <a:t>Person</a:t>
              </a:r>
              <a:endParaRPr lang="en-US" sz="3200" b="1" noProof="1"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558076"/>
              <a:ext cx="2281664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20321" y="4660472"/>
            <a:ext cx="2196641" cy="1512536"/>
            <a:chOff x="4446384" y="1457528"/>
            <a:chExt cx="2943427" cy="1371600"/>
          </a:xfrm>
          <a:solidFill>
            <a:schemeClr val="bg2"/>
          </a:solidFill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5439" y="1503083"/>
              <a:ext cx="2482096" cy="5302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4108855" y="2993835"/>
            <a:ext cx="2692537" cy="814328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inherits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7" name="Закръглено правоъгълно изнесено означение 7"/>
          <p:cNvSpPr/>
          <p:nvPr/>
        </p:nvSpPr>
        <p:spPr bwMode="auto">
          <a:xfrm>
            <a:off x="4108855" y="5882949"/>
            <a:ext cx="3724505" cy="762961"/>
          </a:xfrm>
          <a:prstGeom prst="wedgeRoundRectCallout">
            <a:avLst>
              <a:gd name="adj1" fmla="val 9438"/>
              <a:gd name="adj2" fmla="val -9576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Invoke the </a:t>
            </a:r>
            <a:r>
              <a:rPr lang="en-US" sz="2800" b="1" noProof="1">
                <a:solidFill>
                  <a:schemeClr val="bg1"/>
                </a:solidFill>
              </a:rPr>
              <a:t>parent constructor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 (2)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83816" y="1624331"/>
            <a:ext cx="9845144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"</a:t>
            </a:r>
            <a:r>
              <a:rPr lang="en-US" sz="2400" noProof="1">
                <a:solidFill>
                  <a:schemeClr val="tx1"/>
                </a:solidFill>
                <a:effectLst/>
              </a:rPr>
              <a:t>Person: "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$p-&gt;name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 ('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$p-&gt;email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Person: Maria (maria@gmail.com)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83817" y="3964936"/>
            <a:ext cx="9845144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"Teacher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: "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$t-&gt;name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' ('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$t-&gt;email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'), teaches '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.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$t-&gt;subject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.')';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33466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8552" y="5061937"/>
            <a:ext cx="10961783" cy="768084"/>
          </a:xfrm>
        </p:spPr>
        <p:txBody>
          <a:bodyPr/>
          <a:lstStyle/>
          <a:p>
            <a:r>
              <a:rPr lang="en-US" dirty="0"/>
              <a:t>Accessing Parent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7" y="5870798"/>
            <a:ext cx="10961783" cy="499819"/>
          </a:xfrm>
        </p:spPr>
        <p:txBody>
          <a:bodyPr/>
          <a:lstStyle/>
          <a:p>
            <a:r>
              <a:rPr lang="en-US" dirty="0"/>
              <a:t>Invoking Parent </a:t>
            </a:r>
            <a:r>
              <a:rPr lang="en-US" dirty="0" smtClean="0"/>
              <a:t>Methods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507615" y="150725"/>
            <a:ext cx="3223659" cy="2368384"/>
            <a:chOff x="4446384" y="1457530"/>
            <a:chExt cx="2943427" cy="2135810"/>
          </a:xfrm>
          <a:noFill/>
        </p:grpSpPr>
        <p:sp>
          <p:nvSpPr>
            <p:cNvPr id="50" name="Rectangle: Rounded Corners 6"/>
            <p:cNvSpPr/>
            <p:nvPr/>
          </p:nvSpPr>
          <p:spPr>
            <a:xfrm>
              <a:off x="4446384" y="1457530"/>
              <a:ext cx="2943427" cy="213581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13"/>
            <p:cNvSpPr/>
            <p:nvPr/>
          </p:nvSpPr>
          <p:spPr>
            <a:xfrm>
              <a:off x="4770843" y="2043720"/>
              <a:ext cx="2281666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70412" y="1495064"/>
              <a:ext cx="1795789" cy="4163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3" name="Rectangle: Rounded Corners 13"/>
            <p:cNvSpPr/>
            <p:nvPr/>
          </p:nvSpPr>
          <p:spPr>
            <a:xfrm>
              <a:off x="4770844" y="2494477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54" name="Rectangle: Rounded Corners 13"/>
            <p:cNvSpPr/>
            <p:nvPr/>
          </p:nvSpPr>
          <p:spPr>
            <a:xfrm>
              <a:off x="4770844" y="2939270"/>
              <a:ext cx="2281664" cy="44898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69842" y="2854927"/>
            <a:ext cx="2930599" cy="1914864"/>
            <a:chOff x="4446384" y="1457528"/>
            <a:chExt cx="2943427" cy="1682720"/>
          </a:xfrm>
          <a:noFill/>
        </p:grpSpPr>
        <p:sp>
          <p:nvSpPr>
            <p:cNvPr id="56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13"/>
            <p:cNvSpPr/>
            <p:nvPr/>
          </p:nvSpPr>
          <p:spPr>
            <a:xfrm>
              <a:off x="4770843" y="2051740"/>
              <a:ext cx="2281666" cy="429804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59" name="Rectangle: Rounded Corners 13"/>
            <p:cNvSpPr/>
            <p:nvPr/>
          </p:nvSpPr>
          <p:spPr>
            <a:xfrm>
              <a:off x="4770843" y="2481544"/>
              <a:ext cx="2281666" cy="433131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20379" y="2883931"/>
            <a:ext cx="2930599" cy="1914864"/>
            <a:chOff x="4446384" y="1457528"/>
            <a:chExt cx="2943427" cy="1682720"/>
          </a:xfrm>
          <a:noFill/>
        </p:grpSpPr>
        <p:sp>
          <p:nvSpPr>
            <p:cNvPr id="61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13"/>
            <p:cNvSpPr/>
            <p:nvPr/>
          </p:nvSpPr>
          <p:spPr>
            <a:xfrm>
              <a:off x="4770843" y="2051740"/>
              <a:ext cx="2281666" cy="428307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course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0412" y="1503083"/>
              <a:ext cx="1981899" cy="405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noProof="1"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64" name="Rectangle: Rounded Corners 13"/>
            <p:cNvSpPr/>
            <p:nvPr/>
          </p:nvSpPr>
          <p:spPr>
            <a:xfrm>
              <a:off x="4770843" y="2480047"/>
              <a:ext cx="2281666" cy="434628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__toString()</a:t>
              </a:r>
              <a:endPara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Connector: Elbow 8"/>
          <p:cNvCxnSpPr/>
          <p:nvPr/>
        </p:nvCxnSpPr>
        <p:spPr>
          <a:xfrm rot="10800000" flipH="1">
            <a:off x="2841021" y="1375995"/>
            <a:ext cx="1515798" cy="3015871"/>
          </a:xfrm>
          <a:prstGeom prst="bentConnector3">
            <a:avLst>
              <a:gd name="adj1" fmla="val -3975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37"/>
          <p:cNvCxnSpPr/>
          <p:nvPr/>
        </p:nvCxnSpPr>
        <p:spPr>
          <a:xfrm flipH="1" flipV="1">
            <a:off x="7810487" y="1399407"/>
            <a:ext cx="1542897" cy="3014720"/>
          </a:xfrm>
          <a:prstGeom prst="bentConnector3">
            <a:avLst>
              <a:gd name="adj1" fmla="val -3906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37"/>
          <p:cNvCxnSpPr/>
          <p:nvPr/>
        </p:nvCxnSpPr>
        <p:spPr>
          <a:xfrm rot="5400000" flipH="1" flipV="1">
            <a:off x="5564094" y="2713529"/>
            <a:ext cx="601587" cy="1305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37"/>
          <p:cNvCxnSpPr/>
          <p:nvPr/>
        </p:nvCxnSpPr>
        <p:spPr>
          <a:xfrm rot="16200000" flipV="1">
            <a:off x="6104271" y="2690771"/>
            <a:ext cx="473532" cy="1215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– Person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61693" y="1497825"/>
            <a:ext cx="10694285" cy="4251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$this-&gt;email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() 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className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get_class($this)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 marL="1166813" indent="-1166813"/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return $className . '(name: ' . $this-&gt;name . ', 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: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' . $this-&gt;email .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2" y="6263392"/>
            <a:ext cx="112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</a:t>
            </a:r>
            <a:r>
              <a:rPr lang="en-US" sz="2800" dirty="0" smtClean="0"/>
              <a:t>magic </a:t>
            </a:r>
            <a:r>
              <a:rPr lang="en-US" sz="2800" dirty="0"/>
              <a:t>methods: </a:t>
            </a:r>
            <a:r>
              <a:rPr lang="en-US" sz="2800" dirty="0">
                <a:hlinkClick r:id="rId2"/>
              </a:rPr>
              <a:t>http://php.net/manual/en/language.oop5.magic.php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96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__toString() – Teacher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Teacher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$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($name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$email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$this-&gt;subject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$subject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() 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$parentString =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</a:pPr>
            <a:r>
              <a:rPr lang="en-US" sz="2400" noProof="1" smtClean="0">
                <a:solidFill>
                  <a:schemeClr val="tx1"/>
                </a:solidFill>
                <a:effectLst/>
              </a:rPr>
              <a:t>    return $parentString . ' subject: ' .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$this-&gt;subject . ')';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75909"/>
            <a:ext cx="3648891" cy="383177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489371" y="3005813"/>
            <a:ext cx="3746276" cy="1097281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</a:rPr>
              <a:t>Invoke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__toString()</a:t>
            </a:r>
            <a:r>
              <a:rPr lang="en-US" sz="2700" b="1" noProof="1">
                <a:solidFill>
                  <a:schemeClr val="bg1"/>
                </a:solidFill>
              </a:rPr>
              <a:t> </a:t>
            </a:r>
            <a:r>
              <a:rPr lang="en-US" sz="2700" noProof="1">
                <a:solidFill>
                  <a:srgbClr val="FFFFFF"/>
                </a:solidFill>
              </a:rPr>
              <a:t>from the base (parent) class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__toString() – Student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42954" y="1704859"/>
            <a:ext cx="11261366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class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Student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Person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$email, $course)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parent::__construct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($name, $email);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$this-&gt;course = $course;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  function </a:t>
            </a:r>
            <a:r>
              <a:rPr lang="en-US" sz="2400" noProof="1">
                <a:solidFill>
                  <a:schemeClr val="bg1"/>
                </a:solidFill>
                <a:effectLst/>
              </a:rPr>
              <a:t>__toString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$parentString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parent::__toString()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$parentString . ' course: ' .  $this-&gt;course . ')';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  <a:endParaRPr lang="en-US" sz="2400" i="1" noProof="1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0480" y="4275909"/>
            <a:ext cx="3648891" cy="383177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489371" y="3005813"/>
            <a:ext cx="3746276" cy="1097281"/>
          </a:xfrm>
          <a:prstGeom prst="wedgeRoundRectCallout">
            <a:avLst>
              <a:gd name="adj1" fmla="val -49307"/>
              <a:gd name="adj2" fmla="val 7769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</a:rPr>
              <a:t>Invoke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</a:rPr>
              <a:t>__toString()</a:t>
            </a:r>
            <a:r>
              <a:rPr lang="en-US" sz="2700" b="1" noProof="1">
                <a:solidFill>
                  <a:schemeClr val="bg1"/>
                </a:solidFill>
              </a:rPr>
              <a:t> </a:t>
            </a:r>
            <a:r>
              <a:rPr lang="en-US" sz="2700" noProof="1">
                <a:solidFill>
                  <a:srgbClr val="FFFFFF"/>
                </a:solidFill>
              </a:rPr>
              <a:t>from the base (parent) class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Usage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00936" y="1256488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$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Person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("Maria", "maria@gmail.com");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$p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Person (name: Maria, email: maria@gmail.com)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0936" y="2952344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Teacher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("Ivan",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"iv@yahoo.com",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"PHP");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$t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Teacher (name: Ivan, email: iv@yahoo.com, subject: PHP)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4641799"/>
            <a:ext cx="1080367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new Student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("Ana",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"ana@mail.ru",</a:t>
            </a:r>
            <a:r>
              <a:rPr lang="en-US" sz="2400" noProof="1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3);</a:t>
            </a:r>
          </a:p>
          <a:p>
            <a:r>
              <a:rPr lang="en-US" sz="2400" noProof="1" smtClean="0">
                <a:solidFill>
                  <a:schemeClr val="tx1"/>
                </a:solidFill>
                <a:effectLst/>
              </a:rPr>
              <a:t>echo </a:t>
            </a:r>
            <a:r>
              <a:rPr lang="en-US" sz="2400" noProof="1" smtClean="0">
                <a:solidFill>
                  <a:schemeClr val="bg1"/>
                </a:solidFill>
                <a:effectLst/>
              </a:rPr>
              <a:t>$s</a:t>
            </a:r>
            <a:r>
              <a:rPr lang="en-US" sz="2400" noProof="1" smtClean="0">
                <a:solidFill>
                  <a:schemeClr val="tx1"/>
                </a:solidFill>
                <a:effectLst/>
              </a:rPr>
              <a:t>;</a:t>
            </a: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+mn-lt"/>
              </a:rPr>
              <a:t>Student (name: Ana, email: ana@mail.ru, course: 3)</a:t>
            </a:r>
          </a:p>
        </p:txBody>
      </p:sp>
    </p:spTree>
    <p:extLst>
      <p:ext uri="{BB962C8B-B14F-4D97-AF65-F5344CB8AC3E}">
        <p14:creationId xmlns:p14="http://schemas.microsoft.com/office/powerpoint/2010/main" val="7051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17167" y="1122742"/>
            <a:ext cx="10762217" cy="5276048"/>
          </a:xfrm>
        </p:spPr>
        <p:txBody>
          <a:bodyPr>
            <a:noAutofit/>
          </a:bodyPr>
          <a:lstStyle/>
          <a:p>
            <a:r>
              <a:rPr lang="en-US" sz="3200" dirty="0"/>
              <a:t>There is no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</a:t>
            </a:r>
          </a:p>
          <a:p>
            <a:r>
              <a:rPr lang="en-US" sz="3200" dirty="0"/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not inherited</a:t>
            </a:r>
          </a:p>
          <a:p>
            <a:pPr lvl="1"/>
            <a:r>
              <a:rPr lang="en-US" sz="3100" dirty="0"/>
              <a:t>Parent constructors are </a:t>
            </a:r>
            <a:r>
              <a:rPr lang="en-US" sz="3100" b="1" dirty="0">
                <a:solidFill>
                  <a:schemeClr val="bg1"/>
                </a:solidFill>
              </a:rPr>
              <a:t>not</a:t>
            </a:r>
            <a:r>
              <a:rPr lang="en-US" sz="3100" dirty="0"/>
              <a:t> called implicitly by the </a:t>
            </a:r>
            <a:r>
              <a:rPr lang="en-US" sz="3100" dirty="0" smtClean="0"/>
              <a:t>engine</a:t>
            </a:r>
            <a:endParaRPr lang="en-US" sz="3100" dirty="0"/>
          </a:p>
          <a:p>
            <a:r>
              <a:rPr lang="en-US" sz="3200" dirty="0"/>
              <a:t>Extended class could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new members, but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couldn’t </a:t>
            </a:r>
            <a:r>
              <a:rPr lang="en-US" sz="3200" b="1" dirty="0" smtClean="0">
                <a:solidFill>
                  <a:schemeClr val="bg1"/>
                </a:solidFill>
              </a:rPr>
              <a:t>            </a:t>
            </a:r>
            <a:r>
              <a:rPr lang="en-US" sz="3200" dirty="0" smtClean="0"/>
              <a:t>remove</a:t>
            </a:r>
            <a:r>
              <a:rPr lang="en-US" sz="3200" dirty="0" smtClean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derived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members</a:t>
            </a:r>
          </a:p>
          <a:p>
            <a:r>
              <a:rPr lang="en-US" sz="3200" dirty="0"/>
              <a:t>New members with the same name </a:t>
            </a:r>
            <a:r>
              <a:rPr lang="en-US" sz="3200" b="1" dirty="0">
                <a:solidFill>
                  <a:schemeClr val="bg1"/>
                </a:solidFill>
              </a:rPr>
              <a:t>hide</a:t>
            </a:r>
            <a:r>
              <a:rPr lang="en-US" sz="3200" dirty="0"/>
              <a:t> the inherited ones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sz="3200" dirty="0"/>
              <a:t> members are accessible through the parent </a:t>
            </a:r>
            <a:r>
              <a:rPr lang="en-US" sz="3200" dirty="0" smtClean="0"/>
              <a:t>           setters </a:t>
            </a:r>
            <a:r>
              <a:rPr lang="en-US" sz="3200" dirty="0"/>
              <a:t>and getters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Public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sz="3200" dirty="0"/>
              <a:t> members are overwritten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Inheritance: Important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  <a:sym typeface="Calibri"/>
              </a:rPr>
              <a:t>Live Exercises in Class (Lab, part </a:t>
            </a:r>
            <a:r>
              <a:rPr lang="en-GB" dirty="0" smtClean="0">
                <a:ea typeface="Calibri"/>
                <a:cs typeface="Calibri"/>
                <a:sym typeface="Calibri"/>
              </a:rPr>
              <a:t>2)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96" y="805543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55" y="726288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#php-web</a:t>
            </a:r>
            <a:endParaRPr lang="en-US" sz="9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9164" y="4065982"/>
            <a:ext cx="11521099" cy="2652678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large hierarchy </a:t>
            </a:r>
            <a:r>
              <a:rPr lang="en-US" sz="3200" dirty="0"/>
              <a:t>of classes may become </a:t>
            </a:r>
            <a:r>
              <a:rPr lang="en-US" sz="3200" b="1" dirty="0">
                <a:solidFill>
                  <a:schemeClr val="bg1"/>
                </a:solidFill>
              </a:rPr>
              <a:t>non-maintainable</a:t>
            </a:r>
          </a:p>
          <a:p>
            <a:r>
              <a:rPr lang="en-US" sz="3200" dirty="0"/>
              <a:t>A class is like a scheme or template, so </a:t>
            </a:r>
            <a:r>
              <a:rPr lang="en-US" sz="3200" b="1" dirty="0">
                <a:solidFill>
                  <a:schemeClr val="bg1"/>
                </a:solidFill>
              </a:rPr>
              <a:t>do not extend classes for  </a:t>
            </a:r>
            <a:r>
              <a:rPr lang="en-US" sz="3200" b="1" dirty="0" smtClean="0">
                <a:solidFill>
                  <a:schemeClr val="bg1"/>
                </a:solidFill>
              </a:rPr>
              <a:t>  minor </a:t>
            </a:r>
            <a:r>
              <a:rPr lang="en-US" sz="3200" b="1" dirty="0">
                <a:solidFill>
                  <a:schemeClr val="bg1"/>
                </a:solidFill>
              </a:rPr>
              <a:t>changes</a:t>
            </a:r>
          </a:p>
          <a:p>
            <a:r>
              <a:rPr lang="en-US" sz="3200" dirty="0"/>
              <a:t>Let the hierarchy </a:t>
            </a:r>
            <a:r>
              <a:rPr lang="en-US" sz="3200" b="1" dirty="0">
                <a:solidFill>
                  <a:schemeClr val="bg1"/>
                </a:solidFill>
              </a:rPr>
              <a:t>model the real-world </a:t>
            </a:r>
            <a:r>
              <a:rPr lang="en-US" sz="3200" dirty="0"/>
              <a:t>objects / connections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Avoid the Over-Inheritance Trap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79" y="1248630"/>
            <a:ext cx="4012399" cy="2552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0" y="1913514"/>
            <a:ext cx="3429000" cy="21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3771" y="5151302"/>
            <a:ext cx="10820400" cy="903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Exceptions</a:t>
            </a:r>
            <a:endParaRPr lang="bg-BG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3" y="451325"/>
            <a:ext cx="7331856" cy="4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sz="3000" dirty="0" smtClean="0"/>
              <a:t>are a powerful mechanism for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sz="3000" dirty="0" smtClean="0"/>
              <a:t>and unusual events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This is what normally happens when an exception is triggered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 current code state is saved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code execution will switch to a predefined (custom)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exception </a:t>
            </a:r>
            <a:r>
              <a:rPr lang="en-US" sz="3000" dirty="0"/>
              <a:t>handler function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Depending on the situation, the handler may then resume </a:t>
            </a:r>
            <a:r>
              <a:rPr lang="en-US" sz="3000" dirty="0" smtClean="0"/>
              <a:t>the </a:t>
            </a:r>
            <a:br>
              <a:rPr lang="en-US" sz="3000" dirty="0" smtClean="0"/>
            </a:br>
            <a:r>
              <a:rPr lang="en-US" sz="3000" dirty="0" smtClean="0"/>
              <a:t>execution </a:t>
            </a:r>
            <a:r>
              <a:rPr lang="en-US" sz="3000" dirty="0"/>
              <a:t>from the saved code state, terminate the script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execution </a:t>
            </a:r>
            <a:r>
              <a:rPr lang="en-US" sz="3000" dirty="0"/>
              <a:t>or continue the script from a different location in the code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9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Exception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40971" y="2233748"/>
            <a:ext cx="9209315" cy="3135086"/>
          </a:xfrm>
        </p:spPr>
        <p:txBody>
          <a:bodyPr>
            <a:normAutofit/>
          </a:bodyPr>
          <a:lstStyle/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($age) {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if ($age &lt; </a:t>
            </a:r>
            <a:r>
              <a:rPr lang="en-US" sz="3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    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throw new Exception('Invalid age');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             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$this-&gt;age = $age;    </a:t>
            </a:r>
          </a:p>
          <a:p>
            <a:pPr marL="0" lvl="0" indent="0" defTabSz="914400" eaLnBrk="0" latinLnBrk="0" hangingPunct="0"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None/>
            </a:pPr>
            <a:r>
              <a:rPr lang="en-US" sz="3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12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7168" y="5491751"/>
            <a:ext cx="8937625" cy="98742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tabLst>
                <a:tab pos="7264400" algn="l"/>
              </a:tabLst>
            </a:pPr>
            <a:r>
              <a:rPr lang="en-US" sz="5400" dirty="0"/>
              <a:t>Handling Exceptions</a:t>
            </a:r>
            <a:endParaRPr lang="bg-BG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5" y="276330"/>
            <a:ext cx="5917473" cy="48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Exceptions are important and provides a better control over error handling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Lets explain there new keyword related to exceptions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>
                <a:solidFill>
                  <a:schemeClr val="bg1"/>
                </a:solidFill>
              </a:rPr>
              <a:t>Try</a:t>
            </a:r>
            <a:r>
              <a:rPr lang="en-US" sz="2800" dirty="0"/>
              <a:t> − A function using an exception should be in a "try" block. If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exception </a:t>
            </a:r>
            <a:r>
              <a:rPr lang="en-US" sz="2800" dirty="0"/>
              <a:t>does not trigger, the code will continue as </a:t>
            </a:r>
            <a:r>
              <a:rPr lang="en-US" sz="2800" dirty="0" smtClean="0"/>
              <a:t>normal</a:t>
            </a:r>
            <a:r>
              <a:rPr lang="en-US" sz="2800" dirty="0"/>
              <a:t>. However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/>
              <a:t>the exception triggers, an exception is "thrown</a:t>
            </a:r>
            <a:r>
              <a:rPr lang="en-US" sz="2800" dirty="0" smtClean="0"/>
              <a:t>".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>
                <a:solidFill>
                  <a:schemeClr val="bg1"/>
                </a:solidFill>
              </a:rPr>
              <a:t>Throw</a:t>
            </a:r>
            <a:r>
              <a:rPr lang="en-US" sz="2800" dirty="0"/>
              <a:t> − This is how you trigger an exception. Each "throw" must have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/>
              <a:t>least one "catch</a:t>
            </a:r>
            <a:r>
              <a:rPr lang="en-US" sz="2800" dirty="0" smtClean="0"/>
              <a:t>".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>
                <a:solidFill>
                  <a:schemeClr val="bg1"/>
                </a:solidFill>
              </a:rPr>
              <a:t>Catch</a:t>
            </a:r>
            <a:r>
              <a:rPr lang="en-US" sz="2800" dirty="0"/>
              <a:t> − A "catch" block retrieves an exception and creates an object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containing </a:t>
            </a:r>
            <a:r>
              <a:rPr lang="en-US" sz="2800" dirty="0"/>
              <a:t>the exception information.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-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5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&lt;?php</a:t>
            </a:r>
          </a:p>
          <a:p>
            <a:pPr marL="0" indent="0">
              <a:buNone/>
            </a:pPr>
            <a:r>
              <a:rPr lang="en-US" sz="2000" dirty="0" smtClean="0"/>
              <a:t>   try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2000" dirty="0"/>
              <a:t>$error = 'Always throw this error';</a:t>
            </a:r>
          </a:p>
          <a:p>
            <a:pPr marL="0" indent="0">
              <a:buNone/>
            </a:pPr>
            <a:r>
              <a:rPr lang="en-US" sz="2000" dirty="0"/>
              <a:t>      throw new Exception($error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accent2"/>
                </a:solidFill>
              </a:rPr>
              <a:t> // Code following an exception is not executed.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2000" dirty="0"/>
              <a:t>echo 'Never executed';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 </a:t>
            </a:r>
            <a:r>
              <a:rPr lang="en-US" sz="2000" dirty="0" smtClean="0"/>
              <a:t>catch </a:t>
            </a:r>
            <a:r>
              <a:rPr lang="en-US" sz="2000" dirty="0"/>
              <a:t>(Exception $e)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2000" dirty="0"/>
              <a:t>echo 'Caught exception: ',  $e-&gt;</a:t>
            </a:r>
            <a:r>
              <a:rPr lang="en-US" sz="2000" dirty="0">
                <a:solidFill>
                  <a:schemeClr val="bg1"/>
                </a:solidFill>
              </a:rPr>
              <a:t>getMessage()</a:t>
            </a:r>
            <a:r>
              <a:rPr lang="en-US" sz="2000" dirty="0"/>
              <a:t>, "\n";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2000" dirty="0">
                <a:solidFill>
                  <a:schemeClr val="accent2"/>
                </a:solidFill>
              </a:rPr>
              <a:t>// Continue execution</a:t>
            </a:r>
          </a:p>
          <a:p>
            <a:pPr marL="0" indent="0">
              <a:buNone/>
            </a:pPr>
            <a:r>
              <a:rPr lang="en-US" sz="2000" dirty="0"/>
              <a:t>   echo 'Hello World</a:t>
            </a:r>
            <a:r>
              <a:rPr lang="en-US" sz="2000" dirty="0" smtClean="0"/>
              <a:t>';</a:t>
            </a:r>
          </a:p>
          <a:p>
            <a:pPr marL="0" indent="0">
              <a:buNone/>
            </a:pPr>
            <a:r>
              <a:rPr lang="en-US" sz="1800" dirty="0" smtClean="0"/>
              <a:t>?&gt;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above example $e-&gt;getMessage function is used to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error message</a:t>
            </a:r>
            <a:r>
              <a:rPr lang="en-US" dirty="0"/>
              <a:t>. There are following functions which can be used from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Exception</a:t>
            </a:r>
            <a:r>
              <a:rPr lang="en-US" dirty="0"/>
              <a:t> class.</a:t>
            </a:r>
          </a:p>
          <a:p>
            <a:pPr lvl="1"/>
            <a:r>
              <a:rPr lang="en-US" b="1" dirty="0"/>
              <a:t>getMessage()</a:t>
            </a:r>
            <a:r>
              <a:rPr lang="en-US" dirty="0"/>
              <a:t> − message of exception</a:t>
            </a:r>
          </a:p>
          <a:p>
            <a:pPr lvl="1"/>
            <a:r>
              <a:rPr lang="en-US" b="1" dirty="0" err="1"/>
              <a:t>getCode</a:t>
            </a:r>
            <a:r>
              <a:rPr lang="en-US" b="1" dirty="0"/>
              <a:t>()</a:t>
            </a:r>
            <a:r>
              <a:rPr lang="en-US" dirty="0"/>
              <a:t> − code of exception</a:t>
            </a:r>
          </a:p>
          <a:p>
            <a:pPr lvl="1"/>
            <a:r>
              <a:rPr lang="en-US" b="1" dirty="0" err="1"/>
              <a:t>getFile</a:t>
            </a:r>
            <a:r>
              <a:rPr lang="en-US" b="1" dirty="0"/>
              <a:t>()</a:t>
            </a:r>
            <a:r>
              <a:rPr lang="en-US" dirty="0"/>
              <a:t> − source filename</a:t>
            </a:r>
          </a:p>
          <a:p>
            <a:pPr lvl="1"/>
            <a:r>
              <a:rPr lang="en-US" b="1" dirty="0" err="1"/>
              <a:t>getLine</a:t>
            </a:r>
            <a:r>
              <a:rPr lang="en-US" b="1" dirty="0"/>
              <a:t>()</a:t>
            </a:r>
            <a:r>
              <a:rPr lang="en-US" dirty="0"/>
              <a:t> − source line</a:t>
            </a:r>
          </a:p>
          <a:p>
            <a:pPr lvl="1"/>
            <a:r>
              <a:rPr lang="en-US" b="1" dirty="0" err="1"/>
              <a:t>getTrace</a:t>
            </a:r>
            <a:r>
              <a:rPr lang="en-US" b="1" dirty="0"/>
              <a:t>()</a:t>
            </a:r>
            <a:r>
              <a:rPr lang="en-US" dirty="0"/>
              <a:t> − n array of the </a:t>
            </a:r>
            <a:r>
              <a:rPr lang="en-US" dirty="0" err="1"/>
              <a:t>backtrace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getTraceAsString</a:t>
            </a:r>
            <a:r>
              <a:rPr lang="en-US" b="1" dirty="0"/>
              <a:t>()</a:t>
            </a:r>
            <a:r>
              <a:rPr lang="en-US" dirty="0"/>
              <a:t> − </a:t>
            </a:r>
            <a:r>
              <a:rPr lang="en-US" dirty="0" err="1"/>
              <a:t>formated</a:t>
            </a:r>
            <a:r>
              <a:rPr lang="en-US" dirty="0"/>
              <a:t> string of trace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8201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$exeption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accent2"/>
                </a:solidFill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82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</a:t>
            </a:r>
            <a:r>
              <a:rPr lang="en-US" dirty="0" smtClean="0"/>
              <a:t>block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121624" y="2461185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cs typeface="Consolas" pitchFamily="49" charset="0"/>
              </a:rPr>
              <a:t>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79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Consts</a:t>
            </a:r>
            <a:r>
              <a:rPr lang="bg-BG" sz="3200" dirty="0" smtClean="0">
                <a:solidFill>
                  <a:schemeClr val="bg1"/>
                </a:solidFill>
              </a:rPr>
              <a:t> - </a:t>
            </a:r>
            <a:r>
              <a:rPr lang="en-US" sz="2800" dirty="0" smtClean="0"/>
              <a:t>It is possible to define constant values on a per-class basis remaining the same and unchangeable. Constants differ from normal variables in that you don't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use the </a:t>
            </a:r>
            <a:r>
              <a:rPr lang="en-US" sz="2800" i="1" dirty="0" smtClean="0">
                <a:solidFill>
                  <a:schemeClr val="bg1"/>
                </a:solidFill>
              </a:rPr>
              <a:t>$</a:t>
            </a:r>
            <a:r>
              <a:rPr lang="en-US" sz="2800" dirty="0" smtClean="0"/>
              <a:t> symbol to declare or use them. The default visibility of class constants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is </a:t>
            </a:r>
            <a:r>
              <a:rPr lang="en-US" sz="2800" i="1" dirty="0" smtClean="0">
                <a:solidFill>
                  <a:schemeClr val="bg1"/>
                </a:solidFill>
              </a:rPr>
              <a:t>public</a:t>
            </a:r>
            <a:r>
              <a:rPr lang="en-US" sz="2800" dirty="0" smtClean="0"/>
              <a:t>.</a:t>
            </a:r>
            <a:r>
              <a:rPr lang="bg-BG" sz="2800" dirty="0" smtClean="0"/>
              <a:t> </a:t>
            </a:r>
            <a:r>
              <a:rPr lang="en-US" sz="2800" dirty="0" smtClean="0"/>
              <a:t>The value must be a constant expression, not (for example) a variable, a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property, or a function call.</a:t>
            </a:r>
            <a:r>
              <a:rPr lang="bg-BG" sz="2800" dirty="0" smtClean="0"/>
              <a:t> </a:t>
            </a:r>
            <a:r>
              <a:rPr lang="en-US" sz="2800" dirty="0" smtClean="0"/>
              <a:t>It </a:t>
            </a:r>
            <a:r>
              <a:rPr lang="en-US" sz="2800" dirty="0"/>
              <a:t>is also possible that the interfaces we will learn in the next lecture have </a:t>
            </a:r>
            <a:r>
              <a:rPr lang="en-US" sz="2800" dirty="0" smtClean="0"/>
              <a:t>constants.</a:t>
            </a:r>
            <a:endParaRPr lang="bg-BG" sz="2800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bg-BG" sz="2800" dirty="0" smtClean="0"/>
              <a:t>- </a:t>
            </a:r>
            <a:r>
              <a:rPr lang="en-US" sz="2800" dirty="0"/>
              <a:t>Declaring class properties or methods as static makes them </a:t>
            </a:r>
            <a:r>
              <a:rPr lang="en-US" sz="2800" dirty="0" smtClean="0"/>
              <a:t>accessible </a:t>
            </a:r>
            <a:r>
              <a:rPr lang="en-US" sz="2800" dirty="0"/>
              <a:t>without needing an instantiation of the class. A property declared as </a:t>
            </a:r>
            <a:r>
              <a:rPr lang="en-US" sz="2800" dirty="0" smtClean="0"/>
              <a:t>static </a:t>
            </a:r>
            <a:r>
              <a:rPr lang="en-US" sz="2800" dirty="0"/>
              <a:t>cannot be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accessed </a:t>
            </a:r>
            <a:r>
              <a:rPr lang="en-US" sz="2800" dirty="0"/>
              <a:t>with an instantiated class object (though a </a:t>
            </a:r>
            <a:r>
              <a:rPr lang="en-US" sz="2800" dirty="0" smtClean="0"/>
              <a:t>static </a:t>
            </a:r>
            <a:r>
              <a:rPr lang="en-US" sz="2800" dirty="0"/>
              <a:t>method </a:t>
            </a:r>
            <a:r>
              <a:rPr lang="en-US" sz="2800" dirty="0" smtClean="0"/>
              <a:t>can</a:t>
            </a:r>
            <a:r>
              <a:rPr lang="en-US" sz="2800" dirty="0"/>
              <a:t>).</a:t>
            </a:r>
            <a:endParaRPr lang="bg-BG" sz="2800" dirty="0" smtClean="0"/>
          </a:p>
          <a:p>
            <a:pPr>
              <a:buClr>
                <a:schemeClr val="tx1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Final</a:t>
            </a:r>
            <a:r>
              <a:rPr lang="en-US" dirty="0" smtClean="0"/>
              <a:t> - </a:t>
            </a:r>
            <a:r>
              <a:rPr lang="en-US" sz="2800" dirty="0"/>
              <a:t>PHP 5 introduces the final keyword, which prevents child classes </a:t>
            </a:r>
            <a:r>
              <a:rPr lang="en-US" sz="2800" dirty="0" smtClean="0"/>
              <a:t>from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2800" dirty="0" smtClean="0"/>
              <a:t>overriding </a:t>
            </a:r>
            <a:r>
              <a:rPr lang="en-US" sz="2800" dirty="0"/>
              <a:t>a method by prefixing the definition with final. If the class </a:t>
            </a:r>
            <a:r>
              <a:rPr lang="en-US" sz="2800" dirty="0" smtClean="0"/>
              <a:t>itself </a:t>
            </a:r>
            <a:r>
              <a:rPr lang="en-US" sz="2800" dirty="0"/>
              <a:t>is being defined final then it cannot be </a:t>
            </a:r>
            <a:r>
              <a:rPr lang="en-US" sz="2800" dirty="0" smtClean="0"/>
              <a:t>extended</a:t>
            </a:r>
            <a:endParaRPr lang="bg-BG" sz="2800" dirty="0" smtClean="0"/>
          </a:p>
          <a:p>
            <a:endParaRPr lang="bg-BG" sz="28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98412" y="1263483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$fileNotFoundEx)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 smtClean="0">
                <a:solidFill>
                  <a:schemeClr val="accent2"/>
                </a:solidFill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12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Reduces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Encapsulation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Hides internal data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Ensures that </a:t>
            </a:r>
            <a:r>
              <a:rPr lang="en-US" b="1" dirty="0">
                <a:solidFill>
                  <a:schemeClr val="bg1"/>
                </a:solidFill>
              </a:rPr>
              <a:t>structural changes </a:t>
            </a:r>
            <a:r>
              <a:rPr lang="en-US" dirty="0">
                <a:solidFill>
                  <a:schemeClr val="bg2"/>
                </a:solidFill>
              </a:rPr>
              <a:t>remain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Access modifiers</a:t>
            </a:r>
          </a:p>
          <a:p>
            <a:pPr marL="358775" lvl="0" indent="-3587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Noto Sans Symbols"/>
              <a:buChar char="▪"/>
            </a:pPr>
            <a:r>
              <a:rPr lang="en-US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Inheritance</a:t>
            </a: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allows extending the behavior of the </a:t>
            </a:r>
            <a:r>
              <a:rPr lang="en-US" dirty="0" smtClean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  classes</a:t>
            </a:r>
            <a:endParaRPr lang="en-US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marL="663521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Inheriting properties</a:t>
            </a:r>
          </a:p>
          <a:p>
            <a:pPr marL="663521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Inheriting methods</a:t>
            </a:r>
          </a:p>
          <a:p>
            <a:pPr marL="663520" lvl="1" indent="-371420">
              <a:spcBef>
                <a:spcPts val="1200"/>
              </a:spcBef>
              <a:spcAft>
                <a:spcPts val="0"/>
              </a:spcAft>
              <a:buFont typeface="Noto Sans Symbols"/>
              <a:buChar char="▪"/>
            </a:pPr>
            <a:r>
              <a:rPr lang="en-US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Reusing the existing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287464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r>
              <a:rPr lang="en-US" sz="3200" dirty="0"/>
              <a:t> </a:t>
            </a: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</p:spTree>
    <p:extLst>
      <p:ext uri="{BB962C8B-B14F-4D97-AF65-F5344CB8AC3E}">
        <p14:creationId xmlns:p14="http://schemas.microsoft.com/office/powerpoint/2010/main" val="41982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kern="0" dirty="0">
                <a:solidFill>
                  <a:schemeClr val="bg1"/>
                </a:solidFill>
              </a:rPr>
              <a:t>Encapsulation – the object as a black box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kern="0" dirty="0"/>
              <a:t>Hide internal data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kern="0" dirty="0">
                <a:sym typeface="Calibri"/>
              </a:rPr>
              <a:t>Reach internal data by Setters and Getters</a:t>
            </a:r>
          </a:p>
          <a:p>
            <a:pPr lvl="1" indent="-304747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</a:pPr>
            <a:endParaRPr lang="en-US" sz="3200" b="1" kern="0" dirty="0">
              <a:solidFill>
                <a:schemeClr val="bg1"/>
              </a:solidFill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Inheritance – classes in relations</a:t>
            </a:r>
            <a:endParaRPr lang="en-US" sz="3200" b="1" kern="0" dirty="0">
              <a:solidFill>
                <a:schemeClr val="bg1"/>
              </a:solidFill>
            </a:endParaRPr>
          </a:p>
          <a:p>
            <a:pPr lvl="1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Inherit members from parent class</a:t>
            </a:r>
          </a:p>
          <a:p>
            <a:pPr lvl="1" indent="-24119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dirty="0"/>
              <a:t>Call a constructor from parent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Two Fundamental Principles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9"/>
          <a:stretch/>
        </p:blipFill>
        <p:spPr>
          <a:xfrm>
            <a:off x="2512506" y="793820"/>
            <a:ext cx="7083125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9896" y="1121144"/>
            <a:ext cx="1029195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Encapsulation - wrapping up related data and methods in one module.</a:t>
            </a:r>
          </a:p>
          <a:p>
            <a:r>
              <a:rPr lang="en-US" sz="3200" dirty="0"/>
              <a:t>Restrict the direct access to members by using setters and getters</a:t>
            </a:r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4" name="Picture 2" descr="C:\Users\MadWings\Desktop\main-qimg-2b91d784aeb67acc2bdd5e8fdc640a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8" y="3583466"/>
            <a:ext cx="7556110" cy="28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Encapsulation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4661" y="123820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                    Parent       Child        Grandchild         Global scope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private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protected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    public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7291" y="1889783"/>
            <a:ext cx="1447800" cy="21336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4237102" y="1889783"/>
            <a:ext cx="1295400" cy="28829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19691" y="2194583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9691" y="2880383"/>
            <a:ext cx="51816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0054" y="1889783"/>
            <a:ext cx="1982788" cy="3124200"/>
          </a:xfrm>
          <a:prstGeom prst="rect">
            <a:avLst/>
          </a:prstGeom>
          <a:solidFill>
            <a:srgbClr val="F0A22E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19691" y="3566183"/>
            <a:ext cx="8458200" cy="1524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" y="4369390"/>
            <a:ext cx="2072151" cy="212946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771989" y="1693817"/>
            <a:ext cx="0" cy="25146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1291" y="1693817"/>
            <a:ext cx="0" cy="35814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reference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variable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461833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ublic function __construct(string $name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-&gt;name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47978"/>
            <a:ext cx="1146183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public function </a:t>
            </a:r>
            <a:r>
              <a:rPr lang="en-US" sz="2800" dirty="0">
                <a:solidFill>
                  <a:schemeClr val="tx1"/>
                </a:solidFill>
                <a:effectLst/>
              </a:rPr>
              <a:t>fullName()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-&gt;getFirstName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800" dirty="0">
                <a:solidFill>
                  <a:schemeClr val="tx1"/>
                </a:solidFill>
                <a:effectLst/>
              </a:rPr>
              <a:t>" "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. 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-&gt;getLastName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623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456</TotalTime>
  <Words>2281</Words>
  <Application>Microsoft Office PowerPoint</Application>
  <PresentationFormat>Widescreen</PresentationFormat>
  <Paragraphs>423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Defining Classes</vt:lpstr>
      <vt:lpstr>Table of Contents</vt:lpstr>
      <vt:lpstr>Have a Question?</vt:lpstr>
      <vt:lpstr>Keyword</vt:lpstr>
      <vt:lpstr>Two Fundamental Principles of OOP</vt:lpstr>
      <vt:lpstr>PowerPoint Presentation</vt:lpstr>
      <vt:lpstr>Encapsulation</vt:lpstr>
      <vt:lpstr>Visibility and Encapsulation</vt:lpstr>
      <vt:lpstr>Keyword this</vt:lpstr>
      <vt:lpstr>Visibility</vt:lpstr>
      <vt:lpstr>Visibility (2)</vt:lpstr>
      <vt:lpstr>Getters and Setters </vt:lpstr>
      <vt:lpstr>Magic Setters and Getters</vt:lpstr>
      <vt:lpstr>Problem: Employee Class</vt:lpstr>
      <vt:lpstr>Solution: Employee Class</vt:lpstr>
      <vt:lpstr>Solution: Employee Class (2)</vt:lpstr>
      <vt:lpstr>Solution: Employee Class (3)</vt:lpstr>
      <vt:lpstr>PowerPoint Presentation</vt:lpstr>
      <vt:lpstr>PowerPoint Presentation</vt:lpstr>
      <vt:lpstr>Class Inheritance</vt:lpstr>
      <vt:lpstr>Class Inheritance – Example</vt:lpstr>
      <vt:lpstr>Class Inheritance – Example (2)</vt:lpstr>
      <vt:lpstr>PowerPoint Presentation</vt:lpstr>
      <vt:lpstr>Inheriting and Replacing __toString() – Person</vt:lpstr>
      <vt:lpstr>Inheriting and Replacing __toString() – Teacher</vt:lpstr>
      <vt:lpstr>Inheriting and Replacing __toString() – Student</vt:lpstr>
      <vt:lpstr>Inheriting and Replacing toString() – Usage</vt:lpstr>
      <vt:lpstr>Inheritance: Important Aspects</vt:lpstr>
      <vt:lpstr>PowerPoint Presentation</vt:lpstr>
      <vt:lpstr>Avoid the Over-Inheritance Trap</vt:lpstr>
      <vt:lpstr>Exceptions</vt:lpstr>
      <vt:lpstr>What are Exceptions?</vt:lpstr>
      <vt:lpstr>Exception - Example</vt:lpstr>
      <vt:lpstr>Handling Exceptions</vt:lpstr>
      <vt:lpstr>Exception - Keywords</vt:lpstr>
      <vt:lpstr>Example</vt:lpstr>
      <vt:lpstr>Exception</vt:lpstr>
      <vt:lpstr>The try-catch Statement</vt:lpstr>
      <vt:lpstr>The try-finally Statement</vt:lpstr>
      <vt:lpstr>The try-catch-finally Statement</vt:lpstr>
      <vt:lpstr>Summary</vt:lpstr>
      <vt:lpstr>PowerPoint Presentation</vt:lpstr>
      <vt:lpstr>PowerPoint Presentation</vt:lpstr>
      <vt:lpstr>PowerPoint Presentation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Defining Classes</dc:title>
  <dc:creator>happy.bozanko@gmail.com</dc:creator>
  <cp:keywords>PHP Web, Software University, SoftUni, programming, coding, software development, education, training, course</cp:keywords>
  <cp:lastModifiedBy>Mihail</cp:lastModifiedBy>
  <cp:revision>91</cp:revision>
  <dcterms:created xsi:type="dcterms:W3CDTF">2018-09-11T05:35:50Z</dcterms:created>
  <dcterms:modified xsi:type="dcterms:W3CDTF">2018-10-15T14:51:33Z</dcterms:modified>
  <cp:category>programming;computer programming;software development;web development</cp:category>
</cp:coreProperties>
</file>