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394" r:id="rId2"/>
    <p:sldId id="633" r:id="rId3"/>
    <p:sldId id="500" r:id="rId4"/>
    <p:sldId id="608" r:id="rId5"/>
    <p:sldId id="613" r:id="rId6"/>
    <p:sldId id="605" r:id="rId7"/>
    <p:sldId id="614" r:id="rId8"/>
    <p:sldId id="615" r:id="rId9"/>
    <p:sldId id="616" r:id="rId10"/>
    <p:sldId id="651" r:id="rId11"/>
    <p:sldId id="652" r:id="rId12"/>
    <p:sldId id="665" r:id="rId13"/>
    <p:sldId id="664" r:id="rId14"/>
    <p:sldId id="653" r:id="rId15"/>
    <p:sldId id="654" r:id="rId16"/>
    <p:sldId id="655" r:id="rId17"/>
    <p:sldId id="656" r:id="rId18"/>
    <p:sldId id="657" r:id="rId19"/>
    <p:sldId id="658" r:id="rId20"/>
    <p:sldId id="666" r:id="rId21"/>
    <p:sldId id="667" r:id="rId22"/>
    <p:sldId id="659" r:id="rId23"/>
    <p:sldId id="660" r:id="rId24"/>
    <p:sldId id="661" r:id="rId25"/>
    <p:sldId id="662" r:id="rId26"/>
    <p:sldId id="663" r:id="rId27"/>
    <p:sldId id="634" r:id="rId28"/>
    <p:sldId id="635" r:id="rId29"/>
    <p:sldId id="636" r:id="rId30"/>
    <p:sldId id="637" r:id="rId31"/>
    <p:sldId id="638" r:id="rId32"/>
    <p:sldId id="6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633"/>
            <p14:sldId id="500"/>
          </p14:sldIdLst>
        </p14:section>
        <p14:section name="MVC" id="{F4BC86D2-16EB-4E41-9B2E-3066BCF27B3B}">
          <p14:sldIdLst>
            <p14:sldId id="608"/>
            <p14:sldId id="613"/>
          </p14:sldIdLst>
        </p14:section>
        <p14:section name="The MVC Pattern" id="{96214C26-055D-4888-B723-736925B19E9E}">
          <p14:sldIdLst>
            <p14:sldId id="605"/>
            <p14:sldId id="614"/>
            <p14:sldId id="615"/>
            <p14:sldId id="616"/>
          </p14:sldIdLst>
        </p14:section>
        <p14:section name="URL" id="{6806E620-6418-43B2-9696-85941D21368F}">
          <p14:sldIdLst>
            <p14:sldId id="651"/>
            <p14:sldId id="652"/>
          </p14:sldIdLst>
        </p14:section>
        <p14:section name="Routing" id="{9F5746B8-169B-4AA3-BC71-FC31325B9D51}">
          <p14:sldIdLst>
            <p14:sldId id="665"/>
            <p14:sldId id="664"/>
            <p14:sldId id="653"/>
            <p14:sldId id="654"/>
            <p14:sldId id="655"/>
            <p14:sldId id="656"/>
            <p14:sldId id="657"/>
            <p14:sldId id="658"/>
            <p14:sldId id="666"/>
            <p14:sldId id="667"/>
            <p14:sldId id="659"/>
            <p14:sldId id="660"/>
            <p14:sldId id="661"/>
            <p14:sldId id="662"/>
            <p14:sldId id="663"/>
          </p14:sldIdLst>
        </p14:section>
        <p14:section name="Conclusion" id="{CAD93B16-9430-4CD6-BD17-69844E1E5D8E}">
          <p14:sldIdLst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690" y="6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232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9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717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94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1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550486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04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F7ED0-C9B2-4465-826B-DE08C3479C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4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5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8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05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52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3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1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9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18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2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51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65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85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66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C1CB86-1882-44AF-8675-DFB80A8A7D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4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2.png"/><Relationship Id="rId10" Type="http://schemas.openxmlformats.org/officeDocument/2006/relationships/image" Target="../media/image65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70.png"/><Relationship Id="rId27" Type="http://schemas.openxmlformats.org/officeDocument/2006/relationships/hyperlink" Target="http://smartit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7.gif"/><Relationship Id="rId5" Type="http://schemas.openxmlformats.org/officeDocument/2006/relationships/image" Target="../media/image7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6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7">
            <a:extLst>
              <a:ext uri="{FF2B5EF4-FFF2-40B4-BE49-F238E27FC236}">
                <a16:creationId xmlns:a16="http://schemas.microsoft.com/office/drawing/2014/main" id="{190BF05B-80CE-4B0B-90F4-5ED505D1A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 smtClean="0"/>
              <a:t>Architecture, Routing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PHP: </a:t>
            </a:r>
            <a:r>
              <a:rPr lang="en-US" dirty="0" smtClean="0"/>
              <a:t>Web Operations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/>
              <a:t>Software 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32F01-6AED-498E-80B4-997C48191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83" y="2127066"/>
            <a:ext cx="5253941" cy="3068359"/>
          </a:xfrm>
          <a:prstGeom prst="roundRect">
            <a:avLst>
              <a:gd name="adj" fmla="val 1200"/>
            </a:avLst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16536" y="4704825"/>
            <a:ext cx="10958928" cy="7680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05" y="1143001"/>
            <a:ext cx="3250793" cy="3250793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body" sz="quarter" idx="10"/>
          </p:nvPr>
        </p:nvSpPr>
        <p:spPr>
          <a:xfrm>
            <a:off x="628011" y="5472909"/>
            <a:ext cx="10958928" cy="768084"/>
          </a:xfrm>
        </p:spPr>
        <p:txBody>
          <a:bodyPr>
            <a:normAutofit/>
          </a:bodyPr>
          <a:lstStyle/>
          <a:p>
            <a:r>
              <a:rPr lang="en-US" sz="3600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36571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2913017"/>
            <a:ext cx="11961812" cy="361160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Protocol</a:t>
            </a:r>
            <a:r>
              <a:rPr lang="en-US" sz="2800" dirty="0">
                <a:latin typeface="+mj-lt"/>
              </a:rPr>
              <a:t> for communicating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http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ftp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https</a:t>
            </a:r>
            <a:r>
              <a:rPr lang="en-US" sz="2800" dirty="0">
                <a:latin typeface="+mj-lt"/>
              </a:rPr>
              <a:t>...) – HTTP in most cases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Host</a:t>
            </a:r>
            <a:r>
              <a:rPr lang="en-US" sz="2800" dirty="0">
                <a:latin typeface="+mj-lt"/>
              </a:rPr>
              <a:t> or IP address (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www.softuni.bg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gmail.com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127.0.0.1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web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Port</a:t>
            </a:r>
            <a:r>
              <a:rPr lang="en-US" sz="2800" dirty="0">
                <a:latin typeface="+mj-lt"/>
              </a:rPr>
              <a:t> (the default port is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80</a:t>
            </a:r>
            <a:r>
              <a:rPr lang="en-US" sz="2800" dirty="0">
                <a:latin typeface="+mj-lt"/>
              </a:rPr>
              <a:t>) – a number in range [0…65535]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Path</a:t>
            </a:r>
            <a:r>
              <a:rPr lang="en-US" sz="2800" dirty="0">
                <a:latin typeface="+mj-lt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/forum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index.php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Query string </a:t>
            </a:r>
            <a:r>
              <a:rPr lang="en-US" sz="28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+mj-lt"/>
                <a:cs typeface="Consolas" pitchFamily="49" charset="0"/>
              </a:rPr>
              <a:t>id=27&amp;lang=en</a:t>
            </a:r>
            <a:r>
              <a:rPr lang="en-US" sz="2800" dirty="0">
                <a:latin typeface="+mj-lt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Fragment</a:t>
            </a:r>
            <a:r>
              <a:rPr lang="en-US" sz="2800" dirty="0">
                <a:latin typeface="+mj-lt"/>
              </a:rPr>
              <a:t> (</a:t>
            </a:r>
            <a:r>
              <a:rPr lang="en-US" sz="28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#lectures</a:t>
            </a:r>
            <a:r>
              <a:rPr lang="en-US" sz="2800" dirty="0">
                <a:latin typeface="+mj-lt"/>
              </a:rPr>
              <a:t>) – used on the client to navigate to some section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2836" y="1371601"/>
            <a:ext cx="10866885" cy="1679859"/>
            <a:chOff x="651540" y="1751234"/>
            <a:chExt cx="10866885" cy="1807963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773517" y="1751234"/>
              <a:ext cx="10366376" cy="4968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1540" y="2523514"/>
              <a:ext cx="1480472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35710" y="2518342"/>
              <a:ext cx="1057630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Host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6988" y="2518341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13128" y="2518340"/>
              <a:ext cx="874074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2680" y="2532331"/>
              <a:ext cx="1885262" cy="1026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14600" y="2512363"/>
              <a:ext cx="2003825" cy="563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Fragment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72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8570" y="5175879"/>
            <a:ext cx="10961783" cy="768084"/>
          </a:xfrm>
        </p:spPr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7" y="1295399"/>
            <a:ext cx="2639291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350552"/>
            <a:ext cx="11818096" cy="5046644"/>
          </a:xfrm>
        </p:spPr>
        <p:txBody>
          <a:bodyPr/>
          <a:lstStyle/>
          <a:p>
            <a:r>
              <a:rPr lang="en-US" dirty="0" smtClean="0"/>
              <a:t>Routing </a:t>
            </a:r>
            <a:r>
              <a:rPr lang="en-US" dirty="0"/>
              <a:t>is the process of taking a URI endpoint (that part of the URI </a:t>
            </a:r>
            <a:r>
              <a:rPr lang="en-US" dirty="0" smtClean="0"/>
              <a:t>which </a:t>
            </a:r>
            <a:r>
              <a:rPr lang="en-US" dirty="0"/>
              <a:t>comes after the base URL) and decomposing it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parameters to </a:t>
            </a:r>
            <a:r>
              <a:rPr lang="en-US" dirty="0"/>
              <a:t>determine which module, controller, and action of that controller </a:t>
            </a:r>
            <a:r>
              <a:rPr lang="en-US" dirty="0" smtClean="0"/>
              <a:t>should </a:t>
            </a:r>
            <a:r>
              <a:rPr lang="en-US" dirty="0"/>
              <a:t>receive the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URL do not have to map to specific files on a website.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best thing about these URL is that they are both human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readable </a:t>
            </a:r>
            <a:r>
              <a:rPr lang="en-US" dirty="0"/>
              <a:t>and SEO friendly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Is a Route</a:t>
            </a:r>
            <a:r>
              <a:rPr lang="en-US" b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1113" y="2687783"/>
            <a:ext cx="8605215" cy="3006436"/>
          </a:xfrm>
        </p:spPr>
        <p:txBody>
          <a:bodyPr>
            <a:noAutofit/>
          </a:bodyPr>
          <a:lstStyle/>
          <a:p>
            <a:pPr marL="0" lv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600" dirty="0">
                <a:latin typeface="Montserrat"/>
                <a:ea typeface="Montserrat"/>
                <a:cs typeface="Montserrat"/>
                <a:sym typeface="Montserrat"/>
              </a:rPr>
              <a:t>&lt;IfModule </a:t>
            </a:r>
            <a:r>
              <a:rPr lang="en-US" sz="4600" dirty="0" smtClean="0">
                <a:latin typeface="Montserrat"/>
                <a:ea typeface="Montserrat"/>
                <a:cs typeface="Montserrat"/>
                <a:sym typeface="Montserrat"/>
              </a:rPr>
              <a:t>mod_rewrite.c&gt;</a:t>
            </a:r>
            <a:endParaRPr lang="en-US" sz="4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600" dirty="0">
                <a:latin typeface="Montserrat"/>
                <a:ea typeface="Montserrat"/>
                <a:cs typeface="Montserrat"/>
                <a:sym typeface="Montserrat"/>
              </a:rPr>
              <a:t>      RewriteEngine On</a:t>
            </a:r>
          </a:p>
          <a:p>
            <a:pPr marL="0" lv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600" dirty="0">
                <a:latin typeface="Montserrat"/>
                <a:ea typeface="Montserrat"/>
                <a:cs typeface="Montserrat"/>
                <a:sym typeface="Montserrat"/>
              </a:rPr>
              <a:t>      RewriteRule ^ index.php</a:t>
            </a:r>
          </a:p>
          <a:p>
            <a:pPr marL="0" lvl="0" indent="-20955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r>
              <a:rPr lang="en-US" sz="4600" dirty="0">
                <a:latin typeface="Montserrat"/>
                <a:ea typeface="Montserrat"/>
                <a:cs typeface="Montserrat"/>
                <a:sym typeface="Montserrat"/>
              </a:rPr>
              <a:t>  &lt;/IfModule</a:t>
            </a:r>
            <a:r>
              <a:rPr lang="en-US" sz="4600" dirty="0" smtClean="0"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Shape 211"/>
          <p:cNvSpPr/>
          <p:nvPr/>
        </p:nvSpPr>
        <p:spPr>
          <a:xfrm>
            <a:off x="6733762" y="1737129"/>
            <a:ext cx="2410238" cy="631998"/>
          </a:xfrm>
          <a:prstGeom prst="wedgeRoundRectCallout">
            <a:avLst>
              <a:gd name="adj1" fmla="val -57182"/>
              <a:gd name="adj2" fmla="val 466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sym typeface="Montserrat Light"/>
              </a:rPr>
              <a:t>.htaccess</a:t>
            </a:r>
          </a:p>
        </p:txBody>
      </p:sp>
    </p:spTree>
    <p:extLst>
      <p:ext uri="{BB962C8B-B14F-4D97-AF65-F5344CB8AC3E}">
        <p14:creationId xmlns:p14="http://schemas.microsoft.com/office/powerpoint/2010/main" val="7194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42349" y="2757055"/>
            <a:ext cx="9852124" cy="1884217"/>
          </a:xfrm>
        </p:spPr>
        <p:txBody>
          <a:bodyPr>
            <a:noAutofit/>
          </a:bodyPr>
          <a:lstStyle/>
          <a:p>
            <a:pPr marL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None/>
            </a:pPr>
            <a:r>
              <a:rPr lang="en-US" sz="4000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 </a:t>
            </a:r>
            <a:r>
              <a:rPr lang="en-US" sz="4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4000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$_SERVER</a:t>
            </a:r>
            <a:r>
              <a:rPr lang="en-US" sz="4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4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'REQUEST_URI'</a:t>
            </a:r>
            <a:r>
              <a:rPr lang="en-US" sz="4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-US" sz="4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0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0" dirty="0" smtClean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</a:t>
            </a:r>
            <a:r>
              <a:rPr lang="en-US" sz="40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sz="4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 </a:t>
            </a:r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Shape 2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4683" y="2530763"/>
            <a:ext cx="9922038" cy="27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5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 </a:t>
            </a:r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Shape 232"/>
          <p:cNvSpPr/>
          <p:nvPr/>
        </p:nvSpPr>
        <p:spPr>
          <a:xfrm>
            <a:off x="429491" y="2349818"/>
            <a:ext cx="11565743" cy="3088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Courier New"/>
              <a:buNone/>
            </a:pP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$_SERVER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'REQUEST_URI'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$self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4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explode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$_SERVER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'PHP_SELF'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4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array_pop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$self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$replace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4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implode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$self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 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4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str_replace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$replace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4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</a:t>
            </a:r>
            <a:r>
              <a:rPr lang="en-US" sz="3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  <p:sp>
        <p:nvSpPr>
          <p:cNvPr id="6" name="Shape 233"/>
          <p:cNvSpPr/>
          <p:nvPr/>
        </p:nvSpPr>
        <p:spPr>
          <a:xfrm>
            <a:off x="8764991" y="3991219"/>
            <a:ext cx="2937164" cy="888078"/>
          </a:xfrm>
          <a:prstGeom prst="wedgeRoundRectCallout">
            <a:avLst>
              <a:gd name="adj1" fmla="val -59330"/>
              <a:gd name="adj2" fmla="val 278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sym typeface="Montserrat Light"/>
              </a:rPr>
              <a:t>Replace Nested Folders</a:t>
            </a:r>
          </a:p>
        </p:txBody>
      </p:sp>
    </p:spTree>
    <p:extLst>
      <p:ext uri="{BB962C8B-B14F-4D97-AF65-F5344CB8AC3E}">
        <p14:creationId xmlns:p14="http://schemas.microsoft.com/office/powerpoint/2010/main" val="15862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 </a:t>
            </a:r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Shape 240"/>
          <p:cNvSpPr/>
          <p:nvPr/>
        </p:nvSpPr>
        <p:spPr>
          <a:xfrm>
            <a:off x="780696" y="2107659"/>
            <a:ext cx="11000127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ct val="100000"/>
              <a:buFont typeface="Courier New"/>
              <a:buNone/>
            </a:pP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$params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explode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$uri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$controllerName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array_shift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$params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$actionName 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array_shift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$params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$controllerName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$actionName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var_dump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0" i="0" u="none" strike="noStrike" cap="none" dirty="0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$params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93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URL Rewrite </a:t>
            </a:r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(6)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Shape 2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6425" y="1979866"/>
            <a:ext cx="10901146" cy="402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0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98616" y="1371604"/>
            <a:ext cx="8182463" cy="4795935"/>
          </a:xfrm>
        </p:spPr>
        <p:txBody>
          <a:bodyPr>
            <a:noAutofit/>
          </a:bodyPr>
          <a:lstStyle/>
          <a:p>
            <a:pPr marL="538163" indent="-538163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b="1" dirty="0"/>
              <a:t>MVC Concepts</a:t>
            </a:r>
          </a:p>
          <a:p>
            <a:pPr marL="720725" lvl="1" indent="-342900">
              <a:lnSpc>
                <a:spcPct val="100000"/>
              </a:lnSpc>
            </a:pPr>
            <a:r>
              <a:rPr lang="en-US" sz="3400" dirty="0"/>
              <a:t>Overview, </a:t>
            </a:r>
            <a:r>
              <a:rPr lang="en-US" sz="3400" dirty="0" smtClean="0"/>
              <a:t>Purpose</a:t>
            </a:r>
            <a:endParaRPr lang="bg-BG" sz="3400" dirty="0" smtClean="0"/>
          </a:p>
          <a:p>
            <a:pPr marL="244786" indent="-342900">
              <a:lnSpc>
                <a:spcPct val="100000"/>
              </a:lnSpc>
            </a:pPr>
            <a:r>
              <a:rPr lang="en-US" sz="3800" b="1" dirty="0" smtClean="0"/>
              <a:t>  URL</a:t>
            </a:r>
            <a:endParaRPr lang="en-US" sz="3800" b="1" dirty="0"/>
          </a:p>
          <a:p>
            <a:pPr marL="538163" indent="-538163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600" b="1" dirty="0" smtClean="0"/>
              <a:t>Routing</a:t>
            </a: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800" dirty="0" smtClean="0">
                <a:solidFill>
                  <a:schemeClr val="bg1"/>
                </a:solidFill>
              </a:rPr>
              <a:t>.htaccess</a:t>
            </a:r>
          </a:p>
          <a:p>
            <a:pPr marL="0" indent="0">
              <a:buNone/>
            </a:pPr>
            <a:r>
              <a:rPr lang="en-US" dirty="0" smtClean="0"/>
              <a:t>	RewriteEngine On</a:t>
            </a:r>
          </a:p>
          <a:p>
            <a:pPr marL="0" indent="0">
              <a:buNone/>
            </a:pPr>
            <a:r>
              <a:rPr lang="en-US" dirty="0" smtClean="0"/>
              <a:t>	RewriteCond </a:t>
            </a:r>
            <a:r>
              <a:rPr lang="en-US" dirty="0"/>
              <a:t>%{REQUEST_FILENAME} !-f</a:t>
            </a:r>
          </a:p>
          <a:p>
            <a:pPr marL="0" indent="0">
              <a:buNone/>
            </a:pPr>
            <a:r>
              <a:rPr lang="en-US" dirty="0" smtClean="0"/>
              <a:t>	RewriteCond </a:t>
            </a:r>
            <a:r>
              <a:rPr lang="en-US" dirty="0"/>
              <a:t>%{REQUEST_FILENAME} !-d</a:t>
            </a:r>
          </a:p>
          <a:p>
            <a:pPr marL="0" indent="0">
              <a:buNone/>
            </a:pPr>
            <a:r>
              <a:rPr lang="en-US" dirty="0" smtClean="0"/>
              <a:t>	RewriteRule </a:t>
            </a:r>
            <a:r>
              <a:rPr lang="en-US" dirty="0"/>
              <a:t>^$ index.php [L]</a:t>
            </a:r>
          </a:p>
          <a:p>
            <a:pPr marL="0" indent="0">
              <a:buNone/>
            </a:pPr>
            <a:r>
              <a:rPr lang="en-US" dirty="0" smtClean="0"/>
              <a:t>	RewriteRule </a:t>
            </a:r>
            <a:r>
              <a:rPr lang="en-US" dirty="0"/>
              <a:t>(.*) index.php?r=$1 [QSA,L]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function</a:t>
            </a:r>
            <a:r>
              <a:rPr lang="en-US" sz="3200" dirty="0" smtClean="0"/>
              <a:t> </a:t>
            </a:r>
            <a:r>
              <a:rPr lang="en-US" sz="3200" dirty="0"/>
              <a:t>route($regex, $cb) </a:t>
            </a:r>
            <a:r>
              <a:rPr lang="en-US" sz="3200" dirty="0" smtClean="0"/>
              <a:t> {</a:t>
            </a:r>
          </a:p>
          <a:p>
            <a:pPr marL="0" indent="0">
              <a:buNone/>
            </a:pPr>
            <a:r>
              <a:rPr lang="en-US" sz="3200" dirty="0" smtClean="0"/>
              <a:t>	$regex = </a:t>
            </a:r>
            <a:r>
              <a:rPr lang="en-US" sz="3200" dirty="0" smtClean="0">
                <a:solidFill>
                  <a:schemeClr val="bg1"/>
                </a:solidFill>
              </a:rPr>
              <a:t>str_replace</a:t>
            </a:r>
            <a:r>
              <a:rPr lang="en-US" sz="3200" dirty="0" smtClean="0"/>
              <a:t>('/', '\/', $regex);</a:t>
            </a:r>
          </a:p>
          <a:p>
            <a:pPr marL="0" indent="0">
              <a:buNone/>
            </a:pPr>
            <a:r>
              <a:rPr lang="en-US" sz="3200" dirty="0" smtClean="0"/>
              <a:t>	$</a:t>
            </a:r>
            <a:r>
              <a:rPr lang="en-US" sz="3200" dirty="0"/>
              <a:t>is_match = </a:t>
            </a:r>
            <a:r>
              <a:rPr lang="en-US" sz="3200" dirty="0">
                <a:solidFill>
                  <a:schemeClr val="bg1"/>
                </a:solidFill>
              </a:rPr>
              <a:t>preg_match</a:t>
            </a:r>
            <a:r>
              <a:rPr lang="en-US" sz="3200" dirty="0"/>
              <a:t>('/^' . ($regex) </a:t>
            </a:r>
            <a:r>
              <a:rPr lang="en-US" sz="3200" dirty="0" smtClean="0"/>
              <a:t> . </a:t>
            </a:r>
            <a:br>
              <a:rPr lang="en-US" sz="3200" dirty="0" smtClean="0"/>
            </a:br>
            <a:r>
              <a:rPr lang="en-US" sz="3200" dirty="0" smtClean="0"/>
              <a:t>	'$/', </a:t>
            </a:r>
            <a:r>
              <a:rPr lang="en-US" sz="3200" dirty="0">
                <a:solidFill>
                  <a:schemeClr val="bg1"/>
                </a:solidFill>
              </a:rPr>
              <a:t>$_SERVER</a:t>
            </a:r>
            <a:r>
              <a:rPr lang="en-US" sz="3200" dirty="0"/>
              <a:t>['REQUEST_URI'], $matches, PREG_OFFSET_CAPTURE);</a:t>
            </a:r>
          </a:p>
          <a:p>
            <a:pPr marL="0" indent="0">
              <a:buNone/>
            </a:pPr>
            <a:r>
              <a:rPr lang="en-US" sz="3200" dirty="0" smtClean="0"/>
              <a:t>	 </a:t>
            </a:r>
            <a:r>
              <a:rPr lang="en-US" sz="3200" dirty="0"/>
              <a:t>if ($is_match) { </a:t>
            </a:r>
            <a:r>
              <a:rPr lang="en-US" sz="3200" dirty="0" smtClean="0"/>
              <a:t> $</a:t>
            </a:r>
            <a:r>
              <a:rPr lang="en-US" sz="3200" dirty="0"/>
              <a:t>cb($matches); </a:t>
            </a:r>
            <a:r>
              <a:rPr lang="en-US" sz="3200" dirty="0" smtClean="0"/>
              <a:t> }    </a:t>
            </a:r>
          </a:p>
          <a:p>
            <a:pPr marL="0" indent="0">
              <a:buNone/>
            </a:pPr>
            <a:r>
              <a:rPr lang="en-US" sz="3200" dirty="0" smtClean="0"/>
              <a:t> }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route('</a:t>
            </a:r>
            <a:r>
              <a:rPr lang="en-US" sz="3200" dirty="0">
                <a:solidFill>
                  <a:schemeClr val="bg1"/>
                </a:solidFill>
              </a:rPr>
              <a:t>/blog/</a:t>
            </a:r>
            <a:r>
              <a:rPr lang="en-US" sz="3200" dirty="0"/>
              <a:t>', function($matches</a:t>
            </a:r>
            <a:r>
              <a:rPr lang="en-US" sz="3200" dirty="0" smtClean="0"/>
              <a:t>) { </a:t>
            </a:r>
            <a:r>
              <a:rPr lang="en-US" sz="3200" dirty="0">
                <a:solidFill>
                  <a:schemeClr val="accent2"/>
                </a:solidFill>
              </a:rPr>
              <a:t>/* your handler </a:t>
            </a:r>
            <a:r>
              <a:rPr lang="en-US" sz="3200" dirty="0" smtClean="0">
                <a:solidFill>
                  <a:schemeClr val="accent2"/>
                </a:solidFill>
              </a:rPr>
              <a:t>*/ </a:t>
            </a:r>
            <a:r>
              <a:rPr lang="en-US" sz="3200" dirty="0" smtClean="0"/>
              <a:t>} );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route('</a:t>
            </a:r>
            <a:r>
              <a:rPr lang="en-US" sz="3200" dirty="0">
                <a:solidFill>
                  <a:schemeClr val="bg1"/>
                </a:solidFill>
              </a:rPr>
              <a:t>/blog/tag/(.*)</a:t>
            </a:r>
            <a:r>
              <a:rPr lang="en-US" sz="3200" dirty="0"/>
              <a:t>', function($matches</a:t>
            </a:r>
            <a:r>
              <a:rPr lang="en-US" sz="3200" dirty="0" smtClean="0"/>
              <a:t>) {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chemeClr val="bg1"/>
                </a:solidFill>
              </a:rPr>
              <a:t>var_dump</a:t>
            </a:r>
            <a:r>
              <a:rPr lang="en-US" sz="3200" dirty="0"/>
              <a:t>( $matches );</a:t>
            </a:r>
          </a:p>
          <a:p>
            <a:pPr marL="0" indent="0">
              <a:buNone/>
            </a:pPr>
            <a:r>
              <a:rPr lang="en-US" sz="32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ndex.php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2817" y="5629541"/>
            <a:ext cx="10961783" cy="768084"/>
          </a:xfrm>
        </p:spPr>
        <p:txBody>
          <a:bodyPr/>
          <a:lstStyle/>
          <a:p>
            <a:r>
              <a:rPr lang="en-US" sz="5400" b="0" dirty="0">
                <a:solidFill>
                  <a:srgbClr val="234465"/>
                </a:solidFill>
                <a:latin typeface="Montserrat"/>
                <a:ea typeface="Montserrat"/>
                <a:cs typeface="Montserrat"/>
                <a:sym typeface="Montserrat"/>
              </a:rPr>
              <a:t>Dispatching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2" y="803563"/>
            <a:ext cx="5098475" cy="38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Montserrat"/>
                <a:ea typeface="Montserrat"/>
                <a:cs typeface="Montserrat"/>
                <a:sym typeface="Montserrat"/>
              </a:rPr>
              <a:t>Dispatching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29490" y="2798618"/>
            <a:ext cx="11565744" cy="1939637"/>
          </a:xfrm>
        </p:spPr>
        <p:txBody>
          <a:bodyPr>
            <a:noAutofit/>
          </a:bodyPr>
          <a:lstStyle/>
          <a:p>
            <a:pPr marL="0" lv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 “Hello World” </a:t>
            </a:r>
            <a:r>
              <a:rPr lang="en-US" sz="3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when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 /hello/world </a:t>
            </a:r>
            <a:r>
              <a:rPr lang="en-US" sz="3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lang="en-US" sz="38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accessed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bg-BG" sz="3800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bg-BG" sz="3800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8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US" sz="38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“Hello Software University” </a:t>
            </a:r>
            <a:r>
              <a:rPr lang="en-US" sz="38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when</a:t>
            </a:r>
            <a:r>
              <a:rPr lang="en-US" sz="3800" dirty="0" smtClean="0">
                <a:latin typeface="Montserrat"/>
                <a:ea typeface="Montserrat"/>
                <a:cs typeface="Montserrat"/>
                <a:sym typeface="Montserrat"/>
              </a:rPr>
              <a:t> /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hello/softuni </a:t>
            </a:r>
            <a:r>
              <a:rPr lang="bg-BG" sz="3800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bg-BG" sz="3800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800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is </a:t>
            </a:r>
            <a:r>
              <a:rPr lang="en-US" sz="38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accessed</a:t>
            </a:r>
            <a:r>
              <a:rPr lang="en-US" sz="38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3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Dispatching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3626" y="1381851"/>
            <a:ext cx="11524179" cy="5015345"/>
          </a:xfrm>
        </p:spPr>
        <p:txBody>
          <a:bodyPr>
            <a:noAutofit/>
          </a:bodyPr>
          <a:lstStyle/>
          <a:p>
            <a:pPr mar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if 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n-US" sz="3600" dirty="0">
                <a:solidFill>
                  <a:srgbClr val="660000"/>
                </a:solidFill>
                <a:latin typeface="+mj-lt"/>
                <a:ea typeface="Courier New"/>
                <a:cs typeface="Courier New"/>
                <a:sym typeface="Courier New"/>
              </a:rPr>
              <a:t>$controllerName 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== </a:t>
            </a:r>
            <a:r>
              <a:rPr lang="en-US" sz="3600" b="1" dirty="0">
                <a:solidFill>
                  <a:srgbClr val="008000"/>
                </a:solidFill>
                <a:latin typeface="+mj-lt"/>
                <a:ea typeface="Courier New"/>
                <a:cs typeface="Courier New"/>
                <a:sym typeface="Courier New"/>
              </a:rPr>
              <a:t>"hello"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) {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switch 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n-US" sz="3600" dirty="0">
                <a:solidFill>
                  <a:srgbClr val="660000"/>
                </a:solidFill>
                <a:latin typeface="+mj-lt"/>
                <a:ea typeface="Courier New"/>
                <a:cs typeface="Courier New"/>
                <a:sym typeface="Courier New"/>
              </a:rPr>
              <a:t>$actionName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):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case </a:t>
            </a:r>
            <a:r>
              <a:rPr lang="en-US" sz="3600" b="1" dirty="0">
                <a:solidFill>
                  <a:srgbClr val="008000"/>
                </a:solidFill>
                <a:latin typeface="+mj-lt"/>
                <a:ea typeface="Courier New"/>
                <a:cs typeface="Courier New"/>
                <a:sym typeface="Courier New"/>
              </a:rPr>
              <a:t>"world"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: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echo </a:t>
            </a:r>
            <a:r>
              <a:rPr lang="en-US" sz="3600" b="1" dirty="0">
                <a:solidFill>
                  <a:srgbClr val="008000"/>
                </a:solidFill>
                <a:latin typeface="+mj-lt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break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case </a:t>
            </a:r>
            <a:r>
              <a:rPr lang="en-US" sz="3600" b="1" dirty="0">
                <a:solidFill>
                  <a:srgbClr val="008000"/>
                </a:solidFill>
                <a:latin typeface="+mj-lt"/>
                <a:ea typeface="Courier New"/>
                <a:cs typeface="Courier New"/>
                <a:sym typeface="Courier New"/>
              </a:rPr>
              <a:t>"softuni"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echo </a:t>
            </a:r>
            <a:r>
              <a:rPr lang="en-US" sz="3600" b="1" dirty="0">
                <a:solidFill>
                  <a:srgbClr val="008000"/>
                </a:solidFill>
                <a:latin typeface="+mj-lt"/>
                <a:ea typeface="Courier New"/>
                <a:cs typeface="Courier New"/>
                <a:sym typeface="Courier New"/>
              </a:rPr>
              <a:t>"Hello Software University"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break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dirty="0">
                <a:solidFill>
                  <a:srgbClr val="000080"/>
                </a:solidFill>
                <a:latin typeface="+mj-lt"/>
                <a:ea typeface="Courier New"/>
                <a:cs typeface="Courier New"/>
                <a:sym typeface="Courier New"/>
              </a:rPr>
              <a:t>endswitch</a:t>
            </a: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600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-209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dirty="0"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700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Dispatching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Shape 2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4925" y="2380020"/>
            <a:ext cx="8945984" cy="2552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2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latin typeface="Montserrat"/>
                <a:ea typeface="Montserrat"/>
                <a:cs typeface="Montserrat"/>
                <a:sym typeface="Montserrat"/>
              </a:rPr>
              <a:t>Dispatching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Shape 2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605" y="2511550"/>
            <a:ext cx="8948721" cy="2628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0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137550" y="2386124"/>
            <a:ext cx="3704800" cy="400952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2"/>
            <a:ext cx="11449179" cy="4980977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MVC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Popular design pattern (architectural model)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Runs most of the Web apps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Code is organized into Models, Views and </a:t>
            </a:r>
            <a:r>
              <a:rPr lang="en-US" sz="2800" dirty="0" smtClean="0">
                <a:solidFill>
                  <a:schemeClr val="bg2"/>
                </a:solidFill>
              </a:rPr>
              <a:t/>
            </a:r>
            <a:br>
              <a:rPr lang="en-US" sz="28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Controllers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URL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bg2"/>
                </a:solidFill>
              </a:rPr>
              <a:t>Routing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3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79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8800" b="1" dirty="0"/>
              <a:t>#php-web</a:t>
            </a:r>
            <a:endParaRPr lang="en-US" sz="8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713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 err="1"/>
              <a:t>SoftUni</a:t>
            </a:r>
            <a:r>
              <a:rPr lang="en-US" dirty="0"/>
              <a:t>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3AFB-B2EB-479D-A113-9F4DC33AA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Overview, Purpose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42" y="713092"/>
            <a:ext cx="7641316" cy="39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4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odel-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iew-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ontroller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dirty="0"/>
              <a:t>) is a software architecture pattern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formulated in the late 1970s by </a:t>
            </a:r>
            <a:r>
              <a:rPr lang="en-US" noProof="1"/>
              <a:t>Trygve Reenskaug</a:t>
            </a:r>
          </a:p>
          <a:p>
            <a:pPr>
              <a:lnSpc>
                <a:spcPct val="140000"/>
              </a:lnSpc>
            </a:pPr>
            <a:r>
              <a:rPr lang="en-US" dirty="0"/>
              <a:t>Code reusability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separation of concerns</a:t>
            </a:r>
          </a:p>
          <a:p>
            <a:pPr>
              <a:lnSpc>
                <a:spcPct val="140000"/>
              </a:lnSpc>
            </a:pPr>
            <a:r>
              <a:rPr lang="en-US" dirty="0"/>
              <a:t>Originally developed for desktop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Then adapted for internet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15" y="2692033"/>
            <a:ext cx="4138499" cy="40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pattern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three</a:t>
            </a:r>
            <a:r>
              <a:rPr lang="en-US" dirty="0"/>
              <a:t> independent components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 (data)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Manages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UI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  <a:r>
              <a:rPr lang="en-US" dirty="0"/>
              <a:t> layer (renders the UI)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Controller (logic)</a:t>
            </a:r>
            <a:endParaRPr lang="bg-BG" dirty="0"/>
          </a:p>
          <a:p>
            <a:pPr lvl="2">
              <a:lnSpc>
                <a:spcPct val="11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logic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Processes user request, performs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action</a:t>
            </a:r>
            <a:r>
              <a:rPr lang="en-US" dirty="0"/>
              <a:t>,</a:t>
            </a:r>
            <a:r>
              <a:rPr lang="bg-BG" dirty="0"/>
              <a:t/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updates</a:t>
            </a:r>
            <a:r>
              <a:rPr lang="en-US" dirty="0"/>
              <a:t> the data model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invokes</a:t>
            </a:r>
            <a:r>
              <a:rPr lang="en-US" dirty="0"/>
              <a:t> a view to render some UI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57400"/>
            <a:ext cx="3231836" cy="3555020"/>
          </a:xfrm>
          <a:prstGeom prst="roundRect">
            <a:avLst>
              <a:gd name="adj" fmla="val 2458"/>
            </a:avLst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18968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Set of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mtClean="0"/>
              <a:t> that describes the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mtClean="0"/>
              <a:t> we are working with</a:t>
            </a:r>
          </a:p>
          <a:p>
            <a:pPr>
              <a:lnSpc>
                <a:spcPct val="120000"/>
              </a:lnSpc>
            </a:pPr>
            <a:r>
              <a:rPr lang="en-US" smtClean="0"/>
              <a:t>Rules for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smtClean="0"/>
              <a:t> the data can be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changed</a:t>
            </a:r>
            <a:r>
              <a:rPr lang="en-US" smtClean="0"/>
              <a:t> and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smtClean="0"/>
              <a:t>May contain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smtClean="0"/>
              <a:t>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smtClean="0"/>
              <a:t> rules</a:t>
            </a:r>
          </a:p>
          <a:p>
            <a:pPr>
              <a:lnSpc>
                <a:spcPct val="120000"/>
              </a:lnSpc>
            </a:pPr>
            <a:r>
              <a:rPr lang="en-US" smtClean="0"/>
              <a:t>Often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encapsulates</a:t>
            </a:r>
            <a:r>
              <a:rPr lang="en-US" smtClean="0"/>
              <a:t> data stored in a database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As well as code used to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smtClean="0"/>
              <a:t> the data</a:t>
            </a:r>
          </a:p>
          <a:p>
            <a:pPr>
              <a:lnSpc>
                <a:spcPct val="120000"/>
              </a:lnSpc>
            </a:pPr>
            <a:r>
              <a:rPr lang="en-US" smtClean="0"/>
              <a:t>E.g.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Data Access Layer </a:t>
            </a:r>
            <a:r>
              <a:rPr lang="en-US" smtClean="0"/>
              <a:t>of some kind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(Data)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Defines how the application’s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sz="3200" dirty="0"/>
              <a:t>(UI) will be displayed</a:t>
            </a:r>
          </a:p>
          <a:p>
            <a:r>
              <a:rPr lang="en-US" sz="3200" dirty="0"/>
              <a:t>May support master 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200" dirty="0"/>
              <a:t>) </a:t>
            </a:r>
          </a:p>
          <a:p>
            <a:r>
              <a:rPr lang="en-US" sz="3200" dirty="0"/>
              <a:t>May support sub-views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200" dirty="0"/>
              <a:t>or controls)</a:t>
            </a:r>
          </a:p>
          <a:p>
            <a:r>
              <a:rPr lang="en-US" sz="3200" dirty="0"/>
              <a:t>May 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sz="3200" dirty="0"/>
              <a:t>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200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4024654"/>
            <a:ext cx="2191093" cy="2191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2258192" cy="212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034" y="4054008"/>
            <a:ext cx="2776692" cy="2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n-US" dirty="0"/>
              <a:t> MVC component –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r>
              <a:rPr lang="en-US" dirty="0"/>
              <a:t> from the user</a:t>
            </a:r>
          </a:p>
          <a:p>
            <a:pPr lvl="1"/>
            <a:r>
              <a:rPr lang="en-US" dirty="0"/>
              <a:t>Overall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</a:t>
            </a:r>
          </a:p>
          <a:p>
            <a:pPr lvl="1"/>
            <a:r>
              <a:rPr lang="en-US" dirty="0"/>
              <a:t>Application-specific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 </a:t>
            </a:r>
            <a:r>
              <a:rPr lang="en-US" dirty="0"/>
              <a:t>(business logic)</a:t>
            </a:r>
          </a:p>
          <a:p>
            <a:r>
              <a:rPr lang="en-US" dirty="0"/>
              <a:t>Every controller has one or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"actions"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819401"/>
            <a:ext cx="2983029" cy="1987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667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5024</TotalTime>
  <Words>691</Words>
  <Application>Microsoft Office PowerPoint</Application>
  <PresentationFormat>Widescreen</PresentationFormat>
  <Paragraphs>176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Malgun Gothic</vt:lpstr>
      <vt:lpstr>Arial</vt:lpstr>
      <vt:lpstr>Calibri</vt:lpstr>
      <vt:lpstr>Consolas</vt:lpstr>
      <vt:lpstr>Courier New</vt:lpstr>
      <vt:lpstr>Montserrat</vt:lpstr>
      <vt:lpstr>Montserrat Light</vt:lpstr>
      <vt:lpstr>Wingdings</vt:lpstr>
      <vt:lpstr>Wingdings 2</vt:lpstr>
      <vt:lpstr>1_SoftUni3_1</vt:lpstr>
      <vt:lpstr>PHP: Web Operations</vt:lpstr>
      <vt:lpstr>Contents</vt:lpstr>
      <vt:lpstr>Have a Question?</vt:lpstr>
      <vt:lpstr>PowerPoint Presentation</vt:lpstr>
      <vt:lpstr>Model-View-Controller (MVC)</vt:lpstr>
      <vt:lpstr>The MVC Pattern</vt:lpstr>
      <vt:lpstr>Model (Data)</vt:lpstr>
      <vt:lpstr>View (UI)</vt:lpstr>
      <vt:lpstr>Controller (Logic)</vt:lpstr>
      <vt:lpstr>PowerPoint Presentation</vt:lpstr>
      <vt:lpstr>Uniform Resource Locator (URL)</vt:lpstr>
      <vt:lpstr>PowerPoint Presentation</vt:lpstr>
      <vt:lpstr>What Is a Route?</vt:lpstr>
      <vt:lpstr>URL Rewrite</vt:lpstr>
      <vt:lpstr>URL Rewrite (2)</vt:lpstr>
      <vt:lpstr>URL Rewrite (3)</vt:lpstr>
      <vt:lpstr>URL Rewrite (4)</vt:lpstr>
      <vt:lpstr>URL Rewrite (5)</vt:lpstr>
      <vt:lpstr>URL Rewrite (6)</vt:lpstr>
      <vt:lpstr>Example - Demo</vt:lpstr>
      <vt:lpstr>index.php</vt:lpstr>
      <vt:lpstr>PowerPoint Presentation</vt:lpstr>
      <vt:lpstr>Dispatching</vt:lpstr>
      <vt:lpstr>Dispatching (2)</vt:lpstr>
      <vt:lpstr>Dispatching (3)</vt:lpstr>
      <vt:lpstr>Dispatching (4)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Lists</dc:title>
  <dc:creator>Alen Paunov</dc:creator>
  <cp:keywords>Programming Fundamentals, C#, csharp,  programming, Software University, SoftUni, programming, coding, software development, education, training, course, list, t, generic</cp:keywords>
  <cp:lastModifiedBy>Mihail</cp:lastModifiedBy>
  <cp:revision>193</cp:revision>
  <dcterms:created xsi:type="dcterms:W3CDTF">2018-05-23T13:08:44Z</dcterms:created>
  <dcterms:modified xsi:type="dcterms:W3CDTF">2018-10-21T22:08:29Z</dcterms:modified>
  <cp:category>programming fundamentals;computer programming;software development;web development</cp:category>
</cp:coreProperties>
</file>