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3"/>
  </p:notesMasterIdLst>
  <p:handoutMasterIdLst>
    <p:handoutMasterId r:id="rId44"/>
  </p:handoutMasterIdLst>
  <p:sldIdLst>
    <p:sldId id="394" r:id="rId3"/>
    <p:sldId id="395" r:id="rId4"/>
    <p:sldId id="491" r:id="rId5"/>
    <p:sldId id="529" r:id="rId6"/>
    <p:sldId id="492" r:id="rId7"/>
    <p:sldId id="502" r:id="rId8"/>
    <p:sldId id="494" r:id="rId9"/>
    <p:sldId id="493" r:id="rId10"/>
    <p:sldId id="503" r:id="rId11"/>
    <p:sldId id="510" r:id="rId12"/>
    <p:sldId id="511" r:id="rId13"/>
    <p:sldId id="508" r:id="rId14"/>
    <p:sldId id="513" r:id="rId15"/>
    <p:sldId id="495" r:id="rId16"/>
    <p:sldId id="514" r:id="rId17"/>
    <p:sldId id="515" r:id="rId18"/>
    <p:sldId id="516" r:id="rId19"/>
    <p:sldId id="496" r:id="rId20"/>
    <p:sldId id="517" r:id="rId21"/>
    <p:sldId id="518" r:id="rId22"/>
    <p:sldId id="497" r:id="rId23"/>
    <p:sldId id="519" r:id="rId24"/>
    <p:sldId id="506" r:id="rId25"/>
    <p:sldId id="531" r:id="rId26"/>
    <p:sldId id="512" r:id="rId27"/>
    <p:sldId id="520" r:id="rId28"/>
    <p:sldId id="521" r:id="rId29"/>
    <p:sldId id="522" r:id="rId30"/>
    <p:sldId id="524" r:id="rId31"/>
    <p:sldId id="527" r:id="rId32"/>
    <p:sldId id="525" r:id="rId33"/>
    <p:sldId id="499" r:id="rId34"/>
    <p:sldId id="523" r:id="rId35"/>
    <p:sldId id="500" r:id="rId36"/>
    <p:sldId id="501" r:id="rId37"/>
    <p:sldId id="528" r:id="rId38"/>
    <p:sldId id="488" r:id="rId39"/>
    <p:sldId id="532" r:id="rId40"/>
    <p:sldId id="533" r:id="rId41"/>
    <p:sldId id="534" r:id="rId4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39D7617-750F-4607-A43A-95BE6141DEA8}">
          <p14:sldIdLst>
            <p14:sldId id="394"/>
            <p14:sldId id="395"/>
            <p14:sldId id="491"/>
          </p14:sldIdLst>
        </p14:section>
        <p14:section name="Welcome to JavaScript" id="{545CCE4F-F6C0-4CC1-9F4D-16992B113CD5}">
          <p14:sldIdLst>
            <p14:sldId id="529"/>
            <p14:sldId id="492"/>
            <p14:sldId id="502"/>
            <p14:sldId id="494"/>
            <p14:sldId id="493"/>
            <p14:sldId id="503"/>
            <p14:sldId id="510"/>
            <p14:sldId id="511"/>
            <p14:sldId id="508"/>
            <p14:sldId id="513"/>
            <p14:sldId id="495"/>
            <p14:sldId id="514"/>
            <p14:sldId id="515"/>
            <p14:sldId id="516"/>
          </p14:sldIdLst>
        </p14:section>
        <p14:section name="Loops" id="{A6E4FCB9-6479-45A5-852B-FF2AD6BD3F67}">
          <p14:sldIdLst>
            <p14:sldId id="496"/>
            <p14:sldId id="517"/>
            <p14:sldId id="518"/>
          </p14:sldIdLst>
        </p14:section>
        <p14:section name="Functions" id="{FDCE3393-2195-43AC-8057-32E25AEB8C9F}">
          <p14:sldIdLst>
            <p14:sldId id="497"/>
            <p14:sldId id="519"/>
            <p14:sldId id="506"/>
            <p14:sldId id="531"/>
          </p14:sldIdLst>
        </p14:section>
        <p14:section name="Objects" id="{51D6E04C-6DF0-4EC4-94AF-1B20A6F35C8C}">
          <p14:sldIdLst>
            <p14:sldId id="512"/>
            <p14:sldId id="520"/>
            <p14:sldId id="521"/>
            <p14:sldId id="522"/>
          </p14:sldIdLst>
        </p14:section>
        <p14:section name="Arrays" id="{DC8B299C-2225-4BBD-BD73-0AE384B5738F}">
          <p14:sldIdLst>
            <p14:sldId id="524"/>
            <p14:sldId id="527"/>
            <p14:sldId id="525"/>
            <p14:sldId id="499"/>
            <p14:sldId id="523"/>
          </p14:sldIdLst>
        </p14:section>
        <p14:section name="Strings" id="{A5302C20-2D36-44DC-8B91-F3C03344E7BD}">
          <p14:sldIdLst>
            <p14:sldId id="500"/>
            <p14:sldId id="501"/>
            <p14:sldId id="528"/>
          </p14:sldIdLst>
        </p14:section>
        <p14:section name="Conclusion" id="{513A283F-A88B-45C4-9539-884CC301A7F4}">
          <p14:sldIdLst>
            <p14:sldId id="488"/>
            <p14:sldId id="532"/>
            <p14:sldId id="533"/>
            <p14:sldId id="53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94595" autoAdjust="0"/>
  </p:normalViewPr>
  <p:slideViewPr>
    <p:cSldViewPr>
      <p:cViewPr varScale="1">
        <p:scale>
          <a:sx n="72" d="100"/>
          <a:sy n="72" d="100"/>
        </p:scale>
        <p:origin x="624" y="5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11/14/2017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397780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32667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556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6936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86682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650711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11/14/2017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4426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11/14/2017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9"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hyperlink" Target="https://judge.softuni.bg/Contests/Practice/Index/223#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dge.softuni.bg/Contests/Practice/Index/223#0" TargetMode="External"/><Relationship Id="rId2" Type="http://schemas.openxmlformats.org/officeDocument/2006/relationships/hyperlink" Target="https://judge.softuni.b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udge.softuni.bg/Contests/Practice/Index/223#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harlieharvey.org.uk/page/javascript_the_weird_parts" TargetMode="External"/><Relationship Id="rId2"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udge.softuni.bg/Contests/Practice/Index/223#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23#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software-technologies"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533400"/>
            <a:ext cx="8125251" cy="1171552"/>
          </a:xfrm>
        </p:spPr>
        <p:txBody>
          <a:bodyPr>
            <a:normAutofit fontScale="90000"/>
          </a:bodyPr>
          <a:lstStyle/>
          <a:p>
            <a:r>
              <a:rPr lang="en-US" dirty="0"/>
              <a:t>JavaScript Syntax: Basic Web</a:t>
            </a:r>
          </a:p>
        </p:txBody>
      </p:sp>
      <p:sp>
        <p:nvSpPr>
          <p:cNvPr id="6" name="Subtitle 5"/>
          <p:cNvSpPr>
            <a:spLocks noGrp="1"/>
          </p:cNvSpPr>
          <p:nvPr>
            <p:ph type="subTitle" idx="1"/>
          </p:nvPr>
        </p:nvSpPr>
        <p:spPr>
          <a:xfrm>
            <a:off x="3351212" y="1812900"/>
            <a:ext cx="8125251" cy="1357116"/>
          </a:xfrm>
        </p:spPr>
        <p:txBody>
          <a:bodyPr>
            <a:normAutofit/>
          </a:bodyPr>
          <a:lstStyle/>
          <a:p>
            <a:r>
              <a:rPr lang="en-US" dirty="0"/>
              <a:t>Syntax, Conditions, Loops, Functions, Objects, Arrays</a:t>
            </a:r>
          </a:p>
        </p:txBody>
      </p:sp>
      <p:sp>
        <p:nvSpPr>
          <p:cNvPr id="7" name="Text Placeholder 6"/>
          <p:cNvSpPr>
            <a:spLocks noGrp="1"/>
          </p:cNvSpPr>
          <p:nvPr>
            <p:ph type="body" sz="quarter" idx="10"/>
          </p:nvPr>
        </p:nvSpPr>
        <p:spPr>
          <a:xfrm>
            <a:off x="760412" y="4604899"/>
            <a:ext cx="3187613" cy="525135"/>
          </a:xfrm>
        </p:spPr>
        <p:txBody>
          <a:bodyPr/>
          <a:lstStyle/>
          <a:p>
            <a:r>
              <a:rPr lang="en-US" noProof="1"/>
              <a:t>SoftUni Team</a:t>
            </a:r>
          </a:p>
        </p:txBody>
      </p:sp>
      <p:sp>
        <p:nvSpPr>
          <p:cNvPr id="8" name="Text Placeholder 7"/>
          <p:cNvSpPr>
            <a:spLocks noGrp="1"/>
          </p:cNvSpPr>
          <p:nvPr>
            <p:ph type="body" sz="quarter" idx="13"/>
          </p:nvPr>
        </p:nvSpPr>
        <p:spPr>
          <a:xfrm>
            <a:off x="760413" y="507479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760412" y="5479925"/>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0412" y="5820446"/>
            <a:ext cx="3187613" cy="351754"/>
          </a:xfrm>
        </p:spPr>
        <p:txBody>
          <a:bodyPr/>
          <a:lstStyle/>
          <a:p>
            <a:r>
              <a:rPr lang="en-US" sz="1800" dirty="0">
                <a:hlinkClick r:id="rId3"/>
              </a:rPr>
              <a:t>http://softuni.bg</a:t>
            </a:r>
            <a:endParaRPr lang="en-US" sz="1800"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21983" y="30488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033" t="-11972" r="-4044" b="1048"/>
          <a:stretch/>
        </p:blipFill>
        <p:spPr bwMode="auto">
          <a:xfrm>
            <a:off x="825157" y="17526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42327" y="3811842"/>
            <a:ext cx="2133598" cy="2341486"/>
          </a:xfrm>
          <a:prstGeom prst="rect">
            <a:avLst/>
          </a:prstGeom>
        </p:spPr>
      </p:pic>
      <p:sp>
        <p:nvSpPr>
          <p:cNvPr id="15" name="TextBox 14"/>
          <p:cNvSpPr txBox="1"/>
          <p:nvPr/>
        </p:nvSpPr>
        <p:spPr>
          <a:xfrm rot="576164">
            <a:off x="5593838" y="3813285"/>
            <a:ext cx="445956" cy="409023"/>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JS</a:t>
            </a:r>
          </a:p>
        </p:txBody>
      </p:sp>
      <p:pic>
        <p:nvPicPr>
          <p:cNvPr id="17" name="Picture Placeholder 2"/>
          <p:cNvPicPr>
            <a:picLocks noGrp="1" noChangeAspect="1"/>
          </p:cNvPicPr>
          <p:nvPr>
            <p:ph type="pic" sz="quarter" idx="16"/>
          </p:nvPr>
        </p:nvPicPr>
        <p:blipFill>
          <a:blip r:embed="rId8" cstate="print">
            <a:extLst>
              <a:ext uri="{28A0092B-C50C-407E-A947-70E740481C1C}">
                <a14:useLocalDpi xmlns:a14="http://schemas.microsoft.com/office/drawing/2010/main" val="0"/>
              </a:ext>
            </a:extLst>
          </a:blip>
          <a:srcRect/>
          <a:stretch>
            <a:fillRect/>
          </a:stretch>
        </p:blipFill>
        <p:spPr>
          <a:xfrm>
            <a:off x="6704012" y="4414978"/>
            <a:ext cx="4710113" cy="1757222"/>
          </a:xfrm>
          <a:ln>
            <a:solidFill>
              <a:schemeClr val="tx2">
                <a:lumMod val="75000"/>
              </a:schemeClr>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8764" y="4440440"/>
            <a:ext cx="1745408" cy="1745408"/>
          </a:xfrm>
          <a:prstGeom prst="rect">
            <a:avLst/>
          </a:prstGeom>
        </p:spPr>
      </p:pic>
      <p:pic>
        <p:nvPicPr>
          <p:cNvPr id="10" name="Picture 9"/>
          <p:cNvPicPr>
            <a:picLocks noChangeAspect="1"/>
          </p:cNvPicPr>
          <p:nvPr/>
        </p:nvPicPr>
        <p:blipFill>
          <a:blip r:embed="rId10"/>
          <a:stretch>
            <a:fillRect/>
          </a:stretch>
        </p:blipFill>
        <p:spPr>
          <a:xfrm rot="161596">
            <a:off x="9558565" y="3755861"/>
            <a:ext cx="2213164" cy="2213164"/>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Write a JavaScript program to print the value of the following expression: </a:t>
            </a:r>
            <a:r>
              <a:rPr lang="en-US" sz="3200" b="1" dirty="0">
                <a:solidFill>
                  <a:schemeClr val="tx2">
                    <a:lumMod val="75000"/>
                  </a:schemeClr>
                </a:solidFill>
                <a:latin typeface="Consolas" panose="020B0609020204030204" pitchFamily="49" charset="0"/>
              </a:rPr>
              <a:t>((30 + 25) * 1/3 * (35 - 14 - 12))</a:t>
            </a:r>
            <a:r>
              <a:rPr lang="en-US" sz="3200" b="1" baseline="30000" dirty="0">
                <a:solidFill>
                  <a:schemeClr val="tx2">
                    <a:lumMod val="75000"/>
                  </a:schemeClr>
                </a:solidFill>
                <a:latin typeface="Consolas" panose="020B0609020204030204" pitchFamily="49" charset="0"/>
              </a:rPr>
              <a:t>2</a:t>
            </a:r>
          </a:p>
          <a:p>
            <a:pPr>
              <a:lnSpc>
                <a:spcPct val="100000"/>
              </a:lnSpc>
              <a:spcBef>
                <a:spcPts val="1800"/>
              </a:spcBef>
            </a:pPr>
            <a:r>
              <a:rPr lang="en-US" sz="3200" dirty="0"/>
              <a:t>Sample solution:</a:t>
            </a:r>
            <a:endParaRPr lang="en-US" sz="3200" baseline="30000" dirty="0"/>
          </a:p>
          <a:p>
            <a:pPr>
              <a:lnSpc>
                <a:spcPct val="100000"/>
              </a:lnSpc>
            </a:pPr>
            <a:endParaRPr lang="en-US" sz="3200" baseline="30000" dirty="0"/>
          </a:p>
          <a:p>
            <a:pPr>
              <a:lnSpc>
                <a:spcPct val="100000"/>
              </a:lnSpc>
            </a:pPr>
            <a:endParaRPr lang="en-US" sz="3200" baseline="30000" dirty="0"/>
          </a:p>
          <a:p>
            <a:pPr>
              <a:lnSpc>
                <a:spcPct val="100000"/>
              </a:lnSpc>
            </a:pPr>
            <a:endParaRPr lang="en-US" sz="3200" baseline="30000" dirty="0"/>
          </a:p>
        </p:txBody>
      </p:sp>
      <p:sp>
        <p:nvSpPr>
          <p:cNvPr id="4" name="Title 3"/>
          <p:cNvSpPr>
            <a:spLocks noGrp="1"/>
          </p:cNvSpPr>
          <p:nvPr>
            <p:ph type="title"/>
          </p:nvPr>
        </p:nvSpPr>
        <p:spPr/>
        <p:txBody>
          <a:bodyPr/>
          <a:lstStyle/>
          <a:p>
            <a:r>
              <a:rPr lang="en-US" dirty="0"/>
              <a:t>Problem: Calculate Expression</a:t>
            </a:r>
          </a:p>
        </p:txBody>
      </p:sp>
      <p:sp>
        <p:nvSpPr>
          <p:cNvPr id="5" name="Text Placeholder 5"/>
          <p:cNvSpPr txBox="1">
            <a:spLocks/>
          </p:cNvSpPr>
          <p:nvPr/>
        </p:nvSpPr>
        <p:spPr>
          <a:xfrm>
            <a:off x="531811" y="3343098"/>
            <a:ext cx="11125202" cy="13999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a:t>
            </a:r>
            <a:r>
              <a:rPr lang="en-US"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marL="0" lvl="1" indent="0">
              <a:lnSpc>
                <a:spcPct val="120000"/>
              </a:lnSpc>
              <a:spcBef>
                <a:spcPts val="0"/>
              </a:spcBef>
              <a:spcAft>
                <a:spcPts val="0"/>
              </a:spcAft>
              <a:buClr>
                <a:srgbClr val="F2B254"/>
              </a:buClr>
              <a:buSzPct val="100000"/>
              <a:buNone/>
            </a:pP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endPar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a:extLst>
              <a:ext uri="{FF2B5EF4-FFF2-40B4-BE49-F238E27FC236}">
                <a16:creationId xmlns:a16="http://schemas.microsoft.com/office/drawing/2014/main" xmlns="" id="{CE899DD2-501B-4E43-AA57-155C28004AAA}"/>
              </a:ext>
            </a:extLst>
          </p:cNvPr>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https://judge.softuni.bg/Contests/Practice/Index/223#0</a:t>
            </a:r>
            <a:r>
              <a:rPr lang="en-US" dirty="0"/>
              <a:t> </a:t>
            </a:r>
          </a:p>
        </p:txBody>
      </p:sp>
      <p:sp>
        <p:nvSpPr>
          <p:cNvPr id="7" name="AutoShape 25"/>
          <p:cNvSpPr>
            <a:spLocks noChangeArrowheads="1"/>
          </p:cNvSpPr>
          <p:nvPr/>
        </p:nvSpPr>
        <p:spPr bwMode="auto">
          <a:xfrm>
            <a:off x="8228012" y="4343400"/>
            <a:ext cx="2761919" cy="1030079"/>
          </a:xfrm>
          <a:prstGeom prst="wedgeRoundRectCallout">
            <a:avLst>
              <a:gd name="adj1" fmla="val 33121"/>
              <a:gd name="adj2" fmla="val -831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Exponentiation operator</a:t>
            </a:r>
            <a:endParaRPr lang="bg-BG" sz="2800" dirty="0">
              <a:solidFill>
                <a:srgbClr val="FFFFFF"/>
              </a:solidFill>
              <a:latin typeface="+mn-lt"/>
            </a:endParaRPr>
          </a:p>
        </p:txBody>
      </p:sp>
    </p:spTree>
    <p:extLst>
      <p:ext uri="{BB962C8B-B14F-4D97-AF65-F5344CB8AC3E}">
        <p14:creationId xmlns:p14="http://schemas.microsoft.com/office/powerpoint/2010/main" val="30847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To submit the above solution in the </a:t>
            </a:r>
            <a:r>
              <a:rPr lang="en-US" dirty="0">
                <a:hlinkClick r:id="rId2"/>
              </a:rPr>
              <a:t>SoftUni Judge</a:t>
            </a:r>
            <a:endParaRPr lang="en-US" dirty="0"/>
          </a:p>
          <a:p>
            <a:pPr lvl="1">
              <a:lnSpc>
                <a:spcPct val="100000"/>
              </a:lnSpc>
            </a:pPr>
            <a:r>
              <a:rPr lang="en-US" dirty="0"/>
              <a:t>Put your code in a JS </a:t>
            </a:r>
            <a:r>
              <a:rPr lang="en-US" dirty="0">
                <a:solidFill>
                  <a:schemeClr val="tx2">
                    <a:lumMod val="75000"/>
                  </a:schemeClr>
                </a:solidFill>
              </a:rPr>
              <a:t>function</a:t>
            </a:r>
            <a:r>
              <a:rPr lang="en-US" dirty="0"/>
              <a:t>:</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spcBef>
                <a:spcPts val="1800"/>
              </a:spcBef>
            </a:pPr>
            <a:r>
              <a:rPr lang="en-US" dirty="0"/>
              <a:t>The function takes the </a:t>
            </a:r>
            <a:r>
              <a:rPr lang="en-US" dirty="0">
                <a:solidFill>
                  <a:schemeClr val="tx2">
                    <a:lumMod val="75000"/>
                  </a:schemeClr>
                </a:solidFill>
              </a:rPr>
              <a:t>input as an array of strings </a:t>
            </a:r>
            <a:r>
              <a:rPr lang="en-US" dirty="0"/>
              <a:t>and</a:t>
            </a:r>
            <a:br>
              <a:rPr lang="en-US" dirty="0"/>
            </a:br>
            <a:r>
              <a:rPr lang="en-US" dirty="0">
                <a:solidFill>
                  <a:schemeClr val="tx2">
                    <a:lumMod val="75000"/>
                  </a:schemeClr>
                </a:solidFill>
              </a:rPr>
              <a:t>prints the output </a:t>
            </a:r>
            <a:r>
              <a:rPr lang="en-US" dirty="0"/>
              <a:t>on the console</a:t>
            </a:r>
            <a:endParaRPr lang="en-US" baseline="30000" dirty="0"/>
          </a:p>
        </p:txBody>
      </p:sp>
      <p:sp>
        <p:nvSpPr>
          <p:cNvPr id="4" name="Title 3"/>
          <p:cNvSpPr>
            <a:spLocks noGrp="1"/>
          </p:cNvSpPr>
          <p:nvPr>
            <p:ph type="title"/>
          </p:nvPr>
        </p:nvSpPr>
        <p:spPr/>
        <p:txBody>
          <a:bodyPr/>
          <a:lstStyle/>
          <a:p>
            <a:r>
              <a:rPr lang="en-US" dirty="0"/>
              <a:t>Solution: Calculate Expression</a:t>
            </a:r>
          </a:p>
        </p:txBody>
      </p:sp>
      <p:sp>
        <p:nvSpPr>
          <p:cNvPr id="6" name="Text Placeholder 5"/>
          <p:cNvSpPr txBox="1">
            <a:spLocks/>
          </p:cNvSpPr>
          <p:nvPr/>
        </p:nvSpPr>
        <p:spPr>
          <a:xfrm>
            <a:off x="989014" y="2543031"/>
            <a:ext cx="10210798"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(arr) {</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sz="27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 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https://judge.softuni.bg/Contests/Practice/Index/223#0</a:t>
            </a:r>
            <a:r>
              <a:rPr lang="en-US" dirty="0"/>
              <a:t> </a:t>
            </a:r>
          </a:p>
        </p:txBody>
      </p:sp>
    </p:spTree>
    <p:extLst>
      <p:ext uri="{BB962C8B-B14F-4D97-AF65-F5344CB8AC3E}">
        <p14:creationId xmlns:p14="http://schemas.microsoft.com/office/powerpoint/2010/main" val="3550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Write a JS function to </a:t>
            </a:r>
            <a:r>
              <a:rPr lang="en-US" dirty="0">
                <a:solidFill>
                  <a:schemeClr val="tx2">
                    <a:lumMod val="75000"/>
                  </a:schemeClr>
                </a:solidFill>
              </a:rPr>
              <a:t>sum</a:t>
            </a:r>
            <a:r>
              <a:rPr lang="bg-BG" dirty="0">
                <a:solidFill>
                  <a:schemeClr val="tx2">
                    <a:lumMod val="75000"/>
                  </a:schemeClr>
                </a:solidFill>
              </a:rPr>
              <a:t> </a:t>
            </a:r>
            <a:r>
              <a:rPr lang="en-US" dirty="0">
                <a:solidFill>
                  <a:schemeClr val="tx2">
                    <a:lumMod val="75000"/>
                  </a:schemeClr>
                </a:solidFill>
              </a:rPr>
              <a:t>two numbers </a:t>
            </a:r>
            <a:r>
              <a:rPr lang="en-US" dirty="0"/>
              <a:t>given as </a:t>
            </a:r>
            <a:r>
              <a:rPr lang="en-US" dirty="0">
                <a:solidFill>
                  <a:schemeClr val="tx2">
                    <a:lumMod val="75000"/>
                  </a:schemeClr>
                </a:solidFill>
              </a:rPr>
              <a:t>array</a:t>
            </a:r>
            <a:r>
              <a:rPr lang="en-US" dirty="0"/>
              <a:t> of </a:t>
            </a:r>
            <a:r>
              <a:rPr lang="en-US" dirty="0">
                <a:solidFill>
                  <a:schemeClr val="tx2">
                    <a:lumMod val="75000"/>
                  </a:schemeClr>
                </a:solidFill>
              </a:rPr>
              <a:t>strings</a:t>
            </a:r>
          </a:p>
        </p:txBody>
      </p:sp>
      <p:sp>
        <p:nvSpPr>
          <p:cNvPr id="4" name="Title 3"/>
          <p:cNvSpPr>
            <a:spLocks noGrp="1"/>
          </p:cNvSpPr>
          <p:nvPr>
            <p:ph type="title"/>
          </p:nvPr>
        </p:nvSpPr>
        <p:spPr/>
        <p:txBody>
          <a:bodyPr/>
          <a:lstStyle/>
          <a:p>
            <a:r>
              <a:rPr lang="en-US" dirty="0"/>
              <a:t>Problem: Sum Two</a:t>
            </a:r>
            <a:r>
              <a:rPr lang="bg-BG" dirty="0"/>
              <a:t> </a:t>
            </a:r>
            <a:r>
              <a:rPr lang="en-US" dirty="0"/>
              <a:t>Numbers</a:t>
            </a:r>
          </a:p>
        </p:txBody>
      </p:sp>
      <p:sp>
        <p:nvSpPr>
          <p:cNvPr id="5" name="Text Placeholder 5"/>
          <p:cNvSpPr txBox="1">
            <a:spLocks/>
          </p:cNvSpPr>
          <p:nvPr/>
        </p:nvSpPr>
        <p:spPr>
          <a:xfrm>
            <a:off x="989014" y="2057400"/>
            <a:ext cx="5844056"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sum(nums) {</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(nums[0]);</a:t>
            </a: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(nums[1]);</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num1 + num2;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sum;</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https://judge.softuni.bg/Contests/Practice/Index/223#1</a:t>
            </a:r>
            <a:endParaRPr lang="en-US" dirty="0"/>
          </a:p>
        </p:txBody>
      </p:sp>
      <p:sp>
        <p:nvSpPr>
          <p:cNvPr id="8" name="Text Placeholder 5"/>
          <p:cNvSpPr txBox="1">
            <a:spLocks/>
          </p:cNvSpPr>
          <p:nvPr/>
        </p:nvSpPr>
        <p:spPr>
          <a:xfrm>
            <a:off x="989014" y="5181600"/>
            <a:ext cx="5844056" cy="63360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sum(['10', '20’]);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returns 30</a:t>
            </a:r>
          </a:p>
        </p:txBody>
      </p:sp>
      <p:sp>
        <p:nvSpPr>
          <p:cNvPr id="9" name="AutoShape 25"/>
          <p:cNvSpPr>
            <a:spLocks noChangeArrowheads="1"/>
          </p:cNvSpPr>
          <p:nvPr/>
        </p:nvSpPr>
        <p:spPr bwMode="auto">
          <a:xfrm>
            <a:off x="7502613" y="2261901"/>
            <a:ext cx="3392399" cy="1026629"/>
          </a:xfrm>
          <a:prstGeom prst="wedgeRoundRectCallout">
            <a:avLst>
              <a:gd name="adj1" fmla="val -64947"/>
              <a:gd name="adj2" fmla="val 4174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Test this function</a:t>
            </a:r>
            <a:br>
              <a:rPr lang="en-US" sz="2800" dirty="0">
                <a:solidFill>
                  <a:srgbClr val="FFFFFF"/>
                </a:solidFill>
                <a:latin typeface="+mn-lt"/>
              </a:rPr>
            </a:br>
            <a:r>
              <a:rPr lang="en-US" sz="2800" dirty="0">
                <a:solidFill>
                  <a:srgbClr val="FFFFFF"/>
                </a:solidFill>
                <a:latin typeface="+mn-lt"/>
              </a:rPr>
              <a:t>in the judge system</a:t>
            </a:r>
            <a:endParaRPr lang="bg-BG" sz="2800" dirty="0">
              <a:solidFill>
                <a:srgbClr val="FFFFFF"/>
              </a:solidFill>
              <a:latin typeface="+mn-lt"/>
            </a:endParaRPr>
          </a:p>
        </p:txBody>
      </p:sp>
      <p:sp>
        <p:nvSpPr>
          <p:cNvPr id="10" name="AutoShape 25"/>
          <p:cNvSpPr>
            <a:spLocks noChangeArrowheads="1"/>
          </p:cNvSpPr>
          <p:nvPr/>
        </p:nvSpPr>
        <p:spPr bwMode="auto">
          <a:xfrm>
            <a:off x="7494812" y="4495800"/>
            <a:ext cx="4009800" cy="1143000"/>
          </a:xfrm>
          <a:prstGeom prst="wedgeRoundRectCallout">
            <a:avLst>
              <a:gd name="adj1" fmla="val -62614"/>
              <a:gd name="adj2" fmla="val 348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Invoke the above function to test i</a:t>
            </a:r>
            <a:r>
              <a:rPr lang="en-US" sz="2800" dirty="0">
                <a:solidFill>
                  <a:srgbClr val="FFFFFF"/>
                </a:solidFill>
              </a:rPr>
              <a:t>t</a:t>
            </a:r>
            <a:r>
              <a:rPr lang="en-US" sz="2800" dirty="0">
                <a:solidFill>
                  <a:srgbClr val="FFFFFF"/>
                </a:solidFill>
                <a:latin typeface="+mn-lt"/>
              </a:rPr>
              <a:t> </a:t>
            </a:r>
            <a:r>
              <a:rPr lang="en-US" sz="2800" dirty="0">
                <a:solidFill>
                  <a:schemeClr val="tx2">
                    <a:lumMod val="75000"/>
                  </a:schemeClr>
                </a:solidFill>
                <a:latin typeface="+mn-lt"/>
              </a:rPr>
              <a:t>locally</a:t>
            </a:r>
            <a:endParaRPr lang="bg-BG" sz="2800" dirty="0">
              <a:solidFill>
                <a:schemeClr val="tx2">
                  <a:lumMod val="75000"/>
                </a:schemeClr>
              </a:solidFill>
              <a:latin typeface="+mn-lt"/>
            </a:endParaRPr>
          </a:p>
        </p:txBody>
      </p:sp>
    </p:spTree>
    <p:extLst>
      <p:ext uri="{BB962C8B-B14F-4D97-AF65-F5344CB8AC3E}">
        <p14:creationId xmlns:p14="http://schemas.microsoft.com/office/powerpoint/2010/main" val="1772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All JS types can be </a:t>
            </a:r>
            <a:r>
              <a:rPr lang="en-US" dirty="0">
                <a:solidFill>
                  <a:schemeClr val="tx2">
                    <a:lumMod val="75000"/>
                  </a:schemeClr>
                </a:solidFill>
              </a:rPr>
              <a:t>compared</a:t>
            </a:r>
            <a:r>
              <a:rPr lang="en-US" dirty="0"/>
              <a:t> due to </a:t>
            </a:r>
            <a:r>
              <a:rPr lang="en-US" dirty="0">
                <a:solidFill>
                  <a:schemeClr val="tx2">
                    <a:lumMod val="75000"/>
                  </a:schemeClr>
                </a:solidFill>
              </a:rPr>
              <a:t>automatic type conversion</a:t>
            </a:r>
          </a:p>
          <a:p>
            <a:endParaRPr lang="en-US" dirty="0"/>
          </a:p>
          <a:p>
            <a:endParaRPr lang="en-US" dirty="0"/>
          </a:p>
          <a:p>
            <a:endParaRPr lang="en-US" dirty="0"/>
          </a:p>
          <a:p>
            <a:endParaRPr lang="en-US" dirty="0"/>
          </a:p>
          <a:p>
            <a:endParaRPr lang="en-US" dirty="0"/>
          </a:p>
          <a:p>
            <a:r>
              <a:rPr lang="en-US" dirty="0"/>
              <a:t>More examples to play with:</a:t>
            </a:r>
          </a:p>
          <a:p>
            <a:pPr lvl="1"/>
            <a:r>
              <a:rPr lang="en-US" dirty="0">
                <a:hlinkClick r:id="rId2"/>
              </a:rPr>
              <a:t>WAT</a:t>
            </a:r>
            <a:r>
              <a:rPr lang="en-US" dirty="0"/>
              <a:t>, </a:t>
            </a:r>
            <a:r>
              <a:rPr lang="en-US" dirty="0">
                <a:hlinkClick r:id="rId3"/>
              </a:rPr>
              <a:t>JS Weird Parts</a:t>
            </a:r>
            <a:endParaRPr lang="en-US" dirty="0"/>
          </a:p>
        </p:txBody>
      </p:sp>
      <p:sp>
        <p:nvSpPr>
          <p:cNvPr id="4" name="Title 3"/>
          <p:cNvSpPr>
            <a:spLocks noGrp="1"/>
          </p:cNvSpPr>
          <p:nvPr>
            <p:ph type="title"/>
          </p:nvPr>
        </p:nvSpPr>
        <p:spPr/>
        <p:txBody>
          <a:bodyPr/>
          <a:lstStyle/>
          <a:p>
            <a:r>
              <a:rPr lang="en-US" dirty="0"/>
              <a:t>Type Conversions</a:t>
            </a:r>
          </a:p>
        </p:txBody>
      </p:sp>
      <p:sp>
        <p:nvSpPr>
          <p:cNvPr id="5" name="Text Placeholder 5"/>
          <p:cNvSpPr txBox="1">
            <a:spLocks/>
          </p:cNvSpPr>
          <p:nvPr/>
        </p:nvSpPr>
        <p:spPr>
          <a:xfrm>
            <a:off x="836614" y="2003308"/>
            <a:ext cx="10515598" cy="31265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 (== checks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false (=== checks type +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 true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false + true === 6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212" y="3087280"/>
            <a:ext cx="2479797" cy="1859848"/>
          </a:xfrm>
          <a:prstGeom prst="roundRect">
            <a:avLst>
              <a:gd name="adj" fmla="val 7775"/>
            </a:avLst>
          </a:prstGeom>
        </p:spPr>
      </p:pic>
    </p:spTree>
    <p:extLst>
      <p:ext uri="{BB962C8B-B14F-4D97-AF65-F5344CB8AC3E}">
        <p14:creationId xmlns:p14="http://schemas.microsoft.com/office/powerpoint/2010/main" val="18119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JavaScript implements the classical </a:t>
            </a:r>
            <a:r>
              <a:rPr lang="en-US" b="1" dirty="0">
                <a:solidFill>
                  <a:schemeClr val="tx2">
                    <a:lumMod val="75000"/>
                  </a:schemeClr>
                </a:solidFill>
                <a:latin typeface="Consolas" panose="020B0609020204030204" pitchFamily="49" charset="0"/>
                <a:cs typeface="Consolas" panose="020B0609020204030204" pitchFamily="49" charset="0"/>
              </a:rPr>
              <a:t>if</a:t>
            </a:r>
            <a:r>
              <a:rPr lang="en-US" dirty="0"/>
              <a:t> / </a:t>
            </a:r>
            <a:r>
              <a:rPr lang="en-US" b="1" dirty="0">
                <a:solidFill>
                  <a:schemeClr val="tx2">
                    <a:lumMod val="75000"/>
                  </a:schemeClr>
                </a:solidFill>
                <a:latin typeface="Consolas" panose="020B0609020204030204" pitchFamily="49" charset="0"/>
                <a:cs typeface="Consolas" panose="020B0609020204030204" pitchFamily="49" charset="0"/>
              </a:rPr>
              <a:t>if-else</a:t>
            </a:r>
            <a:r>
              <a:rPr lang="en-US" dirty="0"/>
              <a:t> statements:</a:t>
            </a:r>
          </a:p>
          <a:p>
            <a:endParaRPr lang="en-US" dirty="0"/>
          </a:p>
        </p:txBody>
      </p:sp>
      <p:sp>
        <p:nvSpPr>
          <p:cNvPr id="4" name="Title 3"/>
          <p:cNvSpPr>
            <a:spLocks noGrp="1"/>
          </p:cNvSpPr>
          <p:nvPr>
            <p:ph type="title"/>
          </p:nvPr>
        </p:nvSpPr>
        <p:spPr/>
        <p:txBody>
          <a:bodyPr>
            <a:normAutofit/>
          </a:bodyPr>
          <a:lstStyle/>
          <a:p>
            <a:r>
              <a:rPr lang="en-US" dirty="0"/>
              <a:t>Conditions: if-else</a:t>
            </a:r>
          </a:p>
        </p:txBody>
      </p:sp>
      <p:sp>
        <p:nvSpPr>
          <p:cNvPr id="5" name="Rectangle 4"/>
          <p:cNvSpPr>
            <a:spLocks noChangeArrowheads="1"/>
          </p:cNvSpPr>
          <p:nvPr/>
        </p:nvSpPr>
        <p:spPr bwMode="auto">
          <a:xfrm>
            <a:off x="915988" y="2133600"/>
            <a:ext cx="10283824" cy="34016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number = 5;</a:t>
            </a:r>
          </a:p>
          <a:p>
            <a:pPr eaLnBrk="0" hangingPunct="0">
              <a:lnSpc>
                <a:spcPct val="105000"/>
              </a:lnSpc>
              <a:spcBef>
                <a:spcPts val="1200"/>
              </a:spcBef>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if</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(number % 2 == 0)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console.log("Even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else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console.log("Odd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111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You are given 3 integers</a:t>
            </a:r>
          </a:p>
          <a:p>
            <a:pPr lvl="1"/>
            <a:r>
              <a:rPr lang="en-US" dirty="0"/>
              <a:t>Check whether two of them are equal to the third</a:t>
            </a:r>
          </a:p>
          <a:p>
            <a:pPr lvl="1"/>
            <a:r>
              <a:rPr lang="en-US" dirty="0"/>
              <a:t>Print the output in format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 = </a:t>
            </a:r>
            <a:r>
              <a:rPr lang="en-US" b="1" dirty="0">
                <a:solidFill>
                  <a:schemeClr val="tx2">
                    <a:lumMod val="75000"/>
                  </a:schemeClr>
                </a:solidFill>
                <a:latin typeface="Consolas" panose="020B0609020204030204" pitchFamily="49" charset="0"/>
              </a:rPr>
              <a:t>c</a:t>
            </a:r>
            <a:r>
              <a:rPr lang="en-US" dirty="0"/>
              <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a:t>
            </a:r>
          </a:p>
        </p:txBody>
      </p:sp>
      <p:sp>
        <p:nvSpPr>
          <p:cNvPr id="4" name="Title 3"/>
          <p:cNvSpPr>
            <a:spLocks noGrp="1"/>
          </p:cNvSpPr>
          <p:nvPr>
            <p:ph type="title"/>
          </p:nvPr>
        </p:nvSpPr>
        <p:spPr/>
        <p:txBody>
          <a:bodyPr/>
          <a:lstStyle/>
          <a:p>
            <a:r>
              <a:rPr lang="en-US" dirty="0"/>
              <a:t>Problem: Three Integers Sum</a:t>
            </a:r>
          </a:p>
        </p:txBody>
      </p:sp>
      <p:sp>
        <p:nvSpPr>
          <p:cNvPr id="5" name="Rectangle 4"/>
          <p:cNvSpPr>
            <a:spLocks noChangeArrowheads="1"/>
          </p:cNvSpPr>
          <p:nvPr/>
        </p:nvSpPr>
        <p:spPr bwMode="auto">
          <a:xfrm>
            <a:off x="836612" y="3375203"/>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8 15 7</a:t>
            </a:r>
          </a:p>
        </p:txBody>
      </p:sp>
      <p:sp>
        <p:nvSpPr>
          <p:cNvPr id="7" name="Right Arrow 6"/>
          <p:cNvSpPr/>
          <p:nvPr/>
        </p:nvSpPr>
        <p:spPr>
          <a:xfrm>
            <a:off x="2864826"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a:spLocks noChangeArrowheads="1"/>
          </p:cNvSpPr>
          <p:nvPr/>
        </p:nvSpPr>
        <p:spPr bwMode="auto">
          <a:xfrm>
            <a:off x="3438130" y="3375203"/>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 + 8 = 15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12014" y="3375203"/>
            <a:ext cx="14921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3 8 12</a:t>
            </a:r>
          </a:p>
        </p:txBody>
      </p:sp>
      <p:sp>
        <p:nvSpPr>
          <p:cNvPr id="10" name="Right Arrow 9"/>
          <p:cNvSpPr/>
          <p:nvPr/>
        </p:nvSpPr>
        <p:spPr>
          <a:xfrm>
            <a:off x="8532812"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9142412" y="3375203"/>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No</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4365147"/>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-5 -3 -2</a:t>
            </a:r>
          </a:p>
        </p:txBody>
      </p:sp>
      <p:sp>
        <p:nvSpPr>
          <p:cNvPr id="13" name="Right Arrow 12"/>
          <p:cNvSpPr/>
          <p:nvPr/>
        </p:nvSpPr>
        <p:spPr>
          <a:xfrm>
            <a:off x="2864826"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3438130" y="4365147"/>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 -2 = -5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812014" y="4365147"/>
            <a:ext cx="1492198"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0 0 0</a:t>
            </a:r>
          </a:p>
        </p:txBody>
      </p:sp>
      <p:sp>
        <p:nvSpPr>
          <p:cNvPr id="16" name="Right Arrow 15"/>
          <p:cNvSpPr/>
          <p:nvPr/>
        </p:nvSpPr>
        <p:spPr>
          <a:xfrm>
            <a:off x="8532812"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a:spLocks noChangeArrowheads="1"/>
          </p:cNvSpPr>
          <p:nvPr/>
        </p:nvSpPr>
        <p:spPr bwMode="auto">
          <a:xfrm>
            <a:off x="9142412" y="4365147"/>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+ 0 = 0</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TextBox 1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https://judge.softuni.bg/Contests/Practice/Index/223#2</a:t>
            </a:r>
            <a:endParaRPr lang="en-US" dirty="0"/>
          </a:p>
        </p:txBody>
      </p:sp>
    </p:spTree>
    <p:extLst>
      <p:ext uri="{BB962C8B-B14F-4D97-AF65-F5344CB8AC3E}">
        <p14:creationId xmlns:p14="http://schemas.microsoft.com/office/powerpoint/2010/main" val="363229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Three Integers Sum</a:t>
            </a:r>
          </a:p>
        </p:txBody>
      </p:sp>
      <p:sp>
        <p:nvSpPr>
          <p:cNvPr id="5" name="Rectangle 4"/>
          <p:cNvSpPr>
            <a:spLocks noChangeArrowheads="1"/>
          </p:cNvSpPr>
          <p:nvPr/>
        </p:nvSpPr>
        <p:spPr bwMode="auto">
          <a:xfrm>
            <a:off x="781955" y="989374"/>
            <a:ext cx="10667998" cy="52114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threeIntegersSum(arr)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nums = arr[0].split(' ').map(Number);</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nums[1], nums[2])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nums[2], nums[1])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check(nums[1], nums[2], nums[0])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a:t>
            </a:r>
          </a:p>
          <a:p>
            <a:pPr eaLnBrk="0" hangingPunct="0">
              <a:lnSpc>
                <a:spcPct val="95000"/>
              </a:lnSpc>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check(num1, num2,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 num2 !=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&gt;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[num1, num2] = [num2, num1];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Swap num1 and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 + ${num2} = ${sum}`</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25"/>
          <p:cNvSpPr>
            <a:spLocks noChangeArrowheads="1"/>
          </p:cNvSpPr>
          <p:nvPr/>
        </p:nvSpPr>
        <p:spPr bwMode="auto">
          <a:xfrm>
            <a:off x="8456612" y="1151861"/>
            <a:ext cx="2293765" cy="1383735"/>
          </a:xfrm>
          <a:prstGeom prst="wedgeRoundRectCallout">
            <a:avLst>
              <a:gd name="adj1" fmla="val -72581"/>
              <a:gd name="adj2" fmla="val 304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Print the first non-false expression</a:t>
            </a:r>
            <a:endParaRPr lang="bg-BG" sz="2800" dirty="0">
              <a:solidFill>
                <a:srgbClr val="FFFFFF"/>
              </a:solidFill>
              <a:latin typeface="+mn-lt"/>
            </a:endParaRPr>
          </a:p>
        </p:txBody>
      </p:sp>
      <p:sp>
        <p:nvSpPr>
          <p:cNvPr id="11" name="AutoShape 25"/>
          <p:cNvSpPr>
            <a:spLocks noChangeArrowheads="1"/>
          </p:cNvSpPr>
          <p:nvPr/>
        </p:nvSpPr>
        <p:spPr bwMode="auto">
          <a:xfrm>
            <a:off x="7466012" y="3289961"/>
            <a:ext cx="3037483" cy="1383735"/>
          </a:xfrm>
          <a:prstGeom prst="wedgeRoundRectCallout">
            <a:avLst>
              <a:gd name="adj1" fmla="val -67760"/>
              <a:gd name="adj2" fmla="val -327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Nested function: returns either a </a:t>
            </a:r>
            <a:r>
              <a:rPr lang="en-US" sz="2800" b="1" dirty="0">
                <a:solidFill>
                  <a:schemeClr val="tx2">
                    <a:lumMod val="75000"/>
                  </a:schemeClr>
                </a:solidFill>
                <a:latin typeface="Consolas" panose="020B0609020204030204" pitchFamily="49" charset="0"/>
              </a:rPr>
              <a:t>string</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false</a:t>
            </a:r>
            <a:endParaRPr lang="bg-BG" sz="2800" b="1" dirty="0">
              <a:solidFill>
                <a:schemeClr val="tx2">
                  <a:lumMod val="75000"/>
                </a:schemeClr>
              </a:solidFill>
              <a:latin typeface="Consolas" panose="020B0609020204030204" pitchFamily="49" charset="0"/>
            </a:endParaRPr>
          </a:p>
        </p:txBody>
      </p:sp>
      <p:sp>
        <p:nvSpPr>
          <p:cNvPr id="12" name="Rectangle 11"/>
          <p:cNvSpPr/>
          <p:nvPr/>
        </p:nvSpPr>
        <p:spPr>
          <a:xfrm>
            <a:off x="6344553" y="5686230"/>
            <a:ext cx="51054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threeIntegersSum(['8</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15</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7'])</a:t>
            </a:r>
          </a:p>
        </p:txBody>
      </p:sp>
      <p:sp>
        <p:nvSpPr>
          <p:cNvPr id="8" name="AutoShape 25"/>
          <p:cNvSpPr>
            <a:spLocks noChangeArrowheads="1"/>
          </p:cNvSpPr>
          <p:nvPr/>
        </p:nvSpPr>
        <p:spPr bwMode="auto">
          <a:xfrm>
            <a:off x="1817714" y="5592924"/>
            <a:ext cx="3581400" cy="515227"/>
          </a:xfrm>
          <a:prstGeom prst="wedgeRoundRectCallout">
            <a:avLst>
              <a:gd name="adj1" fmla="val 31005"/>
              <a:gd name="adj2" fmla="val -873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 interpolation</a:t>
            </a:r>
            <a:endParaRPr lang="bg-BG" sz="2800" b="1" dirty="0">
              <a:solidFill>
                <a:schemeClr val="tx2">
                  <a:lumMod val="75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58BEC736-5F4E-47BA-B75A-204BF5052DFB}"/>
              </a:ext>
            </a:extLst>
          </p:cNvPr>
          <p:cNvSpPr txBox="1"/>
          <p:nvPr/>
        </p:nvSpPr>
        <p:spPr>
          <a:xfrm>
            <a:off x="816004" y="6259814"/>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https://judge.softuni.bg/Contests/Practice/Index/223#2</a:t>
            </a:r>
            <a:endParaRPr lang="en-US" dirty="0"/>
          </a:p>
        </p:txBody>
      </p:sp>
    </p:spTree>
    <p:extLst>
      <p:ext uri="{BB962C8B-B14F-4D97-AF65-F5344CB8AC3E}">
        <p14:creationId xmlns:p14="http://schemas.microsoft.com/office/powerpoint/2010/main" val="18633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3875" name="Rectangle 3"/>
          <p:cNvSpPr>
            <a:spLocks noGrp="1" noChangeArrowheads="1"/>
          </p:cNvSpPr>
          <p:nvPr>
            <p:ph idx="1"/>
          </p:nvPr>
        </p:nvSpPr>
        <p:spPr/>
        <p:txBody>
          <a:bodyPr>
            <a:normAutofit/>
          </a:bodyPr>
          <a:lstStyle/>
          <a:p>
            <a:pPr>
              <a:lnSpc>
                <a:spcPct val="100000"/>
              </a:lnSpc>
            </a:pPr>
            <a:r>
              <a:rPr lang="en-US" dirty="0"/>
              <a:t>Selects a statement from a list depending on the value of the </a:t>
            </a:r>
            <a:r>
              <a:rPr lang="en-US" b="1" dirty="0">
                <a:solidFill>
                  <a:schemeClr val="tx2">
                    <a:lumMod val="75000"/>
                  </a:schemeClr>
                </a:solidFill>
                <a:latin typeface="Consolas" pitchFamily="49" charset="0"/>
                <a:cs typeface="Consolas" pitchFamily="49" charset="0"/>
              </a:rPr>
              <a:t>switch</a:t>
            </a:r>
            <a:r>
              <a:rPr lang="en-US" dirty="0"/>
              <a:t> expression </a:t>
            </a:r>
          </a:p>
        </p:txBody>
      </p:sp>
      <p:sp>
        <p:nvSpPr>
          <p:cNvPr id="46387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switch-case</a:t>
            </a:r>
            <a:r>
              <a:rPr lang="en-US" dirty="0"/>
              <a:t> Statement</a:t>
            </a:r>
            <a:endParaRPr lang="bg-BG" dirty="0">
              <a:latin typeface="Consolas" pitchFamily="49" charset="0"/>
              <a:cs typeface="Consolas" pitchFamily="49" charset="0"/>
            </a:endParaRPr>
          </a:p>
        </p:txBody>
      </p:sp>
      <p:sp>
        <p:nvSpPr>
          <p:cNvPr id="463876" name="Rectangle 4"/>
          <p:cNvSpPr>
            <a:spLocks noChangeArrowheads="1"/>
          </p:cNvSpPr>
          <p:nvPr/>
        </p:nvSpPr>
        <p:spPr bwMode="auto">
          <a:xfrm>
            <a:off x="836612" y="2438400"/>
            <a:ext cx="10596564" cy="3970318"/>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day = 3</a:t>
            </a:r>
            <a:endPar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switch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day</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1</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console.log('Monday');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2</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console.log('Tuesday');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3</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console.log('Wednesday'); break;</a:t>
            </a:r>
          </a:p>
          <a:p>
            <a:pPr marL="457200" indent="-457200" eaLnBrk="0" hangingPunct="0">
              <a:buClr>
                <a:schemeClr val="accent5">
                  <a:lumMod val="40000"/>
                  <a:lumOff val="60000"/>
                </a:schemeClr>
              </a:buClr>
              <a:buSzPct val="70000"/>
            </a:pPr>
            <a:r>
              <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7</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console.log('Sunday');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default</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console.log('Error!');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379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8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38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38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8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38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3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for</a:t>
            </a:r>
            <a:r>
              <a:rPr lang="en-US" dirty="0"/>
              <a:t> / </a:t>
            </a:r>
            <a:r>
              <a:rPr lang="en-US" b="1" dirty="0">
                <a:solidFill>
                  <a:schemeClr val="tx2">
                    <a:lumMod val="75000"/>
                  </a:schemeClr>
                </a:solidFill>
                <a:latin typeface="Consolas" panose="020B0609020204030204" pitchFamily="49" charset="0"/>
              </a:rPr>
              <a:t>while</a:t>
            </a:r>
            <a:r>
              <a:rPr lang="en-US" dirty="0"/>
              <a:t> / </a:t>
            </a:r>
            <a:r>
              <a:rPr lang="en-US" b="1" dirty="0">
                <a:solidFill>
                  <a:schemeClr val="tx2">
                    <a:lumMod val="75000"/>
                  </a:schemeClr>
                </a:solidFill>
                <a:latin typeface="Consolas" panose="020B0609020204030204" pitchFamily="49" charset="0"/>
              </a:rPr>
              <a:t>do-while</a:t>
            </a:r>
            <a:r>
              <a:rPr lang="en-US" dirty="0"/>
              <a:t> loops work as in C# and Java</a:t>
            </a:r>
          </a:p>
        </p:txBody>
      </p:sp>
      <p:sp>
        <p:nvSpPr>
          <p:cNvPr id="4" name="Title 3"/>
          <p:cNvSpPr>
            <a:spLocks noGrp="1"/>
          </p:cNvSpPr>
          <p:nvPr>
            <p:ph type="title"/>
          </p:nvPr>
        </p:nvSpPr>
        <p:spPr/>
        <p:txBody>
          <a:bodyPr/>
          <a:lstStyle/>
          <a:p>
            <a:r>
              <a:rPr lang="en-US" dirty="0"/>
              <a:t>Loops: for, while, do-while, …</a:t>
            </a:r>
          </a:p>
        </p:txBody>
      </p:sp>
      <p:sp>
        <p:nvSpPr>
          <p:cNvPr id="5" name="Rectangle 4"/>
          <p:cNvSpPr>
            <a:spLocks noChangeArrowheads="1"/>
          </p:cNvSpPr>
          <p:nvPr/>
        </p:nvSpPr>
        <p:spPr bwMode="auto">
          <a:xfrm>
            <a:off x="684212" y="1936572"/>
            <a:ext cx="10901364" cy="954107"/>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(let i = 0; i &lt;= 10; i++)</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0 1 2 3 4 … 10</a:t>
            </a:r>
          </a:p>
        </p:txBody>
      </p:sp>
      <p:sp>
        <p:nvSpPr>
          <p:cNvPr id="6" name="Rectangle 5"/>
          <p:cNvSpPr>
            <a:spLocks noChangeArrowheads="1"/>
          </p:cNvSpPr>
          <p:nvPr/>
        </p:nvSpPr>
        <p:spPr bwMode="auto">
          <a:xfrm>
            <a:off x="684212" y="3239312"/>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count = 1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(count &lt; 1024)</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console.log(count *= 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2 4 8 16 … 1024</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978517"/>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s = "ha"</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 console.log(s); s = s + s;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(s.length &lt; 10);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ha haha hahahaha</a:t>
            </a:r>
          </a:p>
        </p:txBody>
      </p:sp>
    </p:spTree>
    <p:extLst>
      <p:ext uri="{BB962C8B-B14F-4D97-AF65-F5344CB8AC3E}">
        <p14:creationId xmlns:p14="http://schemas.microsoft.com/office/powerpoint/2010/main" val="31333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Write a JS function that finds and prints all </a:t>
            </a:r>
            <a:r>
              <a:rPr lang="en-US" dirty="0">
                <a:solidFill>
                  <a:schemeClr val="tx2">
                    <a:lumMod val="75000"/>
                  </a:schemeClr>
                </a:solidFill>
              </a:rPr>
              <a:t>symmetric numbers</a:t>
            </a:r>
            <a:r>
              <a:rPr lang="en-US" dirty="0"/>
              <a:t> in the range [</a:t>
            </a:r>
            <a:r>
              <a:rPr lang="en-US" b="1" dirty="0">
                <a:solidFill>
                  <a:schemeClr val="tx2">
                    <a:lumMod val="75000"/>
                  </a:schemeClr>
                </a:solidFill>
                <a:latin typeface="Consolas" panose="020B0609020204030204" pitchFamily="49" charset="0"/>
              </a:rPr>
              <a:t>1</a:t>
            </a:r>
            <a:r>
              <a:rPr lang="en-US" dirty="0"/>
              <a:t>…</a:t>
            </a:r>
            <a:r>
              <a:rPr lang="en-US" b="1" dirty="0">
                <a:solidFill>
                  <a:schemeClr val="tx2">
                    <a:lumMod val="75000"/>
                  </a:schemeClr>
                </a:solidFill>
                <a:latin typeface="Consolas" panose="020B0609020204030204" pitchFamily="49" charset="0"/>
              </a:rPr>
              <a:t>n</a:t>
            </a:r>
            <a:r>
              <a:rPr lang="en-US" dirty="0"/>
              <a:t>]</a:t>
            </a:r>
          </a:p>
        </p:txBody>
      </p:sp>
      <p:sp>
        <p:nvSpPr>
          <p:cNvPr id="4" name="Title 3"/>
          <p:cNvSpPr>
            <a:spLocks noGrp="1"/>
          </p:cNvSpPr>
          <p:nvPr>
            <p:ph type="title"/>
          </p:nvPr>
        </p:nvSpPr>
        <p:spPr/>
        <p:txBody>
          <a:bodyPr/>
          <a:lstStyle/>
          <a:p>
            <a:r>
              <a:rPr lang="en-US" dirty="0"/>
              <a:t>Problem: Symmetric Numbers</a:t>
            </a:r>
          </a:p>
        </p:txBody>
      </p:sp>
      <p:sp>
        <p:nvSpPr>
          <p:cNvPr id="5" name="Rectangle 4"/>
          <p:cNvSpPr>
            <a:spLocks noChangeArrowheads="1"/>
          </p:cNvSpPr>
          <p:nvPr/>
        </p:nvSpPr>
        <p:spPr bwMode="auto">
          <a:xfrm>
            <a:off x="761693" y="3998447"/>
            <a:ext cx="1066800"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750</a:t>
            </a:r>
          </a:p>
        </p:txBody>
      </p:sp>
      <p:sp>
        <p:nvSpPr>
          <p:cNvPr id="6" name="Right Arrow 5"/>
          <p:cNvSpPr/>
          <p:nvPr/>
        </p:nvSpPr>
        <p:spPr>
          <a:xfrm>
            <a:off x="2022389" y="410351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a:spLocks noChangeArrowheads="1"/>
          </p:cNvSpPr>
          <p:nvPr/>
        </p:nvSpPr>
        <p:spPr bwMode="auto">
          <a:xfrm>
            <a:off x="2589212" y="2496113"/>
            <a:ext cx="8839200" cy="35609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 2 3 4 5 6 7 8 9 11 22 33 44 55 66 77 88 99 101 111 121 131 141 151 161 171 181 191 202 212 222 232 242 252 262 272 282 292 303 313 323 333 343 353 363 373 383 393 404 414 424 434 444 454 464 474 484 494 505 515 525 535 545 555 565 575 585 595 606 616 626 636 646 656 666 676 686 696 707 717 727 737 747</a:t>
            </a:r>
          </a:p>
        </p:txBody>
      </p:sp>
      <p:sp>
        <p:nvSpPr>
          <p:cNvPr id="9" name="TextBox 8"/>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Tree>
    <p:extLst>
      <p:ext uri="{BB962C8B-B14F-4D97-AF65-F5344CB8AC3E}">
        <p14:creationId xmlns:p14="http://schemas.microsoft.com/office/powerpoint/2010/main" val="16009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buFontTx/>
              <a:buAutoNum type="arabicPeriod"/>
            </a:pPr>
            <a:r>
              <a:rPr lang="en-US" sz="3200" dirty="0"/>
              <a:t>Welcome to JavaScript</a:t>
            </a:r>
          </a:p>
          <a:p>
            <a:pPr marL="446088" indent="-446088">
              <a:buFontTx/>
              <a:buAutoNum type="arabicPeriod"/>
            </a:pPr>
            <a:r>
              <a:rPr lang="en-US" sz="3200" dirty="0"/>
              <a:t>Variables and Operators</a:t>
            </a:r>
          </a:p>
          <a:p>
            <a:pPr marL="446088" indent="-446088">
              <a:buFontTx/>
              <a:buAutoNum type="arabicPeriod"/>
            </a:pPr>
            <a:r>
              <a:rPr lang="en-US" sz="3200" dirty="0"/>
              <a:t>Conditions: </a:t>
            </a:r>
            <a:r>
              <a:rPr lang="en-US" sz="3200" b="1" dirty="0">
                <a:solidFill>
                  <a:schemeClr val="tx2">
                    <a:lumMod val="75000"/>
                  </a:schemeClr>
                </a:solidFill>
                <a:latin typeface="Consolas" panose="020B0609020204030204" pitchFamily="49" charset="0"/>
              </a:rPr>
              <a:t>if</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else</a:t>
            </a:r>
            <a:r>
              <a:rPr lang="en-US" sz="3200" dirty="0"/>
              <a:t>, </a:t>
            </a:r>
            <a:r>
              <a:rPr lang="en-US" sz="3200" b="1" dirty="0">
                <a:solidFill>
                  <a:schemeClr val="tx2">
                    <a:lumMod val="75000"/>
                  </a:schemeClr>
                </a:solidFill>
                <a:latin typeface="Consolas" panose="020B0609020204030204" pitchFamily="49" charset="0"/>
              </a:rPr>
              <a:t>switch</a:t>
            </a:r>
          </a:p>
          <a:p>
            <a:pPr marL="446088" indent="-446088">
              <a:buFontTx/>
              <a:buAutoNum type="arabicPeriod"/>
            </a:pPr>
            <a:r>
              <a:rPr lang="en-US" sz="3200" dirty="0"/>
              <a:t>Loops: </a:t>
            </a:r>
            <a:r>
              <a:rPr lang="en-US" sz="3200" b="1" dirty="0">
                <a:solidFill>
                  <a:schemeClr val="tx2">
                    <a:lumMod val="75000"/>
                  </a:schemeClr>
                </a:solidFill>
                <a:latin typeface="Consolas" panose="020B0609020204030204" pitchFamily="49" charset="0"/>
              </a:rPr>
              <a:t>for</a:t>
            </a:r>
            <a:r>
              <a:rPr lang="en-US" sz="3200" dirty="0"/>
              <a:t>, </a:t>
            </a:r>
            <a:r>
              <a:rPr lang="en-US" sz="3200" b="1" dirty="0">
                <a:solidFill>
                  <a:schemeClr val="tx2">
                    <a:lumMod val="75000"/>
                  </a:schemeClr>
                </a:solidFill>
                <a:latin typeface="Consolas" panose="020B0609020204030204" pitchFamily="49" charset="0"/>
              </a:rPr>
              <a:t>while</a:t>
            </a:r>
            <a:r>
              <a:rPr lang="en-US" sz="3200" dirty="0"/>
              <a:t>, </a:t>
            </a:r>
            <a:r>
              <a:rPr lang="en-US" sz="3200" b="1" dirty="0">
                <a:solidFill>
                  <a:schemeClr val="tx2">
                    <a:lumMod val="75000"/>
                  </a:schemeClr>
                </a:solidFill>
                <a:latin typeface="Consolas" panose="020B0609020204030204" pitchFamily="49" charset="0"/>
              </a:rPr>
              <a:t>do</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while</a:t>
            </a:r>
            <a:r>
              <a:rPr lang="en-US" sz="3200" dirty="0"/>
              <a:t>, …</a:t>
            </a:r>
          </a:p>
          <a:p>
            <a:pPr marL="446088" indent="-446088">
              <a:buFontTx/>
              <a:buAutoNum type="arabicPeriod"/>
            </a:pPr>
            <a:r>
              <a:rPr lang="en-US" sz="3200" dirty="0"/>
              <a:t>Functions</a:t>
            </a:r>
          </a:p>
          <a:p>
            <a:pPr marL="446088" indent="-446088">
              <a:buFontTx/>
              <a:buAutoNum type="arabicPeriod"/>
            </a:pPr>
            <a:r>
              <a:rPr lang="en-US" sz="3200" dirty="0"/>
              <a:t>Objects</a:t>
            </a:r>
          </a:p>
          <a:p>
            <a:pPr marL="446088" indent="-446088">
              <a:buFontTx/>
              <a:buAutoNum type="arabicPeriod"/>
            </a:pPr>
            <a:r>
              <a:rPr lang="en-US" sz="3200" dirty="0"/>
              <a:t>Arrays</a:t>
            </a:r>
          </a:p>
          <a:p>
            <a:pPr marL="446088" indent="-446088">
              <a:buFontTx/>
              <a:buAutoNum type="arabicPeriod"/>
            </a:pPr>
            <a:r>
              <a:rPr lang="en-US" sz="3200" dirty="0"/>
              <a:t>Strings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9612" y="1485512"/>
            <a:ext cx="2180390" cy="218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86846" y="1600200"/>
            <a:ext cx="3164556" cy="4080466"/>
          </a:xfrm>
          <a:prstGeom prst="rect">
            <a:avLst/>
          </a:prstGeom>
        </p:spPr>
      </p:pic>
      <p:pic>
        <p:nvPicPr>
          <p:cNvPr id="5" name="Picture 4"/>
          <p:cNvPicPr>
            <a:picLocks noChangeAspect="1"/>
          </p:cNvPicPr>
          <p:nvPr/>
        </p:nvPicPr>
        <p:blipFill>
          <a:blip r:embed="rId5"/>
          <a:stretch>
            <a:fillRect/>
          </a:stretch>
        </p:blipFill>
        <p:spPr>
          <a:xfrm>
            <a:off x="6562746" y="4628022"/>
            <a:ext cx="1559656" cy="1559654"/>
          </a:xfrm>
          <a:prstGeom prst="rect">
            <a:avLst/>
          </a:prstGeom>
        </p:spPr>
      </p:pic>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Solution: Symmetric Numbers</a:t>
            </a:r>
          </a:p>
        </p:txBody>
      </p:sp>
      <p:sp>
        <p:nvSpPr>
          <p:cNvPr id="5" name="Rectangle 4"/>
          <p:cNvSpPr>
            <a:spLocks noChangeArrowheads="1"/>
          </p:cNvSpPr>
          <p:nvPr/>
        </p:nvSpPr>
        <p:spPr bwMode="auto">
          <a:xfrm>
            <a:off x="760414" y="1066800"/>
            <a:ext cx="10667998" cy="51006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symmetricNumbers(arr)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 = Number(arr[0]), result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1; i &lt;= n;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(isSymmetric(i.toString()))</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i + " "</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console.log(result)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isSymmetric(str) {</a:t>
            </a: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0; i &lt; str.length / 2;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(str[i] != str[str.length - i - 1])</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
        <p:nvSpPr>
          <p:cNvPr id="8" name="Rectangle 7"/>
          <p:cNvSpPr/>
          <p:nvPr/>
        </p:nvSpPr>
        <p:spPr>
          <a:xfrm>
            <a:off x="6399212" y="5648635"/>
            <a:ext cx="50292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symmetricNumbers(['1000']);</a:t>
            </a:r>
          </a:p>
        </p:txBody>
      </p:sp>
    </p:spTree>
    <p:extLst>
      <p:ext uri="{BB962C8B-B14F-4D97-AF65-F5344CB8AC3E}">
        <p14:creationId xmlns:p14="http://schemas.microsoft.com/office/powerpoint/2010/main" val="6902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Functions</a:t>
            </a:r>
            <a:r>
              <a:rPr lang="en-US" dirty="0"/>
              <a:t> in JS hold a piece of code (</a:t>
            </a:r>
            <a:r>
              <a:rPr lang="en-US" dirty="0">
                <a:solidFill>
                  <a:schemeClr val="tx2">
                    <a:lumMod val="75000"/>
                  </a:schemeClr>
                </a:solidFill>
              </a:rPr>
              <a:t>script</a:t>
            </a:r>
            <a:r>
              <a:rPr lang="en-US" dirty="0"/>
              <a:t>)</a:t>
            </a:r>
          </a:p>
          <a:p>
            <a:pPr lvl="1"/>
            <a:r>
              <a:rPr lang="en-US" dirty="0"/>
              <a:t>Can take </a:t>
            </a:r>
            <a:r>
              <a:rPr lang="en-US" dirty="0">
                <a:solidFill>
                  <a:schemeClr val="tx2">
                    <a:lumMod val="75000"/>
                  </a:schemeClr>
                </a:solidFill>
              </a:rPr>
              <a:t>parameters</a:t>
            </a:r>
            <a:r>
              <a:rPr lang="en-US" dirty="0"/>
              <a:t> and return </a:t>
            </a:r>
            <a:r>
              <a:rPr lang="en-US" dirty="0">
                <a:solidFill>
                  <a:schemeClr val="tx2">
                    <a:lumMod val="75000"/>
                  </a:schemeClr>
                </a:solidFill>
              </a:rPr>
              <a:t>result</a:t>
            </a:r>
          </a:p>
          <a:p>
            <a:pPr lvl="1"/>
            <a:r>
              <a:rPr lang="en-US" dirty="0"/>
              <a:t>Similar to </a:t>
            </a:r>
            <a:r>
              <a:rPr lang="en-US" dirty="0">
                <a:solidFill>
                  <a:schemeClr val="tx2">
                    <a:lumMod val="75000"/>
                  </a:schemeClr>
                </a:solidFill>
              </a:rPr>
              <a:t>functions</a:t>
            </a:r>
            <a:r>
              <a:rPr lang="en-US" dirty="0"/>
              <a:t> in C and PHP and </a:t>
            </a:r>
            <a:r>
              <a:rPr lang="en-US" dirty="0">
                <a:solidFill>
                  <a:schemeClr val="tx2">
                    <a:lumMod val="75000"/>
                  </a:schemeClr>
                </a:solidFill>
              </a:rPr>
              <a:t>methods</a:t>
            </a:r>
            <a:r>
              <a:rPr lang="en-US" dirty="0"/>
              <a:t> in C++ / C# / Java</a:t>
            </a:r>
          </a:p>
        </p:txBody>
      </p:sp>
      <p:sp>
        <p:nvSpPr>
          <p:cNvPr id="4" name="Title 3"/>
          <p:cNvSpPr>
            <a:spLocks noGrp="1"/>
          </p:cNvSpPr>
          <p:nvPr>
            <p:ph type="title"/>
          </p:nvPr>
        </p:nvSpPr>
        <p:spPr/>
        <p:txBody>
          <a:bodyPr/>
          <a:lstStyle/>
          <a:p>
            <a:r>
              <a:rPr lang="en-US" dirty="0"/>
              <a:t>Functions</a:t>
            </a:r>
          </a:p>
        </p:txBody>
      </p:sp>
      <p:sp>
        <p:nvSpPr>
          <p:cNvPr id="5" name="Rectangle 4"/>
          <p:cNvSpPr>
            <a:spLocks noChangeArrowheads="1"/>
          </p:cNvSpPr>
          <p:nvPr/>
        </p:nvSpPr>
        <p:spPr bwMode="auto">
          <a:xfrm>
            <a:off x="1065214" y="3276600"/>
            <a:ext cx="10058398" cy="3013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multiply(a, b)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 * b;</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1200"/>
              </a:spcBef>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 == 2 * 3</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NaN == 2 * undefined</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console.log(multiply(5, 6, 7));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30 == 5 * 6</a:t>
            </a:r>
          </a:p>
        </p:txBody>
      </p:sp>
    </p:spTree>
    <p:extLst>
      <p:ext uri="{BB962C8B-B14F-4D97-AF65-F5344CB8AC3E}">
        <p14:creationId xmlns:p14="http://schemas.microsoft.com/office/powerpoint/2010/main" val="14610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a:t>Anonymous Functions and Callbacks</a:t>
            </a:r>
            <a:endParaRPr lang="en-US" dirty="0"/>
          </a:p>
        </p:txBody>
      </p:sp>
      <p:sp>
        <p:nvSpPr>
          <p:cNvPr id="5" name="Rectangle 4"/>
          <p:cNvSpPr>
            <a:spLocks noChangeArrowheads="1"/>
          </p:cNvSpPr>
          <p:nvPr/>
        </p:nvSpPr>
        <p:spPr bwMode="auto">
          <a:xfrm>
            <a:off x="653312" y="1425865"/>
            <a:ext cx="10882200" cy="1050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 console.log(x)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 20 30</a:t>
            </a:r>
          </a:p>
        </p:txBody>
      </p:sp>
      <p:sp>
        <p:nvSpPr>
          <p:cNvPr id="6" name="Rectangle 5"/>
          <p:cNvSpPr>
            <a:spLocks noChangeArrowheads="1"/>
          </p:cNvSpPr>
          <p:nvPr/>
        </p:nvSpPr>
        <p:spPr bwMode="auto">
          <a:xfrm>
            <a:off x="653312" y="2797465"/>
            <a:ext cx="10882200" cy="24075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sum = 0;</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sum += x;</a:t>
            </a:r>
          </a:p>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console.log(sum)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60</a:t>
            </a:r>
          </a:p>
        </p:txBody>
      </p:sp>
      <p:sp>
        <p:nvSpPr>
          <p:cNvPr id="7" name="Rectangle 6"/>
          <p:cNvSpPr>
            <a:spLocks noChangeArrowheads="1"/>
          </p:cNvSpPr>
          <p:nvPr/>
        </p:nvSpPr>
        <p:spPr bwMode="auto">
          <a:xfrm>
            <a:off x="653312" y="5574362"/>
            <a:ext cx="10882200" cy="5978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(text) { alert(text)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"hello"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53467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var</a:t>
            </a:r>
            <a:r>
              <a:rPr lang="en-US" sz="3600" dirty="0"/>
              <a:t> defines "</a:t>
            </a:r>
            <a:r>
              <a:rPr lang="en-US" sz="3600" dirty="0">
                <a:solidFill>
                  <a:schemeClr val="tx2">
                    <a:lumMod val="75000"/>
                  </a:schemeClr>
                </a:solidFill>
              </a:rPr>
              <a:t>function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Use </a:t>
            </a:r>
            <a:r>
              <a:rPr lang="en-US" sz="3600" b="1" noProof="1">
                <a:solidFill>
                  <a:schemeClr val="tx2">
                    <a:lumMod val="75000"/>
                  </a:schemeClr>
                </a:solidFill>
              </a:rPr>
              <a:t>var</a:t>
            </a:r>
            <a:r>
              <a:rPr lang="en-US" sz="3600" dirty="0"/>
              <a:t> carefully! </a:t>
            </a:r>
          </a:p>
        </p:txBody>
      </p:sp>
      <p:sp>
        <p:nvSpPr>
          <p:cNvPr id="4" name="Title 3"/>
          <p:cNvSpPr>
            <a:spLocks noGrp="1"/>
          </p:cNvSpPr>
          <p:nvPr>
            <p:ph type="title"/>
          </p:nvPr>
        </p:nvSpPr>
        <p:spPr/>
        <p:txBody>
          <a:bodyPr/>
          <a:lstStyle/>
          <a:p>
            <a:r>
              <a:rPr lang="en-US"/>
              <a:t>Block Scope vs. Function Scope</a:t>
            </a:r>
            <a:endParaRPr lang="en-US" dirty="0"/>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functionScope()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undefined</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10;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 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3;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414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let</a:t>
            </a:r>
            <a:r>
              <a:rPr lang="en-US" sz="3600" dirty="0"/>
              <a:t> defines "</a:t>
            </a:r>
            <a:r>
              <a:rPr lang="en-US" sz="3600" dirty="0">
                <a:solidFill>
                  <a:schemeClr val="tx2">
                    <a:lumMod val="75000"/>
                  </a:schemeClr>
                </a:solidFill>
              </a:rPr>
              <a:t>block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Prefer </a:t>
            </a:r>
            <a:r>
              <a:rPr lang="en-US" sz="3600" b="1" noProof="1">
                <a:solidFill>
                  <a:schemeClr val="tx2">
                    <a:lumMod val="75000"/>
                  </a:schemeClr>
                </a:solidFill>
              </a:rPr>
              <a:t>let</a:t>
            </a:r>
            <a:r>
              <a:rPr lang="en-US" sz="3600" dirty="0"/>
              <a:t> in most cases</a:t>
            </a:r>
          </a:p>
        </p:txBody>
      </p:sp>
      <p:sp>
        <p:nvSpPr>
          <p:cNvPr id="4" name="Title 3"/>
          <p:cNvSpPr>
            <a:spLocks noGrp="1"/>
          </p:cNvSpPr>
          <p:nvPr>
            <p:ph type="title"/>
          </p:nvPr>
        </p:nvSpPr>
        <p:spPr/>
        <p:txBody>
          <a:bodyPr/>
          <a:lstStyle/>
          <a:p>
            <a:r>
              <a:rPr lang="en-US" dirty="0"/>
              <a:t>Block Scope vs. Function Scope (2)</a:t>
            </a:r>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blockScope()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30;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20 … 29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10;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let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31658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solidFill>
                  <a:schemeClr val="tx2">
                    <a:lumMod val="75000"/>
                  </a:schemeClr>
                </a:solidFill>
              </a:rPr>
              <a:t>Objects</a:t>
            </a:r>
            <a:r>
              <a:rPr lang="en-US" dirty="0"/>
              <a:t> in JavaScript hold key-value pairs:</a:t>
            </a:r>
          </a:p>
        </p:txBody>
      </p:sp>
      <p:sp>
        <p:nvSpPr>
          <p:cNvPr id="4" name="Title 3"/>
          <p:cNvSpPr>
            <a:spLocks noGrp="1"/>
          </p:cNvSpPr>
          <p:nvPr>
            <p:ph type="title"/>
          </p:nvPr>
        </p:nvSpPr>
        <p:spPr/>
        <p:txBody>
          <a:bodyPr/>
          <a:lstStyle/>
          <a:p>
            <a:r>
              <a:rPr lang="en-US" dirty="0"/>
              <a:t>Objects</a:t>
            </a:r>
          </a:p>
        </p:txBody>
      </p:sp>
      <p:sp>
        <p:nvSpPr>
          <p:cNvPr id="5" name="Rectangle 4"/>
          <p:cNvSpPr>
            <a:spLocks noChangeArrowheads="1"/>
          </p:cNvSpPr>
          <p:nvPr/>
        </p:nvSpPr>
        <p:spPr bwMode="auto">
          <a:xfrm>
            <a:off x="912814" y="1855363"/>
            <a:ext cx="10515598" cy="44692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"SoftUni", age: 2}</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"http://www.softuni.bg";</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"Software University";</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"Software University", age: </a:t>
            </a:r>
            <a:r>
              <a:rPr lang="bg-BG"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site: "http://www.softuni.bg"}</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obj.name;</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obj.site;</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{age: 10}</a:t>
            </a:r>
          </a:p>
        </p:txBody>
      </p:sp>
      <p:pic>
        <p:nvPicPr>
          <p:cNvPr id="8194" name="Picture 2" descr="http://icons.iconarchive.com/icons/iconshock/real-vista-data/256/object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2" y="4572000"/>
            <a:ext cx="1606917" cy="16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p:txBody>
      </p:sp>
      <p:sp>
        <p:nvSpPr>
          <p:cNvPr id="4" name="Title 3"/>
          <p:cNvSpPr>
            <a:spLocks noGrp="1"/>
          </p:cNvSpPr>
          <p:nvPr>
            <p:ph type="title"/>
          </p:nvPr>
        </p:nvSpPr>
        <p:spPr/>
        <p:txBody>
          <a:bodyPr/>
          <a:lstStyle/>
          <a:p>
            <a:r>
              <a:rPr lang="en-US" dirty="0"/>
              <a:t>Objects and JSON</a:t>
            </a:r>
          </a:p>
        </p:txBody>
      </p:sp>
      <p:sp>
        <p:nvSpPr>
          <p:cNvPr id="5" name="Rectangle 4"/>
          <p:cNvSpPr>
            <a:spLocks noChangeArrowheads="1"/>
          </p:cNvSpPr>
          <p:nvPr/>
        </p:nvSpPr>
        <p:spPr bwMode="auto">
          <a:xfrm>
            <a:off x="806813" y="2207970"/>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JSON.stringify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{"name":"SoftUni","age":2}</a:t>
            </a:r>
          </a:p>
        </p:txBody>
      </p:sp>
      <p:sp>
        <p:nvSpPr>
          <p:cNvPr id="6" name="Rectangle 5"/>
          <p:cNvSpPr>
            <a:spLocks noChangeArrowheads="1"/>
          </p:cNvSpPr>
          <p:nvPr/>
        </p:nvSpPr>
        <p:spPr bwMode="auto">
          <a:xfrm>
            <a:off x="806813" y="4353139"/>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"{\"name\":\"Nakov\",\"age\":24}"</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JSON.parse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"Nakov", age: 24}</a:t>
            </a:r>
          </a:p>
        </p:txBody>
      </p:sp>
      <p:pic>
        <p:nvPicPr>
          <p:cNvPr id="4098" name="Picture 2" descr="https://i1.wp.com/www.alsacreations.com/xmedia/doc/full/j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2" y="1905000"/>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4102" name="Picture 6" descr="https://modshare.futuresight.org/data/icons/project/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58" y="4159402"/>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8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normAutofit/>
          </a:bodyPr>
          <a:lstStyle/>
          <a:p>
            <a:r>
              <a:rPr lang="en-US" dirty="0"/>
              <a:t>You are given a sequence of </a:t>
            </a:r>
            <a:r>
              <a:rPr lang="en-US" dirty="0">
                <a:solidFill>
                  <a:schemeClr val="tx2">
                    <a:lumMod val="75000"/>
                  </a:schemeClr>
                </a:solidFill>
              </a:rPr>
              <a:t>JSON</a:t>
            </a:r>
            <a:r>
              <a:rPr lang="en-US" dirty="0"/>
              <a:t> strings holding </a:t>
            </a:r>
            <a:r>
              <a:rPr lang="en-US" dirty="0">
                <a:solidFill>
                  <a:schemeClr val="tx2">
                    <a:lumMod val="75000"/>
                  </a:schemeClr>
                </a:solidFill>
              </a:rPr>
              <a:t>town</a:t>
            </a:r>
            <a:r>
              <a:rPr lang="en-US" dirty="0"/>
              <a:t> + </a:t>
            </a:r>
            <a:r>
              <a:rPr lang="en-US" dirty="0">
                <a:solidFill>
                  <a:schemeClr val="tx2">
                    <a:lumMod val="75000"/>
                  </a:schemeClr>
                </a:solidFill>
              </a:rPr>
              <a:t>income</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Write a JS function to </a:t>
            </a:r>
            <a:r>
              <a:rPr lang="en-US" dirty="0">
                <a:solidFill>
                  <a:schemeClr val="tx2">
                    <a:lumMod val="75000"/>
                  </a:schemeClr>
                </a:solidFill>
              </a:rPr>
              <a:t>sum and print the incomes for each town</a:t>
            </a:r>
          </a:p>
        </p:txBody>
      </p:sp>
      <p:sp>
        <p:nvSpPr>
          <p:cNvPr id="4" name="Title 3"/>
          <p:cNvSpPr>
            <a:spLocks noGrp="1"/>
          </p:cNvSpPr>
          <p:nvPr>
            <p:ph type="title"/>
          </p:nvPr>
        </p:nvSpPr>
        <p:spPr/>
        <p:txBody>
          <a:bodyPr/>
          <a:lstStyle/>
          <a:p>
            <a:r>
              <a:rPr lang="en-US" dirty="0"/>
              <a:t>Problem: Sums by Town</a:t>
            </a:r>
          </a:p>
        </p:txBody>
      </p:sp>
      <p:sp>
        <p:nvSpPr>
          <p:cNvPr id="5" name="Rectangle 4"/>
          <p:cNvSpPr>
            <a:spLocks noChangeArrowheads="1"/>
          </p:cNvSpPr>
          <p:nvPr/>
        </p:nvSpPr>
        <p:spPr bwMode="auto">
          <a:xfrm>
            <a:off x="914093" y="1956830"/>
            <a:ext cx="6018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Sofia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200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120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Pleven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60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70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914093" y="4672093"/>
            <a:ext cx="6018519"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Pleven -&gt; 60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Sofia -&gt; 200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Varna -&gt; 190</a:t>
            </a:r>
          </a:p>
        </p:txBody>
      </p:sp>
      <p:sp>
        <p:nvSpPr>
          <p:cNvPr id="10" name="AutoShape 25"/>
          <p:cNvSpPr>
            <a:spLocks noChangeArrowheads="1"/>
          </p:cNvSpPr>
          <p:nvPr/>
        </p:nvSpPr>
        <p:spPr bwMode="auto">
          <a:xfrm>
            <a:off x="7770812" y="2096312"/>
            <a:ext cx="3048000" cy="1104088"/>
          </a:xfrm>
          <a:prstGeom prst="wedgeRoundRectCallout">
            <a:avLst>
              <a:gd name="adj1" fmla="val -67156"/>
              <a:gd name="adj2" fmla="val 383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Towns can appear multiple times</a:t>
            </a:r>
            <a:endParaRPr lang="bg-BG" sz="2800" dirty="0">
              <a:solidFill>
                <a:srgbClr val="FFFFFF"/>
              </a:solidFill>
              <a:latin typeface="+mn-lt"/>
            </a:endParaRPr>
          </a:p>
        </p:txBody>
      </p:sp>
      <p:sp>
        <p:nvSpPr>
          <p:cNvPr id="11" name="AutoShape 25"/>
          <p:cNvSpPr>
            <a:spLocks noChangeArrowheads="1"/>
          </p:cNvSpPr>
          <p:nvPr/>
        </p:nvSpPr>
        <p:spPr bwMode="auto">
          <a:xfrm>
            <a:off x="7770812" y="4869290"/>
            <a:ext cx="2781520" cy="1035398"/>
          </a:xfrm>
          <a:prstGeom prst="wedgeRoundRectCallout">
            <a:avLst>
              <a:gd name="adj1" fmla="val -69604"/>
              <a:gd name="adj2" fmla="val -303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Order the towns by name</a:t>
            </a:r>
            <a:endParaRPr lang="bg-BG" sz="2800" dirty="0">
              <a:solidFill>
                <a:srgbClr val="FFFFFF"/>
              </a:solidFill>
              <a:latin typeface="+mn-lt"/>
            </a:endParaRPr>
          </a:p>
        </p:txBody>
      </p:sp>
      <p:sp>
        <p:nvSpPr>
          <p:cNvPr id="12" name="TextBox 11"/>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38192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Solution: Sums by Town</a:t>
            </a:r>
          </a:p>
        </p:txBody>
      </p:sp>
      <p:sp>
        <p:nvSpPr>
          <p:cNvPr id="5" name="Rectangle 4"/>
          <p:cNvSpPr>
            <a:spLocks noChangeArrowheads="1"/>
          </p:cNvSpPr>
          <p:nvPr/>
        </p:nvSpPr>
        <p:spPr bwMode="auto">
          <a:xfrm>
            <a:off x="914093" y="1143000"/>
            <a:ext cx="10209519" cy="48936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calcSumsByTown(arr)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objects = arr.map(JSON.parse);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sums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obj of objects)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if (obj.town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else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towns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Object.keys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 -&gt; ${sums[town]}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656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p:txBody>
          <a:bodyPr/>
          <a:lstStyle/>
          <a:p>
            <a:fld id="{58452FF4-89E3-4D1B-9927-2DBDC00E58D7}" type="slidenum">
              <a:rPr lang="en-US" smtClean="0"/>
              <a:pPr/>
              <a:t>29</a:t>
            </a:fld>
            <a:endParaRPr lang="en-US" dirty="0"/>
          </a:p>
        </p:txBody>
      </p:sp>
      <p:sp>
        <p:nvSpPr>
          <p:cNvPr id="4" name="Content Placeholder 3"/>
          <p:cNvSpPr>
            <a:spLocks noGrp="1"/>
          </p:cNvSpPr>
          <p:nvPr>
            <p:ph idx="1"/>
          </p:nvPr>
        </p:nvSpPr>
        <p:spPr/>
        <p:txBody>
          <a:bodyPr/>
          <a:lstStyle/>
          <a:p>
            <a:r>
              <a:rPr lang="en-US" dirty="0"/>
              <a:t>Arrays in JS can hold mixed types:</a:t>
            </a:r>
          </a:p>
        </p:txBody>
      </p:sp>
      <p:sp>
        <p:nvSpPr>
          <p:cNvPr id="429058" name="Rectangle 2"/>
          <p:cNvSpPr>
            <a:spLocks noGrp="1" noChangeArrowheads="1"/>
          </p:cNvSpPr>
          <p:nvPr>
            <p:ph type="title"/>
          </p:nvPr>
        </p:nvSpPr>
        <p:spPr/>
        <p:txBody>
          <a:bodyPr/>
          <a:lstStyle/>
          <a:p>
            <a:r>
              <a:rPr lang="en-US"/>
              <a:t>Arrays in JavaScript</a:t>
            </a:r>
            <a:endParaRPr lang="bg-BG" dirty="0"/>
          </a:p>
        </p:txBody>
      </p:sp>
      <p:sp>
        <p:nvSpPr>
          <p:cNvPr id="10" name="Rectangle 5"/>
          <p:cNvSpPr>
            <a:spLocks noChangeArrowheads="1"/>
          </p:cNvSpPr>
          <p:nvPr/>
        </p:nvSpPr>
        <p:spPr bwMode="auto">
          <a:xfrm>
            <a:off x="758824" y="2049576"/>
            <a:ext cx="10668000" cy="3123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numbers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numbers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1, 2, 3, 4, 5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strings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weekDays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'Monday', 'Tuesday', 'Wednesday',</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'Thursday', 'Friday', 'Saturday', 'Sunday'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mixed data</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mixedArr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new Date(), 'hello'</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102749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noProof="1">
                <a:solidFill>
                  <a:schemeClr val="tx2">
                    <a:lumMod val="75000"/>
                  </a:schemeClr>
                </a:solidFill>
              </a:rPr>
              <a:t>sli.do</a:t>
            </a:r>
            <a:r>
              <a:rPr lang="en-US" sz="6000" b="1" noProof="1"/>
              <a:t/>
            </a:r>
            <a:br>
              <a:rPr lang="en-US" sz="6000" b="1" noProof="1"/>
            </a:br>
            <a:r>
              <a:rPr lang="en-US" sz="11500" b="1" noProof="1"/>
              <a:t>#tech-softuni</a:t>
            </a:r>
            <a:endParaRPr lang="en-US" sz="6000" b="1" noProof="1"/>
          </a:p>
          <a:p>
            <a:endParaRPr lang="en-US" dirty="0"/>
          </a:p>
        </p:txBody>
      </p:sp>
      <p:sp>
        <p:nvSpPr>
          <p:cNvPr id="4" name="Title 3"/>
          <p:cNvSpPr>
            <a:spLocks noGrp="1"/>
          </p:cNvSpPr>
          <p:nvPr>
            <p:ph type="title"/>
          </p:nvPr>
        </p:nvSpPr>
        <p:spPr/>
        <p:txBody>
          <a:bodyPr/>
          <a:lstStyle/>
          <a:p>
            <a:r>
              <a:rPr lang="en-US"/>
              <a:t>Have a Question?</a:t>
            </a:r>
            <a:endParaRPr lang="en-US" dirty="0"/>
          </a:p>
        </p:txBody>
      </p:sp>
    </p:spTree>
    <p:extLst>
      <p:ext uri="{BB962C8B-B14F-4D97-AF65-F5344CB8AC3E}">
        <p14:creationId xmlns:p14="http://schemas.microsoft.com/office/powerpoint/2010/main" val="419005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501763" name="Rectangle 3"/>
          <p:cNvSpPr>
            <a:spLocks noGrp="1" noChangeArrowheads="1"/>
          </p:cNvSpPr>
          <p:nvPr>
            <p:ph idx="1"/>
          </p:nvPr>
        </p:nvSpPr>
        <p:spPr>
          <a:xfrm>
            <a:off x="190413" y="1219200"/>
            <a:ext cx="11804822" cy="5349876"/>
          </a:xfrm>
        </p:spPr>
        <p:txBody>
          <a:bodyPr/>
          <a:lstStyle/>
          <a:p>
            <a:pPr>
              <a:lnSpc>
                <a:spcPct val="100000"/>
              </a:lnSpc>
            </a:pPr>
            <a:r>
              <a:rPr lang="en-US" dirty="0"/>
              <a:t>Print all elements of an array of strings: </a:t>
            </a:r>
            <a:endParaRPr lang="bg-BG" dirty="0"/>
          </a:p>
        </p:txBody>
      </p:sp>
      <p:sp>
        <p:nvSpPr>
          <p:cNvPr id="501762" name="Rectangle 2"/>
          <p:cNvSpPr>
            <a:spLocks noGrp="1" noChangeArrowheads="1"/>
          </p:cNvSpPr>
          <p:nvPr>
            <p:ph type="title"/>
          </p:nvPr>
        </p:nvSpPr>
        <p:spPr/>
        <p:txBody>
          <a:bodyPr>
            <a:noAutofit/>
          </a:bodyPr>
          <a:lstStyle/>
          <a:p>
            <a:r>
              <a:rPr lang="en-US" dirty="0"/>
              <a:t>Processing Arrays </a:t>
            </a:r>
            <a:r>
              <a:rPr lang="en-US" noProof="1"/>
              <a:t>Elements</a:t>
            </a:r>
          </a:p>
        </p:txBody>
      </p:sp>
      <p:sp>
        <p:nvSpPr>
          <p:cNvPr id="501764" name="Rectangle 4"/>
          <p:cNvSpPr>
            <a:spLocks noChangeArrowheads="1"/>
          </p:cNvSpPr>
          <p:nvPr/>
        </p:nvSpPr>
        <p:spPr bwMode="auto">
          <a:xfrm>
            <a:off x="614382" y="2133600"/>
            <a:ext cx="1089023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capitals = ['Sofia', 'Washington', 'London', 'Paris'];</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capital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 0; i &lt; capitals.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p:txBody>
      </p:sp>
      <p:sp>
        <p:nvSpPr>
          <p:cNvPr id="6" name="AutoShape 25"/>
          <p:cNvSpPr>
            <a:spLocks noChangeArrowheads="1"/>
          </p:cNvSpPr>
          <p:nvPr/>
        </p:nvSpPr>
        <p:spPr bwMode="auto">
          <a:xfrm>
            <a:off x="6092824" y="4117821"/>
            <a:ext cx="4530715" cy="1066800"/>
          </a:xfrm>
          <a:prstGeom prst="wedgeRoundRectCallout">
            <a:avLst>
              <a:gd name="adj1" fmla="val -64457"/>
              <a:gd name="adj2" fmla="val -266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This is not </a:t>
            </a:r>
            <a:r>
              <a:rPr lang="en-US" sz="2800" b="1" noProof="1">
                <a:solidFill>
                  <a:schemeClr val="tx2">
                    <a:lumMod val="75000"/>
                  </a:schemeClr>
                </a:solidFill>
                <a:latin typeface="Consolas" panose="020B0609020204030204" pitchFamily="49" charset="0"/>
              </a:rPr>
              <a:t>foreach</a:t>
            </a:r>
            <a:r>
              <a:rPr lang="en-US" sz="2800" dirty="0">
                <a:solidFill>
                  <a:srgbClr val="FFFFFF"/>
                </a:solidFill>
                <a:latin typeface="+mn-lt"/>
              </a:rPr>
              <a:t>! </a:t>
            </a:r>
            <a:r>
              <a:rPr lang="en-US" sz="2800" dirty="0">
                <a:solidFill>
                  <a:srgbClr val="FFFFFF"/>
                </a:solidFill>
              </a:rPr>
              <a:t>It goes through the array </a:t>
            </a:r>
            <a:r>
              <a:rPr lang="en-US" sz="2800" dirty="0">
                <a:solidFill>
                  <a:schemeClr val="tx2">
                    <a:lumMod val="75000"/>
                  </a:schemeClr>
                </a:solidFill>
              </a:rPr>
              <a:t>indices</a:t>
            </a:r>
            <a:r>
              <a:rPr lang="en-US" sz="2800" dirty="0">
                <a:solidFill>
                  <a:srgbClr val="FFFFFF"/>
                </a:solidFill>
              </a:rPr>
              <a:t>.</a:t>
            </a:r>
            <a:endParaRPr lang="bg-BG" sz="2800" dirty="0">
              <a:solidFill>
                <a:srgbClr val="FFFFFF"/>
              </a:solidFill>
              <a:latin typeface="+mn-lt"/>
            </a:endParaRPr>
          </a:p>
        </p:txBody>
      </p:sp>
      <p:sp>
        <p:nvSpPr>
          <p:cNvPr id="7" name="AutoShape 25"/>
          <p:cNvSpPr>
            <a:spLocks noChangeArrowheads="1"/>
          </p:cNvSpPr>
          <p:nvPr/>
        </p:nvSpPr>
        <p:spPr bwMode="auto">
          <a:xfrm>
            <a:off x="6780212" y="3076814"/>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Works like </a:t>
            </a:r>
            <a:r>
              <a:rPr lang="en-US" sz="2800" b="1" noProof="1">
                <a:solidFill>
                  <a:schemeClr val="tx2">
                    <a:lumMod val="75000"/>
                  </a:schemeClr>
                </a:solidFill>
                <a:latin typeface="Consolas" panose="020B0609020204030204" pitchFamily="49" charset="0"/>
              </a:rPr>
              <a:t>foreach</a:t>
            </a:r>
            <a:endParaRPr lang="en-US" sz="2800" dirty="0">
              <a:solidFill>
                <a:srgbClr val="FFFFFF"/>
              </a:solidFill>
              <a:latin typeface="+mn-lt"/>
            </a:endParaRPr>
          </a:p>
        </p:txBody>
      </p:sp>
      <p:sp>
        <p:nvSpPr>
          <p:cNvPr id="8" name="AutoShape 25"/>
          <p:cNvSpPr>
            <a:spLocks noChangeArrowheads="1"/>
          </p:cNvSpPr>
          <p:nvPr/>
        </p:nvSpPr>
        <p:spPr bwMode="auto">
          <a:xfrm>
            <a:off x="6551612" y="5845459"/>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Traditional </a:t>
            </a:r>
            <a:r>
              <a:rPr lang="en-US" sz="2800" b="1" dirty="0">
                <a:solidFill>
                  <a:schemeClr val="tx2">
                    <a:lumMod val="75000"/>
                  </a:schemeClr>
                </a:solidFill>
                <a:latin typeface="Consolas" panose="020B0609020204030204" pitchFamily="49" charset="0"/>
              </a:rPr>
              <a:t>for</a:t>
            </a:r>
            <a:r>
              <a:rPr lang="en-US" sz="2800" dirty="0">
                <a:solidFill>
                  <a:srgbClr val="FFFFFF"/>
                </a:solidFill>
                <a:latin typeface="+mn-lt"/>
              </a:rPr>
              <a:t>-loop</a:t>
            </a:r>
          </a:p>
        </p:txBody>
      </p:sp>
    </p:spTree>
    <p:extLst>
      <p:ext uri="{BB962C8B-B14F-4D97-AF65-F5344CB8AC3E}">
        <p14:creationId xmlns:p14="http://schemas.microsoft.com/office/powerpoint/2010/main" val="1051662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6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6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 name="Title 3"/>
          <p:cNvSpPr>
            <a:spLocks noGrp="1"/>
          </p:cNvSpPr>
          <p:nvPr>
            <p:ph type="title"/>
          </p:nvPr>
        </p:nvSpPr>
        <p:spPr/>
        <p:txBody>
          <a:bodyPr/>
          <a:lstStyle/>
          <a:p>
            <a:r>
              <a:rPr lang="en-US" dirty="0"/>
              <a:t>Array Operations</a:t>
            </a:r>
          </a:p>
        </p:txBody>
      </p:sp>
      <p:sp>
        <p:nvSpPr>
          <p:cNvPr id="7" name="Content Placeholder 2"/>
          <p:cNvSpPr txBox="1">
            <a:spLocks/>
          </p:cNvSpPr>
          <p:nvPr/>
        </p:nvSpPr>
        <p:spPr>
          <a:xfrm>
            <a:off x="684212" y="1104088"/>
            <a:ext cx="10729798"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2800" noProof="1">
                <a:solidFill>
                  <a:srgbClr val="FBEEDC"/>
                </a:solidFill>
                <a:latin typeface="Consolas" pitchFamily="49" charset="0"/>
                <a:cs typeface="Consolas" pitchFamily="49" charset="0"/>
              </a:rPr>
              <a:t>let numbers = </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1, 2, 3, 4</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push</a:t>
            </a:r>
            <a:r>
              <a:rPr lang="en-US" sz="2800" noProof="1">
                <a:solidFill>
                  <a:srgbClr val="FBEEDC"/>
                </a:solidFill>
                <a:latin typeface="Consolas" pitchFamily="49" charset="0"/>
                <a:cs typeface="Consolas" pitchFamily="49" charset="0"/>
              </a:rPr>
              <a:t>(5);</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a:t>
            </a:r>
            <a:r>
              <a:rPr lang="en-US" sz="2800" noProof="1">
                <a:solidFill>
                  <a:schemeClr val="tx2">
                    <a:lumMod val="75000"/>
                  </a:schemeClr>
                </a:solidFill>
                <a:latin typeface="Consolas" pitchFamily="49" charset="0"/>
                <a:cs typeface="Consolas" pitchFamily="49" charset="0"/>
              </a:rPr>
              <a:t>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tail = numbers.</a:t>
            </a:r>
            <a:r>
              <a:rPr lang="en-US" sz="2800" noProof="1">
                <a:solidFill>
                  <a:schemeClr val="tx2">
                    <a:lumMod val="75000"/>
                  </a:schemeClr>
                </a:solidFill>
                <a:latin typeface="Consolas" pitchFamily="49" charset="0"/>
                <a:cs typeface="Consolas" pitchFamily="49" charset="0"/>
              </a:rPr>
              <a:t>pop</a:t>
            </a:r>
            <a:r>
              <a:rPr lang="en-US" sz="2800" noProof="1">
                <a:solidFill>
                  <a:srgbClr val="FBEEDC"/>
                </a:solidFill>
                <a:latin typeface="Consolas" pitchFamily="49" charset="0"/>
                <a:cs typeface="Consolas" pitchFamily="49" charset="0"/>
              </a:rPr>
              <a:t>();       // tail = </a:t>
            </a:r>
            <a:r>
              <a:rPr lang="en-US" sz="2800" noProof="1">
                <a:solidFill>
                  <a:schemeClr val="tx2">
                    <a:lumMod val="75000"/>
                  </a:schemeClr>
                </a:solidFill>
                <a:latin typeface="Consolas" pitchFamily="49" charset="0"/>
                <a:cs typeface="Consolas" pitchFamily="49" charset="0"/>
              </a:rPr>
              <a:t>5</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unshift</a:t>
            </a:r>
            <a:r>
              <a:rPr lang="en-US" sz="2800" noProof="1">
                <a:solidFill>
                  <a:srgbClr val="FBEEDC"/>
                </a:solidFill>
                <a:latin typeface="Consolas" pitchFamily="49" charset="0"/>
                <a:cs typeface="Consolas" pitchFamily="49" charset="0"/>
              </a:rPr>
              <a:t>(0);</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head = numbers.</a:t>
            </a:r>
            <a:r>
              <a:rPr lang="en-US" sz="2800" noProof="1">
                <a:solidFill>
                  <a:schemeClr val="tx2">
                    <a:lumMod val="75000"/>
                  </a:schemeClr>
                </a:solidFill>
                <a:latin typeface="Consolas" pitchFamily="49" charset="0"/>
                <a:cs typeface="Consolas" pitchFamily="49" charset="0"/>
              </a:rPr>
              <a:t>shift</a:t>
            </a:r>
            <a:r>
              <a:rPr lang="en-US" sz="2800" noProof="1">
                <a:solidFill>
                  <a:srgbClr val="FBEEDC"/>
                </a:solidFill>
                <a:latin typeface="Consolas" pitchFamily="49" charset="0"/>
                <a:cs typeface="Consolas" pitchFamily="49" charset="0"/>
              </a:rPr>
              <a:t>();     // head =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p:txBody>
      </p:sp>
    </p:spTree>
    <p:extLst>
      <p:ext uri="{BB962C8B-B14F-4D97-AF65-F5344CB8AC3E}">
        <p14:creationId xmlns:p14="http://schemas.microsoft.com/office/powerpoint/2010/main" val="26886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r>
              <a:rPr lang="en-US" dirty="0"/>
              <a:t>Write a program to read an array of numbers and find and print the largest 3 of them</a:t>
            </a:r>
          </a:p>
        </p:txBody>
      </p:sp>
      <p:sp>
        <p:nvSpPr>
          <p:cNvPr id="4" name="Title 3"/>
          <p:cNvSpPr>
            <a:spLocks noGrp="1"/>
          </p:cNvSpPr>
          <p:nvPr>
            <p:ph type="title"/>
          </p:nvPr>
        </p:nvSpPr>
        <p:spPr/>
        <p:txBody>
          <a:bodyPr/>
          <a:lstStyle/>
          <a:p>
            <a:r>
              <a:rPr lang="en-US" dirty="0"/>
              <a:t>Problem: Largest 3 Numbers</a:t>
            </a:r>
          </a:p>
        </p:txBody>
      </p:sp>
      <p:sp>
        <p:nvSpPr>
          <p:cNvPr id="5" name="Rectangle 4"/>
          <p:cNvSpPr>
            <a:spLocks noChangeArrowheads="1"/>
          </p:cNvSpPr>
          <p:nvPr/>
        </p:nvSpPr>
        <p:spPr bwMode="auto">
          <a:xfrm>
            <a:off x="12176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15</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27632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Right Arrow 6"/>
          <p:cNvSpPr/>
          <p:nvPr/>
        </p:nvSpPr>
        <p:spPr>
          <a:xfrm>
            <a:off x="21697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4904009"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6449617"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3" name="Right Arrow 12"/>
          <p:cNvSpPr/>
          <p:nvPr/>
        </p:nvSpPr>
        <p:spPr>
          <a:xfrm>
            <a:off x="5856132"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85328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100784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6" name="Right Arrow 15"/>
          <p:cNvSpPr/>
          <p:nvPr/>
        </p:nvSpPr>
        <p:spPr>
          <a:xfrm>
            <a:off x="94849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Tree>
    <p:extLst>
      <p:ext uri="{BB962C8B-B14F-4D97-AF65-F5344CB8AC3E}">
        <p14:creationId xmlns:p14="http://schemas.microsoft.com/office/powerpoint/2010/main" val="388469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Solution: Largest 3 Numbers</a:t>
            </a:r>
          </a:p>
        </p:txBody>
      </p:sp>
      <p:sp>
        <p:nvSpPr>
          <p:cNvPr id="5" name="Rectangle 4"/>
          <p:cNvSpPr>
            <a:spLocks noChangeArrowheads="1"/>
          </p:cNvSpPr>
          <p:nvPr/>
        </p:nvSpPr>
        <p:spPr bwMode="auto">
          <a:xfrm>
            <a:off x="914093" y="1410068"/>
            <a:ext cx="10209519" cy="36191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largest3Numbers(arr) {</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 = arr.map(Number);</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numsSorted = nums.</a:t>
            </a:r>
            <a:r>
              <a:rPr lang="en-US" sz="30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b) =&gt; b - a);</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count = Math.min(3, arr.length);</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i = 0; i &lt; count; 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console.log(numsSorted[i]);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
        <p:nvSpPr>
          <p:cNvPr id="6" name="Rectangle 5"/>
          <p:cNvSpPr/>
          <p:nvPr/>
        </p:nvSpPr>
        <p:spPr>
          <a:xfrm>
            <a:off x="914093" y="5288146"/>
            <a:ext cx="10209519"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largest3Numbers(['10', '30', '15', '20', '50', '5']</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296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lstStyle/>
          <a:p>
            <a:r>
              <a:rPr lang="en-US" dirty="0"/>
              <a:t>Strings in JavaScript hold a sequence of Unicode characters</a:t>
            </a:r>
          </a:p>
        </p:txBody>
      </p:sp>
      <p:sp>
        <p:nvSpPr>
          <p:cNvPr id="4" name="Title 3"/>
          <p:cNvSpPr>
            <a:spLocks noGrp="1"/>
          </p:cNvSpPr>
          <p:nvPr>
            <p:ph type="title"/>
          </p:nvPr>
        </p:nvSpPr>
        <p:spPr/>
        <p:txBody>
          <a:bodyPr/>
          <a:lstStyle/>
          <a:p>
            <a:r>
              <a:rPr lang="en-US" dirty="0"/>
              <a:t>Strings</a:t>
            </a:r>
          </a:p>
        </p:txBody>
      </p:sp>
      <p:sp>
        <p:nvSpPr>
          <p:cNvPr id="5" name="Rectangle 4"/>
          <p:cNvSpPr>
            <a:spLocks noChangeArrowheads="1"/>
          </p:cNvSpPr>
          <p:nvPr/>
        </p:nvSpPr>
        <p:spPr bwMode="auto">
          <a:xfrm>
            <a:off x="914093" y="1991380"/>
            <a:ext cx="10209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str1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 text in a string variable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str2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Text enclosed in single quotes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 (let i = 0; i &lt; 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 ' + str2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914093" y="4077831"/>
            <a:ext cx="10209519"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tokens = 'C#, Java, PHP ,HTML'.</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split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tokens = ['C#', ' Java', ' PHP ', 'HTML']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tokens = tokens.map(</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 =&gt; s.trim()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console.log(tokens);</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['C#', 'Java', 'PHP', 'HTML']</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7770812" y="5469942"/>
            <a:ext cx="2819400" cy="1007058"/>
          </a:xfrm>
          <a:prstGeom prst="wedgeRoundRectCallout">
            <a:avLst>
              <a:gd name="adj1" fmla="val -67153"/>
              <a:gd name="adj2" fmla="val -48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Map by</a:t>
            </a:r>
            <a:br>
              <a:rPr lang="en-US" sz="2800" dirty="0">
                <a:solidFill>
                  <a:srgbClr val="FFFFFF"/>
                </a:solidFill>
                <a:latin typeface="+mn-lt"/>
              </a:rPr>
            </a:br>
            <a:r>
              <a:rPr lang="en-US" sz="2800" dirty="0">
                <a:solidFill>
                  <a:schemeClr val="tx2">
                    <a:lumMod val="75000"/>
                  </a:schemeClr>
                </a:solidFill>
                <a:latin typeface="+mn-lt"/>
              </a:rPr>
              <a:t>lambda function</a:t>
            </a:r>
          </a:p>
        </p:txBody>
      </p:sp>
    </p:spTree>
    <p:extLst>
      <p:ext uri="{BB962C8B-B14F-4D97-AF65-F5344CB8AC3E}">
        <p14:creationId xmlns:p14="http://schemas.microsoft.com/office/powerpoint/2010/main" val="10454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normAutofit/>
          </a:bodyPr>
          <a:lstStyle/>
          <a:p>
            <a:r>
              <a:rPr lang="en-US" sz="3200" dirty="0"/>
              <a:t>Write a JavaScript function to </a:t>
            </a:r>
            <a:r>
              <a:rPr lang="en-US" sz="3200" dirty="0">
                <a:solidFill>
                  <a:schemeClr val="tx2">
                    <a:lumMod val="75000"/>
                  </a:schemeClr>
                </a:solidFill>
              </a:rPr>
              <a:t>extract</a:t>
            </a:r>
            <a:r>
              <a:rPr lang="en-US" sz="3200" dirty="0"/>
              <a:t> from array of strings all </a:t>
            </a:r>
            <a:r>
              <a:rPr lang="en-US" sz="3200" dirty="0">
                <a:solidFill>
                  <a:schemeClr val="tx2">
                    <a:lumMod val="75000"/>
                  </a:schemeClr>
                </a:solidFill>
              </a:rPr>
              <a:t>capital-case words</a:t>
            </a:r>
            <a:r>
              <a:rPr lang="en-US" sz="3200" dirty="0"/>
              <a:t>. All non-letter chars are considered separators.</a:t>
            </a:r>
          </a:p>
        </p:txBody>
      </p:sp>
      <p:sp>
        <p:nvSpPr>
          <p:cNvPr id="4" name="Title 3"/>
          <p:cNvSpPr>
            <a:spLocks noGrp="1"/>
          </p:cNvSpPr>
          <p:nvPr>
            <p:ph type="title"/>
          </p:nvPr>
        </p:nvSpPr>
        <p:spPr/>
        <p:txBody>
          <a:bodyPr/>
          <a:lstStyle/>
          <a:p>
            <a:r>
              <a:rPr lang="en-US" dirty="0"/>
              <a:t>Problem: Extract Capital-Case Words</a:t>
            </a:r>
          </a:p>
        </p:txBody>
      </p:sp>
      <p:sp>
        <p:nvSpPr>
          <p:cNvPr id="5" name="Rectangle 4"/>
          <p:cNvSpPr>
            <a:spLocks noChangeArrowheads="1"/>
          </p:cNvSpPr>
          <p:nvPr/>
        </p:nvSpPr>
        <p:spPr bwMode="auto">
          <a:xfrm>
            <a:off x="684214" y="2497586"/>
            <a:ext cx="10820398"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We start by HTML, CSS, JavaScript, JSON and REST.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touch some PHP, MySQL and SQL.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play with C#, EF, SQL Server and ASP.NET MVC.</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Finally, we touch some Java, Hibernate and Spring.MVC.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4" y="4989493"/>
            <a:ext cx="10820398"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HTML, CSS, JSON, REST, PHP, SQL, C, EF, SQL, ASP, NET, MVC, 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Box 8"/>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
        <p:nvSpPr>
          <p:cNvPr id="10" name="Down Arrow 9"/>
          <p:cNvSpPr/>
          <p:nvPr/>
        </p:nvSpPr>
        <p:spPr>
          <a:xfrm>
            <a:off x="5930763" y="4458326"/>
            <a:ext cx="324122" cy="366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07999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4" name="Title 3"/>
          <p:cNvSpPr>
            <a:spLocks noGrp="1"/>
          </p:cNvSpPr>
          <p:nvPr>
            <p:ph type="title"/>
          </p:nvPr>
        </p:nvSpPr>
        <p:spPr/>
        <p:txBody>
          <a:bodyPr/>
          <a:lstStyle/>
          <a:p>
            <a:r>
              <a:rPr lang="en-US" dirty="0"/>
              <a:t>Solution: Extract Capital-Case Words</a:t>
            </a:r>
          </a:p>
        </p:txBody>
      </p:sp>
      <p:sp>
        <p:nvSpPr>
          <p:cNvPr id="5" name="Rectangle 4"/>
          <p:cNvSpPr>
            <a:spLocks noChangeArrowheads="1"/>
          </p:cNvSpPr>
          <p:nvPr/>
        </p:nvSpPr>
        <p:spPr bwMode="auto">
          <a:xfrm>
            <a:off x="855333" y="1066800"/>
            <a:ext cx="10478160" cy="424731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extractCapitalCaseWords(arr)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text = arr.join(",");</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words = text.split(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nonEmptyWords = words.filter(w =&gt; w.length &gt; 0);</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upWords = nonEmptyWords.filter(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console.log(upWords.join(", "));</a:t>
            </a:r>
          </a:p>
          <a:p>
            <a:pPr>
              <a:spcBef>
                <a:spcPts val="1200"/>
              </a:spcBef>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str === str.toUpperCase();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p:nvPr/>
        </p:nvSpPr>
        <p:spPr>
          <a:xfrm>
            <a:off x="855262" y="5486400"/>
            <a:ext cx="10477284"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extractCapitalCaseWords(['PHP, Java and HTML'])</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Tree>
    <p:extLst>
      <p:ext uri="{BB962C8B-B14F-4D97-AF65-F5344CB8AC3E}">
        <p14:creationId xmlns:p14="http://schemas.microsoft.com/office/powerpoint/2010/main" val="19034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37</a:t>
            </a:fld>
            <a:endParaRPr lang="en-US" dirty="0"/>
          </a:p>
        </p:txBody>
      </p:sp>
      <p:sp>
        <p:nvSpPr>
          <p:cNvPr id="5" name="Content Placeholder 4"/>
          <p:cNvSpPr>
            <a:spLocks noGrp="1"/>
          </p:cNvSpPr>
          <p:nvPr>
            <p:ph idx="1"/>
          </p:nvPr>
        </p:nvSpPr>
        <p:spPr>
          <a:xfrm>
            <a:off x="190413" y="1151121"/>
            <a:ext cx="8222705" cy="5570355"/>
          </a:xfrm>
        </p:spPr>
        <p:txBody>
          <a:bodyPr>
            <a:normAutofit/>
          </a:bodyPr>
          <a:lstStyle/>
          <a:p>
            <a:r>
              <a:rPr lang="en-US" sz="3200" dirty="0"/>
              <a:t>JavaScript is a </a:t>
            </a:r>
            <a:r>
              <a:rPr lang="en-US" sz="3200" dirty="0">
                <a:solidFill>
                  <a:schemeClr val="tx2">
                    <a:lumMod val="75000"/>
                  </a:schemeClr>
                </a:solidFill>
              </a:rPr>
              <a:t>dynamically-typed</a:t>
            </a:r>
            <a:r>
              <a:rPr lang="en-US" sz="3200" dirty="0"/>
              <a:t> language</a:t>
            </a:r>
          </a:p>
          <a:p>
            <a:pPr lvl="1"/>
            <a:r>
              <a:rPr lang="en-US" dirty="0"/>
              <a:t>Commands are arranged in </a:t>
            </a:r>
            <a:r>
              <a:rPr lang="en-US" dirty="0">
                <a:solidFill>
                  <a:schemeClr val="tx2">
                    <a:lumMod val="75000"/>
                  </a:schemeClr>
                </a:solidFill>
              </a:rPr>
              <a:t>scripts</a:t>
            </a:r>
          </a:p>
          <a:p>
            <a:r>
              <a:rPr lang="en-US" sz="3200" dirty="0"/>
              <a:t>Program </a:t>
            </a:r>
            <a:r>
              <a:rPr lang="en-US" sz="3200" dirty="0">
                <a:solidFill>
                  <a:schemeClr val="tx2">
                    <a:lumMod val="75000"/>
                  </a:schemeClr>
                </a:solidFill>
              </a:rPr>
              <a:t>logic</a:t>
            </a:r>
            <a:r>
              <a:rPr lang="en-US" sz="3200" dirty="0"/>
              <a:t> (variables, conditions, loops) are similar to C# / Java / PHP / C++</a:t>
            </a:r>
          </a:p>
          <a:p>
            <a:r>
              <a:rPr lang="en-US" sz="3200" dirty="0">
                <a:solidFill>
                  <a:schemeClr val="tx2">
                    <a:lumMod val="75000"/>
                  </a:schemeClr>
                </a:solidFill>
              </a:rPr>
              <a:t>Arrays</a:t>
            </a:r>
            <a:r>
              <a:rPr lang="en-US" sz="3200" dirty="0"/>
              <a:t> in JS combine traditional arrays, lists and dictionaries</a:t>
            </a:r>
          </a:p>
          <a:p>
            <a:r>
              <a:rPr lang="en-US" sz="3200" dirty="0">
                <a:solidFill>
                  <a:schemeClr val="tx2">
                    <a:lumMod val="75000"/>
                  </a:schemeClr>
                </a:solidFill>
              </a:rPr>
              <a:t>Objects</a:t>
            </a:r>
            <a:r>
              <a:rPr lang="en-US" sz="3200" dirty="0"/>
              <a:t> in JS hold key-value pairs</a:t>
            </a:r>
          </a:p>
          <a:p>
            <a:r>
              <a:rPr lang="en-US" sz="3200" dirty="0"/>
              <a:t>JS is a </a:t>
            </a:r>
            <a:r>
              <a:rPr lang="en-US" sz="3200" dirty="0">
                <a:solidFill>
                  <a:schemeClr val="tx2">
                    <a:lumMod val="75000"/>
                  </a:schemeClr>
                </a:solidFill>
              </a:rPr>
              <a:t>functional language</a:t>
            </a:r>
            <a:r>
              <a:rPr lang="en-US" sz="3200" dirty="0"/>
              <a:t>: relies on functions, callbacks, lambdas, etc.</a:t>
            </a:r>
          </a:p>
        </p:txBody>
      </p:sp>
      <p:sp>
        <p:nvSpPr>
          <p:cNvPr id="4" name="Title 3"/>
          <p:cNvSpPr>
            <a:spLocks noGrp="1"/>
          </p:cNvSpPr>
          <p:nvPr>
            <p:ph type="title"/>
          </p:nvPr>
        </p:nvSpPr>
        <p:spPr/>
        <p:txBody>
          <a:bodyPr/>
          <a:lstStyle/>
          <a:p>
            <a:r>
              <a:rPr lang="en-US"/>
              <a:t>Summary</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12" y="1447800"/>
            <a:ext cx="3091494" cy="2293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6529" y="4267200"/>
            <a:ext cx="2009177" cy="2009177"/>
          </a:xfrm>
          <a:prstGeom prst="rect">
            <a:avLst/>
          </a:prstGeom>
        </p:spPr>
      </p:pic>
    </p:spTree>
    <p:extLst>
      <p:ext uri="{BB962C8B-B14F-4D97-AF65-F5344CB8AC3E}">
        <p14:creationId xmlns:p14="http://schemas.microsoft.com/office/powerpoint/2010/main" val="39524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https://softuni.bg/courses/software-technologies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
        <p:nvSpPr>
          <p:cNvPr id="15" name="Title 10">
            <a:extLst>
              <a:ext uri="{FF2B5EF4-FFF2-40B4-BE49-F238E27FC236}">
                <a16:creationId xmlns:a16="http://schemas.microsoft.com/office/drawing/2014/main" xmlns="" id="{3B072D35-B879-4162-8E98-657280187664}"/>
              </a:ext>
            </a:extLst>
          </p:cNvPr>
          <p:cNvSpPr>
            <a:spLocks noGrp="1"/>
          </p:cNvSpPr>
          <p:nvPr>
            <p:ph type="title"/>
          </p:nvPr>
        </p:nvSpPr>
        <p:spPr>
          <a:xfrm>
            <a:off x="188815" y="40341"/>
            <a:ext cx="9577597" cy="1110780"/>
          </a:xfrm>
        </p:spPr>
        <p:txBody>
          <a:bodyPr>
            <a:normAutofit/>
          </a:bodyPr>
          <a:lstStyle/>
          <a:p>
            <a:r>
              <a:rPr lang="en-US" dirty="0"/>
              <a:t>JavaScript Basics</a:t>
            </a:r>
          </a:p>
        </p:txBody>
      </p:sp>
    </p:spTree>
    <p:extLst>
      <p:ext uri="{BB962C8B-B14F-4D97-AF65-F5344CB8AC3E}">
        <p14:creationId xmlns:p14="http://schemas.microsoft.com/office/powerpoint/2010/main" val="775691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39</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2592" y="3700180"/>
            <a:ext cx="5540866" cy="193862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5176" y="4953000"/>
            <a:ext cx="8938472" cy="820600"/>
          </a:xfrm>
        </p:spPr>
        <p:txBody>
          <a:bodyPr/>
          <a:lstStyle/>
          <a:p>
            <a:r>
              <a:rPr lang="en-US" dirty="0"/>
              <a:t>Welcome to JavaScript!</a:t>
            </a:r>
          </a:p>
        </p:txBody>
      </p:sp>
      <p:sp>
        <p:nvSpPr>
          <p:cNvPr id="6" name="Text Placeholder 5"/>
          <p:cNvSpPr>
            <a:spLocks noGrp="1"/>
          </p:cNvSpPr>
          <p:nvPr>
            <p:ph type="body" idx="1"/>
          </p:nvPr>
        </p:nvSpPr>
        <p:spPr>
          <a:xfrm>
            <a:off x="1625176" y="5754968"/>
            <a:ext cx="8938472" cy="719034"/>
          </a:xfrm>
        </p:spPr>
        <p:txBody>
          <a:bodyPr/>
          <a:lstStyle/>
          <a:p>
            <a:r>
              <a:rPr lang="en-US" dirty="0"/>
              <a:t>Syntax and Comparison </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7" y="7620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3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endParaRPr lang="en-US" dirty="0"/>
          </a:p>
          <a:p>
            <a:pPr marL="304747" lvl="1" indent="-304747">
              <a:lnSpc>
                <a:spcPct val="100000"/>
              </a:lnSpc>
              <a:buClr>
                <a:srgbClr val="F2B254"/>
              </a:buClr>
              <a:buSzPct val="100000"/>
              <a:tabLst>
                <a:tab pos="282575" algn="l"/>
              </a:tabLst>
            </a:pPr>
            <a:endParaRPr lang="en-US"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6"/>
              </a:rPr>
              <a:t>forum.softuni.bg</a:t>
            </a:r>
            <a:endParaRPr lang="en-US" noProof="1"/>
          </a:p>
        </p:txBody>
      </p:sp>
      <p:pic>
        <p:nvPicPr>
          <p:cNvPr id="9" name="Picture 8" title="Software University">
            <a:hlinkClick r:id="rId4"/>
          </p:cNvPr>
          <p:cNvPicPr>
            <a:picLocks noChangeAspect="1"/>
          </p:cNvPicPr>
          <p:nvPr/>
        </p:nvPicPr>
        <p:blipFill rotWithShape="1">
          <a:blip r:embed="rId7" cstate="print">
            <a:extLst>
              <a:ext uri="{28A0092B-C50C-407E-A947-70E740481C1C}">
                <a14:useLocalDpi xmlns:a14="http://schemas.microsoft.com/office/drawing/2010/main"/>
              </a:ext>
            </a:extLst>
          </a:blip>
          <a:srcRect t="7214" b="7214"/>
          <a:stretch/>
        </p:blipFill>
        <p:spPr>
          <a:xfrm>
            <a:off x="9659438" y="1303178"/>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313687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426720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6"/>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2"/>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02587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1151121"/>
            <a:ext cx="7504199" cy="5570355"/>
          </a:xfrm>
        </p:spPr>
        <p:txBody>
          <a:bodyPr>
            <a:normAutofit/>
          </a:bodyPr>
          <a:lstStyle/>
          <a:p>
            <a:r>
              <a:rPr lang="en-US" dirty="0"/>
              <a:t>JavaScript (JS) is a </a:t>
            </a:r>
            <a:r>
              <a:rPr lang="en-US" b="1" dirty="0">
                <a:solidFill>
                  <a:schemeClr val="tx2">
                    <a:lumMod val="75000"/>
                  </a:schemeClr>
                </a:solidFill>
              </a:rPr>
              <a:t>scripting language</a:t>
            </a:r>
          </a:p>
          <a:p>
            <a:pPr lvl="1"/>
            <a:r>
              <a:rPr lang="en-US" dirty="0"/>
              <a:t>Executes commands (</a:t>
            </a:r>
            <a:r>
              <a:rPr lang="en-US" dirty="0">
                <a:solidFill>
                  <a:schemeClr val="tx2">
                    <a:lumMod val="75000"/>
                  </a:schemeClr>
                </a:solidFill>
              </a:rPr>
              <a:t>script</a:t>
            </a:r>
            <a:r>
              <a:rPr lang="en-US" dirty="0"/>
              <a:t>)</a:t>
            </a:r>
          </a:p>
          <a:p>
            <a:pPr lvl="1"/>
            <a:r>
              <a:rPr lang="en-US" dirty="0"/>
              <a:t>Can work in interactive mode</a:t>
            </a:r>
          </a:p>
          <a:p>
            <a:pPr lvl="1"/>
            <a:r>
              <a:rPr lang="en-US" dirty="0"/>
              <a:t>No compilation, just execute commands</a:t>
            </a:r>
          </a:p>
          <a:p>
            <a:pPr>
              <a:spcBef>
                <a:spcPts val="2400"/>
              </a:spcBef>
            </a:pPr>
            <a:r>
              <a:rPr lang="en-US" dirty="0"/>
              <a:t>C# / Java are </a:t>
            </a:r>
            <a:r>
              <a:rPr lang="en-US" b="1" dirty="0">
                <a:solidFill>
                  <a:schemeClr val="tx2">
                    <a:lumMod val="75000"/>
                  </a:schemeClr>
                </a:solidFill>
              </a:rPr>
              <a:t>statically-typed</a:t>
            </a:r>
            <a:r>
              <a:rPr lang="en-US" dirty="0"/>
              <a:t> languages</a:t>
            </a:r>
          </a:p>
          <a:p>
            <a:pPr lvl="1"/>
            <a:r>
              <a:rPr lang="en-US" dirty="0"/>
              <a:t>Programs are first </a:t>
            </a:r>
            <a:r>
              <a:rPr lang="en-US" dirty="0">
                <a:solidFill>
                  <a:schemeClr val="tx2">
                    <a:lumMod val="75000"/>
                  </a:schemeClr>
                </a:solidFill>
              </a:rPr>
              <a:t>compiled</a:t>
            </a:r>
          </a:p>
          <a:p>
            <a:pPr lvl="1"/>
            <a:r>
              <a:rPr lang="en-US" dirty="0"/>
              <a:t>Then the compiled binary is </a:t>
            </a:r>
            <a:r>
              <a:rPr lang="en-US" dirty="0">
                <a:solidFill>
                  <a:schemeClr val="tx2">
                    <a:lumMod val="75000"/>
                  </a:schemeClr>
                </a:solidFill>
              </a:rPr>
              <a:t>executed</a:t>
            </a: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923212" y="1371600"/>
            <a:ext cx="3604878" cy="4038600"/>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a:xfrm>
            <a:off x="190413" y="1151121"/>
            <a:ext cx="6742199" cy="5570355"/>
          </a:xfrm>
        </p:spPr>
        <p:txBody>
          <a:bodyPr/>
          <a:lstStyle/>
          <a:p>
            <a:r>
              <a:rPr lang="en-US" dirty="0"/>
              <a:t>JavaScript (JS) is </a:t>
            </a:r>
            <a:r>
              <a:rPr lang="en-US" noProof="1">
                <a:solidFill>
                  <a:schemeClr val="tx2">
                    <a:lumMod val="75000"/>
                  </a:schemeClr>
                </a:solidFill>
              </a:rPr>
              <a:t>untyped</a:t>
            </a:r>
            <a:r>
              <a:rPr lang="en-US" dirty="0">
                <a:solidFill>
                  <a:schemeClr val="tx2">
                    <a:lumMod val="75000"/>
                  </a:schemeClr>
                </a:solidFill>
              </a:rPr>
              <a:t> language</a:t>
            </a:r>
            <a:endParaRPr lang="en-US" b="1" dirty="0">
              <a:solidFill>
                <a:schemeClr val="tx2">
                  <a:lumMod val="75000"/>
                </a:schemeClr>
              </a:solidFill>
            </a:endParaRPr>
          </a:p>
          <a:p>
            <a:pPr lvl="1"/>
            <a:r>
              <a:rPr lang="en-US" noProof="1">
                <a:solidFill>
                  <a:schemeClr val="tx2">
                    <a:lumMod val="75000"/>
                  </a:schemeClr>
                </a:solidFill>
              </a:rPr>
              <a:t>Untyped</a:t>
            </a:r>
            <a:r>
              <a:rPr lang="en-US" dirty="0"/>
              <a:t> (dynamically typed) == variables have no types</a:t>
            </a:r>
          </a:p>
          <a:p>
            <a:pPr lvl="1"/>
            <a:r>
              <a:rPr lang="en-US" dirty="0">
                <a:solidFill>
                  <a:schemeClr val="tx2">
                    <a:lumMod val="75000"/>
                  </a:schemeClr>
                </a:solidFill>
              </a:rPr>
              <a:t>Data</a:t>
            </a:r>
            <a:r>
              <a:rPr lang="en-US" dirty="0"/>
              <a:t> (values) still have a </a:t>
            </a:r>
            <a:r>
              <a:rPr lang="en-US" dirty="0">
                <a:solidFill>
                  <a:schemeClr val="tx2">
                    <a:lumMod val="75000"/>
                  </a:schemeClr>
                </a:solidFill>
              </a:rPr>
              <a:t>type</a:t>
            </a:r>
            <a:endParaRPr lang="en-US" b="1"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Welcome to JavaScript (2)</a:t>
            </a:r>
          </a:p>
        </p:txBody>
      </p:sp>
      <p:pic>
        <p:nvPicPr>
          <p:cNvPr id="7" name="Picture 6"/>
          <p:cNvPicPr>
            <a:picLocks noChangeAspect="1"/>
          </p:cNvPicPr>
          <p:nvPr/>
        </p:nvPicPr>
        <p:blipFill>
          <a:blip r:embed="rId2"/>
          <a:stretch>
            <a:fillRect/>
          </a:stretch>
        </p:blipFill>
        <p:spPr>
          <a:xfrm>
            <a:off x="7161212" y="1450762"/>
            <a:ext cx="4405200" cy="4873838"/>
          </a:xfrm>
          <a:prstGeom prst="rect">
            <a:avLst/>
          </a:prstGeom>
        </p:spPr>
      </p:pic>
      <p:pic>
        <p:nvPicPr>
          <p:cNvPr id="10" name="Picture 9"/>
          <p:cNvPicPr>
            <a:picLocks noChangeAspect="1"/>
          </p:cNvPicPr>
          <p:nvPr/>
        </p:nvPicPr>
        <p:blipFill>
          <a:blip r:embed="rId3"/>
          <a:stretch>
            <a:fillRect/>
          </a:stretch>
        </p:blipFill>
        <p:spPr>
          <a:xfrm>
            <a:off x="1370012" y="3824786"/>
            <a:ext cx="3705606" cy="2499814"/>
          </a:xfrm>
          <a:prstGeom prst="rect">
            <a:avLst/>
          </a:prstGeom>
        </p:spPr>
      </p:pic>
    </p:spTree>
    <p:extLst>
      <p:ext uri="{BB962C8B-B14F-4D97-AF65-F5344CB8AC3E}">
        <p14:creationId xmlns:p14="http://schemas.microsoft.com/office/powerpoint/2010/main" val="3899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 name="Content Placeholder 7"/>
          <p:cNvSpPr>
            <a:spLocks noGrp="1"/>
          </p:cNvSpPr>
          <p:nvPr>
            <p:ph idx="1"/>
          </p:nvPr>
        </p:nvSpPr>
        <p:spPr/>
        <p:txBody>
          <a:bodyPr/>
          <a:lstStyle/>
          <a:p>
            <a:r>
              <a:rPr lang="en-US" dirty="0"/>
              <a:t>Define variables with the keyword </a:t>
            </a:r>
            <a:r>
              <a:rPr lang="en-US" b="1" dirty="0">
                <a:solidFill>
                  <a:schemeClr val="tx2">
                    <a:lumMod val="75000"/>
                  </a:schemeClr>
                </a:solidFill>
                <a:latin typeface="Consolas" panose="020B0609020204030204" pitchFamily="49" charset="0"/>
              </a:rPr>
              <a:t>let</a:t>
            </a:r>
            <a:endParaRPr lang="en-US" dirty="0"/>
          </a:p>
        </p:txBody>
      </p:sp>
      <p:sp>
        <p:nvSpPr>
          <p:cNvPr id="4" name="Title 3"/>
          <p:cNvSpPr>
            <a:spLocks noGrp="1"/>
          </p:cNvSpPr>
          <p:nvPr>
            <p:ph type="title"/>
          </p:nvPr>
        </p:nvSpPr>
        <p:spPr/>
        <p:txBody>
          <a:bodyPr/>
          <a:lstStyle/>
          <a:p>
            <a:r>
              <a:rPr lang="en-US"/>
              <a:t>Variables and Operators in JS</a:t>
            </a:r>
            <a:endParaRPr lang="en-US" dirty="0"/>
          </a:p>
        </p:txBody>
      </p:sp>
      <p:sp>
        <p:nvSpPr>
          <p:cNvPr id="5" name="Text Placeholder 5"/>
          <p:cNvSpPr txBox="1">
            <a:spLocks/>
          </p:cNvSpPr>
          <p:nvPr/>
        </p:nvSpPr>
        <p:spPr>
          <a:xfrm>
            <a:off x="912814" y="1905000"/>
            <a:ext cx="10363198" cy="194165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 5</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 =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and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are numbers</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console.log(typeof(i))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Number</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 = i * j</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16</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console.log(i + 1)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17</a:t>
            </a:r>
          </a:p>
        </p:txBody>
      </p:sp>
      <p:sp>
        <p:nvSpPr>
          <p:cNvPr id="9" name="AutoShape 25"/>
          <p:cNvSpPr>
            <a:spLocks noChangeArrowheads="1"/>
          </p:cNvSpPr>
          <p:nvPr/>
        </p:nvSpPr>
        <p:spPr bwMode="auto">
          <a:xfrm>
            <a:off x="6316825" y="3116425"/>
            <a:ext cx="3523828" cy="606954"/>
          </a:xfrm>
          <a:prstGeom prst="wedgeRoundRectCallout">
            <a:avLst>
              <a:gd name="adj1" fmla="val -34804"/>
              <a:gd name="adj2" fmla="val -8282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The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can be omitted</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0" name="Text Placeholder 5"/>
          <p:cNvSpPr txBox="1">
            <a:spLocks/>
          </p:cNvSpPr>
          <p:nvPr/>
        </p:nvSpPr>
        <p:spPr>
          <a:xfrm>
            <a:off x="912812" y="4095344"/>
            <a:ext cx="10363198" cy="15107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str = 'Hello';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string</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 str + " JS";</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Hello JS</a:t>
            </a:r>
          </a:p>
        </p:txBody>
      </p:sp>
      <p:sp>
        <p:nvSpPr>
          <p:cNvPr id="11" name="Text Placeholder 5"/>
          <p:cNvSpPr txBox="1">
            <a:spLocks/>
          </p:cNvSpPr>
          <p:nvPr/>
        </p:nvSpPr>
        <p:spPr>
          <a:xfrm>
            <a:off x="911225" y="5854171"/>
            <a:ext cx="103631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console.log(s2);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Uncaught ReferenceError: s2 is not defined</a:t>
            </a:r>
            <a:endParaRPr lang="it-IT" sz="28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
        <p:nvSpPr>
          <p:cNvPr id="13" name="AutoShape 25"/>
          <p:cNvSpPr>
            <a:spLocks noChangeArrowheads="1"/>
          </p:cNvSpPr>
          <p:nvPr/>
        </p:nvSpPr>
        <p:spPr bwMode="auto">
          <a:xfrm>
            <a:off x="7075647" y="5165600"/>
            <a:ext cx="4198776" cy="578497"/>
          </a:xfrm>
          <a:prstGeom prst="wedgeRoundRectCallout">
            <a:avLst>
              <a:gd name="adj1" fmla="val -36729"/>
              <a:gd name="adj2" fmla="val 914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Undefined identifier usage</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6" name="AutoShape 25"/>
          <p:cNvSpPr>
            <a:spLocks noChangeArrowheads="1"/>
          </p:cNvSpPr>
          <p:nvPr/>
        </p:nvSpPr>
        <p:spPr bwMode="auto">
          <a:xfrm>
            <a:off x="6920171" y="4200728"/>
            <a:ext cx="3212841" cy="857355"/>
          </a:xfrm>
          <a:prstGeom prst="wedgeRoundRectCallout">
            <a:avLst>
              <a:gd name="adj1" fmla="val -62701"/>
              <a:gd name="adj2" fmla="val 837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Strings are in format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or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endParaRPr lang="bg-BG"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709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Write an </a:t>
            </a:r>
            <a:r>
              <a:rPr lang="en-US" dirty="0">
                <a:solidFill>
                  <a:schemeClr val="tx2">
                    <a:lumMod val="75000"/>
                  </a:schemeClr>
                </a:solidFill>
              </a:rPr>
              <a:t>HTML form </a:t>
            </a:r>
            <a:r>
              <a:rPr lang="en-US" dirty="0"/>
              <a:t>holding two text fields</a:t>
            </a:r>
          </a:p>
          <a:p>
            <a:pPr lvl="1"/>
            <a:r>
              <a:rPr lang="en-US" dirty="0"/>
              <a:t>Write some </a:t>
            </a:r>
            <a:r>
              <a:rPr lang="en-US" dirty="0">
                <a:solidFill>
                  <a:schemeClr val="tx2">
                    <a:lumMod val="75000"/>
                  </a:schemeClr>
                </a:solidFill>
              </a:rPr>
              <a:t>JS code </a:t>
            </a:r>
            <a:r>
              <a:rPr lang="en-US" dirty="0"/>
              <a:t>to sum their values</a:t>
            </a:r>
          </a:p>
        </p:txBody>
      </p:sp>
      <p:sp>
        <p:nvSpPr>
          <p:cNvPr id="4" name="Title 3"/>
          <p:cNvSpPr>
            <a:spLocks noGrp="1"/>
          </p:cNvSpPr>
          <p:nvPr>
            <p:ph type="title"/>
          </p:nvPr>
        </p:nvSpPr>
        <p:spPr/>
        <p:txBody>
          <a:bodyPr>
            <a:normAutofit/>
          </a:bodyPr>
          <a:lstStyle/>
          <a:p>
            <a:r>
              <a:rPr lang="en-US" dirty="0"/>
              <a:t>Problem: Sum Numbers with HTML and JS</a:t>
            </a:r>
          </a:p>
        </p:txBody>
      </p:sp>
      <p:sp>
        <p:nvSpPr>
          <p:cNvPr id="6" name="Text Placeholder 5"/>
          <p:cNvSpPr txBox="1">
            <a:spLocks/>
          </p:cNvSpPr>
          <p:nvPr/>
        </p:nvSpPr>
        <p:spPr>
          <a:xfrm>
            <a:off x="912814" y="2590800"/>
            <a:ext cx="10363198" cy="381909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&lt;div&gt;First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id="num1"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&lt;div&gt;Second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id="num2"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type="button" value="Calculate Sum"</a:t>
            </a:r>
            <a:b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onclick="sumNumbers()"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&lt;div&gt;Result: &lt;span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id="result"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p:txBody>
      </p:sp>
      <p:pic>
        <p:nvPicPr>
          <p:cNvPr id="5" name="Picture 4"/>
          <p:cNvPicPr>
            <a:picLocks noChangeAspect="1"/>
          </p:cNvPicPr>
          <p:nvPr/>
        </p:nvPicPr>
        <p:blipFill>
          <a:blip r:embed="rId2"/>
          <a:stretch>
            <a:fillRect/>
          </a:stretch>
        </p:blipFill>
        <p:spPr>
          <a:xfrm>
            <a:off x="8304212" y="1067019"/>
            <a:ext cx="3307359" cy="2424399"/>
          </a:xfrm>
          <a:prstGeom prst="rect">
            <a:avLst/>
          </a:prstGeom>
        </p:spPr>
      </p:pic>
    </p:spTree>
    <p:extLst>
      <p:ext uri="{BB962C8B-B14F-4D97-AF65-F5344CB8AC3E}">
        <p14:creationId xmlns:p14="http://schemas.microsoft.com/office/powerpoint/2010/main" val="858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10" name="Content Placeholder 9"/>
          <p:cNvSpPr>
            <a:spLocks noGrp="1"/>
          </p:cNvSpPr>
          <p:nvPr>
            <p:ph idx="1"/>
          </p:nvPr>
        </p:nvSpPr>
        <p:spPr/>
        <p:txBody>
          <a:bodyPr/>
          <a:lstStyle/>
          <a:p>
            <a:r>
              <a:rPr lang="en-US" dirty="0"/>
              <a:t>Write the JavaScript code in a </a:t>
            </a:r>
            <a:r>
              <a:rPr lang="en-US" b="1" dirty="0">
                <a:solidFill>
                  <a:schemeClr val="tx2">
                    <a:lumMod val="75000"/>
                  </a:schemeClr>
                </a:solidFill>
                <a:latin typeface="Consolas" panose="020B0609020204030204" pitchFamily="49" charset="0"/>
              </a:rPr>
              <a:t>&lt;script&gt;…&lt;/script&gt;</a:t>
            </a:r>
            <a:r>
              <a:rPr lang="en-US" dirty="0"/>
              <a:t> snippet</a:t>
            </a:r>
          </a:p>
        </p:txBody>
      </p:sp>
      <p:sp>
        <p:nvSpPr>
          <p:cNvPr id="4" name="Title 3"/>
          <p:cNvSpPr>
            <a:spLocks noGrp="1"/>
          </p:cNvSpPr>
          <p:nvPr>
            <p:ph type="title"/>
          </p:nvPr>
        </p:nvSpPr>
        <p:spPr/>
        <p:txBody>
          <a:bodyPr/>
          <a:lstStyle/>
          <a:p>
            <a:r>
              <a:rPr lang="en-US" dirty="0"/>
              <a:t>Solution: Sum Numbers with HTML and JS</a:t>
            </a:r>
          </a:p>
        </p:txBody>
      </p:sp>
      <p:sp>
        <p:nvSpPr>
          <p:cNvPr id="6" name="Text Placeholder 5"/>
          <p:cNvSpPr txBox="1">
            <a:spLocks/>
          </p:cNvSpPr>
          <p:nvPr/>
        </p:nvSpPr>
        <p:spPr>
          <a:xfrm>
            <a:off x="622414" y="2350395"/>
            <a:ext cx="10943998" cy="3983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sumNumbers()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num2</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Number(num1) + Number(num2);</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result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').innerHTML = sum;</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p:txBody>
      </p:sp>
      <p:sp>
        <p:nvSpPr>
          <p:cNvPr id="11" name="AutoShape 25"/>
          <p:cNvSpPr>
            <a:spLocks noChangeArrowheads="1"/>
          </p:cNvSpPr>
          <p:nvPr/>
        </p:nvSpPr>
        <p:spPr bwMode="auto">
          <a:xfrm>
            <a:off x="3693300" y="1831374"/>
            <a:ext cx="3124200" cy="1025314"/>
          </a:xfrm>
          <a:prstGeom prst="wedgeRoundRectCallout">
            <a:avLst>
              <a:gd name="adj1" fmla="val -66156"/>
              <a:gd name="adj2" fmla="val 589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Use </a:t>
            </a:r>
            <a:r>
              <a:rPr lang="en-US" sz="2800" b="1" noProof="1">
                <a:solidFill>
                  <a:schemeClr val="tx2">
                    <a:lumMod val="75000"/>
                  </a:schemeClr>
                </a:solidFill>
                <a:latin typeface="Consolas" panose="020B0609020204030204" pitchFamily="49" charset="0"/>
              </a:rPr>
              <a:t>camelCase</a:t>
            </a:r>
            <a:r>
              <a:rPr lang="en-US" sz="2800" dirty="0">
                <a:solidFill>
                  <a:srgbClr val="FFFFFF"/>
                </a:solidFill>
                <a:latin typeface="+mn-lt"/>
              </a:rPr>
              <a:t> for function names</a:t>
            </a:r>
            <a:endParaRPr lang="bg-BG" sz="2800" dirty="0">
              <a:solidFill>
                <a:srgbClr val="FFFFFF"/>
              </a:solidFill>
              <a:latin typeface="+mn-lt"/>
            </a:endParaRPr>
          </a:p>
        </p:txBody>
      </p:sp>
      <p:sp>
        <p:nvSpPr>
          <p:cNvPr id="12" name="AutoShape 25"/>
          <p:cNvSpPr>
            <a:spLocks noChangeArrowheads="1"/>
          </p:cNvSpPr>
          <p:nvPr/>
        </p:nvSpPr>
        <p:spPr bwMode="auto">
          <a:xfrm>
            <a:off x="7095363" y="2251285"/>
            <a:ext cx="2504249" cy="1025314"/>
          </a:xfrm>
          <a:prstGeom prst="wedgeRoundRectCallout">
            <a:avLst>
              <a:gd name="adj1" fmla="val -92959"/>
              <a:gd name="adj2" fmla="val 399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stays on the same line</a:t>
            </a:r>
            <a:endParaRPr lang="bg-BG" sz="2800" dirty="0">
              <a:solidFill>
                <a:srgbClr val="FFFFFF"/>
              </a:solidFill>
              <a:latin typeface="+mn-lt"/>
            </a:endParaRPr>
          </a:p>
        </p:txBody>
      </p:sp>
      <p:sp>
        <p:nvSpPr>
          <p:cNvPr id="13" name="AutoShape 25"/>
          <p:cNvSpPr>
            <a:spLocks noChangeArrowheads="1"/>
          </p:cNvSpPr>
          <p:nvPr/>
        </p:nvSpPr>
        <p:spPr bwMode="auto">
          <a:xfrm>
            <a:off x="2894012" y="5412774"/>
            <a:ext cx="6477000" cy="1025314"/>
          </a:xfrm>
          <a:prstGeom prst="wedgeRoundRectCallout">
            <a:avLst>
              <a:gd name="adj1" fmla="val -67138"/>
              <a:gd name="adj2" fmla="val -378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latin typeface="+mn-lt"/>
              </a:rPr>
              <a:t>In this course we </a:t>
            </a:r>
            <a:r>
              <a:rPr lang="en-US" sz="2800" dirty="0">
                <a:solidFill>
                  <a:srgbClr val="FFFFFF"/>
                </a:solidFill>
              </a:rPr>
              <a:t>use the latest JS version: ECMAScript 2016 (a.k.a. </a:t>
            </a:r>
            <a:r>
              <a:rPr lang="en-US" sz="2800" dirty="0">
                <a:solidFill>
                  <a:schemeClr val="tx2">
                    <a:lumMod val="75000"/>
                  </a:schemeClr>
                </a:solidFill>
              </a:rPr>
              <a:t>ES2016</a:t>
            </a:r>
            <a:r>
              <a:rPr lang="en-US" sz="2800" dirty="0">
                <a:solidFill>
                  <a:srgbClr val="FFFFFF"/>
                </a:solidFill>
              </a:rPr>
              <a:t> or ES7)</a:t>
            </a:r>
            <a:endParaRPr lang="bg-BG" sz="2800" dirty="0">
              <a:solidFill>
                <a:srgbClr val="FFFFFF"/>
              </a:solidFill>
              <a:latin typeface="+mn-lt"/>
            </a:endParaRPr>
          </a:p>
        </p:txBody>
      </p:sp>
    </p:spTree>
    <p:extLst>
      <p:ext uri="{BB962C8B-B14F-4D97-AF65-F5344CB8AC3E}">
        <p14:creationId xmlns:p14="http://schemas.microsoft.com/office/powerpoint/2010/main" val="17387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2843</Words>
  <Application>Microsoft Office PowerPoint</Application>
  <PresentationFormat>Custom</PresentationFormat>
  <Paragraphs>485</Paragraphs>
  <Slides>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Wingdings</vt:lpstr>
      <vt:lpstr>Wingdings 2</vt:lpstr>
      <vt:lpstr>SoftUni 16x9</vt:lpstr>
      <vt:lpstr>JavaScript Syntax: Basic Web</vt:lpstr>
      <vt:lpstr>Table of Contents</vt:lpstr>
      <vt:lpstr>Have a Question?</vt:lpstr>
      <vt:lpstr>Welcome to JavaScript!</vt:lpstr>
      <vt:lpstr>Welcome to JavaScript</vt:lpstr>
      <vt:lpstr>Welcome to JavaScript (2)</vt:lpstr>
      <vt:lpstr>Variables and Operators in JS</vt:lpstr>
      <vt:lpstr>Problem: Sum Numbers with HTML and JS</vt:lpstr>
      <vt:lpstr>Solution: Sum Numbers with HTML and JS</vt:lpstr>
      <vt:lpstr>Problem: Calculate Expression</vt:lpstr>
      <vt:lpstr>Solution: Calculate Expression</vt:lpstr>
      <vt:lpstr>Problem: Sum Two Numbers</vt:lpstr>
      <vt:lpstr>Type Conversions</vt:lpstr>
      <vt:lpstr>Conditions: if-else</vt:lpstr>
      <vt:lpstr>Problem: Three Integers Sum</vt:lpstr>
      <vt:lpstr>Solution: Three Integers Sum</vt:lpstr>
      <vt:lpstr>The switch-case Statement</vt:lpstr>
      <vt:lpstr>Loops: for, while, do-while, …</vt:lpstr>
      <vt:lpstr>Problem: Symmetric Numbers</vt:lpstr>
      <vt:lpstr>Solution: Symmetric Numbers</vt:lpstr>
      <vt:lpstr>Functions</vt:lpstr>
      <vt:lpstr>Anonymous Functions and Callbacks</vt:lpstr>
      <vt:lpstr>Block Scope vs. Function Scope</vt:lpstr>
      <vt:lpstr>Block Scope vs. Function Scope (2)</vt:lpstr>
      <vt:lpstr>Objects</vt:lpstr>
      <vt:lpstr>Objects and JSON</vt:lpstr>
      <vt:lpstr>Problem: Sums by Town</vt:lpstr>
      <vt:lpstr>Solution: Sums by Town</vt:lpstr>
      <vt:lpstr>Arrays in JavaScript</vt:lpstr>
      <vt:lpstr>Processing Arrays Elements</vt:lpstr>
      <vt:lpstr>Array Operations</vt:lpstr>
      <vt:lpstr>Problem: Largest 3 Numbers</vt:lpstr>
      <vt:lpstr>Solution: Largest 3 Numbers</vt:lpstr>
      <vt:lpstr>Strings</vt:lpstr>
      <vt:lpstr>Problem: Extract Capital-Case Words</vt:lpstr>
      <vt:lpstr>Solution: Extract Capital-Case Words</vt:lpstr>
      <vt:lpstr>Summary</vt:lpstr>
      <vt:lpstr>JavaScript Basics</vt:lpstr>
      <vt:lpstr>License</vt:lpstr>
      <vt:lpstr>Trainings @ Software University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subject>HTML, CSS and JavaScript Course</dc:subject>
  <dc:creator/>
  <cp:keywords>JavaScript, JS, functions, loops, objects, arrays, programming, course, SoftUni, Software University</cp:keywords>
  <dc:description>https://softuni.bg/courses/software-technologies</dc:description>
  <cp:lastModifiedBy/>
  <cp:revision>1</cp:revision>
  <dcterms:created xsi:type="dcterms:W3CDTF">2014-01-02T17:00:34Z</dcterms:created>
  <dcterms:modified xsi:type="dcterms:W3CDTF">2017-11-14T18:50:48Z</dcterms:modified>
  <cp:category>JavaScript, front-end,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