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0"/>
  </p:notesMasterIdLst>
  <p:sldIdLst>
    <p:sldId id="1719" r:id="rId2"/>
    <p:sldId id="2235" r:id="rId3"/>
    <p:sldId id="1865" r:id="rId4"/>
    <p:sldId id="2231" r:id="rId5"/>
    <p:sldId id="2246" r:id="rId6"/>
    <p:sldId id="2248" r:id="rId7"/>
    <p:sldId id="2247" r:id="rId8"/>
    <p:sldId id="2007" r:id="rId9"/>
    <p:sldId id="1866" r:id="rId10"/>
    <p:sldId id="2232" r:id="rId11"/>
    <p:sldId id="2250" r:id="rId12"/>
    <p:sldId id="2251" r:id="rId13"/>
    <p:sldId id="2252" r:id="rId14"/>
    <p:sldId id="2253" r:id="rId15"/>
    <p:sldId id="2254" r:id="rId16"/>
    <p:sldId id="2255" r:id="rId17"/>
    <p:sldId id="2224" r:id="rId18"/>
    <p:sldId id="224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12E45-F379-4389-9205-E36007058F61}" v="2" dt="2020-03-13T00:02:25.166"/>
    <p1510:client id="{1842C6E4-F03E-4E9B-8852-612792501A58}" v="122" dt="2020-03-12T22:49:07.192"/>
    <p1510:client id="{19760893-8645-498D-A8DD-BEEF4CBDC502}" v="284" dt="2020-03-13T13:56:45.126"/>
    <p1510:client id="{199D9656-78AA-4C86-A6C8-FBC1267E1809}" v="18" dt="2020-03-12T23:43:16.036"/>
    <p1510:client id="{6192F22C-2FD1-40A8-B5DA-F9B1C81C38E4}" v="24" dt="2020-03-13T00:01:19.938"/>
    <p1510:client id="{65F2C33D-E490-47E4-A3A3-DACAE49F223F}" v="11" dt="2020-03-12T01:37:28.719"/>
    <p1510:client id="{89583513-EEE9-418E-8D6D-BF04DF4858C0}" v="2" dt="2020-03-12T23:53:50.851"/>
    <p1510:client id="{8FAE3DDC-C7C3-4773-B9A4-FFFA065E9757}" v="2" dt="2020-03-12T23:59:59.236"/>
    <p1510:client id="{A3EDF5DF-61EF-413E-A2C2-EEDB3DA52A9A}" v="3" dt="2020-02-21T22:45:42.615"/>
    <p1510:client id="{AD63AFD7-B631-499B-88CC-7C7CFF78848A}" v="115" dt="2020-03-15T17:38:49.561"/>
    <p1510:client id="{D411E93F-BD37-4693-B83E-458FA2F71100}" v="3" dt="2020-03-15T18:22:28.840"/>
    <p1510:client id="{FCF35C69-C040-4871-BE2A-4DE2849A2168}" v="9" dt="2020-02-24T16:10:17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11/26/2021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11/26/2021 8:32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34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13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85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3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63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1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as a Service - https://azure.microsoft.com/en-us/overview/what-is-iaas/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11/26/2021 8:44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75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as a Service - https://azure.microsoft.com/en-us/overview/what-is-iaas/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11/26/2021 8:53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0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Infrastructure as a Service - https://azure.microsoft.com/en-us/overview/what-is-iaas/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11/26/2021 8:49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1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45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91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2443044"/>
            <a:ext cx="4167887" cy="1661993"/>
          </a:xfrm>
        </p:spPr>
        <p:txBody>
          <a:bodyPr/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Module 12: </a:t>
            </a:r>
            <a:br>
              <a:rPr lang="en-US" dirty="0"/>
            </a:br>
            <a:r>
              <a:rPr lang="en-US" dirty="0"/>
              <a:t>Azure Services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Domain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EEDD-5D0D-4868-9530-91B5BD7D7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142125"/>
          </a:xfrm>
        </p:spPr>
        <p:txBody>
          <a:bodyPr/>
          <a:lstStyle/>
          <a:p>
            <a:r>
              <a:rPr lang="en-US" sz="2400" dirty="0"/>
              <a:t>What is Azure AD DS?</a:t>
            </a:r>
          </a:p>
          <a:p>
            <a:r>
              <a:rPr lang="en-US" sz="2400" dirty="0"/>
              <a:t>How does Azure AD DS work?</a:t>
            </a:r>
          </a:p>
          <a:p>
            <a:r>
              <a:rPr lang="en-US" sz="2400" dirty="0"/>
              <a:t>Azure AD DS features and benefits</a:t>
            </a:r>
          </a:p>
          <a:p>
            <a:r>
              <a:rPr lang="en-US" sz="2400" dirty="0"/>
              <a:t>Compare Self-managed AD DS and Azure AD DS</a:t>
            </a:r>
          </a:p>
          <a:p>
            <a:r>
              <a:rPr lang="en-US" sz="2400" dirty="0"/>
              <a:t>Compare AAD and Azure AD DS</a:t>
            </a:r>
          </a:p>
        </p:txBody>
      </p:sp>
    </p:spTree>
    <p:extLst>
      <p:ext uri="{BB962C8B-B14F-4D97-AF65-F5344CB8AC3E}">
        <p14:creationId xmlns:p14="http://schemas.microsoft.com/office/powerpoint/2010/main" val="18557085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AD 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EEDD-5D0D-4868-9530-91B5BD7D7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511800" cy="33239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Azure Active Directory Domain Services (Azure AD DS) provides managed domain services such as domain join, group policy, lightweight directory access protocol (LDAP), and Kerberos/NTLM authentication. You use these domain services without the need to deploy, manage, and patch domain controllers (DCs) in the cloud.</a:t>
            </a:r>
          </a:p>
        </p:txBody>
      </p:sp>
      <p:pic>
        <p:nvPicPr>
          <p:cNvPr id="2050" name="Picture 2" descr="Azure Active Directory Domain Services are Released for General Use">
            <a:extLst>
              <a:ext uri="{FF2B5EF4-FFF2-40B4-BE49-F238E27FC236}">
                <a16:creationId xmlns:a16="http://schemas.microsoft.com/office/drawing/2014/main" id="{7EA90AAC-A8E8-4BC5-97FB-2DCE30E0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082" y="1435496"/>
            <a:ext cx="5342461" cy="34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49453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Azure AD DS work?</a:t>
            </a:r>
          </a:p>
        </p:txBody>
      </p:sp>
      <p:pic>
        <p:nvPicPr>
          <p:cNvPr id="3074" name="Picture 2" descr="Synchronization in Azure AD Domain Services with Azure AD and on-premises AD DS using AD Connect">
            <a:extLst>
              <a:ext uri="{FF2B5EF4-FFF2-40B4-BE49-F238E27FC236}">
                <a16:creationId xmlns:a16="http://schemas.microsoft.com/office/drawing/2014/main" id="{222616C3-B0D0-4D11-96E5-AFA294B7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3" y="3563663"/>
            <a:ext cx="10204703" cy="316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EEDD-5D0D-4868-9530-91B5BD7D7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10721109" cy="2142125"/>
          </a:xfrm>
        </p:spPr>
        <p:txBody>
          <a:bodyPr/>
          <a:lstStyle/>
          <a:p>
            <a:r>
              <a:rPr lang="en-US" sz="2400" dirty="0"/>
              <a:t>Azure AD DS define a unique namespace, such as contoso.com</a:t>
            </a:r>
          </a:p>
          <a:p>
            <a:r>
              <a:rPr lang="en-US" sz="2400" dirty="0"/>
              <a:t>Two DCs are then deployed in the azure region selected.</a:t>
            </a:r>
          </a:p>
          <a:p>
            <a:r>
              <a:rPr lang="en-US" sz="2400" dirty="0"/>
              <a:t>The DCs works as replica set.</a:t>
            </a:r>
          </a:p>
          <a:p>
            <a:r>
              <a:rPr lang="en-US" sz="2400" dirty="0"/>
              <a:t>The Azure platform handles the DCs, including backups, encryption and DFSR.</a:t>
            </a:r>
          </a:p>
          <a:p>
            <a:r>
              <a:rPr lang="en-US" sz="2400" dirty="0"/>
              <a:t>Azure AD DS allow trust relationship with on-premise AD DS environment</a:t>
            </a:r>
          </a:p>
        </p:txBody>
      </p:sp>
    </p:spTree>
    <p:extLst>
      <p:ext uri="{BB962C8B-B14F-4D97-AF65-F5344CB8AC3E}">
        <p14:creationId xmlns:p14="http://schemas.microsoft.com/office/powerpoint/2010/main" val="14582702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AD DS features and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EEDD-5D0D-4868-9530-91B5BD7D7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5497"/>
            <a:ext cx="10721109" cy="3397853"/>
          </a:xfrm>
        </p:spPr>
        <p:txBody>
          <a:bodyPr/>
          <a:lstStyle/>
          <a:p>
            <a:r>
              <a:rPr lang="en-US" sz="2400" dirty="0"/>
              <a:t>Simplified deployment experience.</a:t>
            </a:r>
          </a:p>
          <a:p>
            <a:r>
              <a:rPr lang="en-US" sz="2400" dirty="0"/>
              <a:t>Integrated with Azure AD using the Azure AD Connect.</a:t>
            </a:r>
          </a:p>
          <a:p>
            <a:r>
              <a:rPr lang="en-US" sz="2400" dirty="0"/>
              <a:t>Use your corporate credentials/passwords.</a:t>
            </a:r>
          </a:p>
          <a:p>
            <a:r>
              <a:rPr lang="en-US" sz="2400" dirty="0"/>
              <a:t>NTLM and Kerberos authentication.</a:t>
            </a:r>
          </a:p>
          <a:p>
            <a:r>
              <a:rPr lang="en-US" sz="2400" dirty="0"/>
              <a:t>High availability.</a:t>
            </a:r>
          </a:p>
          <a:p>
            <a:r>
              <a:rPr lang="en-US" sz="2400" dirty="0"/>
              <a:t>Azure AD DS is a stand-alone domain, is not an extension of an on-premises domain.</a:t>
            </a:r>
          </a:p>
          <a:p>
            <a:r>
              <a:rPr lang="en-US" sz="2400" dirty="0"/>
              <a:t>The DCs does not need be managing, patching or monitoring.</a:t>
            </a:r>
          </a:p>
        </p:txBody>
      </p:sp>
    </p:spTree>
    <p:extLst>
      <p:ext uri="{BB962C8B-B14F-4D97-AF65-F5344CB8AC3E}">
        <p14:creationId xmlns:p14="http://schemas.microsoft.com/office/powerpoint/2010/main" val="137087444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Compare Self-managed AD DS and Azure AD DS</a:t>
            </a:r>
          </a:p>
        </p:txBody>
      </p:sp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04C00D5F-EA1F-4E17-8EB4-3CA0D3E8E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29569"/>
              </p:ext>
            </p:extLst>
          </p:nvPr>
        </p:nvGraphicFramePr>
        <p:xfrm>
          <a:off x="588264" y="1441216"/>
          <a:ext cx="11018519" cy="424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525">
                  <a:extLst>
                    <a:ext uri="{9D8B030D-6E8A-4147-A177-3AD203B41FA5}">
                      <a16:colId xmlns:a16="http://schemas.microsoft.com/office/drawing/2014/main" val="1761582195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2360569236"/>
                    </a:ext>
                  </a:extLst>
                </a:gridCol>
                <a:gridCol w="2845168">
                  <a:extLst>
                    <a:ext uri="{9D8B030D-6E8A-4147-A177-3AD203B41FA5}">
                      <a16:colId xmlns:a16="http://schemas.microsoft.com/office/drawing/2014/main" val="178778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Azure AD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Self-managed AD 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3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Secure deployments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Admins secures the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 or Enterprise administrator privileges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7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9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 authentication using NTLM and Kerberos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6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Kerberos constrained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Resource-based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Resource-based &amp; account-based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27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OU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69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Group 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8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713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Compare Self-managed AD DS and Azure AD DS</a:t>
            </a:r>
          </a:p>
        </p:txBody>
      </p:sp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04C00D5F-EA1F-4E17-8EB4-3CA0D3E8E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74421"/>
              </p:ext>
            </p:extLst>
          </p:nvPr>
        </p:nvGraphicFramePr>
        <p:xfrm>
          <a:off x="588264" y="1432911"/>
          <a:ext cx="1101851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525">
                  <a:extLst>
                    <a:ext uri="{9D8B030D-6E8A-4147-A177-3AD203B41FA5}">
                      <a16:colId xmlns:a16="http://schemas.microsoft.com/office/drawing/2014/main" val="1761582195"/>
                    </a:ext>
                  </a:extLst>
                </a:gridCol>
                <a:gridCol w="2759826">
                  <a:extLst>
                    <a:ext uri="{9D8B030D-6E8A-4147-A177-3AD203B41FA5}">
                      <a16:colId xmlns:a16="http://schemas.microsoft.com/office/drawing/2014/main" val="2360569236"/>
                    </a:ext>
                  </a:extLst>
                </a:gridCol>
                <a:gridCol w="2845168">
                  <a:extLst>
                    <a:ext uri="{9D8B030D-6E8A-4147-A177-3AD203B41FA5}">
                      <a16:colId xmlns:a16="http://schemas.microsoft.com/office/drawing/2014/main" val="178778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Azure AD 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Self-managed AD 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Schema 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5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 domain / forest trusts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One-way 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Secure LDAP (LDAPS)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LDAP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8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LDAP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Geo distributed deployments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3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11763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Compare AAD and Azure AD DS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04C00D5F-EA1F-4E17-8EB4-3CA0D3E8E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30535"/>
              </p:ext>
            </p:extLst>
          </p:nvPr>
        </p:nvGraphicFramePr>
        <p:xfrm>
          <a:off x="584200" y="1435100"/>
          <a:ext cx="11018519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8347">
                  <a:extLst>
                    <a:ext uri="{9D8B030D-6E8A-4147-A177-3AD203B41FA5}">
                      <a16:colId xmlns:a16="http://schemas.microsoft.com/office/drawing/2014/main" val="1761582195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2360569236"/>
                    </a:ext>
                  </a:extLst>
                </a:gridCol>
                <a:gridCol w="3343932">
                  <a:extLst>
                    <a:ext uri="{9D8B030D-6E8A-4147-A177-3AD203B41FA5}">
                      <a16:colId xmlns:a16="http://schemas.microsoft.com/office/drawing/2014/main" val="178778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Azure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Azure AD 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 controlled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Azure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Azure AD DS managed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25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Representation in the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Device objects in the Azure AD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Computer objects in the Azure AD DS managed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84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OAuth / OpenID Connect based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Kerberos and NTLM 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5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Mobile Device Management (MDM) software like Intune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Group Policy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48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Works over the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Must be connected to, or peered with, the virtual network where the managed domain is deployed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26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Great for…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End-user mobile or desktop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VMs deployed in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3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676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3F0F-0CDD-427E-B32B-B71E8938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Azure AD 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F61FF-ECA1-4661-9716-6BDECA0EF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836" y="2495094"/>
            <a:ext cx="6055268" cy="2585323"/>
          </a:xfrm>
        </p:spPr>
        <p:txBody>
          <a:bodyPr/>
          <a:lstStyle/>
          <a:p>
            <a:r>
              <a:rPr lang="en-US" sz="2400" b="1" dirty="0"/>
              <a:t>DNS domain name</a:t>
            </a:r>
          </a:p>
          <a:p>
            <a:r>
              <a:rPr lang="en-US" sz="2400" b="1" dirty="0"/>
              <a:t>Azure Location</a:t>
            </a:r>
          </a:p>
          <a:p>
            <a:r>
              <a:rPr lang="en-US" sz="2400" b="1" dirty="0"/>
              <a:t>SKU</a:t>
            </a:r>
          </a:p>
          <a:p>
            <a:pPr lvl="1"/>
            <a:r>
              <a:rPr lang="en-US" sz="1600" dirty="0"/>
              <a:t>Standard</a:t>
            </a:r>
          </a:p>
          <a:p>
            <a:pPr lvl="1"/>
            <a:r>
              <a:rPr lang="en-US" sz="1600" dirty="0"/>
              <a:t>Enterprise</a:t>
            </a:r>
          </a:p>
          <a:p>
            <a:pPr lvl="1"/>
            <a:r>
              <a:rPr lang="en-US" sz="1600" dirty="0"/>
              <a:t>Premium</a:t>
            </a:r>
          </a:p>
          <a:p>
            <a:r>
              <a:rPr lang="en-US" sz="2400" b="1" dirty="0"/>
              <a:t>Forest type</a:t>
            </a:r>
            <a:endParaRPr lang="en-US" sz="2400" dirty="0"/>
          </a:p>
        </p:txBody>
      </p:sp>
      <p:pic>
        <p:nvPicPr>
          <p:cNvPr id="4098" name="Picture 2" descr="Configuración de las opciones básicas de un dominio administrado de Azure AD Domain Services">
            <a:extLst>
              <a:ext uri="{FF2B5EF4-FFF2-40B4-BE49-F238E27FC236}">
                <a16:creationId xmlns:a16="http://schemas.microsoft.com/office/drawing/2014/main" id="{AF4B5EA4-8C01-49D7-A372-9B9DE8806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218" y="1011198"/>
            <a:ext cx="5002946" cy="555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5790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04: Module 12 Labs-B and Review</a:t>
            </a:r>
            <a:endParaRPr lang="en-US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3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EEDD-5D0D-4868-9530-91B5BD7D7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Azure Bastion</a:t>
            </a:r>
          </a:p>
          <a:p>
            <a:r>
              <a:rPr lang="en-US" dirty="0"/>
              <a:t>Lesson 02: Module 12 Lab-A and Review​</a:t>
            </a:r>
          </a:p>
          <a:p>
            <a:r>
              <a:rPr lang="en-US" dirty="0"/>
              <a:t>Lesson 03: Azure AD Domain Services</a:t>
            </a:r>
          </a:p>
          <a:p>
            <a:r>
              <a:rPr lang="en-US" dirty="0"/>
              <a:t>Lesson 04: Module 12 Lab-B and Review​</a:t>
            </a:r>
          </a:p>
        </p:txBody>
      </p:sp>
    </p:spTree>
    <p:extLst>
      <p:ext uri="{BB962C8B-B14F-4D97-AF65-F5344CB8AC3E}">
        <p14:creationId xmlns:p14="http://schemas.microsoft.com/office/powerpoint/2010/main" val="227813780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Azure Bastion</a:t>
            </a:r>
          </a:p>
        </p:txBody>
      </p:sp>
    </p:spTree>
    <p:extLst>
      <p:ext uri="{BB962C8B-B14F-4D97-AF65-F5344CB8AC3E}">
        <p14:creationId xmlns:p14="http://schemas.microsoft.com/office/powerpoint/2010/main" val="37467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D4DA7-EEAE-4A8B-A91E-6590B153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Bastion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AEEDD-5D0D-4868-9530-91B5BD7D7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Benefits</a:t>
            </a:r>
          </a:p>
          <a:p>
            <a:r>
              <a:rPr lang="en-US" dirty="0"/>
              <a:t>SKUs</a:t>
            </a:r>
          </a:p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70722855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8263" y="1252815"/>
            <a:ext cx="10876150" cy="3250121"/>
          </a:xfrm>
        </p:spPr>
        <p:txBody>
          <a:bodyPr/>
          <a:lstStyle/>
          <a:p>
            <a:r>
              <a:rPr lang="en-US" sz="2200" dirty="0"/>
              <a:t>Bastion is a service that lets you connect to a virtual machine using your browser and the Azure portal.</a:t>
            </a:r>
          </a:p>
          <a:p>
            <a:r>
              <a:rPr lang="en-US" sz="2200" dirty="0"/>
              <a:t>Bastion is a fully platform-managed PaaS service that you provision inside your virtual network.</a:t>
            </a:r>
          </a:p>
          <a:p>
            <a:r>
              <a:rPr lang="en-US" sz="2200" dirty="0"/>
              <a:t>Bastion provides secure RDP and SSH connectivity to all of the VMs in the virtual network in which it is provisioned.</a:t>
            </a:r>
          </a:p>
          <a:p>
            <a:r>
              <a:rPr lang="en-US" sz="2200" dirty="0"/>
              <a:t>Bastion protects your virtual machines from exposing RDP/SSH ports to the outside world, while still providing secure access using RDP/SSH. You don't need a public IP on your virtual machine.</a:t>
            </a:r>
          </a:p>
        </p:txBody>
      </p:sp>
    </p:spTree>
    <p:extLst>
      <p:ext uri="{BB962C8B-B14F-4D97-AF65-F5344CB8AC3E}">
        <p14:creationId xmlns:p14="http://schemas.microsoft.com/office/powerpoint/2010/main" val="244108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SKUs</a:t>
            </a: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C7B06B10-3F01-4084-B75E-320A2B6EE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179532"/>
              </p:ext>
            </p:extLst>
          </p:nvPr>
        </p:nvGraphicFramePr>
        <p:xfrm>
          <a:off x="588264" y="1550939"/>
          <a:ext cx="11018519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8693">
                  <a:extLst>
                    <a:ext uri="{9D8B030D-6E8A-4147-A177-3AD203B41FA5}">
                      <a16:colId xmlns:a16="http://schemas.microsoft.com/office/drawing/2014/main" val="1761582195"/>
                    </a:ext>
                  </a:extLst>
                </a:gridCol>
                <a:gridCol w="3000608">
                  <a:extLst>
                    <a:ext uri="{9D8B030D-6E8A-4147-A177-3AD203B41FA5}">
                      <a16:colId xmlns:a16="http://schemas.microsoft.com/office/drawing/2014/main" val="2360569236"/>
                    </a:ext>
                  </a:extLst>
                </a:gridCol>
                <a:gridCol w="3189218">
                  <a:extLst>
                    <a:ext uri="{9D8B030D-6E8A-4147-A177-3AD203B41FA5}">
                      <a16:colId xmlns:a16="http://schemas.microsoft.com/office/drawing/2014/main" val="178778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 SKU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SKU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 to target VMs in peered virtual 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93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Linux VM Private Keys in Azure Key Vault (AKV)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05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Specify custom inbound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77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 to Linux VM using RDP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396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 to Windows VM using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60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59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8FB97E3-A030-4BDB-8632-4336D8236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232636"/>
            <a:ext cx="4149992" cy="4931854"/>
          </a:xfrm>
        </p:spPr>
        <p:txBody>
          <a:bodyPr/>
          <a:lstStyle/>
          <a:p>
            <a:r>
              <a:rPr lang="en-US" sz="2200" dirty="0"/>
              <a:t>The Bastion host is deployed in the virtual network that contains the </a:t>
            </a:r>
            <a:r>
              <a:rPr lang="en-US" sz="2200" dirty="0" err="1"/>
              <a:t>AzureBastionSubnet</a:t>
            </a:r>
            <a:r>
              <a:rPr lang="en-US" sz="2200" dirty="0"/>
              <a:t> subnet that has a minimum /26 prefix.</a:t>
            </a:r>
          </a:p>
          <a:p>
            <a:r>
              <a:rPr lang="en-US" sz="2200" dirty="0"/>
              <a:t>The user connects to the Azure portal using any HTML5 browser.</a:t>
            </a:r>
          </a:p>
          <a:p>
            <a:r>
              <a:rPr lang="en-US" sz="2200" dirty="0"/>
              <a:t>The user selects the virtual machine to connect to.</a:t>
            </a:r>
          </a:p>
          <a:p>
            <a:r>
              <a:rPr lang="en-US" sz="2200" dirty="0"/>
              <a:t>With a single click, the RDP/SSH session opens in the browser.</a:t>
            </a:r>
          </a:p>
          <a:p>
            <a:r>
              <a:rPr lang="en-US" sz="2200" dirty="0"/>
              <a:t>No public IP is required on the Azure VM.</a:t>
            </a:r>
          </a:p>
        </p:txBody>
      </p:sp>
      <p:pic>
        <p:nvPicPr>
          <p:cNvPr id="1026" name="Picture 2" descr="Diagram showing the Azure Bastion architecture.">
            <a:extLst>
              <a:ext uri="{FF2B5EF4-FFF2-40B4-BE49-F238E27FC236}">
                <a16:creationId xmlns:a16="http://schemas.microsoft.com/office/drawing/2014/main" id="{5862643F-2E22-4E58-9CDA-47C10D116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267" y="1232636"/>
            <a:ext cx="6599470" cy="463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37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Module 08 Lab-A and Review</a:t>
            </a:r>
            <a:endParaRPr lang="en-US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Azure AD Domain Services (Azure AD DS)</a:t>
            </a:r>
          </a:p>
        </p:txBody>
      </p:sp>
    </p:spTree>
    <p:extLst>
      <p:ext uri="{BB962C8B-B14F-4D97-AF65-F5344CB8AC3E}">
        <p14:creationId xmlns:p14="http://schemas.microsoft.com/office/powerpoint/2010/main" val="102134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Panorámica</PresentationFormat>
  <Paragraphs>184</Paragraphs>
  <Slides>18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WHITE TEMPLATE</vt:lpstr>
      <vt:lpstr>AZ-104T00A Module 12:  Azure Services</vt:lpstr>
      <vt:lpstr>Module Overview</vt:lpstr>
      <vt:lpstr>Lesson 01: Azure Bastion</vt:lpstr>
      <vt:lpstr>Azure Bastion Overview</vt:lpstr>
      <vt:lpstr>Benefits</vt:lpstr>
      <vt:lpstr>SKUs</vt:lpstr>
      <vt:lpstr>Architecture</vt:lpstr>
      <vt:lpstr>Lesson 02: Module 08 Lab-A and Review</vt:lpstr>
      <vt:lpstr>Lesson 03: Azure AD Domain Services (Azure AD DS)</vt:lpstr>
      <vt:lpstr>Azure AD Domain Services</vt:lpstr>
      <vt:lpstr>What is Azure AD DS</vt:lpstr>
      <vt:lpstr>How does Azure AD DS work?</vt:lpstr>
      <vt:lpstr>Azure AD DS features and benefits</vt:lpstr>
      <vt:lpstr>Compare Self-managed AD DS and Azure AD DS</vt:lpstr>
      <vt:lpstr>Compare Self-managed AD DS and Azure AD DS</vt:lpstr>
      <vt:lpstr>Compare AAD and Azure AD DS </vt:lpstr>
      <vt:lpstr>Creating an Azure AD DS </vt:lpstr>
      <vt:lpstr>Lesson 04: Module 12 Labs-B and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2020-03-16T14:19:16Z</dcterms:created>
  <dcterms:modified xsi:type="dcterms:W3CDTF">2021-11-26T09:43:10Z</dcterms:modified>
</cp:coreProperties>
</file>