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6"/>
  </p:notesMasterIdLst>
  <p:handoutMasterIdLst>
    <p:handoutMasterId r:id="rId47"/>
  </p:handoutMasterIdLst>
  <p:sldIdLst>
    <p:sldId id="1719" r:id="rId2"/>
    <p:sldId id="2253" r:id="rId3"/>
    <p:sldId id="1865" r:id="rId4"/>
    <p:sldId id="1905" r:id="rId5"/>
    <p:sldId id="1922" r:id="rId6"/>
    <p:sldId id="2473" r:id="rId7"/>
    <p:sldId id="2480" r:id="rId8"/>
    <p:sldId id="2482" r:id="rId9"/>
    <p:sldId id="2489" r:id="rId10"/>
    <p:sldId id="2476" r:id="rId11"/>
    <p:sldId id="2481" r:id="rId12"/>
    <p:sldId id="2472" r:id="rId13"/>
    <p:sldId id="2477" r:id="rId14"/>
    <p:sldId id="1923" r:id="rId15"/>
    <p:sldId id="2479" r:id="rId16"/>
    <p:sldId id="1926" r:id="rId17"/>
    <p:sldId id="1946" r:id="rId18"/>
    <p:sldId id="2483" r:id="rId19"/>
    <p:sldId id="1862" r:id="rId20"/>
    <p:sldId id="2478" r:id="rId21"/>
    <p:sldId id="2490" r:id="rId22"/>
    <p:sldId id="2485" r:id="rId23"/>
    <p:sldId id="2492" r:id="rId24"/>
    <p:sldId id="2501" r:id="rId25"/>
    <p:sldId id="2516" r:id="rId26"/>
    <p:sldId id="1972" r:id="rId27"/>
    <p:sldId id="2510" r:id="rId28"/>
    <p:sldId id="2508" r:id="rId29"/>
    <p:sldId id="2509" r:id="rId30"/>
    <p:sldId id="2511" r:id="rId31"/>
    <p:sldId id="2512" r:id="rId32"/>
    <p:sldId id="2514" r:id="rId33"/>
    <p:sldId id="2498" r:id="rId34"/>
    <p:sldId id="2515" r:id="rId35"/>
    <p:sldId id="2494" r:id="rId36"/>
    <p:sldId id="2500" r:id="rId37"/>
    <p:sldId id="2503" r:id="rId38"/>
    <p:sldId id="1964" r:id="rId39"/>
    <p:sldId id="1897" r:id="rId40"/>
    <p:sldId id="2469" r:id="rId41"/>
    <p:sldId id="2470" r:id="rId42"/>
    <p:sldId id="2504" r:id="rId43"/>
    <p:sldId id="2505" r:id="rId44"/>
    <p:sldId id="2471" r:id="rId4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253"/>
            <p14:sldId id="1865"/>
            <p14:sldId id="1905"/>
            <p14:sldId id="1922"/>
            <p14:sldId id="2473"/>
            <p14:sldId id="2480"/>
            <p14:sldId id="2482"/>
            <p14:sldId id="2489"/>
            <p14:sldId id="2476"/>
            <p14:sldId id="2481"/>
            <p14:sldId id="2472"/>
            <p14:sldId id="2477"/>
            <p14:sldId id="1923"/>
            <p14:sldId id="2479"/>
            <p14:sldId id="1926"/>
            <p14:sldId id="1946"/>
            <p14:sldId id="2483"/>
            <p14:sldId id="1862"/>
            <p14:sldId id="2478"/>
            <p14:sldId id="2490"/>
            <p14:sldId id="2485"/>
            <p14:sldId id="2492"/>
            <p14:sldId id="2501"/>
            <p14:sldId id="2516"/>
            <p14:sldId id="1972"/>
            <p14:sldId id="2510"/>
            <p14:sldId id="2508"/>
            <p14:sldId id="2509"/>
            <p14:sldId id="2511"/>
            <p14:sldId id="2512"/>
            <p14:sldId id="2514"/>
            <p14:sldId id="2498"/>
            <p14:sldId id="2515"/>
            <p14:sldId id="2494"/>
            <p14:sldId id="2500"/>
            <p14:sldId id="2503"/>
            <p14:sldId id="1964"/>
            <p14:sldId id="1897"/>
            <p14:sldId id="2469"/>
            <p14:sldId id="2470"/>
            <p14:sldId id="2504"/>
            <p14:sldId id="2505"/>
            <p14:sldId id="24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7BD"/>
    <a:srgbClr val="0078D4"/>
    <a:srgbClr val="01BCF3"/>
    <a:srgbClr val="FFB901"/>
    <a:srgbClr val="008272"/>
    <a:srgbClr val="FFFFFF"/>
    <a:srgbClr val="DE3900"/>
    <a:srgbClr val="E7ECF7"/>
    <a:srgbClr val="CBD6EF"/>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8AAB-8854-49A7-85BE-BA0693B3FA4B}" v="2" dt="2020-01-30T16:12:10.978"/>
    <p1510:client id="{1FDD2F64-F28B-42BA-B404-E80C1D762E85}" v="61" dt="2020-02-15T13:53:05.750"/>
    <p1510:client id="{26CF213F-76B0-454A-B0B2-6BBDEC6A0DD8}" v="11" dt="2020-03-16T00:38:32.200"/>
    <p1510:client id="{28314B03-CA06-4D11-891B-F45CBF638308}" v="3" dt="2020-03-16T00:52:00.211"/>
    <p1510:client id="{462884D3-5008-4955-83FE-FF29ED00C8CF}" v="266" dt="2020-01-30T17:15:27.059"/>
    <p1510:client id="{4F6B727F-7262-4BC8-ADC2-D8365AE4E89D}" v="603" dt="2020-02-14T20:39:49.928"/>
    <p1510:client id="{4F8AB99B-5C83-4844-8DA0-3774C3A1D579}" v="20" dt="2020-01-31T13:55:54.395"/>
    <p1510:client id="{534B81D5-9A79-4047-BD75-F8811209F392}" v="4" dt="2020-01-24T21:20:22.129"/>
    <p1510:client id="{546B10AD-C1DC-4D31-8BEC-59A0F21B5C80}" v="15" dt="2020-01-30T17:26:09.036"/>
    <p1510:client id="{5E6199C4-8167-4B08-B1A6-059053080E06}" v="188" dt="2020-01-29T21:00:53.398"/>
    <p1510:client id="{79BFA1BC-8FCC-478E-BF1F-04889FD93E58}" v="9" dt="2020-02-18T19:47:39.708"/>
    <p1510:client id="{7CA8729B-1E5F-40C7-B476-7BF57D432BC3}" v="10" dt="2020-01-30T23:02:02.118"/>
    <p1510:client id="{84AD6C8E-560C-4CD3-BD8B-098411D2231E}" v="2" dt="2020-02-18T21:12:47.213"/>
    <p1510:client id="{864D54F2-A228-4CA6-8EA9-CB78DB13F4D8}" v="94" dt="2020-01-30T14:33:43.953"/>
    <p1510:client id="{872397EE-D309-4179-A6DB-820841CFBBEE}" v="13" dt="2020-02-19T00:44:59.037"/>
    <p1510:client id="{87256473-F4D6-45AA-8304-DC3CD76DDD6A}" v="1" dt="2020-01-30T02:35:49.712"/>
    <p1510:client id="{934655C9-290E-4EFC-AEAC-80BD86DB72EA}" v="1359" dt="2020-01-30T02:32:35.875"/>
    <p1510:client id="{99B1F6AA-5EAE-4127-8F7B-A00D0D8632CC}" v="129" dt="2020-02-13T17:34:10.585"/>
    <p1510:client id="{AC388474-D4E0-47EE-BCFE-6DAF83B11829}" v="5" dt="2020-02-18T18:22:04.894"/>
    <p1510:client id="{AE00D44C-7ACC-4441-8C57-FA0FE539A9D6}" v="88" dt="2020-03-15T19:02:30.829"/>
    <p1510:client id="{B422D2E3-9B0F-4C23-8B20-947A3961BF82}" v="906" dt="2020-01-24T05:43:16.834"/>
    <p1510:client id="{B6024DFB-2F6D-43DF-A0A5-DE102C44EE82}" v="763" dt="2020-02-14T21:13:53.848"/>
    <p1510:client id="{C5492485-F6D9-49E8-9976-1C02E76F4CD5}" v="69" dt="2020-01-29T03:02:30.788"/>
    <p1510:client id="{CB3DB71E-E99E-426E-BCA2-12F5C4372921}" v="60" dt="2020-02-18T22:10:18.382"/>
    <p1510:client id="{D3173F2C-A001-4B7F-A12B-9234A7E71105}" v="1" dt="2020-03-16T00:42:43.272"/>
    <p1510:client id="{D889E709-8FE2-47FB-9FA1-2151280EA8BB}" v="348" dt="2020-02-14T18:19:54.749"/>
    <p1510:client id="{E88346A1-1D95-4E2E-8E83-4414D436E8DA}" v="139" dt="2020-01-29T20:41:57.944"/>
    <p1510:client id="{F787A8CA-0698-418B-ADAD-1F97389BB5C3}" v="43" dt="2020-02-19T01:06:58.225"/>
    <p1510:client id="{FBDD5B49-6EE7-40AF-AC3F-8A9739493F05}" v="201" dt="2020-01-30T22:33:41.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071" autoAdjust="0"/>
    <p:restoredTop sz="52062" autoAdjust="0"/>
  </p:normalViewPr>
  <p:slideViewPr>
    <p:cSldViewPr snapToGrid="0">
      <p:cViewPr varScale="1">
        <p:scale>
          <a:sx n="41" d="100"/>
          <a:sy n="41" d="100"/>
        </p:scale>
        <p:origin x="72" y="336"/>
      </p:cViewPr>
      <p:guideLst/>
    </p:cSldViewPr>
  </p:slideViewPr>
  <p:notesTextViewPr>
    <p:cViewPr>
      <p:scale>
        <a:sx n="1" d="1"/>
        <a:sy n="1" d="1"/>
      </p:scale>
      <p:origin x="0" y="-858"/>
    </p:cViewPr>
  </p:notesTextViewPr>
  <p:sorterViewPr>
    <p:cViewPr>
      <p:scale>
        <a:sx n="100" d="100"/>
        <a:sy n="100" d="100"/>
      </p:scale>
      <p:origin x="0" y="-869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4/2/2025 9:09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4/2/2025 9:09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app-service/web-sites-staged-publishing?toc=%2Fazure%2Fapp-service%2Ftoc.jso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azure/azure-monitor/app/app-insights-overview"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a:t>
            </a:r>
          </a:p>
          <a:p>
            <a:endParaRPr lang="en-US" dirty="0"/>
          </a:p>
          <a:p>
            <a:pPr>
              <a:buNone/>
            </a:pPr>
            <a:r>
              <a:rPr lang="es-ES" b="1" dirty="0"/>
              <a:t>Azure App </a:t>
            </a:r>
            <a:r>
              <a:rPr lang="es-ES" b="1" dirty="0" err="1"/>
              <a:t>Service</a:t>
            </a:r>
            <a:r>
              <a:rPr lang="es-ES" b="1" dirty="0"/>
              <a:t> </a:t>
            </a:r>
            <a:r>
              <a:rPr lang="es-ES" b="1" dirty="0" err="1"/>
              <a:t>Overview</a:t>
            </a:r>
            <a:endParaRPr lang="es-ES" b="1" dirty="0"/>
          </a:p>
          <a:p>
            <a:pPr>
              <a:buNone/>
            </a:pPr>
            <a:r>
              <a:rPr lang="es-ES" dirty="0"/>
              <a:t>Azure App </a:t>
            </a:r>
            <a:r>
              <a:rPr lang="es-ES" dirty="0" err="1"/>
              <a:t>Service</a:t>
            </a:r>
            <a:r>
              <a:rPr lang="es-ES" dirty="0"/>
              <a:t> es una plataforma totalmente gestionada que permite crear, implementar y escalar aplicaciones web, </a:t>
            </a:r>
            <a:r>
              <a:rPr lang="es-ES" dirty="0" err="1"/>
              <a:t>backends</a:t>
            </a:r>
            <a:r>
              <a:rPr lang="es-ES" dirty="0"/>
              <a:t> móviles y </a:t>
            </a:r>
            <a:r>
              <a:rPr lang="es-ES" dirty="0" err="1"/>
              <a:t>APIs</a:t>
            </a:r>
            <a:r>
              <a:rPr lang="es-ES" dirty="0"/>
              <a:t> web para cualquier plataforma o dispositivo. Las aplicaciones pueden ejecutarse y escalar con facilidad tanto en entornos basados en Windows como en Linux. Además, ofrece varias opciones de implementación.</a:t>
            </a:r>
          </a:p>
          <a:p>
            <a:pPr>
              <a:buNone/>
            </a:pPr>
            <a:r>
              <a:rPr lang="es-ES" b="1" dirty="0"/>
              <a:t>Razones para usar Azure App </a:t>
            </a:r>
            <a:r>
              <a:rPr lang="es-ES" b="1" dirty="0" err="1"/>
              <a:t>Service</a:t>
            </a:r>
            <a:endParaRPr lang="es-ES" b="1" dirty="0"/>
          </a:p>
          <a:p>
            <a:pPr>
              <a:buFont typeface="+mj-lt"/>
              <a:buAutoNum type="arabicPeriod"/>
            </a:pPr>
            <a:r>
              <a:rPr lang="es-ES" b="1" dirty="0"/>
              <a:t>Soporte para múltiples lenguajes y </a:t>
            </a:r>
            <a:r>
              <a:rPr lang="es-ES" b="1" dirty="0" err="1"/>
              <a:t>frameworks</a:t>
            </a:r>
            <a:r>
              <a:rPr lang="es-ES" dirty="0"/>
              <a:t>: App </a:t>
            </a:r>
            <a:r>
              <a:rPr lang="es-ES" dirty="0" err="1"/>
              <a:t>Service</a:t>
            </a:r>
            <a:r>
              <a:rPr lang="es-ES" dirty="0"/>
              <a:t> ofrece soporte de primera clase para ASP.NET, Java, Ruby, Node.js, PHP y Python. También puedes ejecutar PowerShell y otros scripts o ejecutables como servicios en segundo plano.</a:t>
            </a:r>
          </a:p>
          <a:p>
            <a:pPr>
              <a:buFont typeface="+mj-lt"/>
              <a:buAutoNum type="arabicPeriod"/>
            </a:pPr>
            <a:r>
              <a:rPr lang="es-ES" b="1" dirty="0"/>
              <a:t>Optimización para DevOps</a:t>
            </a:r>
            <a:r>
              <a:rPr lang="es-ES" dirty="0"/>
              <a:t>: Permite configurar la integración continua y la implementación mediante Azure DevOps, GitHub, </a:t>
            </a:r>
            <a:r>
              <a:rPr lang="es-ES" dirty="0" err="1"/>
              <a:t>BitBucket</a:t>
            </a:r>
            <a:r>
              <a:rPr lang="es-ES" dirty="0"/>
              <a:t>, Docker Hub o Azure Container </a:t>
            </a:r>
            <a:r>
              <a:rPr lang="es-ES" dirty="0" err="1"/>
              <a:t>Registry</a:t>
            </a:r>
            <a:r>
              <a:rPr lang="es-ES" dirty="0"/>
              <a:t>. También puedes promover actualizaciones a través de entornos de prueba y </a:t>
            </a:r>
            <a:r>
              <a:rPr lang="es-ES" dirty="0" err="1"/>
              <a:t>staging</a:t>
            </a:r>
            <a:r>
              <a:rPr lang="es-ES" dirty="0"/>
              <a:t>. Además, puedes gestionar tus aplicaciones con Azure PowerShell o la CLI multiplataforma.</a:t>
            </a:r>
          </a:p>
          <a:p>
            <a:pPr>
              <a:buFont typeface="+mj-lt"/>
              <a:buAutoNum type="arabicPeriod"/>
            </a:pPr>
            <a:r>
              <a:rPr lang="es-ES" b="1" dirty="0"/>
              <a:t>Escalabilidad global con alta disponibilidad</a:t>
            </a:r>
            <a:r>
              <a:rPr lang="es-ES" dirty="0"/>
              <a:t>: Puedes escalar manual o automáticamente tu aplicación. Azure App </a:t>
            </a:r>
            <a:r>
              <a:rPr lang="es-ES" dirty="0" err="1"/>
              <a:t>Service</a:t>
            </a:r>
            <a:r>
              <a:rPr lang="es-ES" dirty="0"/>
              <a:t> promete alta disponibilidad y puedes alojar tus aplicaciones en cualquier lugar de la infraestructura global de los </a:t>
            </a:r>
            <a:r>
              <a:rPr lang="es-ES" dirty="0" err="1"/>
              <a:t>datacenters</a:t>
            </a:r>
            <a:r>
              <a:rPr lang="es-ES" dirty="0"/>
              <a:t> de Microsoft.</a:t>
            </a:r>
          </a:p>
          <a:p>
            <a:pPr>
              <a:buFont typeface="+mj-lt"/>
              <a:buAutoNum type="arabicPeriod"/>
            </a:pPr>
            <a:r>
              <a:rPr lang="es-ES" b="1" dirty="0"/>
              <a:t>Conexiones a plataformas SaaS y datos locales</a:t>
            </a:r>
            <a:r>
              <a:rPr lang="es-ES" dirty="0"/>
              <a:t>: Ofrece más de 50 conectores para sistemas empresariales (como SAP), servicios SaaS (como Salesforce) y servicios en Internet (como Facebook). También puedes acceder a datos locales mediante Conexiones Híbridas y Redes Virtuales de Azure.</a:t>
            </a:r>
          </a:p>
          <a:p>
            <a:pPr>
              <a:buFont typeface="+mj-lt"/>
              <a:buAutoNum type="arabicPeriod"/>
            </a:pPr>
            <a:r>
              <a:rPr lang="es-ES" b="1" dirty="0"/>
              <a:t>Seguridad y cumplimiento</a:t>
            </a:r>
            <a:r>
              <a:rPr lang="es-ES" dirty="0"/>
              <a:t>: Azure App </a:t>
            </a:r>
            <a:r>
              <a:rPr lang="es-ES" dirty="0" err="1"/>
              <a:t>Service</a:t>
            </a:r>
            <a:r>
              <a:rPr lang="es-ES" dirty="0"/>
              <a:t> es compatible con estándares como ISO, SOC y PCI. Permite autenticar usuarios mediante Azure Active </a:t>
            </a:r>
            <a:r>
              <a:rPr lang="es-ES" dirty="0" err="1"/>
              <a:t>Directory</a:t>
            </a:r>
            <a:r>
              <a:rPr lang="es-ES" dirty="0"/>
              <a:t> o con inicios de sesión sociales (Google, Facebook, Twitter, Microsoft). También puedes crear restricciones de direcciones IP y gestionar identidades de servicio.</a:t>
            </a:r>
          </a:p>
          <a:p>
            <a:pPr>
              <a:buFont typeface="+mj-lt"/>
              <a:buAutoNum type="arabicPeriod"/>
            </a:pPr>
            <a:r>
              <a:rPr lang="es-ES" b="1" dirty="0"/>
              <a:t>Plantillas de aplicaciones</a:t>
            </a:r>
            <a:r>
              <a:rPr lang="es-ES" dirty="0"/>
              <a:t>: Dispone de una extensa lista de plantillas de aplicaciones en el Azure Marketplace, como WordPress, Joomla y Drupal.</a:t>
            </a:r>
          </a:p>
          <a:p>
            <a:pPr>
              <a:buFont typeface="+mj-lt"/>
              <a:buAutoNum type="arabicPeriod"/>
            </a:pPr>
            <a:r>
              <a:rPr lang="es-ES" b="1" dirty="0"/>
              <a:t>Integración con Visual Studio</a:t>
            </a:r>
            <a:r>
              <a:rPr lang="es-ES" dirty="0"/>
              <a:t>: Ofrece herramientas dedicadas en Visual Studio que simplifican la creación, implementación y depuración de aplicaciones.</a:t>
            </a:r>
          </a:p>
          <a:p>
            <a:pPr>
              <a:buFont typeface="+mj-lt"/>
              <a:buAutoNum type="arabicPeriod"/>
            </a:pPr>
            <a:r>
              <a:rPr lang="es-ES" b="1" dirty="0"/>
              <a:t>Características para </a:t>
            </a:r>
            <a:r>
              <a:rPr lang="es-ES" b="1" dirty="0" err="1"/>
              <a:t>APIs</a:t>
            </a:r>
            <a:r>
              <a:rPr lang="es-ES" b="1" dirty="0"/>
              <a:t> y aplicaciones móviles</a:t>
            </a:r>
            <a:r>
              <a:rPr lang="es-ES" dirty="0"/>
              <a:t>: App </a:t>
            </a:r>
            <a:r>
              <a:rPr lang="es-ES" dirty="0" err="1"/>
              <a:t>Service</a:t>
            </a:r>
            <a:r>
              <a:rPr lang="es-ES" dirty="0"/>
              <a:t> proporciona soporte para CORS para escenarios </a:t>
            </a:r>
            <a:r>
              <a:rPr lang="es-ES" dirty="0" err="1"/>
              <a:t>RESTful</a:t>
            </a:r>
            <a:r>
              <a:rPr lang="es-ES" dirty="0"/>
              <a:t> API, y simplifica los escenarios de aplicaciones móviles mediante autenticación, sincronización de datos offline, notificaciones </a:t>
            </a:r>
            <a:r>
              <a:rPr lang="es-ES" dirty="0" err="1"/>
              <a:t>push</a:t>
            </a:r>
            <a:r>
              <a:rPr lang="es-ES" dirty="0"/>
              <a:t>, entre otros.</a:t>
            </a:r>
          </a:p>
          <a:p>
            <a:pPr>
              <a:buFont typeface="+mj-lt"/>
              <a:buAutoNum type="arabicPeriod"/>
            </a:pPr>
            <a:r>
              <a:rPr lang="es-ES" b="1" dirty="0"/>
              <a:t>Código sin servidor (</a:t>
            </a:r>
            <a:r>
              <a:rPr lang="es-ES" b="1" dirty="0" err="1"/>
              <a:t>Serverless</a:t>
            </a:r>
            <a:r>
              <a:rPr lang="es-ES" b="1" dirty="0"/>
              <a:t>)</a:t>
            </a:r>
            <a:r>
              <a:rPr lang="es-ES" dirty="0"/>
              <a:t>: Permite ejecutar fragmentos de código o scripts bajo demanda, sin necesidad de gestionar explícitamente la infraestructura, y solo pagar por el tiempo de cómputo que realmente utiliza el código.</a:t>
            </a:r>
          </a:p>
          <a:p>
            <a:pPr>
              <a:buNone/>
            </a:pPr>
            <a:r>
              <a:rPr lang="es-ES" b="1" dirty="0"/>
              <a:t>Características principales:</a:t>
            </a:r>
          </a:p>
          <a:p>
            <a:pPr>
              <a:buFont typeface="Arial" panose="020B0604020202020204" pitchFamily="34" charset="0"/>
              <a:buChar char="•"/>
            </a:pPr>
            <a:r>
              <a:rPr lang="es-ES" b="1" dirty="0"/>
              <a:t>Lenguajes y </a:t>
            </a:r>
            <a:r>
              <a:rPr lang="es-ES" b="1" dirty="0" err="1"/>
              <a:t>frameworks</a:t>
            </a:r>
            <a:r>
              <a:rPr lang="es-ES" b="1" dirty="0"/>
              <a:t> soportados</a:t>
            </a:r>
            <a:r>
              <a:rPr lang="es-ES" dirty="0"/>
              <a:t>.</a:t>
            </a:r>
          </a:p>
          <a:p>
            <a:pPr>
              <a:buFont typeface="Arial" panose="020B0604020202020204" pitchFamily="34" charset="0"/>
              <a:buChar char="•"/>
            </a:pPr>
            <a:r>
              <a:rPr lang="es-ES" b="1" dirty="0"/>
              <a:t>Optimización para DevOps</a:t>
            </a:r>
            <a:r>
              <a:rPr lang="es-ES" dirty="0"/>
              <a:t>.</a:t>
            </a:r>
          </a:p>
          <a:p>
            <a:pPr>
              <a:buFont typeface="Arial" panose="020B0604020202020204" pitchFamily="34" charset="0"/>
              <a:buChar char="•"/>
            </a:pPr>
            <a:r>
              <a:rPr lang="es-ES" b="1" dirty="0"/>
              <a:t>Escalabilidad global y alta disponibilidad</a:t>
            </a:r>
            <a:r>
              <a:rPr lang="es-ES" dirty="0"/>
              <a:t>.</a:t>
            </a:r>
          </a:p>
          <a:p>
            <a:pPr>
              <a:buFont typeface="Arial" panose="020B0604020202020204" pitchFamily="34" charset="0"/>
              <a:buChar char="•"/>
            </a:pPr>
            <a:r>
              <a:rPr lang="es-ES" b="1" dirty="0"/>
              <a:t>Conexión con plataformas SaaS y datos locales</a:t>
            </a:r>
            <a:r>
              <a:rPr lang="es-ES" dirty="0"/>
              <a:t>.</a:t>
            </a:r>
          </a:p>
          <a:p>
            <a:pPr>
              <a:buFont typeface="Arial" panose="020B0604020202020204" pitchFamily="34" charset="0"/>
              <a:buChar char="•"/>
            </a:pPr>
            <a:r>
              <a:rPr lang="es-ES" b="1" dirty="0"/>
              <a:t>Cumplimiento con estándares de seguridad</a:t>
            </a:r>
            <a:r>
              <a:rPr lang="es-ES" dirty="0"/>
              <a:t>.</a:t>
            </a:r>
          </a:p>
          <a:p>
            <a:pPr>
              <a:buFont typeface="Arial" panose="020B0604020202020204" pitchFamily="34" charset="0"/>
              <a:buChar char="•"/>
            </a:pPr>
            <a:r>
              <a:rPr lang="es-ES" b="1" dirty="0"/>
              <a:t>Plantillas de aplicaciones preconfiguradas</a:t>
            </a:r>
            <a:r>
              <a:rPr lang="es-ES" dirty="0"/>
              <a:t>.</a:t>
            </a:r>
          </a:p>
          <a:p>
            <a:pPr>
              <a:buFont typeface="Arial" panose="020B0604020202020204" pitchFamily="34" charset="0"/>
              <a:buChar char="•"/>
            </a:pPr>
            <a:r>
              <a:rPr lang="es-ES" b="1" dirty="0"/>
              <a:t>Integración con Visual Studio</a:t>
            </a:r>
            <a:r>
              <a:rPr lang="es-ES" dirty="0"/>
              <a:t>.</a:t>
            </a:r>
          </a:p>
          <a:p>
            <a:pPr>
              <a:buFont typeface="Arial" panose="020B0604020202020204" pitchFamily="34" charset="0"/>
              <a:buChar char="•"/>
            </a:pPr>
            <a:r>
              <a:rPr lang="es-ES" b="1" dirty="0"/>
              <a:t>Soporte para </a:t>
            </a:r>
            <a:r>
              <a:rPr lang="es-ES" b="1" dirty="0" err="1"/>
              <a:t>APIs</a:t>
            </a:r>
            <a:r>
              <a:rPr lang="es-ES" b="1" dirty="0"/>
              <a:t> y aplicaciones móviles</a:t>
            </a:r>
            <a:r>
              <a:rPr lang="es-ES" dirty="0"/>
              <a:t>.</a:t>
            </a:r>
          </a:p>
          <a:p>
            <a:pPr>
              <a:buFont typeface="Arial" panose="020B0604020202020204" pitchFamily="34" charset="0"/>
              <a:buChar char="•"/>
            </a:pPr>
            <a:r>
              <a:rPr lang="es-ES" b="1" dirty="0"/>
              <a:t>Ejecuta código sin servidor (</a:t>
            </a:r>
            <a:r>
              <a:rPr lang="es-ES" b="1" dirty="0" err="1"/>
              <a:t>Serverless</a:t>
            </a:r>
            <a:r>
              <a:rPr lang="es-ES" b="1" dirty="0"/>
              <a:t>)</a:t>
            </a:r>
            <a:r>
              <a:rPr lang="es-ES" dirty="0"/>
              <a:t>.</a:t>
            </a:r>
          </a:p>
          <a:p>
            <a:r>
              <a:rPr lang="es-ES" b="1" dirty="0"/>
              <a:t>Resumen</a:t>
            </a:r>
            <a:r>
              <a:rPr lang="es-ES" dirty="0"/>
              <a:t>: Azure App </a:t>
            </a:r>
            <a:r>
              <a:rPr lang="es-ES" dirty="0" err="1"/>
              <a:t>Service</a:t>
            </a:r>
            <a:r>
              <a:rPr lang="es-ES" dirty="0"/>
              <a:t> es ideal para aplicaciones modernas que requieren escalabilidad, alta disponibilidad y soporte para múltiples plataformas y servicios SaaS.</a:t>
            </a:r>
          </a:p>
          <a:p>
            <a:r>
              <a:rPr lang="en-US" dirty="0"/>
              <a:t>soft.com/en-us/services/app-service/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Creando un App </a:t>
            </a:r>
            <a:r>
              <a:rPr lang="es-ES" b="1" dirty="0" err="1"/>
              <a:t>Service</a:t>
            </a:r>
            <a:endParaRPr lang="es-ES" b="1" dirty="0"/>
          </a:p>
          <a:p>
            <a:pPr>
              <a:buNone/>
            </a:pPr>
            <a:r>
              <a:rPr lang="es-ES" dirty="0"/>
              <a:t>Al crear un App </a:t>
            </a:r>
            <a:r>
              <a:rPr lang="es-ES" dirty="0" err="1"/>
              <a:t>Service</a:t>
            </a:r>
            <a:r>
              <a:rPr lang="es-ES" dirty="0"/>
              <a:t> en Azure, deberás especificar un grupo de recursos y un plan de servicio. Además, tendrás algunas opciones adicionales de configuración. Es posible que necesites la ayuda de un desarrollador para completar algunos de estos campos.</a:t>
            </a:r>
          </a:p>
          <a:p>
            <a:pPr>
              <a:buNone/>
            </a:pPr>
            <a:r>
              <a:rPr lang="es-ES" b="1" dirty="0"/>
              <a:t>Configuración inicial:</a:t>
            </a:r>
          </a:p>
          <a:p>
            <a:pPr>
              <a:buFont typeface="Arial" panose="020B0604020202020204" pitchFamily="34" charset="0"/>
              <a:buChar char="•"/>
            </a:pPr>
            <a:r>
              <a:rPr lang="es-ES" b="1" dirty="0"/>
              <a:t>Nombre</a:t>
            </a:r>
            <a:r>
              <a:rPr lang="es-ES" dirty="0"/>
              <a:t>: El nombre debe ser único y se usará para localizar tu aplicación, como por ejemplo webappces1.azurewebsites.net. Si lo prefieres, puedes mapear un nombre de dominio personalizado.</a:t>
            </a:r>
          </a:p>
          <a:p>
            <a:pPr>
              <a:buFont typeface="Arial" panose="020B0604020202020204" pitchFamily="34" charset="0"/>
              <a:buChar char="•"/>
            </a:pPr>
            <a:r>
              <a:rPr lang="es-ES" b="1" dirty="0"/>
              <a:t>Publicar</a:t>
            </a:r>
            <a:r>
              <a:rPr lang="es-ES" dirty="0"/>
              <a:t>: El servicio de App puede alojar código o un contenedor Docker.</a:t>
            </a:r>
          </a:p>
          <a:p>
            <a:pPr>
              <a:buFont typeface="Arial" panose="020B0604020202020204" pitchFamily="34" charset="0"/>
              <a:buChar char="•"/>
            </a:pPr>
            <a:r>
              <a:rPr lang="es-ES" b="1" dirty="0" err="1"/>
              <a:t>Stack</a:t>
            </a:r>
            <a:r>
              <a:rPr lang="es-ES" b="1" dirty="0"/>
              <a:t> de ejecución</a:t>
            </a:r>
            <a:r>
              <a:rPr lang="es-ES" dirty="0"/>
              <a:t>: El </a:t>
            </a:r>
            <a:r>
              <a:rPr lang="es-ES" dirty="0" err="1"/>
              <a:t>stack</a:t>
            </a:r>
            <a:r>
              <a:rPr lang="es-ES" dirty="0"/>
              <a:t> de software para ejecutar la aplicación, que incluye el lenguaje y las versiones del SDK. Para aplicaciones en Linux y contenedores personalizados, también puedes configurar un comando o archivo de inicio opcional. Algunas opciones son: .NET Core, .NET Framework, Node.js, PHP, Python, y Ruby, con varias versiones disponibles.</a:t>
            </a:r>
          </a:p>
          <a:p>
            <a:pPr>
              <a:buFont typeface="Arial" panose="020B0604020202020204" pitchFamily="34" charset="0"/>
              <a:buChar char="•"/>
            </a:pPr>
            <a:r>
              <a:rPr lang="es-ES" b="1" dirty="0"/>
              <a:t>Sistema operativo</a:t>
            </a:r>
            <a:r>
              <a:rPr lang="es-ES" dirty="0"/>
              <a:t>: Las opciones son </a:t>
            </a:r>
            <a:r>
              <a:rPr lang="es-ES" b="1" dirty="0"/>
              <a:t>Linux</a:t>
            </a:r>
            <a:r>
              <a:rPr lang="es-ES" dirty="0"/>
              <a:t> o </a:t>
            </a:r>
            <a:r>
              <a:rPr lang="es-ES" b="1" dirty="0"/>
              <a:t>Windows</a:t>
            </a:r>
            <a:r>
              <a:rPr lang="es-ES" dirty="0"/>
              <a:t>.</a:t>
            </a:r>
          </a:p>
          <a:p>
            <a:pPr>
              <a:buFont typeface="Arial" panose="020B0604020202020204" pitchFamily="34" charset="0"/>
              <a:buChar char="•"/>
            </a:pPr>
            <a:r>
              <a:rPr lang="es-ES" b="1" dirty="0"/>
              <a:t>Región</a:t>
            </a:r>
            <a:r>
              <a:rPr lang="es-ES" dirty="0"/>
              <a:t>: Tu elección de región afectará la disponibilidad del plan de servicio de App.</a:t>
            </a:r>
          </a:p>
          <a:p>
            <a:pPr>
              <a:buNone/>
            </a:pPr>
            <a:r>
              <a:rPr lang="es-ES" b="1" dirty="0"/>
              <a:t>Configuración de la aplicación:</a:t>
            </a:r>
          </a:p>
          <a:p>
            <a:pPr>
              <a:buNone/>
            </a:pPr>
            <a:r>
              <a:rPr lang="es-ES" dirty="0"/>
              <a:t>Una vez creado tu App </a:t>
            </a:r>
            <a:r>
              <a:rPr lang="es-ES" dirty="0" err="1"/>
              <a:t>Service</a:t>
            </a:r>
            <a:r>
              <a:rPr lang="es-ES" dirty="0"/>
              <a:t>, tendrás configuraciones adicionales disponibles.</a:t>
            </a:r>
          </a:p>
          <a:p>
            <a:pPr>
              <a:buNone/>
            </a:pPr>
            <a:r>
              <a:rPr lang="es-ES" dirty="0"/>
              <a:t>Algunas configuraciones interesantes son:</a:t>
            </a:r>
          </a:p>
          <a:p>
            <a:pPr>
              <a:buFont typeface="Arial" panose="020B0604020202020204" pitchFamily="34" charset="0"/>
              <a:buChar char="•"/>
            </a:pPr>
            <a:r>
              <a:rPr lang="es-ES" b="1" dirty="0" err="1"/>
              <a:t>Always</a:t>
            </a:r>
            <a:r>
              <a:rPr lang="es-ES" b="1" dirty="0"/>
              <a:t> </a:t>
            </a:r>
            <a:r>
              <a:rPr lang="es-ES" b="1" dirty="0" err="1"/>
              <a:t>On</a:t>
            </a:r>
            <a:r>
              <a:rPr lang="es-ES" dirty="0"/>
              <a:t>: Mantiene la aplicación cargada incluso cuando no hay tráfico. Esto es necesario para </a:t>
            </a:r>
            <a:r>
              <a:rPr lang="es-ES" dirty="0" err="1"/>
              <a:t>WebJobs</a:t>
            </a:r>
            <a:r>
              <a:rPr lang="es-ES" dirty="0"/>
              <a:t> continuos o para </a:t>
            </a:r>
            <a:r>
              <a:rPr lang="es-ES" dirty="0" err="1"/>
              <a:t>WebJobs</a:t>
            </a:r>
            <a:r>
              <a:rPr lang="es-ES" dirty="0"/>
              <a:t> que se activan usando una expresión CRON.</a:t>
            </a:r>
          </a:p>
          <a:p>
            <a:pPr>
              <a:buFont typeface="Arial" panose="020B0604020202020204" pitchFamily="34" charset="0"/>
              <a:buChar char="•"/>
            </a:pPr>
            <a:r>
              <a:rPr lang="es-ES" b="1" dirty="0"/>
              <a:t>ARR </a:t>
            </a:r>
            <a:r>
              <a:rPr lang="es-ES" b="1" dirty="0" err="1"/>
              <a:t>Affinity</a:t>
            </a:r>
            <a:r>
              <a:rPr lang="es-ES" dirty="0"/>
              <a:t>: En una implementación </a:t>
            </a:r>
            <a:r>
              <a:rPr lang="es-ES" dirty="0" err="1"/>
              <a:t>multi-instancia</a:t>
            </a:r>
            <a:r>
              <a:rPr lang="es-ES" dirty="0"/>
              <a:t>, asegura que el cliente sea dirigido a la misma instancia durante la vida de la sesión. Esta opción puede configurarse como "Off" para aplicaciones sin estado.</a:t>
            </a:r>
          </a:p>
          <a:p>
            <a:pPr>
              <a:buFont typeface="Arial" panose="020B0604020202020204" pitchFamily="34" charset="0"/>
              <a:buChar char="•"/>
            </a:pPr>
            <a:r>
              <a:rPr lang="es-ES" b="1" dirty="0"/>
              <a:t>Cadenas de conexión</a:t>
            </a:r>
            <a:r>
              <a:rPr lang="es-ES" dirty="0"/>
              <a:t>: Las cadenas de conexión se cifran en reposo y se transmiten a través de un canal cifrado.</a:t>
            </a:r>
          </a:p>
          <a:p>
            <a:r>
              <a:rPr lang="es-ES" dirty="0"/>
              <a:t>Estas configuraciones permiten una personalización completa de cómo se comportará tu aplicación dentro del App </a:t>
            </a:r>
            <a:r>
              <a:rPr lang="es-ES" dirty="0" err="1"/>
              <a:t>Service</a:t>
            </a:r>
            <a:r>
              <a:rPr lang="es-ES" dirty="0"/>
              <a:t>.</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9:13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63427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pPr>
              <a:buNone/>
            </a:pPr>
            <a:r>
              <a:rPr lang="es-ES" b="1" dirty="0"/>
              <a:t>Despliegue Continuo en Azure App </a:t>
            </a:r>
            <a:r>
              <a:rPr lang="es-ES" b="1" dirty="0" err="1"/>
              <a:t>Service</a:t>
            </a:r>
            <a:endParaRPr lang="es-ES" b="1" dirty="0"/>
          </a:p>
          <a:p>
            <a:pPr>
              <a:buNone/>
            </a:pPr>
            <a:r>
              <a:rPr lang="es-ES" dirty="0"/>
              <a:t>El portal de Azure proporciona integración y despliegue continuo de forma nativa con Azure DevOps, GitHub, </a:t>
            </a:r>
            <a:r>
              <a:rPr lang="es-ES" dirty="0" err="1"/>
              <a:t>Bitbucket</a:t>
            </a:r>
            <a:r>
              <a:rPr lang="es-ES" dirty="0"/>
              <a:t>, FTP o un repositorio Git local en tu máquina de desarrollo. Conecta tu aplicación web con cualquiera de estas fuentes y App </a:t>
            </a:r>
            <a:r>
              <a:rPr lang="es-ES" dirty="0" err="1"/>
              <a:t>Service</a:t>
            </a:r>
            <a:r>
              <a:rPr lang="es-ES" dirty="0"/>
              <a:t> se encargará del resto, sincronizando automáticamente el código y cualquier cambio futuro directamente en la aplicación web. Además, con </a:t>
            </a:r>
            <a:r>
              <a:rPr lang="es-ES" b="1" dirty="0"/>
              <a:t>Azure DevOps</a:t>
            </a:r>
            <a:r>
              <a:rPr lang="es-ES" dirty="0"/>
              <a:t>, puedes definir tu propio proceso de construcción y liberación que compila el código fuente, ejecuta pruebas, genera una versión y finalmente despliega la versión cada vez que realices un </a:t>
            </a:r>
            <a:r>
              <a:rPr lang="es-ES" dirty="0" err="1"/>
              <a:t>commit</a:t>
            </a:r>
            <a:r>
              <a:rPr lang="es-ES" dirty="0"/>
              <a:t>. Todo esto ocurre de forma implícita sin necesidad de intervención manual.</a:t>
            </a:r>
          </a:p>
          <a:p>
            <a:pPr>
              <a:buNone/>
            </a:pPr>
            <a:r>
              <a:rPr lang="es-ES" b="1" dirty="0"/>
              <a:t>Despliegue Automatizado (Integración Continua)</a:t>
            </a:r>
          </a:p>
          <a:p>
            <a:pPr>
              <a:buNone/>
            </a:pPr>
            <a:r>
              <a:rPr lang="es-ES" dirty="0"/>
              <a:t>El despliegue automatizado o integración continua es un proceso utilizado para implementar nuevas características y corregir errores rápidamente, con un mínimo impacto para los usuarios finales. Azure soporta despliegue automatizado directamente desde varias fuentes. Las siguientes opciones están disponibles:</a:t>
            </a:r>
          </a:p>
          <a:p>
            <a:pPr>
              <a:buFont typeface="Arial" panose="020B0604020202020204" pitchFamily="34" charset="0"/>
              <a:buChar char="•"/>
            </a:pPr>
            <a:r>
              <a:rPr lang="es-ES" b="1" dirty="0"/>
              <a:t>Azure DevOps</a:t>
            </a:r>
            <a:r>
              <a:rPr lang="es-ES" dirty="0"/>
              <a:t>: Puedes subir tu código a Azure DevOps (anteriormente conocido como Visual Studio </a:t>
            </a:r>
            <a:r>
              <a:rPr lang="es-ES" dirty="0" err="1"/>
              <a:t>Team</a:t>
            </a:r>
            <a:r>
              <a:rPr lang="es-ES" dirty="0"/>
              <a:t> </a:t>
            </a:r>
            <a:r>
              <a:rPr lang="es-ES" dirty="0" err="1"/>
              <a:t>Services</a:t>
            </a:r>
            <a:r>
              <a:rPr lang="es-ES" dirty="0"/>
              <a:t>), compilar tu código en la nube, ejecutar las pruebas, generar una versión del código y, finalmente, desplegar el código en un </a:t>
            </a:r>
            <a:r>
              <a:rPr lang="es-ES" b="1" dirty="0"/>
              <a:t>Web App</a:t>
            </a:r>
            <a:r>
              <a:rPr lang="es-ES" dirty="0"/>
              <a:t> de Azure.</a:t>
            </a:r>
          </a:p>
          <a:p>
            <a:pPr>
              <a:buFont typeface="Arial" panose="020B0604020202020204" pitchFamily="34" charset="0"/>
              <a:buChar char="•"/>
            </a:pPr>
            <a:r>
              <a:rPr lang="es-ES" b="1" dirty="0"/>
              <a:t>GitHub</a:t>
            </a:r>
            <a:r>
              <a:rPr lang="es-ES" dirty="0"/>
              <a:t>: Azure soporta el despliegue automatizado directamente desde </a:t>
            </a:r>
            <a:r>
              <a:rPr lang="es-ES" b="1" dirty="0"/>
              <a:t>GitHub</a:t>
            </a:r>
            <a:r>
              <a:rPr lang="es-ES" dirty="0"/>
              <a:t>. Cuando conectas tu repositorio de GitHub con Azure para despliegue automatizado, cualquier cambio que hagas en la rama de producción en GitHub será automáticamente desplegado.</a:t>
            </a:r>
          </a:p>
          <a:p>
            <a:pPr>
              <a:buFont typeface="Arial" panose="020B0604020202020204" pitchFamily="34" charset="0"/>
              <a:buChar char="•"/>
            </a:pPr>
            <a:r>
              <a:rPr lang="es-ES" b="1" dirty="0" err="1"/>
              <a:t>Bitbucket</a:t>
            </a:r>
            <a:r>
              <a:rPr lang="es-ES" dirty="0"/>
              <a:t>: Similar a GitHub, </a:t>
            </a:r>
            <a:r>
              <a:rPr lang="es-ES" b="1" dirty="0" err="1"/>
              <a:t>Bitbucket</a:t>
            </a:r>
            <a:r>
              <a:rPr lang="es-ES" dirty="0"/>
              <a:t> también permite configurar un despliegue automatizado.</a:t>
            </a:r>
          </a:p>
          <a:p>
            <a:pPr>
              <a:buNone/>
            </a:pPr>
            <a:r>
              <a:rPr lang="es-ES" b="1" dirty="0"/>
              <a:t>Despliegue Manual</a:t>
            </a:r>
          </a:p>
          <a:p>
            <a:pPr>
              <a:buNone/>
            </a:pPr>
            <a:r>
              <a:rPr lang="es-ES" dirty="0"/>
              <a:t>Existen varias opciones que puedes usar para empujar tu código manualmente a Azure:</a:t>
            </a:r>
          </a:p>
          <a:p>
            <a:pPr>
              <a:buFont typeface="Arial" panose="020B0604020202020204" pitchFamily="34" charset="0"/>
              <a:buChar char="•"/>
            </a:pPr>
            <a:r>
              <a:rPr lang="es-ES" b="1" dirty="0"/>
              <a:t>Git</a:t>
            </a:r>
            <a:r>
              <a:rPr lang="es-ES" dirty="0"/>
              <a:t>: Las aplicaciones web de App </a:t>
            </a:r>
            <a:r>
              <a:rPr lang="es-ES" dirty="0" err="1"/>
              <a:t>Service</a:t>
            </a:r>
            <a:r>
              <a:rPr lang="es-ES" dirty="0"/>
              <a:t> ofrecen una URL de Git que puedes agregar como repositorio remoto. Al hacer un </a:t>
            </a:r>
            <a:r>
              <a:rPr lang="es-ES" dirty="0" err="1"/>
              <a:t>push</a:t>
            </a:r>
            <a:r>
              <a:rPr lang="es-ES" dirty="0"/>
              <a:t> a este repositorio remoto, tu aplicación se desplegará automáticamente.</a:t>
            </a:r>
          </a:p>
          <a:p>
            <a:pPr>
              <a:buFont typeface="Arial" panose="020B0604020202020204" pitchFamily="34" charset="0"/>
              <a:buChar char="•"/>
            </a:pPr>
            <a:r>
              <a:rPr lang="es-ES" b="1" dirty="0"/>
              <a:t>CLI</a:t>
            </a:r>
            <a:r>
              <a:rPr lang="es-ES" dirty="0"/>
              <a:t>: </a:t>
            </a:r>
            <a:r>
              <a:rPr lang="es-ES" dirty="0" err="1"/>
              <a:t>webapp</a:t>
            </a:r>
            <a:r>
              <a:rPr lang="es-ES" dirty="0"/>
              <a:t> up es una característica de la interfaz de línea de comandos (CLI) de </a:t>
            </a:r>
            <a:r>
              <a:rPr lang="es-ES" b="1" dirty="0" err="1"/>
              <a:t>az</a:t>
            </a:r>
            <a:r>
              <a:rPr lang="es-ES" dirty="0"/>
              <a:t> que empaqueta tu aplicación y la despliega. A diferencia de otros métodos de despliegue, </a:t>
            </a:r>
            <a:r>
              <a:rPr lang="es-ES" dirty="0" err="1"/>
              <a:t>az</a:t>
            </a:r>
            <a:r>
              <a:rPr lang="es-ES" dirty="0"/>
              <a:t> </a:t>
            </a:r>
            <a:r>
              <a:rPr lang="es-ES" dirty="0" err="1"/>
              <a:t>webapp</a:t>
            </a:r>
            <a:r>
              <a:rPr lang="es-ES" dirty="0"/>
              <a:t> up puede crear una nueva aplicación en App </a:t>
            </a:r>
            <a:r>
              <a:rPr lang="es-ES" dirty="0" err="1"/>
              <a:t>Service</a:t>
            </a:r>
            <a:r>
              <a:rPr lang="es-ES" dirty="0"/>
              <a:t> si no la has creado previamente.</a:t>
            </a:r>
          </a:p>
          <a:p>
            <a:pPr>
              <a:buFont typeface="Arial" panose="020B0604020202020204" pitchFamily="34" charset="0"/>
              <a:buChar char="•"/>
            </a:pPr>
            <a:r>
              <a:rPr lang="es-ES" b="1" dirty="0" err="1"/>
              <a:t>ZipDeploy</a:t>
            </a:r>
            <a:r>
              <a:rPr lang="es-ES" dirty="0"/>
              <a:t>: Usa herramientas como </a:t>
            </a:r>
            <a:r>
              <a:rPr lang="es-ES" b="1" dirty="0" err="1"/>
              <a:t>curl</a:t>
            </a:r>
            <a:r>
              <a:rPr lang="es-ES" dirty="0"/>
              <a:t> o una utilidad HTTP similar para enviar un archivo ZIP con los archivos de tu aplicación a App </a:t>
            </a:r>
            <a:r>
              <a:rPr lang="es-ES" dirty="0" err="1"/>
              <a:t>Service</a:t>
            </a:r>
            <a:r>
              <a:rPr lang="es-ES" dirty="0"/>
              <a:t>.</a:t>
            </a:r>
          </a:p>
          <a:p>
            <a:pPr>
              <a:buFont typeface="Arial" panose="020B0604020202020204" pitchFamily="34" charset="0"/>
              <a:buChar char="•"/>
            </a:pPr>
            <a:r>
              <a:rPr lang="es-ES" b="1" dirty="0"/>
              <a:t>Visual Studio</a:t>
            </a:r>
            <a:r>
              <a:rPr lang="es-ES" dirty="0"/>
              <a:t>: </a:t>
            </a:r>
            <a:r>
              <a:rPr lang="es-ES" b="1" dirty="0"/>
              <a:t>Visual Studio</a:t>
            </a:r>
            <a:r>
              <a:rPr lang="es-ES" dirty="0"/>
              <a:t> tiene un asistente de despliegue de App </a:t>
            </a:r>
            <a:r>
              <a:rPr lang="es-ES" dirty="0" err="1"/>
              <a:t>Service</a:t>
            </a:r>
            <a:r>
              <a:rPr lang="es-ES" dirty="0"/>
              <a:t> que puede guiarte a través del proceso de despliegue.</a:t>
            </a:r>
          </a:p>
          <a:p>
            <a:pPr>
              <a:buFont typeface="Arial" panose="020B0604020202020204" pitchFamily="34" charset="0"/>
              <a:buChar char="•"/>
            </a:pPr>
            <a:r>
              <a:rPr lang="es-ES" b="1" dirty="0"/>
              <a:t>FTP/S</a:t>
            </a:r>
            <a:r>
              <a:rPr lang="es-ES" dirty="0"/>
              <a:t>: </a:t>
            </a:r>
            <a:r>
              <a:rPr lang="es-ES" b="1" dirty="0"/>
              <a:t>FTP</a:t>
            </a:r>
            <a:r>
              <a:rPr lang="es-ES" dirty="0"/>
              <a:t> o </a:t>
            </a:r>
            <a:r>
              <a:rPr lang="es-ES" b="1" dirty="0"/>
              <a:t>FTPS</a:t>
            </a:r>
            <a:r>
              <a:rPr lang="es-ES" dirty="0"/>
              <a:t> son formas tradicionales de subir tu código a muchos entornos de hosting, incluido App </a:t>
            </a:r>
            <a:r>
              <a:rPr lang="es-ES" dirty="0" err="1"/>
              <a:t>Service</a:t>
            </a:r>
            <a:r>
              <a:rPr lang="es-ES" dirty="0"/>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49254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App Service plan mode supports a different number of deployment slots. To find out the number of slots your app's mode supports, see App Service Limits. </a:t>
            </a:r>
          </a:p>
          <a:p>
            <a:endParaRPr lang="en-US" dirty="0"/>
          </a:p>
          <a:p>
            <a:r>
              <a:rPr lang="en-US" dirty="0"/>
              <a:t>Set up staging environments - https://docs.microsoft.com/en-us/azure/app-service/web-sites-staged-publishing?toc=%2Fazure%2Fapp-service%2Ftoc.json#add-a-deployment-slot</a:t>
            </a:r>
          </a:p>
          <a:p>
            <a:r>
              <a:rPr lang="en-US" dirty="0"/>
              <a:t>App Service Web App – block web access to non-production deployment slots - http://ruslany.net/2014/04/azure-web-sites-block-web-access-to-non-production-deployment-slots/</a:t>
            </a:r>
          </a:p>
          <a:p>
            <a:pPr>
              <a:buNone/>
            </a:pPr>
            <a:r>
              <a:rPr lang="es-ES" b="1" dirty="0" err="1"/>
              <a:t>Deployment</a:t>
            </a:r>
            <a:r>
              <a:rPr lang="es-ES" b="1" dirty="0"/>
              <a:t> Slots en Azure App </a:t>
            </a:r>
            <a:r>
              <a:rPr lang="es-ES" b="1" dirty="0" err="1"/>
              <a:t>Service</a:t>
            </a:r>
            <a:endParaRPr lang="es-ES" b="1" dirty="0"/>
          </a:p>
          <a:p>
            <a:pPr>
              <a:buNone/>
            </a:pPr>
            <a:r>
              <a:rPr lang="es-ES" dirty="0"/>
              <a:t>Cuando despliegas tu aplicación web, aplicación web en Linux, </a:t>
            </a:r>
            <a:r>
              <a:rPr lang="es-ES" dirty="0" err="1"/>
              <a:t>backend</a:t>
            </a:r>
            <a:r>
              <a:rPr lang="es-ES" dirty="0"/>
              <a:t> móvil o aplicación API en Azure App </a:t>
            </a:r>
            <a:r>
              <a:rPr lang="es-ES" dirty="0" err="1"/>
              <a:t>Service</a:t>
            </a:r>
            <a:r>
              <a:rPr lang="es-ES" dirty="0"/>
              <a:t>, puedes usar un </a:t>
            </a:r>
            <a:r>
              <a:rPr lang="es-ES" b="1" dirty="0"/>
              <a:t>slot de despliegue</a:t>
            </a:r>
            <a:r>
              <a:rPr lang="es-ES" dirty="0"/>
              <a:t> separado en lugar del slot de producción predeterminado cuando trabajas en los planes </a:t>
            </a:r>
            <a:r>
              <a:rPr lang="es-ES" b="1" dirty="0"/>
              <a:t>Standard</a:t>
            </a:r>
            <a:r>
              <a:rPr lang="es-ES" dirty="0"/>
              <a:t>, </a:t>
            </a:r>
            <a:r>
              <a:rPr lang="es-ES" b="1" dirty="0"/>
              <a:t>Premium</a:t>
            </a:r>
            <a:r>
              <a:rPr lang="es-ES" dirty="0"/>
              <a:t> o </a:t>
            </a:r>
            <a:r>
              <a:rPr lang="es-ES" b="1" dirty="0" err="1"/>
              <a:t>Isolated</a:t>
            </a:r>
            <a:r>
              <a:rPr lang="es-ES" dirty="0"/>
              <a:t>. Los </a:t>
            </a:r>
            <a:r>
              <a:rPr lang="es-ES" b="1" dirty="0" err="1"/>
              <a:t>deployment</a:t>
            </a:r>
            <a:r>
              <a:rPr lang="es-ES" b="1" dirty="0"/>
              <a:t> slots</a:t>
            </a:r>
            <a:r>
              <a:rPr lang="es-ES" dirty="0"/>
              <a:t> son aplicaciones activas con sus propios nombres de host. El contenido y los elementos de configuración de la aplicación pueden intercambiarse entre dos slots de despliegue, incluyendo el slot de producción.</a:t>
            </a:r>
          </a:p>
          <a:p>
            <a:pPr>
              <a:buNone/>
            </a:pPr>
            <a:r>
              <a:rPr lang="es-ES" b="1" dirty="0"/>
              <a:t>Ventajas de los </a:t>
            </a:r>
            <a:r>
              <a:rPr lang="es-ES" b="1" dirty="0" err="1"/>
              <a:t>Deployment</a:t>
            </a:r>
            <a:r>
              <a:rPr lang="es-ES" b="1" dirty="0"/>
              <a:t> Slots</a:t>
            </a:r>
          </a:p>
          <a:p>
            <a:pPr>
              <a:buNone/>
            </a:pPr>
            <a:r>
              <a:rPr lang="es-ES" dirty="0"/>
              <a:t>Utilizar </a:t>
            </a:r>
            <a:r>
              <a:rPr lang="es-ES" b="1" dirty="0"/>
              <a:t>slots de despliegue</a:t>
            </a:r>
            <a:r>
              <a:rPr lang="es-ES" dirty="0"/>
              <a:t> separados para </a:t>
            </a:r>
            <a:r>
              <a:rPr lang="es-ES" b="1" dirty="0" err="1"/>
              <a:t>staging</a:t>
            </a:r>
            <a:r>
              <a:rPr lang="es-ES" dirty="0"/>
              <a:t> y </a:t>
            </a:r>
            <a:r>
              <a:rPr lang="es-ES" b="1" dirty="0"/>
              <a:t>producción</a:t>
            </a:r>
            <a:r>
              <a:rPr lang="es-ES" dirty="0"/>
              <a:t> ofrece varias ventajas clave:</a:t>
            </a:r>
          </a:p>
          <a:p>
            <a:pPr>
              <a:buFont typeface="Arial" panose="020B0604020202020204" pitchFamily="34" charset="0"/>
              <a:buChar char="•"/>
            </a:pPr>
            <a:r>
              <a:rPr lang="es-ES" b="1" dirty="0"/>
              <a:t>Validación de cambios</a:t>
            </a:r>
            <a:r>
              <a:rPr lang="es-ES" dirty="0"/>
              <a:t>: Puedes validar los cambios de tu aplicación en un slot de </a:t>
            </a:r>
            <a:r>
              <a:rPr lang="es-ES" b="1" dirty="0" err="1"/>
              <a:t>staging</a:t>
            </a:r>
            <a:r>
              <a:rPr lang="es-ES" dirty="0"/>
              <a:t> antes de intercambiarlo con el slot de producción, lo que reduce riesgos de errores en producción.</a:t>
            </a:r>
          </a:p>
          <a:p>
            <a:pPr>
              <a:buFont typeface="Arial" panose="020B0604020202020204" pitchFamily="34" charset="0"/>
              <a:buChar char="•"/>
            </a:pPr>
            <a:r>
              <a:rPr lang="es-ES" b="1" dirty="0"/>
              <a:t>Eliminación de tiempo de inactividad</a:t>
            </a:r>
            <a:r>
              <a:rPr lang="es-ES" dirty="0"/>
              <a:t>: Al desplegar una aplicación primero en un slot y luego intercambiarla en producción, aseguras que todas las instancias del slot estén preparadas (</a:t>
            </a:r>
            <a:r>
              <a:rPr lang="es-ES" dirty="0" err="1"/>
              <a:t>warm</a:t>
            </a:r>
            <a:r>
              <a:rPr lang="es-ES" dirty="0"/>
              <a:t>-up) antes de ser colocadas en producción. Esto elimina el tiempo de inactividad durante el despliegue, ya que la redirección del tráfico es fluida y no se pierden solicitudes debido a las operaciones de intercambio (swap).</a:t>
            </a:r>
          </a:p>
          <a:p>
            <a:pPr>
              <a:buFont typeface="Arial" panose="020B0604020202020204" pitchFamily="34" charset="0"/>
              <a:buChar char="•"/>
            </a:pPr>
            <a:r>
              <a:rPr lang="es-ES" b="1" dirty="0"/>
              <a:t>Recuperación rápida</a:t>
            </a:r>
            <a:r>
              <a:rPr lang="es-ES" dirty="0"/>
              <a:t>: Después de un </a:t>
            </a:r>
            <a:r>
              <a:rPr lang="es-ES" b="1" dirty="0"/>
              <a:t>swap</a:t>
            </a:r>
            <a:r>
              <a:rPr lang="es-ES" dirty="0"/>
              <a:t>, el slot de </a:t>
            </a:r>
            <a:r>
              <a:rPr lang="es-ES" dirty="0" err="1"/>
              <a:t>staging</a:t>
            </a:r>
            <a:r>
              <a:rPr lang="es-ES" dirty="0"/>
              <a:t> ahora contiene la versión anterior de la aplicación de producción. Si los cambios en el slot de producción no son los esperados, puedes realizar el mismo intercambio inmediatamente para volver a tu "última versión conocida que funcionaba bien".</a:t>
            </a:r>
          </a:p>
          <a:p>
            <a:pPr>
              <a:buFont typeface="Arial" panose="020B0604020202020204" pitchFamily="34" charset="0"/>
              <a:buChar char="•"/>
            </a:pPr>
            <a:r>
              <a:rPr lang="es-ES" b="1" dirty="0"/>
              <a:t>Auto Swap</a:t>
            </a:r>
            <a:r>
              <a:rPr lang="es-ES" dirty="0"/>
              <a:t>: </a:t>
            </a:r>
            <a:r>
              <a:rPr lang="es-ES" b="1" dirty="0"/>
              <a:t>Auto Swap</a:t>
            </a:r>
            <a:r>
              <a:rPr lang="es-ES" dirty="0"/>
              <a:t> agiliza los escenarios de </a:t>
            </a:r>
            <a:r>
              <a:rPr lang="es-ES" b="1" dirty="0"/>
              <a:t>Azure DevOps</a:t>
            </a:r>
            <a:r>
              <a:rPr lang="es-ES" dirty="0"/>
              <a:t>, donde quieres desplegar tu aplicación de forma continua sin tiempos de inactividad ni "</a:t>
            </a:r>
            <a:r>
              <a:rPr lang="es-ES" dirty="0" err="1"/>
              <a:t>cold</a:t>
            </a:r>
            <a:r>
              <a:rPr lang="es-ES" dirty="0"/>
              <a:t> </a:t>
            </a:r>
            <a:r>
              <a:rPr lang="es-ES" dirty="0" err="1"/>
              <a:t>starts</a:t>
            </a:r>
            <a:r>
              <a:rPr lang="es-ES" dirty="0"/>
              <a:t>" para los usuarios. Cuando se habilita </a:t>
            </a:r>
            <a:r>
              <a:rPr lang="es-ES" b="1" dirty="0"/>
              <a:t>Auto Swap</a:t>
            </a:r>
            <a:r>
              <a:rPr lang="es-ES" dirty="0"/>
              <a:t> en un slot de </a:t>
            </a:r>
            <a:r>
              <a:rPr lang="es-ES" dirty="0" err="1"/>
              <a:t>staging</a:t>
            </a:r>
            <a:r>
              <a:rPr lang="es-ES" dirty="0"/>
              <a:t> hacia producción, cada vez que realizas cambios en el código y lo subes a ese slot, </a:t>
            </a:r>
            <a:r>
              <a:rPr lang="es-ES" b="1" dirty="0"/>
              <a:t>App </a:t>
            </a:r>
            <a:r>
              <a:rPr lang="es-ES" b="1" dirty="0" err="1"/>
              <a:t>Service</a:t>
            </a:r>
            <a:r>
              <a:rPr lang="es-ES" dirty="0"/>
              <a:t> intercambia automáticamente la aplicación a producción después de que esté completamente cargada en el slot de origen. </a:t>
            </a:r>
            <a:r>
              <a:rPr lang="es-ES" b="1" dirty="0"/>
              <a:t>Auto Swap</a:t>
            </a:r>
            <a:r>
              <a:rPr lang="es-ES" dirty="0"/>
              <a:t> no es compatible con aplicaciones web en Linux.</a:t>
            </a:r>
          </a:p>
          <a:p>
            <a:pPr>
              <a:buNone/>
            </a:pPr>
            <a:r>
              <a:rPr lang="es-ES" b="1" dirty="0"/>
              <a:t>Consideraciones adicionales:</a:t>
            </a:r>
          </a:p>
          <a:p>
            <a:pPr>
              <a:buFont typeface="Arial" panose="020B0604020202020204" pitchFamily="34" charset="0"/>
              <a:buChar char="•"/>
            </a:pPr>
            <a:r>
              <a:rPr lang="es-ES" b="1" dirty="0"/>
              <a:t>Número de slots de despliegue</a:t>
            </a:r>
            <a:r>
              <a:rPr lang="es-ES" dirty="0"/>
              <a:t>: Cada </a:t>
            </a:r>
            <a:r>
              <a:rPr lang="es-ES" b="1" dirty="0"/>
              <a:t>modo de App </a:t>
            </a:r>
            <a:r>
              <a:rPr lang="es-ES" b="1" dirty="0" err="1"/>
              <a:t>Service</a:t>
            </a:r>
            <a:r>
              <a:rPr lang="es-ES" b="1" dirty="0"/>
              <a:t> plan</a:t>
            </a:r>
            <a:r>
              <a:rPr lang="es-ES" dirty="0"/>
              <a:t> soporta un número diferente de </a:t>
            </a:r>
            <a:r>
              <a:rPr lang="es-ES" b="1" dirty="0" err="1"/>
              <a:t>deployment</a:t>
            </a:r>
            <a:r>
              <a:rPr lang="es-ES" b="1" dirty="0"/>
              <a:t> slots</a:t>
            </a:r>
            <a:r>
              <a:rPr lang="es-ES" dirty="0"/>
              <a:t>. Esto te permite gestionar entornos de prueba, </a:t>
            </a:r>
            <a:r>
              <a:rPr lang="es-ES" dirty="0" err="1"/>
              <a:t>staging</a:t>
            </a:r>
            <a:r>
              <a:rPr lang="es-ES" dirty="0"/>
              <a:t>, producción, etc., sin la necesidad de despliegues complejos.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configure app settings and connections to stick to a slot and not be swapped. This done in the App Settings blade. A developer can create new settings for the we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a:buNone/>
            </a:pPr>
            <a:r>
              <a:rPr lang="es-ES" b="1" dirty="0"/>
              <a:t>Creación de </a:t>
            </a:r>
            <a:r>
              <a:rPr lang="es-ES" b="1" dirty="0" err="1"/>
              <a:t>Deployment</a:t>
            </a:r>
            <a:r>
              <a:rPr lang="es-ES" b="1" dirty="0"/>
              <a:t> Slots en Azure App </a:t>
            </a:r>
            <a:r>
              <a:rPr lang="es-ES" b="1" dirty="0" err="1"/>
              <a:t>Service</a:t>
            </a:r>
            <a:endParaRPr lang="es-ES" b="1" dirty="0"/>
          </a:p>
          <a:p>
            <a:pPr>
              <a:buNone/>
            </a:pPr>
            <a:r>
              <a:rPr lang="es-ES" dirty="0"/>
              <a:t>Al crear </a:t>
            </a:r>
            <a:r>
              <a:rPr lang="es-ES" b="1" dirty="0" err="1"/>
              <a:t>deployment</a:t>
            </a:r>
            <a:r>
              <a:rPr lang="es-ES" b="1" dirty="0"/>
              <a:t> slots</a:t>
            </a:r>
            <a:r>
              <a:rPr lang="es-ES" dirty="0"/>
              <a:t> en </a:t>
            </a:r>
            <a:r>
              <a:rPr lang="es-ES" b="1" dirty="0"/>
              <a:t>Azure App </a:t>
            </a:r>
            <a:r>
              <a:rPr lang="es-ES" b="1" dirty="0" err="1"/>
              <a:t>Service</a:t>
            </a:r>
            <a:r>
              <a:rPr lang="es-ES" dirty="0"/>
              <a:t>, estos pueden ser </a:t>
            </a:r>
            <a:r>
              <a:rPr lang="es-ES" b="1" dirty="0"/>
              <a:t>vacíos</a:t>
            </a:r>
            <a:r>
              <a:rPr lang="es-ES" dirty="0"/>
              <a:t> o </a:t>
            </a:r>
            <a:r>
              <a:rPr lang="es-ES" b="1" dirty="0"/>
              <a:t>clonados</a:t>
            </a:r>
            <a:r>
              <a:rPr lang="es-ES" dirty="0"/>
              <a:t>. Cuando clonas un </a:t>
            </a:r>
            <a:r>
              <a:rPr lang="es-ES" b="1" dirty="0" err="1"/>
              <a:t>deployment</a:t>
            </a:r>
            <a:r>
              <a:rPr lang="es-ES" b="1" dirty="0"/>
              <a:t> slot</a:t>
            </a:r>
            <a:r>
              <a:rPr lang="es-ES" dirty="0"/>
              <a:t> desde otro, la configuración clonada es </a:t>
            </a:r>
            <a:r>
              <a:rPr lang="es-ES" b="1" dirty="0"/>
              <a:t>editable</a:t>
            </a:r>
            <a:r>
              <a:rPr lang="es-ES" dirty="0"/>
              <a:t>. Algunos elementos de configuración se transfieren al realizar un </a:t>
            </a:r>
            <a:r>
              <a:rPr lang="es-ES" b="1" dirty="0"/>
              <a:t>swap</a:t>
            </a:r>
            <a:r>
              <a:rPr lang="es-ES" dirty="0"/>
              <a:t> (intercambio), mientras que otros permanecen específicos del slot. Los </a:t>
            </a:r>
            <a:r>
              <a:rPr lang="es-ES" b="1" dirty="0" err="1"/>
              <a:t>settings</a:t>
            </a:r>
            <a:r>
              <a:rPr lang="es-ES" dirty="0"/>
              <a:t> de los slots se dividen en tres categorías:</a:t>
            </a:r>
          </a:p>
          <a:p>
            <a:pPr>
              <a:buNone/>
            </a:pPr>
            <a:r>
              <a:rPr lang="es-ES" b="1" dirty="0"/>
              <a:t>Configuraciones que se intercambian entre slots:</a:t>
            </a:r>
          </a:p>
          <a:p>
            <a:pPr>
              <a:buFont typeface="+mj-lt"/>
              <a:buAutoNum type="arabicPeriod"/>
            </a:pPr>
            <a:r>
              <a:rPr lang="es-ES" b="1" dirty="0"/>
              <a:t>Configuración general</a:t>
            </a:r>
            <a:r>
              <a:rPr lang="es-ES" dirty="0"/>
              <a:t>: como la versión del </a:t>
            </a:r>
            <a:r>
              <a:rPr lang="es-ES" dirty="0" err="1"/>
              <a:t>framework</a:t>
            </a:r>
            <a:r>
              <a:rPr lang="es-ES" dirty="0"/>
              <a:t>, 32/64 bits, y </a:t>
            </a:r>
            <a:r>
              <a:rPr lang="es-ES" dirty="0" err="1"/>
              <a:t>WebSockets</a:t>
            </a:r>
            <a:r>
              <a:rPr lang="es-ES" dirty="0"/>
              <a:t>.</a:t>
            </a:r>
          </a:p>
          <a:p>
            <a:pPr>
              <a:buFont typeface="+mj-lt"/>
              <a:buAutoNum type="arabicPeriod"/>
            </a:pPr>
            <a:r>
              <a:rPr lang="es-ES" b="1" dirty="0"/>
              <a:t>App </a:t>
            </a:r>
            <a:r>
              <a:rPr lang="es-ES" b="1" dirty="0" err="1"/>
              <a:t>Settings</a:t>
            </a:r>
            <a:r>
              <a:rPr lang="es-ES" dirty="0"/>
              <a:t>: Las configuraciones de la aplicación (pueden configurarse para que permanezcan específicas de un slot).</a:t>
            </a:r>
          </a:p>
          <a:p>
            <a:pPr>
              <a:buFont typeface="+mj-lt"/>
              <a:buAutoNum type="arabicPeriod"/>
            </a:pPr>
            <a:r>
              <a:rPr lang="es-ES" b="1" dirty="0" err="1"/>
              <a:t>Connection</a:t>
            </a:r>
            <a:r>
              <a:rPr lang="es-ES" b="1" dirty="0"/>
              <a:t> </a:t>
            </a:r>
            <a:r>
              <a:rPr lang="es-ES" b="1" dirty="0" err="1"/>
              <a:t>Strings</a:t>
            </a:r>
            <a:r>
              <a:rPr lang="es-ES" dirty="0"/>
              <a:t>: Las cadenas de conexión (también pueden configurarse para permanecer específicas de un slot).</a:t>
            </a:r>
          </a:p>
          <a:p>
            <a:pPr>
              <a:buFont typeface="+mj-lt"/>
              <a:buAutoNum type="arabicPeriod"/>
            </a:pPr>
            <a:r>
              <a:rPr lang="es-ES" b="1" dirty="0" err="1"/>
              <a:t>Handler</a:t>
            </a:r>
            <a:r>
              <a:rPr lang="es-ES" b="1" dirty="0"/>
              <a:t> </a:t>
            </a:r>
            <a:r>
              <a:rPr lang="es-ES" b="1" dirty="0" err="1"/>
              <a:t>mappings</a:t>
            </a:r>
            <a:r>
              <a:rPr lang="es-ES" dirty="0"/>
              <a:t>: Los mapeos de manejadores de solicitudes.</a:t>
            </a:r>
          </a:p>
          <a:p>
            <a:pPr>
              <a:buFont typeface="+mj-lt"/>
              <a:buAutoNum type="arabicPeriod"/>
            </a:pPr>
            <a:r>
              <a:rPr lang="es-ES" b="1" dirty="0"/>
              <a:t>Certificados públicos</a:t>
            </a:r>
            <a:r>
              <a:rPr lang="es-ES" dirty="0"/>
              <a:t>.</a:t>
            </a:r>
          </a:p>
          <a:p>
            <a:pPr>
              <a:buFont typeface="+mj-lt"/>
              <a:buAutoNum type="arabicPeriod"/>
            </a:pPr>
            <a:r>
              <a:rPr lang="es-ES" b="1" dirty="0"/>
              <a:t>Contenido de </a:t>
            </a:r>
            <a:r>
              <a:rPr lang="es-ES" b="1" dirty="0" err="1"/>
              <a:t>WebJobs</a:t>
            </a:r>
            <a:r>
              <a:rPr lang="es-ES" dirty="0"/>
              <a:t>.</a:t>
            </a:r>
          </a:p>
          <a:p>
            <a:pPr>
              <a:buFont typeface="+mj-lt"/>
              <a:buAutoNum type="arabicPeriod"/>
            </a:pPr>
            <a:r>
              <a:rPr lang="es-ES" b="1" dirty="0"/>
              <a:t>Conexiones híbridas</a:t>
            </a:r>
            <a:r>
              <a:rPr lang="es-ES" dirty="0"/>
              <a:t> </a:t>
            </a:r>
            <a:r>
              <a:rPr lang="es-ES" i="1" dirty="0"/>
              <a:t>(próximamente no intercambiadas)</a:t>
            </a:r>
            <a:r>
              <a:rPr lang="es-ES" dirty="0"/>
              <a:t>.</a:t>
            </a:r>
          </a:p>
          <a:p>
            <a:pPr>
              <a:buFont typeface="+mj-lt"/>
              <a:buAutoNum type="arabicPeriod"/>
            </a:pPr>
            <a:r>
              <a:rPr lang="es-ES" b="1" dirty="0"/>
              <a:t>Integración de red virtual</a:t>
            </a:r>
            <a:r>
              <a:rPr lang="es-ES" dirty="0"/>
              <a:t> </a:t>
            </a:r>
            <a:r>
              <a:rPr lang="es-ES" i="1" dirty="0"/>
              <a:t>(próximamente no intercambiada)</a:t>
            </a:r>
            <a:r>
              <a:rPr lang="es-ES" dirty="0"/>
              <a:t>.</a:t>
            </a:r>
          </a:p>
          <a:p>
            <a:pPr>
              <a:buFont typeface="+mj-lt"/>
              <a:buAutoNum type="arabicPeriod"/>
            </a:pPr>
            <a:r>
              <a:rPr lang="es-ES" b="1" dirty="0"/>
              <a:t>Puntos de servicio</a:t>
            </a:r>
            <a:r>
              <a:rPr lang="es-ES" dirty="0"/>
              <a:t> </a:t>
            </a:r>
            <a:r>
              <a:rPr lang="es-ES" i="1" dirty="0"/>
              <a:t>(próximamente no intercambiados)</a:t>
            </a:r>
            <a:r>
              <a:rPr lang="es-ES" dirty="0"/>
              <a:t>.</a:t>
            </a:r>
          </a:p>
          <a:p>
            <a:pPr>
              <a:buFont typeface="+mj-lt"/>
              <a:buAutoNum type="arabicPeriod"/>
            </a:pPr>
            <a:r>
              <a:rPr lang="es-ES" b="1" dirty="0"/>
              <a:t>Red de entrega de contenido de Azure (CDN)</a:t>
            </a:r>
            <a:r>
              <a:rPr lang="es-ES" dirty="0"/>
              <a:t> </a:t>
            </a:r>
            <a:r>
              <a:rPr lang="es-ES" i="1" dirty="0"/>
              <a:t>(próximamente no intercambiada)</a:t>
            </a:r>
            <a:r>
              <a:rPr lang="es-ES" dirty="0"/>
              <a:t>.</a:t>
            </a:r>
          </a:p>
          <a:p>
            <a:pPr>
              <a:buNone/>
            </a:pPr>
            <a:r>
              <a:rPr lang="es-ES" b="1" dirty="0"/>
              <a:t>Configuraciones que NO se intercambian entre slots:</a:t>
            </a:r>
          </a:p>
          <a:p>
            <a:pPr>
              <a:buFont typeface="+mj-lt"/>
              <a:buAutoNum type="arabicPeriod"/>
            </a:pPr>
            <a:r>
              <a:rPr lang="es-ES" b="1" dirty="0" err="1"/>
              <a:t>Endpoints</a:t>
            </a:r>
            <a:r>
              <a:rPr lang="es-ES" b="1" dirty="0"/>
              <a:t> de publicación</a:t>
            </a:r>
            <a:r>
              <a:rPr lang="es-ES" dirty="0"/>
              <a:t>.</a:t>
            </a:r>
          </a:p>
          <a:p>
            <a:pPr>
              <a:buFont typeface="+mj-lt"/>
              <a:buAutoNum type="arabicPeriod"/>
            </a:pPr>
            <a:r>
              <a:rPr lang="es-ES" b="1" dirty="0"/>
              <a:t>Nombres de dominio personalizados</a:t>
            </a:r>
            <a:r>
              <a:rPr lang="es-ES" dirty="0"/>
              <a:t>.</a:t>
            </a:r>
          </a:p>
          <a:p>
            <a:pPr>
              <a:buFont typeface="+mj-lt"/>
              <a:buAutoNum type="arabicPeriod"/>
            </a:pPr>
            <a:r>
              <a:rPr lang="es-ES" b="1" dirty="0"/>
              <a:t>Certificados no públicos y configuraciones de TLS/SSL</a:t>
            </a:r>
            <a:r>
              <a:rPr lang="es-ES" dirty="0"/>
              <a:t>.</a:t>
            </a:r>
          </a:p>
          <a:p>
            <a:pPr>
              <a:buFont typeface="+mj-lt"/>
              <a:buAutoNum type="arabicPeriod"/>
            </a:pPr>
            <a:r>
              <a:rPr lang="es-ES" b="1" dirty="0"/>
              <a:t>Configuraciones de escalado</a:t>
            </a:r>
            <a:r>
              <a:rPr lang="es-ES" dirty="0"/>
              <a:t>.</a:t>
            </a:r>
          </a:p>
          <a:p>
            <a:pPr>
              <a:buFont typeface="+mj-lt"/>
              <a:buAutoNum type="arabicPeriod"/>
            </a:pPr>
            <a:r>
              <a:rPr lang="es-ES" b="1" dirty="0"/>
              <a:t>Programadores de </a:t>
            </a:r>
            <a:r>
              <a:rPr lang="es-ES" b="1" dirty="0" err="1"/>
              <a:t>WebJobs</a:t>
            </a:r>
            <a:r>
              <a:rPr lang="es-ES" dirty="0"/>
              <a:t>.</a:t>
            </a:r>
          </a:p>
          <a:p>
            <a:pPr>
              <a:buFont typeface="+mj-lt"/>
              <a:buAutoNum type="arabicPeriod"/>
            </a:pPr>
            <a:r>
              <a:rPr lang="es-ES" b="1" dirty="0"/>
              <a:t>Restricciones de IP</a:t>
            </a:r>
            <a:r>
              <a:rPr lang="es-ES" dirty="0"/>
              <a:t>.</a:t>
            </a:r>
          </a:p>
          <a:p>
            <a:pPr>
              <a:buFont typeface="+mj-lt"/>
              <a:buAutoNum type="arabicPeriod"/>
            </a:pPr>
            <a:r>
              <a:rPr lang="es-ES" b="1" dirty="0" err="1"/>
              <a:t>Always</a:t>
            </a:r>
            <a:r>
              <a:rPr lang="es-ES" b="1" dirty="0"/>
              <a:t> </a:t>
            </a:r>
            <a:r>
              <a:rPr lang="es-ES" b="1" dirty="0" err="1"/>
              <a:t>On</a:t>
            </a:r>
            <a:r>
              <a:rPr lang="es-ES" dirty="0"/>
              <a:t>.</a:t>
            </a:r>
          </a:p>
          <a:p>
            <a:pPr>
              <a:buFont typeface="+mj-lt"/>
              <a:buAutoNum type="arabicPeriod"/>
            </a:pPr>
            <a:r>
              <a:rPr lang="es-ES" b="1" dirty="0"/>
              <a:t>Configuraciones de registro de diagnóstico</a:t>
            </a:r>
            <a:r>
              <a:rPr lang="es-ES" dirty="0"/>
              <a:t>.</a:t>
            </a:r>
          </a:p>
          <a:p>
            <a:pPr>
              <a:buFont typeface="+mj-lt"/>
              <a:buAutoNum type="arabicPeriod"/>
            </a:pPr>
            <a:r>
              <a:rPr lang="es-ES" b="1" dirty="0"/>
              <a:t>Configuraciones de CORS (Cross-</a:t>
            </a:r>
            <a:r>
              <a:rPr lang="es-ES" b="1" dirty="0" err="1"/>
              <a:t>Origin</a:t>
            </a:r>
            <a:r>
              <a:rPr lang="es-ES" b="1" dirty="0"/>
              <a:t> </a:t>
            </a:r>
            <a:r>
              <a:rPr lang="es-ES" b="1" dirty="0" err="1"/>
              <a:t>Resource</a:t>
            </a:r>
            <a:r>
              <a:rPr lang="es-ES" b="1" dirty="0"/>
              <a:t> </a:t>
            </a:r>
            <a:r>
              <a:rPr lang="es-ES" b="1" dirty="0" err="1"/>
              <a:t>Sharing</a:t>
            </a:r>
            <a:r>
              <a:rPr lang="es-ES" b="1" dirty="0"/>
              <a:t>)</a:t>
            </a:r>
            <a:r>
              <a:rPr lang="es-ES" dirty="0"/>
              <a:t>.</a:t>
            </a:r>
          </a:p>
          <a:p>
            <a:pPr>
              <a:buNone/>
            </a:pPr>
            <a:r>
              <a:rPr lang="es-ES" b="1" dirty="0"/>
              <a:t>Consideraciones sobre las características no intercambiadas:</a:t>
            </a:r>
          </a:p>
          <a:p>
            <a:pPr>
              <a:buFont typeface="Arial" panose="020B0604020202020204" pitchFamily="34" charset="0"/>
              <a:buChar char="•"/>
            </a:pPr>
            <a:r>
              <a:rPr lang="es-ES" dirty="0"/>
              <a:t>Las </a:t>
            </a:r>
            <a:r>
              <a:rPr lang="es-ES" b="1" dirty="0"/>
              <a:t>configuraciones no intercambiadas</a:t>
            </a:r>
            <a:r>
              <a:rPr lang="es-ES" dirty="0"/>
              <a:t> son específicas de cada slot, lo que significa que pueden mantenerse aisladas durante el intercambio. Por ejemplo, si tienes un nombre de dominio personalizado o restricciones de IP en un slot de producción, esos elementos seguirán estando asociados solo con ese slot, incluso después de un </a:t>
            </a:r>
            <a:r>
              <a:rPr lang="es-ES" b="1" dirty="0"/>
              <a:t>swap</a:t>
            </a:r>
            <a:r>
              <a:rPr lang="es-ES" dirty="0"/>
              <a:t>.</a:t>
            </a:r>
          </a:p>
          <a:p>
            <a:pPr>
              <a:buNone/>
            </a:pPr>
            <a:r>
              <a:rPr lang="es-ES" b="1" dirty="0"/>
              <a:t>Flujo de trabajo de </a:t>
            </a:r>
            <a:r>
              <a:rPr lang="es-ES" b="1" dirty="0" err="1"/>
              <a:t>Deployment</a:t>
            </a:r>
            <a:r>
              <a:rPr lang="es-ES" b="1" dirty="0"/>
              <a:t> Slots</a:t>
            </a:r>
          </a:p>
          <a:p>
            <a:pPr>
              <a:buNone/>
            </a:pPr>
            <a:r>
              <a:rPr lang="es-ES" dirty="0"/>
              <a:t>Al usar </a:t>
            </a:r>
            <a:r>
              <a:rPr lang="es-ES" dirty="0" err="1"/>
              <a:t>deployment</a:t>
            </a:r>
            <a:r>
              <a:rPr lang="es-ES" dirty="0"/>
              <a:t> slots, puedes realizar pruebas en un slot de </a:t>
            </a:r>
            <a:r>
              <a:rPr lang="es-ES" b="1" dirty="0" err="1"/>
              <a:t>staging</a:t>
            </a:r>
            <a:r>
              <a:rPr lang="es-ES" dirty="0"/>
              <a:t> antes de realizar el intercambio con el slot de </a:t>
            </a:r>
            <a:r>
              <a:rPr lang="es-ES" b="1" dirty="0"/>
              <a:t>producción</a:t>
            </a:r>
            <a:r>
              <a:rPr lang="es-ES" dirty="0"/>
              <a:t>. Esto proporciona un control total sobre el ciclo de vida del despliegue y asegura que tu aplicación esté completamente lista antes de ser promovida a producción.</a:t>
            </a:r>
          </a:p>
          <a:p>
            <a:pPr>
              <a:buNone/>
            </a:pPr>
            <a:r>
              <a:rPr lang="es-ES" dirty="0"/>
              <a:t>Para más información, puedes consultar la documentación oficial sobre la </a:t>
            </a:r>
            <a:r>
              <a:rPr lang="es-ES" b="1" dirty="0" err="1"/>
              <a:t>publishing</a:t>
            </a:r>
            <a:r>
              <a:rPr lang="es-ES" b="1" dirty="0"/>
              <a:t> </a:t>
            </a:r>
            <a:r>
              <a:rPr lang="es-ES" b="1" dirty="0" err="1"/>
              <a:t>staging</a:t>
            </a:r>
            <a:r>
              <a:rPr lang="es-ES" dirty="0"/>
              <a:t> en </a:t>
            </a:r>
            <a:r>
              <a:rPr lang="es-ES" dirty="0">
                <a:hlinkClick r:id="rId3"/>
              </a:rPr>
              <a:t>Microsoft Docs</a:t>
            </a:r>
            <a:r>
              <a:rPr lang="es-ES" dirty="0"/>
              <a:t>.</a:t>
            </a:r>
          </a:p>
          <a:p>
            <a:r>
              <a:rPr lang="es-ES" dirty="0"/>
              <a:t>4o mini</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Asegurar un App </a:t>
            </a:r>
            <a:r>
              <a:rPr lang="es-ES" b="1" dirty="0" err="1"/>
              <a:t>Service</a:t>
            </a:r>
            <a:r>
              <a:rPr lang="es-ES" b="1" dirty="0"/>
              <a:t> en Azure</a:t>
            </a:r>
          </a:p>
          <a:p>
            <a:pPr>
              <a:buNone/>
            </a:pPr>
            <a:r>
              <a:rPr lang="es-ES" dirty="0"/>
              <a:t>Azure App </a:t>
            </a:r>
            <a:r>
              <a:rPr lang="es-ES" dirty="0" err="1"/>
              <a:t>Service</a:t>
            </a:r>
            <a:r>
              <a:rPr lang="es-ES" dirty="0"/>
              <a:t> ofrece soporte integrado para la autenticación y autorización, lo que te permite autenticar a los usuarios y acceder a datos con mínima o ninguna codificación en tu aplicación web, API, </a:t>
            </a:r>
            <a:r>
              <a:rPr lang="es-ES" dirty="0" err="1"/>
              <a:t>backend</a:t>
            </a:r>
            <a:r>
              <a:rPr lang="es-ES" dirty="0"/>
              <a:t> móvil o funciones de Azure. Esto te ayuda a centrarte más en proporcionar valor empresarial a tus clientes mientras App </a:t>
            </a:r>
            <a:r>
              <a:rPr lang="es-ES" dirty="0" err="1"/>
              <a:t>Service</a:t>
            </a:r>
            <a:r>
              <a:rPr lang="es-ES" dirty="0"/>
              <a:t> maneja la parte de la seguridad.</a:t>
            </a:r>
          </a:p>
          <a:p>
            <a:pPr>
              <a:buNone/>
            </a:pPr>
            <a:r>
              <a:rPr lang="es-ES" b="1" dirty="0"/>
              <a:t>Cómo Funciona</a:t>
            </a:r>
          </a:p>
          <a:p>
            <a:pPr>
              <a:buNone/>
            </a:pPr>
            <a:r>
              <a:rPr lang="es-ES" dirty="0"/>
              <a:t>El módulo de autenticación y autorización se ejecuta en el mismo espacio aislado que tu código de la aplicación. Cuando se habilita, todas las solicitudes HTTP entrantes pasan primero por este módulo antes de ser manejadas por el código de tu aplicación. Este módulo realiza varias tareas clave:</a:t>
            </a:r>
          </a:p>
          <a:p>
            <a:pPr>
              <a:buFont typeface="+mj-lt"/>
              <a:buAutoNum type="arabicPeriod"/>
            </a:pPr>
            <a:r>
              <a:rPr lang="es-ES" b="1" dirty="0"/>
              <a:t>Autentica a los usuarios</a:t>
            </a:r>
            <a:r>
              <a:rPr lang="es-ES" dirty="0"/>
              <a:t> con el proveedor especificado.</a:t>
            </a:r>
          </a:p>
          <a:p>
            <a:pPr>
              <a:buFont typeface="+mj-lt"/>
              <a:buAutoNum type="arabicPeriod"/>
            </a:pPr>
            <a:r>
              <a:rPr lang="es-ES" b="1" dirty="0"/>
              <a:t>Valida, almacena y actualiza los tokens.</a:t>
            </a:r>
            <a:endParaRPr lang="es-ES" dirty="0"/>
          </a:p>
          <a:p>
            <a:pPr>
              <a:buFont typeface="+mj-lt"/>
              <a:buAutoNum type="arabicPeriod"/>
            </a:pPr>
            <a:r>
              <a:rPr lang="es-ES" b="1" dirty="0"/>
              <a:t>Gestiona la sesión autenticada.</a:t>
            </a:r>
            <a:endParaRPr lang="es-ES" dirty="0"/>
          </a:p>
          <a:p>
            <a:pPr>
              <a:buFont typeface="+mj-lt"/>
              <a:buAutoNum type="arabicPeriod"/>
            </a:pPr>
            <a:r>
              <a:rPr lang="es-ES" b="1" dirty="0"/>
              <a:t>Inyecta la información de identidad</a:t>
            </a:r>
            <a:r>
              <a:rPr lang="es-ES" dirty="0"/>
              <a:t> en los encabezados de la solicitud.</a:t>
            </a:r>
          </a:p>
          <a:p>
            <a:pPr>
              <a:buNone/>
            </a:pPr>
            <a:r>
              <a:rPr lang="es-ES" dirty="0"/>
              <a:t>Este módulo funciona independientemente de tu código de aplicación y se configura mediante los ajustes de la aplicación. No se requieren SDK, lenguajes específicos ni cambios en el código de la aplicación.</a:t>
            </a:r>
          </a:p>
          <a:p>
            <a:pPr>
              <a:buNone/>
            </a:pPr>
            <a:r>
              <a:rPr lang="es-ES" b="1" dirty="0"/>
              <a:t>Comportamiento de Autorización</a:t>
            </a:r>
          </a:p>
          <a:p>
            <a:pPr>
              <a:buNone/>
            </a:pPr>
            <a:r>
              <a:rPr lang="es-ES" dirty="0"/>
              <a:t>En el portal de Azure, puedes configurar la autorización de App </a:t>
            </a:r>
            <a:r>
              <a:rPr lang="es-ES" dirty="0" err="1"/>
              <a:t>Service</a:t>
            </a:r>
            <a:r>
              <a:rPr lang="es-ES" dirty="0"/>
              <a:t> con varias opciones de comportamiento:</a:t>
            </a:r>
          </a:p>
          <a:p>
            <a:pPr>
              <a:buFont typeface="+mj-lt"/>
              <a:buAutoNum type="arabicPeriod"/>
            </a:pPr>
            <a:r>
              <a:rPr lang="es-ES" b="1" dirty="0"/>
              <a:t>Permitir solicitudes anónimas (sin acción):</a:t>
            </a:r>
            <a:endParaRPr lang="es-ES" dirty="0"/>
          </a:p>
          <a:p>
            <a:pPr marL="742950" lvl="1" indent="-285750">
              <a:buFont typeface="+mj-lt"/>
              <a:buAutoNum type="arabicPeriod"/>
            </a:pPr>
            <a:r>
              <a:rPr lang="es-ES" dirty="0"/>
              <a:t>Esta opción delega la autorización del tráfico no autenticado a tu código de aplicación. Para las solicitudes autenticadas, App </a:t>
            </a:r>
            <a:r>
              <a:rPr lang="es-ES" dirty="0" err="1"/>
              <a:t>Service</a:t>
            </a:r>
            <a:r>
              <a:rPr lang="es-ES" dirty="0"/>
              <a:t> también pasa la información de autenticación a través de los encabezados HTTP.</a:t>
            </a:r>
          </a:p>
          <a:p>
            <a:pPr marL="742950" lvl="1" indent="-285750">
              <a:buFont typeface="+mj-lt"/>
              <a:buAutoNum type="arabicPeriod"/>
            </a:pPr>
            <a:r>
              <a:rPr lang="es-ES" dirty="0"/>
              <a:t>Esta opción ofrece más flexibilidad para manejar solicitudes anónimas y permite presentar múltiples proveedores de inicio de sesión a tus usuarios.</a:t>
            </a:r>
          </a:p>
          <a:p>
            <a:pPr>
              <a:buFont typeface="+mj-lt"/>
              <a:buAutoNum type="arabicPeriod"/>
            </a:pPr>
            <a:r>
              <a:rPr lang="es-ES" b="1" dirty="0"/>
              <a:t>Permitir solo solicitudes autenticadas:</a:t>
            </a:r>
            <a:endParaRPr lang="es-ES" dirty="0"/>
          </a:p>
          <a:p>
            <a:pPr marL="742950" lvl="1" indent="-285750">
              <a:buFont typeface="+mj-lt"/>
              <a:buAutoNum type="arabicPeriod"/>
            </a:pPr>
            <a:r>
              <a:rPr lang="es-ES" dirty="0"/>
              <a:t>La opción es "Iniciar sesión con &lt;proveedor&gt;". App </a:t>
            </a:r>
            <a:r>
              <a:rPr lang="es-ES" dirty="0" err="1"/>
              <a:t>Service</a:t>
            </a:r>
            <a:r>
              <a:rPr lang="es-ES" dirty="0"/>
              <a:t> redirige todas las solicitudes anónimas a / .</a:t>
            </a:r>
            <a:r>
              <a:rPr lang="es-ES" dirty="0" err="1"/>
              <a:t>auth</a:t>
            </a:r>
            <a:r>
              <a:rPr lang="es-ES" dirty="0"/>
              <a:t>/</a:t>
            </a:r>
            <a:r>
              <a:rPr lang="es-ES" dirty="0" err="1"/>
              <a:t>login</a:t>
            </a:r>
            <a:r>
              <a:rPr lang="es-ES" dirty="0"/>
              <a:t>/&lt;proveedor&gt; para el proveedor que elijas. Si la solicitud anónima proviene de una aplicación móvil nativa, la respuesta será un HTTP 401 </a:t>
            </a:r>
            <a:r>
              <a:rPr lang="es-ES" dirty="0" err="1"/>
              <a:t>Unauthorized</a:t>
            </a:r>
            <a:r>
              <a:rPr lang="es-ES" dirty="0"/>
              <a:t>.</a:t>
            </a:r>
          </a:p>
          <a:p>
            <a:pPr marL="742950" lvl="1" indent="-285750">
              <a:buFont typeface="+mj-lt"/>
              <a:buAutoNum type="arabicPeriod"/>
            </a:pPr>
            <a:r>
              <a:rPr lang="es-ES" dirty="0"/>
              <a:t>Con esta opción, no necesitas escribir código de autenticación en tu aplicación.</a:t>
            </a:r>
          </a:p>
          <a:p>
            <a:pPr>
              <a:buFont typeface="+mj-lt"/>
              <a:buAutoNum type="arabicPeriod"/>
            </a:pPr>
            <a:r>
              <a:rPr lang="es-ES" b="1" dirty="0"/>
              <a:t>Advertencia</a:t>
            </a:r>
            <a:r>
              <a:rPr lang="es-ES" dirty="0"/>
              <a:t>: Restringir el acceso de esta manera se aplica a todas las llamadas a tu aplicación, lo cual puede no ser deseable para aplicaciones que quieren tener una página de inicio pública, como en muchas aplicaciones de una sola página.</a:t>
            </a:r>
          </a:p>
          <a:p>
            <a:pPr>
              <a:buNone/>
            </a:pPr>
            <a:r>
              <a:rPr lang="es-ES" b="1" dirty="0"/>
              <a:t>Registro y Trazado de Solicitudes</a:t>
            </a:r>
          </a:p>
          <a:p>
            <a:pPr>
              <a:buNone/>
            </a:pPr>
            <a:r>
              <a:rPr lang="es-ES" dirty="0"/>
              <a:t>Si habilitas el registro de aplicaciones, verás los rastros de autenticación y autorización directamente en los archivos de registro. Si encuentras un error de autenticación inesperado, puedes obtener todos los detalles buscando en los registros existentes de tu aplicación. Si habilitas el trazado de solicitudes fallidas, podrás ver exactamente qué rol jugó el módulo de autenticación y autorización en una solicitud fallida.</a:t>
            </a:r>
          </a:p>
          <a:p>
            <a:pPr>
              <a:buNone/>
            </a:pPr>
            <a:r>
              <a:rPr lang="es-ES" dirty="0"/>
              <a:t>En los registros de trazado, busca referencias al módulo denominado </a:t>
            </a:r>
            <a:r>
              <a:rPr lang="es-ES" b="1" dirty="0"/>
              <a:t>EasyAuthModule_32/64</a:t>
            </a:r>
            <a:r>
              <a:rPr lang="es-ES" dirty="0"/>
              <a:t>.</a:t>
            </a:r>
          </a:p>
          <a:p>
            <a:pPr>
              <a:buNone/>
            </a:pPr>
            <a:r>
              <a:rPr lang="es-ES" dirty="0"/>
              <a:t>Este enfoque simplifica la implementación de la seguridad en tus aplicaciones y permite un control flexible sobre el acceso de los usuarios sin la necesidad de codificación adicional.</a:t>
            </a:r>
          </a:p>
          <a:p>
            <a:r>
              <a:rPr lang="es-ES" dirty="0"/>
              <a:t>4o mini</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Nombres de Dominio Personalizados</a:t>
            </a:r>
          </a:p>
          <a:p>
            <a:pPr>
              <a:buNone/>
            </a:pPr>
            <a:r>
              <a:rPr lang="es-ES" dirty="0"/>
              <a:t>Cuando creas una aplicación web en Azure, se le asigna un subdominio de </a:t>
            </a:r>
            <a:r>
              <a:rPr lang="es-ES" b="1" dirty="0"/>
              <a:t>azurewebsites.net</a:t>
            </a:r>
            <a:r>
              <a:rPr lang="es-ES" dirty="0"/>
              <a:t>. Por ejemplo, si tu aplicación web se llama </a:t>
            </a:r>
            <a:r>
              <a:rPr lang="es-ES" b="1" dirty="0" err="1"/>
              <a:t>contoso</a:t>
            </a:r>
            <a:r>
              <a:rPr lang="es-ES" dirty="0"/>
              <a:t>, la URL será </a:t>
            </a:r>
            <a:r>
              <a:rPr lang="es-ES" b="1" dirty="0"/>
              <a:t>contoso.azurewebsites.net</a:t>
            </a:r>
            <a:r>
              <a:rPr lang="es-ES" dirty="0"/>
              <a:t>. Azure también asigna una dirección IP virtual. Para una aplicación web de producción, es posible que desees que los usuarios vean un nombre de dominio personalizado.</a:t>
            </a:r>
          </a:p>
          <a:p>
            <a:pPr>
              <a:buNone/>
            </a:pPr>
            <a:r>
              <a:rPr lang="es-ES" b="1" dirty="0"/>
              <a:t>Pasos de configuración</a:t>
            </a:r>
          </a:p>
          <a:p>
            <a:pPr>
              <a:buFont typeface="+mj-lt"/>
              <a:buAutoNum type="arabicPeriod"/>
            </a:pPr>
            <a:r>
              <a:rPr lang="es-ES" b="1" dirty="0"/>
              <a:t>Reservar tu nombre de dominio:</a:t>
            </a:r>
            <a:endParaRPr lang="es-ES" dirty="0"/>
          </a:p>
          <a:p>
            <a:pPr marL="742950" lvl="1" indent="-285750">
              <a:buFont typeface="+mj-lt"/>
              <a:buAutoNum type="arabicPeriod"/>
            </a:pPr>
            <a:r>
              <a:rPr lang="es-ES" dirty="0"/>
              <a:t>Si aún no has registrado un nombre de dominio externo (es decir, no </a:t>
            </a:r>
            <a:r>
              <a:rPr lang="es-ES" b="1" dirty="0"/>
              <a:t>azurewebsites.net</a:t>
            </a:r>
            <a:r>
              <a:rPr lang="es-ES" dirty="0"/>
              <a:t>), la forma más fácil de configurar un dominio personalizado es comprar uno directamente en el </a:t>
            </a:r>
            <a:r>
              <a:rPr lang="es-ES" b="1" dirty="0"/>
              <a:t>Azure Portal</a:t>
            </a:r>
            <a:r>
              <a:rPr lang="es-ES" dirty="0"/>
              <a:t>. Este proceso te permite gestionar directamente el nombre de dominio de tu aplicación web en el Portal, en lugar de ir a un sitio de terceros. Si no usas el portal, puedes usar cualquier registrador de dominios y seguir los pasos proporcionados por su sitio.</a:t>
            </a:r>
          </a:p>
          <a:p>
            <a:pPr>
              <a:buFont typeface="+mj-lt"/>
              <a:buAutoNum type="arabicPeriod"/>
            </a:pPr>
            <a:r>
              <a:rPr lang="es-ES" b="1" dirty="0"/>
              <a:t>Crear registros DNS que mapeen el dominio a tu aplicación web en Azure:</a:t>
            </a:r>
            <a:endParaRPr lang="es-ES" dirty="0"/>
          </a:p>
          <a:p>
            <a:pPr marL="742950" lvl="1" indent="-285750">
              <a:buFont typeface="+mj-lt"/>
              <a:buAutoNum type="arabicPeriod"/>
            </a:pPr>
            <a:r>
              <a:rPr lang="es-ES" dirty="0"/>
              <a:t>El </a:t>
            </a:r>
            <a:r>
              <a:rPr lang="es-ES" b="1" dirty="0"/>
              <a:t>Sistema de Nombres de Dominio (DNS)</a:t>
            </a:r>
            <a:r>
              <a:rPr lang="es-ES" dirty="0"/>
              <a:t> usa registros de datos para mapear nombres de dominio a direcciones IP. Hay varios tipos de registros DNS. Para las aplicaciones web, crearás un </a:t>
            </a:r>
            <a:r>
              <a:rPr lang="es-ES" b="1" dirty="0"/>
              <a:t>registro A</a:t>
            </a:r>
            <a:r>
              <a:rPr lang="es-ES" dirty="0"/>
              <a:t> o un </a:t>
            </a:r>
            <a:r>
              <a:rPr lang="es-ES" b="1" dirty="0"/>
              <a:t>registro CNAME</a:t>
            </a:r>
            <a:r>
              <a:rPr lang="es-ES" dirty="0"/>
              <a:t>.</a:t>
            </a:r>
          </a:p>
          <a:p>
            <a:pPr marL="1143000" lvl="2" indent="-228600">
              <a:buFont typeface="+mj-lt"/>
              <a:buAutoNum type="arabicPeriod"/>
            </a:pPr>
            <a:r>
              <a:rPr lang="es-ES" b="1" dirty="0"/>
              <a:t>A (</a:t>
            </a:r>
            <a:r>
              <a:rPr lang="es-ES" b="1" dirty="0" err="1"/>
              <a:t>Address</a:t>
            </a:r>
            <a:r>
              <a:rPr lang="es-ES" b="1" dirty="0"/>
              <a:t>)</a:t>
            </a:r>
            <a:r>
              <a:rPr lang="es-ES" dirty="0"/>
              <a:t>: Este registro mapea un nombre de dominio a una dirección IP. Si la dirección IP cambia, el registro </a:t>
            </a:r>
            <a:r>
              <a:rPr lang="es-ES" b="1" dirty="0"/>
              <a:t>A</a:t>
            </a:r>
            <a:r>
              <a:rPr lang="es-ES" dirty="0"/>
              <a:t> debe ser actualizado.</a:t>
            </a:r>
          </a:p>
          <a:p>
            <a:pPr marL="1143000" lvl="2" indent="-228600">
              <a:buFont typeface="+mj-lt"/>
              <a:buAutoNum type="arabicPeriod"/>
            </a:pPr>
            <a:r>
              <a:rPr lang="es-ES" b="1" dirty="0"/>
              <a:t>CNAME (Canonical </a:t>
            </a:r>
            <a:r>
              <a:rPr lang="es-ES" b="1" dirty="0" err="1"/>
              <a:t>Name</a:t>
            </a:r>
            <a:r>
              <a:rPr lang="es-ES" b="1" dirty="0"/>
              <a:t>)</a:t>
            </a:r>
            <a:r>
              <a:rPr lang="es-ES" dirty="0"/>
              <a:t>: Este registro mapea un nombre de dominio a otro nombre de dominio. DNS utiliza el segundo nombre para buscar la dirección. Los usuarios verán el primer nombre de dominio en su navegador. Por ejemplo, podrías mapear </a:t>
            </a:r>
            <a:r>
              <a:rPr lang="es-ES" b="1" dirty="0"/>
              <a:t>contoso.com</a:t>
            </a:r>
            <a:r>
              <a:rPr lang="es-ES" dirty="0"/>
              <a:t> a </a:t>
            </a:r>
            <a:r>
              <a:rPr lang="es-ES" b="1" dirty="0"/>
              <a:t>yourwebapp.azurewebsites.net</a:t>
            </a:r>
            <a:r>
              <a:rPr lang="es-ES" dirty="0"/>
              <a:t>.</a:t>
            </a:r>
          </a:p>
          <a:p>
            <a:pPr>
              <a:buFont typeface="+mj-lt"/>
              <a:buAutoNum type="arabicPeriod"/>
            </a:pPr>
            <a:r>
              <a:rPr lang="es-ES" b="1" dirty="0"/>
              <a:t>Habilitar el dominio personalizado:</a:t>
            </a:r>
            <a:endParaRPr lang="es-ES" dirty="0"/>
          </a:p>
          <a:p>
            <a:pPr marL="742950" lvl="1" indent="-285750">
              <a:buFont typeface="+mj-lt"/>
              <a:buAutoNum type="arabicPeriod"/>
            </a:pPr>
            <a:r>
              <a:rPr lang="es-ES" dirty="0"/>
              <a:t>Después de obtener tu dominio y crear tu registro DNS, puedes usar el portal para validar el dominio personalizado y agregarlo a tu aplicación web. No olvides probar que todo funcione correctamente.</a:t>
            </a:r>
          </a:p>
          <a:p>
            <a:pPr>
              <a:buNone/>
            </a:pPr>
            <a:r>
              <a:rPr lang="es-ES" b="1" dirty="0"/>
              <a:t>Consideración importante</a:t>
            </a:r>
          </a:p>
          <a:p>
            <a:pPr>
              <a:buFont typeface="Arial" panose="020B0604020202020204" pitchFamily="34" charset="0"/>
              <a:buChar char="•"/>
            </a:pPr>
            <a:r>
              <a:rPr lang="es-ES" dirty="0"/>
              <a:t>Para asignar un nombre DNS personalizado a una aplicación web, el </a:t>
            </a:r>
            <a:r>
              <a:rPr lang="es-ES" b="1" dirty="0"/>
              <a:t>plan de App </a:t>
            </a:r>
            <a:r>
              <a:rPr lang="es-ES" b="1" dirty="0" err="1"/>
              <a:t>Service</a:t>
            </a:r>
            <a:r>
              <a:rPr lang="es-ES" dirty="0"/>
              <a:t> de la aplicación debe ser de </a:t>
            </a:r>
            <a:r>
              <a:rPr lang="es-ES" b="1" dirty="0"/>
              <a:t>pago</a:t>
            </a:r>
            <a:r>
              <a:rPr lang="es-ES" dirty="0"/>
              <a:t> (no un plan gratuito).</a:t>
            </a:r>
          </a:p>
          <a:p>
            <a:r>
              <a:rPr lang="es-ES" dirty="0"/>
              <a:t>4o mini</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9:15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76636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https://docs.microsoft.com/en-us/azure/app-service/web-sites-backup</a:t>
            </a:r>
          </a:p>
          <a:p>
            <a:r>
              <a:rPr lang="en-US" dirty="0"/>
              <a:t>Configure partial backups - https://docs.microsoft.com/en-us/azure/app-service/web-sites-backup</a:t>
            </a:r>
          </a:p>
          <a:p>
            <a:endParaRPr lang="en-US" dirty="0"/>
          </a:p>
          <a:p>
            <a:pPr>
              <a:buNone/>
            </a:pPr>
            <a:r>
              <a:rPr lang="es-ES" b="1" dirty="0"/>
              <a:t>Respaldar una Aplicación Web en Azure App </a:t>
            </a:r>
            <a:r>
              <a:rPr lang="es-ES" b="1" dirty="0" err="1"/>
              <a:t>Service</a:t>
            </a:r>
            <a:endParaRPr lang="es-ES" b="1" dirty="0"/>
          </a:p>
          <a:p>
            <a:pPr>
              <a:buNone/>
            </a:pPr>
            <a:r>
              <a:rPr lang="es-ES" dirty="0"/>
              <a:t>La función de </a:t>
            </a:r>
            <a:r>
              <a:rPr lang="es-ES" b="1" dirty="0" err="1"/>
              <a:t>Backup</a:t>
            </a:r>
            <a:r>
              <a:rPr lang="es-ES" b="1" dirty="0"/>
              <a:t> y Restauración</a:t>
            </a:r>
            <a:r>
              <a:rPr lang="es-ES" dirty="0"/>
              <a:t> en </a:t>
            </a:r>
            <a:r>
              <a:rPr lang="es-ES" b="1" dirty="0"/>
              <a:t>Azure App </a:t>
            </a:r>
            <a:r>
              <a:rPr lang="es-ES" b="1" dirty="0" err="1"/>
              <a:t>Service</a:t>
            </a:r>
            <a:r>
              <a:rPr lang="es-ES" dirty="0"/>
              <a:t> permite crear copias de seguridad de tus aplicaciones de manera sencilla, ya sea manualmente o de forma programada. Puedes configurar la retención de las copias de seguridad por un tiempo indefinido, y restaurar la aplicación a un estado anterior mediante una instantánea, sobrescribiendo la aplicación existente o restaurándola en otra aplicación.</a:t>
            </a:r>
          </a:p>
          <a:p>
            <a:pPr>
              <a:buNone/>
            </a:pPr>
            <a:r>
              <a:rPr lang="es-ES" b="1" dirty="0"/>
              <a:t>Qué se respalda</a:t>
            </a:r>
          </a:p>
          <a:p>
            <a:pPr>
              <a:buNone/>
            </a:pPr>
            <a:r>
              <a:rPr lang="es-ES" dirty="0"/>
              <a:t>Azure App </a:t>
            </a:r>
            <a:r>
              <a:rPr lang="es-ES" dirty="0" err="1"/>
              <a:t>Service</a:t>
            </a:r>
            <a:r>
              <a:rPr lang="es-ES" dirty="0"/>
              <a:t> puede realizar copias de seguridad de la siguiente información a una cuenta y contenedor de almacenamiento de Azure que configures para tu aplicación:</a:t>
            </a:r>
          </a:p>
          <a:p>
            <a:pPr>
              <a:buFont typeface="Arial" panose="020B0604020202020204" pitchFamily="34" charset="0"/>
              <a:buChar char="•"/>
            </a:pPr>
            <a:r>
              <a:rPr lang="es-ES" b="1" dirty="0"/>
              <a:t>Configuración de la aplicación.</a:t>
            </a:r>
            <a:endParaRPr lang="es-ES" dirty="0"/>
          </a:p>
          <a:p>
            <a:pPr>
              <a:buFont typeface="Arial" panose="020B0604020202020204" pitchFamily="34" charset="0"/>
              <a:buChar char="•"/>
            </a:pPr>
            <a:r>
              <a:rPr lang="es-ES" b="1" dirty="0"/>
              <a:t>Contenido de los archivos.</a:t>
            </a:r>
            <a:endParaRPr lang="es-ES" dirty="0"/>
          </a:p>
          <a:p>
            <a:pPr>
              <a:buFont typeface="Arial" panose="020B0604020202020204" pitchFamily="34" charset="0"/>
              <a:buChar char="•"/>
            </a:pPr>
            <a:r>
              <a:rPr lang="es-ES" b="1" dirty="0"/>
              <a:t>Base de datos conectada a tu aplicación</a:t>
            </a:r>
            <a:r>
              <a:rPr lang="es-ES" dirty="0"/>
              <a:t> (por ejemplo, </a:t>
            </a:r>
            <a:r>
              <a:rPr lang="es-ES" b="1" dirty="0"/>
              <a:t>SQL </a:t>
            </a:r>
            <a:r>
              <a:rPr lang="es-ES" b="1" dirty="0" err="1"/>
              <a:t>Database</a:t>
            </a:r>
            <a:r>
              <a:rPr lang="es-ES" dirty="0"/>
              <a:t>, </a:t>
            </a:r>
            <a:r>
              <a:rPr lang="es-ES" b="1" dirty="0"/>
              <a:t>Azure </a:t>
            </a:r>
            <a:r>
              <a:rPr lang="es-ES" b="1" dirty="0" err="1"/>
              <a:t>Database</a:t>
            </a:r>
            <a:r>
              <a:rPr lang="es-ES" b="1" dirty="0"/>
              <a:t> </a:t>
            </a:r>
            <a:r>
              <a:rPr lang="es-ES" b="1" dirty="0" err="1"/>
              <a:t>for</a:t>
            </a:r>
            <a:r>
              <a:rPr lang="es-ES" b="1" dirty="0"/>
              <a:t> MySQL</a:t>
            </a:r>
            <a:r>
              <a:rPr lang="es-ES" dirty="0"/>
              <a:t>, </a:t>
            </a:r>
            <a:r>
              <a:rPr lang="es-ES" b="1" dirty="0"/>
              <a:t>Azure </a:t>
            </a:r>
            <a:r>
              <a:rPr lang="es-ES" b="1" dirty="0" err="1"/>
              <a:t>Database</a:t>
            </a:r>
            <a:r>
              <a:rPr lang="es-ES" b="1" dirty="0"/>
              <a:t> </a:t>
            </a:r>
            <a:r>
              <a:rPr lang="es-ES" b="1" dirty="0" err="1"/>
              <a:t>for</a:t>
            </a:r>
            <a:r>
              <a:rPr lang="es-ES" b="1" dirty="0"/>
              <a:t> PostgreSQL</a:t>
            </a:r>
            <a:r>
              <a:rPr lang="es-ES" dirty="0"/>
              <a:t>, **MySQL </a:t>
            </a:r>
            <a:r>
              <a:rPr lang="es-ES" dirty="0" err="1"/>
              <a:t>in-app</a:t>
            </a:r>
            <a:r>
              <a:rPr lang="es-ES" dirty="0"/>
              <a:t>).</a:t>
            </a:r>
          </a:p>
          <a:p>
            <a:pPr>
              <a:buNone/>
            </a:pPr>
            <a:r>
              <a:rPr lang="es-ES" b="1" dirty="0"/>
              <a:t>Consideraciones</a:t>
            </a:r>
          </a:p>
          <a:p>
            <a:pPr>
              <a:buFont typeface="Arial" panose="020B0604020202020204" pitchFamily="34" charset="0"/>
              <a:buChar char="•"/>
            </a:pPr>
            <a:r>
              <a:rPr lang="es-ES" b="1" dirty="0"/>
              <a:t>Plan de App </a:t>
            </a:r>
            <a:r>
              <a:rPr lang="es-ES" b="1" dirty="0" err="1"/>
              <a:t>Service</a:t>
            </a:r>
            <a:r>
              <a:rPr lang="es-ES" dirty="0"/>
              <a:t>: La función de </a:t>
            </a:r>
            <a:r>
              <a:rPr lang="es-ES" dirty="0" err="1"/>
              <a:t>Backup</a:t>
            </a:r>
            <a:r>
              <a:rPr lang="es-ES" dirty="0"/>
              <a:t> y Restauración requiere que el plan de App </a:t>
            </a:r>
            <a:r>
              <a:rPr lang="es-ES" dirty="0" err="1"/>
              <a:t>Service</a:t>
            </a:r>
            <a:r>
              <a:rPr lang="es-ES" dirty="0"/>
              <a:t> esté en el nivel </a:t>
            </a:r>
            <a:r>
              <a:rPr lang="es-ES" b="1" dirty="0"/>
              <a:t>Standard</a:t>
            </a:r>
            <a:r>
              <a:rPr lang="es-ES" dirty="0"/>
              <a:t> o </a:t>
            </a:r>
            <a:r>
              <a:rPr lang="es-ES" b="1" dirty="0"/>
              <a:t>Premium</a:t>
            </a:r>
            <a:r>
              <a:rPr lang="es-ES" dirty="0"/>
              <a:t>.</a:t>
            </a:r>
          </a:p>
          <a:p>
            <a:pPr>
              <a:buFont typeface="Arial" panose="020B0604020202020204" pitchFamily="34" charset="0"/>
              <a:buChar char="•"/>
            </a:pPr>
            <a:r>
              <a:rPr lang="es-ES" b="1" dirty="0"/>
              <a:t>Configuración de </a:t>
            </a:r>
            <a:r>
              <a:rPr lang="es-ES" b="1" dirty="0" err="1"/>
              <a:t>backups</a:t>
            </a:r>
            <a:r>
              <a:rPr lang="es-ES" dirty="0"/>
              <a:t>: Puedes configurar los </a:t>
            </a:r>
            <a:r>
              <a:rPr lang="es-ES" dirty="0" err="1"/>
              <a:t>backups</a:t>
            </a:r>
            <a:r>
              <a:rPr lang="es-ES" dirty="0"/>
              <a:t> de manera manual o programada.</a:t>
            </a:r>
          </a:p>
          <a:p>
            <a:pPr>
              <a:buFont typeface="Arial" panose="020B0604020202020204" pitchFamily="34" charset="0"/>
              <a:buChar char="•"/>
            </a:pPr>
            <a:r>
              <a:rPr lang="es-ES" b="1" dirty="0"/>
              <a:t>Cuenta de almacenamiento</a:t>
            </a:r>
            <a:r>
              <a:rPr lang="es-ES" dirty="0"/>
              <a:t>: Necesitarás una cuenta de almacenamiento y un contenedor en la misma suscripción que la aplicación que deseas respaldar. Después de realizar uno o más </a:t>
            </a:r>
            <a:r>
              <a:rPr lang="es-ES" dirty="0" err="1"/>
              <a:t>backups</a:t>
            </a:r>
            <a:r>
              <a:rPr lang="es-ES" dirty="0"/>
              <a:t>, estos serán visibles en la página de Contenedores de tu cuenta de almacenamiento, así como en la aplicación. En la cuenta de almacenamiento, cada </a:t>
            </a:r>
            <a:r>
              <a:rPr lang="es-ES" dirty="0" err="1"/>
              <a:t>backup</a:t>
            </a:r>
            <a:r>
              <a:rPr lang="es-ES" dirty="0"/>
              <a:t> consiste en un archivo .zip que contiene los datos del </a:t>
            </a:r>
            <a:r>
              <a:rPr lang="es-ES" dirty="0" err="1"/>
              <a:t>backup</a:t>
            </a:r>
            <a:r>
              <a:rPr lang="es-ES" dirty="0"/>
              <a:t> y un archivo .</a:t>
            </a:r>
            <a:r>
              <a:rPr lang="es-ES" dirty="0" err="1"/>
              <a:t>xml</a:t>
            </a:r>
            <a:r>
              <a:rPr lang="es-ES" dirty="0"/>
              <a:t> con un manifiesto de los contenidos del .zip. Puedes descomprimir estos archivos y explorarlos si deseas acceder a tus </a:t>
            </a:r>
            <a:r>
              <a:rPr lang="es-ES" dirty="0" err="1"/>
              <a:t>backups</a:t>
            </a:r>
            <a:r>
              <a:rPr lang="es-ES" dirty="0"/>
              <a:t> sin realizar una restauración.</a:t>
            </a:r>
          </a:p>
          <a:p>
            <a:pPr>
              <a:buFont typeface="Arial" panose="020B0604020202020204" pitchFamily="34" charset="0"/>
              <a:buChar char="•"/>
            </a:pPr>
            <a:r>
              <a:rPr lang="es-ES" b="1" dirty="0" err="1"/>
              <a:t>Backup</a:t>
            </a:r>
            <a:r>
              <a:rPr lang="es-ES" b="1" dirty="0"/>
              <a:t> completo</a:t>
            </a:r>
            <a:r>
              <a:rPr lang="es-ES" dirty="0"/>
              <a:t>: El </a:t>
            </a:r>
            <a:r>
              <a:rPr lang="es-ES" dirty="0" err="1"/>
              <a:t>backup</a:t>
            </a:r>
            <a:r>
              <a:rPr lang="es-ES" dirty="0"/>
              <a:t> completo es el predeterminado. Cuando se restaura un </a:t>
            </a:r>
            <a:r>
              <a:rPr lang="es-ES" dirty="0" err="1"/>
              <a:t>backup</a:t>
            </a:r>
            <a:r>
              <a:rPr lang="es-ES" dirty="0"/>
              <a:t> completo, todo el contenido del sitio se reemplaza por lo que está en el </a:t>
            </a:r>
            <a:r>
              <a:rPr lang="es-ES" dirty="0" err="1"/>
              <a:t>backup</a:t>
            </a:r>
            <a:r>
              <a:rPr lang="es-ES" dirty="0"/>
              <a:t>. Si un archivo está en el sitio pero no en el </a:t>
            </a:r>
            <a:r>
              <a:rPr lang="es-ES" dirty="0" err="1"/>
              <a:t>backup</a:t>
            </a:r>
            <a:r>
              <a:rPr lang="es-ES" dirty="0"/>
              <a:t>, será eliminado.</a:t>
            </a:r>
          </a:p>
          <a:p>
            <a:pPr>
              <a:buFont typeface="Arial" panose="020B0604020202020204" pitchFamily="34" charset="0"/>
              <a:buChar char="•"/>
            </a:pPr>
            <a:r>
              <a:rPr lang="es-ES" b="1" dirty="0" err="1"/>
              <a:t>Backup</a:t>
            </a:r>
            <a:r>
              <a:rPr lang="es-ES" b="1" dirty="0"/>
              <a:t> parcial</a:t>
            </a:r>
            <a:r>
              <a:rPr lang="es-ES" dirty="0"/>
              <a:t>: Se admiten los </a:t>
            </a:r>
            <a:r>
              <a:rPr lang="es-ES" dirty="0" err="1"/>
              <a:t>backups</a:t>
            </a:r>
            <a:r>
              <a:rPr lang="es-ES" dirty="0"/>
              <a:t> parciales, que te permiten elegir exactamente qué archivos deseas respaldar. Cuando restauras un </a:t>
            </a:r>
            <a:r>
              <a:rPr lang="es-ES" dirty="0" err="1"/>
              <a:t>backup</a:t>
            </a:r>
            <a:r>
              <a:rPr lang="es-ES" dirty="0"/>
              <a:t> parcial, cualquier contenido que esté en uno de los directorios o archivos excluidos permanecerá sin cambios. El proceso de restauración maneja automáticamente estas exclusiones.</a:t>
            </a:r>
          </a:p>
          <a:p>
            <a:pPr>
              <a:buFont typeface="Arial" panose="020B0604020202020204" pitchFamily="34" charset="0"/>
              <a:buChar char="•"/>
            </a:pPr>
            <a:r>
              <a:rPr lang="es-ES" b="1" dirty="0"/>
              <a:t>Archivos y carpetas excluidos</a:t>
            </a:r>
            <a:r>
              <a:rPr lang="es-ES" dirty="0"/>
              <a:t>: Puedes excluir archivos y carpetas que no desees incluir en el </a:t>
            </a:r>
            <a:r>
              <a:rPr lang="es-ES" dirty="0" err="1"/>
              <a:t>backup</a:t>
            </a:r>
            <a:r>
              <a:rPr lang="es-ES" dirty="0"/>
              <a:t>.</a:t>
            </a:r>
          </a:p>
          <a:p>
            <a:pPr>
              <a:buFont typeface="Arial" panose="020B0604020202020204" pitchFamily="34" charset="0"/>
              <a:buChar char="•"/>
            </a:pPr>
            <a:r>
              <a:rPr lang="es-ES" b="1" dirty="0"/>
              <a:t>Límite de tamaño</a:t>
            </a:r>
            <a:r>
              <a:rPr lang="es-ES" dirty="0"/>
              <a:t>: Los </a:t>
            </a:r>
            <a:r>
              <a:rPr lang="es-ES" dirty="0" err="1"/>
              <a:t>backups</a:t>
            </a:r>
            <a:r>
              <a:rPr lang="es-ES" dirty="0"/>
              <a:t> pueden tener hasta </a:t>
            </a:r>
            <a:r>
              <a:rPr lang="es-ES" b="1" dirty="0"/>
              <a:t>10 GB</a:t>
            </a:r>
            <a:r>
              <a:rPr lang="es-ES" dirty="0"/>
              <a:t> de contenido de la aplicación y la base de datos.</a:t>
            </a:r>
          </a:p>
          <a:p>
            <a:pPr>
              <a:buFont typeface="Arial" panose="020B0604020202020204" pitchFamily="34" charset="0"/>
              <a:buChar char="•"/>
            </a:pPr>
            <a:r>
              <a:rPr lang="es-ES" b="1" dirty="0"/>
              <a:t>Cuenta de almacenamiento con firewall</a:t>
            </a:r>
            <a:r>
              <a:rPr lang="es-ES" dirty="0"/>
              <a:t>: No se admite el uso de una cuenta de almacenamiento con firewall habilitado como destino para los </a:t>
            </a:r>
            <a:r>
              <a:rPr lang="es-ES" dirty="0" err="1"/>
              <a:t>backups</a:t>
            </a:r>
            <a:r>
              <a:rPr lang="es-ES" dirty="0"/>
              <a:t>.</a:t>
            </a:r>
          </a:p>
          <a:p>
            <a:r>
              <a:rPr lang="es-ES" dirty="0"/>
              <a:t>Esta funcionalidad de </a:t>
            </a:r>
            <a:r>
              <a:rPr lang="es-ES" dirty="0" err="1"/>
              <a:t>backup</a:t>
            </a:r>
            <a:r>
              <a:rPr lang="es-ES" dirty="0"/>
              <a:t> es útil para proteger tu aplicación y su base de datos, asegurando que puedas restaurar la aplicación a un estado anterior en caso de fallos o pérdida de datos.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err="1"/>
              <a:t>Application</a:t>
            </a:r>
            <a:r>
              <a:rPr lang="es-ES" b="1" dirty="0"/>
              <a:t> </a:t>
            </a:r>
            <a:r>
              <a:rPr lang="es-ES" b="1" dirty="0" err="1"/>
              <a:t>Insights</a:t>
            </a:r>
            <a:endParaRPr lang="es-ES" b="1" dirty="0"/>
          </a:p>
          <a:p>
            <a:pPr>
              <a:buNone/>
            </a:pPr>
            <a:r>
              <a:rPr lang="es-ES" b="1" dirty="0" err="1"/>
              <a:t>Application</a:t>
            </a:r>
            <a:r>
              <a:rPr lang="es-ES" b="1" dirty="0"/>
              <a:t> </a:t>
            </a:r>
            <a:r>
              <a:rPr lang="es-ES" b="1" dirty="0" err="1"/>
              <a:t>Insights</a:t>
            </a:r>
            <a:r>
              <a:rPr lang="es-ES" dirty="0"/>
              <a:t> es una característica de </a:t>
            </a:r>
            <a:r>
              <a:rPr lang="es-ES" b="1" dirty="0"/>
              <a:t>Azure Monitor</a:t>
            </a:r>
            <a:r>
              <a:rPr lang="es-ES" dirty="0"/>
              <a:t> que permite monitorear aplicaciones en vivo. Este servicio detecta automáticamente anomalías de rendimiento e incluye poderosas herramientas de análisis que te ayudan a diagnosticar problemas y entender cómo los usuarios interactúan con tu aplicación. Está diseñado para ayudarte a mejorar continuamente el rendimiento y la usabilidad de tu aplicación.</a:t>
            </a:r>
          </a:p>
          <a:p>
            <a:pPr>
              <a:buNone/>
            </a:pPr>
            <a:r>
              <a:rPr lang="es-ES" b="1" dirty="0"/>
              <a:t>Plataformas compatibles</a:t>
            </a:r>
          </a:p>
          <a:p>
            <a:pPr>
              <a:buNone/>
            </a:pPr>
            <a:r>
              <a:rPr lang="es-ES" dirty="0" err="1"/>
              <a:t>Application</a:t>
            </a:r>
            <a:r>
              <a:rPr lang="es-ES" dirty="0"/>
              <a:t> </a:t>
            </a:r>
            <a:r>
              <a:rPr lang="es-ES" dirty="0" err="1"/>
              <a:t>Insights</a:t>
            </a:r>
            <a:r>
              <a:rPr lang="es-ES" dirty="0"/>
              <a:t> funciona con aplicaciones en una amplia variedad de plataformas, como:</a:t>
            </a:r>
          </a:p>
          <a:p>
            <a:pPr>
              <a:buFont typeface="Arial" panose="020B0604020202020204" pitchFamily="34" charset="0"/>
              <a:buChar char="•"/>
            </a:pPr>
            <a:r>
              <a:rPr lang="es-ES" b="1" dirty="0"/>
              <a:t>.NET</a:t>
            </a:r>
            <a:endParaRPr lang="es-ES" dirty="0"/>
          </a:p>
          <a:p>
            <a:pPr>
              <a:buFont typeface="Arial" panose="020B0604020202020204" pitchFamily="34" charset="0"/>
              <a:buChar char="•"/>
            </a:pPr>
            <a:r>
              <a:rPr lang="es-ES" b="1" dirty="0"/>
              <a:t>Node.js</a:t>
            </a:r>
            <a:endParaRPr lang="es-ES" dirty="0"/>
          </a:p>
          <a:p>
            <a:pPr>
              <a:buFont typeface="Arial" panose="020B0604020202020204" pitchFamily="34" charset="0"/>
              <a:buChar char="•"/>
            </a:pPr>
            <a:r>
              <a:rPr lang="es-ES" b="1" dirty="0"/>
              <a:t>Java EE</a:t>
            </a:r>
            <a:endParaRPr lang="es-ES" dirty="0"/>
          </a:p>
          <a:p>
            <a:pPr>
              <a:buNone/>
            </a:pPr>
            <a:r>
              <a:rPr lang="es-ES" dirty="0"/>
              <a:t>También es compatible con aplicaciones </a:t>
            </a:r>
            <a:r>
              <a:rPr lang="es-ES" b="1" dirty="0"/>
              <a:t>hospedadas en entornos locales</a:t>
            </a:r>
            <a:r>
              <a:rPr lang="es-ES" dirty="0"/>
              <a:t>, </a:t>
            </a:r>
            <a:r>
              <a:rPr lang="es-ES" b="1" dirty="0"/>
              <a:t>híbridos</a:t>
            </a:r>
            <a:r>
              <a:rPr lang="es-ES" dirty="0"/>
              <a:t> o en cualquier </a:t>
            </a:r>
            <a:r>
              <a:rPr lang="es-ES" b="1" dirty="0"/>
              <a:t>nube pública</a:t>
            </a:r>
            <a:r>
              <a:rPr lang="es-ES" dirty="0"/>
              <a:t>. Se integra con tu proceso de </a:t>
            </a:r>
            <a:r>
              <a:rPr lang="es-ES" b="1" dirty="0"/>
              <a:t>DevOps</a:t>
            </a:r>
            <a:r>
              <a:rPr lang="es-ES" dirty="0"/>
              <a:t> y tiene puntos de conexión a diversas herramientas de desarrollo. Además, puede monitorear y analizar la telemetría de aplicaciones móviles integrándose con </a:t>
            </a:r>
            <a:r>
              <a:rPr lang="es-ES" b="1" dirty="0"/>
              <a:t>Visual Studio App Center</a:t>
            </a:r>
            <a:r>
              <a:rPr lang="es-ES" dirty="0"/>
              <a:t>.</a:t>
            </a:r>
          </a:p>
          <a:p>
            <a:pPr>
              <a:buNone/>
            </a:pPr>
            <a:r>
              <a:rPr lang="es-ES" b="1" dirty="0"/>
              <a:t>Características principales de </a:t>
            </a:r>
            <a:r>
              <a:rPr lang="es-ES" b="1" dirty="0" err="1"/>
              <a:t>Application</a:t>
            </a:r>
            <a:r>
              <a:rPr lang="es-ES" b="1" dirty="0"/>
              <a:t> </a:t>
            </a:r>
            <a:r>
              <a:rPr lang="es-ES" b="1" dirty="0" err="1"/>
              <a:t>Insights</a:t>
            </a:r>
            <a:endParaRPr lang="es-ES" b="1" dirty="0"/>
          </a:p>
          <a:p>
            <a:pPr>
              <a:buNone/>
            </a:pPr>
            <a:r>
              <a:rPr lang="es-ES" dirty="0" err="1"/>
              <a:t>Application</a:t>
            </a:r>
            <a:r>
              <a:rPr lang="es-ES" dirty="0"/>
              <a:t> </a:t>
            </a:r>
            <a:r>
              <a:rPr lang="es-ES" dirty="0" err="1"/>
              <a:t>Insights</a:t>
            </a:r>
            <a:r>
              <a:rPr lang="es-ES" dirty="0"/>
              <a:t> está orientado a los equipos de desarrollo, con el objetivo de ayudarles a comprender cómo se desempeña su aplicación y cómo se está utilizando. Algunas de las características que monitorea son:</a:t>
            </a:r>
          </a:p>
          <a:p>
            <a:pPr>
              <a:buFont typeface="+mj-lt"/>
              <a:buAutoNum type="arabicPeriod"/>
            </a:pPr>
            <a:r>
              <a:rPr lang="es-ES" b="1" dirty="0"/>
              <a:t>Tasas de solicitudes, tiempos de respuesta y tasas de fallos</a:t>
            </a:r>
            <a:r>
              <a:rPr lang="es-ES" dirty="0"/>
              <a:t>:</a:t>
            </a:r>
          </a:p>
          <a:p>
            <a:pPr marL="742950" lvl="1" indent="-285750">
              <a:buFont typeface="+mj-lt"/>
              <a:buAutoNum type="arabicPeriod"/>
            </a:pPr>
            <a:r>
              <a:rPr lang="es-ES" dirty="0"/>
              <a:t>Permite conocer qué páginas son más populares, en qué momentos del día y la ubicación de los usuarios.</a:t>
            </a:r>
          </a:p>
          <a:p>
            <a:pPr marL="742950" lvl="1" indent="-285750">
              <a:buFont typeface="+mj-lt"/>
              <a:buAutoNum type="arabicPeriod"/>
            </a:pPr>
            <a:r>
              <a:rPr lang="es-ES" dirty="0"/>
              <a:t>Identifica cuáles páginas tienen el mejor rendimiento y detecta posibles problemas de recursos cuando las tasas de respuesta y de fallos aumentan con más solicitudes.</a:t>
            </a:r>
          </a:p>
          <a:p>
            <a:pPr>
              <a:buFont typeface="+mj-lt"/>
              <a:buAutoNum type="arabicPeriod"/>
            </a:pPr>
            <a:r>
              <a:rPr lang="es-ES" b="1" dirty="0"/>
              <a:t>Tasas de dependencias, tiempos de respuesta y tasas de fallos</a:t>
            </a:r>
            <a:r>
              <a:rPr lang="es-ES" dirty="0"/>
              <a:t>:</a:t>
            </a:r>
          </a:p>
          <a:p>
            <a:pPr marL="742950" lvl="1" indent="-285750">
              <a:buFont typeface="+mj-lt"/>
              <a:buAutoNum type="arabicPeriod"/>
            </a:pPr>
            <a:r>
              <a:rPr lang="es-ES" dirty="0"/>
              <a:t>Te permite saber si los servicios externos están afectando el rendimiento de la aplicación.</a:t>
            </a:r>
          </a:p>
          <a:p>
            <a:pPr>
              <a:buFont typeface="+mj-lt"/>
              <a:buAutoNum type="arabicPeriod"/>
            </a:pPr>
            <a:r>
              <a:rPr lang="es-ES" b="1" dirty="0"/>
              <a:t>Excepciones</a:t>
            </a:r>
            <a:r>
              <a:rPr lang="es-ES" dirty="0"/>
              <a:t>:</a:t>
            </a:r>
          </a:p>
          <a:p>
            <a:pPr marL="742950" lvl="1" indent="-285750">
              <a:buFont typeface="+mj-lt"/>
              <a:buAutoNum type="arabicPeriod"/>
            </a:pPr>
            <a:r>
              <a:rPr lang="es-ES" dirty="0"/>
              <a:t>Puedes analizar estadísticas agregadas o ver instancias específicas para profundizar en la traza de la pila (</a:t>
            </a:r>
            <a:r>
              <a:rPr lang="es-ES" dirty="0" err="1"/>
              <a:t>stack</a:t>
            </a:r>
            <a:r>
              <a:rPr lang="es-ES" dirty="0"/>
              <a:t> trace) y las solicitudes relacionadas.</a:t>
            </a:r>
          </a:p>
          <a:p>
            <a:pPr marL="742950" lvl="1" indent="-285750">
              <a:buFont typeface="+mj-lt"/>
              <a:buAutoNum type="arabicPeriod"/>
            </a:pPr>
            <a:r>
              <a:rPr lang="es-ES" dirty="0"/>
              <a:t>Se reportan excepciones tanto del servidor como del navegador.</a:t>
            </a:r>
          </a:p>
          <a:p>
            <a:pPr>
              <a:buFont typeface="+mj-lt"/>
              <a:buAutoNum type="arabicPeriod"/>
            </a:pPr>
            <a:r>
              <a:rPr lang="es-ES" b="1" dirty="0"/>
              <a:t>Vistas de páginas y rendimiento de carga</a:t>
            </a:r>
            <a:r>
              <a:rPr lang="es-ES" dirty="0"/>
              <a:t>:</a:t>
            </a:r>
          </a:p>
          <a:p>
            <a:pPr marL="742950" lvl="1" indent="-285750">
              <a:buFont typeface="+mj-lt"/>
              <a:buAutoNum type="arabicPeriod"/>
            </a:pPr>
            <a:r>
              <a:rPr lang="es-ES" dirty="0"/>
              <a:t>Registra el rendimiento de las páginas vistas desde los navegadores de tus usuarios.</a:t>
            </a:r>
          </a:p>
          <a:p>
            <a:pPr>
              <a:buFont typeface="+mj-lt"/>
              <a:buAutoNum type="arabicPeriod"/>
            </a:pPr>
            <a:r>
              <a:rPr lang="es-ES" b="1" dirty="0"/>
              <a:t>Conteos de usuarios y sesiones</a:t>
            </a:r>
            <a:r>
              <a:rPr lang="es-ES" dirty="0"/>
              <a:t>:</a:t>
            </a:r>
          </a:p>
          <a:p>
            <a:pPr marL="742950" lvl="1" indent="-285750">
              <a:buFont typeface="+mj-lt"/>
              <a:buAutoNum type="arabicPeriod"/>
            </a:pPr>
            <a:r>
              <a:rPr lang="es-ES" dirty="0"/>
              <a:t>Proporciona métricas sobre cuántos usuarios y sesiones interactúan con la aplicación.</a:t>
            </a:r>
          </a:p>
          <a:p>
            <a:pPr>
              <a:buFont typeface="+mj-lt"/>
              <a:buAutoNum type="arabicPeriod"/>
            </a:pPr>
            <a:r>
              <a:rPr lang="es-ES" b="1" dirty="0"/>
              <a:t>Contadores de rendimiento</a:t>
            </a:r>
            <a:r>
              <a:rPr lang="es-ES" dirty="0"/>
              <a:t>:</a:t>
            </a:r>
          </a:p>
          <a:p>
            <a:pPr marL="742950" lvl="1" indent="-285750">
              <a:buFont typeface="+mj-lt"/>
              <a:buAutoNum type="arabicPeriod"/>
            </a:pPr>
            <a:r>
              <a:rPr lang="es-ES" dirty="0"/>
              <a:t>Permite obtener información de contadores de rendimiento desde servidores </a:t>
            </a:r>
            <a:r>
              <a:rPr lang="es-ES" b="1" dirty="0"/>
              <a:t>Windows</a:t>
            </a:r>
            <a:r>
              <a:rPr lang="es-ES" dirty="0"/>
              <a:t> o </a:t>
            </a:r>
            <a:r>
              <a:rPr lang="es-ES" b="1" dirty="0"/>
              <a:t>Linux</a:t>
            </a:r>
            <a:r>
              <a:rPr lang="es-ES" dirty="0"/>
              <a:t>, como el uso de CPU, memoria y red.</a:t>
            </a:r>
          </a:p>
          <a:p>
            <a:pPr>
              <a:buFont typeface="+mj-lt"/>
              <a:buAutoNum type="arabicPeriod"/>
            </a:pPr>
            <a:r>
              <a:rPr lang="es-ES" b="1" dirty="0"/>
              <a:t>Diagnósticos del host</a:t>
            </a:r>
            <a:r>
              <a:rPr lang="es-ES" dirty="0"/>
              <a:t>:</a:t>
            </a:r>
          </a:p>
          <a:p>
            <a:pPr marL="742950" lvl="1" indent="-285750">
              <a:buFont typeface="+mj-lt"/>
              <a:buAutoNum type="arabicPeriod"/>
            </a:pPr>
            <a:r>
              <a:rPr lang="es-ES" dirty="0"/>
              <a:t>Monitorea el estado de contenedores Docker o máquinas virtuales en Azure.</a:t>
            </a:r>
          </a:p>
          <a:p>
            <a:pPr>
              <a:buFont typeface="+mj-lt"/>
              <a:buAutoNum type="arabicPeriod"/>
            </a:pPr>
            <a:r>
              <a:rPr lang="es-ES" b="1" dirty="0"/>
              <a:t>Registros de trazas de diagnóstico de tu aplicación</a:t>
            </a:r>
            <a:r>
              <a:rPr lang="es-ES" dirty="0"/>
              <a:t>:</a:t>
            </a:r>
          </a:p>
          <a:p>
            <a:pPr marL="742950" lvl="1" indent="-285750">
              <a:buFont typeface="+mj-lt"/>
              <a:buAutoNum type="arabicPeriod"/>
            </a:pPr>
            <a:r>
              <a:rPr lang="es-ES" dirty="0"/>
              <a:t>Te permite correlacionar eventos de traza con solicitudes específicas.</a:t>
            </a:r>
          </a:p>
          <a:p>
            <a:pPr>
              <a:buFont typeface="+mj-lt"/>
              <a:buAutoNum type="arabicPeriod"/>
            </a:pPr>
            <a:r>
              <a:rPr lang="es-ES" b="1" dirty="0"/>
              <a:t>Eventos personalizados y métricas</a:t>
            </a:r>
            <a:r>
              <a:rPr lang="es-ES" dirty="0"/>
              <a:t>:</a:t>
            </a:r>
          </a:p>
          <a:p>
            <a:pPr marL="742950" lvl="1" indent="-285750">
              <a:buFont typeface="+mj-lt"/>
              <a:buAutoNum type="arabicPeriod"/>
            </a:pPr>
            <a:r>
              <a:rPr lang="es-ES" dirty="0"/>
              <a:t>Permite escribir eventos y métricas personalizadas en el código del cliente o servidor, para rastrear eventos comerciales, como artículos vendidos o juegos ganados.</a:t>
            </a:r>
          </a:p>
          <a:p>
            <a:pPr>
              <a:buNone/>
            </a:pPr>
            <a:r>
              <a:rPr lang="es-ES" b="1" dirty="0"/>
              <a:t>Más información</a:t>
            </a:r>
          </a:p>
          <a:p>
            <a:r>
              <a:rPr lang="es-ES" dirty="0"/>
              <a:t>Para conocer más detalles sobre </a:t>
            </a:r>
            <a:r>
              <a:rPr lang="es-ES" b="1" dirty="0" err="1"/>
              <a:t>Application</a:t>
            </a:r>
            <a:r>
              <a:rPr lang="es-ES" b="1" dirty="0"/>
              <a:t> </a:t>
            </a:r>
            <a:r>
              <a:rPr lang="es-ES" b="1" dirty="0" err="1"/>
              <a:t>Insights</a:t>
            </a:r>
            <a:r>
              <a:rPr lang="es-ES" dirty="0"/>
              <a:t>, puedes consultar la </a:t>
            </a:r>
            <a:r>
              <a:rPr lang="es-ES" dirty="0">
                <a:hlinkClick r:id="rId3"/>
              </a:rPr>
              <a:t>documentación oficial de </a:t>
            </a:r>
            <a:r>
              <a:rPr lang="es-ES" dirty="0" err="1">
                <a:hlinkClick r:id="rId3"/>
              </a:rPr>
              <a:t>Application</a:t>
            </a:r>
            <a:r>
              <a:rPr lang="es-ES" dirty="0">
                <a:hlinkClick r:id="rId3"/>
              </a:rPr>
              <a:t> </a:t>
            </a:r>
            <a:r>
              <a:rPr lang="es-ES" dirty="0" err="1">
                <a:hlinkClick r:id="rId3"/>
              </a:rPr>
              <a:t>Insights</a:t>
            </a:r>
            <a:r>
              <a:rPr lang="es-ES" dirty="0"/>
              <a:t>.</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9:16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210274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4/2/2025 9:09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err="1"/>
              <a:t>Containers</a:t>
            </a:r>
            <a:r>
              <a:rPr lang="es-ES" b="1" dirty="0"/>
              <a:t> vs Virtual Machines</a:t>
            </a:r>
          </a:p>
          <a:p>
            <a:pPr>
              <a:buNone/>
            </a:pPr>
            <a:r>
              <a:rPr lang="es-ES" dirty="0"/>
              <a:t>La virtualización de hardware ha permitido ejecutar múltiples instancias aisladas de sistemas operativos en un mismo hardware físico. Los contenedores representan la siguiente etapa en la virtualización de recursos informáticos, ya que permiten virtualizar el sistema operativo. De esta forma, puedes ejecutar múltiples aplicaciones dentro de la misma instancia de un sistema operativo, manteniendo la separación entre ellas.</a:t>
            </a:r>
          </a:p>
          <a:p>
            <a:pPr>
              <a:buNone/>
            </a:pPr>
            <a:r>
              <a:rPr lang="es-ES" dirty="0"/>
              <a:t>Para comprender mejor esta idea, veamos una comparación entre </a:t>
            </a:r>
            <a:r>
              <a:rPr lang="es-ES" b="1" dirty="0"/>
              <a:t>contenedores</a:t>
            </a:r>
            <a:r>
              <a:rPr lang="es-ES" dirty="0"/>
              <a:t> y </a:t>
            </a:r>
            <a:r>
              <a:rPr lang="es-ES" b="1" dirty="0"/>
              <a:t>máquinas virtuales (</a:t>
            </a:r>
            <a:r>
              <a:rPr lang="es-ES" b="1" dirty="0" err="1"/>
              <a:t>VMs</a:t>
            </a:r>
            <a:r>
              <a:rPr lang="es-ES" b="1" dirty="0"/>
              <a:t>)</a:t>
            </a:r>
            <a:r>
              <a:rPr lang="es-ES" dirty="0"/>
              <a:t>.</a:t>
            </a:r>
          </a:p>
          <a:p>
            <a:pPr>
              <a:buNone/>
            </a:pPr>
            <a:r>
              <a:rPr lang="es-ES" b="1" dirty="0" err="1"/>
              <a:t>CaracterísticaContenedoresMáquinas</a:t>
            </a:r>
            <a:r>
              <a:rPr lang="es-ES" b="1" dirty="0"/>
              <a:t> </a:t>
            </a:r>
            <a:r>
              <a:rPr lang="es-ES" b="1" dirty="0" err="1"/>
              <a:t>VirtualesAislamiento</a:t>
            </a:r>
            <a:r>
              <a:rPr lang="es-ES" dirty="0" err="1"/>
              <a:t>Aislamiento</a:t>
            </a:r>
            <a:r>
              <a:rPr lang="es-ES" dirty="0"/>
              <a:t> ligero de la máquina host y otros contenedores, pero no proporciona una frontera de seguridad tan fuerte como una máquina </a:t>
            </a:r>
            <a:r>
              <a:rPr lang="es-ES" dirty="0" err="1"/>
              <a:t>virtual.Aislamiento</a:t>
            </a:r>
            <a:r>
              <a:rPr lang="es-ES" dirty="0"/>
              <a:t> completo del sistema operativo host y otras </a:t>
            </a:r>
            <a:r>
              <a:rPr lang="es-ES" dirty="0" err="1"/>
              <a:t>VMs</a:t>
            </a:r>
            <a:r>
              <a:rPr lang="es-ES" dirty="0"/>
              <a:t>, lo cual es útil cuando es esencial una fuerte frontera de seguridad, como en el caso de aplicaciones de empresas </a:t>
            </a:r>
            <a:r>
              <a:rPr lang="es-ES" dirty="0" err="1"/>
              <a:t>competidoras.</a:t>
            </a:r>
            <a:r>
              <a:rPr lang="es-ES" b="1" dirty="0" err="1"/>
              <a:t>Sistema</a:t>
            </a:r>
            <a:r>
              <a:rPr lang="es-ES" b="1" dirty="0"/>
              <a:t> </a:t>
            </a:r>
            <a:r>
              <a:rPr lang="es-ES" b="1" dirty="0" err="1"/>
              <a:t>operativo</a:t>
            </a:r>
            <a:r>
              <a:rPr lang="es-ES" dirty="0" err="1"/>
              <a:t>Ejecuta</a:t>
            </a:r>
            <a:r>
              <a:rPr lang="es-ES" dirty="0"/>
              <a:t> la parte del sistema operativo en modo usuario, y puede adaptarse para contener solo los servicios necesarios para la aplicación, utilizando menos recursos del </a:t>
            </a:r>
            <a:r>
              <a:rPr lang="es-ES" dirty="0" err="1"/>
              <a:t>sistema.Ejecuta</a:t>
            </a:r>
            <a:r>
              <a:rPr lang="es-ES" dirty="0"/>
              <a:t> un sistema operativo completo, incluidos el núcleo, lo que requiere más recursos del sistema (CPU, memoria y almacenamiento).</a:t>
            </a:r>
            <a:r>
              <a:rPr lang="es-ES" b="1" dirty="0" err="1"/>
              <a:t>Despliegue</a:t>
            </a:r>
            <a:r>
              <a:rPr lang="es-ES" dirty="0" err="1"/>
              <a:t>Despliegue</a:t>
            </a:r>
            <a:r>
              <a:rPr lang="es-ES" dirty="0"/>
              <a:t> de contenedores individuales usando Docker a través de línea de comandos; para desplegar múltiples contenedores, se usa un orquestador como Azure </a:t>
            </a:r>
            <a:r>
              <a:rPr lang="es-ES" dirty="0" err="1"/>
              <a:t>Kubernetes</a:t>
            </a:r>
            <a:r>
              <a:rPr lang="es-ES" dirty="0"/>
              <a:t> </a:t>
            </a:r>
            <a:r>
              <a:rPr lang="es-ES" dirty="0" err="1"/>
              <a:t>Service.Despliegue</a:t>
            </a:r>
            <a:r>
              <a:rPr lang="es-ES" dirty="0"/>
              <a:t> de </a:t>
            </a:r>
            <a:r>
              <a:rPr lang="es-ES" dirty="0" err="1"/>
              <a:t>VMs</a:t>
            </a:r>
            <a:r>
              <a:rPr lang="es-ES" dirty="0"/>
              <a:t> individuales utilizando Windows </a:t>
            </a:r>
            <a:r>
              <a:rPr lang="es-ES" dirty="0" err="1"/>
              <a:t>Admin</a:t>
            </a:r>
            <a:r>
              <a:rPr lang="es-ES" dirty="0"/>
              <a:t> Center o </a:t>
            </a:r>
            <a:r>
              <a:rPr lang="es-ES" dirty="0" err="1"/>
              <a:t>Hyper</a:t>
            </a:r>
            <a:r>
              <a:rPr lang="es-ES" dirty="0"/>
              <a:t>-V Manager; para múltiples </a:t>
            </a:r>
            <a:r>
              <a:rPr lang="es-ES" dirty="0" err="1"/>
              <a:t>VMs</a:t>
            </a:r>
            <a:r>
              <a:rPr lang="es-ES" dirty="0"/>
              <a:t> se usa PowerShell o </a:t>
            </a:r>
            <a:r>
              <a:rPr lang="es-ES" dirty="0" err="1"/>
              <a:t>System</a:t>
            </a:r>
            <a:r>
              <a:rPr lang="es-ES" dirty="0"/>
              <a:t> Center Virtual Machine </a:t>
            </a:r>
            <a:r>
              <a:rPr lang="es-ES" dirty="0" err="1"/>
              <a:t>Manager.</a:t>
            </a:r>
            <a:r>
              <a:rPr lang="es-ES" b="1" dirty="0" err="1"/>
              <a:t>Almacenamiento</a:t>
            </a:r>
            <a:r>
              <a:rPr lang="es-ES" b="1" dirty="0"/>
              <a:t> </a:t>
            </a:r>
            <a:r>
              <a:rPr lang="es-ES" b="1" dirty="0" err="1"/>
              <a:t>persistente</a:t>
            </a:r>
            <a:r>
              <a:rPr lang="es-ES" dirty="0" err="1"/>
              <a:t>Usa</a:t>
            </a:r>
            <a:r>
              <a:rPr lang="es-ES" dirty="0"/>
              <a:t> Azure Disks para almacenamiento local en un solo nodo o Azure Files (comparticiones SMB) para almacenamiento compartido entre múltiples nodos o </a:t>
            </a:r>
            <a:r>
              <a:rPr lang="es-ES" dirty="0" err="1"/>
              <a:t>servidores.Usa</a:t>
            </a:r>
            <a:r>
              <a:rPr lang="es-ES" dirty="0"/>
              <a:t> un disco duro virtual (VHD) para almacenamiento local de una sola VM, o un recurso compartido SMB para almacenamiento compartido entre múltiples </a:t>
            </a:r>
            <a:r>
              <a:rPr lang="es-ES" dirty="0" err="1"/>
              <a:t>servidores.</a:t>
            </a:r>
            <a:r>
              <a:rPr lang="es-ES" b="1" dirty="0" err="1"/>
              <a:t>Tolerancia</a:t>
            </a:r>
            <a:r>
              <a:rPr lang="es-ES" b="1" dirty="0"/>
              <a:t> a </a:t>
            </a:r>
            <a:r>
              <a:rPr lang="es-ES" b="1" dirty="0" err="1"/>
              <a:t>fallos</a:t>
            </a:r>
            <a:r>
              <a:rPr lang="es-ES" dirty="0" err="1"/>
              <a:t>Si</a:t>
            </a:r>
            <a:r>
              <a:rPr lang="es-ES" dirty="0"/>
              <a:t> falla un nodo en el clúster, los contenedores en ejecución se recrean rápidamente en otro nodo del clúster mediante el </a:t>
            </a:r>
            <a:r>
              <a:rPr lang="es-ES" dirty="0" err="1"/>
              <a:t>orquestador.Las</a:t>
            </a:r>
            <a:r>
              <a:rPr lang="es-ES" dirty="0"/>
              <a:t> </a:t>
            </a:r>
            <a:r>
              <a:rPr lang="es-ES" dirty="0" err="1"/>
              <a:t>VMs</a:t>
            </a:r>
            <a:r>
              <a:rPr lang="es-ES" dirty="0"/>
              <a:t> pueden fallar sobre otro servidor en un clúster, reiniciando el sistema operativo de la VM en el nuevo servidor.</a:t>
            </a:r>
          </a:p>
          <a:p>
            <a:pPr>
              <a:buNone/>
            </a:pPr>
            <a:r>
              <a:rPr lang="es-ES" b="1" dirty="0"/>
              <a:t>Ventajas de los Contenedores</a:t>
            </a:r>
          </a:p>
          <a:p>
            <a:pPr>
              <a:buNone/>
            </a:pPr>
            <a:r>
              <a:rPr lang="es-ES" dirty="0"/>
              <a:t>Los </a:t>
            </a:r>
            <a:r>
              <a:rPr lang="es-ES" b="1" dirty="0"/>
              <a:t>contenedores</a:t>
            </a:r>
            <a:r>
              <a:rPr lang="es-ES" dirty="0"/>
              <a:t> ofrecen varias ventajas sobre las máquinas físicas y virtuales, tales como:</a:t>
            </a:r>
          </a:p>
          <a:p>
            <a:pPr>
              <a:buFont typeface="Arial" panose="020B0604020202020204" pitchFamily="34" charset="0"/>
              <a:buChar char="•"/>
            </a:pPr>
            <a:r>
              <a:rPr lang="es-ES" b="1" dirty="0"/>
              <a:t>Mayor flexibilidad y rapidez</a:t>
            </a:r>
            <a:r>
              <a:rPr lang="es-ES" dirty="0"/>
              <a:t> en el desarrollo y la compartición del código de la aplicación.</a:t>
            </a:r>
          </a:p>
          <a:p>
            <a:pPr>
              <a:buFont typeface="Arial" panose="020B0604020202020204" pitchFamily="34" charset="0"/>
              <a:buChar char="•"/>
            </a:pPr>
            <a:r>
              <a:rPr lang="es-ES" b="1" dirty="0"/>
              <a:t>Pruebas de aplicaciones simplificadas</a:t>
            </a:r>
            <a:r>
              <a:rPr lang="es-ES" dirty="0"/>
              <a:t>.</a:t>
            </a:r>
          </a:p>
          <a:p>
            <a:pPr>
              <a:buFont typeface="Arial" panose="020B0604020202020204" pitchFamily="34" charset="0"/>
              <a:buChar char="•"/>
            </a:pPr>
            <a:r>
              <a:rPr lang="es-ES" b="1" dirty="0"/>
              <a:t>Despliegue de aplicaciones acelerado</a:t>
            </a:r>
            <a:r>
              <a:rPr lang="es-ES" dirty="0"/>
              <a:t> y más eficiente.</a:t>
            </a:r>
          </a:p>
          <a:p>
            <a:pPr>
              <a:buFont typeface="Arial" panose="020B0604020202020204" pitchFamily="34" charset="0"/>
              <a:buChar char="•"/>
            </a:pPr>
            <a:r>
              <a:rPr lang="es-ES" b="1" dirty="0"/>
              <a:t>Mayor densidad de carga de trabajo</a:t>
            </a:r>
            <a:r>
              <a:rPr lang="es-ES" dirty="0"/>
              <a:t>, lo que se traduce en una mejor utilización de recursos.</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9:16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7110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Azure Container </a:t>
            </a:r>
            <a:r>
              <a:rPr lang="es-ES" b="1" dirty="0" err="1"/>
              <a:t>Instances</a:t>
            </a:r>
            <a:endParaRPr lang="es-ES" b="1" dirty="0"/>
          </a:p>
          <a:p>
            <a:pPr>
              <a:buNone/>
            </a:pPr>
            <a:r>
              <a:rPr lang="es-ES" dirty="0"/>
              <a:t>Los </a:t>
            </a:r>
            <a:r>
              <a:rPr lang="es-ES" b="1" dirty="0"/>
              <a:t>contenedores</a:t>
            </a:r>
            <a:r>
              <a:rPr lang="es-ES" dirty="0"/>
              <a:t> se están convirtiendo en la forma preferida de empaquetar, desplegar y gestionar aplicaciones en la nube. </a:t>
            </a:r>
            <a:r>
              <a:rPr lang="es-ES" b="1" dirty="0"/>
              <a:t>Azure Container </a:t>
            </a:r>
            <a:r>
              <a:rPr lang="es-ES" b="1" dirty="0" err="1"/>
              <a:t>Instances</a:t>
            </a:r>
            <a:r>
              <a:rPr lang="es-ES" dirty="0"/>
              <a:t> (ACI) ofrece la manera más rápida y sencilla de ejecutar un contenedor en Azure, sin la necesidad de gestionar máquinas virtuales o adoptar un servicio de nivel superior. ACI es una excelente solución para cualquier escenario que pueda operar en contenedores aislados, como aplicaciones simples, automatización de tareas y trabajos de compilación.</a:t>
            </a:r>
          </a:p>
          <a:p>
            <a:pPr>
              <a:buNone/>
            </a:pPr>
            <a:r>
              <a:rPr lang="es-ES" b="1" dirty="0"/>
              <a:t>Características de Azure Container </a:t>
            </a:r>
            <a:r>
              <a:rPr lang="es-ES" b="1" dirty="0" err="1"/>
              <a:t>Instances</a:t>
            </a:r>
            <a:endParaRPr lang="es-ES" b="1" dirty="0"/>
          </a:p>
          <a:p>
            <a:pPr>
              <a:buNone/>
            </a:pPr>
            <a:r>
              <a:rPr lang="es-ES" b="1" dirty="0" err="1"/>
              <a:t>CaracterísticaDescripciónTiempos</a:t>
            </a:r>
            <a:r>
              <a:rPr lang="es-ES" b="1" dirty="0"/>
              <a:t> de inicio </a:t>
            </a:r>
            <a:r>
              <a:rPr lang="es-ES" b="1" dirty="0" err="1"/>
              <a:t>rápidos</a:t>
            </a:r>
            <a:r>
              <a:rPr lang="es-ES" dirty="0" err="1"/>
              <a:t>Los</a:t>
            </a:r>
            <a:r>
              <a:rPr lang="es-ES" dirty="0"/>
              <a:t> contenedores pueden iniciarse en segundos sin necesidad de aprovisionar y gestionar máquinas </a:t>
            </a:r>
            <a:r>
              <a:rPr lang="es-ES" dirty="0" err="1"/>
              <a:t>virtuales.</a:t>
            </a:r>
            <a:r>
              <a:rPr lang="es-ES" b="1" dirty="0" err="1"/>
              <a:t>Conectividad</a:t>
            </a:r>
            <a:r>
              <a:rPr lang="es-ES" b="1" dirty="0"/>
              <a:t> IP pública y nombres </a:t>
            </a:r>
            <a:r>
              <a:rPr lang="es-ES" b="1" dirty="0" err="1"/>
              <a:t>DNS</a:t>
            </a:r>
            <a:r>
              <a:rPr lang="es-ES" dirty="0" err="1"/>
              <a:t>Los</a:t>
            </a:r>
            <a:r>
              <a:rPr lang="es-ES" dirty="0"/>
              <a:t> contenedores pueden exponerse directamente a Internet con una dirección IP y un nombre de dominio completamente calificado (FQDN).</a:t>
            </a:r>
            <a:r>
              <a:rPr lang="es-ES" b="1" dirty="0"/>
              <a:t>Seguridad a nivel de </a:t>
            </a:r>
            <a:r>
              <a:rPr lang="es-ES" b="1" dirty="0" err="1"/>
              <a:t>hipervisor</a:t>
            </a:r>
            <a:r>
              <a:rPr lang="es-ES" dirty="0" err="1"/>
              <a:t>Las</a:t>
            </a:r>
            <a:r>
              <a:rPr lang="es-ES" dirty="0"/>
              <a:t> aplicaciones en contenedores están tan aisladas como estarían en una máquina </a:t>
            </a:r>
            <a:r>
              <a:rPr lang="es-ES" dirty="0" err="1"/>
              <a:t>virtual.</a:t>
            </a:r>
            <a:r>
              <a:rPr lang="es-ES" b="1" dirty="0" err="1"/>
              <a:t>Tamaños</a:t>
            </a:r>
            <a:r>
              <a:rPr lang="es-ES" b="1" dirty="0"/>
              <a:t> </a:t>
            </a:r>
            <a:r>
              <a:rPr lang="es-ES" b="1" dirty="0" err="1"/>
              <a:t>personalizados</a:t>
            </a:r>
            <a:r>
              <a:rPr lang="es-ES" dirty="0" err="1"/>
              <a:t>Los</a:t>
            </a:r>
            <a:r>
              <a:rPr lang="es-ES" dirty="0"/>
              <a:t> nodos de contenedor pueden escalar dinámicamente para coincidir con la demanda real de recursos de la </a:t>
            </a:r>
            <a:r>
              <a:rPr lang="es-ES" dirty="0" err="1"/>
              <a:t>aplicación.</a:t>
            </a:r>
            <a:r>
              <a:rPr lang="es-ES" b="1" dirty="0" err="1"/>
              <a:t>Almacenamiento</a:t>
            </a:r>
            <a:r>
              <a:rPr lang="es-ES" b="1" dirty="0"/>
              <a:t> </a:t>
            </a:r>
            <a:r>
              <a:rPr lang="es-ES" b="1" dirty="0" err="1"/>
              <a:t>persistente</a:t>
            </a:r>
            <a:r>
              <a:rPr lang="es-ES" dirty="0" err="1"/>
              <a:t>Los</a:t>
            </a:r>
            <a:r>
              <a:rPr lang="es-ES" dirty="0"/>
              <a:t> contenedores admiten la conexión directa de Azure File Shares como almacenamiento </a:t>
            </a:r>
            <a:r>
              <a:rPr lang="es-ES" dirty="0" err="1"/>
              <a:t>persistente.</a:t>
            </a:r>
            <a:r>
              <a:rPr lang="es-ES" b="1" dirty="0" err="1"/>
              <a:t>Contenedores</a:t>
            </a:r>
            <a:r>
              <a:rPr lang="es-ES" b="1" dirty="0"/>
              <a:t> en Linux y </a:t>
            </a:r>
            <a:r>
              <a:rPr lang="es-ES" b="1" dirty="0" err="1"/>
              <a:t>Windows</a:t>
            </a:r>
            <a:r>
              <a:rPr lang="es-ES" dirty="0" err="1"/>
              <a:t>Las</a:t>
            </a:r>
            <a:r>
              <a:rPr lang="es-ES" dirty="0"/>
              <a:t> instancias de contenedor admiten la programación de grupos de múltiples contenedores que comparten recursos de la máquina </a:t>
            </a:r>
            <a:r>
              <a:rPr lang="es-ES" dirty="0" err="1"/>
              <a:t>host.</a:t>
            </a:r>
            <a:r>
              <a:rPr lang="es-ES" b="1" dirty="0" err="1"/>
              <a:t>Grupos</a:t>
            </a:r>
            <a:r>
              <a:rPr lang="es-ES" b="1" dirty="0"/>
              <a:t> de contenedores </a:t>
            </a:r>
            <a:r>
              <a:rPr lang="es-ES" b="1" dirty="0" err="1"/>
              <a:t>programados</a:t>
            </a:r>
            <a:r>
              <a:rPr lang="es-ES" dirty="0" err="1"/>
              <a:t>Las</a:t>
            </a:r>
            <a:r>
              <a:rPr lang="es-ES" dirty="0"/>
              <a:t> instancias de contenedor admiten la programación de grupos de múltiples contenedores que comparten recursos de la máquina </a:t>
            </a:r>
            <a:r>
              <a:rPr lang="es-ES" dirty="0" err="1"/>
              <a:t>host.</a:t>
            </a:r>
            <a:r>
              <a:rPr lang="es-ES" b="1" dirty="0" err="1"/>
              <a:t>Despliegue</a:t>
            </a:r>
            <a:r>
              <a:rPr lang="es-ES" b="1" dirty="0"/>
              <a:t> en red </a:t>
            </a:r>
            <a:r>
              <a:rPr lang="es-ES" b="1" dirty="0" err="1"/>
              <a:t>virtual</a:t>
            </a:r>
            <a:r>
              <a:rPr lang="es-ES" dirty="0" err="1"/>
              <a:t>Las</a:t>
            </a:r>
            <a:r>
              <a:rPr lang="es-ES" dirty="0"/>
              <a:t> instancias de contenedor pueden desplegarse dentro de una red virtual de Azure.</a:t>
            </a:r>
          </a:p>
          <a:p>
            <a:pPr>
              <a:buNone/>
            </a:pPr>
            <a:r>
              <a:rPr lang="es-ES" b="1" dirty="0"/>
              <a:t>Ventajas de Azure Container </a:t>
            </a:r>
            <a:r>
              <a:rPr lang="es-ES" b="1" dirty="0" err="1"/>
              <a:t>Instances</a:t>
            </a:r>
            <a:r>
              <a:rPr lang="es-ES" b="1" dirty="0"/>
              <a:t>:</a:t>
            </a:r>
          </a:p>
          <a:p>
            <a:pPr>
              <a:buFont typeface="Arial" panose="020B0604020202020204" pitchFamily="34" charset="0"/>
              <a:buChar char="•"/>
            </a:pPr>
            <a:r>
              <a:rPr lang="es-ES" b="1" dirty="0"/>
              <a:t>Escalabilidad dinámica</a:t>
            </a:r>
            <a:r>
              <a:rPr lang="es-ES" dirty="0"/>
              <a:t>: Puedes ajustar los recursos según las necesidades reales de la aplicación.</a:t>
            </a:r>
          </a:p>
          <a:p>
            <a:pPr>
              <a:buFont typeface="Arial" panose="020B0604020202020204" pitchFamily="34" charset="0"/>
              <a:buChar char="•"/>
            </a:pPr>
            <a:r>
              <a:rPr lang="es-ES" b="1" dirty="0"/>
              <a:t>Implementación sencilla y rápida</a:t>
            </a:r>
            <a:r>
              <a:rPr lang="es-ES" dirty="0"/>
              <a:t>: Inicia contenedores sin complicaciones de gestión de máquinas virtuales.</a:t>
            </a:r>
          </a:p>
          <a:p>
            <a:pPr>
              <a:buFont typeface="Arial" panose="020B0604020202020204" pitchFamily="34" charset="0"/>
              <a:buChar char="•"/>
            </a:pPr>
            <a:r>
              <a:rPr lang="es-ES" b="1" dirty="0"/>
              <a:t>Seguridad</a:t>
            </a:r>
            <a:r>
              <a:rPr lang="es-ES" dirty="0"/>
              <a:t>: Asegura el aislamiento de aplicaciones al nivel de las máquinas virtuales sin los sobrecostos asociados.</a:t>
            </a:r>
          </a:p>
          <a:p>
            <a:pPr>
              <a:buFont typeface="Arial" panose="020B0604020202020204" pitchFamily="34" charset="0"/>
              <a:buChar char="•"/>
            </a:pPr>
            <a:r>
              <a:rPr lang="es-ES" b="1" dirty="0"/>
              <a:t>Redes virtuales</a:t>
            </a:r>
            <a:r>
              <a:rPr lang="es-ES" dirty="0"/>
              <a:t>: Ofrece la posibilidad de integrar los contenedores en redes virtuales para una mejor conectividad y seguridad.</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9:17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3369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Container </a:t>
            </a:r>
            <a:r>
              <a:rPr lang="es-ES" b="1" dirty="0" err="1"/>
              <a:t>Groups</a:t>
            </a:r>
            <a:r>
              <a:rPr lang="es-ES" b="1" dirty="0"/>
              <a:t> en Azure</a:t>
            </a:r>
          </a:p>
          <a:p>
            <a:pPr>
              <a:buNone/>
            </a:pPr>
            <a:r>
              <a:rPr lang="es-ES" dirty="0"/>
              <a:t>El </a:t>
            </a:r>
            <a:r>
              <a:rPr lang="es-ES" b="1" dirty="0"/>
              <a:t>grupo de contenedores</a:t>
            </a:r>
            <a:r>
              <a:rPr lang="es-ES" dirty="0"/>
              <a:t> es el recurso principal en </a:t>
            </a:r>
            <a:r>
              <a:rPr lang="es-ES" b="1" dirty="0"/>
              <a:t>Azure Container </a:t>
            </a:r>
            <a:r>
              <a:rPr lang="es-ES" b="1" dirty="0" err="1"/>
              <a:t>Instances</a:t>
            </a:r>
            <a:r>
              <a:rPr lang="es-ES" dirty="0"/>
              <a:t>. Un grupo de contenedores es una colección de contenedores que se programan en la misma máquina host. Los contenedores dentro de un grupo comparten el ciclo de vida, los recursos, la red local y los volúmenes de almacenamiento. Es conceptualmente similar a un </a:t>
            </a:r>
            <a:r>
              <a:rPr lang="es-ES" b="1" dirty="0" err="1"/>
              <a:t>pod</a:t>
            </a:r>
            <a:r>
              <a:rPr lang="es-ES" b="1" dirty="0"/>
              <a:t> en </a:t>
            </a:r>
            <a:r>
              <a:rPr lang="es-ES" b="1" dirty="0" err="1"/>
              <a:t>Kubernetes</a:t>
            </a:r>
            <a:r>
              <a:rPr lang="es-ES" dirty="0"/>
              <a:t>.</a:t>
            </a:r>
          </a:p>
          <a:p>
            <a:pPr>
              <a:buNone/>
            </a:pPr>
            <a:r>
              <a:rPr lang="es-ES" b="1" dirty="0"/>
              <a:t>Ejemplo de un grupo de contenedores:</a:t>
            </a:r>
          </a:p>
          <a:p>
            <a:pPr>
              <a:buFont typeface="Arial" panose="020B0604020202020204" pitchFamily="34" charset="0"/>
              <a:buChar char="•"/>
            </a:pPr>
            <a:r>
              <a:rPr lang="es-ES" dirty="0"/>
              <a:t>Se programa en una única máquina host.</a:t>
            </a:r>
          </a:p>
          <a:p>
            <a:pPr>
              <a:buFont typeface="Arial" panose="020B0604020202020204" pitchFamily="34" charset="0"/>
              <a:buChar char="•"/>
            </a:pPr>
            <a:r>
              <a:rPr lang="es-ES" dirty="0"/>
              <a:t>Se asigna una etiqueta de nombre DNS.</a:t>
            </a:r>
          </a:p>
          <a:p>
            <a:pPr>
              <a:buFont typeface="Arial" panose="020B0604020202020204" pitchFamily="34" charset="0"/>
              <a:buChar char="•"/>
            </a:pPr>
            <a:r>
              <a:rPr lang="es-ES" dirty="0"/>
              <a:t>Expone una única dirección IP pública con un puerto expuesto.</a:t>
            </a:r>
          </a:p>
          <a:p>
            <a:pPr>
              <a:buFont typeface="Arial" panose="020B0604020202020204" pitchFamily="34" charset="0"/>
              <a:buChar char="•"/>
            </a:pPr>
            <a:r>
              <a:rPr lang="es-ES" dirty="0"/>
              <a:t>Consiste en dos contenedores: uno escucha en el puerto 80 y el otro en el puerto 5000.</a:t>
            </a:r>
          </a:p>
          <a:p>
            <a:pPr>
              <a:buFont typeface="Arial" panose="020B0604020202020204" pitchFamily="34" charset="0"/>
              <a:buChar char="•"/>
            </a:pPr>
            <a:r>
              <a:rPr lang="es-ES" dirty="0"/>
              <a:t>Incluye dos </a:t>
            </a:r>
            <a:r>
              <a:rPr lang="es-ES" b="1" dirty="0"/>
              <a:t>Azure file shares</a:t>
            </a:r>
            <a:r>
              <a:rPr lang="es-ES" dirty="0"/>
              <a:t> como montajes de volúmenes, y cada contenedor monta uno de los compartidos localmente.</a:t>
            </a:r>
          </a:p>
          <a:p>
            <a:pPr>
              <a:buNone/>
            </a:pPr>
            <a:r>
              <a:rPr lang="es-ES" b="1" dirty="0"/>
              <a:t>Opciones de despliegue:</a:t>
            </a:r>
          </a:p>
          <a:p>
            <a:pPr>
              <a:buNone/>
            </a:pPr>
            <a:r>
              <a:rPr lang="es-ES" dirty="0"/>
              <a:t>Existen dos formas comunes de desplegar un grupo de contenedores múltiples:</a:t>
            </a:r>
          </a:p>
          <a:p>
            <a:pPr>
              <a:buFont typeface="+mj-lt"/>
              <a:buAutoNum type="arabicPeriod"/>
            </a:pPr>
            <a:r>
              <a:rPr lang="es-ES" b="1" dirty="0"/>
              <a:t>Plantilla de </a:t>
            </a:r>
            <a:r>
              <a:rPr lang="es-ES" b="1" dirty="0" err="1"/>
              <a:t>Resource</a:t>
            </a:r>
            <a:r>
              <a:rPr lang="es-ES" b="1" dirty="0"/>
              <a:t> Manager</a:t>
            </a:r>
            <a:r>
              <a:rPr lang="es-ES" dirty="0"/>
              <a:t>: recomendada cuando necesitas desplegar recursos adicionales de Azure, como un Azure Files share.</a:t>
            </a:r>
          </a:p>
          <a:p>
            <a:pPr>
              <a:buFont typeface="+mj-lt"/>
              <a:buAutoNum type="arabicPeriod"/>
            </a:pPr>
            <a:r>
              <a:rPr lang="es-ES" b="1" dirty="0"/>
              <a:t>Archivo YAML</a:t>
            </a:r>
            <a:r>
              <a:rPr lang="es-ES" dirty="0"/>
              <a:t>: recomendado cuando solo vas a desplegar instancias de contenedores.</a:t>
            </a:r>
          </a:p>
          <a:p>
            <a:pPr>
              <a:buNone/>
            </a:pPr>
            <a:r>
              <a:rPr lang="es-ES" b="1" dirty="0"/>
              <a:t>Asignación de recursos:</a:t>
            </a:r>
          </a:p>
          <a:p>
            <a:pPr>
              <a:buNone/>
            </a:pPr>
            <a:r>
              <a:rPr lang="es-ES" dirty="0"/>
              <a:t>Azure Container </a:t>
            </a:r>
            <a:r>
              <a:rPr lang="es-ES" dirty="0" err="1"/>
              <a:t>Instances</a:t>
            </a:r>
            <a:r>
              <a:rPr lang="es-ES" dirty="0"/>
              <a:t> asigna recursos como CPU, memoria y, opcionalmente, </a:t>
            </a:r>
            <a:r>
              <a:rPr lang="es-ES" dirty="0" err="1"/>
              <a:t>GPUs</a:t>
            </a:r>
            <a:r>
              <a:rPr lang="es-ES" dirty="0"/>
              <a:t> a un grupo de contenedores agregando las solicitudes de recursos de las instancias dentro del grupo. Por ejemplo, si creas un grupo de contenedores con dos instancias de contenedor, y cada una solicita 1 CPU, el grupo de contenedores se asigna 2 </a:t>
            </a:r>
            <a:r>
              <a:rPr lang="es-ES" dirty="0" err="1"/>
              <a:t>CPUs</a:t>
            </a:r>
            <a:r>
              <a:rPr lang="es-ES" dirty="0"/>
              <a:t>.</a:t>
            </a:r>
          </a:p>
          <a:p>
            <a:pPr>
              <a:buNone/>
            </a:pPr>
            <a:r>
              <a:rPr lang="es-ES" b="1" dirty="0"/>
              <a:t>Redes:</a:t>
            </a:r>
          </a:p>
          <a:p>
            <a:pPr>
              <a:buNone/>
            </a:pPr>
            <a:r>
              <a:rPr lang="es-ES" dirty="0"/>
              <a:t>Los grupos de contenedores pueden compartir una dirección IP externa, uno o más puertos en esa IP, y una etiqueta DNS con un nombre de dominio completamente calificado (FQDN). Para permitir que los clientes externos accedan a un contenedor dentro del grupo, debes exponer el puerto en la dirección IP y desde el contenedor. Dado que los contenedores dentro del grupo comparten un espacio de nombres de puertos, </a:t>
            </a:r>
            <a:r>
              <a:rPr lang="es-ES" b="1" dirty="0"/>
              <a:t>no se admite el mapeo de puertos</a:t>
            </a:r>
            <a:r>
              <a:rPr lang="es-ES" dirty="0"/>
              <a:t>. La dirección IP y el FQDN del grupo de contenedores se liberarán cuando se elimine el grupo de contenedores.</a:t>
            </a:r>
          </a:p>
          <a:p>
            <a:pPr>
              <a:buNone/>
            </a:pPr>
            <a:r>
              <a:rPr lang="es-ES" b="1" dirty="0"/>
              <a:t>Escenarios comunes de uso:</a:t>
            </a:r>
          </a:p>
          <a:p>
            <a:pPr>
              <a:buNone/>
            </a:pPr>
            <a:r>
              <a:rPr lang="es-ES" dirty="0"/>
              <a:t>Los grupos de contenedores múltiples son útiles cuando deseas dividir una tarea funcional única en una pequeña cantidad de imágenes de contenedores. Estas imágenes pueden ser entregadas por equipos diferentes y tener requisitos de recursos separados. Algunos ejemplos de uso incluyen:</a:t>
            </a:r>
          </a:p>
          <a:p>
            <a:pPr>
              <a:buFont typeface="Arial" panose="020B0604020202020204" pitchFamily="34" charset="0"/>
              <a:buChar char="•"/>
            </a:pPr>
            <a:r>
              <a:rPr lang="es-ES" b="1" dirty="0"/>
              <a:t>Contenedor web</a:t>
            </a:r>
            <a:r>
              <a:rPr lang="es-ES" dirty="0"/>
              <a:t>: Sirve una aplicación web, mientras que otro contenedor </a:t>
            </a:r>
            <a:r>
              <a:rPr lang="es-ES" b="1" dirty="0"/>
              <a:t>obtiene el contenido más reciente desde el control de versiones</a:t>
            </a:r>
            <a:r>
              <a:rPr lang="es-ES" dirty="0"/>
              <a:t>.</a:t>
            </a:r>
          </a:p>
          <a:p>
            <a:pPr>
              <a:buFont typeface="Arial" panose="020B0604020202020204" pitchFamily="34" charset="0"/>
              <a:buChar char="•"/>
            </a:pPr>
            <a:r>
              <a:rPr lang="es-ES" b="1" dirty="0"/>
              <a:t>Contenedor de aplicación y contenedor de registro</a:t>
            </a:r>
            <a:r>
              <a:rPr lang="es-ES" dirty="0"/>
              <a:t>: El contenedor de registro recoge los logs y métricas de la aplicación principal y los guarda en un almacenamiento a largo plazo.</a:t>
            </a:r>
          </a:p>
          <a:p>
            <a:pPr>
              <a:buFont typeface="Arial" panose="020B0604020202020204" pitchFamily="34" charset="0"/>
              <a:buChar char="•"/>
            </a:pPr>
            <a:r>
              <a:rPr lang="es-ES" b="1" dirty="0"/>
              <a:t>Contenedor de aplicación y contenedor de monitoreo</a:t>
            </a:r>
            <a:r>
              <a:rPr lang="es-ES" dirty="0"/>
              <a:t>: El contenedor de monitoreo hace solicitudes periódicas a la aplicación para asegurarse de que esté funcionando y respondiendo correctamente, y lanza una alerta si no lo está.</a:t>
            </a:r>
          </a:p>
          <a:p>
            <a:pPr>
              <a:buFont typeface="Arial" panose="020B0604020202020204" pitchFamily="34" charset="0"/>
              <a:buChar char="•"/>
            </a:pPr>
            <a:r>
              <a:rPr lang="es-ES" b="1" dirty="0"/>
              <a:t>Contenedor </a:t>
            </a:r>
            <a:r>
              <a:rPr lang="es-ES" b="1" dirty="0" err="1"/>
              <a:t>front-end</a:t>
            </a:r>
            <a:r>
              <a:rPr lang="es-ES" b="1" dirty="0"/>
              <a:t> y contenedor back-</a:t>
            </a:r>
            <a:r>
              <a:rPr lang="es-ES" b="1" dirty="0" err="1"/>
              <a:t>end</a:t>
            </a:r>
            <a:r>
              <a:rPr lang="es-ES" dirty="0"/>
              <a:t>: El </a:t>
            </a:r>
            <a:r>
              <a:rPr lang="es-ES" dirty="0" err="1"/>
              <a:t>front-end</a:t>
            </a:r>
            <a:r>
              <a:rPr lang="es-ES" dirty="0"/>
              <a:t> sirve la aplicación web, mientras que el back-</a:t>
            </a:r>
            <a:r>
              <a:rPr lang="es-ES" dirty="0" err="1"/>
              <a:t>end</a:t>
            </a:r>
            <a:r>
              <a:rPr lang="es-ES" dirty="0"/>
              <a:t> maneja el servicio para recuperar datos.</a:t>
            </a:r>
          </a:p>
          <a:p>
            <a:r>
              <a:rPr lang="es-ES" dirty="0"/>
              <a:t>Los </a:t>
            </a:r>
            <a:r>
              <a:rPr lang="es-ES" b="1" dirty="0"/>
              <a:t>grupos de contenedores</a:t>
            </a:r>
            <a:r>
              <a:rPr lang="es-ES" dirty="0"/>
              <a:t> permiten ejecutar aplicaciones de manera más modular y eficiente, optimizando la forma en que las aplicaciones se desarrollan, distribuyen y gestionan en la nube.</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4/2/2025 9:09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i="0" kern="1200" dirty="0">
              <a:solidFill>
                <a:schemeClr val="tx1"/>
              </a:solidFill>
              <a:effectLst/>
              <a:latin typeface="Segoe UI Light" pitchFamily="34" charset="0"/>
              <a:cs typeface="Segoe UI Light"/>
            </a:endParaRPr>
          </a:p>
          <a:p>
            <a:pPr>
              <a:buNone/>
            </a:pPr>
            <a:r>
              <a:rPr lang="es-ES" b="1" dirty="0"/>
              <a:t>Docker: Plataforma de Contenedores</a:t>
            </a:r>
          </a:p>
          <a:p>
            <a:pPr>
              <a:buNone/>
            </a:pPr>
            <a:r>
              <a:rPr lang="es-ES" b="1" dirty="0"/>
              <a:t>Docker</a:t>
            </a:r>
            <a:r>
              <a:rPr lang="es-ES" dirty="0"/>
              <a:t> es una plataforma que permite a los desarrolladores alojar aplicaciones dentro de un contenedor. Un contenedor es un paquete autónomo que contiene todo lo necesario para ejecutar un software, garantizando que el software se ejecute de la misma manera en cualquier entorno. Esto incluye:</a:t>
            </a:r>
          </a:p>
          <a:p>
            <a:pPr>
              <a:buFont typeface="Arial" panose="020B0604020202020204" pitchFamily="34" charset="0"/>
              <a:buChar char="•"/>
            </a:pPr>
            <a:r>
              <a:rPr lang="es-ES" b="1" dirty="0"/>
              <a:t>El código ejecutable de la aplicación.</a:t>
            </a:r>
            <a:endParaRPr lang="es-ES" dirty="0"/>
          </a:p>
          <a:p>
            <a:pPr>
              <a:buFont typeface="Arial" panose="020B0604020202020204" pitchFamily="34" charset="0"/>
              <a:buChar char="•"/>
            </a:pPr>
            <a:r>
              <a:rPr lang="es-ES" b="1" dirty="0"/>
              <a:t>El entorno de ejecución</a:t>
            </a:r>
            <a:r>
              <a:rPr lang="es-ES" dirty="0"/>
              <a:t> (como .NET Core).</a:t>
            </a:r>
          </a:p>
          <a:p>
            <a:pPr>
              <a:buFont typeface="Arial" panose="020B0604020202020204" pitchFamily="34" charset="0"/>
              <a:buChar char="•"/>
            </a:pPr>
            <a:r>
              <a:rPr lang="es-ES" b="1" dirty="0"/>
              <a:t>Herramientas del sistema.</a:t>
            </a:r>
            <a:endParaRPr lang="es-ES" dirty="0"/>
          </a:p>
          <a:p>
            <a:pPr>
              <a:buFont typeface="Arial" panose="020B0604020202020204" pitchFamily="34" charset="0"/>
              <a:buChar char="•"/>
            </a:pPr>
            <a:r>
              <a:rPr lang="es-ES" b="1" dirty="0"/>
              <a:t>Configuraciones.</a:t>
            </a:r>
            <a:endParaRPr lang="es-ES" dirty="0"/>
          </a:p>
          <a:p>
            <a:pPr>
              <a:buNone/>
            </a:pPr>
            <a:r>
              <a:rPr lang="es-ES" dirty="0"/>
              <a:t>Docker es compatible con </a:t>
            </a:r>
            <a:r>
              <a:rPr lang="es-ES" b="1" dirty="0"/>
              <a:t>Linux y Windows</a:t>
            </a:r>
            <a:r>
              <a:rPr lang="es-ES" dirty="0"/>
              <a:t> y puede ser alojado en </a:t>
            </a:r>
            <a:r>
              <a:rPr lang="es-ES" b="1" dirty="0"/>
              <a:t>Azure</a:t>
            </a:r>
            <a:r>
              <a:rPr lang="es-ES" dirty="0"/>
              <a:t>. La principal ventaja que ofrece Docker es que garantiza que el software contenido en el contenedor se ejecutará de la misma manera, independientemente de si se está ejecutando localmente en Windows, Linux o en la nube en Azure. Esto permite que el software se desarrolle localmente dentro de un contenedor Docker, se comparta con recursos de aseguramiento de calidad (QA) para pruebas y luego se despliegue en producción en la nube de Azure.</a:t>
            </a:r>
          </a:p>
          <a:p>
            <a:pPr>
              <a:buNone/>
            </a:pPr>
            <a:r>
              <a:rPr lang="es-ES" dirty="0"/>
              <a:t>Una vez desplegado en Azure, la aplicación puede escalarse fácilmente hacia arriba o hacia abajo usando </a:t>
            </a:r>
            <a:r>
              <a:rPr lang="es-ES" b="1" dirty="0"/>
              <a:t>Azure Container </a:t>
            </a:r>
            <a:r>
              <a:rPr lang="es-ES" b="1" dirty="0" err="1"/>
              <a:t>Service</a:t>
            </a:r>
            <a:r>
              <a:rPr lang="es-ES" b="1" dirty="0"/>
              <a:t> (AKS)</a:t>
            </a:r>
            <a:r>
              <a:rPr lang="es-ES" dirty="0"/>
              <a:t>.</a:t>
            </a:r>
          </a:p>
          <a:p>
            <a:pPr>
              <a:buNone/>
            </a:pPr>
            <a:r>
              <a:rPr lang="es-ES" b="1" dirty="0"/>
              <a:t>Terminología de Docker</a:t>
            </a:r>
          </a:p>
          <a:p>
            <a:pPr>
              <a:buNone/>
            </a:pPr>
            <a:r>
              <a:rPr lang="es-ES" dirty="0"/>
              <a:t>Para usar Docker y </a:t>
            </a:r>
            <a:r>
              <a:rPr lang="es-ES" b="1" dirty="0"/>
              <a:t>Azure Container </a:t>
            </a:r>
            <a:r>
              <a:rPr lang="es-ES" b="1" dirty="0" err="1"/>
              <a:t>Instances</a:t>
            </a:r>
            <a:r>
              <a:rPr lang="es-ES" dirty="0"/>
              <a:t> para crear, construir y probar contenedores, es importante familiarizarse con los siguientes términos clave:</a:t>
            </a:r>
          </a:p>
          <a:p>
            <a:pPr>
              <a:buFont typeface="Arial" panose="020B0604020202020204" pitchFamily="34" charset="0"/>
              <a:buChar char="•"/>
            </a:pPr>
            <a:r>
              <a:rPr lang="es-ES" b="1" dirty="0"/>
              <a:t>Contenedor</a:t>
            </a:r>
            <a:r>
              <a:rPr lang="es-ES" dirty="0"/>
              <a:t>: Un contenedor es una instancia de una </a:t>
            </a:r>
            <a:r>
              <a:rPr lang="es-ES" b="1" dirty="0"/>
              <a:t>imagen Docker</a:t>
            </a:r>
            <a:r>
              <a:rPr lang="es-ES" dirty="0"/>
              <a:t>. Representa la ejecución de una sola aplicación, proceso o servicio. Consiste en el contenido de una imagen Docker, un entorno de ejecución y un conjunto estándar de instrucciones. Cuando se escala un servicio, se crean múltiples instancias de un contenedor a partir de la misma imagen. O un trabajo por lotes puede crear varios contenedores a partir de la misma imagen, pasando diferentes parámetros a cada instancia.</a:t>
            </a:r>
          </a:p>
          <a:p>
            <a:pPr>
              <a:buFont typeface="Arial" panose="020B0604020202020204" pitchFamily="34" charset="0"/>
              <a:buChar char="•"/>
            </a:pPr>
            <a:r>
              <a:rPr lang="es-ES" b="1" dirty="0"/>
              <a:t>Imagen de contenedor</a:t>
            </a:r>
            <a:r>
              <a:rPr lang="es-ES" dirty="0"/>
              <a:t>: Es un paquete que contiene todas las dependencias y la información necesaria para crear un contenedor. Las dependencias incluyen los marcos de trabajo y la configuración de despliegue y ejecución que usa el contenedor. Normalmente, una imagen proviene de varias imágenes base, que son capas apiladas unas sobre otras para formar el sistema de archivos del contenedor. Una imagen es inmutable una vez creada.</a:t>
            </a:r>
          </a:p>
          <a:p>
            <a:pPr>
              <a:buFont typeface="Arial" panose="020B0604020202020204" pitchFamily="34" charset="0"/>
              <a:buChar char="•"/>
            </a:pPr>
            <a:r>
              <a:rPr lang="es-ES" b="1" dirty="0" err="1"/>
              <a:t>Build</a:t>
            </a:r>
            <a:r>
              <a:rPr lang="es-ES" b="1" dirty="0"/>
              <a:t> (Construir)</a:t>
            </a:r>
            <a:r>
              <a:rPr lang="es-ES" dirty="0"/>
              <a:t>: Se refiere a la acción de crear una imagen de contenedor basada en la información y el contexto proporcionado por su </a:t>
            </a:r>
            <a:r>
              <a:rPr lang="es-ES" b="1" dirty="0" err="1"/>
              <a:t>Dockerfile</a:t>
            </a:r>
            <a:r>
              <a:rPr lang="es-ES" dirty="0"/>
              <a:t>, además de archivos adicionales en la carpeta donde se construye la imagen. Las imágenes se pueden construir usando el comando </a:t>
            </a:r>
            <a:r>
              <a:rPr lang="es-ES" dirty="0" err="1"/>
              <a:t>docker</a:t>
            </a:r>
            <a:r>
              <a:rPr lang="es-ES" dirty="0"/>
              <a:t> </a:t>
            </a:r>
            <a:r>
              <a:rPr lang="es-ES" dirty="0" err="1"/>
              <a:t>build</a:t>
            </a:r>
            <a:r>
              <a:rPr lang="es-ES" dirty="0"/>
              <a:t>.</a:t>
            </a:r>
          </a:p>
          <a:p>
            <a:pPr>
              <a:buFont typeface="Arial" panose="020B0604020202020204" pitchFamily="34" charset="0"/>
              <a:buChar char="•"/>
            </a:pPr>
            <a:r>
              <a:rPr lang="es-ES" b="1" dirty="0" err="1"/>
              <a:t>Pull</a:t>
            </a:r>
            <a:r>
              <a:rPr lang="es-ES" b="1" dirty="0"/>
              <a:t> (Descargar)</a:t>
            </a:r>
            <a:r>
              <a:rPr lang="es-ES" dirty="0"/>
              <a:t>: Se refiere al proceso de descargar una imagen de contenedor desde un </a:t>
            </a:r>
            <a:r>
              <a:rPr lang="es-ES" b="1" dirty="0"/>
              <a:t>registro de contenedores</a:t>
            </a:r>
            <a:r>
              <a:rPr lang="es-ES" dirty="0"/>
              <a:t>.</a:t>
            </a:r>
          </a:p>
          <a:p>
            <a:pPr>
              <a:buFont typeface="Arial" panose="020B0604020202020204" pitchFamily="34" charset="0"/>
              <a:buChar char="•"/>
            </a:pPr>
            <a:r>
              <a:rPr lang="es-ES" b="1" dirty="0" err="1"/>
              <a:t>Push</a:t>
            </a:r>
            <a:r>
              <a:rPr lang="es-ES" b="1" dirty="0"/>
              <a:t> (Subir)</a:t>
            </a:r>
            <a:r>
              <a:rPr lang="es-ES" dirty="0"/>
              <a:t>: Se refiere al proceso de cargar una imagen de contenedor a un </a:t>
            </a:r>
            <a:r>
              <a:rPr lang="es-ES" b="1" dirty="0"/>
              <a:t>registro de contenedores</a:t>
            </a:r>
            <a:r>
              <a:rPr lang="es-ES" dirty="0"/>
              <a:t>.</a:t>
            </a:r>
          </a:p>
          <a:p>
            <a:pPr>
              <a:buFont typeface="Arial" panose="020B0604020202020204" pitchFamily="34" charset="0"/>
              <a:buChar char="•"/>
            </a:pPr>
            <a:r>
              <a:rPr lang="es-ES" b="1" dirty="0" err="1"/>
              <a:t>Dockerfile</a:t>
            </a:r>
            <a:r>
              <a:rPr lang="es-ES" dirty="0"/>
              <a:t>: Es un archivo de texto que contiene instrucciones sobre cómo construir una imagen Docker. Es similar a un script por lotes. La primera línea especifica la imagen base, seguida de instrucciones para instalar programas requeridos, copiar archivos, entre otros, hasta conseguir el entorno de trabajo deseado.</a:t>
            </a:r>
          </a:p>
          <a:p>
            <a:r>
              <a:rPr lang="es-ES" dirty="0"/>
              <a:t>Docker simplifica la creación, distribución y escalado de aplicaciones y servicios, proporcionando una plataforma flexible que garantiza consistencia en diferentes entornos.</a:t>
            </a: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4/2/2025 9:09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Azure </a:t>
            </a:r>
            <a:r>
              <a:rPr lang="es-ES" b="1" dirty="0" err="1"/>
              <a:t>Kubernetes</a:t>
            </a:r>
            <a:r>
              <a:rPr lang="es-ES" b="1" dirty="0"/>
              <a:t> </a:t>
            </a:r>
            <a:r>
              <a:rPr lang="es-ES" b="1" dirty="0" err="1"/>
              <a:t>Service</a:t>
            </a:r>
            <a:r>
              <a:rPr lang="es-ES" b="1" dirty="0"/>
              <a:t> (AKS)</a:t>
            </a:r>
          </a:p>
          <a:p>
            <a:pPr>
              <a:buNone/>
            </a:pPr>
            <a:r>
              <a:rPr lang="es-ES" b="1" dirty="0"/>
              <a:t>Azure </a:t>
            </a:r>
            <a:r>
              <a:rPr lang="es-ES" b="1" dirty="0" err="1"/>
              <a:t>Kubernetes</a:t>
            </a:r>
            <a:r>
              <a:rPr lang="es-ES" b="1" dirty="0"/>
              <a:t> </a:t>
            </a:r>
            <a:r>
              <a:rPr lang="es-ES" b="1" dirty="0" err="1"/>
              <a:t>Service</a:t>
            </a:r>
            <a:r>
              <a:rPr lang="es-ES" b="1" dirty="0"/>
              <a:t> (AKS)</a:t>
            </a:r>
            <a:r>
              <a:rPr lang="es-ES" dirty="0"/>
              <a:t> es un servicio gestionado de </a:t>
            </a:r>
            <a:r>
              <a:rPr lang="es-ES" dirty="0" err="1"/>
              <a:t>Kubernetes</a:t>
            </a:r>
            <a:r>
              <a:rPr lang="es-ES" dirty="0"/>
              <a:t> que simplifica la implementación y gestión de clústeres de </a:t>
            </a:r>
            <a:r>
              <a:rPr lang="es-ES" dirty="0" err="1"/>
              <a:t>Kubernetes</a:t>
            </a:r>
            <a:r>
              <a:rPr lang="es-ES" dirty="0"/>
              <a:t> en Azure, reduciendo la complejidad operativa y las tareas de gestión, como la coordinación de actualizaciones. Los </a:t>
            </a:r>
            <a:r>
              <a:rPr lang="es-ES" b="1" dirty="0"/>
              <a:t>nodos de AKS</a:t>
            </a:r>
            <a:r>
              <a:rPr lang="es-ES" dirty="0"/>
              <a:t> son los que ejecutan las aplicaciones, y no tienes que pagar por los maestros del clúster ya que son gestionados por la plataforma Azure.</a:t>
            </a:r>
          </a:p>
          <a:p>
            <a:pPr>
              <a:buNone/>
            </a:pPr>
            <a:r>
              <a:rPr lang="es-ES" b="1" dirty="0"/>
              <a:t>Características de AKS</a:t>
            </a:r>
          </a:p>
          <a:p>
            <a:pPr>
              <a:buFont typeface="+mj-lt"/>
              <a:buAutoNum type="arabicPeriod"/>
            </a:pPr>
            <a:r>
              <a:rPr lang="es-ES" b="1" dirty="0"/>
              <a:t>Opciones de implementación flexibles</a:t>
            </a:r>
            <a:endParaRPr lang="es-ES" dirty="0"/>
          </a:p>
          <a:p>
            <a:pPr marL="742950" lvl="1" indent="-285750">
              <a:buFont typeface="+mj-lt"/>
              <a:buAutoNum type="arabicPeriod"/>
            </a:pPr>
            <a:r>
              <a:rPr lang="es-ES" b="1" dirty="0"/>
              <a:t>Portal, línea de comandos y plantillas</a:t>
            </a:r>
            <a:r>
              <a:rPr lang="es-ES" dirty="0"/>
              <a:t>: Puedes usar el portal de Azure, la línea de comandos de Azure o plantillas como </a:t>
            </a:r>
            <a:r>
              <a:rPr lang="es-ES" dirty="0" err="1"/>
              <a:t>Resource</a:t>
            </a:r>
            <a:r>
              <a:rPr lang="es-ES" dirty="0"/>
              <a:t> Manager o </a:t>
            </a:r>
            <a:r>
              <a:rPr lang="es-ES" dirty="0" err="1"/>
              <a:t>Terraform</a:t>
            </a:r>
            <a:r>
              <a:rPr lang="es-ES" dirty="0"/>
              <a:t> para crear y gestionar el clúster de </a:t>
            </a:r>
            <a:r>
              <a:rPr lang="es-ES" dirty="0" err="1"/>
              <a:t>Kubernetes</a:t>
            </a:r>
            <a:r>
              <a:rPr lang="es-ES" dirty="0"/>
              <a:t>.</a:t>
            </a:r>
          </a:p>
          <a:p>
            <a:pPr marL="742950" lvl="1" indent="-285750">
              <a:buFont typeface="+mj-lt"/>
              <a:buAutoNum type="arabicPeriod"/>
            </a:pPr>
            <a:r>
              <a:rPr lang="es-ES" dirty="0"/>
              <a:t>Los maestros y nodos de </a:t>
            </a:r>
            <a:r>
              <a:rPr lang="es-ES" dirty="0" err="1"/>
              <a:t>Kubernetes</a:t>
            </a:r>
            <a:r>
              <a:rPr lang="es-ES" dirty="0"/>
              <a:t> son configurados automáticamente por Azure, y se pueden configurar características adicionales como la </a:t>
            </a:r>
            <a:r>
              <a:rPr lang="es-ES" b="1" dirty="0"/>
              <a:t>red avanzada</a:t>
            </a:r>
            <a:r>
              <a:rPr lang="es-ES" dirty="0"/>
              <a:t>, integración con </a:t>
            </a:r>
            <a:r>
              <a:rPr lang="es-ES" b="1" dirty="0"/>
              <a:t>Azure Active </a:t>
            </a:r>
            <a:r>
              <a:rPr lang="es-ES" b="1" dirty="0" err="1"/>
              <a:t>Directory</a:t>
            </a:r>
            <a:r>
              <a:rPr lang="es-ES" dirty="0"/>
              <a:t>, y monitoreo durante la implementación.</a:t>
            </a:r>
          </a:p>
          <a:p>
            <a:pPr>
              <a:buFont typeface="+mj-lt"/>
              <a:buAutoNum type="arabicPeriod"/>
            </a:pPr>
            <a:r>
              <a:rPr lang="es-ES" b="1" dirty="0"/>
              <a:t>Gestión de identidad y seguridad</a:t>
            </a:r>
            <a:endParaRPr lang="es-ES" dirty="0"/>
          </a:p>
          <a:p>
            <a:pPr marL="742950" lvl="1" indent="-285750">
              <a:buFont typeface="+mj-lt"/>
              <a:buAutoNum type="arabicPeriod"/>
            </a:pPr>
            <a:r>
              <a:rPr lang="es-ES" b="1" dirty="0"/>
              <a:t>Control de acceso basado en roles (RBAC)</a:t>
            </a:r>
            <a:r>
              <a:rPr lang="es-ES" dirty="0"/>
              <a:t>: AKS soporta RBAC, lo que permite controlar el acceso a los recursos del clúster mediante identidades de Azure Active </a:t>
            </a:r>
            <a:r>
              <a:rPr lang="es-ES" dirty="0" err="1"/>
              <a:t>Directory</a:t>
            </a:r>
            <a:r>
              <a:rPr lang="es-ES" dirty="0"/>
              <a:t> (AAD).</a:t>
            </a:r>
          </a:p>
          <a:p>
            <a:pPr marL="742950" lvl="1" indent="-285750">
              <a:buFont typeface="+mj-lt"/>
              <a:buAutoNum type="arabicPeriod"/>
            </a:pPr>
            <a:r>
              <a:rPr lang="es-ES" dirty="0"/>
              <a:t>La configuración de acceso se puede gestionar según las identidades y miembros de grupos de AAD.</a:t>
            </a:r>
          </a:p>
          <a:p>
            <a:pPr>
              <a:buFont typeface="+mj-lt"/>
              <a:buAutoNum type="arabicPeriod"/>
            </a:pPr>
            <a:r>
              <a:rPr lang="es-ES" b="1" dirty="0"/>
              <a:t>Registro y monitoreo integrados</a:t>
            </a:r>
            <a:endParaRPr lang="es-ES" dirty="0"/>
          </a:p>
          <a:p>
            <a:pPr marL="742950" lvl="1" indent="-285750">
              <a:buFont typeface="+mj-lt"/>
              <a:buAutoNum type="arabicPeriod"/>
            </a:pPr>
            <a:r>
              <a:rPr lang="es-ES" b="1" dirty="0"/>
              <a:t>Monitoreo de salud de contenedores</a:t>
            </a:r>
            <a:r>
              <a:rPr lang="es-ES" dirty="0"/>
              <a:t>: AKS permite obtener visibilidad del rendimiento al recopilar métricas de memoria y procesador de los contenedores, nodos y controladores.</a:t>
            </a:r>
          </a:p>
          <a:p>
            <a:pPr marL="742950" lvl="1" indent="-285750">
              <a:buFont typeface="+mj-lt"/>
              <a:buAutoNum type="arabicPeriod"/>
            </a:pPr>
            <a:r>
              <a:rPr lang="es-ES" dirty="0"/>
              <a:t>Los registros de contenedores también se recopilan y se almacenan en el </a:t>
            </a:r>
            <a:r>
              <a:rPr lang="es-ES" b="1" dirty="0"/>
              <a:t>Log </a:t>
            </a:r>
            <a:r>
              <a:rPr lang="es-ES" b="1" dirty="0" err="1"/>
              <a:t>Analytics</a:t>
            </a:r>
            <a:r>
              <a:rPr lang="es-ES" b="1" dirty="0"/>
              <a:t> </a:t>
            </a:r>
            <a:r>
              <a:rPr lang="es-ES" b="1" dirty="0" err="1"/>
              <a:t>workspace</a:t>
            </a:r>
            <a:r>
              <a:rPr lang="es-ES" dirty="0"/>
              <a:t>.</a:t>
            </a:r>
          </a:p>
          <a:p>
            <a:pPr>
              <a:buFont typeface="+mj-lt"/>
              <a:buAutoNum type="arabicPeriod"/>
            </a:pPr>
            <a:r>
              <a:rPr lang="es-ES" b="1" dirty="0"/>
              <a:t>Escalado de nodos del clúster</a:t>
            </a:r>
            <a:endParaRPr lang="es-ES" dirty="0"/>
          </a:p>
          <a:p>
            <a:pPr marL="742950" lvl="1" indent="-285750">
              <a:buFont typeface="+mj-lt"/>
              <a:buAutoNum type="arabicPeriod"/>
            </a:pPr>
            <a:r>
              <a:rPr lang="es-ES" dirty="0"/>
              <a:t>A medida que aumenta la demanda de recursos, los nodos del clúster pueden escalarse horizontalmente. Si la demanda baja, los nodos se pueden reducir. El escalado se puede realizar a través del portal de Azure o la CLI de Azure.</a:t>
            </a:r>
          </a:p>
          <a:p>
            <a:pPr>
              <a:buFont typeface="+mj-lt"/>
              <a:buAutoNum type="arabicPeriod"/>
            </a:pPr>
            <a:r>
              <a:rPr lang="es-ES" b="1" dirty="0"/>
              <a:t>Actualizaciones de nodos del clúster</a:t>
            </a:r>
            <a:endParaRPr lang="es-ES" dirty="0"/>
          </a:p>
          <a:p>
            <a:pPr marL="742950" lvl="1" indent="-285750">
              <a:buFont typeface="+mj-lt"/>
              <a:buAutoNum type="arabicPeriod"/>
            </a:pPr>
            <a:r>
              <a:rPr lang="es-ES" dirty="0"/>
              <a:t>AKS ofrece varias versiones de </a:t>
            </a:r>
            <a:r>
              <a:rPr lang="es-ES" dirty="0" err="1"/>
              <a:t>Kubernetes</a:t>
            </a:r>
            <a:r>
              <a:rPr lang="es-ES" dirty="0"/>
              <a:t>. Durante la actualización de versión, los nodos se "</a:t>
            </a:r>
            <a:r>
              <a:rPr lang="es-ES" dirty="0" err="1"/>
              <a:t>aislan</a:t>
            </a:r>
            <a:r>
              <a:rPr lang="es-ES" dirty="0"/>
              <a:t>" y "vacían" cuidadosamente para minimizar la interrupción de las aplicaciones en ejecución.</a:t>
            </a:r>
          </a:p>
          <a:p>
            <a:pPr>
              <a:buFont typeface="+mj-lt"/>
              <a:buAutoNum type="arabicPeriod"/>
            </a:pPr>
            <a:r>
              <a:rPr lang="es-ES" b="1" dirty="0"/>
              <a:t>Enrutamiento de aplicaciones HTTP</a:t>
            </a:r>
            <a:endParaRPr lang="es-ES" dirty="0"/>
          </a:p>
          <a:p>
            <a:pPr marL="742950" lvl="1" indent="-285750">
              <a:buFont typeface="+mj-lt"/>
              <a:buAutoNum type="arabicPeriod"/>
            </a:pPr>
            <a:r>
              <a:rPr lang="es-ES" dirty="0"/>
              <a:t>AKS puede configurar un </a:t>
            </a:r>
            <a:r>
              <a:rPr lang="es-ES" b="1" dirty="0" err="1"/>
              <a:t>ingress</a:t>
            </a:r>
            <a:r>
              <a:rPr lang="es-ES" b="1" dirty="0"/>
              <a:t> </a:t>
            </a:r>
            <a:r>
              <a:rPr lang="es-ES" b="1" dirty="0" err="1"/>
              <a:t>controller</a:t>
            </a:r>
            <a:r>
              <a:rPr lang="es-ES" dirty="0"/>
              <a:t> para enrutar el tráfico HTTP hacia las aplicaciones desplegadas en el clúster. Al habilitar esta solución, se configura automáticamente un nombre DNS accesible públicamente para cada aplicación desplegada.</a:t>
            </a:r>
          </a:p>
          <a:p>
            <a:pPr>
              <a:buFont typeface="+mj-lt"/>
              <a:buAutoNum type="arabicPeriod"/>
            </a:pPr>
            <a:r>
              <a:rPr lang="es-ES" b="1" dirty="0"/>
              <a:t>Nodos habilitados con GPU</a:t>
            </a:r>
            <a:endParaRPr lang="es-ES" dirty="0"/>
          </a:p>
          <a:p>
            <a:pPr marL="742950" lvl="1" indent="-285750">
              <a:buFont typeface="+mj-lt"/>
              <a:buAutoNum type="arabicPeriod"/>
            </a:pPr>
            <a:r>
              <a:rPr lang="es-ES" dirty="0"/>
              <a:t>AKS soporta la creación de </a:t>
            </a:r>
            <a:r>
              <a:rPr lang="es-ES" b="1" dirty="0"/>
              <a:t>nodos habilitados con GPU</a:t>
            </a:r>
            <a:r>
              <a:rPr lang="es-ES" dirty="0"/>
              <a:t>, lo que es útil para cargas de trabajo </a:t>
            </a:r>
            <a:r>
              <a:rPr lang="es-ES" b="1" dirty="0"/>
              <a:t>intensivas en gráficos, cómputo y visualización</a:t>
            </a:r>
            <a:r>
              <a:rPr lang="es-ES" dirty="0"/>
              <a:t>. Azure proporciona </a:t>
            </a:r>
            <a:r>
              <a:rPr lang="es-ES" dirty="0" err="1"/>
              <a:t>VMs</a:t>
            </a:r>
            <a:r>
              <a:rPr lang="es-ES" dirty="0"/>
              <a:t> habilitadas con GPU para estas necesidades.</a:t>
            </a:r>
          </a:p>
          <a:p>
            <a:pPr>
              <a:buFont typeface="+mj-lt"/>
              <a:buAutoNum type="arabicPeriod"/>
            </a:pPr>
            <a:r>
              <a:rPr lang="es-ES" b="1" dirty="0"/>
              <a:t>Integración de herramientas de desarrollo</a:t>
            </a:r>
            <a:endParaRPr lang="es-ES" dirty="0"/>
          </a:p>
          <a:p>
            <a:pPr marL="742950" lvl="1" indent="-285750">
              <a:buFont typeface="+mj-lt"/>
              <a:buAutoNum type="arabicPeriod"/>
            </a:pPr>
            <a:r>
              <a:rPr lang="es-ES" dirty="0"/>
              <a:t>AKS se integra perfectamente con herramientas de desarrollo como </a:t>
            </a:r>
            <a:r>
              <a:rPr lang="es-ES" b="1" dirty="0"/>
              <a:t>Helm</a:t>
            </a:r>
            <a:r>
              <a:rPr lang="es-ES" dirty="0"/>
              <a:t>, </a:t>
            </a:r>
            <a:r>
              <a:rPr lang="es-ES" b="1" dirty="0"/>
              <a:t>Draft</a:t>
            </a:r>
            <a:r>
              <a:rPr lang="es-ES" dirty="0"/>
              <a:t> y la extensión de </a:t>
            </a:r>
            <a:r>
              <a:rPr lang="es-ES" b="1" dirty="0" err="1"/>
              <a:t>Kubernetes</a:t>
            </a:r>
            <a:r>
              <a:rPr lang="es-ES" b="1" dirty="0"/>
              <a:t> para Visual Studio Code</a:t>
            </a:r>
            <a:r>
              <a:rPr lang="es-ES" dirty="0"/>
              <a:t>.</a:t>
            </a:r>
          </a:p>
          <a:p>
            <a:pPr marL="742950" lvl="1" indent="-285750">
              <a:buFont typeface="+mj-lt"/>
              <a:buAutoNum type="arabicPeriod"/>
            </a:pPr>
            <a:r>
              <a:rPr lang="es-ES" b="1" dirty="0"/>
              <a:t>Azure Dev Spaces</a:t>
            </a:r>
            <a:r>
              <a:rPr lang="es-ES" dirty="0"/>
              <a:t> ofrece una experiencia de desarrollo rápida y repetitiva para </a:t>
            </a:r>
            <a:r>
              <a:rPr lang="es-ES" dirty="0" err="1"/>
              <a:t>Kubernetes</a:t>
            </a:r>
            <a:r>
              <a:rPr lang="es-ES" dirty="0"/>
              <a:t>, permitiendo la ejecución y depuración de contenedores directamente en AKS.</a:t>
            </a:r>
          </a:p>
          <a:p>
            <a:pPr>
              <a:buFont typeface="+mj-lt"/>
              <a:buAutoNum type="arabicPeriod"/>
            </a:pPr>
            <a:r>
              <a:rPr lang="es-ES" b="1" dirty="0"/>
              <a:t>Integración con redes virtuales (</a:t>
            </a:r>
            <a:r>
              <a:rPr lang="es-ES" b="1" dirty="0" err="1"/>
              <a:t>VNet</a:t>
            </a:r>
            <a:r>
              <a:rPr lang="es-ES" b="1" dirty="0"/>
              <a:t>)</a:t>
            </a:r>
            <a:endParaRPr lang="es-ES" dirty="0"/>
          </a:p>
          <a:p>
            <a:pPr marL="742950" lvl="1" indent="-285750">
              <a:buFont typeface="+mj-lt"/>
              <a:buAutoNum type="arabicPeriod"/>
            </a:pPr>
            <a:r>
              <a:rPr lang="es-ES" dirty="0"/>
              <a:t>Un clúster AKS puede desplegarse en una red virtual (</a:t>
            </a:r>
            <a:r>
              <a:rPr lang="es-ES" dirty="0" err="1"/>
              <a:t>VNet</a:t>
            </a:r>
            <a:r>
              <a:rPr lang="es-ES" dirty="0"/>
              <a:t>) existente. Cada </a:t>
            </a:r>
            <a:r>
              <a:rPr lang="es-ES" dirty="0" err="1"/>
              <a:t>pod</a:t>
            </a:r>
            <a:r>
              <a:rPr lang="es-ES" dirty="0"/>
              <a:t> en el clúster se asigna una dirección IP en la </a:t>
            </a:r>
            <a:r>
              <a:rPr lang="es-ES" dirty="0" err="1"/>
              <a:t>VNet</a:t>
            </a:r>
            <a:r>
              <a:rPr lang="es-ES" dirty="0"/>
              <a:t> y puede comunicarse directamente con otros </a:t>
            </a:r>
            <a:r>
              <a:rPr lang="es-ES" dirty="0" err="1"/>
              <a:t>pods</a:t>
            </a:r>
            <a:r>
              <a:rPr lang="es-ES" dirty="0"/>
              <a:t>, nodos y servicios en la red.</a:t>
            </a:r>
          </a:p>
          <a:p>
            <a:pPr>
              <a:buFont typeface="+mj-lt"/>
              <a:buAutoNum type="arabicPeriod"/>
            </a:pPr>
            <a:r>
              <a:rPr lang="es-ES" b="1" dirty="0"/>
              <a:t>Registro privado de contenedores</a:t>
            </a:r>
            <a:endParaRPr lang="es-ES" dirty="0"/>
          </a:p>
          <a:p>
            <a:pPr>
              <a:buFont typeface="Arial" panose="020B0604020202020204" pitchFamily="34" charset="0"/>
              <a:buChar char="•"/>
            </a:pPr>
            <a:r>
              <a:rPr lang="es-ES" dirty="0"/>
              <a:t>AKS se puede integrar con </a:t>
            </a:r>
            <a:r>
              <a:rPr lang="es-ES" b="1" dirty="0"/>
              <a:t>Azure Container </a:t>
            </a:r>
            <a:r>
              <a:rPr lang="es-ES" b="1" dirty="0" err="1"/>
              <a:t>Registry</a:t>
            </a:r>
            <a:r>
              <a:rPr lang="es-ES" b="1" dirty="0"/>
              <a:t> (ACR)</a:t>
            </a:r>
            <a:r>
              <a:rPr lang="es-ES" dirty="0"/>
              <a:t> para almacenar de forma privada tus imágenes Docker.</a:t>
            </a:r>
          </a:p>
          <a:p>
            <a:r>
              <a:rPr lang="es-ES" b="1" dirty="0"/>
              <a:t>AKS</a:t>
            </a:r>
            <a:r>
              <a:rPr lang="es-ES" dirty="0"/>
              <a:t> es ideal para desplegar y administrar aplicaciones basadas en microservicios, proporcionando una plataforma robusta y escalable con herramientas de gestión avanzadas, monitoreo y control de seguridad integrados.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4/2/2025 9:09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dirty="0"/>
              <a:t>Claro, vamos a desglosar los clústeres y nodos de AKS (Azure </a:t>
            </a:r>
            <a:r>
              <a:rPr lang="es-ES" dirty="0" err="1"/>
              <a:t>Kubernetes</a:t>
            </a:r>
            <a:r>
              <a:rPr lang="es-ES" dirty="0"/>
              <a:t> </a:t>
            </a:r>
            <a:r>
              <a:rPr lang="es-ES" dirty="0" err="1"/>
              <a:t>Service</a:t>
            </a:r>
            <a:r>
              <a:rPr lang="es-ES" dirty="0"/>
              <a:t>):</a:t>
            </a:r>
          </a:p>
          <a:p>
            <a:pPr>
              <a:buNone/>
            </a:pPr>
            <a:r>
              <a:rPr lang="es-ES" b="1" dirty="0"/>
              <a:t>Clústeres de AKS:</a:t>
            </a:r>
            <a:endParaRPr lang="es-ES" dirty="0"/>
          </a:p>
          <a:p>
            <a:pPr>
              <a:buFont typeface="Arial" panose="020B0604020202020204" pitchFamily="34" charset="0"/>
              <a:buChar char="•"/>
            </a:pPr>
            <a:r>
              <a:rPr lang="es-ES" dirty="0"/>
              <a:t>Un clúster de </a:t>
            </a:r>
            <a:r>
              <a:rPr lang="es-ES" dirty="0" err="1"/>
              <a:t>Kubernetes</a:t>
            </a:r>
            <a:r>
              <a:rPr lang="es-ES" dirty="0"/>
              <a:t> se divide en dos componentes: </a:t>
            </a:r>
          </a:p>
          <a:p>
            <a:pPr marL="742950" lvl="1" indent="-285750">
              <a:buFont typeface="Arial" panose="020B0604020202020204" pitchFamily="34" charset="0"/>
              <a:buChar char="•"/>
            </a:pPr>
            <a:r>
              <a:rPr lang="es-ES" dirty="0"/>
              <a:t>Nodos maestros del clúster, que proporcionan los servicios centrales de </a:t>
            </a:r>
            <a:r>
              <a:rPr lang="es-ES" dirty="0" err="1"/>
              <a:t>Kubernetes</a:t>
            </a:r>
            <a:r>
              <a:rPr lang="es-ES" dirty="0"/>
              <a:t> y la orquestación de las cargas de trabajo de la aplicación.</a:t>
            </a:r>
          </a:p>
          <a:p>
            <a:pPr marL="742950" lvl="1" indent="-285750">
              <a:buFont typeface="Arial" panose="020B0604020202020204" pitchFamily="34" charset="0"/>
              <a:buChar char="•"/>
            </a:pPr>
            <a:r>
              <a:rPr lang="es-ES" dirty="0"/>
              <a:t>Nodos que ejecutan tus cargas de trabajo de la aplicación.</a:t>
            </a:r>
          </a:p>
          <a:p>
            <a:pPr>
              <a:buNone/>
            </a:pPr>
            <a:r>
              <a:rPr lang="es-ES" b="1" dirty="0"/>
              <a:t>Nodos Maestros del Clúster:</a:t>
            </a:r>
            <a:endParaRPr lang="es-ES" dirty="0"/>
          </a:p>
          <a:p>
            <a:pPr>
              <a:buFont typeface="Arial" panose="020B0604020202020204" pitchFamily="34" charset="0"/>
              <a:buChar char="•"/>
            </a:pPr>
            <a:r>
              <a:rPr lang="es-ES" dirty="0"/>
              <a:t>Cuando creas un clúster de AKS, se crea y configura automáticamente un nodo maestro del clúster.</a:t>
            </a:r>
          </a:p>
          <a:p>
            <a:pPr>
              <a:buFont typeface="Arial" panose="020B0604020202020204" pitchFamily="34" charset="0"/>
              <a:buChar char="•"/>
            </a:pPr>
            <a:r>
              <a:rPr lang="es-ES" dirty="0"/>
              <a:t>Este nodo maestro del clúster se proporciona como un recurso administrado de Azure abstraído del usuario.</a:t>
            </a:r>
          </a:p>
          <a:p>
            <a:pPr>
              <a:buFont typeface="Arial" panose="020B0604020202020204" pitchFamily="34" charset="0"/>
              <a:buChar char="•"/>
            </a:pPr>
            <a:r>
              <a:rPr lang="es-ES" dirty="0"/>
              <a:t>No hay costo para el nodo maestro del clúster, solo para los nodos que forman parte del clúster de AKS.</a:t>
            </a:r>
          </a:p>
          <a:p>
            <a:pPr>
              <a:buNone/>
            </a:pPr>
            <a:r>
              <a:rPr lang="es-ES" b="1" dirty="0"/>
              <a:t>Nodos y Grupos de Nodos:</a:t>
            </a:r>
            <a:endParaRPr lang="es-ES" dirty="0"/>
          </a:p>
          <a:p>
            <a:pPr>
              <a:buFont typeface="Arial" panose="020B0604020202020204" pitchFamily="34" charset="0"/>
              <a:buChar char="•"/>
            </a:pPr>
            <a:r>
              <a:rPr lang="es-ES" dirty="0"/>
              <a:t>Para ejecutar tus aplicaciones y servicios de soporte, necesitas un nodo de </a:t>
            </a:r>
            <a:r>
              <a:rPr lang="es-ES" dirty="0" err="1"/>
              <a:t>Kubernetes</a:t>
            </a:r>
            <a:r>
              <a:rPr lang="es-ES" dirty="0"/>
              <a:t>.</a:t>
            </a:r>
          </a:p>
          <a:p>
            <a:pPr>
              <a:buFont typeface="Arial" panose="020B0604020202020204" pitchFamily="34" charset="0"/>
              <a:buChar char="•"/>
            </a:pPr>
            <a:r>
              <a:rPr lang="es-ES" dirty="0"/>
              <a:t>Un clúster de AKS, que es una máquina virtual (VM) de Azure que ejecuta los componentes del nodo de </a:t>
            </a:r>
            <a:r>
              <a:rPr lang="es-ES" dirty="0" err="1"/>
              <a:t>Kubernetes</a:t>
            </a:r>
            <a:r>
              <a:rPr lang="es-ES" dirty="0"/>
              <a:t> y el tiempo de ejecución del contenedor, contiene uno o más nodos: </a:t>
            </a:r>
          </a:p>
          <a:p>
            <a:pPr marL="742950" lvl="1" indent="-285750">
              <a:buFont typeface="Arial" panose="020B0604020202020204" pitchFamily="34" charset="0"/>
              <a:buChar char="•"/>
            </a:pPr>
            <a:r>
              <a:rPr lang="es-ES" dirty="0" err="1"/>
              <a:t>kubelet</a:t>
            </a:r>
            <a:r>
              <a:rPr lang="es-ES" dirty="0"/>
              <a:t>: Es el agente de </a:t>
            </a:r>
            <a:r>
              <a:rPr lang="es-ES" dirty="0" err="1"/>
              <a:t>Kubernetes</a:t>
            </a:r>
            <a:r>
              <a:rPr lang="es-ES" dirty="0"/>
              <a:t> que procesa las solicitudes de orquestación del nodo maestro del clúster y la programación de la ejecución de los contenedores solicitados.</a:t>
            </a:r>
          </a:p>
          <a:p>
            <a:pPr marL="742950" lvl="1" indent="-285750">
              <a:buFont typeface="Arial" panose="020B0604020202020204" pitchFamily="34" charset="0"/>
              <a:buChar char="•"/>
            </a:pPr>
            <a:r>
              <a:rPr lang="es-ES" dirty="0"/>
              <a:t>Las redes virtuales son manejadas por </a:t>
            </a:r>
            <a:r>
              <a:rPr lang="es-ES" dirty="0" err="1"/>
              <a:t>kube</a:t>
            </a:r>
            <a:r>
              <a:rPr lang="es-ES" dirty="0"/>
              <a:t>-proxy en cada nodo. El proxy enruta el tráfico de red y administra el direccionamiento IP para servicios y </a:t>
            </a:r>
            <a:r>
              <a:rPr lang="es-ES" dirty="0" err="1"/>
              <a:t>pods</a:t>
            </a:r>
            <a:r>
              <a:rPr lang="es-ES" dirty="0"/>
              <a:t>.</a:t>
            </a:r>
          </a:p>
          <a:p>
            <a:pPr marL="742950" lvl="1" indent="-285750">
              <a:buFont typeface="Arial" panose="020B0604020202020204" pitchFamily="34" charset="0"/>
              <a:buChar char="•"/>
            </a:pPr>
            <a:r>
              <a:rPr lang="es-ES" dirty="0"/>
              <a:t>El tiempo de ejecución del contenedor es el componente que permite que las aplicaciones en contenedores se ejecuten e interactúen con recursos adicionales, como la red virtual y el almacenamiento. En AKS, Docker se utiliza como el tiempo de ejecución del contenedor.</a:t>
            </a:r>
          </a:p>
          <a:p>
            <a:pPr>
              <a:buFont typeface="Arial" panose="020B0604020202020204" pitchFamily="34" charset="0"/>
              <a:buChar char="•"/>
            </a:pPr>
            <a:r>
              <a:rPr lang="es-ES" dirty="0"/>
              <a:t>Los nodos de la misma configuración se agrupan en grupos de nodos. Un clúster de </a:t>
            </a:r>
            <a:r>
              <a:rPr lang="es-ES" dirty="0" err="1"/>
              <a:t>Kubernetes</a:t>
            </a:r>
            <a:r>
              <a:rPr lang="es-ES" dirty="0"/>
              <a:t> contiene uno o más grupos de nodos.</a:t>
            </a:r>
          </a:p>
          <a:p>
            <a:pPr>
              <a:buFont typeface="Arial" panose="020B0604020202020204" pitchFamily="34" charset="0"/>
              <a:buChar char="•"/>
            </a:pPr>
            <a:r>
              <a:rPr lang="es-ES" dirty="0"/>
              <a:t>El número y tamaño inicial de los nodos se definen cuando creas un clúster de AKS, lo que crea un grupo de nodos predeterminado.</a:t>
            </a:r>
          </a:p>
          <a:p>
            <a:pPr>
              <a:buFont typeface="Arial" panose="020B0604020202020204" pitchFamily="34" charset="0"/>
              <a:buChar char="•"/>
            </a:pPr>
            <a:r>
              <a:rPr lang="es-ES" dirty="0"/>
              <a:t>Este grupo de nodos predeterminado en AKS contiene las máquinas virtuales subyacentes que ejecutan tus nodos de agente.</a:t>
            </a:r>
          </a:p>
          <a:p>
            <a:pPr>
              <a:buNone/>
            </a:pPr>
            <a:r>
              <a:rPr lang="es-ES" b="1" dirty="0"/>
              <a:t>Puntos Clave:</a:t>
            </a:r>
            <a:endParaRPr lang="es-ES" dirty="0"/>
          </a:p>
          <a:p>
            <a:pPr>
              <a:buFont typeface="Arial" panose="020B0604020202020204" pitchFamily="34" charset="0"/>
              <a:buChar char="•"/>
            </a:pPr>
            <a:r>
              <a:rPr lang="es-ES" dirty="0"/>
              <a:t>AKS </a:t>
            </a:r>
            <a:r>
              <a:rPr lang="es-ES" dirty="0" err="1"/>
              <a:t>clusters</a:t>
            </a:r>
            <a:r>
              <a:rPr lang="es-ES" dirty="0"/>
              <a:t> have master </a:t>
            </a:r>
            <a:r>
              <a:rPr lang="es-ES" dirty="0" err="1"/>
              <a:t>nodes</a:t>
            </a:r>
            <a:r>
              <a:rPr lang="es-ES" dirty="0"/>
              <a:t>, and </a:t>
            </a:r>
            <a:r>
              <a:rPr lang="es-ES" dirty="0" err="1"/>
              <a:t>worker</a:t>
            </a:r>
            <a:r>
              <a:rPr lang="es-ES" dirty="0"/>
              <a:t> </a:t>
            </a:r>
            <a:r>
              <a:rPr lang="es-ES" dirty="0" err="1"/>
              <a:t>nodes</a:t>
            </a:r>
            <a:r>
              <a:rPr lang="es-ES" dirty="0"/>
              <a:t>.</a:t>
            </a:r>
          </a:p>
          <a:p>
            <a:pPr>
              <a:buFont typeface="Arial" panose="020B0604020202020204" pitchFamily="34" charset="0"/>
              <a:buChar char="•"/>
            </a:pPr>
            <a:r>
              <a:rPr lang="es-ES" dirty="0"/>
              <a:t>Master </a:t>
            </a:r>
            <a:r>
              <a:rPr lang="es-ES" dirty="0" err="1"/>
              <a:t>nodes</a:t>
            </a:r>
            <a:r>
              <a:rPr lang="es-ES" dirty="0"/>
              <a:t> are </a:t>
            </a:r>
            <a:r>
              <a:rPr lang="es-ES" dirty="0" err="1"/>
              <a:t>managed</a:t>
            </a:r>
            <a:r>
              <a:rPr lang="es-ES" dirty="0"/>
              <a:t> </a:t>
            </a:r>
            <a:r>
              <a:rPr lang="es-ES" dirty="0" err="1"/>
              <a:t>by</a:t>
            </a:r>
            <a:r>
              <a:rPr lang="es-ES" dirty="0"/>
              <a:t> </a:t>
            </a:r>
            <a:r>
              <a:rPr lang="es-ES" dirty="0" err="1"/>
              <a:t>azure</a:t>
            </a:r>
            <a:r>
              <a:rPr lang="es-ES" dirty="0"/>
              <a:t>.</a:t>
            </a:r>
          </a:p>
          <a:p>
            <a:pPr>
              <a:buFont typeface="Arial" panose="020B0604020202020204" pitchFamily="34" charset="0"/>
              <a:buChar char="•"/>
            </a:pPr>
            <a:r>
              <a:rPr lang="es-ES" dirty="0" err="1"/>
              <a:t>Worker</a:t>
            </a:r>
            <a:r>
              <a:rPr lang="es-ES" dirty="0"/>
              <a:t> </a:t>
            </a:r>
            <a:r>
              <a:rPr lang="es-ES" dirty="0" err="1"/>
              <a:t>nodes</a:t>
            </a:r>
            <a:r>
              <a:rPr lang="es-ES" dirty="0"/>
              <a:t> are virtual machines.</a:t>
            </a:r>
          </a:p>
          <a:p>
            <a:pPr>
              <a:buFont typeface="Arial" panose="020B0604020202020204" pitchFamily="34" charset="0"/>
              <a:buChar char="•"/>
            </a:pPr>
            <a:r>
              <a:rPr lang="es-ES" dirty="0" err="1"/>
              <a:t>Worker</a:t>
            </a:r>
            <a:r>
              <a:rPr lang="es-ES" dirty="0"/>
              <a:t> </a:t>
            </a:r>
            <a:r>
              <a:rPr lang="es-ES" dirty="0" err="1"/>
              <a:t>nodes</a:t>
            </a:r>
            <a:r>
              <a:rPr lang="es-ES" dirty="0"/>
              <a:t> are </a:t>
            </a:r>
            <a:r>
              <a:rPr lang="es-ES" dirty="0" err="1"/>
              <a:t>grouped</a:t>
            </a:r>
            <a:r>
              <a:rPr lang="es-ES" dirty="0"/>
              <a:t> </a:t>
            </a:r>
            <a:r>
              <a:rPr lang="es-ES" dirty="0" err="1"/>
              <a:t>into</a:t>
            </a:r>
            <a:r>
              <a:rPr lang="es-ES" dirty="0"/>
              <a:t> </a:t>
            </a:r>
            <a:r>
              <a:rPr lang="es-ES" dirty="0" err="1"/>
              <a:t>node</a:t>
            </a:r>
            <a:r>
              <a:rPr lang="es-ES" dirty="0"/>
              <a:t> pools.</a:t>
            </a:r>
          </a:p>
          <a:p>
            <a:r>
              <a:rPr lang="es-ES" dirty="0"/>
              <a:t>En resumen, los clústeres de AKS se componen de nodos maestros administrados por Azure y nodos de trabajo que ejecutan las aplicaciones, y estos nodos de trabajo se organizan en grupos de nodos para una administración eficiente.</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9:20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808252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dirty="0"/>
              <a:t>Claro, vamos a desglosar las redes de AKS (Azure </a:t>
            </a:r>
            <a:r>
              <a:rPr lang="es-ES" dirty="0" err="1"/>
              <a:t>Kubernetes</a:t>
            </a:r>
            <a:r>
              <a:rPr lang="es-ES" dirty="0"/>
              <a:t> </a:t>
            </a:r>
            <a:r>
              <a:rPr lang="es-ES" dirty="0" err="1"/>
              <a:t>Service</a:t>
            </a:r>
            <a:r>
              <a:rPr lang="es-ES" dirty="0"/>
              <a:t>):</a:t>
            </a:r>
          </a:p>
          <a:p>
            <a:pPr>
              <a:buNone/>
            </a:pPr>
            <a:r>
              <a:rPr lang="es-ES" b="1" dirty="0"/>
              <a:t>Redes de AKS:</a:t>
            </a:r>
            <a:endParaRPr lang="es-ES" dirty="0"/>
          </a:p>
          <a:p>
            <a:pPr>
              <a:buFont typeface="Arial" panose="020B0604020202020204" pitchFamily="34" charset="0"/>
              <a:buChar char="•"/>
            </a:pPr>
            <a:r>
              <a:rPr lang="es-ES" b="1" dirty="0"/>
              <a:t>Abstracción de Redes Virtuales:</a:t>
            </a:r>
            <a:r>
              <a:rPr lang="es-ES" dirty="0"/>
              <a:t> </a:t>
            </a:r>
          </a:p>
          <a:p>
            <a:pPr marL="742950" lvl="1" indent="-285750">
              <a:buFont typeface="Arial" panose="020B0604020202020204" pitchFamily="34" charset="0"/>
              <a:buChar char="•"/>
            </a:pPr>
            <a:r>
              <a:rPr lang="es-ES" dirty="0" err="1"/>
              <a:t>Kubernetes</a:t>
            </a:r>
            <a:r>
              <a:rPr lang="es-ES" dirty="0"/>
              <a:t> proporciona una capa de abstracción para redes virtuales, permitiendo el acceso a aplicaciones y la comunicación entre componentes de aplicaciones.</a:t>
            </a:r>
          </a:p>
          <a:p>
            <a:pPr marL="742950" lvl="1" indent="-285750">
              <a:buFont typeface="Arial" panose="020B0604020202020204" pitchFamily="34" charset="0"/>
              <a:buChar char="•"/>
            </a:pPr>
            <a:r>
              <a:rPr lang="es-ES" dirty="0"/>
              <a:t>Los nodos de </a:t>
            </a:r>
            <a:r>
              <a:rPr lang="es-ES" dirty="0" err="1"/>
              <a:t>Kubernetes</a:t>
            </a:r>
            <a:r>
              <a:rPr lang="es-ES" dirty="0"/>
              <a:t> están conectados a una red virtual y proporcionan conectividad entrante y saliente para los </a:t>
            </a:r>
            <a:r>
              <a:rPr lang="es-ES" dirty="0" err="1"/>
              <a:t>pods</a:t>
            </a:r>
            <a:r>
              <a:rPr lang="es-ES" dirty="0"/>
              <a:t>.</a:t>
            </a:r>
          </a:p>
          <a:p>
            <a:pPr marL="742950" lvl="1" indent="-285750">
              <a:buFont typeface="Arial" panose="020B0604020202020204" pitchFamily="34" charset="0"/>
              <a:buChar char="•"/>
            </a:pPr>
            <a:r>
              <a:rPr lang="es-ES" dirty="0"/>
              <a:t>El componente </a:t>
            </a:r>
            <a:r>
              <a:rPr lang="es-ES" dirty="0" err="1"/>
              <a:t>kube</a:t>
            </a:r>
            <a:r>
              <a:rPr lang="es-ES" dirty="0"/>
              <a:t>-proxy se ejecuta en cada nodo para proporcionar estas funciones de red.</a:t>
            </a:r>
          </a:p>
          <a:p>
            <a:pPr>
              <a:buFont typeface="Arial" panose="020B0604020202020204" pitchFamily="34" charset="0"/>
              <a:buChar char="•"/>
            </a:pPr>
            <a:r>
              <a:rPr lang="es-ES" b="1" dirty="0"/>
              <a:t>Servicios:</a:t>
            </a:r>
            <a:r>
              <a:rPr lang="es-ES" dirty="0"/>
              <a:t> </a:t>
            </a:r>
          </a:p>
          <a:p>
            <a:pPr marL="742950" lvl="1" indent="-285750">
              <a:buFont typeface="Arial" panose="020B0604020202020204" pitchFamily="34" charset="0"/>
              <a:buChar char="•"/>
            </a:pPr>
            <a:r>
              <a:rPr lang="es-ES" dirty="0"/>
              <a:t>Los Servicios en </a:t>
            </a:r>
            <a:r>
              <a:rPr lang="es-ES" dirty="0" err="1"/>
              <a:t>Kubernetes</a:t>
            </a:r>
            <a:r>
              <a:rPr lang="es-ES" dirty="0"/>
              <a:t> agrupan lógicamente los </a:t>
            </a:r>
            <a:r>
              <a:rPr lang="es-ES" dirty="0" err="1"/>
              <a:t>pods</a:t>
            </a:r>
            <a:r>
              <a:rPr lang="es-ES" dirty="0"/>
              <a:t> para permitir el acceso directo a través de una dirección IP o nombre DNS y en un puerto específico.</a:t>
            </a:r>
          </a:p>
          <a:p>
            <a:pPr marL="742950" lvl="1" indent="-285750">
              <a:buFont typeface="Arial" panose="020B0604020202020204" pitchFamily="34" charset="0"/>
              <a:buChar char="•"/>
            </a:pPr>
            <a:r>
              <a:rPr lang="es-ES" dirty="0"/>
              <a:t>También puedes distribuir el tráfico utilizando un balanceador de carga.   </a:t>
            </a:r>
          </a:p>
          <a:p>
            <a:pPr marL="742950" lvl="1" indent="-285750">
              <a:buFont typeface="Arial" panose="020B0604020202020204" pitchFamily="34" charset="0"/>
              <a:buChar char="•"/>
            </a:pPr>
            <a:r>
              <a:rPr lang="es-ES" dirty="0"/>
              <a:t>El enrutamiento más complejo del tráfico de la aplicación se puede lograr con los Controladores de Ingreso (</a:t>
            </a:r>
            <a:r>
              <a:rPr lang="es-ES" dirty="0" err="1"/>
              <a:t>Ingress</a:t>
            </a:r>
            <a:r>
              <a:rPr lang="es-ES" dirty="0"/>
              <a:t> </a:t>
            </a:r>
            <a:r>
              <a:rPr lang="es-ES" dirty="0" err="1"/>
              <a:t>Controllers</a:t>
            </a:r>
            <a:r>
              <a:rPr lang="es-ES" dirty="0"/>
              <a:t>).</a:t>
            </a:r>
          </a:p>
          <a:p>
            <a:pPr marL="742950" lvl="1" indent="-285750">
              <a:buFont typeface="Arial" panose="020B0604020202020204" pitchFamily="34" charset="0"/>
              <a:buChar char="•"/>
            </a:pPr>
            <a:r>
              <a:rPr lang="es-ES" dirty="0"/>
              <a:t>La seguridad y el filtrado del tráfico de red para los </a:t>
            </a:r>
            <a:r>
              <a:rPr lang="es-ES" dirty="0" err="1"/>
              <a:t>pods</a:t>
            </a:r>
            <a:r>
              <a:rPr lang="es-ES" dirty="0"/>
              <a:t> son posibles con las políticas de red de </a:t>
            </a:r>
            <a:r>
              <a:rPr lang="es-ES" dirty="0" err="1"/>
              <a:t>Kubernetes</a:t>
            </a:r>
            <a:r>
              <a:rPr lang="es-ES" dirty="0"/>
              <a:t>.</a:t>
            </a:r>
          </a:p>
          <a:p>
            <a:pPr>
              <a:buFont typeface="Arial" panose="020B0604020202020204" pitchFamily="34" charset="0"/>
              <a:buChar char="•"/>
            </a:pPr>
            <a:r>
              <a:rPr lang="es-ES" b="1" dirty="0"/>
              <a:t>Integración con Azure:</a:t>
            </a:r>
            <a:r>
              <a:rPr lang="es-ES" dirty="0"/>
              <a:t> </a:t>
            </a:r>
          </a:p>
          <a:p>
            <a:pPr marL="742950" lvl="1" indent="-285750">
              <a:buFont typeface="Arial" panose="020B0604020202020204" pitchFamily="34" charset="0"/>
              <a:buChar char="•"/>
            </a:pPr>
            <a:r>
              <a:rPr lang="es-ES" dirty="0"/>
              <a:t>La plataforma Azure simplifica las redes virtuales para los clústeres de AKS.</a:t>
            </a:r>
          </a:p>
          <a:p>
            <a:pPr marL="742950" lvl="1" indent="-285750">
              <a:buFont typeface="Arial" panose="020B0604020202020204" pitchFamily="34" charset="0"/>
              <a:buChar char="•"/>
            </a:pPr>
            <a:r>
              <a:rPr lang="es-ES" dirty="0"/>
              <a:t>Cuando se crea un balanceador de carga de </a:t>
            </a:r>
            <a:r>
              <a:rPr lang="es-ES" dirty="0" err="1"/>
              <a:t>Kubernetes</a:t>
            </a:r>
            <a:r>
              <a:rPr lang="es-ES" dirty="0"/>
              <a:t>, se crea y configura el recurso de balanceador de carga de Azure subyacente.</a:t>
            </a:r>
          </a:p>
          <a:p>
            <a:pPr marL="742950" lvl="1" indent="-285750">
              <a:buFont typeface="Arial" panose="020B0604020202020204" pitchFamily="34" charset="0"/>
              <a:buChar char="•"/>
            </a:pPr>
            <a:r>
              <a:rPr lang="es-ES" dirty="0"/>
              <a:t>A medida que se abren los puertos de red a los </a:t>
            </a:r>
            <a:r>
              <a:rPr lang="es-ES" dirty="0" err="1"/>
              <a:t>pods</a:t>
            </a:r>
            <a:r>
              <a:rPr lang="es-ES" dirty="0"/>
              <a:t>, se configuran las reglas del grupo de seguridad de red de Azure correspondientes.</a:t>
            </a:r>
          </a:p>
          <a:p>
            <a:pPr marL="742950" lvl="1" indent="-285750">
              <a:buFont typeface="Arial" panose="020B0604020202020204" pitchFamily="34" charset="0"/>
              <a:buChar char="•"/>
            </a:pPr>
            <a:r>
              <a:rPr lang="es-ES" dirty="0"/>
              <a:t>Para el enrutamiento de aplicaciones HTTP, Azure también puede configurar DNS externo a medida que se configuran nuevas rutas de ingreso.   </a:t>
            </a:r>
          </a:p>
          <a:p>
            <a:pPr>
              <a:buNone/>
            </a:pPr>
            <a:r>
              <a:rPr lang="es-ES" b="1" dirty="0"/>
              <a:t>Servicios:</a:t>
            </a:r>
            <a:endParaRPr lang="es-ES" dirty="0"/>
          </a:p>
          <a:p>
            <a:pPr>
              <a:buFont typeface="Arial" panose="020B0604020202020204" pitchFamily="34" charset="0"/>
              <a:buChar char="•"/>
            </a:pPr>
            <a:r>
              <a:rPr lang="es-ES" b="1" dirty="0"/>
              <a:t>Tipos de Servicios:</a:t>
            </a:r>
            <a:r>
              <a:rPr lang="es-ES" dirty="0"/>
              <a:t> </a:t>
            </a:r>
          </a:p>
          <a:p>
            <a:pPr marL="742950" lvl="1" indent="-285750">
              <a:buFont typeface="Arial" panose="020B0604020202020204" pitchFamily="34" charset="0"/>
              <a:buChar char="•"/>
            </a:pPr>
            <a:r>
              <a:rPr lang="es-ES" b="1" dirty="0" err="1"/>
              <a:t>Cluster</a:t>
            </a:r>
            <a:r>
              <a:rPr lang="es-ES" b="1" dirty="0"/>
              <a:t> IP:</a:t>
            </a:r>
            <a:r>
              <a:rPr lang="es-ES" dirty="0"/>
              <a:t> Crea una dirección IP interna para su uso dentro del clúster de AKS. Ideal para aplicaciones solo internas que admiten otras cargas de trabajo dentro del clúster.</a:t>
            </a:r>
          </a:p>
          <a:p>
            <a:pPr marL="742950" lvl="1" indent="-285750">
              <a:buFont typeface="Arial" panose="020B0604020202020204" pitchFamily="34" charset="0"/>
              <a:buChar char="•"/>
            </a:pPr>
            <a:r>
              <a:rPr lang="es-ES" b="1" dirty="0" err="1"/>
              <a:t>NodePort</a:t>
            </a:r>
            <a:r>
              <a:rPr lang="es-ES" b="1" dirty="0"/>
              <a:t>:</a:t>
            </a:r>
            <a:r>
              <a:rPr lang="es-ES" dirty="0"/>
              <a:t> Crea una asignación de puertos en el nodo subyacente que permite acceder a la aplicación directamente con la dirección IP y el puerto del nodo.   </a:t>
            </a:r>
          </a:p>
          <a:p>
            <a:pPr marL="742950" lvl="1" indent="-285750">
              <a:buFont typeface="Arial" panose="020B0604020202020204" pitchFamily="34" charset="0"/>
              <a:buChar char="•"/>
            </a:pPr>
            <a:r>
              <a:rPr lang="es-ES" b="1" dirty="0" err="1"/>
              <a:t>LoadBalancer</a:t>
            </a:r>
            <a:r>
              <a:rPr lang="es-ES" b="1" dirty="0"/>
              <a:t>:</a:t>
            </a:r>
            <a:r>
              <a:rPr lang="es-ES" dirty="0"/>
              <a:t> Crea un recurso de balanceador de carga de Azure, configura una dirección IP externa y conecta los </a:t>
            </a:r>
            <a:r>
              <a:rPr lang="es-ES" dirty="0" err="1"/>
              <a:t>pods</a:t>
            </a:r>
            <a:r>
              <a:rPr lang="es-ES" dirty="0"/>
              <a:t> solicitados al grupo de </a:t>
            </a:r>
            <a:r>
              <a:rPr lang="es-ES" dirty="0" err="1"/>
              <a:t>backend</a:t>
            </a:r>
            <a:r>
              <a:rPr lang="es-ES" dirty="0"/>
              <a:t> del balanceador de carga. Para permitir que el tráfico de los clientes llegue a la aplicación, se crean reglas de balanceo de carga en los puertos deseados. Para un control adicional y el enrutamiento del tráfico entrante, puedes utilizar un controlador de ingreso.</a:t>
            </a:r>
          </a:p>
          <a:p>
            <a:pPr marL="742950" lvl="1" indent="-285750">
              <a:buFont typeface="Arial" panose="020B0604020202020204" pitchFamily="34" charset="0"/>
              <a:buChar char="•"/>
            </a:pPr>
            <a:r>
              <a:rPr lang="es-ES" b="1" dirty="0" err="1"/>
              <a:t>ExternalName</a:t>
            </a:r>
            <a:r>
              <a:rPr lang="es-ES" b="1" dirty="0"/>
              <a:t>:</a:t>
            </a:r>
            <a:r>
              <a:rPr lang="es-ES" dirty="0"/>
              <a:t> Crea una entrada DNS específica para facilitar el acceso a la aplicación.</a:t>
            </a:r>
          </a:p>
          <a:p>
            <a:pPr>
              <a:buFont typeface="Arial" panose="020B0604020202020204" pitchFamily="34" charset="0"/>
              <a:buChar char="•"/>
            </a:pPr>
            <a:r>
              <a:rPr lang="es-ES" b="1" dirty="0"/>
              <a:t>Direcciones IP:</a:t>
            </a:r>
            <a:r>
              <a:rPr lang="es-ES" dirty="0"/>
              <a:t> </a:t>
            </a:r>
          </a:p>
          <a:p>
            <a:pPr marL="742950" lvl="1" indent="-285750">
              <a:buFont typeface="Arial" panose="020B0604020202020204" pitchFamily="34" charset="0"/>
              <a:buChar char="•"/>
            </a:pPr>
            <a:r>
              <a:rPr lang="es-ES" dirty="0"/>
              <a:t>La dirección IP para los balanceadores de carga y los servicios se puede asignar dinámicamente o puedes especificar una dirección IP estática existente para utilizar.</a:t>
            </a:r>
          </a:p>
          <a:p>
            <a:pPr marL="742950" lvl="1" indent="-285750">
              <a:buFont typeface="Arial" panose="020B0604020202020204" pitchFamily="34" charset="0"/>
              <a:buChar char="•"/>
            </a:pPr>
            <a:r>
              <a:rPr lang="es-ES" dirty="0"/>
              <a:t>Se pueden asignar direcciones IP estáticas tanto internas como externas.</a:t>
            </a:r>
          </a:p>
          <a:p>
            <a:pPr marL="742950" lvl="1" indent="-285750">
              <a:buFont typeface="Arial" panose="020B0604020202020204" pitchFamily="34" charset="0"/>
              <a:buChar char="•"/>
            </a:pPr>
            <a:r>
              <a:rPr lang="es-ES" dirty="0"/>
              <a:t>Esta dirección IP estática existente a menudo está vinculada a una entrada DNS.</a:t>
            </a:r>
          </a:p>
          <a:p>
            <a:pPr marL="742950" lvl="1" indent="-285750">
              <a:buFont typeface="Arial" panose="020B0604020202020204" pitchFamily="34" charset="0"/>
              <a:buChar char="•"/>
            </a:pPr>
            <a:r>
              <a:rPr lang="es-ES" dirty="0"/>
              <a:t>Se pueden crear balanceadores de carga tanto internos como externos. Los balanceadores de carga internos solo tienen asignada una dirección IP privada, por lo que no se puede acceder a ellos desde Internet.</a:t>
            </a:r>
          </a:p>
          <a:p>
            <a:pPr>
              <a:buNone/>
            </a:pPr>
            <a:r>
              <a:rPr lang="es-ES" b="1" dirty="0" err="1"/>
              <a:t>Pods</a:t>
            </a:r>
            <a:r>
              <a:rPr lang="es-ES" b="1" dirty="0"/>
              <a:t>:</a:t>
            </a:r>
            <a:endParaRPr lang="es-ES" dirty="0"/>
          </a:p>
          <a:p>
            <a:pPr>
              <a:buFont typeface="Arial" panose="020B0604020202020204" pitchFamily="34" charset="0"/>
              <a:buChar char="•"/>
            </a:pPr>
            <a:r>
              <a:rPr lang="es-ES" b="1" dirty="0" err="1"/>
              <a:t>Pods</a:t>
            </a:r>
            <a:r>
              <a:rPr lang="es-ES" b="1" dirty="0"/>
              <a:t> como Instancias de Aplicación:</a:t>
            </a:r>
            <a:r>
              <a:rPr lang="es-ES" dirty="0"/>
              <a:t> </a:t>
            </a:r>
          </a:p>
          <a:p>
            <a:pPr marL="742950" lvl="1" indent="-285750">
              <a:buFont typeface="Arial" panose="020B0604020202020204" pitchFamily="34" charset="0"/>
              <a:buChar char="•"/>
            </a:pPr>
            <a:r>
              <a:rPr lang="es-ES" dirty="0" err="1"/>
              <a:t>Kubernetes</a:t>
            </a:r>
            <a:r>
              <a:rPr lang="es-ES" dirty="0"/>
              <a:t> utiliza </a:t>
            </a:r>
            <a:r>
              <a:rPr lang="es-ES" dirty="0" err="1"/>
              <a:t>pods</a:t>
            </a:r>
            <a:r>
              <a:rPr lang="es-ES" dirty="0"/>
              <a:t> para ejecutar una instancia de tu aplicación.</a:t>
            </a:r>
          </a:p>
          <a:p>
            <a:pPr marL="742950" lvl="1" indent="-285750">
              <a:buFont typeface="Arial" panose="020B0604020202020204" pitchFamily="34" charset="0"/>
              <a:buChar char="•"/>
            </a:pPr>
            <a:r>
              <a:rPr lang="es-ES" dirty="0"/>
              <a:t>Un </a:t>
            </a:r>
            <a:r>
              <a:rPr lang="es-ES" dirty="0" err="1"/>
              <a:t>pod</a:t>
            </a:r>
            <a:r>
              <a:rPr lang="es-ES" dirty="0"/>
              <a:t> representa una sola instancia de tu aplicación.</a:t>
            </a:r>
          </a:p>
          <a:p>
            <a:pPr marL="742950" lvl="1" indent="-285750">
              <a:buFont typeface="Arial" panose="020B0604020202020204" pitchFamily="34" charset="0"/>
              <a:buChar char="•"/>
            </a:pPr>
            <a:r>
              <a:rPr lang="es-ES" dirty="0"/>
              <a:t>Los </a:t>
            </a:r>
            <a:r>
              <a:rPr lang="es-ES" dirty="0" err="1"/>
              <a:t>pods</a:t>
            </a:r>
            <a:r>
              <a:rPr lang="es-ES" dirty="0"/>
              <a:t> suelen tener una asignación 1:1 con un contenedor, aunque hay escenarios avanzados en los que un </a:t>
            </a:r>
            <a:r>
              <a:rPr lang="es-ES" dirty="0" err="1"/>
              <a:t>pod</a:t>
            </a:r>
            <a:r>
              <a:rPr lang="es-ES" dirty="0"/>
              <a:t> puede contener varios contenedores.   </a:t>
            </a:r>
          </a:p>
          <a:p>
            <a:pPr marL="742950" lvl="1" indent="-285750">
              <a:buFont typeface="Arial" panose="020B0604020202020204" pitchFamily="34" charset="0"/>
              <a:buChar char="•"/>
            </a:pPr>
            <a:r>
              <a:rPr lang="es-ES" dirty="0"/>
              <a:t>Estos </a:t>
            </a:r>
            <a:r>
              <a:rPr lang="es-ES" dirty="0" err="1"/>
              <a:t>pods</a:t>
            </a:r>
            <a:r>
              <a:rPr lang="es-ES" dirty="0"/>
              <a:t> de varios contenedores se programan juntos en el mismo nodo y permiten que los contenedores compartan recursos relacionados.</a:t>
            </a:r>
          </a:p>
          <a:p>
            <a:pPr>
              <a:buFont typeface="Arial" panose="020B0604020202020204" pitchFamily="34" charset="0"/>
              <a:buChar char="•"/>
            </a:pPr>
            <a:r>
              <a:rPr lang="es-ES" b="1" dirty="0"/>
              <a:t>Límites de Recursos:</a:t>
            </a:r>
            <a:r>
              <a:rPr lang="es-ES" dirty="0"/>
              <a:t> </a:t>
            </a:r>
          </a:p>
          <a:p>
            <a:pPr marL="742950" lvl="1" indent="-285750">
              <a:buFont typeface="Arial" panose="020B0604020202020204" pitchFamily="34" charset="0"/>
              <a:buChar char="•"/>
            </a:pPr>
            <a:r>
              <a:rPr lang="es-ES" dirty="0"/>
              <a:t>Cuando creas un </a:t>
            </a:r>
            <a:r>
              <a:rPr lang="es-ES" dirty="0" err="1"/>
              <a:t>pod</a:t>
            </a:r>
            <a:r>
              <a:rPr lang="es-ES" dirty="0"/>
              <a:t>, puedes definir límites de recursos para solicitar una cierta cantidad de recursos de CPU o memoria.</a:t>
            </a:r>
          </a:p>
          <a:p>
            <a:pPr marL="742950" lvl="1" indent="-285750">
              <a:buFont typeface="Arial" panose="020B0604020202020204" pitchFamily="34" charset="0"/>
              <a:buChar char="•"/>
            </a:pPr>
            <a:r>
              <a:rPr lang="es-ES" dirty="0"/>
              <a:t>El Programador de </a:t>
            </a:r>
            <a:r>
              <a:rPr lang="es-ES" dirty="0" err="1"/>
              <a:t>Kubernetes</a:t>
            </a:r>
            <a:r>
              <a:rPr lang="es-ES" dirty="0"/>
              <a:t> intenta programar los </a:t>
            </a:r>
            <a:r>
              <a:rPr lang="es-ES" dirty="0" err="1"/>
              <a:t>pods</a:t>
            </a:r>
            <a:r>
              <a:rPr lang="es-ES" dirty="0"/>
              <a:t> para que se ejecuten en un nodo con recursos disponibles para satisfacer la solicitud.</a:t>
            </a:r>
          </a:p>
          <a:p>
            <a:pPr marL="742950" lvl="1" indent="-285750">
              <a:buFont typeface="Arial" panose="020B0604020202020204" pitchFamily="34" charset="0"/>
              <a:buChar char="•"/>
            </a:pPr>
            <a:r>
              <a:rPr lang="es-ES" dirty="0"/>
              <a:t>También puedes especificar límites máximos de recursos que impiden que un </a:t>
            </a:r>
            <a:r>
              <a:rPr lang="es-ES" dirty="0" err="1"/>
              <a:t>pod</a:t>
            </a:r>
            <a:r>
              <a:rPr lang="es-ES" dirty="0"/>
              <a:t> determinado consuma demasiados recursos de cómputo del nodo subyacente.   </a:t>
            </a:r>
          </a:p>
          <a:p>
            <a:pPr marL="742950" lvl="1" indent="-285750">
              <a:buFont typeface="Arial" panose="020B0604020202020204" pitchFamily="34" charset="0"/>
              <a:buChar char="•"/>
            </a:pPr>
            <a:r>
              <a:rPr lang="es-ES" dirty="0"/>
              <a:t>Nota: Una mejor práctica es incluir límites de recursos para todos los </a:t>
            </a:r>
            <a:r>
              <a:rPr lang="es-ES" dirty="0" err="1"/>
              <a:t>pods</a:t>
            </a:r>
            <a:r>
              <a:rPr lang="es-ES" dirty="0"/>
              <a:t> para ayudar al Programador de </a:t>
            </a:r>
            <a:r>
              <a:rPr lang="es-ES" dirty="0" err="1"/>
              <a:t>Kubernetes</a:t>
            </a:r>
            <a:r>
              <a:rPr lang="es-ES" dirty="0"/>
              <a:t> a comprender qué recursos se necesitan y permiten.</a:t>
            </a:r>
          </a:p>
          <a:p>
            <a:pPr>
              <a:buFont typeface="Arial" panose="020B0604020202020204" pitchFamily="34" charset="0"/>
              <a:buChar char="•"/>
            </a:pPr>
            <a:r>
              <a:rPr lang="es-ES" b="1" dirty="0"/>
              <a:t>Naturaleza Efímera de los </a:t>
            </a:r>
            <a:r>
              <a:rPr lang="es-ES" b="1" dirty="0" err="1"/>
              <a:t>Pods</a:t>
            </a:r>
            <a:r>
              <a:rPr lang="es-ES" b="1" dirty="0"/>
              <a:t>:</a:t>
            </a:r>
            <a:r>
              <a:rPr lang="es-ES" dirty="0"/>
              <a:t> </a:t>
            </a:r>
          </a:p>
          <a:p>
            <a:pPr marL="742950" lvl="1" indent="-285750">
              <a:buFont typeface="Arial" panose="020B0604020202020204" pitchFamily="34" charset="0"/>
              <a:buChar char="•"/>
            </a:pPr>
            <a:r>
              <a:rPr lang="es-ES" dirty="0"/>
              <a:t>Un </a:t>
            </a:r>
            <a:r>
              <a:rPr lang="es-ES" dirty="0" err="1"/>
              <a:t>pod</a:t>
            </a:r>
            <a:r>
              <a:rPr lang="es-ES" dirty="0"/>
              <a:t> es un recurso lógico, pero el contenedor (o contenedores) es donde se ejecutan las cargas de trabajo de la aplicación.</a:t>
            </a:r>
          </a:p>
          <a:p>
            <a:pPr marL="742950" lvl="1" indent="-285750">
              <a:buFont typeface="Arial" panose="020B0604020202020204" pitchFamily="34" charset="0"/>
              <a:buChar char="•"/>
            </a:pPr>
            <a:r>
              <a:rPr lang="es-ES" dirty="0"/>
              <a:t>Los </a:t>
            </a:r>
            <a:r>
              <a:rPr lang="es-ES" dirty="0" err="1"/>
              <a:t>pods</a:t>
            </a:r>
            <a:r>
              <a:rPr lang="es-ES" dirty="0"/>
              <a:t> suelen ser recursos efímeros y desechables.</a:t>
            </a:r>
          </a:p>
          <a:p>
            <a:pPr marL="742950" lvl="1" indent="-285750">
              <a:buFont typeface="Arial" panose="020B0604020202020204" pitchFamily="34" charset="0"/>
              <a:buChar char="•"/>
            </a:pPr>
            <a:r>
              <a:rPr lang="es-ES" dirty="0"/>
              <a:t>Por lo tanto, los </a:t>
            </a:r>
            <a:r>
              <a:rPr lang="es-ES" dirty="0" err="1"/>
              <a:t>pods</a:t>
            </a:r>
            <a:r>
              <a:rPr lang="es-ES" dirty="0"/>
              <a:t> programados individualmente carecen de algunas de las funciones de alta disponibilidad y redundancia que proporciona </a:t>
            </a:r>
            <a:r>
              <a:rPr lang="es-ES" dirty="0" err="1"/>
              <a:t>Kubernetes</a:t>
            </a:r>
            <a:r>
              <a:rPr lang="es-ES" dirty="0"/>
              <a:t>.</a:t>
            </a:r>
          </a:p>
          <a:p>
            <a:pPr marL="742950" lvl="1" indent="-285750">
              <a:buFont typeface="Arial" panose="020B0604020202020204" pitchFamily="34" charset="0"/>
              <a:buChar char="•"/>
            </a:pPr>
            <a:r>
              <a:rPr lang="es-ES" dirty="0"/>
              <a:t>En cambio, los </a:t>
            </a:r>
            <a:r>
              <a:rPr lang="es-ES" dirty="0" err="1"/>
              <a:t>pods</a:t>
            </a:r>
            <a:r>
              <a:rPr lang="es-ES" dirty="0"/>
              <a:t> generalmente son implementados y administrados por controladores de </a:t>
            </a:r>
            <a:r>
              <a:rPr lang="es-ES" dirty="0" err="1"/>
              <a:t>Kubernetes</a:t>
            </a:r>
            <a:r>
              <a:rPr lang="es-ES" dirty="0"/>
              <a:t>, como el controlador de Implementación.</a:t>
            </a:r>
          </a:p>
          <a:p>
            <a:pPr>
              <a:buNone/>
            </a:pPr>
            <a:r>
              <a:rPr lang="es-ES" b="1" dirty="0"/>
              <a:t>Puntos Clave:</a:t>
            </a:r>
            <a:endParaRPr lang="es-ES" dirty="0"/>
          </a:p>
          <a:p>
            <a:pPr>
              <a:buFont typeface="Arial" panose="020B0604020202020204" pitchFamily="34" charset="0"/>
              <a:buChar char="•"/>
            </a:pPr>
            <a:r>
              <a:rPr lang="es-ES" dirty="0" err="1"/>
              <a:t>Kubernetes</a:t>
            </a:r>
            <a:r>
              <a:rPr lang="es-ES" dirty="0"/>
              <a:t> </a:t>
            </a:r>
            <a:r>
              <a:rPr lang="es-ES" dirty="0" err="1"/>
              <a:t>networking</a:t>
            </a:r>
            <a:r>
              <a:rPr lang="es-ES" dirty="0"/>
              <a:t> </a:t>
            </a:r>
            <a:r>
              <a:rPr lang="es-ES" dirty="0" err="1"/>
              <a:t>provides</a:t>
            </a:r>
            <a:r>
              <a:rPr lang="es-ES" dirty="0"/>
              <a:t> a </a:t>
            </a:r>
            <a:r>
              <a:rPr lang="es-ES" dirty="0" err="1"/>
              <a:t>abstraction</a:t>
            </a:r>
            <a:r>
              <a:rPr lang="es-ES" dirty="0"/>
              <a:t> </a:t>
            </a:r>
            <a:r>
              <a:rPr lang="es-ES" dirty="0" err="1"/>
              <a:t>layer</a:t>
            </a:r>
            <a:r>
              <a:rPr lang="es-ES" dirty="0"/>
              <a:t>, </a:t>
            </a:r>
            <a:r>
              <a:rPr lang="es-ES" dirty="0" err="1"/>
              <a:t>that</a:t>
            </a:r>
            <a:r>
              <a:rPr lang="es-ES" dirty="0"/>
              <a:t> </a:t>
            </a:r>
            <a:r>
              <a:rPr lang="es-ES" dirty="0" err="1"/>
              <a:t>simplifies</a:t>
            </a:r>
            <a:r>
              <a:rPr lang="es-ES" dirty="0"/>
              <a:t> </a:t>
            </a:r>
            <a:r>
              <a:rPr lang="es-ES" dirty="0" err="1"/>
              <a:t>networking</a:t>
            </a:r>
            <a:r>
              <a:rPr lang="es-ES" dirty="0"/>
              <a:t> </a:t>
            </a:r>
            <a:r>
              <a:rPr lang="es-ES" dirty="0" err="1"/>
              <a:t>for</a:t>
            </a:r>
            <a:r>
              <a:rPr lang="es-ES" dirty="0"/>
              <a:t> apps.</a:t>
            </a:r>
          </a:p>
          <a:p>
            <a:pPr>
              <a:buFont typeface="Arial" panose="020B0604020202020204" pitchFamily="34" charset="0"/>
              <a:buChar char="•"/>
            </a:pPr>
            <a:r>
              <a:rPr lang="es-ES" dirty="0" err="1"/>
              <a:t>Services</a:t>
            </a:r>
            <a:r>
              <a:rPr lang="es-ES" dirty="0"/>
              <a:t> are </a:t>
            </a:r>
            <a:r>
              <a:rPr lang="es-ES" dirty="0" err="1"/>
              <a:t>used</a:t>
            </a:r>
            <a:r>
              <a:rPr lang="es-ES" dirty="0"/>
              <a:t> to </a:t>
            </a:r>
            <a:r>
              <a:rPr lang="es-ES" dirty="0" err="1"/>
              <a:t>expose</a:t>
            </a:r>
            <a:r>
              <a:rPr lang="es-ES" dirty="0"/>
              <a:t> </a:t>
            </a:r>
            <a:r>
              <a:rPr lang="es-ES" dirty="0" err="1"/>
              <a:t>pods</a:t>
            </a:r>
            <a:r>
              <a:rPr lang="es-ES" dirty="0"/>
              <a:t>.</a:t>
            </a:r>
          </a:p>
          <a:p>
            <a:pPr>
              <a:buFont typeface="Arial" panose="020B0604020202020204" pitchFamily="34" charset="0"/>
              <a:buChar char="•"/>
            </a:pPr>
            <a:r>
              <a:rPr lang="es-ES" dirty="0" err="1"/>
              <a:t>Pods</a:t>
            </a:r>
            <a:r>
              <a:rPr lang="es-ES" dirty="0"/>
              <a:t> are </a:t>
            </a:r>
            <a:r>
              <a:rPr lang="es-ES" dirty="0" err="1"/>
              <a:t>ephemeral</a:t>
            </a:r>
            <a:r>
              <a:rPr lang="es-ES" dirty="0"/>
              <a:t>, and </a:t>
            </a:r>
            <a:r>
              <a:rPr lang="es-ES" dirty="0" err="1"/>
              <a:t>should</a:t>
            </a:r>
            <a:r>
              <a:rPr lang="es-ES" dirty="0"/>
              <a:t> be </a:t>
            </a:r>
            <a:r>
              <a:rPr lang="es-ES" dirty="0" err="1"/>
              <a:t>managed</a:t>
            </a:r>
            <a:r>
              <a:rPr lang="es-ES" dirty="0"/>
              <a:t> </a:t>
            </a:r>
            <a:r>
              <a:rPr lang="es-ES" dirty="0" err="1"/>
              <a:t>by</a:t>
            </a:r>
            <a:r>
              <a:rPr lang="es-ES" dirty="0"/>
              <a:t> </a:t>
            </a:r>
            <a:r>
              <a:rPr lang="es-ES" dirty="0" err="1"/>
              <a:t>controllers</a:t>
            </a:r>
            <a:r>
              <a:rPr lang="es-ES" dirty="0"/>
              <a:t>.</a:t>
            </a:r>
          </a:p>
          <a:p>
            <a:pPr>
              <a:buFont typeface="Arial" panose="020B0604020202020204" pitchFamily="34" charset="0"/>
              <a:buChar char="•"/>
            </a:pPr>
            <a:r>
              <a:rPr lang="es-ES" dirty="0"/>
              <a:t>Azure </a:t>
            </a:r>
            <a:r>
              <a:rPr lang="es-ES" dirty="0" err="1"/>
              <a:t>integrates</a:t>
            </a:r>
            <a:r>
              <a:rPr lang="es-ES" dirty="0"/>
              <a:t> </a:t>
            </a:r>
            <a:r>
              <a:rPr lang="es-ES" dirty="0" err="1"/>
              <a:t>well</a:t>
            </a:r>
            <a:r>
              <a:rPr lang="es-ES" dirty="0"/>
              <a:t> </a:t>
            </a:r>
            <a:r>
              <a:rPr lang="es-ES" dirty="0" err="1"/>
              <a:t>with</a:t>
            </a:r>
            <a:r>
              <a:rPr lang="es-ES" dirty="0"/>
              <a:t> AKS </a:t>
            </a:r>
            <a:r>
              <a:rPr lang="es-ES" dirty="0" err="1"/>
              <a:t>networking</a:t>
            </a:r>
            <a:r>
              <a:rPr lang="es-ES" dirty="0"/>
              <a:t>.</a:t>
            </a:r>
          </a:p>
          <a:p>
            <a:r>
              <a:rPr lang="es-ES" dirty="0"/>
              <a:t>En resumen, AKS proporciona una infraestructura de redes flexible y potente para ejecutar aplicaciones en contenedores, con integraciones con servicios de Azure para simplificar la administración y el enrutamiento del tráfico.</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9:19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639426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buNone/>
            </a:pPr>
            <a:r>
              <a:rPr lang="es-ES" b="1" dirty="0">
                <a:effectLst/>
              </a:rPr>
              <a:t>Almacenamiento en AKS:</a:t>
            </a:r>
            <a:endParaRPr lang="es-ES" dirty="0">
              <a:effectLst/>
            </a:endParaRPr>
          </a:p>
          <a:p>
            <a:pPr rtl="0">
              <a:buFont typeface="Arial" panose="020B0604020202020204" pitchFamily="34" charset="0"/>
              <a:buChar char="•"/>
            </a:pPr>
            <a:r>
              <a:rPr lang="es-ES" dirty="0">
                <a:effectLst/>
              </a:rPr>
              <a:t>Las aplicaciones que se ejecutan en AKS pueden necesitar almacenar y recuperar datos.</a:t>
            </a:r>
          </a:p>
          <a:p>
            <a:pPr rtl="0">
              <a:buFont typeface="Arial" panose="020B0604020202020204" pitchFamily="34" charset="0"/>
              <a:buChar char="•"/>
            </a:pPr>
            <a:r>
              <a:rPr lang="es-ES" dirty="0">
                <a:effectLst/>
              </a:rPr>
              <a:t>Para algunas cargas de trabajo de aplicaciones, este almacenamiento de datos puede utilizar almacenamiento local y rápido en el nodo que ya no es necesario cuando se eliminan los </a:t>
            </a:r>
            <a:r>
              <a:rPr lang="es-ES" dirty="0" err="1">
                <a:effectLst/>
              </a:rPr>
              <a:t>pods</a:t>
            </a:r>
            <a:r>
              <a:rPr lang="es-ES" dirty="0">
                <a:effectLst/>
              </a:rPr>
              <a:t>.</a:t>
            </a:r>
          </a:p>
          <a:p>
            <a:pPr rtl="0">
              <a:buFont typeface="Arial" panose="020B0604020202020204" pitchFamily="34" charset="0"/>
              <a:buChar char="•"/>
            </a:pPr>
            <a:r>
              <a:rPr lang="es-ES" dirty="0">
                <a:effectLst/>
              </a:rPr>
              <a:t>Otras cargas de trabajo de aplicaciones pueden requerir almacenamiento que persista en volúmenes de datos más regulares dentro de la plataforma Azure.</a:t>
            </a:r>
          </a:p>
          <a:p>
            <a:pPr rtl="0">
              <a:buFont typeface="Arial" panose="020B0604020202020204" pitchFamily="34" charset="0"/>
              <a:buChar char="•"/>
            </a:pPr>
            <a:r>
              <a:rPr lang="es-ES" dirty="0">
                <a:effectLst/>
              </a:rPr>
              <a:t>Varios </a:t>
            </a:r>
            <a:r>
              <a:rPr lang="es-ES" dirty="0" err="1">
                <a:effectLst/>
              </a:rPr>
              <a:t>pods</a:t>
            </a:r>
            <a:r>
              <a:rPr lang="es-ES" dirty="0">
                <a:effectLst/>
              </a:rPr>
              <a:t> pueden necesitar compartir los mismos volúmenes de datos o volver a conectar volúmenes de datos si el </a:t>
            </a:r>
            <a:r>
              <a:rPr lang="es-ES" dirty="0" err="1">
                <a:effectLst/>
              </a:rPr>
              <a:t>pod</a:t>
            </a:r>
            <a:r>
              <a:rPr lang="es-ES" dirty="0">
                <a:effectLst/>
              </a:rPr>
              <a:t> se reprograma en un nodo diferente.</a:t>
            </a:r>
          </a:p>
          <a:p>
            <a:pPr rtl="0">
              <a:buFont typeface="Arial" panose="020B0604020202020204" pitchFamily="34" charset="0"/>
              <a:buChar char="•"/>
            </a:pPr>
            <a:r>
              <a:rPr lang="es-ES" dirty="0">
                <a:effectLst/>
              </a:rPr>
              <a:t>Finalmente, es posible que necesites inyectar datos confidenciales o información de configuración de la aplicación en los </a:t>
            </a:r>
            <a:r>
              <a:rPr lang="es-ES" dirty="0" err="1">
                <a:effectLst/>
              </a:rPr>
              <a:t>pods</a:t>
            </a:r>
            <a:r>
              <a:rPr lang="es-ES" dirty="0">
                <a:effectLst/>
              </a:rPr>
              <a:t>.</a:t>
            </a:r>
          </a:p>
          <a:p>
            <a:pPr rtl="0">
              <a:buNone/>
            </a:pPr>
            <a:r>
              <a:rPr lang="es-ES" b="1" dirty="0">
                <a:effectLst/>
              </a:rPr>
              <a:t>Conceptos Clave:</a:t>
            </a:r>
            <a:endParaRPr lang="es-ES" dirty="0">
              <a:effectLst/>
            </a:endParaRPr>
          </a:p>
          <a:p>
            <a:pPr rtl="0">
              <a:buFont typeface="Arial" panose="020B0604020202020204" pitchFamily="34" charset="0"/>
              <a:buChar char="•"/>
            </a:pPr>
            <a:r>
              <a:rPr lang="es-ES" b="1" dirty="0">
                <a:effectLst/>
              </a:rPr>
              <a:t>Volúmenes:</a:t>
            </a:r>
            <a:r>
              <a:rPr lang="es-ES" dirty="0">
                <a:effectLst/>
              </a:rPr>
              <a:t> </a:t>
            </a:r>
          </a:p>
          <a:p>
            <a:pPr marL="742950" lvl="1" indent="-285750" rtl="0">
              <a:buFont typeface="Arial" panose="020B0604020202020204" pitchFamily="34" charset="0"/>
              <a:buChar char="•"/>
            </a:pPr>
            <a:r>
              <a:rPr lang="es-ES" dirty="0">
                <a:effectLst/>
              </a:rPr>
              <a:t>Un volumen representa una forma de almacenar, recuperar y persistir datos entre </a:t>
            </a:r>
            <a:r>
              <a:rPr lang="es-ES" dirty="0" err="1">
                <a:effectLst/>
              </a:rPr>
              <a:t>pods</a:t>
            </a:r>
            <a:r>
              <a:rPr lang="es-ES" dirty="0">
                <a:effectLst/>
              </a:rPr>
              <a:t> y a través del ciclo de vida de la aplicación.</a:t>
            </a:r>
          </a:p>
          <a:p>
            <a:pPr marL="742950" lvl="1" indent="-285750" rtl="0">
              <a:buFont typeface="Arial" panose="020B0604020202020204" pitchFamily="34" charset="0"/>
              <a:buChar char="•"/>
            </a:pPr>
            <a:r>
              <a:rPr lang="es-ES" dirty="0">
                <a:effectLst/>
              </a:rPr>
              <a:t>Los volúmenes tradicionales para almacenar y recuperar datos se crean como recursos de </a:t>
            </a:r>
            <a:r>
              <a:rPr lang="es-ES" dirty="0" err="1">
                <a:effectLst/>
              </a:rPr>
              <a:t>Kubernetes</a:t>
            </a:r>
            <a:r>
              <a:rPr lang="es-ES" dirty="0">
                <a:effectLst/>
              </a:rPr>
              <a:t> respaldados por Azure Storage.   </a:t>
            </a:r>
          </a:p>
          <a:p>
            <a:pPr marL="742950" lvl="1" indent="-285750" rtl="0">
              <a:buFont typeface="Arial" panose="020B0604020202020204" pitchFamily="34" charset="0"/>
              <a:buChar char="•"/>
            </a:pPr>
            <a:r>
              <a:rPr lang="es-ES" dirty="0">
                <a:effectLst/>
              </a:rPr>
              <a:t>Puedes crear manualmente estos volúmenes de datos para asignarlos directamente a los </a:t>
            </a:r>
            <a:r>
              <a:rPr lang="es-ES" dirty="0" err="1">
                <a:effectLst/>
              </a:rPr>
              <a:t>pods</a:t>
            </a:r>
            <a:r>
              <a:rPr lang="es-ES" dirty="0">
                <a:effectLst/>
              </a:rPr>
              <a:t>, o hacer que </a:t>
            </a:r>
            <a:r>
              <a:rPr lang="es-ES" dirty="0" err="1">
                <a:effectLst/>
              </a:rPr>
              <a:t>Kubernetes</a:t>
            </a:r>
            <a:r>
              <a:rPr lang="es-ES" dirty="0">
                <a:effectLst/>
              </a:rPr>
              <a:t> los cree automáticamente.</a:t>
            </a:r>
          </a:p>
          <a:p>
            <a:pPr marL="742950" lvl="1" indent="-285750" rtl="0">
              <a:buFont typeface="Arial" panose="020B0604020202020204" pitchFamily="34" charset="0"/>
              <a:buChar char="•"/>
            </a:pPr>
            <a:r>
              <a:rPr lang="es-ES" dirty="0">
                <a:effectLst/>
              </a:rPr>
              <a:t>Estos volúmenes de datos pueden utilizar Azure Disks o Azure Files: </a:t>
            </a:r>
          </a:p>
          <a:p>
            <a:pPr marL="1143000" lvl="2" indent="-228600" rtl="0">
              <a:buFont typeface="Arial" panose="020B0604020202020204" pitchFamily="34" charset="0"/>
              <a:buChar char="•"/>
            </a:pPr>
            <a:r>
              <a:rPr lang="es-ES" b="1" dirty="0">
                <a:effectLst/>
              </a:rPr>
              <a:t>Azure Disks:</a:t>
            </a:r>
            <a:r>
              <a:rPr lang="es-ES" dirty="0">
                <a:effectLst/>
              </a:rPr>
              <a:t> Se pueden utilizar para crear un recurso </a:t>
            </a:r>
            <a:r>
              <a:rPr lang="es-ES" dirty="0" err="1">
                <a:effectLst/>
              </a:rPr>
              <a:t>DataDisk</a:t>
            </a:r>
            <a:r>
              <a:rPr lang="es-ES" dirty="0">
                <a:effectLst/>
              </a:rPr>
              <a:t> de </a:t>
            </a:r>
            <a:r>
              <a:rPr lang="es-ES" dirty="0" err="1">
                <a:effectLst/>
              </a:rPr>
              <a:t>Kubernetes</a:t>
            </a:r>
            <a:r>
              <a:rPr lang="es-ES" dirty="0">
                <a:effectLst/>
              </a:rPr>
              <a:t>. Los discos pueden utilizar almacenamiento Azure Premium, respaldado por SSD de alto rendimiento, o almacenamiento Azure Standard, respaldado por HDD regulares. Azure Disks se montan como </a:t>
            </a:r>
            <a:r>
              <a:rPr lang="es-ES" dirty="0" err="1">
                <a:effectLst/>
              </a:rPr>
              <a:t>ReadWriteOnce</a:t>
            </a:r>
            <a:r>
              <a:rPr lang="es-ES" dirty="0">
                <a:effectLst/>
              </a:rPr>
              <a:t>, por lo que solo están disponibles para un solo nodo.</a:t>
            </a:r>
          </a:p>
          <a:p>
            <a:pPr marL="1143000" lvl="2" indent="-228600" rtl="0">
              <a:buFont typeface="Arial" panose="020B0604020202020204" pitchFamily="34" charset="0"/>
              <a:buChar char="•"/>
            </a:pPr>
            <a:r>
              <a:rPr lang="es-ES" b="1" dirty="0">
                <a:effectLst/>
              </a:rPr>
              <a:t>Azure Files:</a:t>
            </a:r>
            <a:r>
              <a:rPr lang="es-ES" dirty="0">
                <a:effectLst/>
              </a:rPr>
              <a:t> Se pueden utilizar para montar un recurso compartido SMB 3.0 respaldado por una cuenta de Azure Storage en los </a:t>
            </a:r>
            <a:r>
              <a:rPr lang="es-ES" dirty="0" err="1">
                <a:effectLst/>
              </a:rPr>
              <a:t>pods</a:t>
            </a:r>
            <a:r>
              <a:rPr lang="es-ES" dirty="0">
                <a:effectLst/>
              </a:rPr>
              <a:t>. Files te permite compartir datos entre múltiples nodos y </a:t>
            </a:r>
            <a:r>
              <a:rPr lang="es-ES" dirty="0" err="1">
                <a:effectLst/>
              </a:rPr>
              <a:t>pods</a:t>
            </a:r>
            <a:r>
              <a:rPr lang="es-ES" dirty="0">
                <a:effectLst/>
              </a:rPr>
              <a:t>.</a:t>
            </a:r>
          </a:p>
          <a:p>
            <a:pPr rtl="0">
              <a:buFont typeface="Arial" panose="020B0604020202020204" pitchFamily="34" charset="0"/>
              <a:buChar char="•"/>
            </a:pPr>
            <a:r>
              <a:rPr lang="es-ES" b="1" dirty="0">
                <a:effectLst/>
              </a:rPr>
              <a:t>Volúmenes Persistentes (</a:t>
            </a:r>
            <a:r>
              <a:rPr lang="es-ES" b="1" dirty="0" err="1">
                <a:effectLst/>
              </a:rPr>
              <a:t>Persistent</a:t>
            </a:r>
            <a:r>
              <a:rPr lang="es-ES" b="1" dirty="0">
                <a:effectLst/>
              </a:rPr>
              <a:t> </a:t>
            </a:r>
            <a:r>
              <a:rPr lang="es-ES" b="1" dirty="0" err="1">
                <a:effectLst/>
              </a:rPr>
              <a:t>Volumes</a:t>
            </a:r>
            <a:r>
              <a:rPr lang="es-ES" b="1" dirty="0">
                <a:effectLst/>
              </a:rPr>
              <a:t> - PV):</a:t>
            </a:r>
            <a:r>
              <a:rPr lang="es-ES" dirty="0">
                <a:effectLst/>
              </a:rPr>
              <a:t> </a:t>
            </a:r>
          </a:p>
          <a:p>
            <a:pPr marL="742950" lvl="1" indent="-285750" rtl="0">
              <a:buFont typeface="Arial" panose="020B0604020202020204" pitchFamily="34" charset="0"/>
              <a:buChar char="•"/>
            </a:pPr>
            <a:r>
              <a:rPr lang="es-ES" dirty="0">
                <a:effectLst/>
              </a:rPr>
              <a:t>Los volúmenes se definen y crean como parte del ciclo de vida del </a:t>
            </a:r>
            <a:r>
              <a:rPr lang="es-ES" dirty="0" err="1">
                <a:effectLst/>
              </a:rPr>
              <a:t>pod</a:t>
            </a:r>
            <a:r>
              <a:rPr lang="es-ES" dirty="0">
                <a:effectLst/>
              </a:rPr>
              <a:t> y solo existen hasta que se elimina el </a:t>
            </a:r>
            <a:r>
              <a:rPr lang="es-ES" dirty="0" err="1">
                <a:effectLst/>
              </a:rPr>
              <a:t>pod</a:t>
            </a:r>
            <a:r>
              <a:rPr lang="es-ES" dirty="0">
                <a:effectLst/>
              </a:rPr>
              <a:t>.</a:t>
            </a:r>
          </a:p>
          <a:p>
            <a:pPr marL="742950" lvl="1" indent="-285750" rtl="0">
              <a:buFont typeface="Arial" panose="020B0604020202020204" pitchFamily="34" charset="0"/>
              <a:buChar char="•"/>
            </a:pPr>
            <a:r>
              <a:rPr lang="es-ES" dirty="0">
                <a:effectLst/>
              </a:rPr>
              <a:t>Un volumen persistente (PV) es un recurso de almacenamiento creado y administrado por la API de </a:t>
            </a:r>
            <a:r>
              <a:rPr lang="es-ES" dirty="0" err="1">
                <a:effectLst/>
              </a:rPr>
              <a:t>Kubernetes</a:t>
            </a:r>
            <a:r>
              <a:rPr lang="es-ES" dirty="0">
                <a:effectLst/>
              </a:rPr>
              <a:t> que puede existir más allá de la vida útil de un </a:t>
            </a:r>
            <a:r>
              <a:rPr lang="es-ES" dirty="0" err="1">
                <a:effectLst/>
              </a:rPr>
              <a:t>pod</a:t>
            </a:r>
            <a:r>
              <a:rPr lang="es-ES" dirty="0">
                <a:effectLst/>
              </a:rPr>
              <a:t> individual.</a:t>
            </a:r>
          </a:p>
          <a:p>
            <a:pPr marL="742950" lvl="1" indent="-285750" rtl="0">
              <a:buFont typeface="Arial" panose="020B0604020202020204" pitchFamily="34" charset="0"/>
              <a:buChar char="•"/>
            </a:pPr>
            <a:r>
              <a:rPr lang="es-ES" dirty="0">
                <a:effectLst/>
              </a:rPr>
              <a:t>Azure Disks o Files se utilizan para proporcionar el </a:t>
            </a:r>
            <a:r>
              <a:rPr lang="es-ES" dirty="0" err="1">
                <a:effectLst/>
              </a:rPr>
              <a:t>PersistentVolume</a:t>
            </a:r>
            <a:r>
              <a:rPr lang="es-ES" dirty="0">
                <a:effectLst/>
              </a:rPr>
              <a:t>.</a:t>
            </a:r>
          </a:p>
          <a:p>
            <a:pPr marL="742950" lvl="1" indent="-285750" rtl="0">
              <a:buFont typeface="Arial" panose="020B0604020202020204" pitchFamily="34" charset="0"/>
              <a:buChar char="•"/>
            </a:pPr>
            <a:r>
              <a:rPr lang="es-ES" dirty="0">
                <a:effectLst/>
              </a:rPr>
              <a:t>Un </a:t>
            </a:r>
            <a:r>
              <a:rPr lang="es-ES" dirty="0" err="1">
                <a:effectLst/>
              </a:rPr>
              <a:t>PersistentVolume</a:t>
            </a:r>
            <a:r>
              <a:rPr lang="es-ES" dirty="0">
                <a:effectLst/>
              </a:rPr>
              <a:t> puede ser creado estáticamente por un administrador de clústeres, o dinámicamente creado por el servidor de la API de </a:t>
            </a:r>
            <a:r>
              <a:rPr lang="es-ES" dirty="0" err="1">
                <a:effectLst/>
              </a:rPr>
              <a:t>Kubernetes</a:t>
            </a:r>
            <a:r>
              <a:rPr lang="es-ES" dirty="0">
                <a:effectLst/>
              </a:rPr>
              <a:t>.</a:t>
            </a:r>
          </a:p>
          <a:p>
            <a:pPr marL="742950" lvl="1" indent="-285750" rtl="0">
              <a:buFont typeface="Arial" panose="020B0604020202020204" pitchFamily="34" charset="0"/>
              <a:buChar char="•"/>
            </a:pPr>
            <a:r>
              <a:rPr lang="es-ES" dirty="0">
                <a:effectLst/>
              </a:rPr>
              <a:t>El aprovisionamiento dinámico utiliza una </a:t>
            </a:r>
            <a:r>
              <a:rPr lang="es-ES" dirty="0" err="1">
                <a:effectLst/>
              </a:rPr>
              <a:t>StorageClass</a:t>
            </a:r>
            <a:r>
              <a:rPr lang="es-ES" dirty="0">
                <a:effectLst/>
              </a:rPr>
              <a:t> para identificar qué tipo de almacenamiento de Azure se necesita crear.</a:t>
            </a:r>
          </a:p>
          <a:p>
            <a:pPr rtl="0">
              <a:buFont typeface="Arial" panose="020B0604020202020204" pitchFamily="34" charset="0"/>
              <a:buChar char="•"/>
            </a:pPr>
            <a:r>
              <a:rPr lang="es-ES" b="1" dirty="0">
                <a:effectLst/>
              </a:rPr>
              <a:t>Clases de Almacenamiento (Storage </a:t>
            </a:r>
            <a:r>
              <a:rPr lang="es-ES" b="1" dirty="0" err="1">
                <a:effectLst/>
              </a:rPr>
              <a:t>Classes</a:t>
            </a:r>
            <a:r>
              <a:rPr lang="es-ES" b="1" dirty="0">
                <a:effectLst/>
              </a:rPr>
              <a:t>):</a:t>
            </a:r>
            <a:r>
              <a:rPr lang="es-ES" dirty="0">
                <a:effectLst/>
              </a:rPr>
              <a:t> </a:t>
            </a:r>
          </a:p>
          <a:p>
            <a:pPr marL="742950" lvl="1" indent="-285750" rtl="0">
              <a:buFont typeface="Arial" panose="020B0604020202020204" pitchFamily="34" charset="0"/>
              <a:buChar char="•"/>
            </a:pPr>
            <a:r>
              <a:rPr lang="es-ES" dirty="0">
                <a:effectLst/>
              </a:rPr>
              <a:t>Para definir diferentes niveles de almacenamiento, como Premium y Standard, puedes crear una </a:t>
            </a:r>
            <a:r>
              <a:rPr lang="es-ES" dirty="0" err="1">
                <a:effectLst/>
              </a:rPr>
              <a:t>StorageClass</a:t>
            </a:r>
            <a:r>
              <a:rPr lang="es-ES" dirty="0">
                <a:effectLst/>
              </a:rPr>
              <a:t>.</a:t>
            </a:r>
          </a:p>
          <a:p>
            <a:pPr marL="742950" lvl="1" indent="-285750" rtl="0">
              <a:buFont typeface="Arial" panose="020B0604020202020204" pitchFamily="34" charset="0"/>
              <a:buChar char="•"/>
            </a:pPr>
            <a:r>
              <a:rPr lang="es-ES" dirty="0" err="1">
                <a:effectLst/>
              </a:rPr>
              <a:t>StorageClass</a:t>
            </a:r>
            <a:r>
              <a:rPr lang="es-ES" dirty="0">
                <a:effectLst/>
              </a:rPr>
              <a:t> también define la </a:t>
            </a:r>
            <a:r>
              <a:rPr lang="es-ES" dirty="0" err="1">
                <a:effectLst/>
              </a:rPr>
              <a:t>reclaimPolicy</a:t>
            </a:r>
            <a:r>
              <a:rPr lang="es-ES" dirty="0">
                <a:effectLst/>
              </a:rPr>
              <a:t>. Esta </a:t>
            </a:r>
            <a:r>
              <a:rPr lang="es-ES" dirty="0" err="1">
                <a:effectLst/>
              </a:rPr>
              <a:t>reclaimPolicy</a:t>
            </a:r>
            <a:r>
              <a:rPr lang="es-ES" dirty="0">
                <a:effectLst/>
              </a:rPr>
              <a:t> controla el comportamiento del recurso de almacenamiento subyacente cuando se elimina el </a:t>
            </a:r>
            <a:r>
              <a:rPr lang="es-ES" dirty="0" err="1">
                <a:effectLst/>
              </a:rPr>
              <a:t>pod</a:t>
            </a:r>
            <a:r>
              <a:rPr lang="es-ES" dirty="0">
                <a:effectLst/>
              </a:rPr>
              <a:t> y el volumen persistente ya no es necesario.   </a:t>
            </a:r>
          </a:p>
          <a:p>
            <a:pPr marL="742950" lvl="1" indent="-285750" rtl="0">
              <a:buFont typeface="Arial" panose="020B0604020202020204" pitchFamily="34" charset="0"/>
              <a:buChar char="•"/>
            </a:pPr>
            <a:r>
              <a:rPr lang="es-ES" dirty="0">
                <a:effectLst/>
              </a:rPr>
              <a:t>En AKS, se crean dos </a:t>
            </a:r>
            <a:r>
              <a:rPr lang="es-ES" dirty="0" err="1">
                <a:effectLst/>
              </a:rPr>
              <a:t>StorageClasses</a:t>
            </a:r>
            <a:r>
              <a:rPr lang="es-ES" dirty="0">
                <a:effectLst/>
              </a:rPr>
              <a:t> iniciales: </a:t>
            </a:r>
          </a:p>
          <a:p>
            <a:pPr marL="1143000" lvl="2" indent="-228600" rtl="0">
              <a:buFont typeface="Arial" panose="020B0604020202020204" pitchFamily="34" charset="0"/>
              <a:buChar char="•"/>
            </a:pPr>
            <a:r>
              <a:rPr lang="es-ES" b="1" dirty="0">
                <a:effectLst/>
              </a:rPr>
              <a:t>default:</a:t>
            </a:r>
            <a:r>
              <a:rPr lang="es-ES" dirty="0">
                <a:effectLst/>
              </a:rPr>
              <a:t> Utiliza el almacenamiento Azure Standard para crear un disco administrado. La política de recuperación indica que el disco Azure subyacente se elimina cuando se elimina el </a:t>
            </a:r>
            <a:r>
              <a:rPr lang="es-ES" dirty="0" err="1">
                <a:effectLst/>
              </a:rPr>
              <a:t>pod</a:t>
            </a:r>
            <a:r>
              <a:rPr lang="es-ES" dirty="0">
                <a:effectLst/>
              </a:rPr>
              <a:t> que lo utilizó.</a:t>
            </a:r>
          </a:p>
          <a:p>
            <a:pPr marL="1143000" lvl="2" indent="-228600" rtl="0">
              <a:buFont typeface="Arial" panose="020B0604020202020204" pitchFamily="34" charset="0"/>
              <a:buChar char="•"/>
            </a:pPr>
            <a:r>
              <a:rPr lang="es-ES" b="1" dirty="0" err="1">
                <a:effectLst/>
              </a:rPr>
              <a:t>managed</a:t>
            </a:r>
            <a:r>
              <a:rPr lang="es-ES" b="1" dirty="0">
                <a:effectLst/>
              </a:rPr>
              <a:t>-premium:</a:t>
            </a:r>
            <a:r>
              <a:rPr lang="es-ES" dirty="0">
                <a:effectLst/>
              </a:rPr>
              <a:t> Utiliza el almacenamiento Azure Premium para crear un disco administrado. La política de recuperación indica nuevamente que el disco Azure subyacente se elimina cuando se elimina el </a:t>
            </a:r>
            <a:r>
              <a:rPr lang="es-ES" dirty="0" err="1">
                <a:effectLst/>
              </a:rPr>
              <a:t>pod</a:t>
            </a:r>
            <a:r>
              <a:rPr lang="es-ES" dirty="0">
                <a:effectLst/>
              </a:rPr>
              <a:t> que lo utilizó.</a:t>
            </a:r>
          </a:p>
          <a:p>
            <a:pPr marL="742950" lvl="1" indent="-285750" rtl="0">
              <a:buFont typeface="Arial" panose="020B0604020202020204" pitchFamily="34" charset="0"/>
              <a:buChar char="•"/>
            </a:pPr>
            <a:r>
              <a:rPr lang="es-ES" dirty="0">
                <a:effectLst/>
              </a:rPr>
              <a:t>Si no se especifica ninguna </a:t>
            </a:r>
            <a:r>
              <a:rPr lang="es-ES" dirty="0" err="1">
                <a:effectLst/>
              </a:rPr>
              <a:t>StorageClass</a:t>
            </a:r>
            <a:r>
              <a:rPr lang="es-ES" dirty="0">
                <a:effectLst/>
              </a:rPr>
              <a:t> para un volumen persistente, se utiliza la </a:t>
            </a:r>
            <a:r>
              <a:rPr lang="es-ES" dirty="0" err="1">
                <a:effectLst/>
              </a:rPr>
              <a:t>StorageClass</a:t>
            </a:r>
            <a:r>
              <a:rPr lang="es-ES" dirty="0">
                <a:effectLst/>
              </a:rPr>
              <a:t> predeterminada.</a:t>
            </a:r>
          </a:p>
          <a:p>
            <a:pPr rtl="0">
              <a:buFont typeface="Arial" panose="020B0604020202020204" pitchFamily="34" charset="0"/>
              <a:buChar char="•"/>
            </a:pPr>
            <a:r>
              <a:rPr lang="es-ES" b="1" dirty="0">
                <a:effectLst/>
              </a:rPr>
              <a:t>Reclamaciones de Volumen Persistente (</a:t>
            </a:r>
            <a:r>
              <a:rPr lang="es-ES" b="1" dirty="0" err="1">
                <a:effectLst/>
              </a:rPr>
              <a:t>Persistent</a:t>
            </a:r>
            <a:r>
              <a:rPr lang="es-ES" b="1" dirty="0">
                <a:effectLst/>
              </a:rPr>
              <a:t> </a:t>
            </a:r>
            <a:r>
              <a:rPr lang="es-ES" b="1" dirty="0" err="1">
                <a:effectLst/>
              </a:rPr>
              <a:t>Volume</a:t>
            </a:r>
            <a:r>
              <a:rPr lang="es-ES" b="1" dirty="0">
                <a:effectLst/>
              </a:rPr>
              <a:t> </a:t>
            </a:r>
            <a:r>
              <a:rPr lang="es-ES" b="1" dirty="0" err="1">
                <a:effectLst/>
              </a:rPr>
              <a:t>Claims</a:t>
            </a:r>
            <a:r>
              <a:rPr lang="es-ES" b="1" dirty="0">
                <a:effectLst/>
              </a:rPr>
              <a:t> - PVC):</a:t>
            </a:r>
            <a:r>
              <a:rPr lang="es-ES" dirty="0">
                <a:effectLst/>
              </a:rPr>
              <a:t> </a:t>
            </a:r>
          </a:p>
          <a:p>
            <a:pPr marL="742950" lvl="1" indent="-285750" rtl="0">
              <a:buFont typeface="Arial" panose="020B0604020202020204" pitchFamily="34" charset="0"/>
              <a:buChar char="•"/>
            </a:pPr>
            <a:r>
              <a:rPr lang="es-ES" dirty="0">
                <a:effectLst/>
              </a:rPr>
              <a:t>Una </a:t>
            </a:r>
            <a:r>
              <a:rPr lang="es-ES" dirty="0" err="1">
                <a:effectLst/>
              </a:rPr>
              <a:t>PersistentVolumeClaim</a:t>
            </a:r>
            <a:r>
              <a:rPr lang="es-ES" dirty="0">
                <a:effectLst/>
              </a:rPr>
              <a:t> solicita almacenamiento de Disk o File de una </a:t>
            </a:r>
            <a:r>
              <a:rPr lang="es-ES" dirty="0" err="1">
                <a:effectLst/>
              </a:rPr>
              <a:t>StorageClass</a:t>
            </a:r>
            <a:r>
              <a:rPr lang="es-ES" dirty="0">
                <a:effectLst/>
              </a:rPr>
              <a:t>, modo de acceso y tamaño particulares.</a:t>
            </a:r>
          </a:p>
          <a:p>
            <a:pPr marL="742950" lvl="1" indent="-285750" rtl="0">
              <a:buFont typeface="Arial" panose="020B0604020202020204" pitchFamily="34" charset="0"/>
              <a:buChar char="•"/>
            </a:pPr>
            <a:r>
              <a:rPr lang="es-ES" dirty="0">
                <a:effectLst/>
              </a:rPr>
              <a:t>El servidor de la API de </a:t>
            </a:r>
            <a:r>
              <a:rPr lang="es-ES" dirty="0" err="1">
                <a:effectLst/>
              </a:rPr>
              <a:t>Kubernetes</a:t>
            </a:r>
            <a:r>
              <a:rPr lang="es-ES" dirty="0">
                <a:effectLst/>
              </a:rPr>
              <a:t> puede aprovisionar dinámicamente el recurso de almacenamiento subyacente en Azure si no hay un recurso existente para cumplir con la reclamación basada en la </a:t>
            </a:r>
            <a:r>
              <a:rPr lang="es-ES" dirty="0" err="1">
                <a:effectLst/>
              </a:rPr>
              <a:t>StorageClass</a:t>
            </a:r>
            <a:r>
              <a:rPr lang="es-ES" dirty="0">
                <a:effectLst/>
              </a:rPr>
              <a:t> definida.</a:t>
            </a:r>
          </a:p>
          <a:p>
            <a:pPr marL="742950" lvl="1" indent="-285750" rtl="0">
              <a:buFont typeface="Arial" panose="020B0604020202020204" pitchFamily="34" charset="0"/>
              <a:buChar char="•"/>
            </a:pPr>
            <a:r>
              <a:rPr lang="es-ES" dirty="0">
                <a:effectLst/>
              </a:rPr>
              <a:t>La definición del </a:t>
            </a:r>
            <a:r>
              <a:rPr lang="es-ES" dirty="0" err="1">
                <a:effectLst/>
              </a:rPr>
              <a:t>pod</a:t>
            </a:r>
            <a:r>
              <a:rPr lang="es-ES" dirty="0">
                <a:effectLst/>
              </a:rPr>
              <a:t> incluye el montaje del volumen una vez que el volumen se ha conectado al </a:t>
            </a:r>
            <a:r>
              <a:rPr lang="es-ES" dirty="0" err="1">
                <a:effectLst/>
              </a:rPr>
              <a:t>pod</a:t>
            </a:r>
            <a:r>
              <a:rPr lang="es-ES" dirty="0">
                <a:effectLst/>
              </a:rPr>
              <a:t>.</a:t>
            </a:r>
          </a:p>
          <a:p>
            <a:pPr marL="742950" lvl="1" indent="-285750" rtl="0">
              <a:buFont typeface="Arial" panose="020B0604020202020204" pitchFamily="34" charset="0"/>
              <a:buChar char="•"/>
            </a:pPr>
            <a:r>
              <a:rPr lang="es-ES" dirty="0">
                <a:effectLst/>
              </a:rPr>
              <a:t>Un </a:t>
            </a:r>
            <a:r>
              <a:rPr lang="es-ES" dirty="0" err="1">
                <a:effectLst/>
              </a:rPr>
              <a:t>PersistentVolume</a:t>
            </a:r>
            <a:r>
              <a:rPr lang="es-ES" dirty="0">
                <a:effectLst/>
              </a:rPr>
              <a:t> está vinculado a una </a:t>
            </a:r>
            <a:r>
              <a:rPr lang="es-ES" dirty="0" err="1">
                <a:effectLst/>
              </a:rPr>
              <a:t>PersistentVolumeClaim</a:t>
            </a:r>
            <a:r>
              <a:rPr lang="es-ES" dirty="0">
                <a:effectLst/>
              </a:rPr>
              <a:t> una vez que se ha asignado un recurso de almacenamiento disponible al </a:t>
            </a:r>
            <a:r>
              <a:rPr lang="es-ES" dirty="0" err="1">
                <a:effectLst/>
              </a:rPr>
              <a:t>pod</a:t>
            </a:r>
            <a:r>
              <a:rPr lang="es-ES" dirty="0">
                <a:effectLst/>
              </a:rPr>
              <a:t> que lo solicita.</a:t>
            </a:r>
          </a:p>
          <a:p>
            <a:pPr marL="742950" lvl="1" indent="-285750" rtl="0">
              <a:buFont typeface="Arial" panose="020B0604020202020204" pitchFamily="34" charset="0"/>
              <a:buChar char="•"/>
            </a:pPr>
            <a:r>
              <a:rPr lang="es-ES" dirty="0">
                <a:effectLst/>
              </a:rPr>
              <a:t>Existe una asignación 1:1 de volúmenes persistentes a reclamaciones.</a:t>
            </a:r>
          </a:p>
          <a:p>
            <a:pPr rtl="0">
              <a:buNone/>
            </a:pPr>
            <a:r>
              <a:rPr lang="es-ES" b="1" dirty="0">
                <a:effectLst/>
              </a:rPr>
              <a:t>Puntos Clave:</a:t>
            </a:r>
            <a:endParaRPr lang="es-ES" dirty="0">
              <a:effectLst/>
            </a:endParaRPr>
          </a:p>
          <a:p>
            <a:pPr rtl="0">
              <a:buFont typeface="Arial" panose="020B0604020202020204" pitchFamily="34" charset="0"/>
              <a:buChar char="•"/>
            </a:pPr>
            <a:r>
              <a:rPr lang="es-ES" dirty="0">
                <a:effectLst/>
              </a:rPr>
              <a:t>AKS </a:t>
            </a:r>
            <a:r>
              <a:rPr lang="es-ES" dirty="0" err="1">
                <a:effectLst/>
              </a:rPr>
              <a:t>allows</a:t>
            </a:r>
            <a:r>
              <a:rPr lang="es-ES" dirty="0">
                <a:effectLst/>
              </a:rPr>
              <a:t> </a:t>
            </a:r>
            <a:r>
              <a:rPr lang="es-ES" dirty="0" err="1">
                <a:effectLst/>
              </a:rPr>
              <a:t>for</a:t>
            </a:r>
            <a:r>
              <a:rPr lang="es-ES" dirty="0">
                <a:effectLst/>
              </a:rPr>
              <a:t> </a:t>
            </a:r>
            <a:r>
              <a:rPr lang="es-ES" dirty="0" err="1">
                <a:effectLst/>
              </a:rPr>
              <a:t>many</a:t>
            </a:r>
            <a:r>
              <a:rPr lang="es-ES" dirty="0">
                <a:effectLst/>
              </a:rPr>
              <a:t> </a:t>
            </a:r>
            <a:r>
              <a:rPr lang="es-ES" dirty="0" err="1">
                <a:effectLst/>
              </a:rPr>
              <a:t>different</a:t>
            </a:r>
            <a:r>
              <a:rPr lang="es-ES" dirty="0">
                <a:effectLst/>
              </a:rPr>
              <a:t> </a:t>
            </a:r>
            <a:r>
              <a:rPr lang="es-ES" dirty="0" err="1">
                <a:effectLst/>
              </a:rPr>
              <a:t>ways</a:t>
            </a:r>
            <a:r>
              <a:rPr lang="es-ES" dirty="0">
                <a:effectLst/>
              </a:rPr>
              <a:t> to use </a:t>
            </a:r>
            <a:r>
              <a:rPr lang="es-ES" dirty="0" err="1">
                <a:effectLst/>
              </a:rPr>
              <a:t>storage</a:t>
            </a:r>
            <a:r>
              <a:rPr lang="es-ES" dirty="0">
                <a:effectLst/>
              </a:rPr>
              <a:t>.</a:t>
            </a:r>
          </a:p>
          <a:p>
            <a:pPr rtl="0">
              <a:buFont typeface="Arial" panose="020B0604020202020204" pitchFamily="34" charset="0"/>
              <a:buChar char="•"/>
            </a:pPr>
            <a:r>
              <a:rPr lang="es-ES" dirty="0" err="1">
                <a:effectLst/>
              </a:rPr>
              <a:t>Persistent</a:t>
            </a:r>
            <a:r>
              <a:rPr lang="es-ES" dirty="0">
                <a:effectLst/>
              </a:rPr>
              <a:t> </a:t>
            </a:r>
            <a:r>
              <a:rPr lang="es-ES" dirty="0" err="1">
                <a:effectLst/>
              </a:rPr>
              <a:t>volumes</a:t>
            </a:r>
            <a:r>
              <a:rPr lang="es-ES" dirty="0">
                <a:effectLst/>
              </a:rPr>
              <a:t> </a:t>
            </a:r>
            <a:r>
              <a:rPr lang="es-ES" dirty="0" err="1">
                <a:effectLst/>
              </a:rPr>
              <a:t>allow</a:t>
            </a:r>
            <a:r>
              <a:rPr lang="es-ES" dirty="0">
                <a:effectLst/>
              </a:rPr>
              <a:t> </a:t>
            </a:r>
            <a:r>
              <a:rPr lang="es-ES" dirty="0" err="1">
                <a:effectLst/>
              </a:rPr>
              <a:t>for</a:t>
            </a:r>
            <a:r>
              <a:rPr lang="es-ES" dirty="0">
                <a:effectLst/>
              </a:rPr>
              <a:t> </a:t>
            </a:r>
            <a:r>
              <a:rPr lang="es-ES" dirty="0" err="1">
                <a:effectLst/>
              </a:rPr>
              <a:t>storage</a:t>
            </a:r>
            <a:r>
              <a:rPr lang="es-ES" dirty="0">
                <a:effectLst/>
              </a:rPr>
              <a:t> </a:t>
            </a:r>
            <a:r>
              <a:rPr lang="es-ES" dirty="0" err="1">
                <a:effectLst/>
              </a:rPr>
              <a:t>that</a:t>
            </a:r>
            <a:r>
              <a:rPr lang="es-ES" dirty="0">
                <a:effectLst/>
              </a:rPr>
              <a:t> </a:t>
            </a:r>
            <a:r>
              <a:rPr lang="es-ES" dirty="0" err="1">
                <a:effectLst/>
              </a:rPr>
              <a:t>persists</a:t>
            </a:r>
            <a:r>
              <a:rPr lang="es-ES" dirty="0">
                <a:effectLst/>
              </a:rPr>
              <a:t> </a:t>
            </a:r>
            <a:r>
              <a:rPr lang="es-ES" dirty="0" err="1">
                <a:effectLst/>
              </a:rPr>
              <a:t>beyond</a:t>
            </a:r>
            <a:r>
              <a:rPr lang="es-ES" dirty="0">
                <a:effectLst/>
              </a:rPr>
              <a:t> </a:t>
            </a:r>
            <a:r>
              <a:rPr lang="es-ES" dirty="0" err="1">
                <a:effectLst/>
              </a:rPr>
              <a:t>the</a:t>
            </a:r>
            <a:r>
              <a:rPr lang="es-ES" dirty="0">
                <a:effectLst/>
              </a:rPr>
              <a:t> </a:t>
            </a:r>
            <a:r>
              <a:rPr lang="es-ES" dirty="0" err="1">
                <a:effectLst/>
              </a:rPr>
              <a:t>lifetime</a:t>
            </a:r>
            <a:r>
              <a:rPr lang="es-ES" dirty="0">
                <a:effectLst/>
              </a:rPr>
              <a:t> </a:t>
            </a:r>
            <a:r>
              <a:rPr lang="es-ES" dirty="0" err="1">
                <a:effectLst/>
              </a:rPr>
              <a:t>of</a:t>
            </a:r>
            <a:r>
              <a:rPr lang="es-ES" dirty="0">
                <a:effectLst/>
              </a:rPr>
              <a:t> a </a:t>
            </a:r>
            <a:r>
              <a:rPr lang="es-ES" dirty="0" err="1">
                <a:effectLst/>
              </a:rPr>
              <a:t>pod</a:t>
            </a:r>
            <a:r>
              <a:rPr lang="es-ES" dirty="0">
                <a:effectLst/>
              </a:rPr>
              <a:t>.</a:t>
            </a:r>
          </a:p>
          <a:p>
            <a:pPr rtl="0">
              <a:buFont typeface="Arial" panose="020B0604020202020204" pitchFamily="34" charset="0"/>
              <a:buChar char="•"/>
            </a:pPr>
            <a:r>
              <a:rPr lang="es-ES" dirty="0">
                <a:effectLst/>
              </a:rPr>
              <a:t>Storage </a:t>
            </a:r>
            <a:r>
              <a:rPr lang="es-ES" dirty="0" err="1">
                <a:effectLst/>
              </a:rPr>
              <a:t>classes</a:t>
            </a:r>
            <a:r>
              <a:rPr lang="es-ES" dirty="0">
                <a:effectLst/>
              </a:rPr>
              <a:t> </a:t>
            </a:r>
            <a:r>
              <a:rPr lang="es-ES" dirty="0" err="1">
                <a:effectLst/>
              </a:rPr>
              <a:t>allow</a:t>
            </a:r>
            <a:r>
              <a:rPr lang="es-ES" dirty="0">
                <a:effectLst/>
              </a:rPr>
              <a:t> you to define </a:t>
            </a:r>
            <a:r>
              <a:rPr lang="es-ES" dirty="0" err="1">
                <a:effectLst/>
              </a:rPr>
              <a:t>different</a:t>
            </a:r>
            <a:r>
              <a:rPr lang="es-ES" dirty="0">
                <a:effectLst/>
              </a:rPr>
              <a:t> </a:t>
            </a:r>
            <a:r>
              <a:rPr lang="es-ES" dirty="0" err="1">
                <a:effectLst/>
              </a:rPr>
              <a:t>types</a:t>
            </a:r>
            <a:r>
              <a:rPr lang="es-ES" dirty="0">
                <a:effectLst/>
              </a:rPr>
              <a:t> </a:t>
            </a:r>
            <a:r>
              <a:rPr lang="es-ES" dirty="0" err="1">
                <a:effectLst/>
              </a:rPr>
              <a:t>of</a:t>
            </a:r>
            <a:r>
              <a:rPr lang="es-ES" dirty="0">
                <a:effectLst/>
              </a:rPr>
              <a:t> </a:t>
            </a:r>
            <a:r>
              <a:rPr lang="es-ES" dirty="0" err="1">
                <a:effectLst/>
              </a:rPr>
              <a:t>storage</a:t>
            </a:r>
            <a:r>
              <a:rPr lang="es-ES" dirty="0">
                <a:effectLst/>
              </a:rPr>
              <a:t>.</a:t>
            </a:r>
          </a:p>
          <a:p>
            <a:pPr rtl="0">
              <a:buFont typeface="Arial" panose="020B0604020202020204" pitchFamily="34" charset="0"/>
              <a:buChar char="•"/>
            </a:pPr>
            <a:r>
              <a:rPr lang="es-ES" dirty="0" err="1">
                <a:effectLst/>
              </a:rPr>
              <a:t>Persistent</a:t>
            </a:r>
            <a:r>
              <a:rPr lang="es-ES" dirty="0">
                <a:effectLst/>
              </a:rPr>
              <a:t> </a:t>
            </a:r>
            <a:r>
              <a:rPr lang="es-ES" dirty="0" err="1">
                <a:effectLst/>
              </a:rPr>
              <a:t>volume</a:t>
            </a:r>
            <a:r>
              <a:rPr lang="es-ES" dirty="0">
                <a:effectLst/>
              </a:rPr>
              <a:t> </a:t>
            </a:r>
            <a:r>
              <a:rPr lang="es-ES" dirty="0" err="1">
                <a:effectLst/>
              </a:rPr>
              <a:t>claims</a:t>
            </a:r>
            <a:r>
              <a:rPr lang="es-ES" dirty="0">
                <a:effectLst/>
              </a:rPr>
              <a:t> are </a:t>
            </a:r>
            <a:r>
              <a:rPr lang="es-ES" dirty="0" err="1">
                <a:effectLst/>
              </a:rPr>
              <a:t>used</a:t>
            </a:r>
            <a:r>
              <a:rPr lang="es-ES" dirty="0">
                <a:effectLst/>
              </a:rPr>
              <a:t> to </a:t>
            </a:r>
            <a:r>
              <a:rPr lang="es-ES" dirty="0" err="1">
                <a:effectLst/>
              </a:rPr>
              <a:t>request</a:t>
            </a:r>
            <a:r>
              <a:rPr lang="es-ES" dirty="0">
                <a:effectLst/>
              </a:rPr>
              <a:t> </a:t>
            </a:r>
            <a:r>
              <a:rPr lang="es-ES" dirty="0" err="1">
                <a:effectLst/>
              </a:rPr>
              <a:t>storage</a:t>
            </a:r>
            <a:r>
              <a:rPr lang="es-ES" dirty="0">
                <a:effectLst/>
              </a:rPr>
              <a:t>.</a:t>
            </a:r>
          </a:p>
          <a:p>
            <a:pPr rtl="0">
              <a:buNone/>
            </a:pPr>
            <a:r>
              <a:rPr lang="es-ES" dirty="0">
                <a:effectLst/>
              </a:rPr>
              <a:t>En resumen, AKS proporciona un sistema de almacenamiento flexible que permite a los </a:t>
            </a:r>
            <a:r>
              <a:rPr lang="es-ES" dirty="0" err="1">
                <a:effectLst/>
              </a:rPr>
              <a:t>pods</a:t>
            </a:r>
            <a:r>
              <a:rPr lang="es-ES" dirty="0">
                <a:effectLst/>
              </a:rPr>
              <a:t> acceder y persistir datos de diversas maneras, con soporte para diferentes tipos de almacenamiento y reclamaciones dinámicas.</a:t>
            </a:r>
          </a:p>
          <a:p>
            <a:r>
              <a:rPr lang="es-ES" dirty="0"/>
              <a:t>Fuentes y contenido relacionado</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9:20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997729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dirty="0"/>
              <a:t>Claro, vamos a desglosar la seguridad del servicio AKS (Azure </a:t>
            </a:r>
            <a:r>
              <a:rPr lang="es-ES" dirty="0" err="1"/>
              <a:t>Kubernetes</a:t>
            </a:r>
            <a:r>
              <a:rPr lang="es-ES" dirty="0"/>
              <a:t> </a:t>
            </a:r>
            <a:r>
              <a:rPr lang="es-ES" dirty="0" err="1"/>
              <a:t>Service</a:t>
            </a:r>
            <a:r>
              <a:rPr lang="es-ES" dirty="0"/>
              <a:t>):</a:t>
            </a:r>
          </a:p>
          <a:p>
            <a:pPr>
              <a:buNone/>
            </a:pPr>
            <a:r>
              <a:rPr lang="es-ES" b="1" dirty="0"/>
              <a:t>Seguridad del Servicio AKS:</a:t>
            </a:r>
            <a:endParaRPr lang="es-ES" dirty="0"/>
          </a:p>
          <a:p>
            <a:pPr>
              <a:buFont typeface="Arial" panose="020B0604020202020204" pitchFamily="34" charset="0"/>
              <a:buChar char="•"/>
            </a:pPr>
            <a:r>
              <a:rPr lang="es-ES" dirty="0"/>
              <a:t>La seguridad del clúster es una consideración clave para proteger los datos de tus clientes al ejecutar cargas de trabajo de aplicaciones en AKS.</a:t>
            </a:r>
          </a:p>
          <a:p>
            <a:pPr>
              <a:buFont typeface="Arial" panose="020B0604020202020204" pitchFamily="34" charset="0"/>
              <a:buChar char="•"/>
            </a:pPr>
            <a:r>
              <a:rPr lang="es-ES" dirty="0" err="1"/>
              <a:t>Kubernetes</a:t>
            </a:r>
            <a:r>
              <a:rPr lang="es-ES" dirty="0"/>
              <a:t> incluye componentes de seguridad como políticas de red y </a:t>
            </a:r>
            <a:r>
              <a:rPr lang="es-ES" dirty="0" err="1"/>
              <a:t>Secrets</a:t>
            </a:r>
            <a:r>
              <a:rPr lang="es-ES" dirty="0"/>
              <a:t>.</a:t>
            </a:r>
          </a:p>
          <a:p>
            <a:pPr>
              <a:buFont typeface="Arial" panose="020B0604020202020204" pitchFamily="34" charset="0"/>
              <a:buChar char="•"/>
            </a:pPr>
            <a:r>
              <a:rPr lang="es-ES" dirty="0"/>
              <a:t>Azure agrega componentes como grupos de seguridad de red y actualizaciones de clústeres orquestadas.</a:t>
            </a:r>
          </a:p>
          <a:p>
            <a:pPr>
              <a:buFont typeface="Arial" panose="020B0604020202020204" pitchFamily="34" charset="0"/>
              <a:buChar char="•"/>
            </a:pPr>
            <a:r>
              <a:rPr lang="es-ES" dirty="0"/>
              <a:t>Estos componentes de seguridad se combinan para mantener tu clúster de AKS ejecutando las últimas actualizaciones de seguridad del sistema operativo y las versiones de </a:t>
            </a:r>
            <a:r>
              <a:rPr lang="es-ES" dirty="0" err="1"/>
              <a:t>Kubernetes</a:t>
            </a:r>
            <a:r>
              <a:rPr lang="es-ES" dirty="0"/>
              <a:t>, y con tráfico de </a:t>
            </a:r>
            <a:r>
              <a:rPr lang="es-ES" dirty="0" err="1"/>
              <a:t>pod</a:t>
            </a:r>
            <a:r>
              <a:rPr lang="es-ES" dirty="0"/>
              <a:t> seguro y acceso a credenciales confidenciales.</a:t>
            </a:r>
          </a:p>
          <a:p>
            <a:pPr>
              <a:buNone/>
            </a:pPr>
            <a:r>
              <a:rPr lang="es-ES" b="1" dirty="0"/>
              <a:t>Conceptos Clave:</a:t>
            </a:r>
            <a:endParaRPr lang="es-ES" dirty="0"/>
          </a:p>
          <a:p>
            <a:pPr>
              <a:buFont typeface="Arial" panose="020B0604020202020204" pitchFamily="34" charset="0"/>
              <a:buChar char="•"/>
            </a:pPr>
            <a:r>
              <a:rPr lang="es-ES" dirty="0"/>
              <a:t>Seguridad de los componentes maestros</a:t>
            </a:r>
          </a:p>
          <a:p>
            <a:pPr>
              <a:buFont typeface="Arial" panose="020B0604020202020204" pitchFamily="34" charset="0"/>
              <a:buChar char="•"/>
            </a:pPr>
            <a:r>
              <a:rPr lang="es-ES" dirty="0"/>
              <a:t>Seguridad de los nodos</a:t>
            </a:r>
          </a:p>
          <a:p>
            <a:pPr>
              <a:buFont typeface="Arial" panose="020B0604020202020204" pitchFamily="34" charset="0"/>
              <a:buChar char="•"/>
            </a:pPr>
            <a:r>
              <a:rPr lang="es-ES" dirty="0"/>
              <a:t>Actualizaciones del clúster</a:t>
            </a:r>
          </a:p>
          <a:p>
            <a:pPr>
              <a:buFont typeface="Arial" panose="020B0604020202020204" pitchFamily="34" charset="0"/>
              <a:buChar char="•"/>
            </a:pPr>
            <a:r>
              <a:rPr lang="es-ES" dirty="0"/>
              <a:t>Seguridad de la red</a:t>
            </a:r>
          </a:p>
          <a:p>
            <a:pPr>
              <a:buFont typeface="Arial" panose="020B0604020202020204" pitchFamily="34" charset="0"/>
              <a:buChar char="•"/>
            </a:pPr>
            <a:r>
              <a:rPr lang="es-ES" dirty="0" err="1"/>
              <a:t>Kubernetes</a:t>
            </a:r>
            <a:r>
              <a:rPr lang="es-ES" dirty="0"/>
              <a:t> </a:t>
            </a:r>
            <a:r>
              <a:rPr lang="es-ES" dirty="0" err="1"/>
              <a:t>Secrets</a:t>
            </a:r>
            <a:endParaRPr lang="es-ES" dirty="0"/>
          </a:p>
          <a:p>
            <a:pPr>
              <a:buNone/>
            </a:pPr>
            <a:r>
              <a:rPr lang="es-ES" b="1" dirty="0"/>
              <a:t>Seguridad Maestra:</a:t>
            </a:r>
            <a:endParaRPr lang="es-ES" dirty="0"/>
          </a:p>
          <a:p>
            <a:pPr>
              <a:buFont typeface="Arial" panose="020B0604020202020204" pitchFamily="34" charset="0"/>
              <a:buChar char="•"/>
            </a:pPr>
            <a:r>
              <a:rPr lang="es-ES" dirty="0"/>
              <a:t>En AKS, los componentes maestros de </a:t>
            </a:r>
            <a:r>
              <a:rPr lang="es-ES" dirty="0" err="1"/>
              <a:t>Kubernetes</a:t>
            </a:r>
            <a:r>
              <a:rPr lang="es-ES" dirty="0"/>
              <a:t> son parte del servicio administrado proporcionado por Microsoft.</a:t>
            </a:r>
          </a:p>
          <a:p>
            <a:pPr>
              <a:buFont typeface="Arial" panose="020B0604020202020204" pitchFamily="34" charset="0"/>
              <a:buChar char="•"/>
            </a:pPr>
            <a:r>
              <a:rPr lang="es-ES" dirty="0"/>
              <a:t>Cada clúster de AKS tiene su propio maestro de </a:t>
            </a:r>
            <a:r>
              <a:rPr lang="es-ES" dirty="0" err="1"/>
              <a:t>Kubernetes</a:t>
            </a:r>
            <a:r>
              <a:rPr lang="es-ES" dirty="0"/>
              <a:t> dedicado y de un solo inquilino para proporcionar el servidor de API, el programador, etc.</a:t>
            </a:r>
          </a:p>
          <a:p>
            <a:pPr>
              <a:buFont typeface="Arial" panose="020B0604020202020204" pitchFamily="34" charset="0"/>
              <a:buChar char="•"/>
            </a:pPr>
            <a:r>
              <a:rPr lang="es-ES" dirty="0"/>
              <a:t>Este maestro es administrado y mantenido por Microsoft.</a:t>
            </a:r>
          </a:p>
          <a:p>
            <a:pPr>
              <a:buFont typeface="Arial" panose="020B0604020202020204" pitchFamily="34" charset="0"/>
              <a:buChar char="•"/>
            </a:pPr>
            <a:r>
              <a:rPr lang="es-ES" dirty="0"/>
              <a:t>De forma predeterminada, el servidor de la API de </a:t>
            </a:r>
            <a:r>
              <a:rPr lang="es-ES" dirty="0" err="1"/>
              <a:t>Kubernetes</a:t>
            </a:r>
            <a:r>
              <a:rPr lang="es-ES" dirty="0"/>
              <a:t> utiliza una dirección IP pública y un nombre de dominio completo (FQDN).</a:t>
            </a:r>
          </a:p>
          <a:p>
            <a:pPr>
              <a:buFont typeface="Arial" panose="020B0604020202020204" pitchFamily="34" charset="0"/>
              <a:buChar char="•"/>
            </a:pPr>
            <a:r>
              <a:rPr lang="es-ES" dirty="0"/>
              <a:t>Puedes controlar el acceso al servidor de la API utilizando los controles de acceso basados en roles de </a:t>
            </a:r>
            <a:r>
              <a:rPr lang="es-ES" dirty="0" err="1"/>
              <a:t>Kubernetes</a:t>
            </a:r>
            <a:r>
              <a:rPr lang="es-ES" dirty="0"/>
              <a:t> y Azure Active </a:t>
            </a:r>
            <a:r>
              <a:rPr lang="es-ES" dirty="0" err="1"/>
              <a:t>Directory</a:t>
            </a:r>
            <a:r>
              <a:rPr lang="es-ES" dirty="0"/>
              <a:t>.</a:t>
            </a:r>
          </a:p>
          <a:p>
            <a:pPr>
              <a:buNone/>
            </a:pPr>
            <a:r>
              <a:rPr lang="es-ES" b="1" dirty="0"/>
              <a:t>Seguridad de los Nodos:</a:t>
            </a:r>
            <a:endParaRPr lang="es-ES" dirty="0"/>
          </a:p>
          <a:p>
            <a:pPr>
              <a:buFont typeface="Arial" panose="020B0604020202020204" pitchFamily="34" charset="0"/>
              <a:buChar char="•"/>
            </a:pPr>
            <a:r>
              <a:rPr lang="es-ES" dirty="0"/>
              <a:t>Los nodos de AKS son máquinas virtuales de Azure que administras y mantienes.</a:t>
            </a:r>
          </a:p>
          <a:p>
            <a:pPr>
              <a:buFont typeface="Arial" panose="020B0604020202020204" pitchFamily="34" charset="0"/>
              <a:buChar char="•"/>
            </a:pPr>
            <a:r>
              <a:rPr lang="es-ES" dirty="0"/>
              <a:t>Los nodos ejecutan una distribución optimizada de Ubuntu Linux con el tiempo de ejecución del contenedor Docker.</a:t>
            </a:r>
          </a:p>
          <a:p>
            <a:pPr>
              <a:buFont typeface="Arial" panose="020B0604020202020204" pitchFamily="34" charset="0"/>
              <a:buChar char="•"/>
            </a:pPr>
            <a:r>
              <a:rPr lang="es-ES" dirty="0"/>
              <a:t>Cuando se crea o escala un clúster de AKS, los nodos se implementan automáticamente con las últimas actualizaciones y configuraciones de seguridad del sistema operativo.</a:t>
            </a:r>
          </a:p>
          <a:p>
            <a:pPr>
              <a:buFont typeface="Arial" panose="020B0604020202020204" pitchFamily="34" charset="0"/>
              <a:buChar char="•"/>
            </a:pPr>
            <a:r>
              <a:rPr lang="es-ES" dirty="0"/>
              <a:t>La plataforma Azure aplica automáticamente parches de seguridad del sistema operativo a los nodos diariamente.</a:t>
            </a:r>
          </a:p>
          <a:p>
            <a:pPr>
              <a:buFont typeface="Arial" panose="020B0604020202020204" pitchFamily="34" charset="0"/>
              <a:buChar char="•"/>
            </a:pPr>
            <a:r>
              <a:rPr lang="es-ES" dirty="0"/>
              <a:t>Si una actualización de seguridad del sistema operativo requiere un reinicio del host, ese reinicio no se realiza automáticamente.</a:t>
            </a:r>
          </a:p>
          <a:p>
            <a:pPr>
              <a:buFont typeface="Arial" panose="020B0604020202020204" pitchFamily="34" charset="0"/>
              <a:buChar char="•"/>
            </a:pPr>
            <a:r>
              <a:rPr lang="es-ES" dirty="0"/>
              <a:t>Puedes reiniciar manualmente los nodos, o un enfoque común es utilizar </a:t>
            </a:r>
            <a:r>
              <a:rPr lang="es-ES" dirty="0" err="1"/>
              <a:t>Kured</a:t>
            </a:r>
            <a:r>
              <a:rPr lang="es-ES" dirty="0"/>
              <a:t>, un demonio de reinicio de código abierto para </a:t>
            </a:r>
            <a:r>
              <a:rPr lang="es-ES" dirty="0" err="1"/>
              <a:t>Kubernetes</a:t>
            </a:r>
            <a:r>
              <a:rPr lang="es-ES" dirty="0"/>
              <a:t>.</a:t>
            </a:r>
          </a:p>
          <a:p>
            <a:pPr>
              <a:buFont typeface="Arial" panose="020B0604020202020204" pitchFamily="34" charset="0"/>
              <a:buChar char="•"/>
            </a:pPr>
            <a:r>
              <a:rPr lang="es-ES" dirty="0"/>
              <a:t>Los nodos se implementan en una subred de red virtual privada, sin direcciones IP públicas asignadas.</a:t>
            </a:r>
          </a:p>
          <a:p>
            <a:pPr>
              <a:buFont typeface="Arial" panose="020B0604020202020204" pitchFamily="34" charset="0"/>
              <a:buChar char="•"/>
            </a:pPr>
            <a:r>
              <a:rPr lang="es-ES" dirty="0"/>
              <a:t>Para fines de solución de problemas y administración, SSH está habilitado de forma predeterminada.</a:t>
            </a:r>
          </a:p>
          <a:p>
            <a:pPr>
              <a:buFont typeface="Arial" panose="020B0604020202020204" pitchFamily="34" charset="0"/>
              <a:buChar char="•"/>
            </a:pPr>
            <a:r>
              <a:rPr lang="es-ES" dirty="0"/>
              <a:t>Este acceso SSH solo está disponible utilizando la dirección IP interna.</a:t>
            </a:r>
          </a:p>
          <a:p>
            <a:pPr>
              <a:buFont typeface="Arial" panose="020B0604020202020204" pitchFamily="34" charset="0"/>
              <a:buChar char="•"/>
            </a:pPr>
            <a:r>
              <a:rPr lang="es-ES" dirty="0"/>
              <a:t>Las reglas del grupo de seguridad de red de Azure se pueden utilizar para restringir aún más el acceso al rango de IP a los nodos de AKS.</a:t>
            </a:r>
          </a:p>
          <a:p>
            <a:pPr>
              <a:buFont typeface="Arial" panose="020B0604020202020204" pitchFamily="34" charset="0"/>
              <a:buChar char="•"/>
            </a:pPr>
            <a:r>
              <a:rPr lang="es-ES" dirty="0"/>
              <a:t>La eliminación de la regla SSH del grupo de seguridad de red predeterminada y la </a:t>
            </a:r>
            <a:r>
              <a:rPr lang="es-ES" dirty="0" err="1"/>
              <a:t>deshabilitación</a:t>
            </a:r>
            <a:r>
              <a:rPr lang="es-ES" dirty="0"/>
              <a:t> del servicio SSH en los nodos evitan que la plataforma Azure realice tareas de mantenimiento.</a:t>
            </a:r>
          </a:p>
          <a:p>
            <a:pPr>
              <a:buFont typeface="Arial" panose="020B0604020202020204" pitchFamily="34" charset="0"/>
              <a:buChar char="•"/>
            </a:pPr>
            <a:r>
              <a:rPr lang="es-ES" dirty="0"/>
              <a:t>Para proporcionar almacenamiento, los nodos utilizan discos administrados de Azure.</a:t>
            </a:r>
          </a:p>
          <a:p>
            <a:pPr>
              <a:buFont typeface="Arial" panose="020B0604020202020204" pitchFamily="34" charset="0"/>
              <a:buChar char="•"/>
            </a:pPr>
            <a:r>
              <a:rPr lang="es-ES" dirty="0"/>
              <a:t>Para la mayoría de los tamaños de nodos de VM, estos son discos Premium respaldados por SSD de alto rendimiento.</a:t>
            </a:r>
          </a:p>
          <a:p>
            <a:pPr>
              <a:buFont typeface="Arial" panose="020B0604020202020204" pitchFamily="34" charset="0"/>
              <a:buChar char="•"/>
            </a:pPr>
            <a:r>
              <a:rPr lang="es-ES" dirty="0"/>
              <a:t>Los datos almacenados en discos administrados se cifran automáticamente en reposo dentro de la plataforma Azure.</a:t>
            </a:r>
          </a:p>
          <a:p>
            <a:pPr>
              <a:buFont typeface="Arial" panose="020B0604020202020204" pitchFamily="34" charset="0"/>
              <a:buChar char="•"/>
            </a:pPr>
            <a:r>
              <a:rPr lang="es-ES" dirty="0"/>
              <a:t>Para mejorar la redundancia, estos discos también se replican de forma segura dentro del centro de datos de Azure.   </a:t>
            </a:r>
          </a:p>
          <a:p>
            <a:pPr>
              <a:buNone/>
            </a:pPr>
            <a:r>
              <a:rPr lang="es-ES" b="1" dirty="0"/>
              <a:t>Actualizaciones del Clúster:</a:t>
            </a:r>
            <a:endParaRPr lang="es-ES" dirty="0"/>
          </a:p>
          <a:p>
            <a:pPr>
              <a:buFont typeface="Arial" panose="020B0604020202020204" pitchFamily="34" charset="0"/>
              <a:buChar char="•"/>
            </a:pPr>
            <a:r>
              <a:rPr lang="es-ES" dirty="0"/>
              <a:t>Para seguridad y cumplimiento, o para utilizar las últimas funciones, Azure proporciona herramientas para orquestar la actualización de un clúster de AKS y sus componentes.</a:t>
            </a:r>
          </a:p>
          <a:p>
            <a:pPr>
              <a:buFont typeface="Arial" panose="020B0604020202020204" pitchFamily="34" charset="0"/>
              <a:buChar char="•"/>
            </a:pPr>
            <a:r>
              <a:rPr lang="es-ES" dirty="0"/>
              <a:t>Esta orquestación de actualización incluye tanto los componentes maestros como los agentes de </a:t>
            </a:r>
            <a:r>
              <a:rPr lang="es-ES" dirty="0" err="1"/>
              <a:t>Kubernetes</a:t>
            </a:r>
            <a:r>
              <a:rPr lang="es-ES" dirty="0"/>
              <a:t>.</a:t>
            </a:r>
          </a:p>
          <a:p>
            <a:pPr>
              <a:buFont typeface="Arial" panose="020B0604020202020204" pitchFamily="34" charset="0"/>
              <a:buChar char="•"/>
            </a:pPr>
            <a:r>
              <a:rPr lang="es-ES" dirty="0"/>
              <a:t>Puedes ver una lista de las versiones de </a:t>
            </a:r>
            <a:r>
              <a:rPr lang="es-ES" dirty="0" err="1"/>
              <a:t>Kubernetes</a:t>
            </a:r>
            <a:r>
              <a:rPr lang="es-ES" dirty="0"/>
              <a:t> disponibles para tu clúster de AKS.</a:t>
            </a:r>
          </a:p>
          <a:p>
            <a:pPr>
              <a:buFont typeface="Arial" panose="020B0604020202020204" pitchFamily="34" charset="0"/>
              <a:buChar char="•"/>
            </a:pPr>
            <a:r>
              <a:rPr lang="es-ES" dirty="0"/>
              <a:t>Para iniciar el proceso de actualización, debes especificar una de estas versiones disponibles.</a:t>
            </a:r>
          </a:p>
          <a:p>
            <a:pPr>
              <a:buFont typeface="Arial" panose="020B0604020202020204" pitchFamily="34" charset="0"/>
              <a:buChar char="•"/>
            </a:pPr>
            <a:r>
              <a:rPr lang="es-ES" dirty="0"/>
              <a:t>Azure luego aísla y drena de forma segura cada nodo de AKS y realiza la actualización.</a:t>
            </a:r>
          </a:p>
          <a:p>
            <a:pPr>
              <a:buNone/>
            </a:pPr>
            <a:r>
              <a:rPr lang="es-ES" b="1" dirty="0"/>
              <a:t>Aislamiento y Drenaje (</a:t>
            </a:r>
            <a:r>
              <a:rPr lang="es-ES" b="1" dirty="0" err="1"/>
              <a:t>Cordon</a:t>
            </a:r>
            <a:r>
              <a:rPr lang="es-ES" b="1" dirty="0"/>
              <a:t> and </a:t>
            </a:r>
            <a:r>
              <a:rPr lang="es-ES" b="1" dirty="0" err="1"/>
              <a:t>Drain</a:t>
            </a:r>
            <a:r>
              <a:rPr lang="es-ES" b="1" dirty="0"/>
              <a:t>):</a:t>
            </a:r>
            <a:endParaRPr lang="es-ES" dirty="0"/>
          </a:p>
          <a:p>
            <a:pPr>
              <a:buFont typeface="Arial" panose="020B0604020202020204" pitchFamily="34" charset="0"/>
              <a:buChar char="•"/>
            </a:pPr>
            <a:r>
              <a:rPr lang="es-ES" dirty="0"/>
              <a:t>Durante el proceso de actualización, los nodos de AKS se aíslan individualmente del clúster para que no se programen nuevos </a:t>
            </a:r>
            <a:r>
              <a:rPr lang="es-ES" dirty="0" err="1"/>
              <a:t>pods</a:t>
            </a:r>
            <a:r>
              <a:rPr lang="es-ES" dirty="0"/>
              <a:t> en ellos.</a:t>
            </a:r>
          </a:p>
          <a:p>
            <a:pPr>
              <a:buFont typeface="Arial" panose="020B0604020202020204" pitchFamily="34" charset="0"/>
              <a:buChar char="•"/>
            </a:pPr>
            <a:r>
              <a:rPr lang="es-ES" dirty="0"/>
              <a:t>Luego, los nodos se drenan y actualizan de la siguiente manera: </a:t>
            </a:r>
          </a:p>
          <a:p>
            <a:pPr marL="742950" lvl="1" indent="-285750">
              <a:buFont typeface="Arial" panose="020B0604020202020204" pitchFamily="34" charset="0"/>
              <a:buChar char="•"/>
            </a:pPr>
            <a:r>
              <a:rPr lang="es-ES" dirty="0"/>
              <a:t>Los </a:t>
            </a:r>
            <a:r>
              <a:rPr lang="es-ES" dirty="0" err="1"/>
              <a:t>pods</a:t>
            </a:r>
            <a:r>
              <a:rPr lang="es-ES" dirty="0"/>
              <a:t> existentes se terminan correctamente y se programan en los nodos restantes.</a:t>
            </a:r>
          </a:p>
          <a:p>
            <a:pPr marL="742950" lvl="1" indent="-285750">
              <a:buFont typeface="Arial" panose="020B0604020202020204" pitchFamily="34" charset="0"/>
              <a:buChar char="•"/>
            </a:pPr>
            <a:r>
              <a:rPr lang="es-ES" dirty="0"/>
              <a:t>Se reinicia el nodo, se completa el proceso de actualización y luego se une de nuevo al clúster de AKS.</a:t>
            </a:r>
          </a:p>
          <a:p>
            <a:pPr marL="742950" lvl="1" indent="-285750">
              <a:buFont typeface="Arial" panose="020B0604020202020204" pitchFamily="34" charset="0"/>
              <a:buChar char="•"/>
            </a:pPr>
            <a:r>
              <a:rPr lang="es-ES" dirty="0"/>
              <a:t>Los </a:t>
            </a:r>
            <a:r>
              <a:rPr lang="es-ES" dirty="0" err="1"/>
              <a:t>pods</a:t>
            </a:r>
            <a:r>
              <a:rPr lang="es-ES" dirty="0"/>
              <a:t> se programan para que se ejecuten en ellos nuevamente.</a:t>
            </a:r>
          </a:p>
          <a:p>
            <a:pPr marL="742950" lvl="1" indent="-285750">
              <a:buFont typeface="Arial" panose="020B0604020202020204" pitchFamily="34" charset="0"/>
              <a:buChar char="•"/>
            </a:pPr>
            <a:r>
              <a:rPr lang="es-ES" dirty="0"/>
              <a:t>El siguiente nodo en el clúster se aísla y drena utilizando el mismo proceso hasta que todos los nodos se actualizan correctamente.</a:t>
            </a:r>
          </a:p>
          <a:p>
            <a:pPr>
              <a:buNone/>
            </a:pPr>
            <a:r>
              <a:rPr lang="es-ES" b="1" dirty="0"/>
              <a:t>Seguridad de la Red:</a:t>
            </a:r>
            <a:endParaRPr lang="es-ES" dirty="0"/>
          </a:p>
          <a:p>
            <a:pPr>
              <a:buFont typeface="Arial" panose="020B0604020202020204" pitchFamily="34" charset="0"/>
              <a:buChar char="•"/>
            </a:pPr>
            <a:r>
              <a:rPr lang="es-ES" dirty="0"/>
              <a:t>Para conectividad y seguridad con redes locales, puedes implementar tu clúster de AKS en subredes de red virtual de Azure existentes.</a:t>
            </a:r>
          </a:p>
          <a:p>
            <a:pPr>
              <a:buFont typeface="Arial" panose="020B0604020202020204" pitchFamily="34" charset="0"/>
              <a:buChar char="•"/>
            </a:pPr>
            <a:r>
              <a:rPr lang="es-ES" dirty="0"/>
              <a:t>Estas redes virtuales pueden tener una conexión VPN de sitio a sitio de Azure o Express </a:t>
            </a:r>
            <a:r>
              <a:rPr lang="es-ES" dirty="0" err="1"/>
              <a:t>Route</a:t>
            </a:r>
            <a:r>
              <a:rPr lang="es-ES" dirty="0"/>
              <a:t> de vuelta a tu red local.</a:t>
            </a:r>
          </a:p>
          <a:p>
            <a:pPr>
              <a:buFont typeface="Arial" panose="020B0604020202020204" pitchFamily="34" charset="0"/>
              <a:buChar char="•"/>
            </a:pPr>
            <a:r>
              <a:rPr lang="es-ES" dirty="0"/>
              <a:t>Los controladores de ingreso de </a:t>
            </a:r>
            <a:r>
              <a:rPr lang="es-ES" dirty="0" err="1"/>
              <a:t>Kubernetes</a:t>
            </a:r>
            <a:r>
              <a:rPr lang="es-ES" dirty="0"/>
              <a:t> se pueden definir con direcciones IP internas privadas para que los servicios solo sean accesibles a través de esta conexión de red interna.</a:t>
            </a:r>
          </a:p>
          <a:p>
            <a:pPr>
              <a:buNone/>
            </a:pPr>
            <a:r>
              <a:rPr lang="es-ES" b="1" dirty="0"/>
              <a:t>Grupos de Seguridad de Red de Azure:</a:t>
            </a:r>
            <a:endParaRPr lang="es-ES" dirty="0"/>
          </a:p>
          <a:p>
            <a:pPr>
              <a:buFont typeface="Arial" panose="020B0604020202020204" pitchFamily="34" charset="0"/>
              <a:buChar char="•"/>
            </a:pPr>
            <a:r>
              <a:rPr lang="es-ES" dirty="0"/>
              <a:t>Para filtrar el flujo de tráfico en redes virtuales, Azure utiliza reglas de grupo de seguridad de red.   </a:t>
            </a:r>
          </a:p>
          <a:p>
            <a:pPr>
              <a:buFont typeface="Arial" panose="020B0604020202020204" pitchFamily="34" charset="0"/>
              <a:buChar char="•"/>
            </a:pPr>
            <a:r>
              <a:rPr lang="es-ES" dirty="0"/>
              <a:t>Estas reglas definen los rangos de IP de origen y destino, los puertos y los protocolos que tienen acceso permitido o denegado a los recursos.</a:t>
            </a:r>
          </a:p>
          <a:p>
            <a:pPr>
              <a:buFont typeface="Arial" panose="020B0604020202020204" pitchFamily="34" charset="0"/>
              <a:buChar char="•"/>
            </a:pPr>
            <a:r>
              <a:rPr lang="es-ES" dirty="0"/>
              <a:t>Se crean reglas predeterminadas para permitir el tráfico TLS al servidor de la API de </a:t>
            </a:r>
            <a:r>
              <a:rPr lang="es-ES" dirty="0" err="1"/>
              <a:t>Kubernetes</a:t>
            </a:r>
            <a:r>
              <a:rPr lang="es-ES" dirty="0"/>
              <a:t> y el acceso SSH a los nodos.</a:t>
            </a:r>
          </a:p>
          <a:p>
            <a:pPr>
              <a:buFont typeface="Arial" panose="020B0604020202020204" pitchFamily="34" charset="0"/>
              <a:buChar char="•"/>
            </a:pPr>
            <a:r>
              <a:rPr lang="es-ES" dirty="0"/>
              <a:t>A medida que creas servicios con balanceadores de carga, asignaciones de puertos o rutas de ingreso, AKS modifica automáticamente el grupo de seguridad de red para que el tráfico fluya correctamente.</a:t>
            </a:r>
          </a:p>
          <a:p>
            <a:pPr>
              <a:buNone/>
            </a:pPr>
            <a:r>
              <a:rPr lang="es-ES" b="1" dirty="0" err="1"/>
              <a:t>Kubernetes</a:t>
            </a:r>
            <a:r>
              <a:rPr lang="es-ES" b="1" dirty="0"/>
              <a:t> </a:t>
            </a:r>
            <a:r>
              <a:rPr lang="es-ES" b="1" dirty="0" err="1"/>
              <a:t>Secrets</a:t>
            </a:r>
            <a:r>
              <a:rPr lang="es-ES" b="1" dirty="0"/>
              <a:t>:</a:t>
            </a:r>
            <a:endParaRPr lang="es-ES" dirty="0"/>
          </a:p>
          <a:p>
            <a:pPr>
              <a:buFont typeface="Arial" panose="020B0604020202020204" pitchFamily="34" charset="0"/>
              <a:buChar char="•"/>
            </a:pPr>
            <a:r>
              <a:rPr lang="es-ES" dirty="0"/>
              <a:t>Un </a:t>
            </a:r>
            <a:r>
              <a:rPr lang="es-ES" dirty="0" err="1"/>
              <a:t>Kubernetes</a:t>
            </a:r>
            <a:r>
              <a:rPr lang="es-ES" dirty="0"/>
              <a:t> </a:t>
            </a:r>
            <a:r>
              <a:rPr lang="es-ES" dirty="0" err="1"/>
              <a:t>Secret</a:t>
            </a:r>
            <a:r>
              <a:rPr lang="es-ES" dirty="0"/>
              <a:t> se utiliza para inyectar datos confidenciales en los </a:t>
            </a:r>
            <a:r>
              <a:rPr lang="es-ES" dirty="0" err="1"/>
              <a:t>pods</a:t>
            </a:r>
            <a:r>
              <a:rPr lang="es-ES" dirty="0"/>
              <a:t>, como credenciales de acceso o claves.</a:t>
            </a:r>
          </a:p>
          <a:p>
            <a:pPr>
              <a:buFont typeface="Arial" panose="020B0604020202020204" pitchFamily="34" charset="0"/>
              <a:buChar char="•"/>
            </a:pPr>
            <a:r>
              <a:rPr lang="es-ES" dirty="0"/>
              <a:t>Primero creas un </a:t>
            </a:r>
            <a:r>
              <a:rPr lang="es-ES" dirty="0" err="1"/>
              <a:t>Secret</a:t>
            </a:r>
            <a:r>
              <a:rPr lang="es-ES" dirty="0"/>
              <a:t> utilizando la API de </a:t>
            </a:r>
            <a:r>
              <a:rPr lang="es-ES" dirty="0" err="1"/>
              <a:t>Kubernetes</a:t>
            </a:r>
            <a:r>
              <a:rPr lang="es-ES" dirty="0"/>
              <a:t>.</a:t>
            </a:r>
          </a:p>
          <a:p>
            <a:pPr>
              <a:buFont typeface="Arial" panose="020B0604020202020204" pitchFamily="34" charset="0"/>
              <a:buChar char="•"/>
            </a:pPr>
            <a:r>
              <a:rPr lang="es-ES" dirty="0"/>
              <a:t>Cuando defines tu </a:t>
            </a:r>
            <a:r>
              <a:rPr lang="es-ES" dirty="0" err="1"/>
              <a:t>pod</a:t>
            </a:r>
            <a:r>
              <a:rPr lang="es-ES" dirty="0"/>
              <a:t> o implementación, se puede solicitar un </a:t>
            </a:r>
            <a:r>
              <a:rPr lang="es-ES" dirty="0" err="1"/>
              <a:t>Secret</a:t>
            </a:r>
            <a:r>
              <a:rPr lang="es-ES" dirty="0"/>
              <a:t> específico.</a:t>
            </a:r>
          </a:p>
          <a:p>
            <a:pPr>
              <a:buFont typeface="Arial" panose="020B0604020202020204" pitchFamily="34" charset="0"/>
              <a:buChar char="•"/>
            </a:pPr>
            <a:r>
              <a:rPr lang="es-ES" dirty="0"/>
              <a:t>Los </a:t>
            </a:r>
            <a:r>
              <a:rPr lang="es-ES" dirty="0" err="1"/>
              <a:t>Secrets</a:t>
            </a:r>
            <a:r>
              <a:rPr lang="es-ES" dirty="0"/>
              <a:t> solo se proporcionan a los nodos que tienen un </a:t>
            </a:r>
            <a:r>
              <a:rPr lang="es-ES" dirty="0" err="1"/>
              <a:t>pod</a:t>
            </a:r>
            <a:r>
              <a:rPr lang="es-ES" dirty="0"/>
              <a:t> programado que lo requiere, y el </a:t>
            </a:r>
            <a:r>
              <a:rPr lang="es-ES" dirty="0" err="1"/>
              <a:t>Secret</a:t>
            </a:r>
            <a:r>
              <a:rPr lang="es-ES" dirty="0"/>
              <a:t> se almacena en </a:t>
            </a:r>
            <a:r>
              <a:rPr lang="es-ES" dirty="0" err="1"/>
              <a:t>tmpfs</a:t>
            </a:r>
            <a:r>
              <a:rPr lang="es-ES" dirty="0"/>
              <a:t>, no se escribe en el disco.</a:t>
            </a:r>
          </a:p>
          <a:p>
            <a:pPr>
              <a:buFont typeface="Arial" panose="020B0604020202020204" pitchFamily="34" charset="0"/>
              <a:buChar char="•"/>
            </a:pPr>
            <a:r>
              <a:rPr lang="es-ES" dirty="0"/>
              <a:t>Cuando se elimina el último </a:t>
            </a:r>
            <a:r>
              <a:rPr lang="es-ES" dirty="0" err="1"/>
              <a:t>pod</a:t>
            </a:r>
            <a:r>
              <a:rPr lang="es-ES" dirty="0"/>
              <a:t> en un nodo que requiere un </a:t>
            </a:r>
            <a:r>
              <a:rPr lang="es-ES" dirty="0" err="1"/>
              <a:t>Secret</a:t>
            </a:r>
            <a:r>
              <a:rPr lang="es-ES" dirty="0"/>
              <a:t>, el </a:t>
            </a:r>
            <a:r>
              <a:rPr lang="es-ES" dirty="0" err="1"/>
              <a:t>Secret</a:t>
            </a:r>
            <a:r>
              <a:rPr lang="es-ES" dirty="0"/>
              <a:t> se elimina del </a:t>
            </a:r>
            <a:r>
              <a:rPr lang="es-ES" dirty="0" err="1"/>
              <a:t>tmpfs</a:t>
            </a:r>
            <a:r>
              <a:rPr lang="es-ES" dirty="0"/>
              <a:t> del nodo.</a:t>
            </a:r>
          </a:p>
          <a:p>
            <a:pPr>
              <a:buFont typeface="Arial" panose="020B0604020202020204" pitchFamily="34" charset="0"/>
              <a:buChar char="•"/>
            </a:pPr>
            <a:r>
              <a:rPr lang="es-ES" dirty="0"/>
              <a:t>Los </a:t>
            </a:r>
            <a:r>
              <a:rPr lang="es-ES" dirty="0" err="1"/>
              <a:t>Secrets</a:t>
            </a:r>
            <a:r>
              <a:rPr lang="es-ES" dirty="0"/>
              <a:t> se almacenan dentro de un espacio de nombres dado y solo pueden ser accedidos por los </a:t>
            </a:r>
            <a:r>
              <a:rPr lang="es-ES" dirty="0" err="1"/>
              <a:t>pods</a:t>
            </a:r>
            <a:r>
              <a:rPr lang="es-ES" dirty="0"/>
              <a:t> dentro del mismo espacio de nombres.</a:t>
            </a:r>
          </a:p>
          <a:p>
            <a:pPr>
              <a:buFont typeface="Arial" panose="020B0604020202020204" pitchFamily="34" charset="0"/>
              <a:buChar char="•"/>
            </a:pPr>
            <a:r>
              <a:rPr lang="es-ES" dirty="0"/>
              <a:t>El uso de </a:t>
            </a:r>
            <a:r>
              <a:rPr lang="es-ES" dirty="0" err="1"/>
              <a:t>Secrets</a:t>
            </a:r>
            <a:r>
              <a:rPr lang="es-ES" dirty="0"/>
              <a:t> reduce la información confidencial que se define en el manifiesto YAML del </a:t>
            </a:r>
            <a:r>
              <a:rPr lang="es-ES" dirty="0" err="1"/>
              <a:t>pod</a:t>
            </a:r>
            <a:r>
              <a:rPr lang="es-ES" dirty="0"/>
              <a:t> o servicio.</a:t>
            </a:r>
          </a:p>
          <a:p>
            <a:pPr>
              <a:buFont typeface="Arial" panose="020B0604020202020204" pitchFamily="34" charset="0"/>
              <a:buChar char="•"/>
            </a:pPr>
            <a:r>
              <a:rPr lang="es-ES" dirty="0"/>
              <a:t>En cambio, solicitas el </a:t>
            </a:r>
            <a:r>
              <a:rPr lang="es-ES" dirty="0" err="1"/>
              <a:t>Secret</a:t>
            </a:r>
            <a:r>
              <a:rPr lang="es-ES" dirty="0"/>
              <a:t> almacenado en el servidor de la API de </a:t>
            </a:r>
            <a:r>
              <a:rPr lang="es-ES" dirty="0" err="1"/>
              <a:t>Kubernetes</a:t>
            </a:r>
            <a:r>
              <a:rPr lang="es-ES" dirty="0"/>
              <a:t> como parte de tu manifiesto YAML.</a:t>
            </a:r>
          </a:p>
          <a:p>
            <a:pPr>
              <a:buFont typeface="Arial" panose="020B0604020202020204" pitchFamily="34" charset="0"/>
              <a:buChar char="•"/>
            </a:pPr>
            <a:r>
              <a:rPr lang="es-ES" dirty="0"/>
              <a:t>Este enfoque solo proporciona al </a:t>
            </a:r>
            <a:r>
              <a:rPr lang="es-ES" dirty="0" err="1"/>
              <a:t>pod</a:t>
            </a:r>
            <a:r>
              <a:rPr lang="es-ES" dirty="0"/>
              <a:t> específico acceso al </a:t>
            </a:r>
            <a:r>
              <a:rPr lang="es-ES" dirty="0" err="1"/>
              <a:t>Secret</a:t>
            </a:r>
            <a:r>
              <a:rPr lang="es-ES" dirty="0"/>
              <a:t>.</a:t>
            </a:r>
          </a:p>
          <a:p>
            <a:pPr>
              <a:buNone/>
            </a:pPr>
            <a:r>
              <a:rPr lang="es-ES" b="1" dirty="0"/>
              <a:t>Puntos Clave:</a:t>
            </a:r>
            <a:endParaRPr lang="es-ES" dirty="0"/>
          </a:p>
          <a:p>
            <a:pPr>
              <a:buFont typeface="Arial" panose="020B0604020202020204" pitchFamily="34" charset="0"/>
              <a:buChar char="•"/>
            </a:pPr>
            <a:r>
              <a:rPr lang="es-ES" dirty="0"/>
              <a:t>AKS </a:t>
            </a:r>
            <a:r>
              <a:rPr lang="es-ES" dirty="0" err="1"/>
              <a:t>provides</a:t>
            </a:r>
            <a:r>
              <a:rPr lang="es-ES" dirty="0"/>
              <a:t> </a:t>
            </a:r>
            <a:r>
              <a:rPr lang="es-ES" dirty="0" err="1"/>
              <a:t>security</a:t>
            </a:r>
            <a:r>
              <a:rPr lang="es-ES" dirty="0"/>
              <a:t> </a:t>
            </a:r>
            <a:r>
              <a:rPr lang="es-ES" dirty="0" err="1"/>
              <a:t>on</a:t>
            </a:r>
            <a:r>
              <a:rPr lang="es-ES" dirty="0"/>
              <a:t> </a:t>
            </a:r>
            <a:r>
              <a:rPr lang="es-ES" dirty="0" err="1"/>
              <a:t>many</a:t>
            </a:r>
            <a:r>
              <a:rPr lang="es-ES" dirty="0"/>
              <a:t> </a:t>
            </a:r>
            <a:r>
              <a:rPr lang="es-ES" dirty="0" err="1"/>
              <a:t>different</a:t>
            </a:r>
            <a:r>
              <a:rPr lang="es-ES" dirty="0"/>
              <a:t> </a:t>
            </a:r>
            <a:r>
              <a:rPr lang="es-ES" dirty="0" err="1"/>
              <a:t>levels</a:t>
            </a:r>
            <a:r>
              <a:rPr lang="es-ES" dirty="0"/>
              <a:t>.</a:t>
            </a:r>
          </a:p>
          <a:p>
            <a:pPr>
              <a:buFont typeface="Arial" panose="020B0604020202020204" pitchFamily="34" charset="0"/>
              <a:buChar char="•"/>
            </a:pPr>
            <a:r>
              <a:rPr lang="es-ES" dirty="0"/>
              <a:t>Azure </a:t>
            </a:r>
            <a:r>
              <a:rPr lang="es-ES" dirty="0" err="1"/>
              <a:t>manages</a:t>
            </a:r>
            <a:r>
              <a:rPr lang="es-ES" dirty="0"/>
              <a:t> </a:t>
            </a:r>
            <a:r>
              <a:rPr lang="es-ES" dirty="0" err="1"/>
              <a:t>the</a:t>
            </a:r>
            <a:r>
              <a:rPr lang="es-ES" dirty="0"/>
              <a:t> master </a:t>
            </a:r>
            <a:r>
              <a:rPr lang="es-ES" dirty="0" err="1"/>
              <a:t>nodes</a:t>
            </a:r>
            <a:r>
              <a:rPr lang="es-ES" dirty="0"/>
              <a:t>.</a:t>
            </a:r>
          </a:p>
          <a:p>
            <a:pPr>
              <a:buFont typeface="Arial" panose="020B0604020202020204" pitchFamily="34" charset="0"/>
              <a:buChar char="•"/>
            </a:pPr>
            <a:r>
              <a:rPr lang="es-ES" dirty="0" err="1"/>
              <a:t>Nodes</a:t>
            </a:r>
            <a:r>
              <a:rPr lang="es-ES" dirty="0"/>
              <a:t> are virtual machines you </a:t>
            </a:r>
            <a:r>
              <a:rPr lang="es-ES" dirty="0" err="1"/>
              <a:t>manage</a:t>
            </a:r>
            <a:r>
              <a:rPr lang="es-ES" dirty="0"/>
              <a:t>.</a:t>
            </a:r>
          </a:p>
          <a:p>
            <a:pPr>
              <a:buFont typeface="Arial" panose="020B0604020202020204" pitchFamily="34" charset="0"/>
              <a:buChar char="•"/>
            </a:pPr>
            <a:r>
              <a:rPr lang="es-ES" dirty="0" err="1"/>
              <a:t>Secrets</a:t>
            </a:r>
            <a:r>
              <a:rPr lang="es-ES" dirty="0"/>
              <a:t> are </a:t>
            </a:r>
            <a:r>
              <a:rPr lang="es-ES" dirty="0" err="1"/>
              <a:t>used</a:t>
            </a:r>
            <a:r>
              <a:rPr lang="es-ES" dirty="0"/>
              <a:t> to store sensitive data.</a:t>
            </a:r>
          </a:p>
          <a:p>
            <a:r>
              <a:rPr lang="es-ES" dirty="0"/>
              <a:t>En resumen, AKS proporciona una sólida infraestructura de seguridad que abarca desde la gestión de nodos maestros y trabajadores hasta la seguridad de la red y la gestión de secretos, lo que garantiza la protección de tus aplicaciones y datos en contenedores.</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9:20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268592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buNone/>
            </a:pPr>
            <a:r>
              <a:rPr lang="es-ES" dirty="0">
                <a:effectLst/>
              </a:rPr>
              <a:t>Claro, vamos a desglosar la integración de AKS y Azure Active </a:t>
            </a:r>
            <a:r>
              <a:rPr lang="es-ES" dirty="0" err="1">
                <a:effectLst/>
              </a:rPr>
              <a:t>Directory</a:t>
            </a:r>
            <a:r>
              <a:rPr lang="es-ES" dirty="0">
                <a:effectLst/>
              </a:rPr>
              <a:t> (Azure AD):</a:t>
            </a:r>
          </a:p>
          <a:p>
            <a:pPr rtl="0">
              <a:buNone/>
            </a:pPr>
            <a:r>
              <a:rPr lang="es-ES" b="1" dirty="0">
                <a:effectLst/>
              </a:rPr>
              <a:t>AKS y Azure Active </a:t>
            </a:r>
            <a:r>
              <a:rPr lang="es-ES" b="1" dirty="0" err="1">
                <a:effectLst/>
              </a:rPr>
              <a:t>Directory</a:t>
            </a:r>
            <a:r>
              <a:rPr lang="es-ES" b="1" dirty="0">
                <a:effectLst/>
              </a:rPr>
              <a:t>:</a:t>
            </a:r>
            <a:endParaRPr lang="es-ES" dirty="0">
              <a:effectLst/>
            </a:endParaRPr>
          </a:p>
          <a:p>
            <a:pPr rtl="0">
              <a:buFont typeface="Arial" panose="020B0604020202020204" pitchFamily="34" charset="0"/>
              <a:buChar char="•"/>
            </a:pPr>
            <a:r>
              <a:rPr lang="es-ES" dirty="0">
                <a:effectLst/>
              </a:rPr>
              <a:t>Existen diferentes formas de autenticar y proteger los clústeres de </a:t>
            </a:r>
            <a:r>
              <a:rPr lang="es-ES" dirty="0" err="1">
                <a:effectLst/>
              </a:rPr>
              <a:t>Kubernetes</a:t>
            </a:r>
            <a:r>
              <a:rPr lang="es-ES" dirty="0">
                <a:effectLst/>
              </a:rPr>
              <a:t>.</a:t>
            </a:r>
          </a:p>
          <a:p>
            <a:pPr rtl="0">
              <a:buFont typeface="Arial" panose="020B0604020202020204" pitchFamily="34" charset="0"/>
              <a:buChar char="•"/>
            </a:pPr>
            <a:r>
              <a:rPr lang="es-ES" dirty="0">
                <a:effectLst/>
              </a:rPr>
              <a:t>Utilizando controles de acceso basados en roles (RBAC), puedes otorgar a usuarios o grupos acceso solo a los recursos que necesitan.</a:t>
            </a:r>
          </a:p>
          <a:p>
            <a:pPr rtl="0">
              <a:buFont typeface="Arial" panose="020B0604020202020204" pitchFamily="34" charset="0"/>
              <a:buChar char="•"/>
            </a:pPr>
            <a:r>
              <a:rPr lang="es-ES" dirty="0">
                <a:effectLst/>
              </a:rPr>
              <a:t>Con Azure </a:t>
            </a:r>
            <a:r>
              <a:rPr lang="es-ES" dirty="0" err="1">
                <a:effectLst/>
              </a:rPr>
              <a:t>Kubernetes</a:t>
            </a:r>
            <a:r>
              <a:rPr lang="es-ES" dirty="0">
                <a:effectLst/>
              </a:rPr>
              <a:t> </a:t>
            </a:r>
            <a:r>
              <a:rPr lang="es-ES" dirty="0" err="1">
                <a:effectLst/>
              </a:rPr>
              <a:t>Service</a:t>
            </a:r>
            <a:r>
              <a:rPr lang="es-ES" dirty="0">
                <a:effectLst/>
              </a:rPr>
              <a:t> (AKS), puedes mejorar aún más la seguridad y la estructura de permisos utilizando Azure Active </a:t>
            </a:r>
            <a:r>
              <a:rPr lang="es-ES" dirty="0" err="1">
                <a:effectLst/>
              </a:rPr>
              <a:t>Directory</a:t>
            </a:r>
            <a:r>
              <a:rPr lang="es-ES" dirty="0">
                <a:effectLst/>
              </a:rPr>
              <a:t>.</a:t>
            </a:r>
          </a:p>
          <a:p>
            <a:pPr rtl="0">
              <a:buFont typeface="Arial" panose="020B0604020202020204" pitchFamily="34" charset="0"/>
              <a:buChar char="•"/>
            </a:pPr>
            <a:r>
              <a:rPr lang="es-ES" dirty="0">
                <a:effectLst/>
              </a:rPr>
              <a:t>Estos enfoques te ayudan a proteger tus cargas de trabajo de aplicaciones y los datos de los clientes.</a:t>
            </a:r>
          </a:p>
          <a:p>
            <a:pPr rtl="0">
              <a:buNone/>
            </a:pPr>
            <a:r>
              <a:rPr lang="es-ES" b="1" dirty="0">
                <a:effectLst/>
              </a:rPr>
              <a:t>Conceptos Clave:</a:t>
            </a:r>
            <a:endParaRPr lang="es-ES" dirty="0">
              <a:effectLst/>
            </a:endParaRPr>
          </a:p>
          <a:p>
            <a:pPr rtl="0">
              <a:buFont typeface="Arial" panose="020B0604020202020204" pitchFamily="34" charset="0"/>
              <a:buChar char="•"/>
            </a:pPr>
            <a:r>
              <a:rPr lang="es-ES" dirty="0">
                <a:effectLst/>
              </a:rPr>
              <a:t>Cuentas de servicio de </a:t>
            </a:r>
            <a:r>
              <a:rPr lang="es-ES" dirty="0" err="1">
                <a:effectLst/>
              </a:rPr>
              <a:t>Kubernetes</a:t>
            </a:r>
            <a:endParaRPr lang="es-ES" dirty="0">
              <a:effectLst/>
            </a:endParaRPr>
          </a:p>
          <a:p>
            <a:pPr rtl="0">
              <a:buFont typeface="Arial" panose="020B0604020202020204" pitchFamily="34" charset="0"/>
              <a:buChar char="•"/>
            </a:pPr>
            <a:r>
              <a:rPr lang="es-ES" dirty="0">
                <a:effectLst/>
              </a:rPr>
              <a:t>Integración de Azure Active </a:t>
            </a:r>
            <a:r>
              <a:rPr lang="es-ES" dirty="0" err="1">
                <a:effectLst/>
              </a:rPr>
              <a:t>Directory</a:t>
            </a:r>
            <a:endParaRPr lang="es-ES" dirty="0">
              <a:effectLst/>
            </a:endParaRPr>
          </a:p>
          <a:p>
            <a:pPr rtl="0">
              <a:buFont typeface="Arial" panose="020B0604020202020204" pitchFamily="34" charset="0"/>
              <a:buChar char="•"/>
            </a:pPr>
            <a:r>
              <a:rPr lang="es-ES" dirty="0">
                <a:effectLst/>
              </a:rPr>
              <a:t>Controles de acceso basados en roles (RBAC)</a:t>
            </a:r>
          </a:p>
          <a:p>
            <a:pPr rtl="0">
              <a:buFont typeface="Arial" panose="020B0604020202020204" pitchFamily="34" charset="0"/>
              <a:buChar char="•"/>
            </a:pPr>
            <a:r>
              <a:rPr lang="es-ES" dirty="0">
                <a:effectLst/>
              </a:rPr>
              <a:t>Roles y </a:t>
            </a:r>
            <a:r>
              <a:rPr lang="es-ES" dirty="0" err="1">
                <a:effectLst/>
              </a:rPr>
              <a:t>ClusterRoles</a:t>
            </a:r>
            <a:endParaRPr lang="es-ES" dirty="0">
              <a:effectLst/>
            </a:endParaRPr>
          </a:p>
          <a:p>
            <a:pPr rtl="0">
              <a:buFont typeface="Arial" panose="020B0604020202020204" pitchFamily="34" charset="0"/>
              <a:buChar char="•"/>
            </a:pPr>
            <a:r>
              <a:rPr lang="es-ES" dirty="0" err="1">
                <a:effectLst/>
              </a:rPr>
              <a:t>RoleBindings</a:t>
            </a:r>
            <a:r>
              <a:rPr lang="es-ES" dirty="0">
                <a:effectLst/>
              </a:rPr>
              <a:t> y </a:t>
            </a:r>
            <a:r>
              <a:rPr lang="es-ES" dirty="0" err="1">
                <a:effectLst/>
              </a:rPr>
              <a:t>ClusterRoleBindings</a:t>
            </a:r>
            <a:endParaRPr lang="es-ES" dirty="0">
              <a:effectLst/>
            </a:endParaRPr>
          </a:p>
          <a:p>
            <a:pPr rtl="0">
              <a:buNone/>
            </a:pPr>
            <a:r>
              <a:rPr lang="es-ES" b="1" dirty="0">
                <a:effectLst/>
              </a:rPr>
              <a:t>Cuentas de Servicio de </a:t>
            </a:r>
            <a:r>
              <a:rPr lang="es-ES" b="1" dirty="0" err="1">
                <a:effectLst/>
              </a:rPr>
              <a:t>Kubernetes</a:t>
            </a:r>
            <a:r>
              <a:rPr lang="es-ES" b="1" dirty="0">
                <a:effectLst/>
              </a:rPr>
              <a:t>:</a:t>
            </a:r>
            <a:endParaRPr lang="es-ES" dirty="0">
              <a:effectLst/>
            </a:endParaRPr>
          </a:p>
          <a:p>
            <a:pPr rtl="0">
              <a:buFont typeface="Arial" panose="020B0604020202020204" pitchFamily="34" charset="0"/>
              <a:buChar char="•"/>
            </a:pPr>
            <a:r>
              <a:rPr lang="es-ES" dirty="0">
                <a:effectLst/>
              </a:rPr>
              <a:t>Uno de los tipos de usuario principales en </a:t>
            </a:r>
            <a:r>
              <a:rPr lang="es-ES" dirty="0" err="1">
                <a:effectLst/>
              </a:rPr>
              <a:t>Kubernetes</a:t>
            </a:r>
            <a:r>
              <a:rPr lang="es-ES" dirty="0">
                <a:effectLst/>
              </a:rPr>
              <a:t> es una cuenta de servicio.</a:t>
            </a:r>
          </a:p>
          <a:p>
            <a:pPr rtl="0">
              <a:buFont typeface="Arial" panose="020B0604020202020204" pitchFamily="34" charset="0"/>
              <a:buChar char="•"/>
            </a:pPr>
            <a:r>
              <a:rPr lang="es-ES" dirty="0">
                <a:effectLst/>
              </a:rPr>
              <a:t>Una cuenta de servicio existe en la API de </a:t>
            </a:r>
            <a:r>
              <a:rPr lang="es-ES" dirty="0" err="1">
                <a:effectLst/>
              </a:rPr>
              <a:t>Kubernetes</a:t>
            </a:r>
            <a:r>
              <a:rPr lang="es-ES" dirty="0">
                <a:effectLst/>
              </a:rPr>
              <a:t> y es administrada por ella.</a:t>
            </a:r>
          </a:p>
          <a:p>
            <a:pPr rtl="0">
              <a:buFont typeface="Arial" panose="020B0604020202020204" pitchFamily="34" charset="0"/>
              <a:buChar char="•"/>
            </a:pPr>
            <a:r>
              <a:rPr lang="es-ES" dirty="0">
                <a:effectLst/>
              </a:rPr>
              <a:t>Las credenciales para las cuentas de servicio se almacenan como secretos de </a:t>
            </a:r>
            <a:r>
              <a:rPr lang="es-ES" dirty="0" err="1">
                <a:effectLst/>
              </a:rPr>
              <a:t>Kubernetes</a:t>
            </a:r>
            <a:r>
              <a:rPr lang="es-ES" dirty="0">
                <a:effectLst/>
              </a:rPr>
              <a:t>, lo que permite que los </a:t>
            </a:r>
            <a:r>
              <a:rPr lang="es-ES" dirty="0" err="1">
                <a:effectLst/>
              </a:rPr>
              <a:t>pods</a:t>
            </a:r>
            <a:r>
              <a:rPr lang="es-ES" dirty="0">
                <a:effectLst/>
              </a:rPr>
              <a:t> autorizados las utilicen para comunicarse con el servidor de la API.</a:t>
            </a:r>
          </a:p>
          <a:p>
            <a:pPr rtl="0">
              <a:buFont typeface="Arial" panose="020B0604020202020204" pitchFamily="34" charset="0"/>
              <a:buChar char="•"/>
            </a:pPr>
            <a:r>
              <a:rPr lang="es-ES" dirty="0">
                <a:effectLst/>
              </a:rPr>
              <a:t>La mayoría de las solicitudes de API proporcionan un token de autenticación para una cuenta de servicio o una cuenta de usuario normal.</a:t>
            </a:r>
          </a:p>
          <a:p>
            <a:pPr rtl="0">
              <a:buFont typeface="Arial" panose="020B0604020202020204" pitchFamily="34" charset="0"/>
              <a:buChar char="•"/>
            </a:pPr>
            <a:r>
              <a:rPr lang="es-ES" dirty="0">
                <a:effectLst/>
              </a:rPr>
              <a:t>Las cuentas de usuario normales permiten un acceso más tradicional para administradores o desarrolladores humanos, no solo servicios y procesos.   </a:t>
            </a:r>
          </a:p>
          <a:p>
            <a:pPr rtl="0">
              <a:buFont typeface="Arial" panose="020B0604020202020204" pitchFamily="34" charset="0"/>
              <a:buChar char="•"/>
            </a:pPr>
            <a:r>
              <a:rPr lang="es-ES" dirty="0" err="1">
                <a:effectLst/>
              </a:rPr>
              <a:t>Kubernetes</a:t>
            </a:r>
            <a:r>
              <a:rPr lang="es-ES" dirty="0">
                <a:effectLst/>
              </a:rPr>
              <a:t> en sí no proporciona una solución de administración de identidades donde se almacenan las cuentas de usuario y las contraseñas normales.</a:t>
            </a:r>
          </a:p>
          <a:p>
            <a:pPr rtl="0">
              <a:buFont typeface="Arial" panose="020B0604020202020204" pitchFamily="34" charset="0"/>
              <a:buChar char="•"/>
            </a:pPr>
            <a:r>
              <a:rPr lang="es-ES" dirty="0">
                <a:effectLst/>
              </a:rPr>
              <a:t>En cambio, se pueden integrar soluciones de identidad externas en </a:t>
            </a:r>
            <a:r>
              <a:rPr lang="es-ES" dirty="0" err="1">
                <a:effectLst/>
              </a:rPr>
              <a:t>Kubernetes</a:t>
            </a:r>
            <a:r>
              <a:rPr lang="es-ES" dirty="0">
                <a:effectLst/>
              </a:rPr>
              <a:t>.</a:t>
            </a:r>
          </a:p>
          <a:p>
            <a:pPr rtl="0">
              <a:buFont typeface="Arial" panose="020B0604020202020204" pitchFamily="34" charset="0"/>
              <a:buChar char="•"/>
            </a:pPr>
            <a:r>
              <a:rPr lang="es-ES" dirty="0">
                <a:effectLst/>
              </a:rPr>
              <a:t>Para los clústeres de AKS, esta solución de identidad integrada es Azure Active </a:t>
            </a:r>
            <a:r>
              <a:rPr lang="es-ES" dirty="0" err="1">
                <a:effectLst/>
              </a:rPr>
              <a:t>Directory</a:t>
            </a:r>
            <a:r>
              <a:rPr lang="es-ES" dirty="0">
                <a:effectLst/>
              </a:rPr>
              <a:t>.</a:t>
            </a:r>
          </a:p>
          <a:p>
            <a:pPr rtl="0">
              <a:buNone/>
            </a:pPr>
            <a:r>
              <a:rPr lang="es-ES" b="1" dirty="0">
                <a:effectLst/>
              </a:rPr>
              <a:t>Integración de Azure Active </a:t>
            </a:r>
            <a:r>
              <a:rPr lang="es-ES" b="1" dirty="0" err="1">
                <a:effectLst/>
              </a:rPr>
              <a:t>Directory</a:t>
            </a:r>
            <a:r>
              <a:rPr lang="es-ES" b="1" dirty="0">
                <a:effectLst/>
              </a:rPr>
              <a:t>:</a:t>
            </a:r>
            <a:endParaRPr lang="es-ES" dirty="0">
              <a:effectLst/>
            </a:endParaRPr>
          </a:p>
          <a:p>
            <a:pPr rtl="0">
              <a:buFont typeface="Arial" panose="020B0604020202020204" pitchFamily="34" charset="0"/>
              <a:buChar char="•"/>
            </a:pPr>
            <a:r>
              <a:rPr lang="es-ES" dirty="0">
                <a:effectLst/>
              </a:rPr>
              <a:t>La seguridad de los clústeres de AKS se puede mejorar con la integración de Azure Active </a:t>
            </a:r>
            <a:r>
              <a:rPr lang="es-ES" dirty="0" err="1">
                <a:effectLst/>
              </a:rPr>
              <a:t>Directory</a:t>
            </a:r>
            <a:r>
              <a:rPr lang="es-ES" dirty="0">
                <a:effectLst/>
              </a:rPr>
              <a:t> (AD).</a:t>
            </a:r>
          </a:p>
          <a:p>
            <a:pPr rtl="0">
              <a:buFont typeface="Arial" panose="020B0604020202020204" pitchFamily="34" charset="0"/>
              <a:buChar char="•"/>
            </a:pPr>
            <a:r>
              <a:rPr lang="es-ES" dirty="0">
                <a:effectLst/>
              </a:rPr>
              <a:t>Azure AD es un servicio de directorio y administración de identidades basado en la nube y </a:t>
            </a:r>
            <a:r>
              <a:rPr lang="es-ES" dirty="0" err="1">
                <a:effectLst/>
              </a:rPr>
              <a:t>multiinquilino</a:t>
            </a:r>
            <a:r>
              <a:rPr lang="es-ES" dirty="0">
                <a:effectLst/>
              </a:rPr>
              <a:t> que combina servicios de directorio centrales, administración de acceso a aplicaciones y protección de identidad.</a:t>
            </a:r>
          </a:p>
          <a:p>
            <a:pPr rtl="0">
              <a:buFont typeface="Arial" panose="020B0604020202020204" pitchFamily="34" charset="0"/>
              <a:buChar char="•"/>
            </a:pPr>
            <a:r>
              <a:rPr lang="es-ES" dirty="0">
                <a:effectLst/>
              </a:rPr>
              <a:t>Con Azure AD, puedes integrar identidades locales en clústeres de AKS para proporcionar una única fuente para la administración de cuentas y la seguridad.</a:t>
            </a:r>
          </a:p>
          <a:p>
            <a:pPr rtl="0">
              <a:buFont typeface="Arial" panose="020B0604020202020204" pitchFamily="34" charset="0"/>
              <a:buChar char="•"/>
            </a:pPr>
            <a:r>
              <a:rPr lang="es-ES" dirty="0">
                <a:effectLst/>
              </a:rPr>
              <a:t>Con los clústeres de AKS integrados con Azure AD, puedes otorgar a usuarios o grupos acceso a los recursos de </a:t>
            </a:r>
            <a:r>
              <a:rPr lang="es-ES" dirty="0" err="1">
                <a:effectLst/>
              </a:rPr>
              <a:t>Kubernetes</a:t>
            </a:r>
            <a:r>
              <a:rPr lang="es-ES" dirty="0">
                <a:effectLst/>
              </a:rPr>
              <a:t> dentro de un espacio de nombres o en todo el clúster.</a:t>
            </a:r>
          </a:p>
          <a:p>
            <a:pPr rtl="0">
              <a:buFont typeface="Arial" panose="020B0604020202020204" pitchFamily="34" charset="0"/>
              <a:buChar char="•"/>
            </a:pPr>
            <a:r>
              <a:rPr lang="es-ES" dirty="0">
                <a:effectLst/>
              </a:rPr>
              <a:t>Para obtener un contexto de configuración de </a:t>
            </a:r>
            <a:r>
              <a:rPr lang="es-ES" dirty="0" err="1">
                <a:effectLst/>
              </a:rPr>
              <a:t>kubectl</a:t>
            </a:r>
            <a:r>
              <a:rPr lang="es-ES" dirty="0">
                <a:effectLst/>
              </a:rPr>
              <a:t>, un usuario puede ejecutar el comando </a:t>
            </a:r>
            <a:r>
              <a:rPr lang="es-ES" dirty="0" err="1">
                <a:effectLst/>
              </a:rPr>
              <a:t>az</a:t>
            </a:r>
            <a:r>
              <a:rPr lang="es-ES" dirty="0">
                <a:effectLst/>
              </a:rPr>
              <a:t> </a:t>
            </a:r>
            <a:r>
              <a:rPr lang="es-ES" dirty="0" err="1">
                <a:effectLst/>
              </a:rPr>
              <a:t>aks</a:t>
            </a:r>
            <a:r>
              <a:rPr lang="es-ES" dirty="0">
                <a:effectLst/>
              </a:rPr>
              <a:t> </a:t>
            </a:r>
            <a:r>
              <a:rPr lang="es-ES" dirty="0" err="1">
                <a:effectLst/>
              </a:rPr>
              <a:t>get-credentials</a:t>
            </a:r>
            <a:r>
              <a:rPr lang="es-ES" dirty="0">
                <a:effectLst/>
              </a:rPr>
              <a:t>.</a:t>
            </a:r>
          </a:p>
          <a:p>
            <a:pPr rtl="0">
              <a:buFont typeface="Arial" panose="020B0604020202020204" pitchFamily="34" charset="0"/>
              <a:buChar char="•"/>
            </a:pPr>
            <a:r>
              <a:rPr lang="es-ES" dirty="0">
                <a:effectLst/>
              </a:rPr>
              <a:t>Cuando un usuario interactúa con el clúster de AKS con </a:t>
            </a:r>
            <a:r>
              <a:rPr lang="es-ES" dirty="0" err="1">
                <a:effectLst/>
              </a:rPr>
              <a:t>kubectl</a:t>
            </a:r>
            <a:r>
              <a:rPr lang="es-ES" dirty="0">
                <a:effectLst/>
              </a:rPr>
              <a:t>, se le solicita que inicie sesión con sus credenciales de Azure AD.</a:t>
            </a:r>
          </a:p>
          <a:p>
            <a:pPr rtl="0">
              <a:buFont typeface="Arial" panose="020B0604020202020204" pitchFamily="34" charset="0"/>
              <a:buChar char="•"/>
            </a:pPr>
            <a:r>
              <a:rPr lang="es-ES" dirty="0">
                <a:effectLst/>
              </a:rPr>
              <a:t>Este enfoque proporciona una única fuente para la administración de cuentas de usuario y las credenciales de contraseña.</a:t>
            </a:r>
          </a:p>
          <a:p>
            <a:pPr rtl="0">
              <a:buFont typeface="Arial" panose="020B0604020202020204" pitchFamily="34" charset="0"/>
              <a:buChar char="•"/>
            </a:pPr>
            <a:r>
              <a:rPr lang="es-ES" dirty="0">
                <a:effectLst/>
              </a:rPr>
              <a:t>El usuario solo puede acceder a los recursos definidos por el administrador del clúster.</a:t>
            </a:r>
          </a:p>
          <a:p>
            <a:pPr rtl="0">
              <a:buNone/>
            </a:pPr>
            <a:r>
              <a:rPr lang="es-ES" b="1" dirty="0">
                <a:effectLst/>
              </a:rPr>
              <a:t>Controles de Acceso Basados en Roles (RBAC):</a:t>
            </a:r>
            <a:endParaRPr lang="es-ES" dirty="0">
              <a:effectLst/>
            </a:endParaRPr>
          </a:p>
          <a:p>
            <a:pPr rtl="0">
              <a:buFont typeface="Arial" panose="020B0604020202020204" pitchFamily="34" charset="0"/>
              <a:buChar char="•"/>
            </a:pPr>
            <a:r>
              <a:rPr lang="es-ES" dirty="0">
                <a:effectLst/>
              </a:rPr>
              <a:t>Para proporcionar un filtrado granular de las acciones que los usuarios pueden realizar, </a:t>
            </a:r>
            <a:r>
              <a:rPr lang="es-ES" dirty="0" err="1">
                <a:effectLst/>
              </a:rPr>
              <a:t>Kubernetes</a:t>
            </a:r>
            <a:r>
              <a:rPr lang="es-ES" dirty="0">
                <a:effectLst/>
              </a:rPr>
              <a:t> utiliza controles de acceso basados en roles (RBAC).</a:t>
            </a:r>
          </a:p>
          <a:p>
            <a:pPr rtl="0">
              <a:buFont typeface="Arial" panose="020B0604020202020204" pitchFamily="34" charset="0"/>
              <a:buChar char="•"/>
            </a:pPr>
            <a:r>
              <a:rPr lang="es-ES" dirty="0">
                <a:effectLst/>
              </a:rPr>
              <a:t>Este mecanismo de control te permite asignar a usuarios o grupos de usuarios permiso para realizar acciones como crear o modificar recursos, o ver registros de cargas de trabajo de aplicaciones en ejecución.   </a:t>
            </a:r>
          </a:p>
          <a:p>
            <a:pPr rtl="0">
              <a:buFont typeface="Arial" panose="020B0604020202020204" pitchFamily="34" charset="0"/>
              <a:buChar char="•"/>
            </a:pPr>
            <a:r>
              <a:rPr lang="es-ES" dirty="0">
                <a:effectLst/>
              </a:rPr>
              <a:t>Estos permisos se pueden limitar a un solo espacio de nombres o otorgar en todo el clúster de AKS.   </a:t>
            </a:r>
          </a:p>
          <a:p>
            <a:pPr rtl="0">
              <a:buFont typeface="Arial" panose="020B0604020202020204" pitchFamily="34" charset="0"/>
              <a:buChar char="•"/>
            </a:pPr>
            <a:r>
              <a:rPr lang="es-ES" dirty="0">
                <a:effectLst/>
              </a:rPr>
              <a:t>Con </a:t>
            </a:r>
            <a:r>
              <a:rPr lang="es-ES" dirty="0" err="1">
                <a:effectLst/>
              </a:rPr>
              <a:t>Kubernetes</a:t>
            </a:r>
            <a:r>
              <a:rPr lang="es-ES" dirty="0">
                <a:effectLst/>
              </a:rPr>
              <a:t> RBAC, creas roles para definir permisos y luego asignas esos roles a los usuarios con enlaces de roles.</a:t>
            </a:r>
          </a:p>
          <a:p>
            <a:pPr rtl="0">
              <a:buNone/>
            </a:pPr>
            <a:r>
              <a:rPr lang="es-ES" b="1" dirty="0">
                <a:effectLst/>
              </a:rPr>
              <a:t>Controles de Acceso Basados en Roles (RBAC) de Azure:</a:t>
            </a:r>
            <a:endParaRPr lang="es-ES" dirty="0">
              <a:effectLst/>
            </a:endParaRPr>
          </a:p>
          <a:p>
            <a:pPr rtl="0">
              <a:buFont typeface="Arial" panose="020B0604020202020204" pitchFamily="34" charset="0"/>
              <a:buChar char="•"/>
            </a:pPr>
            <a:r>
              <a:rPr lang="es-ES" dirty="0">
                <a:effectLst/>
              </a:rPr>
              <a:t>Un mecanismo adicional para controlar el acceso a los recursos son los controles de acceso basados en roles (RBAC) de Azure.</a:t>
            </a:r>
          </a:p>
          <a:p>
            <a:pPr rtl="0">
              <a:buFont typeface="Arial" panose="020B0604020202020204" pitchFamily="34" charset="0"/>
              <a:buChar char="•"/>
            </a:pPr>
            <a:r>
              <a:rPr lang="es-ES" dirty="0" err="1">
                <a:effectLst/>
              </a:rPr>
              <a:t>Kubernetes</a:t>
            </a:r>
            <a:r>
              <a:rPr lang="es-ES" dirty="0">
                <a:effectLst/>
              </a:rPr>
              <a:t> RBAC está diseñado para funcionar en recursos dentro de tu clúster de AKS, y Azure RBAC está diseñado para funcionar en recursos dentro de tu suscripción de Azure.</a:t>
            </a:r>
          </a:p>
          <a:p>
            <a:pPr rtl="0">
              <a:buFont typeface="Arial" panose="020B0604020202020204" pitchFamily="34" charset="0"/>
              <a:buChar char="•"/>
            </a:pPr>
            <a:r>
              <a:rPr lang="es-ES" dirty="0">
                <a:effectLst/>
              </a:rPr>
              <a:t>Con Azure RBAC, creas una definición de rol que describe los permisos que se aplicarán.</a:t>
            </a:r>
          </a:p>
          <a:p>
            <a:pPr rtl="0">
              <a:buFont typeface="Arial" panose="020B0604020202020204" pitchFamily="34" charset="0"/>
              <a:buChar char="•"/>
            </a:pPr>
            <a:r>
              <a:rPr lang="es-ES" dirty="0">
                <a:effectLst/>
              </a:rPr>
              <a:t>Luego, a un usuario o grupo se le asigna esta definición de rol para un alcance particular, que podría ser un recurso individual, un grupo de recursos o en toda la suscripción.</a:t>
            </a:r>
          </a:p>
          <a:p>
            <a:pPr rtl="0">
              <a:buNone/>
            </a:pPr>
            <a:r>
              <a:rPr lang="es-ES" b="1" dirty="0">
                <a:effectLst/>
              </a:rPr>
              <a:t>Roles y </a:t>
            </a:r>
            <a:r>
              <a:rPr lang="es-ES" b="1" dirty="0" err="1">
                <a:effectLst/>
              </a:rPr>
              <a:t>ClusterRoles</a:t>
            </a:r>
            <a:r>
              <a:rPr lang="es-ES" b="1" dirty="0">
                <a:effectLst/>
              </a:rPr>
              <a:t>:</a:t>
            </a:r>
            <a:endParaRPr lang="es-ES" dirty="0">
              <a:effectLst/>
            </a:endParaRPr>
          </a:p>
          <a:p>
            <a:pPr rtl="0">
              <a:buFont typeface="Arial" panose="020B0604020202020204" pitchFamily="34" charset="0"/>
              <a:buChar char="•"/>
            </a:pPr>
            <a:r>
              <a:rPr lang="es-ES" dirty="0">
                <a:effectLst/>
              </a:rPr>
              <a:t>Antes de asignar permisos a los usuarios con </a:t>
            </a:r>
            <a:r>
              <a:rPr lang="es-ES" dirty="0" err="1">
                <a:effectLst/>
              </a:rPr>
              <a:t>Kubernetes</a:t>
            </a:r>
            <a:r>
              <a:rPr lang="es-ES" dirty="0">
                <a:effectLst/>
              </a:rPr>
              <a:t> RBAC, primero defines esos permisos como un Rol.</a:t>
            </a:r>
          </a:p>
          <a:p>
            <a:pPr rtl="0">
              <a:buFont typeface="Arial" panose="020B0604020202020204" pitchFamily="34" charset="0"/>
              <a:buChar char="•"/>
            </a:pPr>
            <a:r>
              <a:rPr lang="es-ES" dirty="0">
                <a:effectLst/>
              </a:rPr>
              <a:t>Los roles de </a:t>
            </a:r>
            <a:r>
              <a:rPr lang="es-ES" dirty="0" err="1">
                <a:effectLst/>
              </a:rPr>
              <a:t>Kubernetes</a:t>
            </a:r>
            <a:r>
              <a:rPr lang="es-ES" dirty="0">
                <a:effectLst/>
              </a:rPr>
              <a:t> otorgan permisos. No existe el concepto de un permiso de denegación.</a:t>
            </a:r>
          </a:p>
          <a:p>
            <a:pPr rtl="0">
              <a:buFont typeface="Arial" panose="020B0604020202020204" pitchFamily="34" charset="0"/>
              <a:buChar char="•"/>
            </a:pPr>
            <a:r>
              <a:rPr lang="es-ES" dirty="0">
                <a:effectLst/>
              </a:rPr>
              <a:t>Los roles se utilizan para otorgar permisos dentro de un espacio de nombres.</a:t>
            </a:r>
          </a:p>
          <a:p>
            <a:pPr rtl="0">
              <a:buFont typeface="Arial" panose="020B0604020202020204" pitchFamily="34" charset="0"/>
              <a:buChar char="•"/>
            </a:pPr>
            <a:r>
              <a:rPr lang="es-ES" dirty="0">
                <a:effectLst/>
              </a:rPr>
              <a:t>Si necesitas otorgar permisos en todo el clúster o a recursos del clúster fuera de un espacio de nombres dado, puedes utilizar </a:t>
            </a:r>
            <a:r>
              <a:rPr lang="es-ES" dirty="0" err="1">
                <a:effectLst/>
              </a:rPr>
              <a:t>ClusterRoles</a:t>
            </a:r>
            <a:r>
              <a:rPr lang="es-ES" dirty="0">
                <a:effectLst/>
              </a:rPr>
              <a:t> en su lugar.</a:t>
            </a:r>
          </a:p>
          <a:p>
            <a:pPr rtl="0">
              <a:buFont typeface="Arial" panose="020B0604020202020204" pitchFamily="34" charset="0"/>
              <a:buChar char="•"/>
            </a:pPr>
            <a:r>
              <a:rPr lang="es-ES" dirty="0">
                <a:effectLst/>
              </a:rPr>
              <a:t>Un </a:t>
            </a:r>
            <a:r>
              <a:rPr lang="es-ES" dirty="0" err="1">
                <a:effectLst/>
              </a:rPr>
              <a:t>ClusterRole</a:t>
            </a:r>
            <a:r>
              <a:rPr lang="es-ES" dirty="0">
                <a:effectLst/>
              </a:rPr>
              <a:t> funciona de la misma manera para otorgar permisos a los recursos, pero se puede aplicar a los recursos en todo el clúster, no a un espacio de nombres específico.</a:t>
            </a:r>
          </a:p>
          <a:p>
            <a:pPr rtl="0">
              <a:buNone/>
            </a:pPr>
            <a:r>
              <a:rPr lang="es-ES" b="1" dirty="0" err="1">
                <a:effectLst/>
              </a:rPr>
              <a:t>RoleBindings</a:t>
            </a:r>
            <a:r>
              <a:rPr lang="es-ES" b="1" dirty="0">
                <a:effectLst/>
              </a:rPr>
              <a:t> y </a:t>
            </a:r>
            <a:r>
              <a:rPr lang="es-ES" b="1" dirty="0" err="1">
                <a:effectLst/>
              </a:rPr>
              <a:t>ClusterRoleBindings</a:t>
            </a:r>
            <a:r>
              <a:rPr lang="es-ES" b="1" dirty="0">
                <a:effectLst/>
              </a:rPr>
              <a:t>:</a:t>
            </a:r>
            <a:endParaRPr lang="es-ES" dirty="0">
              <a:effectLst/>
            </a:endParaRPr>
          </a:p>
          <a:p>
            <a:pPr rtl="0">
              <a:buFont typeface="Arial" panose="020B0604020202020204" pitchFamily="34" charset="0"/>
              <a:buChar char="•"/>
            </a:pPr>
            <a:r>
              <a:rPr lang="es-ES" dirty="0">
                <a:effectLst/>
              </a:rPr>
              <a:t>Una vez que se definen los roles para otorgar permisos a los recursos, asignas esos permisos de </a:t>
            </a:r>
            <a:r>
              <a:rPr lang="es-ES" dirty="0" err="1">
                <a:effectLst/>
              </a:rPr>
              <a:t>Kubernetes</a:t>
            </a:r>
            <a:r>
              <a:rPr lang="es-ES" dirty="0">
                <a:effectLst/>
              </a:rPr>
              <a:t> RBAC con un </a:t>
            </a:r>
            <a:r>
              <a:rPr lang="es-ES" dirty="0" err="1">
                <a:effectLst/>
              </a:rPr>
              <a:t>RoleBinding</a:t>
            </a:r>
            <a:r>
              <a:rPr lang="es-ES" dirty="0">
                <a:effectLst/>
              </a:rPr>
              <a:t>.</a:t>
            </a:r>
          </a:p>
          <a:p>
            <a:pPr rtl="0">
              <a:buFont typeface="Arial" panose="020B0604020202020204" pitchFamily="34" charset="0"/>
              <a:buChar char="•"/>
            </a:pPr>
            <a:r>
              <a:rPr lang="es-ES" dirty="0">
                <a:effectLst/>
              </a:rPr>
              <a:t>Si tu clúster de AKS se integra con Azure Active </a:t>
            </a:r>
            <a:r>
              <a:rPr lang="es-ES" dirty="0" err="1">
                <a:effectLst/>
              </a:rPr>
              <a:t>Directory</a:t>
            </a:r>
            <a:r>
              <a:rPr lang="es-ES" dirty="0">
                <a:effectLst/>
              </a:rPr>
              <a:t>, los enlaces son cómo se otorgan permisos a esos usuarios de Azure AD para realizar acciones dentro del clúster.</a:t>
            </a:r>
          </a:p>
          <a:p>
            <a:pPr rtl="0">
              <a:buFont typeface="Arial" panose="020B0604020202020204" pitchFamily="34" charset="0"/>
              <a:buChar char="•"/>
            </a:pPr>
            <a:r>
              <a:rPr lang="es-ES" dirty="0">
                <a:effectLst/>
              </a:rPr>
              <a:t>Los enlaces de roles se utilizan para asignar roles para un espacio de nombres dado.</a:t>
            </a:r>
          </a:p>
          <a:p>
            <a:pPr rtl="0">
              <a:buFont typeface="Arial" panose="020B0604020202020204" pitchFamily="34" charset="0"/>
              <a:buChar char="•"/>
            </a:pPr>
            <a:r>
              <a:rPr lang="es-ES" dirty="0">
                <a:effectLst/>
              </a:rPr>
              <a:t>Este enfoque te permite segregar lógicamente un solo clúster de AKS, con usuarios que solo pueden acceder a los recursos de la aplicación en su espacio de nombres asignado.</a:t>
            </a:r>
          </a:p>
          <a:p>
            <a:pPr rtl="0">
              <a:buFont typeface="Arial" panose="020B0604020202020204" pitchFamily="34" charset="0"/>
              <a:buChar char="•"/>
            </a:pPr>
            <a:r>
              <a:rPr lang="es-ES" dirty="0">
                <a:effectLst/>
              </a:rPr>
              <a:t>Si necesitas enlazar roles en todo el clúster o a recursos del clúster fuera de un espacio de nombres dado, puedes utilizar </a:t>
            </a:r>
            <a:r>
              <a:rPr lang="es-ES" dirty="0" err="1">
                <a:effectLst/>
              </a:rPr>
              <a:t>ClusterRoleBindings</a:t>
            </a:r>
            <a:r>
              <a:rPr lang="es-ES" dirty="0">
                <a:effectLst/>
              </a:rPr>
              <a:t> en su lugar.</a:t>
            </a:r>
          </a:p>
          <a:p>
            <a:pPr rtl="0">
              <a:buFont typeface="Arial" panose="020B0604020202020204" pitchFamily="34" charset="0"/>
              <a:buChar char="•"/>
            </a:pPr>
            <a:r>
              <a:rPr lang="es-ES" dirty="0">
                <a:effectLst/>
              </a:rPr>
              <a:t>Un </a:t>
            </a:r>
            <a:r>
              <a:rPr lang="es-ES" dirty="0" err="1">
                <a:effectLst/>
              </a:rPr>
              <a:t>ClusterRoleBinding</a:t>
            </a:r>
            <a:r>
              <a:rPr lang="es-ES" dirty="0">
                <a:effectLst/>
              </a:rPr>
              <a:t> funciona de la misma manera para enlazar roles a usuarios, pero se puede aplicar a los recursos en todo el clúster, no a un espacio de nombres específico.</a:t>
            </a:r>
          </a:p>
          <a:p>
            <a:pPr rtl="0">
              <a:buFont typeface="Arial" panose="020B0604020202020204" pitchFamily="34" charset="0"/>
              <a:buChar char="•"/>
            </a:pPr>
            <a:r>
              <a:rPr lang="es-ES" dirty="0">
                <a:effectLst/>
              </a:rPr>
              <a:t>Este enfoque te permite otorgar a los administradores o ingenieros de soporte acceso a todos los recursos en el clúster de AKS.</a:t>
            </a:r>
          </a:p>
          <a:p>
            <a:pPr rtl="0">
              <a:buNone/>
            </a:pPr>
            <a:r>
              <a:rPr lang="es-ES" b="1" dirty="0">
                <a:effectLst/>
              </a:rPr>
              <a:t>Puntos Clave:</a:t>
            </a:r>
            <a:endParaRPr lang="es-ES" dirty="0">
              <a:effectLst/>
            </a:endParaRPr>
          </a:p>
          <a:p>
            <a:pPr rtl="0">
              <a:buFont typeface="Arial" panose="020B0604020202020204" pitchFamily="34" charset="0"/>
              <a:buChar char="•"/>
            </a:pPr>
            <a:r>
              <a:rPr lang="es-ES" dirty="0">
                <a:effectLst/>
              </a:rPr>
              <a:t>AKS can </a:t>
            </a:r>
            <a:r>
              <a:rPr lang="es-ES" dirty="0" err="1">
                <a:effectLst/>
              </a:rPr>
              <a:t>integrate</a:t>
            </a:r>
            <a:r>
              <a:rPr lang="es-ES" dirty="0">
                <a:effectLst/>
              </a:rPr>
              <a:t> </a:t>
            </a:r>
            <a:r>
              <a:rPr lang="es-ES" dirty="0" err="1">
                <a:effectLst/>
              </a:rPr>
              <a:t>with</a:t>
            </a:r>
            <a:r>
              <a:rPr lang="es-ES" dirty="0">
                <a:effectLst/>
              </a:rPr>
              <a:t> Azure AD.</a:t>
            </a:r>
          </a:p>
          <a:p>
            <a:pPr rtl="0">
              <a:buFont typeface="Arial" panose="020B0604020202020204" pitchFamily="34" charset="0"/>
              <a:buChar char="•"/>
            </a:pPr>
            <a:r>
              <a:rPr lang="es-ES" dirty="0" err="1">
                <a:effectLst/>
              </a:rPr>
              <a:t>Kubernetes</a:t>
            </a:r>
            <a:r>
              <a:rPr lang="es-ES" dirty="0">
                <a:effectLst/>
              </a:rPr>
              <a:t> RBAC </a:t>
            </a:r>
            <a:r>
              <a:rPr lang="es-ES" dirty="0" err="1">
                <a:effectLst/>
              </a:rPr>
              <a:t>is</a:t>
            </a:r>
            <a:r>
              <a:rPr lang="es-ES" dirty="0">
                <a:effectLst/>
              </a:rPr>
              <a:t> </a:t>
            </a:r>
            <a:r>
              <a:rPr lang="es-ES" dirty="0" err="1">
                <a:effectLst/>
              </a:rPr>
              <a:t>used</a:t>
            </a:r>
            <a:r>
              <a:rPr lang="es-ES" dirty="0">
                <a:effectLst/>
              </a:rPr>
              <a:t> to </a:t>
            </a:r>
            <a:r>
              <a:rPr lang="es-ES" dirty="0" err="1">
                <a:effectLst/>
              </a:rPr>
              <a:t>grant</a:t>
            </a:r>
            <a:r>
              <a:rPr lang="es-ES" dirty="0">
                <a:effectLst/>
              </a:rPr>
              <a:t> </a:t>
            </a:r>
            <a:r>
              <a:rPr lang="es-ES" dirty="0" err="1">
                <a:effectLst/>
              </a:rPr>
              <a:t>permissions</a:t>
            </a:r>
            <a:r>
              <a:rPr lang="es-ES" dirty="0">
                <a:effectLst/>
              </a:rPr>
              <a:t>.</a:t>
            </a:r>
          </a:p>
          <a:p>
            <a:pPr rtl="0">
              <a:buFont typeface="Arial" panose="020B0604020202020204" pitchFamily="34" charset="0"/>
              <a:buChar char="•"/>
            </a:pPr>
            <a:r>
              <a:rPr lang="es-ES" dirty="0">
                <a:effectLst/>
              </a:rPr>
              <a:t>Roles </a:t>
            </a:r>
            <a:r>
              <a:rPr lang="es-ES" dirty="0" err="1">
                <a:effectLst/>
              </a:rPr>
              <a:t>grant</a:t>
            </a:r>
            <a:r>
              <a:rPr lang="es-ES" dirty="0">
                <a:effectLst/>
              </a:rPr>
              <a:t> </a:t>
            </a:r>
            <a:r>
              <a:rPr lang="es-ES" dirty="0" err="1">
                <a:effectLst/>
              </a:rPr>
              <a:t>permission</a:t>
            </a:r>
            <a:r>
              <a:rPr lang="es-ES" dirty="0">
                <a:effectLst/>
              </a:rPr>
              <a:t> </a:t>
            </a:r>
            <a:r>
              <a:rPr lang="es-ES" dirty="0" err="1">
                <a:effectLst/>
              </a:rPr>
              <a:t>on</a:t>
            </a:r>
            <a:r>
              <a:rPr lang="es-ES" dirty="0">
                <a:effectLst/>
              </a:rPr>
              <a:t> a </a:t>
            </a:r>
            <a:r>
              <a:rPr lang="es-ES" dirty="0" err="1">
                <a:effectLst/>
              </a:rPr>
              <a:t>namespace</a:t>
            </a:r>
            <a:r>
              <a:rPr lang="es-ES" dirty="0">
                <a:effectLst/>
              </a:rPr>
              <a:t> </a:t>
            </a:r>
            <a:r>
              <a:rPr lang="es-ES" dirty="0" err="1">
                <a:effectLst/>
              </a:rPr>
              <a:t>level</a:t>
            </a:r>
            <a:r>
              <a:rPr lang="es-ES" dirty="0">
                <a:effectLst/>
              </a:rPr>
              <a:t>.</a:t>
            </a:r>
          </a:p>
          <a:p>
            <a:pPr rtl="0">
              <a:buFont typeface="Arial" panose="020B0604020202020204" pitchFamily="34" charset="0"/>
              <a:buChar char="•"/>
            </a:pPr>
            <a:r>
              <a:rPr lang="es-ES" dirty="0" err="1">
                <a:effectLst/>
              </a:rPr>
              <a:t>ClusterRoles</a:t>
            </a:r>
            <a:r>
              <a:rPr lang="es-ES" dirty="0">
                <a:effectLst/>
              </a:rPr>
              <a:t> </a:t>
            </a:r>
            <a:r>
              <a:rPr lang="es-ES" dirty="0" err="1">
                <a:effectLst/>
              </a:rPr>
              <a:t>grant</a:t>
            </a:r>
            <a:r>
              <a:rPr lang="es-ES" dirty="0">
                <a:effectLst/>
              </a:rPr>
              <a:t> </a:t>
            </a:r>
            <a:r>
              <a:rPr lang="es-ES" dirty="0" err="1">
                <a:effectLst/>
              </a:rPr>
              <a:t>permissions</a:t>
            </a:r>
            <a:r>
              <a:rPr lang="es-ES" dirty="0">
                <a:effectLst/>
              </a:rPr>
              <a:t> </a:t>
            </a:r>
            <a:r>
              <a:rPr lang="es-ES" dirty="0" err="1">
                <a:effectLst/>
              </a:rPr>
              <a:t>on</a:t>
            </a:r>
            <a:r>
              <a:rPr lang="es-ES" dirty="0">
                <a:effectLst/>
              </a:rPr>
              <a:t> a </a:t>
            </a:r>
            <a:r>
              <a:rPr lang="es-ES" dirty="0" err="1">
                <a:effectLst/>
              </a:rPr>
              <a:t>cluster</a:t>
            </a:r>
            <a:r>
              <a:rPr lang="es-ES" dirty="0">
                <a:effectLst/>
              </a:rPr>
              <a:t> </a:t>
            </a:r>
            <a:r>
              <a:rPr lang="es-ES" dirty="0" err="1">
                <a:effectLst/>
              </a:rPr>
              <a:t>level</a:t>
            </a:r>
            <a:r>
              <a:rPr lang="es-ES" dirty="0">
                <a:effectLst/>
              </a:rPr>
              <a:t>.</a:t>
            </a:r>
          </a:p>
          <a:p>
            <a:pPr rtl="0">
              <a:buFont typeface="Arial" panose="020B0604020202020204" pitchFamily="34" charset="0"/>
              <a:buChar char="•"/>
            </a:pPr>
            <a:r>
              <a:rPr lang="es-ES" dirty="0" err="1">
                <a:effectLst/>
              </a:rPr>
              <a:t>RoleBindings</a:t>
            </a:r>
            <a:r>
              <a:rPr lang="es-ES" dirty="0">
                <a:effectLst/>
              </a:rPr>
              <a:t> and </a:t>
            </a:r>
            <a:r>
              <a:rPr lang="es-ES" dirty="0" err="1">
                <a:effectLst/>
              </a:rPr>
              <a:t>ClusterRoleBindings</a:t>
            </a:r>
            <a:r>
              <a:rPr lang="es-ES" dirty="0">
                <a:effectLst/>
              </a:rPr>
              <a:t> </a:t>
            </a:r>
            <a:r>
              <a:rPr lang="es-ES" dirty="0" err="1">
                <a:effectLst/>
              </a:rPr>
              <a:t>assign</a:t>
            </a:r>
            <a:r>
              <a:rPr lang="es-ES" dirty="0">
                <a:effectLst/>
              </a:rPr>
              <a:t> </a:t>
            </a:r>
            <a:r>
              <a:rPr lang="es-ES" dirty="0" err="1">
                <a:effectLst/>
              </a:rPr>
              <a:t>the</a:t>
            </a:r>
            <a:r>
              <a:rPr lang="es-ES" dirty="0">
                <a:effectLst/>
              </a:rPr>
              <a:t> roles to </a:t>
            </a:r>
            <a:r>
              <a:rPr lang="es-ES" dirty="0" err="1">
                <a:effectLst/>
              </a:rPr>
              <a:t>users</a:t>
            </a:r>
            <a:r>
              <a:rPr lang="es-ES" dirty="0">
                <a:effectLst/>
              </a:rPr>
              <a:t>.</a:t>
            </a:r>
          </a:p>
          <a:p>
            <a:pPr rtl="0">
              <a:buNone/>
            </a:pPr>
            <a:r>
              <a:rPr lang="es-ES" dirty="0">
                <a:effectLst/>
              </a:rPr>
              <a:t>En resumen, AKS proporciona una integración sólida con Azure AD y </a:t>
            </a:r>
            <a:r>
              <a:rPr lang="es-ES" dirty="0" err="1">
                <a:effectLst/>
              </a:rPr>
              <a:t>Kubernetes</a:t>
            </a:r>
            <a:r>
              <a:rPr lang="es-ES" dirty="0">
                <a:effectLst/>
              </a:rPr>
              <a:t> RBAC, lo que permite una gestión de permisos granular y segura para tus aplicaciones en contenedores.</a:t>
            </a:r>
          </a:p>
          <a:p>
            <a:r>
              <a:rPr lang="es-ES" dirty="0"/>
              <a:t>Fuentes y contenido relacionado</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9:20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723271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rtl="0">
              <a:buNone/>
            </a:pPr>
            <a:r>
              <a:rPr lang="es-ES" dirty="0">
                <a:effectLst/>
              </a:rPr>
              <a:t>Claro, vamos a desglosar el escalado en AKS (Azure </a:t>
            </a:r>
            <a:r>
              <a:rPr lang="es-ES" dirty="0" err="1">
                <a:effectLst/>
              </a:rPr>
              <a:t>Kubernetes</a:t>
            </a:r>
            <a:r>
              <a:rPr lang="es-ES" dirty="0">
                <a:effectLst/>
              </a:rPr>
              <a:t> </a:t>
            </a:r>
            <a:r>
              <a:rPr lang="es-ES" dirty="0" err="1">
                <a:effectLst/>
              </a:rPr>
              <a:t>Service</a:t>
            </a:r>
            <a:r>
              <a:rPr lang="es-ES" dirty="0">
                <a:effectLst/>
              </a:rPr>
              <a:t>):</a:t>
            </a:r>
          </a:p>
          <a:p>
            <a:pPr rtl="0">
              <a:buNone/>
            </a:pPr>
            <a:r>
              <a:rPr lang="es-ES" b="1" dirty="0">
                <a:effectLst/>
              </a:rPr>
              <a:t>Escalado en AKS:</a:t>
            </a:r>
            <a:endParaRPr lang="es-ES" dirty="0">
              <a:effectLst/>
            </a:endParaRPr>
          </a:p>
          <a:p>
            <a:pPr rtl="0">
              <a:buFont typeface="Arial" panose="020B0604020202020204" pitchFamily="34" charset="0"/>
              <a:buChar char="•"/>
            </a:pPr>
            <a:r>
              <a:rPr lang="es-ES" dirty="0">
                <a:effectLst/>
              </a:rPr>
              <a:t>A medida que ejecutas aplicaciones en AKS, es posible que necesites aumentar o disminuir la cantidad de recursos de cómputo.</a:t>
            </a:r>
          </a:p>
          <a:p>
            <a:pPr rtl="0">
              <a:buFont typeface="Arial" panose="020B0604020202020204" pitchFamily="34" charset="0"/>
              <a:buChar char="•"/>
            </a:pPr>
            <a:r>
              <a:rPr lang="es-ES" dirty="0">
                <a:effectLst/>
              </a:rPr>
              <a:t>A medida que cambia el número de instancias de aplicaciones que necesitas, el número de nodos de </a:t>
            </a:r>
            <a:r>
              <a:rPr lang="es-ES" dirty="0" err="1">
                <a:effectLst/>
              </a:rPr>
              <a:t>Kubernetes</a:t>
            </a:r>
            <a:r>
              <a:rPr lang="es-ES" dirty="0">
                <a:effectLst/>
              </a:rPr>
              <a:t> subyacentes también puede necesitar cambiar.</a:t>
            </a:r>
          </a:p>
          <a:p>
            <a:pPr rtl="0">
              <a:buFont typeface="Arial" panose="020B0604020202020204" pitchFamily="34" charset="0"/>
              <a:buChar char="•"/>
            </a:pPr>
            <a:r>
              <a:rPr lang="es-ES" dirty="0">
                <a:effectLst/>
              </a:rPr>
              <a:t>También es posible que necesites aprovisionar rápidamente una gran cantidad de instancias de aplicaciones adicionales.</a:t>
            </a:r>
          </a:p>
          <a:p>
            <a:pPr rtl="0">
              <a:buNone/>
            </a:pPr>
            <a:r>
              <a:rPr lang="es-ES" b="1" dirty="0">
                <a:effectLst/>
              </a:rPr>
              <a:t>Escalar Manualmente </a:t>
            </a:r>
            <a:r>
              <a:rPr lang="es-ES" b="1" dirty="0" err="1">
                <a:effectLst/>
              </a:rPr>
              <a:t>Pods</a:t>
            </a:r>
            <a:r>
              <a:rPr lang="es-ES" b="1" dirty="0">
                <a:effectLst/>
              </a:rPr>
              <a:t> o Nodos:</a:t>
            </a:r>
            <a:endParaRPr lang="es-ES" dirty="0">
              <a:effectLst/>
            </a:endParaRPr>
          </a:p>
          <a:p>
            <a:pPr rtl="0">
              <a:buFont typeface="Arial" panose="020B0604020202020204" pitchFamily="34" charset="0"/>
              <a:buChar char="•"/>
            </a:pPr>
            <a:r>
              <a:rPr lang="es-ES" dirty="0">
                <a:effectLst/>
              </a:rPr>
              <a:t>Puedes escalar manualmente réplicas (</a:t>
            </a:r>
            <a:r>
              <a:rPr lang="es-ES" dirty="0" err="1">
                <a:effectLst/>
              </a:rPr>
              <a:t>pods</a:t>
            </a:r>
            <a:r>
              <a:rPr lang="es-ES" dirty="0">
                <a:effectLst/>
              </a:rPr>
              <a:t>) y nodos para probar cómo responde tu aplicación a un cambio en los recursos y el estado disponibles.</a:t>
            </a:r>
          </a:p>
          <a:p>
            <a:pPr rtl="0">
              <a:buFont typeface="Arial" panose="020B0604020202020204" pitchFamily="34" charset="0"/>
              <a:buChar char="•"/>
            </a:pPr>
            <a:r>
              <a:rPr lang="es-ES" dirty="0">
                <a:effectLst/>
              </a:rPr>
              <a:t>El escalado manual de recursos también te permite definir una cantidad establecida de recursos para utilizar para mantener un costo fijo, como el número de nodos.   </a:t>
            </a:r>
          </a:p>
          <a:p>
            <a:pPr rtl="0">
              <a:buFont typeface="Arial" panose="020B0604020202020204" pitchFamily="34" charset="0"/>
              <a:buChar char="•"/>
            </a:pPr>
            <a:r>
              <a:rPr lang="es-ES" dirty="0">
                <a:effectLst/>
              </a:rPr>
              <a:t>Para escalar manualmente, defines el recuento de réplicas o nodos, y la API de </a:t>
            </a:r>
            <a:r>
              <a:rPr lang="es-ES" dirty="0" err="1">
                <a:effectLst/>
              </a:rPr>
              <a:t>Kubernetes</a:t>
            </a:r>
            <a:r>
              <a:rPr lang="es-ES" dirty="0">
                <a:effectLst/>
              </a:rPr>
              <a:t> programa la creación de </a:t>
            </a:r>
            <a:r>
              <a:rPr lang="es-ES" dirty="0" err="1">
                <a:effectLst/>
              </a:rPr>
              <a:t>pods</a:t>
            </a:r>
            <a:r>
              <a:rPr lang="es-ES" dirty="0">
                <a:effectLst/>
              </a:rPr>
              <a:t> adicionales o el drenaje de nodos.</a:t>
            </a:r>
          </a:p>
          <a:p>
            <a:pPr rtl="0">
              <a:buNone/>
            </a:pPr>
            <a:r>
              <a:rPr lang="es-ES" b="1" dirty="0">
                <a:effectLst/>
              </a:rPr>
              <a:t>Escalador Automático Horizontal de </a:t>
            </a:r>
            <a:r>
              <a:rPr lang="es-ES" b="1" dirty="0" err="1">
                <a:effectLst/>
              </a:rPr>
              <a:t>Pods</a:t>
            </a:r>
            <a:r>
              <a:rPr lang="es-ES" b="1" dirty="0">
                <a:effectLst/>
              </a:rPr>
              <a:t> (Horizontal </a:t>
            </a:r>
            <a:r>
              <a:rPr lang="es-ES" b="1" dirty="0" err="1">
                <a:effectLst/>
              </a:rPr>
              <a:t>Pod</a:t>
            </a:r>
            <a:r>
              <a:rPr lang="es-ES" b="1" dirty="0">
                <a:effectLst/>
              </a:rPr>
              <a:t> </a:t>
            </a:r>
            <a:r>
              <a:rPr lang="es-ES" b="1" dirty="0" err="1">
                <a:effectLst/>
              </a:rPr>
              <a:t>Autoscaler</a:t>
            </a:r>
            <a:r>
              <a:rPr lang="es-ES" b="1" dirty="0">
                <a:effectLst/>
              </a:rPr>
              <a:t> - HPA):</a:t>
            </a:r>
            <a:endParaRPr lang="es-ES" dirty="0">
              <a:effectLst/>
            </a:endParaRPr>
          </a:p>
          <a:p>
            <a:pPr rtl="0">
              <a:buFont typeface="Arial" panose="020B0604020202020204" pitchFamily="34" charset="0"/>
              <a:buChar char="•"/>
            </a:pPr>
            <a:r>
              <a:rPr lang="es-ES" dirty="0" err="1">
                <a:effectLst/>
              </a:rPr>
              <a:t>Kubernetes</a:t>
            </a:r>
            <a:r>
              <a:rPr lang="es-ES" dirty="0">
                <a:effectLst/>
              </a:rPr>
              <a:t> utiliza el escalador automático horizontal de </a:t>
            </a:r>
            <a:r>
              <a:rPr lang="es-ES" dirty="0" err="1">
                <a:effectLst/>
              </a:rPr>
              <a:t>pods</a:t>
            </a:r>
            <a:r>
              <a:rPr lang="es-ES" dirty="0">
                <a:effectLst/>
              </a:rPr>
              <a:t> (HPA) para monitorear la demanda de recursos y escalar automáticamente el número de réplicas.   </a:t>
            </a:r>
          </a:p>
          <a:p>
            <a:pPr rtl="0">
              <a:buFont typeface="Arial" panose="020B0604020202020204" pitchFamily="34" charset="0"/>
              <a:buChar char="•"/>
            </a:pPr>
            <a:r>
              <a:rPr lang="es-ES" dirty="0">
                <a:effectLst/>
              </a:rPr>
              <a:t>De forma predeterminada, el escalador automático horizontal de </a:t>
            </a:r>
            <a:r>
              <a:rPr lang="es-ES" dirty="0" err="1">
                <a:effectLst/>
              </a:rPr>
              <a:t>pods</a:t>
            </a:r>
            <a:r>
              <a:rPr lang="es-ES" dirty="0">
                <a:effectLst/>
              </a:rPr>
              <a:t> verifica la API de métricas cada 30 segundos para detectar cualquier cambio requerido en el recuento de réplicas.</a:t>
            </a:r>
          </a:p>
          <a:p>
            <a:pPr rtl="0">
              <a:buFont typeface="Arial" panose="020B0604020202020204" pitchFamily="34" charset="0"/>
              <a:buChar char="•"/>
            </a:pPr>
            <a:r>
              <a:rPr lang="es-ES" dirty="0">
                <a:effectLst/>
              </a:rPr>
              <a:t>Cuando se requieren cambios, el número de réplicas se aumenta o disminuye en consecuencia.</a:t>
            </a:r>
          </a:p>
          <a:p>
            <a:pPr rtl="0">
              <a:buFont typeface="Arial" panose="020B0604020202020204" pitchFamily="34" charset="0"/>
              <a:buChar char="•"/>
            </a:pPr>
            <a:r>
              <a:rPr lang="es-ES" dirty="0">
                <a:effectLst/>
              </a:rPr>
              <a:t>El escalador automático horizontal de </a:t>
            </a:r>
            <a:r>
              <a:rPr lang="es-ES" dirty="0" err="1">
                <a:effectLst/>
              </a:rPr>
              <a:t>pods</a:t>
            </a:r>
            <a:r>
              <a:rPr lang="es-ES" dirty="0">
                <a:effectLst/>
              </a:rPr>
              <a:t> funciona con clústeres de AKS que han implementado el Servidor de métricas para </a:t>
            </a:r>
            <a:r>
              <a:rPr lang="es-ES" dirty="0" err="1">
                <a:effectLst/>
              </a:rPr>
              <a:t>Kubernetes</a:t>
            </a:r>
            <a:r>
              <a:rPr lang="es-ES" dirty="0">
                <a:effectLst/>
              </a:rPr>
              <a:t> 1.8+.</a:t>
            </a:r>
          </a:p>
          <a:p>
            <a:pPr rtl="0">
              <a:buFont typeface="Arial" panose="020B0604020202020204" pitchFamily="34" charset="0"/>
              <a:buChar char="•"/>
            </a:pPr>
            <a:r>
              <a:rPr lang="es-ES" dirty="0">
                <a:effectLst/>
              </a:rPr>
              <a:t>Cuando configuras el escalador automático horizontal de </a:t>
            </a:r>
            <a:r>
              <a:rPr lang="es-ES" dirty="0" err="1">
                <a:effectLst/>
              </a:rPr>
              <a:t>pods</a:t>
            </a:r>
            <a:r>
              <a:rPr lang="es-ES" dirty="0">
                <a:effectLst/>
              </a:rPr>
              <a:t> para una implementación determinada, defines el número mínimo y máximo de réplicas que se pueden ejecutar.</a:t>
            </a:r>
          </a:p>
          <a:p>
            <a:pPr rtl="0">
              <a:buFont typeface="Arial" panose="020B0604020202020204" pitchFamily="34" charset="0"/>
              <a:buChar char="•"/>
            </a:pPr>
            <a:r>
              <a:rPr lang="es-ES" dirty="0">
                <a:effectLst/>
              </a:rPr>
              <a:t>También defines la métrica para monitorear y basar cualquier decisión de escalado, como el uso de CPU.</a:t>
            </a:r>
          </a:p>
          <a:p>
            <a:pPr rtl="0">
              <a:buNone/>
            </a:pPr>
            <a:r>
              <a:rPr lang="es-ES" b="1" dirty="0">
                <a:effectLst/>
              </a:rPr>
              <a:t>Enfriamiento de Eventos de Escalado (</a:t>
            </a:r>
            <a:r>
              <a:rPr lang="es-ES" b="1" dirty="0" err="1">
                <a:effectLst/>
              </a:rPr>
              <a:t>Cooldown</a:t>
            </a:r>
            <a:r>
              <a:rPr lang="es-ES" b="1" dirty="0">
                <a:effectLst/>
              </a:rPr>
              <a:t>):</a:t>
            </a:r>
            <a:endParaRPr lang="es-ES" dirty="0">
              <a:effectLst/>
            </a:endParaRPr>
          </a:p>
          <a:p>
            <a:pPr rtl="0">
              <a:buFont typeface="Arial" panose="020B0604020202020204" pitchFamily="34" charset="0"/>
              <a:buChar char="•"/>
            </a:pPr>
            <a:r>
              <a:rPr lang="es-ES" dirty="0">
                <a:effectLst/>
              </a:rPr>
              <a:t>A medida que el escalador automático horizontal de </a:t>
            </a:r>
            <a:r>
              <a:rPr lang="es-ES" dirty="0" err="1">
                <a:effectLst/>
              </a:rPr>
              <a:t>pods</a:t>
            </a:r>
            <a:r>
              <a:rPr lang="es-ES" dirty="0">
                <a:effectLst/>
              </a:rPr>
              <a:t> verifica la API de métricas cada 30 segundos, es posible que los eventos de escalado anteriores no se hayan completado correctamente antes de que se realice otra verificación.</a:t>
            </a:r>
          </a:p>
          <a:p>
            <a:pPr rtl="0">
              <a:buFont typeface="Arial" panose="020B0604020202020204" pitchFamily="34" charset="0"/>
              <a:buChar char="•"/>
            </a:pPr>
            <a:r>
              <a:rPr lang="es-ES" dirty="0">
                <a:effectLst/>
              </a:rPr>
              <a:t>Este comportamiento podría hacer que el escalador automático horizontal de </a:t>
            </a:r>
            <a:r>
              <a:rPr lang="es-ES" dirty="0" err="1">
                <a:effectLst/>
              </a:rPr>
              <a:t>pods</a:t>
            </a:r>
            <a:r>
              <a:rPr lang="es-ES" dirty="0">
                <a:effectLst/>
              </a:rPr>
              <a:t> cambie el número de réplicas antes de que el evento de escalado anterior haya podido recibir la carga de trabajo de la aplicación y las demandas de recursos para ajustarse en consecuencia.   </a:t>
            </a:r>
          </a:p>
          <a:p>
            <a:pPr rtl="0">
              <a:buFont typeface="Arial" panose="020B0604020202020204" pitchFamily="34" charset="0"/>
              <a:buChar char="•"/>
            </a:pPr>
            <a:r>
              <a:rPr lang="es-ES" dirty="0">
                <a:effectLst/>
              </a:rPr>
              <a:t>Para minimizar estos eventos de carrera, se pueden establecer valores de enfriamiento o retraso.   </a:t>
            </a:r>
          </a:p>
          <a:p>
            <a:pPr rtl="0">
              <a:buFont typeface="Arial" panose="020B0604020202020204" pitchFamily="34" charset="0"/>
              <a:buChar char="•"/>
            </a:pPr>
            <a:r>
              <a:rPr lang="es-ES" dirty="0">
                <a:effectLst/>
              </a:rPr>
              <a:t>Estos valores definen cuánto tiempo debe esperar el escalador automático horizontal de </a:t>
            </a:r>
            <a:r>
              <a:rPr lang="es-ES" dirty="0" err="1">
                <a:effectLst/>
              </a:rPr>
              <a:t>pods</a:t>
            </a:r>
            <a:r>
              <a:rPr lang="es-ES" dirty="0">
                <a:effectLst/>
              </a:rPr>
              <a:t> después de un evento de escalado antes de que se pueda activar otro evento de escalado.</a:t>
            </a:r>
          </a:p>
          <a:p>
            <a:pPr rtl="0">
              <a:buFont typeface="Arial" panose="020B0604020202020204" pitchFamily="34" charset="0"/>
              <a:buChar char="•"/>
            </a:pPr>
            <a:r>
              <a:rPr lang="es-ES" dirty="0">
                <a:effectLst/>
              </a:rPr>
              <a:t>Este comportamiento permite que el nuevo recuento de réplicas surta efecto y que la API de métricas refleje la carga de trabajo distribuida.</a:t>
            </a:r>
          </a:p>
          <a:p>
            <a:pPr rtl="0">
              <a:buFont typeface="Arial" panose="020B0604020202020204" pitchFamily="34" charset="0"/>
              <a:buChar char="•"/>
            </a:pPr>
            <a:r>
              <a:rPr lang="es-ES" dirty="0">
                <a:effectLst/>
              </a:rPr>
              <a:t>De forma predeterminada, el retraso en los eventos de escalado ascendente es de 3 minutos y el retraso en los eventos de escalado descendente es de 5 minutos.</a:t>
            </a:r>
          </a:p>
          <a:p>
            <a:pPr rtl="0">
              <a:buFont typeface="Arial" panose="020B0604020202020204" pitchFamily="34" charset="0"/>
              <a:buChar char="•"/>
            </a:pPr>
            <a:r>
              <a:rPr lang="es-ES" dirty="0">
                <a:effectLst/>
              </a:rPr>
              <a:t>Es posible que necesites ajustar estos valores de enfriamiento.</a:t>
            </a:r>
          </a:p>
          <a:p>
            <a:pPr rtl="0">
              <a:buFont typeface="Arial" panose="020B0604020202020204" pitchFamily="34" charset="0"/>
              <a:buChar char="•"/>
            </a:pPr>
            <a:r>
              <a:rPr lang="es-ES" dirty="0">
                <a:effectLst/>
              </a:rPr>
              <a:t>Los valores de enfriamiento predeterminados pueden dar la impresión de que el escalador automático horizontal de </a:t>
            </a:r>
            <a:r>
              <a:rPr lang="es-ES" dirty="0" err="1">
                <a:effectLst/>
              </a:rPr>
              <a:t>pods</a:t>
            </a:r>
            <a:r>
              <a:rPr lang="es-ES" dirty="0">
                <a:effectLst/>
              </a:rPr>
              <a:t> no está escalando el recuento de réplicas lo suficientemente rápido.</a:t>
            </a:r>
          </a:p>
          <a:p>
            <a:pPr rtl="0">
              <a:buFont typeface="Arial" panose="020B0604020202020204" pitchFamily="34" charset="0"/>
              <a:buChar char="•"/>
            </a:pPr>
            <a:r>
              <a:rPr lang="es-ES" dirty="0">
                <a:effectLst/>
              </a:rPr>
              <a:t>Por ejemplo, para aumentar más rápidamente el número de réplicas en uso, reduce --horizontal-</a:t>
            </a:r>
            <a:r>
              <a:rPr lang="es-ES" dirty="0" err="1">
                <a:effectLst/>
              </a:rPr>
              <a:t>pod</a:t>
            </a:r>
            <a:r>
              <a:rPr lang="es-ES" dirty="0">
                <a:effectLst/>
              </a:rPr>
              <a:t>-</a:t>
            </a:r>
            <a:r>
              <a:rPr lang="es-ES" dirty="0" err="1">
                <a:effectLst/>
              </a:rPr>
              <a:t>autoscaler-upscale-delay</a:t>
            </a:r>
            <a:r>
              <a:rPr lang="es-ES" dirty="0">
                <a:effectLst/>
              </a:rPr>
              <a:t> al crear tus definiciones de escalador automático horizontal de </a:t>
            </a:r>
            <a:r>
              <a:rPr lang="es-ES" dirty="0" err="1">
                <a:effectLst/>
              </a:rPr>
              <a:t>pods</a:t>
            </a:r>
            <a:r>
              <a:rPr lang="es-ES" dirty="0">
                <a:effectLst/>
              </a:rPr>
              <a:t> utilizando </a:t>
            </a:r>
            <a:r>
              <a:rPr lang="es-ES" dirty="0" err="1">
                <a:effectLst/>
              </a:rPr>
              <a:t>kubectl</a:t>
            </a:r>
            <a:r>
              <a:rPr lang="es-ES" dirty="0">
                <a:effectLst/>
              </a:rPr>
              <a:t>.</a:t>
            </a:r>
          </a:p>
          <a:p>
            <a:pPr rtl="0">
              <a:buNone/>
            </a:pPr>
            <a:r>
              <a:rPr lang="es-ES" b="1" dirty="0">
                <a:effectLst/>
              </a:rPr>
              <a:t>Escalador Automático de Clústeres (</a:t>
            </a:r>
            <a:r>
              <a:rPr lang="es-ES" b="1" dirty="0" err="1">
                <a:effectLst/>
              </a:rPr>
              <a:t>Cluster</a:t>
            </a:r>
            <a:r>
              <a:rPr lang="es-ES" b="1" dirty="0">
                <a:effectLst/>
              </a:rPr>
              <a:t> </a:t>
            </a:r>
            <a:r>
              <a:rPr lang="es-ES" b="1" dirty="0" err="1">
                <a:effectLst/>
              </a:rPr>
              <a:t>Autoscaler</a:t>
            </a:r>
            <a:r>
              <a:rPr lang="es-ES" b="1" dirty="0">
                <a:effectLst/>
              </a:rPr>
              <a:t>):</a:t>
            </a:r>
            <a:endParaRPr lang="es-ES" dirty="0">
              <a:effectLst/>
            </a:endParaRPr>
          </a:p>
          <a:p>
            <a:pPr rtl="0">
              <a:buFont typeface="Arial" panose="020B0604020202020204" pitchFamily="34" charset="0"/>
              <a:buChar char="•"/>
            </a:pPr>
            <a:r>
              <a:rPr lang="es-ES" dirty="0">
                <a:effectLst/>
              </a:rPr>
              <a:t>Para responder a las demandas cambiantes de </a:t>
            </a:r>
            <a:r>
              <a:rPr lang="es-ES" dirty="0" err="1">
                <a:effectLst/>
              </a:rPr>
              <a:t>pods</a:t>
            </a:r>
            <a:r>
              <a:rPr lang="es-ES" dirty="0">
                <a:effectLst/>
              </a:rPr>
              <a:t>, </a:t>
            </a:r>
            <a:r>
              <a:rPr lang="es-ES" dirty="0" err="1">
                <a:effectLst/>
              </a:rPr>
              <a:t>Kubernetes</a:t>
            </a:r>
            <a:r>
              <a:rPr lang="es-ES" dirty="0">
                <a:effectLst/>
              </a:rPr>
              <a:t> tiene un escalador automático de clústeres que ajusta el número de nodos en función de los recursos de cómputo solicitados en el grupo de nodos.</a:t>
            </a:r>
          </a:p>
          <a:p>
            <a:pPr rtl="0">
              <a:buFont typeface="Arial" panose="020B0604020202020204" pitchFamily="34" charset="0"/>
              <a:buChar char="•"/>
            </a:pPr>
            <a:r>
              <a:rPr lang="es-ES" dirty="0">
                <a:effectLst/>
              </a:rPr>
              <a:t>De forma predeterminada, el escalador automático de clústeres verifica el servidor de la API cada 10 segundos para detectar cualquier cambio requerido en el recuento de nodos.</a:t>
            </a:r>
          </a:p>
          <a:p>
            <a:pPr rtl="0">
              <a:buFont typeface="Arial" panose="020B0604020202020204" pitchFamily="34" charset="0"/>
              <a:buChar char="•"/>
            </a:pPr>
            <a:r>
              <a:rPr lang="es-ES" dirty="0">
                <a:effectLst/>
              </a:rPr>
              <a:t>Si el escalador automático de clústeres determina que se requiere un cambio, el número de nodos en tu clúster de AKS se aumenta o disminuye en consecuencia.</a:t>
            </a:r>
          </a:p>
          <a:p>
            <a:pPr rtl="0">
              <a:buFont typeface="Arial" panose="020B0604020202020204" pitchFamily="34" charset="0"/>
              <a:buChar char="•"/>
            </a:pPr>
            <a:r>
              <a:rPr lang="es-ES" dirty="0">
                <a:effectLst/>
              </a:rPr>
              <a:t>El escalador automático de clústeres funciona con clústeres de AKS habilitados para RBAC que ejecutan </a:t>
            </a:r>
            <a:r>
              <a:rPr lang="es-ES" dirty="0" err="1">
                <a:effectLst/>
              </a:rPr>
              <a:t>Kubernetes</a:t>
            </a:r>
            <a:r>
              <a:rPr lang="es-ES" dirty="0">
                <a:effectLst/>
              </a:rPr>
              <a:t> 1.10.x o superior.   </a:t>
            </a:r>
          </a:p>
          <a:p>
            <a:pPr rtl="0">
              <a:buFont typeface="Arial" panose="020B0604020202020204" pitchFamily="34" charset="0"/>
              <a:buChar char="•"/>
            </a:pPr>
            <a:r>
              <a:rPr lang="es-ES" dirty="0">
                <a:effectLst/>
              </a:rPr>
              <a:t>El escalador automático de clústeres se utiliza normalmente junto con el escalador automático horizontal de </a:t>
            </a:r>
            <a:r>
              <a:rPr lang="es-ES" dirty="0" err="1">
                <a:effectLst/>
              </a:rPr>
              <a:t>pods</a:t>
            </a:r>
            <a:r>
              <a:rPr lang="es-ES" dirty="0">
                <a:effectLst/>
              </a:rPr>
              <a:t>.</a:t>
            </a:r>
          </a:p>
          <a:p>
            <a:pPr rtl="0">
              <a:buFont typeface="Arial" panose="020B0604020202020204" pitchFamily="34" charset="0"/>
              <a:buChar char="•"/>
            </a:pPr>
            <a:r>
              <a:rPr lang="es-ES" dirty="0">
                <a:effectLst/>
              </a:rPr>
              <a:t>Cuando se combinan, el escalador automático horizontal de </a:t>
            </a:r>
            <a:r>
              <a:rPr lang="es-ES" dirty="0" err="1">
                <a:effectLst/>
              </a:rPr>
              <a:t>pods</a:t>
            </a:r>
            <a:r>
              <a:rPr lang="es-ES" dirty="0">
                <a:effectLst/>
              </a:rPr>
              <a:t> aumenta o disminuye el número de </a:t>
            </a:r>
            <a:r>
              <a:rPr lang="es-ES" dirty="0" err="1">
                <a:effectLst/>
              </a:rPr>
              <a:t>pods</a:t>
            </a:r>
            <a:r>
              <a:rPr lang="es-ES" dirty="0">
                <a:effectLst/>
              </a:rPr>
              <a:t> en función de la demanda de la aplicación, y el escalador automático de clústeres ajusta el número de nodos según sea necesario para ejecutar esos </a:t>
            </a:r>
            <a:r>
              <a:rPr lang="es-ES" dirty="0" err="1">
                <a:effectLst/>
              </a:rPr>
              <a:t>pods</a:t>
            </a:r>
            <a:r>
              <a:rPr lang="es-ES" dirty="0">
                <a:effectLst/>
              </a:rPr>
              <a:t> adicionales en consecuencia.</a:t>
            </a:r>
          </a:p>
          <a:p>
            <a:pPr rtl="0">
              <a:buNone/>
            </a:pPr>
            <a:r>
              <a:rPr lang="es-ES" b="1" dirty="0">
                <a:effectLst/>
              </a:rPr>
              <a:t>Eventos de Escalado Ascendente (</a:t>
            </a:r>
            <a:r>
              <a:rPr lang="es-ES" b="1" dirty="0" err="1">
                <a:effectLst/>
              </a:rPr>
              <a:t>Scale</a:t>
            </a:r>
            <a:r>
              <a:rPr lang="es-ES" b="1" dirty="0">
                <a:effectLst/>
              </a:rPr>
              <a:t> Up):</a:t>
            </a:r>
            <a:endParaRPr lang="es-ES" dirty="0">
              <a:effectLst/>
            </a:endParaRPr>
          </a:p>
          <a:p>
            <a:pPr rtl="0">
              <a:buFont typeface="Arial" panose="020B0604020202020204" pitchFamily="34" charset="0"/>
              <a:buChar char="•"/>
            </a:pPr>
            <a:r>
              <a:rPr lang="es-ES" dirty="0">
                <a:effectLst/>
              </a:rPr>
              <a:t>Si un nodo no tiene suficientes recursos de cómputo para ejecutar un </a:t>
            </a:r>
            <a:r>
              <a:rPr lang="es-ES" dirty="0" err="1">
                <a:effectLst/>
              </a:rPr>
              <a:t>pod</a:t>
            </a:r>
            <a:r>
              <a:rPr lang="es-ES" dirty="0">
                <a:effectLst/>
              </a:rPr>
              <a:t> solicitado, ese </a:t>
            </a:r>
            <a:r>
              <a:rPr lang="es-ES" dirty="0" err="1">
                <a:effectLst/>
              </a:rPr>
              <a:t>pod</a:t>
            </a:r>
            <a:r>
              <a:rPr lang="es-ES" dirty="0">
                <a:effectLst/>
              </a:rPr>
              <a:t> no puede avanzar en el proceso de programación.</a:t>
            </a:r>
          </a:p>
          <a:p>
            <a:pPr rtl="0">
              <a:buFont typeface="Arial" panose="020B0604020202020204" pitchFamily="34" charset="0"/>
              <a:buChar char="•"/>
            </a:pPr>
            <a:r>
              <a:rPr lang="es-ES" dirty="0">
                <a:effectLst/>
              </a:rPr>
              <a:t>El </a:t>
            </a:r>
            <a:r>
              <a:rPr lang="es-ES" dirty="0" err="1">
                <a:effectLst/>
              </a:rPr>
              <a:t>pod</a:t>
            </a:r>
            <a:r>
              <a:rPr lang="es-ES" dirty="0">
                <a:effectLst/>
              </a:rPr>
              <a:t> no puede iniciarse a menos que haya recursos de cómputo adicionales disponibles dentro del grupo de nodos.</a:t>
            </a:r>
          </a:p>
          <a:p>
            <a:pPr rtl="0">
              <a:buFont typeface="Arial" panose="020B0604020202020204" pitchFamily="34" charset="0"/>
              <a:buChar char="•"/>
            </a:pPr>
            <a:r>
              <a:rPr lang="es-ES" dirty="0">
                <a:effectLst/>
              </a:rPr>
              <a:t>Cuando el escalador automático de clústeres detecta </a:t>
            </a:r>
            <a:r>
              <a:rPr lang="es-ES" dirty="0" err="1">
                <a:effectLst/>
              </a:rPr>
              <a:t>pods</a:t>
            </a:r>
            <a:r>
              <a:rPr lang="es-ES" dirty="0">
                <a:effectLst/>
              </a:rPr>
              <a:t> que no se pueden programar debido a las limitaciones de recursos del grupo de nodos, el número de nodos dentro del grupo de nodos se aumenta para proporcionar los recursos de cómputo adicionales.</a:t>
            </a:r>
          </a:p>
          <a:p>
            <a:pPr rtl="0">
              <a:buFont typeface="Arial" panose="020B0604020202020204" pitchFamily="34" charset="0"/>
              <a:buChar char="•"/>
            </a:pPr>
            <a:r>
              <a:rPr lang="es-ES" dirty="0">
                <a:effectLst/>
              </a:rPr>
              <a:t>Cuando esos nodos adicionales se implementan correctamente y están disponibles para su uso dentro del grupo de nodos, los </a:t>
            </a:r>
            <a:r>
              <a:rPr lang="es-ES" dirty="0" err="1">
                <a:effectLst/>
              </a:rPr>
              <a:t>pods</a:t>
            </a:r>
            <a:r>
              <a:rPr lang="es-ES" dirty="0">
                <a:effectLst/>
              </a:rPr>
              <a:t> se programan para que se ejecuten en ellos.</a:t>
            </a:r>
          </a:p>
          <a:p>
            <a:pPr rtl="0">
              <a:buFont typeface="Arial" panose="020B0604020202020204" pitchFamily="34" charset="0"/>
              <a:buChar char="•"/>
            </a:pPr>
            <a:r>
              <a:rPr lang="es-ES" dirty="0">
                <a:effectLst/>
              </a:rPr>
              <a:t>Si tu aplicación necesita escalar rápidamente, algunos </a:t>
            </a:r>
            <a:r>
              <a:rPr lang="es-ES" dirty="0" err="1">
                <a:effectLst/>
              </a:rPr>
              <a:t>pods</a:t>
            </a:r>
            <a:r>
              <a:rPr lang="es-ES" dirty="0">
                <a:effectLst/>
              </a:rPr>
              <a:t> pueden permanecer en un estado de espera para ser programados hasta que los nodos adicionales implementados por el escalador automático de clústeres puedan aceptar los </a:t>
            </a:r>
            <a:r>
              <a:rPr lang="es-ES" dirty="0" err="1">
                <a:effectLst/>
              </a:rPr>
              <a:t>pods</a:t>
            </a:r>
            <a:r>
              <a:rPr lang="es-ES" dirty="0">
                <a:effectLst/>
              </a:rPr>
              <a:t> programados.</a:t>
            </a:r>
          </a:p>
          <a:p>
            <a:pPr rtl="0">
              <a:buFont typeface="Arial" panose="020B0604020202020204" pitchFamily="34" charset="0"/>
              <a:buChar char="•"/>
            </a:pPr>
            <a:r>
              <a:rPr lang="es-ES" dirty="0">
                <a:effectLst/>
              </a:rPr>
              <a:t>Para aplicaciones que tienen demandas de ráfaga altas, puedes escalar con nodos virtuales e Instancias de contenedor de Azure.   </a:t>
            </a:r>
          </a:p>
          <a:p>
            <a:pPr rtl="0">
              <a:buNone/>
            </a:pPr>
            <a:r>
              <a:rPr lang="es-ES" b="1" dirty="0">
                <a:effectLst/>
              </a:rPr>
              <a:t>Eventos de Escalado Descendente (</a:t>
            </a:r>
            <a:r>
              <a:rPr lang="es-ES" b="1" dirty="0" err="1">
                <a:effectLst/>
              </a:rPr>
              <a:t>Scale</a:t>
            </a:r>
            <a:r>
              <a:rPr lang="es-ES" b="1" dirty="0">
                <a:effectLst/>
              </a:rPr>
              <a:t> Down):</a:t>
            </a:r>
            <a:endParaRPr lang="es-ES" dirty="0">
              <a:effectLst/>
            </a:endParaRPr>
          </a:p>
          <a:p>
            <a:pPr rtl="0">
              <a:buFont typeface="Arial" panose="020B0604020202020204" pitchFamily="34" charset="0"/>
              <a:buChar char="•"/>
            </a:pPr>
            <a:r>
              <a:rPr lang="es-ES" dirty="0">
                <a:effectLst/>
              </a:rPr>
              <a:t>El escalador automático de clústeres también monitorea el estado de programación de </a:t>
            </a:r>
            <a:r>
              <a:rPr lang="es-ES" dirty="0" err="1">
                <a:effectLst/>
              </a:rPr>
              <a:t>pods</a:t>
            </a:r>
            <a:r>
              <a:rPr lang="es-ES" dirty="0">
                <a:effectLst/>
              </a:rPr>
              <a:t> para los nodos que no han recibido recientemente nuevas solicitudes de programación.</a:t>
            </a:r>
          </a:p>
          <a:p>
            <a:pPr rtl="0">
              <a:buFont typeface="Arial" panose="020B0604020202020204" pitchFamily="34" charset="0"/>
              <a:buChar char="•"/>
            </a:pPr>
            <a:r>
              <a:rPr lang="es-ES" dirty="0">
                <a:effectLst/>
              </a:rPr>
              <a:t>Este escenario indica que el grupo de nodos tiene más recursos de cómputo de los necesarios y que se puede disminuir el número de nodos.   </a:t>
            </a:r>
          </a:p>
          <a:p>
            <a:pPr rtl="0">
              <a:buFont typeface="Arial" panose="020B0604020202020204" pitchFamily="34" charset="0"/>
              <a:buChar char="•"/>
            </a:pPr>
            <a:r>
              <a:rPr lang="es-ES" dirty="0">
                <a:effectLst/>
              </a:rPr>
              <a:t>Un nodo que pasa un umbral por no ser necesario durante 10 minutos de forma predeterminada está programado para su eliminación.</a:t>
            </a:r>
          </a:p>
          <a:p>
            <a:pPr rtl="0">
              <a:buFont typeface="Arial" panose="020B0604020202020204" pitchFamily="34" charset="0"/>
              <a:buChar char="•"/>
            </a:pPr>
            <a:r>
              <a:rPr lang="es-ES" dirty="0">
                <a:effectLst/>
              </a:rPr>
              <a:t>Cuando ocurre esta situación, los </a:t>
            </a:r>
            <a:r>
              <a:rPr lang="es-ES" dirty="0" err="1">
                <a:effectLst/>
              </a:rPr>
              <a:t>pods</a:t>
            </a:r>
            <a:r>
              <a:rPr lang="es-ES" dirty="0">
                <a:effectLst/>
              </a:rPr>
              <a:t> se programan para que se ejecuten en otros nodos dentro del grupo de nodos, y el escalador automático de clústeres disminuye el número de nodos.</a:t>
            </a:r>
          </a:p>
          <a:p>
            <a:pPr rtl="0">
              <a:buFont typeface="Arial" panose="020B0604020202020204" pitchFamily="34" charset="0"/>
              <a:buChar char="•"/>
            </a:pPr>
            <a:r>
              <a:rPr lang="es-ES" dirty="0">
                <a:effectLst/>
              </a:rPr>
              <a:t>Tus aplicaciones pueden experimentar alguna interrupción a medida que los </a:t>
            </a:r>
            <a:r>
              <a:rPr lang="es-ES" dirty="0" err="1">
                <a:effectLst/>
              </a:rPr>
              <a:t>pods</a:t>
            </a:r>
            <a:r>
              <a:rPr lang="es-ES" dirty="0">
                <a:effectLst/>
              </a:rPr>
              <a:t> se programan en diferentes nodos cuando el escalador automático de clústeres disminuye el número de nodos.</a:t>
            </a:r>
          </a:p>
          <a:p>
            <a:pPr rtl="0">
              <a:buFont typeface="Arial" panose="020B0604020202020204" pitchFamily="34" charset="0"/>
              <a:buChar char="•"/>
            </a:pPr>
            <a:r>
              <a:rPr lang="es-ES" dirty="0">
                <a:effectLst/>
              </a:rPr>
              <a:t>Para minimizar la interrupción, evita las aplicaciones que utilizan una sola instancia de </a:t>
            </a:r>
            <a:r>
              <a:rPr lang="es-ES" dirty="0" err="1">
                <a:effectLst/>
              </a:rPr>
              <a:t>pod</a:t>
            </a:r>
            <a:r>
              <a:rPr lang="es-ES" dirty="0">
                <a:effectLst/>
              </a:rPr>
              <a:t>.</a:t>
            </a:r>
          </a:p>
          <a:p>
            <a:pPr rtl="0">
              <a:buNone/>
            </a:pPr>
            <a:r>
              <a:rPr lang="es-ES" b="1" dirty="0">
                <a:effectLst/>
              </a:rPr>
              <a:t>Puntos Clave:</a:t>
            </a:r>
            <a:endParaRPr lang="es-ES" dirty="0">
              <a:effectLst/>
            </a:endParaRPr>
          </a:p>
          <a:p>
            <a:pPr rtl="0">
              <a:buFont typeface="Arial" panose="020B0604020202020204" pitchFamily="34" charset="0"/>
              <a:buChar char="•"/>
            </a:pPr>
            <a:r>
              <a:rPr lang="es-ES" dirty="0">
                <a:effectLst/>
              </a:rPr>
              <a:t>AKS </a:t>
            </a:r>
            <a:r>
              <a:rPr lang="es-ES" dirty="0" err="1">
                <a:effectLst/>
              </a:rPr>
              <a:t>offers</a:t>
            </a:r>
            <a:r>
              <a:rPr lang="es-ES" dirty="0">
                <a:effectLst/>
              </a:rPr>
              <a:t> </a:t>
            </a:r>
            <a:r>
              <a:rPr lang="es-ES" dirty="0" err="1">
                <a:effectLst/>
              </a:rPr>
              <a:t>both</a:t>
            </a:r>
            <a:r>
              <a:rPr lang="es-ES" dirty="0">
                <a:effectLst/>
              </a:rPr>
              <a:t> horizontal </a:t>
            </a:r>
            <a:r>
              <a:rPr lang="es-ES" dirty="0" err="1">
                <a:effectLst/>
              </a:rPr>
              <a:t>pod</a:t>
            </a:r>
            <a:r>
              <a:rPr lang="es-ES" dirty="0">
                <a:effectLst/>
              </a:rPr>
              <a:t> </a:t>
            </a:r>
            <a:r>
              <a:rPr lang="es-ES" dirty="0" err="1">
                <a:effectLst/>
              </a:rPr>
              <a:t>autoscaling</a:t>
            </a:r>
            <a:r>
              <a:rPr lang="es-ES" dirty="0">
                <a:effectLst/>
              </a:rPr>
              <a:t>, and </a:t>
            </a:r>
            <a:r>
              <a:rPr lang="es-ES" dirty="0" err="1">
                <a:effectLst/>
              </a:rPr>
              <a:t>cluster</a:t>
            </a:r>
            <a:r>
              <a:rPr lang="es-ES" dirty="0">
                <a:effectLst/>
              </a:rPr>
              <a:t> </a:t>
            </a:r>
            <a:r>
              <a:rPr lang="es-ES" dirty="0" err="1">
                <a:effectLst/>
              </a:rPr>
              <a:t>autoscaling</a:t>
            </a:r>
            <a:r>
              <a:rPr lang="es-ES" dirty="0">
                <a:effectLst/>
              </a:rPr>
              <a:t>.</a:t>
            </a:r>
          </a:p>
          <a:p>
            <a:pPr rtl="0">
              <a:buFont typeface="Arial" panose="020B0604020202020204" pitchFamily="34" charset="0"/>
              <a:buChar char="•"/>
            </a:pPr>
            <a:r>
              <a:rPr lang="es-ES" dirty="0">
                <a:effectLst/>
              </a:rPr>
              <a:t>Horizontal </a:t>
            </a:r>
            <a:r>
              <a:rPr lang="es-ES" dirty="0" err="1">
                <a:effectLst/>
              </a:rPr>
              <a:t>pod</a:t>
            </a:r>
            <a:r>
              <a:rPr lang="es-ES" dirty="0">
                <a:effectLst/>
              </a:rPr>
              <a:t> </a:t>
            </a:r>
            <a:r>
              <a:rPr lang="es-ES" dirty="0" err="1">
                <a:effectLst/>
              </a:rPr>
              <a:t>autoscaling</a:t>
            </a:r>
            <a:r>
              <a:rPr lang="es-ES" dirty="0">
                <a:effectLst/>
              </a:rPr>
              <a:t>, </a:t>
            </a:r>
            <a:r>
              <a:rPr lang="es-ES" dirty="0" err="1">
                <a:effectLst/>
              </a:rPr>
              <a:t>scales</a:t>
            </a:r>
            <a:r>
              <a:rPr lang="es-ES" dirty="0">
                <a:effectLst/>
              </a:rPr>
              <a:t> </a:t>
            </a:r>
            <a:r>
              <a:rPr lang="es-ES" dirty="0" err="1">
                <a:effectLst/>
              </a:rPr>
              <a:t>the</a:t>
            </a:r>
            <a:r>
              <a:rPr lang="es-ES" dirty="0">
                <a:effectLst/>
              </a:rPr>
              <a:t> </a:t>
            </a:r>
            <a:r>
              <a:rPr lang="es-ES" dirty="0" err="1">
                <a:effectLst/>
              </a:rPr>
              <a:t>number</a:t>
            </a:r>
            <a:r>
              <a:rPr lang="es-ES" dirty="0">
                <a:effectLst/>
              </a:rPr>
              <a:t> </a:t>
            </a:r>
            <a:r>
              <a:rPr lang="es-ES" dirty="0" err="1">
                <a:effectLst/>
              </a:rPr>
              <a:t>of</a:t>
            </a:r>
            <a:r>
              <a:rPr lang="es-ES" dirty="0">
                <a:effectLst/>
              </a:rPr>
              <a:t> </a:t>
            </a:r>
            <a:r>
              <a:rPr lang="es-ES" dirty="0" err="1">
                <a:effectLst/>
              </a:rPr>
              <a:t>pods</a:t>
            </a:r>
            <a:r>
              <a:rPr lang="es-ES" dirty="0">
                <a:effectLst/>
              </a:rPr>
              <a:t>.</a:t>
            </a:r>
          </a:p>
          <a:p>
            <a:pPr rtl="0">
              <a:buFont typeface="Arial" panose="020B0604020202020204" pitchFamily="34" charset="0"/>
              <a:buChar char="•"/>
            </a:pPr>
            <a:r>
              <a:rPr lang="es-ES" dirty="0" err="1">
                <a:effectLst/>
              </a:rPr>
              <a:t>Cluster</a:t>
            </a:r>
            <a:r>
              <a:rPr lang="es-ES" dirty="0">
                <a:effectLst/>
              </a:rPr>
              <a:t> </a:t>
            </a:r>
            <a:r>
              <a:rPr lang="es-ES" dirty="0" err="1">
                <a:effectLst/>
              </a:rPr>
              <a:t>autoscaling</a:t>
            </a:r>
            <a:r>
              <a:rPr lang="es-ES" dirty="0">
                <a:effectLst/>
              </a:rPr>
              <a:t>, </a:t>
            </a:r>
            <a:r>
              <a:rPr lang="es-ES" dirty="0" err="1">
                <a:effectLst/>
              </a:rPr>
              <a:t>scales</a:t>
            </a:r>
            <a:r>
              <a:rPr lang="es-ES" dirty="0">
                <a:effectLst/>
              </a:rPr>
              <a:t> </a:t>
            </a:r>
            <a:r>
              <a:rPr lang="es-ES" dirty="0" err="1">
                <a:effectLst/>
              </a:rPr>
              <a:t>the</a:t>
            </a:r>
            <a:r>
              <a:rPr lang="es-ES" dirty="0">
                <a:effectLst/>
              </a:rPr>
              <a:t> </a:t>
            </a:r>
            <a:r>
              <a:rPr lang="es-ES" dirty="0" err="1">
                <a:effectLst/>
              </a:rPr>
              <a:t>number</a:t>
            </a:r>
            <a:r>
              <a:rPr lang="es-ES" dirty="0">
                <a:effectLst/>
              </a:rPr>
              <a:t> </a:t>
            </a:r>
            <a:r>
              <a:rPr lang="es-ES" dirty="0" err="1">
                <a:effectLst/>
              </a:rPr>
              <a:t>of</a:t>
            </a:r>
            <a:r>
              <a:rPr lang="es-ES" dirty="0">
                <a:effectLst/>
              </a:rPr>
              <a:t> </a:t>
            </a:r>
            <a:r>
              <a:rPr lang="es-ES" dirty="0" err="1">
                <a:effectLst/>
              </a:rPr>
              <a:t>nodes</a:t>
            </a:r>
            <a:r>
              <a:rPr lang="es-ES" dirty="0">
                <a:effectLst/>
              </a:rPr>
              <a:t>.</a:t>
            </a:r>
          </a:p>
          <a:p>
            <a:pPr rtl="0">
              <a:buFont typeface="Arial" panose="020B0604020202020204" pitchFamily="34" charset="0"/>
              <a:buChar char="•"/>
            </a:pPr>
            <a:r>
              <a:rPr lang="es-ES" dirty="0" err="1">
                <a:effectLst/>
              </a:rPr>
              <a:t>Cooldown</a:t>
            </a:r>
            <a:r>
              <a:rPr lang="es-ES" dirty="0">
                <a:effectLst/>
              </a:rPr>
              <a:t> </a:t>
            </a:r>
            <a:r>
              <a:rPr lang="es-ES" dirty="0" err="1">
                <a:effectLst/>
              </a:rPr>
              <a:t>periods</a:t>
            </a:r>
            <a:r>
              <a:rPr lang="es-ES" dirty="0">
                <a:effectLst/>
              </a:rPr>
              <a:t> are </a:t>
            </a:r>
            <a:r>
              <a:rPr lang="es-ES" dirty="0" err="1">
                <a:effectLst/>
              </a:rPr>
              <a:t>used</a:t>
            </a:r>
            <a:r>
              <a:rPr lang="es-ES" dirty="0">
                <a:effectLst/>
              </a:rPr>
              <a:t> to </a:t>
            </a:r>
            <a:r>
              <a:rPr lang="es-ES" dirty="0" err="1">
                <a:effectLst/>
              </a:rPr>
              <a:t>prevent</a:t>
            </a:r>
            <a:r>
              <a:rPr lang="es-ES" dirty="0">
                <a:effectLst/>
              </a:rPr>
              <a:t> </a:t>
            </a:r>
            <a:r>
              <a:rPr lang="es-ES" dirty="0" err="1">
                <a:effectLst/>
              </a:rPr>
              <a:t>rapid</a:t>
            </a:r>
            <a:r>
              <a:rPr lang="es-ES" dirty="0">
                <a:effectLst/>
              </a:rPr>
              <a:t> </a:t>
            </a:r>
            <a:r>
              <a:rPr lang="es-ES" dirty="0" err="1">
                <a:effectLst/>
              </a:rPr>
              <a:t>scaling</a:t>
            </a:r>
            <a:r>
              <a:rPr lang="es-ES" dirty="0">
                <a:effectLst/>
              </a:rPr>
              <a:t> </a:t>
            </a:r>
            <a:r>
              <a:rPr lang="es-ES" dirty="0" err="1">
                <a:effectLst/>
              </a:rPr>
              <a:t>events</a:t>
            </a:r>
            <a:r>
              <a:rPr lang="es-ES" dirty="0">
                <a:effectLst/>
              </a:rPr>
              <a:t>.</a:t>
            </a:r>
          </a:p>
          <a:p>
            <a:pPr rtl="0">
              <a:buNone/>
            </a:pPr>
            <a:r>
              <a:rPr lang="es-ES" dirty="0">
                <a:effectLst/>
              </a:rPr>
              <a:t>En resumen, AKS proporciona mecanismos de escalado automático tanto a nivel de </a:t>
            </a:r>
            <a:r>
              <a:rPr lang="es-ES" dirty="0" err="1">
                <a:effectLst/>
              </a:rPr>
              <a:t>pods</a:t>
            </a:r>
            <a:r>
              <a:rPr lang="es-ES" dirty="0">
                <a:effectLst/>
              </a:rPr>
              <a:t> como de nodos, lo que permite a las aplicaciones ajustarse dinámicamente a las demandas de tráfico y recursos.</a:t>
            </a:r>
          </a:p>
          <a:p>
            <a:r>
              <a:rPr lang="es-ES" dirty="0"/>
              <a:t>Fuentes y contenido relacionado</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9:21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60913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Escalado de AKS a ACI:</a:t>
            </a:r>
            <a:endParaRPr lang="es-ES" dirty="0"/>
          </a:p>
          <a:p>
            <a:pPr>
              <a:buFont typeface="Arial" panose="020B0604020202020204" pitchFamily="34" charset="0"/>
              <a:buChar char="•"/>
            </a:pPr>
            <a:r>
              <a:rPr lang="es-ES" dirty="0"/>
              <a:t>Para escalar rápidamente tu clúster de AKS, puedes integrarlo con Azure Container </a:t>
            </a:r>
            <a:r>
              <a:rPr lang="es-ES" dirty="0" err="1"/>
              <a:t>Instances</a:t>
            </a:r>
            <a:r>
              <a:rPr lang="es-ES" dirty="0"/>
              <a:t> (ACI).</a:t>
            </a:r>
          </a:p>
          <a:p>
            <a:pPr>
              <a:buFont typeface="Arial" panose="020B0604020202020204" pitchFamily="34" charset="0"/>
              <a:buChar char="•"/>
            </a:pPr>
            <a:r>
              <a:rPr lang="es-ES" dirty="0" err="1"/>
              <a:t>Kubernetes</a:t>
            </a:r>
            <a:r>
              <a:rPr lang="es-ES" dirty="0"/>
              <a:t> tiene componentes integrados para escalar el recuento de réplicas y nodos.</a:t>
            </a:r>
          </a:p>
          <a:p>
            <a:pPr>
              <a:buFont typeface="Arial" panose="020B0604020202020204" pitchFamily="34" charset="0"/>
              <a:buChar char="•"/>
            </a:pPr>
            <a:r>
              <a:rPr lang="es-ES" dirty="0"/>
              <a:t>Sin embargo, si tu aplicación necesita escalar rápidamente, el escalador automático horizontal de </a:t>
            </a:r>
            <a:r>
              <a:rPr lang="es-ES" dirty="0" err="1"/>
              <a:t>pods</a:t>
            </a:r>
            <a:r>
              <a:rPr lang="es-ES" dirty="0"/>
              <a:t> puede programar más </a:t>
            </a:r>
            <a:r>
              <a:rPr lang="es-ES" dirty="0" err="1"/>
              <a:t>pods</a:t>
            </a:r>
            <a:r>
              <a:rPr lang="es-ES" dirty="0"/>
              <a:t> de los que pueden proporcionar los recursos de cómputo existentes en el grupo de nodos.   </a:t>
            </a:r>
          </a:p>
          <a:p>
            <a:pPr>
              <a:buFont typeface="Arial" panose="020B0604020202020204" pitchFamily="34" charset="0"/>
              <a:buChar char="•"/>
            </a:pPr>
            <a:r>
              <a:rPr lang="es-ES" dirty="0"/>
              <a:t>Si está configurado, este escenario activaría el escalador automático de clústeres para implementar nodos adicionales en el grupo de nodos, pero puede tardar unos minutos en aprovisionar correctamente esos nodos y permitir que el programador de </a:t>
            </a:r>
            <a:r>
              <a:rPr lang="es-ES" dirty="0" err="1"/>
              <a:t>Kubernetes</a:t>
            </a:r>
            <a:r>
              <a:rPr lang="es-ES" dirty="0"/>
              <a:t> ejecute </a:t>
            </a:r>
            <a:r>
              <a:rPr lang="es-ES" dirty="0" err="1"/>
              <a:t>pods</a:t>
            </a:r>
            <a:r>
              <a:rPr lang="es-ES" dirty="0"/>
              <a:t> en ellos.</a:t>
            </a:r>
          </a:p>
          <a:p>
            <a:pPr>
              <a:buFont typeface="Arial" panose="020B0604020202020204" pitchFamily="34" charset="0"/>
              <a:buChar char="•"/>
            </a:pPr>
            <a:r>
              <a:rPr lang="es-ES" dirty="0"/>
              <a:t>ACI te permite implementar rápidamente instancias de contenedor sin sobrecarga de infraestructura adicional.</a:t>
            </a:r>
          </a:p>
          <a:p>
            <a:pPr>
              <a:buFont typeface="Arial" panose="020B0604020202020204" pitchFamily="34" charset="0"/>
              <a:buChar char="•"/>
            </a:pPr>
            <a:r>
              <a:rPr lang="es-ES" dirty="0"/>
              <a:t>Cuando te conectas con AKS, ACI se convierte en una extensión lógica segura de tu clúster de AKS.</a:t>
            </a:r>
          </a:p>
          <a:p>
            <a:pPr>
              <a:buFont typeface="Arial" panose="020B0604020202020204" pitchFamily="34" charset="0"/>
              <a:buChar char="•"/>
            </a:pPr>
            <a:r>
              <a:rPr lang="es-ES" dirty="0"/>
              <a:t>El componente Virtual </a:t>
            </a:r>
            <a:r>
              <a:rPr lang="es-ES" dirty="0" err="1"/>
              <a:t>Kubelet</a:t>
            </a:r>
            <a:r>
              <a:rPr lang="es-ES" dirty="0"/>
              <a:t> está instalado en tu clúster de AKS que presenta ACI como un nodo virtual de </a:t>
            </a:r>
            <a:r>
              <a:rPr lang="es-ES" dirty="0" err="1"/>
              <a:t>Kubernetes</a:t>
            </a:r>
            <a:r>
              <a:rPr lang="es-ES" dirty="0"/>
              <a:t>.</a:t>
            </a:r>
          </a:p>
          <a:p>
            <a:pPr>
              <a:buFont typeface="Arial" panose="020B0604020202020204" pitchFamily="34" charset="0"/>
              <a:buChar char="•"/>
            </a:pPr>
            <a:r>
              <a:rPr lang="es-ES" dirty="0" err="1"/>
              <a:t>Kubernetes</a:t>
            </a:r>
            <a:r>
              <a:rPr lang="es-ES" dirty="0"/>
              <a:t> puede programar </a:t>
            </a:r>
            <a:r>
              <a:rPr lang="es-ES" dirty="0" err="1"/>
              <a:t>pods</a:t>
            </a:r>
            <a:r>
              <a:rPr lang="es-ES" dirty="0"/>
              <a:t> que se ejecutan como instancias de ACI a través de nodos virtuales, no como </a:t>
            </a:r>
            <a:r>
              <a:rPr lang="es-ES" dirty="0" err="1"/>
              <a:t>pods</a:t>
            </a:r>
            <a:r>
              <a:rPr lang="es-ES" dirty="0"/>
              <a:t> en nodos VM directamente en tu clúster de AKS.   </a:t>
            </a:r>
          </a:p>
          <a:p>
            <a:pPr>
              <a:buFont typeface="Arial" panose="020B0604020202020204" pitchFamily="34" charset="0"/>
              <a:buChar char="•"/>
            </a:pPr>
            <a:r>
              <a:rPr lang="es-ES" dirty="0"/>
              <a:t>Tu aplicación no requiere ninguna modificación para utilizar nodos virtuales.</a:t>
            </a:r>
          </a:p>
          <a:p>
            <a:pPr>
              <a:buFont typeface="Arial" panose="020B0604020202020204" pitchFamily="34" charset="0"/>
              <a:buChar char="•"/>
            </a:pPr>
            <a:r>
              <a:rPr lang="es-ES" dirty="0"/>
              <a:t>Las implementaciones pueden escalar a través de AKS y ACI y sin demora a medida que el escalador automático de clústeres implementa nuevos nodos en tu clúster de AKS.</a:t>
            </a:r>
          </a:p>
          <a:p>
            <a:pPr>
              <a:buFont typeface="Arial" panose="020B0604020202020204" pitchFamily="34" charset="0"/>
              <a:buChar char="•"/>
            </a:pPr>
            <a:r>
              <a:rPr lang="es-ES" dirty="0"/>
              <a:t>Los nodos virtuales se implementan en una subred adicional en la misma red virtual que tu clúster de AKS.</a:t>
            </a:r>
          </a:p>
          <a:p>
            <a:pPr>
              <a:buFont typeface="Arial" panose="020B0604020202020204" pitchFamily="34" charset="0"/>
              <a:buChar char="•"/>
            </a:pPr>
            <a:r>
              <a:rPr lang="es-ES" dirty="0"/>
              <a:t>Esta configuración de red virtual permite que el tráfico entre ACI y AKS esté protegido.</a:t>
            </a:r>
          </a:p>
          <a:p>
            <a:pPr>
              <a:buFont typeface="Arial" panose="020B0604020202020204" pitchFamily="34" charset="0"/>
              <a:buChar char="•"/>
            </a:pPr>
            <a:r>
              <a:rPr lang="es-ES" dirty="0"/>
              <a:t>Al igual que un clúster de AKS, una instancia de ACI es un recurso de cómputo lógico seguro que está aislado de otros usuarios.</a:t>
            </a:r>
          </a:p>
          <a:p>
            <a:pPr>
              <a:buNone/>
            </a:pPr>
            <a:r>
              <a:rPr lang="es-ES" b="1" dirty="0"/>
              <a:t>Puntos Clave:</a:t>
            </a:r>
            <a:endParaRPr lang="es-ES" dirty="0"/>
          </a:p>
          <a:p>
            <a:pPr>
              <a:buFont typeface="Arial" panose="020B0604020202020204" pitchFamily="34" charset="0"/>
              <a:buChar char="•"/>
            </a:pPr>
            <a:r>
              <a:rPr lang="es-ES" dirty="0"/>
              <a:t>ACI can be </a:t>
            </a:r>
            <a:r>
              <a:rPr lang="es-ES" dirty="0" err="1"/>
              <a:t>used</a:t>
            </a:r>
            <a:r>
              <a:rPr lang="es-ES" dirty="0"/>
              <a:t> to </a:t>
            </a:r>
            <a:r>
              <a:rPr lang="es-ES" dirty="0" err="1"/>
              <a:t>rapidly</a:t>
            </a:r>
            <a:r>
              <a:rPr lang="es-ES" dirty="0"/>
              <a:t> </a:t>
            </a:r>
            <a:r>
              <a:rPr lang="es-ES" dirty="0" err="1"/>
              <a:t>scale</a:t>
            </a:r>
            <a:r>
              <a:rPr lang="es-ES" dirty="0"/>
              <a:t> AKS.</a:t>
            </a:r>
          </a:p>
          <a:p>
            <a:pPr>
              <a:buFont typeface="Arial" panose="020B0604020202020204" pitchFamily="34" charset="0"/>
              <a:buChar char="•"/>
            </a:pPr>
            <a:r>
              <a:rPr lang="es-ES" dirty="0"/>
              <a:t>Virtual </a:t>
            </a:r>
            <a:r>
              <a:rPr lang="es-ES" dirty="0" err="1"/>
              <a:t>Kubelet</a:t>
            </a:r>
            <a:r>
              <a:rPr lang="es-ES" dirty="0"/>
              <a:t> </a:t>
            </a:r>
            <a:r>
              <a:rPr lang="es-ES" dirty="0" err="1"/>
              <a:t>is</a:t>
            </a:r>
            <a:r>
              <a:rPr lang="es-ES" dirty="0"/>
              <a:t> </a:t>
            </a:r>
            <a:r>
              <a:rPr lang="es-ES" dirty="0" err="1"/>
              <a:t>used</a:t>
            </a:r>
            <a:r>
              <a:rPr lang="es-ES" dirty="0"/>
              <a:t> to </a:t>
            </a:r>
            <a:r>
              <a:rPr lang="es-ES" dirty="0" err="1"/>
              <a:t>connect</a:t>
            </a:r>
            <a:r>
              <a:rPr lang="es-ES" dirty="0"/>
              <a:t> ACI to AKS.</a:t>
            </a:r>
          </a:p>
          <a:p>
            <a:pPr>
              <a:buFont typeface="Arial" panose="020B0604020202020204" pitchFamily="34" charset="0"/>
              <a:buChar char="•"/>
            </a:pPr>
            <a:r>
              <a:rPr lang="es-ES" dirty="0"/>
              <a:t>This </a:t>
            </a:r>
            <a:r>
              <a:rPr lang="es-ES" dirty="0" err="1"/>
              <a:t>allows</a:t>
            </a:r>
            <a:r>
              <a:rPr lang="es-ES" dirty="0"/>
              <a:t> </a:t>
            </a:r>
            <a:r>
              <a:rPr lang="es-ES" dirty="0" err="1"/>
              <a:t>for</a:t>
            </a:r>
            <a:r>
              <a:rPr lang="es-ES" dirty="0"/>
              <a:t> </a:t>
            </a:r>
            <a:r>
              <a:rPr lang="es-ES" dirty="0" err="1"/>
              <a:t>pods</a:t>
            </a:r>
            <a:r>
              <a:rPr lang="es-ES" dirty="0"/>
              <a:t> to be run as ACI </a:t>
            </a:r>
            <a:r>
              <a:rPr lang="es-ES" dirty="0" err="1"/>
              <a:t>instances</a:t>
            </a:r>
            <a:r>
              <a:rPr lang="es-ES" dirty="0"/>
              <a:t>.</a:t>
            </a:r>
          </a:p>
          <a:p>
            <a:pPr>
              <a:buFont typeface="Arial" panose="020B0604020202020204" pitchFamily="34" charset="0"/>
              <a:buChar char="•"/>
            </a:pPr>
            <a:r>
              <a:rPr lang="es-ES" dirty="0"/>
              <a:t>This </a:t>
            </a:r>
            <a:r>
              <a:rPr lang="es-ES" dirty="0" err="1"/>
              <a:t>method</a:t>
            </a:r>
            <a:r>
              <a:rPr lang="es-ES" dirty="0"/>
              <a:t> </a:t>
            </a:r>
            <a:r>
              <a:rPr lang="es-ES" dirty="0" err="1"/>
              <a:t>is</a:t>
            </a:r>
            <a:r>
              <a:rPr lang="es-ES" dirty="0"/>
              <a:t> </a:t>
            </a:r>
            <a:r>
              <a:rPr lang="es-ES" dirty="0" err="1"/>
              <a:t>very</a:t>
            </a:r>
            <a:r>
              <a:rPr lang="es-ES" dirty="0"/>
              <a:t> </a:t>
            </a:r>
            <a:r>
              <a:rPr lang="es-ES" dirty="0" err="1"/>
              <a:t>fast</a:t>
            </a:r>
            <a:r>
              <a:rPr lang="es-ES" dirty="0"/>
              <a:t>.</a:t>
            </a:r>
          </a:p>
          <a:p>
            <a:r>
              <a:rPr lang="es-ES" dirty="0"/>
              <a:t>En resumen, la integración de AKS con ACI a través de Virtual </a:t>
            </a:r>
            <a:r>
              <a:rPr lang="es-ES" dirty="0" err="1"/>
              <a:t>Kubelet</a:t>
            </a:r>
            <a:r>
              <a:rPr lang="es-ES" dirty="0"/>
              <a:t> proporciona una solución de escalado rápido y eficiente, permitiendo que los </a:t>
            </a:r>
            <a:r>
              <a:rPr lang="es-ES" dirty="0" err="1"/>
              <a:t>pods</a:t>
            </a:r>
            <a:r>
              <a:rPr lang="es-ES" dirty="0"/>
              <a:t> se ejecuten como instancias de ACI, lo que reduce la latencia y mejora la capacidad de respuesta de las aplicaciones.</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9:22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2849918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dirty="0"/>
              <a:t>Claro, vamos a desglosar Virtual </a:t>
            </a:r>
            <a:r>
              <a:rPr lang="es-ES" dirty="0" err="1"/>
              <a:t>Kubelet</a:t>
            </a:r>
            <a:r>
              <a:rPr lang="es-ES" dirty="0"/>
              <a:t>:</a:t>
            </a:r>
          </a:p>
          <a:p>
            <a:pPr>
              <a:buNone/>
            </a:pPr>
            <a:r>
              <a:rPr lang="es-ES" b="1" dirty="0"/>
              <a:t>Virtual </a:t>
            </a:r>
            <a:r>
              <a:rPr lang="es-ES" b="1" dirty="0" err="1"/>
              <a:t>Kubelet</a:t>
            </a:r>
            <a:r>
              <a:rPr lang="es-ES" b="1" dirty="0"/>
              <a:t>:</a:t>
            </a:r>
            <a:endParaRPr lang="es-ES" dirty="0"/>
          </a:p>
          <a:p>
            <a:pPr>
              <a:buFont typeface="Arial" panose="020B0604020202020204" pitchFamily="34" charset="0"/>
              <a:buChar char="•"/>
            </a:pPr>
            <a:r>
              <a:rPr lang="es-ES" b="1" dirty="0"/>
              <a:t>Función:</a:t>
            </a:r>
            <a:r>
              <a:rPr lang="es-ES" dirty="0"/>
              <a:t> </a:t>
            </a:r>
          </a:p>
          <a:p>
            <a:pPr marL="742950" lvl="1" indent="-285750">
              <a:buFont typeface="Arial" panose="020B0604020202020204" pitchFamily="34" charset="0"/>
              <a:buChar char="•"/>
            </a:pPr>
            <a:r>
              <a:rPr lang="es-ES" dirty="0"/>
              <a:t>Virtual </a:t>
            </a:r>
            <a:r>
              <a:rPr lang="es-ES" dirty="0" err="1"/>
              <a:t>Kubelet</a:t>
            </a:r>
            <a:r>
              <a:rPr lang="es-ES" dirty="0"/>
              <a:t> es una implementación de </a:t>
            </a:r>
            <a:r>
              <a:rPr lang="es-ES" dirty="0" err="1"/>
              <a:t>kubelet</a:t>
            </a:r>
            <a:r>
              <a:rPr lang="es-ES" dirty="0"/>
              <a:t> de </a:t>
            </a:r>
            <a:r>
              <a:rPr lang="es-ES" dirty="0" err="1"/>
              <a:t>Kubernetes</a:t>
            </a:r>
            <a:r>
              <a:rPr lang="es-ES" dirty="0"/>
              <a:t> de código abierto que se disfraza de </a:t>
            </a:r>
            <a:r>
              <a:rPr lang="es-ES" dirty="0" err="1"/>
              <a:t>kubelet</a:t>
            </a:r>
            <a:r>
              <a:rPr lang="es-ES" dirty="0"/>
              <a:t>.</a:t>
            </a:r>
          </a:p>
          <a:p>
            <a:pPr marL="742950" lvl="1" indent="-285750">
              <a:buFont typeface="Arial" panose="020B0604020202020204" pitchFamily="34" charset="0"/>
              <a:buChar char="•"/>
            </a:pPr>
            <a:r>
              <a:rPr lang="es-ES" dirty="0"/>
              <a:t>Permite respaldar un clúster de </a:t>
            </a:r>
            <a:r>
              <a:rPr lang="es-ES" dirty="0" err="1"/>
              <a:t>Kubernetes</a:t>
            </a:r>
            <a:r>
              <a:rPr lang="es-ES" dirty="0"/>
              <a:t> con servicios como Container </a:t>
            </a:r>
            <a:r>
              <a:rPr lang="es-ES" dirty="0" err="1"/>
              <a:t>Instances</a:t>
            </a:r>
            <a:r>
              <a:rPr lang="es-ES" dirty="0"/>
              <a:t> y Azure </a:t>
            </a:r>
            <a:r>
              <a:rPr lang="es-ES" dirty="0" err="1"/>
              <a:t>Batch</a:t>
            </a:r>
            <a:r>
              <a:rPr lang="es-ES" dirty="0"/>
              <a:t>.</a:t>
            </a:r>
          </a:p>
          <a:p>
            <a:pPr marL="742950" lvl="1" indent="-285750">
              <a:buFont typeface="Arial" panose="020B0604020202020204" pitchFamily="34" charset="0"/>
              <a:buChar char="•"/>
            </a:pPr>
            <a:r>
              <a:rPr lang="es-ES" dirty="0"/>
              <a:t>Estos servicios alojan los nodos individuales en nombre del clúster.</a:t>
            </a:r>
          </a:p>
          <a:p>
            <a:pPr marL="742950" lvl="1" indent="-285750">
              <a:buFont typeface="Arial" panose="020B0604020202020204" pitchFamily="34" charset="0"/>
              <a:buChar char="•"/>
            </a:pPr>
            <a:r>
              <a:rPr lang="es-ES" dirty="0"/>
              <a:t>El virtual </a:t>
            </a:r>
            <a:r>
              <a:rPr lang="es-ES" dirty="0" err="1"/>
              <a:t>kubelet</a:t>
            </a:r>
            <a:r>
              <a:rPr lang="es-ES" dirty="0"/>
              <a:t> se registra a sí mismo como un nodo y permite a los desarrolladores implementar </a:t>
            </a:r>
            <a:r>
              <a:rPr lang="es-ES" dirty="0" err="1"/>
              <a:t>pods</a:t>
            </a:r>
            <a:r>
              <a:rPr lang="es-ES" dirty="0"/>
              <a:t> y contenedores con sus propias API.</a:t>
            </a:r>
          </a:p>
          <a:p>
            <a:pPr marL="742950" lvl="1" indent="-285750">
              <a:buFont typeface="Arial" panose="020B0604020202020204" pitchFamily="34" charset="0"/>
              <a:buChar char="•"/>
            </a:pPr>
            <a:r>
              <a:rPr lang="es-ES" dirty="0"/>
              <a:t>Proporciona una capa </a:t>
            </a:r>
            <a:r>
              <a:rPr lang="es-ES" dirty="0" err="1"/>
              <a:t>shim</a:t>
            </a:r>
            <a:r>
              <a:rPr lang="es-ES" dirty="0"/>
              <a:t> con una implementación de </a:t>
            </a:r>
            <a:r>
              <a:rPr lang="es-ES" dirty="0" err="1"/>
              <a:t>pseudo-kubelet</a:t>
            </a:r>
            <a:r>
              <a:rPr lang="es-ES" dirty="0"/>
              <a:t>, lo que permite utilizar otros servicios para las instancias individuales.</a:t>
            </a:r>
          </a:p>
          <a:p>
            <a:pPr>
              <a:buNone/>
            </a:pPr>
            <a:r>
              <a:rPr lang="es-ES" b="1" dirty="0"/>
              <a:t>Lista de Proveedores:</a:t>
            </a:r>
            <a:endParaRPr lang="es-ES" dirty="0"/>
          </a:p>
          <a:p>
            <a:pPr>
              <a:buFont typeface="Arial" panose="020B0604020202020204" pitchFamily="34" charset="0"/>
              <a:buChar char="•"/>
            </a:pPr>
            <a:r>
              <a:rPr lang="es-ES" dirty="0"/>
              <a:t>Azure </a:t>
            </a:r>
            <a:r>
              <a:rPr lang="es-ES" dirty="0" err="1"/>
              <a:t>Batch</a:t>
            </a:r>
            <a:endParaRPr lang="es-ES" dirty="0"/>
          </a:p>
          <a:p>
            <a:pPr>
              <a:buFont typeface="Arial" panose="020B0604020202020204" pitchFamily="34" charset="0"/>
              <a:buChar char="•"/>
            </a:pPr>
            <a:r>
              <a:rPr lang="es-ES" dirty="0"/>
              <a:t>Container </a:t>
            </a:r>
            <a:r>
              <a:rPr lang="es-ES" dirty="0" err="1"/>
              <a:t>Instances</a:t>
            </a:r>
            <a:endParaRPr lang="es-ES" dirty="0"/>
          </a:p>
          <a:p>
            <a:pPr>
              <a:buFont typeface="Arial" panose="020B0604020202020204" pitchFamily="34" charset="0"/>
              <a:buChar char="•"/>
            </a:pPr>
            <a:r>
              <a:rPr lang="es-ES" dirty="0"/>
              <a:t>Alibaba Cloud </a:t>
            </a:r>
            <a:r>
              <a:rPr lang="es-ES" dirty="0" err="1"/>
              <a:t>Elastic</a:t>
            </a:r>
            <a:r>
              <a:rPr lang="es-ES" dirty="0"/>
              <a:t> Container </a:t>
            </a:r>
            <a:r>
              <a:rPr lang="es-ES" dirty="0" err="1"/>
              <a:t>Instance</a:t>
            </a:r>
            <a:r>
              <a:rPr lang="es-ES" dirty="0"/>
              <a:t> (ECI)</a:t>
            </a:r>
          </a:p>
          <a:p>
            <a:pPr>
              <a:buFont typeface="Arial" panose="020B0604020202020204" pitchFamily="34" charset="0"/>
              <a:buChar char="•"/>
            </a:pPr>
            <a:r>
              <a:rPr lang="es-ES" dirty="0"/>
              <a:t>AWS </a:t>
            </a:r>
            <a:r>
              <a:rPr lang="es-ES" dirty="0" err="1"/>
              <a:t>Fargate</a:t>
            </a:r>
            <a:endParaRPr lang="es-ES" dirty="0"/>
          </a:p>
          <a:p>
            <a:pPr>
              <a:buFont typeface="Arial" panose="020B0604020202020204" pitchFamily="34" charset="0"/>
              <a:buChar char="•"/>
            </a:pPr>
            <a:r>
              <a:rPr lang="es-ES" dirty="0" err="1"/>
              <a:t>Kubernetes</a:t>
            </a:r>
            <a:r>
              <a:rPr lang="es-ES" dirty="0"/>
              <a:t> Container </a:t>
            </a:r>
            <a:r>
              <a:rPr lang="es-ES" dirty="0" err="1"/>
              <a:t>Runtime</a:t>
            </a:r>
            <a:r>
              <a:rPr lang="es-ES" dirty="0"/>
              <a:t> Interface (CRI)</a:t>
            </a:r>
          </a:p>
          <a:p>
            <a:pPr>
              <a:buFont typeface="Arial" panose="020B0604020202020204" pitchFamily="34" charset="0"/>
              <a:buChar char="•"/>
            </a:pPr>
            <a:r>
              <a:rPr lang="es-ES" dirty="0"/>
              <a:t>Huawei Cloud Container </a:t>
            </a:r>
            <a:r>
              <a:rPr lang="es-ES" dirty="0" err="1"/>
              <a:t>Instance</a:t>
            </a:r>
            <a:r>
              <a:rPr lang="es-ES" dirty="0"/>
              <a:t> (CCI)</a:t>
            </a:r>
          </a:p>
          <a:p>
            <a:pPr>
              <a:buFont typeface="Arial" panose="020B0604020202020204" pitchFamily="34" charset="0"/>
              <a:buChar char="•"/>
            </a:pPr>
            <a:r>
              <a:rPr lang="es-ES" dirty="0" err="1"/>
              <a:t>HashiCorp</a:t>
            </a:r>
            <a:r>
              <a:rPr lang="es-ES" dirty="0"/>
              <a:t> </a:t>
            </a:r>
            <a:r>
              <a:rPr lang="es-ES" dirty="0" err="1"/>
              <a:t>Nomad</a:t>
            </a:r>
            <a:endParaRPr lang="es-ES" dirty="0"/>
          </a:p>
          <a:p>
            <a:pPr>
              <a:buFont typeface="Arial" panose="020B0604020202020204" pitchFamily="34" charset="0"/>
              <a:buChar char="•"/>
            </a:pPr>
            <a:r>
              <a:rPr lang="es-ES" dirty="0" err="1"/>
              <a:t>OpenStack</a:t>
            </a:r>
            <a:r>
              <a:rPr lang="es-ES" dirty="0"/>
              <a:t> </a:t>
            </a:r>
            <a:r>
              <a:rPr lang="es-ES" dirty="0" err="1"/>
              <a:t>Zun</a:t>
            </a:r>
            <a:endParaRPr lang="es-ES" dirty="0"/>
          </a:p>
          <a:p>
            <a:pPr>
              <a:buFont typeface="Arial" panose="020B0604020202020204" pitchFamily="34" charset="0"/>
              <a:buChar char="•"/>
            </a:pPr>
            <a:r>
              <a:rPr lang="es-ES" dirty="0"/>
              <a:t>Proveedor personalizado</a:t>
            </a:r>
          </a:p>
          <a:p>
            <a:pPr>
              <a:buNone/>
            </a:pPr>
            <a:r>
              <a:rPr lang="es-ES" b="1" dirty="0"/>
              <a:t>Puntos Clave:</a:t>
            </a:r>
            <a:endParaRPr lang="es-ES" dirty="0"/>
          </a:p>
          <a:p>
            <a:pPr>
              <a:buFont typeface="Arial" panose="020B0604020202020204" pitchFamily="34" charset="0"/>
              <a:buChar char="•"/>
            </a:pPr>
            <a:r>
              <a:rPr lang="es-ES" dirty="0"/>
              <a:t>Virtual </a:t>
            </a:r>
            <a:r>
              <a:rPr lang="es-ES" dirty="0" err="1"/>
              <a:t>Kubelet</a:t>
            </a:r>
            <a:r>
              <a:rPr lang="es-ES" dirty="0"/>
              <a:t> </a:t>
            </a:r>
            <a:r>
              <a:rPr lang="es-ES" dirty="0" err="1"/>
              <a:t>acts</a:t>
            </a:r>
            <a:r>
              <a:rPr lang="es-ES" dirty="0"/>
              <a:t> as a </a:t>
            </a:r>
            <a:r>
              <a:rPr lang="es-ES" dirty="0" err="1"/>
              <a:t>fake</a:t>
            </a:r>
            <a:r>
              <a:rPr lang="es-ES" dirty="0"/>
              <a:t> </a:t>
            </a:r>
            <a:r>
              <a:rPr lang="es-ES" dirty="0" err="1"/>
              <a:t>kubelet</a:t>
            </a:r>
            <a:r>
              <a:rPr lang="es-ES" dirty="0"/>
              <a:t>.</a:t>
            </a:r>
          </a:p>
          <a:p>
            <a:pPr>
              <a:buFont typeface="Arial" panose="020B0604020202020204" pitchFamily="34" charset="0"/>
              <a:buChar char="•"/>
            </a:pPr>
            <a:r>
              <a:rPr lang="es-ES" dirty="0"/>
              <a:t>This </a:t>
            </a:r>
            <a:r>
              <a:rPr lang="es-ES" dirty="0" err="1"/>
              <a:t>allows</a:t>
            </a:r>
            <a:r>
              <a:rPr lang="es-ES" dirty="0"/>
              <a:t> a </a:t>
            </a:r>
            <a:r>
              <a:rPr lang="es-ES" dirty="0" err="1"/>
              <a:t>kubernetes</a:t>
            </a:r>
            <a:r>
              <a:rPr lang="es-ES" dirty="0"/>
              <a:t> </a:t>
            </a:r>
            <a:r>
              <a:rPr lang="es-ES" dirty="0" err="1"/>
              <a:t>cluster</a:t>
            </a:r>
            <a:r>
              <a:rPr lang="es-ES" dirty="0"/>
              <a:t> to use </a:t>
            </a:r>
            <a:r>
              <a:rPr lang="es-ES" dirty="0" err="1"/>
              <a:t>other</a:t>
            </a:r>
            <a:r>
              <a:rPr lang="es-ES" dirty="0"/>
              <a:t> </a:t>
            </a:r>
            <a:r>
              <a:rPr lang="es-ES" dirty="0" err="1"/>
              <a:t>cloud</a:t>
            </a:r>
            <a:r>
              <a:rPr lang="es-ES" dirty="0"/>
              <a:t> </a:t>
            </a:r>
            <a:r>
              <a:rPr lang="es-ES" dirty="0" err="1"/>
              <a:t>providers</a:t>
            </a:r>
            <a:r>
              <a:rPr lang="es-ES" dirty="0"/>
              <a:t> container </a:t>
            </a:r>
            <a:r>
              <a:rPr lang="es-ES" dirty="0" err="1"/>
              <a:t>services</a:t>
            </a:r>
            <a:r>
              <a:rPr lang="es-ES" dirty="0"/>
              <a:t>.</a:t>
            </a:r>
          </a:p>
          <a:p>
            <a:pPr>
              <a:buFont typeface="Arial" panose="020B0604020202020204" pitchFamily="34" charset="0"/>
              <a:buChar char="•"/>
            </a:pPr>
            <a:r>
              <a:rPr lang="es-ES" dirty="0"/>
              <a:t>This </a:t>
            </a:r>
            <a:r>
              <a:rPr lang="es-ES" dirty="0" err="1"/>
              <a:t>allows</a:t>
            </a:r>
            <a:r>
              <a:rPr lang="es-ES" dirty="0"/>
              <a:t> </a:t>
            </a:r>
            <a:r>
              <a:rPr lang="es-ES" dirty="0" err="1"/>
              <a:t>for</a:t>
            </a:r>
            <a:r>
              <a:rPr lang="es-ES" dirty="0"/>
              <a:t> </a:t>
            </a:r>
            <a:r>
              <a:rPr lang="es-ES" dirty="0" err="1"/>
              <a:t>very</a:t>
            </a:r>
            <a:r>
              <a:rPr lang="es-ES" dirty="0"/>
              <a:t> </a:t>
            </a:r>
            <a:r>
              <a:rPr lang="es-ES" dirty="0" err="1"/>
              <a:t>fast</a:t>
            </a:r>
            <a:r>
              <a:rPr lang="es-ES" dirty="0"/>
              <a:t> </a:t>
            </a:r>
            <a:r>
              <a:rPr lang="es-ES" dirty="0" err="1"/>
              <a:t>scaling</a:t>
            </a:r>
            <a:r>
              <a:rPr lang="es-ES"/>
              <a:t>.</a:t>
            </a:r>
          </a:p>
          <a:p>
            <a:endParaRPr lang="en-US" sz="850" b="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4/2/2025 9:09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3708371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 Always consider having students walk-through the demonstrations themselves. Also, consider the overlap with the  formal labs and your best use of time. </a:t>
            </a:r>
          </a:p>
          <a:p>
            <a:endParaRPr lang="en-US" b="0" dirty="0"/>
          </a:p>
          <a:p>
            <a:r>
              <a:rPr lang="en-US" b="0" dirty="0"/>
              <a:t>QuickStart: </a:t>
            </a:r>
            <a:r>
              <a:rPr lang="en-US" sz="882" b="0" i="0" u="none" strike="noStrike" kern="1200" dirty="0">
                <a:solidFill>
                  <a:schemeClr val="tx1"/>
                </a:solidFill>
                <a:effectLst/>
                <a:latin typeface="Segoe UI Light" pitchFamily="34" charset="0"/>
                <a:ea typeface="+mn-ea"/>
                <a:cs typeface="+mn-cs"/>
              </a:rPr>
              <a:t>Deploy an Azure Kubernetes Service (AKS) cluster using the Azure portal</a:t>
            </a:r>
            <a:r>
              <a:rPr lang="en-US" b="0" dirty="0"/>
              <a:t> - https://docs.microsoft.com/en-us/azure/aks/kubernetes-walkthrough-portal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4/2/2025 9:09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 ¿Qué es un App </a:t>
            </a:r>
            <a:r>
              <a:rPr lang="es-ES" b="1" dirty="0" err="1"/>
              <a:t>Service</a:t>
            </a:r>
            <a:r>
              <a:rPr lang="es-ES" b="1" dirty="0"/>
              <a:t> Plan?</a:t>
            </a:r>
          </a:p>
          <a:p>
            <a:pPr>
              <a:buNone/>
            </a:pPr>
            <a:r>
              <a:rPr lang="es-ES" dirty="0"/>
              <a:t>Un </a:t>
            </a:r>
            <a:r>
              <a:rPr lang="es-ES" b="1" dirty="0"/>
              <a:t>App </a:t>
            </a:r>
            <a:r>
              <a:rPr lang="es-ES" b="1" dirty="0" err="1"/>
              <a:t>Service</a:t>
            </a:r>
            <a:r>
              <a:rPr lang="es-ES" b="1" dirty="0"/>
              <a:t> Plan</a:t>
            </a:r>
            <a:r>
              <a:rPr lang="es-ES" dirty="0"/>
              <a:t> define los recursos de cómputo donde las aplicaciones web se ejecutan. Piensa en ello como un </a:t>
            </a:r>
            <a:r>
              <a:rPr lang="es-ES" b="1" dirty="0"/>
              <a:t>grupo de servidores virtuales</a:t>
            </a:r>
            <a:r>
              <a:rPr lang="es-ES" dirty="0"/>
              <a:t> en el que se alojan las aplicaciones. Es análogo al "servidor" en el hosting tradicional, pero gestionado en Azure.</a:t>
            </a:r>
          </a:p>
          <a:p>
            <a:pPr>
              <a:buNone/>
            </a:pPr>
            <a:r>
              <a:rPr lang="es-ES" b="1" dirty="0"/>
              <a:t>🖥️ Componentes clave de un App </a:t>
            </a:r>
            <a:r>
              <a:rPr lang="es-ES" b="1" dirty="0" err="1"/>
              <a:t>Service</a:t>
            </a:r>
            <a:r>
              <a:rPr lang="es-ES" b="1" dirty="0"/>
              <a:t> Plan:</a:t>
            </a:r>
          </a:p>
          <a:p>
            <a:pPr>
              <a:buFont typeface="+mj-lt"/>
              <a:buAutoNum type="arabicPeriod"/>
            </a:pPr>
            <a:r>
              <a:rPr lang="es-ES" b="1" dirty="0"/>
              <a:t>Región:</a:t>
            </a:r>
            <a:r>
              <a:rPr lang="es-ES" dirty="0"/>
              <a:t> Define en qué región geográfica estarán alojados los recursos de tu aplicación (por ejemplo, "West US").</a:t>
            </a:r>
          </a:p>
          <a:p>
            <a:pPr>
              <a:buFont typeface="+mj-lt"/>
              <a:buAutoNum type="arabicPeriod"/>
            </a:pPr>
            <a:r>
              <a:rPr lang="es-ES" b="1" dirty="0"/>
              <a:t>Número de instancias de VM:</a:t>
            </a:r>
            <a:r>
              <a:rPr lang="es-ES" dirty="0"/>
              <a:t> Puedes elegir cuántas instancias de máquinas virtuales quieres usar para ejecutar tu aplicación.</a:t>
            </a:r>
          </a:p>
          <a:p>
            <a:pPr>
              <a:buFont typeface="+mj-lt"/>
              <a:buAutoNum type="arabicPeriod"/>
            </a:pPr>
            <a:r>
              <a:rPr lang="es-ES" b="1" dirty="0"/>
              <a:t>Tamaño de las instancias de VM:</a:t>
            </a:r>
            <a:r>
              <a:rPr lang="es-ES" dirty="0"/>
              <a:t> Puedes elegir entre diferentes tamaños, como pequeño, mediano o grande, dependiendo de los recursos que necesite tu app.</a:t>
            </a:r>
          </a:p>
          <a:p>
            <a:pPr>
              <a:buNone/>
            </a:pPr>
            <a:r>
              <a:rPr lang="es-ES" b="1" dirty="0"/>
              <a:t>⚙️ ¿Cómo se ejecuta y escala la app en el App </a:t>
            </a:r>
            <a:r>
              <a:rPr lang="es-ES" b="1" dirty="0" err="1"/>
              <a:t>Service</a:t>
            </a:r>
            <a:r>
              <a:rPr lang="es-ES" b="1" dirty="0"/>
              <a:t> Plan?</a:t>
            </a:r>
          </a:p>
          <a:p>
            <a:pPr>
              <a:buFont typeface="Arial" panose="020B0604020202020204" pitchFamily="34" charset="0"/>
              <a:buChar char="•"/>
            </a:pPr>
            <a:r>
              <a:rPr lang="es-ES" b="1" dirty="0"/>
              <a:t>Escalado horizontal:</a:t>
            </a:r>
            <a:r>
              <a:rPr lang="es-ES" dirty="0"/>
              <a:t> Si eliges un plan de App </a:t>
            </a:r>
            <a:r>
              <a:rPr lang="es-ES" dirty="0" err="1"/>
              <a:t>Service</a:t>
            </a:r>
            <a:r>
              <a:rPr lang="es-ES" dirty="0"/>
              <a:t> que permite escalado (en niveles superiores), puedes aumentar el número de </a:t>
            </a:r>
            <a:r>
              <a:rPr lang="es-ES" b="1" dirty="0"/>
              <a:t>instancias de máquinas virtuales</a:t>
            </a:r>
            <a:r>
              <a:rPr lang="es-ES" dirty="0"/>
              <a:t> según el tráfico.</a:t>
            </a:r>
          </a:p>
          <a:p>
            <a:pPr>
              <a:buFont typeface="Arial" panose="020B0604020202020204" pitchFamily="34" charset="0"/>
              <a:buChar char="•"/>
            </a:pPr>
            <a:r>
              <a:rPr lang="es-ES" b="1" dirty="0"/>
              <a:t>Escalado automático:</a:t>
            </a:r>
            <a:r>
              <a:rPr lang="es-ES" dirty="0"/>
              <a:t> Puedes configurar reglas de </a:t>
            </a:r>
            <a:r>
              <a:rPr lang="es-ES" b="1" dirty="0" err="1"/>
              <a:t>autoscaling</a:t>
            </a:r>
            <a:r>
              <a:rPr lang="es-ES" dirty="0"/>
              <a:t> para aumentar o disminuir el número de instancias de máquinas virtuales basadas en la demanda.</a:t>
            </a:r>
          </a:p>
          <a:p>
            <a:pPr marL="742950" lvl="1" indent="-285750">
              <a:buFont typeface="Arial" panose="020B0604020202020204" pitchFamily="34" charset="0"/>
              <a:buChar char="•"/>
            </a:pPr>
            <a:r>
              <a:rPr lang="es-ES" b="1" dirty="0"/>
              <a:t>Ejemplo de </a:t>
            </a:r>
            <a:r>
              <a:rPr lang="es-ES" b="1" dirty="0" err="1"/>
              <a:t>Autoscaling</a:t>
            </a:r>
            <a:r>
              <a:rPr lang="es-ES" b="1" dirty="0"/>
              <a:t>:</a:t>
            </a:r>
            <a:r>
              <a:rPr lang="es-ES" dirty="0"/>
              <a:t> Si una app recibe tráfico extra, el App </a:t>
            </a:r>
            <a:r>
              <a:rPr lang="es-ES" dirty="0" err="1"/>
              <a:t>Service</a:t>
            </a:r>
            <a:r>
              <a:rPr lang="es-ES" dirty="0"/>
              <a:t> Plan puede añadir más instancias de VM para distribuir la carga. Al disminuir la carga, las instancias se reducirán.</a:t>
            </a:r>
          </a:p>
          <a:p>
            <a:pPr>
              <a:buNone/>
            </a:pPr>
            <a:r>
              <a:rPr lang="es-ES" b="1" dirty="0"/>
              <a:t>💡 Consideraciones importantes:</a:t>
            </a:r>
          </a:p>
          <a:p>
            <a:pPr>
              <a:buFont typeface="+mj-lt"/>
              <a:buAutoNum type="arabicPeriod"/>
            </a:pPr>
            <a:r>
              <a:rPr lang="es-ES" b="1" dirty="0"/>
              <a:t>Recursos compartidos:</a:t>
            </a:r>
            <a:r>
              <a:rPr lang="es-ES" dirty="0"/>
              <a:t> Si agregas múltiples aplicaciones a un solo App </a:t>
            </a:r>
            <a:r>
              <a:rPr lang="es-ES" dirty="0" err="1"/>
              <a:t>Service</a:t>
            </a:r>
            <a:r>
              <a:rPr lang="es-ES" dirty="0"/>
              <a:t> Plan, todas compartirán los </a:t>
            </a:r>
            <a:r>
              <a:rPr lang="es-ES" b="1" dirty="0"/>
              <a:t>mismos recursos</a:t>
            </a:r>
            <a:r>
              <a:rPr lang="es-ES" dirty="0"/>
              <a:t>. Esto es útil para ahorrar costos, pero también puede causar problemas si una app es muy intensiva en recursos, ya que afectaría a las demás.</a:t>
            </a:r>
          </a:p>
          <a:p>
            <a:pPr marL="742950" lvl="1" indent="-285750">
              <a:buFont typeface="+mj-lt"/>
              <a:buAutoNum type="arabicPeriod"/>
            </a:pPr>
            <a:r>
              <a:rPr lang="es-ES" b="1" dirty="0"/>
              <a:t>Ejemplo:</a:t>
            </a:r>
            <a:r>
              <a:rPr lang="es-ES" dirty="0"/>
              <a:t> Si tu aplicación de base de datos requiere mucha CPU y RAM, es recomendable ponerla en su propio App </a:t>
            </a:r>
            <a:r>
              <a:rPr lang="es-ES" dirty="0" err="1"/>
              <a:t>Service</a:t>
            </a:r>
            <a:r>
              <a:rPr lang="es-ES" dirty="0"/>
              <a:t> Plan para no afectar otras aplicaciones que compartan los recursos.</a:t>
            </a:r>
          </a:p>
          <a:p>
            <a:pPr>
              <a:buFont typeface="+mj-lt"/>
              <a:buAutoNum type="arabicPeriod"/>
            </a:pPr>
            <a:r>
              <a:rPr lang="es-ES" b="1" dirty="0"/>
              <a:t>Escalado independiente:</a:t>
            </a:r>
            <a:r>
              <a:rPr lang="es-ES" dirty="0"/>
              <a:t> Si necesitas que una aplicación escale independientemente de las demás, lo mejor es aislarla en su propio App </a:t>
            </a:r>
            <a:r>
              <a:rPr lang="es-ES" dirty="0" err="1"/>
              <a:t>Service</a:t>
            </a:r>
            <a:r>
              <a:rPr lang="es-ES" dirty="0"/>
              <a:t> Plan.</a:t>
            </a:r>
          </a:p>
          <a:p>
            <a:pPr>
              <a:buFont typeface="+mj-lt"/>
              <a:buAutoNum type="arabicPeriod"/>
            </a:pPr>
            <a:r>
              <a:rPr lang="es-ES" b="1" dirty="0"/>
              <a:t>Aislamiento geográfico:</a:t>
            </a:r>
            <a:r>
              <a:rPr lang="es-ES" dirty="0"/>
              <a:t> Si tienes aplicaciones que necesitan </a:t>
            </a:r>
            <a:r>
              <a:rPr lang="es-ES" b="1" dirty="0"/>
              <a:t>recursos en diferentes regiones geográficas</a:t>
            </a:r>
            <a:r>
              <a:rPr lang="es-ES" dirty="0"/>
              <a:t>, es necesario que estén en App </a:t>
            </a:r>
            <a:r>
              <a:rPr lang="es-ES" dirty="0" err="1"/>
              <a:t>Service</a:t>
            </a:r>
            <a:r>
              <a:rPr lang="es-ES" dirty="0"/>
              <a:t> </a:t>
            </a:r>
            <a:r>
              <a:rPr lang="es-ES" dirty="0" err="1"/>
              <a:t>Plans</a:t>
            </a:r>
            <a:r>
              <a:rPr lang="es-ES" dirty="0"/>
              <a:t> separados, ya que un solo plan no puede estar en varias regiones al mismo tiempo.</a:t>
            </a:r>
          </a:p>
          <a:p>
            <a:pPr>
              <a:buNone/>
            </a:pPr>
            <a:r>
              <a:rPr lang="es-ES" b="1" dirty="0"/>
              <a:t>🚀 ¿Cuándo crear un nuevo App </a:t>
            </a:r>
            <a:r>
              <a:rPr lang="es-ES" b="1" dirty="0" err="1"/>
              <a:t>Service</a:t>
            </a:r>
            <a:r>
              <a:rPr lang="es-ES" b="1" dirty="0"/>
              <a:t> Plan?</a:t>
            </a:r>
          </a:p>
          <a:p>
            <a:pPr>
              <a:buFont typeface="Arial" panose="020B0604020202020204" pitchFamily="34" charset="0"/>
              <a:buChar char="•"/>
            </a:pPr>
            <a:r>
              <a:rPr lang="es-ES" b="1" dirty="0"/>
              <a:t>Cuando la app es intensiva en recursos</a:t>
            </a:r>
            <a:r>
              <a:rPr lang="es-ES" dirty="0"/>
              <a:t>: Si tu aplicación necesita muchos recursos de CPU, RAM o disco, es mejor separarla en un nuevo plan.</a:t>
            </a:r>
          </a:p>
          <a:p>
            <a:pPr>
              <a:buFont typeface="Arial" panose="020B0604020202020204" pitchFamily="34" charset="0"/>
              <a:buChar char="•"/>
            </a:pPr>
            <a:r>
              <a:rPr lang="es-ES" b="1" dirty="0"/>
              <a:t>Para escalar aplicaciones de manera independiente</a:t>
            </a:r>
            <a:r>
              <a:rPr lang="es-ES" dirty="0"/>
              <a:t>: Si quieres que una aplicación tenga sus propios recursos, sin depender de las otras, asignarla a un nuevo plan es lo ideal.</a:t>
            </a:r>
          </a:p>
          <a:p>
            <a:pPr>
              <a:buFont typeface="Arial" panose="020B0604020202020204" pitchFamily="34" charset="0"/>
              <a:buChar char="•"/>
            </a:pPr>
            <a:r>
              <a:rPr lang="es-ES" b="1" dirty="0"/>
              <a:t>Necesidades regionales distintas</a:t>
            </a:r>
            <a:r>
              <a:rPr lang="es-ES" dirty="0"/>
              <a:t>: Si tienes aplicaciones que deben ejecutarse en diferentes regiones geográficas, necesitarás App </a:t>
            </a:r>
            <a:r>
              <a:rPr lang="es-ES" dirty="0" err="1"/>
              <a:t>Service</a:t>
            </a:r>
            <a:r>
              <a:rPr lang="es-ES" dirty="0"/>
              <a:t> </a:t>
            </a:r>
            <a:r>
              <a:rPr lang="es-ES" dirty="0" err="1"/>
              <a:t>Plans</a:t>
            </a:r>
            <a:r>
              <a:rPr lang="es-ES" dirty="0"/>
              <a:t> separados.</a:t>
            </a:r>
          </a:p>
          <a:p>
            <a:pPr>
              <a:buNone/>
            </a:pPr>
            <a:r>
              <a:rPr lang="es-ES" b="1" dirty="0"/>
              <a:t>🧑‍💻 Escenarios prácticos en tu formación o uso empresarial:</a:t>
            </a:r>
          </a:p>
          <a:p>
            <a:pPr>
              <a:buFont typeface="+mj-lt"/>
              <a:buAutoNum type="arabicPeriod"/>
            </a:pPr>
            <a:r>
              <a:rPr lang="es-ES" b="1" dirty="0"/>
              <a:t>Aplicación web pequeña o de prueba</a:t>
            </a:r>
            <a:r>
              <a:rPr lang="es-ES" dirty="0"/>
              <a:t>: Utiliza el </a:t>
            </a:r>
            <a:r>
              <a:rPr lang="es-ES" b="1" dirty="0"/>
              <a:t>plan Free</a:t>
            </a:r>
            <a:r>
              <a:rPr lang="es-ES" dirty="0"/>
              <a:t> o </a:t>
            </a:r>
            <a:r>
              <a:rPr lang="es-ES" b="1" dirty="0" err="1"/>
              <a:t>Shared</a:t>
            </a:r>
            <a:r>
              <a:rPr lang="es-ES" dirty="0"/>
              <a:t> para aplicaciones pequeñas o no críticas, donde el tráfico no es predecible y no necesitas escalar.</a:t>
            </a:r>
          </a:p>
          <a:p>
            <a:pPr>
              <a:buFont typeface="+mj-lt"/>
              <a:buAutoNum type="arabicPeriod"/>
            </a:pPr>
            <a:r>
              <a:rPr lang="es-ES" b="1" dirty="0"/>
              <a:t>Aplicación de producción</a:t>
            </a:r>
            <a:r>
              <a:rPr lang="es-ES" dirty="0"/>
              <a:t>: Un </a:t>
            </a:r>
            <a:r>
              <a:rPr lang="es-ES" b="1" dirty="0"/>
              <a:t>plan Premium</a:t>
            </a:r>
            <a:r>
              <a:rPr lang="es-ES" dirty="0"/>
              <a:t> o </a:t>
            </a:r>
            <a:r>
              <a:rPr lang="es-ES" b="1" dirty="0"/>
              <a:t>Standard</a:t>
            </a:r>
            <a:r>
              <a:rPr lang="es-ES" dirty="0"/>
              <a:t> es mejor si necesitas más control y escalabilidad, con un </a:t>
            </a:r>
            <a:r>
              <a:rPr lang="es-ES" dirty="0" err="1"/>
              <a:t>autoscaling</a:t>
            </a:r>
            <a:r>
              <a:rPr lang="es-ES" dirty="0"/>
              <a:t> activado para soportar cambios en la carga de trabajo.</a:t>
            </a:r>
          </a:p>
          <a:p>
            <a:pPr>
              <a:buFont typeface="+mj-lt"/>
              <a:buAutoNum type="arabicPeriod"/>
            </a:pPr>
            <a:r>
              <a:rPr lang="es-ES" b="1" dirty="0"/>
              <a:t>Aislar aplicaciones críticas</a:t>
            </a:r>
            <a:r>
              <a:rPr lang="es-ES" dirty="0"/>
              <a:t>: Si tienes una aplicación crítica que no puede ser interrumpida por otras, ponla en su propio </a:t>
            </a:r>
            <a:r>
              <a:rPr lang="es-ES" b="1" dirty="0"/>
              <a:t>App </a:t>
            </a:r>
            <a:r>
              <a:rPr lang="es-ES" b="1" dirty="0" err="1"/>
              <a:t>Service</a:t>
            </a:r>
            <a:r>
              <a:rPr lang="es-ES" b="1" dirty="0"/>
              <a:t> Plan</a:t>
            </a:r>
            <a:r>
              <a:rPr lang="es-ES" dirty="0"/>
              <a:t>.</a:t>
            </a:r>
          </a:p>
          <a:p>
            <a:pPr>
              <a:buNone/>
            </a:pPr>
            <a:r>
              <a:rPr lang="es-ES" b="1" dirty="0"/>
              <a:t>💻 Recomendaciones finales:</a:t>
            </a:r>
          </a:p>
          <a:p>
            <a:pPr>
              <a:buFont typeface="Arial" panose="020B0604020202020204" pitchFamily="34" charset="0"/>
              <a:buChar char="•"/>
            </a:pPr>
            <a:r>
              <a:rPr lang="es-ES" b="1" dirty="0"/>
              <a:t>Monitorear el uso de recursos</a:t>
            </a:r>
            <a:r>
              <a:rPr lang="es-ES" dirty="0"/>
              <a:t>: Utiliza herramientas como </a:t>
            </a:r>
            <a:r>
              <a:rPr lang="es-ES" b="1" dirty="0"/>
              <a:t>Azure Monitor</a:t>
            </a:r>
            <a:r>
              <a:rPr lang="es-ES" dirty="0"/>
              <a:t> para observar cómo se comporta tu App </a:t>
            </a:r>
            <a:r>
              <a:rPr lang="es-ES" dirty="0" err="1"/>
              <a:t>Service</a:t>
            </a:r>
            <a:r>
              <a:rPr lang="es-ES" dirty="0"/>
              <a:t> Plan y si es necesario escalar.</a:t>
            </a:r>
          </a:p>
          <a:p>
            <a:pPr>
              <a:buFont typeface="Arial" panose="020B0604020202020204" pitchFamily="34" charset="0"/>
              <a:buChar char="•"/>
            </a:pPr>
            <a:r>
              <a:rPr lang="es-ES" b="1" dirty="0"/>
              <a:t>Considerar la región antes de la implementación</a:t>
            </a:r>
            <a:r>
              <a:rPr lang="es-ES" dirty="0"/>
              <a:t>: Asegúrate de que la </a:t>
            </a:r>
            <a:r>
              <a:rPr lang="es-ES" b="1" dirty="0"/>
              <a:t>región</a:t>
            </a:r>
            <a:r>
              <a:rPr lang="es-ES" dirty="0"/>
              <a:t> del App </a:t>
            </a:r>
            <a:r>
              <a:rPr lang="es-ES" dirty="0" err="1"/>
              <a:t>Service</a:t>
            </a:r>
            <a:r>
              <a:rPr lang="es-ES" dirty="0"/>
              <a:t> Plan sea adecuada para tu público objetivo y que ofrezca los recursos necesarios.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Planes de Servicio de Aplicaciones de Azure (App </a:t>
            </a:r>
            <a:r>
              <a:rPr lang="es-ES" b="1" dirty="0" err="1"/>
              <a:t>Service</a:t>
            </a:r>
            <a:r>
              <a:rPr lang="es-ES" b="1" dirty="0"/>
              <a:t> </a:t>
            </a:r>
            <a:r>
              <a:rPr lang="es-ES" b="1" dirty="0" err="1"/>
              <a:t>Plans</a:t>
            </a:r>
            <a:r>
              <a:rPr lang="es-ES" b="1" dirty="0"/>
              <a:t>)</a:t>
            </a:r>
          </a:p>
          <a:p>
            <a:pPr>
              <a:buNone/>
            </a:pPr>
            <a:r>
              <a:rPr lang="es-ES" dirty="0"/>
              <a:t>Azure ofrece varios </a:t>
            </a:r>
            <a:r>
              <a:rPr lang="es-ES" b="1" dirty="0"/>
              <a:t>niveles de precios</a:t>
            </a:r>
            <a:r>
              <a:rPr lang="es-ES" dirty="0"/>
              <a:t> para los Planes de Servicio de Aplicaciones, cada uno diseñado para satisfacer diferentes necesidades de uso y rendimiento. A continuación, se muestra un desglose de los niveles clave y sus características:</a:t>
            </a:r>
          </a:p>
          <a:p>
            <a:pPr>
              <a:buNone/>
            </a:pPr>
            <a:r>
              <a:rPr lang="es-ES" b="1" dirty="0"/>
              <a:t>1. Niveles Free y </a:t>
            </a:r>
            <a:r>
              <a:rPr lang="es-ES" b="1" dirty="0" err="1"/>
              <a:t>Shared</a:t>
            </a:r>
            <a:endParaRPr lang="es-ES" b="1" dirty="0"/>
          </a:p>
          <a:p>
            <a:pPr>
              <a:buFont typeface="Arial" panose="020B0604020202020204" pitchFamily="34" charset="0"/>
              <a:buChar char="•"/>
            </a:pPr>
            <a:r>
              <a:rPr lang="es-ES" b="1" dirty="0"/>
              <a:t>Uso</a:t>
            </a:r>
            <a:r>
              <a:rPr lang="es-ES" dirty="0"/>
              <a:t>: Principalmente para </a:t>
            </a:r>
            <a:r>
              <a:rPr lang="es-ES" b="1" dirty="0"/>
              <a:t>desarrollo y pruebas</a:t>
            </a:r>
            <a:r>
              <a:rPr lang="es-ES" dirty="0"/>
              <a:t>.</a:t>
            </a:r>
          </a:p>
          <a:p>
            <a:pPr>
              <a:buFont typeface="Arial" panose="020B0604020202020204" pitchFamily="34" charset="0"/>
              <a:buChar char="•"/>
            </a:pPr>
            <a:r>
              <a:rPr lang="es-ES" b="1" dirty="0"/>
              <a:t>Tipo de App</a:t>
            </a:r>
            <a:r>
              <a:rPr lang="es-ES" dirty="0"/>
              <a:t>: Aplicaciones web, móviles o API.</a:t>
            </a:r>
          </a:p>
          <a:p>
            <a:pPr>
              <a:buFont typeface="Arial" panose="020B0604020202020204" pitchFamily="34" charset="0"/>
              <a:buChar char="•"/>
            </a:pPr>
            <a:r>
              <a:rPr lang="es-ES" b="1" dirty="0"/>
              <a:t>Espacio en disco</a:t>
            </a:r>
            <a:r>
              <a:rPr lang="es-ES" dirty="0"/>
              <a:t>: 1 GB.</a:t>
            </a:r>
          </a:p>
          <a:p>
            <a:pPr>
              <a:buFont typeface="Arial" panose="020B0604020202020204" pitchFamily="34" charset="0"/>
              <a:buChar char="•"/>
            </a:pPr>
            <a:r>
              <a:rPr lang="es-ES" b="1" dirty="0"/>
              <a:t>Escalado automático</a:t>
            </a:r>
            <a:r>
              <a:rPr lang="es-ES" dirty="0"/>
              <a:t>: No soportado.</a:t>
            </a:r>
          </a:p>
          <a:p>
            <a:pPr>
              <a:buFont typeface="Arial" panose="020B0604020202020204" pitchFamily="34" charset="0"/>
              <a:buChar char="•"/>
            </a:pPr>
            <a:r>
              <a:rPr lang="es-ES" b="1" dirty="0"/>
              <a:t>Slots de implementación</a:t>
            </a:r>
            <a:r>
              <a:rPr lang="es-ES" dirty="0"/>
              <a:t>: Ninguno.</a:t>
            </a:r>
          </a:p>
          <a:p>
            <a:pPr>
              <a:buFont typeface="Arial" panose="020B0604020202020204" pitchFamily="34" charset="0"/>
              <a:buChar char="•"/>
            </a:pPr>
            <a:r>
              <a:rPr lang="es-ES" b="1" dirty="0"/>
              <a:t>Instancias máximas</a:t>
            </a:r>
            <a:r>
              <a:rPr lang="es-ES" dirty="0"/>
              <a:t>: No hay opciones de escalado.</a:t>
            </a:r>
          </a:p>
          <a:p>
            <a:pPr>
              <a:buNone/>
            </a:pPr>
            <a:r>
              <a:rPr lang="es-ES" b="1" dirty="0"/>
              <a:t>Ideal para</a:t>
            </a:r>
            <a:r>
              <a:rPr lang="es-ES" dirty="0"/>
              <a:t>:</a:t>
            </a:r>
          </a:p>
          <a:p>
            <a:pPr>
              <a:buFont typeface="Arial" panose="020B0604020202020204" pitchFamily="34" charset="0"/>
              <a:buChar char="•"/>
            </a:pPr>
            <a:r>
              <a:rPr lang="es-ES" b="1" dirty="0"/>
              <a:t>Proyectos pequeños</a:t>
            </a:r>
            <a:r>
              <a:rPr lang="es-ES" dirty="0"/>
              <a:t>, prototipos o cuando solo necesitas una aplicación para pruebas. </a:t>
            </a:r>
            <a:r>
              <a:rPr lang="es-ES" b="1" dirty="0"/>
              <a:t>No se proporciona SLA</a:t>
            </a:r>
            <a:r>
              <a:rPr lang="es-ES" dirty="0"/>
              <a:t> para estos niveles.</a:t>
            </a:r>
          </a:p>
          <a:p>
            <a:pPr>
              <a:buNone/>
            </a:pPr>
            <a:r>
              <a:rPr lang="es-ES" b="1" dirty="0"/>
              <a:t>2. Nivel Básico (Basic)</a:t>
            </a:r>
          </a:p>
          <a:p>
            <a:pPr>
              <a:buFont typeface="Arial" panose="020B0604020202020204" pitchFamily="34" charset="0"/>
              <a:buChar char="•"/>
            </a:pPr>
            <a:r>
              <a:rPr lang="es-ES" b="1" dirty="0"/>
              <a:t>Uso</a:t>
            </a:r>
            <a:r>
              <a:rPr lang="es-ES" dirty="0"/>
              <a:t>: Aplicaciones con </a:t>
            </a:r>
            <a:r>
              <a:rPr lang="es-ES" b="1" dirty="0"/>
              <a:t>baja demanda</a:t>
            </a:r>
            <a:r>
              <a:rPr lang="es-ES" dirty="0"/>
              <a:t> que no requieren escalado avanzado.</a:t>
            </a:r>
          </a:p>
          <a:p>
            <a:pPr>
              <a:buFont typeface="Arial" panose="020B0604020202020204" pitchFamily="34" charset="0"/>
              <a:buChar char="•"/>
            </a:pPr>
            <a:r>
              <a:rPr lang="es-ES" b="1" dirty="0"/>
              <a:t>Tipo de App</a:t>
            </a:r>
            <a:r>
              <a:rPr lang="es-ES" dirty="0"/>
              <a:t>: Aplicaciones web, móviles o API.</a:t>
            </a:r>
          </a:p>
          <a:p>
            <a:pPr>
              <a:buFont typeface="Arial" panose="020B0604020202020204" pitchFamily="34" charset="0"/>
              <a:buChar char="•"/>
            </a:pPr>
            <a:r>
              <a:rPr lang="es-ES" b="1" dirty="0"/>
              <a:t>Espacio en disco</a:t>
            </a:r>
            <a:r>
              <a:rPr lang="es-ES" dirty="0"/>
              <a:t>: 10 GB.</a:t>
            </a:r>
          </a:p>
          <a:p>
            <a:pPr>
              <a:buFont typeface="Arial" panose="020B0604020202020204" pitchFamily="34" charset="0"/>
              <a:buChar char="•"/>
            </a:pPr>
            <a:r>
              <a:rPr lang="es-ES" b="1" dirty="0"/>
              <a:t>Escalado automático</a:t>
            </a:r>
            <a:r>
              <a:rPr lang="es-ES" dirty="0"/>
              <a:t>: No soportado.</a:t>
            </a:r>
          </a:p>
          <a:p>
            <a:pPr>
              <a:buFont typeface="Arial" panose="020B0604020202020204" pitchFamily="34" charset="0"/>
              <a:buChar char="•"/>
            </a:pPr>
            <a:r>
              <a:rPr lang="es-ES" b="1" dirty="0"/>
              <a:t>Slots de implementación</a:t>
            </a:r>
            <a:r>
              <a:rPr lang="es-ES" dirty="0"/>
              <a:t>: Ninguno.</a:t>
            </a:r>
          </a:p>
          <a:p>
            <a:pPr>
              <a:buFont typeface="Arial" panose="020B0604020202020204" pitchFamily="34" charset="0"/>
              <a:buChar char="•"/>
            </a:pPr>
            <a:r>
              <a:rPr lang="es-ES" b="1" dirty="0"/>
              <a:t>Instancias máximas</a:t>
            </a:r>
            <a:r>
              <a:rPr lang="es-ES" dirty="0"/>
              <a:t>: Hasta 3 instancias.</a:t>
            </a:r>
          </a:p>
          <a:p>
            <a:pPr>
              <a:buNone/>
            </a:pPr>
            <a:r>
              <a:rPr lang="es-ES" b="1" dirty="0"/>
              <a:t>Ideal para</a:t>
            </a:r>
            <a:r>
              <a:rPr lang="es-ES" dirty="0"/>
              <a:t>:</a:t>
            </a:r>
          </a:p>
          <a:p>
            <a:pPr>
              <a:buFont typeface="Arial" panose="020B0604020202020204" pitchFamily="34" charset="0"/>
              <a:buChar char="•"/>
            </a:pPr>
            <a:r>
              <a:rPr lang="es-ES" dirty="0"/>
              <a:t>Aplicaciones pequeñas o medianas que requieren </a:t>
            </a:r>
            <a:r>
              <a:rPr lang="es-ES" b="1" dirty="0"/>
              <a:t>hosting básico</a:t>
            </a:r>
            <a:r>
              <a:rPr lang="es-ES" dirty="0"/>
              <a:t> con </a:t>
            </a:r>
            <a:r>
              <a:rPr lang="es-ES" b="1" dirty="0"/>
              <a:t>tráfico mínimo</a:t>
            </a:r>
            <a:r>
              <a:rPr lang="es-ES" dirty="0"/>
              <a:t>.</a:t>
            </a:r>
          </a:p>
          <a:p>
            <a:pPr>
              <a:buNone/>
            </a:pPr>
            <a:r>
              <a:rPr lang="es-ES" b="1" dirty="0"/>
              <a:t>3. Nivel Estándar (Standard)</a:t>
            </a:r>
          </a:p>
          <a:p>
            <a:pPr>
              <a:buFont typeface="Arial" panose="020B0604020202020204" pitchFamily="34" charset="0"/>
              <a:buChar char="•"/>
            </a:pPr>
            <a:r>
              <a:rPr lang="es-ES" b="1" dirty="0"/>
              <a:t>Uso</a:t>
            </a:r>
            <a:r>
              <a:rPr lang="es-ES" dirty="0"/>
              <a:t>: </a:t>
            </a:r>
            <a:r>
              <a:rPr lang="es-ES" b="1" dirty="0"/>
              <a:t>Cargas de trabajo de producción</a:t>
            </a:r>
            <a:r>
              <a:rPr lang="es-ES" dirty="0"/>
              <a:t> que requieren </a:t>
            </a:r>
            <a:r>
              <a:rPr lang="es-ES" b="1" dirty="0"/>
              <a:t>escalado automático</a:t>
            </a:r>
            <a:r>
              <a:rPr lang="es-ES" dirty="0"/>
              <a:t> y funciones más robustas.</a:t>
            </a:r>
          </a:p>
          <a:p>
            <a:pPr>
              <a:buFont typeface="Arial" panose="020B0604020202020204" pitchFamily="34" charset="0"/>
              <a:buChar char="•"/>
            </a:pPr>
            <a:r>
              <a:rPr lang="es-ES" b="1" dirty="0"/>
              <a:t>Tipo de App</a:t>
            </a:r>
            <a:r>
              <a:rPr lang="es-ES" dirty="0"/>
              <a:t>: Aplicaciones web, móviles o API.</a:t>
            </a:r>
          </a:p>
          <a:p>
            <a:pPr>
              <a:buFont typeface="Arial" panose="020B0604020202020204" pitchFamily="34" charset="0"/>
              <a:buChar char="•"/>
            </a:pPr>
            <a:r>
              <a:rPr lang="es-ES" b="1" dirty="0"/>
              <a:t>Espacio en disco</a:t>
            </a:r>
            <a:r>
              <a:rPr lang="es-ES" dirty="0"/>
              <a:t>: 50 GB.</a:t>
            </a:r>
          </a:p>
          <a:p>
            <a:pPr>
              <a:buFont typeface="Arial" panose="020B0604020202020204" pitchFamily="34" charset="0"/>
              <a:buChar char="•"/>
            </a:pPr>
            <a:r>
              <a:rPr lang="es-ES" b="1" dirty="0"/>
              <a:t>Escalado automático</a:t>
            </a:r>
            <a:r>
              <a:rPr lang="es-ES" dirty="0"/>
              <a:t>: Soportado.</a:t>
            </a:r>
          </a:p>
          <a:p>
            <a:pPr>
              <a:buFont typeface="Arial" panose="020B0604020202020204" pitchFamily="34" charset="0"/>
              <a:buChar char="•"/>
            </a:pPr>
            <a:r>
              <a:rPr lang="es-ES" b="1" dirty="0"/>
              <a:t>Slots de implementación</a:t>
            </a:r>
            <a:r>
              <a:rPr lang="es-ES" dirty="0"/>
              <a:t>: 5.</a:t>
            </a:r>
          </a:p>
          <a:p>
            <a:pPr>
              <a:buFont typeface="Arial" panose="020B0604020202020204" pitchFamily="34" charset="0"/>
              <a:buChar char="•"/>
            </a:pPr>
            <a:r>
              <a:rPr lang="es-ES" b="1" dirty="0"/>
              <a:t>Instancias máximas</a:t>
            </a:r>
            <a:r>
              <a:rPr lang="es-ES" dirty="0"/>
              <a:t>: Hasta 10 instancias.</a:t>
            </a:r>
          </a:p>
          <a:p>
            <a:pPr>
              <a:buNone/>
            </a:pPr>
            <a:r>
              <a:rPr lang="es-ES" b="1" dirty="0"/>
              <a:t>Ideal para</a:t>
            </a:r>
            <a:r>
              <a:rPr lang="es-ES" dirty="0"/>
              <a:t>:</a:t>
            </a:r>
          </a:p>
          <a:p>
            <a:pPr>
              <a:buFont typeface="Arial" panose="020B0604020202020204" pitchFamily="34" charset="0"/>
              <a:buChar char="•"/>
            </a:pPr>
            <a:r>
              <a:rPr lang="es-ES" b="1" dirty="0"/>
              <a:t>Aplicaciones de producción</a:t>
            </a:r>
            <a:r>
              <a:rPr lang="es-ES" dirty="0"/>
              <a:t> con </a:t>
            </a:r>
            <a:r>
              <a:rPr lang="es-ES" b="1" dirty="0"/>
              <a:t>tráfico variable</a:t>
            </a:r>
            <a:r>
              <a:rPr lang="es-ES" dirty="0"/>
              <a:t>. Soporta </a:t>
            </a:r>
            <a:r>
              <a:rPr lang="es-ES" b="1" dirty="0"/>
              <a:t>escalado automático</a:t>
            </a:r>
            <a:r>
              <a:rPr lang="es-ES" dirty="0"/>
              <a:t>, gestión del tráfico y permite 5 slots de implementación, que son útiles para </a:t>
            </a:r>
            <a:r>
              <a:rPr lang="es-ES" b="1" dirty="0"/>
              <a:t>pruebas</a:t>
            </a:r>
            <a:r>
              <a:rPr lang="es-ES" dirty="0"/>
              <a:t> y </a:t>
            </a:r>
            <a:r>
              <a:rPr lang="es-ES" b="1" dirty="0"/>
              <a:t>versiones</a:t>
            </a:r>
            <a:r>
              <a:rPr lang="es-ES" dirty="0"/>
              <a:t> nuevas.</a:t>
            </a:r>
          </a:p>
          <a:p>
            <a:pPr>
              <a:buNone/>
            </a:pPr>
            <a:r>
              <a:rPr lang="es-ES" b="1" dirty="0"/>
              <a:t>4. Nivel Premium (Premium)</a:t>
            </a:r>
          </a:p>
          <a:p>
            <a:pPr>
              <a:buFont typeface="Arial" panose="020B0604020202020204" pitchFamily="34" charset="0"/>
              <a:buChar char="•"/>
            </a:pPr>
            <a:r>
              <a:rPr lang="es-ES" b="1" dirty="0"/>
              <a:t>Uso</a:t>
            </a:r>
            <a:r>
              <a:rPr lang="es-ES" dirty="0"/>
              <a:t>: </a:t>
            </a:r>
            <a:r>
              <a:rPr lang="es-ES" b="1" dirty="0"/>
              <a:t>Mejor rendimiento</a:t>
            </a:r>
            <a:r>
              <a:rPr lang="es-ES" dirty="0"/>
              <a:t> para aplicaciones de </a:t>
            </a:r>
            <a:r>
              <a:rPr lang="es-ES" b="1" dirty="0"/>
              <a:t>producción</a:t>
            </a:r>
            <a:r>
              <a:rPr lang="es-ES" dirty="0"/>
              <a:t> de </a:t>
            </a:r>
            <a:r>
              <a:rPr lang="es-ES" b="1" dirty="0"/>
              <a:t>alta demanda</a:t>
            </a:r>
            <a:r>
              <a:rPr lang="es-ES" dirty="0"/>
              <a:t>.</a:t>
            </a:r>
          </a:p>
          <a:p>
            <a:pPr>
              <a:buFont typeface="Arial" panose="020B0604020202020204" pitchFamily="34" charset="0"/>
              <a:buChar char="•"/>
            </a:pPr>
            <a:r>
              <a:rPr lang="es-ES" b="1" dirty="0"/>
              <a:t>Tipo de App</a:t>
            </a:r>
            <a:r>
              <a:rPr lang="es-ES" dirty="0"/>
              <a:t>: Aplicaciones web, móviles o API.</a:t>
            </a:r>
          </a:p>
          <a:p>
            <a:pPr>
              <a:buFont typeface="Arial" panose="020B0604020202020204" pitchFamily="34" charset="0"/>
              <a:buChar char="•"/>
            </a:pPr>
            <a:r>
              <a:rPr lang="es-ES" b="1" dirty="0"/>
              <a:t>Espacio en disco</a:t>
            </a:r>
            <a:r>
              <a:rPr lang="es-ES" dirty="0"/>
              <a:t>: 250 GB.</a:t>
            </a:r>
          </a:p>
          <a:p>
            <a:pPr>
              <a:buFont typeface="Arial" panose="020B0604020202020204" pitchFamily="34" charset="0"/>
              <a:buChar char="•"/>
            </a:pPr>
            <a:r>
              <a:rPr lang="es-ES" b="1" dirty="0"/>
              <a:t>Escalado automático</a:t>
            </a:r>
            <a:r>
              <a:rPr lang="es-ES" dirty="0"/>
              <a:t>: Soportado.</a:t>
            </a:r>
          </a:p>
          <a:p>
            <a:pPr>
              <a:buFont typeface="Arial" panose="020B0604020202020204" pitchFamily="34" charset="0"/>
              <a:buChar char="•"/>
            </a:pPr>
            <a:r>
              <a:rPr lang="es-ES" b="1" dirty="0"/>
              <a:t>Slots de implementación</a:t>
            </a:r>
            <a:r>
              <a:rPr lang="es-ES" dirty="0"/>
              <a:t>: 20.</a:t>
            </a:r>
          </a:p>
          <a:p>
            <a:pPr>
              <a:buFont typeface="Arial" panose="020B0604020202020204" pitchFamily="34" charset="0"/>
              <a:buChar char="•"/>
            </a:pPr>
            <a:r>
              <a:rPr lang="es-ES" b="1" dirty="0"/>
              <a:t>Instancias máximas</a:t>
            </a:r>
            <a:r>
              <a:rPr lang="es-ES" dirty="0"/>
              <a:t>: Hasta 30 instancias.</a:t>
            </a:r>
          </a:p>
          <a:p>
            <a:pPr>
              <a:buNone/>
            </a:pPr>
            <a:r>
              <a:rPr lang="es-ES" b="1" dirty="0"/>
              <a:t>Premium v2</a:t>
            </a:r>
            <a:r>
              <a:rPr lang="es-ES" dirty="0"/>
              <a:t> ofrece:</a:t>
            </a:r>
          </a:p>
          <a:p>
            <a:pPr>
              <a:buFont typeface="Arial" panose="020B0604020202020204" pitchFamily="34" charset="0"/>
              <a:buChar char="•"/>
            </a:pPr>
            <a:r>
              <a:rPr lang="es-ES" b="1" dirty="0"/>
              <a:t>Procesadores más rápidos, almacenamiento SSD</a:t>
            </a:r>
            <a:r>
              <a:rPr lang="es-ES" dirty="0"/>
              <a:t> y </a:t>
            </a:r>
            <a:r>
              <a:rPr lang="es-ES" b="1" dirty="0"/>
              <a:t>doble ratio de memoria a núcleo</a:t>
            </a:r>
            <a:r>
              <a:rPr lang="es-ES" dirty="0"/>
              <a:t> comparado con el estándar.</a:t>
            </a:r>
          </a:p>
          <a:p>
            <a:pPr>
              <a:buFont typeface="Arial" panose="020B0604020202020204" pitchFamily="34" charset="0"/>
              <a:buChar char="•"/>
            </a:pPr>
            <a:r>
              <a:rPr lang="es-ES" dirty="0"/>
              <a:t>Ideal para aplicaciones que requieren </a:t>
            </a:r>
            <a:r>
              <a:rPr lang="es-ES" b="1" dirty="0"/>
              <a:t>alto rendimiento</a:t>
            </a:r>
            <a:r>
              <a:rPr lang="es-ES" dirty="0"/>
              <a:t>, </a:t>
            </a:r>
            <a:r>
              <a:rPr lang="es-ES" b="1" dirty="0"/>
              <a:t>baja latencia</a:t>
            </a:r>
            <a:r>
              <a:rPr lang="es-ES" dirty="0"/>
              <a:t> y </a:t>
            </a:r>
            <a:r>
              <a:rPr lang="es-ES" b="1" dirty="0"/>
              <a:t>alta disponibilidad</a:t>
            </a:r>
            <a:r>
              <a:rPr lang="es-ES" dirty="0"/>
              <a:t>.</a:t>
            </a:r>
          </a:p>
          <a:p>
            <a:pPr>
              <a:buNone/>
            </a:pPr>
            <a:r>
              <a:rPr lang="es-ES" b="1" dirty="0"/>
              <a:t>5. Nivel Aislado (</a:t>
            </a:r>
            <a:r>
              <a:rPr lang="es-ES" b="1" dirty="0" err="1"/>
              <a:t>Isolated</a:t>
            </a:r>
            <a:r>
              <a:rPr lang="es-ES" b="1" dirty="0"/>
              <a:t>)</a:t>
            </a:r>
          </a:p>
          <a:p>
            <a:pPr>
              <a:buFont typeface="Arial" panose="020B0604020202020204" pitchFamily="34" charset="0"/>
              <a:buChar char="•"/>
            </a:pPr>
            <a:r>
              <a:rPr lang="es-ES" b="1" dirty="0"/>
              <a:t>Uso</a:t>
            </a:r>
            <a:r>
              <a:rPr lang="es-ES" dirty="0"/>
              <a:t>: Cargas de trabajo </a:t>
            </a:r>
            <a:r>
              <a:rPr lang="es-ES" b="1" dirty="0"/>
              <a:t>críticas</a:t>
            </a:r>
            <a:r>
              <a:rPr lang="es-ES" dirty="0"/>
              <a:t> que necesitan ejecutarse en una </a:t>
            </a:r>
            <a:r>
              <a:rPr lang="es-ES" b="1" dirty="0"/>
              <a:t>red virtual privada</a:t>
            </a:r>
            <a:r>
              <a:rPr lang="es-ES" dirty="0"/>
              <a:t>.</a:t>
            </a:r>
          </a:p>
          <a:p>
            <a:pPr>
              <a:buFont typeface="Arial" panose="020B0604020202020204" pitchFamily="34" charset="0"/>
              <a:buChar char="•"/>
            </a:pPr>
            <a:r>
              <a:rPr lang="es-ES" b="1" dirty="0"/>
              <a:t>Tipo de App</a:t>
            </a:r>
            <a:r>
              <a:rPr lang="es-ES" dirty="0"/>
              <a:t>: Aplicaciones web, móviles o API.</a:t>
            </a:r>
          </a:p>
          <a:p>
            <a:pPr>
              <a:buFont typeface="Arial" panose="020B0604020202020204" pitchFamily="34" charset="0"/>
              <a:buChar char="•"/>
            </a:pPr>
            <a:r>
              <a:rPr lang="es-ES" b="1" dirty="0"/>
              <a:t>Espacio en disco</a:t>
            </a:r>
            <a:r>
              <a:rPr lang="es-ES" dirty="0"/>
              <a:t>: 1 TB.</a:t>
            </a:r>
          </a:p>
          <a:p>
            <a:pPr>
              <a:buFont typeface="Arial" panose="020B0604020202020204" pitchFamily="34" charset="0"/>
              <a:buChar char="•"/>
            </a:pPr>
            <a:r>
              <a:rPr lang="es-ES" b="1" dirty="0"/>
              <a:t>Escalado automático</a:t>
            </a:r>
            <a:r>
              <a:rPr lang="es-ES" dirty="0"/>
              <a:t>: Soportado.</a:t>
            </a:r>
          </a:p>
          <a:p>
            <a:pPr>
              <a:buFont typeface="Arial" panose="020B0604020202020204" pitchFamily="34" charset="0"/>
              <a:buChar char="•"/>
            </a:pPr>
            <a:r>
              <a:rPr lang="es-ES" b="1" dirty="0"/>
              <a:t>Slots de implementación</a:t>
            </a:r>
            <a:r>
              <a:rPr lang="es-ES" dirty="0"/>
              <a:t>: 20.</a:t>
            </a:r>
          </a:p>
          <a:p>
            <a:pPr>
              <a:buFont typeface="Arial" panose="020B0604020202020204" pitchFamily="34" charset="0"/>
              <a:buChar char="•"/>
            </a:pPr>
            <a:r>
              <a:rPr lang="es-ES" b="1" dirty="0"/>
              <a:t>Instancias máximas</a:t>
            </a:r>
            <a:r>
              <a:rPr lang="es-ES" dirty="0"/>
              <a:t>: Hasta 100 instancias (con más disponibles bajo solicitud).</a:t>
            </a:r>
          </a:p>
          <a:p>
            <a:pPr>
              <a:buNone/>
            </a:pPr>
            <a:r>
              <a:rPr lang="es-ES" b="1" dirty="0"/>
              <a:t>Ideal para</a:t>
            </a:r>
            <a:r>
              <a:rPr lang="es-ES" dirty="0"/>
              <a:t>:</a:t>
            </a:r>
          </a:p>
          <a:p>
            <a:pPr>
              <a:buFont typeface="Arial" panose="020B0604020202020204" pitchFamily="34" charset="0"/>
              <a:buChar char="•"/>
            </a:pPr>
            <a:r>
              <a:rPr lang="es-ES" dirty="0"/>
              <a:t>Aplicaciones que requieren </a:t>
            </a:r>
            <a:r>
              <a:rPr lang="es-ES" b="1" dirty="0"/>
              <a:t>seguridad mejorada</a:t>
            </a:r>
            <a:r>
              <a:rPr lang="es-ES" dirty="0"/>
              <a:t> y </a:t>
            </a:r>
            <a:r>
              <a:rPr lang="es-ES" b="1" dirty="0"/>
              <a:t>entornos dedicados</a:t>
            </a:r>
            <a:r>
              <a:rPr lang="es-ES" dirty="0"/>
              <a:t> dentro de una </a:t>
            </a:r>
            <a:r>
              <a:rPr lang="es-ES" b="1" dirty="0"/>
              <a:t>red privada</a:t>
            </a:r>
            <a:r>
              <a:rPr lang="es-ES" dirty="0"/>
              <a:t> (Entorno de Servicio de Aplicaciones). Perfecto para aplicaciones </a:t>
            </a:r>
            <a:r>
              <a:rPr lang="es-ES" b="1" dirty="0"/>
              <a:t>altamente sensibles</a:t>
            </a:r>
            <a:r>
              <a:rPr lang="es-ES" dirty="0"/>
              <a:t> y </a:t>
            </a:r>
            <a:r>
              <a:rPr lang="es-ES" b="1" dirty="0"/>
              <a:t>de misión crítica</a:t>
            </a:r>
            <a:r>
              <a:rPr lang="es-ES" dirty="0"/>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Escalado del Plan de Servicio de Aplicaciones (App </a:t>
            </a:r>
            <a:r>
              <a:rPr lang="es-ES" b="1" dirty="0" err="1"/>
              <a:t>Service</a:t>
            </a:r>
            <a:r>
              <a:rPr lang="es-ES" b="1" dirty="0"/>
              <a:t> Plan) en Azure</a:t>
            </a:r>
          </a:p>
          <a:p>
            <a:pPr>
              <a:buNone/>
            </a:pPr>
            <a:r>
              <a:rPr lang="es-ES" dirty="0"/>
              <a:t>Azure ofrece dos flujos de trabajo para escalar una </a:t>
            </a:r>
            <a:r>
              <a:rPr lang="es-ES" b="1" dirty="0"/>
              <a:t>Aplicación Web</a:t>
            </a:r>
            <a:r>
              <a:rPr lang="es-ES" dirty="0"/>
              <a:t>: </a:t>
            </a:r>
            <a:r>
              <a:rPr lang="es-ES" b="1" dirty="0"/>
              <a:t>escalar hacia arriba (</a:t>
            </a:r>
            <a:r>
              <a:rPr lang="es-ES" b="1" dirty="0" err="1"/>
              <a:t>scale</a:t>
            </a:r>
            <a:r>
              <a:rPr lang="es-ES" b="1" dirty="0"/>
              <a:t> up)</a:t>
            </a:r>
            <a:r>
              <a:rPr lang="es-ES" dirty="0"/>
              <a:t> y </a:t>
            </a:r>
            <a:r>
              <a:rPr lang="es-ES" b="1" dirty="0"/>
              <a:t>escalar hacia fuera (</a:t>
            </a:r>
            <a:r>
              <a:rPr lang="es-ES" b="1" dirty="0" err="1"/>
              <a:t>scale</a:t>
            </a:r>
            <a:r>
              <a:rPr lang="es-ES" b="1" dirty="0"/>
              <a:t> </a:t>
            </a:r>
            <a:r>
              <a:rPr lang="es-ES" b="1" dirty="0" err="1"/>
              <a:t>out</a:t>
            </a:r>
            <a:r>
              <a:rPr lang="es-ES" b="1" dirty="0"/>
              <a:t>)</a:t>
            </a:r>
            <a:r>
              <a:rPr lang="es-ES" dirty="0"/>
              <a:t>. Ambos métodos pueden realizarse de manera </a:t>
            </a:r>
            <a:r>
              <a:rPr lang="es-ES" b="1" dirty="0"/>
              <a:t>manual</a:t>
            </a:r>
            <a:r>
              <a:rPr lang="es-ES" dirty="0"/>
              <a:t> o </a:t>
            </a:r>
            <a:r>
              <a:rPr lang="es-ES" b="1" dirty="0"/>
              <a:t>automática</a:t>
            </a:r>
            <a:r>
              <a:rPr lang="es-ES" dirty="0"/>
              <a:t> (</a:t>
            </a:r>
            <a:r>
              <a:rPr lang="es-ES" dirty="0" err="1"/>
              <a:t>autoscale</a:t>
            </a:r>
            <a:r>
              <a:rPr lang="es-ES" dirty="0"/>
              <a:t>).</a:t>
            </a:r>
          </a:p>
          <a:p>
            <a:pPr>
              <a:buNone/>
            </a:pPr>
            <a:r>
              <a:rPr lang="es-ES" b="1" dirty="0"/>
              <a:t>Escalar hacia Arriba (</a:t>
            </a:r>
            <a:r>
              <a:rPr lang="es-ES" b="1" dirty="0" err="1"/>
              <a:t>Scale</a:t>
            </a:r>
            <a:r>
              <a:rPr lang="es-ES" b="1" dirty="0"/>
              <a:t> Up)</a:t>
            </a:r>
          </a:p>
          <a:p>
            <a:pPr>
              <a:buFont typeface="Arial" panose="020B0604020202020204" pitchFamily="34" charset="0"/>
              <a:buChar char="•"/>
            </a:pPr>
            <a:r>
              <a:rPr lang="es-ES" b="1" dirty="0"/>
              <a:t>¿Qué significa escalar hacia arriba?</a:t>
            </a:r>
            <a:r>
              <a:rPr lang="es-ES" dirty="0"/>
              <a:t> Escalar hacia arriba implica </a:t>
            </a:r>
            <a:r>
              <a:rPr lang="es-ES" b="1" dirty="0"/>
              <a:t>aumentar los recursos disponibles</a:t>
            </a:r>
            <a:r>
              <a:rPr lang="es-ES" dirty="0"/>
              <a:t> para tu aplicación, como </a:t>
            </a:r>
            <a:r>
              <a:rPr lang="es-ES" b="1" dirty="0"/>
              <a:t>CPU</a:t>
            </a:r>
            <a:r>
              <a:rPr lang="es-ES" dirty="0"/>
              <a:t>, </a:t>
            </a:r>
            <a:r>
              <a:rPr lang="es-ES" b="1" dirty="0"/>
              <a:t>memoria</a:t>
            </a:r>
            <a:r>
              <a:rPr lang="es-ES" dirty="0"/>
              <a:t>, </a:t>
            </a:r>
            <a:r>
              <a:rPr lang="es-ES" b="1" dirty="0"/>
              <a:t>espacio en disco</a:t>
            </a:r>
            <a:r>
              <a:rPr lang="es-ES" dirty="0"/>
              <a:t>, y agregar </a:t>
            </a:r>
            <a:r>
              <a:rPr lang="es-ES" b="1" dirty="0"/>
              <a:t>características adicionales</a:t>
            </a:r>
            <a:r>
              <a:rPr lang="es-ES" dirty="0"/>
              <a:t>, como máquinas virtuales dedicadas (</a:t>
            </a:r>
            <a:r>
              <a:rPr lang="es-ES" dirty="0" err="1"/>
              <a:t>VMs</a:t>
            </a:r>
            <a:r>
              <a:rPr lang="es-ES" dirty="0"/>
              <a:t>), dominios personalizados, certificados, entornos de pruebas (</a:t>
            </a:r>
            <a:r>
              <a:rPr lang="es-ES" dirty="0" err="1"/>
              <a:t>staging</a:t>
            </a:r>
            <a:r>
              <a:rPr lang="es-ES" dirty="0"/>
              <a:t> slots), escalado automático (</a:t>
            </a:r>
            <a:r>
              <a:rPr lang="es-ES" dirty="0" err="1"/>
              <a:t>autoscaling</a:t>
            </a:r>
            <a:r>
              <a:rPr lang="es-ES" dirty="0"/>
              <a:t>), entre otros. Esto se logra al cambiar el </a:t>
            </a:r>
            <a:r>
              <a:rPr lang="es-ES" b="1" dirty="0"/>
              <a:t>nivel de precios</a:t>
            </a:r>
            <a:r>
              <a:rPr lang="es-ES" dirty="0"/>
              <a:t> del </a:t>
            </a:r>
            <a:r>
              <a:rPr lang="es-ES" b="1" dirty="0"/>
              <a:t>App </a:t>
            </a:r>
            <a:r>
              <a:rPr lang="es-ES" b="1" dirty="0" err="1"/>
              <a:t>Service</a:t>
            </a:r>
            <a:r>
              <a:rPr lang="es-ES" b="1" dirty="0"/>
              <a:t> Plan</a:t>
            </a:r>
            <a:r>
              <a:rPr lang="es-ES" dirty="0"/>
              <a:t> al que pertenece tu aplicación.</a:t>
            </a:r>
          </a:p>
          <a:p>
            <a:pPr>
              <a:buFont typeface="Arial" panose="020B0604020202020204" pitchFamily="34" charset="0"/>
              <a:buChar char="•"/>
            </a:pPr>
            <a:r>
              <a:rPr lang="es-ES" b="1" dirty="0"/>
              <a:t>¿Cómo funciona?</a:t>
            </a:r>
            <a:r>
              <a:rPr lang="es-ES" dirty="0"/>
              <a:t> Puedes comenzar con un plan de precios más bajo, como el </a:t>
            </a:r>
            <a:r>
              <a:rPr lang="es-ES" b="1" dirty="0"/>
              <a:t>plan gratuito o compartido</a:t>
            </a:r>
            <a:r>
              <a:rPr lang="es-ES" dirty="0"/>
              <a:t>, y luego </a:t>
            </a:r>
            <a:r>
              <a:rPr lang="es-ES" b="1" dirty="0"/>
              <a:t>escalar hacia arriba</a:t>
            </a:r>
            <a:r>
              <a:rPr lang="es-ES" dirty="0"/>
              <a:t> cuando necesites más recursos o características. Por ejemplo:</a:t>
            </a:r>
          </a:p>
          <a:p>
            <a:pPr marL="742950" lvl="1" indent="-285750">
              <a:buFont typeface="Arial" panose="020B0604020202020204" pitchFamily="34" charset="0"/>
              <a:buChar char="•"/>
            </a:pPr>
            <a:r>
              <a:rPr lang="es-ES" b="1" dirty="0"/>
              <a:t>Comienza</a:t>
            </a:r>
            <a:r>
              <a:rPr lang="es-ES" dirty="0"/>
              <a:t> con un plan gratuito para probar tu aplicación web sin costo.</a:t>
            </a:r>
          </a:p>
          <a:p>
            <a:pPr marL="742950" lvl="1" indent="-285750">
              <a:buFont typeface="Arial" panose="020B0604020202020204" pitchFamily="34" charset="0"/>
              <a:buChar char="•"/>
            </a:pPr>
            <a:r>
              <a:rPr lang="es-ES" dirty="0"/>
              <a:t>Cuando necesites </a:t>
            </a:r>
            <a:r>
              <a:rPr lang="es-ES" b="1" dirty="0"/>
              <a:t>agregar un nombre de dominio personalizado</a:t>
            </a:r>
            <a:r>
              <a:rPr lang="es-ES" dirty="0"/>
              <a:t>, puedes escalar tu plan al nivel </a:t>
            </a:r>
            <a:r>
              <a:rPr lang="es-ES" b="1" dirty="0" err="1"/>
              <a:t>Shared</a:t>
            </a:r>
            <a:r>
              <a:rPr lang="es-ES" dirty="0"/>
              <a:t>.</a:t>
            </a:r>
          </a:p>
          <a:p>
            <a:pPr marL="742950" lvl="1" indent="-285750">
              <a:buFont typeface="Arial" panose="020B0604020202020204" pitchFamily="34" charset="0"/>
              <a:buChar char="•"/>
            </a:pPr>
            <a:r>
              <a:rPr lang="es-ES" dirty="0"/>
              <a:t>Si deseas </a:t>
            </a:r>
            <a:r>
              <a:rPr lang="es-ES" b="1" dirty="0"/>
              <a:t>crear enlaces SSL</a:t>
            </a:r>
            <a:r>
              <a:rPr lang="es-ES" dirty="0"/>
              <a:t>, puedes escalar al nivel </a:t>
            </a:r>
            <a:r>
              <a:rPr lang="es-ES" b="1" dirty="0"/>
              <a:t>Basic</a:t>
            </a:r>
            <a:r>
              <a:rPr lang="es-ES" dirty="0"/>
              <a:t>.</a:t>
            </a:r>
          </a:p>
          <a:p>
            <a:pPr marL="742950" lvl="1" indent="-285750">
              <a:buFont typeface="Arial" panose="020B0604020202020204" pitchFamily="34" charset="0"/>
              <a:buChar char="•"/>
            </a:pPr>
            <a:r>
              <a:rPr lang="es-ES" dirty="0"/>
              <a:t>Cuando necesites </a:t>
            </a:r>
            <a:r>
              <a:rPr lang="es-ES" b="1" dirty="0"/>
              <a:t>entornos de pruebas</a:t>
            </a:r>
            <a:r>
              <a:rPr lang="es-ES" dirty="0"/>
              <a:t> o mayor capacidad, puedes escalar a </a:t>
            </a:r>
            <a:r>
              <a:rPr lang="es-ES" b="1" dirty="0"/>
              <a:t>Standard</a:t>
            </a:r>
            <a:r>
              <a:rPr lang="es-ES" dirty="0"/>
              <a:t>.</a:t>
            </a:r>
          </a:p>
          <a:p>
            <a:pPr marL="742950" lvl="1" indent="-285750">
              <a:buFont typeface="Arial" panose="020B0604020202020204" pitchFamily="34" charset="0"/>
              <a:buChar char="•"/>
            </a:pPr>
            <a:r>
              <a:rPr lang="es-ES" dirty="0"/>
              <a:t>Para obtener </a:t>
            </a:r>
            <a:r>
              <a:rPr lang="es-ES" b="1" dirty="0"/>
              <a:t>más núcleos, memoria o almacenamiento</a:t>
            </a:r>
            <a:r>
              <a:rPr lang="es-ES" dirty="0"/>
              <a:t>, puedes escalar aún más a un </a:t>
            </a:r>
            <a:r>
              <a:rPr lang="es-ES" b="1" dirty="0"/>
              <a:t>tamaño de VM</a:t>
            </a:r>
            <a:r>
              <a:rPr lang="es-ES" dirty="0"/>
              <a:t> mayor dentro del mismo nivel.</a:t>
            </a:r>
          </a:p>
          <a:p>
            <a:pPr>
              <a:buFont typeface="Arial" panose="020B0604020202020204" pitchFamily="34" charset="0"/>
              <a:buChar char="•"/>
            </a:pPr>
            <a:r>
              <a:rPr lang="es-ES" b="1" dirty="0"/>
              <a:t>Escalado hacia abajo (</a:t>
            </a:r>
            <a:r>
              <a:rPr lang="es-ES" b="1" dirty="0" err="1"/>
              <a:t>scale</a:t>
            </a:r>
            <a:r>
              <a:rPr lang="es-ES" b="1" dirty="0"/>
              <a:t> </a:t>
            </a:r>
            <a:r>
              <a:rPr lang="es-ES" b="1" dirty="0" err="1"/>
              <a:t>down</a:t>
            </a:r>
            <a:r>
              <a:rPr lang="es-ES" b="1" dirty="0"/>
              <a:t>)</a:t>
            </a:r>
            <a:r>
              <a:rPr lang="es-ES" dirty="0"/>
              <a:t> Si en algún momento ya no necesitas las características de un nivel más alto, puedes </a:t>
            </a:r>
            <a:r>
              <a:rPr lang="es-ES" b="1" dirty="0"/>
              <a:t>escalar hacia abajo</a:t>
            </a:r>
            <a:r>
              <a:rPr lang="es-ES" dirty="0"/>
              <a:t> a un nivel inferior, lo que puede ayudarte a </a:t>
            </a:r>
            <a:r>
              <a:rPr lang="es-ES" b="1" dirty="0"/>
              <a:t>reducir costos</a:t>
            </a:r>
            <a:r>
              <a:rPr lang="es-ES" dirty="0"/>
              <a:t>.</a:t>
            </a:r>
          </a:p>
          <a:p>
            <a:pPr>
              <a:buNone/>
            </a:pPr>
            <a:r>
              <a:rPr lang="es-ES" b="1" dirty="0"/>
              <a:t>Escalar hacia Fuera (</a:t>
            </a:r>
            <a:r>
              <a:rPr lang="es-ES" b="1" dirty="0" err="1"/>
              <a:t>Scale</a:t>
            </a:r>
            <a:r>
              <a:rPr lang="es-ES" b="1" dirty="0"/>
              <a:t> </a:t>
            </a:r>
            <a:r>
              <a:rPr lang="es-ES" b="1" dirty="0" err="1"/>
              <a:t>Out</a:t>
            </a:r>
            <a:r>
              <a:rPr lang="es-ES" b="1" dirty="0"/>
              <a:t>)</a:t>
            </a:r>
          </a:p>
          <a:p>
            <a:pPr>
              <a:buFont typeface="Arial" panose="020B0604020202020204" pitchFamily="34" charset="0"/>
              <a:buChar char="•"/>
            </a:pPr>
            <a:r>
              <a:rPr lang="es-ES" b="1" dirty="0"/>
              <a:t>¿Qué significa escalar hacia fuera?</a:t>
            </a:r>
            <a:r>
              <a:rPr lang="es-ES" dirty="0"/>
              <a:t> Escalar hacia fuera significa </a:t>
            </a:r>
            <a:r>
              <a:rPr lang="es-ES" b="1" dirty="0"/>
              <a:t>aumentar el número de instancias de VM</a:t>
            </a:r>
            <a:r>
              <a:rPr lang="es-ES" dirty="0"/>
              <a:t> que ejecutan tu aplicación. Puedes escalar tu aplicación para que se ejecute en hasta </a:t>
            </a:r>
            <a:r>
              <a:rPr lang="es-ES" b="1" dirty="0"/>
              <a:t>30 instancias</a:t>
            </a:r>
            <a:r>
              <a:rPr lang="es-ES" dirty="0"/>
              <a:t> (dependiendo del nivel de precios de tu plan). En el </a:t>
            </a:r>
            <a:r>
              <a:rPr lang="es-ES" b="1" dirty="0"/>
              <a:t>nivel Aislado (</a:t>
            </a:r>
            <a:r>
              <a:rPr lang="es-ES" b="1" dirty="0" err="1"/>
              <a:t>Isolated</a:t>
            </a:r>
            <a:r>
              <a:rPr lang="es-ES" b="1" dirty="0"/>
              <a:t>)</a:t>
            </a:r>
            <a:r>
              <a:rPr lang="es-ES" dirty="0"/>
              <a:t>, este número puede llegar hasta </a:t>
            </a:r>
            <a:r>
              <a:rPr lang="es-ES" b="1" dirty="0"/>
              <a:t>100 instancias</a:t>
            </a:r>
            <a:r>
              <a:rPr lang="es-ES" dirty="0"/>
              <a:t>.</a:t>
            </a:r>
          </a:p>
          <a:p>
            <a:pPr>
              <a:buFont typeface="Arial" panose="020B0604020202020204" pitchFamily="34" charset="0"/>
              <a:buChar char="•"/>
            </a:pPr>
            <a:r>
              <a:rPr lang="es-ES" b="1" dirty="0"/>
              <a:t>¿Cómo funciona?</a:t>
            </a:r>
            <a:r>
              <a:rPr lang="es-ES" dirty="0"/>
              <a:t> Puedes configurar la cantidad de instancias </a:t>
            </a:r>
            <a:r>
              <a:rPr lang="es-ES" b="1" dirty="0"/>
              <a:t>manualmente</a:t>
            </a:r>
            <a:r>
              <a:rPr lang="es-ES" dirty="0"/>
              <a:t> o </a:t>
            </a:r>
            <a:r>
              <a:rPr lang="es-ES" b="1" dirty="0"/>
              <a:t>automáticamente (</a:t>
            </a:r>
            <a:r>
              <a:rPr lang="es-ES" b="1" dirty="0" err="1"/>
              <a:t>autoscale</a:t>
            </a:r>
            <a:r>
              <a:rPr lang="es-ES" b="1" dirty="0"/>
              <a:t>)</a:t>
            </a:r>
            <a:r>
              <a:rPr lang="es-ES" dirty="0"/>
              <a:t> según las necesidades de tráfico de tu aplicación. El </a:t>
            </a:r>
            <a:r>
              <a:rPr lang="es-ES" b="1" dirty="0" err="1"/>
              <a:t>autoscale</a:t>
            </a:r>
            <a:r>
              <a:rPr lang="es-ES" dirty="0"/>
              <a:t> se basa en reglas y horarios predefinidos que permiten que tu aplicación se ajuste automáticamente al aumento o disminución de la carga.</a:t>
            </a:r>
          </a:p>
          <a:p>
            <a:pPr>
              <a:buNone/>
            </a:pPr>
            <a:r>
              <a:rPr lang="es-ES" b="1" dirty="0"/>
              <a:t>Consideraciones Adicionales</a:t>
            </a:r>
          </a:p>
          <a:p>
            <a:pPr>
              <a:buFont typeface="Arial" panose="020B0604020202020204" pitchFamily="34" charset="0"/>
              <a:buChar char="•"/>
            </a:pPr>
            <a:r>
              <a:rPr lang="es-ES" b="1" dirty="0"/>
              <a:t>Aplicación inmediata</a:t>
            </a:r>
            <a:r>
              <a:rPr lang="es-ES" dirty="0"/>
              <a:t>: Los cambios de escala, ya sea hacia arriba o hacia fuera, </a:t>
            </a:r>
            <a:r>
              <a:rPr lang="es-ES" b="1" dirty="0"/>
              <a:t>se aplican en segundos</a:t>
            </a:r>
            <a:r>
              <a:rPr lang="es-ES" dirty="0"/>
              <a:t> y afectan a todas las aplicaciones dentro de tu App </a:t>
            </a:r>
            <a:r>
              <a:rPr lang="es-ES" dirty="0" err="1"/>
              <a:t>Service</a:t>
            </a:r>
            <a:r>
              <a:rPr lang="es-ES" dirty="0"/>
              <a:t> Plan. No necesitas </a:t>
            </a:r>
            <a:r>
              <a:rPr lang="es-ES" b="1" dirty="0"/>
              <a:t>cambiar tu código</a:t>
            </a:r>
            <a:r>
              <a:rPr lang="es-ES" dirty="0"/>
              <a:t> ni </a:t>
            </a:r>
            <a:r>
              <a:rPr lang="es-ES" b="1" dirty="0" err="1"/>
              <a:t>re-deplegar</a:t>
            </a:r>
            <a:r>
              <a:rPr lang="es-ES" b="1" dirty="0"/>
              <a:t> tu aplicación</a:t>
            </a:r>
            <a:r>
              <a:rPr lang="es-ES" dirty="0"/>
              <a:t>.</a:t>
            </a:r>
          </a:p>
          <a:p>
            <a:pPr>
              <a:buFont typeface="Arial" panose="020B0604020202020204" pitchFamily="34" charset="0"/>
              <a:buChar char="•"/>
            </a:pPr>
            <a:r>
              <a:rPr lang="es-ES" b="1" dirty="0"/>
              <a:t>Escalado de otros servicios</a:t>
            </a:r>
            <a:r>
              <a:rPr lang="es-ES" dirty="0"/>
              <a:t>: Si tu aplicación depende de otros servicios como </a:t>
            </a:r>
            <a:r>
              <a:rPr lang="es-ES" b="1" dirty="0"/>
              <a:t>Azure SQL </a:t>
            </a:r>
            <a:r>
              <a:rPr lang="es-ES" b="1" dirty="0" err="1"/>
              <a:t>Database</a:t>
            </a:r>
            <a:r>
              <a:rPr lang="es-ES" dirty="0"/>
              <a:t> o </a:t>
            </a:r>
            <a:r>
              <a:rPr lang="es-ES" b="1" dirty="0"/>
              <a:t>Azure Storage</a:t>
            </a:r>
            <a:r>
              <a:rPr lang="es-ES" dirty="0"/>
              <a:t>, puedes escalarlos </a:t>
            </a:r>
            <a:r>
              <a:rPr lang="es-ES" b="1" dirty="0"/>
              <a:t>por separado</a:t>
            </a:r>
            <a:r>
              <a:rPr lang="es-ES" dirty="0"/>
              <a:t>, ya que no están gestionados directamente por el plan de servicio de aplicaciones.</a:t>
            </a:r>
          </a:p>
          <a:p>
            <a:pPr>
              <a:buNone/>
            </a:pPr>
            <a:r>
              <a:rPr lang="es-ES" b="1" dirty="0"/>
              <a:t>Resumen</a:t>
            </a:r>
            <a:r>
              <a:rPr lang="es-ES" dirty="0"/>
              <a:t>:</a:t>
            </a:r>
          </a:p>
          <a:p>
            <a:pPr>
              <a:buFont typeface="Arial" panose="020B0604020202020204" pitchFamily="34" charset="0"/>
              <a:buChar char="•"/>
            </a:pPr>
            <a:r>
              <a:rPr lang="es-ES" b="1" dirty="0"/>
              <a:t>Escalado hacia arriba (</a:t>
            </a:r>
            <a:r>
              <a:rPr lang="es-ES" b="1" dirty="0" err="1"/>
              <a:t>scale</a:t>
            </a:r>
            <a:r>
              <a:rPr lang="es-ES" b="1" dirty="0"/>
              <a:t> up)</a:t>
            </a:r>
            <a:r>
              <a:rPr lang="es-ES" dirty="0"/>
              <a:t>: Aumenta los recursos y características de tu plan de servicio.</a:t>
            </a:r>
          </a:p>
          <a:p>
            <a:pPr>
              <a:buFont typeface="Arial" panose="020B0604020202020204" pitchFamily="34" charset="0"/>
              <a:buChar char="•"/>
            </a:pPr>
            <a:r>
              <a:rPr lang="es-ES" b="1" dirty="0"/>
              <a:t>Escalado hacia fuera (</a:t>
            </a:r>
            <a:r>
              <a:rPr lang="es-ES" b="1" dirty="0" err="1"/>
              <a:t>scale</a:t>
            </a:r>
            <a:r>
              <a:rPr lang="es-ES" b="1" dirty="0"/>
              <a:t> </a:t>
            </a:r>
            <a:r>
              <a:rPr lang="es-ES" b="1" dirty="0" err="1"/>
              <a:t>out</a:t>
            </a:r>
            <a:r>
              <a:rPr lang="es-ES" b="1" dirty="0"/>
              <a:t>)</a:t>
            </a:r>
            <a:r>
              <a:rPr lang="es-ES" dirty="0"/>
              <a:t>: Aumenta el número de instancias de VM ejecutando tu aplicación, útil para manejar grandes volúmenes de tráfico.</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9:11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6657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Escalado Automático (</a:t>
            </a:r>
            <a:r>
              <a:rPr lang="es-ES" b="1" dirty="0" err="1"/>
              <a:t>Autoscale</a:t>
            </a:r>
            <a:r>
              <a:rPr lang="es-ES" b="1" dirty="0"/>
              <a:t>) en Azure App </a:t>
            </a:r>
            <a:r>
              <a:rPr lang="es-ES" b="1" dirty="0" err="1"/>
              <a:t>Service</a:t>
            </a:r>
            <a:r>
              <a:rPr lang="es-ES" b="1" dirty="0"/>
              <a:t> Plan</a:t>
            </a:r>
          </a:p>
          <a:p>
            <a:pPr>
              <a:buNone/>
            </a:pPr>
            <a:r>
              <a:rPr lang="es-ES" dirty="0"/>
              <a:t>El </a:t>
            </a:r>
            <a:r>
              <a:rPr lang="es-ES" b="1" dirty="0" err="1"/>
              <a:t>Autoscale</a:t>
            </a:r>
            <a:r>
              <a:rPr lang="es-ES" dirty="0"/>
              <a:t> permite asegurarte de que tu aplicación tenga la cantidad adecuada de recursos para manejar la carga en tiempo real. Esto te permite añadir recursos para gestionar aumentos de carga y también ahorrar dinero eliminando recursos que están inactivos.</a:t>
            </a:r>
          </a:p>
          <a:p>
            <a:pPr>
              <a:buNone/>
            </a:pPr>
            <a:r>
              <a:rPr lang="es-ES" b="1" dirty="0"/>
              <a:t>Configuración de </a:t>
            </a:r>
            <a:r>
              <a:rPr lang="es-ES" b="1" dirty="0" err="1"/>
              <a:t>Autoscale</a:t>
            </a:r>
            <a:endParaRPr lang="es-ES" b="1" dirty="0"/>
          </a:p>
          <a:p>
            <a:pPr>
              <a:buNone/>
            </a:pPr>
            <a:r>
              <a:rPr lang="es-ES" dirty="0"/>
              <a:t>El sistema de </a:t>
            </a:r>
            <a:r>
              <a:rPr lang="es-ES" dirty="0" err="1"/>
              <a:t>autoscale</a:t>
            </a:r>
            <a:r>
              <a:rPr lang="es-ES" dirty="0"/>
              <a:t> de Azure se basa en </a:t>
            </a:r>
            <a:r>
              <a:rPr lang="es-ES" b="1" dirty="0"/>
              <a:t>reglas</a:t>
            </a:r>
            <a:r>
              <a:rPr lang="es-ES" dirty="0"/>
              <a:t> que determinan cuándo y cómo escalar hacia arriba (añadir instancias) o hacia abajo (eliminar instancias). Estas reglas se agrupan en </a:t>
            </a:r>
            <a:r>
              <a:rPr lang="es-ES" b="1" dirty="0"/>
              <a:t>perfiles</a:t>
            </a:r>
            <a:r>
              <a:rPr lang="es-ES" dirty="0"/>
              <a:t> de </a:t>
            </a:r>
            <a:r>
              <a:rPr lang="es-ES" dirty="0" err="1"/>
              <a:t>autoscale</a:t>
            </a:r>
            <a:r>
              <a:rPr lang="es-ES" dirty="0"/>
              <a:t>.</a:t>
            </a:r>
          </a:p>
          <a:p>
            <a:pPr>
              <a:buNone/>
            </a:pPr>
            <a:r>
              <a:rPr lang="es-ES" dirty="0"/>
              <a:t>Las reglas de </a:t>
            </a:r>
            <a:r>
              <a:rPr lang="es-ES" dirty="0" err="1"/>
              <a:t>autoscale</a:t>
            </a:r>
            <a:r>
              <a:rPr lang="es-ES" dirty="0"/>
              <a:t> incluyen:</a:t>
            </a:r>
          </a:p>
          <a:p>
            <a:pPr>
              <a:buFont typeface="+mj-lt"/>
              <a:buAutoNum type="arabicPeriod"/>
            </a:pPr>
            <a:r>
              <a:rPr lang="es-ES" b="1" dirty="0"/>
              <a:t>Disparadores (</a:t>
            </a:r>
            <a:r>
              <a:rPr lang="es-ES" b="1" dirty="0" err="1"/>
              <a:t>Triggers</a:t>
            </a:r>
            <a:r>
              <a:rPr lang="es-ES" b="1" dirty="0"/>
              <a:t>)</a:t>
            </a:r>
            <a:r>
              <a:rPr lang="es-ES" dirty="0"/>
              <a:t>: Estos pueden ser </a:t>
            </a:r>
            <a:r>
              <a:rPr lang="es-ES" b="1" dirty="0"/>
              <a:t>basados en métricas</a:t>
            </a:r>
            <a:r>
              <a:rPr lang="es-ES" dirty="0"/>
              <a:t> o </a:t>
            </a:r>
            <a:r>
              <a:rPr lang="es-ES" b="1" dirty="0"/>
              <a:t>basados en tiempo</a:t>
            </a:r>
            <a:r>
              <a:rPr lang="es-ES" dirty="0"/>
              <a:t> (programados).</a:t>
            </a:r>
          </a:p>
          <a:p>
            <a:pPr marL="742950" lvl="1" indent="-285750">
              <a:buFont typeface="+mj-lt"/>
              <a:buAutoNum type="arabicPeriod"/>
            </a:pPr>
            <a:r>
              <a:rPr lang="es-ES" b="1" dirty="0"/>
              <a:t>Métricas basadas</a:t>
            </a:r>
            <a:r>
              <a:rPr lang="es-ES" dirty="0"/>
              <a:t>: Estas reglas miden la carga de la aplicación y añaden o eliminan instancias según esa carga. Por ejemplo, si el uso de CPU supera el 50%. Las métricas comunes son: </a:t>
            </a:r>
            <a:r>
              <a:rPr lang="es-ES" b="1" dirty="0"/>
              <a:t>tiempo de CPU</a:t>
            </a:r>
            <a:r>
              <a:rPr lang="es-ES" dirty="0"/>
              <a:t>, </a:t>
            </a:r>
            <a:r>
              <a:rPr lang="es-ES" b="1" dirty="0"/>
              <a:t>tiempo de respuesta promedio</a:t>
            </a:r>
            <a:r>
              <a:rPr lang="es-ES" dirty="0"/>
              <a:t>, y </a:t>
            </a:r>
            <a:r>
              <a:rPr lang="es-ES" b="1" dirty="0"/>
              <a:t>número de solicitudes</a:t>
            </a:r>
            <a:r>
              <a:rPr lang="es-ES" dirty="0"/>
              <a:t>.</a:t>
            </a:r>
          </a:p>
          <a:p>
            <a:pPr marL="742950" lvl="1" indent="-285750">
              <a:buFont typeface="+mj-lt"/>
              <a:buAutoNum type="arabicPeriod"/>
            </a:pPr>
            <a:r>
              <a:rPr lang="es-ES" b="1" dirty="0"/>
              <a:t>Basado en tiempo</a:t>
            </a:r>
            <a:r>
              <a:rPr lang="es-ES" dirty="0"/>
              <a:t>: Estas reglas permiten escalar según patrones de tiempo, como escalar antes de un aumento o disminución de carga predecible. Por ejemplo, podrías programar que se ejecute una acción a las 8 AM todos los sábados.</a:t>
            </a:r>
          </a:p>
          <a:p>
            <a:pPr>
              <a:buNone/>
            </a:pPr>
            <a:r>
              <a:rPr lang="es-ES" b="1" dirty="0"/>
              <a:t>Consideraciones Importantes para </a:t>
            </a:r>
            <a:r>
              <a:rPr lang="es-ES" b="1" dirty="0" err="1"/>
              <a:t>Autoscale</a:t>
            </a:r>
            <a:endParaRPr lang="es-ES" b="1" dirty="0"/>
          </a:p>
          <a:p>
            <a:pPr>
              <a:buFont typeface="+mj-lt"/>
              <a:buAutoNum type="arabicPeriod"/>
            </a:pPr>
            <a:r>
              <a:rPr lang="es-ES" b="1" dirty="0"/>
              <a:t>Mínimo de instancias</a:t>
            </a:r>
            <a:r>
              <a:rPr lang="es-ES" dirty="0"/>
              <a:t>: Tener un número mínimo de instancias garantiza que tu aplicación siempre esté disponible, incluso cuando no haya carga.</a:t>
            </a:r>
          </a:p>
          <a:p>
            <a:pPr>
              <a:buFont typeface="+mj-lt"/>
              <a:buAutoNum type="arabicPeriod"/>
            </a:pPr>
            <a:r>
              <a:rPr lang="es-ES" b="1" dirty="0"/>
              <a:t>Máximo de instancias</a:t>
            </a:r>
            <a:r>
              <a:rPr lang="es-ES" dirty="0"/>
              <a:t>: El número máximo limita el costo total por hora, evitando que el escalado consuma más recursos de los que realmente necesitas.</a:t>
            </a:r>
          </a:p>
          <a:p>
            <a:pPr>
              <a:buFont typeface="+mj-lt"/>
              <a:buAutoNum type="arabicPeriod"/>
            </a:pPr>
            <a:r>
              <a:rPr lang="es-ES" b="1" dirty="0"/>
              <a:t>Reglas de escalado</a:t>
            </a:r>
            <a:r>
              <a:rPr lang="es-ES" dirty="0"/>
              <a:t>: Debes crear reglas que configuren tanto el escalado hacia arriba (escala-</a:t>
            </a:r>
            <a:r>
              <a:rPr lang="es-ES" dirty="0" err="1"/>
              <a:t>out</a:t>
            </a:r>
            <a:r>
              <a:rPr lang="es-ES" dirty="0"/>
              <a:t>) como el escalado hacia abajo (escala-in) de manera que puedas ajustar el número de instancias según la carga en tiempo real.</a:t>
            </a:r>
          </a:p>
          <a:p>
            <a:pPr>
              <a:buFont typeface="+mj-lt"/>
              <a:buAutoNum type="arabicPeriod"/>
            </a:pPr>
            <a:r>
              <a:rPr lang="es-ES" b="1" dirty="0"/>
              <a:t>Estadísticas adecuadas</a:t>
            </a:r>
            <a:r>
              <a:rPr lang="es-ES" dirty="0"/>
              <a:t>: Asegúrate de elegir la estadística correcta para tu métrica de diagnóstico, por ejemplo, </a:t>
            </a:r>
            <a:r>
              <a:rPr lang="es-ES" b="1" dirty="0"/>
              <a:t>promedio</a:t>
            </a:r>
            <a:r>
              <a:rPr lang="es-ES" dirty="0"/>
              <a:t>, </a:t>
            </a:r>
            <a:r>
              <a:rPr lang="es-ES" b="1" dirty="0"/>
              <a:t>mínimo</a:t>
            </a:r>
            <a:r>
              <a:rPr lang="es-ES" dirty="0"/>
              <a:t>, </a:t>
            </a:r>
            <a:r>
              <a:rPr lang="es-ES" b="1" dirty="0"/>
              <a:t>máximo</a:t>
            </a:r>
            <a:r>
              <a:rPr lang="es-ES" dirty="0"/>
              <a:t> o </a:t>
            </a:r>
            <a:r>
              <a:rPr lang="es-ES" b="1" dirty="0"/>
              <a:t>total</a:t>
            </a:r>
            <a:r>
              <a:rPr lang="es-ES" dirty="0"/>
              <a:t>.</a:t>
            </a:r>
          </a:p>
          <a:p>
            <a:pPr>
              <a:buFont typeface="+mj-lt"/>
              <a:buAutoNum type="arabicPeriod"/>
            </a:pPr>
            <a:r>
              <a:rPr lang="es-ES" b="1" dirty="0"/>
              <a:t>Valor predeterminado seguro</a:t>
            </a:r>
            <a:r>
              <a:rPr lang="es-ES" dirty="0"/>
              <a:t>: Siempre establece una cantidad de instancias predeterminada adecuada, ya que cuando las métricas no están disponibles, el sistema de </a:t>
            </a:r>
            <a:r>
              <a:rPr lang="es-ES" dirty="0" err="1"/>
              <a:t>autoscale</a:t>
            </a:r>
            <a:r>
              <a:rPr lang="es-ES" dirty="0"/>
              <a:t> ajustará el servicio a esa cantidad predeterminada.</a:t>
            </a:r>
          </a:p>
          <a:p>
            <a:pPr>
              <a:buFont typeface="+mj-lt"/>
              <a:buAutoNum type="arabicPeriod"/>
            </a:pPr>
            <a:r>
              <a:rPr lang="es-ES" b="1" dirty="0"/>
              <a:t>Notificaciones de </a:t>
            </a:r>
            <a:r>
              <a:rPr lang="es-ES" b="1" dirty="0" err="1"/>
              <a:t>autoscale</a:t>
            </a:r>
            <a:r>
              <a:rPr lang="es-ES" dirty="0"/>
              <a:t>: Configura siempre las notificaciones de </a:t>
            </a:r>
            <a:r>
              <a:rPr lang="es-ES" dirty="0" err="1"/>
              <a:t>autoscale</a:t>
            </a:r>
            <a:r>
              <a:rPr lang="es-ES" dirty="0"/>
              <a:t> para estar al tanto de cuando se produzcan eventos de escalado.</a:t>
            </a:r>
          </a:p>
          <a:p>
            <a:pPr>
              <a:buNone/>
            </a:pPr>
            <a:r>
              <a:rPr lang="es-ES" b="1" dirty="0"/>
              <a:t>Notificaciones de </a:t>
            </a:r>
            <a:r>
              <a:rPr lang="es-ES" b="1" dirty="0" err="1"/>
              <a:t>Autoscale</a:t>
            </a:r>
            <a:endParaRPr lang="es-ES" b="1" dirty="0"/>
          </a:p>
          <a:p>
            <a:pPr>
              <a:buNone/>
            </a:pPr>
            <a:r>
              <a:rPr lang="es-ES" dirty="0"/>
              <a:t>Una configuración de notificación define qué notificaciones deben enviarse cuando se cumple la condición de alguna de las reglas de </a:t>
            </a:r>
            <a:r>
              <a:rPr lang="es-ES" dirty="0" err="1"/>
              <a:t>autoscale</a:t>
            </a:r>
            <a:r>
              <a:rPr lang="es-ES" dirty="0"/>
              <a:t>. Puedes configurar notificaciones para que se envíen a uno o más correos electrónicos, o bien, puedes utilizar </a:t>
            </a:r>
            <a:r>
              <a:rPr lang="es-ES" dirty="0" err="1"/>
              <a:t>webhooks</a:t>
            </a:r>
            <a:r>
              <a:rPr lang="es-ES" dirty="0"/>
              <a:t> para ejecutar otras acciones al activarse el </a:t>
            </a:r>
            <a:r>
              <a:rPr lang="es-ES" dirty="0" err="1"/>
              <a:t>autoscale</a:t>
            </a:r>
            <a:r>
              <a:rPr lang="es-ES" dirty="0"/>
              <a:t>.</a:t>
            </a:r>
          </a:p>
          <a:p>
            <a:pPr>
              <a:buNone/>
            </a:pPr>
            <a:r>
              <a:rPr lang="es-ES" b="1" dirty="0"/>
              <a:t>Resumen</a:t>
            </a:r>
            <a:r>
              <a:rPr lang="es-ES" dirty="0"/>
              <a:t>:</a:t>
            </a:r>
          </a:p>
          <a:p>
            <a:pPr>
              <a:buFont typeface="Arial" panose="020B0604020202020204" pitchFamily="34" charset="0"/>
              <a:buChar char="•"/>
            </a:pPr>
            <a:r>
              <a:rPr lang="es-ES" b="1" dirty="0" err="1"/>
              <a:t>Autoscale</a:t>
            </a:r>
            <a:r>
              <a:rPr lang="es-ES" dirty="0"/>
              <a:t> ayuda a gestionar automáticamente la carga de tu aplicación al añadir o quitar instancias según sea necesario, utilizando reglas basadas en métricas o tiempo.</a:t>
            </a:r>
          </a:p>
          <a:p>
            <a:pPr>
              <a:buFont typeface="Arial" panose="020B0604020202020204" pitchFamily="34" charset="0"/>
              <a:buChar char="•"/>
            </a:pPr>
            <a:r>
              <a:rPr lang="es-ES" b="1" dirty="0"/>
              <a:t>Reglas</a:t>
            </a:r>
            <a:r>
              <a:rPr lang="es-ES" dirty="0"/>
              <a:t> y </a:t>
            </a:r>
            <a:r>
              <a:rPr lang="es-ES" b="1" dirty="0"/>
              <a:t>métricas</a:t>
            </a:r>
            <a:r>
              <a:rPr lang="es-ES" dirty="0"/>
              <a:t> deben estar bien definidas para optimizar el rendimiento y los costos.</a:t>
            </a:r>
          </a:p>
          <a:p>
            <a:pPr>
              <a:buFont typeface="Arial" panose="020B0604020202020204" pitchFamily="34" charset="0"/>
              <a:buChar char="•"/>
            </a:pPr>
            <a:r>
              <a:rPr lang="es-ES" b="1" dirty="0"/>
              <a:t>Notificaciones</a:t>
            </a:r>
            <a:r>
              <a:rPr lang="es-ES" dirty="0"/>
              <a:t> son importantes para seguir el estado de los eventos de </a:t>
            </a:r>
            <a:r>
              <a:rPr lang="es-ES" dirty="0" err="1"/>
              <a:t>autoscale</a:t>
            </a:r>
            <a:r>
              <a:rPr lang="es-ES" dirty="0"/>
              <a:t>.</a:t>
            </a:r>
          </a:p>
          <a:p>
            <a:r>
              <a:rPr lang="es-ES" dirty="0"/>
              <a:t>Con estas configuraciones, puedes asegurarte de que tu aplicación tenga siempre el rendimiento adecuado sin sobrecargar tus costos operativos.</a:t>
            </a:r>
          </a:p>
          <a:p>
            <a:endParaRPr lang="es-ES" dirty="0"/>
          </a:p>
        </p:txBody>
      </p:sp>
      <p:sp>
        <p:nvSpPr>
          <p:cNvPr id="4" name="Marcador de encabezado 3"/>
          <p:cNvSpPr>
            <a:spLocks noGrp="1"/>
          </p:cNvSpPr>
          <p:nvPr>
            <p:ph type="hdr" sz="quarter"/>
          </p:nvPr>
        </p:nvSpPr>
        <p:spPr/>
        <p:txBody>
          <a:bodyPr/>
          <a:lstStyle/>
          <a:p>
            <a:endParaRPr lang="en-US" dirty="0"/>
          </a:p>
        </p:txBody>
      </p:sp>
      <p:sp>
        <p:nvSpPr>
          <p:cNvPr id="5" name="Marcador de pie de página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Marcador de fecha 5"/>
          <p:cNvSpPr>
            <a:spLocks noGrp="1"/>
          </p:cNvSpPr>
          <p:nvPr>
            <p:ph type="dt" idx="1"/>
          </p:nvPr>
        </p:nvSpPr>
        <p:spPr/>
        <p:txBody>
          <a:bodyPr/>
          <a:lstStyle/>
          <a:p>
            <a:fld id="{386CE63F-9E7F-4C04-9D0D-FCA25A8E9E86}" type="datetime8">
              <a:rPr lang="en-US" smtClean="0"/>
              <a:t>4/2/2025 9:12 AM</a:t>
            </a:fld>
            <a:endParaRPr lang="en-US" dirty="0"/>
          </a:p>
        </p:txBody>
      </p:sp>
      <p:sp>
        <p:nvSpPr>
          <p:cNvPr id="7" name="Marcador de número de diapositiva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6341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4/2/2025 9:09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4/2/2025 9:09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74840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928" y="2315238"/>
            <a:ext cx="4445000" cy="1661993"/>
          </a:xfrm>
        </p:spPr>
        <p:txBody>
          <a:bodyPr anchor="ctr" anchorCtr="0"/>
          <a:lstStyle/>
          <a:p>
            <a:r>
              <a:rPr lang="en-US" dirty="0">
                <a:cs typeface="Segoe UI"/>
              </a:rPr>
              <a:t>AZ-104T00A</a:t>
            </a:r>
            <a:br>
              <a:rPr lang="en-US" dirty="0"/>
            </a:br>
            <a:r>
              <a:rPr lang="en-US" dirty="0">
                <a:cs typeface="Segoe UI"/>
              </a:rPr>
              <a:t>Module 09: </a:t>
            </a:r>
            <a:br>
              <a:rPr lang="en-US" dirty="0"/>
            </a:br>
            <a:r>
              <a:rPr lang="en-US" dirty="0">
                <a:cs typeface="Segoe UI"/>
              </a:rPr>
              <a:t>Serverless Computing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cs typeface="Segoe UI"/>
              </a:rPr>
              <a:t>Lesson 02: </a:t>
            </a:r>
            <a:r>
              <a:rPr lang="en-US" dirty="0">
                <a:solidFill>
                  <a:schemeClr val="tx1"/>
                </a:solidFill>
                <a:ea typeface="+mj-lt"/>
                <a:cs typeface="+mj-lt"/>
              </a:rPr>
              <a:t>Azure App Services</a:t>
            </a:r>
            <a:endParaRPr lang="en-US" dirty="0">
              <a:solidFill>
                <a:schemeClr val="tx1"/>
              </a:solidFill>
            </a:endParaRPr>
          </a:p>
        </p:txBody>
      </p:sp>
    </p:spTree>
    <p:extLst>
      <p:ext uri="{BB962C8B-B14F-4D97-AF65-F5344CB8AC3E}">
        <p14:creationId xmlns:p14="http://schemas.microsoft.com/office/powerpoint/2010/main" val="3453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Managing App Services Overview</a:t>
            </a:r>
          </a:p>
        </p:txBody>
      </p:sp>
      <p:sp>
        <p:nvSpPr>
          <p:cNvPr id="3" name="Text Placeholder 2">
            <a:extLst>
              <a:ext uri="{FF2B5EF4-FFF2-40B4-BE49-F238E27FC236}">
                <a16:creationId xmlns:a16="http://schemas.microsoft.com/office/drawing/2014/main" id="{23E7DE06-8A62-45C6-B8EC-436FED8E5612}"/>
              </a:ext>
            </a:extLst>
          </p:cNvPr>
          <p:cNvSpPr>
            <a:spLocks noGrp="1"/>
          </p:cNvSpPr>
          <p:nvPr>
            <p:ph type="body" sz="quarter" idx="10"/>
          </p:nvPr>
        </p:nvSpPr>
        <p:spPr>
          <a:xfrm>
            <a:off x="584200" y="1435497"/>
            <a:ext cx="11018520" cy="5084469"/>
          </a:xfrm>
        </p:spPr>
        <p:txBody>
          <a:bodyPr vert="horz" wrap="square" lIns="0" tIns="0" rIns="0" bIns="0" rtlCol="0" anchor="t">
            <a:spAutoFit/>
          </a:bodyPr>
          <a:lstStyle/>
          <a:p>
            <a:r>
              <a:rPr lang="en-US" dirty="0">
                <a:solidFill>
                  <a:schemeClr val="tx1"/>
                </a:solidFill>
                <a:latin typeface="Segoe UI Semilight"/>
                <a:cs typeface="Segoe UI Semilight"/>
              </a:rPr>
              <a:t>Azure App Service</a:t>
            </a:r>
          </a:p>
          <a:p>
            <a:r>
              <a:rPr lang="en-US" dirty="0">
                <a:solidFill>
                  <a:schemeClr val="tx1"/>
                </a:solidFill>
                <a:latin typeface="Segoe UI Semilight"/>
                <a:cs typeface="Segoe UI Semilight"/>
              </a:rPr>
              <a:t>Creating an App Service</a:t>
            </a:r>
          </a:p>
          <a:p>
            <a:r>
              <a:rPr lang="en-US" dirty="0">
                <a:solidFill>
                  <a:schemeClr val="tx1"/>
                </a:solidFill>
                <a:latin typeface="Segoe UI Semilight"/>
                <a:cs typeface="Segoe UI Semilight"/>
              </a:rPr>
              <a:t>Continuous Deployment</a:t>
            </a:r>
          </a:p>
          <a:p>
            <a:r>
              <a:rPr lang="en-US" dirty="0">
                <a:solidFill>
                  <a:schemeClr val="tx1"/>
                </a:solidFill>
                <a:latin typeface="Segoe UI Semilight"/>
                <a:cs typeface="Segoe UI Semilight"/>
              </a:rPr>
              <a:t>Deployment Slots</a:t>
            </a:r>
          </a:p>
          <a:p>
            <a:r>
              <a:rPr lang="en-US" dirty="0">
                <a:solidFill>
                  <a:schemeClr val="tx1"/>
                </a:solidFill>
                <a:latin typeface="Segoe UI Semilight"/>
                <a:cs typeface="Segoe UI Semilight"/>
              </a:rPr>
              <a:t>Creating Deployment Slots</a:t>
            </a:r>
          </a:p>
          <a:p>
            <a:r>
              <a:rPr lang="en-US" dirty="0">
                <a:solidFill>
                  <a:schemeClr val="tx1"/>
                </a:solidFill>
                <a:latin typeface="Segoe UI Semilight"/>
                <a:cs typeface="Segoe UI Semilight"/>
              </a:rPr>
              <a:t>Securing an App Service</a:t>
            </a:r>
          </a:p>
          <a:p>
            <a:r>
              <a:rPr lang="en-US" dirty="0">
                <a:solidFill>
                  <a:schemeClr val="tx1"/>
                </a:solidFill>
                <a:latin typeface="Segoe UI Semilight"/>
                <a:cs typeface="Segoe UI Semilight"/>
              </a:rPr>
              <a:t>Custom Domain Names</a:t>
            </a:r>
          </a:p>
          <a:p>
            <a:r>
              <a:rPr lang="en-US" dirty="0">
                <a:solidFill>
                  <a:schemeClr val="tx1"/>
                </a:solidFill>
                <a:latin typeface="Segoe UI Semilight"/>
                <a:cs typeface="Segoe UI Semilight"/>
              </a:rPr>
              <a:t>Backup an App Service</a:t>
            </a:r>
          </a:p>
          <a:p>
            <a:r>
              <a:rPr lang="en-US" dirty="0">
                <a:solidFill>
                  <a:schemeClr val="tx1"/>
                </a:solidFill>
                <a:latin typeface="Segoe UI Semilight"/>
                <a:cs typeface="Segoe UI Semilight"/>
              </a:rPr>
              <a:t>Application Insights</a:t>
            </a:r>
          </a:p>
          <a:p>
            <a:r>
              <a:rPr lang="en-US" dirty="0">
                <a:solidFill>
                  <a:schemeClr val="tx1"/>
                </a:solidFill>
                <a:latin typeface="Segoe UI Semilight"/>
                <a:cs typeface="Segoe UI Semilight"/>
              </a:rPr>
              <a:t>Demonstration – Create an App Service</a:t>
            </a:r>
          </a:p>
        </p:txBody>
      </p:sp>
    </p:spTree>
    <p:extLst>
      <p:ext uri="{BB962C8B-B14F-4D97-AF65-F5344CB8AC3E}">
        <p14:creationId xmlns:p14="http://schemas.microsoft.com/office/powerpoint/2010/main" val="4147747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App Service</a:t>
            </a:r>
          </a:p>
        </p:txBody>
      </p:sp>
      <p:sp>
        <p:nvSpPr>
          <p:cNvPr id="3" name="Text Placeholder 2">
            <a:extLst>
              <a:ext uri="{FF2B5EF4-FFF2-40B4-BE49-F238E27FC236}">
                <a16:creationId xmlns:a16="http://schemas.microsoft.com/office/drawing/2014/main" id="{49E96FD9-D2B5-45E6-B748-89565A6A7D95}"/>
              </a:ext>
            </a:extLst>
          </p:cNvPr>
          <p:cNvSpPr>
            <a:spLocks noGrp="1"/>
          </p:cNvSpPr>
          <p:nvPr>
            <p:ph type="body" sz="quarter" idx="10"/>
          </p:nvPr>
        </p:nvSpPr>
        <p:spPr>
          <a:xfrm>
            <a:off x="588263" y="2991826"/>
            <a:ext cx="11234906" cy="2954655"/>
          </a:xfrm>
        </p:spPr>
        <p:txBody>
          <a:bodyPr vert="horz" wrap="square" lIns="0" tIns="0" rIns="0" bIns="0" rtlCol="0" anchor="t">
            <a:spAutoFit/>
          </a:bodyPr>
          <a:lstStyle/>
          <a:p>
            <a:r>
              <a:rPr lang="en-US" sz="2400" dirty="0">
                <a:latin typeface="Segoe UI Semilight"/>
                <a:cs typeface="Segoe UI Semilight"/>
              </a:rPr>
              <a:t>Includes Web Apps API Apps, Mobile Apps, and Function apps</a:t>
            </a:r>
            <a:endParaRPr lang="en-US" dirty="0"/>
          </a:p>
          <a:p>
            <a:r>
              <a:rPr lang="en-US" sz="2400" dirty="0">
                <a:latin typeface="Segoe UI Semilight"/>
                <a:cs typeface="Segoe UI Semilight"/>
              </a:rPr>
              <a:t>Fully managed environment enabling high productivity development</a:t>
            </a:r>
            <a:endParaRPr lang="en-US" dirty="0"/>
          </a:p>
          <a:p>
            <a:r>
              <a:rPr lang="en-US" sz="2400" dirty="0">
                <a:latin typeface="Segoe UI Semilight"/>
                <a:cs typeface="Segoe UI Semilight"/>
              </a:rPr>
              <a:t>Platform-as-a-service (PaaS) offering for building and deploying highly available cloud apps for web and mobile</a:t>
            </a:r>
          </a:p>
          <a:p>
            <a:r>
              <a:rPr lang="en-US" sz="2400" dirty="0"/>
              <a:t>Platform handles infrastructure so developers focus on core web apps and services</a:t>
            </a:r>
          </a:p>
          <a:p>
            <a:r>
              <a:rPr lang="en-US" sz="2400" dirty="0">
                <a:latin typeface="Segoe UI Semilight" panose="020B0402040204020203" pitchFamily="34" charset="0"/>
                <a:cs typeface="Segoe UI Semilight" panose="020B0402040204020203" pitchFamily="34" charset="0"/>
              </a:rPr>
              <a:t>Developer productivity using .NET, .NET Core, Java, Python and a host of others</a:t>
            </a:r>
          </a:p>
          <a:p>
            <a:r>
              <a:rPr lang="en-US" sz="2400" dirty="0">
                <a:latin typeface="Segoe UI Semilight" panose="020B0402040204020203" pitchFamily="34" charset="0"/>
                <a:cs typeface="Segoe UI Semilight" panose="020B0402040204020203" pitchFamily="34" charset="0"/>
              </a:rPr>
              <a:t>Provides enterprise-grade security and compliance</a:t>
            </a:r>
          </a:p>
        </p:txBody>
      </p:sp>
      <p:pic>
        <p:nvPicPr>
          <p:cNvPr id="2" name="Picture 3" descr="Development tools : .NET, Node.js, PHP, Java, Python, HTML and Windows Container.  ">
            <a:extLst>
              <a:ext uri="{FF2B5EF4-FFF2-40B4-BE49-F238E27FC236}">
                <a16:creationId xmlns:a16="http://schemas.microsoft.com/office/drawing/2014/main" id="{704F79FD-DB87-4943-ADF9-17D639AADA3D}"/>
              </a:ext>
            </a:extLst>
          </p:cNvPr>
          <p:cNvPicPr>
            <a:picLocks noChangeAspect="1"/>
          </p:cNvPicPr>
          <p:nvPr/>
        </p:nvPicPr>
        <p:blipFill>
          <a:blip r:embed="rId3"/>
          <a:stretch>
            <a:fillRect/>
          </a:stretch>
        </p:blipFill>
        <p:spPr>
          <a:xfrm>
            <a:off x="1039318" y="1499317"/>
            <a:ext cx="10107118" cy="1148644"/>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p:txBody>
          <a:bodyPr/>
          <a:lstStyle/>
          <a:p>
            <a:r>
              <a:rPr lang="en-US" dirty="0">
                <a:cs typeface="Segoe UI"/>
              </a:rPr>
              <a:t>Creating an App Service</a:t>
            </a:r>
          </a:p>
        </p:txBody>
      </p:sp>
      <p:sp>
        <p:nvSpPr>
          <p:cNvPr id="3" name="Text Placeholder 2">
            <a:extLst>
              <a:ext uri="{FF2B5EF4-FFF2-40B4-BE49-F238E27FC236}">
                <a16:creationId xmlns:a16="http://schemas.microsoft.com/office/drawing/2014/main" id="{34415DF7-C580-424F-8617-7C6D075DAE55}"/>
              </a:ext>
            </a:extLst>
          </p:cNvPr>
          <p:cNvSpPr>
            <a:spLocks noGrp="1"/>
          </p:cNvSpPr>
          <p:nvPr>
            <p:ph type="body" sz="quarter" idx="10"/>
          </p:nvPr>
        </p:nvSpPr>
        <p:spPr>
          <a:xfrm>
            <a:off x="584199" y="1435497"/>
            <a:ext cx="5719323" cy="4912114"/>
          </a:xfrm>
        </p:spPr>
        <p:txBody>
          <a:bodyPr vert="horz" wrap="square" lIns="0" tIns="0" rIns="0" bIns="0" rtlCol="0" anchor="t">
            <a:spAutoFit/>
          </a:bodyPr>
          <a:lstStyle/>
          <a:p>
            <a:r>
              <a:rPr lang="en-US" dirty="0">
                <a:latin typeface="Segoe UI Semilight"/>
                <a:cs typeface="Segoe UI Semilight"/>
              </a:rPr>
              <a:t>Name must be unique</a:t>
            </a:r>
          </a:p>
          <a:p>
            <a:r>
              <a:rPr lang="en-US" dirty="0">
                <a:latin typeface="Segoe UI Semilight"/>
                <a:cs typeface="Segoe UI Semilight"/>
              </a:rPr>
              <a:t>Access using </a:t>
            </a:r>
            <a:r>
              <a:rPr lang="en-US" i="1" dirty="0">
                <a:latin typeface="Segoe UI Semilight"/>
                <a:cs typeface="Segoe UI Semilight"/>
              </a:rPr>
              <a:t>azurewebsites.net – </a:t>
            </a:r>
            <a:r>
              <a:rPr lang="en-US" dirty="0">
                <a:latin typeface="Segoe UI Semilight"/>
                <a:cs typeface="Segoe UI Semilight"/>
              </a:rPr>
              <a:t>can map to a custom domain</a:t>
            </a:r>
          </a:p>
          <a:p>
            <a:r>
              <a:rPr lang="en-US" dirty="0">
                <a:latin typeface="Segoe UI Semilight"/>
                <a:cs typeface="Segoe UI Semilight"/>
              </a:rPr>
              <a:t>Publish Code (Runtime Stack) </a:t>
            </a:r>
          </a:p>
          <a:p>
            <a:r>
              <a:rPr lang="en-US" dirty="0">
                <a:latin typeface="Segoe UI Semilight"/>
                <a:cs typeface="Segoe UI Semilight"/>
              </a:rPr>
              <a:t>Publish Docker Image (Image source)</a:t>
            </a:r>
          </a:p>
          <a:p>
            <a:r>
              <a:rPr lang="en-US" dirty="0">
                <a:latin typeface="Segoe UI Semilight"/>
                <a:cs typeface="Segoe UI Semilight"/>
              </a:rPr>
              <a:t>Linux or Windows</a:t>
            </a:r>
          </a:p>
          <a:p>
            <a:r>
              <a:rPr lang="en-US" dirty="0">
                <a:latin typeface="Segoe UI Semilight"/>
                <a:cs typeface="Segoe UI Semilight"/>
              </a:rPr>
              <a:t>Region closest to your users</a:t>
            </a:r>
          </a:p>
          <a:p>
            <a:r>
              <a:rPr lang="en-US" dirty="0">
                <a:latin typeface="Segoe UI Semilight"/>
                <a:cs typeface="Segoe UI Semilight"/>
              </a:rPr>
              <a:t>App Service Plan </a:t>
            </a:r>
          </a:p>
          <a:p>
            <a:endParaRPr lang="en-US" dirty="0"/>
          </a:p>
        </p:txBody>
      </p:sp>
      <p:pic>
        <p:nvPicPr>
          <p:cNvPr id="5" name="Picture 4" descr="Screenshot of the Create Web App configuration page including the Publish radio button for Code or Docker Image. ">
            <a:extLst>
              <a:ext uri="{FF2B5EF4-FFF2-40B4-BE49-F238E27FC236}">
                <a16:creationId xmlns:a16="http://schemas.microsoft.com/office/drawing/2014/main" id="{79F6BEF6-52D6-440C-A3BC-C7184EDA21CB}"/>
              </a:ext>
            </a:extLst>
          </p:cNvPr>
          <p:cNvPicPr>
            <a:picLocks noChangeAspect="1"/>
          </p:cNvPicPr>
          <p:nvPr/>
        </p:nvPicPr>
        <p:blipFill>
          <a:blip r:embed="rId3"/>
          <a:stretch>
            <a:fillRect/>
          </a:stretch>
        </p:blipFill>
        <p:spPr>
          <a:xfrm>
            <a:off x="6424015" y="1189520"/>
            <a:ext cx="5316751" cy="5108601"/>
          </a:xfrm>
          <a:prstGeom prst="rect">
            <a:avLst/>
          </a:prstGeom>
          <a:ln>
            <a:solidFill>
              <a:schemeClr val="tx1"/>
            </a:solidFill>
          </a:ln>
        </p:spPr>
      </p:pic>
    </p:spTree>
    <p:extLst>
      <p:ext uri="{BB962C8B-B14F-4D97-AF65-F5344CB8AC3E}">
        <p14:creationId xmlns:p14="http://schemas.microsoft.com/office/powerpoint/2010/main" val="34755085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Continuous Deployment</a:t>
            </a:r>
          </a:p>
        </p:txBody>
      </p:sp>
      <p:sp>
        <p:nvSpPr>
          <p:cNvPr id="3" name="Text Placeholder 2">
            <a:extLst>
              <a:ext uri="{FF2B5EF4-FFF2-40B4-BE49-F238E27FC236}">
                <a16:creationId xmlns:a16="http://schemas.microsoft.com/office/drawing/2014/main" id="{0BCAFA04-374D-4A52-8E23-50D688C740FB}"/>
              </a:ext>
            </a:extLst>
          </p:cNvPr>
          <p:cNvSpPr>
            <a:spLocks noGrp="1"/>
          </p:cNvSpPr>
          <p:nvPr>
            <p:ph type="body" sz="quarter" idx="10"/>
          </p:nvPr>
        </p:nvSpPr>
        <p:spPr>
          <a:xfrm>
            <a:off x="589053" y="1235640"/>
            <a:ext cx="5961426" cy="4998291"/>
          </a:xfrm>
        </p:spPr>
        <p:txBody>
          <a:bodyPr/>
          <a:lstStyle/>
          <a:p>
            <a:r>
              <a:rPr lang="en-US" dirty="0"/>
              <a:t>Work in a single source control</a:t>
            </a:r>
          </a:p>
          <a:p>
            <a:r>
              <a:rPr lang="en-US" dirty="0"/>
              <a:t>Whenever code updates are pushed to the source control, then the website or web app will automatically pick up the updates</a:t>
            </a:r>
          </a:p>
          <a:p>
            <a:r>
              <a:rPr lang="en-US" dirty="0"/>
              <a:t>A continuous deployment workflow publishes the most recent updates from a project</a:t>
            </a:r>
          </a:p>
          <a:p>
            <a:r>
              <a:rPr lang="en-US" dirty="0"/>
              <a:t>Use the portal for continuous deployments from GitHub, Bitbucket, or Visual Studio Team Services </a:t>
            </a:r>
          </a:p>
        </p:txBody>
      </p:sp>
      <p:pic>
        <p:nvPicPr>
          <p:cNvPr id="11" name="Picture 10" descr="Diagram illustrating that two developers are sending information to GitHub and GitHub is providing the information to a website. ">
            <a:extLst>
              <a:ext uri="{FF2B5EF4-FFF2-40B4-BE49-F238E27FC236}">
                <a16:creationId xmlns:a16="http://schemas.microsoft.com/office/drawing/2014/main" id="{836FFF81-E4D1-49EC-9B96-CE1E3BED4A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9331" y="1906684"/>
            <a:ext cx="5171815" cy="3044711"/>
          </a:xfrm>
          <a:prstGeom prst="rect">
            <a:avLst/>
          </a:prstGeom>
          <a:noFill/>
          <a:ln>
            <a:noFill/>
          </a:ln>
        </p:spPr>
      </p:pic>
    </p:spTree>
    <p:extLst>
      <p:ext uri="{BB962C8B-B14F-4D97-AF65-F5344CB8AC3E}">
        <p14:creationId xmlns:p14="http://schemas.microsoft.com/office/powerpoint/2010/main" val="36946893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Deployment Slots</a:t>
            </a:r>
            <a:endParaRPr lang="en-US" dirty="0">
              <a:solidFill>
                <a:schemeClr val="tx1"/>
              </a:solidFill>
            </a:endParaRPr>
          </a:p>
        </p:txBody>
      </p:sp>
      <p:sp>
        <p:nvSpPr>
          <p:cNvPr id="3" name="Text Placeholder 2">
            <a:extLst>
              <a:ext uri="{FF2B5EF4-FFF2-40B4-BE49-F238E27FC236}">
                <a16:creationId xmlns:a16="http://schemas.microsoft.com/office/drawing/2014/main" id="{AB41FDED-8937-40C9-B1D5-18A4C15B4B7B}"/>
              </a:ext>
            </a:extLst>
          </p:cNvPr>
          <p:cNvSpPr>
            <a:spLocks noGrp="1"/>
          </p:cNvSpPr>
          <p:nvPr>
            <p:ph type="body" sz="quarter" idx="10"/>
          </p:nvPr>
        </p:nvSpPr>
        <p:spPr>
          <a:xfrm>
            <a:off x="588263" y="3924166"/>
            <a:ext cx="11018520" cy="2585323"/>
          </a:xfrm>
        </p:spPr>
        <p:txBody>
          <a:bodyPr/>
          <a:lstStyle/>
          <a:p>
            <a:pPr lvl="0"/>
            <a:r>
              <a:rPr lang="en-US" sz="2400" dirty="0"/>
              <a:t>Deploy to a different deployment slots (depends on service plan)</a:t>
            </a:r>
          </a:p>
          <a:p>
            <a:r>
              <a:rPr lang="en-US" sz="2400" dirty="0"/>
              <a:t>Validate changes before sending to production</a:t>
            </a:r>
          </a:p>
          <a:p>
            <a:pPr lvl="0"/>
            <a:r>
              <a:rPr lang="en-US" sz="2400" dirty="0"/>
              <a:t>Deployment slots are live apps with their own hostnames</a:t>
            </a:r>
          </a:p>
          <a:p>
            <a:pPr lvl="0"/>
            <a:r>
              <a:rPr lang="en-US" sz="2400" dirty="0"/>
              <a:t>Avoids a cold start – eliminates downtime</a:t>
            </a:r>
          </a:p>
          <a:p>
            <a:r>
              <a:rPr lang="en-US" sz="2400" dirty="0"/>
              <a:t>Fallback to a last known good site</a:t>
            </a:r>
          </a:p>
          <a:p>
            <a:r>
              <a:rPr lang="en-US" sz="2400" dirty="0"/>
              <a:t>Auto Swap when pre-swap validation is not needed</a:t>
            </a:r>
          </a:p>
        </p:txBody>
      </p:sp>
      <p:pic>
        <p:nvPicPr>
          <p:cNvPr id="8" name="Picture 7" descr="Graphic showing that two developers are sending information to GitHub. GitHub is sending information to the Staging slot. A production slot is shown which can swap information with the staging slot. ">
            <a:extLst>
              <a:ext uri="{FF2B5EF4-FFF2-40B4-BE49-F238E27FC236}">
                <a16:creationId xmlns:a16="http://schemas.microsoft.com/office/drawing/2014/main" id="{BEA0328E-C084-43F1-ABCB-6EEAA13E3F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116" y="1323344"/>
            <a:ext cx="5097870" cy="2291329"/>
          </a:xfrm>
          <a:prstGeom prst="rect">
            <a:avLst/>
          </a:prstGeom>
          <a:noFill/>
          <a:ln>
            <a:solidFill>
              <a:schemeClr val="tx1"/>
            </a:solidFill>
          </a:ln>
        </p:spPr>
      </p:pic>
      <p:graphicFrame>
        <p:nvGraphicFramePr>
          <p:cNvPr id="4" name="Table 4">
            <a:extLst>
              <a:ext uri="{FF2B5EF4-FFF2-40B4-BE49-F238E27FC236}">
                <a16:creationId xmlns:a16="http://schemas.microsoft.com/office/drawing/2014/main" id="{66D32344-10DA-4391-8E49-3052DB0015F0}"/>
              </a:ext>
            </a:extLst>
          </p:cNvPr>
          <p:cNvGraphicFramePr>
            <a:graphicFrameLocks noGrp="1"/>
          </p:cNvGraphicFramePr>
          <p:nvPr>
            <p:extLst>
              <p:ext uri="{D42A27DB-BD31-4B8C-83A1-F6EECF244321}">
                <p14:modId xmlns:p14="http://schemas.microsoft.com/office/powerpoint/2010/main" val="502106417"/>
              </p:ext>
            </p:extLst>
          </p:nvPr>
        </p:nvGraphicFramePr>
        <p:xfrm>
          <a:off x="7508672" y="1439362"/>
          <a:ext cx="3969966" cy="1884960"/>
        </p:xfrm>
        <a:graphic>
          <a:graphicData uri="http://schemas.openxmlformats.org/drawingml/2006/table">
            <a:tbl>
              <a:tblPr firstRow="1" bandRow="1">
                <a:tableStyleId>{5C22544A-7EE6-4342-B048-85BDC9FD1C3A}</a:tableStyleId>
              </a:tblPr>
              <a:tblGrid>
                <a:gridCol w="2413541">
                  <a:extLst>
                    <a:ext uri="{9D8B030D-6E8A-4147-A177-3AD203B41FA5}">
                      <a16:colId xmlns:a16="http://schemas.microsoft.com/office/drawing/2014/main" val="2957870045"/>
                    </a:ext>
                  </a:extLst>
                </a:gridCol>
                <a:gridCol w="1556425">
                  <a:extLst>
                    <a:ext uri="{9D8B030D-6E8A-4147-A177-3AD203B41FA5}">
                      <a16:colId xmlns:a16="http://schemas.microsoft.com/office/drawing/2014/main" val="3998404170"/>
                    </a:ext>
                  </a:extLst>
                </a:gridCol>
              </a:tblGrid>
              <a:tr h="376992">
                <a:tc>
                  <a:txBody>
                    <a:bodyPr/>
                    <a:lstStyle/>
                    <a:p>
                      <a:pPr algn="ctr"/>
                      <a:r>
                        <a:rPr lang="en-US" b="0" dirty="0"/>
                        <a:t>Service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Slots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482907"/>
                  </a:ext>
                </a:extLst>
              </a:tr>
              <a:tr h="376992">
                <a:tc>
                  <a:txBody>
                    <a:bodyPr/>
                    <a:lstStyle/>
                    <a:p>
                      <a:r>
                        <a:rPr lang="en-US" dirty="0"/>
                        <a:t>Free, Shared, Basic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511895"/>
                  </a:ext>
                </a:extLst>
              </a:tr>
              <a:tr h="376992">
                <a:tc>
                  <a:txBody>
                    <a:bodyPr/>
                    <a:lstStyle/>
                    <a:p>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635844"/>
                  </a:ext>
                </a:extLst>
              </a:tr>
              <a:tr h="376992">
                <a:tc>
                  <a:txBody>
                    <a:bodyPr/>
                    <a:lstStyle/>
                    <a:p>
                      <a:r>
                        <a:rPr lang="en-US" dirty="0"/>
                        <a:t>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101673"/>
                  </a:ext>
                </a:extLst>
              </a:tr>
              <a:tr h="376992">
                <a:tc>
                  <a:txBody>
                    <a:bodyPr/>
                    <a:lstStyle/>
                    <a:p>
                      <a:r>
                        <a:rPr lang="en-US" dirty="0"/>
                        <a:t>Isolated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40440"/>
                  </a:ext>
                </a:extLst>
              </a:tr>
            </a:tbl>
          </a:graphicData>
        </a:graphic>
      </p:graphicFrame>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Creating Deployment Slots</a:t>
            </a:r>
          </a:p>
        </p:txBody>
      </p:sp>
      <p:sp>
        <p:nvSpPr>
          <p:cNvPr id="2" name="Text Placeholder 1">
            <a:extLst>
              <a:ext uri="{FF2B5EF4-FFF2-40B4-BE49-F238E27FC236}">
                <a16:creationId xmlns:a16="http://schemas.microsoft.com/office/drawing/2014/main" id="{4EF6F136-0B31-4A53-B71A-9092E8EFD007}"/>
              </a:ext>
            </a:extLst>
          </p:cNvPr>
          <p:cNvSpPr>
            <a:spLocks noGrp="1"/>
          </p:cNvSpPr>
          <p:nvPr>
            <p:ph type="body" sz="quarter" idx="10"/>
          </p:nvPr>
        </p:nvSpPr>
        <p:spPr>
          <a:xfrm>
            <a:off x="586016" y="1288707"/>
            <a:ext cx="6045213" cy="5404556"/>
          </a:xfrm>
        </p:spPr>
        <p:txBody>
          <a:bodyPr vert="horz" wrap="square" lIns="0" tIns="0" rIns="0" bIns="0" rtlCol="0" anchor="t">
            <a:spAutoFit/>
          </a:bodyPr>
          <a:lstStyle/>
          <a:p>
            <a:r>
              <a:rPr lang="en-US" dirty="0">
                <a:latin typeface="Segoe UI Semilight"/>
                <a:cs typeface="Segoe UI Semilight"/>
              </a:rPr>
              <a:t>A new slot can be empty or cloned</a:t>
            </a:r>
          </a:p>
          <a:p>
            <a:r>
              <a:rPr lang="en-US" dirty="0">
                <a:latin typeface="Segoe UI Semilight"/>
                <a:cs typeface="Segoe UI Semilight"/>
              </a:rPr>
              <a:t>When you clone, pay attention to the settings</a:t>
            </a:r>
          </a:p>
          <a:p>
            <a:pPr lvl="1"/>
            <a:r>
              <a:rPr lang="en-US" sz="2400" dirty="0"/>
              <a:t>Slot-specific app settings and connection strings</a:t>
            </a:r>
          </a:p>
          <a:p>
            <a:pPr lvl="1"/>
            <a:r>
              <a:rPr lang="en-US" sz="2400" dirty="0"/>
              <a:t>Continuous deployment settings</a:t>
            </a:r>
            <a:endParaRPr lang="en-US" sz="2400" dirty="0">
              <a:cs typeface="Segoe UI"/>
            </a:endParaRPr>
          </a:p>
          <a:p>
            <a:pPr lvl="1"/>
            <a:r>
              <a:rPr lang="en-US" sz="2400" dirty="0"/>
              <a:t>App Service authentication settings</a:t>
            </a:r>
            <a:endParaRPr lang="en-US" sz="2400" dirty="0">
              <a:cs typeface="Segoe UI"/>
            </a:endParaRPr>
          </a:p>
          <a:p>
            <a:r>
              <a:rPr lang="en-US" dirty="0">
                <a:latin typeface="Segoe UI Semilight"/>
                <a:cs typeface="Segoe UI Semilight"/>
              </a:rPr>
              <a:t>Not all settings are sticky (endpoints, custom domain names, SSL certificates, scaling)</a:t>
            </a:r>
          </a:p>
          <a:p>
            <a:r>
              <a:rPr lang="en-US" dirty="0">
                <a:latin typeface="Segoe UI Semilight"/>
                <a:cs typeface="Segoe UI Semilight"/>
              </a:rPr>
              <a:t>Review and edit your settings before swapping</a:t>
            </a:r>
          </a:p>
        </p:txBody>
      </p:sp>
      <p:pic>
        <p:nvPicPr>
          <p:cNvPr id="6" name="Picture 6" descr="A screen shot of the Add a slot screen for an App Service.  The name of the slot is preproduction, and settings are cloned from appservice09">
            <a:extLst>
              <a:ext uri="{FF2B5EF4-FFF2-40B4-BE49-F238E27FC236}">
                <a16:creationId xmlns:a16="http://schemas.microsoft.com/office/drawing/2014/main" id="{6E504792-7939-4E45-9E29-DC7EB2A6D6E8}"/>
              </a:ext>
            </a:extLst>
          </p:cNvPr>
          <p:cNvPicPr>
            <a:picLocks noChangeAspect="1"/>
          </p:cNvPicPr>
          <p:nvPr/>
        </p:nvPicPr>
        <p:blipFill>
          <a:blip r:embed="rId3"/>
          <a:stretch>
            <a:fillRect/>
          </a:stretch>
        </p:blipFill>
        <p:spPr>
          <a:xfrm>
            <a:off x="6767725" y="2350149"/>
            <a:ext cx="5150537" cy="2012096"/>
          </a:xfrm>
          <a:prstGeom prst="rect">
            <a:avLst/>
          </a:prstGeom>
          <a:ln>
            <a:solidFill>
              <a:schemeClr val="tx1"/>
            </a:solid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Securing an App Service</a:t>
            </a:r>
          </a:p>
        </p:txBody>
      </p:sp>
      <p:sp>
        <p:nvSpPr>
          <p:cNvPr id="4" name="Text Placeholder 3">
            <a:extLst>
              <a:ext uri="{FF2B5EF4-FFF2-40B4-BE49-F238E27FC236}">
                <a16:creationId xmlns:a16="http://schemas.microsoft.com/office/drawing/2014/main" id="{B7FAF4D9-E321-4E22-B05C-84AD7F927843}"/>
              </a:ext>
            </a:extLst>
          </p:cNvPr>
          <p:cNvSpPr>
            <a:spLocks noGrp="1"/>
          </p:cNvSpPr>
          <p:nvPr>
            <p:ph type="body" sz="quarter" idx="10"/>
          </p:nvPr>
        </p:nvSpPr>
        <p:spPr>
          <a:xfrm>
            <a:off x="588262" y="1396586"/>
            <a:ext cx="6549957" cy="5232202"/>
          </a:xfrm>
        </p:spPr>
        <p:txBody>
          <a:bodyPr/>
          <a:lstStyle/>
          <a:p>
            <a:r>
              <a:rPr lang="en-US" b="1" dirty="0"/>
              <a:t>Authentication</a:t>
            </a:r>
          </a:p>
          <a:p>
            <a:pPr lvl="1"/>
            <a:r>
              <a:rPr lang="en-US" sz="2400" dirty="0"/>
              <a:t>Enable authentication – default anonymous</a:t>
            </a:r>
          </a:p>
          <a:p>
            <a:pPr lvl="1"/>
            <a:r>
              <a:rPr lang="en-US" sz="2400" dirty="0"/>
              <a:t>Log in with a third-party identity provider</a:t>
            </a:r>
          </a:p>
          <a:p>
            <a:r>
              <a:rPr lang="en-US" b="1" dirty="0"/>
              <a:t>Security</a:t>
            </a:r>
          </a:p>
          <a:p>
            <a:pPr lvl="1"/>
            <a:r>
              <a:rPr lang="en-US" sz="2400" dirty="0"/>
              <a:t>Troubleshoot with Diagnostic Logs – failed requests, app logging</a:t>
            </a:r>
          </a:p>
          <a:p>
            <a:pPr lvl="1"/>
            <a:r>
              <a:rPr lang="en-US" sz="2400" dirty="0"/>
              <a:t>Add an SSL certificate – HTTPS</a:t>
            </a:r>
          </a:p>
          <a:p>
            <a:pPr lvl="1"/>
            <a:r>
              <a:rPr lang="en-US" sz="2400" dirty="0"/>
              <a:t>Define a priority ordered allow/deny list to control network access to the app</a:t>
            </a:r>
          </a:p>
          <a:p>
            <a:pPr lvl="1"/>
            <a:r>
              <a:rPr lang="en-US" sz="2400" dirty="0"/>
              <a:t>Store secrets in the Azure Key Vault</a:t>
            </a:r>
          </a:p>
          <a:p>
            <a:pPr lvl="1"/>
            <a:endParaRPr lang="en-US" dirty="0"/>
          </a:p>
          <a:p>
            <a:endParaRPr lang="en-US" dirty="0"/>
          </a:p>
        </p:txBody>
      </p:sp>
      <p:pic>
        <p:nvPicPr>
          <p:cNvPr id="2" name="Picture 4" descr="A screen shot of App Service Authentiation. Log in with Azure Active Directory is set as the default.">
            <a:extLst>
              <a:ext uri="{FF2B5EF4-FFF2-40B4-BE49-F238E27FC236}">
                <a16:creationId xmlns:a16="http://schemas.microsoft.com/office/drawing/2014/main" id="{C5F05D65-CABC-4518-AB94-457C06C38BF9}"/>
              </a:ext>
            </a:extLst>
          </p:cNvPr>
          <p:cNvPicPr>
            <a:picLocks noChangeAspect="1"/>
          </p:cNvPicPr>
          <p:nvPr/>
        </p:nvPicPr>
        <p:blipFill>
          <a:blip r:embed="rId3"/>
          <a:stretch>
            <a:fillRect/>
          </a:stretch>
        </p:blipFill>
        <p:spPr>
          <a:xfrm>
            <a:off x="7316171" y="633071"/>
            <a:ext cx="4490461" cy="2340011"/>
          </a:xfrm>
          <a:prstGeom prst="rect">
            <a:avLst/>
          </a:prstGeom>
          <a:ln>
            <a:solidFill>
              <a:schemeClr val="tx1"/>
            </a:solidFill>
          </a:ln>
        </p:spPr>
      </p:pic>
      <p:pic>
        <p:nvPicPr>
          <p:cNvPr id="6" name="Picture 7" descr="A screen shot of Protocol Settings and TLS/SSL bindings. HTTPS Only is enabled. TLS is set to 1.2.">
            <a:extLst>
              <a:ext uri="{FF2B5EF4-FFF2-40B4-BE49-F238E27FC236}">
                <a16:creationId xmlns:a16="http://schemas.microsoft.com/office/drawing/2014/main" id="{01C72936-E3EF-474D-83DD-23E447D4B323}"/>
              </a:ext>
            </a:extLst>
          </p:cNvPr>
          <p:cNvPicPr>
            <a:picLocks noChangeAspect="1"/>
          </p:cNvPicPr>
          <p:nvPr/>
        </p:nvPicPr>
        <p:blipFill>
          <a:blip r:embed="rId4"/>
          <a:stretch>
            <a:fillRect/>
          </a:stretch>
        </p:blipFill>
        <p:spPr>
          <a:xfrm>
            <a:off x="7316171" y="3169720"/>
            <a:ext cx="4490461" cy="3309324"/>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p:txBody>
          <a:bodyPr/>
          <a:lstStyle/>
          <a:p>
            <a:r>
              <a:rPr lang="en-US" dirty="0"/>
              <a:t>Custom Domain Names</a:t>
            </a:r>
          </a:p>
        </p:txBody>
      </p:sp>
      <p:pic>
        <p:nvPicPr>
          <p:cNvPr id="4" name="Picture 5" descr="Screenshot of the Custom Domains blade selection.">
            <a:extLst>
              <a:ext uri="{FF2B5EF4-FFF2-40B4-BE49-F238E27FC236}">
                <a16:creationId xmlns:a16="http://schemas.microsoft.com/office/drawing/2014/main" id="{FA81897B-0615-4BDB-AFD1-0BB61A84D5F5}"/>
              </a:ext>
            </a:extLst>
          </p:cNvPr>
          <p:cNvPicPr>
            <a:picLocks noChangeAspect="1"/>
          </p:cNvPicPr>
          <p:nvPr/>
        </p:nvPicPr>
        <p:blipFill>
          <a:blip r:embed="rId3"/>
          <a:stretch>
            <a:fillRect/>
          </a:stretch>
        </p:blipFill>
        <p:spPr>
          <a:xfrm>
            <a:off x="1990347" y="1303651"/>
            <a:ext cx="1595981" cy="2585947"/>
          </a:xfrm>
          <a:prstGeom prst="rect">
            <a:avLst/>
          </a:prstGeom>
          <a:ln>
            <a:solidFill>
              <a:schemeClr val="tx1"/>
            </a:solidFill>
          </a:ln>
        </p:spPr>
      </p:pic>
      <p:cxnSp>
        <p:nvCxnSpPr>
          <p:cNvPr id="10" name="Connector: Elbow 9">
            <a:extLst>
              <a:ext uri="{FF2B5EF4-FFF2-40B4-BE49-F238E27FC236}">
                <a16:creationId xmlns:a16="http://schemas.microsoft.com/office/drawing/2014/main" id="{0032FEA6-FC33-41D2-87F9-431467C4F423}"/>
              </a:ext>
              <a:ext uri="{C183D7F6-B498-43B3-948B-1728B52AA6E4}">
                <adec:decorative xmlns:adec="http://schemas.microsoft.com/office/drawing/2017/decorative" val="1"/>
              </a:ext>
            </a:extLst>
          </p:cNvPr>
          <p:cNvCxnSpPr>
            <a:cxnSpLocks/>
          </p:cNvCxnSpPr>
          <p:nvPr/>
        </p:nvCxnSpPr>
        <p:spPr>
          <a:xfrm flipV="1">
            <a:off x="3585665" y="2595728"/>
            <a:ext cx="1352143" cy="3188"/>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 name="Picture 4" descr="Welcome to Contoso web page. The contoso.com URL is highlighted.">
            <a:extLst>
              <a:ext uri="{FF2B5EF4-FFF2-40B4-BE49-F238E27FC236}">
                <a16:creationId xmlns:a16="http://schemas.microsoft.com/office/drawing/2014/main" id="{8966799C-A3FF-4235-9E7B-1045D2E78ED1}"/>
              </a:ext>
            </a:extLst>
          </p:cNvPr>
          <p:cNvPicPr>
            <a:picLocks noChangeAspect="1"/>
          </p:cNvPicPr>
          <p:nvPr/>
        </p:nvPicPr>
        <p:blipFill>
          <a:blip r:embed="rId4"/>
          <a:stretch>
            <a:fillRect/>
          </a:stretch>
        </p:blipFill>
        <p:spPr>
          <a:xfrm>
            <a:off x="4932955" y="1292955"/>
            <a:ext cx="4470670" cy="2615254"/>
          </a:xfrm>
          <a:prstGeom prst="rect">
            <a:avLst/>
          </a:prstGeom>
        </p:spPr>
      </p:pic>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429908" y="4176927"/>
            <a:ext cx="11332183" cy="2240613"/>
          </a:xfrm>
        </p:spPr>
        <p:txBody>
          <a:bodyPr/>
          <a:lstStyle/>
          <a:p>
            <a:r>
              <a:rPr lang="en-US" sz="2600" dirty="0"/>
              <a:t>Redirect the default web app URL</a:t>
            </a:r>
          </a:p>
          <a:p>
            <a:r>
              <a:rPr lang="en-US" sz="2600" dirty="0"/>
              <a:t>Validate the custom domain in Azure</a:t>
            </a:r>
          </a:p>
          <a:p>
            <a:r>
              <a:rPr lang="en-US" sz="2600" dirty="0"/>
              <a:t>Use the DNS registry for your domain provider – create a CNAME or A record with the mapping</a:t>
            </a:r>
          </a:p>
          <a:p>
            <a:r>
              <a:rPr lang="en-US" sz="2600" dirty="0"/>
              <a:t>Ensure App Service plan supports custom domains</a:t>
            </a: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Backup an App Service</a:t>
            </a:r>
          </a:p>
        </p:txBody>
      </p:sp>
      <p:sp>
        <p:nvSpPr>
          <p:cNvPr id="3" name="Text Placeholder 2">
            <a:extLst>
              <a:ext uri="{FF2B5EF4-FFF2-40B4-BE49-F238E27FC236}">
                <a16:creationId xmlns:a16="http://schemas.microsoft.com/office/drawing/2014/main" id="{52652957-6274-4C35-B048-407771A26CD1}"/>
              </a:ext>
            </a:extLst>
          </p:cNvPr>
          <p:cNvSpPr>
            <a:spLocks noGrp="1"/>
          </p:cNvSpPr>
          <p:nvPr>
            <p:ph type="body" sz="quarter" idx="10"/>
          </p:nvPr>
        </p:nvSpPr>
        <p:spPr>
          <a:xfrm>
            <a:off x="588263" y="1302087"/>
            <a:ext cx="7390611" cy="5170646"/>
          </a:xfrm>
        </p:spPr>
        <p:txBody>
          <a:bodyPr/>
          <a:lstStyle/>
          <a:p>
            <a:pPr lvl="0"/>
            <a:r>
              <a:rPr lang="en-US" dirty="0"/>
              <a:t>Create app backups manually or on a schedule</a:t>
            </a:r>
          </a:p>
          <a:p>
            <a:r>
              <a:rPr lang="en-US" dirty="0"/>
              <a:t>Backup the configuration, file content, and database connected to the app</a:t>
            </a:r>
          </a:p>
          <a:p>
            <a:pPr lvl="0"/>
            <a:r>
              <a:rPr lang="en-US" dirty="0"/>
              <a:t>Requires Standard or Premium plan</a:t>
            </a:r>
          </a:p>
          <a:p>
            <a:pPr lvl="0"/>
            <a:r>
              <a:rPr lang="en-US" dirty="0"/>
              <a:t>Backups can be up to 10 GB of app and database content</a:t>
            </a:r>
          </a:p>
          <a:p>
            <a:pPr lvl="0"/>
            <a:r>
              <a:rPr lang="en-US" dirty="0"/>
              <a:t>Configure partial backups and exclude items from the backup</a:t>
            </a:r>
          </a:p>
          <a:p>
            <a:pPr lvl="0"/>
            <a:r>
              <a:rPr lang="en-US" dirty="0"/>
              <a:t>Restore your app on-demand to a previous state, or create a new app</a:t>
            </a:r>
          </a:p>
        </p:txBody>
      </p:sp>
      <p:pic>
        <p:nvPicPr>
          <p:cNvPr id="2" name="Picture 3" descr="Screenshot of the Backups blade selection.">
            <a:extLst>
              <a:ext uri="{FF2B5EF4-FFF2-40B4-BE49-F238E27FC236}">
                <a16:creationId xmlns:a16="http://schemas.microsoft.com/office/drawing/2014/main" id="{4284CBAE-D54A-4E32-8B32-7E148013809E}"/>
              </a:ext>
            </a:extLst>
          </p:cNvPr>
          <p:cNvPicPr>
            <a:picLocks noChangeAspect="1"/>
          </p:cNvPicPr>
          <p:nvPr/>
        </p:nvPicPr>
        <p:blipFill>
          <a:blip r:embed="rId3"/>
          <a:stretch>
            <a:fillRect/>
          </a:stretch>
        </p:blipFill>
        <p:spPr>
          <a:xfrm>
            <a:off x="8660668" y="1011198"/>
            <a:ext cx="3091906" cy="4881653"/>
          </a:xfrm>
          <a:prstGeom prst="rect">
            <a:avLst/>
          </a:prstGeom>
          <a:ln>
            <a:solidFill>
              <a:schemeClr val="tx1"/>
            </a:solid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solidFill>
                  <a:schemeClr val="tx1"/>
                </a:solidFill>
                <a:cs typeface="Segoe UI"/>
              </a:rPr>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vert="horz" wrap="square" lIns="0" tIns="0" rIns="0" bIns="0" rtlCol="0" anchor="t">
            <a:spAutoFit/>
          </a:bodyPr>
          <a:lstStyle/>
          <a:p>
            <a:r>
              <a:rPr lang="en-US" dirty="0">
                <a:solidFill>
                  <a:schemeClr val="tx1"/>
                </a:solidFill>
                <a:latin typeface="Segoe UI Semilight"/>
                <a:cs typeface="Segoe UI Semilight"/>
              </a:rPr>
              <a:t>Lesson 01: Azure App Service Plans</a:t>
            </a:r>
            <a:endParaRPr lang="en-US" dirty="0">
              <a:solidFill>
                <a:schemeClr val="tx1"/>
              </a:solidFill>
            </a:endParaRPr>
          </a:p>
          <a:p>
            <a:r>
              <a:rPr lang="en-US" dirty="0">
                <a:solidFill>
                  <a:schemeClr val="tx1"/>
                </a:solidFill>
                <a:latin typeface="Segoe UI Semilight"/>
                <a:cs typeface="Segoe UI Semilight"/>
              </a:rPr>
              <a:t>Lesson 02: Azure App Services</a:t>
            </a:r>
            <a:endParaRPr lang="en-US" dirty="0">
              <a:solidFill>
                <a:schemeClr val="tx1"/>
              </a:solidFill>
            </a:endParaRPr>
          </a:p>
          <a:p>
            <a:r>
              <a:rPr lang="en-US" dirty="0">
                <a:solidFill>
                  <a:schemeClr val="tx1"/>
                </a:solidFill>
                <a:latin typeface="Segoe UI Semilight"/>
                <a:cs typeface="Segoe UI Semilight"/>
              </a:rPr>
              <a:t>Lesson 03: Container Services</a:t>
            </a:r>
          </a:p>
          <a:p>
            <a:r>
              <a:rPr lang="en-US" dirty="0">
                <a:solidFill>
                  <a:schemeClr val="tx1"/>
                </a:solidFill>
                <a:latin typeface="Segoe UI Semilight"/>
                <a:cs typeface="Segoe UI Semilight"/>
              </a:rPr>
              <a:t>Lesson 04: Azure Kubernetes Service</a:t>
            </a:r>
            <a:endParaRPr lang="en-US" dirty="0">
              <a:solidFill>
                <a:schemeClr val="tx1"/>
              </a:solidFill>
            </a:endParaRPr>
          </a:p>
          <a:p>
            <a:r>
              <a:rPr lang="en-US" dirty="0">
                <a:latin typeface="Segoe UI Semilight"/>
                <a:cs typeface="Segoe UI Semilight"/>
              </a:rPr>
              <a:t>Lesson 05: Module 09 Lab and Review </a:t>
            </a:r>
            <a:endParaRPr lang="en-US" dirty="0"/>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588263" y="457200"/>
            <a:ext cx="11018520" cy="553998"/>
          </a:xfrm>
        </p:spPr>
        <p:txBody>
          <a:bodyPr/>
          <a:lstStyle/>
          <a:p>
            <a:r>
              <a:rPr lang="en-US" dirty="0"/>
              <a:t>Application Insights</a:t>
            </a:r>
          </a:p>
        </p:txBody>
      </p:sp>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588963" y="1386462"/>
            <a:ext cx="5149612" cy="4308872"/>
          </a:xfrm>
        </p:spPr>
        <p:txBody>
          <a:bodyPr vert="horz" wrap="square" lIns="0" tIns="0" rIns="0" bIns="0" rtlCol="0" anchor="t">
            <a:spAutoFit/>
          </a:bodyPr>
          <a:lstStyle/>
          <a:p>
            <a:r>
              <a:rPr lang="en-US" dirty="0">
                <a:latin typeface="Segoe UI Semilight"/>
                <a:cs typeface="Segoe UI Semilight"/>
              </a:rPr>
              <a:t>Request rates, response times, and failure rates </a:t>
            </a:r>
            <a:endParaRPr lang="en-US" dirty="0"/>
          </a:p>
          <a:p>
            <a:r>
              <a:rPr lang="en-US" dirty="0">
                <a:latin typeface="Segoe UI Semilight"/>
                <a:cs typeface="Segoe UI Semilight"/>
              </a:rPr>
              <a:t>Dependency rates, response times, and failure rates </a:t>
            </a:r>
            <a:endParaRPr lang="en-US" dirty="0"/>
          </a:p>
          <a:p>
            <a:r>
              <a:rPr lang="en-US" dirty="0">
                <a:latin typeface="Segoe UI Semilight"/>
                <a:cs typeface="Segoe UI Semilight"/>
              </a:rPr>
              <a:t>Page views and load performance</a:t>
            </a:r>
            <a:endParaRPr lang="en-US" dirty="0"/>
          </a:p>
          <a:p>
            <a:r>
              <a:rPr lang="en-US" dirty="0">
                <a:latin typeface="Segoe UI Semilight"/>
                <a:cs typeface="Segoe UI Semilight"/>
              </a:rPr>
              <a:t>User and session counts</a:t>
            </a:r>
            <a:endParaRPr lang="en-US" dirty="0"/>
          </a:p>
          <a:p>
            <a:r>
              <a:rPr lang="en-US" dirty="0">
                <a:latin typeface="Segoe UI Semilight"/>
                <a:cs typeface="Segoe UI Semilight"/>
              </a:rPr>
              <a:t>Performance counters </a:t>
            </a:r>
            <a:endParaRPr lang="en-US" dirty="0"/>
          </a:p>
          <a:p>
            <a:r>
              <a:rPr lang="en-US" dirty="0">
                <a:latin typeface="Segoe UI Semilight"/>
                <a:cs typeface="Segoe UI Semilight"/>
              </a:rPr>
              <a:t>Diagnostics and Exceptions</a:t>
            </a:r>
            <a:endParaRPr lang="en-US" dirty="0"/>
          </a:p>
        </p:txBody>
      </p:sp>
      <p:pic>
        <p:nvPicPr>
          <p:cNvPr id="6" name="Picture 6" descr="Application Insights is receiving web apps, client apps, web service, and background services data. Application Insights is presenting data with alerts, Power BI, Visual Studio, Rest API, and continuous export. ">
            <a:extLst>
              <a:ext uri="{FF2B5EF4-FFF2-40B4-BE49-F238E27FC236}">
                <a16:creationId xmlns:a16="http://schemas.microsoft.com/office/drawing/2014/main" id="{BCCE685A-F000-4C47-B6B8-2BF72209DD49}"/>
              </a:ext>
            </a:extLst>
          </p:cNvPr>
          <p:cNvPicPr>
            <a:picLocks noChangeAspect="1"/>
          </p:cNvPicPr>
          <p:nvPr/>
        </p:nvPicPr>
        <p:blipFill>
          <a:blip r:embed="rId3"/>
          <a:stretch>
            <a:fillRect/>
          </a:stretch>
        </p:blipFill>
        <p:spPr>
          <a:xfrm>
            <a:off x="5447523" y="1488375"/>
            <a:ext cx="6514322" cy="3819047"/>
          </a:xfrm>
          <a:prstGeom prst="rect">
            <a:avLst/>
          </a:prstGeom>
        </p:spPr>
      </p:pic>
    </p:spTree>
    <p:extLst>
      <p:ext uri="{BB962C8B-B14F-4D97-AF65-F5344CB8AC3E}">
        <p14:creationId xmlns:p14="http://schemas.microsoft.com/office/powerpoint/2010/main" val="1465503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Create a Web App in the Azure Portal</a:t>
            </a:r>
            <a:endParaRPr lang="en-US" dirty="0"/>
          </a:p>
          <a:p>
            <a:r>
              <a:rPr lang="en-US" dirty="0">
                <a:latin typeface="Segoe UI Semilight"/>
                <a:cs typeface="Segoe UI Semilight"/>
              </a:rPr>
              <a:t>Test the Web App</a:t>
            </a:r>
            <a:endParaRPr lang="en-US" dirty="0"/>
          </a:p>
          <a:p>
            <a:r>
              <a:rPr lang="en-US" dirty="0">
                <a:latin typeface="Segoe UI Semilight"/>
                <a:cs typeface="Segoe UI Semilight"/>
              </a:rPr>
              <a:t>Configure Deployment Slots</a:t>
            </a:r>
          </a:p>
          <a:p>
            <a:r>
              <a:rPr lang="en-US" dirty="0">
                <a:latin typeface="Segoe UI Semilight"/>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a:t>
            </a:r>
            <a:r>
              <a:rPr lang="en-US" dirty="0">
                <a:solidFill>
                  <a:schemeClr val="tx1"/>
                </a:solidFill>
                <a:cs typeface="Segoe UI"/>
              </a:rPr>
              <a:t>Container Services</a:t>
            </a:r>
            <a:endParaRPr lang="en-US" strike="sngStrike" dirty="0">
              <a:solidFill>
                <a:schemeClr val="tx1"/>
              </a:solidFill>
              <a:cs typeface="Segoe UI"/>
            </a:endParaRPr>
          </a:p>
        </p:txBody>
      </p:sp>
    </p:spTree>
    <p:extLst>
      <p:ext uri="{BB962C8B-B14F-4D97-AF65-F5344CB8AC3E}">
        <p14:creationId xmlns:p14="http://schemas.microsoft.com/office/powerpoint/2010/main" val="1597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Container Services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6740" y="1446919"/>
            <a:ext cx="11018520" cy="1982081"/>
          </a:xfrm>
        </p:spPr>
        <p:txBody>
          <a:bodyPr vert="horz" wrap="square" lIns="0" tIns="0" rIns="0" bIns="0" rtlCol="0" anchor="t">
            <a:spAutoFit/>
          </a:bodyPr>
          <a:lstStyle/>
          <a:p>
            <a:r>
              <a:rPr lang="en-US" dirty="0">
                <a:solidFill>
                  <a:schemeClr val="tx1"/>
                </a:solidFill>
                <a:latin typeface="Segoe UI Semilight"/>
                <a:cs typeface="Segoe UI Semilight"/>
              </a:rPr>
              <a:t>Containers vs. Virtual Machines</a:t>
            </a:r>
          </a:p>
          <a:p>
            <a:r>
              <a:rPr lang="en-US" dirty="0">
                <a:solidFill>
                  <a:schemeClr val="tx1"/>
                </a:solidFill>
                <a:latin typeface="Segoe UI Semilight"/>
                <a:cs typeface="Segoe UI Semilight"/>
              </a:rPr>
              <a:t>Azure Container Instances</a:t>
            </a:r>
            <a:endParaRPr lang="en-US" dirty="0">
              <a:solidFill>
                <a:schemeClr val="tx1"/>
              </a:solidFill>
            </a:endParaRPr>
          </a:p>
          <a:p>
            <a:r>
              <a:rPr lang="en-US" dirty="0">
                <a:solidFill>
                  <a:schemeClr val="tx1"/>
                </a:solidFill>
                <a:latin typeface="Segoe UI Semilight"/>
                <a:cs typeface="Segoe UI Semilight"/>
              </a:rPr>
              <a:t>Container Groups</a:t>
            </a:r>
          </a:p>
          <a:p>
            <a:r>
              <a:rPr lang="en-US" dirty="0">
                <a:solidFill>
                  <a:schemeClr val="tx1"/>
                </a:solidFill>
                <a:latin typeface="Segoe UI Semilight"/>
                <a:cs typeface="Segoe UI Semilight"/>
              </a:rPr>
              <a:t>Docker</a:t>
            </a:r>
          </a:p>
        </p:txBody>
      </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r>
              <a:rPr lang="en-US" dirty="0">
                <a:solidFill>
                  <a:schemeClr val="tx1"/>
                </a:solidFill>
                <a:cs typeface="Segoe UI"/>
              </a:rPr>
              <a:t>Containers vs Virtual Machines</a:t>
            </a:r>
            <a:endParaRPr lang="en-US" dirty="0">
              <a:solidFill>
                <a:schemeClr val="tx1"/>
              </a:solidFill>
            </a:endParaRPr>
          </a:p>
        </p:txBody>
      </p:sp>
      <p:graphicFrame>
        <p:nvGraphicFramePr>
          <p:cNvPr id="7" name="Table 6">
            <a:extLst>
              <a:ext uri="{FF2B5EF4-FFF2-40B4-BE49-F238E27FC236}">
                <a16:creationId xmlns:a16="http://schemas.microsoft.com/office/drawing/2014/main" id="{CE691ADB-98BF-46B8-B0C8-D5CDC104AAD6}"/>
              </a:ext>
            </a:extLst>
          </p:cNvPr>
          <p:cNvGraphicFramePr>
            <a:graphicFrameLocks noGrp="1"/>
          </p:cNvGraphicFramePr>
          <p:nvPr>
            <p:extLst>
              <p:ext uri="{D42A27DB-BD31-4B8C-83A1-F6EECF244321}">
                <p14:modId xmlns:p14="http://schemas.microsoft.com/office/powerpoint/2010/main" val="2102642399"/>
              </p:ext>
            </p:extLst>
          </p:nvPr>
        </p:nvGraphicFramePr>
        <p:xfrm>
          <a:off x="604410" y="1269597"/>
          <a:ext cx="11281002" cy="5154261"/>
        </p:xfrm>
        <a:graphic>
          <a:graphicData uri="http://schemas.openxmlformats.org/drawingml/2006/table">
            <a:tbl>
              <a:tblPr firstRow="1" bandRow="1">
                <a:tableStyleId>{5C22544A-7EE6-4342-B048-85BDC9FD1C3A}</a:tableStyleId>
              </a:tblPr>
              <a:tblGrid>
                <a:gridCol w="1697288">
                  <a:extLst>
                    <a:ext uri="{9D8B030D-6E8A-4147-A177-3AD203B41FA5}">
                      <a16:colId xmlns:a16="http://schemas.microsoft.com/office/drawing/2014/main" val="3804130694"/>
                    </a:ext>
                  </a:extLst>
                </a:gridCol>
                <a:gridCol w="4523542">
                  <a:extLst>
                    <a:ext uri="{9D8B030D-6E8A-4147-A177-3AD203B41FA5}">
                      <a16:colId xmlns:a16="http://schemas.microsoft.com/office/drawing/2014/main" val="2431624879"/>
                    </a:ext>
                  </a:extLst>
                </a:gridCol>
                <a:gridCol w="5060172">
                  <a:extLst>
                    <a:ext uri="{9D8B030D-6E8A-4147-A177-3AD203B41FA5}">
                      <a16:colId xmlns:a16="http://schemas.microsoft.com/office/drawing/2014/main" val="1455098687"/>
                    </a:ext>
                  </a:extLst>
                </a:gridCol>
              </a:tblGrid>
              <a:tr h="421566">
                <a:tc>
                  <a:txBody>
                    <a:bodyPr/>
                    <a:lstStyle/>
                    <a:p>
                      <a:pPr algn="ctr"/>
                      <a:r>
                        <a:rPr lang="en-US" sz="1400" dirty="0">
                          <a:effectLst/>
                        </a:rPr>
                        <a:t>Feature</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Containers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Virtual Machines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143402"/>
                  </a:ext>
                </a:extLst>
              </a:tr>
              <a:tr h="1204473">
                <a:tc>
                  <a:txBody>
                    <a:bodyPr/>
                    <a:lstStyle/>
                    <a:p>
                      <a:r>
                        <a:rPr lang="en-US" sz="1400" dirty="0">
                          <a:effectLst/>
                        </a:rPr>
                        <a:t>Isolation</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Typically provides lightweight isolation from the host and other containers but doesn't provide as strong a security boundary as a virtual machine.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Provides complete isolation from the host operating system and other VMs. This is useful when a strong security boundary is critical, such as hosting apps from competing companies on the same server or cluster.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269658"/>
                  </a:ext>
                </a:extLst>
              </a:tr>
              <a:tr h="789603">
                <a:tc>
                  <a:txBody>
                    <a:bodyPr/>
                    <a:lstStyle/>
                    <a:p>
                      <a:r>
                        <a:rPr lang="en-US" sz="1400" dirty="0">
                          <a:effectLst/>
                        </a:rPr>
                        <a:t>Operating system</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Runs the user mode portion of an operating system and can be tailored to contain just the needed services for your app, using fewer system resources.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Runs a complete operating system including the kernel, thus requiring more system resources (CPU, memory, and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8631"/>
                  </a:ext>
                </a:extLst>
              </a:tr>
              <a:tr h="997038">
                <a:tc>
                  <a:txBody>
                    <a:bodyPr/>
                    <a:lstStyle/>
                    <a:p>
                      <a:r>
                        <a:rPr lang="en-US" sz="1400" dirty="0">
                          <a:effectLst/>
                        </a:rPr>
                        <a:t>Deployment</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Deploy individual containers by using Docker via command line; deploy multiple containers by using an orchestrator such as Azure Kubernetes Service.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Deploy individual VMs by using Windows Admin Center or Hyper-V Manager; deploy multiple VMs by using PowerShell or System Center Virtual Machine Manager.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893384"/>
                  </a:ext>
                </a:extLst>
              </a:tr>
              <a:tr h="789603">
                <a:tc>
                  <a:txBody>
                    <a:bodyPr/>
                    <a:lstStyle/>
                    <a:p>
                      <a:r>
                        <a:rPr lang="en-US" sz="1400" dirty="0">
                          <a:effectLst/>
                        </a:rPr>
                        <a:t>Persistent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Use Azure Disks for local storage for a single node, or Azure Files (SMB shares) for storage shared by multiple nodes or servers.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Use a virtual hard disk (VHD) for local storage for a single VM, or an SMB file share for storage shared by multiple server.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065973"/>
                  </a:ext>
                </a:extLst>
              </a:tr>
              <a:tr h="789603">
                <a:tc>
                  <a:txBody>
                    <a:bodyPr/>
                    <a:lstStyle/>
                    <a:p>
                      <a:r>
                        <a:rPr lang="en-US" sz="1400" dirty="0">
                          <a:effectLst/>
                        </a:rPr>
                        <a:t>Fault tolerance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If a cluster node fails, any containers running on it are rapidly recreated by the orchestrator on another cluster node.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VMs can fail over to another server in a cluster, with the VM's operating system restarting on the new server.</a:t>
                      </a:r>
                      <a:endParaRPr lang="en-US" dirty="0"/>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900378"/>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p:txBody>
          <a:bodyPr/>
          <a:lstStyle/>
          <a:p>
            <a:r>
              <a:rPr lang="en-US" dirty="0"/>
              <a:t>Azure Container Instances</a:t>
            </a:r>
          </a:p>
        </p:txBody>
      </p:sp>
      <p:sp>
        <p:nvSpPr>
          <p:cNvPr id="3" name="Text Placeholder 2">
            <a:extLst>
              <a:ext uri="{FF2B5EF4-FFF2-40B4-BE49-F238E27FC236}">
                <a16:creationId xmlns:a16="http://schemas.microsoft.com/office/drawing/2014/main" id="{1AD86A7B-4641-4C14-AE95-D093CB4F97FC}"/>
              </a:ext>
            </a:extLst>
          </p:cNvPr>
          <p:cNvSpPr>
            <a:spLocks noGrp="1"/>
          </p:cNvSpPr>
          <p:nvPr>
            <p:ph type="body" sz="quarter" idx="10"/>
          </p:nvPr>
        </p:nvSpPr>
        <p:spPr>
          <a:xfrm>
            <a:off x="588263" y="1316331"/>
            <a:ext cx="6645940" cy="4431983"/>
          </a:xfrm>
        </p:spPr>
        <p:txBody>
          <a:bodyPr/>
          <a:lstStyle/>
          <a:p>
            <a:pPr fontAlgn="t"/>
            <a:r>
              <a:rPr lang="en-US" sz="2400" dirty="0"/>
              <a:t>PaaS Service</a:t>
            </a:r>
          </a:p>
          <a:p>
            <a:pPr fontAlgn="t"/>
            <a:r>
              <a:rPr lang="en-US" sz="2400" dirty="0"/>
              <a:t>Fast startup times</a:t>
            </a:r>
          </a:p>
          <a:p>
            <a:pPr fontAlgn="t"/>
            <a:r>
              <a:rPr lang="en-US" sz="2400" dirty="0"/>
              <a:t>Public IP connectivity and DNS name</a:t>
            </a:r>
          </a:p>
          <a:p>
            <a:pPr fontAlgn="t"/>
            <a:r>
              <a:rPr lang="en-US" sz="2400" dirty="0"/>
              <a:t>Hypervisor-level security</a:t>
            </a:r>
          </a:p>
          <a:p>
            <a:pPr fontAlgn="t"/>
            <a:r>
              <a:rPr lang="en-US" sz="2400" dirty="0"/>
              <a:t>Isolation features</a:t>
            </a:r>
          </a:p>
          <a:p>
            <a:pPr fontAlgn="t"/>
            <a:r>
              <a:rPr lang="en-US" sz="2400" dirty="0"/>
              <a:t>Custom sizes</a:t>
            </a:r>
          </a:p>
          <a:p>
            <a:pPr fontAlgn="t"/>
            <a:r>
              <a:rPr lang="en-US" sz="2400" dirty="0"/>
              <a:t>Persistent storage</a:t>
            </a:r>
          </a:p>
          <a:p>
            <a:pPr fontAlgn="t"/>
            <a:r>
              <a:rPr lang="en-US" sz="2400" dirty="0"/>
              <a:t>Linux and Windows Containers</a:t>
            </a:r>
          </a:p>
          <a:p>
            <a:pPr fontAlgn="t"/>
            <a:r>
              <a:rPr lang="en-US" sz="2400" dirty="0"/>
              <a:t>Co-scheduled Groups</a:t>
            </a:r>
          </a:p>
          <a:p>
            <a:pPr fontAlgn="t"/>
            <a:r>
              <a:rPr lang="en-US" sz="2400" dirty="0"/>
              <a:t>Virtual network Deployment</a:t>
            </a:r>
          </a:p>
        </p:txBody>
      </p:sp>
      <p:pic>
        <p:nvPicPr>
          <p:cNvPr id="6" name="Picture 5" descr="A container (web server) is on a virtual machine in a virtual network. ">
            <a:extLst>
              <a:ext uri="{FF2B5EF4-FFF2-40B4-BE49-F238E27FC236}">
                <a16:creationId xmlns:a16="http://schemas.microsoft.com/office/drawing/2014/main" id="{14B8F9F9-75BF-417C-9D6A-B0405A5FB873}"/>
              </a:ext>
            </a:extLst>
          </p:cNvPr>
          <p:cNvPicPr>
            <a:picLocks noChangeAspect="1"/>
          </p:cNvPicPr>
          <p:nvPr/>
        </p:nvPicPr>
        <p:blipFill>
          <a:blip r:embed="rId3"/>
          <a:stretch>
            <a:fillRect/>
          </a:stretch>
        </p:blipFill>
        <p:spPr>
          <a:xfrm>
            <a:off x="7439775" y="931011"/>
            <a:ext cx="3414401" cy="4038095"/>
          </a:xfrm>
          <a:prstGeom prst="rect">
            <a:avLst/>
          </a:prstGeom>
        </p:spPr>
      </p:pic>
      <p:sp>
        <p:nvSpPr>
          <p:cNvPr id="5" name="Rectangle 4">
            <a:extLst>
              <a:ext uri="{FF2B5EF4-FFF2-40B4-BE49-F238E27FC236}">
                <a16:creationId xmlns:a16="http://schemas.microsoft.com/office/drawing/2014/main" id="{A0EF2BD2-D768-4D99-B343-091BFBE70CB6}"/>
              </a:ext>
            </a:extLst>
          </p:cNvPr>
          <p:cNvSpPr/>
          <p:nvPr/>
        </p:nvSpPr>
        <p:spPr>
          <a:xfrm>
            <a:off x="6542639" y="5249266"/>
            <a:ext cx="5061098" cy="769441"/>
          </a:xfrm>
          <a:prstGeom prst="rect">
            <a:avLst/>
          </a:prstGeom>
        </p:spPr>
        <p:txBody>
          <a:bodyPr wrap="square">
            <a:spAutoFit/>
          </a:bodyPr>
          <a:lstStyle/>
          <a:p>
            <a:pPr algn="ctr"/>
            <a:r>
              <a:rPr lang="en-US" sz="2200" dirty="0">
                <a:latin typeface="Segoe UI Semilight"/>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Container Groups</a:t>
            </a:r>
            <a:endParaRPr lang="en-US" dirty="0"/>
          </a:p>
        </p:txBody>
      </p:sp>
      <p:grpSp>
        <p:nvGrpSpPr>
          <p:cNvPr id="3" name="Group 2" descr="Diagram depicts a container group that includes two containers.">
            <a:extLst>
              <a:ext uri="{FF2B5EF4-FFF2-40B4-BE49-F238E27FC236}">
                <a16:creationId xmlns:a16="http://schemas.microsoft.com/office/drawing/2014/main" id="{47CB6A66-E7F2-45B4-8571-64B10EF51286}"/>
              </a:ext>
            </a:extLst>
          </p:cNvPr>
          <p:cNvGrpSpPr/>
          <p:nvPr/>
        </p:nvGrpSpPr>
        <p:grpSpPr>
          <a:xfrm>
            <a:off x="1511628" y="1491503"/>
            <a:ext cx="6138949" cy="3334217"/>
            <a:chOff x="588263" y="1428750"/>
            <a:chExt cx="8550455" cy="4840288"/>
          </a:xfrm>
        </p:grpSpPr>
        <p:sp>
          <p:nvSpPr>
            <p:cNvPr id="5" name="Rectangle 4">
              <a:extLst>
                <a:ext uri="{FF2B5EF4-FFF2-40B4-BE49-F238E27FC236}">
                  <a16:creationId xmlns:a16="http://schemas.microsoft.com/office/drawing/2014/main" id="{3A11271D-CAD9-466E-BEDC-CB6764A30803}"/>
                </a:ext>
              </a:extLst>
            </p:cNvPr>
            <p:cNvSpPr/>
            <p:nvPr/>
          </p:nvSpPr>
          <p:spPr bwMode="auto">
            <a:xfrm>
              <a:off x="588263" y="1428750"/>
              <a:ext cx="5507737" cy="4840288"/>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latin typeface="+mj-lt"/>
                </a:rPr>
                <a:t>Container Group</a:t>
              </a:r>
              <a:endParaRPr lang="en-IN" sz="12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p:cNvCxnSpPr>
            <p:nvPr/>
          </p:nvCxnSpPr>
          <p:spPr>
            <a:xfrm>
              <a:off x="4956684" y="2839003"/>
              <a:ext cx="1139316" cy="589997"/>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6092571" y="3429000"/>
              <a:ext cx="1914779" cy="0"/>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6301687" y="2715400"/>
              <a:ext cx="275721" cy="298140"/>
            </a:xfrm>
            <a:prstGeom prst="rect">
              <a:avLst/>
            </a:prstGeom>
            <a:noFill/>
          </p:spPr>
          <p:txBody>
            <a:bodyPr wrap="none" lIns="0" tIns="0" rIns="0" bIns="0" rtlCol="0" anchor="t">
              <a:spAutoFit/>
            </a:bodyPr>
            <a:lstStyle/>
            <a:p>
              <a:r>
                <a:rPr lang="en-US" sz="1200" dirty="0">
                  <a:latin typeface="Segoe UI Semibold"/>
                  <a:cs typeface="Segoe UI Semibold"/>
                </a:rPr>
                <a:t>80</a:t>
              </a:r>
              <a:endParaRPr lang="en-IN" sz="1200" dirty="0">
                <a:gradFill>
                  <a:gsLst>
                    <a:gs pos="2917">
                      <a:schemeClr val="tx1"/>
                    </a:gs>
                    <a:gs pos="30000">
                      <a:schemeClr val="tx1"/>
                    </a:gs>
                  </a:gsLst>
                  <a:lin ang="5400000" scaled="0"/>
                </a:gradFill>
                <a:latin typeface="Segoe UI Semibold"/>
                <a:cs typeface="Segoe UI Semibold"/>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5310862" y="4415520"/>
              <a:ext cx="520230" cy="298140"/>
            </a:xfrm>
            <a:prstGeom prst="rect">
              <a:avLst/>
            </a:prstGeom>
            <a:noFill/>
          </p:spPr>
          <p:txBody>
            <a:bodyPr wrap="none" lIns="0" tIns="0" rIns="0" bIns="0" rtlCol="0" anchor="t">
              <a:spAutoFit/>
            </a:bodyPr>
            <a:lstStyle/>
            <a:p>
              <a:r>
                <a:rPr lang="en-US" sz="1200" dirty="0">
                  <a:latin typeface="Segoe UI Semibold"/>
                  <a:cs typeface="Segoe UI Semibold"/>
                </a:rPr>
                <a:t>1433</a:t>
              </a:r>
              <a:endParaRPr lang="en-IN" sz="1200" dirty="0">
                <a:gradFill>
                  <a:gsLst>
                    <a:gs pos="2917">
                      <a:schemeClr val="tx1"/>
                    </a:gs>
                    <a:gs pos="30000">
                      <a:schemeClr val="tx1"/>
                    </a:gs>
                  </a:gsLst>
                  <a:lin ang="5400000" scaled="0"/>
                </a:gradFill>
                <a:latin typeface="Segoe UI Semibold"/>
                <a:cs typeface="Segoe UI Semibold"/>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2278535" y="4986824"/>
              <a:ext cx="3136987" cy="809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2667000" y="4274922"/>
              <a:ext cx="2478531" cy="1704475"/>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3342861" y="5331885"/>
              <a:ext cx="1108087" cy="298140"/>
            </a:xfrm>
            <a:prstGeom prst="rect">
              <a:avLst/>
            </a:prstGeom>
            <a:noFill/>
          </p:spPr>
          <p:txBody>
            <a:bodyPr wrap="none" lIns="0" tIns="0" rIns="0" bIns="0" rtlCol="0" anchor="t">
              <a:spAutoFit/>
            </a:bodyPr>
            <a:lstStyle/>
            <a:p>
              <a:r>
                <a:rPr lang="en-US" sz="1200" dirty="0">
                  <a:latin typeface="+mj-lt"/>
                </a:rPr>
                <a:t>Container</a:t>
              </a:r>
              <a:endParaRPr lang="en-IN" sz="1200" dirty="0">
                <a:latin typeface="+mj-lt"/>
                <a:cs typeface="Segoe UI Semibold"/>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90587" y="4400949"/>
              <a:ext cx="1187948" cy="1187948"/>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1065898" y="5671619"/>
              <a:ext cx="1282781" cy="298140"/>
            </a:xfrm>
            <a:prstGeom prst="rect">
              <a:avLst/>
            </a:prstGeom>
            <a:noFill/>
          </p:spPr>
          <p:txBody>
            <a:bodyPr wrap="none" lIns="0" tIns="0" rIns="0" bIns="0" rtlCol="0" anchor="t">
              <a:spAutoFit/>
            </a:bodyPr>
            <a:lstStyle/>
            <a:p>
              <a:r>
                <a:rPr lang="en-US" sz="1200" dirty="0">
                  <a:latin typeface="Segoe UI Semibold"/>
                  <a:cs typeface="Segoe UI Semibold"/>
                </a:rPr>
                <a:t>Azure Files </a:t>
              </a:r>
              <a:endParaRPr lang="en-IN" sz="1200" dirty="0">
                <a:gradFill>
                  <a:gsLst>
                    <a:gs pos="0">
                      <a:srgbClr val="FFFFFF"/>
                    </a:gs>
                    <a:gs pos="100000">
                      <a:srgbClr val="FFFFFF"/>
                    </a:gs>
                  </a:gsLst>
                  <a:lin ang="5400000" scaled="0"/>
                </a:gradFill>
                <a:latin typeface="Segoe UI Semibold"/>
                <a:ea typeface="Segoe UI" pitchFamily="34" charset="0"/>
                <a:cs typeface="Segoe UI Semibold"/>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913622" y="2779940"/>
              <a:ext cx="1225096" cy="1225096"/>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1859280" y="2087884"/>
              <a:ext cx="3286251" cy="1917148"/>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2199760" y="3529976"/>
              <a:ext cx="1108087" cy="298140"/>
            </a:xfrm>
            <a:prstGeom prst="rect">
              <a:avLst/>
            </a:prstGeom>
            <a:noFill/>
          </p:spPr>
          <p:txBody>
            <a:bodyPr wrap="none" lIns="0" tIns="0" rIns="0" bIns="0" rtlCol="0" anchor="t">
              <a:spAutoFit/>
            </a:bodyPr>
            <a:lstStyle/>
            <a:p>
              <a:r>
                <a:rPr lang="en-US" sz="1200" dirty="0">
                  <a:latin typeface="+mj-lt"/>
                </a:rPr>
                <a:t>Container</a:t>
              </a:r>
              <a:endParaRPr lang="en-IN" sz="1200" dirty="0">
                <a:gradFill>
                  <a:gsLst>
                    <a:gs pos="2917">
                      <a:schemeClr val="tx1"/>
                    </a:gs>
                    <a:gs pos="30000">
                      <a:schemeClr val="tx1"/>
                    </a:gs>
                  </a:gsLst>
                  <a:lin ang="5400000" scaled="0"/>
                </a:gradFill>
                <a:latin typeface="+mj-lt"/>
                <a:cs typeface="Segoe UI Semibold"/>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4060102" y="3549142"/>
              <a:ext cx="524239" cy="298140"/>
            </a:xfrm>
            <a:prstGeom prst="rect">
              <a:avLst/>
            </a:prstGeom>
            <a:noFill/>
          </p:spPr>
          <p:txBody>
            <a:bodyPr wrap="square" lIns="0" tIns="0" rIns="0" bIns="0" rtlCol="0" anchor="t">
              <a:spAutoFit/>
            </a:bodyPr>
            <a:lstStyle/>
            <a:p>
              <a:r>
                <a:rPr lang="en-US" sz="1200" dirty="0">
                  <a:latin typeface="+mj-lt"/>
                </a:rPr>
                <a:t>Web</a:t>
              </a:r>
              <a:endParaRPr lang="en-IN" sz="1200" dirty="0">
                <a:gradFill>
                  <a:gsLst>
                    <a:gs pos="2917">
                      <a:schemeClr val="tx1"/>
                    </a:gs>
                    <a:gs pos="30000">
                      <a:schemeClr val="tx1"/>
                    </a:gs>
                  </a:gsLst>
                  <a:lin ang="5400000" scaled="0"/>
                </a:gradFill>
                <a:latin typeface="+mj-lt"/>
                <a:cs typeface="Segoe UI Semibold"/>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50647" y="2470892"/>
              <a:ext cx="886456" cy="886456"/>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201078" y="2330271"/>
              <a:ext cx="1041218" cy="1041218"/>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481311" y="4445642"/>
              <a:ext cx="849907" cy="849907"/>
            </a:xfrm>
            <a:prstGeom prst="rect">
              <a:avLst/>
            </a:prstGeom>
          </p:spPr>
        </p:pic>
      </p:grpSp>
      <p:sp>
        <p:nvSpPr>
          <p:cNvPr id="4" name="TextBox 3">
            <a:extLst>
              <a:ext uri="{FF2B5EF4-FFF2-40B4-BE49-F238E27FC236}">
                <a16:creationId xmlns:a16="http://schemas.microsoft.com/office/drawing/2014/main" id="{A28E37A4-3BA8-4A7A-A595-2BE9C8EA01E9}"/>
              </a:ext>
            </a:extLst>
          </p:cNvPr>
          <p:cNvSpPr txBox="1"/>
          <p:nvPr/>
        </p:nvSpPr>
        <p:spPr>
          <a:xfrm>
            <a:off x="6333565" y="3379694"/>
            <a:ext cx="3195917" cy="18466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200" dirty="0">
                <a:gradFill>
                  <a:gsLst>
                    <a:gs pos="2917">
                      <a:schemeClr val="tx1"/>
                    </a:gs>
                    <a:gs pos="30000">
                      <a:schemeClr val="tx1"/>
                    </a:gs>
                  </a:gsLst>
                  <a:lin ang="5400000" scaled="0"/>
                </a:gradFill>
                <a:latin typeface="Segoe UI Semibold"/>
                <a:cs typeface="Segoe UI Semibold"/>
              </a:rPr>
              <a:t>DNS Name &amp; </a:t>
            </a:r>
            <a:r>
              <a:rPr lang="en-US" sz="1200" dirty="0">
                <a:gradFill>
                  <a:gsLst>
                    <a:gs pos="2917">
                      <a:schemeClr val="tx1"/>
                    </a:gs>
                    <a:gs pos="30000">
                      <a:schemeClr val="tx1"/>
                    </a:gs>
                  </a:gsLst>
                  <a:lin ang="5400000" scaled="0"/>
                </a:gradFill>
                <a:latin typeface="Segoe UI Semibold"/>
                <a:cs typeface="Segoe UI"/>
              </a:rPr>
              <a:t>IP Address</a:t>
            </a:r>
          </a:p>
        </p:txBody>
      </p:sp>
      <p:sp>
        <p:nvSpPr>
          <p:cNvPr id="11" name="TextBox 10">
            <a:extLst>
              <a:ext uri="{FF2B5EF4-FFF2-40B4-BE49-F238E27FC236}">
                <a16:creationId xmlns:a16="http://schemas.microsoft.com/office/drawing/2014/main" id="{7AB8A667-0896-4E77-B0B9-10FE9CA8DDBE}"/>
              </a:ext>
            </a:extLst>
          </p:cNvPr>
          <p:cNvSpPr txBox="1"/>
          <p:nvPr/>
        </p:nvSpPr>
        <p:spPr>
          <a:xfrm>
            <a:off x="586628" y="5333440"/>
            <a:ext cx="10699376"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r>
              <a:rPr lang="en-US" sz="2000" dirty="0">
                <a:cs typeface="Segoe UI"/>
              </a:rPr>
              <a:t>Top-level resource in Azure Container Instances</a:t>
            </a:r>
            <a:endParaRPr lang="en-US" dirty="0"/>
          </a:p>
          <a:p>
            <a:pPr marL="342900" indent="-342900">
              <a:buFont typeface="Arial"/>
              <a:buChar char="•"/>
            </a:pPr>
            <a:r>
              <a:rPr lang="en-US" sz="2000" dirty="0">
                <a:cs typeface="Segoe UI"/>
              </a:rPr>
              <a:t>A collection of containers that get scheduled on the same host</a:t>
            </a:r>
          </a:p>
          <a:p>
            <a:pPr marL="342900" indent="-342900">
              <a:buFont typeface="Arial"/>
              <a:buChar char="•"/>
            </a:pPr>
            <a:r>
              <a:rPr lang="en-US" sz="2000" dirty="0">
                <a:cs typeface="Segoe UI"/>
              </a:rPr>
              <a:t>The containers in the group share a lifecycle, resources, local network, and storage volumes</a:t>
            </a:r>
          </a:p>
          <a:p>
            <a:pPr marL="342900" indent="-342900">
              <a:buFont typeface="Arial"/>
              <a:buChar char="•"/>
            </a:pPr>
            <a:endParaRPr lang="en-US" sz="2000" dirty="0">
              <a:cs typeface="Segoe UI"/>
            </a:endParaRPr>
          </a:p>
        </p:txBody>
      </p:sp>
    </p:spTree>
    <p:extLst>
      <p:ext uri="{BB962C8B-B14F-4D97-AF65-F5344CB8AC3E}">
        <p14:creationId xmlns:p14="http://schemas.microsoft.com/office/powerpoint/2010/main" val="37808427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cs typeface="Segoe UI"/>
              </a:rPr>
              <a:t>Docker</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4892105"/>
            <a:ext cx="11018520" cy="1625060"/>
          </a:xfrm>
        </p:spPr>
        <p:txBody>
          <a:bodyPr vert="horz" wrap="square" lIns="0" tIns="0" rIns="0" bIns="0" rtlCol="0" anchor="t">
            <a:spAutoFit/>
          </a:bodyPr>
          <a:lstStyle/>
          <a:p>
            <a:r>
              <a:rPr lang="en-US" sz="2400" dirty="0">
                <a:latin typeface="Segoe UI Semilight"/>
                <a:cs typeface="Segoe UI Semilight"/>
              </a:rPr>
              <a:t>Enables developers to host applications within a container</a:t>
            </a:r>
            <a:endParaRPr lang="en-US" dirty="0"/>
          </a:p>
          <a:p>
            <a:r>
              <a:rPr lang="en-US" sz="2400" dirty="0">
                <a:latin typeface="Segoe UI Semilight"/>
                <a:cs typeface="Segoe UI Semilight"/>
              </a:rPr>
              <a:t>A container is a standardized "unit of software" that contains everything required for an application to run</a:t>
            </a:r>
          </a:p>
          <a:p>
            <a:r>
              <a:rPr lang="en-US" sz="2400" dirty="0">
                <a:latin typeface="Segoe UI Semilight"/>
                <a:cs typeface="Segoe UI Semilight"/>
              </a:rPr>
              <a:t>Available on both Linux and Windows and can be hosted on Azure</a:t>
            </a:r>
            <a:endParaRPr lang="en-US" dirty="0">
              <a:cs typeface="Segoe UI Semilight" panose="020B0402040204020203" pitchFamily="34" charset="0"/>
            </a:endParaRPr>
          </a:p>
        </p:txBody>
      </p:sp>
      <p:pic>
        <p:nvPicPr>
          <p:cNvPr id="5" name="Picture 5" descr="A docker hub and docker host are working together. The docker hub has ubuntu linux, windows, and nginx. The Docker host has a docker engine and containers. ">
            <a:extLst>
              <a:ext uri="{FF2B5EF4-FFF2-40B4-BE49-F238E27FC236}">
                <a16:creationId xmlns:a16="http://schemas.microsoft.com/office/drawing/2014/main" id="{7D298B6C-CFA6-4935-A042-BD61E83FF918}"/>
              </a:ext>
            </a:extLst>
          </p:cNvPr>
          <p:cNvPicPr>
            <a:picLocks noChangeAspect="1"/>
          </p:cNvPicPr>
          <p:nvPr/>
        </p:nvPicPr>
        <p:blipFill>
          <a:blip r:embed="rId3"/>
          <a:stretch>
            <a:fillRect/>
          </a:stretch>
        </p:blipFill>
        <p:spPr>
          <a:xfrm>
            <a:off x="1157356" y="1192361"/>
            <a:ext cx="9203633" cy="3368930"/>
          </a:xfrm>
          <a:prstGeom prst="rect">
            <a:avLst/>
          </a:prstGeom>
        </p:spPr>
      </p:pic>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solidFill>
                  <a:schemeClr val="tx1"/>
                </a:solidFill>
                <a:cs typeface="Segoe UI"/>
              </a:rPr>
              <a:t>Lesson 04: Azure Kubernetes Service</a:t>
            </a:r>
            <a:endParaRPr lang="en-US" strike="sngStrike" dirty="0">
              <a:solidFill>
                <a:schemeClr val="tx1"/>
              </a:solidFill>
              <a:cs typeface="Segoe UI"/>
            </a:endParaRPr>
          </a:p>
        </p:txBody>
      </p:sp>
    </p:spTree>
    <p:extLst>
      <p:ext uri="{BB962C8B-B14F-4D97-AF65-F5344CB8AC3E}">
        <p14:creationId xmlns:p14="http://schemas.microsoft.com/office/powerpoint/2010/main" val="417064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Azure Kubernetes Services Overview</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8263" y="1219613"/>
            <a:ext cx="10188548" cy="5084469"/>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Kubernetes Services</a:t>
            </a:r>
          </a:p>
          <a:p>
            <a:r>
              <a:rPr lang="en-US" dirty="0">
                <a:solidFill>
                  <a:schemeClr val="tx1"/>
                </a:solidFill>
                <a:latin typeface="Segoe UI Semilight"/>
                <a:cs typeface="Segoe UI Semilight"/>
              </a:rPr>
              <a:t>AKS Clusters and Nodes</a:t>
            </a:r>
          </a:p>
          <a:p>
            <a:r>
              <a:rPr lang="en-US" dirty="0">
                <a:solidFill>
                  <a:schemeClr val="tx1"/>
                </a:solidFill>
                <a:latin typeface="Segoe UI Semilight"/>
                <a:cs typeface="Segoe UI Semilight"/>
              </a:rPr>
              <a:t>AKS Networking</a:t>
            </a:r>
          </a:p>
          <a:p>
            <a:r>
              <a:rPr lang="en-US" dirty="0">
                <a:solidFill>
                  <a:schemeClr val="tx1"/>
                </a:solidFill>
                <a:latin typeface="Segoe UI Semilight"/>
                <a:cs typeface="Segoe UI Semilight"/>
              </a:rPr>
              <a:t>AKS Storage</a:t>
            </a:r>
          </a:p>
          <a:p>
            <a:r>
              <a:rPr lang="en-US" dirty="0">
                <a:solidFill>
                  <a:schemeClr val="tx1"/>
                </a:solidFill>
                <a:latin typeface="Segoe UI Semilight"/>
                <a:cs typeface="Segoe UI Semilight"/>
              </a:rPr>
              <a:t>AKS Security</a:t>
            </a:r>
          </a:p>
          <a:p>
            <a:r>
              <a:rPr lang="en-US" dirty="0">
                <a:solidFill>
                  <a:schemeClr val="tx1"/>
                </a:solidFill>
                <a:latin typeface="Segoe UI Semilight"/>
                <a:cs typeface="Segoe UI Semilight"/>
              </a:rPr>
              <a:t>AKS and Azure Active Directory</a:t>
            </a:r>
          </a:p>
          <a:p>
            <a:r>
              <a:rPr lang="en-US" dirty="0">
                <a:solidFill>
                  <a:schemeClr val="tx1"/>
                </a:solidFill>
                <a:latin typeface="Segoe UI Semilight"/>
                <a:cs typeface="Segoe UI Semilight"/>
              </a:rPr>
              <a:t>AKS Scaling</a:t>
            </a:r>
          </a:p>
          <a:p>
            <a:r>
              <a:rPr lang="en-US" dirty="0">
                <a:solidFill>
                  <a:schemeClr val="tx1"/>
                </a:solidFill>
                <a:latin typeface="Segoe UI Semilight"/>
                <a:cs typeface="Segoe UI Semilight"/>
              </a:rPr>
              <a:t>AKS Scaling to ACI</a:t>
            </a:r>
          </a:p>
          <a:p>
            <a:r>
              <a:rPr lang="en-US" dirty="0">
                <a:solidFill>
                  <a:schemeClr val="tx1"/>
                </a:solidFill>
                <a:latin typeface="Segoe UI Semilight"/>
                <a:cs typeface="Segoe UI Semilight"/>
              </a:rPr>
              <a:t>Virtual Kubelet</a:t>
            </a:r>
          </a:p>
          <a:p>
            <a:r>
              <a:rPr lang="en-US" dirty="0">
                <a:solidFill>
                  <a:schemeClr val="tx1"/>
                </a:solidFill>
                <a:latin typeface="Segoe UI Semilight"/>
                <a:cs typeface="Segoe UI Semilight"/>
              </a:rPr>
              <a:t>Demonstration – Deploy Azure Kubernetes Service</a:t>
            </a:r>
          </a:p>
        </p:txBody>
      </p:sp>
    </p:spTree>
    <p:extLst>
      <p:ext uri="{BB962C8B-B14F-4D97-AF65-F5344CB8AC3E}">
        <p14:creationId xmlns:p14="http://schemas.microsoft.com/office/powerpoint/2010/main" val="169860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br>
              <a:rPr lang="en-US" dirty="0"/>
            </a:br>
            <a:r>
              <a:rPr lang="en-US" dirty="0">
                <a:cs typeface="Segoe UI"/>
              </a:rPr>
              <a:t>Lesson 01: </a:t>
            </a:r>
            <a:r>
              <a:rPr lang="en-US" b="1" dirty="0">
                <a:cs typeface="Segoe UI"/>
              </a:rPr>
              <a:t>Azure App Service </a:t>
            </a:r>
            <a:r>
              <a:rPr lang="en-US" b="1" dirty="0">
                <a:solidFill>
                  <a:schemeClr val="tx1"/>
                </a:solidFill>
                <a:cs typeface="Segoe UI"/>
              </a:rPr>
              <a:t>Plans</a:t>
            </a:r>
            <a:endParaRPr lang="en-US" dirty="0">
              <a:solidFill>
                <a:schemeClr val="tx1"/>
              </a:solidFill>
            </a:endParaRP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p:txBody>
          <a:bodyPr/>
          <a:lstStyle/>
          <a:p>
            <a:r>
              <a:rPr lang="en-US" dirty="0"/>
              <a:t>Azure Kubernetes Service</a:t>
            </a:r>
          </a:p>
        </p:txBody>
      </p:sp>
      <p:sp>
        <p:nvSpPr>
          <p:cNvPr id="3" name="Text Placeholder 2">
            <a:extLst>
              <a:ext uri="{FF2B5EF4-FFF2-40B4-BE49-F238E27FC236}">
                <a16:creationId xmlns:a16="http://schemas.microsoft.com/office/drawing/2014/main" id="{6D3EB580-D35D-425E-AA6B-5F0F0DF7D760}"/>
              </a:ext>
            </a:extLst>
          </p:cNvPr>
          <p:cNvSpPr>
            <a:spLocks noGrp="1"/>
          </p:cNvSpPr>
          <p:nvPr>
            <p:ph type="body" sz="quarter" idx="10"/>
          </p:nvPr>
        </p:nvSpPr>
        <p:spPr>
          <a:xfrm>
            <a:off x="588263" y="4519850"/>
            <a:ext cx="11018520" cy="1785104"/>
          </a:xfrm>
        </p:spPr>
        <p:txBody>
          <a:bodyPr/>
          <a:lstStyle/>
          <a:p>
            <a:pPr lvl="1">
              <a:buFont typeface="Arial" panose="020B0604020202020204" pitchFamily="34" charset="0"/>
              <a:buChar char="•"/>
            </a:pPr>
            <a:r>
              <a:rPr lang="en-US" dirty="0"/>
              <a:t>Manages health monitoring and maintenance</a:t>
            </a:r>
          </a:p>
          <a:p>
            <a:pPr lvl="1">
              <a:buFont typeface="Arial" panose="020B0604020202020204" pitchFamily="34" charset="0"/>
              <a:buChar char="•"/>
            </a:pPr>
            <a:r>
              <a:rPr lang="en-US" dirty="0"/>
              <a:t>Performs simple cluster scaling</a:t>
            </a:r>
          </a:p>
          <a:p>
            <a:pPr lvl="1">
              <a:buFont typeface="Arial" panose="020B0604020202020204" pitchFamily="34" charset="0"/>
              <a:buChar char="•"/>
            </a:pPr>
            <a:r>
              <a:rPr lang="en-US" dirty="0"/>
              <a:t>Enables master nodes to be fully managed by Microsoft</a:t>
            </a:r>
          </a:p>
          <a:p>
            <a:pPr lvl="1">
              <a:buFont typeface="Arial" panose="020B0604020202020204" pitchFamily="34" charset="0"/>
              <a:buChar char="•"/>
            </a:pPr>
            <a:r>
              <a:rPr lang="en-US" dirty="0"/>
              <a:t>You’re responsible only for managing the agent nodes</a:t>
            </a:r>
          </a:p>
          <a:p>
            <a:pPr lvl="1">
              <a:buFont typeface="Arial" panose="020B0604020202020204" pitchFamily="34" charset="0"/>
              <a:buChar char="•"/>
            </a:pPr>
            <a:r>
              <a:rPr lang="en-US" dirty="0"/>
              <a:t>Master nodes are free, and you pay only for running agent nodes</a:t>
            </a:r>
          </a:p>
        </p:txBody>
      </p:sp>
      <p:pic>
        <p:nvPicPr>
          <p:cNvPr id="5" name="Picture 4" descr="Source control is using DevSpaces. and pipelines to access and manage containers. An Azure production cluster is using containers and Azure monitor. ">
            <a:extLst>
              <a:ext uri="{FF2B5EF4-FFF2-40B4-BE49-F238E27FC236}">
                <a16:creationId xmlns:a16="http://schemas.microsoft.com/office/drawing/2014/main" id="{9A1F0B6E-DF63-4989-B66C-049EF893C948}"/>
              </a:ext>
            </a:extLst>
          </p:cNvPr>
          <p:cNvPicPr>
            <a:picLocks noChangeAspect="1"/>
          </p:cNvPicPr>
          <p:nvPr/>
        </p:nvPicPr>
        <p:blipFill>
          <a:blip r:embed="rId3"/>
          <a:stretch>
            <a:fillRect/>
          </a:stretch>
        </p:blipFill>
        <p:spPr>
          <a:xfrm>
            <a:off x="2232837" y="1268728"/>
            <a:ext cx="7846828" cy="2993592"/>
          </a:xfrm>
          <a:prstGeom prst="rect">
            <a:avLst/>
          </a:prstGeom>
        </p:spPr>
      </p:pic>
    </p:spTree>
    <p:extLst>
      <p:ext uri="{BB962C8B-B14F-4D97-AF65-F5344CB8AC3E}">
        <p14:creationId xmlns:p14="http://schemas.microsoft.com/office/powerpoint/2010/main" val="19768084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p:txBody>
          <a:bodyPr/>
          <a:lstStyle/>
          <a:p>
            <a:r>
              <a:rPr lang="en-US" dirty="0"/>
              <a:t>AKS Clusters and Nodes</a:t>
            </a:r>
          </a:p>
        </p:txBody>
      </p:sp>
      <p:grpSp>
        <p:nvGrpSpPr>
          <p:cNvPr id="50" name="Group 49"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23899785-D1F8-4A83-BC54-2D4AFA0E5C33}"/>
              </a:ext>
            </a:extLst>
          </p:cNvPr>
          <p:cNvGrpSpPr/>
          <p:nvPr/>
        </p:nvGrpSpPr>
        <p:grpSpPr>
          <a:xfrm>
            <a:off x="1051558" y="1477355"/>
            <a:ext cx="10553700" cy="2740651"/>
            <a:chOff x="819148" y="1296602"/>
            <a:chExt cx="10553700" cy="2740651"/>
          </a:xfrm>
        </p:grpSpPr>
        <p:pic>
          <p:nvPicPr>
            <p:cNvPr id="42" name="Picture 41">
              <a:extLst>
                <a:ext uri="{FF2B5EF4-FFF2-40B4-BE49-F238E27FC236}">
                  <a16:creationId xmlns:a16="http://schemas.microsoft.com/office/drawing/2014/main" id="{222BF566-3A1E-42BD-A947-B29B1CCF2B14}"/>
                </a:ext>
              </a:extLst>
            </p:cNvPr>
            <p:cNvPicPr>
              <a:picLocks noChangeAspect="1"/>
            </p:cNvPicPr>
            <p:nvPr/>
          </p:nvPicPr>
          <p:blipFill>
            <a:blip r:embed="rId3"/>
            <a:stretch>
              <a:fillRect/>
            </a:stretch>
          </p:blipFill>
          <p:spPr>
            <a:xfrm>
              <a:off x="819148" y="1296602"/>
              <a:ext cx="10553700" cy="2486025"/>
            </a:xfrm>
            <a:prstGeom prst="rect">
              <a:avLst/>
            </a:prstGeom>
          </p:spPr>
        </p:pic>
        <p:sp>
          <p:nvSpPr>
            <p:cNvPr id="43" name="TextBox 42">
              <a:extLst>
                <a:ext uri="{FF2B5EF4-FFF2-40B4-BE49-F238E27FC236}">
                  <a16:creationId xmlns:a16="http://schemas.microsoft.com/office/drawing/2014/main" id="{0FA56BED-67D1-4D3E-8212-70D72C416489}"/>
                </a:ext>
              </a:extLst>
            </p:cNvPr>
            <p:cNvSpPr txBox="1"/>
            <p:nvPr/>
          </p:nvSpPr>
          <p:spPr>
            <a:xfrm>
              <a:off x="5775357" y="3760254"/>
              <a:ext cx="2165401"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Azure virtual network</a:t>
              </a:r>
            </a:p>
          </p:txBody>
        </p:sp>
        <p:cxnSp>
          <p:nvCxnSpPr>
            <p:cNvPr id="45" name="Straight Arrow Connector 44">
              <a:extLst>
                <a:ext uri="{FF2B5EF4-FFF2-40B4-BE49-F238E27FC236}">
                  <a16:creationId xmlns:a16="http://schemas.microsoft.com/office/drawing/2014/main" id="{3EDB8C10-9A10-4B7A-B529-BBC6BE843CEC}"/>
                </a:ext>
              </a:extLst>
            </p:cNvPr>
            <p:cNvCxnSpPr>
              <a:cxnSpLocks/>
            </p:cNvCxnSpPr>
            <p:nvPr/>
          </p:nvCxnSpPr>
          <p:spPr>
            <a:xfrm>
              <a:off x="6763244" y="3163642"/>
              <a:ext cx="0" cy="618985"/>
            </a:xfrm>
            <a:prstGeom prst="straightConnector1">
              <a:avLst/>
            </a:prstGeom>
            <a:ln w="31750">
              <a:solidFill>
                <a:srgbClr val="DE39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Text Placeholder 48">
            <a:extLst>
              <a:ext uri="{FF2B5EF4-FFF2-40B4-BE49-F238E27FC236}">
                <a16:creationId xmlns:a16="http://schemas.microsoft.com/office/drawing/2014/main" id="{FFBFF645-4B68-49F2-9D88-9348838EFA51}"/>
              </a:ext>
            </a:extLst>
          </p:cNvPr>
          <p:cNvSpPr>
            <a:spLocks noGrp="1"/>
          </p:cNvSpPr>
          <p:nvPr>
            <p:ph type="body" sz="quarter" idx="10"/>
          </p:nvPr>
        </p:nvSpPr>
        <p:spPr>
          <a:xfrm>
            <a:off x="586738" y="4648137"/>
            <a:ext cx="11018520" cy="1465016"/>
          </a:xfrm>
        </p:spPr>
        <p:txBody>
          <a:bodyPr/>
          <a:lstStyle/>
          <a:p>
            <a:pPr marL="457200" indent="-457200"/>
            <a:r>
              <a:rPr lang="en-US" dirty="0">
                <a:latin typeface="Segoe UI Semilight"/>
                <a:cs typeface="Segoe UI Semilight"/>
              </a:rPr>
              <a:t>Cluster master provides core Kubernetes services and orchestration</a:t>
            </a:r>
          </a:p>
          <a:p>
            <a:pPr marL="457200" indent="-457200"/>
            <a:r>
              <a:rPr lang="en-US" dirty="0">
                <a:latin typeface="Segoe UI Semilight"/>
                <a:cs typeface="Segoe UI Semilight"/>
              </a:rPr>
              <a:t>Nodes run </a:t>
            </a:r>
            <a:r>
              <a:rPr lang="en-US" dirty="0"/>
              <a:t>applications and supporting services</a:t>
            </a:r>
          </a:p>
          <a:p>
            <a:pPr marL="457200" indent="-457200"/>
            <a:r>
              <a:rPr lang="en-US" dirty="0"/>
              <a:t>Each individual node is an Azure virtual machine</a:t>
            </a:r>
          </a:p>
        </p:txBody>
      </p:sp>
    </p:spTree>
    <p:extLst>
      <p:ext uri="{BB962C8B-B14F-4D97-AF65-F5344CB8AC3E}">
        <p14:creationId xmlns:p14="http://schemas.microsoft.com/office/powerpoint/2010/main" val="385963696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p:txBody>
          <a:bodyPr/>
          <a:lstStyle/>
          <a:p>
            <a:r>
              <a:rPr lang="en-US" dirty="0"/>
              <a:t>AKS Networking</a:t>
            </a:r>
          </a:p>
        </p:txBody>
      </p:sp>
      <p:sp>
        <p:nvSpPr>
          <p:cNvPr id="3" name="Text Placeholder 2">
            <a:extLst>
              <a:ext uri="{FF2B5EF4-FFF2-40B4-BE49-F238E27FC236}">
                <a16:creationId xmlns:a16="http://schemas.microsoft.com/office/drawing/2014/main" id="{542B4478-36C5-42D4-B9FF-4BC93DE9A210}"/>
              </a:ext>
            </a:extLst>
          </p:cNvPr>
          <p:cNvSpPr>
            <a:spLocks noGrp="1"/>
          </p:cNvSpPr>
          <p:nvPr>
            <p:ph type="body" sz="quarter" idx="10"/>
          </p:nvPr>
        </p:nvSpPr>
        <p:spPr>
          <a:xfrm>
            <a:off x="654523" y="4363140"/>
            <a:ext cx="11400133" cy="2142125"/>
          </a:xfrm>
        </p:spPr>
        <p:txBody>
          <a:bodyPr/>
          <a:lstStyle/>
          <a:p>
            <a:r>
              <a:rPr lang="en-US" sz="2400" dirty="0"/>
              <a:t>Pods run an instance of your application</a:t>
            </a:r>
          </a:p>
          <a:p>
            <a:r>
              <a:rPr lang="en-US" sz="2400" dirty="0">
                <a:latin typeface="Segoe UI Semilight"/>
                <a:cs typeface="Segoe UI Semilight"/>
              </a:rPr>
              <a:t>Services group pods together to provide network connectivity</a:t>
            </a:r>
          </a:p>
          <a:p>
            <a:r>
              <a:rPr lang="en-US" sz="2400" dirty="0"/>
              <a:t>Cluster IP provides internal traffic access</a:t>
            </a:r>
          </a:p>
          <a:p>
            <a:r>
              <a:rPr lang="en-US" sz="2400" dirty="0"/>
              <a:t>NodePort provides mapping for incoming direct traffic</a:t>
            </a:r>
          </a:p>
          <a:p>
            <a:r>
              <a:rPr lang="en-US" sz="2400" dirty="0"/>
              <a:t>Load balancer has external IP address for incoming non-direct traffic</a:t>
            </a:r>
          </a:p>
        </p:txBody>
      </p:sp>
      <p:grpSp>
        <p:nvGrpSpPr>
          <p:cNvPr id="6" name="Group 5" descr="Internal traffic is using ClusterIP to get to the pods. Incoming direct traffic is accessing an AKS node using NodePort to get to the pods. Incoming non-direct traffic is using a Load Balance to access the AKS nodes and pods. ">
            <a:extLst>
              <a:ext uri="{FF2B5EF4-FFF2-40B4-BE49-F238E27FC236}">
                <a16:creationId xmlns:a16="http://schemas.microsoft.com/office/drawing/2014/main" id="{C625F614-2F46-49C4-AFE4-C8E4A381B2EB}"/>
              </a:ext>
            </a:extLst>
          </p:cNvPr>
          <p:cNvGrpSpPr/>
          <p:nvPr/>
        </p:nvGrpSpPr>
        <p:grpSpPr>
          <a:xfrm>
            <a:off x="654523" y="1391673"/>
            <a:ext cx="10995590" cy="2568465"/>
            <a:chOff x="654523" y="1391673"/>
            <a:chExt cx="10995590" cy="2568465"/>
          </a:xfrm>
        </p:grpSpPr>
        <p:sp>
          <p:nvSpPr>
            <p:cNvPr id="4" name="Rectangle 3">
              <a:extLst>
                <a:ext uri="{FF2B5EF4-FFF2-40B4-BE49-F238E27FC236}">
                  <a16:creationId xmlns:a16="http://schemas.microsoft.com/office/drawing/2014/main" id="{095B5ACC-FDB6-46F7-85C0-B359DA000B7C}"/>
                </a:ext>
              </a:extLst>
            </p:cNvPr>
            <p:cNvSpPr/>
            <p:nvPr/>
          </p:nvSpPr>
          <p:spPr bwMode="auto">
            <a:xfrm>
              <a:off x="654523" y="1391673"/>
              <a:ext cx="3449644"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Internal traffic</a:t>
              </a:r>
            </a:p>
          </p:txBody>
        </p:sp>
        <p:sp>
          <p:nvSpPr>
            <p:cNvPr id="5" name="Rectangle 4">
              <a:extLst>
                <a:ext uri="{FF2B5EF4-FFF2-40B4-BE49-F238E27FC236}">
                  <a16:creationId xmlns:a16="http://schemas.microsoft.com/office/drawing/2014/main" id="{B60611EC-AC0C-4CD3-A8F9-C0AB961FD372}"/>
                </a:ext>
              </a:extLst>
            </p:cNvPr>
            <p:cNvSpPr/>
            <p:nvPr/>
          </p:nvSpPr>
          <p:spPr bwMode="auto">
            <a:xfrm>
              <a:off x="7259128" y="1414388"/>
              <a:ext cx="1586647"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Cluster IP</a:t>
              </a:r>
            </a:p>
          </p:txBody>
        </p:sp>
        <p:grpSp>
          <p:nvGrpSpPr>
            <p:cNvPr id="32" name="Group 31">
              <a:extLst>
                <a:ext uri="{FF2B5EF4-FFF2-40B4-BE49-F238E27FC236}">
                  <a16:creationId xmlns:a16="http://schemas.microsoft.com/office/drawing/2014/main" id="{B9B57801-B53C-4109-92EF-8745625C4463}"/>
                </a:ext>
              </a:extLst>
            </p:cNvPr>
            <p:cNvGrpSpPr/>
            <p:nvPr/>
          </p:nvGrpSpPr>
          <p:grpSpPr>
            <a:xfrm>
              <a:off x="9816042" y="2050584"/>
              <a:ext cx="1834071" cy="968821"/>
              <a:chOff x="10192519" y="1796964"/>
              <a:chExt cx="1834071" cy="968821"/>
            </a:xfrm>
          </p:grpSpPr>
          <p:sp>
            <p:nvSpPr>
              <p:cNvPr id="7" name="Rectangle 6">
                <a:extLst>
                  <a:ext uri="{FF2B5EF4-FFF2-40B4-BE49-F238E27FC236}">
                    <a16:creationId xmlns:a16="http://schemas.microsoft.com/office/drawing/2014/main" id="{975A1FDA-1212-40C6-A969-CE29F86AB86E}"/>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61BE5993-91B1-4CF8-96A7-49031E0A1E85}"/>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795FB2A0-DAF8-4E69-B03A-8732135F311C}"/>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10" name="Rectangle 9">
                <a:extLst>
                  <a:ext uri="{FF2B5EF4-FFF2-40B4-BE49-F238E27FC236}">
                    <a16:creationId xmlns:a16="http://schemas.microsoft.com/office/drawing/2014/main" id="{EDEA18E3-674C-4DFC-BD5B-944A8074A6F5}"/>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1" name="Rectangle 10">
              <a:extLst>
                <a:ext uri="{FF2B5EF4-FFF2-40B4-BE49-F238E27FC236}">
                  <a16:creationId xmlns:a16="http://schemas.microsoft.com/office/drawing/2014/main" id="{055F9DDC-0F79-489C-91F2-4D1CF648F8DD}"/>
                </a:ext>
              </a:extLst>
            </p:cNvPr>
            <p:cNvSpPr/>
            <p:nvPr/>
          </p:nvSpPr>
          <p:spPr bwMode="auto">
            <a:xfrm>
              <a:off x="654523" y="3142235"/>
              <a:ext cx="3449644" cy="511621"/>
            </a:xfrm>
            <a:prstGeom prst="rect">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non-direct traffic</a:t>
              </a:r>
            </a:p>
          </p:txBody>
        </p:sp>
        <p:sp>
          <p:nvSpPr>
            <p:cNvPr id="12" name="Rectangle 11">
              <a:extLst>
                <a:ext uri="{FF2B5EF4-FFF2-40B4-BE49-F238E27FC236}">
                  <a16:creationId xmlns:a16="http://schemas.microsoft.com/office/drawing/2014/main" id="{21E0A884-25C2-40DB-8F66-B06B439482AA}"/>
                </a:ext>
              </a:extLst>
            </p:cNvPr>
            <p:cNvSpPr/>
            <p:nvPr/>
          </p:nvSpPr>
          <p:spPr bwMode="auto">
            <a:xfrm>
              <a:off x="7288271" y="2336748"/>
              <a:ext cx="155750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NodePort</a:t>
              </a:r>
            </a:p>
          </p:txBody>
        </p:sp>
        <p:sp>
          <p:nvSpPr>
            <p:cNvPr id="13" name="Rectangle 12">
              <a:extLst>
                <a:ext uri="{FF2B5EF4-FFF2-40B4-BE49-F238E27FC236}">
                  <a16:creationId xmlns:a16="http://schemas.microsoft.com/office/drawing/2014/main" id="{C928C57A-9B6C-4791-9988-7E18A2934FA5}"/>
                </a:ext>
              </a:extLst>
            </p:cNvPr>
            <p:cNvSpPr/>
            <p:nvPr/>
          </p:nvSpPr>
          <p:spPr bwMode="auto">
            <a:xfrm>
              <a:off x="4788572" y="2341774"/>
              <a:ext cx="1586649"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sp>
          <p:nvSpPr>
            <p:cNvPr id="15" name="Rectangle 14">
              <a:extLst>
                <a:ext uri="{FF2B5EF4-FFF2-40B4-BE49-F238E27FC236}">
                  <a16:creationId xmlns:a16="http://schemas.microsoft.com/office/drawing/2014/main" id="{2ED9BB41-1006-46C3-A49C-45413980867F}"/>
                </a:ext>
              </a:extLst>
            </p:cNvPr>
            <p:cNvSpPr/>
            <p:nvPr/>
          </p:nvSpPr>
          <p:spPr bwMode="auto">
            <a:xfrm>
              <a:off x="654523" y="2336748"/>
              <a:ext cx="344964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direct traffic</a:t>
              </a:r>
            </a:p>
          </p:txBody>
        </p:sp>
        <p:pic>
          <p:nvPicPr>
            <p:cNvPr id="17" name="Picture 16" descr="Load balancer icon.">
              <a:extLst>
                <a:ext uri="{FF2B5EF4-FFF2-40B4-BE49-F238E27FC236}">
                  <a16:creationId xmlns:a16="http://schemas.microsoft.com/office/drawing/2014/main" id="{27242C66-C533-4F24-8978-BE35FB3C1B88}"/>
                </a:ext>
              </a:extLst>
            </p:cNvPr>
            <p:cNvPicPr>
              <a:picLocks noChangeAspect="1"/>
            </p:cNvPicPr>
            <p:nvPr/>
          </p:nvPicPr>
          <p:blipFill>
            <a:blip r:embed="rId3"/>
            <a:stretch>
              <a:fillRect/>
            </a:stretch>
          </p:blipFill>
          <p:spPr>
            <a:xfrm>
              <a:off x="5234544" y="3084414"/>
              <a:ext cx="586522" cy="623644"/>
            </a:xfrm>
            <a:prstGeom prst="rect">
              <a:avLst/>
            </a:prstGeom>
          </p:spPr>
        </p:pic>
        <p:sp>
          <p:nvSpPr>
            <p:cNvPr id="18" name="Rectangle 17">
              <a:extLst>
                <a:ext uri="{FF2B5EF4-FFF2-40B4-BE49-F238E27FC236}">
                  <a16:creationId xmlns:a16="http://schemas.microsoft.com/office/drawing/2014/main" id="{EA6241C1-BA05-4505-B6ED-08B9704AC2B0}"/>
                </a:ext>
              </a:extLst>
            </p:cNvPr>
            <p:cNvSpPr/>
            <p:nvPr/>
          </p:nvSpPr>
          <p:spPr bwMode="auto">
            <a:xfrm>
              <a:off x="7248495" y="3145142"/>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e</a:t>
              </a:r>
            </a:p>
          </p:txBody>
        </p:sp>
        <p:cxnSp>
          <p:nvCxnSpPr>
            <p:cNvPr id="20" name="Straight Arrow Connector 19">
              <a:extLst>
                <a:ext uri="{FF2B5EF4-FFF2-40B4-BE49-F238E27FC236}">
                  <a16:creationId xmlns:a16="http://schemas.microsoft.com/office/drawing/2014/main" id="{43B71CF6-09BF-43B0-A87D-AA79B06F56E7}"/>
                </a:ext>
              </a:extLst>
            </p:cNvPr>
            <p:cNvCxnSpPr>
              <a:stCxn id="4" idx="3"/>
              <a:endCxn id="5" idx="1"/>
            </p:cNvCxnSpPr>
            <p:nvPr/>
          </p:nvCxnSpPr>
          <p:spPr>
            <a:xfrm>
              <a:off x="4104167" y="1647484"/>
              <a:ext cx="3154961" cy="22715"/>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D3BB0A5D-0BCF-4F10-95C3-EB4431B2146A}"/>
                </a:ext>
              </a:extLst>
            </p:cNvPr>
            <p:cNvCxnSpPr>
              <a:cxnSpLocks/>
              <a:stCxn id="15" idx="3"/>
              <a:endCxn id="13" idx="1"/>
            </p:cNvCxnSpPr>
            <p:nvPr/>
          </p:nvCxnSpPr>
          <p:spPr>
            <a:xfrm>
              <a:off x="4104167" y="2592559"/>
              <a:ext cx="684405"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5105858D-66D4-4863-B888-91B9C341439C}"/>
                </a:ext>
              </a:extLst>
            </p:cNvPr>
            <p:cNvCxnSpPr>
              <a:cxnSpLocks/>
              <a:stCxn id="11" idx="3"/>
              <a:endCxn id="17" idx="1"/>
            </p:cNvCxnSpPr>
            <p:nvPr/>
          </p:nvCxnSpPr>
          <p:spPr>
            <a:xfrm flipV="1">
              <a:off x="4104167" y="3396236"/>
              <a:ext cx="1130377" cy="1810"/>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1" name="Rectangle 30">
              <a:extLst>
                <a:ext uri="{FF2B5EF4-FFF2-40B4-BE49-F238E27FC236}">
                  <a16:creationId xmlns:a16="http://schemas.microsoft.com/office/drawing/2014/main" id="{8775AFD6-AFE1-4BAE-8C5A-D278B69844EC}"/>
                </a:ext>
              </a:extLst>
            </p:cNvPr>
            <p:cNvSpPr/>
            <p:nvPr/>
          </p:nvSpPr>
          <p:spPr>
            <a:xfrm>
              <a:off x="4794134" y="3621584"/>
              <a:ext cx="1443537" cy="338554"/>
            </a:xfrm>
            <a:prstGeom prst="rect">
              <a:avLst/>
            </a:prstGeom>
          </p:spPr>
          <p:txBody>
            <a:bodyPr wrap="none">
              <a:spAutoFit/>
            </a:bodyPr>
            <a:lstStyle/>
            <a:p>
              <a:r>
                <a:rPr lang="en-US" sz="1600" dirty="0">
                  <a:cs typeface="Segoe UI" pitchFamily="34" charset="0"/>
                </a:rPr>
                <a:t>Load Balancer</a:t>
              </a:r>
              <a:endParaRPr lang="en-US" dirty="0"/>
            </a:p>
          </p:txBody>
        </p:sp>
        <p:cxnSp>
          <p:nvCxnSpPr>
            <p:cNvPr id="34" name="Straight Arrow Connector 33">
              <a:extLst>
                <a:ext uri="{FF2B5EF4-FFF2-40B4-BE49-F238E27FC236}">
                  <a16:creationId xmlns:a16="http://schemas.microsoft.com/office/drawing/2014/main" id="{5E03AE3C-D345-4211-8076-D2DBCF54585E}"/>
                </a:ext>
              </a:extLst>
            </p:cNvPr>
            <p:cNvCxnSpPr>
              <a:cxnSpLocks/>
              <a:stCxn id="13" idx="3"/>
              <a:endCxn id="12" idx="1"/>
            </p:cNvCxnSpPr>
            <p:nvPr/>
          </p:nvCxnSpPr>
          <p:spPr>
            <a:xfrm flipV="1">
              <a:off x="6375221" y="2592559"/>
              <a:ext cx="913050"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7" name="Rectangle 36">
              <a:extLst>
                <a:ext uri="{FF2B5EF4-FFF2-40B4-BE49-F238E27FC236}">
                  <a16:creationId xmlns:a16="http://schemas.microsoft.com/office/drawing/2014/main" id="{6C0F09C0-3D17-4F68-BDE9-A9349A420D47}"/>
                </a:ext>
              </a:extLst>
            </p:cNvPr>
            <p:cNvSpPr/>
            <p:nvPr/>
          </p:nvSpPr>
          <p:spPr bwMode="auto">
            <a:xfrm>
              <a:off x="7358363" y="3371973"/>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cxnSp>
          <p:nvCxnSpPr>
            <p:cNvPr id="42" name="Connector: Elbow 41">
              <a:extLst>
                <a:ext uri="{FF2B5EF4-FFF2-40B4-BE49-F238E27FC236}">
                  <a16:creationId xmlns:a16="http://schemas.microsoft.com/office/drawing/2014/main" id="{D6CC73D7-B617-479E-8B3B-9C57C010CB94}"/>
                </a:ext>
              </a:extLst>
            </p:cNvPr>
            <p:cNvCxnSpPr>
              <a:stCxn id="17" idx="3"/>
              <a:endCxn id="18" idx="1"/>
            </p:cNvCxnSpPr>
            <p:nvPr/>
          </p:nvCxnSpPr>
          <p:spPr>
            <a:xfrm>
              <a:off x="5821066" y="3396236"/>
              <a:ext cx="1427429" cy="4717"/>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59FDBD91-80E9-42D5-81D1-631D3E4593F0}"/>
                </a:ext>
              </a:extLst>
            </p:cNvPr>
            <p:cNvCxnSpPr>
              <a:cxnSpLocks/>
              <a:stCxn id="17" idx="3"/>
              <a:endCxn id="37" idx="1"/>
            </p:cNvCxnSpPr>
            <p:nvPr/>
          </p:nvCxnSpPr>
          <p:spPr>
            <a:xfrm>
              <a:off x="5821066" y="3396236"/>
              <a:ext cx="1537297" cy="231548"/>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6" name="Connector: Elbow 45">
              <a:extLst>
                <a:ext uri="{FF2B5EF4-FFF2-40B4-BE49-F238E27FC236}">
                  <a16:creationId xmlns:a16="http://schemas.microsoft.com/office/drawing/2014/main" id="{1207F69A-A060-4365-829B-1C18E5D020A8}"/>
                </a:ext>
              </a:extLst>
            </p:cNvPr>
            <p:cNvCxnSpPr>
              <a:cxnSpLocks/>
              <a:stCxn id="5" idx="3"/>
            </p:cNvCxnSpPr>
            <p:nvPr/>
          </p:nvCxnSpPr>
          <p:spPr>
            <a:xfrm>
              <a:off x="8845775" y="1670199"/>
              <a:ext cx="526287" cy="897116"/>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52" name="Connector: Elbow 51">
              <a:extLst>
                <a:ext uri="{FF2B5EF4-FFF2-40B4-BE49-F238E27FC236}">
                  <a16:creationId xmlns:a16="http://schemas.microsoft.com/office/drawing/2014/main" id="{EE5E26AA-4B87-4757-BD78-FCEB83BADDB9}"/>
                </a:ext>
              </a:extLst>
            </p:cNvPr>
            <p:cNvCxnSpPr>
              <a:cxnSpLocks/>
              <a:stCxn id="37" idx="3"/>
            </p:cNvCxnSpPr>
            <p:nvPr/>
          </p:nvCxnSpPr>
          <p:spPr>
            <a:xfrm flipV="1">
              <a:off x="8915867" y="2610561"/>
              <a:ext cx="456195" cy="1017223"/>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10BFE6AC-0B60-4E27-818A-C17FABDF110F}"/>
                </a:ext>
              </a:extLst>
            </p:cNvPr>
            <p:cNvCxnSpPr>
              <a:stCxn id="12" idx="3"/>
            </p:cNvCxnSpPr>
            <p:nvPr/>
          </p:nvCxnSpPr>
          <p:spPr>
            <a:xfrm>
              <a:off x="8845775" y="2592559"/>
              <a:ext cx="900175" cy="0"/>
            </a:xfrm>
            <a:prstGeom prst="line">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80770203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p:txBody>
          <a:bodyPr/>
          <a:lstStyle/>
          <a:p>
            <a:r>
              <a:rPr lang="en-US" dirty="0">
                <a:cs typeface="Segoe UI"/>
              </a:rPr>
              <a:t>AKS Storage</a:t>
            </a:r>
            <a:endParaRPr lang="en-US" dirty="0"/>
          </a:p>
        </p:txBody>
      </p:sp>
      <p:sp>
        <p:nvSpPr>
          <p:cNvPr id="3" name="Text Placeholder 2">
            <a:extLst>
              <a:ext uri="{FF2B5EF4-FFF2-40B4-BE49-F238E27FC236}">
                <a16:creationId xmlns:a16="http://schemas.microsoft.com/office/drawing/2014/main" id="{D5D69384-4824-4473-90B4-14848EE492C7}"/>
              </a:ext>
            </a:extLst>
          </p:cNvPr>
          <p:cNvSpPr>
            <a:spLocks noGrp="1"/>
          </p:cNvSpPr>
          <p:nvPr>
            <p:ph type="body" sz="quarter" idx="10"/>
          </p:nvPr>
        </p:nvSpPr>
        <p:spPr>
          <a:xfrm>
            <a:off x="584200" y="1435497"/>
            <a:ext cx="4810094" cy="4653582"/>
          </a:xfrm>
        </p:spPr>
        <p:txBody>
          <a:bodyPr vert="horz" wrap="square" lIns="0" tIns="0" rIns="0" bIns="0" rtlCol="0" anchor="t">
            <a:spAutoFit/>
          </a:bodyPr>
          <a:lstStyle/>
          <a:p>
            <a:r>
              <a:rPr lang="en-US" dirty="0">
                <a:latin typeface="Segoe UI Semilight"/>
                <a:cs typeface="Segoe UI Semilight"/>
              </a:rPr>
              <a:t>Local storage on the node is fast and simple to use</a:t>
            </a:r>
            <a:endParaRPr lang="en-US" dirty="0"/>
          </a:p>
          <a:p>
            <a:r>
              <a:rPr lang="en-US" dirty="0">
                <a:latin typeface="Segoe UI Semilight"/>
                <a:cs typeface="Segoe UI Semilight"/>
              </a:rPr>
              <a:t>Local storage might not be available after the pod is deleted</a:t>
            </a:r>
          </a:p>
          <a:p>
            <a:r>
              <a:rPr lang="en-US" dirty="0">
                <a:latin typeface="Segoe UI Semilight"/>
                <a:cs typeface="Segoe UI Semilight"/>
              </a:rPr>
              <a:t>Multiple pods may share data volumes</a:t>
            </a:r>
          </a:p>
          <a:p>
            <a:r>
              <a:rPr lang="en-US" dirty="0">
                <a:latin typeface="Segoe UI Semilight"/>
                <a:cs typeface="Segoe UI Semilight"/>
              </a:rPr>
              <a:t>Storage could potentially be reattached to another pod</a:t>
            </a:r>
          </a:p>
          <a:p>
            <a:pPr marL="0" indent="0">
              <a:buNone/>
            </a:pPr>
            <a:endParaRPr lang="en-US" dirty="0"/>
          </a:p>
        </p:txBody>
      </p:sp>
      <p:pic>
        <p:nvPicPr>
          <p:cNvPr id="4" name="Picture 4" descr="An AKS cluster has a cluster manager and a node with pod. Both are using a persistent volume to store managed disk premium storage and azure files standard storage. ">
            <a:extLst>
              <a:ext uri="{FF2B5EF4-FFF2-40B4-BE49-F238E27FC236}">
                <a16:creationId xmlns:a16="http://schemas.microsoft.com/office/drawing/2014/main" id="{B111F2A7-FAEA-4FF5-B09C-B25291D2D984}"/>
              </a:ext>
            </a:extLst>
          </p:cNvPr>
          <p:cNvPicPr>
            <a:picLocks noChangeAspect="1"/>
          </p:cNvPicPr>
          <p:nvPr/>
        </p:nvPicPr>
        <p:blipFill>
          <a:blip r:embed="rId3"/>
          <a:stretch>
            <a:fillRect/>
          </a:stretch>
        </p:blipFill>
        <p:spPr>
          <a:xfrm>
            <a:off x="5698761" y="1434472"/>
            <a:ext cx="6053527" cy="4576171"/>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p:txBody>
          <a:bodyPr/>
          <a:lstStyle/>
          <a:p>
            <a:r>
              <a:rPr lang="en-US" dirty="0"/>
              <a:t>AKS Security</a:t>
            </a:r>
          </a:p>
        </p:txBody>
      </p:sp>
      <p:sp>
        <p:nvSpPr>
          <p:cNvPr id="3" name="Text Placeholder 2">
            <a:extLst>
              <a:ext uri="{FF2B5EF4-FFF2-40B4-BE49-F238E27FC236}">
                <a16:creationId xmlns:a16="http://schemas.microsoft.com/office/drawing/2014/main" id="{B1D2BBCA-5CD2-4465-8124-75EF18EEDA43}"/>
              </a:ext>
            </a:extLst>
          </p:cNvPr>
          <p:cNvSpPr>
            <a:spLocks noGrp="1"/>
          </p:cNvSpPr>
          <p:nvPr>
            <p:ph type="body" sz="quarter" idx="10"/>
          </p:nvPr>
        </p:nvSpPr>
        <p:spPr>
          <a:xfrm>
            <a:off x="584200" y="1435497"/>
            <a:ext cx="5976088" cy="4739759"/>
          </a:xfrm>
        </p:spPr>
        <p:txBody>
          <a:bodyPr/>
          <a:lstStyle/>
          <a:p>
            <a:r>
              <a:rPr lang="en-US" dirty="0"/>
              <a:t>AKS Cluster – Upgrade orchestration with node cordon and drain </a:t>
            </a:r>
          </a:p>
          <a:p>
            <a:r>
              <a:rPr lang="en-US" dirty="0"/>
              <a:t>Cluster Master – fully managed</a:t>
            </a:r>
          </a:p>
          <a:p>
            <a:r>
              <a:rPr lang="en-US" dirty="0"/>
              <a:t>Node – automatic OS security patches </a:t>
            </a:r>
          </a:p>
          <a:p>
            <a:r>
              <a:rPr lang="en-US" dirty="0"/>
              <a:t>Networks – private virtual networks and network security groups</a:t>
            </a:r>
          </a:p>
          <a:p>
            <a:r>
              <a:rPr lang="en-US" dirty="0"/>
              <a:t>Data - Kubernetes secrets for credentials and keys</a:t>
            </a:r>
          </a:p>
          <a:p>
            <a:endParaRPr lang="en-US" dirty="0"/>
          </a:p>
        </p:txBody>
      </p:sp>
      <p:grpSp>
        <p:nvGrpSpPr>
          <p:cNvPr id="20" name="Group 19" descr="An AKS Cluster has a cluster master and a node. The node has pods. ">
            <a:extLst>
              <a:ext uri="{FF2B5EF4-FFF2-40B4-BE49-F238E27FC236}">
                <a16:creationId xmlns:a16="http://schemas.microsoft.com/office/drawing/2014/main" id="{A7EDF3C9-1A3C-481D-82FF-8E217A474C46}"/>
              </a:ext>
            </a:extLst>
          </p:cNvPr>
          <p:cNvGrpSpPr/>
          <p:nvPr/>
        </p:nvGrpSpPr>
        <p:grpSpPr>
          <a:xfrm>
            <a:off x="7028129" y="1610708"/>
            <a:ext cx="4731488" cy="2738008"/>
            <a:chOff x="7028129" y="1610708"/>
            <a:chExt cx="4731488" cy="2738008"/>
          </a:xfrm>
        </p:grpSpPr>
        <p:grpSp>
          <p:nvGrpSpPr>
            <p:cNvPr id="5" name="Group 4">
              <a:extLst>
                <a:ext uri="{FF2B5EF4-FFF2-40B4-BE49-F238E27FC236}">
                  <a16:creationId xmlns:a16="http://schemas.microsoft.com/office/drawing/2014/main" id="{EB499D8B-680B-46D7-9426-FC521C9233F4}"/>
                </a:ext>
              </a:extLst>
            </p:cNvPr>
            <p:cNvGrpSpPr/>
            <p:nvPr/>
          </p:nvGrpSpPr>
          <p:grpSpPr>
            <a:xfrm>
              <a:off x="9645925" y="2922447"/>
              <a:ext cx="1834071" cy="968821"/>
              <a:chOff x="10192519" y="1796964"/>
              <a:chExt cx="1834071" cy="968821"/>
            </a:xfrm>
          </p:grpSpPr>
          <p:sp>
            <p:nvSpPr>
              <p:cNvPr id="6" name="Rectangle 5">
                <a:extLst>
                  <a:ext uri="{FF2B5EF4-FFF2-40B4-BE49-F238E27FC236}">
                    <a16:creationId xmlns:a16="http://schemas.microsoft.com/office/drawing/2014/main" id="{E58A955C-30C5-49E1-9609-54F422856CCB}"/>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7" name="Rectangle 6">
                <a:extLst>
                  <a:ext uri="{FF2B5EF4-FFF2-40B4-BE49-F238E27FC236}">
                    <a16:creationId xmlns:a16="http://schemas.microsoft.com/office/drawing/2014/main" id="{4F4977A1-864F-4218-A9A0-8ECB0C16EFAC}"/>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15A26807-4A94-4487-95DB-EF23A9F50F98}"/>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B5CA7321-235E-476A-8C44-8712180870BE}"/>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0" name="TextBox 9">
              <a:extLst>
                <a:ext uri="{FF2B5EF4-FFF2-40B4-BE49-F238E27FC236}">
                  <a16:creationId xmlns:a16="http://schemas.microsoft.com/office/drawing/2014/main" id="{06E8C47D-ECCB-4F50-B84C-179C5055D503}"/>
                </a:ext>
              </a:extLst>
            </p:cNvPr>
            <p:cNvSpPr txBox="1"/>
            <p:nvPr/>
          </p:nvSpPr>
          <p:spPr>
            <a:xfrm>
              <a:off x="7772775" y="2710366"/>
              <a:ext cx="914400"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Cluster</a:t>
              </a:r>
            </a:p>
            <a:p>
              <a:pPr algn="ctr"/>
              <a:r>
                <a:rPr lang="en-US" sz="2000" dirty="0">
                  <a:gradFill>
                    <a:gsLst>
                      <a:gs pos="2917">
                        <a:schemeClr val="tx1"/>
                      </a:gs>
                      <a:gs pos="30000">
                        <a:schemeClr val="tx1"/>
                      </a:gs>
                    </a:gsLst>
                    <a:lin ang="5400000" scaled="0"/>
                  </a:gradFill>
                </a:rPr>
                <a:t>Master</a:t>
              </a:r>
            </a:p>
          </p:txBody>
        </p:sp>
        <p:sp>
          <p:nvSpPr>
            <p:cNvPr id="11" name="TextBox 10">
              <a:extLst>
                <a:ext uri="{FF2B5EF4-FFF2-40B4-BE49-F238E27FC236}">
                  <a16:creationId xmlns:a16="http://schemas.microsoft.com/office/drawing/2014/main" id="{C2C772BA-E51D-4B94-B2A6-0CED21AF6EE6}"/>
                </a:ext>
              </a:extLst>
            </p:cNvPr>
            <p:cNvSpPr txBox="1"/>
            <p:nvPr/>
          </p:nvSpPr>
          <p:spPr>
            <a:xfrm>
              <a:off x="10160694" y="2402589"/>
              <a:ext cx="914400"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Node</a:t>
              </a:r>
            </a:p>
          </p:txBody>
        </p:sp>
        <p:sp>
          <p:nvSpPr>
            <p:cNvPr id="13" name="Rectangle 12">
              <a:extLst>
                <a:ext uri="{FF2B5EF4-FFF2-40B4-BE49-F238E27FC236}">
                  <a16:creationId xmlns:a16="http://schemas.microsoft.com/office/drawing/2014/main" id="{DC139C07-4346-4A84-BE74-3EB79921E1D2}"/>
                </a:ext>
              </a:extLst>
            </p:cNvPr>
            <p:cNvSpPr/>
            <p:nvPr/>
          </p:nvSpPr>
          <p:spPr bwMode="auto">
            <a:xfrm>
              <a:off x="9452349"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DD947A2-8B4F-40FD-AF8C-FDCB2A574207}"/>
                </a:ext>
              </a:extLst>
            </p:cNvPr>
            <p:cNvSpPr/>
            <p:nvPr/>
          </p:nvSpPr>
          <p:spPr bwMode="auto">
            <a:xfrm>
              <a:off x="7177352"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2F33EE55-FC64-41A7-9B47-24A3BCF9866B}"/>
                </a:ext>
              </a:extLst>
            </p:cNvPr>
            <p:cNvSpPr/>
            <p:nvPr/>
          </p:nvSpPr>
          <p:spPr bwMode="auto">
            <a:xfrm>
              <a:off x="7028129" y="1967023"/>
              <a:ext cx="4731488" cy="2381693"/>
            </a:xfrm>
            <a:prstGeom prst="roundRect">
              <a:avLst/>
            </a:prstGeom>
            <a:noFill/>
            <a:ln w="28575">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CC0B8B13-357E-4C1A-A638-E385081670D4}"/>
                </a:ext>
              </a:extLst>
            </p:cNvPr>
            <p:cNvSpPr txBox="1"/>
            <p:nvPr/>
          </p:nvSpPr>
          <p:spPr>
            <a:xfrm>
              <a:off x="8534775" y="1610708"/>
              <a:ext cx="156835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AKS Cluster</a:t>
              </a:r>
            </a:p>
          </p:txBody>
        </p:sp>
      </p:grpSp>
      <p:sp>
        <p:nvSpPr>
          <p:cNvPr id="18" name="Rectangle 17">
            <a:extLst>
              <a:ext uri="{FF2B5EF4-FFF2-40B4-BE49-F238E27FC236}">
                <a16:creationId xmlns:a16="http://schemas.microsoft.com/office/drawing/2014/main" id="{85820274-1A29-4DE5-8427-460ECAD56BE5}"/>
              </a:ext>
            </a:extLst>
          </p:cNvPr>
          <p:cNvSpPr/>
          <p:nvPr/>
        </p:nvSpPr>
        <p:spPr>
          <a:xfrm>
            <a:off x="7581172" y="4612401"/>
            <a:ext cx="3898824" cy="369332"/>
          </a:xfrm>
          <a:prstGeom prst="rect">
            <a:avLst/>
          </a:prstGeom>
        </p:spPr>
        <p:txBody>
          <a:bodyPr wrap="none">
            <a:spAutoFit/>
          </a:bodyPr>
          <a:lstStyle/>
          <a:p>
            <a:r>
              <a:rPr lang="en-US" sz="1800" dirty="0">
                <a:gradFill>
                  <a:gsLst>
                    <a:gs pos="2917">
                      <a:schemeClr val="tx1"/>
                    </a:gs>
                    <a:gs pos="30000">
                      <a:schemeClr val="tx1"/>
                    </a:gs>
                  </a:gsLst>
                  <a:lin ang="5400000" scaled="0"/>
                </a:gradFill>
              </a:rPr>
              <a:t>Consider security for all components</a:t>
            </a:r>
            <a:endParaRPr lang="en-US" dirty="0"/>
          </a:p>
        </p:txBody>
      </p:sp>
    </p:spTree>
    <p:extLst>
      <p:ext uri="{BB962C8B-B14F-4D97-AF65-F5344CB8AC3E}">
        <p14:creationId xmlns:p14="http://schemas.microsoft.com/office/powerpoint/2010/main" val="10585704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p:txBody>
          <a:bodyPr/>
          <a:lstStyle/>
          <a:p>
            <a:r>
              <a:rPr lang="en-US" dirty="0">
                <a:ea typeface="+mj-lt"/>
                <a:cs typeface="+mj-lt"/>
              </a:rPr>
              <a:t>AKS and Azure Active Directory</a:t>
            </a:r>
            <a:endParaRPr lang="en-US" dirty="0"/>
          </a:p>
        </p:txBody>
      </p:sp>
      <p:sp>
        <p:nvSpPr>
          <p:cNvPr id="3" name="Text Placeholder 2">
            <a:extLst>
              <a:ext uri="{FF2B5EF4-FFF2-40B4-BE49-F238E27FC236}">
                <a16:creationId xmlns:a16="http://schemas.microsoft.com/office/drawing/2014/main" id="{1E10031D-5BCD-4289-9600-8B58CA014663}"/>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Use Azure AD as an integrated identity solution</a:t>
            </a:r>
          </a:p>
          <a:p>
            <a:r>
              <a:rPr lang="en-US" dirty="0">
                <a:latin typeface="Segoe UI Semilight"/>
                <a:cs typeface="Segoe UI Semilight"/>
              </a:rPr>
              <a:t>Use service accounts, user accounts, and role-based access control</a:t>
            </a:r>
          </a:p>
          <a:p>
            <a:endParaRPr lang="en-US" dirty="0">
              <a:latin typeface="Segoe UI Semilight"/>
              <a:cs typeface="Segoe UI Semilight"/>
            </a:endParaRPr>
          </a:p>
          <a:p>
            <a:endParaRPr lang="en-US" dirty="0"/>
          </a:p>
        </p:txBody>
      </p:sp>
      <p:pic>
        <p:nvPicPr>
          <p:cNvPr id="4" name="Picture 4" descr="Azure Active Directory integration with AKS clusters.">
            <a:extLst>
              <a:ext uri="{FF2B5EF4-FFF2-40B4-BE49-F238E27FC236}">
                <a16:creationId xmlns:a16="http://schemas.microsoft.com/office/drawing/2014/main" id="{3BD7D5C0-D8A4-4B46-B662-1DE3919AEBED}"/>
              </a:ext>
            </a:extLst>
          </p:cNvPr>
          <p:cNvPicPr>
            <a:picLocks noChangeAspect="1"/>
          </p:cNvPicPr>
          <p:nvPr/>
        </p:nvPicPr>
        <p:blipFill>
          <a:blip r:embed="rId3"/>
          <a:stretch>
            <a:fillRect/>
          </a:stretch>
        </p:blipFill>
        <p:spPr>
          <a:xfrm>
            <a:off x="822648" y="2830396"/>
            <a:ext cx="10063395" cy="3389497"/>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p:txBody>
          <a:bodyPr/>
          <a:lstStyle/>
          <a:p>
            <a:r>
              <a:rPr lang="en-US" dirty="0">
                <a:cs typeface="Segoe UI"/>
              </a:rPr>
              <a:t>AKS Scaling</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84200" y="1435497"/>
            <a:ext cx="5172357" cy="4136517"/>
          </a:xfrm>
        </p:spPr>
        <p:txBody>
          <a:bodyPr vert="horz" wrap="square" lIns="0" tIns="0" rIns="0" bIns="0" rtlCol="0" anchor="t">
            <a:spAutoFit/>
          </a:bodyPr>
          <a:lstStyle/>
          <a:p>
            <a:r>
              <a:rPr lang="en-US" dirty="0">
                <a:latin typeface="Segoe UI Semilight"/>
                <a:cs typeface="Segoe UI Semilight"/>
              </a:rPr>
              <a:t>Applications might grow beyond the capacity of a single pod</a:t>
            </a:r>
            <a:endParaRPr lang="en-US" dirty="0"/>
          </a:p>
          <a:p>
            <a:r>
              <a:rPr lang="en-US" dirty="0">
                <a:latin typeface="Segoe UI Semilight"/>
                <a:cs typeface="Segoe UI Semilight"/>
              </a:rPr>
              <a:t>Kubernetes has built-in autoscalers </a:t>
            </a:r>
          </a:p>
          <a:p>
            <a:r>
              <a:rPr lang="en-US" dirty="0">
                <a:latin typeface="Segoe UI Semilight"/>
                <a:cs typeface="Segoe UI Semilight"/>
              </a:rPr>
              <a:t>Cluster autoscaler scales based on compute resources</a:t>
            </a:r>
            <a:endParaRPr lang="en-US" dirty="0"/>
          </a:p>
          <a:p>
            <a:r>
              <a:rPr lang="en-US" dirty="0">
                <a:latin typeface="Segoe UI Semilight"/>
                <a:cs typeface="Segoe UI Semilight"/>
              </a:rPr>
              <a:t>Horizontal pod autoscaler scales based on metrics</a:t>
            </a:r>
          </a:p>
        </p:txBody>
      </p:sp>
      <p:pic>
        <p:nvPicPr>
          <p:cNvPr id="4" name="Picture 4" descr="Diagram showing cluster autoscaler and horizontal pod autoscaler.">
            <a:extLst>
              <a:ext uri="{FF2B5EF4-FFF2-40B4-BE49-F238E27FC236}">
                <a16:creationId xmlns:a16="http://schemas.microsoft.com/office/drawing/2014/main" id="{AF4F22D4-5E21-4802-BB22-7592E7BA1B88}"/>
              </a:ext>
            </a:extLst>
          </p:cNvPr>
          <p:cNvPicPr>
            <a:picLocks noChangeAspect="1"/>
          </p:cNvPicPr>
          <p:nvPr/>
        </p:nvPicPr>
        <p:blipFill>
          <a:blip r:embed="rId3"/>
          <a:stretch>
            <a:fillRect/>
          </a:stretch>
        </p:blipFill>
        <p:spPr>
          <a:xfrm>
            <a:off x="6098498" y="1526421"/>
            <a:ext cx="5710003" cy="4279846"/>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588263" y="457200"/>
            <a:ext cx="11018520" cy="553998"/>
          </a:xfrm>
        </p:spPr>
        <p:txBody>
          <a:bodyPr/>
          <a:lstStyle/>
          <a:p>
            <a:r>
              <a:rPr lang="en-US" dirty="0">
                <a:ea typeface="+mj-lt"/>
                <a:cs typeface="+mj-lt"/>
              </a:rPr>
              <a:t>AKS Scaling to ACI</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90446" y="1391776"/>
            <a:ext cx="10956061" cy="1895904"/>
          </a:xfrm>
        </p:spPr>
        <p:txBody>
          <a:bodyPr vert="horz" wrap="square" lIns="0" tIns="0" rIns="0" bIns="0" rtlCol="0" anchor="t">
            <a:spAutoFit/>
          </a:bodyPr>
          <a:lstStyle/>
          <a:p>
            <a:pPr>
              <a:buNone/>
            </a:pPr>
            <a:r>
              <a:rPr lang="en-US" dirty="0">
                <a:latin typeface="Segoe UI Semilight"/>
                <a:cs typeface="Segoe UI Semilight"/>
              </a:rPr>
              <a:t>If you need to rapidly grow your AKS cluster, you can create new pods in Azure Container Instances </a:t>
            </a:r>
            <a:endParaRPr lang="en-US" dirty="0"/>
          </a:p>
          <a:p>
            <a:pPr marL="0" indent="0">
              <a:buNone/>
            </a:pPr>
            <a:endParaRPr lang="en-US" dirty="0">
              <a:latin typeface="Segoe UI Semilight"/>
              <a:cs typeface="Segoe UI Semilight"/>
            </a:endParaRPr>
          </a:p>
          <a:p>
            <a:pPr marL="0" indent="0">
              <a:buNone/>
            </a:pPr>
            <a:endParaRPr lang="en-US" dirty="0"/>
          </a:p>
        </p:txBody>
      </p:sp>
      <p:pic>
        <p:nvPicPr>
          <p:cNvPr id="5" name="Picture 5" descr="An AKS cluster uses rapid burst scaling to create pods in an Azure container instance. ">
            <a:extLst>
              <a:ext uri="{FF2B5EF4-FFF2-40B4-BE49-F238E27FC236}">
                <a16:creationId xmlns:a16="http://schemas.microsoft.com/office/drawing/2014/main" id="{83E0179A-4462-4BEE-8562-C3012196DD1C}"/>
              </a:ext>
            </a:extLst>
          </p:cNvPr>
          <p:cNvPicPr>
            <a:picLocks noChangeAspect="1"/>
          </p:cNvPicPr>
          <p:nvPr/>
        </p:nvPicPr>
        <p:blipFill>
          <a:blip r:embed="rId3"/>
          <a:stretch>
            <a:fillRect/>
          </a:stretch>
        </p:blipFill>
        <p:spPr>
          <a:xfrm>
            <a:off x="589613" y="2698032"/>
            <a:ext cx="10912839" cy="3710460"/>
          </a:xfrm>
          <a:prstGeom prst="rect">
            <a:avLst/>
          </a:prstGeom>
        </p:spPr>
      </p:pic>
    </p:spTree>
    <p:extLst>
      <p:ext uri="{BB962C8B-B14F-4D97-AF65-F5344CB8AC3E}">
        <p14:creationId xmlns:p14="http://schemas.microsoft.com/office/powerpoint/2010/main" val="56028448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Virtual Kubelet</a:t>
            </a:r>
            <a:endParaRPr lang="en-US" dirty="0"/>
          </a:p>
        </p:txBody>
      </p:sp>
      <p:sp>
        <p:nvSpPr>
          <p:cNvPr id="3" name="Text Placeholder 2">
            <a:extLst>
              <a:ext uri="{FF2B5EF4-FFF2-40B4-BE49-F238E27FC236}">
                <a16:creationId xmlns:a16="http://schemas.microsoft.com/office/drawing/2014/main" id="{57F3BAF7-A6DC-47FA-B086-A0AB50B66B84}"/>
              </a:ext>
            </a:extLst>
          </p:cNvPr>
          <p:cNvSpPr>
            <a:spLocks noGrp="1"/>
          </p:cNvSpPr>
          <p:nvPr>
            <p:ph type="body" sz="quarter" idx="10"/>
          </p:nvPr>
        </p:nvSpPr>
        <p:spPr>
          <a:xfrm>
            <a:off x="584200" y="4384105"/>
            <a:ext cx="11471302" cy="1895904"/>
          </a:xfrm>
        </p:spPr>
        <p:txBody>
          <a:bodyPr vert="horz" wrap="square" lIns="0" tIns="0" rIns="0" bIns="0" rtlCol="0" anchor="t">
            <a:spAutoFit/>
          </a:bodyPr>
          <a:lstStyle/>
          <a:p>
            <a:r>
              <a:rPr lang="en-US" dirty="0">
                <a:latin typeface="Segoe UI Semilight"/>
                <a:cs typeface="Segoe UI Semilight"/>
              </a:rPr>
              <a:t>Virtual kubelet is an open-source Kubernetes kubelet implementation </a:t>
            </a:r>
            <a:endParaRPr lang="en-US" dirty="0"/>
          </a:p>
          <a:p>
            <a:r>
              <a:rPr lang="en-US" dirty="0">
                <a:latin typeface="Segoe UI Semilight"/>
                <a:cs typeface="Segoe UI Semilight"/>
              </a:rPr>
              <a:t>The virtual kubelet registers itself as a node and allows developers to deploy pods and containers with their own APIs</a:t>
            </a:r>
          </a:p>
          <a:p>
            <a:r>
              <a:rPr lang="en-US" dirty="0">
                <a:latin typeface="Segoe UI Semilight"/>
                <a:cs typeface="Segoe UI Semilight"/>
              </a:rPr>
              <a:t>Supported by an ecosystem of providers</a:t>
            </a:r>
            <a:endParaRPr lang="en-US" dirty="0"/>
          </a:p>
        </p:txBody>
      </p:sp>
      <p:pic>
        <p:nvPicPr>
          <p:cNvPr id="4" name="Picture 4" descr="An AKS cluster has virtual kubelet connectingn to Azure Container Instances, Azure Batch, and Other providers.">
            <a:extLst>
              <a:ext uri="{FF2B5EF4-FFF2-40B4-BE49-F238E27FC236}">
                <a16:creationId xmlns:a16="http://schemas.microsoft.com/office/drawing/2014/main" id="{8123CA48-B594-4E7F-BCDA-B56B54AD18F7}"/>
              </a:ext>
            </a:extLst>
          </p:cNvPr>
          <p:cNvPicPr>
            <a:picLocks noChangeAspect="1"/>
          </p:cNvPicPr>
          <p:nvPr/>
        </p:nvPicPr>
        <p:blipFill>
          <a:blip r:embed="rId3"/>
          <a:stretch>
            <a:fillRect/>
          </a:stretch>
        </p:blipFill>
        <p:spPr>
          <a:xfrm>
            <a:off x="1179443" y="1015565"/>
            <a:ext cx="9269894" cy="3324957"/>
          </a:xfrm>
          <a:prstGeom prst="rect">
            <a:avLst/>
          </a:prstGeom>
        </p:spPr>
      </p:pic>
    </p:spTree>
    <p:extLst>
      <p:ext uri="{BB962C8B-B14F-4D97-AF65-F5344CB8AC3E}">
        <p14:creationId xmlns:p14="http://schemas.microsoft.com/office/powerpoint/2010/main" val="305545798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cs typeface="Segoe UI"/>
              </a:rPr>
              <a:t>Demonstration - Deploy Azure Kubernetes Service</a:t>
            </a:r>
            <a:endParaRPr lang="en-US" dirty="0"/>
          </a:p>
        </p:txBody>
      </p:sp>
      <p:sp>
        <p:nvSpPr>
          <p:cNvPr id="5" name="Text Placeholder 4">
            <a:extLst>
              <a:ext uri="{FF2B5EF4-FFF2-40B4-BE49-F238E27FC236}">
                <a16:creationId xmlns:a16="http://schemas.microsoft.com/office/drawing/2014/main" id="{398DF2EF-17DF-43DF-B9B7-8541D3474679}"/>
              </a:ext>
            </a:extLst>
          </p:cNvPr>
          <p:cNvSpPr>
            <a:spLocks noGrp="1"/>
          </p:cNvSpPr>
          <p:nvPr>
            <p:ph type="body" sz="quarter" idx="10"/>
          </p:nvPr>
        </p:nvSpPr>
        <p:spPr>
          <a:xfrm>
            <a:off x="586390" y="1434370"/>
            <a:ext cx="11018520" cy="3016210"/>
          </a:xfrm>
        </p:spPr>
        <p:txBody>
          <a:bodyPr vert="horz" wrap="square" lIns="0" tIns="0" rIns="0" bIns="0" rtlCol="0" anchor="t">
            <a:spAutoFit/>
          </a:bodyPr>
          <a:lstStyle/>
          <a:p>
            <a:pPr marL="747395" indent="-514350">
              <a:buFont typeface="Arial" panose="020B0604020202020204" pitchFamily="34" charset="0"/>
              <a:buChar char="•"/>
              <a:tabLst>
                <a:tab pos="515938" algn="l"/>
              </a:tabLst>
            </a:pPr>
            <a:r>
              <a:rPr lang="en-US" dirty="0">
                <a:latin typeface="Segoe UI Semilight"/>
                <a:cs typeface="Segoe UI Semilight"/>
              </a:rPr>
              <a:t>Create a Kubernetes service</a:t>
            </a:r>
            <a:endParaRPr lang="en-US" dirty="0">
              <a:latin typeface="Segoe UI Semilight" panose="020B0402040204020203" pitchFamily="34" charset="0"/>
              <a:cs typeface="Segoe UI Semilight" panose="020B0402040204020203" pitchFamily="34" charset="0"/>
            </a:endParaRPr>
          </a:p>
          <a:p>
            <a:pPr marL="747395" indent="-514350">
              <a:buFont typeface="Arial" panose="020B0604020202020204" pitchFamily="34" charset="0"/>
              <a:buChar char="•"/>
              <a:tabLst>
                <a:tab pos="515938" algn="l"/>
              </a:tabLst>
            </a:pPr>
            <a:r>
              <a:rPr lang="en-US" dirty="0">
                <a:latin typeface="Segoe UI Semilight"/>
                <a:cs typeface="Segoe UI Semilight"/>
              </a:rPr>
              <a:t>Connect to the cluster.</a:t>
            </a:r>
          </a:p>
          <a:p>
            <a:pPr marL="747395" indent="-514350">
              <a:buFont typeface="Arial" panose="020B0604020202020204" pitchFamily="34" charset="0"/>
              <a:buChar char="•"/>
              <a:tabLst>
                <a:tab pos="515938" algn="l"/>
              </a:tabLst>
            </a:pPr>
            <a:r>
              <a:rPr lang="en-US" dirty="0">
                <a:latin typeface="Segoe UI Semilight"/>
                <a:cs typeface="Segoe UI Semilight"/>
              </a:rPr>
              <a:t>Test the applications.</a:t>
            </a:r>
          </a:p>
          <a:p>
            <a:pPr>
              <a:tabLst>
                <a:tab pos="515938" algn="l"/>
              </a:tabLst>
            </a:pPr>
            <a:endParaRPr lang="en-IE" dirty="0"/>
          </a:p>
          <a:p>
            <a:endParaRPr lang="en-IE" b="1" dirty="0"/>
          </a:p>
          <a:p>
            <a:endParaRPr lang="en-US" dirty="0"/>
          </a:p>
        </p:txBody>
      </p:sp>
      <p:pic>
        <p:nvPicPr>
          <p:cNvPr id="6" name="Picture 5" descr="Screenshot of the Azure Voting App created in the demonstration.">
            <a:extLst>
              <a:ext uri="{FF2B5EF4-FFF2-40B4-BE49-F238E27FC236}">
                <a16:creationId xmlns:a16="http://schemas.microsoft.com/office/drawing/2014/main" id="{FEB2B092-A5DC-4A58-A44D-426243EAB187}"/>
              </a:ext>
            </a:extLst>
          </p:cNvPr>
          <p:cNvPicPr>
            <a:picLocks noChangeAspect="1"/>
          </p:cNvPicPr>
          <p:nvPr/>
        </p:nvPicPr>
        <p:blipFill>
          <a:blip r:embed="rId3"/>
          <a:stretch>
            <a:fillRect/>
          </a:stretch>
        </p:blipFill>
        <p:spPr>
          <a:xfrm>
            <a:off x="6744335" y="1652311"/>
            <a:ext cx="3506184" cy="2798269"/>
          </a:xfrm>
          <a:prstGeom prst="rect">
            <a:avLst/>
          </a:prstGeom>
          <a:ln>
            <a:solidFill>
              <a:schemeClr val="tx1"/>
            </a:solid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Azure App Service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4200" y="1435497"/>
            <a:ext cx="11018520" cy="430887"/>
          </a:xfrm>
        </p:spPr>
        <p:txBody>
          <a:bodyPr/>
          <a:lstStyle/>
          <a:p>
            <a:r>
              <a:rPr lang="en-US" dirty="0"/>
              <a:t> </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6840" y="1442726"/>
            <a:ext cx="10188548" cy="2499146"/>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App Service Plans</a:t>
            </a:r>
            <a:endParaRPr lang="en-US" dirty="0">
              <a:solidFill>
                <a:schemeClr val="tx1"/>
              </a:solidFill>
            </a:endParaRPr>
          </a:p>
          <a:p>
            <a:r>
              <a:rPr lang="en-US" dirty="0">
                <a:solidFill>
                  <a:schemeClr val="tx1"/>
                </a:solidFill>
                <a:latin typeface="Segoe UI Semilight"/>
                <a:cs typeface="Segoe UI Semilight"/>
              </a:rPr>
              <a:t>App Service Plan Pricing Tiers</a:t>
            </a:r>
          </a:p>
          <a:p>
            <a:r>
              <a:rPr lang="en-US" dirty="0">
                <a:solidFill>
                  <a:schemeClr val="tx1"/>
                </a:solidFill>
                <a:latin typeface="Segoe UI Semilight"/>
                <a:cs typeface="Segoe UI Semilight"/>
              </a:rPr>
              <a:t>App Service Plan Scaling</a:t>
            </a:r>
          </a:p>
          <a:p>
            <a:r>
              <a:rPr lang="en-US" dirty="0">
                <a:solidFill>
                  <a:schemeClr val="tx1"/>
                </a:solidFill>
                <a:latin typeface="Segoe UI Semilight"/>
                <a:cs typeface="Segoe UI Semilight"/>
              </a:rPr>
              <a:t>App Service Plan Scale Out</a:t>
            </a:r>
          </a:p>
          <a:p>
            <a:r>
              <a:rPr lang="en-US" dirty="0">
                <a:solidFill>
                  <a:schemeClr val="tx1"/>
                </a:solidFill>
                <a:latin typeface="Segoe UI Semilight"/>
                <a:cs typeface="Segoe UI Semilight"/>
              </a:rPr>
              <a:t>Demonstration - Create an App Service Plan</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06: Module Labs and Review</a:t>
            </a:r>
            <a:endParaRPr lang="en-US" strike="sngStrike" dirty="0">
              <a:solidFill>
                <a:srgbClr val="FF0000"/>
              </a:solidFill>
              <a:cs typeface="Segoe UI"/>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b="1" dirty="0">
                <a:ea typeface="+mj-lt"/>
                <a:cs typeface="+mj-lt"/>
              </a:rPr>
              <a:t>Lab 09a - Implement Web Apps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10602"/>
          </a:xfrm>
        </p:spPr>
        <p:txBody>
          <a:bodyPr vert="horz" wrap="square" lIns="0" tIns="0" rIns="0" bIns="0" rtlCol="0" anchor="t">
            <a:spAutoFit/>
          </a:bodyPr>
          <a:lstStyle/>
          <a:p>
            <a:r>
              <a:rPr lang="en-US" sz="2200" b="1" dirty="0">
                <a:latin typeface="Segoe UI Semilight"/>
                <a:cs typeface="Segoe UI Semilight"/>
              </a:rPr>
              <a:t>Lab scenario</a:t>
            </a:r>
            <a:endParaRPr lang="en-US" sz="2200" dirty="0"/>
          </a:p>
          <a:p>
            <a:r>
              <a:rPr lang="en-US" sz="2200" dirty="0">
                <a:latin typeface="Segoe UI Semiligh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p>
          <a:p>
            <a:endParaRPr lang="en-US" sz="2200" dirty="0">
              <a:latin typeface="Segoe UI Semilight"/>
              <a:cs typeface="Segoe UI Semilight"/>
            </a:endParaRPr>
          </a:p>
          <a:p>
            <a:r>
              <a:rPr lang="en-US" sz="2200" b="1" dirty="0">
                <a:latin typeface="Segoe UI Semilight"/>
                <a:cs typeface="Segoe UI Semilight"/>
              </a:rPr>
              <a:t>Objectives</a:t>
            </a:r>
          </a:p>
          <a:p>
            <a:pPr marL="285750" indent="-285750">
              <a:buFont typeface="Arial"/>
              <a:buChar char="•"/>
            </a:pPr>
            <a:r>
              <a:rPr lang="en-US" sz="2200" dirty="0">
                <a:latin typeface="Segoe UI Semilight"/>
                <a:cs typeface="Segoe UI Semilight"/>
              </a:rPr>
              <a:t>Task 1: Create an Azure web app</a:t>
            </a:r>
          </a:p>
          <a:p>
            <a:pPr marL="285750" indent="-285750">
              <a:buFont typeface="Arial"/>
              <a:buChar char="•"/>
            </a:pPr>
            <a:r>
              <a:rPr lang="en-US" sz="2200" dirty="0">
                <a:latin typeface="Segoe UI Semilight"/>
                <a:cs typeface="Segoe UI Semilight"/>
              </a:rPr>
              <a:t>Task 2: Create a staging deployment slot</a:t>
            </a:r>
            <a:endParaRPr lang="en-US" sz="2200" dirty="0"/>
          </a:p>
          <a:p>
            <a:pPr marL="285750" indent="-285750">
              <a:buFont typeface="Arial"/>
              <a:buChar char="•"/>
            </a:pPr>
            <a:r>
              <a:rPr lang="en-US" sz="2200" dirty="0">
                <a:latin typeface="Segoe UI Semilight"/>
                <a:cs typeface="Segoe UI Semilight"/>
              </a:rPr>
              <a:t>Task 3: Configure web app deployment settings</a:t>
            </a:r>
            <a:endParaRPr lang="en-US" sz="2200" dirty="0"/>
          </a:p>
          <a:p>
            <a:pPr marL="285750" indent="-285750">
              <a:buFont typeface="Arial"/>
              <a:buChar char="•"/>
            </a:pPr>
            <a:r>
              <a:rPr lang="en-US" sz="2200" dirty="0">
                <a:latin typeface="Segoe UI Semilight"/>
                <a:cs typeface="Segoe UI Semilight"/>
              </a:rPr>
              <a:t>Task 4: Deploy code to the staging deployment slot</a:t>
            </a:r>
            <a:endParaRPr lang="en-US" sz="2200" dirty="0"/>
          </a:p>
          <a:p>
            <a:pPr marL="285750" indent="-285750">
              <a:buFont typeface="Arial"/>
              <a:buChar char="•"/>
            </a:pPr>
            <a:r>
              <a:rPr lang="en-US" sz="2200" dirty="0">
                <a:latin typeface="Segoe UI Semilight"/>
                <a:cs typeface="Segoe UI Semilight"/>
              </a:rPr>
              <a:t>Task 5: Swap the staging slots</a:t>
            </a:r>
            <a:endParaRPr lang="en-US" sz="2200" dirty="0"/>
          </a:p>
          <a:p>
            <a:pPr marL="285750" indent="-285750">
              <a:buFont typeface="Arial"/>
              <a:buChar char="•"/>
            </a:pPr>
            <a:r>
              <a:rPr lang="en-US" sz="2200" dirty="0">
                <a:latin typeface="Segoe UI Semilight"/>
                <a:cs typeface="Segoe UI Semilight"/>
              </a:rPr>
              <a:t>Task 6: Configure and test autoscaling of the Azure web app</a:t>
            </a:r>
            <a:endParaRPr lang="en-US" sz="2200" dirty="0"/>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588263" y="457200"/>
            <a:ext cx="11018520" cy="553998"/>
          </a:xfrm>
        </p:spPr>
        <p:txBody>
          <a:bodyPr/>
          <a:lstStyle/>
          <a:p>
            <a:r>
              <a:rPr lang="en-US" dirty="0">
                <a:cs typeface="Segoe UI"/>
              </a:rPr>
              <a:t>Lab 09b - Implement Azure Container Instances</a:t>
            </a:r>
          </a:p>
        </p:txBody>
      </p:sp>
      <p:sp>
        <p:nvSpPr>
          <p:cNvPr id="3" name="Text Placeholder 2">
            <a:extLst>
              <a:ext uri="{FF2B5EF4-FFF2-40B4-BE49-F238E27FC236}">
                <a16:creationId xmlns:a16="http://schemas.microsoft.com/office/drawing/2014/main" id="{3C78EC1F-D96E-4BB2-A508-DBDE6C81BC92}"/>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a Docker image by using the Azure Container Instance</a:t>
            </a:r>
          </a:p>
          <a:p>
            <a:pPr marL="285750" indent="-285750">
              <a:buFont typeface="Arial"/>
              <a:buChar char="•"/>
            </a:pPr>
            <a:r>
              <a:rPr lang="en-US" sz="2400" dirty="0">
                <a:latin typeface="Segoe UI Semilight"/>
                <a:cs typeface="Segoe UI Semilight"/>
              </a:rPr>
              <a:t>Task 2: Review the functionality of the Azure Container Instance</a:t>
            </a:r>
          </a:p>
          <a:p>
            <a:endParaRPr lang="en-US" sz="2400" dirty="0"/>
          </a:p>
        </p:txBody>
      </p:sp>
    </p:spTree>
    <p:extLst>
      <p:ext uri="{BB962C8B-B14F-4D97-AF65-F5344CB8AC3E}">
        <p14:creationId xmlns:p14="http://schemas.microsoft.com/office/powerpoint/2010/main" val="8880702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588263" y="457200"/>
            <a:ext cx="11018520" cy="553998"/>
          </a:xfrm>
        </p:spPr>
        <p:txBody>
          <a:bodyPr/>
          <a:lstStyle/>
          <a:p>
            <a:r>
              <a:rPr lang="en-US" dirty="0">
                <a:cs typeface="Segoe UI"/>
              </a:rPr>
              <a:t>Lab 09c - Implement Azure Kubernetes Service</a:t>
            </a:r>
          </a:p>
        </p:txBody>
      </p:sp>
      <p:sp>
        <p:nvSpPr>
          <p:cNvPr id="3" name="Text Placeholder 2">
            <a:extLst>
              <a:ext uri="{FF2B5EF4-FFF2-40B4-BE49-F238E27FC236}">
                <a16:creationId xmlns:a16="http://schemas.microsoft.com/office/drawing/2014/main" id="{B8C4BA15-44CA-49DA-9A9B-7CDB66E28747}"/>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t>Task 1: Deploy an Azure Kubernetes Service cluster</a:t>
            </a:r>
          </a:p>
          <a:p>
            <a:pPr marL="285750" indent="-285750">
              <a:buFont typeface="Arial"/>
              <a:buChar char="•"/>
            </a:pPr>
            <a:r>
              <a:rPr lang="en-US" sz="2400" dirty="0"/>
              <a:t>Task 2: Deploy pods into the Azure Kubernetes Service cluster</a:t>
            </a:r>
          </a:p>
          <a:p>
            <a:pPr marL="285750" indent="-285750">
              <a:buFont typeface="Arial"/>
              <a:buChar char="•"/>
            </a:pPr>
            <a:r>
              <a:rPr lang="en-US" sz="2400" dirty="0"/>
              <a:t>Task 3: Scale containerized workloads in the Azure Kubernetes service cluster</a:t>
            </a:r>
          </a:p>
          <a:p>
            <a:endParaRPr lang="en-US" sz="2400" dirty="0"/>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cs typeface="Segoe UI"/>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5416868"/>
          </a:xfrm>
        </p:spPr>
        <p:txBody>
          <a:bodyPr vert="horz" wrap="square" lIns="0" tIns="0" rIns="0" bIns="0" rtlCol="0" anchor="t">
            <a:spAutoFit/>
          </a:bodyPr>
          <a:lstStyle/>
          <a:p>
            <a:pPr marL="457200" indent="-457200">
              <a:buFont typeface="Arial" panose="020B0604020202020204" pitchFamily="34" charset="0"/>
              <a:buChar char="•"/>
            </a:pPr>
            <a:r>
              <a:rPr lang="en-US" sz="2200" dirty="0">
                <a:latin typeface="Segoe UI Semilight"/>
                <a:cs typeface="Segoe UI Semilight"/>
              </a:rPr>
              <a:t>Module Review Questions</a:t>
            </a:r>
          </a:p>
          <a:p>
            <a:pPr marL="457200" indent="-457200">
              <a:buFont typeface="Arial" panose="020B0604020202020204" pitchFamily="34" charset="0"/>
              <a:buChar char="•"/>
            </a:pPr>
            <a:r>
              <a:rPr lang="en-US" sz="2200" dirty="0">
                <a:latin typeface="Segoe UI Semilight"/>
                <a:cs typeface="Segoe UI Semilight"/>
              </a:rPr>
              <a:t>Microsoft Learn Modules (docs.microsoft.com/Learn)</a:t>
            </a:r>
          </a:p>
          <a:p>
            <a:pPr marL="685800" lvl="1" indent="-457200">
              <a:buFont typeface="Arial" panose="020B0604020202020204" pitchFamily="34" charset="0"/>
              <a:buChar char="•"/>
            </a:pPr>
            <a:r>
              <a:rPr lang="en-US" sz="2200" dirty="0"/>
              <a:t>Host a web application with Azure App service</a:t>
            </a:r>
            <a:endParaRPr lang="en-US" sz="2200" dirty="0">
              <a:cs typeface="Segoe UI"/>
            </a:endParaRPr>
          </a:p>
          <a:p>
            <a:pPr marL="685800" lvl="1" indent="-457200">
              <a:buFont typeface="Arial" panose="020B0604020202020204" pitchFamily="34" charset="0"/>
              <a:buChar char="•"/>
            </a:pPr>
            <a:r>
              <a:rPr lang="en-US" sz="2200" dirty="0"/>
              <a:t>Stage a web app deployment for testing and rollback by using App Service deployment slots</a:t>
            </a:r>
            <a:endParaRPr lang="en-US" sz="2200" dirty="0">
              <a:cs typeface="Segoe UI"/>
            </a:endParaRPr>
          </a:p>
          <a:p>
            <a:pPr marL="685800" lvl="1" indent="-457200">
              <a:buFont typeface="Arial" panose="020B0604020202020204" pitchFamily="34" charset="0"/>
              <a:buChar char="•"/>
            </a:pPr>
            <a:r>
              <a:rPr lang="en-US" sz="2200" dirty="0"/>
              <a:t>Scale an App Service web app to efficiently meet demand with App Service scale up and scale out</a:t>
            </a:r>
            <a:endParaRPr lang="en-US" sz="2200" dirty="0">
              <a:cs typeface="Segoe UI"/>
            </a:endParaRPr>
          </a:p>
          <a:p>
            <a:pPr marL="685800" lvl="1" indent="-457200">
              <a:buFont typeface="Arial" panose="020B0604020202020204" pitchFamily="34" charset="0"/>
              <a:buChar char="•"/>
            </a:pPr>
            <a:r>
              <a:rPr lang="en-US" sz="2200" dirty="0"/>
              <a:t>Dynamically meet changing web app performance requirements with autoscale rules</a:t>
            </a:r>
            <a:endParaRPr lang="en-US" sz="2200" dirty="0">
              <a:cs typeface="Segoe UI"/>
            </a:endParaRPr>
          </a:p>
          <a:p>
            <a:pPr marL="685800" lvl="1" indent="-457200">
              <a:buFont typeface="Arial" panose="020B0604020202020204" pitchFamily="34" charset="0"/>
              <a:buChar char="•"/>
            </a:pPr>
            <a:r>
              <a:rPr lang="en-US" sz="2200" dirty="0"/>
              <a:t>Capture and view page load times in your Azure web app with Application Insights</a:t>
            </a:r>
            <a:endParaRPr lang="en-US" sz="2200" dirty="0">
              <a:cs typeface="Segoe UI"/>
            </a:endParaRPr>
          </a:p>
          <a:p>
            <a:pPr marL="685800" lvl="1" indent="-457200">
              <a:buFont typeface="Arial" panose="020B0604020202020204" pitchFamily="34" charset="0"/>
              <a:buChar char="•"/>
            </a:pPr>
            <a:r>
              <a:rPr lang="en-US" sz="2200" dirty="0"/>
              <a:t>Build a containerized web application with Docker</a:t>
            </a:r>
          </a:p>
          <a:p>
            <a:pPr marL="685800" lvl="1" indent="-457200">
              <a:buFont typeface="Arial" panose="020B0604020202020204" pitchFamily="34" charset="0"/>
              <a:buChar char="•"/>
            </a:pPr>
            <a:r>
              <a:rPr lang="en-US" sz="2200" dirty="0"/>
              <a:t>Run Docker containers with Azure Container Instances</a:t>
            </a:r>
          </a:p>
          <a:p>
            <a:pPr marL="685800" lvl="1" indent="-457200">
              <a:buFont typeface="Arial" panose="020B0604020202020204" pitchFamily="34" charset="0"/>
              <a:buChar char="•"/>
            </a:pPr>
            <a:r>
              <a:rPr lang="en-US" sz="2200" dirty="0"/>
              <a:t>Introduction</a:t>
            </a:r>
            <a:r>
              <a:rPr lang="en-US" sz="2200" dirty="0">
                <a:ea typeface="+mn-lt"/>
                <a:cs typeface="+mn-lt"/>
              </a:rPr>
              <a:t> to the Azure Kubernetes Service</a:t>
            </a:r>
            <a:endParaRPr lang="en-US" sz="2200" dirty="0">
              <a:cs typeface="Segoe UI"/>
            </a:endParaRPr>
          </a:p>
          <a:p>
            <a:pPr marL="685800" lvl="1" indent="-457200">
              <a:buFont typeface="Arial" panose="020B0604020202020204" pitchFamily="34" charset="0"/>
              <a:buChar char="•"/>
            </a:pPr>
            <a:endParaRPr lang="en-US" sz="2200" dirty="0">
              <a:cs typeface="Segoe UI"/>
            </a:endParaRPr>
          </a:p>
        </p:txBody>
      </p:sp>
    </p:spTree>
    <p:extLst>
      <p:ext uri="{BB962C8B-B14F-4D97-AF65-F5344CB8AC3E}">
        <p14:creationId xmlns:p14="http://schemas.microsoft.com/office/powerpoint/2010/main" val="6089082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App Service Plans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90868" y="1435100"/>
            <a:ext cx="10524436" cy="4185761"/>
          </a:xfrm>
        </p:spPr>
        <p:txBody>
          <a:bodyPr/>
          <a:lstStyle/>
          <a:p>
            <a:r>
              <a:rPr lang="en-US" dirty="0"/>
              <a:t>Define a set of compute resources for a web app to run</a:t>
            </a:r>
          </a:p>
          <a:p>
            <a:r>
              <a:rPr lang="en-US" dirty="0"/>
              <a:t>Determines performance, price, and features</a:t>
            </a:r>
          </a:p>
          <a:p>
            <a:r>
              <a:rPr lang="en-US" dirty="0"/>
              <a:t>One or more apps can be configured to run in the same App Service plan</a:t>
            </a:r>
          </a:p>
          <a:p>
            <a:r>
              <a:rPr lang="en-US" dirty="0"/>
              <a:t>App Service plans define:</a:t>
            </a:r>
          </a:p>
          <a:p>
            <a:pPr lvl="1"/>
            <a:r>
              <a:rPr lang="en-US" sz="2400" dirty="0">
                <a:latin typeface="Segoe UI Semilight" panose="020B0402040204020203" pitchFamily="34" charset="0"/>
                <a:cs typeface="Segoe UI Semilight" panose="020B0402040204020203" pitchFamily="34" charset="0"/>
              </a:rPr>
              <a:t>Region where compute resources will be created </a:t>
            </a:r>
          </a:p>
          <a:p>
            <a:pPr lvl="1"/>
            <a:r>
              <a:rPr lang="en-US" sz="2400" dirty="0">
                <a:latin typeface="Segoe UI Semilight" panose="020B0402040204020203" pitchFamily="34" charset="0"/>
                <a:cs typeface="Segoe UI Semilight" panose="020B0402040204020203" pitchFamily="34" charset="0"/>
              </a:rPr>
              <a:t>Number of virtual machine instances </a:t>
            </a:r>
          </a:p>
          <a:p>
            <a:pPr lvl="1"/>
            <a:r>
              <a:rPr lang="en-US" sz="2400" dirty="0">
                <a:latin typeface="Segoe UI Semilight" panose="020B0402040204020203" pitchFamily="34" charset="0"/>
                <a:cs typeface="Segoe UI Semilight" panose="020B0402040204020203" pitchFamily="34" charset="0"/>
              </a:rPr>
              <a:t>Size of virtual machine instances (Small, Medium, Large)</a:t>
            </a:r>
          </a:p>
          <a:p>
            <a:pPr lvl="1"/>
            <a:r>
              <a:rPr lang="en-US" sz="2400" dirty="0">
                <a:latin typeface="Segoe UI Semilight" panose="020B0402040204020203" pitchFamily="34" charset="0"/>
                <a:cs typeface="Segoe UI Semilight" panose="020B0402040204020203" pitchFamily="34" charset="0"/>
              </a:rPr>
              <a:t>Pricing tier (next slide)</a:t>
            </a:r>
            <a:endParaRPr lang="en-US" dirty="0"/>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App Service Plan Pricing Tiers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86740" y="4761166"/>
            <a:ext cx="10932598" cy="1661993"/>
          </a:xfrm>
        </p:spPr>
        <p:txBody>
          <a:bodyPr vert="horz" wrap="square" lIns="0" tIns="0" rIns="0" bIns="0" rtlCol="0" anchor="t">
            <a:spAutoFit/>
          </a:bodyPr>
          <a:lstStyle/>
          <a:p>
            <a:pPr lvl="0"/>
            <a:r>
              <a:rPr lang="en-US" sz="2000" b="1" dirty="0">
                <a:latin typeface="Segoe UI Semilight"/>
                <a:cs typeface="Segoe UI Semilight"/>
              </a:rPr>
              <a:t>Shared compute (</a:t>
            </a:r>
            <a:r>
              <a:rPr lang="en-US" sz="2000" dirty="0">
                <a:latin typeface="Segoe UI Semilight"/>
                <a:cs typeface="Segoe UI Semilight"/>
              </a:rPr>
              <a:t>Free and Shared). Run apps on the same Azure VM as other App Service apps, and the resources cannot scale out</a:t>
            </a:r>
          </a:p>
          <a:p>
            <a:pPr lvl="0"/>
            <a:r>
              <a:rPr lang="en-US" sz="2000" b="1" dirty="0">
                <a:latin typeface="Segoe UI Semilight"/>
                <a:cs typeface="Segoe UI Semilight"/>
              </a:rPr>
              <a:t>Dedicated compute</a:t>
            </a:r>
            <a:r>
              <a:rPr lang="en-US" sz="2000" dirty="0">
                <a:latin typeface="Segoe UI Semilight"/>
                <a:cs typeface="Segoe UI Semilight"/>
              </a:rPr>
              <a:t> (Basic, Standard, Premium). Run apps in the same plan in dedicated Azure VMs</a:t>
            </a:r>
          </a:p>
          <a:p>
            <a:pPr lvl="0"/>
            <a:r>
              <a:rPr lang="en-US" sz="2000" b="1" dirty="0">
                <a:latin typeface="Segoe UI Semilight"/>
                <a:cs typeface="Segoe UI Semilight"/>
              </a:rPr>
              <a:t>Isolated</a:t>
            </a:r>
            <a:r>
              <a:rPr lang="en-US" sz="2000" dirty="0">
                <a:latin typeface="Segoe UI Semilight"/>
                <a:cs typeface="Segoe UI Semilight"/>
              </a:rPr>
              <a:t>. Runs apps on dedicated Azure VMs in dedicated Azure virtual networks</a:t>
            </a:r>
          </a:p>
        </p:txBody>
      </p:sp>
      <p:graphicFrame>
        <p:nvGraphicFramePr>
          <p:cNvPr id="8" name="Table 7">
            <a:extLst>
              <a:ext uri="{FF2B5EF4-FFF2-40B4-BE49-F238E27FC236}">
                <a16:creationId xmlns:a16="http://schemas.microsoft.com/office/drawing/2014/main" id="{13449A8D-6832-46D8-8419-557E01C1B8FC}"/>
              </a:ext>
            </a:extLst>
          </p:cNvPr>
          <p:cNvGraphicFramePr>
            <a:graphicFrameLocks noGrp="1"/>
          </p:cNvGraphicFramePr>
          <p:nvPr>
            <p:extLst>
              <p:ext uri="{D42A27DB-BD31-4B8C-83A1-F6EECF244321}">
                <p14:modId xmlns:p14="http://schemas.microsoft.com/office/powerpoint/2010/main" val="1500795051"/>
              </p:ext>
            </p:extLst>
          </p:nvPr>
        </p:nvGraphicFramePr>
        <p:xfrm>
          <a:off x="710119" y="1507807"/>
          <a:ext cx="10682592" cy="3042573"/>
        </p:xfrm>
        <a:graphic>
          <a:graphicData uri="http://schemas.openxmlformats.org/drawingml/2006/table">
            <a:tbl>
              <a:tblPr firstRow="1">
                <a:tableStyleId>{6E25E649-3F16-4E02-A733-19D2CDBF48F0}</a:tableStyleId>
              </a:tblPr>
              <a:tblGrid>
                <a:gridCol w="2130358">
                  <a:extLst>
                    <a:ext uri="{9D8B030D-6E8A-4147-A177-3AD203B41FA5}">
                      <a16:colId xmlns:a16="http://schemas.microsoft.com/office/drawing/2014/main" val="2387840815"/>
                    </a:ext>
                  </a:extLst>
                </a:gridCol>
                <a:gridCol w="810355">
                  <a:extLst>
                    <a:ext uri="{9D8B030D-6E8A-4147-A177-3AD203B41FA5}">
                      <a16:colId xmlns:a16="http://schemas.microsoft.com/office/drawing/2014/main" val="1941269257"/>
                    </a:ext>
                  </a:extLst>
                </a:gridCol>
                <a:gridCol w="1260305">
                  <a:extLst>
                    <a:ext uri="{9D8B030D-6E8A-4147-A177-3AD203B41FA5}">
                      <a16:colId xmlns:a16="http://schemas.microsoft.com/office/drawing/2014/main" val="3444600507"/>
                    </a:ext>
                  </a:extLst>
                </a:gridCol>
                <a:gridCol w="1330323">
                  <a:extLst>
                    <a:ext uri="{9D8B030D-6E8A-4147-A177-3AD203B41FA5}">
                      <a16:colId xmlns:a16="http://schemas.microsoft.com/office/drawing/2014/main" val="2653829490"/>
                    </a:ext>
                  </a:extLst>
                </a:gridCol>
                <a:gridCol w="1520369">
                  <a:extLst>
                    <a:ext uri="{9D8B030D-6E8A-4147-A177-3AD203B41FA5}">
                      <a16:colId xmlns:a16="http://schemas.microsoft.com/office/drawing/2014/main" val="2479770275"/>
                    </a:ext>
                  </a:extLst>
                </a:gridCol>
                <a:gridCol w="1690410">
                  <a:extLst>
                    <a:ext uri="{9D8B030D-6E8A-4147-A177-3AD203B41FA5}">
                      <a16:colId xmlns:a16="http://schemas.microsoft.com/office/drawing/2014/main" val="661541478"/>
                    </a:ext>
                  </a:extLst>
                </a:gridCol>
                <a:gridCol w="1940472">
                  <a:extLst>
                    <a:ext uri="{9D8B030D-6E8A-4147-A177-3AD203B41FA5}">
                      <a16:colId xmlns:a16="http://schemas.microsoft.com/office/drawing/2014/main" val="2780448184"/>
                    </a:ext>
                  </a:extLst>
                </a:gridCol>
              </a:tblGrid>
              <a:tr h="846306">
                <a:tc>
                  <a:txBody>
                    <a:bodyPr/>
                    <a:lstStyle/>
                    <a:p>
                      <a:pPr lvl="0" algn="ctr">
                        <a:buNone/>
                      </a:pPr>
                      <a:r>
                        <a:rPr lang="en-US" sz="1400" b="1" kern="1200" cap="none" dirty="0">
                          <a:solidFill>
                            <a:schemeClr val="lt1"/>
                          </a:solidFill>
                          <a:effectLst/>
                          <a:latin typeface="+mn-lt"/>
                          <a:ea typeface="+mn-ea"/>
                          <a:cs typeface="+mn-cs"/>
                        </a:rPr>
                        <a:t>Selected Features</a:t>
                      </a:r>
                    </a:p>
                  </a:txBody>
                  <a:tcPr marL="63004" marR="63004" marT="63004" marB="6300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Free</a:t>
                      </a:r>
                      <a:r>
                        <a:rPr lang="en-US" sz="1400" b="0" cap="none" dirty="0">
                          <a:effectLst/>
                        </a:rPr>
                        <a: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Shared</a:t>
                      </a:r>
                      <a:r>
                        <a:rPr lang="en-US" sz="1400" b="0" cap="none" dirty="0">
                          <a:effectLst/>
                        </a:rPr>
                        <a:t> </a:t>
                      </a:r>
                    </a:p>
                    <a:p>
                      <a:pPr algn="ctr" fontAlgn="t"/>
                      <a:r>
                        <a:rPr lang="en-US" sz="1400" b="0" cap="none" dirty="0">
                          <a:effectLst/>
                        </a:rPr>
                        <a:t>(dev/test)</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Basic </a:t>
                      </a:r>
                    </a:p>
                    <a:p>
                      <a:pPr algn="ctr" fontAlgn="t"/>
                      <a:r>
                        <a:rPr lang="en-US" sz="1400" b="0" cap="none" dirty="0">
                          <a:effectLst/>
                        </a:rPr>
                        <a:t>(dedicated dev/test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Standard</a:t>
                      </a:r>
                      <a:r>
                        <a:rPr lang="en-US" sz="1400" b="0" cap="none" dirty="0">
                          <a:effectLst/>
                        </a:rPr>
                        <a:t> </a:t>
                      </a:r>
                    </a:p>
                    <a:p>
                      <a:pPr algn="ctr" fontAlgn="t"/>
                      <a:r>
                        <a:rPr lang="en-US" sz="1400" b="0" cap="none" dirty="0">
                          <a:effectLst/>
                        </a:rPr>
                        <a:t>(production workloads)</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Premium</a:t>
                      </a:r>
                      <a:r>
                        <a:rPr lang="en-US" sz="1400" b="0" cap="none" dirty="0">
                          <a:effectLst/>
                        </a:rPr>
                        <a:t> </a:t>
                      </a:r>
                    </a:p>
                    <a:p>
                      <a:pPr algn="ctr" fontAlgn="t"/>
                      <a:r>
                        <a:rPr lang="en-US" sz="1400" b="0" cap="none" dirty="0">
                          <a:effectLst/>
                        </a:rPr>
                        <a:t>(enhanced scale and performance)</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Isolated</a:t>
                      </a:r>
                      <a:r>
                        <a:rPr lang="en-US" sz="1400" b="0" cap="none" dirty="0">
                          <a:effectLst/>
                        </a:rPr>
                        <a:t> </a:t>
                      </a:r>
                    </a:p>
                    <a:p>
                      <a:pPr algn="ctr" fontAlgn="t"/>
                      <a:r>
                        <a:rPr lang="en-US" sz="1400" b="0" cap="none" dirty="0">
                          <a:effectLst/>
                        </a:rPr>
                        <a:t>(high-performance, security and isolation)</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9103059"/>
                  </a:ext>
                </a:extLst>
              </a:tr>
              <a:tr h="428427">
                <a:tc>
                  <a:txBody>
                    <a:bodyPr/>
                    <a:lstStyle/>
                    <a:p>
                      <a:pPr algn="l" fontAlgn="t"/>
                      <a:r>
                        <a:rPr lang="en-US" sz="1400" dirty="0">
                          <a:effectLst/>
                        </a:rPr>
                        <a:t>Web, mobile, or API apps</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901656736"/>
                  </a:ext>
                </a:extLst>
              </a:tr>
              <a:tr h="428427">
                <a:tc>
                  <a:txBody>
                    <a:bodyPr/>
                    <a:lstStyle/>
                    <a:p>
                      <a:pPr algn="l" fontAlgn="t"/>
                      <a:r>
                        <a:rPr lang="en-US" sz="1400" dirty="0">
                          <a:effectLst/>
                        </a:rPr>
                        <a:t>Disk space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250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TB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1225273530"/>
                  </a:ext>
                </a:extLst>
              </a:tr>
              <a:tr h="428427">
                <a:tc>
                  <a:txBody>
                    <a:bodyPr/>
                    <a:lstStyle/>
                    <a:p>
                      <a:pPr algn="l" fontAlgn="t"/>
                      <a:r>
                        <a:rPr lang="en-US" sz="1400" dirty="0">
                          <a:effectLst/>
                        </a:rPr>
                        <a:t>Auto Scale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860645062"/>
                  </a:ext>
                </a:extLst>
              </a:tr>
              <a:tr h="428427">
                <a:tc>
                  <a:txBody>
                    <a:bodyPr/>
                    <a:lstStyle/>
                    <a:p>
                      <a:pPr algn="l" fontAlgn="t"/>
                      <a:r>
                        <a:rPr lang="en-US" sz="1400" dirty="0">
                          <a:effectLst/>
                        </a:rPr>
                        <a:t>Deployment Slots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3010663289"/>
                  </a:ext>
                </a:extLst>
              </a:tr>
              <a:tr h="428427">
                <a:tc>
                  <a:txBody>
                    <a:bodyPr/>
                    <a:lstStyle/>
                    <a:p>
                      <a:pPr algn="l" fontAlgn="t"/>
                      <a:r>
                        <a:rPr lang="en-US" sz="1400" dirty="0">
                          <a:effectLst/>
                        </a:rPr>
                        <a:t>Max Instances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1482700156"/>
                  </a:ext>
                </a:extLst>
              </a:tr>
            </a:tbl>
          </a:graphicData>
        </a:graphic>
      </p:graphicFrame>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p:txBody>
          <a:bodyPr/>
          <a:lstStyle/>
          <a:p>
            <a:r>
              <a:rPr lang="en-US" dirty="0">
                <a:solidFill>
                  <a:schemeClr val="tx1"/>
                </a:solidFill>
                <a:cs typeface="Segoe UI"/>
              </a:rPr>
              <a:t>App Service Plan Scaling</a:t>
            </a:r>
            <a:endParaRPr lang="en-US" dirty="0">
              <a:solidFill>
                <a:schemeClr val="tx1"/>
              </a:solidFill>
            </a:endParaRPr>
          </a:p>
        </p:txBody>
      </p:sp>
      <p:sp>
        <p:nvSpPr>
          <p:cNvPr id="3" name="Text Placeholder 2">
            <a:extLst>
              <a:ext uri="{FF2B5EF4-FFF2-40B4-BE49-F238E27FC236}">
                <a16:creationId xmlns:a16="http://schemas.microsoft.com/office/drawing/2014/main" id="{FAEFDC0A-02FE-4808-8EEB-18B0FEEB214C}"/>
              </a:ext>
            </a:extLst>
          </p:cNvPr>
          <p:cNvSpPr>
            <a:spLocks noGrp="1"/>
          </p:cNvSpPr>
          <p:nvPr>
            <p:ph type="body" sz="quarter" idx="10"/>
          </p:nvPr>
        </p:nvSpPr>
        <p:spPr>
          <a:xfrm>
            <a:off x="416034" y="3975960"/>
            <a:ext cx="9640737" cy="2289858"/>
          </a:xfrm>
        </p:spPr>
        <p:txBody>
          <a:bodyPr/>
          <a:lstStyle/>
          <a:p>
            <a:r>
              <a:rPr lang="en-US" sz="2400" dirty="0"/>
              <a:t>Scale up (change the App Service plan)</a:t>
            </a:r>
          </a:p>
          <a:p>
            <a:pPr lvl="1"/>
            <a:r>
              <a:rPr lang="en-US" dirty="0"/>
              <a:t>More hardware (CPU, memory, disk)</a:t>
            </a:r>
          </a:p>
          <a:p>
            <a:pPr lvl="1"/>
            <a:r>
              <a:rPr lang="en-US" dirty="0"/>
              <a:t>More features (dedicated virtual machines, staging slots, autoscaling)</a:t>
            </a:r>
          </a:p>
          <a:p>
            <a:r>
              <a:rPr lang="en-US" sz="2400" dirty="0"/>
              <a:t>Scale out (increase the number of VM instances)</a:t>
            </a:r>
          </a:p>
          <a:p>
            <a:pPr lvl="1"/>
            <a:r>
              <a:rPr lang="en-US" dirty="0"/>
              <a:t>Manual (fixed number of instances)</a:t>
            </a:r>
          </a:p>
          <a:p>
            <a:pPr lvl="1"/>
            <a:r>
              <a:rPr lang="en-US" dirty="0"/>
              <a:t>Autoscale (based on predefined rules and schedules)</a:t>
            </a:r>
          </a:p>
        </p:txBody>
      </p:sp>
      <p:pic>
        <p:nvPicPr>
          <p:cNvPr id="4" name="Picture 4" descr="A screenshot of scaling out the App Service Plan.  Manual scale is selected and Instance count is set to 3.">
            <a:extLst>
              <a:ext uri="{FF2B5EF4-FFF2-40B4-BE49-F238E27FC236}">
                <a16:creationId xmlns:a16="http://schemas.microsoft.com/office/drawing/2014/main" id="{13261714-2560-420A-9A45-272AB77B763E}"/>
              </a:ext>
            </a:extLst>
          </p:cNvPr>
          <p:cNvPicPr>
            <a:picLocks noChangeAspect="1"/>
          </p:cNvPicPr>
          <p:nvPr/>
        </p:nvPicPr>
        <p:blipFill>
          <a:blip r:embed="rId3"/>
          <a:stretch>
            <a:fillRect/>
          </a:stretch>
        </p:blipFill>
        <p:spPr>
          <a:xfrm>
            <a:off x="1642425" y="1197351"/>
            <a:ext cx="8203391" cy="2541311"/>
          </a:xfrm>
          <a:prstGeom prst="rect">
            <a:avLst/>
          </a:prstGeom>
          <a:ln>
            <a:solidFill>
              <a:schemeClr val="tx1"/>
            </a:solidFill>
          </a:ln>
        </p:spPr>
      </p:pic>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588263" y="457200"/>
            <a:ext cx="11018520" cy="553998"/>
          </a:xfrm>
        </p:spPr>
        <p:txBody>
          <a:bodyPr/>
          <a:lstStyle/>
          <a:p>
            <a:r>
              <a:rPr lang="en-US" dirty="0">
                <a:solidFill>
                  <a:schemeClr val="tx1"/>
                </a:solidFill>
                <a:cs typeface="Segoe UI"/>
              </a:rPr>
              <a:t>App Service Plan Scale Out</a:t>
            </a:r>
          </a:p>
        </p:txBody>
      </p:sp>
      <p:sp>
        <p:nvSpPr>
          <p:cNvPr id="3" name="Text Placeholder 2">
            <a:extLst>
              <a:ext uri="{FF2B5EF4-FFF2-40B4-BE49-F238E27FC236}">
                <a16:creationId xmlns:a16="http://schemas.microsoft.com/office/drawing/2014/main" id="{74CFBFB3-3F20-41E7-9393-88AA1290129D}"/>
              </a:ext>
            </a:extLst>
          </p:cNvPr>
          <p:cNvSpPr>
            <a:spLocks noGrp="1"/>
          </p:cNvSpPr>
          <p:nvPr>
            <p:ph type="body" sz="quarter" idx="10"/>
          </p:nvPr>
        </p:nvSpPr>
        <p:spPr>
          <a:xfrm>
            <a:off x="588962" y="3926052"/>
            <a:ext cx="11361299" cy="2585323"/>
          </a:xfrm>
        </p:spPr>
        <p:txBody>
          <a:bodyPr/>
          <a:lstStyle/>
          <a:p>
            <a:r>
              <a:rPr lang="en-US" sz="2400" dirty="0"/>
              <a:t>Adjust available resources based on the current demand</a:t>
            </a:r>
          </a:p>
          <a:p>
            <a:r>
              <a:rPr lang="en-US" sz="2400" dirty="0"/>
              <a:t>Improves availability and fault tolerance</a:t>
            </a:r>
          </a:p>
          <a:p>
            <a:r>
              <a:rPr lang="en-US" sz="2400" dirty="0"/>
              <a:t>Scale based on a metric (CPU percentage, memory percentage, HTTP requests) </a:t>
            </a:r>
          </a:p>
          <a:p>
            <a:r>
              <a:rPr lang="en-US" sz="2400" dirty="0"/>
              <a:t>Scale according to a schedule (weekdays, weekends, times, holidays)</a:t>
            </a:r>
          </a:p>
          <a:p>
            <a:r>
              <a:rPr lang="en-US" sz="2400" dirty="0"/>
              <a:t>Can implement multiple rules – combine metrics and schedules</a:t>
            </a:r>
          </a:p>
          <a:p>
            <a:r>
              <a:rPr lang="en-US" sz="2400" dirty="0"/>
              <a:t>Don’t forget to scale down</a:t>
            </a:r>
          </a:p>
        </p:txBody>
      </p:sp>
      <p:pic>
        <p:nvPicPr>
          <p:cNvPr id="4" name="Picture 4" descr="A screen shot of the Default scale condition.  Options available to scale based on a metric, add a rule, and define instance limits.">
            <a:extLst>
              <a:ext uri="{FF2B5EF4-FFF2-40B4-BE49-F238E27FC236}">
                <a16:creationId xmlns:a16="http://schemas.microsoft.com/office/drawing/2014/main" id="{A831E258-D250-47CF-90A7-28BBC4C4CE03}"/>
              </a:ext>
            </a:extLst>
          </p:cNvPr>
          <p:cNvPicPr>
            <a:picLocks noChangeAspect="1"/>
          </p:cNvPicPr>
          <p:nvPr/>
        </p:nvPicPr>
        <p:blipFill>
          <a:blip r:embed="rId3"/>
          <a:stretch>
            <a:fillRect/>
          </a:stretch>
        </p:blipFill>
        <p:spPr>
          <a:xfrm>
            <a:off x="2380158" y="1210064"/>
            <a:ext cx="6320231" cy="2511030"/>
          </a:xfrm>
          <a:prstGeom prst="rect">
            <a:avLst/>
          </a:prstGeom>
          <a:ln>
            <a:solidFill>
              <a:schemeClr val="tx1"/>
            </a:solidFill>
          </a:ln>
        </p:spPr>
      </p:pic>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 Plan</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465016"/>
          </a:xfrm>
        </p:spPr>
        <p:txBody>
          <a:bodyPr vert="horz" wrap="square" lIns="0" tIns="0" rIns="0" bIns="0" rtlCol="0" anchor="t">
            <a:spAutoFit/>
          </a:bodyPr>
          <a:lstStyle/>
          <a:p>
            <a:r>
              <a:rPr lang="en-US" dirty="0">
                <a:latin typeface="Segoe UI Semilight"/>
                <a:cs typeface="Segoe UI Semilight"/>
              </a:rPr>
              <a:t>Create an App Service Plan in the Azure Portal</a:t>
            </a:r>
            <a:endParaRPr lang="en-US" dirty="0"/>
          </a:p>
          <a:p>
            <a:r>
              <a:rPr lang="en-US" dirty="0">
                <a:latin typeface="Segoe UI Semilight"/>
                <a:cs typeface="Segoe UI Semilight"/>
              </a:rPr>
              <a:t>Review Pricing Tiers</a:t>
            </a:r>
          </a:p>
          <a:p>
            <a:r>
              <a:rPr lang="en-US" dirty="0">
                <a:latin typeface="Segoe UI Semilight"/>
                <a:cs typeface="Segoe UI Semilight"/>
              </a:rPr>
              <a:t>Configure Autoscaling</a:t>
            </a:r>
            <a:endParaRPr lang="en-US" dirty="0"/>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18227</Words>
  <Application>Microsoft Office PowerPoint</Application>
  <PresentationFormat>Panorámica</PresentationFormat>
  <Paragraphs>1208</Paragraphs>
  <Slides>44</Slides>
  <Notes>37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44</vt:i4>
      </vt:variant>
    </vt:vector>
  </HeadingPairs>
  <TitlesOfParts>
    <vt:vector size="52" baseType="lpstr">
      <vt:lpstr>Arial</vt:lpstr>
      <vt:lpstr>Consolas</vt:lpstr>
      <vt:lpstr>Segoe UI</vt:lpstr>
      <vt:lpstr>Segoe UI Light</vt:lpstr>
      <vt:lpstr>Segoe UI Semibold</vt:lpstr>
      <vt:lpstr>Segoe UI Semilight</vt:lpstr>
      <vt:lpstr>Wingdings</vt:lpstr>
      <vt:lpstr>WHITE TEMPLATE</vt:lpstr>
      <vt:lpstr>AZ-104T00A Module 09:  Serverless Computing</vt:lpstr>
      <vt:lpstr>Module Overview</vt:lpstr>
      <vt:lpstr> Lesson 01: Azure App Service Plans</vt:lpstr>
      <vt:lpstr>Azure App Service Overview</vt:lpstr>
      <vt:lpstr>Azure App Service Plans</vt:lpstr>
      <vt:lpstr>App Service Plan Pricing Tiers</vt:lpstr>
      <vt:lpstr>App Service Plan Scaling</vt:lpstr>
      <vt:lpstr>App Service Plan Scale Out</vt:lpstr>
      <vt:lpstr>Demonstration – Create an App Service Plan</vt:lpstr>
      <vt:lpstr>Lesson 02: Azure App Services</vt:lpstr>
      <vt:lpstr>Managing App Services Overview</vt:lpstr>
      <vt:lpstr>Azure App Service</vt:lpstr>
      <vt:lpstr>Creating an App Service</vt:lpstr>
      <vt:lpstr>Continuous Deployment</vt:lpstr>
      <vt:lpstr>Deployment Slots</vt:lpstr>
      <vt:lpstr>Creating Deployment Slots</vt:lpstr>
      <vt:lpstr>Securing an App Service</vt:lpstr>
      <vt:lpstr>Custom Domain Names</vt:lpstr>
      <vt:lpstr>Backup an App Service</vt:lpstr>
      <vt:lpstr>Application Insights</vt:lpstr>
      <vt:lpstr>Demonstration – Create an App Service</vt:lpstr>
      <vt:lpstr>Lesson 03: Container Services</vt:lpstr>
      <vt:lpstr>Container Services Overview</vt:lpstr>
      <vt:lpstr>Containers vs Virtual Machines</vt:lpstr>
      <vt:lpstr>Azure Container Instances</vt:lpstr>
      <vt:lpstr>Container Groups</vt:lpstr>
      <vt:lpstr>Docker</vt:lpstr>
      <vt:lpstr>Lesson 04: Azure Kubernetes Service</vt:lpstr>
      <vt:lpstr>Azure Kubernetes Services Overview</vt:lpstr>
      <vt:lpstr>Azure Kubernetes Service</vt:lpstr>
      <vt:lpstr>AKS Clusters and Nodes</vt:lpstr>
      <vt:lpstr>AKS Networking</vt:lpstr>
      <vt:lpstr>AKS Storage</vt:lpstr>
      <vt:lpstr>AKS Security</vt:lpstr>
      <vt:lpstr>AKS and Azure Active Directory</vt:lpstr>
      <vt:lpstr>AKS Scaling</vt:lpstr>
      <vt:lpstr>AKS Scaling to ACI</vt:lpstr>
      <vt:lpstr>Virtual Kubelet</vt:lpstr>
      <vt:lpstr>Demonstration - Deploy Azure Kubernetes Service</vt:lpstr>
      <vt:lpstr>Lesson 06: Module Labs and Review</vt:lpstr>
      <vt:lpstr>Lab 09a - Implement Web Apps</vt:lpstr>
      <vt:lpstr>Lab 09b - Implement Azure Container Instances</vt:lpstr>
      <vt:lpstr>Lab 09c - Implement Azure Kubernetes Service</vt:lpstr>
      <vt:lpstr>Module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2020-03-16T14:22:15Z</dcterms:created>
  <dcterms:modified xsi:type="dcterms:W3CDTF">2025-04-02T07:22:27Z</dcterms:modified>
</cp:coreProperties>
</file>