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6"/>
  </p:notesMasterIdLst>
  <p:sldIdLst>
    <p:sldId id="1719" r:id="rId2"/>
    <p:sldId id="2544" r:id="rId3"/>
    <p:sldId id="1865" r:id="rId4"/>
    <p:sldId id="2543" r:id="rId5"/>
    <p:sldId id="2571" r:id="rId6"/>
    <p:sldId id="2572" r:id="rId7"/>
    <p:sldId id="2531" r:id="rId8"/>
    <p:sldId id="2533" r:id="rId9"/>
    <p:sldId id="1934" r:id="rId10"/>
    <p:sldId id="2559" r:id="rId11"/>
    <p:sldId id="2567" r:id="rId12"/>
    <p:sldId id="2566" r:id="rId13"/>
    <p:sldId id="2015" r:id="rId14"/>
    <p:sldId id="1953" r:id="rId15"/>
    <p:sldId id="1954" r:id="rId16"/>
    <p:sldId id="1885" r:id="rId17"/>
    <p:sldId id="1660" r:id="rId18"/>
    <p:sldId id="2537" r:id="rId19"/>
    <p:sldId id="2542" r:id="rId20"/>
    <p:sldId id="2573" r:id="rId21"/>
    <p:sldId id="2569" r:id="rId22"/>
    <p:sldId id="2007" r:id="rId23"/>
    <p:sldId id="1907" r:id="rId24"/>
    <p:sldId id="22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CA82B-11C5-4407-A80B-5917CC5A6C61}" v="53" dt="2020-03-10T20:14:56.251"/>
    <p1510:client id="{29FAE3C7-5D2F-45D0-B14B-515E2A512560}" v="60" dt="2020-03-03T15:18:16.559"/>
    <p1510:client id="{436F5EF4-ED9E-47F7-9845-5466896400BF}" v="72" dt="2020-02-25T16:56:34.820"/>
    <p1510:client id="{4FDAA3FE-FA0E-43BF-9B40-9B3A86DFD4D6}" v="9" dt="2020-03-10T21:28:30.115"/>
    <p1510:client id="{6C2A0CA5-9E88-4D1F-BB02-891ABF134F22}" v="419" dt="2020-02-25T15:59:17"/>
    <p1510:client id="{89A6F572-9E9D-4B4E-AA44-B1CCB62DF944}" v="1" dt="2020-03-11T13:03:56.419"/>
    <p1510:client id="{E98F2658-9504-42E4-9F75-DFE0D1288335}" v="2" dt="2020-03-10T21:21:50.675"/>
    <p1510:client id="{F3B6A98C-EA8C-48FE-8879-FFA1CBE02CF5}" v="1" dt="2020-03-10T21:00:01.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893" autoAdjust="0"/>
  </p:normalViewPr>
  <p:slideViewPr>
    <p:cSldViewPr snapToGrid="0">
      <p:cViewPr varScale="1">
        <p:scale>
          <a:sx n="60" d="100"/>
          <a:sy n="60" d="100"/>
        </p:scale>
        <p:origin x="78" y="246"/>
      </p:cViewPr>
      <p:guideLst/>
    </p:cSldViewPr>
  </p:slideViewPr>
  <p:notesTextViewPr>
    <p:cViewPr>
      <p:scale>
        <a:sx n="1" d="1"/>
        <a:sy n="1" d="1"/>
      </p:scale>
      <p:origin x="0" y="-225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‹Nº›</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dmin.microsoft.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3/30/2025 6:44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Self-Service </a:t>
            </a:r>
            <a:r>
              <a:rPr lang="es-ES" b="1" dirty="0" err="1"/>
              <a:t>Password</a:t>
            </a:r>
            <a:r>
              <a:rPr lang="es-ES" b="1" dirty="0"/>
              <a:t> </a:t>
            </a:r>
            <a:r>
              <a:rPr lang="es-ES" b="1" dirty="0" err="1"/>
              <a:t>Reset</a:t>
            </a:r>
            <a:r>
              <a:rPr lang="es-ES" b="1" dirty="0"/>
              <a:t> (SSPR)</a:t>
            </a:r>
          </a:p>
          <a:p>
            <a:pPr>
              <a:buNone/>
            </a:pPr>
            <a:r>
              <a:rPr lang="es-ES" dirty="0"/>
              <a:t>Uno de los </a:t>
            </a:r>
            <a:r>
              <a:rPr lang="es-ES" b="1" dirty="0"/>
              <a:t>motivos más comunes de llamadas al soporte técnico</a:t>
            </a:r>
            <a:r>
              <a:rPr lang="es-ES" dirty="0"/>
              <a:t> en las empresas es:</a:t>
            </a:r>
            <a:br>
              <a:rPr lang="es-ES" dirty="0"/>
            </a:br>
            <a:r>
              <a:rPr lang="es-ES" dirty="0"/>
              <a:t>👉 </a:t>
            </a:r>
            <a:r>
              <a:rPr lang="es-ES" i="1" dirty="0"/>
              <a:t>“No recuerdo mi contraseña”</a:t>
            </a:r>
            <a:endParaRPr lang="es-ES" dirty="0"/>
          </a:p>
          <a:p>
            <a:pPr>
              <a:buNone/>
            </a:pPr>
            <a:r>
              <a:rPr lang="es-ES" dirty="0"/>
              <a:t>Con </a:t>
            </a:r>
            <a:r>
              <a:rPr lang="es-ES" b="1" dirty="0"/>
              <a:t>Self-Service </a:t>
            </a:r>
            <a:r>
              <a:rPr lang="es-ES" b="1" dirty="0" err="1"/>
              <a:t>Password</a:t>
            </a:r>
            <a:r>
              <a:rPr lang="es-ES" b="1" dirty="0"/>
              <a:t> </a:t>
            </a:r>
            <a:r>
              <a:rPr lang="es-ES" b="1" dirty="0" err="1"/>
              <a:t>Reset</a:t>
            </a:r>
            <a:r>
              <a:rPr lang="es-ES" dirty="0"/>
              <a:t>, o </a:t>
            </a:r>
            <a:r>
              <a:rPr lang="es-ES" b="1" dirty="0"/>
              <a:t>SSPR</a:t>
            </a:r>
            <a:r>
              <a:rPr lang="es-ES" dirty="0"/>
              <a:t>, los propios usuarios pueden </a:t>
            </a:r>
            <a:r>
              <a:rPr lang="es-ES" b="1" dirty="0"/>
              <a:t>restablecer sus contraseñas sin tener que contactar con el </a:t>
            </a:r>
            <a:r>
              <a:rPr lang="es-ES" b="1" dirty="0" err="1"/>
              <a:t>helpdesk</a:t>
            </a:r>
            <a:r>
              <a:rPr lang="es-ES" dirty="0"/>
              <a:t>.</a:t>
            </a:r>
          </a:p>
          <a:p>
            <a:pPr>
              <a:buNone/>
            </a:pPr>
            <a:r>
              <a:rPr lang="es-ES" b="1" dirty="0"/>
              <a:t>✅ ¿Qué beneficios tiene?</a:t>
            </a:r>
          </a:p>
          <a:p>
            <a:pPr>
              <a:buFont typeface="Arial" panose="020B0604020202020204" pitchFamily="34" charset="0"/>
              <a:buChar char="•"/>
            </a:pPr>
            <a:r>
              <a:rPr lang="es-ES" b="1" dirty="0"/>
              <a:t>Reduce la carga del soporte técnico</a:t>
            </a:r>
            <a:endParaRPr lang="es-ES" dirty="0"/>
          </a:p>
          <a:p>
            <a:pPr>
              <a:buFont typeface="Arial" panose="020B0604020202020204" pitchFamily="34" charset="0"/>
              <a:buChar char="•"/>
            </a:pPr>
            <a:r>
              <a:rPr lang="es-ES" b="1" dirty="0"/>
              <a:t>Mejora la productividad</a:t>
            </a:r>
            <a:r>
              <a:rPr lang="es-ES" dirty="0"/>
              <a:t> (el usuario no tiene que esperar)</a:t>
            </a:r>
          </a:p>
          <a:p>
            <a:pPr>
              <a:buFont typeface="Arial" panose="020B0604020202020204" pitchFamily="34" charset="0"/>
              <a:buChar char="•"/>
            </a:pPr>
            <a:r>
              <a:rPr lang="es-ES" b="1" dirty="0"/>
              <a:t>Funciona 24/7</a:t>
            </a:r>
            <a:r>
              <a:rPr lang="es-ES" dirty="0"/>
              <a:t>, desde cualquier lugar</a:t>
            </a:r>
          </a:p>
          <a:p>
            <a:pPr>
              <a:buNone/>
            </a:pPr>
            <a:r>
              <a:rPr lang="es-ES" b="1" dirty="0"/>
              <a:t>🧩 ¿Cómo se configura en Azure AD?</a:t>
            </a:r>
          </a:p>
          <a:p>
            <a:pPr>
              <a:buFont typeface="+mj-lt"/>
              <a:buAutoNum type="arabicPeriod"/>
            </a:pPr>
            <a:r>
              <a:rPr lang="es-ES" dirty="0"/>
              <a:t>En el </a:t>
            </a:r>
            <a:r>
              <a:rPr lang="es-ES" b="1" dirty="0"/>
              <a:t>portal de Azure</a:t>
            </a:r>
            <a:r>
              <a:rPr lang="es-ES" dirty="0"/>
              <a:t>, ve a:</a:t>
            </a:r>
          </a:p>
          <a:p>
            <a:pPr marL="742950" lvl="1" indent="-285750">
              <a:buFont typeface="+mj-lt"/>
              <a:buAutoNum type="arabicPeriod"/>
            </a:pPr>
            <a:r>
              <a:rPr lang="es-ES" b="1" dirty="0"/>
              <a:t>Azure Active </a:t>
            </a:r>
            <a:r>
              <a:rPr lang="es-ES" b="1" dirty="0" err="1"/>
              <a:t>Directory</a:t>
            </a:r>
            <a:r>
              <a:rPr lang="es-ES" dirty="0"/>
              <a:t> &gt; </a:t>
            </a:r>
            <a:r>
              <a:rPr lang="es-ES" b="1" dirty="0" err="1"/>
              <a:t>Password</a:t>
            </a:r>
            <a:r>
              <a:rPr lang="es-ES" b="1" dirty="0"/>
              <a:t> </a:t>
            </a:r>
            <a:r>
              <a:rPr lang="es-ES" b="1" dirty="0" err="1"/>
              <a:t>reset</a:t>
            </a:r>
            <a:endParaRPr lang="es-ES" dirty="0"/>
          </a:p>
          <a:p>
            <a:pPr>
              <a:buFont typeface="+mj-lt"/>
              <a:buAutoNum type="arabicPeriod"/>
            </a:pPr>
            <a:r>
              <a:rPr lang="es-ES" dirty="0"/>
              <a:t>Dentro de las propiedades, tienes tres opciones:</a:t>
            </a:r>
          </a:p>
          <a:p>
            <a:pPr marL="742950" lvl="1" indent="-285750">
              <a:buFont typeface="+mj-lt"/>
              <a:buAutoNum type="arabicPeriod"/>
            </a:pPr>
            <a:r>
              <a:rPr lang="es-ES" b="1" dirty="0" err="1"/>
              <a:t>None</a:t>
            </a:r>
            <a:r>
              <a:rPr lang="es-ES" b="1" dirty="0"/>
              <a:t> (Ninguno):</a:t>
            </a:r>
            <a:r>
              <a:rPr lang="es-ES" dirty="0"/>
              <a:t> Desactiva el SSPR.</a:t>
            </a:r>
          </a:p>
          <a:p>
            <a:pPr marL="742950" lvl="1" indent="-285750">
              <a:buFont typeface="+mj-lt"/>
              <a:buAutoNum type="arabicPeriod"/>
            </a:pPr>
            <a:r>
              <a:rPr lang="es-ES" b="1" dirty="0" err="1"/>
              <a:t>Selected</a:t>
            </a:r>
            <a:r>
              <a:rPr lang="es-ES" b="1" dirty="0"/>
              <a:t> (Seleccionados):</a:t>
            </a:r>
            <a:r>
              <a:rPr lang="es-ES" dirty="0"/>
              <a:t> Activa SSPR solo para un grupo específico.</a:t>
            </a:r>
          </a:p>
          <a:p>
            <a:pPr marL="742950" lvl="1" indent="-285750">
              <a:buFont typeface="+mj-lt"/>
              <a:buAutoNum type="arabicPeriod"/>
            </a:pPr>
            <a:r>
              <a:rPr lang="es-ES" b="1" dirty="0" err="1"/>
              <a:t>All</a:t>
            </a:r>
            <a:r>
              <a:rPr lang="es-ES" b="1" dirty="0"/>
              <a:t> (Todos):</a:t>
            </a:r>
            <a:r>
              <a:rPr lang="es-ES" dirty="0"/>
              <a:t> Habilita el SSPR para todos los usuarios del </a:t>
            </a:r>
            <a:r>
              <a:rPr lang="es-ES" dirty="0" err="1"/>
              <a:t>tenant</a:t>
            </a:r>
            <a:r>
              <a:rPr lang="es-ES" dirty="0"/>
              <a:t>.</a:t>
            </a:r>
          </a:p>
          <a:p>
            <a:pPr>
              <a:buNone/>
            </a:pPr>
            <a:r>
              <a:rPr lang="es-ES" dirty="0"/>
              <a:t>🧪 </a:t>
            </a:r>
            <a:r>
              <a:rPr lang="es-ES" i="1" dirty="0"/>
              <a:t>Se recomienda empezar con "</a:t>
            </a:r>
            <a:r>
              <a:rPr lang="es-ES" i="1" dirty="0" err="1"/>
              <a:t>Selected</a:t>
            </a:r>
            <a:r>
              <a:rPr lang="es-ES" i="1" dirty="0"/>
              <a:t>" para probarlo con un grupo piloto antes de aplicarlo a todos los usuarios.</a:t>
            </a:r>
            <a:endParaRPr lang="es-ES" dirty="0"/>
          </a:p>
          <a:p>
            <a:pPr>
              <a:buNone/>
            </a:pPr>
            <a:r>
              <a:rPr lang="es-ES" b="1" dirty="0"/>
              <a:t>🔐 Métodos de autenticación disponibles para restablecer la contraseña</a:t>
            </a:r>
          </a:p>
          <a:p>
            <a:pPr>
              <a:buNone/>
            </a:pPr>
            <a:r>
              <a:rPr lang="es-ES" dirty="0"/>
              <a:t>Para poder usar el SSPR, el usuario debe </a:t>
            </a:r>
            <a:r>
              <a:rPr lang="es-ES" b="1" dirty="0"/>
              <a:t>verificarse con uno o más métodos</a:t>
            </a:r>
            <a:r>
              <a:rPr lang="es-ES" dirty="0"/>
              <a:t>. Puedes configurar:</a:t>
            </a:r>
          </a:p>
          <a:p>
            <a:pPr>
              <a:buNone/>
            </a:pPr>
            <a:r>
              <a:rPr lang="es-ES" b="1" dirty="0" err="1"/>
              <a:t>MétodoDescripción</a:t>
            </a:r>
            <a:r>
              <a:rPr lang="es-ES" dirty="0" err="1"/>
              <a:t>Correo</a:t>
            </a:r>
            <a:r>
              <a:rPr lang="es-ES" dirty="0"/>
              <a:t> electrónico </a:t>
            </a:r>
            <a:r>
              <a:rPr lang="es-ES" dirty="0" err="1"/>
              <a:t>alternativoSe</a:t>
            </a:r>
            <a:r>
              <a:rPr lang="es-ES" dirty="0"/>
              <a:t> envía un enlace o código al email </a:t>
            </a:r>
            <a:r>
              <a:rPr lang="es-ES" dirty="0" err="1"/>
              <a:t>registradoMensaje</a:t>
            </a:r>
            <a:r>
              <a:rPr lang="es-ES" dirty="0"/>
              <a:t> de texto (SMS)Se envía un código al teléfono </a:t>
            </a:r>
            <a:r>
              <a:rPr lang="es-ES" dirty="0" err="1"/>
              <a:t>móvilLlamada</a:t>
            </a:r>
            <a:r>
              <a:rPr lang="es-ES" dirty="0"/>
              <a:t> </a:t>
            </a:r>
            <a:r>
              <a:rPr lang="es-ES" dirty="0" err="1"/>
              <a:t>telefónicaLlamada</a:t>
            </a:r>
            <a:r>
              <a:rPr lang="es-ES" dirty="0"/>
              <a:t> automática que solicita </a:t>
            </a:r>
            <a:r>
              <a:rPr lang="es-ES" dirty="0" err="1"/>
              <a:t>confirmación</a:t>
            </a:r>
            <a:r>
              <a:rPr lang="es-ES" b="1" dirty="0" err="1"/>
              <a:t>Preguntas</a:t>
            </a:r>
            <a:r>
              <a:rPr lang="es-ES" b="1" dirty="0"/>
              <a:t> de </a:t>
            </a:r>
            <a:r>
              <a:rPr lang="es-ES" b="1" dirty="0" err="1"/>
              <a:t>seguridad</a:t>
            </a:r>
            <a:r>
              <a:rPr lang="es-ES" dirty="0" err="1"/>
              <a:t>El</a:t>
            </a:r>
            <a:r>
              <a:rPr lang="es-ES" dirty="0"/>
              <a:t> usuario debe responder correctamente una serie de preguntas previamente configuradas</a:t>
            </a:r>
          </a:p>
          <a:p>
            <a:pPr>
              <a:buNone/>
            </a:pPr>
            <a:r>
              <a:rPr lang="es-ES" dirty="0"/>
              <a:t>🔎 Puedes definir cuántas preguntas deben </a:t>
            </a:r>
            <a:r>
              <a:rPr lang="es-ES" b="1" dirty="0"/>
              <a:t>registrar los usuarios</a:t>
            </a:r>
            <a:r>
              <a:rPr lang="es-ES" dirty="0"/>
              <a:t> y cuántas deben </a:t>
            </a:r>
            <a:r>
              <a:rPr lang="es-ES" b="1" dirty="0"/>
              <a:t>responder correctamente</a:t>
            </a:r>
            <a:r>
              <a:rPr lang="es-ES" dirty="0"/>
              <a:t> para restablecer su contraseña.</a:t>
            </a:r>
          </a:p>
          <a:p>
            <a:pPr>
              <a:buNone/>
            </a:pPr>
            <a:r>
              <a:rPr lang="es-ES" dirty="0"/>
              <a:t>⚠️ </a:t>
            </a:r>
            <a:r>
              <a:rPr lang="es-ES" b="1" dirty="0"/>
              <a:t>Las preguntas de seguridad son menos seguras</a:t>
            </a:r>
            <a:r>
              <a:rPr lang="es-ES" dirty="0"/>
              <a:t>, ya que otras personas podrían conocer las respuestas (familiares, compañeros, etc.).</a:t>
            </a:r>
          </a:p>
          <a:p>
            <a:pPr>
              <a:buNone/>
            </a:pPr>
            <a:r>
              <a:rPr lang="es-ES" b="1" dirty="0"/>
              <a:t>👨‍💻 Cuentas de administrador en Azure</a:t>
            </a:r>
          </a:p>
          <a:p>
            <a:pPr>
              <a:buNone/>
            </a:pPr>
            <a:r>
              <a:rPr lang="es-ES" dirty="0"/>
              <a:t>➡️ </a:t>
            </a:r>
            <a:r>
              <a:rPr lang="es-ES" b="1" dirty="0"/>
              <a:t>Los administradores de Azure SIEMPRE podrán restablecer su contraseña</a:t>
            </a:r>
            <a:r>
              <a:rPr lang="es-ES" dirty="0"/>
              <a:t>, sin importar la configuración de SSPR aplicada al resto de usuarios.</a:t>
            </a:r>
          </a:p>
          <a:p>
            <a:pPr>
              <a:buNone/>
            </a:pPr>
            <a:r>
              <a:rPr lang="es-ES" b="1" dirty="0"/>
              <a:t>🧠 Resumen para clase</a:t>
            </a:r>
          </a:p>
          <a:p>
            <a:pPr>
              <a:buFont typeface="Arial" panose="020B0604020202020204" pitchFamily="34" charset="0"/>
              <a:buChar char="•"/>
            </a:pPr>
            <a:r>
              <a:rPr lang="es-ES" b="1" dirty="0"/>
              <a:t>SSPR mejora la experiencia del usuario</a:t>
            </a:r>
            <a:r>
              <a:rPr lang="es-ES" dirty="0"/>
              <a:t> y reduce los tiempos de inactividad.</a:t>
            </a:r>
          </a:p>
          <a:p>
            <a:pPr>
              <a:buFont typeface="Arial" panose="020B0604020202020204" pitchFamily="34" charset="0"/>
              <a:buChar char="•"/>
            </a:pPr>
            <a:r>
              <a:rPr lang="es-ES" dirty="0"/>
              <a:t>Se puede aplicar de forma gradual, empezando por un grupo pequeño.</a:t>
            </a:r>
          </a:p>
          <a:p>
            <a:pPr>
              <a:buFont typeface="Arial" panose="020B0604020202020204" pitchFamily="34" charset="0"/>
              <a:buChar char="•"/>
            </a:pPr>
            <a:r>
              <a:rPr lang="es-ES" dirty="0"/>
              <a:t>Se recomienda usar </a:t>
            </a:r>
            <a:r>
              <a:rPr lang="es-ES" b="1" dirty="0"/>
              <a:t>múltiples métodos de autenticación</a:t>
            </a:r>
            <a:r>
              <a:rPr lang="es-ES" dirty="0"/>
              <a:t> para mayor seguridad.</a:t>
            </a:r>
          </a:p>
          <a:p>
            <a:pPr>
              <a:buFont typeface="Arial" panose="020B0604020202020204" pitchFamily="34" charset="0"/>
              <a:buChar char="•"/>
            </a:pPr>
            <a:r>
              <a:rPr lang="es-ES" dirty="0"/>
              <a:t>Asegúrate de que los usuarios tienen sus datos (email, móvil) actualizados en Azure AD.</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8172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Usuarios y Grupos en Azure Active </a:t>
            </a:r>
            <a:r>
              <a:rPr lang="es-ES" b="1" dirty="0" err="1"/>
              <a:t>Directory</a:t>
            </a:r>
            <a:endParaRPr lang="es-ES" b="1" dirty="0"/>
          </a:p>
          <a:p>
            <a:pPr>
              <a:buNone/>
            </a:pPr>
            <a:r>
              <a:rPr lang="es-ES" dirty="0"/>
              <a:t>En Azure AD, </a:t>
            </a:r>
            <a:r>
              <a:rPr lang="es-ES" b="1" dirty="0"/>
              <a:t>los usuarios</a:t>
            </a:r>
            <a:r>
              <a:rPr lang="es-ES" dirty="0"/>
              <a:t> son las identidades principales que acceden a recursos, aplicaciones y servicios. Puedes visualizarlos fácilmente desde el portal de Azure en la sección:</a:t>
            </a:r>
          </a:p>
          <a:p>
            <a:pPr>
              <a:buNone/>
            </a:pPr>
            <a:r>
              <a:rPr lang="es-ES" b="1" dirty="0"/>
              <a:t>Azure Active </a:t>
            </a:r>
            <a:r>
              <a:rPr lang="es-ES" b="1" dirty="0" err="1"/>
              <a:t>Directory</a:t>
            </a:r>
            <a:r>
              <a:rPr lang="es-ES" b="1" dirty="0"/>
              <a:t> &gt; Usuarios &gt; Todos los usuarios (</a:t>
            </a:r>
            <a:r>
              <a:rPr lang="es-ES" b="1" dirty="0" err="1"/>
              <a:t>All</a:t>
            </a:r>
            <a:r>
              <a:rPr lang="es-ES" b="1" dirty="0"/>
              <a:t> </a:t>
            </a:r>
            <a:r>
              <a:rPr lang="es-ES" b="1" dirty="0" err="1"/>
              <a:t>users</a:t>
            </a:r>
            <a:r>
              <a:rPr lang="es-ES" b="1" dirty="0"/>
              <a:t>)</a:t>
            </a:r>
            <a:endParaRPr lang="es-ES" dirty="0"/>
          </a:p>
          <a:p>
            <a:pPr>
              <a:buNone/>
            </a:pPr>
            <a:r>
              <a:rPr lang="es-ES" b="1" dirty="0"/>
              <a:t>🔎 Tipos de cuentas de usuario en Azure AD</a:t>
            </a:r>
          </a:p>
          <a:p>
            <a:pPr>
              <a:buNone/>
            </a:pPr>
            <a:r>
              <a:rPr lang="es-ES" dirty="0"/>
              <a:t>Azure AD clasifica a los usuarios en </a:t>
            </a:r>
            <a:r>
              <a:rPr lang="es-ES" b="1" dirty="0"/>
              <a:t>tres tipos principales</a:t>
            </a:r>
            <a:r>
              <a:rPr lang="es-ES" dirty="0"/>
              <a:t>:</a:t>
            </a:r>
          </a:p>
          <a:p>
            <a:pPr>
              <a:buNone/>
            </a:pPr>
            <a:r>
              <a:rPr lang="es-ES" b="1" dirty="0"/>
              <a:t>☁️ 1. Identidades en la nube (Cloud </a:t>
            </a:r>
            <a:r>
              <a:rPr lang="es-ES" b="1" dirty="0" err="1"/>
              <a:t>identities</a:t>
            </a:r>
            <a:r>
              <a:rPr lang="es-ES" b="1" dirty="0"/>
              <a:t>)</a:t>
            </a:r>
          </a:p>
          <a:p>
            <a:pPr>
              <a:buFont typeface="Arial" panose="020B0604020202020204" pitchFamily="34" charset="0"/>
              <a:buChar char="•"/>
            </a:pPr>
            <a:r>
              <a:rPr lang="es-ES" dirty="0"/>
              <a:t>Son usuarios que </a:t>
            </a:r>
            <a:r>
              <a:rPr lang="es-ES" b="1" dirty="0"/>
              <a:t>existen solo en Azure AD</a:t>
            </a:r>
            <a:r>
              <a:rPr lang="es-ES" dirty="0"/>
              <a:t>.</a:t>
            </a:r>
          </a:p>
          <a:p>
            <a:pPr>
              <a:buFont typeface="Arial" panose="020B0604020202020204" pitchFamily="34" charset="0"/>
              <a:buChar char="•"/>
            </a:pPr>
            <a:r>
              <a:rPr lang="es-ES" dirty="0"/>
              <a:t>Ejemplos:</a:t>
            </a:r>
          </a:p>
          <a:p>
            <a:pPr marL="742950" lvl="1" indent="-285750">
              <a:buFont typeface="Arial" panose="020B0604020202020204" pitchFamily="34" charset="0"/>
              <a:buChar char="•"/>
            </a:pPr>
            <a:r>
              <a:rPr lang="es-ES" dirty="0"/>
              <a:t>Cuentas de administradores</a:t>
            </a:r>
          </a:p>
          <a:p>
            <a:pPr marL="742950" lvl="1" indent="-285750">
              <a:buFont typeface="Arial" panose="020B0604020202020204" pitchFamily="34" charset="0"/>
              <a:buChar char="•"/>
            </a:pPr>
            <a:r>
              <a:rPr lang="es-ES" dirty="0"/>
              <a:t>Usuarios que se crean directamente desde el portal de Azure</a:t>
            </a:r>
          </a:p>
          <a:p>
            <a:pPr>
              <a:buFont typeface="Arial" panose="020B0604020202020204" pitchFamily="34" charset="0"/>
              <a:buChar char="•"/>
            </a:pPr>
            <a:r>
              <a:rPr lang="es-ES" dirty="0"/>
              <a:t>Su fuente es </a:t>
            </a:r>
            <a:r>
              <a:rPr lang="es-ES" b="1" dirty="0"/>
              <a:t>Azure Active </a:t>
            </a:r>
            <a:r>
              <a:rPr lang="es-ES" b="1" dirty="0" err="1"/>
              <a:t>Directory</a:t>
            </a:r>
            <a:r>
              <a:rPr lang="es-ES" dirty="0"/>
              <a:t>.</a:t>
            </a:r>
          </a:p>
          <a:p>
            <a:pPr>
              <a:buFont typeface="Arial" panose="020B0604020202020204" pitchFamily="34" charset="0"/>
              <a:buChar char="•"/>
            </a:pPr>
            <a:r>
              <a:rPr lang="es-ES" dirty="0"/>
              <a:t>También pueden provenir de </a:t>
            </a:r>
            <a:r>
              <a:rPr lang="es-ES" b="1" dirty="0"/>
              <a:t>otro directorio externo de Azure AD</a:t>
            </a:r>
            <a:r>
              <a:rPr lang="es-ES" dirty="0"/>
              <a:t> (por ejemplo, si tu organización comparte recursos con otra empresa que usa Azure).</a:t>
            </a:r>
          </a:p>
          <a:p>
            <a:pPr>
              <a:buNone/>
            </a:pPr>
            <a:r>
              <a:rPr lang="es-ES" dirty="0"/>
              <a:t>🔴 </a:t>
            </a:r>
            <a:r>
              <a:rPr lang="es-ES" i="1" dirty="0"/>
              <a:t>Si se elimina la cuenta del directorio, se elimina completamente.</a:t>
            </a:r>
            <a:endParaRPr lang="es-ES" dirty="0"/>
          </a:p>
          <a:p>
            <a:pPr>
              <a:buNone/>
            </a:pPr>
            <a:r>
              <a:rPr lang="es-ES" b="1" dirty="0"/>
              <a:t>🔄 2. Identidades sincronizadas desde directorio local (</a:t>
            </a:r>
            <a:r>
              <a:rPr lang="es-ES" b="1" dirty="0" err="1"/>
              <a:t>Directory-synchronized</a:t>
            </a:r>
            <a:r>
              <a:rPr lang="es-ES" b="1" dirty="0"/>
              <a:t> </a:t>
            </a:r>
            <a:r>
              <a:rPr lang="es-ES" b="1" dirty="0" err="1"/>
              <a:t>identities</a:t>
            </a:r>
            <a:r>
              <a:rPr lang="es-ES" b="1" dirty="0"/>
              <a:t>)</a:t>
            </a:r>
          </a:p>
          <a:p>
            <a:pPr>
              <a:buFont typeface="Arial" panose="020B0604020202020204" pitchFamily="34" charset="0"/>
              <a:buChar char="•"/>
            </a:pPr>
            <a:r>
              <a:rPr lang="es-ES" dirty="0"/>
              <a:t>Son usuarios que </a:t>
            </a:r>
            <a:r>
              <a:rPr lang="es-ES" b="1" dirty="0"/>
              <a:t>existen originalmente en un Active </a:t>
            </a:r>
            <a:r>
              <a:rPr lang="es-ES" b="1" dirty="0" err="1"/>
              <a:t>Directory</a:t>
            </a:r>
            <a:r>
              <a:rPr lang="es-ES" b="1" dirty="0"/>
              <a:t> local (</a:t>
            </a:r>
            <a:r>
              <a:rPr lang="es-ES" b="1" dirty="0" err="1"/>
              <a:t>on</a:t>
            </a:r>
            <a:r>
              <a:rPr lang="es-ES" b="1" dirty="0"/>
              <a:t>-premise)</a:t>
            </a:r>
            <a:r>
              <a:rPr lang="es-ES" dirty="0"/>
              <a:t>.</a:t>
            </a:r>
          </a:p>
          <a:p>
            <a:pPr>
              <a:buFont typeface="Arial" panose="020B0604020202020204" pitchFamily="34" charset="0"/>
              <a:buChar char="•"/>
            </a:pPr>
            <a:r>
              <a:rPr lang="es-ES" dirty="0"/>
              <a:t>Se sincronizan con Azure AD mediante </a:t>
            </a:r>
            <a:r>
              <a:rPr lang="es-ES" b="1" dirty="0"/>
              <a:t>Azure AD </a:t>
            </a:r>
            <a:r>
              <a:rPr lang="es-ES" b="1" dirty="0" err="1"/>
              <a:t>Connect</a:t>
            </a:r>
            <a:r>
              <a:rPr lang="es-ES" dirty="0"/>
              <a:t>.</a:t>
            </a:r>
          </a:p>
          <a:p>
            <a:pPr>
              <a:buFont typeface="Arial" panose="020B0604020202020204" pitchFamily="34" charset="0"/>
              <a:buChar char="•"/>
            </a:pPr>
            <a:r>
              <a:rPr lang="es-ES" dirty="0"/>
              <a:t>Su fuente es </a:t>
            </a:r>
            <a:r>
              <a:rPr lang="es-ES" b="1" dirty="0"/>
              <a:t>Windows Server AD</a:t>
            </a:r>
            <a:r>
              <a:rPr lang="es-ES" dirty="0"/>
              <a:t>.</a:t>
            </a:r>
          </a:p>
          <a:p>
            <a:pPr>
              <a:buNone/>
            </a:pPr>
            <a:r>
              <a:rPr lang="es-ES" dirty="0"/>
              <a:t>✅ Muy útil para empresas que combinan servicios locales con servicios en la nube (modelo híbrido).</a:t>
            </a:r>
          </a:p>
          <a:p>
            <a:pPr>
              <a:buNone/>
            </a:pPr>
            <a:r>
              <a:rPr lang="es-ES" b="1" dirty="0"/>
              <a:t>🌐 3. Usuarios invitados (</a:t>
            </a:r>
            <a:r>
              <a:rPr lang="es-ES" b="1" dirty="0" err="1"/>
              <a:t>Guest</a:t>
            </a:r>
            <a:r>
              <a:rPr lang="es-ES" b="1" dirty="0"/>
              <a:t> </a:t>
            </a:r>
            <a:r>
              <a:rPr lang="es-ES" b="1" dirty="0" err="1"/>
              <a:t>users</a:t>
            </a:r>
            <a:r>
              <a:rPr lang="es-ES" b="1" dirty="0"/>
              <a:t>)</a:t>
            </a:r>
          </a:p>
          <a:p>
            <a:pPr>
              <a:buFont typeface="Arial" panose="020B0604020202020204" pitchFamily="34" charset="0"/>
              <a:buChar char="•"/>
            </a:pPr>
            <a:r>
              <a:rPr lang="es-ES" dirty="0"/>
              <a:t>Son usuarios </a:t>
            </a:r>
            <a:r>
              <a:rPr lang="es-ES" b="1" dirty="0"/>
              <a:t>externos a tu organización</a:t>
            </a:r>
            <a:r>
              <a:rPr lang="es-ES" dirty="0"/>
              <a:t>.</a:t>
            </a:r>
          </a:p>
          <a:p>
            <a:pPr>
              <a:buFont typeface="Arial" panose="020B0604020202020204" pitchFamily="34" charset="0"/>
              <a:buChar char="•"/>
            </a:pPr>
            <a:r>
              <a:rPr lang="es-ES" dirty="0"/>
              <a:t>Pueden tener cuentas de:</a:t>
            </a:r>
          </a:p>
          <a:p>
            <a:pPr marL="742950" lvl="1" indent="-285750">
              <a:buFont typeface="Arial" panose="020B0604020202020204" pitchFamily="34" charset="0"/>
              <a:buChar char="•"/>
            </a:pPr>
            <a:r>
              <a:rPr lang="es-ES" dirty="0"/>
              <a:t>Otros proveedores en la nube</a:t>
            </a:r>
          </a:p>
          <a:p>
            <a:pPr marL="742950" lvl="1" indent="-285750">
              <a:buFont typeface="Arial" panose="020B0604020202020204" pitchFamily="34" charset="0"/>
              <a:buChar char="•"/>
            </a:pPr>
            <a:r>
              <a:rPr lang="es-ES" dirty="0"/>
              <a:t>Microsoft (ej. cuenta de Xbox Live, Outlook.com, etc.)</a:t>
            </a:r>
          </a:p>
          <a:p>
            <a:pPr>
              <a:buFont typeface="Arial" panose="020B0604020202020204" pitchFamily="34" charset="0"/>
              <a:buChar char="•"/>
            </a:pPr>
            <a:r>
              <a:rPr lang="es-ES" dirty="0"/>
              <a:t>Su fuente aparece como: </a:t>
            </a:r>
            <a:r>
              <a:rPr lang="es-ES" b="1" dirty="0" err="1"/>
              <a:t>Invited</a:t>
            </a:r>
            <a:r>
              <a:rPr lang="es-ES" b="1" dirty="0"/>
              <a:t> </a:t>
            </a:r>
            <a:r>
              <a:rPr lang="es-ES" b="1" dirty="0" err="1"/>
              <a:t>user</a:t>
            </a:r>
            <a:endParaRPr lang="es-ES" dirty="0"/>
          </a:p>
          <a:p>
            <a:pPr>
              <a:buFont typeface="Arial" panose="020B0604020202020204" pitchFamily="34" charset="0"/>
              <a:buChar char="•"/>
            </a:pPr>
            <a:r>
              <a:rPr lang="es-ES" dirty="0"/>
              <a:t>Se utilizan cuando necesitas dar acceso temporal a </a:t>
            </a:r>
            <a:r>
              <a:rPr lang="es-ES" b="1" dirty="0"/>
              <a:t>proveedores, colaboradores o freelance</a:t>
            </a:r>
            <a:r>
              <a:rPr lang="es-ES" dirty="0"/>
              <a:t>.</a:t>
            </a:r>
          </a:p>
          <a:p>
            <a:pPr>
              <a:buNone/>
            </a:pPr>
            <a:r>
              <a:rPr lang="es-ES" dirty="0"/>
              <a:t>🟢 </a:t>
            </a:r>
            <a:r>
              <a:rPr lang="es-ES" i="1" dirty="0"/>
              <a:t>Cuando ya no necesiten acceso, puedes eliminar su cuenta y se revoca su acceso a todos los recursos.</a:t>
            </a:r>
            <a:endParaRPr lang="es-ES" dirty="0"/>
          </a:p>
          <a:p>
            <a:pPr>
              <a:buNone/>
            </a:pPr>
            <a:r>
              <a:rPr lang="es-ES" b="1" dirty="0"/>
              <a:t>🤔 ¿Y tú? ¿Qué tipo de usuarios necesitas?</a:t>
            </a:r>
          </a:p>
          <a:p>
            <a:pPr>
              <a:buFont typeface="Arial" panose="020B0604020202020204" pitchFamily="34" charset="0"/>
              <a:buChar char="•"/>
            </a:pPr>
            <a:r>
              <a:rPr lang="es-ES" dirty="0"/>
              <a:t>¿Vas a tener </a:t>
            </a:r>
            <a:r>
              <a:rPr lang="es-ES" b="1" dirty="0"/>
              <a:t>usuarios internos solamente</a:t>
            </a:r>
            <a:r>
              <a:rPr lang="es-ES" dirty="0"/>
              <a:t>, o también </a:t>
            </a:r>
            <a:r>
              <a:rPr lang="es-ES" b="1" dirty="0"/>
              <a:t>colaboradores externos</a:t>
            </a:r>
            <a:r>
              <a:rPr lang="es-ES" dirty="0"/>
              <a:t>?</a:t>
            </a:r>
          </a:p>
          <a:p>
            <a:pPr>
              <a:buFont typeface="Arial" panose="020B0604020202020204" pitchFamily="34" charset="0"/>
              <a:buChar char="•"/>
            </a:pPr>
            <a:r>
              <a:rPr lang="es-ES" dirty="0"/>
              <a:t>¿Tu empresa tiene un </a:t>
            </a:r>
            <a:r>
              <a:rPr lang="es-ES" b="1" dirty="0"/>
              <a:t>Active </a:t>
            </a:r>
            <a:r>
              <a:rPr lang="es-ES" b="1" dirty="0" err="1"/>
              <a:t>Directory</a:t>
            </a:r>
            <a:r>
              <a:rPr lang="es-ES" b="1" dirty="0"/>
              <a:t> local</a:t>
            </a:r>
            <a:r>
              <a:rPr lang="es-ES" dirty="0"/>
              <a:t> que deba sincronizarse?</a:t>
            </a:r>
          </a:p>
          <a:p>
            <a:pPr>
              <a:buFont typeface="Arial" panose="020B0604020202020204" pitchFamily="34" charset="0"/>
              <a:buChar char="•"/>
            </a:pPr>
            <a:r>
              <a:rPr lang="es-ES" dirty="0"/>
              <a:t>¿Necesitas controlar el acceso por proyectos o por departamentos mediante </a:t>
            </a:r>
            <a:r>
              <a:rPr lang="es-ES" b="1" dirty="0"/>
              <a:t>grupos</a:t>
            </a:r>
            <a:r>
              <a:rPr lang="es-ES" dirty="0"/>
              <a:t>?</a:t>
            </a:r>
          </a:p>
          <a:p>
            <a:pPr>
              <a:buNone/>
            </a:pPr>
            <a:r>
              <a:rPr lang="es-ES" dirty="0"/>
              <a:t>Puedo ayudarte a preparar un ejercicio práctico donde tus alumnos:</a:t>
            </a:r>
          </a:p>
          <a:p>
            <a:pPr>
              <a:buFont typeface="Arial" panose="020B0604020202020204" pitchFamily="34" charset="0"/>
              <a:buChar char="•"/>
            </a:pPr>
            <a:r>
              <a:rPr lang="es-ES" dirty="0"/>
              <a:t>Creen un usuario en la nube</a:t>
            </a:r>
          </a:p>
          <a:p>
            <a:pPr>
              <a:buFont typeface="Arial" panose="020B0604020202020204" pitchFamily="34" charset="0"/>
              <a:buChar char="•"/>
            </a:pPr>
            <a:r>
              <a:rPr lang="es-ES" dirty="0"/>
              <a:t>Inviten a un usuario externo</a:t>
            </a:r>
          </a:p>
          <a:p>
            <a:pPr>
              <a:buFont typeface="Arial" panose="020B0604020202020204" pitchFamily="34" charset="0"/>
              <a:buChar char="•"/>
            </a:pPr>
            <a:r>
              <a:rPr lang="es-ES" dirty="0"/>
              <a:t>Organicen los usuarios en grupos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3/30/2025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Gestión de cuentas de usuario en Azure AD</a:t>
            </a:r>
          </a:p>
          <a:p>
            <a:pPr>
              <a:buNone/>
            </a:pPr>
            <a:r>
              <a:rPr lang="es-ES" b="1" dirty="0"/>
              <a:t>🧾 ¿Cómo se pueden añadir usuarios a Azure Active </a:t>
            </a:r>
            <a:r>
              <a:rPr lang="es-ES" b="1" dirty="0" err="1"/>
              <a:t>Directory</a:t>
            </a:r>
            <a:r>
              <a:rPr lang="es-ES" b="1" dirty="0"/>
              <a:t>?</a:t>
            </a:r>
          </a:p>
          <a:p>
            <a:pPr>
              <a:buNone/>
            </a:pPr>
            <a:r>
              <a:rPr lang="es-ES" dirty="0"/>
              <a:t>Hay </a:t>
            </a:r>
            <a:r>
              <a:rPr lang="es-ES" b="1" dirty="0"/>
              <a:t>varias formas</a:t>
            </a:r>
            <a:r>
              <a:rPr lang="es-ES" dirty="0"/>
              <a:t> de agregar usuarios </a:t>
            </a:r>
            <a:r>
              <a:rPr lang="es-ES" b="1" dirty="0"/>
              <a:t>con identidad en la nube</a:t>
            </a:r>
            <a:r>
              <a:rPr lang="es-ES" dirty="0"/>
              <a:t> (</a:t>
            </a:r>
            <a:r>
              <a:rPr lang="es-ES" dirty="0" err="1"/>
              <a:t>cloud</a:t>
            </a:r>
            <a:r>
              <a:rPr lang="es-ES" dirty="0"/>
              <a:t> </a:t>
            </a:r>
            <a:r>
              <a:rPr lang="es-ES" dirty="0" err="1"/>
              <a:t>identities</a:t>
            </a:r>
            <a:r>
              <a:rPr lang="es-ES" dirty="0"/>
              <a:t>) a Azure AD:</a:t>
            </a:r>
          </a:p>
          <a:p>
            <a:pPr>
              <a:buNone/>
            </a:pPr>
            <a:r>
              <a:rPr lang="es-ES" b="1" dirty="0"/>
              <a:t>🟦 1. Portal de Azure</a:t>
            </a:r>
          </a:p>
          <a:p>
            <a:pPr>
              <a:buFont typeface="Arial" panose="020B0604020202020204" pitchFamily="34" charset="0"/>
              <a:buChar char="•"/>
            </a:pPr>
            <a:r>
              <a:rPr lang="es-ES" dirty="0"/>
              <a:t>Es la forma más visual e intuitiva.</a:t>
            </a:r>
          </a:p>
          <a:p>
            <a:pPr>
              <a:buFont typeface="Arial" panose="020B0604020202020204" pitchFamily="34" charset="0"/>
              <a:buChar char="•"/>
            </a:pPr>
            <a:r>
              <a:rPr lang="es-ES" dirty="0"/>
              <a:t>Desde el portal, puedes ir a:</a:t>
            </a:r>
          </a:p>
          <a:p>
            <a:pPr>
              <a:buFont typeface="Arial" panose="020B0604020202020204" pitchFamily="34" charset="0"/>
              <a:buChar char="•"/>
            </a:pPr>
            <a:r>
              <a:rPr lang="es-ES" b="1" dirty="0"/>
              <a:t>Azure Active </a:t>
            </a:r>
            <a:r>
              <a:rPr lang="es-ES" b="1" dirty="0" err="1"/>
              <a:t>Directory</a:t>
            </a:r>
            <a:r>
              <a:rPr lang="es-ES" b="1" dirty="0"/>
              <a:t> &gt; Usuarios &gt; Nuevo usuario</a:t>
            </a:r>
            <a:endParaRPr lang="es-ES" dirty="0"/>
          </a:p>
          <a:p>
            <a:pPr>
              <a:buFont typeface="Arial" panose="020B0604020202020204" pitchFamily="34" charset="0"/>
              <a:buChar char="•"/>
            </a:pPr>
            <a:r>
              <a:rPr lang="es-ES" dirty="0"/>
              <a:t>Debes rellenar:</a:t>
            </a:r>
          </a:p>
          <a:p>
            <a:pPr marL="742950" lvl="1" indent="-285750">
              <a:buFont typeface="Arial" panose="020B0604020202020204" pitchFamily="34" charset="0"/>
              <a:buChar char="•"/>
            </a:pPr>
            <a:r>
              <a:rPr lang="es-ES" b="1" dirty="0"/>
              <a:t>Nombre</a:t>
            </a:r>
            <a:endParaRPr lang="es-ES" dirty="0"/>
          </a:p>
          <a:p>
            <a:pPr marL="742950" lvl="1" indent="-285750">
              <a:buFont typeface="Arial" panose="020B0604020202020204" pitchFamily="34" charset="0"/>
              <a:buChar char="•"/>
            </a:pPr>
            <a:r>
              <a:rPr lang="es-ES" b="1" dirty="0"/>
              <a:t>Nombre de usuario (</a:t>
            </a:r>
            <a:r>
              <a:rPr lang="es-ES" b="1" dirty="0" err="1"/>
              <a:t>User</a:t>
            </a:r>
            <a:r>
              <a:rPr lang="es-ES" b="1" dirty="0"/>
              <a:t> </a:t>
            </a:r>
            <a:r>
              <a:rPr lang="es-ES" b="1" dirty="0" err="1"/>
              <a:t>name</a:t>
            </a:r>
            <a:r>
              <a:rPr lang="es-ES" b="1" dirty="0"/>
              <a:t>)</a:t>
            </a:r>
            <a:br>
              <a:rPr lang="es-ES" dirty="0"/>
            </a:br>
            <a:r>
              <a:rPr lang="es-ES" dirty="0"/>
              <a:t>Además, puedes agregar información adicional como:</a:t>
            </a:r>
          </a:p>
          <a:p>
            <a:pPr marL="742950" lvl="1" indent="-285750">
              <a:buFont typeface="Arial" panose="020B0604020202020204" pitchFamily="34" charset="0"/>
              <a:buChar char="•"/>
            </a:pPr>
            <a:r>
              <a:rPr lang="es-ES" dirty="0"/>
              <a:t>Cargo (Job </a:t>
            </a:r>
            <a:r>
              <a:rPr lang="es-ES" dirty="0" err="1"/>
              <a:t>Title</a:t>
            </a:r>
            <a:r>
              <a:rPr lang="es-ES" dirty="0"/>
              <a:t>)</a:t>
            </a:r>
          </a:p>
          <a:p>
            <a:pPr marL="742950" lvl="1" indent="-285750">
              <a:buFont typeface="Arial" panose="020B0604020202020204" pitchFamily="34" charset="0"/>
              <a:buChar char="•"/>
            </a:pPr>
            <a:r>
              <a:rPr lang="es-ES" dirty="0"/>
              <a:t>Departamento</a:t>
            </a:r>
          </a:p>
          <a:p>
            <a:pPr marL="742950" lvl="1" indent="-285750">
              <a:buFont typeface="Arial" panose="020B0604020202020204" pitchFamily="34" charset="0"/>
              <a:buChar char="•"/>
            </a:pPr>
            <a:r>
              <a:rPr lang="es-ES" dirty="0"/>
              <a:t>Información de contacto</a:t>
            </a:r>
          </a:p>
          <a:p>
            <a:pPr marL="742950" lvl="1" indent="-285750">
              <a:buFont typeface="Arial" panose="020B0604020202020204" pitchFamily="34" charset="0"/>
              <a:buChar char="•"/>
            </a:pPr>
            <a:r>
              <a:rPr lang="es-ES" dirty="0"/>
              <a:t>Foto de perfil (opcional)</a:t>
            </a:r>
          </a:p>
          <a:p>
            <a:pPr>
              <a:buNone/>
            </a:pPr>
            <a:r>
              <a:rPr lang="es-ES" b="1" dirty="0"/>
              <a:t>📌 Cosas importantes a tener en cuenta al gestionar usuarios</a:t>
            </a:r>
          </a:p>
          <a:p>
            <a:pPr>
              <a:buFont typeface="Arial" panose="020B0604020202020204" pitchFamily="34" charset="0"/>
              <a:buChar char="•"/>
            </a:pPr>
            <a:r>
              <a:rPr lang="es-ES" dirty="0"/>
              <a:t>🔐 </a:t>
            </a:r>
            <a:r>
              <a:rPr lang="es-ES" b="1" dirty="0"/>
              <a:t>Debes tener permisos de Administrador Global (Global </a:t>
            </a:r>
            <a:r>
              <a:rPr lang="es-ES" b="1" dirty="0" err="1"/>
              <a:t>Administrator</a:t>
            </a:r>
            <a:r>
              <a:rPr lang="es-ES" b="1" dirty="0"/>
              <a:t>)</a:t>
            </a:r>
            <a:r>
              <a:rPr lang="es-ES" dirty="0"/>
              <a:t> para crear o gestionar usuarios.</a:t>
            </a:r>
          </a:p>
          <a:p>
            <a:pPr>
              <a:buFont typeface="Arial" panose="020B0604020202020204" pitchFamily="34" charset="0"/>
              <a:buChar char="•"/>
            </a:pPr>
            <a:r>
              <a:rPr lang="es-ES" dirty="0"/>
              <a:t>🖼️ Los datos del perfil son </a:t>
            </a:r>
            <a:r>
              <a:rPr lang="es-ES" b="1" dirty="0"/>
              <a:t>opcionales</a:t>
            </a:r>
            <a:r>
              <a:rPr lang="es-ES" dirty="0"/>
              <a:t>, pero ayudan a identificar al usuario en entornos grandes.</a:t>
            </a:r>
          </a:p>
          <a:p>
            <a:pPr>
              <a:buFont typeface="Arial" panose="020B0604020202020204" pitchFamily="34" charset="0"/>
              <a:buChar char="•"/>
            </a:pPr>
            <a:r>
              <a:rPr lang="es-ES" dirty="0"/>
              <a:t>🗑️ </a:t>
            </a:r>
            <a:r>
              <a:rPr lang="es-ES" b="1" dirty="0"/>
              <a:t>Los usuarios eliminados pueden recuperarse durante 30 días.</a:t>
            </a:r>
            <a:endParaRPr lang="es-ES" dirty="0"/>
          </a:p>
          <a:p>
            <a:pPr>
              <a:buFont typeface="Arial" panose="020B0604020202020204" pitchFamily="34" charset="0"/>
              <a:buChar char="•"/>
            </a:pPr>
            <a:r>
              <a:rPr lang="es-ES" dirty="0"/>
              <a:t>📊 Puedes acceder al </a:t>
            </a:r>
            <a:r>
              <a:rPr lang="es-ES" b="1" dirty="0"/>
              <a:t>historial de inicio de sesión</a:t>
            </a:r>
            <a:r>
              <a:rPr lang="es-ES" dirty="0"/>
              <a:t> y a los </a:t>
            </a:r>
            <a:r>
              <a:rPr lang="es-ES" b="1" dirty="0"/>
              <a:t>logs de auditoría</a:t>
            </a:r>
            <a:r>
              <a:rPr lang="es-ES" dirty="0"/>
              <a:t> para revisar la actividad del usuario.</a:t>
            </a:r>
          </a:p>
          <a:p>
            <a:pPr>
              <a:buNone/>
            </a:pPr>
            <a:r>
              <a:rPr lang="es-ES" b="1" dirty="0"/>
              <a:t>🧰 Otras formas de añadir usuarios</a:t>
            </a:r>
          </a:p>
          <a:p>
            <a:pPr>
              <a:buNone/>
            </a:pPr>
            <a:r>
              <a:rPr lang="es-ES" dirty="0"/>
              <a:t>Además del portal de Azure, también puedes añadir usuarios desde:</a:t>
            </a:r>
          </a:p>
          <a:p>
            <a:r>
              <a:rPr lang="es-ES" dirty="0" err="1"/>
              <a:t>MétodoPlataforma</a:t>
            </a:r>
            <a:r>
              <a:rPr lang="es-ES" b="1" dirty="0" err="1"/>
              <a:t>Centro</a:t>
            </a:r>
            <a:r>
              <a:rPr lang="es-ES" b="1" dirty="0"/>
              <a:t> de administración de Microsoft 365</a:t>
            </a:r>
            <a:r>
              <a:rPr lang="es-ES" dirty="0">
                <a:hlinkClick r:id="rId3"/>
              </a:rPr>
              <a:t>admin.microsoft.com</a:t>
            </a:r>
            <a:r>
              <a:rPr lang="es-ES" b="1" dirty="0"/>
              <a:t>Consola de administración de </a:t>
            </a:r>
            <a:r>
              <a:rPr lang="es-ES" b="1" dirty="0" err="1"/>
              <a:t>Intune</a:t>
            </a:r>
            <a:r>
              <a:rPr lang="es-ES" dirty="0" err="1"/>
              <a:t>Para</a:t>
            </a:r>
            <a:r>
              <a:rPr lang="es-ES" dirty="0"/>
              <a:t> dispositivos y políticas de </a:t>
            </a:r>
            <a:r>
              <a:rPr lang="es-ES" dirty="0" err="1"/>
              <a:t>seguridad</a:t>
            </a:r>
            <a:r>
              <a:rPr lang="es-ES" b="1" dirty="0" err="1"/>
              <a:t>CLI</a:t>
            </a:r>
            <a:r>
              <a:rPr lang="es-ES" b="1" dirty="0"/>
              <a:t> (</a:t>
            </a:r>
            <a:r>
              <a:rPr lang="es-ES" b="1" dirty="0" err="1"/>
              <a:t>Command</a:t>
            </a:r>
            <a:r>
              <a:rPr lang="es-ES" b="1" dirty="0"/>
              <a:t>-Line Interface)</a:t>
            </a:r>
            <a:r>
              <a:rPr lang="es-ES" dirty="0"/>
              <a:t>Para entornos más técnicos y automatizados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3/30/2025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Creación masiva de cuentas de usuario (</a:t>
            </a:r>
            <a:r>
              <a:rPr lang="es-ES" b="1" dirty="0" err="1"/>
              <a:t>Bulk</a:t>
            </a:r>
            <a:r>
              <a:rPr lang="es-ES" b="1" dirty="0"/>
              <a:t> </a:t>
            </a:r>
            <a:r>
              <a:rPr lang="es-ES" b="1" dirty="0" err="1"/>
              <a:t>User</a:t>
            </a:r>
            <a:r>
              <a:rPr lang="es-ES" b="1" dirty="0"/>
              <a:t> </a:t>
            </a:r>
            <a:r>
              <a:rPr lang="es-ES" b="1" dirty="0" err="1"/>
              <a:t>Accounts</a:t>
            </a:r>
            <a:r>
              <a:rPr lang="es-ES" b="1" dirty="0"/>
              <a:t>) en Azure AD</a:t>
            </a:r>
          </a:p>
          <a:p>
            <a:pPr>
              <a:buNone/>
            </a:pPr>
            <a:r>
              <a:rPr lang="es-ES" dirty="0"/>
              <a:t>Cuando tienes que crear </a:t>
            </a:r>
            <a:r>
              <a:rPr lang="es-ES" b="1" dirty="0"/>
              <a:t>muchos usuarios al mismo tiempo</a:t>
            </a:r>
            <a:r>
              <a:rPr lang="es-ES" dirty="0"/>
              <a:t>, lo más eficiente es usar </a:t>
            </a:r>
            <a:r>
              <a:rPr lang="es-ES" b="1" dirty="0"/>
              <a:t>PowerShell</a:t>
            </a:r>
            <a:r>
              <a:rPr lang="es-ES" dirty="0"/>
              <a:t> junto con un archivo </a:t>
            </a:r>
            <a:r>
              <a:rPr lang="es-ES" b="1" dirty="0"/>
              <a:t>CSV</a:t>
            </a:r>
            <a:r>
              <a:rPr lang="es-ES" dirty="0"/>
              <a:t> (valores separados por comas). Esta es una técnica muy común en entornos empresariales.</a:t>
            </a:r>
          </a:p>
          <a:p>
            <a:pPr>
              <a:buNone/>
            </a:pPr>
            <a:r>
              <a:rPr lang="es-ES" b="1" dirty="0"/>
              <a:t>📄 ¿Qué es un archivo CSV?</a:t>
            </a:r>
          </a:p>
          <a:p>
            <a:pPr>
              <a:buFont typeface="Arial" panose="020B0604020202020204" pitchFamily="34" charset="0"/>
              <a:buChar char="•"/>
            </a:pPr>
            <a:r>
              <a:rPr lang="es-ES" dirty="0"/>
              <a:t>Es un archivo de texto donde los datos están separados por comas.</a:t>
            </a:r>
          </a:p>
          <a:p>
            <a:pPr>
              <a:buFont typeface="Arial" panose="020B0604020202020204" pitchFamily="34" charset="0"/>
              <a:buChar char="•"/>
            </a:pPr>
            <a:r>
              <a:rPr lang="es-ES" dirty="0"/>
              <a:t>Puedes crearlo manualmente en </a:t>
            </a:r>
            <a:r>
              <a:rPr lang="es-ES" b="1" dirty="0"/>
              <a:t>Excel</a:t>
            </a:r>
            <a:r>
              <a:rPr lang="es-ES" dirty="0"/>
              <a:t> o exportarlo desde una </a:t>
            </a:r>
            <a:r>
              <a:rPr lang="es-ES" b="1" dirty="0"/>
              <a:t>base de datos</a:t>
            </a:r>
            <a:r>
              <a:rPr lang="es-ES" dirty="0"/>
              <a:t>, como SQL Server o una aplicación de Recursos Humanos (RRHH).</a:t>
            </a:r>
          </a:p>
          <a:p>
            <a:pPr>
              <a:buNone/>
            </a:pPr>
            <a:r>
              <a:rPr lang="es-ES" b="1" dirty="0"/>
              <a:t>⚙️ Aspectos clave antes de empezar</a:t>
            </a:r>
          </a:p>
          <a:p>
            <a:pPr>
              <a:buFont typeface="+mj-lt"/>
              <a:buAutoNum type="arabicPeriod"/>
            </a:pPr>
            <a:r>
              <a:rPr lang="es-ES" b="1" dirty="0"/>
              <a:t>Convenciones de nombres</a:t>
            </a:r>
            <a:br>
              <a:rPr lang="es-ES" dirty="0"/>
            </a:br>
            <a:r>
              <a:rPr lang="es-ES" dirty="0"/>
              <a:t>Define un formato para los nombres de usuario y direcciones de correo electrónico.</a:t>
            </a:r>
            <a:br>
              <a:rPr lang="es-ES" dirty="0"/>
            </a:br>
            <a:r>
              <a:rPr lang="es-ES" dirty="0"/>
              <a:t>👉 Ejemplo: Apellido.Nombre@empresa.com → Smith.John@contoso.com</a:t>
            </a:r>
          </a:p>
          <a:p>
            <a:pPr>
              <a:buFont typeface="+mj-lt"/>
              <a:buAutoNum type="arabicPeriod"/>
            </a:pPr>
            <a:r>
              <a:rPr lang="es-ES" b="1" dirty="0"/>
              <a:t>Contraseñas iniciales</a:t>
            </a:r>
            <a:endParaRPr lang="es-ES" dirty="0"/>
          </a:p>
          <a:p>
            <a:pPr marL="742950" lvl="1" indent="-285750">
              <a:buFont typeface="+mj-lt"/>
              <a:buAutoNum type="arabicPeriod"/>
            </a:pPr>
            <a:r>
              <a:rPr lang="es-ES" dirty="0"/>
              <a:t>Define una política para generar la contraseña inicial.</a:t>
            </a:r>
          </a:p>
          <a:p>
            <a:pPr marL="742950" lvl="1" indent="-285750">
              <a:buFont typeface="+mj-lt"/>
              <a:buAutoNum type="arabicPeriod"/>
            </a:pPr>
            <a:r>
              <a:rPr lang="es-ES" dirty="0"/>
              <a:t>Asegúrate de que los nuevos usuarios la reciban de forma </a:t>
            </a:r>
            <a:r>
              <a:rPr lang="es-ES" b="1" dirty="0"/>
              <a:t>segura</a:t>
            </a:r>
            <a:r>
              <a:rPr lang="es-ES" dirty="0"/>
              <a:t>.</a:t>
            </a:r>
            <a:br>
              <a:rPr lang="es-ES" dirty="0"/>
            </a:br>
            <a:r>
              <a:rPr lang="es-ES" dirty="0"/>
              <a:t>Métodos comunes:</a:t>
            </a:r>
          </a:p>
          <a:p>
            <a:pPr marL="1143000" lvl="2" indent="-228600">
              <a:buFont typeface="+mj-lt"/>
              <a:buAutoNum type="arabicPeriod"/>
            </a:pPr>
            <a:r>
              <a:rPr lang="es-ES" dirty="0"/>
              <a:t>Generar una contraseña aleatoria y enviarla por email al usuario o a su manager.</a:t>
            </a:r>
          </a:p>
          <a:p>
            <a:pPr>
              <a:buNone/>
            </a:pPr>
            <a:r>
              <a:rPr lang="es-ES" b="1" dirty="0"/>
              <a:t>🧪 Pasos para crear usuarios en bloque con PowerShell</a:t>
            </a:r>
          </a:p>
          <a:p>
            <a:pPr>
              <a:buFont typeface="+mj-lt"/>
              <a:buAutoNum type="arabicPeriod"/>
            </a:pPr>
            <a:r>
              <a:rPr lang="es-ES" b="1" dirty="0"/>
              <a:t>Conectar con tu directorio en Azure</a:t>
            </a:r>
            <a:br>
              <a:rPr lang="es-ES" dirty="0"/>
            </a:br>
            <a:r>
              <a:rPr lang="es-ES" dirty="0"/>
              <a:t>Usa el siguiente comando:</a:t>
            </a:r>
          </a:p>
          <a:p>
            <a:pPr>
              <a:buFont typeface="+mj-lt"/>
              <a:buAutoNum type="arabicPeriod"/>
            </a:pPr>
            <a:r>
              <a:rPr lang="es-ES" dirty="0" err="1"/>
              <a:t>powershell</a:t>
            </a:r>
            <a:endParaRPr lang="es-ES" dirty="0"/>
          </a:p>
          <a:p>
            <a:pPr>
              <a:buFont typeface="+mj-lt"/>
              <a:buAutoNum type="arabicPeriod"/>
            </a:pPr>
            <a:r>
              <a:rPr lang="es-ES" dirty="0" err="1"/>
              <a:t>CopiarEditar</a:t>
            </a:r>
            <a:endParaRPr lang="es-ES" dirty="0"/>
          </a:p>
          <a:p>
            <a:pPr rtl="0">
              <a:buFont typeface="+mj-lt"/>
              <a:buAutoNum type="arabicPeriod"/>
            </a:pPr>
            <a:r>
              <a:rPr lang="es-ES" dirty="0" err="1"/>
              <a:t>Connect-AzAccount</a:t>
            </a:r>
            <a:r>
              <a:rPr lang="es-ES" dirty="0"/>
              <a:t> </a:t>
            </a:r>
          </a:p>
          <a:p>
            <a:pPr>
              <a:buFont typeface="+mj-lt"/>
              <a:buAutoNum type="arabicPeriod"/>
            </a:pPr>
            <a:r>
              <a:rPr lang="es-ES" dirty="0"/>
              <a:t>👉 Debes iniciar sesión con una cuenta </a:t>
            </a:r>
            <a:r>
              <a:rPr lang="es-ES" b="1" dirty="0"/>
              <a:t>administradora</a:t>
            </a:r>
            <a:r>
              <a:rPr lang="es-ES" dirty="0"/>
              <a:t> del directorio.</a:t>
            </a:r>
          </a:p>
          <a:p>
            <a:pPr>
              <a:buFont typeface="+mj-lt"/>
              <a:buAutoNum type="arabicPeriod"/>
            </a:pPr>
            <a:r>
              <a:rPr lang="es-ES" b="1" dirty="0"/>
              <a:t>Crear un perfil de contraseña para los nuevos usuarios</a:t>
            </a:r>
            <a:br>
              <a:rPr lang="es-ES" dirty="0"/>
            </a:br>
            <a:r>
              <a:rPr lang="es-ES" dirty="0"/>
              <a:t>Este perfil debe cumplir las reglas de complejidad de contraseñas que tengas configuradas.</a:t>
            </a:r>
          </a:p>
          <a:p>
            <a:pPr>
              <a:buFont typeface="+mj-lt"/>
              <a:buAutoNum type="arabicPeriod"/>
            </a:pPr>
            <a:r>
              <a:rPr lang="es-ES" b="1" dirty="0"/>
              <a:t>Importar el archivo CSV</a:t>
            </a:r>
            <a:br>
              <a:rPr lang="es-ES" dirty="0"/>
            </a:br>
            <a:r>
              <a:rPr lang="es-ES" dirty="0"/>
              <a:t>Usa:</a:t>
            </a:r>
          </a:p>
          <a:p>
            <a:pPr>
              <a:buFont typeface="+mj-lt"/>
              <a:buAutoNum type="arabicPeriod"/>
            </a:pPr>
            <a:r>
              <a:rPr lang="es-ES" dirty="0" err="1"/>
              <a:t>powershell</a:t>
            </a:r>
            <a:endParaRPr lang="es-ES" dirty="0"/>
          </a:p>
          <a:p>
            <a:pPr>
              <a:buFont typeface="+mj-lt"/>
              <a:buAutoNum type="arabicPeriod"/>
            </a:pPr>
            <a:r>
              <a:rPr lang="es-ES" dirty="0" err="1"/>
              <a:t>CopiarEditar</a:t>
            </a:r>
            <a:endParaRPr lang="es-ES" dirty="0"/>
          </a:p>
          <a:p>
            <a:pPr rtl="0">
              <a:buFont typeface="+mj-lt"/>
              <a:buAutoNum type="arabicPeriod"/>
            </a:pPr>
            <a:r>
              <a:rPr lang="es-ES" dirty="0"/>
              <a:t>$usuarios = </a:t>
            </a:r>
            <a:r>
              <a:rPr lang="es-ES" dirty="0" err="1"/>
              <a:t>Import</a:t>
            </a:r>
            <a:r>
              <a:rPr lang="es-ES" dirty="0"/>
              <a:t>-CSV -</a:t>
            </a:r>
            <a:r>
              <a:rPr lang="es-ES" dirty="0" err="1"/>
              <a:t>Path</a:t>
            </a:r>
            <a:r>
              <a:rPr lang="es-ES" dirty="0"/>
              <a:t> "ruta/del/archivo.csv" </a:t>
            </a:r>
          </a:p>
          <a:p>
            <a:pPr>
              <a:buFont typeface="+mj-lt"/>
              <a:buAutoNum type="arabicPeriod"/>
            </a:pPr>
            <a:r>
              <a:rPr lang="es-ES" b="1" dirty="0"/>
              <a:t>Recorrer el archivo y preparar los datos de cada usuario</a:t>
            </a:r>
            <a:br>
              <a:rPr lang="es-ES" dirty="0"/>
            </a:br>
            <a:r>
              <a:rPr lang="es-ES" dirty="0"/>
              <a:t>Por ejemplo: </a:t>
            </a:r>
            <a:r>
              <a:rPr lang="es-ES" dirty="0" err="1"/>
              <a:t>UserPrincipalName</a:t>
            </a:r>
            <a:r>
              <a:rPr lang="es-ES" dirty="0"/>
              <a:t>, </a:t>
            </a:r>
            <a:r>
              <a:rPr lang="es-ES" dirty="0" err="1"/>
              <a:t>DisplayName</a:t>
            </a:r>
            <a:r>
              <a:rPr lang="es-ES" dirty="0"/>
              <a:t>, </a:t>
            </a:r>
            <a:r>
              <a:rPr lang="es-ES" dirty="0" err="1"/>
              <a:t>GivenName</a:t>
            </a:r>
            <a:r>
              <a:rPr lang="es-ES" dirty="0"/>
              <a:t>, </a:t>
            </a:r>
            <a:r>
              <a:rPr lang="es-ES" dirty="0" err="1"/>
              <a:t>Department</a:t>
            </a:r>
            <a:r>
              <a:rPr lang="es-ES" dirty="0"/>
              <a:t>, </a:t>
            </a:r>
            <a:r>
              <a:rPr lang="es-ES" dirty="0" err="1"/>
              <a:t>JobTitle</a:t>
            </a:r>
            <a:r>
              <a:rPr lang="es-ES" dirty="0"/>
              <a:t>, etc.</a:t>
            </a:r>
          </a:p>
          <a:p>
            <a:pPr>
              <a:buFont typeface="+mj-lt"/>
              <a:buAutoNum type="arabicPeriod"/>
            </a:pPr>
            <a:r>
              <a:rPr lang="es-ES" b="1" dirty="0"/>
              <a:t>Crear cada usuario con PowerShell</a:t>
            </a:r>
            <a:br>
              <a:rPr lang="es-ES" dirty="0"/>
            </a:br>
            <a:r>
              <a:rPr lang="es-ES" dirty="0"/>
              <a:t>Usa:</a:t>
            </a:r>
          </a:p>
          <a:p>
            <a:pPr>
              <a:buFont typeface="+mj-lt"/>
              <a:buAutoNum type="arabicPeriod"/>
            </a:pPr>
            <a:r>
              <a:rPr lang="es-ES" dirty="0" err="1"/>
              <a:t>powershell</a:t>
            </a:r>
            <a:endParaRPr lang="es-ES" dirty="0"/>
          </a:p>
          <a:p>
            <a:pPr>
              <a:buFont typeface="+mj-lt"/>
              <a:buAutoNum type="arabicPeriod"/>
            </a:pPr>
            <a:r>
              <a:rPr lang="es-ES" dirty="0" err="1"/>
              <a:t>CopiarEditar</a:t>
            </a:r>
            <a:endParaRPr lang="es-ES" dirty="0"/>
          </a:p>
          <a:p>
            <a:pPr rtl="0">
              <a:buFont typeface="+mj-lt"/>
              <a:buAutoNum type="arabicPeriod"/>
            </a:pPr>
            <a:r>
              <a:rPr lang="es-ES" dirty="0"/>
              <a:t>New-</a:t>
            </a:r>
            <a:r>
              <a:rPr lang="es-ES" dirty="0" err="1"/>
              <a:t>AzADUser</a:t>
            </a:r>
            <a:r>
              <a:rPr lang="es-ES" dirty="0"/>
              <a:t> -</a:t>
            </a:r>
            <a:r>
              <a:rPr lang="es-ES" dirty="0" err="1"/>
              <a:t>DisplayName</a:t>
            </a:r>
            <a:r>
              <a:rPr lang="es-ES" dirty="0"/>
              <a:t> "Juan Pérez" -</a:t>
            </a:r>
            <a:r>
              <a:rPr lang="es-ES" dirty="0" err="1"/>
              <a:t>UserPrincipalName</a:t>
            </a:r>
            <a:r>
              <a:rPr lang="es-ES" dirty="0"/>
              <a:t> "juan.perez@empresa.com" -</a:t>
            </a:r>
            <a:r>
              <a:rPr lang="es-ES" dirty="0" err="1"/>
              <a:t>PasswordProfile</a:t>
            </a:r>
            <a:r>
              <a:rPr lang="es-ES" dirty="0"/>
              <a:t> $</a:t>
            </a:r>
            <a:r>
              <a:rPr lang="es-ES" dirty="0" err="1"/>
              <a:t>passwordProfile</a:t>
            </a:r>
            <a:r>
              <a:rPr lang="es-ES" dirty="0"/>
              <a:t> -</a:t>
            </a:r>
            <a:r>
              <a:rPr lang="es-ES" dirty="0" err="1"/>
              <a:t>AccountEnabled</a:t>
            </a:r>
            <a:r>
              <a:rPr lang="es-ES" dirty="0"/>
              <a:t> $true </a:t>
            </a:r>
          </a:p>
          <a:p>
            <a:pPr>
              <a:buNone/>
            </a:pPr>
            <a:r>
              <a:rPr lang="es-ES" b="1" dirty="0"/>
              <a:t>🧠 Resumen para la clase</a:t>
            </a:r>
          </a:p>
          <a:p>
            <a:pPr>
              <a:buFont typeface="Arial" panose="020B0604020202020204" pitchFamily="34" charset="0"/>
              <a:buChar char="•"/>
            </a:pPr>
            <a:r>
              <a:rPr lang="es-ES" dirty="0"/>
              <a:t>Crear usuarios de uno en uno en el portal es viable para pocos casos.</a:t>
            </a:r>
          </a:p>
          <a:p>
            <a:pPr>
              <a:buFont typeface="Arial" panose="020B0604020202020204" pitchFamily="34" charset="0"/>
              <a:buChar char="•"/>
            </a:pPr>
            <a:r>
              <a:rPr lang="es-ES" dirty="0"/>
              <a:t>Para </a:t>
            </a:r>
            <a:r>
              <a:rPr lang="es-ES" b="1" dirty="0"/>
              <a:t>crear decenas o cientos de usuarios</a:t>
            </a:r>
            <a:r>
              <a:rPr lang="es-ES" dirty="0"/>
              <a:t>, PowerShell + CSV es la opción más eficiente.</a:t>
            </a:r>
          </a:p>
          <a:p>
            <a:pPr>
              <a:buFont typeface="Arial" panose="020B0604020202020204" pitchFamily="34" charset="0"/>
              <a:buChar char="•"/>
            </a:pPr>
            <a:r>
              <a:rPr lang="es-ES" dirty="0"/>
              <a:t>Es fundamental planificar la </a:t>
            </a:r>
            <a:r>
              <a:rPr lang="es-ES" b="1" dirty="0"/>
              <a:t>estructura de datos</a:t>
            </a:r>
            <a:r>
              <a:rPr lang="es-ES" dirty="0"/>
              <a:t>, la </a:t>
            </a:r>
            <a:r>
              <a:rPr lang="es-ES" b="1" dirty="0"/>
              <a:t>seguridad de contraseñas</a:t>
            </a:r>
            <a:r>
              <a:rPr lang="es-ES" dirty="0"/>
              <a:t> y seguir una convención clara de nombres.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3/30/2025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2813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Grupos en Azure Active </a:t>
            </a:r>
            <a:r>
              <a:rPr lang="es-ES" b="1" dirty="0" err="1"/>
              <a:t>Directory</a:t>
            </a:r>
            <a:endParaRPr lang="es-ES" b="1" dirty="0"/>
          </a:p>
          <a:p>
            <a:pPr>
              <a:buNone/>
            </a:pPr>
            <a:r>
              <a:rPr lang="es-ES" dirty="0"/>
              <a:t>En Azure AD, los </a:t>
            </a:r>
            <a:r>
              <a:rPr lang="es-ES" b="1" dirty="0"/>
              <a:t>grupos</a:t>
            </a:r>
            <a:r>
              <a:rPr lang="es-ES" dirty="0"/>
              <a:t> son fundamentales para </a:t>
            </a:r>
            <a:r>
              <a:rPr lang="es-ES" b="1" dirty="0"/>
              <a:t>organizar usuarios y dispositivos</a:t>
            </a:r>
            <a:r>
              <a:rPr lang="es-ES" dirty="0"/>
              <a:t> y </a:t>
            </a:r>
            <a:r>
              <a:rPr lang="es-ES" b="1" dirty="0"/>
              <a:t>asignar permisos</a:t>
            </a:r>
            <a:r>
              <a:rPr lang="es-ES" dirty="0"/>
              <a:t> de forma eficiente.</a:t>
            </a:r>
          </a:p>
          <a:p>
            <a:pPr>
              <a:buNone/>
            </a:pPr>
            <a:r>
              <a:rPr lang="es-ES" dirty="0"/>
              <a:t>Azure AD permite crear </a:t>
            </a:r>
            <a:r>
              <a:rPr lang="es-ES" b="1" dirty="0"/>
              <a:t>dos tipos de grupos</a:t>
            </a:r>
            <a:r>
              <a:rPr lang="es-ES" dirty="0"/>
              <a:t>:</a:t>
            </a:r>
          </a:p>
          <a:p>
            <a:pPr>
              <a:buNone/>
            </a:pPr>
            <a:r>
              <a:rPr lang="es-ES" b="1" dirty="0"/>
              <a:t>🔐 1. Grupos de Seguridad (Security </a:t>
            </a:r>
            <a:r>
              <a:rPr lang="es-ES" b="1" dirty="0" err="1"/>
              <a:t>Groups</a:t>
            </a:r>
            <a:r>
              <a:rPr lang="es-ES" b="1" dirty="0"/>
              <a:t>)</a:t>
            </a:r>
          </a:p>
          <a:p>
            <a:pPr>
              <a:buFont typeface="Arial" panose="020B0604020202020204" pitchFamily="34" charset="0"/>
              <a:buChar char="•"/>
            </a:pPr>
            <a:r>
              <a:rPr lang="es-ES" dirty="0"/>
              <a:t>Son los más comunes.</a:t>
            </a:r>
          </a:p>
          <a:p>
            <a:pPr>
              <a:buFont typeface="Arial" panose="020B0604020202020204" pitchFamily="34" charset="0"/>
              <a:buChar char="•"/>
            </a:pPr>
            <a:r>
              <a:rPr lang="es-ES" dirty="0"/>
              <a:t>Se usan para </a:t>
            </a:r>
            <a:r>
              <a:rPr lang="es-ES" b="1" dirty="0"/>
              <a:t>dar acceso a recursos compartidos</a:t>
            </a:r>
            <a:r>
              <a:rPr lang="es-ES" dirty="0"/>
              <a:t> (archivos, aplicaciones, políticas, etc.).</a:t>
            </a:r>
          </a:p>
          <a:p>
            <a:pPr>
              <a:buFont typeface="Arial" panose="020B0604020202020204" pitchFamily="34" charset="0"/>
              <a:buChar char="•"/>
            </a:pPr>
            <a:r>
              <a:rPr lang="es-ES" dirty="0"/>
              <a:t>Ejemplo: Crear un grupo llamado Marketing-</a:t>
            </a:r>
            <a:r>
              <a:rPr lang="es-ES" dirty="0" err="1"/>
              <a:t>AccesoCRM</a:t>
            </a:r>
            <a:r>
              <a:rPr lang="es-ES" dirty="0"/>
              <a:t> y asignarle permisos a una app. Todos los miembros del grupo obtendrán ese acceso automáticamente.</a:t>
            </a:r>
          </a:p>
          <a:p>
            <a:pPr>
              <a:buFont typeface="Arial" panose="020B0604020202020204" pitchFamily="34" charset="0"/>
              <a:buChar char="•"/>
            </a:pPr>
            <a:r>
              <a:rPr lang="es-ES" dirty="0"/>
              <a:t>Solo puede ser configurado por un </a:t>
            </a:r>
            <a:r>
              <a:rPr lang="es-ES" b="1" dirty="0"/>
              <a:t>administrador de Azure AD</a:t>
            </a:r>
            <a:r>
              <a:rPr lang="es-ES" dirty="0"/>
              <a:t>.</a:t>
            </a:r>
          </a:p>
          <a:p>
            <a:pPr>
              <a:buNone/>
            </a:pPr>
            <a:r>
              <a:rPr lang="es-ES" b="1" dirty="0"/>
              <a:t>🧑‍💼 2. Grupos de Office 365 (ahora llamados "Microsoft 365 </a:t>
            </a:r>
            <a:r>
              <a:rPr lang="es-ES" b="1" dirty="0" err="1"/>
              <a:t>Groups</a:t>
            </a:r>
            <a:r>
              <a:rPr lang="es-ES" b="1" dirty="0"/>
              <a:t>")</a:t>
            </a:r>
          </a:p>
          <a:p>
            <a:pPr>
              <a:buFont typeface="Arial" panose="020B0604020202020204" pitchFamily="34" charset="0"/>
              <a:buChar char="•"/>
            </a:pPr>
            <a:r>
              <a:rPr lang="es-ES" dirty="0"/>
              <a:t>Están pensados para </a:t>
            </a:r>
            <a:r>
              <a:rPr lang="es-ES" b="1" dirty="0"/>
              <a:t>facilitar la colaboración</a:t>
            </a:r>
            <a:r>
              <a:rPr lang="es-ES" dirty="0"/>
              <a:t> entre personas.</a:t>
            </a:r>
          </a:p>
          <a:p>
            <a:pPr>
              <a:buFont typeface="Arial" panose="020B0604020202020204" pitchFamily="34" charset="0"/>
              <a:buChar char="•"/>
            </a:pPr>
            <a:r>
              <a:rPr lang="es-ES" dirty="0"/>
              <a:t>Los miembros acceden a:</a:t>
            </a:r>
          </a:p>
          <a:p>
            <a:pPr marL="742950" lvl="1" indent="-285750">
              <a:buFont typeface="Arial" panose="020B0604020202020204" pitchFamily="34" charset="0"/>
              <a:buChar char="•"/>
            </a:pPr>
            <a:r>
              <a:rPr lang="es-ES" dirty="0"/>
              <a:t>Buzón compartido (correo)</a:t>
            </a:r>
          </a:p>
          <a:p>
            <a:pPr marL="742950" lvl="1" indent="-285750">
              <a:buFont typeface="Arial" panose="020B0604020202020204" pitchFamily="34" charset="0"/>
              <a:buChar char="•"/>
            </a:pPr>
            <a:r>
              <a:rPr lang="es-ES" dirty="0"/>
              <a:t>Calendario</a:t>
            </a:r>
          </a:p>
          <a:p>
            <a:pPr marL="742950" lvl="1" indent="-285750">
              <a:buFont typeface="Arial" panose="020B0604020202020204" pitchFamily="34" charset="0"/>
              <a:buChar char="•"/>
            </a:pPr>
            <a:r>
              <a:rPr lang="es-ES" dirty="0"/>
              <a:t>Archivos de OneDrive/SharePoint</a:t>
            </a:r>
          </a:p>
          <a:p>
            <a:pPr marL="742950" lvl="1" indent="-285750">
              <a:buFont typeface="Arial" panose="020B0604020202020204" pitchFamily="34" charset="0"/>
              <a:buChar char="•"/>
            </a:pPr>
            <a:r>
              <a:rPr lang="es-ES" dirty="0"/>
              <a:t>Sitio de SharePoint</a:t>
            </a:r>
          </a:p>
          <a:p>
            <a:pPr>
              <a:buFont typeface="Arial" panose="020B0604020202020204" pitchFamily="34" charset="0"/>
              <a:buChar char="•"/>
            </a:pPr>
            <a:r>
              <a:rPr lang="es-ES" dirty="0"/>
              <a:t>También puedes </a:t>
            </a:r>
            <a:r>
              <a:rPr lang="es-ES" b="1" dirty="0"/>
              <a:t>incluir usuarios externos</a:t>
            </a:r>
            <a:r>
              <a:rPr lang="es-ES" dirty="0"/>
              <a:t> a la organización.</a:t>
            </a:r>
          </a:p>
          <a:p>
            <a:pPr>
              <a:buFont typeface="Arial" panose="020B0604020202020204" pitchFamily="34" charset="0"/>
              <a:buChar char="•"/>
            </a:pPr>
            <a:r>
              <a:rPr lang="es-ES" dirty="0"/>
              <a:t>Pueden ser creados tanto por </a:t>
            </a:r>
            <a:r>
              <a:rPr lang="es-ES" b="1" dirty="0"/>
              <a:t>usuarios como por administradores</a:t>
            </a:r>
            <a:r>
              <a:rPr lang="es-ES" dirty="0"/>
              <a:t>.</a:t>
            </a:r>
          </a:p>
          <a:p>
            <a:pPr>
              <a:buNone/>
            </a:pPr>
            <a:r>
              <a:rPr lang="es-ES" b="1" dirty="0"/>
              <a:t>➕ Cómo agregar miembros a los grupos</a:t>
            </a:r>
          </a:p>
          <a:p>
            <a:pPr>
              <a:buNone/>
            </a:pPr>
            <a:r>
              <a:rPr lang="es-ES" dirty="0"/>
              <a:t>Existen </a:t>
            </a:r>
            <a:r>
              <a:rPr lang="es-ES" b="1" dirty="0"/>
              <a:t>tres formas de gestionar la pertenencia</a:t>
            </a:r>
            <a:r>
              <a:rPr lang="es-ES" dirty="0"/>
              <a:t> a un grupo:</a:t>
            </a:r>
          </a:p>
          <a:p>
            <a:pPr>
              <a:buNone/>
            </a:pPr>
            <a:r>
              <a:rPr lang="es-ES" b="1" dirty="0"/>
              <a:t>📌 1. Asignación directa (</a:t>
            </a:r>
            <a:r>
              <a:rPr lang="es-ES" b="1" dirty="0" err="1"/>
              <a:t>Assigned</a:t>
            </a:r>
            <a:r>
              <a:rPr lang="es-ES" b="1" dirty="0"/>
              <a:t>)</a:t>
            </a:r>
          </a:p>
          <a:p>
            <a:pPr>
              <a:buFont typeface="Arial" panose="020B0604020202020204" pitchFamily="34" charset="0"/>
              <a:buChar char="•"/>
            </a:pPr>
            <a:r>
              <a:rPr lang="es-ES" dirty="0"/>
              <a:t>Añades usuarios </a:t>
            </a:r>
            <a:r>
              <a:rPr lang="es-ES" b="1" dirty="0"/>
              <a:t>manualmente</a:t>
            </a:r>
            <a:r>
              <a:rPr lang="es-ES" dirty="0"/>
              <a:t> al grupo.</a:t>
            </a:r>
          </a:p>
          <a:p>
            <a:pPr>
              <a:buFont typeface="Arial" panose="020B0604020202020204" pitchFamily="34" charset="0"/>
              <a:buChar char="•"/>
            </a:pPr>
            <a:r>
              <a:rPr lang="es-ES" dirty="0"/>
              <a:t>Ideal para grupos pequeños o estables.</a:t>
            </a:r>
          </a:p>
          <a:p>
            <a:pPr>
              <a:buNone/>
            </a:pPr>
            <a:r>
              <a:rPr lang="es-ES" b="1" dirty="0"/>
              <a:t>⚙️ 2. Usuario dinámico (Dynamic </a:t>
            </a:r>
            <a:r>
              <a:rPr lang="es-ES" b="1" dirty="0" err="1"/>
              <a:t>User</a:t>
            </a:r>
            <a:r>
              <a:rPr lang="es-ES" b="1" dirty="0"/>
              <a:t>)</a:t>
            </a:r>
          </a:p>
          <a:p>
            <a:pPr>
              <a:buFont typeface="Arial" panose="020B0604020202020204" pitchFamily="34" charset="0"/>
              <a:buChar char="•"/>
            </a:pPr>
            <a:r>
              <a:rPr lang="es-ES" dirty="0"/>
              <a:t>Se usan </a:t>
            </a:r>
            <a:r>
              <a:rPr lang="es-ES" b="1" dirty="0"/>
              <a:t>reglas basadas en atributos</a:t>
            </a:r>
            <a:r>
              <a:rPr lang="es-ES" dirty="0"/>
              <a:t> del usuario.</a:t>
            </a:r>
          </a:p>
          <a:p>
            <a:pPr>
              <a:buFont typeface="Arial" panose="020B0604020202020204" pitchFamily="34" charset="0"/>
              <a:buChar char="•"/>
            </a:pPr>
            <a:r>
              <a:rPr lang="es-ES" dirty="0"/>
              <a:t>Ejemplo: Todos los usuarios cuyo departamento sea “Ventas” se agregan automáticamente al grupo Grupo-Ventas.</a:t>
            </a:r>
          </a:p>
          <a:p>
            <a:pPr>
              <a:buFont typeface="Arial" panose="020B0604020202020204" pitchFamily="34" charset="0"/>
              <a:buChar char="•"/>
            </a:pPr>
            <a:r>
              <a:rPr lang="es-ES" dirty="0"/>
              <a:t>Si cambian de departamento, </a:t>
            </a:r>
            <a:r>
              <a:rPr lang="es-ES" b="1" dirty="0"/>
              <a:t>el sistema los elimina del grupo automáticamente</a:t>
            </a:r>
            <a:r>
              <a:rPr lang="es-ES" dirty="0"/>
              <a:t>.</a:t>
            </a:r>
          </a:p>
          <a:p>
            <a:pPr>
              <a:buNone/>
            </a:pPr>
            <a:r>
              <a:rPr lang="es-ES" b="1" dirty="0"/>
              <a:t>💻 3. Dispositivo dinámico (Dynamic </a:t>
            </a:r>
            <a:r>
              <a:rPr lang="es-ES" b="1" dirty="0" err="1"/>
              <a:t>Device</a:t>
            </a:r>
            <a:r>
              <a:rPr lang="es-ES" b="1" dirty="0"/>
              <a:t>)</a:t>
            </a:r>
          </a:p>
          <a:p>
            <a:pPr>
              <a:buNone/>
            </a:pPr>
            <a:r>
              <a:rPr lang="es-ES" i="1" dirty="0"/>
              <a:t>(Solo disponible para grupos de seguridad)</a:t>
            </a:r>
            <a:endParaRPr lang="es-ES" dirty="0"/>
          </a:p>
          <a:p>
            <a:pPr>
              <a:buFont typeface="Arial" panose="020B0604020202020204" pitchFamily="34" charset="0"/>
              <a:buChar char="•"/>
            </a:pPr>
            <a:r>
              <a:rPr lang="es-ES" dirty="0"/>
              <a:t>Igual que los grupos de usuario dinámico, pero aplicado a </a:t>
            </a:r>
            <a:r>
              <a:rPr lang="es-ES" b="1" dirty="0"/>
              <a:t>dispositivos</a:t>
            </a:r>
            <a:r>
              <a:rPr lang="es-ES" dirty="0"/>
              <a:t>.</a:t>
            </a:r>
          </a:p>
          <a:p>
            <a:pPr>
              <a:buFont typeface="Arial" panose="020B0604020202020204" pitchFamily="34" charset="0"/>
              <a:buChar char="•"/>
            </a:pPr>
            <a:r>
              <a:rPr lang="es-ES" dirty="0"/>
              <a:t>Ejemplo: Todos los dispositivos con sistema operativo Windows 11 se añaden a un grupo específico.</a:t>
            </a:r>
          </a:p>
          <a:p>
            <a:pPr>
              <a:buNone/>
            </a:pPr>
            <a:r>
              <a:rPr lang="es-ES" b="1" dirty="0"/>
              <a:t>🧠 Resumen para clase</a:t>
            </a:r>
          </a:p>
          <a:p>
            <a:pPr>
              <a:buFont typeface="Arial" panose="020B0604020202020204" pitchFamily="34" charset="0"/>
              <a:buChar char="•"/>
            </a:pPr>
            <a:r>
              <a:rPr lang="es-ES" b="1" dirty="0"/>
              <a:t>Grupos de seguridad</a:t>
            </a:r>
            <a:r>
              <a:rPr lang="es-ES" dirty="0"/>
              <a:t> = control de acceso a recursos</a:t>
            </a:r>
          </a:p>
          <a:p>
            <a:pPr>
              <a:buFont typeface="Arial" panose="020B0604020202020204" pitchFamily="34" charset="0"/>
              <a:buChar char="•"/>
            </a:pPr>
            <a:r>
              <a:rPr lang="es-ES" b="1" dirty="0"/>
              <a:t>Grupos de Microsoft 365</a:t>
            </a:r>
            <a:r>
              <a:rPr lang="es-ES" dirty="0"/>
              <a:t> = colaboración y herramientas compartidas</a:t>
            </a:r>
          </a:p>
          <a:p>
            <a:pPr>
              <a:buFont typeface="Arial" panose="020B0604020202020204" pitchFamily="34" charset="0"/>
              <a:buChar char="•"/>
            </a:pPr>
            <a:r>
              <a:rPr lang="es-ES" dirty="0"/>
              <a:t>La </a:t>
            </a:r>
            <a:r>
              <a:rPr lang="es-ES" b="1" dirty="0"/>
              <a:t>gestión dinámica</a:t>
            </a:r>
            <a:r>
              <a:rPr lang="es-ES" dirty="0"/>
              <a:t> ahorra tiempo y reduce errores humanos</a:t>
            </a:r>
          </a:p>
          <a:p>
            <a:pPr>
              <a:buFont typeface="Arial" panose="020B0604020202020204" pitchFamily="34" charset="0"/>
              <a:buChar char="•"/>
            </a:pPr>
            <a:r>
              <a:rPr lang="es-ES" dirty="0"/>
              <a:t>Antes de crear grupos, es útil preguntarse:</a:t>
            </a:r>
          </a:p>
          <a:p>
            <a:pPr>
              <a:buFont typeface="Arial" panose="020B0604020202020204" pitchFamily="34" charset="0"/>
              <a:buChar char="•"/>
            </a:pPr>
            <a:r>
              <a:rPr lang="es-ES" dirty="0"/>
              <a:t>¿Quiero asignar los usuarios uno a uno o que se agreguen automáticamente según reglas?</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3/30/2025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¿Qué es Azure AD </a:t>
            </a:r>
            <a:r>
              <a:rPr lang="es-ES" b="1" dirty="0" err="1"/>
              <a:t>Connect</a:t>
            </a:r>
            <a:r>
              <a:rPr lang="es-ES" b="1" dirty="0"/>
              <a:t>?</a:t>
            </a:r>
          </a:p>
          <a:p>
            <a:pPr>
              <a:buNone/>
            </a:pPr>
            <a:r>
              <a:rPr lang="es-ES" b="1" dirty="0"/>
              <a:t>Azure AD </a:t>
            </a:r>
            <a:r>
              <a:rPr lang="es-ES" b="1" dirty="0" err="1"/>
              <a:t>Connect</a:t>
            </a:r>
            <a:r>
              <a:rPr lang="es-ES" dirty="0"/>
              <a:t> es una herramienta que permite </a:t>
            </a:r>
            <a:r>
              <a:rPr lang="es-ES" b="1" dirty="0"/>
              <a:t>integrar tu Active </a:t>
            </a:r>
            <a:r>
              <a:rPr lang="es-ES" b="1" dirty="0" err="1"/>
              <a:t>Directory</a:t>
            </a:r>
            <a:r>
              <a:rPr lang="es-ES" b="1" dirty="0"/>
              <a:t> local (</a:t>
            </a:r>
            <a:r>
              <a:rPr lang="es-ES" b="1" dirty="0" err="1"/>
              <a:t>on</a:t>
            </a:r>
            <a:r>
              <a:rPr lang="es-ES" b="1" dirty="0"/>
              <a:t>-premises)</a:t>
            </a:r>
            <a:r>
              <a:rPr lang="es-ES" dirty="0"/>
              <a:t> con </a:t>
            </a:r>
            <a:r>
              <a:rPr lang="es-ES" b="1" dirty="0"/>
              <a:t>Azure Active </a:t>
            </a:r>
            <a:r>
              <a:rPr lang="es-ES" b="1" dirty="0" err="1"/>
              <a:t>Directory</a:t>
            </a:r>
            <a:r>
              <a:rPr lang="es-ES" b="1" dirty="0"/>
              <a:t> (en la nube)</a:t>
            </a:r>
            <a:r>
              <a:rPr lang="es-ES" dirty="0"/>
              <a:t>.</a:t>
            </a:r>
          </a:p>
          <a:p>
            <a:pPr>
              <a:buNone/>
            </a:pPr>
            <a:r>
              <a:rPr lang="es-ES" dirty="0"/>
              <a:t>Esto permite a los usuarios tener </a:t>
            </a:r>
            <a:r>
              <a:rPr lang="es-ES" b="1" dirty="0"/>
              <a:t>una sola identidad</a:t>
            </a:r>
            <a:r>
              <a:rPr lang="es-ES" dirty="0"/>
              <a:t> para acceder a:</a:t>
            </a:r>
          </a:p>
          <a:p>
            <a:pPr>
              <a:buFont typeface="Arial" panose="020B0604020202020204" pitchFamily="34" charset="0"/>
              <a:buChar char="•"/>
            </a:pPr>
            <a:r>
              <a:rPr lang="es-ES" dirty="0"/>
              <a:t>Office 365</a:t>
            </a:r>
          </a:p>
          <a:p>
            <a:pPr>
              <a:buFont typeface="Arial" panose="020B0604020202020204" pitchFamily="34" charset="0"/>
              <a:buChar char="•"/>
            </a:pPr>
            <a:r>
              <a:rPr lang="es-ES" dirty="0"/>
              <a:t>Aplicaciones en Azure</a:t>
            </a:r>
          </a:p>
          <a:p>
            <a:pPr>
              <a:buFont typeface="Arial" panose="020B0604020202020204" pitchFamily="34" charset="0"/>
              <a:buChar char="•"/>
            </a:pPr>
            <a:r>
              <a:rPr lang="es-ES" dirty="0"/>
              <a:t>Aplicaciones SaaS conectadas con Azure AD</a:t>
            </a:r>
          </a:p>
          <a:p>
            <a:pPr>
              <a:buNone/>
            </a:pPr>
            <a:r>
              <a:rPr lang="es-ES" dirty="0"/>
              <a:t>👉 Es una pieza clave para empresas que tienen </a:t>
            </a:r>
            <a:r>
              <a:rPr lang="es-ES" b="1" dirty="0"/>
              <a:t>infraestructura local pero también usan servicios en la nube</a:t>
            </a:r>
            <a:r>
              <a:rPr lang="es-ES" dirty="0"/>
              <a:t>.</a:t>
            </a:r>
          </a:p>
          <a:p>
            <a:pPr>
              <a:buNone/>
            </a:pPr>
            <a:r>
              <a:rPr lang="es-ES" b="1" dirty="0"/>
              <a:t>🧰 Funciones principales de Azure AD </a:t>
            </a:r>
            <a:r>
              <a:rPr lang="es-ES" b="1" dirty="0" err="1"/>
              <a:t>Connect</a:t>
            </a:r>
            <a:endParaRPr lang="es-ES" b="1" dirty="0"/>
          </a:p>
          <a:p>
            <a:pPr>
              <a:buNone/>
            </a:pPr>
            <a:r>
              <a:rPr lang="es-ES" b="1" dirty="0"/>
              <a:t>🔑 1. Sincronización de hash de contraseñas (</a:t>
            </a:r>
            <a:r>
              <a:rPr lang="es-ES" b="1" dirty="0" err="1"/>
              <a:t>Password</a:t>
            </a:r>
            <a:r>
              <a:rPr lang="es-ES" b="1" dirty="0"/>
              <a:t> Hash </a:t>
            </a:r>
            <a:r>
              <a:rPr lang="es-ES" b="1" dirty="0" err="1"/>
              <a:t>Synchronization</a:t>
            </a:r>
            <a:r>
              <a:rPr lang="es-ES" b="1" dirty="0"/>
              <a:t>)</a:t>
            </a:r>
          </a:p>
          <a:p>
            <a:pPr>
              <a:buFont typeface="Arial" panose="020B0604020202020204" pitchFamily="34" charset="0"/>
              <a:buChar char="•"/>
            </a:pPr>
            <a:r>
              <a:rPr lang="es-ES" dirty="0"/>
              <a:t>Copia un </a:t>
            </a:r>
            <a:r>
              <a:rPr lang="es-ES" b="1" dirty="0"/>
              <a:t>hash</a:t>
            </a:r>
            <a:r>
              <a:rPr lang="es-ES" dirty="0"/>
              <a:t> (versión encriptada) de la contraseña del usuario local a Azure AD.</a:t>
            </a:r>
          </a:p>
          <a:p>
            <a:pPr>
              <a:buFont typeface="Arial" panose="020B0604020202020204" pitchFamily="34" charset="0"/>
              <a:buChar char="•"/>
            </a:pPr>
            <a:r>
              <a:rPr lang="es-ES" dirty="0"/>
              <a:t>El usuario puede usar </a:t>
            </a:r>
            <a:r>
              <a:rPr lang="es-ES" b="1" dirty="0"/>
              <a:t>la misma contraseña en ambos entornos</a:t>
            </a:r>
            <a:r>
              <a:rPr lang="es-ES" dirty="0"/>
              <a:t> (local y nube).</a:t>
            </a:r>
          </a:p>
          <a:p>
            <a:pPr>
              <a:buFont typeface="Arial" panose="020B0604020202020204" pitchFamily="34" charset="0"/>
              <a:buChar char="•"/>
            </a:pPr>
            <a:r>
              <a:rPr lang="es-ES" dirty="0"/>
              <a:t>✅ </a:t>
            </a:r>
            <a:r>
              <a:rPr lang="es-ES" b="1" dirty="0"/>
              <a:t>No requiere infraestructura adicional</a:t>
            </a:r>
            <a:r>
              <a:rPr lang="es-ES" dirty="0"/>
              <a:t>.</a:t>
            </a:r>
          </a:p>
          <a:p>
            <a:pPr>
              <a:buNone/>
            </a:pPr>
            <a:r>
              <a:rPr lang="es-ES" b="1" dirty="0"/>
              <a:t>🔁 2. Autenticación </a:t>
            </a:r>
            <a:r>
              <a:rPr lang="es-ES" b="1" dirty="0" err="1"/>
              <a:t>pass-through</a:t>
            </a:r>
            <a:r>
              <a:rPr lang="es-ES" b="1" dirty="0"/>
              <a:t> (Pass-</a:t>
            </a:r>
            <a:r>
              <a:rPr lang="es-ES" b="1" dirty="0" err="1"/>
              <a:t>through</a:t>
            </a:r>
            <a:r>
              <a:rPr lang="es-ES" b="1" dirty="0"/>
              <a:t> </a:t>
            </a:r>
            <a:r>
              <a:rPr lang="es-ES" b="1" dirty="0" err="1"/>
              <a:t>Authentication</a:t>
            </a:r>
            <a:r>
              <a:rPr lang="es-ES" b="1" dirty="0"/>
              <a:t>)</a:t>
            </a:r>
          </a:p>
          <a:p>
            <a:pPr>
              <a:buFont typeface="Arial" panose="020B0604020202020204" pitchFamily="34" charset="0"/>
              <a:buChar char="•"/>
            </a:pPr>
            <a:r>
              <a:rPr lang="es-ES" dirty="0"/>
              <a:t>El usuario se autentica con su </a:t>
            </a:r>
            <a:r>
              <a:rPr lang="es-ES" b="1" dirty="0"/>
              <a:t>contraseña local</a:t>
            </a:r>
            <a:r>
              <a:rPr lang="es-ES" dirty="0"/>
              <a:t>, pero sin necesidad de replicarla en la nube.</a:t>
            </a:r>
          </a:p>
          <a:p>
            <a:pPr>
              <a:buFont typeface="Arial" panose="020B0604020202020204" pitchFamily="34" charset="0"/>
              <a:buChar char="•"/>
            </a:pPr>
            <a:r>
              <a:rPr lang="es-ES" dirty="0"/>
              <a:t>Cuando el usuario inicia sesión en la nube, la solicitud se </a:t>
            </a:r>
            <a:r>
              <a:rPr lang="es-ES" b="1" dirty="0"/>
              <a:t>verifica directamente contra el AD local</a:t>
            </a:r>
            <a:r>
              <a:rPr lang="es-ES" dirty="0"/>
              <a:t>.</a:t>
            </a:r>
          </a:p>
          <a:p>
            <a:pPr>
              <a:buFont typeface="Arial" panose="020B0604020202020204" pitchFamily="34" charset="0"/>
              <a:buChar char="•"/>
            </a:pPr>
            <a:r>
              <a:rPr lang="es-ES" dirty="0"/>
              <a:t>Útil cuando quieres </a:t>
            </a:r>
            <a:r>
              <a:rPr lang="es-ES" b="1" dirty="0"/>
              <a:t>más control de seguridad sin implementar federación</a:t>
            </a:r>
            <a:r>
              <a:rPr lang="es-ES" dirty="0"/>
              <a:t>.</a:t>
            </a:r>
          </a:p>
          <a:p>
            <a:pPr>
              <a:buNone/>
            </a:pPr>
            <a:r>
              <a:rPr lang="es-ES" b="1" dirty="0"/>
              <a:t>🌐 3. Integración con federación (</a:t>
            </a:r>
            <a:r>
              <a:rPr lang="es-ES" b="1" dirty="0" err="1"/>
              <a:t>Federation</a:t>
            </a:r>
            <a:r>
              <a:rPr lang="es-ES" b="1" dirty="0"/>
              <a:t> </a:t>
            </a:r>
            <a:r>
              <a:rPr lang="es-ES" b="1" dirty="0" err="1"/>
              <a:t>Integration</a:t>
            </a:r>
            <a:r>
              <a:rPr lang="es-ES" b="1" dirty="0"/>
              <a:t>)</a:t>
            </a:r>
          </a:p>
          <a:p>
            <a:pPr>
              <a:buFont typeface="Arial" panose="020B0604020202020204" pitchFamily="34" charset="0"/>
              <a:buChar char="•"/>
            </a:pPr>
            <a:r>
              <a:rPr lang="es-ES" dirty="0"/>
              <a:t>Permite conectar con una infraestructura de </a:t>
            </a:r>
            <a:r>
              <a:rPr lang="es-ES" b="1" dirty="0"/>
              <a:t>AD FS (Active </a:t>
            </a:r>
            <a:r>
              <a:rPr lang="es-ES" b="1" dirty="0" err="1"/>
              <a:t>Directory</a:t>
            </a:r>
            <a:r>
              <a:rPr lang="es-ES" b="1" dirty="0"/>
              <a:t> </a:t>
            </a:r>
            <a:r>
              <a:rPr lang="es-ES" b="1" dirty="0" err="1"/>
              <a:t>Federation</a:t>
            </a:r>
            <a:r>
              <a:rPr lang="es-ES" b="1" dirty="0"/>
              <a:t> </a:t>
            </a:r>
            <a:r>
              <a:rPr lang="es-ES" b="1" dirty="0" err="1"/>
              <a:t>Services</a:t>
            </a:r>
            <a:r>
              <a:rPr lang="es-ES" b="1" dirty="0"/>
              <a:t>)</a:t>
            </a:r>
            <a:r>
              <a:rPr lang="es-ES" dirty="0"/>
              <a:t>.</a:t>
            </a:r>
          </a:p>
          <a:p>
            <a:pPr>
              <a:buFont typeface="Arial" panose="020B0604020202020204" pitchFamily="34" charset="0"/>
              <a:buChar char="•"/>
            </a:pPr>
            <a:r>
              <a:rPr lang="es-ES" dirty="0"/>
              <a:t>Es opcional y se utiliza para entornos que requieren autenticación federada más avanzada.</a:t>
            </a:r>
          </a:p>
          <a:p>
            <a:pPr>
              <a:buFont typeface="Arial" panose="020B0604020202020204" pitchFamily="34" charset="0"/>
              <a:buChar char="•"/>
            </a:pPr>
            <a:r>
              <a:rPr lang="es-ES" dirty="0"/>
              <a:t>También permite:</a:t>
            </a:r>
          </a:p>
          <a:p>
            <a:pPr marL="742950" lvl="1" indent="-285750">
              <a:buFont typeface="Arial" panose="020B0604020202020204" pitchFamily="34" charset="0"/>
              <a:buChar char="•"/>
            </a:pPr>
            <a:r>
              <a:rPr lang="es-ES" dirty="0"/>
              <a:t>Renovar certificados</a:t>
            </a:r>
          </a:p>
          <a:p>
            <a:pPr marL="742950" lvl="1" indent="-285750">
              <a:buFont typeface="Arial" panose="020B0604020202020204" pitchFamily="34" charset="0"/>
              <a:buChar char="•"/>
            </a:pPr>
            <a:r>
              <a:rPr lang="es-ES" dirty="0"/>
              <a:t>Gestionar servidores AD FS adicionales</a:t>
            </a:r>
          </a:p>
          <a:p>
            <a:pPr>
              <a:buNone/>
            </a:pPr>
            <a:r>
              <a:rPr lang="es-ES" b="1" dirty="0"/>
              <a:t>🔄 4. Sincronización de identidades</a:t>
            </a:r>
          </a:p>
          <a:p>
            <a:pPr>
              <a:buFont typeface="Arial" panose="020B0604020202020204" pitchFamily="34" charset="0"/>
              <a:buChar char="•"/>
            </a:pPr>
            <a:r>
              <a:rPr lang="es-ES" dirty="0"/>
              <a:t>Sincroniza:</a:t>
            </a:r>
          </a:p>
          <a:p>
            <a:pPr marL="742950" lvl="1" indent="-285750">
              <a:buFont typeface="Arial" panose="020B0604020202020204" pitchFamily="34" charset="0"/>
              <a:buChar char="•"/>
            </a:pPr>
            <a:r>
              <a:rPr lang="es-ES" dirty="0"/>
              <a:t>Usuarios</a:t>
            </a:r>
          </a:p>
          <a:p>
            <a:pPr marL="742950" lvl="1" indent="-285750">
              <a:buFont typeface="Arial" panose="020B0604020202020204" pitchFamily="34" charset="0"/>
              <a:buChar char="•"/>
            </a:pPr>
            <a:r>
              <a:rPr lang="es-ES" dirty="0"/>
              <a:t>Grupos</a:t>
            </a:r>
          </a:p>
          <a:p>
            <a:pPr marL="742950" lvl="1" indent="-285750">
              <a:buFont typeface="Arial" panose="020B0604020202020204" pitchFamily="34" charset="0"/>
              <a:buChar char="•"/>
            </a:pPr>
            <a:r>
              <a:rPr lang="es-ES" dirty="0"/>
              <a:t>Otros objetos del AD local</a:t>
            </a:r>
          </a:p>
          <a:p>
            <a:pPr>
              <a:buFont typeface="Arial" panose="020B0604020202020204" pitchFamily="34" charset="0"/>
              <a:buChar char="•"/>
            </a:pPr>
            <a:r>
              <a:rPr lang="es-ES" dirty="0"/>
              <a:t>Asegura que los datos entre el AD local y Azure AD estén </a:t>
            </a:r>
            <a:r>
              <a:rPr lang="es-ES" b="1" dirty="0"/>
              <a:t>coordinados y actualizados</a:t>
            </a:r>
            <a:r>
              <a:rPr lang="es-ES" dirty="0"/>
              <a:t>.</a:t>
            </a:r>
          </a:p>
          <a:p>
            <a:pPr>
              <a:buFont typeface="Arial" panose="020B0604020202020204" pitchFamily="34" charset="0"/>
              <a:buChar char="•"/>
            </a:pPr>
            <a:r>
              <a:rPr lang="es-ES" dirty="0"/>
              <a:t>Incluye también la sincronización de hashes de contraseña.</a:t>
            </a:r>
          </a:p>
          <a:p>
            <a:pPr>
              <a:buNone/>
            </a:pPr>
            <a:r>
              <a:rPr lang="es-ES" b="1" dirty="0"/>
              <a:t>📊 5. Monitorización del estado (</a:t>
            </a:r>
            <a:r>
              <a:rPr lang="es-ES" b="1" dirty="0" err="1"/>
              <a:t>Health</a:t>
            </a:r>
            <a:r>
              <a:rPr lang="es-ES" b="1" dirty="0"/>
              <a:t> </a:t>
            </a:r>
            <a:r>
              <a:rPr lang="es-ES" b="1" dirty="0" err="1"/>
              <a:t>Monitoring</a:t>
            </a:r>
            <a:r>
              <a:rPr lang="es-ES" b="1" dirty="0"/>
              <a:t>)</a:t>
            </a:r>
          </a:p>
          <a:p>
            <a:pPr>
              <a:buFont typeface="Arial" panose="020B0604020202020204" pitchFamily="34" charset="0"/>
              <a:buChar char="•"/>
            </a:pPr>
            <a:r>
              <a:rPr lang="es-ES" dirty="0"/>
              <a:t>A través de </a:t>
            </a:r>
            <a:r>
              <a:rPr lang="es-ES" b="1" dirty="0"/>
              <a:t>Azure AD </a:t>
            </a:r>
            <a:r>
              <a:rPr lang="es-ES" b="1" dirty="0" err="1"/>
              <a:t>Connect</a:t>
            </a:r>
            <a:r>
              <a:rPr lang="es-ES" b="1" dirty="0"/>
              <a:t> </a:t>
            </a:r>
            <a:r>
              <a:rPr lang="es-ES" b="1" dirty="0" err="1"/>
              <a:t>Health</a:t>
            </a:r>
            <a:r>
              <a:rPr lang="es-ES" dirty="0"/>
              <a:t>, puedes:</a:t>
            </a:r>
          </a:p>
          <a:p>
            <a:pPr marL="742950" lvl="1" indent="-285750">
              <a:buFont typeface="Arial" panose="020B0604020202020204" pitchFamily="34" charset="0"/>
              <a:buChar char="•"/>
            </a:pPr>
            <a:r>
              <a:rPr lang="es-ES" dirty="0"/>
              <a:t>Supervisar el estado del entorno híbrido</a:t>
            </a:r>
          </a:p>
          <a:p>
            <a:pPr marL="742950" lvl="1" indent="-285750">
              <a:buFont typeface="Arial" panose="020B0604020202020204" pitchFamily="34" charset="0"/>
              <a:buChar char="•"/>
            </a:pPr>
            <a:r>
              <a:rPr lang="es-ES" dirty="0"/>
              <a:t>Consultar alertas o errores desde el </a:t>
            </a:r>
            <a:r>
              <a:rPr lang="es-ES" b="1" dirty="0"/>
              <a:t>portal de Azure</a:t>
            </a:r>
            <a:endParaRPr lang="es-ES" dirty="0"/>
          </a:p>
          <a:p>
            <a:pPr>
              <a:buNone/>
            </a:pPr>
            <a:r>
              <a:rPr lang="es-ES" b="1" dirty="0"/>
              <a:t>🧠 Resumen para clase</a:t>
            </a:r>
          </a:p>
          <a:p>
            <a:pPr>
              <a:buFont typeface="Arial" panose="020B0604020202020204" pitchFamily="34" charset="0"/>
              <a:buChar char="•"/>
            </a:pPr>
            <a:r>
              <a:rPr lang="es-ES" dirty="0"/>
              <a:t>Azure AD </a:t>
            </a:r>
            <a:r>
              <a:rPr lang="es-ES" dirty="0" err="1"/>
              <a:t>Connect</a:t>
            </a:r>
            <a:r>
              <a:rPr lang="es-ES" dirty="0"/>
              <a:t> es ideal si tu empresa combina </a:t>
            </a:r>
            <a:r>
              <a:rPr lang="es-ES" b="1" dirty="0"/>
              <a:t>infraestructura local</a:t>
            </a:r>
            <a:r>
              <a:rPr lang="es-ES" dirty="0"/>
              <a:t> y </a:t>
            </a:r>
            <a:r>
              <a:rPr lang="es-ES" b="1" dirty="0"/>
              <a:t>servicios en la nube</a:t>
            </a:r>
            <a:r>
              <a:rPr lang="es-ES" dirty="0"/>
              <a:t>.</a:t>
            </a:r>
          </a:p>
          <a:p>
            <a:pPr>
              <a:buFont typeface="Arial" panose="020B0604020202020204" pitchFamily="34" charset="0"/>
              <a:buChar char="•"/>
            </a:pPr>
            <a:r>
              <a:rPr lang="es-ES" dirty="0"/>
              <a:t>Facilita una </a:t>
            </a:r>
            <a:r>
              <a:rPr lang="es-ES" b="1" dirty="0"/>
              <a:t>identidad unificada</a:t>
            </a:r>
            <a:r>
              <a:rPr lang="es-ES" dirty="0"/>
              <a:t> para los usuarios.</a:t>
            </a:r>
          </a:p>
          <a:p>
            <a:pPr>
              <a:buFont typeface="Arial" panose="020B0604020202020204" pitchFamily="34" charset="0"/>
              <a:buChar char="•"/>
            </a:pPr>
            <a:r>
              <a:rPr lang="es-ES" dirty="0"/>
              <a:t>Ofrece distintas opciones de autenticación y sincronización para adaptarse a las necesidades de seguridad y control de cada organización.</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58779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¿Qué es Azure AD </a:t>
            </a:r>
            <a:r>
              <a:rPr lang="es-ES" b="1" dirty="0" err="1"/>
              <a:t>Connect</a:t>
            </a:r>
            <a:r>
              <a:rPr lang="es-ES" b="1" dirty="0"/>
              <a:t> </a:t>
            </a:r>
            <a:r>
              <a:rPr lang="es-ES" b="1" dirty="0" err="1"/>
              <a:t>Health</a:t>
            </a:r>
            <a:r>
              <a:rPr lang="es-ES" b="1" dirty="0"/>
              <a:t>?</a:t>
            </a:r>
          </a:p>
          <a:p>
            <a:pPr>
              <a:buNone/>
            </a:pPr>
            <a:r>
              <a:rPr lang="es-ES" dirty="0"/>
              <a:t>Cuando una organización </a:t>
            </a:r>
            <a:r>
              <a:rPr lang="es-ES" b="1" dirty="0"/>
              <a:t>integra su Active </a:t>
            </a:r>
            <a:r>
              <a:rPr lang="es-ES" b="1" dirty="0" err="1"/>
              <a:t>Directory</a:t>
            </a:r>
            <a:r>
              <a:rPr lang="es-ES" b="1" dirty="0"/>
              <a:t> local con Azure Active </a:t>
            </a:r>
            <a:r>
              <a:rPr lang="es-ES" b="1" dirty="0" err="1"/>
              <a:t>Directory</a:t>
            </a:r>
            <a:r>
              <a:rPr lang="es-ES" dirty="0"/>
              <a:t>, los usuarios pueden trabajar de forma más fluida y productiva, ya que </a:t>
            </a:r>
            <a:r>
              <a:rPr lang="es-ES" b="1" dirty="0"/>
              <a:t>usan una sola identidad para acceder tanto a recursos locales como en la nube</a:t>
            </a:r>
            <a:r>
              <a:rPr lang="es-ES" dirty="0"/>
              <a:t> (como Office 365).</a:t>
            </a:r>
          </a:p>
          <a:p>
            <a:pPr>
              <a:buNone/>
            </a:pPr>
            <a:r>
              <a:rPr lang="es-ES" dirty="0"/>
              <a:t>Pero… esto también </a:t>
            </a:r>
            <a:r>
              <a:rPr lang="es-ES" b="1" dirty="0"/>
              <a:t>plantea un reto</a:t>
            </a:r>
            <a:r>
              <a:rPr lang="es-ES" dirty="0"/>
              <a:t>:</a:t>
            </a:r>
            <a:br>
              <a:rPr lang="es-ES" dirty="0"/>
            </a:br>
            <a:r>
              <a:rPr lang="es-ES" dirty="0"/>
              <a:t>🛑 </a:t>
            </a:r>
            <a:r>
              <a:rPr lang="es-ES" b="1" dirty="0"/>
              <a:t>¿Cómo nos aseguramos de que esa integración funcione correctamente todo el tiempo?</a:t>
            </a:r>
            <a:endParaRPr lang="es-ES" dirty="0"/>
          </a:p>
          <a:p>
            <a:pPr>
              <a:buNone/>
            </a:pPr>
            <a:r>
              <a:rPr lang="es-ES" dirty="0"/>
              <a:t>👉 La respuesta es </a:t>
            </a:r>
            <a:r>
              <a:rPr lang="es-ES" b="1" dirty="0"/>
              <a:t>Azure AD </a:t>
            </a:r>
            <a:r>
              <a:rPr lang="es-ES" b="1" dirty="0" err="1"/>
              <a:t>Connect</a:t>
            </a:r>
            <a:r>
              <a:rPr lang="es-ES" b="1" dirty="0"/>
              <a:t> </a:t>
            </a:r>
            <a:r>
              <a:rPr lang="es-ES" b="1" dirty="0" err="1"/>
              <a:t>Health</a:t>
            </a:r>
            <a:r>
              <a:rPr lang="es-ES" dirty="0"/>
              <a:t>.</a:t>
            </a:r>
          </a:p>
          <a:p>
            <a:pPr>
              <a:buNone/>
            </a:pPr>
            <a:r>
              <a:rPr lang="es-ES" b="1" dirty="0"/>
              <a:t>🩺 ¿Qué hace Azure AD </a:t>
            </a:r>
            <a:r>
              <a:rPr lang="es-ES" b="1" dirty="0" err="1"/>
              <a:t>Connect</a:t>
            </a:r>
            <a:r>
              <a:rPr lang="es-ES" b="1" dirty="0"/>
              <a:t> </a:t>
            </a:r>
            <a:r>
              <a:rPr lang="es-ES" b="1" dirty="0" err="1"/>
              <a:t>Health</a:t>
            </a:r>
            <a:r>
              <a:rPr lang="es-ES" b="1" dirty="0"/>
              <a:t>?</a:t>
            </a:r>
          </a:p>
          <a:p>
            <a:pPr>
              <a:buNone/>
            </a:pPr>
            <a:r>
              <a:rPr lang="es-ES" dirty="0"/>
              <a:t>Es una herramienta que proporciona </a:t>
            </a:r>
            <a:r>
              <a:rPr lang="es-ES" b="1" dirty="0"/>
              <a:t>monitorización avanzada</a:t>
            </a:r>
            <a:r>
              <a:rPr lang="es-ES" dirty="0"/>
              <a:t> para todo el entorno de identidad híbrido.</a:t>
            </a:r>
            <a:br>
              <a:rPr lang="es-ES" dirty="0"/>
            </a:br>
            <a:r>
              <a:rPr lang="es-ES" dirty="0"/>
              <a:t>Ayuda a asegurar que los usuarios puedan acceder sin interrupciones desde cualquier dispositivo, tanto a recursos locales como en la nube.</a:t>
            </a:r>
          </a:p>
          <a:p>
            <a:pPr>
              <a:buNone/>
            </a:pPr>
            <a:r>
              <a:rPr lang="es-ES" b="1" dirty="0"/>
              <a:t>🔍 ¿Qué puedes supervisar con AD </a:t>
            </a:r>
            <a:r>
              <a:rPr lang="es-ES" b="1" dirty="0" err="1"/>
              <a:t>Connect</a:t>
            </a:r>
            <a:r>
              <a:rPr lang="es-ES" b="1" dirty="0"/>
              <a:t> </a:t>
            </a:r>
            <a:r>
              <a:rPr lang="es-ES" b="1" dirty="0" err="1"/>
              <a:t>Health</a:t>
            </a:r>
            <a:r>
              <a:rPr lang="es-ES" b="1" dirty="0"/>
              <a:t>?</a:t>
            </a:r>
          </a:p>
          <a:p>
            <a:pPr>
              <a:buFont typeface="+mj-lt"/>
              <a:buAutoNum type="arabicPeriod"/>
            </a:pPr>
            <a:r>
              <a:rPr lang="es-ES" b="1" dirty="0"/>
              <a:t>Servidores AD FS (Active </a:t>
            </a:r>
            <a:r>
              <a:rPr lang="es-ES" b="1" dirty="0" err="1"/>
              <a:t>Directory</a:t>
            </a:r>
            <a:r>
              <a:rPr lang="es-ES" b="1" dirty="0"/>
              <a:t> </a:t>
            </a:r>
            <a:r>
              <a:rPr lang="es-ES" b="1" dirty="0" err="1"/>
              <a:t>Federation</a:t>
            </a:r>
            <a:r>
              <a:rPr lang="es-ES" b="1" dirty="0"/>
              <a:t> </a:t>
            </a:r>
            <a:r>
              <a:rPr lang="es-ES" b="1" dirty="0" err="1"/>
              <a:t>Services</a:t>
            </a:r>
            <a:r>
              <a:rPr lang="es-ES" b="1" dirty="0"/>
              <a:t>)</a:t>
            </a:r>
            <a:endParaRPr lang="es-ES" dirty="0"/>
          </a:p>
          <a:p>
            <a:pPr marL="742950" lvl="1" indent="-285750">
              <a:buFont typeface="+mj-lt"/>
              <a:buAutoNum type="arabicPeriod"/>
            </a:pPr>
            <a:r>
              <a:rPr lang="es-ES" dirty="0"/>
              <a:t>Verifica si están funcionando correctamente.</a:t>
            </a:r>
          </a:p>
          <a:p>
            <a:pPr>
              <a:buFont typeface="+mj-lt"/>
              <a:buAutoNum type="arabicPeriod"/>
            </a:pPr>
            <a:r>
              <a:rPr lang="es-ES" b="1" dirty="0"/>
              <a:t>Azure AD </a:t>
            </a:r>
            <a:r>
              <a:rPr lang="es-ES" b="1" dirty="0" err="1"/>
              <a:t>Connect</a:t>
            </a:r>
            <a:endParaRPr lang="es-ES" dirty="0"/>
          </a:p>
          <a:p>
            <a:pPr marL="742950" lvl="1" indent="-285750">
              <a:buFont typeface="+mj-lt"/>
              <a:buAutoNum type="arabicPeriod"/>
            </a:pPr>
            <a:r>
              <a:rPr lang="es-ES" dirty="0"/>
              <a:t>Revisa el estado del servicio de sincronización.</a:t>
            </a:r>
          </a:p>
          <a:p>
            <a:pPr>
              <a:buFont typeface="+mj-lt"/>
              <a:buAutoNum type="arabicPeriod"/>
            </a:pPr>
            <a:r>
              <a:rPr lang="es-ES" b="1" dirty="0"/>
              <a:t>Controladores de dominio de Active </a:t>
            </a:r>
            <a:r>
              <a:rPr lang="es-ES" b="1" dirty="0" err="1"/>
              <a:t>Directory</a:t>
            </a:r>
            <a:r>
              <a:rPr lang="es-ES" b="1" dirty="0"/>
              <a:t> local</a:t>
            </a:r>
            <a:endParaRPr lang="es-ES" dirty="0"/>
          </a:p>
          <a:p>
            <a:pPr marL="742950" lvl="1" indent="-285750">
              <a:buFont typeface="+mj-lt"/>
              <a:buAutoNum type="arabicPeriod"/>
            </a:pPr>
            <a:r>
              <a:rPr lang="es-ES" dirty="0"/>
              <a:t>Detecta problemas en los componentes clave de tu infraestructura de identidad.</a:t>
            </a:r>
          </a:p>
          <a:p>
            <a:pPr>
              <a:buFont typeface="+mj-lt"/>
              <a:buAutoNum type="arabicPeriod"/>
            </a:pPr>
            <a:r>
              <a:rPr lang="es-ES" b="1" dirty="0"/>
              <a:t>Sincronizaciones entre AD local (AD DS) y Azure AD</a:t>
            </a:r>
            <a:endParaRPr lang="es-ES" dirty="0"/>
          </a:p>
          <a:p>
            <a:pPr marL="742950" lvl="1" indent="-285750">
              <a:buFont typeface="+mj-lt"/>
              <a:buAutoNum type="arabicPeriod"/>
            </a:pPr>
            <a:r>
              <a:rPr lang="es-ES" dirty="0"/>
              <a:t>Asegura que los datos estén sincronizados correctamente y sin errores.</a:t>
            </a:r>
          </a:p>
          <a:p>
            <a:pPr>
              <a:buNone/>
            </a:pPr>
            <a:r>
              <a:rPr lang="es-ES" b="1" dirty="0"/>
              <a:t>📈 ¿Qué ventajas ofrece?</a:t>
            </a:r>
          </a:p>
          <a:p>
            <a:pPr>
              <a:buFont typeface="Arial" panose="020B0604020202020204" pitchFamily="34" charset="0"/>
              <a:buChar char="•"/>
            </a:pPr>
            <a:r>
              <a:rPr lang="es-ES" dirty="0"/>
              <a:t>Acceso fácil a </a:t>
            </a:r>
            <a:r>
              <a:rPr lang="es-ES" b="1" dirty="0"/>
              <a:t>datos clave del sistema</a:t>
            </a:r>
            <a:endParaRPr lang="es-ES" dirty="0"/>
          </a:p>
          <a:p>
            <a:pPr>
              <a:buFont typeface="Arial" panose="020B0604020202020204" pitchFamily="34" charset="0"/>
              <a:buChar char="•"/>
            </a:pPr>
            <a:r>
              <a:rPr lang="es-ES" b="1" dirty="0"/>
              <a:t>Alertas en tiempo real</a:t>
            </a:r>
            <a:r>
              <a:rPr lang="es-ES" dirty="0"/>
              <a:t> sobre posibles errores</a:t>
            </a:r>
          </a:p>
          <a:p>
            <a:pPr>
              <a:buFont typeface="Arial" panose="020B0604020202020204" pitchFamily="34" charset="0"/>
              <a:buChar char="•"/>
            </a:pPr>
            <a:r>
              <a:rPr lang="es-ES" dirty="0"/>
              <a:t>Puedes </a:t>
            </a:r>
            <a:r>
              <a:rPr lang="es-ES" b="1" dirty="0"/>
              <a:t>configurar notificaciones por correo electrónico</a:t>
            </a:r>
            <a:endParaRPr lang="es-ES" dirty="0"/>
          </a:p>
          <a:p>
            <a:pPr>
              <a:buFont typeface="Arial" panose="020B0604020202020204" pitchFamily="34" charset="0"/>
              <a:buChar char="•"/>
            </a:pPr>
            <a:r>
              <a:rPr lang="es-ES" dirty="0"/>
              <a:t>Muestra información de </a:t>
            </a:r>
            <a:r>
              <a:rPr lang="es-ES" b="1" dirty="0"/>
              <a:t>rendimiento</a:t>
            </a:r>
            <a:r>
              <a:rPr lang="es-ES" dirty="0"/>
              <a:t> y posibles cuellos de botella</a:t>
            </a:r>
          </a:p>
          <a:p>
            <a:pPr>
              <a:buNone/>
            </a:pPr>
            <a:r>
              <a:rPr lang="es-ES" b="1" dirty="0"/>
              <a:t>🧰 ¿Cómo funciona?</a:t>
            </a:r>
          </a:p>
          <a:p>
            <a:pPr>
              <a:buFont typeface="Arial" panose="020B0604020202020204" pitchFamily="34" charset="0"/>
              <a:buChar char="•"/>
            </a:pPr>
            <a:r>
              <a:rPr lang="es-ES" dirty="0"/>
              <a:t>Se </a:t>
            </a:r>
            <a:r>
              <a:rPr lang="es-ES" b="1" dirty="0"/>
              <a:t>instala un agente</a:t>
            </a:r>
            <a:r>
              <a:rPr lang="es-ES" dirty="0"/>
              <a:t> en cada servidor de sincronización local (por ejemplo, donde esté configurado Azure AD </a:t>
            </a:r>
            <a:r>
              <a:rPr lang="es-ES" dirty="0" err="1"/>
              <a:t>Connect</a:t>
            </a:r>
            <a:r>
              <a:rPr lang="es-ES" dirty="0"/>
              <a:t>).</a:t>
            </a:r>
          </a:p>
          <a:p>
            <a:pPr>
              <a:buFont typeface="Arial" panose="020B0604020202020204" pitchFamily="34" charset="0"/>
              <a:buChar char="•"/>
            </a:pPr>
            <a:r>
              <a:rPr lang="es-ES" dirty="0"/>
              <a:t>El agente envía información de estado y rendimiento al portal de Azure.</a:t>
            </a:r>
          </a:p>
          <a:p>
            <a:pPr>
              <a:buFont typeface="Arial" panose="020B0604020202020204" pitchFamily="34" charset="0"/>
              <a:buChar char="•"/>
            </a:pPr>
            <a:r>
              <a:rPr lang="es-ES" dirty="0"/>
              <a:t>Desde ahí, los administradores pueden </a:t>
            </a:r>
            <a:r>
              <a:rPr lang="es-ES" b="1" dirty="0"/>
              <a:t>monitorizar todo desde una única interfaz centralizada</a:t>
            </a:r>
            <a:r>
              <a:rPr lang="es-ES" dirty="0"/>
              <a:t>.</a:t>
            </a:r>
          </a:p>
          <a:p>
            <a:pPr>
              <a:buNone/>
            </a:pPr>
            <a:r>
              <a:rPr lang="es-ES" b="1" dirty="0"/>
              <a:t>🧠 Resumen para clase</a:t>
            </a:r>
          </a:p>
          <a:p>
            <a:pPr>
              <a:buFont typeface="Arial" panose="020B0604020202020204" pitchFamily="34" charset="0"/>
              <a:buChar char="•"/>
            </a:pPr>
            <a:r>
              <a:rPr lang="es-ES" dirty="0"/>
              <a:t>Azure AD </a:t>
            </a:r>
            <a:r>
              <a:rPr lang="es-ES" dirty="0" err="1"/>
              <a:t>Connect</a:t>
            </a:r>
            <a:r>
              <a:rPr lang="es-ES" dirty="0"/>
              <a:t> </a:t>
            </a:r>
            <a:r>
              <a:rPr lang="es-ES" dirty="0" err="1"/>
              <a:t>Health</a:t>
            </a:r>
            <a:r>
              <a:rPr lang="es-ES" dirty="0"/>
              <a:t> es </a:t>
            </a:r>
            <a:r>
              <a:rPr lang="es-ES" b="1" dirty="0"/>
              <a:t>esencial para mantener la salud del entorno híbrido</a:t>
            </a:r>
            <a:r>
              <a:rPr lang="es-ES" dirty="0"/>
              <a:t>.</a:t>
            </a:r>
          </a:p>
          <a:p>
            <a:pPr>
              <a:buFont typeface="Arial" panose="020B0604020202020204" pitchFamily="34" charset="0"/>
              <a:buChar char="•"/>
            </a:pPr>
            <a:r>
              <a:rPr lang="es-ES" dirty="0"/>
              <a:t>Permite actuar rápidamente ante errores de sincronización o caídas de servicios clave como AD FS.</a:t>
            </a:r>
          </a:p>
          <a:p>
            <a:pPr>
              <a:buFont typeface="Arial" panose="020B0604020202020204" pitchFamily="34" charset="0"/>
              <a:buChar char="•"/>
            </a:pPr>
            <a:r>
              <a:rPr lang="es-ES" dirty="0"/>
              <a:t>Ayuda a asegurar la disponibilidad y fiabilidad del acceso de los usuarios a sus recursos, sin importar si están en la nube o en local.</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763917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Gestión de múltiples directorios (</a:t>
            </a:r>
            <a:r>
              <a:rPr lang="es-ES" b="1" dirty="0" err="1"/>
              <a:t>tenants</a:t>
            </a:r>
            <a:r>
              <a:rPr lang="es-ES" b="1" dirty="0"/>
              <a:t>) en Azure AD</a:t>
            </a:r>
          </a:p>
          <a:p>
            <a:pPr>
              <a:buNone/>
            </a:pPr>
            <a:r>
              <a:rPr lang="es-ES" dirty="0"/>
              <a:t>En Azure Active </a:t>
            </a:r>
            <a:r>
              <a:rPr lang="es-ES" dirty="0" err="1"/>
              <a:t>Directory</a:t>
            </a:r>
            <a:r>
              <a:rPr lang="es-ES" dirty="0"/>
              <a:t>, </a:t>
            </a:r>
            <a:r>
              <a:rPr lang="es-ES" b="1" dirty="0"/>
              <a:t>cada </a:t>
            </a:r>
            <a:r>
              <a:rPr lang="es-ES" b="1" dirty="0" err="1"/>
              <a:t>tenant</a:t>
            </a:r>
            <a:r>
              <a:rPr lang="es-ES" b="1" dirty="0"/>
              <a:t> (inquilino)</a:t>
            </a:r>
            <a:r>
              <a:rPr lang="es-ES" dirty="0"/>
              <a:t> es un recurso </a:t>
            </a:r>
            <a:r>
              <a:rPr lang="es-ES" b="1" dirty="0"/>
              <a:t>totalmente independiente</a:t>
            </a:r>
            <a:r>
              <a:rPr lang="es-ES" dirty="0"/>
              <a:t> de los demás, incluso si todos están gestionados por la misma persona u organización.</a:t>
            </a:r>
          </a:p>
          <a:p>
            <a:pPr>
              <a:buNone/>
            </a:pPr>
            <a:r>
              <a:rPr lang="es-ES" dirty="0"/>
              <a:t>🔑 No existe ninguna relación </a:t>
            </a:r>
            <a:r>
              <a:rPr lang="es-ES" b="1" dirty="0"/>
              <a:t>padre-hijo</a:t>
            </a:r>
            <a:r>
              <a:rPr lang="es-ES" dirty="0"/>
              <a:t> entre </a:t>
            </a:r>
            <a:r>
              <a:rPr lang="es-ES" dirty="0" err="1"/>
              <a:t>tenants</a:t>
            </a:r>
            <a:r>
              <a:rPr lang="es-ES" dirty="0"/>
              <a:t>. Todos son </a:t>
            </a:r>
            <a:r>
              <a:rPr lang="es-ES" b="1" dirty="0"/>
              <a:t>pares lógicos independientes</a:t>
            </a:r>
            <a:r>
              <a:rPr lang="es-ES" dirty="0"/>
              <a:t>.</a:t>
            </a:r>
          </a:p>
          <a:p>
            <a:pPr>
              <a:buNone/>
            </a:pPr>
            <a:r>
              <a:rPr lang="es-ES" b="1" dirty="0"/>
              <a:t>🔐 1. Independencia de recursos</a:t>
            </a:r>
          </a:p>
          <a:p>
            <a:pPr>
              <a:buFont typeface="Arial" panose="020B0604020202020204" pitchFamily="34" charset="0"/>
              <a:buChar char="•"/>
            </a:pPr>
            <a:r>
              <a:rPr lang="es-ES" dirty="0"/>
              <a:t>Si creas o eliminas un recurso (usuario, grupo, app) en un </a:t>
            </a:r>
            <a:r>
              <a:rPr lang="es-ES" dirty="0" err="1"/>
              <a:t>tenant</a:t>
            </a:r>
            <a:r>
              <a:rPr lang="es-ES" dirty="0"/>
              <a:t>, </a:t>
            </a:r>
            <a:r>
              <a:rPr lang="es-ES" b="1" dirty="0"/>
              <a:t>no afecta a los recursos de otro </a:t>
            </a:r>
            <a:r>
              <a:rPr lang="es-ES" b="1" dirty="0" err="1"/>
              <a:t>tenant</a:t>
            </a:r>
            <a:r>
              <a:rPr lang="es-ES" dirty="0"/>
              <a:t>.</a:t>
            </a:r>
          </a:p>
          <a:p>
            <a:pPr>
              <a:buFont typeface="Arial" panose="020B0604020202020204" pitchFamily="34" charset="0"/>
              <a:buChar char="•"/>
            </a:pPr>
            <a:r>
              <a:rPr lang="es-ES" b="1" dirty="0"/>
              <a:t>Excepción parcial</a:t>
            </a:r>
            <a:r>
              <a:rPr lang="es-ES" dirty="0"/>
              <a:t>: los </a:t>
            </a:r>
            <a:r>
              <a:rPr lang="es-ES" b="1" dirty="0"/>
              <a:t>usuarios externos</a:t>
            </a:r>
            <a:r>
              <a:rPr lang="es-ES" dirty="0"/>
              <a:t> (invitados) pueden existir en varios </a:t>
            </a:r>
            <a:r>
              <a:rPr lang="es-ES" dirty="0" err="1"/>
              <a:t>tenants</a:t>
            </a:r>
            <a:r>
              <a:rPr lang="es-ES" dirty="0"/>
              <a:t>.</a:t>
            </a:r>
          </a:p>
          <a:p>
            <a:pPr>
              <a:buFont typeface="Arial" panose="020B0604020202020204" pitchFamily="34" charset="0"/>
              <a:buChar char="•"/>
            </a:pPr>
            <a:r>
              <a:rPr lang="es-ES" dirty="0"/>
              <a:t>Si registras un </a:t>
            </a:r>
            <a:r>
              <a:rPr lang="es-ES" b="1" dirty="0"/>
              <a:t>nombre de dominio</a:t>
            </a:r>
            <a:r>
              <a:rPr lang="es-ES" dirty="0"/>
              <a:t> (como contoso.com) en un </a:t>
            </a:r>
            <a:r>
              <a:rPr lang="es-ES" dirty="0" err="1"/>
              <a:t>tenant</a:t>
            </a:r>
            <a:r>
              <a:rPr lang="es-ES" dirty="0"/>
              <a:t>, </a:t>
            </a:r>
            <a:r>
              <a:rPr lang="es-ES" b="1" dirty="0"/>
              <a:t>no puedes usarlo en otro </a:t>
            </a:r>
            <a:r>
              <a:rPr lang="es-ES" b="1" dirty="0" err="1"/>
              <a:t>tenant</a:t>
            </a:r>
            <a:r>
              <a:rPr lang="es-ES" b="1" dirty="0"/>
              <a:t>.</a:t>
            </a:r>
            <a:endParaRPr lang="es-ES" dirty="0"/>
          </a:p>
          <a:p>
            <a:pPr>
              <a:buNone/>
            </a:pPr>
            <a:r>
              <a:rPr lang="es-ES" b="1" dirty="0"/>
              <a:t>👤 2. Independencia administrativa</a:t>
            </a:r>
          </a:p>
          <a:p>
            <a:pPr>
              <a:buNone/>
            </a:pPr>
            <a:r>
              <a:rPr lang="es-ES" dirty="0"/>
              <a:t>Supongamos que un usuario del </a:t>
            </a:r>
            <a:r>
              <a:rPr lang="es-ES" dirty="0" err="1"/>
              <a:t>tenant</a:t>
            </a:r>
            <a:r>
              <a:rPr lang="es-ES" dirty="0"/>
              <a:t> </a:t>
            </a:r>
            <a:r>
              <a:rPr lang="es-ES" b="1" dirty="0"/>
              <a:t>Contoso</a:t>
            </a:r>
            <a:r>
              <a:rPr lang="es-ES" dirty="0"/>
              <a:t> crea un nuevo </a:t>
            </a:r>
            <a:r>
              <a:rPr lang="es-ES" dirty="0" err="1"/>
              <a:t>tenant</a:t>
            </a:r>
            <a:r>
              <a:rPr lang="es-ES" dirty="0"/>
              <a:t> llamado </a:t>
            </a:r>
            <a:r>
              <a:rPr lang="es-ES" b="1" dirty="0"/>
              <a:t>Test</a:t>
            </a:r>
            <a:r>
              <a:rPr lang="es-ES" dirty="0"/>
              <a:t>:</a:t>
            </a:r>
          </a:p>
          <a:p>
            <a:pPr>
              <a:buFont typeface="Arial" panose="020B0604020202020204" pitchFamily="34" charset="0"/>
              <a:buChar char="•"/>
            </a:pPr>
            <a:r>
              <a:rPr lang="es-ES" dirty="0"/>
              <a:t>El usuario que crea el </a:t>
            </a:r>
            <a:r>
              <a:rPr lang="es-ES" dirty="0" err="1"/>
              <a:t>tenant</a:t>
            </a:r>
            <a:r>
              <a:rPr lang="es-ES" dirty="0"/>
              <a:t> se convierte, </a:t>
            </a:r>
            <a:r>
              <a:rPr lang="es-ES" b="1" dirty="0"/>
              <a:t>por defecto</a:t>
            </a:r>
            <a:r>
              <a:rPr lang="es-ES" dirty="0"/>
              <a:t>, en </a:t>
            </a:r>
            <a:r>
              <a:rPr lang="es-ES" b="1" dirty="0"/>
              <a:t>administrador global</a:t>
            </a:r>
            <a:r>
              <a:rPr lang="es-ES" dirty="0"/>
              <a:t> de ese nuevo </a:t>
            </a:r>
            <a:r>
              <a:rPr lang="es-ES" dirty="0" err="1"/>
              <a:t>tenant</a:t>
            </a:r>
            <a:r>
              <a:rPr lang="es-ES" dirty="0"/>
              <a:t>.</a:t>
            </a:r>
          </a:p>
          <a:p>
            <a:pPr>
              <a:buFont typeface="Arial" panose="020B0604020202020204" pitchFamily="34" charset="0"/>
              <a:buChar char="•"/>
            </a:pPr>
            <a:r>
              <a:rPr lang="es-ES" dirty="0"/>
              <a:t>Ese mismo usuario será considerado un </a:t>
            </a:r>
            <a:r>
              <a:rPr lang="es-ES" b="1" dirty="0"/>
              <a:t>usuario externo (</a:t>
            </a:r>
            <a:r>
              <a:rPr lang="es-ES" b="1" dirty="0" err="1"/>
              <a:t>guest</a:t>
            </a:r>
            <a:r>
              <a:rPr lang="es-ES" b="1" dirty="0"/>
              <a:t>)</a:t>
            </a:r>
            <a:r>
              <a:rPr lang="es-ES" dirty="0"/>
              <a:t> dentro del nuevo </a:t>
            </a:r>
            <a:r>
              <a:rPr lang="es-ES" dirty="0" err="1"/>
              <a:t>tenant</a:t>
            </a:r>
            <a:r>
              <a:rPr lang="es-ES" dirty="0"/>
              <a:t>.</a:t>
            </a:r>
          </a:p>
          <a:p>
            <a:pPr>
              <a:buFont typeface="Arial" panose="020B0604020202020204" pitchFamily="34" charset="0"/>
              <a:buChar char="•"/>
            </a:pPr>
            <a:r>
              <a:rPr lang="es-ES" dirty="0"/>
              <a:t>Los administradores de </a:t>
            </a:r>
            <a:r>
              <a:rPr lang="es-ES" b="1" dirty="0"/>
              <a:t>Contoso</a:t>
            </a:r>
            <a:r>
              <a:rPr lang="es-ES" dirty="0"/>
              <a:t> </a:t>
            </a:r>
            <a:r>
              <a:rPr lang="es-ES" b="1" dirty="0"/>
              <a:t>no tienen acceso</a:t>
            </a:r>
            <a:r>
              <a:rPr lang="es-ES" dirty="0"/>
              <a:t> al </a:t>
            </a:r>
            <a:r>
              <a:rPr lang="es-ES" dirty="0" err="1"/>
              <a:t>tenant</a:t>
            </a:r>
            <a:r>
              <a:rPr lang="es-ES" dirty="0"/>
              <a:t> </a:t>
            </a:r>
            <a:r>
              <a:rPr lang="es-ES" b="1" dirty="0"/>
              <a:t>Test</a:t>
            </a:r>
            <a:r>
              <a:rPr lang="es-ES" dirty="0"/>
              <a:t>, </a:t>
            </a:r>
            <a:r>
              <a:rPr lang="es-ES" b="1" dirty="0"/>
              <a:t>a menos que se les concedan permisos explícitamente</a:t>
            </a:r>
            <a:r>
              <a:rPr lang="es-ES" dirty="0"/>
              <a:t> desde "Test".</a:t>
            </a:r>
          </a:p>
          <a:p>
            <a:pPr>
              <a:buFont typeface="Arial" panose="020B0604020202020204" pitchFamily="34" charset="0"/>
              <a:buChar char="•"/>
            </a:pPr>
            <a:r>
              <a:rPr lang="es-ES" dirty="0"/>
              <a:t>Si cambias los </a:t>
            </a:r>
            <a:r>
              <a:rPr lang="es-ES" b="1" dirty="0"/>
              <a:t>roles de administrador</a:t>
            </a:r>
            <a:r>
              <a:rPr lang="es-ES" dirty="0"/>
              <a:t> de un usuario en un </a:t>
            </a:r>
            <a:r>
              <a:rPr lang="es-ES" dirty="0" err="1"/>
              <a:t>tenant</a:t>
            </a:r>
            <a:r>
              <a:rPr lang="es-ES" dirty="0"/>
              <a:t>, </a:t>
            </a:r>
            <a:r>
              <a:rPr lang="es-ES" b="1" dirty="0"/>
              <a:t>esto no afecta a sus roles en otros </a:t>
            </a:r>
            <a:r>
              <a:rPr lang="es-ES" b="1" dirty="0" err="1"/>
              <a:t>tenants</a:t>
            </a:r>
            <a:r>
              <a:rPr lang="es-ES" b="1" dirty="0"/>
              <a:t>.</a:t>
            </a:r>
            <a:endParaRPr lang="es-ES" dirty="0"/>
          </a:p>
          <a:p>
            <a:pPr>
              <a:buNone/>
            </a:pPr>
            <a:r>
              <a:rPr lang="es-ES" b="1" dirty="0"/>
              <a:t>🔄 3. Independencia de sincronización</a:t>
            </a:r>
          </a:p>
          <a:p>
            <a:pPr>
              <a:buNone/>
            </a:pPr>
            <a:r>
              <a:rPr lang="es-ES" dirty="0"/>
              <a:t>Cada </a:t>
            </a:r>
            <a:r>
              <a:rPr lang="es-ES" dirty="0" err="1"/>
              <a:t>tenant</a:t>
            </a:r>
            <a:r>
              <a:rPr lang="es-ES" dirty="0"/>
              <a:t> se puede configurar </a:t>
            </a:r>
            <a:r>
              <a:rPr lang="es-ES" b="1" dirty="0"/>
              <a:t>de forma independiente</a:t>
            </a:r>
            <a:r>
              <a:rPr lang="es-ES" dirty="0"/>
              <a:t> para sincronizar datos desde fuentes locales (</a:t>
            </a:r>
            <a:r>
              <a:rPr lang="es-ES" dirty="0" err="1"/>
              <a:t>on</a:t>
            </a:r>
            <a:r>
              <a:rPr lang="es-ES" dirty="0"/>
              <a:t>-premises).</a:t>
            </a:r>
            <a:br>
              <a:rPr lang="es-ES" dirty="0"/>
            </a:br>
            <a:r>
              <a:rPr lang="es-ES" dirty="0"/>
              <a:t>Opciones:</a:t>
            </a:r>
          </a:p>
          <a:p>
            <a:pPr>
              <a:buNone/>
            </a:pPr>
            <a:r>
              <a:rPr lang="es-ES" dirty="0" err="1"/>
              <a:t>HerramientaUso</a:t>
            </a:r>
            <a:r>
              <a:rPr lang="es-ES" dirty="0"/>
              <a:t> </a:t>
            </a:r>
            <a:r>
              <a:rPr lang="es-ES" dirty="0" err="1"/>
              <a:t>principal</a:t>
            </a:r>
            <a:r>
              <a:rPr lang="es-ES" b="1" dirty="0" err="1"/>
              <a:t>Azure</a:t>
            </a:r>
            <a:r>
              <a:rPr lang="es-ES" b="1" dirty="0"/>
              <a:t> AD </a:t>
            </a:r>
            <a:r>
              <a:rPr lang="es-ES" b="1" dirty="0" err="1"/>
              <a:t>Connect</a:t>
            </a:r>
            <a:r>
              <a:rPr lang="es-ES" dirty="0" err="1"/>
              <a:t>Sincroniza</a:t>
            </a:r>
            <a:r>
              <a:rPr lang="es-ES" dirty="0"/>
              <a:t> datos desde un solo bosque de Active </a:t>
            </a:r>
            <a:r>
              <a:rPr lang="es-ES" dirty="0" err="1"/>
              <a:t>Directory</a:t>
            </a:r>
            <a:r>
              <a:rPr lang="es-ES" b="1" dirty="0" err="1"/>
              <a:t>Azure</a:t>
            </a:r>
            <a:r>
              <a:rPr lang="es-ES" b="1" dirty="0"/>
              <a:t> AD </a:t>
            </a:r>
            <a:r>
              <a:rPr lang="es-ES" b="1" dirty="0" err="1"/>
              <a:t>Connector</a:t>
            </a:r>
            <a:r>
              <a:rPr lang="es-ES" b="1" dirty="0"/>
              <a:t> para </a:t>
            </a:r>
            <a:r>
              <a:rPr lang="es-ES" b="1" dirty="0" err="1"/>
              <a:t>FIM</a:t>
            </a:r>
            <a:r>
              <a:rPr lang="es-ES" dirty="0" err="1"/>
              <a:t>Sincroniza</a:t>
            </a:r>
            <a:r>
              <a:rPr lang="es-ES" dirty="0"/>
              <a:t> desde varios bosques AD o incluso otros orígenes que no sean Azure AD</a:t>
            </a:r>
          </a:p>
          <a:p>
            <a:pPr>
              <a:buNone/>
            </a:pPr>
            <a:r>
              <a:rPr lang="es-ES" b="1" dirty="0"/>
              <a:t>➕ ¿Cómo crear un nuevo </a:t>
            </a:r>
            <a:r>
              <a:rPr lang="es-ES" b="1" dirty="0" err="1"/>
              <a:t>tenant</a:t>
            </a:r>
            <a:r>
              <a:rPr lang="es-ES" b="1" dirty="0"/>
              <a:t> en Azure?</a:t>
            </a:r>
          </a:p>
          <a:p>
            <a:pPr>
              <a:buFont typeface="+mj-lt"/>
              <a:buAutoNum type="arabicPeriod"/>
            </a:pPr>
            <a:r>
              <a:rPr lang="es-ES" dirty="0"/>
              <a:t>Inicia sesión en el </a:t>
            </a:r>
            <a:r>
              <a:rPr lang="es-ES" b="1" dirty="0">
                <a:hlinkClick r:id="rId3"/>
              </a:rPr>
              <a:t>portal de Azure</a:t>
            </a:r>
            <a:r>
              <a:rPr lang="es-ES" dirty="0"/>
              <a:t> con una cuenta que sea </a:t>
            </a:r>
            <a:r>
              <a:rPr lang="es-ES" b="1" dirty="0"/>
              <a:t>administrador global</a:t>
            </a:r>
            <a:r>
              <a:rPr lang="es-ES" dirty="0"/>
              <a:t>.</a:t>
            </a:r>
          </a:p>
          <a:p>
            <a:pPr>
              <a:buFont typeface="+mj-lt"/>
              <a:buAutoNum type="arabicPeriod"/>
            </a:pPr>
            <a:r>
              <a:rPr lang="es-ES" dirty="0"/>
              <a:t>En el menú lateral izquierdo, selecciona </a:t>
            </a:r>
            <a:r>
              <a:rPr lang="es-ES" b="1" dirty="0"/>
              <a:t>"Crear un nuevo recurso"</a:t>
            </a:r>
            <a:r>
              <a:rPr lang="es-ES" dirty="0"/>
              <a:t> &gt; </a:t>
            </a:r>
            <a:r>
              <a:rPr lang="es-ES" b="1" dirty="0"/>
              <a:t>"Azure Active </a:t>
            </a:r>
            <a:r>
              <a:rPr lang="es-ES" b="1" dirty="0" err="1"/>
              <a:t>Directory</a:t>
            </a:r>
            <a:r>
              <a:rPr lang="es-ES" b="1" dirty="0"/>
              <a:t>"</a:t>
            </a:r>
            <a:r>
              <a:rPr lang="es-ES" dirty="0"/>
              <a:t> &gt; </a:t>
            </a:r>
            <a:r>
              <a:rPr lang="es-ES" b="1" dirty="0"/>
              <a:t>"Crear un nuevo inquilino (</a:t>
            </a:r>
            <a:r>
              <a:rPr lang="es-ES" b="1" dirty="0" err="1"/>
              <a:t>tenant</a:t>
            </a:r>
            <a:r>
              <a:rPr lang="es-ES" b="1" dirty="0"/>
              <a:t>)"</a:t>
            </a:r>
            <a:r>
              <a:rPr lang="es-ES" dirty="0"/>
              <a:t>.</a:t>
            </a:r>
          </a:p>
          <a:p>
            <a:pPr>
              <a:buNone/>
            </a:pPr>
            <a:r>
              <a:rPr lang="es-ES" b="1" dirty="0"/>
              <a:t>⚠️ Dato importante</a:t>
            </a:r>
          </a:p>
          <a:p>
            <a:pPr>
              <a:buNone/>
            </a:pPr>
            <a:r>
              <a:rPr lang="es-ES" dirty="0"/>
              <a:t>A diferencia de otros recursos de Azure (como máquinas virtuales), los </a:t>
            </a:r>
            <a:r>
              <a:rPr lang="es-ES" b="1" dirty="0" err="1"/>
              <a:t>tenants</a:t>
            </a:r>
            <a:r>
              <a:rPr lang="es-ES" b="1" dirty="0"/>
              <a:t> no son recursos hijos de una suscripción</a:t>
            </a:r>
            <a:r>
              <a:rPr lang="es-ES" dirty="0"/>
              <a:t>.</a:t>
            </a:r>
            <a:br>
              <a:rPr lang="es-ES" dirty="0"/>
            </a:br>
            <a:r>
              <a:rPr lang="es-ES" dirty="0"/>
              <a:t>Esto significa que:</a:t>
            </a:r>
          </a:p>
          <a:p>
            <a:pPr>
              <a:buFont typeface="Arial" panose="020B0604020202020204" pitchFamily="34" charset="0"/>
              <a:buChar char="•"/>
            </a:pPr>
            <a:r>
              <a:rPr lang="es-ES" dirty="0"/>
              <a:t>Si tu </a:t>
            </a:r>
            <a:r>
              <a:rPr lang="es-ES" b="1" dirty="0"/>
              <a:t>suscripción de Azure caduca o se cancela</a:t>
            </a:r>
            <a:r>
              <a:rPr lang="es-ES" dirty="0"/>
              <a:t>, </a:t>
            </a:r>
            <a:r>
              <a:rPr lang="es-ES" b="1" dirty="0"/>
              <a:t>puedes seguir accediendo a los datos del </a:t>
            </a:r>
            <a:r>
              <a:rPr lang="es-ES" b="1" dirty="0" err="1"/>
              <a:t>tenant</a:t>
            </a:r>
            <a:r>
              <a:rPr lang="es-ES" dirty="0"/>
              <a:t>.</a:t>
            </a:r>
          </a:p>
          <a:p>
            <a:pPr>
              <a:buFont typeface="Arial" panose="020B0604020202020204" pitchFamily="34" charset="0"/>
              <a:buChar char="•"/>
            </a:pPr>
            <a:r>
              <a:rPr lang="es-ES" dirty="0"/>
              <a:t>Puedes usar:</a:t>
            </a:r>
          </a:p>
          <a:p>
            <a:pPr marL="742950" lvl="1" indent="-285750">
              <a:buFont typeface="Arial" panose="020B0604020202020204" pitchFamily="34" charset="0"/>
              <a:buChar char="•"/>
            </a:pPr>
            <a:r>
              <a:rPr lang="es-ES" b="1" dirty="0"/>
              <a:t>PowerShell</a:t>
            </a:r>
            <a:endParaRPr lang="es-ES" dirty="0"/>
          </a:p>
          <a:p>
            <a:pPr marL="742950" lvl="1" indent="-285750">
              <a:buFont typeface="Arial" panose="020B0604020202020204" pitchFamily="34" charset="0"/>
              <a:buChar char="•"/>
            </a:pPr>
            <a:r>
              <a:rPr lang="es-ES" b="1" dirty="0"/>
              <a:t>Microsoft </a:t>
            </a:r>
            <a:r>
              <a:rPr lang="es-ES" b="1" dirty="0" err="1"/>
              <a:t>Graph</a:t>
            </a:r>
            <a:r>
              <a:rPr lang="es-ES" b="1" dirty="0"/>
              <a:t> API</a:t>
            </a:r>
            <a:endParaRPr lang="es-ES" dirty="0"/>
          </a:p>
          <a:p>
            <a:pPr marL="742950" lvl="1" indent="-285750">
              <a:buFont typeface="Arial" panose="020B0604020202020204" pitchFamily="34" charset="0"/>
              <a:buChar char="•"/>
            </a:pPr>
            <a:r>
              <a:rPr lang="es-ES" b="1" dirty="0"/>
              <a:t>Centro de administración de Microsoft 365</a:t>
            </a:r>
            <a:endParaRPr lang="es-ES" dirty="0"/>
          </a:p>
          <a:p>
            <a:pPr>
              <a:buFont typeface="Arial" panose="020B0604020202020204" pitchFamily="34" charset="0"/>
              <a:buChar char="•"/>
            </a:pPr>
            <a:r>
              <a:rPr lang="es-ES" dirty="0"/>
              <a:t>También puedes </a:t>
            </a:r>
            <a:r>
              <a:rPr lang="es-ES" b="1" dirty="0"/>
              <a:t>asociar otra suscripción</a:t>
            </a:r>
            <a:r>
              <a:rPr lang="es-ES" dirty="0"/>
              <a:t> al </a:t>
            </a:r>
            <a:r>
              <a:rPr lang="es-ES" dirty="0" err="1"/>
              <a:t>tenant</a:t>
            </a:r>
            <a:r>
              <a:rPr lang="es-ES" dirty="0"/>
              <a:t>.</a:t>
            </a:r>
          </a:p>
          <a:p>
            <a:pPr>
              <a:buNone/>
            </a:pPr>
            <a:r>
              <a:rPr lang="es-ES" b="1" dirty="0"/>
              <a:t>🧠 Resumen para clase</a:t>
            </a:r>
          </a:p>
          <a:p>
            <a:pPr>
              <a:buFont typeface="Arial" panose="020B0604020202020204" pitchFamily="34" charset="0"/>
              <a:buChar char="•"/>
            </a:pPr>
            <a:r>
              <a:rPr lang="es-ES" dirty="0"/>
              <a:t>Cada </a:t>
            </a:r>
            <a:r>
              <a:rPr lang="es-ES" dirty="0" err="1"/>
              <a:t>tenant</a:t>
            </a:r>
            <a:r>
              <a:rPr lang="es-ES" dirty="0"/>
              <a:t> de Azure AD es </a:t>
            </a:r>
            <a:r>
              <a:rPr lang="es-ES" b="1" dirty="0"/>
              <a:t>completamente autónomo</a:t>
            </a:r>
            <a:r>
              <a:rPr lang="es-ES" dirty="0"/>
              <a:t>.</a:t>
            </a:r>
          </a:p>
          <a:p>
            <a:pPr>
              <a:buFont typeface="Arial" panose="020B0604020202020204" pitchFamily="34" charset="0"/>
              <a:buChar char="•"/>
            </a:pPr>
            <a:r>
              <a:rPr lang="es-ES" dirty="0"/>
              <a:t>Los cambios en un </a:t>
            </a:r>
            <a:r>
              <a:rPr lang="es-ES" dirty="0" err="1"/>
              <a:t>tenant</a:t>
            </a:r>
            <a:r>
              <a:rPr lang="es-ES" dirty="0"/>
              <a:t> </a:t>
            </a:r>
            <a:r>
              <a:rPr lang="es-ES" b="1" dirty="0"/>
              <a:t>no afectan</a:t>
            </a:r>
            <a:r>
              <a:rPr lang="es-ES" dirty="0"/>
              <a:t> a los demás.</a:t>
            </a:r>
          </a:p>
          <a:p>
            <a:pPr>
              <a:buFont typeface="Arial" panose="020B0604020202020204" pitchFamily="34" charset="0"/>
              <a:buChar char="•"/>
            </a:pPr>
            <a:r>
              <a:rPr lang="es-ES" dirty="0"/>
              <a:t>Los recursos, permisos y sincronización son </a:t>
            </a:r>
            <a:r>
              <a:rPr lang="es-ES" b="1" dirty="0"/>
              <a:t>totalmente independientes</a:t>
            </a:r>
            <a:r>
              <a:rPr lang="es-ES" dirty="0"/>
              <a:t>.</a:t>
            </a:r>
          </a:p>
          <a:p>
            <a:pPr>
              <a:buFont typeface="Arial" panose="020B0604020202020204" pitchFamily="34" charset="0"/>
              <a:buChar char="•"/>
            </a:pPr>
            <a:r>
              <a:rPr lang="es-ES" dirty="0"/>
              <a:t>Ideal para organizaciones con múltiples entornos (producción, pruebas, filiales, etc.).</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1793919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Azure AD B2B y B2C: Colaboración e Identidad con Externos</a:t>
            </a:r>
          </a:p>
          <a:p>
            <a:pPr>
              <a:buNone/>
            </a:pPr>
            <a:r>
              <a:rPr lang="es-ES" dirty="0"/>
              <a:t>Azure Active </a:t>
            </a:r>
            <a:r>
              <a:rPr lang="es-ES" dirty="0" err="1"/>
              <a:t>Directory</a:t>
            </a:r>
            <a:r>
              <a:rPr lang="es-ES" dirty="0"/>
              <a:t> permite </a:t>
            </a:r>
            <a:r>
              <a:rPr lang="es-ES" b="1" dirty="0"/>
              <a:t>gestionar identidades externas</a:t>
            </a:r>
            <a:r>
              <a:rPr lang="es-ES" dirty="0"/>
              <a:t>, pero es importante distinguir </a:t>
            </a:r>
            <a:r>
              <a:rPr lang="es-ES" b="1" dirty="0"/>
              <a:t>dos tipos diferentes</a:t>
            </a:r>
            <a:r>
              <a:rPr lang="es-ES" dirty="0"/>
              <a:t> de escenarios:</a:t>
            </a:r>
          </a:p>
          <a:p>
            <a:pPr>
              <a:buNone/>
            </a:pPr>
            <a:r>
              <a:rPr lang="es-ES" b="1" dirty="0"/>
              <a:t>🟦 Azure AD B2B (Business to Business)</a:t>
            </a:r>
          </a:p>
          <a:p>
            <a:pPr>
              <a:buNone/>
            </a:pPr>
            <a:r>
              <a:rPr lang="es-ES" b="1" dirty="0"/>
              <a:t>📌 ¿Qué es?</a:t>
            </a:r>
          </a:p>
          <a:p>
            <a:pPr>
              <a:buNone/>
            </a:pPr>
            <a:r>
              <a:rPr lang="es-ES" dirty="0"/>
              <a:t>Azure AD B2B permite </a:t>
            </a:r>
            <a:r>
              <a:rPr lang="es-ES" b="1" dirty="0"/>
              <a:t>colaborar con otras empresas o socios externos</a:t>
            </a:r>
            <a:r>
              <a:rPr lang="es-ES" dirty="0"/>
              <a:t>, compartiendo tus aplicaciones y servicios de forma </a:t>
            </a:r>
            <a:r>
              <a:rPr lang="es-ES" b="1" dirty="0"/>
              <a:t>segura</a:t>
            </a:r>
            <a:r>
              <a:rPr lang="es-ES" dirty="0"/>
              <a:t> con usuarios invitados, </a:t>
            </a:r>
            <a:r>
              <a:rPr lang="es-ES" b="1" dirty="0"/>
              <a:t>sin perder el control</a:t>
            </a:r>
            <a:r>
              <a:rPr lang="es-ES" dirty="0"/>
              <a:t> sobre tus datos corporativos.</a:t>
            </a:r>
          </a:p>
          <a:p>
            <a:pPr>
              <a:buNone/>
            </a:pPr>
            <a:r>
              <a:rPr lang="es-ES" b="1" dirty="0"/>
              <a:t>🔑 Características clave</a:t>
            </a:r>
          </a:p>
          <a:p>
            <a:pPr>
              <a:buFont typeface="Arial" panose="020B0604020202020204" pitchFamily="34" charset="0"/>
              <a:buChar char="•"/>
            </a:pPr>
            <a:r>
              <a:rPr lang="es-ES" b="1" dirty="0"/>
              <a:t>No necesitas crear cuentas</a:t>
            </a:r>
            <a:r>
              <a:rPr lang="es-ES" dirty="0"/>
              <a:t> para los usuarios externos.</a:t>
            </a:r>
          </a:p>
          <a:p>
            <a:pPr>
              <a:buFont typeface="Arial" panose="020B0604020202020204" pitchFamily="34" charset="0"/>
              <a:buChar char="•"/>
            </a:pPr>
            <a:r>
              <a:rPr lang="es-ES" dirty="0"/>
              <a:t>Los </a:t>
            </a:r>
            <a:r>
              <a:rPr lang="es-ES" b="1" dirty="0"/>
              <a:t>usuarios invitados utilizan sus propias credenciales</a:t>
            </a:r>
            <a:r>
              <a:rPr lang="es-ES" dirty="0"/>
              <a:t> (correo corporativo, Gmail, etc.).</a:t>
            </a:r>
          </a:p>
          <a:p>
            <a:pPr>
              <a:buFont typeface="Arial" panose="020B0604020202020204" pitchFamily="34" charset="0"/>
              <a:buChar char="•"/>
            </a:pPr>
            <a:r>
              <a:rPr lang="es-ES" b="1" dirty="0"/>
              <a:t>No necesitas sincronizar</a:t>
            </a:r>
            <a:r>
              <a:rPr lang="es-ES" dirty="0"/>
              <a:t> identidades ni gestionar contraseñas externas.</a:t>
            </a:r>
          </a:p>
          <a:p>
            <a:pPr>
              <a:buFont typeface="Arial" panose="020B0604020202020204" pitchFamily="34" charset="0"/>
              <a:buChar char="•"/>
            </a:pPr>
            <a:r>
              <a:rPr lang="es-ES" dirty="0"/>
              <a:t>Ideal para colaboración con:</a:t>
            </a:r>
          </a:p>
          <a:p>
            <a:pPr marL="742950" lvl="1" indent="-285750">
              <a:buFont typeface="Arial" panose="020B0604020202020204" pitchFamily="34" charset="0"/>
              <a:buChar char="•"/>
            </a:pPr>
            <a:r>
              <a:rPr lang="es-ES" dirty="0"/>
              <a:t>Proveedores</a:t>
            </a:r>
          </a:p>
          <a:p>
            <a:pPr marL="742950" lvl="1" indent="-285750">
              <a:buFont typeface="Arial" panose="020B0604020202020204" pitchFamily="34" charset="0"/>
              <a:buChar char="•"/>
            </a:pPr>
            <a:r>
              <a:rPr lang="es-ES" dirty="0"/>
              <a:t>Consultoras</a:t>
            </a:r>
          </a:p>
          <a:p>
            <a:pPr marL="742950" lvl="1" indent="-285750">
              <a:buFont typeface="Arial" panose="020B0604020202020204" pitchFamily="34" charset="0"/>
              <a:buChar char="•"/>
            </a:pPr>
            <a:r>
              <a:rPr lang="es-ES" dirty="0" err="1"/>
              <a:t>Freelancers</a:t>
            </a:r>
            <a:endParaRPr lang="es-ES" dirty="0"/>
          </a:p>
          <a:p>
            <a:pPr marL="742950" lvl="1" indent="-285750">
              <a:buFont typeface="Arial" panose="020B0604020202020204" pitchFamily="34" charset="0"/>
              <a:buChar char="•"/>
            </a:pPr>
            <a:r>
              <a:rPr lang="es-ES" dirty="0"/>
              <a:t>Filiales externas</a:t>
            </a:r>
          </a:p>
          <a:p>
            <a:pPr>
              <a:buNone/>
            </a:pPr>
            <a:r>
              <a:rPr lang="es-ES" b="1" dirty="0"/>
              <a:t>💡 Ejemplo práctico</a:t>
            </a:r>
          </a:p>
          <a:p>
            <a:pPr>
              <a:buNone/>
            </a:pPr>
            <a:r>
              <a:rPr lang="es-ES" dirty="0"/>
              <a:t>Invitas a una persona de una empresa externa para que acceda a tu SharePoint o </a:t>
            </a:r>
            <a:r>
              <a:rPr lang="es-ES" dirty="0" err="1"/>
              <a:t>Teams</a:t>
            </a:r>
            <a:r>
              <a:rPr lang="es-ES" dirty="0"/>
              <a:t> con su propia cuenta.</a:t>
            </a:r>
            <a:br>
              <a:rPr lang="es-ES" dirty="0"/>
            </a:br>
            <a:r>
              <a:rPr lang="es-ES" dirty="0"/>
              <a:t>Tú controlas qué puede ver y hacer, pero </a:t>
            </a:r>
            <a:r>
              <a:rPr lang="es-ES" b="1" dirty="0"/>
              <a:t>no gestionas su cuenta</a:t>
            </a:r>
            <a:r>
              <a:rPr lang="es-ES" dirty="0"/>
              <a:t>.</a:t>
            </a:r>
          </a:p>
          <a:p>
            <a:pPr>
              <a:buNone/>
            </a:pPr>
            <a:r>
              <a:rPr lang="es-ES" b="1" dirty="0"/>
              <a:t>🟩 Azure AD B2C (Business to </a:t>
            </a:r>
            <a:r>
              <a:rPr lang="es-ES" b="1" dirty="0" err="1"/>
              <a:t>Customer</a:t>
            </a:r>
            <a:r>
              <a:rPr lang="es-ES" b="1" dirty="0"/>
              <a:t>)</a:t>
            </a:r>
          </a:p>
          <a:p>
            <a:pPr>
              <a:buNone/>
            </a:pPr>
            <a:r>
              <a:rPr lang="es-ES" b="1" dirty="0"/>
              <a:t>📌 ¿Qué es?</a:t>
            </a:r>
          </a:p>
          <a:p>
            <a:pPr>
              <a:buNone/>
            </a:pPr>
            <a:r>
              <a:rPr lang="es-ES" dirty="0"/>
              <a:t>Azure AD B2C es una solución de </a:t>
            </a:r>
            <a:r>
              <a:rPr lang="es-ES" b="1" dirty="0"/>
              <a:t>gestión de identidad para clientes (CIAM)</a:t>
            </a:r>
            <a:r>
              <a:rPr lang="es-ES" dirty="0"/>
              <a:t>. Permite que los usuarios finales (clientes) accedan a tus aplicaciones web o móviles usando </a:t>
            </a:r>
            <a:r>
              <a:rPr lang="es-ES" b="1" dirty="0"/>
              <a:t>su cuenta social o corporativa</a:t>
            </a:r>
            <a:r>
              <a:rPr lang="es-ES" dirty="0"/>
              <a:t> (Google, Facebook, Microsoft, etc.).</a:t>
            </a:r>
          </a:p>
          <a:p>
            <a:pPr>
              <a:buNone/>
            </a:pPr>
            <a:r>
              <a:rPr lang="es-ES" b="1" dirty="0"/>
              <a:t>🔑 Características clave</a:t>
            </a:r>
          </a:p>
          <a:p>
            <a:pPr>
              <a:buFont typeface="Arial" panose="020B0604020202020204" pitchFamily="34" charset="0"/>
              <a:buChar char="•"/>
            </a:pPr>
            <a:r>
              <a:rPr lang="es-ES" dirty="0"/>
              <a:t>Pensado para </a:t>
            </a:r>
            <a:r>
              <a:rPr lang="es-ES" b="1" dirty="0"/>
              <a:t>clientes o consumidores finales</a:t>
            </a:r>
            <a:r>
              <a:rPr lang="es-ES" dirty="0"/>
              <a:t>, no para empresas.</a:t>
            </a:r>
          </a:p>
          <a:p>
            <a:pPr>
              <a:buFont typeface="Arial" panose="020B0604020202020204" pitchFamily="34" charset="0"/>
              <a:buChar char="•"/>
            </a:pPr>
            <a:r>
              <a:rPr lang="es-ES" dirty="0"/>
              <a:t>Soporta millones de usuarios y </a:t>
            </a:r>
            <a:r>
              <a:rPr lang="es-ES" b="1" dirty="0"/>
              <a:t>miles de millones de autenticaciones al día</a:t>
            </a:r>
            <a:r>
              <a:rPr lang="es-ES" dirty="0"/>
              <a:t>.</a:t>
            </a:r>
          </a:p>
          <a:p>
            <a:pPr>
              <a:buFont typeface="Arial" panose="020B0604020202020204" pitchFamily="34" charset="0"/>
              <a:buChar char="•"/>
            </a:pPr>
            <a:r>
              <a:rPr lang="es-ES" dirty="0"/>
              <a:t>Alta seguridad: protección contra ataques de fuerza bruta, denegación de servicio, etc.</a:t>
            </a:r>
          </a:p>
          <a:p>
            <a:pPr>
              <a:buFont typeface="Arial" panose="020B0604020202020204" pitchFamily="34" charset="0"/>
              <a:buChar char="•"/>
            </a:pPr>
            <a:r>
              <a:rPr lang="es-ES" dirty="0"/>
              <a:t>Compatible con estándares modernos: </a:t>
            </a:r>
            <a:r>
              <a:rPr lang="es-ES" b="1" dirty="0" err="1"/>
              <a:t>OpenID</a:t>
            </a:r>
            <a:r>
              <a:rPr lang="es-ES" b="1" dirty="0"/>
              <a:t> </a:t>
            </a:r>
            <a:r>
              <a:rPr lang="es-ES" b="1" dirty="0" err="1"/>
              <a:t>Connect</a:t>
            </a:r>
            <a:r>
              <a:rPr lang="es-ES" b="1" dirty="0"/>
              <a:t>, OAuth 2.0 y SAML</a:t>
            </a:r>
            <a:r>
              <a:rPr lang="es-ES" dirty="0"/>
              <a:t>.</a:t>
            </a:r>
          </a:p>
          <a:p>
            <a:pPr>
              <a:buFont typeface="Arial" panose="020B0604020202020204" pitchFamily="34" charset="0"/>
              <a:buChar char="•"/>
            </a:pPr>
            <a:r>
              <a:rPr lang="es-ES" dirty="0"/>
              <a:t>Permite almacenar hasta </a:t>
            </a:r>
            <a:r>
              <a:rPr lang="es-ES" b="1" dirty="0"/>
              <a:t>100 atributos personalizados por usuario</a:t>
            </a:r>
            <a:r>
              <a:rPr lang="es-ES" dirty="0"/>
              <a:t>.</a:t>
            </a:r>
          </a:p>
          <a:p>
            <a:pPr>
              <a:buFont typeface="Arial" panose="020B0604020202020204" pitchFamily="34" charset="0"/>
              <a:buChar char="•"/>
            </a:pPr>
            <a:r>
              <a:rPr lang="es-ES" dirty="0"/>
              <a:t>Puedes conectarlo con tu </a:t>
            </a:r>
            <a:r>
              <a:rPr lang="es-ES" b="1" dirty="0"/>
              <a:t>CRM</a:t>
            </a:r>
            <a:r>
              <a:rPr lang="es-ES" dirty="0"/>
              <a:t> o sistemas de fidelización externos.</a:t>
            </a:r>
          </a:p>
          <a:p>
            <a:pPr>
              <a:buNone/>
            </a:pPr>
            <a:r>
              <a:rPr lang="es-ES" b="1" dirty="0"/>
              <a:t>🧪 Ejemplo práctico</a:t>
            </a:r>
          </a:p>
          <a:p>
            <a:pPr>
              <a:buNone/>
            </a:pPr>
            <a:r>
              <a:rPr lang="es-ES" dirty="0"/>
              <a:t>Tienes una app de e-</a:t>
            </a:r>
            <a:r>
              <a:rPr lang="es-ES" dirty="0" err="1"/>
              <a:t>commerce</a:t>
            </a:r>
            <a:r>
              <a:rPr lang="es-ES" dirty="0"/>
              <a:t> y los usuarios pueden </a:t>
            </a:r>
            <a:r>
              <a:rPr lang="es-ES" b="1" dirty="0"/>
              <a:t>registrarse con su cuenta de Google o Facebook</a:t>
            </a:r>
            <a:r>
              <a:rPr lang="es-ES" dirty="0"/>
              <a:t>.</a:t>
            </a:r>
            <a:br>
              <a:rPr lang="es-ES" dirty="0"/>
            </a:br>
            <a:r>
              <a:rPr lang="es-ES" dirty="0"/>
              <a:t>Toda la autenticación la gestiona Azure AD B2C, y tú decides si conectas esa cuenta a tu base de datos de clientes.</a:t>
            </a:r>
          </a:p>
          <a:p>
            <a:pPr>
              <a:buNone/>
            </a:pPr>
            <a:r>
              <a:rPr lang="es-ES" b="1" dirty="0"/>
              <a:t>🧠 Comparativa rápida</a:t>
            </a:r>
          </a:p>
          <a:p>
            <a:r>
              <a:rPr lang="es-ES" dirty="0" err="1"/>
              <a:t>CaracterísticaAzure</a:t>
            </a:r>
            <a:r>
              <a:rPr lang="es-ES" dirty="0"/>
              <a:t> AD B2BAzure AD B2C¿A quién va </a:t>
            </a:r>
            <a:r>
              <a:rPr lang="es-ES" dirty="0" err="1"/>
              <a:t>dirigido?Colaboradores</a:t>
            </a:r>
            <a:r>
              <a:rPr lang="es-ES" dirty="0"/>
              <a:t> externos (empresas)Clientes finales (usuarios individuales)¿Quién gestiona las </a:t>
            </a:r>
            <a:r>
              <a:rPr lang="es-ES" dirty="0" err="1"/>
              <a:t>cuentas?El</a:t>
            </a:r>
            <a:r>
              <a:rPr lang="es-ES" dirty="0"/>
              <a:t> socio externo usa la </a:t>
            </a:r>
            <a:r>
              <a:rPr lang="es-ES" dirty="0" err="1"/>
              <a:t>suyaEl</a:t>
            </a:r>
            <a:r>
              <a:rPr lang="es-ES" dirty="0"/>
              <a:t> usuario se registra desde la </a:t>
            </a:r>
            <a:r>
              <a:rPr lang="es-ES" dirty="0" err="1"/>
              <a:t>app¿Tienes</a:t>
            </a:r>
            <a:r>
              <a:rPr lang="es-ES" dirty="0"/>
              <a:t> que crear cuentas?❌ No✅ Sí, el sistema gestiona el </a:t>
            </a:r>
            <a:r>
              <a:rPr lang="es-ES" dirty="0" err="1"/>
              <a:t>registro¿Protocolos</a:t>
            </a:r>
            <a:r>
              <a:rPr lang="es-ES" dirty="0"/>
              <a:t> estándar?✅ Sí✅ Sí (</a:t>
            </a:r>
            <a:r>
              <a:rPr lang="es-ES" dirty="0" err="1"/>
              <a:t>OpenID</a:t>
            </a:r>
            <a:r>
              <a:rPr lang="es-ES" dirty="0"/>
              <a:t>, OAuth, SAML)¿Acceso a recursos internos?✅ Sí (SharePoint, </a:t>
            </a:r>
            <a:r>
              <a:rPr lang="es-ES" dirty="0" err="1"/>
              <a:t>Teams</a:t>
            </a:r>
            <a:r>
              <a:rPr lang="es-ES"/>
              <a:t>, etc.)❌ No, solo a aplicaciones públicas</a:t>
            </a:r>
          </a:p>
          <a:p>
            <a:endParaRPr lang="es-ES"/>
          </a:p>
        </p:txBody>
      </p:sp>
      <p:sp>
        <p:nvSpPr>
          <p:cNvPr id="4" name="Marcador de número de diapositiva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1681573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3/30/2025 6:45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4765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dirty="0"/>
              <a:t>Claro, aquí tienes el texto traducido y adaptado para explicarlo en una clase de forma clara y pedagógica:</a:t>
            </a:r>
          </a:p>
          <a:p>
            <a:pPr>
              <a:buNone/>
            </a:pPr>
            <a:r>
              <a:rPr lang="es-ES" b="1" dirty="0"/>
              <a:t>¿Qué es Azure Active </a:t>
            </a:r>
            <a:r>
              <a:rPr lang="es-ES" b="1" dirty="0" err="1"/>
              <a:t>Directory</a:t>
            </a:r>
            <a:r>
              <a:rPr lang="es-ES" b="1" dirty="0"/>
              <a:t> (Azure AD)?</a:t>
            </a:r>
          </a:p>
          <a:p>
            <a:pPr>
              <a:buNone/>
            </a:pPr>
            <a:r>
              <a:rPr lang="es-ES" dirty="0"/>
              <a:t>Azure Active </a:t>
            </a:r>
            <a:r>
              <a:rPr lang="es-ES" dirty="0" err="1"/>
              <a:t>Directory</a:t>
            </a:r>
            <a:r>
              <a:rPr lang="es-ES" dirty="0"/>
              <a:t>, o </a:t>
            </a:r>
            <a:r>
              <a:rPr lang="es-ES" b="1" dirty="0"/>
              <a:t>Azure AD</a:t>
            </a:r>
            <a:r>
              <a:rPr lang="es-ES" dirty="0"/>
              <a:t>, es el servicio en la nube de Microsoft para </a:t>
            </a:r>
            <a:r>
              <a:rPr lang="es-ES" b="1" dirty="0"/>
              <a:t>gestión de identidades y directorios</a:t>
            </a:r>
            <a:r>
              <a:rPr lang="es-ES" dirty="0"/>
              <a:t>. Es </a:t>
            </a:r>
            <a:r>
              <a:rPr lang="es-ES" b="1" dirty="0"/>
              <a:t>multiempresa</a:t>
            </a:r>
            <a:r>
              <a:rPr lang="es-ES" dirty="0"/>
              <a:t>, lo que significa que puede ser usado por muchas organizaciones a la vez, y está basado completamente en la nube.</a:t>
            </a:r>
          </a:p>
          <a:p>
            <a:pPr>
              <a:buNone/>
            </a:pPr>
            <a:r>
              <a:rPr lang="es-ES" b="1" dirty="0"/>
              <a:t>¿Para qué sirve?</a:t>
            </a:r>
          </a:p>
          <a:p>
            <a:pPr>
              <a:buFont typeface="Arial" panose="020B0604020202020204" pitchFamily="34" charset="0"/>
              <a:buChar char="•"/>
            </a:pPr>
            <a:r>
              <a:rPr lang="es-ES" dirty="0"/>
              <a:t>Para </a:t>
            </a:r>
            <a:r>
              <a:rPr lang="es-ES" b="1" dirty="0"/>
              <a:t>administradores de TI</a:t>
            </a:r>
            <a:r>
              <a:rPr lang="es-ES" dirty="0"/>
              <a:t>, Azure AD ofrece una solución </a:t>
            </a:r>
            <a:r>
              <a:rPr lang="es-ES" b="1" dirty="0"/>
              <a:t>económica y fácil de usar</a:t>
            </a:r>
            <a:r>
              <a:rPr lang="es-ES" dirty="0"/>
              <a:t> que permite a empleados y socios de negocio acceder con un solo inicio de sesión (</a:t>
            </a:r>
            <a:r>
              <a:rPr lang="es-ES" b="1" dirty="0"/>
              <a:t>Single </a:t>
            </a:r>
            <a:r>
              <a:rPr lang="es-ES" b="1" dirty="0" err="1"/>
              <a:t>Sign-On</a:t>
            </a:r>
            <a:r>
              <a:rPr lang="es-ES" b="1" dirty="0"/>
              <a:t> o SSO</a:t>
            </a:r>
            <a:r>
              <a:rPr lang="es-ES" dirty="0"/>
              <a:t>) a miles de aplicaciones en la nube, como:</a:t>
            </a:r>
          </a:p>
          <a:p>
            <a:pPr marL="742950" lvl="1" indent="-285750">
              <a:buFont typeface="Arial" panose="020B0604020202020204" pitchFamily="34" charset="0"/>
              <a:buChar char="•"/>
            </a:pPr>
            <a:r>
              <a:rPr lang="es-ES" dirty="0"/>
              <a:t>Office 365</a:t>
            </a:r>
          </a:p>
          <a:p>
            <a:pPr marL="742950" lvl="1" indent="-285750">
              <a:buFont typeface="Arial" panose="020B0604020202020204" pitchFamily="34" charset="0"/>
              <a:buChar char="•"/>
            </a:pPr>
            <a:r>
              <a:rPr lang="es-ES" dirty="0"/>
              <a:t>Salesforce</a:t>
            </a:r>
          </a:p>
          <a:p>
            <a:pPr marL="742950" lvl="1" indent="-285750">
              <a:buFont typeface="Arial" panose="020B0604020202020204" pitchFamily="34" charset="0"/>
              <a:buChar char="•"/>
            </a:pPr>
            <a:r>
              <a:rPr lang="es-ES" dirty="0"/>
              <a:t>Dropbox</a:t>
            </a:r>
          </a:p>
          <a:p>
            <a:pPr marL="742950" lvl="1" indent="-285750">
              <a:buFont typeface="Arial" panose="020B0604020202020204" pitchFamily="34" charset="0"/>
              <a:buChar char="•"/>
            </a:pPr>
            <a:r>
              <a:rPr lang="es-ES" dirty="0" err="1"/>
              <a:t>Concur</a:t>
            </a:r>
            <a:endParaRPr lang="es-ES" dirty="0"/>
          </a:p>
          <a:p>
            <a:pPr>
              <a:buFont typeface="Arial" panose="020B0604020202020204" pitchFamily="34" charset="0"/>
              <a:buChar char="•"/>
            </a:pPr>
            <a:r>
              <a:rPr lang="es-ES" dirty="0"/>
              <a:t>Para </a:t>
            </a:r>
            <a:r>
              <a:rPr lang="es-ES" b="1" dirty="0"/>
              <a:t>desarrolladores</a:t>
            </a:r>
            <a:r>
              <a:rPr lang="es-ES" dirty="0"/>
              <a:t>, Azure AD facilita integrar el inicio de sesión en sus aplicaciones, usando una plataforma de identidad ya utilizada por </a:t>
            </a:r>
            <a:r>
              <a:rPr lang="es-ES" b="1" dirty="0"/>
              <a:t>millones de organizaciones</a:t>
            </a:r>
            <a:r>
              <a:rPr lang="es-ES" dirty="0"/>
              <a:t> en todo el mundo.</a:t>
            </a:r>
          </a:p>
          <a:p>
            <a:pPr>
              <a:buNone/>
            </a:pPr>
            <a:r>
              <a:rPr lang="es-ES" b="1" dirty="0"/>
              <a:t>Beneficios y características clave</a:t>
            </a:r>
          </a:p>
          <a:p>
            <a:pPr>
              <a:buFont typeface="+mj-lt"/>
              <a:buAutoNum type="arabicPeriod"/>
            </a:pPr>
            <a:r>
              <a:rPr lang="es-ES" b="1" dirty="0"/>
              <a:t>Inicio de sesión único (SSO) para apps en la nube y locales</a:t>
            </a:r>
            <a:endParaRPr lang="es-ES" dirty="0"/>
          </a:p>
          <a:p>
            <a:pPr marL="742950" lvl="1" indent="-285750">
              <a:buFont typeface="+mj-lt"/>
              <a:buAutoNum type="arabicPeriod"/>
            </a:pPr>
            <a:r>
              <a:rPr lang="es-ES" dirty="0"/>
              <a:t>Azure AD permite a los usuarios acceder con una sola contraseña a aplicaciones en la nube y también a aplicaciones dentro de la red de la empresa (</a:t>
            </a:r>
            <a:r>
              <a:rPr lang="es-ES" dirty="0" err="1"/>
              <a:t>on</a:t>
            </a:r>
            <a:r>
              <a:rPr lang="es-ES" dirty="0"/>
              <a:t>-premises), como Office 365, Salesforce, </a:t>
            </a:r>
            <a:r>
              <a:rPr lang="es-ES" dirty="0" err="1"/>
              <a:t>DocuSign</a:t>
            </a:r>
            <a:r>
              <a:rPr lang="es-ES" dirty="0"/>
              <a:t> o </a:t>
            </a:r>
            <a:r>
              <a:rPr lang="es-ES" dirty="0" err="1"/>
              <a:t>ServiceNow</a:t>
            </a:r>
            <a:r>
              <a:rPr lang="es-ES" dirty="0"/>
              <a:t>.</a:t>
            </a:r>
          </a:p>
          <a:p>
            <a:pPr>
              <a:buFont typeface="+mj-lt"/>
              <a:buAutoNum type="arabicPeriod"/>
            </a:pPr>
            <a:r>
              <a:rPr lang="es-ES" b="1" dirty="0"/>
              <a:t>Compatibilidad con todos los dispositivos</a:t>
            </a:r>
            <a:endParaRPr lang="es-ES" dirty="0"/>
          </a:p>
          <a:p>
            <a:pPr marL="742950" lvl="1" indent="-285750">
              <a:buFont typeface="+mj-lt"/>
              <a:buAutoNum type="arabicPeriod"/>
            </a:pPr>
            <a:r>
              <a:rPr lang="es-ES" dirty="0"/>
              <a:t>Funciona con dispositivos iOS, Mac OS X, Android y Windows.</a:t>
            </a:r>
          </a:p>
          <a:p>
            <a:pPr marL="742950" lvl="1" indent="-285750">
              <a:buFont typeface="+mj-lt"/>
              <a:buAutoNum type="arabicPeriod"/>
            </a:pPr>
            <a:r>
              <a:rPr lang="es-ES" dirty="0"/>
              <a:t>Los usuarios pueden acceder a sus apps desde un </a:t>
            </a:r>
            <a:r>
              <a:rPr lang="es-ES" b="1" dirty="0"/>
              <a:t>portal personalizado web</a:t>
            </a:r>
            <a:r>
              <a:rPr lang="es-ES" dirty="0"/>
              <a:t>, una app móvil, Office 365 o un portal de la empresa, usando sus </a:t>
            </a:r>
            <a:r>
              <a:rPr lang="es-ES" b="1" dirty="0"/>
              <a:t>credenciales de trabajo de siempre</a:t>
            </a:r>
            <a:r>
              <a:rPr lang="es-ES" dirty="0"/>
              <a:t>.</a:t>
            </a:r>
          </a:p>
          <a:p>
            <a:pPr>
              <a:buFont typeface="+mj-lt"/>
              <a:buAutoNum type="arabicPeriod"/>
            </a:pPr>
            <a:r>
              <a:rPr lang="es-ES" b="1" dirty="0"/>
              <a:t>Acceso remoto seguro a aplicaciones locales</a:t>
            </a:r>
            <a:endParaRPr lang="es-ES" dirty="0"/>
          </a:p>
          <a:p>
            <a:pPr marL="742950" lvl="1" indent="-285750">
              <a:buFont typeface="+mj-lt"/>
              <a:buAutoNum type="arabicPeriod"/>
            </a:pPr>
            <a:r>
              <a:rPr lang="es-ES" dirty="0"/>
              <a:t>Puedes acceder a las aplicaciones web internas de la empresa desde cualquier lugar, protegiéndolas con:</a:t>
            </a:r>
          </a:p>
          <a:p>
            <a:pPr marL="1143000" lvl="2" indent="-228600">
              <a:buFont typeface="+mj-lt"/>
              <a:buAutoNum type="arabicPeriod"/>
            </a:pPr>
            <a:r>
              <a:rPr lang="es-ES" b="1" dirty="0"/>
              <a:t>Autenticación </a:t>
            </a:r>
            <a:r>
              <a:rPr lang="es-ES" b="1" dirty="0" err="1"/>
              <a:t>multifactor</a:t>
            </a:r>
            <a:endParaRPr lang="es-ES" dirty="0"/>
          </a:p>
          <a:p>
            <a:pPr marL="1143000" lvl="2" indent="-228600">
              <a:buFont typeface="+mj-lt"/>
              <a:buAutoNum type="arabicPeriod"/>
            </a:pPr>
            <a:r>
              <a:rPr lang="es-ES" b="1" dirty="0"/>
              <a:t>Políticas de acceso condicional</a:t>
            </a:r>
            <a:endParaRPr lang="es-ES" dirty="0"/>
          </a:p>
          <a:p>
            <a:pPr marL="1143000" lvl="2" indent="-228600">
              <a:buFont typeface="+mj-lt"/>
              <a:buAutoNum type="arabicPeriod"/>
            </a:pPr>
            <a:r>
              <a:rPr lang="es-ES" b="1" dirty="0"/>
              <a:t>Gestión de acceso basada en grupos</a:t>
            </a:r>
            <a:endParaRPr lang="es-ES" dirty="0"/>
          </a:p>
          <a:p>
            <a:pPr>
              <a:buFont typeface="+mj-lt"/>
              <a:buAutoNum type="arabicPeriod"/>
            </a:pPr>
            <a:r>
              <a:rPr lang="es-ES" b="1" dirty="0"/>
              <a:t>Conexión fácil entre Active </a:t>
            </a:r>
            <a:r>
              <a:rPr lang="es-ES" b="1" dirty="0" err="1"/>
              <a:t>Directory</a:t>
            </a:r>
            <a:r>
              <a:rPr lang="es-ES" b="1" dirty="0"/>
              <a:t> local y la nube</a:t>
            </a:r>
            <a:endParaRPr lang="es-ES" dirty="0"/>
          </a:p>
          <a:p>
            <a:pPr marL="742950" lvl="1" indent="-285750">
              <a:buFont typeface="+mj-lt"/>
              <a:buAutoNum type="arabicPeriod"/>
            </a:pPr>
            <a:r>
              <a:rPr lang="es-ES" dirty="0"/>
              <a:t>Puedes </a:t>
            </a:r>
            <a:r>
              <a:rPr lang="es-ES" b="1" dirty="0"/>
              <a:t>sincronizar el Active </a:t>
            </a:r>
            <a:r>
              <a:rPr lang="es-ES" b="1" dirty="0" err="1"/>
              <a:t>Directory</a:t>
            </a:r>
            <a:r>
              <a:rPr lang="es-ES" dirty="0"/>
              <a:t> que ya tienes en tu empresa con Azure AD en solo unos clics, manteniendo los </a:t>
            </a:r>
            <a:r>
              <a:rPr lang="es-ES" b="1" dirty="0"/>
              <a:t>mismos usuarios, contraseñas y dispositivos</a:t>
            </a:r>
            <a:r>
              <a:rPr lang="es-ES" dirty="0"/>
              <a:t> tanto en la red local como en la nube.</a:t>
            </a:r>
          </a:p>
          <a:p>
            <a:pPr>
              <a:buFont typeface="+mj-lt"/>
              <a:buAutoNum type="arabicPeriod"/>
            </a:pPr>
            <a:r>
              <a:rPr lang="es-ES" b="1" dirty="0"/>
              <a:t>Protección de datos sensibles y aplicaciones</a:t>
            </a:r>
            <a:endParaRPr lang="es-ES" dirty="0"/>
          </a:p>
          <a:p>
            <a:pPr marL="742950" lvl="1" indent="-285750">
              <a:buFont typeface="+mj-lt"/>
              <a:buAutoNum type="arabicPeriod"/>
            </a:pPr>
            <a:r>
              <a:rPr lang="es-ES" dirty="0"/>
              <a:t>Azure AD ayuda a detectar inicios de sesión sospechosos o vulnerabilidades con:</a:t>
            </a:r>
          </a:p>
          <a:p>
            <a:pPr marL="1143000" lvl="2" indent="-228600">
              <a:buFont typeface="+mj-lt"/>
              <a:buAutoNum type="arabicPeriod"/>
            </a:pPr>
            <a:r>
              <a:rPr lang="es-ES" b="1" dirty="0"/>
              <a:t>Informes avanzados de seguridad</a:t>
            </a:r>
            <a:endParaRPr lang="es-ES" dirty="0"/>
          </a:p>
          <a:p>
            <a:pPr marL="1143000" lvl="2" indent="-228600">
              <a:buFont typeface="+mj-lt"/>
              <a:buAutoNum type="arabicPeriod"/>
            </a:pPr>
            <a:r>
              <a:rPr lang="es-ES" b="1" dirty="0"/>
              <a:t>Alertas</a:t>
            </a:r>
            <a:endParaRPr lang="es-ES" dirty="0"/>
          </a:p>
          <a:p>
            <a:pPr marL="1143000" lvl="2" indent="-228600">
              <a:buFont typeface="+mj-lt"/>
              <a:buAutoNum type="arabicPeriod"/>
            </a:pPr>
            <a:r>
              <a:rPr lang="es-ES" b="1" dirty="0"/>
              <a:t>Recomendaciones</a:t>
            </a:r>
            <a:endParaRPr lang="es-ES" dirty="0"/>
          </a:p>
          <a:p>
            <a:pPr marL="1143000" lvl="2" indent="-228600">
              <a:buFont typeface="+mj-lt"/>
              <a:buAutoNum type="arabicPeriod"/>
            </a:pPr>
            <a:r>
              <a:rPr lang="es-ES" b="1" dirty="0"/>
              <a:t>Políticas basadas en riesgos</a:t>
            </a:r>
            <a:endParaRPr lang="es-ES" dirty="0"/>
          </a:p>
          <a:p>
            <a:pPr>
              <a:buFont typeface="+mj-lt"/>
              <a:buAutoNum type="arabicPeriod"/>
            </a:pPr>
            <a:r>
              <a:rPr lang="es-ES" b="1" dirty="0"/>
              <a:t>Autogestión para los usuarios</a:t>
            </a:r>
            <a:endParaRPr lang="es-ES" dirty="0"/>
          </a:p>
          <a:p>
            <a:pPr marL="742950" lvl="1" indent="-285750">
              <a:buFont typeface="+mj-lt"/>
              <a:buAutoNum type="arabicPeriod"/>
            </a:pPr>
            <a:r>
              <a:rPr lang="es-ES" dirty="0"/>
              <a:t>Permite a los empleados:</a:t>
            </a:r>
          </a:p>
          <a:p>
            <a:pPr marL="1143000" lvl="2" indent="-228600">
              <a:buFont typeface="+mj-lt"/>
              <a:buAutoNum type="arabicPeriod"/>
            </a:pPr>
            <a:r>
              <a:rPr lang="es-ES" b="1" dirty="0"/>
              <a:t>Restablecer sus contraseñas</a:t>
            </a:r>
            <a:endParaRPr lang="es-ES" dirty="0"/>
          </a:p>
          <a:p>
            <a:pPr marL="1143000" lvl="2" indent="-228600">
              <a:buFont typeface="+mj-lt"/>
              <a:buAutoNum type="arabicPeriod"/>
            </a:pPr>
            <a:r>
              <a:rPr lang="es-ES" b="1" dirty="0"/>
              <a:t>Crear y gestionar grupos</a:t>
            </a:r>
            <a:endParaRPr lang="es-ES" dirty="0"/>
          </a:p>
          <a:p>
            <a:pPr marL="1143000" lvl="2" indent="-228600">
              <a:buFont typeface="+mj-lt"/>
              <a:buAutoNum type="arabicPeriod"/>
            </a:pPr>
            <a:r>
              <a:rPr lang="es-ES" b="1" dirty="0"/>
              <a:t>Solicitar acceso a aplicaciones</a:t>
            </a:r>
            <a:endParaRPr lang="es-ES" dirty="0"/>
          </a:p>
          <a:p>
            <a:pPr marL="742950" lvl="1" indent="-285750">
              <a:buFont typeface="+mj-lt"/>
              <a:buAutoNum type="arabicPeriod"/>
            </a:pPr>
            <a:r>
              <a:rPr lang="es-ES" dirty="0"/>
              <a:t>Esto reduce llamadas al soporte técnico y mejora la seguridad.</a:t>
            </a:r>
          </a:p>
          <a:p>
            <a:pPr>
              <a:buNone/>
            </a:pPr>
            <a:r>
              <a:rPr lang="es-ES" b="1" dirty="0"/>
              <a:t>☑️ Dato importante:</a:t>
            </a:r>
          </a:p>
          <a:p>
            <a:pPr>
              <a:buNone/>
            </a:pPr>
            <a:r>
              <a:rPr lang="es-ES" dirty="0"/>
              <a:t>Si usas </a:t>
            </a:r>
            <a:r>
              <a:rPr lang="es-ES" b="1" dirty="0"/>
              <a:t>Office 365, Azure o Dynamics CRM Online</a:t>
            </a:r>
            <a:r>
              <a:rPr lang="es-ES" dirty="0"/>
              <a:t>, ¡ya estás usando Azure AD!</a:t>
            </a:r>
            <a:br>
              <a:rPr lang="es-ES" dirty="0"/>
            </a:br>
            <a:r>
              <a:rPr lang="es-ES" dirty="0"/>
              <a:t>Tu organización ya tiene un </a:t>
            </a:r>
            <a:r>
              <a:rPr lang="es-ES" b="1" dirty="0" err="1"/>
              <a:t>tenant</a:t>
            </a:r>
            <a:r>
              <a:rPr lang="es-ES" dirty="0"/>
              <a:t> (entorno de trabajo en la nube) de Azure AD que puedes aprovechar para controlar el acceso a muchas más aplicaciones.</a:t>
            </a:r>
          </a:p>
          <a:p>
            <a:r>
              <a:rPr lang="es-ES" dirty="0"/>
              <a:t>¿Tienes alguna parte que quieras explicar más en detalle para tu clase? Puedo ayudarte a convertirlo en presentación o esquema.</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3/30/2025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Conceptos clave de Azure Active </a:t>
            </a:r>
            <a:r>
              <a:rPr lang="es-ES" b="1" dirty="0" err="1"/>
              <a:t>Directory</a:t>
            </a:r>
            <a:r>
              <a:rPr lang="es-ES" b="1" dirty="0"/>
              <a:t> (Azure AD)</a:t>
            </a:r>
          </a:p>
          <a:p>
            <a:pPr>
              <a:buNone/>
            </a:pPr>
            <a:r>
              <a:rPr lang="es-ES" dirty="0"/>
              <a:t>Vamos a conocer los conceptos fundamentales para entender cómo funciona Azure AD:</a:t>
            </a:r>
          </a:p>
          <a:p>
            <a:pPr>
              <a:buNone/>
            </a:pPr>
            <a:r>
              <a:rPr lang="es-ES" b="1" dirty="0"/>
              <a:t>🔐 Identidad</a:t>
            </a:r>
          </a:p>
          <a:p>
            <a:pPr>
              <a:buNone/>
            </a:pPr>
            <a:r>
              <a:rPr lang="es-ES" dirty="0"/>
              <a:t>Es </a:t>
            </a:r>
            <a:r>
              <a:rPr lang="es-ES" b="1" dirty="0"/>
              <a:t>cualquier cosa que puede autenticarse</a:t>
            </a:r>
            <a:r>
              <a:rPr lang="es-ES" dirty="0"/>
              <a:t>.</a:t>
            </a:r>
            <a:br>
              <a:rPr lang="es-ES" dirty="0"/>
            </a:br>
            <a:r>
              <a:rPr lang="es-ES" dirty="0"/>
              <a:t>Por ejemplo:</a:t>
            </a:r>
          </a:p>
          <a:p>
            <a:pPr>
              <a:buFont typeface="Arial" panose="020B0604020202020204" pitchFamily="34" charset="0"/>
              <a:buChar char="•"/>
            </a:pPr>
            <a:r>
              <a:rPr lang="es-ES" dirty="0"/>
              <a:t>Un usuario con nombre de usuario y contraseña.</a:t>
            </a:r>
          </a:p>
          <a:p>
            <a:pPr>
              <a:buFont typeface="Arial" panose="020B0604020202020204" pitchFamily="34" charset="0"/>
              <a:buChar char="•"/>
            </a:pPr>
            <a:r>
              <a:rPr lang="es-ES" dirty="0"/>
              <a:t>Una aplicación o un servidor que necesita autenticarse usando claves secretas o certificados.</a:t>
            </a:r>
          </a:p>
          <a:p>
            <a:pPr>
              <a:buNone/>
            </a:pPr>
            <a:r>
              <a:rPr lang="es-ES" b="1" dirty="0"/>
              <a:t>👤 Cuenta</a:t>
            </a:r>
          </a:p>
          <a:p>
            <a:pPr>
              <a:buNone/>
            </a:pPr>
            <a:r>
              <a:rPr lang="es-ES" dirty="0"/>
              <a:t>Es una </a:t>
            </a:r>
            <a:r>
              <a:rPr lang="es-ES" b="1" dirty="0"/>
              <a:t>identidad que tiene datos asociados</a:t>
            </a:r>
            <a:r>
              <a:rPr lang="es-ES" dirty="0"/>
              <a:t>.</a:t>
            </a:r>
            <a:br>
              <a:rPr lang="es-ES" dirty="0"/>
            </a:br>
            <a:r>
              <a:rPr lang="es-ES" dirty="0"/>
              <a:t>➡️ No puedes tener una cuenta si no existe primero una identidad.</a:t>
            </a:r>
          </a:p>
          <a:p>
            <a:pPr>
              <a:buNone/>
            </a:pPr>
            <a:r>
              <a:rPr lang="es-ES" b="1" dirty="0"/>
              <a:t>👥 Cuenta de Azure AD</a:t>
            </a:r>
          </a:p>
          <a:p>
            <a:pPr>
              <a:buNone/>
            </a:pPr>
            <a:r>
              <a:rPr lang="es-ES" dirty="0"/>
              <a:t>Es una identidad que se crea a través de Azure AD o de otros servicios en la nube de Microsoft, como </a:t>
            </a:r>
            <a:r>
              <a:rPr lang="es-ES" b="1" dirty="0"/>
              <a:t>Office 365</a:t>
            </a:r>
            <a:r>
              <a:rPr lang="es-ES" dirty="0"/>
              <a:t>.</a:t>
            </a:r>
            <a:br>
              <a:rPr lang="es-ES" dirty="0"/>
            </a:br>
            <a:r>
              <a:rPr lang="es-ES" dirty="0"/>
              <a:t>Estas identidades:</a:t>
            </a:r>
          </a:p>
          <a:p>
            <a:pPr>
              <a:buFont typeface="Arial" panose="020B0604020202020204" pitchFamily="34" charset="0"/>
              <a:buChar char="•"/>
            </a:pPr>
            <a:r>
              <a:rPr lang="es-ES" dirty="0"/>
              <a:t>Se almacenan en el </a:t>
            </a:r>
            <a:r>
              <a:rPr lang="es-ES" b="1" dirty="0"/>
              <a:t>directorio de Azure AD</a:t>
            </a:r>
            <a:r>
              <a:rPr lang="es-ES" dirty="0"/>
              <a:t>.</a:t>
            </a:r>
          </a:p>
          <a:p>
            <a:pPr>
              <a:buFont typeface="Arial" panose="020B0604020202020204" pitchFamily="34" charset="0"/>
              <a:buChar char="•"/>
            </a:pPr>
            <a:r>
              <a:rPr lang="es-ES" dirty="0"/>
              <a:t>Se pueden usar para acceder a los servicios en la nube de tu organización.</a:t>
            </a:r>
          </a:p>
          <a:p>
            <a:pPr>
              <a:buFont typeface="Arial" panose="020B0604020202020204" pitchFamily="34" charset="0"/>
              <a:buChar char="•"/>
            </a:pPr>
            <a:r>
              <a:rPr lang="es-ES" dirty="0"/>
              <a:t>A veces se conocen como </a:t>
            </a:r>
            <a:r>
              <a:rPr lang="es-ES" b="1" dirty="0"/>
              <a:t>cuentas profesionales o educativas (</a:t>
            </a:r>
            <a:r>
              <a:rPr lang="es-ES" b="1" dirty="0" err="1"/>
              <a:t>Work</a:t>
            </a:r>
            <a:r>
              <a:rPr lang="es-ES" b="1" dirty="0"/>
              <a:t> </a:t>
            </a:r>
            <a:r>
              <a:rPr lang="es-ES" b="1" dirty="0" err="1"/>
              <a:t>or</a:t>
            </a:r>
            <a:r>
              <a:rPr lang="es-ES" b="1" dirty="0"/>
              <a:t> </a:t>
            </a:r>
            <a:r>
              <a:rPr lang="es-ES" b="1" dirty="0" err="1"/>
              <a:t>school</a:t>
            </a:r>
            <a:r>
              <a:rPr lang="es-ES" b="1" dirty="0"/>
              <a:t> </a:t>
            </a:r>
            <a:r>
              <a:rPr lang="es-ES" b="1" dirty="0" err="1"/>
              <a:t>account</a:t>
            </a:r>
            <a:r>
              <a:rPr lang="es-ES" b="1" dirty="0"/>
              <a:t>)</a:t>
            </a:r>
            <a:r>
              <a:rPr lang="es-ES" dirty="0"/>
              <a:t>.</a:t>
            </a:r>
          </a:p>
          <a:p>
            <a:pPr>
              <a:buNone/>
            </a:pPr>
            <a:r>
              <a:rPr lang="es-ES" b="1" dirty="0"/>
              <a:t>💳 Suscripción de Azure</a:t>
            </a:r>
          </a:p>
          <a:p>
            <a:pPr>
              <a:buNone/>
            </a:pPr>
            <a:r>
              <a:rPr lang="es-ES" dirty="0"/>
              <a:t>Es lo que </a:t>
            </a:r>
            <a:r>
              <a:rPr lang="es-ES" b="1" dirty="0"/>
              <a:t>permite pagar por los servicios en la nube</a:t>
            </a:r>
            <a:r>
              <a:rPr lang="es-ES" dirty="0"/>
              <a:t> de Azure.</a:t>
            </a:r>
          </a:p>
          <a:p>
            <a:pPr>
              <a:buFont typeface="Arial" panose="020B0604020202020204" pitchFamily="34" charset="0"/>
              <a:buChar char="•"/>
            </a:pPr>
            <a:r>
              <a:rPr lang="es-ES" dirty="0"/>
              <a:t>Puedes tener varias suscripciones.</a:t>
            </a:r>
          </a:p>
          <a:p>
            <a:pPr>
              <a:buFont typeface="Arial" panose="020B0604020202020204" pitchFamily="34" charset="0"/>
              <a:buChar char="•"/>
            </a:pPr>
            <a:r>
              <a:rPr lang="es-ES" dirty="0"/>
              <a:t>Se vinculan a una </a:t>
            </a:r>
            <a:r>
              <a:rPr lang="es-ES" b="1" dirty="0"/>
              <a:t>tarjeta de crédito</a:t>
            </a:r>
            <a:r>
              <a:rPr lang="es-ES" dirty="0"/>
              <a:t> o método de pago.</a:t>
            </a:r>
          </a:p>
          <a:p>
            <a:pPr>
              <a:buNone/>
            </a:pPr>
            <a:r>
              <a:rPr lang="es-ES" b="1" dirty="0"/>
              <a:t>🏢 </a:t>
            </a:r>
            <a:r>
              <a:rPr lang="es-ES" b="1" dirty="0" err="1"/>
              <a:t>Tenant</a:t>
            </a:r>
            <a:r>
              <a:rPr lang="es-ES" b="1" dirty="0"/>
              <a:t> de Azure</a:t>
            </a:r>
          </a:p>
          <a:p>
            <a:pPr>
              <a:buNone/>
            </a:pPr>
            <a:r>
              <a:rPr lang="es-ES" dirty="0"/>
              <a:t>Un </a:t>
            </a:r>
            <a:r>
              <a:rPr lang="es-ES" b="1" dirty="0" err="1"/>
              <a:t>tenant</a:t>
            </a:r>
            <a:r>
              <a:rPr lang="es-ES" dirty="0"/>
              <a:t> es una </a:t>
            </a:r>
            <a:r>
              <a:rPr lang="es-ES" b="1" dirty="0"/>
              <a:t>instancia dedicada y confiable de Azure AD</a:t>
            </a:r>
            <a:r>
              <a:rPr lang="es-ES" dirty="0"/>
              <a:t>.</a:t>
            </a:r>
            <a:br>
              <a:rPr lang="es-ES" dirty="0"/>
            </a:br>
            <a:r>
              <a:rPr lang="es-ES" dirty="0"/>
              <a:t>Se crea </a:t>
            </a:r>
            <a:r>
              <a:rPr lang="es-ES" b="1" dirty="0"/>
              <a:t>automáticamente</a:t>
            </a:r>
            <a:r>
              <a:rPr lang="es-ES" dirty="0"/>
              <a:t> cuando tu organización se registra en algún servicio en la nube de Microsoft (como Azure, Intune o Office 365).</a:t>
            </a:r>
            <a:br>
              <a:rPr lang="es-ES" dirty="0"/>
            </a:br>
            <a:r>
              <a:rPr lang="es-ES" dirty="0"/>
              <a:t>➡️ Un </a:t>
            </a:r>
            <a:r>
              <a:rPr lang="es-ES" dirty="0" err="1"/>
              <a:t>tenant</a:t>
            </a:r>
            <a:r>
              <a:rPr lang="es-ES" dirty="0"/>
              <a:t> representa a una </a:t>
            </a:r>
            <a:r>
              <a:rPr lang="es-ES" b="1" dirty="0"/>
              <a:t>organización única</a:t>
            </a:r>
            <a:r>
              <a:rPr lang="es-ES" dirty="0"/>
              <a:t>.</a:t>
            </a:r>
          </a:p>
          <a:p>
            <a:pPr>
              <a:buNone/>
            </a:pPr>
            <a:r>
              <a:rPr lang="es-ES" b="1" dirty="0"/>
              <a:t>📂 Directorio de Azure AD</a:t>
            </a:r>
          </a:p>
          <a:p>
            <a:pPr>
              <a:buNone/>
            </a:pPr>
            <a:r>
              <a:rPr lang="es-ES" dirty="0"/>
              <a:t>Cada </a:t>
            </a:r>
            <a:r>
              <a:rPr lang="es-ES" dirty="0" err="1"/>
              <a:t>tenant</a:t>
            </a:r>
            <a:r>
              <a:rPr lang="es-ES" dirty="0"/>
              <a:t> de Azure tiene su </a:t>
            </a:r>
            <a:r>
              <a:rPr lang="es-ES" b="1" dirty="0"/>
              <a:t>directorio propio de Azure AD</a:t>
            </a:r>
            <a:r>
              <a:rPr lang="es-ES" dirty="0"/>
              <a:t>.</a:t>
            </a:r>
            <a:br>
              <a:rPr lang="es-ES" dirty="0"/>
            </a:br>
            <a:r>
              <a:rPr lang="es-ES" dirty="0"/>
              <a:t>Este directorio contiene:</a:t>
            </a:r>
          </a:p>
          <a:p>
            <a:pPr>
              <a:buFont typeface="Arial" panose="020B0604020202020204" pitchFamily="34" charset="0"/>
              <a:buChar char="•"/>
            </a:pPr>
            <a:r>
              <a:rPr lang="es-ES" dirty="0"/>
              <a:t>Los </a:t>
            </a:r>
            <a:r>
              <a:rPr lang="es-ES" b="1" dirty="0"/>
              <a:t>usuarios</a:t>
            </a:r>
            <a:endParaRPr lang="es-ES" dirty="0"/>
          </a:p>
          <a:p>
            <a:pPr>
              <a:buFont typeface="Arial" panose="020B0604020202020204" pitchFamily="34" charset="0"/>
              <a:buChar char="•"/>
            </a:pPr>
            <a:r>
              <a:rPr lang="es-ES" dirty="0"/>
              <a:t>Los </a:t>
            </a:r>
            <a:r>
              <a:rPr lang="es-ES" b="1" dirty="0"/>
              <a:t>grupos</a:t>
            </a:r>
            <a:endParaRPr lang="es-ES" dirty="0"/>
          </a:p>
          <a:p>
            <a:pPr>
              <a:buFont typeface="Arial" panose="020B0604020202020204" pitchFamily="34" charset="0"/>
              <a:buChar char="•"/>
            </a:pPr>
            <a:r>
              <a:rPr lang="es-ES" dirty="0"/>
              <a:t>Las </a:t>
            </a:r>
            <a:r>
              <a:rPr lang="es-ES" b="1" dirty="0"/>
              <a:t>aplicaciones</a:t>
            </a:r>
            <a:endParaRPr lang="es-ES" dirty="0"/>
          </a:p>
          <a:p>
            <a:r>
              <a:rPr lang="es-ES" dirty="0"/>
              <a:t>Y se utiliza para gestionar las </a:t>
            </a:r>
            <a:r>
              <a:rPr lang="es-ES" b="1" dirty="0"/>
              <a:t>identidades</a:t>
            </a:r>
            <a:r>
              <a:rPr lang="es-ES" dirty="0"/>
              <a:t> y </a:t>
            </a:r>
            <a:r>
              <a:rPr lang="es-ES" b="1" dirty="0"/>
              <a:t>accesos</a:t>
            </a:r>
            <a:r>
              <a:rPr lang="es-ES" dirty="0"/>
              <a:t> a los recursos del </a:t>
            </a:r>
            <a:r>
              <a:rPr lang="es-ES" dirty="0" err="1"/>
              <a:t>tenant</a:t>
            </a:r>
            <a:r>
              <a:rPr lang="es-ES" dirty="0"/>
              <a:t>.</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4146590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Diferencias entre AD DS y Azure Active </a:t>
            </a:r>
            <a:r>
              <a:rPr lang="es-ES" b="1" dirty="0" err="1"/>
              <a:t>Directory</a:t>
            </a:r>
            <a:endParaRPr lang="es-ES" b="1" dirty="0"/>
          </a:p>
          <a:p>
            <a:pPr>
              <a:buNone/>
            </a:pPr>
            <a:r>
              <a:rPr lang="es-ES" b="1" dirty="0"/>
              <a:t>🔵 ¿Qué es AD DS? (Active </a:t>
            </a:r>
            <a:r>
              <a:rPr lang="es-ES" b="1" dirty="0" err="1"/>
              <a:t>Directory</a:t>
            </a:r>
            <a:r>
              <a:rPr lang="es-ES" b="1" dirty="0"/>
              <a:t> </a:t>
            </a:r>
            <a:r>
              <a:rPr lang="es-ES" b="1" dirty="0" err="1"/>
              <a:t>Domain</a:t>
            </a:r>
            <a:r>
              <a:rPr lang="es-ES" b="1" dirty="0"/>
              <a:t> </a:t>
            </a:r>
            <a:r>
              <a:rPr lang="es-ES" b="1" dirty="0" err="1"/>
              <a:t>Services</a:t>
            </a:r>
            <a:r>
              <a:rPr lang="es-ES" b="1" dirty="0"/>
              <a:t>)</a:t>
            </a:r>
          </a:p>
          <a:p>
            <a:pPr>
              <a:buNone/>
            </a:pPr>
            <a:r>
              <a:rPr lang="es-ES" dirty="0"/>
              <a:t>AD DS es la versión tradicional de Active </a:t>
            </a:r>
            <a:r>
              <a:rPr lang="es-ES" dirty="0" err="1"/>
              <a:t>Directory</a:t>
            </a:r>
            <a:r>
              <a:rPr lang="es-ES" dirty="0"/>
              <a:t> que se implementa en </a:t>
            </a:r>
            <a:r>
              <a:rPr lang="es-ES" b="1" dirty="0"/>
              <a:t>servidores físicos o virtuales</a:t>
            </a:r>
            <a:r>
              <a:rPr lang="es-ES" dirty="0"/>
              <a:t> con </a:t>
            </a:r>
            <a:r>
              <a:rPr lang="es-ES" b="1" dirty="0"/>
              <a:t>Windows Server</a:t>
            </a:r>
            <a:r>
              <a:rPr lang="es-ES" dirty="0"/>
              <a:t>.</a:t>
            </a:r>
            <a:br>
              <a:rPr lang="es-ES" dirty="0"/>
            </a:br>
            <a:r>
              <a:rPr lang="es-ES" dirty="0"/>
              <a:t>Aunque mucha gente lo ve como un simple servicio de directorio, en realidad </a:t>
            </a:r>
            <a:r>
              <a:rPr lang="es-ES" b="1" dirty="0"/>
              <a:t>es solo una parte</a:t>
            </a:r>
            <a:r>
              <a:rPr lang="es-ES" dirty="0"/>
              <a:t> del conjunto de tecnologías de Active </a:t>
            </a:r>
            <a:r>
              <a:rPr lang="es-ES" dirty="0" err="1"/>
              <a:t>Directory</a:t>
            </a:r>
            <a:r>
              <a:rPr lang="es-ES" dirty="0"/>
              <a:t>, que también incluye:</a:t>
            </a:r>
          </a:p>
          <a:p>
            <a:pPr>
              <a:buFont typeface="Arial" panose="020B0604020202020204" pitchFamily="34" charset="0"/>
              <a:buChar char="•"/>
            </a:pPr>
            <a:r>
              <a:rPr lang="es-ES" b="1" dirty="0"/>
              <a:t>AD CS</a:t>
            </a:r>
            <a:r>
              <a:rPr lang="es-ES" dirty="0"/>
              <a:t> (Servicios de certificados)</a:t>
            </a:r>
          </a:p>
          <a:p>
            <a:pPr>
              <a:buFont typeface="Arial" panose="020B0604020202020204" pitchFamily="34" charset="0"/>
              <a:buChar char="•"/>
            </a:pPr>
            <a:r>
              <a:rPr lang="es-ES" b="1" dirty="0"/>
              <a:t>AD LDS</a:t>
            </a:r>
            <a:r>
              <a:rPr lang="es-ES" dirty="0"/>
              <a:t> (Servicios de directorio ligero)</a:t>
            </a:r>
          </a:p>
          <a:p>
            <a:pPr>
              <a:buFont typeface="Arial" panose="020B0604020202020204" pitchFamily="34" charset="0"/>
              <a:buChar char="•"/>
            </a:pPr>
            <a:r>
              <a:rPr lang="es-ES" b="1" dirty="0"/>
              <a:t>AD FS</a:t>
            </a:r>
            <a:r>
              <a:rPr lang="es-ES" dirty="0"/>
              <a:t> (Servicios de federación)</a:t>
            </a:r>
          </a:p>
          <a:p>
            <a:pPr>
              <a:buFont typeface="Arial" panose="020B0604020202020204" pitchFamily="34" charset="0"/>
              <a:buChar char="•"/>
            </a:pPr>
            <a:r>
              <a:rPr lang="es-ES" b="1" dirty="0"/>
              <a:t>AD RMS</a:t>
            </a:r>
            <a:r>
              <a:rPr lang="es-ES" dirty="0"/>
              <a:t> (Servicios de gestión de derechos)</a:t>
            </a:r>
          </a:p>
          <a:p>
            <a:pPr>
              <a:buNone/>
            </a:pPr>
            <a:r>
              <a:rPr lang="es-ES" dirty="0"/>
              <a:t>👉 Puedes usar AD DS dentro de </a:t>
            </a:r>
            <a:r>
              <a:rPr lang="es-ES" b="1" dirty="0"/>
              <a:t>máquinas virtuales en Azure</a:t>
            </a:r>
            <a:r>
              <a:rPr lang="es-ES" dirty="0"/>
              <a:t>, pero </a:t>
            </a:r>
            <a:r>
              <a:rPr lang="es-ES" b="1" dirty="0"/>
              <a:t>solo se recomienda si realmente lo necesitas para cargas de trabajo IaaS (Infraestructura como servicio)</a:t>
            </a:r>
            <a:r>
              <a:rPr lang="es-ES" dirty="0"/>
              <a:t> que dependan de él.</a:t>
            </a:r>
          </a:p>
          <a:p>
            <a:pPr>
              <a:buNone/>
            </a:pPr>
            <a:r>
              <a:rPr lang="es-ES" b="1" dirty="0"/>
              <a:t>☁️ ¿Qué es Azure AD?</a:t>
            </a:r>
          </a:p>
          <a:p>
            <a:pPr>
              <a:buNone/>
            </a:pPr>
            <a:r>
              <a:rPr lang="es-ES" dirty="0"/>
              <a:t>Azure AD </a:t>
            </a:r>
            <a:r>
              <a:rPr lang="es-ES" b="1" dirty="0"/>
              <a:t>no es lo mismo</a:t>
            </a:r>
            <a:r>
              <a:rPr lang="es-ES" dirty="0"/>
              <a:t> que instalar AD DS en una máquina virtual.</a:t>
            </a:r>
            <a:br>
              <a:rPr lang="es-ES" dirty="0"/>
            </a:br>
            <a:r>
              <a:rPr lang="es-ES" dirty="0"/>
              <a:t>Aunque comparten algunas funciones similares, como la autenticación de usuarios, </a:t>
            </a:r>
            <a:r>
              <a:rPr lang="es-ES" b="1" dirty="0"/>
              <a:t>Azure AD es un servicio gestionado y basado en la nube</a:t>
            </a:r>
            <a:r>
              <a:rPr lang="es-ES" dirty="0"/>
              <a:t>, diseñado para aplicaciones modernas y entornos conectados a Internet.</a:t>
            </a:r>
          </a:p>
          <a:p>
            <a:pPr>
              <a:buNone/>
            </a:pPr>
            <a:r>
              <a:rPr lang="es-ES" b="1" dirty="0"/>
              <a:t>⚖️ Comparativa clave: AD DS vs Azure AD</a:t>
            </a:r>
          </a:p>
          <a:p>
            <a:pPr>
              <a:buNone/>
            </a:pPr>
            <a:r>
              <a:rPr lang="es-ES" dirty="0" err="1"/>
              <a:t>CaracterísticaAD</a:t>
            </a:r>
            <a:r>
              <a:rPr lang="es-ES" dirty="0"/>
              <a:t> </a:t>
            </a:r>
            <a:r>
              <a:rPr lang="es-ES" dirty="0" err="1"/>
              <a:t>DSAzure</a:t>
            </a:r>
            <a:r>
              <a:rPr lang="es-ES" dirty="0"/>
              <a:t> </a:t>
            </a:r>
            <a:r>
              <a:rPr lang="es-ES" dirty="0" err="1"/>
              <a:t>AD</a:t>
            </a:r>
            <a:r>
              <a:rPr lang="es-ES" b="1" dirty="0" err="1"/>
              <a:t>Tipo</a:t>
            </a:r>
            <a:r>
              <a:rPr lang="es-ES" b="1" dirty="0"/>
              <a:t> de </a:t>
            </a:r>
            <a:r>
              <a:rPr lang="es-ES" b="1" dirty="0" err="1"/>
              <a:t>solución</a:t>
            </a:r>
            <a:r>
              <a:rPr lang="es-ES" dirty="0" err="1"/>
              <a:t>Servicio</a:t>
            </a:r>
            <a:r>
              <a:rPr lang="es-ES" dirty="0"/>
              <a:t> de directorio </a:t>
            </a:r>
            <a:r>
              <a:rPr lang="es-ES" dirty="0" err="1"/>
              <a:t>tradicionalSolución</a:t>
            </a:r>
            <a:r>
              <a:rPr lang="es-ES" dirty="0"/>
              <a:t> de identidad en la </a:t>
            </a:r>
            <a:r>
              <a:rPr lang="es-ES" dirty="0" err="1"/>
              <a:t>nube</a:t>
            </a:r>
            <a:r>
              <a:rPr lang="es-ES" b="1" dirty="0" err="1"/>
              <a:t>Ubicación</a:t>
            </a:r>
            <a:r>
              <a:rPr lang="es-ES" dirty="0" err="1"/>
              <a:t>Local</a:t>
            </a:r>
            <a:r>
              <a:rPr lang="es-ES" dirty="0"/>
              <a:t> (</a:t>
            </a:r>
            <a:r>
              <a:rPr lang="es-ES" dirty="0" err="1"/>
              <a:t>on</a:t>
            </a:r>
            <a:r>
              <a:rPr lang="es-ES" dirty="0"/>
              <a:t>-premises) o en VM en Azure100% en la nube (servicio gestionado por Microsoft)</a:t>
            </a:r>
            <a:r>
              <a:rPr lang="es-ES" b="1" dirty="0"/>
              <a:t>Protocolo de </a:t>
            </a:r>
            <a:r>
              <a:rPr lang="es-ES" b="1" dirty="0" err="1"/>
              <a:t>comunicación</a:t>
            </a:r>
            <a:r>
              <a:rPr lang="es-ES" dirty="0" err="1"/>
              <a:t>LDAP</a:t>
            </a:r>
            <a:r>
              <a:rPr lang="es-ES" dirty="0"/>
              <a:t>, </a:t>
            </a:r>
            <a:r>
              <a:rPr lang="es-ES" dirty="0" err="1"/>
              <a:t>KerberosHTTP</a:t>
            </a:r>
            <a:r>
              <a:rPr lang="es-ES" dirty="0"/>
              <a:t>/HTTPS (REST API)</a:t>
            </a:r>
            <a:r>
              <a:rPr lang="es-ES" b="1" dirty="0" err="1"/>
              <a:t>Autenticación</a:t>
            </a:r>
            <a:r>
              <a:rPr lang="es-ES" dirty="0" err="1"/>
              <a:t>KerberosSAML</a:t>
            </a:r>
            <a:r>
              <a:rPr lang="es-ES" dirty="0"/>
              <a:t>, </a:t>
            </a:r>
            <a:r>
              <a:rPr lang="es-ES" dirty="0" err="1"/>
              <a:t>OpenID</a:t>
            </a:r>
            <a:r>
              <a:rPr lang="es-ES" dirty="0"/>
              <a:t> </a:t>
            </a:r>
            <a:r>
              <a:rPr lang="es-ES" dirty="0" err="1"/>
              <a:t>Connect</a:t>
            </a:r>
            <a:r>
              <a:rPr lang="es-ES" dirty="0"/>
              <a:t>, WS-</a:t>
            </a:r>
            <a:r>
              <a:rPr lang="es-ES" dirty="0" err="1"/>
              <a:t>Federation</a:t>
            </a:r>
            <a:r>
              <a:rPr lang="es-ES" dirty="0"/>
              <a:t>, </a:t>
            </a:r>
            <a:r>
              <a:rPr lang="es-ES" dirty="0" err="1"/>
              <a:t>OAuth</a:t>
            </a:r>
            <a:r>
              <a:rPr lang="es-ES" b="1" dirty="0" err="1"/>
              <a:t>Consultas</a:t>
            </a:r>
            <a:r>
              <a:rPr lang="es-ES" dirty="0" err="1"/>
              <a:t>LDAPREST</a:t>
            </a:r>
            <a:r>
              <a:rPr lang="es-ES" dirty="0"/>
              <a:t> API (no usa LDAP)</a:t>
            </a:r>
            <a:r>
              <a:rPr lang="es-ES" b="1" dirty="0"/>
              <a:t>Estructura </a:t>
            </a:r>
            <a:r>
              <a:rPr lang="es-ES" b="1" dirty="0" err="1"/>
              <a:t>organizativa</a:t>
            </a:r>
            <a:r>
              <a:rPr lang="es-ES" dirty="0" err="1"/>
              <a:t>Usa</a:t>
            </a:r>
            <a:r>
              <a:rPr lang="es-ES" dirty="0"/>
              <a:t> Unidades Organizativas (</a:t>
            </a:r>
            <a:r>
              <a:rPr lang="es-ES" dirty="0" err="1"/>
              <a:t>OUs</a:t>
            </a:r>
            <a:r>
              <a:rPr lang="es-ES" dirty="0"/>
              <a:t>) y </a:t>
            </a:r>
            <a:r>
              <a:rPr lang="es-ES" dirty="0" err="1"/>
              <a:t>GPOsEstructura</a:t>
            </a:r>
            <a:r>
              <a:rPr lang="es-ES" dirty="0"/>
              <a:t> </a:t>
            </a:r>
            <a:r>
              <a:rPr lang="es-ES" b="1" dirty="0"/>
              <a:t>plana</a:t>
            </a:r>
            <a:r>
              <a:rPr lang="es-ES" dirty="0"/>
              <a:t> (sin </a:t>
            </a:r>
            <a:r>
              <a:rPr lang="es-ES" dirty="0" err="1"/>
              <a:t>OUs</a:t>
            </a:r>
            <a:r>
              <a:rPr lang="es-ES" dirty="0"/>
              <a:t> ni </a:t>
            </a:r>
            <a:r>
              <a:rPr lang="es-ES" dirty="0" err="1"/>
              <a:t>GPOs</a:t>
            </a:r>
            <a:r>
              <a:rPr lang="es-ES" dirty="0"/>
              <a:t>)</a:t>
            </a:r>
            <a:r>
              <a:rPr lang="es-ES" b="1" dirty="0"/>
              <a:t>Servicios de </a:t>
            </a:r>
            <a:r>
              <a:rPr lang="es-ES" b="1" dirty="0" err="1"/>
              <a:t>federación</a:t>
            </a:r>
            <a:r>
              <a:rPr lang="es-ES" dirty="0" err="1"/>
              <a:t>Opcional</a:t>
            </a:r>
            <a:r>
              <a:rPr lang="es-ES" dirty="0"/>
              <a:t>, con AD </a:t>
            </a:r>
            <a:r>
              <a:rPr lang="es-ES" dirty="0" err="1"/>
              <a:t>FSIncluidos</a:t>
            </a:r>
            <a:r>
              <a:rPr lang="es-ES" dirty="0"/>
              <a:t> y compatibles con terceros (ej. Facebook, Google)</a:t>
            </a:r>
            <a:r>
              <a:rPr lang="es-ES" b="1" dirty="0" err="1"/>
              <a:t>Gestión</a:t>
            </a:r>
            <a:r>
              <a:rPr lang="es-ES" dirty="0" err="1"/>
              <a:t>Tú</a:t>
            </a:r>
            <a:r>
              <a:rPr lang="es-ES" dirty="0"/>
              <a:t> administras servidores, parches, </a:t>
            </a:r>
            <a:r>
              <a:rPr lang="es-ES" dirty="0" err="1"/>
              <a:t>etc.Solo</a:t>
            </a:r>
            <a:r>
              <a:rPr lang="es-ES" dirty="0"/>
              <a:t> gestionas usuarios, grupos y políticas</a:t>
            </a:r>
          </a:p>
          <a:p>
            <a:pPr>
              <a:buNone/>
            </a:pPr>
            <a:r>
              <a:rPr lang="es-ES" b="1" dirty="0"/>
              <a:t>✔️ Resumen final para la clase</a:t>
            </a:r>
          </a:p>
          <a:p>
            <a:pPr>
              <a:buFont typeface="Arial" panose="020B0604020202020204" pitchFamily="34" charset="0"/>
              <a:buChar char="•"/>
            </a:pPr>
            <a:r>
              <a:rPr lang="es-ES" b="1" dirty="0"/>
              <a:t>AD DS</a:t>
            </a:r>
            <a:r>
              <a:rPr lang="es-ES" dirty="0"/>
              <a:t> es ideal para entornos tradicionales, especialmente dentro de una red corporativa interna.</a:t>
            </a:r>
          </a:p>
          <a:p>
            <a:pPr>
              <a:buFont typeface="Arial" panose="020B0604020202020204" pitchFamily="34" charset="0"/>
              <a:buChar char="•"/>
            </a:pPr>
            <a:r>
              <a:rPr lang="es-ES" b="1" dirty="0"/>
              <a:t>Azure AD</a:t>
            </a:r>
            <a:r>
              <a:rPr lang="es-ES" dirty="0"/>
              <a:t> está pensado para el mundo moderno en la nube: aplicaciones web, dispositivos móviles, acceso remoto y servicios SaaS como Microsoft 365.</a:t>
            </a:r>
          </a:p>
          <a:p>
            <a:pPr>
              <a:buFont typeface="Arial" panose="020B0604020202020204" pitchFamily="34" charset="0"/>
              <a:buChar char="•"/>
            </a:pPr>
            <a:r>
              <a:rPr lang="es-ES" dirty="0"/>
              <a:t>Si tu organización </a:t>
            </a:r>
            <a:r>
              <a:rPr lang="es-ES" b="1" dirty="0"/>
              <a:t>ya usa Office 365</a:t>
            </a:r>
            <a:r>
              <a:rPr lang="es-ES" dirty="0"/>
              <a:t>, ¡ya estás usando Azure AD!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3/30/2025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sz="1100" b="1" dirty="0"/>
              <a:t>Ediciones de Azure Active </a:t>
            </a:r>
            <a:r>
              <a:rPr lang="es-ES" sz="1100" b="1" dirty="0" err="1"/>
              <a:t>Directory</a:t>
            </a:r>
            <a:endParaRPr lang="es-ES" sz="1100" b="1" dirty="0"/>
          </a:p>
          <a:p>
            <a:pPr>
              <a:buNone/>
            </a:pPr>
            <a:r>
              <a:rPr lang="es-ES" sz="1100" dirty="0"/>
              <a:t>Azure Active </a:t>
            </a:r>
            <a:r>
              <a:rPr lang="es-ES" sz="1100" dirty="0" err="1"/>
              <a:t>Directory</a:t>
            </a:r>
            <a:r>
              <a:rPr lang="es-ES" sz="1100" dirty="0"/>
              <a:t> (Azure AD) está disponible en </a:t>
            </a:r>
            <a:r>
              <a:rPr lang="es-ES" sz="1100" b="1" dirty="0"/>
              <a:t>cuatro ediciones</a:t>
            </a:r>
            <a:r>
              <a:rPr lang="es-ES" sz="1100" dirty="0"/>
              <a:t> distintas, según las necesidades de cada organización:</a:t>
            </a:r>
          </a:p>
          <a:p>
            <a:pPr>
              <a:buNone/>
            </a:pPr>
            <a:r>
              <a:rPr lang="es-ES" sz="1100" b="1" dirty="0" err="1"/>
              <a:t>EdiciónDisponibilidadFree</a:t>
            </a:r>
            <a:r>
              <a:rPr lang="es-ES" sz="1100" dirty="0" err="1"/>
              <a:t>Incluida</a:t>
            </a:r>
            <a:r>
              <a:rPr lang="es-ES" sz="1100" dirty="0"/>
              <a:t> con cualquier suscripción de </a:t>
            </a:r>
            <a:r>
              <a:rPr lang="es-ES" sz="1100" dirty="0" err="1"/>
              <a:t>Azure</a:t>
            </a:r>
            <a:r>
              <a:rPr lang="es-ES" sz="1100" b="1" dirty="0" err="1"/>
              <a:t>Office</a:t>
            </a:r>
            <a:r>
              <a:rPr lang="es-ES" sz="1100" b="1" dirty="0"/>
              <a:t> 365 </a:t>
            </a:r>
            <a:r>
              <a:rPr lang="es-ES" sz="1100" b="1" dirty="0" err="1"/>
              <a:t>Apps</a:t>
            </a:r>
            <a:r>
              <a:rPr lang="es-ES" sz="1100" dirty="0" err="1"/>
              <a:t>Incluida</a:t>
            </a:r>
            <a:r>
              <a:rPr lang="es-ES" sz="1100" dirty="0"/>
              <a:t> con cualquier suscripción a Microsoft 365 (antes Office 365)</a:t>
            </a:r>
            <a:r>
              <a:rPr lang="es-ES" sz="1100" b="1" dirty="0"/>
              <a:t>Premium P1</a:t>
            </a:r>
            <a:r>
              <a:rPr lang="es-ES" sz="1100" dirty="0"/>
              <a:t>Se puede comprar online o a través de programas como Enterprise </a:t>
            </a:r>
            <a:r>
              <a:rPr lang="es-ES" sz="1100" dirty="0" err="1"/>
              <a:t>Agreement</a:t>
            </a:r>
            <a:r>
              <a:rPr lang="es-ES" sz="1100" dirty="0"/>
              <a:t> (EA)</a:t>
            </a:r>
            <a:r>
              <a:rPr lang="es-ES" sz="1100" b="1" dirty="0"/>
              <a:t>Premium P2</a:t>
            </a:r>
            <a:r>
              <a:rPr lang="es-ES" sz="1100" dirty="0"/>
              <a:t>Igual que P1, pero con más funciones avanzadas de seguridad y gobierno de acceso</a:t>
            </a:r>
          </a:p>
          <a:p>
            <a:pPr>
              <a:buNone/>
            </a:pPr>
            <a:r>
              <a:rPr lang="es-ES" sz="1100" b="1" dirty="0"/>
              <a:t>🧾 Comparativa de funcionalidades por edición</a:t>
            </a:r>
          </a:p>
          <a:p>
            <a:pPr>
              <a:buNone/>
            </a:pPr>
            <a:r>
              <a:rPr lang="es-ES" sz="1100" b="1" dirty="0" err="1"/>
              <a:t>Función</a:t>
            </a:r>
            <a:r>
              <a:rPr lang="es-ES" sz="1100" dirty="0" err="1"/>
              <a:t>FreeOffice</a:t>
            </a:r>
            <a:r>
              <a:rPr lang="es-ES" sz="1100" dirty="0"/>
              <a:t> 365 </a:t>
            </a:r>
            <a:r>
              <a:rPr lang="es-ES" sz="1100" dirty="0" err="1"/>
              <a:t>AppsPremium</a:t>
            </a:r>
            <a:r>
              <a:rPr lang="es-ES" sz="1100" dirty="0"/>
              <a:t> P1Premium P2</a:t>
            </a:r>
            <a:r>
              <a:rPr lang="es-ES" sz="1100" b="1" dirty="0"/>
              <a:t>Objetos de directorio</a:t>
            </a:r>
            <a:r>
              <a:rPr lang="es-ES" sz="1100" dirty="0"/>
              <a:t>500.000IlimitadosIlimitadosIlimitados</a:t>
            </a:r>
            <a:r>
              <a:rPr lang="es-ES" sz="1100" b="1" dirty="0"/>
              <a:t>Single </a:t>
            </a:r>
            <a:r>
              <a:rPr lang="es-ES" sz="1100" b="1" dirty="0" err="1"/>
              <a:t>Sign-On</a:t>
            </a:r>
            <a:r>
              <a:rPr lang="es-ES" sz="1100" b="1" dirty="0"/>
              <a:t> (SSO)</a:t>
            </a:r>
            <a:r>
              <a:rPr lang="es-ES" sz="1100" dirty="0"/>
              <a:t>Hasta 10 </a:t>
            </a:r>
            <a:r>
              <a:rPr lang="es-ES" sz="1100" dirty="0" err="1"/>
              <a:t>appsHasta</a:t>
            </a:r>
            <a:r>
              <a:rPr lang="es-ES" sz="1100" dirty="0"/>
              <a:t> 10 </a:t>
            </a:r>
            <a:r>
              <a:rPr lang="es-ES" sz="1100" dirty="0" err="1"/>
              <a:t>appsIlimitadoIlimitado</a:t>
            </a:r>
            <a:r>
              <a:rPr lang="es-ES" sz="1100" b="1" dirty="0" err="1"/>
              <a:t>Gestión</a:t>
            </a:r>
            <a:r>
              <a:rPr lang="es-ES" sz="1100" b="1" dirty="0"/>
              <a:t> básica de identidad y acceso</a:t>
            </a:r>
            <a:r>
              <a:rPr lang="es-ES" sz="1100" dirty="0"/>
              <a:t>✅✅✅✅</a:t>
            </a:r>
            <a:r>
              <a:rPr lang="es-ES" sz="1100" b="1" dirty="0"/>
              <a:t>Colaboración con otras empresas (B2B)</a:t>
            </a:r>
            <a:r>
              <a:rPr lang="es-ES" sz="1100" dirty="0"/>
              <a:t>✅✅✅✅</a:t>
            </a:r>
            <a:r>
              <a:rPr lang="es-ES" sz="1100" b="1" dirty="0"/>
              <a:t>Gestión de identidad para apps Office 365</a:t>
            </a:r>
            <a:r>
              <a:rPr lang="es-ES" sz="1100" dirty="0"/>
              <a:t>❌✅✅✅</a:t>
            </a:r>
            <a:r>
              <a:rPr lang="es-ES" sz="1100" b="1" dirty="0"/>
              <a:t>Funciones Premium (branding, MFA, etc.)</a:t>
            </a:r>
            <a:r>
              <a:rPr lang="es-ES" sz="1100" dirty="0"/>
              <a:t>❌❌✅✅</a:t>
            </a:r>
            <a:r>
              <a:rPr lang="es-ES" sz="1100" b="1" dirty="0"/>
              <a:t>Identidades híbridas</a:t>
            </a:r>
            <a:r>
              <a:rPr lang="es-ES" sz="1100" dirty="0"/>
              <a:t>❌❌✅✅</a:t>
            </a:r>
            <a:r>
              <a:rPr lang="es-ES" sz="1100" b="1" dirty="0"/>
              <a:t>Gestión avanzada de grupos</a:t>
            </a:r>
            <a:r>
              <a:rPr lang="es-ES" sz="1100" dirty="0"/>
              <a:t>❌❌✅✅</a:t>
            </a:r>
            <a:r>
              <a:rPr lang="es-ES" sz="1100" b="1" dirty="0"/>
              <a:t>Acceso condicional (según riesgo)</a:t>
            </a:r>
            <a:r>
              <a:rPr lang="es-ES" sz="1100" dirty="0"/>
              <a:t>❌❌✅✅</a:t>
            </a:r>
            <a:r>
              <a:rPr lang="es-ES" sz="1100" b="1" dirty="0"/>
              <a:t>Protección de identidades (riesgos)</a:t>
            </a:r>
            <a:r>
              <a:rPr lang="es-ES" sz="1100" dirty="0"/>
              <a:t>❌❌❌✅</a:t>
            </a:r>
            <a:r>
              <a:rPr lang="es-ES" sz="1100" b="1" dirty="0"/>
              <a:t>Gobierno de identidades (control de administradores)</a:t>
            </a:r>
            <a:r>
              <a:rPr lang="es-ES" sz="1100" dirty="0"/>
              <a:t>❌❌❌✅</a:t>
            </a:r>
          </a:p>
          <a:p>
            <a:pPr>
              <a:buNone/>
            </a:pPr>
            <a:r>
              <a:rPr lang="es-ES" sz="1100" b="1" dirty="0"/>
              <a:t>🆓 Azure AD Free</a:t>
            </a:r>
          </a:p>
          <a:p>
            <a:pPr>
              <a:buNone/>
            </a:pPr>
            <a:r>
              <a:rPr lang="es-ES" sz="1100" dirty="0"/>
              <a:t>Incluye:</a:t>
            </a:r>
          </a:p>
          <a:p>
            <a:pPr>
              <a:buFont typeface="Arial" panose="020B0604020202020204" pitchFamily="34" charset="0"/>
              <a:buChar char="•"/>
            </a:pPr>
            <a:r>
              <a:rPr lang="es-ES" sz="1100" dirty="0"/>
              <a:t>Gestión de usuarios y grupos</a:t>
            </a:r>
          </a:p>
          <a:p>
            <a:pPr>
              <a:buFont typeface="Arial" panose="020B0604020202020204" pitchFamily="34" charset="0"/>
              <a:buChar char="•"/>
            </a:pPr>
            <a:r>
              <a:rPr lang="es-ES" sz="1100" dirty="0"/>
              <a:t>Sincronización con directorios locales (como AD DS)</a:t>
            </a:r>
          </a:p>
          <a:p>
            <a:pPr>
              <a:buFont typeface="Arial" panose="020B0604020202020204" pitchFamily="34" charset="0"/>
              <a:buChar char="•"/>
            </a:pPr>
            <a:r>
              <a:rPr lang="es-ES" sz="1100" dirty="0"/>
              <a:t>Informes básicos</a:t>
            </a:r>
          </a:p>
          <a:p>
            <a:pPr>
              <a:buFont typeface="Arial" panose="020B0604020202020204" pitchFamily="34" charset="0"/>
              <a:buChar char="•"/>
            </a:pPr>
            <a:r>
              <a:rPr lang="es-ES" sz="1100" dirty="0"/>
              <a:t>Inicio de sesión único para hasta 10 apps SaaS (como Dropbox, Salesforce…)</a:t>
            </a:r>
          </a:p>
          <a:p>
            <a:pPr>
              <a:buNone/>
            </a:pPr>
            <a:r>
              <a:rPr lang="es-ES" sz="1100" b="1" dirty="0"/>
              <a:t>📦 Azure AD Office 365 Apps</a:t>
            </a:r>
          </a:p>
          <a:p>
            <a:pPr>
              <a:buNone/>
            </a:pPr>
            <a:r>
              <a:rPr lang="es-ES" sz="1100" dirty="0"/>
              <a:t>Incluida con Microsoft 365.</a:t>
            </a:r>
            <a:br>
              <a:rPr lang="es-ES" sz="1100" dirty="0"/>
            </a:br>
            <a:r>
              <a:rPr lang="es-ES" sz="1100" dirty="0"/>
              <a:t>A todo lo anterior añade:</a:t>
            </a:r>
          </a:p>
          <a:p>
            <a:pPr>
              <a:buFont typeface="Arial" panose="020B0604020202020204" pitchFamily="34" charset="0"/>
              <a:buChar char="•"/>
            </a:pPr>
            <a:r>
              <a:rPr lang="es-ES" sz="1100" dirty="0"/>
              <a:t>Gestión de identidad para apps de Office 365</a:t>
            </a:r>
          </a:p>
          <a:p>
            <a:pPr>
              <a:buFont typeface="Arial" panose="020B0604020202020204" pitchFamily="34" charset="0"/>
              <a:buChar char="•"/>
            </a:pPr>
            <a:r>
              <a:rPr lang="es-ES" sz="1100" dirty="0"/>
              <a:t>Branding (personalización de la pantalla de inicio de sesión)</a:t>
            </a:r>
          </a:p>
          <a:p>
            <a:pPr>
              <a:buFont typeface="Arial" panose="020B0604020202020204" pitchFamily="34" charset="0"/>
              <a:buChar char="•"/>
            </a:pPr>
            <a:r>
              <a:rPr lang="es-ES" sz="1100" dirty="0"/>
              <a:t>Autenticación </a:t>
            </a:r>
            <a:r>
              <a:rPr lang="es-ES" sz="1100" dirty="0" err="1"/>
              <a:t>multifactor</a:t>
            </a:r>
            <a:r>
              <a:rPr lang="es-ES" sz="1100" dirty="0"/>
              <a:t> (MFA)</a:t>
            </a:r>
          </a:p>
          <a:p>
            <a:pPr>
              <a:buFont typeface="Arial" panose="020B0604020202020204" pitchFamily="34" charset="0"/>
              <a:buChar char="•"/>
            </a:pPr>
            <a:r>
              <a:rPr lang="es-ES" sz="1100" dirty="0"/>
              <a:t>Gestión de acceso por grupos</a:t>
            </a:r>
          </a:p>
          <a:p>
            <a:pPr>
              <a:buFont typeface="Arial" panose="020B0604020202020204" pitchFamily="34" charset="0"/>
              <a:buChar char="•"/>
            </a:pPr>
            <a:r>
              <a:rPr lang="es-ES" sz="1100" dirty="0"/>
              <a:t>Restablecimiento de contraseña en la nube (self-service)</a:t>
            </a:r>
          </a:p>
          <a:p>
            <a:pPr>
              <a:buNone/>
            </a:pPr>
            <a:r>
              <a:rPr lang="es-ES" sz="1100" b="1" dirty="0"/>
              <a:t>💼 Azure AD Premium P1</a:t>
            </a:r>
          </a:p>
          <a:p>
            <a:pPr>
              <a:buNone/>
            </a:pPr>
            <a:r>
              <a:rPr lang="es-ES" sz="1100" dirty="0"/>
              <a:t>Todo lo anterior, más:</a:t>
            </a:r>
          </a:p>
          <a:p>
            <a:pPr>
              <a:buFont typeface="Arial" panose="020B0604020202020204" pitchFamily="34" charset="0"/>
              <a:buChar char="•"/>
            </a:pPr>
            <a:r>
              <a:rPr lang="es-ES" sz="1100" b="1" dirty="0"/>
              <a:t>Acceso híbrido</a:t>
            </a:r>
            <a:r>
              <a:rPr lang="es-ES" sz="1100" dirty="0"/>
              <a:t> (tanto en la nube como en local)</a:t>
            </a:r>
          </a:p>
          <a:p>
            <a:pPr>
              <a:buFont typeface="Arial" panose="020B0604020202020204" pitchFamily="34" charset="0"/>
              <a:buChar char="•"/>
            </a:pPr>
            <a:r>
              <a:rPr lang="es-ES" sz="1100" b="1" dirty="0"/>
              <a:t>Grupos dinámicos</a:t>
            </a:r>
            <a:endParaRPr lang="es-ES" sz="1100" dirty="0"/>
          </a:p>
          <a:p>
            <a:pPr>
              <a:buFont typeface="Arial" panose="020B0604020202020204" pitchFamily="34" charset="0"/>
              <a:buChar char="•"/>
            </a:pPr>
            <a:r>
              <a:rPr lang="es-ES" sz="1100" b="1" dirty="0"/>
              <a:t>Gestión de grupos por los propios usuarios</a:t>
            </a:r>
            <a:endParaRPr lang="es-ES" sz="1100" dirty="0"/>
          </a:p>
          <a:p>
            <a:pPr>
              <a:buFont typeface="Arial" panose="020B0604020202020204" pitchFamily="34" charset="0"/>
              <a:buChar char="•"/>
            </a:pPr>
            <a:r>
              <a:rPr lang="es-ES" sz="1100" b="1" dirty="0"/>
              <a:t>Microsoft </a:t>
            </a:r>
            <a:r>
              <a:rPr lang="es-ES" sz="1100" b="1" dirty="0" err="1"/>
              <a:t>Identity</a:t>
            </a:r>
            <a:r>
              <a:rPr lang="es-ES" sz="1100" b="1" dirty="0"/>
              <a:t> Manager</a:t>
            </a:r>
            <a:endParaRPr lang="es-ES" sz="1100" dirty="0"/>
          </a:p>
          <a:p>
            <a:pPr>
              <a:buFont typeface="Arial" panose="020B0604020202020204" pitchFamily="34" charset="0"/>
              <a:buChar char="•"/>
            </a:pPr>
            <a:r>
              <a:rPr lang="es-ES" sz="1100" b="1" dirty="0"/>
              <a:t>Escritura desde la nube al directorio local</a:t>
            </a:r>
            <a:r>
              <a:rPr lang="es-ES" sz="1100" dirty="0"/>
              <a:t> (permite restablecer contraseñas locales desde Azure)</a:t>
            </a:r>
          </a:p>
          <a:p>
            <a:pPr>
              <a:buNone/>
            </a:pPr>
            <a:r>
              <a:rPr lang="es-ES" sz="1100" b="1" dirty="0"/>
              <a:t>🛡️ Azure AD Premium P2</a:t>
            </a:r>
          </a:p>
          <a:p>
            <a:pPr>
              <a:buNone/>
            </a:pPr>
            <a:r>
              <a:rPr lang="es-ES" sz="1100" dirty="0"/>
              <a:t>Incluye todas las funciones anteriores </a:t>
            </a:r>
            <a:r>
              <a:rPr lang="es-ES" sz="1100" b="1" dirty="0"/>
              <a:t>y añade</a:t>
            </a:r>
            <a:r>
              <a:rPr lang="es-ES" sz="1100" dirty="0"/>
              <a:t>:</a:t>
            </a:r>
          </a:p>
          <a:p>
            <a:pPr>
              <a:buFont typeface="Arial" panose="020B0604020202020204" pitchFamily="34" charset="0"/>
              <a:buChar char="•"/>
            </a:pPr>
            <a:r>
              <a:rPr lang="es-ES" sz="1100" b="1" dirty="0"/>
              <a:t>Protección de identidad</a:t>
            </a:r>
            <a:r>
              <a:rPr lang="es-ES" sz="1100" dirty="0"/>
              <a:t>: análisis de riesgos para evitar accesos sospechosos</a:t>
            </a:r>
          </a:p>
          <a:p>
            <a:pPr>
              <a:buFont typeface="Arial" panose="020B0604020202020204" pitchFamily="34" charset="0"/>
              <a:buChar char="•"/>
            </a:pPr>
            <a:r>
              <a:rPr lang="es-ES" sz="1100" b="1" dirty="0"/>
              <a:t>Gobierno de identidades</a:t>
            </a:r>
            <a:r>
              <a:rPr lang="es-ES" sz="1100" dirty="0"/>
              <a:t>: control de accesos privilegiados para administradores (con acceso “</a:t>
            </a:r>
            <a:r>
              <a:rPr lang="es-ES" sz="1100" dirty="0" err="1"/>
              <a:t>just</a:t>
            </a:r>
            <a:r>
              <a:rPr lang="es-ES" sz="1100" dirty="0"/>
              <a:t>-</a:t>
            </a:r>
            <a:r>
              <a:rPr lang="es-ES" sz="1100" dirty="0" err="1"/>
              <a:t>in-time</a:t>
            </a:r>
            <a:r>
              <a:rPr lang="es-ES" sz="1100" dirty="0"/>
              <a:t>”)</a:t>
            </a:r>
          </a:p>
          <a:p>
            <a:pPr>
              <a:buNone/>
            </a:pPr>
            <a:r>
              <a:rPr lang="es-ES" sz="1100" b="1" dirty="0"/>
              <a:t>✅ ¿Qué edición necesita tu organización?</a:t>
            </a:r>
          </a:p>
          <a:p>
            <a:r>
              <a:rPr lang="es-ES" sz="1100" dirty="0"/>
              <a:t>➡️ Si usas </a:t>
            </a:r>
            <a:r>
              <a:rPr lang="es-ES" sz="1100" b="1" dirty="0"/>
              <a:t>solo Microsoft 365</a:t>
            </a:r>
            <a:r>
              <a:rPr lang="es-ES" sz="1100" dirty="0"/>
              <a:t>, probablemente te baste con la edición </a:t>
            </a:r>
            <a:r>
              <a:rPr lang="es-ES" sz="1100" b="1" dirty="0"/>
              <a:t>Office 365 Apps</a:t>
            </a:r>
            <a:r>
              <a:rPr lang="es-ES" sz="1100" dirty="0"/>
              <a:t>.</a:t>
            </a:r>
            <a:br>
              <a:rPr lang="es-ES" sz="1100" dirty="0"/>
            </a:br>
            <a:r>
              <a:rPr lang="es-ES" sz="1100" dirty="0"/>
              <a:t>➡️ Si necesitas conectar usuarios locales y gestionar accesos avanzados, considera </a:t>
            </a:r>
            <a:r>
              <a:rPr lang="es-ES" sz="1100" b="1" dirty="0"/>
              <a:t>Premium P1</a:t>
            </a:r>
            <a:r>
              <a:rPr lang="es-ES" sz="1100" dirty="0"/>
              <a:t>.</a:t>
            </a:r>
            <a:br>
              <a:rPr lang="es-ES" sz="1100" dirty="0"/>
            </a:br>
            <a:r>
              <a:rPr lang="es-ES" sz="1100" dirty="0"/>
              <a:t>➡️ Si tu organización necesita </a:t>
            </a:r>
            <a:r>
              <a:rPr lang="es-ES" sz="1100" b="1" dirty="0"/>
              <a:t>máxima seguridad y control de acceso privilegiado</a:t>
            </a:r>
            <a:r>
              <a:rPr lang="es-ES" sz="1100" dirty="0"/>
              <a:t>, entonces </a:t>
            </a:r>
            <a:r>
              <a:rPr lang="es-ES" sz="1100" b="1" dirty="0"/>
              <a:t>Premium P2</a:t>
            </a:r>
            <a:r>
              <a:rPr lang="es-ES" sz="1100" dirty="0"/>
              <a:t> es lo adecuado.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3/30/2025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¿Qué es Azure AD </a:t>
            </a:r>
            <a:r>
              <a:rPr lang="es-ES" b="1" dirty="0" err="1"/>
              <a:t>Join</a:t>
            </a:r>
            <a:r>
              <a:rPr lang="es-ES" b="1" dirty="0"/>
              <a:t>?</a:t>
            </a:r>
          </a:p>
          <a:p>
            <a:pPr>
              <a:buNone/>
            </a:pPr>
            <a:r>
              <a:rPr lang="es-ES" b="1" dirty="0"/>
              <a:t>Azure AD </a:t>
            </a:r>
            <a:r>
              <a:rPr lang="es-ES" b="1" dirty="0" err="1"/>
              <a:t>Join</a:t>
            </a:r>
            <a:r>
              <a:rPr lang="es-ES" dirty="0"/>
              <a:t> es una funcionalidad de Azure Active </a:t>
            </a:r>
            <a:r>
              <a:rPr lang="es-ES" dirty="0" err="1"/>
              <a:t>Directory</a:t>
            </a:r>
            <a:r>
              <a:rPr lang="es-ES" dirty="0"/>
              <a:t> que permite a los </a:t>
            </a:r>
            <a:r>
              <a:rPr lang="es-ES" b="1" dirty="0"/>
              <a:t>dispositivos propiedad de la empresa</a:t>
            </a:r>
            <a:r>
              <a:rPr lang="es-ES" dirty="0"/>
              <a:t> conectarse directamente a Azure AD, en lugar de unirse a un dominio local tradicional (como en Active </a:t>
            </a:r>
            <a:r>
              <a:rPr lang="es-ES" dirty="0" err="1"/>
              <a:t>Directory</a:t>
            </a:r>
            <a:r>
              <a:rPr lang="es-ES" dirty="0"/>
              <a:t> </a:t>
            </a:r>
            <a:r>
              <a:rPr lang="es-ES" dirty="0" err="1"/>
              <a:t>Domain</a:t>
            </a:r>
            <a:r>
              <a:rPr lang="es-ES" dirty="0"/>
              <a:t> </a:t>
            </a:r>
            <a:r>
              <a:rPr lang="es-ES" dirty="0" err="1"/>
              <a:t>Services</a:t>
            </a:r>
            <a:r>
              <a:rPr lang="es-ES" dirty="0"/>
              <a:t>).</a:t>
            </a:r>
          </a:p>
          <a:p>
            <a:pPr>
              <a:buNone/>
            </a:pPr>
            <a:r>
              <a:rPr lang="es-ES" dirty="0"/>
              <a:t>Está pensado para facilitar:</a:t>
            </a:r>
          </a:p>
          <a:p>
            <a:pPr>
              <a:buFont typeface="Arial" panose="020B0604020202020204" pitchFamily="34" charset="0"/>
              <a:buChar char="•"/>
            </a:pPr>
            <a:r>
              <a:rPr lang="es-ES" dirty="0"/>
              <a:t>El acceso a aplicaciones y recursos de la organización</a:t>
            </a:r>
          </a:p>
          <a:p>
            <a:pPr>
              <a:buFont typeface="Arial" panose="020B0604020202020204" pitchFamily="34" charset="0"/>
              <a:buChar char="•"/>
            </a:pPr>
            <a:r>
              <a:rPr lang="es-ES" dirty="0"/>
              <a:t>La gestión moderna de </a:t>
            </a:r>
            <a:r>
              <a:rPr lang="es-ES" b="1" dirty="0"/>
              <a:t>dispositivos Windows corporativos</a:t>
            </a:r>
            <a:endParaRPr lang="es-ES" dirty="0"/>
          </a:p>
          <a:p>
            <a:pPr>
              <a:buFont typeface="Arial" panose="020B0604020202020204" pitchFamily="34" charset="0"/>
              <a:buChar char="•"/>
            </a:pPr>
            <a:r>
              <a:rPr lang="es-ES" dirty="0"/>
              <a:t>El trabajo en remoto y el uso de múltiples dispositivos, incluyendo escenarios </a:t>
            </a:r>
            <a:r>
              <a:rPr lang="es-ES" b="1" dirty="0"/>
              <a:t>BYOD</a:t>
            </a:r>
            <a:r>
              <a:rPr lang="es-ES" dirty="0"/>
              <a:t> (</a:t>
            </a:r>
            <a:r>
              <a:rPr lang="es-ES" dirty="0" err="1"/>
              <a:t>Bring</a:t>
            </a:r>
            <a:r>
              <a:rPr lang="es-ES" dirty="0"/>
              <a:t> </a:t>
            </a:r>
            <a:r>
              <a:rPr lang="es-ES" dirty="0" err="1"/>
              <a:t>Your</a:t>
            </a:r>
            <a:r>
              <a:rPr lang="es-ES" dirty="0"/>
              <a:t> </a:t>
            </a:r>
            <a:r>
              <a:rPr lang="es-ES" dirty="0" err="1"/>
              <a:t>Own</a:t>
            </a:r>
            <a:r>
              <a:rPr lang="es-ES" dirty="0"/>
              <a:t> </a:t>
            </a:r>
            <a:r>
              <a:rPr lang="es-ES" dirty="0" err="1"/>
              <a:t>Device</a:t>
            </a:r>
            <a:r>
              <a:rPr lang="es-ES" dirty="0"/>
              <a:t>)</a:t>
            </a:r>
          </a:p>
          <a:p>
            <a:pPr>
              <a:buNone/>
            </a:pPr>
            <a:r>
              <a:rPr lang="es-ES" b="1" dirty="0"/>
              <a:t>🎯 ¿Qué ventajas ofrece Azure AD </a:t>
            </a:r>
            <a:r>
              <a:rPr lang="es-ES" b="1" dirty="0" err="1"/>
              <a:t>Join</a:t>
            </a:r>
            <a:r>
              <a:rPr lang="es-ES" b="1" dirty="0"/>
              <a:t>?</a:t>
            </a:r>
          </a:p>
          <a:p>
            <a:pPr>
              <a:buFont typeface="+mj-lt"/>
              <a:buAutoNum type="arabicPeriod"/>
            </a:pPr>
            <a:r>
              <a:rPr lang="es-ES" dirty="0"/>
              <a:t>✅ </a:t>
            </a:r>
            <a:r>
              <a:rPr lang="es-ES" b="1" dirty="0"/>
              <a:t>Inicio de sesión único (SSO)</a:t>
            </a:r>
            <a:endParaRPr lang="es-ES" dirty="0"/>
          </a:p>
          <a:p>
            <a:pPr marL="742950" lvl="1" indent="-285750">
              <a:buFont typeface="+mj-lt"/>
              <a:buAutoNum type="arabicPeriod"/>
            </a:pPr>
            <a:r>
              <a:rPr lang="es-ES" dirty="0"/>
              <a:t>Los usuarios pueden acceder a las aplicaciones SaaS y servicios gestionados por Azure sin tener que volver a introducir sus credenciales.</a:t>
            </a:r>
          </a:p>
          <a:p>
            <a:pPr marL="742950" lvl="1" indent="-285750">
              <a:buFont typeface="+mj-lt"/>
              <a:buAutoNum type="arabicPeriod"/>
            </a:pPr>
            <a:r>
              <a:rPr lang="es-ES" dirty="0"/>
              <a:t>Esto funciona incluso si no están conectados a la red corporativa.</a:t>
            </a:r>
          </a:p>
          <a:p>
            <a:pPr>
              <a:buFont typeface="+mj-lt"/>
              <a:buAutoNum type="arabicPeriod"/>
            </a:pPr>
            <a:r>
              <a:rPr lang="es-ES" dirty="0"/>
              <a:t>🌐 </a:t>
            </a:r>
            <a:r>
              <a:rPr lang="es-ES" b="1" dirty="0" err="1"/>
              <a:t>Roaming</a:t>
            </a:r>
            <a:r>
              <a:rPr lang="es-ES" b="1" dirty="0"/>
              <a:t> empresarial de configuraciones</a:t>
            </a:r>
            <a:endParaRPr lang="es-ES" dirty="0"/>
          </a:p>
          <a:p>
            <a:pPr marL="742950" lvl="1" indent="-285750">
              <a:buFont typeface="+mj-lt"/>
              <a:buAutoNum type="arabicPeriod"/>
            </a:pPr>
            <a:r>
              <a:rPr lang="es-ES" dirty="0"/>
              <a:t>La configuración del usuario se sincroniza entre dispositivos unidos a Azure AD.</a:t>
            </a:r>
          </a:p>
          <a:p>
            <a:pPr marL="742950" lvl="1" indent="-285750">
              <a:buFont typeface="+mj-lt"/>
              <a:buAutoNum type="arabicPeriod"/>
            </a:pPr>
            <a:r>
              <a:rPr lang="es-ES" b="1" dirty="0"/>
              <a:t>No es necesario usar una cuenta personal de Microsoft (como Hotmail/Outlook)</a:t>
            </a:r>
            <a:r>
              <a:rPr lang="es-ES" dirty="0"/>
              <a:t> para sincronizar preferencias.</a:t>
            </a:r>
          </a:p>
          <a:p>
            <a:pPr>
              <a:buFont typeface="+mj-lt"/>
              <a:buAutoNum type="arabicPeriod"/>
            </a:pPr>
            <a:r>
              <a:rPr lang="es-ES" dirty="0"/>
              <a:t>🛒 </a:t>
            </a:r>
            <a:r>
              <a:rPr lang="es-ES" b="1" dirty="0"/>
              <a:t>Acceso a la Microsoft Store para Empresas</a:t>
            </a:r>
            <a:endParaRPr lang="es-ES" dirty="0"/>
          </a:p>
          <a:p>
            <a:pPr marL="742950" lvl="1" indent="-285750">
              <a:buFont typeface="+mj-lt"/>
              <a:buAutoNum type="arabicPeriod"/>
            </a:pPr>
            <a:r>
              <a:rPr lang="es-ES" dirty="0"/>
              <a:t>Los usuarios pueden descargar aplicaciones que la empresa ha preseleccionado, utilizando su cuenta de Azure AD.</a:t>
            </a:r>
          </a:p>
          <a:p>
            <a:pPr>
              <a:buFont typeface="+mj-lt"/>
              <a:buAutoNum type="arabicPeriod"/>
            </a:pPr>
            <a:r>
              <a:rPr lang="es-ES" dirty="0"/>
              <a:t>🔐 </a:t>
            </a:r>
            <a:r>
              <a:rPr lang="es-ES" b="1" dirty="0"/>
              <a:t>Compatibilidad con Windows </a:t>
            </a:r>
            <a:r>
              <a:rPr lang="es-ES" b="1" dirty="0" err="1"/>
              <a:t>Hello</a:t>
            </a:r>
            <a:endParaRPr lang="es-ES" dirty="0"/>
          </a:p>
          <a:p>
            <a:pPr marL="742950" lvl="1" indent="-285750">
              <a:buFont typeface="+mj-lt"/>
              <a:buAutoNum type="arabicPeriod"/>
            </a:pPr>
            <a:r>
              <a:rPr lang="es-ES" dirty="0"/>
              <a:t>Permite un acceso seguro y cómodo a los recursos de trabajo usando:</a:t>
            </a:r>
          </a:p>
          <a:p>
            <a:pPr marL="1143000" lvl="2" indent="-228600">
              <a:buFont typeface="+mj-lt"/>
              <a:buAutoNum type="arabicPeriod"/>
            </a:pPr>
            <a:r>
              <a:rPr lang="es-ES" dirty="0"/>
              <a:t>Reconocimiento facial</a:t>
            </a:r>
          </a:p>
          <a:p>
            <a:pPr marL="1143000" lvl="2" indent="-228600">
              <a:buFont typeface="+mj-lt"/>
              <a:buAutoNum type="arabicPeriod"/>
            </a:pPr>
            <a:r>
              <a:rPr lang="es-ES" dirty="0"/>
              <a:t>Huella dactilar</a:t>
            </a:r>
          </a:p>
          <a:p>
            <a:pPr marL="1143000" lvl="2" indent="-228600">
              <a:buFont typeface="+mj-lt"/>
              <a:buAutoNum type="arabicPeriod"/>
            </a:pPr>
            <a:r>
              <a:rPr lang="es-ES" dirty="0"/>
              <a:t>PIN seguro</a:t>
            </a:r>
          </a:p>
          <a:p>
            <a:pPr>
              <a:buFont typeface="+mj-lt"/>
              <a:buAutoNum type="arabicPeriod"/>
            </a:pPr>
            <a:r>
              <a:rPr lang="es-ES" dirty="0"/>
              <a:t>🛡️ </a:t>
            </a:r>
            <a:r>
              <a:rPr lang="es-ES" b="1" dirty="0"/>
              <a:t>Restricción basada en cumplimiento</a:t>
            </a:r>
            <a:endParaRPr lang="es-ES" dirty="0"/>
          </a:p>
          <a:p>
            <a:pPr marL="742950" lvl="1" indent="-285750">
              <a:buFont typeface="+mj-lt"/>
              <a:buAutoNum type="arabicPeriod"/>
            </a:pPr>
            <a:r>
              <a:rPr lang="es-ES" dirty="0"/>
              <a:t>Se puede limitar el acceso a ciertas aplicaciones únicamente desde dispositivos que </a:t>
            </a:r>
            <a:r>
              <a:rPr lang="es-ES" b="1" dirty="0"/>
              <a:t>cumplen con las políticas de seguridad y cumplimiento</a:t>
            </a:r>
            <a:r>
              <a:rPr lang="es-ES" dirty="0"/>
              <a:t> definidas por TI.</a:t>
            </a:r>
          </a:p>
          <a:p>
            <a:pPr>
              <a:buFont typeface="+mj-lt"/>
              <a:buAutoNum type="arabicPeriod"/>
            </a:pPr>
            <a:r>
              <a:rPr lang="es-ES" dirty="0"/>
              <a:t>🖥️ </a:t>
            </a:r>
            <a:r>
              <a:rPr lang="es-ES" b="1" dirty="0"/>
              <a:t>Acceso a recursos locales (</a:t>
            </a:r>
            <a:r>
              <a:rPr lang="es-ES" b="1" dirty="0" err="1"/>
              <a:t>on</a:t>
            </a:r>
            <a:r>
              <a:rPr lang="es-ES" b="1" dirty="0"/>
              <a:t>-premise)</a:t>
            </a:r>
            <a:endParaRPr lang="es-ES" dirty="0"/>
          </a:p>
          <a:p>
            <a:pPr marL="742950" lvl="1" indent="-285750">
              <a:buFont typeface="+mj-lt"/>
              <a:buAutoNum type="arabicPeriod"/>
            </a:pPr>
            <a:r>
              <a:rPr lang="es-ES" dirty="0"/>
              <a:t>Si el dispositivo tiene visibilidad directa con el </a:t>
            </a:r>
            <a:r>
              <a:rPr lang="es-ES" b="1" dirty="0"/>
              <a:t>controlador de dominio local</a:t>
            </a:r>
            <a:r>
              <a:rPr lang="es-ES" dirty="0"/>
              <a:t>, puede acceder a los recursos </a:t>
            </a:r>
            <a:r>
              <a:rPr lang="es-ES" dirty="0" err="1"/>
              <a:t>on</a:t>
            </a:r>
            <a:r>
              <a:rPr lang="es-ES" dirty="0"/>
              <a:t>-premise como si estuviera en la red interna.</a:t>
            </a:r>
          </a:p>
          <a:p>
            <a:pPr>
              <a:buNone/>
            </a:pPr>
            <a:r>
              <a:rPr lang="es-ES" b="1" dirty="0"/>
              <a:t>🧠 Resumen para clase</a:t>
            </a:r>
          </a:p>
          <a:p>
            <a:pPr>
              <a:buFont typeface="Arial" panose="020B0604020202020204" pitchFamily="34" charset="0"/>
              <a:buChar char="•"/>
            </a:pPr>
            <a:r>
              <a:rPr lang="es-ES" b="1" dirty="0"/>
              <a:t>Azure AD </a:t>
            </a:r>
            <a:r>
              <a:rPr lang="es-ES" b="1" dirty="0" err="1"/>
              <a:t>Join</a:t>
            </a:r>
            <a:r>
              <a:rPr lang="es-ES" dirty="0"/>
              <a:t> es ideal para empresas que gestionan dispositivos corporativos modernos y distribuidos.</a:t>
            </a:r>
          </a:p>
          <a:p>
            <a:pPr>
              <a:buFont typeface="Arial" panose="020B0604020202020204" pitchFamily="34" charset="0"/>
              <a:buChar char="•"/>
            </a:pPr>
            <a:r>
              <a:rPr lang="es-ES" dirty="0"/>
              <a:t>Mejora la </a:t>
            </a:r>
            <a:r>
              <a:rPr lang="es-ES" b="1" dirty="0"/>
              <a:t>experiencia del usuario</a:t>
            </a:r>
            <a:r>
              <a:rPr lang="es-ES" dirty="0"/>
              <a:t> con SSO, sincronización de configuración y acceso remoto.</a:t>
            </a:r>
          </a:p>
          <a:p>
            <a:pPr>
              <a:buFont typeface="Arial" panose="020B0604020202020204" pitchFamily="34" charset="0"/>
              <a:buChar char="•"/>
            </a:pPr>
            <a:r>
              <a:rPr lang="es-ES" dirty="0"/>
              <a:t>Permite a TI mantener el </a:t>
            </a:r>
            <a:r>
              <a:rPr lang="es-ES" b="1" dirty="0"/>
              <a:t>control de seguridad y cumplimiento</a:t>
            </a:r>
            <a:r>
              <a:rPr lang="es-ES" dirty="0"/>
              <a:t> sin necesidad de una infraestructura local tradicional.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3/30/2025 6:45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3075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Do you think conditional access would be something your organization is interested in?</a:t>
            </a:r>
          </a:p>
          <a:p>
            <a:endParaRPr lang="en-US" dirty="0"/>
          </a:p>
          <a:p>
            <a:pPr>
              <a:buNone/>
            </a:pPr>
            <a:r>
              <a:rPr lang="es-ES" b="1" dirty="0"/>
              <a:t>Azure Multi-Factor </a:t>
            </a:r>
            <a:r>
              <a:rPr lang="es-ES" b="1" dirty="0" err="1"/>
              <a:t>Authentication</a:t>
            </a:r>
            <a:r>
              <a:rPr lang="es-ES" b="1" dirty="0"/>
              <a:t> (MFA)</a:t>
            </a:r>
          </a:p>
          <a:p>
            <a:pPr>
              <a:buNone/>
            </a:pPr>
            <a:r>
              <a:rPr lang="es-ES" b="1" dirty="0"/>
              <a:t>Azure MFA</a:t>
            </a:r>
            <a:r>
              <a:rPr lang="es-ES" dirty="0"/>
              <a:t> (Autenticación </a:t>
            </a:r>
            <a:r>
              <a:rPr lang="es-ES" dirty="0" err="1"/>
              <a:t>Multifactor</a:t>
            </a:r>
            <a:r>
              <a:rPr lang="es-ES" dirty="0"/>
              <a:t> de Azure) es una herramienta de seguridad que ayuda a proteger el acceso a datos y aplicaciones. Lo hace </a:t>
            </a:r>
            <a:r>
              <a:rPr lang="es-ES" b="1" dirty="0"/>
              <a:t>añadiendo una segunda capa de verificación</a:t>
            </a:r>
            <a:r>
              <a:rPr lang="es-ES" dirty="0"/>
              <a:t>, además de la contraseña.</a:t>
            </a:r>
          </a:p>
          <a:p>
            <a:pPr>
              <a:buNone/>
            </a:pPr>
            <a:r>
              <a:rPr lang="es-ES" b="1" dirty="0"/>
              <a:t>✅ ¿Por qué es importante usar MFA?</a:t>
            </a:r>
          </a:p>
          <a:p>
            <a:pPr>
              <a:buFont typeface="Arial" panose="020B0604020202020204" pitchFamily="34" charset="0"/>
              <a:buChar char="•"/>
            </a:pPr>
            <a:r>
              <a:rPr lang="es-ES" b="1" dirty="0"/>
              <a:t>Protege contra robos de credenciales.</a:t>
            </a:r>
            <a:r>
              <a:rPr lang="es-ES" dirty="0"/>
              <a:t> Si un atacante consigue la contraseña de un usuario, </a:t>
            </a:r>
            <a:r>
              <a:rPr lang="es-ES" b="1" dirty="0"/>
              <a:t>no podrá acceder sin la segunda verificación</a:t>
            </a:r>
            <a:r>
              <a:rPr lang="es-ES" dirty="0"/>
              <a:t>.</a:t>
            </a:r>
          </a:p>
          <a:p>
            <a:pPr>
              <a:buFont typeface="Arial" panose="020B0604020202020204" pitchFamily="34" charset="0"/>
              <a:buChar char="•"/>
            </a:pPr>
            <a:r>
              <a:rPr lang="es-ES" b="1" dirty="0"/>
              <a:t>Cumple normativas de seguridad</a:t>
            </a:r>
            <a:r>
              <a:rPr lang="es-ES" dirty="0"/>
              <a:t>, como </a:t>
            </a:r>
            <a:r>
              <a:rPr lang="es-ES" b="1" dirty="0"/>
              <a:t>PCI DSS v3.2</a:t>
            </a:r>
            <a:r>
              <a:rPr lang="es-ES" dirty="0"/>
              <a:t> (usada en el sector financiero).</a:t>
            </a:r>
          </a:p>
          <a:p>
            <a:pPr>
              <a:buFont typeface="Arial" panose="020B0604020202020204" pitchFamily="34" charset="0"/>
              <a:buChar char="•"/>
            </a:pPr>
            <a:r>
              <a:rPr lang="es-ES" b="1" dirty="0"/>
              <a:t>Reduce riesgos</a:t>
            </a:r>
            <a:r>
              <a:rPr lang="es-ES" dirty="0"/>
              <a:t> sin complicar demasiado el proceso de inicio de sesión para el usuario.</a:t>
            </a:r>
          </a:p>
          <a:p>
            <a:pPr>
              <a:buNone/>
            </a:pPr>
            <a:r>
              <a:rPr lang="es-ES" b="1" dirty="0"/>
              <a:t>🛡️ Los tres factores de autenticación</a:t>
            </a:r>
          </a:p>
          <a:p>
            <a:pPr>
              <a:buFont typeface="+mj-lt"/>
              <a:buAutoNum type="arabicPeriod"/>
            </a:pPr>
            <a:r>
              <a:rPr lang="es-ES" b="1" dirty="0"/>
              <a:t>Algo que sabes</a:t>
            </a:r>
            <a:r>
              <a:rPr lang="es-ES" dirty="0"/>
              <a:t> – Tu contraseña.</a:t>
            </a:r>
          </a:p>
          <a:p>
            <a:pPr>
              <a:buFont typeface="+mj-lt"/>
              <a:buAutoNum type="arabicPeriod"/>
            </a:pPr>
            <a:r>
              <a:rPr lang="es-ES" b="1" dirty="0"/>
              <a:t>Algo que tienes</a:t>
            </a:r>
            <a:r>
              <a:rPr lang="es-ES" dirty="0"/>
              <a:t> – Un dispositivo confiable (como tu móvil).</a:t>
            </a:r>
          </a:p>
          <a:p>
            <a:pPr>
              <a:buFont typeface="+mj-lt"/>
              <a:buAutoNum type="arabicPeriod"/>
            </a:pPr>
            <a:r>
              <a:rPr lang="es-ES" b="1" dirty="0"/>
              <a:t>Algo que eres</a:t>
            </a:r>
            <a:r>
              <a:rPr lang="es-ES" dirty="0"/>
              <a:t> – Datos biométricos (como huella o rostro).</a:t>
            </a:r>
          </a:p>
          <a:p>
            <a:pPr>
              <a:buNone/>
            </a:pPr>
            <a:r>
              <a:rPr lang="es-ES" dirty="0"/>
              <a:t>👉 Con MFA, se combinan </a:t>
            </a:r>
            <a:r>
              <a:rPr lang="es-ES" b="1" dirty="0"/>
              <a:t>al menos dos de estos factores</a:t>
            </a:r>
            <a:r>
              <a:rPr lang="es-ES" dirty="0"/>
              <a:t>, lo que hace mucho más difícil que un atacante acceda a tu cuenta.</a:t>
            </a:r>
          </a:p>
          <a:p>
            <a:pPr>
              <a:buNone/>
            </a:pPr>
            <a:r>
              <a:rPr lang="es-ES" b="1" dirty="0"/>
              <a:t>🌍 ¿Dónde se puede usar MFA?</a:t>
            </a:r>
          </a:p>
          <a:p>
            <a:pPr>
              <a:buFont typeface="Arial" panose="020B0604020202020204" pitchFamily="34" charset="0"/>
              <a:buChar char="•"/>
            </a:pPr>
            <a:r>
              <a:rPr lang="es-ES" b="1" dirty="0"/>
              <a:t>Office 365</a:t>
            </a:r>
            <a:r>
              <a:rPr lang="es-ES" dirty="0"/>
              <a:t> (sin coste adicional)</a:t>
            </a:r>
          </a:p>
          <a:p>
            <a:pPr>
              <a:buFont typeface="Arial" panose="020B0604020202020204" pitchFamily="34" charset="0"/>
              <a:buChar char="•"/>
            </a:pPr>
            <a:r>
              <a:rPr lang="es-ES" b="1" dirty="0"/>
              <a:t>Salesforce, Dropbox</a:t>
            </a:r>
            <a:r>
              <a:rPr lang="es-ES" dirty="0"/>
              <a:t>, y otras apps SaaS</a:t>
            </a:r>
          </a:p>
          <a:p>
            <a:pPr>
              <a:buFont typeface="Arial" panose="020B0604020202020204" pitchFamily="34" charset="0"/>
              <a:buChar char="•"/>
            </a:pPr>
            <a:r>
              <a:rPr lang="es-ES" b="1" dirty="0"/>
              <a:t>Cuentas de administrador de Azure</a:t>
            </a:r>
            <a:endParaRPr lang="es-ES" dirty="0"/>
          </a:p>
          <a:p>
            <a:pPr>
              <a:buFont typeface="Arial" panose="020B0604020202020204" pitchFamily="34" charset="0"/>
              <a:buChar char="•"/>
            </a:pPr>
            <a:r>
              <a:rPr lang="es-ES" b="1" dirty="0"/>
              <a:t>Recursos locales</a:t>
            </a:r>
            <a:r>
              <a:rPr lang="es-ES" dirty="0"/>
              <a:t> como:</a:t>
            </a:r>
          </a:p>
          <a:p>
            <a:pPr marL="742950" lvl="1" indent="-285750">
              <a:buFont typeface="Arial" panose="020B0604020202020204" pitchFamily="34" charset="0"/>
              <a:buChar char="•"/>
            </a:pPr>
            <a:r>
              <a:rPr lang="es-ES" dirty="0"/>
              <a:t>VPN</a:t>
            </a:r>
          </a:p>
          <a:p>
            <a:pPr marL="742950" lvl="1" indent="-285750">
              <a:buFont typeface="Arial" panose="020B0604020202020204" pitchFamily="34" charset="0"/>
              <a:buChar char="•"/>
            </a:pPr>
            <a:r>
              <a:rPr lang="es-ES" dirty="0"/>
              <a:t>Escritorio remoto (RDP)</a:t>
            </a:r>
          </a:p>
          <a:p>
            <a:pPr marL="742950" lvl="1" indent="-285750">
              <a:buFont typeface="Arial" panose="020B0604020202020204" pitchFamily="34" charset="0"/>
              <a:buChar char="•"/>
            </a:pPr>
            <a:r>
              <a:rPr lang="es-ES" dirty="0"/>
              <a:t>Aplicaciones web en IIS</a:t>
            </a:r>
          </a:p>
          <a:p>
            <a:pPr marL="742950" lvl="1" indent="-285750">
              <a:buFont typeface="Arial" panose="020B0604020202020204" pitchFamily="34" charset="0"/>
              <a:buChar char="•"/>
            </a:pPr>
            <a:r>
              <a:rPr lang="es-ES" dirty="0"/>
              <a:t>Active </a:t>
            </a:r>
            <a:r>
              <a:rPr lang="es-ES" dirty="0" err="1"/>
              <a:t>Directory</a:t>
            </a:r>
            <a:r>
              <a:rPr lang="es-ES" dirty="0"/>
              <a:t> </a:t>
            </a:r>
            <a:r>
              <a:rPr lang="es-ES" dirty="0" err="1"/>
              <a:t>Federation</a:t>
            </a:r>
            <a:r>
              <a:rPr lang="es-ES" dirty="0"/>
              <a:t> </a:t>
            </a:r>
            <a:r>
              <a:rPr lang="es-ES" dirty="0" err="1"/>
              <a:t>Services</a:t>
            </a:r>
            <a:r>
              <a:rPr lang="es-ES" dirty="0"/>
              <a:t> (AD FS)</a:t>
            </a:r>
          </a:p>
          <a:p>
            <a:pPr>
              <a:buNone/>
            </a:pPr>
            <a:r>
              <a:rPr lang="es-ES" b="1" dirty="0"/>
              <a:t>🔄 MFA en la nube o en local</a:t>
            </a:r>
          </a:p>
          <a:p>
            <a:pPr>
              <a:buFont typeface="Arial" panose="020B0604020202020204" pitchFamily="34" charset="0"/>
              <a:buChar char="•"/>
            </a:pPr>
            <a:r>
              <a:rPr lang="es-ES" dirty="0"/>
              <a:t>Puedes usar MFA directamente desde </a:t>
            </a:r>
            <a:r>
              <a:rPr lang="es-ES" b="1" dirty="0"/>
              <a:t>Azure AD (en la nube)</a:t>
            </a:r>
            <a:r>
              <a:rPr lang="es-ES" dirty="0"/>
              <a:t>.</a:t>
            </a:r>
          </a:p>
          <a:p>
            <a:pPr>
              <a:buFont typeface="Arial" panose="020B0604020202020204" pitchFamily="34" charset="0"/>
              <a:buChar char="•"/>
            </a:pPr>
            <a:r>
              <a:rPr lang="es-ES" dirty="0"/>
              <a:t>O puedes instalar </a:t>
            </a:r>
            <a:r>
              <a:rPr lang="es-ES" b="1" dirty="0"/>
              <a:t>MFA Server</a:t>
            </a:r>
            <a:r>
              <a:rPr lang="es-ES" dirty="0"/>
              <a:t> en tus propios servidores para proteger recursos internos.</a:t>
            </a:r>
          </a:p>
          <a:p>
            <a:pPr>
              <a:buNone/>
            </a:pPr>
            <a:r>
              <a:rPr lang="es-ES" b="1" dirty="0"/>
              <a:t>📱 Métodos de autenticación disponibles</a:t>
            </a:r>
          </a:p>
          <a:p>
            <a:pPr>
              <a:buNone/>
            </a:pPr>
            <a:r>
              <a:rPr lang="es-ES" b="1" dirty="0" err="1"/>
              <a:t>MétodoDescripciónLlamada</a:t>
            </a:r>
            <a:r>
              <a:rPr lang="es-ES" b="1" dirty="0"/>
              <a:t> </a:t>
            </a:r>
            <a:r>
              <a:rPr lang="es-ES" b="1" dirty="0" err="1"/>
              <a:t>telefónica</a:t>
            </a:r>
            <a:r>
              <a:rPr lang="es-ES" dirty="0" err="1"/>
              <a:t>Llamada</a:t>
            </a:r>
            <a:r>
              <a:rPr lang="es-ES" dirty="0"/>
              <a:t> automática. Pulsas # para confirmar. Funciona incluso si cambias de </a:t>
            </a:r>
            <a:r>
              <a:rPr lang="es-ES" dirty="0" err="1"/>
              <a:t>teléfono.</a:t>
            </a:r>
            <a:r>
              <a:rPr lang="es-ES" b="1" dirty="0" err="1"/>
              <a:t>Mensaje</a:t>
            </a:r>
            <a:r>
              <a:rPr lang="es-ES" b="1" dirty="0"/>
              <a:t> de texto (SMS)</a:t>
            </a:r>
            <a:r>
              <a:rPr lang="es-ES" dirty="0"/>
              <a:t>Recibes un código que debes ingresar en el inicio de sesión. No requiere conexión de </a:t>
            </a:r>
            <a:r>
              <a:rPr lang="es-ES" dirty="0" err="1"/>
              <a:t>datos.</a:t>
            </a:r>
            <a:r>
              <a:rPr lang="es-ES" b="1" dirty="0" err="1"/>
              <a:t>Notificación</a:t>
            </a:r>
            <a:r>
              <a:rPr lang="es-ES" b="1" dirty="0"/>
              <a:t> en app </a:t>
            </a:r>
            <a:r>
              <a:rPr lang="es-ES" b="1" dirty="0" err="1"/>
              <a:t>móvil</a:t>
            </a:r>
            <a:r>
              <a:rPr lang="es-ES" dirty="0" err="1"/>
              <a:t>Recibes</a:t>
            </a:r>
            <a:r>
              <a:rPr lang="es-ES" dirty="0"/>
              <a:t> una notificación y pulsas “Aprobar” en la app </a:t>
            </a:r>
            <a:r>
              <a:rPr lang="es-ES" i="1" dirty="0"/>
              <a:t>Microsoft </a:t>
            </a:r>
            <a:r>
              <a:rPr lang="es-ES" i="1" dirty="0" err="1"/>
              <a:t>Authenticator</a:t>
            </a:r>
            <a:r>
              <a:rPr lang="es-ES" dirty="0"/>
              <a:t>. Es la opción más </a:t>
            </a:r>
            <a:r>
              <a:rPr lang="es-ES" dirty="0" err="1"/>
              <a:t>cómoda.</a:t>
            </a:r>
            <a:r>
              <a:rPr lang="es-ES" b="1" dirty="0" err="1"/>
              <a:t>Código</a:t>
            </a:r>
            <a:r>
              <a:rPr lang="es-ES" b="1" dirty="0"/>
              <a:t> desde la app </a:t>
            </a:r>
            <a:r>
              <a:rPr lang="es-ES" b="1" dirty="0" err="1"/>
              <a:t>Authenticator</a:t>
            </a:r>
            <a:r>
              <a:rPr lang="es-ES" dirty="0" err="1"/>
              <a:t>La</a:t>
            </a:r>
            <a:r>
              <a:rPr lang="es-ES" dirty="0"/>
              <a:t> app genera un código cada 30 segundos. Puedes usarlo aunque no tengas señal o datos.</a:t>
            </a:r>
          </a:p>
          <a:p>
            <a:pPr>
              <a:buNone/>
            </a:pPr>
            <a:r>
              <a:rPr lang="es-ES" b="1" dirty="0"/>
              <a:t>🔄 Recordar dispositivos confiables</a:t>
            </a:r>
          </a:p>
          <a:p>
            <a:pPr>
              <a:buNone/>
            </a:pPr>
            <a:r>
              <a:rPr lang="es-ES" dirty="0"/>
              <a:t>Puedes configurar MFA para que </a:t>
            </a:r>
            <a:r>
              <a:rPr lang="es-ES" b="1" dirty="0"/>
              <a:t>no pida verificación en dispositivos confiables</a:t>
            </a:r>
            <a:r>
              <a:rPr lang="es-ES" dirty="0"/>
              <a:t> durante un número de días (entre 1 y 60).</a:t>
            </a:r>
            <a:br>
              <a:rPr lang="es-ES" dirty="0"/>
            </a:br>
            <a:r>
              <a:rPr lang="es-ES" dirty="0"/>
              <a:t>🔧 El valor por defecto es </a:t>
            </a:r>
            <a:r>
              <a:rPr lang="es-ES" b="1" dirty="0"/>
              <a:t>14 días</a:t>
            </a:r>
            <a:r>
              <a:rPr lang="es-ES" dirty="0"/>
              <a:t>.</a:t>
            </a:r>
          </a:p>
          <a:p>
            <a:pPr>
              <a:buNone/>
            </a:pPr>
            <a:r>
              <a:rPr lang="es-ES" b="1" dirty="0"/>
              <a:t>✔️ Resumen para clase</a:t>
            </a:r>
          </a:p>
          <a:p>
            <a:pPr>
              <a:buFont typeface="Arial" panose="020B0604020202020204" pitchFamily="34" charset="0"/>
              <a:buChar char="•"/>
            </a:pPr>
            <a:r>
              <a:rPr lang="es-ES" dirty="0"/>
              <a:t>MFA es </a:t>
            </a:r>
            <a:r>
              <a:rPr lang="es-ES" b="1" dirty="0"/>
              <a:t>clave para la ciberseguridad moderna</a:t>
            </a:r>
            <a:r>
              <a:rPr lang="es-ES" dirty="0"/>
              <a:t>.</a:t>
            </a:r>
          </a:p>
          <a:p>
            <a:pPr>
              <a:buFont typeface="Arial" panose="020B0604020202020204" pitchFamily="34" charset="0"/>
              <a:buChar char="•"/>
            </a:pPr>
            <a:r>
              <a:rPr lang="es-ES" dirty="0"/>
              <a:t>Mejora la protección de usuarios y datos sin afectar mucho la experiencia de uso.</a:t>
            </a:r>
          </a:p>
          <a:p>
            <a:pPr>
              <a:buFont typeface="Arial" panose="020B0604020202020204" pitchFamily="34" charset="0"/>
              <a:buChar char="•"/>
            </a:pPr>
            <a:r>
              <a:rPr lang="es-ES" dirty="0"/>
              <a:t>Se puede usar en entornos </a:t>
            </a:r>
            <a:r>
              <a:rPr lang="es-ES" b="1" dirty="0" err="1"/>
              <a:t>cloud</a:t>
            </a:r>
            <a:r>
              <a:rPr lang="es-ES" b="1" dirty="0"/>
              <a:t> y </a:t>
            </a:r>
            <a:r>
              <a:rPr lang="es-ES" b="1" dirty="0" err="1"/>
              <a:t>on</a:t>
            </a:r>
            <a:r>
              <a:rPr lang="es-ES" b="1" dirty="0"/>
              <a:t>-premises</a:t>
            </a:r>
            <a:r>
              <a:rPr lang="es-ES" dirty="0"/>
              <a:t>.</a:t>
            </a:r>
          </a:p>
          <a:p>
            <a:pPr>
              <a:buFont typeface="Arial" panose="020B0604020202020204" pitchFamily="34" charset="0"/>
              <a:buChar char="•"/>
            </a:pPr>
            <a:r>
              <a:rPr lang="es-ES" dirty="0"/>
              <a:t>Los usuarios eligen el método de verificación que prefieran.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3/30/2025 6:45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38634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cs typeface="Segoe UI"/>
              </a:rPr>
              <a:t>AZ-104T00A</a:t>
            </a:r>
            <a:br>
              <a:rPr lang="en-US" dirty="0"/>
            </a:br>
            <a:r>
              <a:rPr lang="en-US" dirty="0">
                <a:cs typeface="Segoe UI"/>
              </a:rPr>
              <a:t>Module 01: </a:t>
            </a:r>
            <a:br>
              <a:rPr lang="en-US" dirty="0"/>
            </a:br>
            <a:r>
              <a:rPr lang="en-US" dirty="0">
                <a:cs typeface="Segoe UI"/>
              </a:rPr>
              <a:t>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Multi-Factor Authentication</a:t>
            </a:r>
          </a:p>
        </p:txBody>
      </p:sp>
      <p:pic>
        <p:nvPicPr>
          <p:cNvPr id="4" name="Picture 3" descr="Image showing a Condition to test a user's access. The Condition will allow enforce MFA, or block the users access.">
            <a:extLst>
              <a:ext uri="{FF2B5EF4-FFF2-40B4-BE49-F238E27FC236}">
                <a16:creationId xmlns:a16="http://schemas.microsoft.com/office/drawing/2014/main" id="{FA0CD75C-D9BE-42D8-A727-BF3B243BFEC5}"/>
              </a:ext>
            </a:extLst>
          </p:cNvPr>
          <p:cNvPicPr>
            <a:picLocks noChangeAspect="1"/>
          </p:cNvPicPr>
          <p:nvPr/>
        </p:nvPicPr>
        <p:blipFill>
          <a:blip r:embed="rId3"/>
          <a:stretch>
            <a:fillRect/>
          </a:stretch>
        </p:blipFill>
        <p:spPr>
          <a:xfrm>
            <a:off x="393424" y="1248395"/>
            <a:ext cx="8641246" cy="3705225"/>
          </a:xfrm>
          <a:prstGeom prst="rect">
            <a:avLst/>
          </a:prstGeom>
        </p:spPr>
      </p:pic>
      <p:sp>
        <p:nvSpPr>
          <p:cNvPr id="2" name="Rectangle 1">
            <a:extLst>
              <a:ext uri="{FF2B5EF4-FFF2-40B4-BE49-F238E27FC236}">
                <a16:creationId xmlns:a16="http://schemas.microsoft.com/office/drawing/2014/main" id="{8D7B45AB-AF40-4EC6-B1CA-B318686EEA1C}"/>
              </a:ext>
            </a:extLst>
          </p:cNvPr>
          <p:cNvSpPr/>
          <p:nvPr/>
        </p:nvSpPr>
        <p:spPr>
          <a:xfrm>
            <a:off x="9142898" y="2073362"/>
            <a:ext cx="2913268" cy="1857368"/>
          </a:xfrm>
          <a:prstGeom prst="rect">
            <a:avLst/>
          </a:prstGeom>
        </p:spPr>
        <p:txBody>
          <a:bodyPr wrap="square">
            <a:spAutoFit/>
          </a:bodyPr>
          <a:lstStyle/>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Conditions – “When this happens”</a:t>
            </a:r>
          </a:p>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Access controls – “Then do this”</a:t>
            </a:r>
          </a:p>
        </p:txBody>
      </p:sp>
      <p:sp>
        <p:nvSpPr>
          <p:cNvPr id="6" name="Text Placeholder 2">
            <a:extLst>
              <a:ext uri="{FF2B5EF4-FFF2-40B4-BE49-F238E27FC236}">
                <a16:creationId xmlns:a16="http://schemas.microsoft.com/office/drawing/2014/main" id="{8B1A38D8-DE71-4164-966A-9E7D59E8DD66}"/>
              </a:ext>
            </a:extLst>
          </p:cNvPr>
          <p:cNvSpPr>
            <a:spLocks noGrp="1"/>
          </p:cNvSpPr>
          <p:nvPr>
            <p:ph type="body" sz="quarter" idx="10"/>
          </p:nvPr>
        </p:nvSpPr>
        <p:spPr>
          <a:xfrm>
            <a:off x="393424" y="5246687"/>
            <a:ext cx="11373196" cy="1154113"/>
          </a:xfrm>
        </p:spPr>
        <p:txBody>
          <a:bodyPr/>
          <a:lstStyle/>
          <a:p>
            <a:r>
              <a:rPr lang="en-US" dirty="0"/>
              <a:t>Provides two step authentication verification</a:t>
            </a:r>
          </a:p>
          <a:p>
            <a:r>
              <a:rPr lang="en-US" dirty="0"/>
              <a:t>Lets you enforce controls on access to apps based on specific conditions</a:t>
            </a:r>
          </a:p>
        </p:txBody>
      </p:sp>
    </p:spTree>
    <p:extLst>
      <p:ext uri="{BB962C8B-B14F-4D97-AF65-F5344CB8AC3E}">
        <p14:creationId xmlns:p14="http://schemas.microsoft.com/office/powerpoint/2010/main" val="7056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Self-Service Password Reset</a:t>
            </a:r>
          </a:p>
        </p:txBody>
      </p:sp>
      <p:sp>
        <p:nvSpPr>
          <p:cNvPr id="3" name="Text Placeholder 2">
            <a:extLst>
              <a:ext uri="{FF2B5EF4-FFF2-40B4-BE49-F238E27FC236}">
                <a16:creationId xmlns:a16="http://schemas.microsoft.com/office/drawing/2014/main" id="{8949C2E4-CB9E-431B-B365-5271E42E140B}"/>
              </a:ext>
            </a:extLst>
          </p:cNvPr>
          <p:cNvSpPr>
            <a:spLocks noGrp="1"/>
          </p:cNvSpPr>
          <p:nvPr>
            <p:ph type="body" sz="quarter" idx="10"/>
          </p:nvPr>
        </p:nvSpPr>
        <p:spPr>
          <a:xfrm>
            <a:off x="494747" y="1515008"/>
            <a:ext cx="6217551" cy="3188565"/>
          </a:xfrm>
        </p:spPr>
        <p:txBody>
          <a:bodyPr/>
          <a:lstStyle/>
          <a:p>
            <a:pPr marL="341313" indent="-341313">
              <a:buFont typeface="+mj-lt"/>
              <a:buAutoNum type="arabicPeriod"/>
            </a:pPr>
            <a:r>
              <a:rPr lang="en-US" dirty="0"/>
              <a:t>Determine who can use self-service password reset</a:t>
            </a:r>
          </a:p>
          <a:p>
            <a:pPr marL="341313" indent="-341313">
              <a:buFont typeface="+mj-lt"/>
              <a:buAutoNum type="arabicPeriod"/>
            </a:pPr>
            <a:r>
              <a:rPr lang="en-US" dirty="0"/>
              <a:t>Choose the number of authentication methods required and the methods available (email, phone, questions)</a:t>
            </a:r>
          </a:p>
          <a:p>
            <a:pPr marL="341313" indent="-341313">
              <a:buFont typeface="+mj-lt"/>
              <a:buAutoNum type="arabicPeriod"/>
            </a:pPr>
            <a:r>
              <a:rPr lang="en-US" dirty="0"/>
              <a:t>You can require users to register for SSPR (same process as MFA)</a:t>
            </a:r>
          </a:p>
        </p:txBody>
      </p:sp>
      <p:sp>
        <p:nvSpPr>
          <p:cNvPr id="8" name="Oval 7">
            <a:extLst>
              <a:ext uri="{FF2B5EF4-FFF2-40B4-BE49-F238E27FC236}">
                <a16:creationId xmlns:a16="http://schemas.microsoft.com/office/drawing/2014/main" id="{092DCA80-870F-4643-B79F-14261A32A54B}"/>
              </a:ext>
            </a:extLst>
          </p:cNvPr>
          <p:cNvSpPr/>
          <p:nvPr/>
        </p:nvSpPr>
        <p:spPr>
          <a:xfrm>
            <a:off x="7116172" y="2105791"/>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1</a:t>
            </a:r>
          </a:p>
        </p:txBody>
      </p:sp>
      <p:sp>
        <p:nvSpPr>
          <p:cNvPr id="9" name="Oval 8">
            <a:extLst>
              <a:ext uri="{FF2B5EF4-FFF2-40B4-BE49-F238E27FC236}">
                <a16:creationId xmlns:a16="http://schemas.microsoft.com/office/drawing/2014/main" id="{FA1FEF9C-AE03-4D7B-B017-94CE0C341FFB}"/>
              </a:ext>
            </a:extLst>
          </p:cNvPr>
          <p:cNvSpPr/>
          <p:nvPr/>
        </p:nvSpPr>
        <p:spPr>
          <a:xfrm>
            <a:off x="7116172" y="2393007"/>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2</a:t>
            </a:r>
          </a:p>
        </p:txBody>
      </p:sp>
      <p:sp>
        <p:nvSpPr>
          <p:cNvPr id="10" name="Oval 9">
            <a:extLst>
              <a:ext uri="{FF2B5EF4-FFF2-40B4-BE49-F238E27FC236}">
                <a16:creationId xmlns:a16="http://schemas.microsoft.com/office/drawing/2014/main" id="{42A37551-16DF-4C5A-96A4-535A4E3D9083}"/>
              </a:ext>
            </a:extLst>
          </p:cNvPr>
          <p:cNvSpPr/>
          <p:nvPr/>
        </p:nvSpPr>
        <p:spPr>
          <a:xfrm>
            <a:off x="7116172" y="2680222"/>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3</a:t>
            </a:r>
          </a:p>
        </p:txBody>
      </p:sp>
      <p:pic>
        <p:nvPicPr>
          <p:cNvPr id="4" name="Picture 4" descr="A screenshot of the Password Reset - Authentication Methods screen&#10;&#10;">
            <a:extLst>
              <a:ext uri="{FF2B5EF4-FFF2-40B4-BE49-F238E27FC236}">
                <a16:creationId xmlns:a16="http://schemas.microsoft.com/office/drawing/2014/main" id="{67DD42B2-4675-4688-8575-BD19ECC82CB1}"/>
              </a:ext>
            </a:extLst>
          </p:cNvPr>
          <p:cNvPicPr>
            <a:picLocks noChangeAspect="1"/>
          </p:cNvPicPr>
          <p:nvPr/>
        </p:nvPicPr>
        <p:blipFill>
          <a:blip r:embed="rId3"/>
          <a:stretch>
            <a:fillRect/>
          </a:stretch>
        </p:blipFill>
        <p:spPr>
          <a:xfrm>
            <a:off x="7385627" y="976057"/>
            <a:ext cx="4573153" cy="5154112"/>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Users and Groups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Users and Groups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User Accounts</a:t>
            </a:r>
          </a:p>
          <a:p>
            <a:r>
              <a:rPr lang="en-US" dirty="0">
                <a:solidFill>
                  <a:schemeClr val="tx1"/>
                </a:solidFill>
                <a:latin typeface="Segoe UI Semilight"/>
                <a:cs typeface="Segoe UI Semilight"/>
              </a:rPr>
              <a:t>Managing User Accounts</a:t>
            </a:r>
          </a:p>
          <a:p>
            <a:r>
              <a:rPr lang="en-US" dirty="0">
                <a:latin typeface="Segoe UI Semilight"/>
                <a:cs typeface="Segoe UI Semilight"/>
              </a:rPr>
              <a:t>Bulk User Accounts</a:t>
            </a:r>
          </a:p>
          <a:p>
            <a:r>
              <a:rPr lang="en-US" dirty="0">
                <a:latin typeface="Segoe UI Semilight"/>
                <a:cs typeface="Segoe UI Semilight"/>
              </a:rPr>
              <a:t>Group Accounts</a:t>
            </a:r>
          </a:p>
          <a:p>
            <a:r>
              <a:rPr lang="en-US" dirty="0">
                <a:solidFill>
                  <a:schemeClr val="tx1"/>
                </a:solidFill>
                <a:latin typeface="Segoe UI Semilight"/>
                <a:cs typeface="Segoe UI Semilight"/>
              </a:rPr>
              <a:t>Azure AD Connect</a:t>
            </a:r>
          </a:p>
          <a:p>
            <a:r>
              <a:rPr lang="en-US" dirty="0">
                <a:solidFill>
                  <a:schemeClr val="tx1"/>
                </a:solidFill>
                <a:latin typeface="Segoe UI Semilight"/>
                <a:cs typeface="Segoe UI Semilight"/>
              </a:rPr>
              <a:t>Azure AD Connect Health</a:t>
            </a:r>
          </a:p>
          <a:p>
            <a:r>
              <a:rPr lang="en-US" dirty="0">
                <a:solidFill>
                  <a:schemeClr val="tx1"/>
                </a:solidFill>
                <a:latin typeface="Segoe UI Semilight"/>
                <a:cs typeface="Segoe UI Semilight"/>
              </a:rPr>
              <a:t>Azure AD B2B and B2C</a:t>
            </a:r>
          </a:p>
          <a:p>
            <a:r>
              <a:rPr lang="en-US" dirty="0">
                <a:latin typeface="Segoe UI Semilight"/>
                <a:cs typeface="Segoe UI Semilight"/>
              </a:rPr>
              <a:t>Demonstration – Users and Groups</a:t>
            </a:r>
          </a:p>
        </p:txBody>
      </p:sp>
    </p:spTree>
    <p:extLst>
      <p:ext uri="{BB962C8B-B14F-4D97-AF65-F5344CB8AC3E}">
        <p14:creationId xmlns:p14="http://schemas.microsoft.com/office/powerpoint/2010/main" val="20467455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an account</a:t>
            </a:r>
          </a:p>
          <a:p>
            <a:r>
              <a:rPr lang="en-US" dirty="0"/>
              <a:t>The account is used for authentication and authorization</a:t>
            </a:r>
          </a:p>
          <a:p>
            <a:r>
              <a:rPr lang="en-US" dirty="0"/>
              <a:t>Identity Sources: Cloud, Directory-synchronized, and Guest </a:t>
            </a:r>
          </a:p>
        </p:txBody>
      </p:sp>
      <p:pic>
        <p:nvPicPr>
          <p:cNvPr id="2" name="Picture 2" descr="Screenshot of the user accounts page with users name, email, user type, and source.">
            <a:extLst>
              <a:ext uri="{FF2B5EF4-FFF2-40B4-BE49-F238E27FC236}">
                <a16:creationId xmlns:a16="http://schemas.microsoft.com/office/drawing/2014/main" id="{2A7C1F9E-5485-4FF1-A16A-248FDA70627A}"/>
              </a:ext>
            </a:extLst>
          </p:cNvPr>
          <p:cNvPicPr>
            <a:picLocks noChangeAspect="1"/>
          </p:cNvPicPr>
          <p:nvPr/>
        </p:nvPicPr>
        <p:blipFill>
          <a:blip r:embed="rId3"/>
          <a:stretch>
            <a:fillRect/>
          </a:stretch>
        </p:blipFill>
        <p:spPr>
          <a:xfrm>
            <a:off x="587829" y="1246944"/>
            <a:ext cx="9826689" cy="277790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Managing User Accounts</a:t>
            </a:r>
          </a:p>
        </p:txBody>
      </p:sp>
      <p:pic>
        <p:nvPicPr>
          <p:cNvPr id="4" name="Picture 4" descr="Screenshot of the Add user tool bar including new user, new guest user, bulk create, bulk invite, bulk delete, download users, refresh, reset password, multi-factor authentication, and delete user. ">
            <a:extLst>
              <a:ext uri="{FF2B5EF4-FFF2-40B4-BE49-F238E27FC236}">
                <a16:creationId xmlns:a16="http://schemas.microsoft.com/office/drawing/2014/main" id="{C3F246BA-4543-4155-AE0E-2671EC309578}"/>
              </a:ext>
            </a:extLst>
          </p:cNvPr>
          <p:cNvPicPr>
            <a:picLocks noChangeAspect="1"/>
          </p:cNvPicPr>
          <p:nvPr/>
        </p:nvPicPr>
        <p:blipFill>
          <a:blip r:embed="rId3"/>
          <a:stretch>
            <a:fillRect/>
          </a:stretch>
        </p:blipFill>
        <p:spPr>
          <a:xfrm>
            <a:off x="595745" y="1339045"/>
            <a:ext cx="11009745" cy="462273"/>
          </a:xfrm>
          <a:prstGeom prst="rect">
            <a:avLst/>
          </a:prstGeom>
        </p:spPr>
      </p:pic>
      <p:pic>
        <p:nvPicPr>
          <p:cNvPr id="12" name="Picture 11" descr="Screenshot of the new user page. Two radio buttons are shown. One for Create User and one for Invite User. ">
            <a:extLst>
              <a:ext uri="{FF2B5EF4-FFF2-40B4-BE49-F238E27FC236}">
                <a16:creationId xmlns:a16="http://schemas.microsoft.com/office/drawing/2014/main" id="{2652E1B4-C87A-4461-AC42-68F00FC68B67}"/>
              </a:ext>
            </a:extLst>
          </p:cNvPr>
          <p:cNvPicPr>
            <a:picLocks noChangeAspect="1"/>
          </p:cNvPicPr>
          <p:nvPr/>
        </p:nvPicPr>
        <p:blipFill>
          <a:blip r:embed="rId4"/>
          <a:stretch>
            <a:fillRect/>
          </a:stretch>
        </p:blipFill>
        <p:spPr>
          <a:xfrm>
            <a:off x="2235778" y="1998425"/>
            <a:ext cx="6515100" cy="2057400"/>
          </a:xfrm>
          <a:prstGeom prst="rect">
            <a:avLst/>
          </a:prstGeom>
        </p:spPr>
      </p:pic>
      <p:sp>
        <p:nvSpPr>
          <p:cNvPr id="8" name="Text Placeholder 7">
            <a:extLst>
              <a:ext uri="{FF2B5EF4-FFF2-40B4-BE49-F238E27FC236}">
                <a16:creationId xmlns:a16="http://schemas.microsoft.com/office/drawing/2014/main" id="{D03D9B80-E3E6-437B-A71F-2743E1BA89EC}"/>
              </a:ext>
            </a:extLst>
          </p:cNvPr>
          <p:cNvSpPr>
            <a:spLocks noGrp="1"/>
          </p:cNvSpPr>
          <p:nvPr>
            <p:ph type="body" sz="quarter" idx="10"/>
          </p:nvPr>
        </p:nvSpPr>
        <p:spPr>
          <a:xfrm>
            <a:off x="588963" y="4385913"/>
            <a:ext cx="11018520" cy="1982081"/>
          </a:xfrm>
        </p:spPr>
        <p:txBody>
          <a:bodyPr/>
          <a:lstStyle/>
          <a:p>
            <a:r>
              <a:rPr lang="en-US" dirty="0"/>
              <a:t>Must be Global Administrator to manage users</a:t>
            </a:r>
          </a:p>
          <a:p>
            <a:r>
              <a:rPr lang="en-US" dirty="0"/>
              <a:t>User profile (picture, job, contact info) is optional</a:t>
            </a:r>
          </a:p>
          <a:p>
            <a:r>
              <a:rPr lang="en-US" dirty="0"/>
              <a:t>Deleted users can be restored for 30 days</a:t>
            </a:r>
          </a:p>
          <a:p>
            <a:r>
              <a:rPr lang="en-US" dirty="0"/>
              <a:t>Sign in and audit log information is available</a:t>
            </a: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Bulk User Accounts</a:t>
            </a:r>
          </a:p>
        </p:txBody>
      </p:sp>
      <p:pic>
        <p:nvPicPr>
          <p:cNvPr id="2" name="Picture 1" descr="A CSV file is shown being processed by New-ADUser and writing to Azure AD.">
            <a:extLst>
              <a:ext uri="{FF2B5EF4-FFF2-40B4-BE49-F238E27FC236}">
                <a16:creationId xmlns:a16="http://schemas.microsoft.com/office/drawing/2014/main" id="{34B9BDBD-7416-4103-AF76-FC87ACFB98DD}"/>
              </a:ext>
            </a:extLst>
          </p:cNvPr>
          <p:cNvPicPr>
            <a:picLocks noChangeAspect="1"/>
          </p:cNvPicPr>
          <p:nvPr/>
        </p:nvPicPr>
        <p:blipFill>
          <a:blip r:embed="rId3"/>
          <a:stretch>
            <a:fillRect/>
          </a:stretch>
        </p:blipFill>
        <p:spPr>
          <a:xfrm>
            <a:off x="817810" y="1590134"/>
            <a:ext cx="10375176" cy="1674176"/>
          </a:xfrm>
          <a:prstGeom prst="rect">
            <a:avLst/>
          </a:prstGeom>
        </p:spPr>
      </p:pic>
      <p:sp>
        <p:nvSpPr>
          <p:cNvPr id="6" name="Text Placeholder 5"/>
          <p:cNvSpPr>
            <a:spLocks noGrp="1"/>
          </p:cNvSpPr>
          <p:nvPr>
            <p:ph type="body" sz="quarter" idx="10"/>
          </p:nvPr>
        </p:nvSpPr>
        <p:spPr>
          <a:xfrm>
            <a:off x="584200" y="3687581"/>
            <a:ext cx="11018520" cy="2437590"/>
          </a:xfrm>
        </p:spPr>
        <p:txBody>
          <a:bodyPr/>
          <a:lstStyle/>
          <a:p>
            <a:r>
              <a:rPr lang="en-US" sz="2400" dirty="0">
                <a:solidFill>
                  <a:schemeClr val="tx1"/>
                </a:solidFill>
              </a:rPr>
              <a:t>Create the comma-separated values (CSV) file with the list of all the users and their properties</a:t>
            </a:r>
          </a:p>
          <a:p>
            <a:r>
              <a:rPr lang="en-US" sz="2400" dirty="0">
                <a:solidFill>
                  <a:schemeClr val="tx1"/>
                </a:solidFill>
              </a:rPr>
              <a:t>Loop through the file processing each user</a:t>
            </a:r>
          </a:p>
          <a:p>
            <a:r>
              <a:rPr lang="en-US" sz="2400" dirty="0">
                <a:solidFill>
                  <a:schemeClr val="tx1"/>
                </a:solidFill>
              </a:rPr>
              <a:t>Consider error handling, duplicate users, initial password settings, empty properties, and when the account is enabled</a:t>
            </a:r>
          </a:p>
          <a:p>
            <a:pPr marL="0" indent="0">
              <a:buNone/>
            </a:pPr>
            <a:endParaRPr lang="en-US" sz="2400" dirty="0"/>
          </a:p>
        </p:txBody>
      </p:sp>
      <p:sp>
        <p:nvSpPr>
          <p:cNvPr id="3" name="Rectangle 2">
            <a:extLst>
              <a:ext uri="{FF2B5EF4-FFF2-40B4-BE49-F238E27FC236}">
                <a16:creationId xmlns:a16="http://schemas.microsoft.com/office/drawing/2014/main" id="{46A81EFB-4504-452E-A04E-736040F07363}"/>
              </a:ext>
            </a:extLst>
          </p:cNvPr>
          <p:cNvSpPr/>
          <p:nvPr/>
        </p:nvSpPr>
        <p:spPr>
          <a:xfrm>
            <a:off x="584200" y="6050160"/>
            <a:ext cx="8464177" cy="461665"/>
          </a:xfrm>
          <a:prstGeom prst="rect">
            <a:avLst/>
          </a:prstGeom>
        </p:spPr>
        <p:txBody>
          <a:bodyPr wrap="none">
            <a:spAutoFit/>
          </a:bodyPr>
          <a:lstStyle/>
          <a:p>
            <a:r>
              <a:rPr lang="en-US" dirty="0">
                <a:solidFill>
                  <a:schemeClr val="accent3"/>
                </a:solidFill>
                <a:latin typeface="Segoe UI VSS (Regular)"/>
              </a:rPr>
              <a:t>✔️ </a:t>
            </a:r>
            <a:r>
              <a:rPr lang="en-US" sz="2400" dirty="0"/>
              <a:t>Bulk invite Azure AD B2B collaboration users is in Preview</a:t>
            </a:r>
            <a:endParaRPr lang="en-US" dirty="0"/>
          </a:p>
        </p:txBody>
      </p:sp>
    </p:spTree>
    <p:extLst>
      <p:ext uri="{BB962C8B-B14F-4D97-AF65-F5344CB8AC3E}">
        <p14:creationId xmlns:p14="http://schemas.microsoft.com/office/powerpoint/2010/main" val="1618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4567404"/>
          </a:xfrm>
        </p:spPr>
        <p:txBody>
          <a:bodyPr/>
          <a:lstStyle/>
          <a:p>
            <a:r>
              <a:rPr lang="en-US" dirty="0"/>
              <a:t>Group Types</a:t>
            </a:r>
          </a:p>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Office 365 groups</a:t>
            </a:r>
          </a:p>
          <a:p>
            <a:r>
              <a:rPr lang="en-US" dirty="0"/>
              <a:t>Assignment Types</a:t>
            </a:r>
          </a:p>
          <a:p>
            <a:pPr marL="457200" indent="-457200">
              <a:buFont typeface="Arial" panose="020B0604020202020204" pitchFamily="34" charset="0"/>
              <a:buChar char="•"/>
            </a:pPr>
            <a:r>
              <a:rPr lang="en-US" dirty="0"/>
              <a:t>Assigned</a:t>
            </a:r>
          </a:p>
          <a:p>
            <a:pPr marL="457200" indent="-457200">
              <a:buFont typeface="Arial" panose="020B0604020202020204" pitchFamily="34" charset="0"/>
              <a:buChar char="•"/>
            </a:pPr>
            <a:r>
              <a:rPr lang="en-US" dirty="0"/>
              <a:t>Dynamic User</a:t>
            </a:r>
          </a:p>
          <a:p>
            <a:pPr marL="457200" indent="-457200">
              <a:buFont typeface="Arial" panose="020B0604020202020204" pitchFamily="34" charset="0"/>
              <a:buChar char="•"/>
            </a:pPr>
            <a:r>
              <a:rPr lang="en-US" dirty="0">
                <a:solidFill>
                  <a:schemeClr val="tx1"/>
                </a:solidFill>
              </a:rPr>
              <a:t>Dynamic Device (Security groups only)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BECEA85E-89EE-4A61-AD0F-43C2886365C7}"/>
              </a:ext>
            </a:extLst>
          </p:cNvPr>
          <p:cNvPicPr>
            <a:picLocks noChangeAspect="1"/>
          </p:cNvPicPr>
          <p:nvPr/>
        </p:nvPicPr>
        <p:blipFill>
          <a:blip r:embed="rId3"/>
          <a:stretch>
            <a:fillRect/>
          </a:stretch>
        </p:blipFill>
        <p:spPr>
          <a:xfrm>
            <a:off x="5070035" y="1895374"/>
            <a:ext cx="6691745" cy="2219937"/>
          </a:xfrm>
          <a:prstGeom prst="rect">
            <a:avLst/>
          </a:prstGeom>
        </p:spPr>
      </p:pic>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a:xfrm>
            <a:off x="588263" y="457200"/>
            <a:ext cx="11018520" cy="553998"/>
          </a:xfrm>
        </p:spPr>
        <p:txBody>
          <a:bodyPr/>
          <a:lstStyle/>
          <a:p>
            <a:r>
              <a:rPr lang="en-US" dirty="0"/>
              <a:t>Azure AD Connect</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1" y="1435100"/>
            <a:ext cx="6108002" cy="2308225"/>
          </a:xfrm>
        </p:spPr>
        <p:txBody>
          <a:bodyPr/>
          <a:lstStyle/>
          <a:p>
            <a:r>
              <a:rPr lang="en-US" dirty="0"/>
              <a:t>Integrate your on-premises directories with Azure Active Directory</a:t>
            </a:r>
          </a:p>
          <a:p>
            <a:r>
              <a:rPr lang="en-US" dirty="0"/>
              <a:t>Provides a common identity for your users for Office 365, Azure, and SaaS applications integrated with Azure AD</a:t>
            </a:r>
          </a:p>
          <a:p>
            <a:r>
              <a:rPr lang="en-US" dirty="0"/>
              <a:t>There are several authentication options – password hash synchronization and pass-through authentication</a:t>
            </a:r>
          </a:p>
        </p:txBody>
      </p:sp>
      <p:pic>
        <p:nvPicPr>
          <p:cNvPr id="4" name="Picture 3" descr="Azure AD Connect is shown connecting on-premises AD to Azure AD.">
            <a:extLst>
              <a:ext uri="{FF2B5EF4-FFF2-40B4-BE49-F238E27FC236}">
                <a16:creationId xmlns:a16="http://schemas.microsoft.com/office/drawing/2014/main" id="{2FF2D0F8-EF31-4E09-A9A1-02F6F6CA08DC}"/>
              </a:ext>
            </a:extLst>
          </p:cNvPr>
          <p:cNvPicPr>
            <a:picLocks noChangeAspect="1"/>
          </p:cNvPicPr>
          <p:nvPr/>
        </p:nvPicPr>
        <p:blipFill>
          <a:blip r:embed="rId3"/>
          <a:stretch>
            <a:fillRect/>
          </a:stretch>
        </p:blipFill>
        <p:spPr>
          <a:xfrm>
            <a:off x="7124784" y="1636288"/>
            <a:ext cx="4706148" cy="2679193"/>
          </a:xfrm>
          <a:prstGeom prst="rect">
            <a:avLst/>
          </a:prstGeom>
        </p:spPr>
      </p:pic>
    </p:spTree>
    <p:extLst>
      <p:ext uri="{BB962C8B-B14F-4D97-AF65-F5344CB8AC3E}">
        <p14:creationId xmlns:p14="http://schemas.microsoft.com/office/powerpoint/2010/main" val="26809445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creenshot of the Azure AD Health page. Active alerts, resolved alerts, and notifications are shown.">
            <a:extLst>
              <a:ext uri="{FF2B5EF4-FFF2-40B4-BE49-F238E27FC236}">
                <a16:creationId xmlns:a16="http://schemas.microsoft.com/office/drawing/2014/main" id="{EF3E562A-8DDE-4C34-9A56-B87EA948E5BB}"/>
              </a:ext>
            </a:extLst>
          </p:cNvPr>
          <p:cNvSpPr>
            <a:spLocks noGrp="1"/>
          </p:cNvSpPr>
          <p:nvPr>
            <p:ph type="title"/>
          </p:nvPr>
        </p:nvSpPr>
        <p:spPr/>
        <p:txBody>
          <a:bodyPr/>
          <a:lstStyle/>
          <a:p>
            <a:r>
              <a:rPr lang="en-US" dirty="0">
                <a:solidFill>
                  <a:schemeClr val="tx1"/>
                </a:solidFill>
              </a:rPr>
              <a:t>Azure AD Connect Health</a:t>
            </a:r>
          </a:p>
        </p:txBody>
      </p:sp>
      <p:sp>
        <p:nvSpPr>
          <p:cNvPr id="3" name="Text Placeholder 2">
            <a:extLst>
              <a:ext uri="{FF2B5EF4-FFF2-40B4-BE49-F238E27FC236}">
                <a16:creationId xmlns:a16="http://schemas.microsoft.com/office/drawing/2014/main" id="{B87E5052-0737-4CB0-873E-131E8F32231F}"/>
              </a:ext>
            </a:extLst>
          </p:cNvPr>
          <p:cNvSpPr>
            <a:spLocks noGrp="1"/>
          </p:cNvSpPr>
          <p:nvPr>
            <p:ph type="body" sz="quarter" idx="10"/>
          </p:nvPr>
        </p:nvSpPr>
        <p:spPr>
          <a:xfrm>
            <a:off x="584200" y="1435497"/>
            <a:ext cx="5688584" cy="4912114"/>
          </a:xfrm>
        </p:spPr>
        <p:txBody>
          <a:bodyPr/>
          <a:lstStyle/>
          <a:p>
            <a:r>
              <a:rPr lang="en-US" dirty="0"/>
              <a:t>Monitor and gain insights into AD FS servers, Azure AD Connect, and AD domain controllers</a:t>
            </a:r>
          </a:p>
          <a:p>
            <a:r>
              <a:rPr lang="en-US" dirty="0"/>
              <a:t>Monitor and gain insights into the synchronizations that occur between your on-premises AD DS and Azure AD</a:t>
            </a:r>
          </a:p>
          <a:p>
            <a:r>
              <a:rPr lang="en-US" dirty="0"/>
              <a:t>Monitor and gain insights into your on-premises identity infrastructure that is used to access Office 365 or other Azure AD applications</a:t>
            </a:r>
          </a:p>
        </p:txBody>
      </p:sp>
      <p:pic>
        <p:nvPicPr>
          <p:cNvPr id="4" name="Picture 3" descr="Diagram of an on-premises infrastructure using AD connect to access Azure AD and Azure AD Connect Health. ">
            <a:extLst>
              <a:ext uri="{FF2B5EF4-FFF2-40B4-BE49-F238E27FC236}">
                <a16:creationId xmlns:a16="http://schemas.microsoft.com/office/drawing/2014/main" id="{3C6D7288-70C6-41E6-B732-DDE4625D1795}"/>
              </a:ext>
            </a:extLst>
          </p:cNvPr>
          <p:cNvPicPr>
            <a:picLocks noChangeAspect="1"/>
          </p:cNvPicPr>
          <p:nvPr/>
        </p:nvPicPr>
        <p:blipFill>
          <a:blip r:embed="rId3"/>
          <a:stretch>
            <a:fillRect/>
          </a:stretch>
        </p:blipFill>
        <p:spPr>
          <a:xfrm>
            <a:off x="6623685" y="1938528"/>
            <a:ext cx="5228610" cy="2778633"/>
          </a:xfrm>
          <a:prstGeom prst="rect">
            <a:avLst/>
          </a:prstGeom>
        </p:spPr>
      </p:pic>
    </p:spTree>
    <p:extLst>
      <p:ext uri="{BB962C8B-B14F-4D97-AF65-F5344CB8AC3E}">
        <p14:creationId xmlns:p14="http://schemas.microsoft.com/office/powerpoint/2010/main" val="3687525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435497"/>
            <a:ext cx="11018520" cy="1465016"/>
          </a:xfrm>
        </p:spPr>
        <p:txBody>
          <a:bodyPr/>
          <a:lstStyle/>
          <a:p>
            <a:r>
              <a:rPr lang="en-US" dirty="0"/>
              <a:t>Lesson 01: Azure Active Directory</a:t>
            </a:r>
          </a:p>
          <a:p>
            <a:r>
              <a:rPr lang="en-US" dirty="0"/>
              <a:t>Lesson 02: Users and Groups</a:t>
            </a:r>
          </a:p>
          <a:p>
            <a:r>
              <a:rPr lang="en-US" dirty="0"/>
              <a:t>Lesson 03: Module 01 Lab and Review</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AFD0-188E-4E31-9AC3-2D6709375155}"/>
              </a:ext>
            </a:extLst>
          </p:cNvPr>
          <p:cNvSpPr>
            <a:spLocks noGrp="1"/>
          </p:cNvSpPr>
          <p:nvPr>
            <p:ph type="title"/>
          </p:nvPr>
        </p:nvSpPr>
        <p:spPr/>
        <p:txBody>
          <a:bodyPr/>
          <a:lstStyle/>
          <a:p>
            <a:r>
              <a:rPr lang="en-US" dirty="0">
                <a:cs typeface="Segoe UI"/>
              </a:rPr>
              <a:t>Managing Multiple Directories</a:t>
            </a:r>
            <a:endParaRPr lang="en-US" dirty="0"/>
          </a:p>
        </p:txBody>
      </p:sp>
      <p:sp>
        <p:nvSpPr>
          <p:cNvPr id="3" name="Text Placeholder 2">
            <a:extLst>
              <a:ext uri="{FF2B5EF4-FFF2-40B4-BE49-F238E27FC236}">
                <a16:creationId xmlns:a16="http://schemas.microsoft.com/office/drawing/2014/main" id="{35B09A46-B6F0-428D-8C4A-E8909055D969}"/>
              </a:ext>
            </a:extLst>
          </p:cNvPr>
          <p:cNvSpPr>
            <a:spLocks noGrp="1"/>
          </p:cNvSpPr>
          <p:nvPr>
            <p:ph type="body" sz="quarter" idx="10"/>
          </p:nvPr>
        </p:nvSpPr>
        <p:spPr>
          <a:xfrm>
            <a:off x="591975" y="1435497"/>
            <a:ext cx="5303522" cy="4567404"/>
          </a:xfrm>
        </p:spPr>
        <p:txBody>
          <a:bodyPr vert="horz" wrap="square" lIns="0" tIns="0" rIns="0" bIns="0" rtlCol="0" anchor="t">
            <a:spAutoFit/>
          </a:bodyPr>
          <a:lstStyle/>
          <a:p>
            <a:r>
              <a:rPr lang="en-US" dirty="0">
                <a:latin typeface="Segoe UI Semilight"/>
                <a:cs typeface="Segoe UI Semilight"/>
              </a:rPr>
              <a:t>In Azure Active Directory (Azure AD), each tenant is a fully independent resource</a:t>
            </a:r>
          </a:p>
          <a:p>
            <a:r>
              <a:rPr lang="en-US" dirty="0">
                <a:latin typeface="Segoe UI Semilight"/>
                <a:cs typeface="Segoe UI Semilight"/>
              </a:rPr>
              <a:t>There is no parent-child relationship between tenants</a:t>
            </a:r>
          </a:p>
          <a:p>
            <a:r>
              <a:rPr lang="en-US" dirty="0">
                <a:latin typeface="Segoe UI Semilight"/>
                <a:cs typeface="Segoe UI Semilight"/>
              </a:rPr>
              <a:t>This independence between tenants includes resource, administrative, and synchronization</a:t>
            </a:r>
          </a:p>
          <a:p>
            <a:endParaRPr lang="en-US" dirty="0"/>
          </a:p>
        </p:txBody>
      </p:sp>
      <p:pic>
        <p:nvPicPr>
          <p:cNvPr id="4" name="Picture 4" descr="An on-premises AD is shown using AD Connect to connect to a single cloud.">
            <a:extLst>
              <a:ext uri="{FF2B5EF4-FFF2-40B4-BE49-F238E27FC236}">
                <a16:creationId xmlns:a16="http://schemas.microsoft.com/office/drawing/2014/main" id="{53A8818A-BBC5-468F-A738-7D87B529C94B}"/>
              </a:ext>
            </a:extLst>
          </p:cNvPr>
          <p:cNvPicPr>
            <a:picLocks noChangeAspect="1"/>
          </p:cNvPicPr>
          <p:nvPr/>
        </p:nvPicPr>
        <p:blipFill>
          <a:blip r:embed="rId3"/>
          <a:stretch>
            <a:fillRect/>
          </a:stretch>
        </p:blipFill>
        <p:spPr>
          <a:xfrm>
            <a:off x="6046236" y="1712656"/>
            <a:ext cx="5643466" cy="3518219"/>
          </a:xfrm>
          <a:prstGeom prst="rect">
            <a:avLst/>
          </a:prstGeom>
        </p:spPr>
      </p:pic>
      <p:sp>
        <p:nvSpPr>
          <p:cNvPr id="6" name="TextBox 5">
            <a:extLst>
              <a:ext uri="{FF2B5EF4-FFF2-40B4-BE49-F238E27FC236}">
                <a16:creationId xmlns:a16="http://schemas.microsoft.com/office/drawing/2014/main" id="{83347AD5-C0E7-4FC2-BE28-415EB9D9B47E}"/>
              </a:ext>
            </a:extLst>
          </p:cNvPr>
          <p:cNvSpPr txBox="1"/>
          <p:nvPr/>
        </p:nvSpPr>
        <p:spPr>
          <a:xfrm>
            <a:off x="821094" y="5875176"/>
            <a:ext cx="1036319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rgbClr val="00B050"/>
                </a:solidFill>
                <a:latin typeface="+mn-ea"/>
              </a:rPr>
              <a:t>✔️</a:t>
            </a:r>
            <a:r>
              <a:rPr lang="en-US" sz="2400" dirty="0">
                <a:latin typeface="Segoe UI VSS (Regular)"/>
              </a:rPr>
              <a:t> </a:t>
            </a:r>
            <a:r>
              <a:rPr lang="en-US" sz="2400" dirty="0">
                <a:ea typeface="+mn-lt"/>
                <a:cs typeface="+mn-lt"/>
              </a:rPr>
              <a:t>It is recommended to use a supported synchronization configuration</a:t>
            </a:r>
            <a:r>
              <a:rPr lang="en-US" sz="2400" dirty="0">
                <a:latin typeface="Segoe UI VSS (Regular)"/>
              </a:rPr>
              <a:t> </a:t>
            </a:r>
            <a:endParaRPr lang="en-US" dirty="0"/>
          </a:p>
        </p:txBody>
      </p:sp>
    </p:spTree>
    <p:extLst>
      <p:ext uri="{BB962C8B-B14F-4D97-AF65-F5344CB8AC3E}">
        <p14:creationId xmlns:p14="http://schemas.microsoft.com/office/powerpoint/2010/main" val="12867600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CAAC-919B-415D-BF43-A81B6BC4687E}"/>
              </a:ext>
            </a:extLst>
          </p:cNvPr>
          <p:cNvSpPr>
            <a:spLocks noGrp="1"/>
          </p:cNvSpPr>
          <p:nvPr>
            <p:ph type="title"/>
          </p:nvPr>
        </p:nvSpPr>
        <p:spPr/>
        <p:txBody>
          <a:bodyPr/>
          <a:lstStyle/>
          <a:p>
            <a:r>
              <a:rPr lang="en-US" dirty="0">
                <a:solidFill>
                  <a:schemeClr val="tx1"/>
                </a:solidFill>
              </a:rPr>
              <a:t>Azure AD B2B and B2C</a:t>
            </a:r>
          </a:p>
        </p:txBody>
      </p:sp>
      <p:sp>
        <p:nvSpPr>
          <p:cNvPr id="3" name="Text Placeholder 2">
            <a:extLst>
              <a:ext uri="{FF2B5EF4-FFF2-40B4-BE49-F238E27FC236}">
                <a16:creationId xmlns:a16="http://schemas.microsoft.com/office/drawing/2014/main" id="{018298D9-4D2E-4C1A-B79E-A77A65D81D86}"/>
              </a:ext>
            </a:extLst>
          </p:cNvPr>
          <p:cNvSpPr>
            <a:spLocks noGrp="1"/>
          </p:cNvSpPr>
          <p:nvPr>
            <p:ph type="body" sz="quarter" idx="10"/>
          </p:nvPr>
        </p:nvSpPr>
        <p:spPr>
          <a:xfrm>
            <a:off x="535506" y="1302315"/>
            <a:ext cx="6369508" cy="5090624"/>
          </a:xfrm>
        </p:spPr>
        <p:txBody>
          <a:bodyPr/>
          <a:lstStyle/>
          <a:p>
            <a:pPr lvl="0"/>
            <a:r>
              <a:rPr lang="en-US" kern="0" dirty="0">
                <a:solidFill>
                  <a:srgbClr val="000000"/>
                </a:solidFill>
              </a:rPr>
              <a:t>Business to Business (B2B)</a:t>
            </a:r>
          </a:p>
          <a:p>
            <a:pPr lvl="1"/>
            <a:r>
              <a:rPr lang="en-US" sz="2400" kern="0" dirty="0">
                <a:solidFill>
                  <a:srgbClr val="000000"/>
                </a:solidFill>
              </a:rPr>
              <a:t>Inviting users from other Azure AD Tenants into your own organization tenant</a:t>
            </a:r>
          </a:p>
          <a:p>
            <a:pPr lvl="1">
              <a:spcAft>
                <a:spcPts val="1200"/>
              </a:spcAft>
            </a:pPr>
            <a:r>
              <a:rPr lang="en-US" sz="2400" kern="0" dirty="0">
                <a:solidFill>
                  <a:srgbClr val="000000"/>
                </a:solidFill>
              </a:rPr>
              <a:t>User provisioning is done by the invited party</a:t>
            </a:r>
          </a:p>
          <a:p>
            <a:pPr lvl="0"/>
            <a:r>
              <a:rPr lang="en-US" kern="0" dirty="0">
                <a:solidFill>
                  <a:srgbClr val="000000"/>
                </a:solidFill>
              </a:rPr>
              <a:t>Business to Consumer (B2C)</a:t>
            </a:r>
          </a:p>
          <a:p>
            <a:pPr lvl="1"/>
            <a:r>
              <a:rPr lang="en-US" sz="2400" kern="0" dirty="0">
                <a:solidFill>
                  <a:srgbClr val="000000"/>
                </a:solidFill>
              </a:rPr>
              <a:t>Inviting users from other social media Identity Tenants into your own organization tenant</a:t>
            </a:r>
          </a:p>
          <a:p>
            <a:pPr lvl="1"/>
            <a:r>
              <a:rPr lang="en-US" sz="2400" kern="0" dirty="0">
                <a:solidFill>
                  <a:srgbClr val="000000"/>
                </a:solidFill>
              </a:rPr>
              <a:t>User provisioning is done by the invited party; you are in control to invite the other side’s users</a:t>
            </a:r>
            <a:endParaRPr lang="en-US" dirty="0"/>
          </a:p>
        </p:txBody>
      </p:sp>
      <p:grpSp>
        <p:nvGrpSpPr>
          <p:cNvPr id="4" name="Group 3" descr="Cross-business connectivity using Azure AD B2B">
            <a:extLst>
              <a:ext uri="{FF2B5EF4-FFF2-40B4-BE49-F238E27FC236}">
                <a16:creationId xmlns:a16="http://schemas.microsoft.com/office/drawing/2014/main" id="{0D18EC80-F197-4F84-B72B-3427D5F9C60D}"/>
              </a:ext>
            </a:extLst>
          </p:cNvPr>
          <p:cNvGrpSpPr/>
          <p:nvPr/>
        </p:nvGrpSpPr>
        <p:grpSpPr>
          <a:xfrm>
            <a:off x="7092629" y="1325972"/>
            <a:ext cx="4734939" cy="1995306"/>
            <a:chOff x="4156812" y="2573933"/>
            <a:chExt cx="4734939" cy="1995306"/>
          </a:xfrm>
        </p:grpSpPr>
        <p:pic>
          <p:nvPicPr>
            <p:cNvPr id="5" name="Picture 4">
              <a:extLst>
                <a:ext uri="{FF2B5EF4-FFF2-40B4-BE49-F238E27FC236}">
                  <a16:creationId xmlns:a16="http://schemas.microsoft.com/office/drawing/2014/main" id="{A4909B06-029D-48B9-9042-7EB9BC9B3B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6B1D77A3-2E10-4695-B437-03726BA08F4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D5061230-7FDD-46D2-A88C-0083B26C648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3ABB88BB-3F98-4F06-9405-FCCC319152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8EDCBE86-D0E9-4C8F-83E3-3C2004FD5DA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3D7248F1-FE51-4439-8C81-D6DFF46255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A033BD22-2841-403B-B422-B5C280EDE03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80A37CC1-9AD6-485B-B699-9550AAE6F2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05405612-A2CE-407A-B7C5-66C9598F5A6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1AB03473-5796-48A9-84D2-4CEFF4C4D768}"/>
                </a:ext>
              </a:extLst>
            </p:cNvPr>
            <p:cNvGrpSpPr/>
            <p:nvPr/>
          </p:nvGrpSpPr>
          <p:grpSpPr>
            <a:xfrm>
              <a:off x="5894282" y="2573933"/>
              <a:ext cx="1247372" cy="893646"/>
              <a:chOff x="8052740" y="-285162"/>
              <a:chExt cx="2303972" cy="1650617"/>
            </a:xfrm>
          </p:grpSpPr>
          <p:sp>
            <p:nvSpPr>
              <p:cNvPr id="43" name="Freeform 38">
                <a:extLst>
                  <a:ext uri="{FF2B5EF4-FFF2-40B4-BE49-F238E27FC236}">
                    <a16:creationId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44" name="Picture 43">
                <a:extLst>
                  <a:ext uri="{FF2B5EF4-FFF2-40B4-BE49-F238E27FC236}">
                    <a16:creationId xmlns:a16="http://schemas.microsoft.com/office/drawing/2014/main" id="{D33ABF35-2F32-4BF0-A0DA-7F313D8CDF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45" name="Group 44">
                <a:extLst>
                  <a:ext uri="{FF2B5EF4-FFF2-40B4-BE49-F238E27FC236}">
                    <a16:creationId xmlns:a16="http://schemas.microsoft.com/office/drawing/2014/main" id="{2D453795-0884-4436-BAFC-89B8EB592EDD}"/>
                  </a:ext>
                </a:extLst>
              </p:cNvPr>
              <p:cNvGrpSpPr/>
              <p:nvPr/>
            </p:nvGrpSpPr>
            <p:grpSpPr>
              <a:xfrm>
                <a:off x="8387144" y="271929"/>
                <a:ext cx="369107" cy="368979"/>
                <a:chOff x="1477963" y="-1187450"/>
                <a:chExt cx="9232900" cy="9229725"/>
              </a:xfrm>
              <a:solidFill>
                <a:srgbClr val="002050"/>
              </a:solidFill>
            </p:grpSpPr>
            <p:sp>
              <p:nvSpPr>
                <p:cNvPr id="55" name="Freeform 9">
                  <a:extLst>
                    <a:ext uri="{FF2B5EF4-FFF2-40B4-BE49-F238E27FC236}">
                      <a16:creationId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6" name="Freeform 10">
                  <a:extLst>
                    <a:ext uri="{FF2B5EF4-FFF2-40B4-BE49-F238E27FC236}">
                      <a16:creationId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6" name="Group 45">
                <a:extLst>
                  <a:ext uri="{FF2B5EF4-FFF2-40B4-BE49-F238E27FC236}">
                    <a16:creationId xmlns:a16="http://schemas.microsoft.com/office/drawing/2014/main" id="{FA6E3A24-6002-40D2-AA27-C22F8170611F}"/>
                  </a:ext>
                </a:extLst>
              </p:cNvPr>
              <p:cNvGrpSpPr/>
              <p:nvPr/>
            </p:nvGrpSpPr>
            <p:grpSpPr>
              <a:xfrm>
                <a:off x="8824466" y="271929"/>
                <a:ext cx="369107" cy="368979"/>
                <a:chOff x="1477963" y="-1187450"/>
                <a:chExt cx="9232900" cy="9229725"/>
              </a:xfrm>
              <a:solidFill>
                <a:srgbClr val="002050"/>
              </a:solidFill>
            </p:grpSpPr>
            <p:sp>
              <p:nvSpPr>
                <p:cNvPr id="53" name="Freeform 9">
                  <a:extLst>
                    <a:ext uri="{FF2B5EF4-FFF2-40B4-BE49-F238E27FC236}">
                      <a16:creationId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4" name="Freeform 10">
                  <a:extLst>
                    <a:ext uri="{FF2B5EF4-FFF2-40B4-BE49-F238E27FC236}">
                      <a16:creationId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7" name="Group 46">
                <a:extLst>
                  <a:ext uri="{FF2B5EF4-FFF2-40B4-BE49-F238E27FC236}">
                    <a16:creationId xmlns:a16="http://schemas.microsoft.com/office/drawing/2014/main" id="{04960E0A-A943-4D42-AF6C-BB3915FEA366}"/>
                  </a:ext>
                </a:extLst>
              </p:cNvPr>
              <p:cNvGrpSpPr/>
              <p:nvPr/>
            </p:nvGrpSpPr>
            <p:grpSpPr>
              <a:xfrm>
                <a:off x="9261787" y="271929"/>
                <a:ext cx="369107" cy="368979"/>
                <a:chOff x="1477963" y="-1187450"/>
                <a:chExt cx="9232900" cy="9229725"/>
              </a:xfrm>
              <a:solidFill>
                <a:srgbClr val="002050"/>
              </a:solidFill>
            </p:grpSpPr>
            <p:sp>
              <p:nvSpPr>
                <p:cNvPr id="51" name="Freeform 9">
                  <a:extLst>
                    <a:ext uri="{FF2B5EF4-FFF2-40B4-BE49-F238E27FC236}">
                      <a16:creationId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2" name="Freeform 10">
                  <a:extLst>
                    <a:ext uri="{FF2B5EF4-FFF2-40B4-BE49-F238E27FC236}">
                      <a16:creationId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8" name="Group 47">
                <a:extLst>
                  <a:ext uri="{FF2B5EF4-FFF2-40B4-BE49-F238E27FC236}">
                    <a16:creationId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49" name="Oval 48">
                  <a:extLst>
                    <a:ext uri="{FF2B5EF4-FFF2-40B4-BE49-F238E27FC236}">
                      <a16:creationId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50" name="Freeform 5">
                  <a:extLst>
                    <a:ext uri="{FF2B5EF4-FFF2-40B4-BE49-F238E27FC236}">
                      <a16:creationId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16" name="Group 15">
              <a:extLst>
                <a:ext uri="{FF2B5EF4-FFF2-40B4-BE49-F238E27FC236}">
                  <a16:creationId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41" name="Oval 40">
                <a:extLst>
                  <a:ext uri="{FF2B5EF4-FFF2-40B4-BE49-F238E27FC236}">
                    <a16:creationId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2" name="Freeform 5">
                <a:extLst>
                  <a:ext uri="{FF2B5EF4-FFF2-40B4-BE49-F238E27FC236}">
                    <a16:creationId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7" name="Group 16">
              <a:extLst>
                <a:ext uri="{FF2B5EF4-FFF2-40B4-BE49-F238E27FC236}">
                  <a16:creationId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9" name="Oval 38">
                <a:extLst>
                  <a:ext uri="{FF2B5EF4-FFF2-40B4-BE49-F238E27FC236}">
                    <a16:creationId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0" name="Freeform 5">
                <a:extLst>
                  <a:ext uri="{FF2B5EF4-FFF2-40B4-BE49-F238E27FC236}">
                    <a16:creationId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8" name="Group 17">
              <a:extLst>
                <a:ext uri="{FF2B5EF4-FFF2-40B4-BE49-F238E27FC236}">
                  <a16:creationId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9" name="Group 18">
              <a:extLst>
                <a:ext uri="{FF2B5EF4-FFF2-40B4-BE49-F238E27FC236}">
                  <a16:creationId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35" name="Oval 34">
                <a:extLst>
                  <a:ext uri="{FF2B5EF4-FFF2-40B4-BE49-F238E27FC236}">
                    <a16:creationId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6" name="Freeform 5">
                <a:extLst>
                  <a:ext uri="{FF2B5EF4-FFF2-40B4-BE49-F238E27FC236}">
                    <a16:creationId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20" name="Picture 19">
              <a:extLst>
                <a:ext uri="{FF2B5EF4-FFF2-40B4-BE49-F238E27FC236}">
                  <a16:creationId xmlns:a16="http://schemas.microsoft.com/office/drawing/2014/main" id="{C472D45B-8103-41D1-A6E5-38B8F6FAF5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21" name="Picture 20">
              <a:extLst>
                <a:ext uri="{FF2B5EF4-FFF2-40B4-BE49-F238E27FC236}">
                  <a16:creationId xmlns:a16="http://schemas.microsoft.com/office/drawing/2014/main" id="{9C7D499A-FF1E-4850-9054-F85CA5FB4C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22" name="Group 21">
              <a:extLst>
                <a:ext uri="{FF2B5EF4-FFF2-40B4-BE49-F238E27FC236}">
                  <a16:creationId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33" name="Oval 32">
                <a:extLst>
                  <a:ext uri="{FF2B5EF4-FFF2-40B4-BE49-F238E27FC236}">
                    <a16:creationId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4" name="Freeform 5">
                <a:extLst>
                  <a:ext uri="{FF2B5EF4-FFF2-40B4-BE49-F238E27FC236}">
                    <a16:creationId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23" name="Elbow Connector 121">
              <a:extLst>
                <a:ext uri="{FF2B5EF4-FFF2-40B4-BE49-F238E27FC236}">
                  <a16:creationId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24" name="Straight Connector 23">
              <a:extLst>
                <a:ext uri="{FF2B5EF4-FFF2-40B4-BE49-F238E27FC236}">
                  <a16:creationId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25" name="Straight Connector 24">
              <a:extLst>
                <a:ext uri="{FF2B5EF4-FFF2-40B4-BE49-F238E27FC236}">
                  <a16:creationId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26" name="Straight Connector 25">
              <a:extLst>
                <a:ext uri="{FF2B5EF4-FFF2-40B4-BE49-F238E27FC236}">
                  <a16:creationId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27" name="Straight Connector 26">
              <a:extLst>
                <a:ext uri="{FF2B5EF4-FFF2-40B4-BE49-F238E27FC236}">
                  <a16:creationId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28" name="Straight Arrow Connector 27">
              <a:extLst>
                <a:ext uri="{FF2B5EF4-FFF2-40B4-BE49-F238E27FC236}">
                  <a16:creationId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29" name="Straight Arrow Connector 28">
              <a:extLst>
                <a:ext uri="{FF2B5EF4-FFF2-40B4-BE49-F238E27FC236}">
                  <a16:creationId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0" name="Straight Arrow Connector 29">
              <a:extLst>
                <a:ext uri="{FF2B5EF4-FFF2-40B4-BE49-F238E27FC236}">
                  <a16:creationId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1" name="Elbow Connector 136">
              <a:extLst>
                <a:ext uri="{FF2B5EF4-FFF2-40B4-BE49-F238E27FC236}">
                  <a16:creationId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32" name="Straight Arrow Connector 31">
              <a:extLst>
                <a:ext uri="{FF2B5EF4-FFF2-40B4-BE49-F238E27FC236}">
                  <a16:creationId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grpSp>
        <p:nvGrpSpPr>
          <p:cNvPr id="57" name="Group 56" descr="Third-party native identities using Azure AD B2C">
            <a:extLst>
              <a:ext uri="{FF2B5EF4-FFF2-40B4-BE49-F238E27FC236}">
                <a16:creationId xmlns:a16="http://schemas.microsoft.com/office/drawing/2014/main" id="{5E99981B-4224-4875-912E-64D84D497E9A}"/>
              </a:ext>
            </a:extLst>
          </p:cNvPr>
          <p:cNvGrpSpPr/>
          <p:nvPr/>
        </p:nvGrpSpPr>
        <p:grpSpPr>
          <a:xfrm>
            <a:off x="7245851" y="3956498"/>
            <a:ext cx="4855641" cy="2114843"/>
            <a:chOff x="4083408" y="2630577"/>
            <a:chExt cx="4855641" cy="2114843"/>
          </a:xfrm>
        </p:grpSpPr>
        <p:pic>
          <p:nvPicPr>
            <p:cNvPr id="58" name="Picture 57">
              <a:extLst>
                <a:ext uri="{FF2B5EF4-FFF2-40B4-BE49-F238E27FC236}">
                  <a16:creationId xmlns:a16="http://schemas.microsoft.com/office/drawing/2014/main" id="{6B9195AD-5385-4B8D-9401-D41E33CD73E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59" name="Picture 58">
              <a:extLst>
                <a:ext uri="{FF2B5EF4-FFF2-40B4-BE49-F238E27FC236}">
                  <a16:creationId xmlns:a16="http://schemas.microsoft.com/office/drawing/2014/main" id="{AB8DA5CF-3B09-4413-A2CB-0C73FA5E77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60" name="Picture 59">
              <a:extLst>
                <a:ext uri="{FF2B5EF4-FFF2-40B4-BE49-F238E27FC236}">
                  <a16:creationId xmlns:a16="http://schemas.microsoft.com/office/drawing/2014/main" id="{7643C6AC-47F2-4551-B13F-D42433CDBD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61" name="Picture 60">
              <a:extLst>
                <a:ext uri="{FF2B5EF4-FFF2-40B4-BE49-F238E27FC236}">
                  <a16:creationId xmlns:a16="http://schemas.microsoft.com/office/drawing/2014/main" id="{CA5FBDCB-4964-49CA-8DE1-429CDD4628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62" name="Picture 61">
              <a:extLst>
                <a:ext uri="{FF2B5EF4-FFF2-40B4-BE49-F238E27FC236}">
                  <a16:creationId xmlns:a16="http://schemas.microsoft.com/office/drawing/2014/main" id="{C9582522-3B0E-494D-B4E1-2C5851339E7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63" name="Straight Connector 62">
              <a:extLst>
                <a:ext uri="{FF2B5EF4-FFF2-40B4-BE49-F238E27FC236}">
                  <a16:creationId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64" name="Picture 63">
              <a:extLst>
                <a:ext uri="{FF2B5EF4-FFF2-40B4-BE49-F238E27FC236}">
                  <a16:creationId xmlns:a16="http://schemas.microsoft.com/office/drawing/2014/main" id="{0F8A98C5-161A-4D56-AAAC-17CE4E4548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65" name="Group 64">
              <a:extLst>
                <a:ext uri="{FF2B5EF4-FFF2-40B4-BE49-F238E27FC236}">
                  <a16:creationId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96" name="Freeform 38">
                <a:extLst>
                  <a:ext uri="{FF2B5EF4-FFF2-40B4-BE49-F238E27FC236}">
                    <a16:creationId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97" name="Picture 96">
                <a:extLst>
                  <a:ext uri="{FF2B5EF4-FFF2-40B4-BE49-F238E27FC236}">
                    <a16:creationId xmlns:a16="http://schemas.microsoft.com/office/drawing/2014/main" id="{1CCB8BED-EA0D-4D26-B58E-21AAC9CB40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98" name="Group 97">
                <a:extLst>
                  <a:ext uri="{FF2B5EF4-FFF2-40B4-BE49-F238E27FC236}">
                    <a16:creationId xmlns:a16="http://schemas.microsoft.com/office/drawing/2014/main" id="{9B39B4E3-43D2-4A9C-B8CF-4A61B5252AE3}"/>
                  </a:ext>
                </a:extLst>
              </p:cNvPr>
              <p:cNvGrpSpPr/>
              <p:nvPr/>
            </p:nvGrpSpPr>
            <p:grpSpPr>
              <a:xfrm>
                <a:off x="8387144" y="271929"/>
                <a:ext cx="369107" cy="368979"/>
                <a:chOff x="1477963" y="-1187450"/>
                <a:chExt cx="9232900" cy="9229725"/>
              </a:xfrm>
              <a:solidFill>
                <a:srgbClr val="002050"/>
              </a:solidFill>
            </p:grpSpPr>
            <p:sp>
              <p:nvSpPr>
                <p:cNvPr id="108" name="Freeform 9">
                  <a:extLst>
                    <a:ext uri="{FF2B5EF4-FFF2-40B4-BE49-F238E27FC236}">
                      <a16:creationId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9" name="Freeform 10">
                  <a:extLst>
                    <a:ext uri="{FF2B5EF4-FFF2-40B4-BE49-F238E27FC236}">
                      <a16:creationId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99" name="Group 98">
                <a:extLst>
                  <a:ext uri="{FF2B5EF4-FFF2-40B4-BE49-F238E27FC236}">
                    <a16:creationId xmlns:a16="http://schemas.microsoft.com/office/drawing/2014/main" id="{8D38F6BE-248C-4C79-894B-814939E10F0D}"/>
                  </a:ext>
                </a:extLst>
              </p:cNvPr>
              <p:cNvGrpSpPr/>
              <p:nvPr/>
            </p:nvGrpSpPr>
            <p:grpSpPr>
              <a:xfrm>
                <a:off x="8824466" y="271929"/>
                <a:ext cx="369107" cy="368979"/>
                <a:chOff x="1477963" y="-1187450"/>
                <a:chExt cx="9232900" cy="9229725"/>
              </a:xfrm>
              <a:solidFill>
                <a:srgbClr val="002050"/>
              </a:solidFill>
            </p:grpSpPr>
            <p:sp>
              <p:nvSpPr>
                <p:cNvPr id="106" name="Freeform 9">
                  <a:extLst>
                    <a:ext uri="{FF2B5EF4-FFF2-40B4-BE49-F238E27FC236}">
                      <a16:creationId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7" name="Freeform 10">
                  <a:extLst>
                    <a:ext uri="{FF2B5EF4-FFF2-40B4-BE49-F238E27FC236}">
                      <a16:creationId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0" name="Group 99">
                <a:extLst>
                  <a:ext uri="{FF2B5EF4-FFF2-40B4-BE49-F238E27FC236}">
                    <a16:creationId xmlns:a16="http://schemas.microsoft.com/office/drawing/2014/main" id="{E2A55C24-1F8F-4F30-B1CE-40072E5E53A5}"/>
                  </a:ext>
                </a:extLst>
              </p:cNvPr>
              <p:cNvGrpSpPr/>
              <p:nvPr/>
            </p:nvGrpSpPr>
            <p:grpSpPr>
              <a:xfrm>
                <a:off x="9261787" y="271929"/>
                <a:ext cx="369107" cy="368979"/>
                <a:chOff x="1477963" y="-1187450"/>
                <a:chExt cx="9232900" cy="9229725"/>
              </a:xfrm>
              <a:solidFill>
                <a:srgbClr val="002050"/>
              </a:solidFill>
            </p:grpSpPr>
            <p:sp>
              <p:nvSpPr>
                <p:cNvPr id="104" name="Freeform 9">
                  <a:extLst>
                    <a:ext uri="{FF2B5EF4-FFF2-40B4-BE49-F238E27FC236}">
                      <a16:creationId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5" name="Freeform 10">
                  <a:extLst>
                    <a:ext uri="{FF2B5EF4-FFF2-40B4-BE49-F238E27FC236}">
                      <a16:creationId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1" name="Group 100">
                <a:extLst>
                  <a:ext uri="{FF2B5EF4-FFF2-40B4-BE49-F238E27FC236}">
                    <a16:creationId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02" name="Oval 101">
                  <a:extLst>
                    <a:ext uri="{FF2B5EF4-FFF2-40B4-BE49-F238E27FC236}">
                      <a16:creationId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103" name="Freeform 5">
                  <a:extLst>
                    <a:ext uri="{FF2B5EF4-FFF2-40B4-BE49-F238E27FC236}">
                      <a16:creationId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66" name="Group 65">
              <a:extLst>
                <a:ext uri="{FF2B5EF4-FFF2-40B4-BE49-F238E27FC236}">
                  <a16:creationId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94" name="Oval 93">
                <a:extLst>
                  <a:ext uri="{FF2B5EF4-FFF2-40B4-BE49-F238E27FC236}">
                    <a16:creationId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5" name="Freeform 5">
                <a:extLst>
                  <a:ext uri="{FF2B5EF4-FFF2-40B4-BE49-F238E27FC236}">
                    <a16:creationId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7" name="Group 66">
              <a:extLst>
                <a:ext uri="{FF2B5EF4-FFF2-40B4-BE49-F238E27FC236}">
                  <a16:creationId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92" name="Oval 91">
                <a:extLst>
                  <a:ext uri="{FF2B5EF4-FFF2-40B4-BE49-F238E27FC236}">
                    <a16:creationId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3" name="Freeform 5">
                <a:extLst>
                  <a:ext uri="{FF2B5EF4-FFF2-40B4-BE49-F238E27FC236}">
                    <a16:creationId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8" name="Group 67">
              <a:extLst>
                <a:ext uri="{FF2B5EF4-FFF2-40B4-BE49-F238E27FC236}">
                  <a16:creationId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90" name="Oval 89">
                <a:extLst>
                  <a:ext uri="{FF2B5EF4-FFF2-40B4-BE49-F238E27FC236}">
                    <a16:creationId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1" name="Freeform 5">
                <a:extLst>
                  <a:ext uri="{FF2B5EF4-FFF2-40B4-BE49-F238E27FC236}">
                    <a16:creationId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9" name="Group 68">
              <a:extLst>
                <a:ext uri="{FF2B5EF4-FFF2-40B4-BE49-F238E27FC236}">
                  <a16:creationId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88" name="Oval 87">
                <a:extLst>
                  <a:ext uri="{FF2B5EF4-FFF2-40B4-BE49-F238E27FC236}">
                    <a16:creationId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9" name="Freeform 5">
                <a:extLst>
                  <a:ext uri="{FF2B5EF4-FFF2-40B4-BE49-F238E27FC236}">
                    <a16:creationId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70" name="Group 69">
              <a:extLst>
                <a:ext uri="{FF2B5EF4-FFF2-40B4-BE49-F238E27FC236}">
                  <a16:creationId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86" name="Oval 85">
                <a:extLst>
                  <a:ext uri="{FF2B5EF4-FFF2-40B4-BE49-F238E27FC236}">
                    <a16:creationId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7" name="Freeform 5">
                <a:extLst>
                  <a:ext uri="{FF2B5EF4-FFF2-40B4-BE49-F238E27FC236}">
                    <a16:creationId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71" name="Elbow Connector 121">
              <a:extLst>
                <a:ext uri="{FF2B5EF4-FFF2-40B4-BE49-F238E27FC236}">
                  <a16:creationId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72" name="Straight Connector 71">
              <a:extLst>
                <a:ext uri="{FF2B5EF4-FFF2-40B4-BE49-F238E27FC236}">
                  <a16:creationId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73" name="Straight Connector 72">
              <a:extLst>
                <a:ext uri="{FF2B5EF4-FFF2-40B4-BE49-F238E27FC236}">
                  <a16:creationId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74" name="Straight Connector 73">
              <a:extLst>
                <a:ext uri="{FF2B5EF4-FFF2-40B4-BE49-F238E27FC236}">
                  <a16:creationId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75" name="Straight Connector 74">
              <a:extLst>
                <a:ext uri="{FF2B5EF4-FFF2-40B4-BE49-F238E27FC236}">
                  <a16:creationId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76" name="Straight Arrow Connector 75">
              <a:extLst>
                <a:ext uri="{FF2B5EF4-FFF2-40B4-BE49-F238E27FC236}">
                  <a16:creationId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7" name="Straight Arrow Connector 76">
              <a:extLst>
                <a:ext uri="{FF2B5EF4-FFF2-40B4-BE49-F238E27FC236}">
                  <a16:creationId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8" name="Straight Arrow Connector 77">
              <a:extLst>
                <a:ext uri="{FF2B5EF4-FFF2-40B4-BE49-F238E27FC236}">
                  <a16:creationId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9" name="Elbow Connector 136">
              <a:extLst>
                <a:ext uri="{FF2B5EF4-FFF2-40B4-BE49-F238E27FC236}">
                  <a16:creationId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80" name="Straight Arrow Connector 79">
              <a:extLst>
                <a:ext uri="{FF2B5EF4-FFF2-40B4-BE49-F238E27FC236}">
                  <a16:creationId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81" name="Picture 80">
              <a:extLst>
                <a:ext uri="{FF2B5EF4-FFF2-40B4-BE49-F238E27FC236}">
                  <a16:creationId xmlns:a16="http://schemas.microsoft.com/office/drawing/2014/main" id="{F3752C9E-CAA4-4945-91DE-0B07FAEFF72A}"/>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1D959D50-3115-4100-84F0-FE3955911E58}"/>
                </a:ext>
              </a:extLst>
            </p:cNvPr>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488D8A91-B61C-40C9-9CB7-47B21D7F497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84" name="Picture 83">
              <a:extLst>
                <a:ext uri="{FF2B5EF4-FFF2-40B4-BE49-F238E27FC236}">
                  <a16:creationId xmlns:a16="http://schemas.microsoft.com/office/drawing/2014/main" id="{3A7A93E6-3C53-49A3-A2EA-7E4242121D13}"/>
                </a:ext>
              </a:extLst>
            </p:cNvPr>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DA6C011D-576A-4169-9E5F-3E8D81DB4DF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10596390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909098"/>
            <a:ext cx="9308592" cy="498598"/>
          </a:xfrm>
        </p:spPr>
        <p:txBody>
          <a:bodyPr/>
          <a:lstStyle/>
          <a:p>
            <a:r>
              <a:rPr lang="en-US" dirty="0">
                <a:cs typeface="Segoe UI"/>
              </a:rPr>
              <a:t>Lesson 03: Module 01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392245"/>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400" dirty="0"/>
          </a:p>
          <a:p>
            <a:endParaRPr lang="en-US" sz="2400" dirty="0">
              <a:latin typeface="Segoe UI Semilight"/>
              <a:cs typeface="Segoe UI Semilight"/>
            </a:endParaRPr>
          </a:p>
          <a:p>
            <a:r>
              <a:rPr lang="en-US" sz="2400" b="1" dirty="0">
                <a:latin typeface="Segoe UI Semilight"/>
                <a:cs typeface="Segoe UI Semilight"/>
              </a:rPr>
              <a:t>Objectives</a:t>
            </a:r>
            <a:endParaRPr lang="en-US" b="1" dirty="0"/>
          </a:p>
          <a:p>
            <a:pPr marL="285750" indent="-285750">
              <a:buFont typeface="Arial"/>
              <a:buChar char="•"/>
            </a:pPr>
            <a:r>
              <a:rPr lang="en-US" sz="2400" dirty="0">
                <a:latin typeface="Segoe UI Semilight"/>
                <a:cs typeface="Segoe UI Semilight"/>
              </a:rPr>
              <a:t>Task 1: Create and configure Azure AD users</a:t>
            </a:r>
            <a:endParaRPr lang="en-US" sz="2400" dirty="0"/>
          </a:p>
          <a:p>
            <a:pPr marL="285750" indent="-285750">
              <a:buFont typeface="Arial"/>
              <a:buChar char="•"/>
            </a:pPr>
            <a:r>
              <a:rPr lang="en-US" sz="2400" dirty="0">
                <a:latin typeface="Segoe UI Semilight"/>
                <a:cs typeface="Segoe UI Semilight"/>
              </a:rPr>
              <a:t>Task 2: Create Azure AD groups with assigned and dynamic membership</a:t>
            </a:r>
            <a:endParaRPr lang="en-US" sz="2400" dirty="0"/>
          </a:p>
          <a:p>
            <a:pPr marL="285750" indent="-285750">
              <a:buFont typeface="Arial"/>
              <a:buChar char="•"/>
            </a:pPr>
            <a:r>
              <a:rPr lang="en-US" sz="2400" dirty="0">
                <a:latin typeface="Segoe UI Semilight"/>
                <a:cs typeface="Segoe UI Semilight"/>
              </a:rPr>
              <a:t>Task 3: Create an Azure Active Directory (AD) tenant</a:t>
            </a:r>
            <a:endParaRPr lang="en-US" sz="2400" dirty="0"/>
          </a:p>
          <a:p>
            <a:pPr marL="285750" indent="-285750">
              <a:buFont typeface="Arial"/>
              <a:buChar char="•"/>
            </a:pPr>
            <a:r>
              <a:rPr lang="en-US" sz="2400" dirty="0">
                <a:latin typeface="Segoe UI Semilight"/>
                <a:cs typeface="Segoe UI Semilight"/>
              </a:rPr>
              <a:t>Task 4: Manage Azure AD guest users</a:t>
            </a:r>
            <a:endParaRPr lang="en-US" sz="2400" dirty="0"/>
          </a:p>
          <a:p>
            <a:endParaRPr lang="en-US" sz="2400" dirty="0">
              <a:latin typeface="Segoe UI Semilight"/>
              <a:cs typeface="Segoe UI Semilight"/>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97647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Azure users and groups in Azure Active Directory</a:t>
            </a:r>
          </a:p>
          <a:p>
            <a:pPr marL="685800" lvl="1" indent="-457200">
              <a:buFont typeface="Arial" panose="020B0604020202020204" pitchFamily="34" charset="0"/>
              <a:buChar char="•"/>
            </a:pPr>
            <a:r>
              <a:rPr lang="en-US" sz="2400" dirty="0"/>
              <a:t>Manage users and groups in Azure Active Directory</a:t>
            </a:r>
          </a:p>
          <a:p>
            <a:pPr marL="685800" lvl="1" indent="-457200">
              <a:buFont typeface="Arial" panose="020B0604020202020204" pitchFamily="34" charset="0"/>
              <a:buChar char="•"/>
            </a:pPr>
            <a:r>
              <a:rPr lang="en-US" sz="2400" dirty="0"/>
              <a:t>Secure your Azure resources with role-based access control (RBAC)</a:t>
            </a:r>
          </a:p>
          <a:p>
            <a:pPr marL="685800" lvl="1" indent="-457200">
              <a:buFont typeface="Arial" panose="020B0604020202020204" pitchFamily="34" charset="0"/>
              <a:buChar char="•"/>
            </a:pPr>
            <a:r>
              <a:rPr lang="en-US" sz="2400" dirty="0"/>
              <a:t>Secure Azure Active Directory users with Multi-Factor Authentication</a:t>
            </a:r>
          </a:p>
          <a:p>
            <a:pPr marL="685800" lvl="1" indent="-457200">
              <a:buFont typeface="Arial" panose="020B0604020202020204" pitchFamily="34" charset="0"/>
              <a:buChar char="•"/>
            </a:pPr>
            <a:r>
              <a:rPr lang="en-US" sz="2400" dirty="0"/>
              <a:t>Allow users to reset their password with Azure Active Directory self-service password reset</a:t>
            </a:r>
          </a:p>
          <a:p>
            <a:pPr marL="685800" lvl="1" indent="-457200">
              <a:buFont typeface="Arial" panose="020B0604020202020204" pitchFamily="34" charset="0"/>
              <a:buChar char="•"/>
            </a:pPr>
            <a:r>
              <a:rPr lang="en-US" sz="2400" dirty="0"/>
              <a:t>Secure your application by using OpenID Connect and Azure AD</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Active Directory</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Azure Active Directory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377462"/>
            <a:ext cx="11018520" cy="3533275"/>
          </a:xfrm>
        </p:spPr>
        <p:txBody>
          <a:bodyPr/>
          <a:lstStyle/>
          <a:p>
            <a:r>
              <a:rPr lang="en-US" dirty="0"/>
              <a:t>Azure Active Directory</a:t>
            </a:r>
          </a:p>
          <a:p>
            <a:r>
              <a:rPr lang="en-US" dirty="0">
                <a:solidFill>
                  <a:schemeClr val="tx1"/>
                </a:solidFill>
              </a:rPr>
              <a:t>Azure AD Concepts</a:t>
            </a:r>
          </a:p>
          <a:p>
            <a:r>
              <a:rPr lang="en-US" dirty="0">
                <a:solidFill>
                  <a:schemeClr val="tx1"/>
                </a:solidFill>
              </a:rPr>
              <a:t>AD DS vs. Azure Active Directory</a:t>
            </a:r>
          </a:p>
          <a:p>
            <a:r>
              <a:rPr lang="en-US" dirty="0">
                <a:solidFill>
                  <a:schemeClr val="tx1"/>
                </a:solidFill>
              </a:rPr>
              <a:t>Azure Active Directory Editions</a:t>
            </a:r>
          </a:p>
          <a:p>
            <a:r>
              <a:rPr lang="en-US" dirty="0">
                <a:solidFill>
                  <a:schemeClr val="tx1"/>
                </a:solidFill>
              </a:rPr>
              <a:t>Azure AD Join</a:t>
            </a:r>
          </a:p>
          <a:p>
            <a:r>
              <a:rPr lang="en-US" dirty="0">
                <a:solidFill>
                  <a:schemeClr val="tx1"/>
                </a:solidFill>
              </a:rPr>
              <a:t>Multi-Factor Authentication</a:t>
            </a:r>
          </a:p>
          <a:p>
            <a:r>
              <a:rPr lang="en-US" dirty="0">
                <a:solidFill>
                  <a:schemeClr val="tx1"/>
                </a:solidFill>
              </a:rPr>
              <a:t>Self-Service Password Reset</a:t>
            </a:r>
          </a:p>
        </p:txBody>
      </p:sp>
    </p:spTree>
    <p:extLst>
      <p:ext uri="{BB962C8B-B14F-4D97-AF65-F5344CB8AC3E}">
        <p14:creationId xmlns:p14="http://schemas.microsoft.com/office/powerpoint/2010/main" val="9783984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Azure Active Directory</a:t>
            </a:r>
          </a:p>
        </p:txBody>
      </p:sp>
      <p:sp>
        <p:nvSpPr>
          <p:cNvPr id="4" name="Text Placeholder 3">
            <a:extLst>
              <a:ext uri="{FF2B5EF4-FFF2-40B4-BE49-F238E27FC236}">
                <a16:creationId xmlns:a16="http://schemas.microsoft.com/office/drawing/2014/main" id="{D37299B8-9613-4EF7-8176-9314CE437272}"/>
              </a:ext>
            </a:extLst>
          </p:cNvPr>
          <p:cNvSpPr>
            <a:spLocks noGrp="1"/>
          </p:cNvSpPr>
          <p:nvPr>
            <p:ph type="body" sz="quarter" idx="10"/>
          </p:nvPr>
        </p:nvSpPr>
        <p:spPr>
          <a:xfrm>
            <a:off x="461027" y="4767801"/>
            <a:ext cx="10727437" cy="1477328"/>
          </a:xfrm>
        </p:spPr>
        <p:txBody>
          <a:bodyPr vert="horz" wrap="square" lIns="0" tIns="0" rIns="0" bIns="0" rtlCol="0" anchor="t">
            <a:spAutoFit/>
          </a:bodyPr>
          <a:lstStyle/>
          <a:p>
            <a:r>
              <a:rPr lang="en-US" sz="2400" dirty="0">
                <a:solidFill>
                  <a:srgbClr val="333333"/>
                </a:solidFill>
                <a:latin typeface="Segoe UI Semilight"/>
                <a:cs typeface="Segoe UI Semilight"/>
              </a:rPr>
              <a:t>A cloud-based suite of identity management capabilities that enables you to securely manage access to Azure services and resources for your users</a:t>
            </a:r>
            <a:endParaRPr lang="en-US" dirty="0"/>
          </a:p>
          <a:p>
            <a:pPr>
              <a:spcBef>
                <a:spcPts val="0"/>
              </a:spcBef>
              <a:spcAft>
                <a:spcPts val="700"/>
              </a:spcAft>
            </a:pPr>
            <a:r>
              <a:rPr lang="en-US" sz="2400" dirty="0">
                <a:solidFill>
                  <a:srgbClr val="333333"/>
                </a:solidFill>
                <a:latin typeface="Segoe UI Semilight"/>
                <a:cs typeface="Segoe UI Semilight"/>
              </a:rPr>
              <a:t>Provides application management, authentication, device management, and hybrid identity</a:t>
            </a:r>
            <a:endParaRPr lang="en-US" sz="2400" dirty="0">
              <a:latin typeface="Segoe UI Semilight"/>
              <a:cs typeface="Segoe UI Semilight"/>
            </a:endParaRPr>
          </a:p>
        </p:txBody>
      </p:sp>
      <p:pic>
        <p:nvPicPr>
          <p:cNvPr id="2" name="Picture 1" descr="Windows Server AD is using Kerberos and NTLM authentication to on-premises apps. Azure AD is using SAML, Oauth, Open ID, WS-Federation authentication to Cloud apps. Windows Server AD and Azure AD overlap with users, groups, authentication, and authorization. ">
            <a:extLst>
              <a:ext uri="{FF2B5EF4-FFF2-40B4-BE49-F238E27FC236}">
                <a16:creationId xmlns:a16="http://schemas.microsoft.com/office/drawing/2014/main" id="{A99428E2-73F9-46FB-9CEF-3E7BB3DB3688}"/>
              </a:ext>
            </a:extLst>
          </p:cNvPr>
          <p:cNvPicPr>
            <a:picLocks noChangeAspect="1"/>
          </p:cNvPicPr>
          <p:nvPr/>
        </p:nvPicPr>
        <p:blipFill>
          <a:blip r:embed="rId3"/>
          <a:stretch>
            <a:fillRect/>
          </a:stretch>
        </p:blipFill>
        <p:spPr>
          <a:xfrm>
            <a:off x="551596" y="1104832"/>
            <a:ext cx="8578224" cy="3719162"/>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Azure AD Concepts</a:t>
            </a:r>
            <a:endParaRPr lang="en-US" dirty="0"/>
          </a:p>
        </p:txBody>
      </p:sp>
      <p:graphicFrame>
        <p:nvGraphicFramePr>
          <p:cNvPr id="6" name="Table 6">
            <a:extLst>
              <a:ext uri="{FF2B5EF4-FFF2-40B4-BE49-F238E27FC236}">
                <a16:creationId xmlns:a16="http://schemas.microsoft.com/office/drawing/2014/main" id="{00E6254F-351D-4B78-84FE-1203EA307AD8}"/>
              </a:ext>
            </a:extLst>
          </p:cNvPr>
          <p:cNvGraphicFramePr>
            <a:graphicFrameLocks noGrp="1"/>
          </p:cNvGraphicFramePr>
          <p:nvPr>
            <p:extLst>
              <p:ext uri="{D42A27DB-BD31-4B8C-83A1-F6EECF244321}">
                <p14:modId xmlns:p14="http://schemas.microsoft.com/office/powerpoint/2010/main" val="2297667683"/>
              </p:ext>
            </p:extLst>
          </p:nvPr>
        </p:nvGraphicFramePr>
        <p:xfrm>
          <a:off x="567612" y="1391816"/>
          <a:ext cx="10442463" cy="4129434"/>
        </p:xfrm>
        <a:graphic>
          <a:graphicData uri="http://schemas.openxmlformats.org/drawingml/2006/table">
            <a:tbl>
              <a:tblPr firstRow="1" bandRow="1">
                <a:tableStyleId>{5C22544A-7EE6-4342-B048-85BDC9FD1C3A}</a:tableStyleId>
              </a:tblPr>
              <a:tblGrid>
                <a:gridCol w="2952150">
                  <a:extLst>
                    <a:ext uri="{9D8B030D-6E8A-4147-A177-3AD203B41FA5}">
                      <a16:colId xmlns:a16="http://schemas.microsoft.com/office/drawing/2014/main" val="1289156279"/>
                    </a:ext>
                  </a:extLst>
                </a:gridCol>
                <a:gridCol w="7490313">
                  <a:extLst>
                    <a:ext uri="{9D8B030D-6E8A-4147-A177-3AD203B41FA5}">
                      <a16:colId xmlns:a16="http://schemas.microsoft.com/office/drawing/2014/main" val="2759990731"/>
                    </a:ext>
                  </a:extLst>
                </a:gridCol>
              </a:tblGrid>
              <a:tr h="396551">
                <a:tc>
                  <a:txBody>
                    <a:bodyPr/>
                    <a:lstStyle/>
                    <a:p>
                      <a:pPr algn="ctr"/>
                      <a:r>
                        <a:rPr lang="en-US" b="0" dirty="0"/>
                        <a:t>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7835809"/>
                  </a:ext>
                </a:extLst>
              </a:tr>
              <a:tr h="466530">
                <a:tc>
                  <a:txBody>
                    <a:bodyPr/>
                    <a:lstStyle/>
                    <a:p>
                      <a:r>
                        <a:rPr lang="en-US"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object that can be authenticated.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8139117"/>
                  </a:ext>
                </a:extLst>
              </a:tr>
              <a:tr h="482081">
                <a:tc>
                  <a:txBody>
                    <a:bodyPr/>
                    <a:lstStyle/>
                    <a:p>
                      <a:r>
                        <a:rPr lang="en-US" dirty="0"/>
                        <a:t>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that has data associated with 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439219"/>
                  </a:ext>
                </a:extLst>
              </a:tr>
              <a:tr h="614896">
                <a:tc>
                  <a:txBody>
                    <a:bodyPr/>
                    <a:lstStyle/>
                    <a:p>
                      <a:r>
                        <a:rPr lang="en-US" dirty="0"/>
                        <a:t>Azure AD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created through Azure AD or another Microsoft cloud service.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8512727"/>
                  </a:ext>
                </a:extLst>
              </a:tr>
              <a:tr h="660026">
                <a:tc>
                  <a:txBody>
                    <a:bodyPr/>
                    <a:lstStyle/>
                    <a:p>
                      <a:r>
                        <a:rPr lang="en-US" dirty="0"/>
                        <a:t>Azure tenant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 dedicated and trusted instance of Azure AD that's automatically created when your organization signs up for a Microsoft cloud service subscription.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84497"/>
                  </a:ext>
                </a:extLst>
              </a:tr>
              <a:tr h="614896">
                <a:tc>
                  <a:txBody>
                    <a:bodyPr/>
                    <a:lstStyle/>
                    <a:p>
                      <a:pPr lvl="0">
                        <a:buNone/>
                      </a:pPr>
                      <a:r>
                        <a:rPr lang="en-US" dirty="0"/>
                        <a:t>Azure AD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t>Each Azure tenant has a dedicated and trusted Azure AD directory.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8446895"/>
                  </a:ext>
                </a:extLst>
              </a:tr>
              <a:tr h="614896">
                <a:tc>
                  <a:txBody>
                    <a:bodyPr/>
                    <a:lstStyle/>
                    <a:p>
                      <a:pPr lvl="0">
                        <a:buNone/>
                      </a:pPr>
                      <a:r>
                        <a:rPr lang="en-US" dirty="0"/>
                        <a:t>User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Used to pay for Azure cloud services.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 DS vs Azure Active Directory</a:t>
            </a:r>
          </a:p>
        </p:txBody>
      </p:sp>
      <p:sp>
        <p:nvSpPr>
          <p:cNvPr id="9" name="Text Placeholder 8">
            <a:extLst>
              <a:ext uri="{FF2B5EF4-FFF2-40B4-BE49-F238E27FC236}">
                <a16:creationId xmlns:a16="http://schemas.microsoft.com/office/drawing/2014/main" id="{DF067D0F-55EE-42A8-A4B3-407F6619EB22}"/>
              </a:ext>
            </a:extLst>
          </p:cNvPr>
          <p:cNvSpPr>
            <a:spLocks noGrp="1"/>
          </p:cNvSpPr>
          <p:nvPr>
            <p:ph type="body" sz="quarter" idx="10"/>
          </p:nvPr>
        </p:nvSpPr>
        <p:spPr>
          <a:xfrm>
            <a:off x="584200" y="1435497"/>
            <a:ext cx="11018520" cy="5170646"/>
          </a:xfrm>
        </p:spPr>
        <p:txBody>
          <a:bodyPr/>
          <a:lstStyle/>
          <a:p>
            <a:pPr lvl="0"/>
            <a:r>
              <a:rPr lang="en-US" dirty="0"/>
              <a:t>Azure AD is primarily an identity solution, and designed for HTTP and HTTPS communications</a:t>
            </a:r>
          </a:p>
          <a:p>
            <a:pPr lvl="0"/>
            <a:r>
              <a:rPr lang="en-US" dirty="0"/>
              <a:t>Queried using the REST API over HTTP and HTTPS. Instead of LDAP.</a:t>
            </a:r>
          </a:p>
          <a:p>
            <a:pPr lvl="0"/>
            <a:r>
              <a:rPr lang="en-US" dirty="0"/>
              <a:t>Uses HTTP and HTTPS protocols such as SAML, WS-Federation, and OpenID Connect for authentication (and OAuth for authorization). Instead of Kerberos</a:t>
            </a:r>
          </a:p>
          <a:p>
            <a:pPr lvl="0"/>
            <a:r>
              <a:rPr lang="en-US" dirty="0"/>
              <a:t>Includes federation services, and many third-party services (such as Facebook)</a:t>
            </a:r>
          </a:p>
          <a:p>
            <a:pPr lvl="0"/>
            <a:r>
              <a:rPr lang="en-US" dirty="0"/>
              <a:t>Azure AD users and groups are created in a flat structure, and there are no Organizational Units (OUs) or Group Policy Objects (GPOs)</a:t>
            </a:r>
          </a:p>
          <a:p>
            <a:endParaRPr lang="en-US" dirty="0"/>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Editions</a:t>
            </a:r>
          </a:p>
        </p:txBody>
      </p:sp>
      <p:graphicFrame>
        <p:nvGraphicFramePr>
          <p:cNvPr id="7" name="Table 6">
            <a:extLst>
              <a:ext uri="{FF2B5EF4-FFF2-40B4-BE49-F238E27FC236}">
                <a16:creationId xmlns:a16="http://schemas.microsoft.com/office/drawing/2014/main" id="{D8754810-7D43-42CC-8F7A-44E660379712}"/>
              </a:ext>
            </a:extLst>
          </p:cNvPr>
          <p:cNvGraphicFramePr>
            <a:graphicFrameLocks noGrp="1"/>
          </p:cNvGraphicFramePr>
          <p:nvPr/>
        </p:nvGraphicFramePr>
        <p:xfrm>
          <a:off x="583405" y="1269730"/>
          <a:ext cx="10924416" cy="5061712"/>
        </p:xfrm>
        <a:graphic>
          <a:graphicData uri="http://schemas.openxmlformats.org/drawingml/2006/table">
            <a:tbl>
              <a:tblPr firstRow="1" firstCol="1" bandRow="1">
                <a:tableStyleId>{5C22544A-7EE6-4342-B048-85BDC9FD1C3A}</a:tableStyleId>
              </a:tblPr>
              <a:tblGrid>
                <a:gridCol w="3352836">
                  <a:extLst>
                    <a:ext uri="{9D8B030D-6E8A-4147-A177-3AD203B41FA5}">
                      <a16:colId xmlns:a16="http://schemas.microsoft.com/office/drawing/2014/main" val="3909572094"/>
                    </a:ext>
                  </a:extLst>
                </a:gridCol>
                <a:gridCol w="1836391">
                  <a:extLst>
                    <a:ext uri="{9D8B030D-6E8A-4147-A177-3AD203B41FA5}">
                      <a16:colId xmlns:a16="http://schemas.microsoft.com/office/drawing/2014/main" val="426167829"/>
                    </a:ext>
                  </a:extLst>
                </a:gridCol>
                <a:gridCol w="1941402">
                  <a:extLst>
                    <a:ext uri="{9D8B030D-6E8A-4147-A177-3AD203B41FA5}">
                      <a16:colId xmlns:a16="http://schemas.microsoft.com/office/drawing/2014/main" val="2113313439"/>
                    </a:ext>
                  </a:extLst>
                </a:gridCol>
                <a:gridCol w="2007155">
                  <a:extLst>
                    <a:ext uri="{9D8B030D-6E8A-4147-A177-3AD203B41FA5}">
                      <a16:colId xmlns:a16="http://schemas.microsoft.com/office/drawing/2014/main" val="716184289"/>
                    </a:ext>
                  </a:extLst>
                </a:gridCol>
                <a:gridCol w="1786632">
                  <a:extLst>
                    <a:ext uri="{9D8B030D-6E8A-4147-A177-3AD203B41FA5}">
                      <a16:colId xmlns:a16="http://schemas.microsoft.com/office/drawing/2014/main" val="939645357"/>
                    </a:ext>
                  </a:extLst>
                </a:gridCol>
              </a:tblGrid>
              <a:tr h="248153">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 </a:t>
                      </a: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Feature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Free</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Office 365 Apps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Premium P1</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P2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8549739"/>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Directory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500,000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720062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Single Sign-On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124035"/>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Core Identity and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787900"/>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B2B Collaboration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9445213"/>
                  </a:ext>
                </a:extLst>
              </a:tr>
              <a:tr h="520192">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&amp; Access for O365</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05746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Features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705207"/>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Hybrid Identities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744496"/>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Advanced Group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6222110"/>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Conditional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52503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Protection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58555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Governance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Azure AD Join</a:t>
            </a:r>
          </a:p>
        </p:txBody>
      </p:sp>
      <p:sp>
        <p:nvSpPr>
          <p:cNvPr id="3" name="Text Placeholder 2">
            <a:extLst>
              <a:ext uri="{FF2B5EF4-FFF2-40B4-BE49-F238E27FC236}">
                <a16:creationId xmlns:a16="http://schemas.microsoft.com/office/drawing/2014/main" id="{779A7499-F4DA-499A-9A40-846D2E8A0307}"/>
              </a:ext>
            </a:extLst>
          </p:cNvPr>
          <p:cNvSpPr>
            <a:spLocks noGrp="1"/>
          </p:cNvSpPr>
          <p:nvPr>
            <p:ph type="body" sz="quarter" idx="10"/>
          </p:nvPr>
        </p:nvSpPr>
        <p:spPr>
          <a:xfrm>
            <a:off x="584200" y="1435100"/>
            <a:ext cx="6351859" cy="4739759"/>
          </a:xfrm>
        </p:spPr>
        <p:txBody>
          <a:bodyPr/>
          <a:lstStyle/>
          <a:p>
            <a:pPr lvl="0"/>
            <a:r>
              <a:rPr lang="en-US" dirty="0"/>
              <a:t>Single-Sign-On to your Azure managed SaaS apps and services</a:t>
            </a:r>
          </a:p>
          <a:p>
            <a:pPr lvl="0"/>
            <a:r>
              <a:rPr lang="en-US" dirty="0"/>
              <a:t>Enterprise compliant roaming of user settings across joined devices</a:t>
            </a:r>
          </a:p>
          <a:p>
            <a:pPr lvl="0"/>
            <a:r>
              <a:rPr lang="en-US" dirty="0"/>
              <a:t>Access to Microsoft Store for Business </a:t>
            </a:r>
          </a:p>
          <a:p>
            <a:pPr lvl="0"/>
            <a:r>
              <a:rPr lang="en-US" dirty="0"/>
              <a:t>Windows Hello support </a:t>
            </a:r>
          </a:p>
          <a:p>
            <a:pPr lvl="0"/>
            <a:r>
              <a:rPr lang="en-US" dirty="0"/>
              <a:t>Restriction of access to apps from only compliant devices </a:t>
            </a:r>
          </a:p>
          <a:p>
            <a:pPr lvl="0"/>
            <a:r>
              <a:rPr lang="en-US" dirty="0"/>
              <a:t>Seamless access to on-premise resources </a:t>
            </a:r>
          </a:p>
        </p:txBody>
      </p:sp>
      <p:pic>
        <p:nvPicPr>
          <p:cNvPr id="4" name="Picture 3" descr="A device is shown connecting to Azure AD. Azure AD is shown connecting with On-premises AD. ">
            <a:extLst>
              <a:ext uri="{FF2B5EF4-FFF2-40B4-BE49-F238E27FC236}">
                <a16:creationId xmlns:a16="http://schemas.microsoft.com/office/drawing/2014/main" id="{0DB0ADF1-1024-4F59-BD87-BABE6AB35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9512" y="2377982"/>
            <a:ext cx="4348975" cy="2115959"/>
          </a:xfrm>
          <a:prstGeom prst="rect">
            <a:avLst/>
          </a:prstGeom>
          <a:noFill/>
        </p:spPr>
      </p:pic>
    </p:spTree>
    <p:extLst>
      <p:ext uri="{BB962C8B-B14F-4D97-AF65-F5344CB8AC3E}">
        <p14:creationId xmlns:p14="http://schemas.microsoft.com/office/powerpoint/2010/main" val="426215182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7109</Words>
  <Application>Microsoft Office PowerPoint</Application>
  <PresentationFormat>Panorámica</PresentationFormat>
  <Paragraphs>669</Paragraphs>
  <Slides>24</Slides>
  <Notes>21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24</vt:i4>
      </vt:variant>
    </vt:vector>
  </HeadingPairs>
  <TitlesOfParts>
    <vt:vector size="34" baseType="lpstr">
      <vt:lpstr>Arial</vt:lpstr>
      <vt:lpstr>Calibri</vt:lpstr>
      <vt:lpstr>Consolas</vt:lpstr>
      <vt:lpstr>Segoe UI</vt:lpstr>
      <vt:lpstr>Segoe UI Light</vt:lpstr>
      <vt:lpstr>Segoe UI Semibold</vt:lpstr>
      <vt:lpstr>Segoe UI Semilight</vt:lpstr>
      <vt:lpstr>Segoe UI VSS (Regular)</vt:lpstr>
      <vt:lpstr>Wingdings</vt:lpstr>
      <vt:lpstr>WHITE TEMPLATE</vt:lpstr>
      <vt:lpstr>AZ-104T00A Module 01:  Identity</vt:lpstr>
      <vt:lpstr>Module Overview</vt:lpstr>
      <vt:lpstr>Lesson 01: Azure Active Directory</vt:lpstr>
      <vt:lpstr>Azure Active Directory Overview</vt:lpstr>
      <vt:lpstr>Azure Active Directory</vt:lpstr>
      <vt:lpstr>Azure AD Concepts</vt:lpstr>
      <vt:lpstr>AD DS vs Azure Active Directory</vt:lpstr>
      <vt:lpstr>Azure Active Directory Editions</vt:lpstr>
      <vt:lpstr>Azure AD Join</vt:lpstr>
      <vt:lpstr>Multi-Factor Authentication</vt:lpstr>
      <vt:lpstr>Self-Service Password Reset</vt:lpstr>
      <vt:lpstr>Lesson 02: Users and Groups</vt:lpstr>
      <vt:lpstr>Users and Groups Overview</vt:lpstr>
      <vt:lpstr>User Accounts</vt:lpstr>
      <vt:lpstr>Managing User Accounts</vt:lpstr>
      <vt:lpstr>Bulk User Accounts</vt:lpstr>
      <vt:lpstr>Group Accounts</vt:lpstr>
      <vt:lpstr>Azure AD Connect</vt:lpstr>
      <vt:lpstr>Azure AD Connect Health</vt:lpstr>
      <vt:lpstr>Managing Multiple Directories</vt:lpstr>
      <vt:lpstr>Azure AD B2B and B2C</vt:lpstr>
      <vt:lpstr>Lesson 03: Module 01 Lab and Review</vt:lpstr>
      <vt:lpstr>Lab 01 - Manage Azure Active Directory Identities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2020-03-16T13:27:16Z</dcterms:created>
  <dcterms:modified xsi:type="dcterms:W3CDTF">2025-03-30T17:08:59Z</dcterms:modified>
</cp:coreProperties>
</file>