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6"/>
  </p:notesMasterIdLst>
  <p:sldIdLst>
    <p:sldId id="1719" r:id="rId2"/>
    <p:sldId id="2021" r:id="rId3"/>
    <p:sldId id="1865" r:id="rId4"/>
    <p:sldId id="2013" r:id="rId5"/>
    <p:sldId id="2242" r:id="rId6"/>
    <p:sldId id="1856" r:id="rId7"/>
    <p:sldId id="1857" r:id="rId8"/>
    <p:sldId id="1973" r:id="rId9"/>
    <p:sldId id="2239" r:id="rId10"/>
    <p:sldId id="1863" r:id="rId11"/>
    <p:sldId id="2237" r:id="rId12"/>
    <p:sldId id="2011" r:id="rId13"/>
    <p:sldId id="2016" r:id="rId14"/>
    <p:sldId id="1971" r:id="rId15"/>
    <p:sldId id="1875" r:id="rId16"/>
    <p:sldId id="1876" r:id="rId17"/>
    <p:sldId id="1877" r:id="rId18"/>
    <p:sldId id="1878" r:id="rId19"/>
    <p:sldId id="1879" r:id="rId20"/>
    <p:sldId id="1880" r:id="rId21"/>
    <p:sldId id="2019" r:id="rId22"/>
    <p:sldId id="1872" r:id="rId23"/>
    <p:sldId id="2574" r:id="rId24"/>
    <p:sldId id="2576" r:id="rId25"/>
    <p:sldId id="1906" r:id="rId26"/>
    <p:sldId id="2573" r:id="rId27"/>
    <p:sldId id="1899" r:id="rId28"/>
    <p:sldId id="1905" r:id="rId29"/>
    <p:sldId id="1898" r:id="rId30"/>
    <p:sldId id="1966" r:id="rId31"/>
    <p:sldId id="2007" r:id="rId32"/>
    <p:sldId id="2571" r:id="rId33"/>
    <p:sldId id="2572" r:id="rId34"/>
    <p:sldId id="2241" r:id="rId35"/>
  </p:sldIdLst>
  <p:sldSz cx="12192000" cy="6858000"/>
  <p:notesSz cx="6858000" cy="2028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9CAE-2E18-4165-A8F3-D5EE1306D903}" v="29" dt="2020-02-28T08:50:42.180"/>
    <p1510:client id="{12FE825C-79E2-466A-A94E-63647CE33054}" v="55" dt="2020-03-10T20:45:03.325"/>
    <p1510:client id="{328AC450-530B-422F-967E-CAA41B0E37FA}" v="54" dt="2020-03-10T22:03:03.610"/>
    <p1510:client id="{4EBB241A-C68B-4FDC-9486-792C9459FB2B}" v="30" dt="2020-02-28T18:04:07.480"/>
    <p1510:client id="{5C9C2A9D-0076-4643-8046-23289030CBE2}" v="2" dt="2020-02-27T18:48:59.066"/>
    <p1510:client id="{A5F65CF4-CAF4-4AF4-887F-B8B163959AA5}" v="2" dt="2020-02-27T16:07:14.431"/>
    <p1510:client id="{D70504C2-0A12-4E44-B291-FFB989B50580}" v="1" dt="2020-03-11T13:03:13.228"/>
    <p1510:client id="{F5F8031B-867C-48AD-BA1F-808263323673}" v="12" dt="2020-02-28T05:37:06.443"/>
    <p1510:client id="{FDBFDF11-578A-429A-B7EF-54ABE71E681E}" v="18" dt="2020-02-28T17:12:37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510" autoAdjust="0"/>
  </p:normalViewPr>
  <p:slideViewPr>
    <p:cSldViewPr snapToGrid="0">
      <p:cViewPr varScale="1">
        <p:scale>
          <a:sx n="60" d="100"/>
          <a:sy n="60" d="100"/>
        </p:scale>
        <p:origin x="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azure/azure-policy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hybrid-benefit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zure.microsoft.com/en-us/pricing/calculator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3/30/2025 7:10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5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s-ES" b="1" dirty="0"/>
              <a:t>Azure Management </a:t>
            </a:r>
            <a:r>
              <a:rPr lang="es-ES" b="1" dirty="0" err="1"/>
              <a:t>Groups</a:t>
            </a:r>
            <a:endParaRPr lang="es-ES" b="1" dirty="0"/>
          </a:p>
          <a:p>
            <a:pPr>
              <a:buNone/>
            </a:pPr>
            <a:r>
              <a:rPr lang="es-ES" b="1" dirty="0"/>
              <a:t>📌 ¿Qué son?</a:t>
            </a:r>
          </a:p>
          <a:p>
            <a:pPr>
              <a:buNone/>
            </a:pPr>
            <a:r>
              <a:rPr lang="es-ES" dirty="0"/>
              <a:t>Cuando una organización tiene </a:t>
            </a:r>
            <a:r>
              <a:rPr lang="es-ES" b="1" dirty="0"/>
              <a:t>varias suscripciones de Azure</a:t>
            </a:r>
            <a:r>
              <a:rPr lang="es-ES" dirty="0"/>
              <a:t>, puede resultar complicado aplicar políticas, controlar presupuestos o establecer normas de seguridad de forma coherente en todas ellas.</a:t>
            </a:r>
          </a:p>
          <a:p>
            <a:pPr>
              <a:buNone/>
            </a:pPr>
            <a:r>
              <a:rPr lang="es-ES" dirty="0"/>
              <a:t>Para solucionar esto, Azure ofrece los </a:t>
            </a:r>
            <a:r>
              <a:rPr lang="es-ES" b="1" dirty="0"/>
              <a:t>Management </a:t>
            </a:r>
            <a:r>
              <a:rPr lang="es-ES" b="1" dirty="0" err="1"/>
              <a:t>Groups</a:t>
            </a:r>
            <a:r>
              <a:rPr lang="es-ES" b="1" dirty="0"/>
              <a:t> (grupos de administración)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/>
              <a:t>Son </a:t>
            </a:r>
            <a:r>
              <a:rPr lang="es-ES" b="1" dirty="0"/>
              <a:t>contenedores jerárquicos</a:t>
            </a:r>
            <a:r>
              <a:rPr lang="es-ES" dirty="0"/>
              <a:t> que permiten </a:t>
            </a:r>
            <a:r>
              <a:rPr lang="es-ES" b="1" dirty="0"/>
              <a:t>organizar y gestionar varias suscripciones a la vez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📊 ¿Para qué sirven los Management </a:t>
            </a:r>
            <a:r>
              <a:rPr lang="es-ES" b="1" dirty="0" err="1"/>
              <a:t>Groups</a:t>
            </a:r>
            <a:r>
              <a:rPr lang="es-E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📁 Agrupar suscripciones en </a:t>
            </a:r>
            <a:r>
              <a:rPr lang="es-ES" b="1" dirty="0"/>
              <a:t>estructuras lógicas y jerárquicas</a:t>
            </a:r>
            <a:r>
              <a:rPr lang="es-ES" dirty="0"/>
              <a:t> (por ejemplo: por equipo, por unidad de negocio, por país).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📜 Aplicar </a:t>
            </a:r>
            <a:r>
              <a:rPr lang="es-ES" b="1" dirty="0"/>
              <a:t>políticas de gobernanza</a:t>
            </a:r>
            <a:r>
              <a:rPr lang="es-ES" dirty="0"/>
              <a:t> y </a:t>
            </a:r>
            <a:r>
              <a:rPr lang="es-ES" b="1" dirty="0"/>
              <a:t>presupuestos</a:t>
            </a:r>
            <a:r>
              <a:rPr lang="es-ES" dirty="0"/>
              <a:t> de manera global.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📈 Obtener </a:t>
            </a:r>
            <a:r>
              <a:rPr lang="es-ES" b="1" dirty="0"/>
              <a:t>informes de cumplimiento (</a:t>
            </a:r>
            <a:r>
              <a:rPr lang="es-ES" b="1" dirty="0" err="1"/>
              <a:t>compliance</a:t>
            </a:r>
            <a:r>
              <a:rPr lang="es-ES" b="1" dirty="0"/>
              <a:t>)</a:t>
            </a:r>
            <a:r>
              <a:rPr lang="es-ES" dirty="0"/>
              <a:t> y </a:t>
            </a:r>
            <a:r>
              <a:rPr lang="es-ES" b="1" dirty="0"/>
              <a:t>costes</a:t>
            </a:r>
            <a:r>
              <a:rPr lang="es-ES" dirty="0"/>
              <a:t> por área de la organización.</a:t>
            </a:r>
          </a:p>
          <a:p>
            <a:pPr>
              <a:buNone/>
            </a:pPr>
            <a:r>
              <a:rPr lang="es-ES" b="1" dirty="0"/>
              <a:t>🔁 Herencia automática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políticas, restricciones o presupuestos que se aplican a un </a:t>
            </a:r>
            <a:r>
              <a:rPr lang="es-ES" b="1" dirty="0"/>
              <a:t>Management </a:t>
            </a:r>
            <a:r>
              <a:rPr lang="es-ES" b="1" dirty="0" err="1"/>
              <a:t>Group</a:t>
            </a:r>
            <a:r>
              <a:rPr lang="es-ES" dirty="0"/>
              <a:t> se </a:t>
            </a:r>
            <a:r>
              <a:rPr lang="es-ES" b="1" dirty="0"/>
              <a:t>heredan automáticamente</a:t>
            </a:r>
            <a:r>
              <a:rPr lang="es-ES" dirty="0"/>
              <a:t> en todas las </a:t>
            </a:r>
            <a:r>
              <a:rPr lang="es-ES" b="1" dirty="0"/>
              <a:t>suscripciones y recursos</a:t>
            </a:r>
            <a:r>
              <a:rPr lang="es-ES" dirty="0"/>
              <a:t> que cuelgan de él.</a:t>
            </a:r>
          </a:p>
          <a:p>
            <a:pPr>
              <a:buNone/>
            </a:pPr>
            <a:r>
              <a:rPr lang="es-ES" dirty="0"/>
              <a:t>🧠 Ejemplo práctico:</a:t>
            </a:r>
          </a:p>
          <a:p>
            <a:pPr>
              <a:buNone/>
            </a:pPr>
            <a:r>
              <a:rPr lang="es-ES" dirty="0"/>
              <a:t>Si aplicas una política en el grupo de administración que </a:t>
            </a:r>
            <a:r>
              <a:rPr lang="es-ES" b="1" dirty="0"/>
              <a:t>prohíbe crear máquinas virtuales fuera de Europa</a:t>
            </a:r>
            <a:r>
              <a:rPr lang="es-ES" dirty="0"/>
              <a:t>, esa política </a:t>
            </a:r>
            <a:r>
              <a:rPr lang="es-ES" b="1" dirty="0"/>
              <a:t>se aplicará automáticamente</a:t>
            </a:r>
            <a:r>
              <a:rPr lang="es-ES" dirty="0"/>
              <a:t> a todos los recursos de las suscripciones bajo ese grupo.</a:t>
            </a:r>
          </a:p>
          <a:p>
            <a:pPr>
              <a:buNone/>
            </a:pPr>
            <a:r>
              <a:rPr lang="es-ES" b="1" dirty="0"/>
              <a:t>🛠️ ¿Cómo se crean?</a:t>
            </a:r>
          </a:p>
          <a:p>
            <a:pPr>
              <a:buNone/>
            </a:pPr>
            <a:r>
              <a:rPr lang="es-ES" dirty="0"/>
              <a:t>Puedes crear un </a:t>
            </a:r>
            <a:r>
              <a:rPr lang="es-ES" b="1" dirty="0"/>
              <a:t>Management </a:t>
            </a:r>
            <a:r>
              <a:rPr lang="es-ES" b="1" dirty="0" err="1"/>
              <a:t>Group</a:t>
            </a:r>
            <a:r>
              <a:rPr lang="es-ES" dirty="0"/>
              <a:t> desde: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b="1" dirty="0"/>
              <a:t>portal de Azure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PowerShell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Azure CLI</a:t>
            </a:r>
            <a:endParaRPr lang="es-ES" dirty="0"/>
          </a:p>
          <a:p>
            <a:pPr>
              <a:buNone/>
            </a:pPr>
            <a:r>
              <a:rPr lang="es-ES" dirty="0"/>
              <a:t>⚠️ No se pueden crear desde plantillas ARM (aún).</a:t>
            </a:r>
          </a:p>
          <a:p>
            <a:pPr>
              <a:buNone/>
            </a:pPr>
            <a:r>
              <a:rPr lang="es-ES" b="1" dirty="0"/>
              <a:t>🆔 Detalles al crearlo</a:t>
            </a:r>
          </a:p>
          <a:p>
            <a:pPr>
              <a:buNone/>
            </a:pPr>
            <a:r>
              <a:rPr lang="es-ES" dirty="0" err="1"/>
              <a:t>CampoDescripción</a:t>
            </a:r>
            <a:r>
              <a:rPr lang="es-ES" b="1" dirty="0" err="1"/>
              <a:t>Management</a:t>
            </a:r>
            <a:r>
              <a:rPr lang="es-ES" b="1" dirty="0"/>
              <a:t> </a:t>
            </a:r>
            <a:r>
              <a:rPr lang="es-ES" b="1" dirty="0" err="1"/>
              <a:t>Group</a:t>
            </a:r>
            <a:r>
              <a:rPr lang="es-ES" b="1" dirty="0"/>
              <a:t> </a:t>
            </a:r>
            <a:r>
              <a:rPr lang="es-ES" b="1" dirty="0" err="1"/>
              <a:t>ID</a:t>
            </a:r>
            <a:r>
              <a:rPr lang="es-ES" dirty="0" err="1"/>
              <a:t>Identificador</a:t>
            </a:r>
            <a:r>
              <a:rPr lang="es-ES" dirty="0"/>
              <a:t> único en el directorio. </a:t>
            </a:r>
            <a:r>
              <a:rPr lang="es-ES" b="1" dirty="0"/>
              <a:t>No se puede cambiar</a:t>
            </a:r>
            <a:r>
              <a:rPr lang="es-ES" dirty="0"/>
              <a:t> una vez creado. Se usa internamente por el </a:t>
            </a:r>
            <a:r>
              <a:rPr lang="es-ES" dirty="0" err="1"/>
              <a:t>sistema.</a:t>
            </a:r>
            <a:r>
              <a:rPr lang="es-ES" b="1" dirty="0" err="1"/>
              <a:t>Display</a:t>
            </a:r>
            <a:r>
              <a:rPr lang="es-ES" b="1" dirty="0"/>
              <a:t> </a:t>
            </a:r>
            <a:r>
              <a:rPr lang="es-ES" b="1" dirty="0" err="1"/>
              <a:t>Name</a:t>
            </a:r>
            <a:r>
              <a:rPr lang="es-ES" dirty="0" err="1"/>
              <a:t>Nombre</a:t>
            </a:r>
            <a:r>
              <a:rPr lang="es-ES" dirty="0"/>
              <a:t> visible en el portal. </a:t>
            </a:r>
            <a:r>
              <a:rPr lang="es-ES" b="1" dirty="0"/>
              <a:t>Opcional y editable</a:t>
            </a:r>
            <a:r>
              <a:rPr lang="es-ES" dirty="0"/>
              <a:t> en cualquier momento.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VentajaExplicación</a:t>
            </a:r>
            <a:r>
              <a:rPr lang="es-ES" b="1" dirty="0" err="1"/>
              <a:t>Organización</a:t>
            </a:r>
            <a:r>
              <a:rPr lang="es-ES" b="1" dirty="0"/>
              <a:t> </a:t>
            </a:r>
            <a:r>
              <a:rPr lang="es-ES" b="1" dirty="0" err="1"/>
              <a:t>jerárquica</a:t>
            </a:r>
            <a:r>
              <a:rPr lang="es-ES" dirty="0" err="1"/>
              <a:t>Agrupa</a:t>
            </a:r>
            <a:r>
              <a:rPr lang="es-ES" dirty="0"/>
              <a:t> suscripciones bajo una misma </a:t>
            </a:r>
            <a:r>
              <a:rPr lang="es-ES" dirty="0" err="1"/>
              <a:t>estructura</a:t>
            </a:r>
            <a:r>
              <a:rPr lang="es-ES" b="1" dirty="0" err="1"/>
              <a:t>Políticas</a:t>
            </a:r>
            <a:r>
              <a:rPr lang="es-ES" b="1" dirty="0"/>
              <a:t> </a:t>
            </a:r>
            <a:r>
              <a:rPr lang="es-ES" b="1" dirty="0" err="1"/>
              <a:t>centralizadas</a:t>
            </a:r>
            <a:r>
              <a:rPr lang="es-ES" dirty="0" err="1"/>
              <a:t>Aplica</a:t>
            </a:r>
            <a:r>
              <a:rPr lang="es-ES" dirty="0"/>
              <a:t> normas y restricciones a todo lo que cuelga del </a:t>
            </a:r>
            <a:r>
              <a:rPr lang="es-ES" dirty="0" err="1"/>
              <a:t>grupo</a:t>
            </a:r>
            <a:r>
              <a:rPr lang="es-ES" b="1" dirty="0" err="1"/>
              <a:t>Herencia</a:t>
            </a:r>
            <a:r>
              <a:rPr lang="es-ES" b="1" dirty="0"/>
              <a:t> </a:t>
            </a:r>
            <a:r>
              <a:rPr lang="es-ES" b="1" dirty="0" err="1"/>
              <a:t>automática</a:t>
            </a:r>
            <a:r>
              <a:rPr lang="es-ES" dirty="0" err="1"/>
              <a:t>Las</a:t>
            </a:r>
            <a:r>
              <a:rPr lang="es-ES" dirty="0"/>
              <a:t> políticas y presupuestos se replican sin </a:t>
            </a:r>
            <a:r>
              <a:rPr lang="es-ES" dirty="0" err="1"/>
              <a:t>esfuerzo</a:t>
            </a:r>
            <a:r>
              <a:rPr lang="es-ES" b="1" dirty="0" err="1"/>
              <a:t>Informes</a:t>
            </a:r>
            <a:r>
              <a:rPr lang="es-ES" b="1" dirty="0"/>
              <a:t> </a:t>
            </a:r>
            <a:r>
              <a:rPr lang="es-ES" b="1" dirty="0" err="1"/>
              <a:t>organizativos</a:t>
            </a:r>
            <a:r>
              <a:rPr lang="es-ES" dirty="0" err="1"/>
              <a:t>Visualiza</a:t>
            </a:r>
            <a:r>
              <a:rPr lang="es-ES" dirty="0"/>
              <a:t> gastos y cumplimiento por equipos o departamentos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¿En qué casos sería útil utilizar Management </a:t>
            </a:r>
            <a:r>
              <a:rPr lang="es-ES" dirty="0" err="1"/>
              <a:t>Groups</a:t>
            </a:r>
            <a:r>
              <a:rPr lang="es-ES" dirty="0"/>
              <a:t> en una empresa con varias áreas que usan Azure?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¿Qué es Azure </a:t>
            </a:r>
            <a:r>
              <a:rPr lang="es-ES" sz="1100" b="1" dirty="0" err="1"/>
              <a:t>Policy</a:t>
            </a:r>
            <a:r>
              <a:rPr lang="es-ES" sz="1100" b="1" dirty="0"/>
              <a:t>?</a:t>
            </a:r>
          </a:p>
          <a:p>
            <a:pPr>
              <a:buNone/>
            </a:pPr>
            <a:r>
              <a:rPr lang="es-ES" sz="1100" b="1" dirty="0"/>
              <a:t>Azure </a:t>
            </a:r>
            <a:r>
              <a:rPr lang="es-ES" sz="1100" b="1" dirty="0" err="1"/>
              <a:t>Policy</a:t>
            </a:r>
            <a:r>
              <a:rPr lang="es-ES" sz="1100" dirty="0"/>
              <a:t> es un servicio que te permite </a:t>
            </a:r>
            <a:r>
              <a:rPr lang="es-ES" sz="1100" b="1" dirty="0"/>
              <a:t>crear, asignar y gestionar políticas</a:t>
            </a:r>
            <a:r>
              <a:rPr lang="es-ES" sz="1100" dirty="0"/>
              <a:t> que aplican </a:t>
            </a:r>
            <a:r>
              <a:rPr lang="es-ES" sz="1100" b="1" dirty="0"/>
              <a:t>reglas automáticas sobre los recursos de Azure</a:t>
            </a:r>
            <a:r>
              <a:rPr lang="es-ES" sz="1100" dirty="0"/>
              <a:t>, garantizando que </a:t>
            </a:r>
            <a:r>
              <a:rPr lang="es-ES" sz="1100" b="1" dirty="0"/>
              <a:t>cumplen con los estándares y normativas</a:t>
            </a:r>
            <a:r>
              <a:rPr lang="es-ES" sz="1100" dirty="0"/>
              <a:t> de tu empresa.</a:t>
            </a:r>
          </a:p>
          <a:p>
            <a:pPr>
              <a:buNone/>
            </a:pPr>
            <a:r>
              <a:rPr lang="es-ES" sz="1100" dirty="0"/>
              <a:t>🔍 Evalúa en tiempo real o periódicamente los recursos para verificar si </a:t>
            </a:r>
            <a:r>
              <a:rPr lang="es-ES" sz="1100" b="1" dirty="0"/>
              <a:t>cumplen o no</a:t>
            </a:r>
            <a:r>
              <a:rPr lang="es-ES" sz="1100" dirty="0"/>
              <a:t> con lo establecido por las políticas.</a:t>
            </a:r>
          </a:p>
          <a:p>
            <a:pPr>
              <a:buNone/>
            </a:pPr>
            <a:r>
              <a:rPr lang="es-ES" sz="1100" b="1" dirty="0"/>
              <a:t>✅ Ventajas clave de Azure </a:t>
            </a:r>
            <a:r>
              <a:rPr lang="es-ES" sz="1100" b="1" dirty="0" err="1"/>
              <a:t>Policy</a:t>
            </a:r>
            <a:endParaRPr lang="es-ES" sz="1100" b="1" dirty="0"/>
          </a:p>
          <a:p>
            <a:pPr>
              <a:buNone/>
            </a:pPr>
            <a:r>
              <a:rPr lang="es-ES" sz="1100" b="1" dirty="0"/>
              <a:t>1. 🔐 Cumplimiento y aplicación de reglas (</a:t>
            </a:r>
            <a:r>
              <a:rPr lang="es-ES" sz="1100" b="1" dirty="0" err="1"/>
              <a:t>Enforcement</a:t>
            </a:r>
            <a:r>
              <a:rPr lang="es-ES" sz="1100" b="1" dirty="0"/>
              <a:t> &amp; </a:t>
            </a:r>
            <a:r>
              <a:rPr lang="es-ES" sz="1100" b="1" dirty="0" err="1"/>
              <a:t>Compliance</a:t>
            </a:r>
            <a:r>
              <a:rPr lang="es-ES" sz="11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Puedes activar políticas predefinidas o </a:t>
            </a:r>
            <a:r>
              <a:rPr lang="es-ES" sz="1100" b="1" dirty="0"/>
              <a:t>crear políticas personalizadas</a:t>
            </a:r>
            <a:r>
              <a:rPr lang="es-ES" sz="1100" dirty="0"/>
              <a:t> para cualquier tipo de recurso.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Las políticas se </a:t>
            </a:r>
            <a:r>
              <a:rPr lang="es-ES" sz="1100" b="1" dirty="0"/>
              <a:t>evalúan en tiempo real</a:t>
            </a:r>
            <a:r>
              <a:rPr lang="es-ES" sz="1100" dirty="0"/>
              <a:t> o de forma programada.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Informa si un recurso </a:t>
            </a:r>
            <a:r>
              <a:rPr lang="es-ES" sz="1100" b="1" dirty="0"/>
              <a:t>no cumple</a:t>
            </a:r>
            <a:r>
              <a:rPr lang="es-ES" sz="1100" dirty="0"/>
              <a:t> con los requisitos definidos.</a:t>
            </a:r>
          </a:p>
          <a:p>
            <a:pPr>
              <a:buNone/>
            </a:pPr>
            <a:r>
              <a:rPr lang="es-ES" sz="1100" b="1" dirty="0"/>
              <a:t>2. 📏 Aplicación a gran escala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Puedes aplicar políticas a un </a:t>
            </a:r>
            <a:r>
              <a:rPr lang="es-ES" sz="1100" b="1" dirty="0"/>
              <a:t>grupo de administración (Management </a:t>
            </a:r>
            <a:r>
              <a:rPr lang="es-ES" sz="1100" b="1" dirty="0" err="1"/>
              <a:t>Group</a:t>
            </a:r>
            <a:r>
              <a:rPr lang="es-ES" sz="1100" b="1" dirty="0"/>
              <a:t>)</a:t>
            </a:r>
            <a:r>
              <a:rPr lang="es-ES" sz="1100" dirty="0"/>
              <a:t> y afectar a múltiples suscripciones.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Puedes agrupar varias políticas en una </a:t>
            </a:r>
            <a:r>
              <a:rPr lang="es-ES" sz="1100" b="1" dirty="0"/>
              <a:t>iniciativa de políticas</a:t>
            </a:r>
            <a:r>
              <a:rPr lang="es-ES" sz="1100" dirty="0"/>
              <a:t> para tener una vista general del cumplimiento.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Puedes definir </a:t>
            </a:r>
            <a:r>
              <a:rPr lang="es-ES" sz="1100" b="1" dirty="0"/>
              <a:t>exclusiones</a:t>
            </a:r>
            <a:r>
              <a:rPr lang="es-ES" sz="1100" dirty="0"/>
              <a:t> si hay recursos que deben quedar fuera de la política.</a:t>
            </a:r>
          </a:p>
          <a:p>
            <a:pPr>
              <a:buNone/>
            </a:pPr>
            <a:r>
              <a:rPr lang="es-ES" sz="1100" b="1" dirty="0"/>
              <a:t>3. 🔧 Remediación automática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Si un recurso no cumple con la política, Azure puede </a:t>
            </a:r>
            <a:r>
              <a:rPr lang="es-ES" sz="1100" b="1" dirty="0"/>
              <a:t>corregirlo automáticamente</a:t>
            </a:r>
            <a:r>
              <a:rPr lang="es-ES" sz="1100" dirty="0"/>
              <a:t> (por ejemplo, añadir una etiqueta que falta).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También puedes remediar recursos existentes </a:t>
            </a:r>
            <a:r>
              <a:rPr lang="es-ES" sz="1100" b="1" dirty="0"/>
              <a:t>de forma masiva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🏢 ¿Cuándo es importante usar Azure </a:t>
            </a:r>
            <a:r>
              <a:rPr lang="es-ES" sz="1100" b="1" dirty="0" err="1"/>
              <a:t>Policy</a:t>
            </a:r>
            <a:r>
              <a:rPr lang="es-ES" sz="1100" b="1" dirty="0"/>
              <a:t>?</a:t>
            </a:r>
          </a:p>
          <a:p>
            <a:pPr>
              <a:buNone/>
            </a:pPr>
            <a:r>
              <a:rPr lang="es-ES" sz="1100" dirty="0"/>
              <a:t>Es esencial si necesitas gobernar: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Varios equipos de desarrollo y operaciones usando el mismo entorno.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Múltiples suscripciones en una organización.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Reglas estandarizadas para cómo se configuran y despliegan los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Cumplimiento normativo, control de costes, seguridad o consistencia en el diseño.</a:t>
            </a:r>
          </a:p>
          <a:p>
            <a:pPr>
              <a:buNone/>
            </a:pPr>
            <a:r>
              <a:rPr lang="es-ES" sz="1100" b="1" dirty="0"/>
              <a:t>🧪 Casos de uso comunes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❌ </a:t>
            </a:r>
            <a:r>
              <a:rPr lang="es-ES" sz="1100" b="1" dirty="0"/>
              <a:t>Restringir tipos de recursos</a:t>
            </a:r>
            <a:r>
              <a:rPr lang="es-ES" sz="1100" dirty="0"/>
              <a:t> que pueden desplegar los usuarios (por ejemplo, no permitir máquinas virtuales de tipo “costoso”).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✅ </a:t>
            </a:r>
            <a:r>
              <a:rPr lang="es-ES" sz="1100" b="1" dirty="0"/>
              <a:t>Permitir solo ciertas regiones</a:t>
            </a:r>
            <a:r>
              <a:rPr lang="es-ES" sz="1100" dirty="0"/>
              <a:t> para crear recursos (por ejemplo, solo en Europa).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🏷️ </a:t>
            </a:r>
            <a:r>
              <a:rPr lang="es-ES" sz="1100" b="1" dirty="0"/>
              <a:t>Forzar el uso de etiquetas</a:t>
            </a:r>
            <a:r>
              <a:rPr lang="es-ES" sz="1100" dirty="0"/>
              <a:t> obligatorias como Departamento o </a:t>
            </a:r>
            <a:r>
              <a:rPr lang="es-ES" sz="1100" dirty="0" err="1"/>
              <a:t>CentroDeCoste</a:t>
            </a:r>
            <a:r>
              <a:rPr lang="es-E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🔍 </a:t>
            </a:r>
            <a:r>
              <a:rPr lang="es-ES" sz="1100" b="1" dirty="0"/>
              <a:t>Auditar si los </a:t>
            </a:r>
            <a:r>
              <a:rPr lang="es-ES" sz="1100" b="1" dirty="0" err="1"/>
              <a:t>backups</a:t>
            </a:r>
            <a:r>
              <a:rPr lang="es-ES" sz="1100" b="1" dirty="0"/>
              <a:t> están habilitados</a:t>
            </a:r>
            <a:r>
              <a:rPr lang="es-ES" sz="1100" dirty="0"/>
              <a:t> en todas las máquinas virtuales.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💻 </a:t>
            </a:r>
            <a:r>
              <a:rPr lang="es-ES" sz="1100" b="1" dirty="0"/>
              <a:t>Restringir los tamaños de máquina virtual</a:t>
            </a:r>
            <a:r>
              <a:rPr lang="es-ES" sz="1100" dirty="0"/>
              <a:t> que se pueden desplegar (por ejemplo, solo SKU estándar).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 err="1"/>
              <a:t>Ventaja¿Para</a:t>
            </a:r>
            <a:r>
              <a:rPr lang="es-ES" sz="1100" dirty="0"/>
              <a:t> qué </a:t>
            </a:r>
            <a:r>
              <a:rPr lang="es-ES" sz="1100" dirty="0" err="1"/>
              <a:t>sirve?</a:t>
            </a:r>
            <a:r>
              <a:rPr lang="es-ES" sz="1100" b="1" dirty="0" err="1"/>
              <a:t>Cumplimiento</a:t>
            </a:r>
            <a:r>
              <a:rPr lang="es-ES" sz="1100" b="1" dirty="0"/>
              <a:t> </a:t>
            </a:r>
            <a:r>
              <a:rPr lang="es-ES" sz="1100" b="1" dirty="0" err="1"/>
              <a:t>automático</a:t>
            </a:r>
            <a:r>
              <a:rPr lang="es-ES" sz="1100" dirty="0" err="1"/>
              <a:t>Verifica</a:t>
            </a:r>
            <a:r>
              <a:rPr lang="es-ES" sz="1100" dirty="0"/>
              <a:t> si los recursos siguen las </a:t>
            </a:r>
            <a:r>
              <a:rPr lang="es-ES" sz="1100" dirty="0" err="1"/>
              <a:t>normas</a:t>
            </a:r>
            <a:r>
              <a:rPr lang="es-ES" sz="1100" b="1" dirty="0" err="1"/>
              <a:t>Aplicación</a:t>
            </a:r>
            <a:r>
              <a:rPr lang="es-ES" sz="1100" b="1" dirty="0"/>
              <a:t> a </a:t>
            </a:r>
            <a:r>
              <a:rPr lang="es-ES" sz="1100" b="1" dirty="0" err="1"/>
              <a:t>escala</a:t>
            </a:r>
            <a:r>
              <a:rPr lang="es-ES" sz="1100" dirty="0" err="1"/>
              <a:t>Gestiona</a:t>
            </a:r>
            <a:r>
              <a:rPr lang="es-ES" sz="1100" dirty="0"/>
              <a:t> políticas a nivel </a:t>
            </a:r>
            <a:r>
              <a:rPr lang="es-ES" sz="1100" dirty="0" err="1"/>
              <a:t>organización</a:t>
            </a:r>
            <a:r>
              <a:rPr lang="es-ES" sz="1100" b="1" dirty="0" err="1"/>
              <a:t>Remediación</a:t>
            </a:r>
            <a:r>
              <a:rPr lang="es-ES" sz="1100" dirty="0" err="1"/>
              <a:t>Corrige</a:t>
            </a:r>
            <a:r>
              <a:rPr lang="es-ES" sz="1100" dirty="0"/>
              <a:t> configuraciones que no </a:t>
            </a:r>
            <a:r>
              <a:rPr lang="es-ES" sz="1100" dirty="0" err="1"/>
              <a:t>cumplen</a:t>
            </a:r>
            <a:r>
              <a:rPr lang="es-ES" sz="1100" b="1" dirty="0" err="1"/>
              <a:t>Políticas</a:t>
            </a:r>
            <a:r>
              <a:rPr lang="es-ES" sz="1100" b="1" dirty="0"/>
              <a:t> </a:t>
            </a:r>
            <a:r>
              <a:rPr lang="es-ES" sz="1100" b="1" dirty="0" err="1"/>
              <a:t>personalizadas</a:t>
            </a:r>
            <a:r>
              <a:rPr lang="es-ES" sz="1100" dirty="0" err="1"/>
              <a:t>Reglas</a:t>
            </a:r>
            <a:r>
              <a:rPr lang="es-ES" sz="1100" dirty="0"/>
              <a:t> adaptadas a tus necesidades</a:t>
            </a:r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r>
              <a:rPr lang="es-ES" sz="1100" dirty="0"/>
              <a:t>¿Qué política aplicarías si tu empresa quiere que todos los recursos tengan una etiqueta Proyecto con el nombre del proyecto al que pertenecen?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Cómo implementar Azure </a:t>
            </a:r>
            <a:r>
              <a:rPr lang="es-ES" sz="1100" b="1" dirty="0" err="1"/>
              <a:t>Policy</a:t>
            </a:r>
            <a:r>
              <a:rPr lang="es-ES" sz="1100" b="1" dirty="0"/>
              <a:t> en 4 pasos</a:t>
            </a:r>
          </a:p>
          <a:p>
            <a:pPr>
              <a:buNone/>
            </a:pPr>
            <a:r>
              <a:rPr lang="es-ES" sz="1100" b="1" dirty="0"/>
              <a:t>🎯 Objetivo:</a:t>
            </a:r>
          </a:p>
          <a:p>
            <a:pPr>
              <a:buNone/>
            </a:pPr>
            <a:r>
              <a:rPr lang="es-ES" sz="1100" dirty="0"/>
              <a:t>Usar políticas para </a:t>
            </a:r>
            <a:r>
              <a:rPr lang="es-ES" sz="1100" b="1" dirty="0"/>
              <a:t>controlar el uso de recursos en Azure</a:t>
            </a:r>
            <a:r>
              <a:rPr lang="es-ES" sz="1100" dirty="0"/>
              <a:t> y garantizar el </a:t>
            </a:r>
            <a:r>
              <a:rPr lang="es-ES" sz="1100" b="1" dirty="0"/>
              <a:t>cumplimiento normativo</a:t>
            </a:r>
            <a:r>
              <a:rPr lang="es-ES" sz="1100" dirty="0"/>
              <a:t>, </a:t>
            </a:r>
            <a:r>
              <a:rPr lang="es-ES" sz="1100" b="1" dirty="0"/>
              <a:t>la seguridad</a:t>
            </a:r>
            <a:r>
              <a:rPr lang="es-ES" sz="1100" dirty="0"/>
              <a:t>, y </a:t>
            </a:r>
            <a:r>
              <a:rPr lang="es-ES" sz="1100" b="1" dirty="0"/>
              <a:t>la estandarización</a:t>
            </a:r>
            <a:r>
              <a:rPr lang="es-ES" sz="1100" dirty="0"/>
              <a:t> dentro de una organización.</a:t>
            </a:r>
          </a:p>
          <a:p>
            <a:pPr>
              <a:buNone/>
            </a:pPr>
            <a:r>
              <a:rPr lang="es-ES" sz="1100" b="1" dirty="0"/>
              <a:t>🪪 Paso 1: Explorar las definiciones de políticas (</a:t>
            </a:r>
            <a:r>
              <a:rPr lang="es-ES" sz="1100" b="1" dirty="0" err="1"/>
              <a:t>Policy</a:t>
            </a:r>
            <a:r>
              <a:rPr lang="es-ES" sz="1100" b="1" dirty="0"/>
              <a:t> </a:t>
            </a:r>
            <a:r>
              <a:rPr lang="es-ES" sz="1100" b="1" dirty="0" err="1"/>
              <a:t>Definitions</a:t>
            </a:r>
            <a:r>
              <a:rPr lang="es-ES" sz="1100" b="1" dirty="0"/>
              <a:t>)</a:t>
            </a:r>
          </a:p>
          <a:p>
            <a:pPr>
              <a:buNone/>
            </a:pPr>
            <a:r>
              <a:rPr lang="es-ES" sz="1100" dirty="0"/>
              <a:t>Una </a:t>
            </a:r>
            <a:r>
              <a:rPr lang="es-ES" sz="1100" b="1" dirty="0" err="1"/>
              <a:t>Policy</a:t>
            </a:r>
            <a:r>
              <a:rPr lang="es-ES" sz="1100" b="1" dirty="0"/>
              <a:t> </a:t>
            </a:r>
            <a:r>
              <a:rPr lang="es-ES" sz="1100" b="1" dirty="0" err="1"/>
              <a:t>Definition</a:t>
            </a:r>
            <a:r>
              <a:rPr lang="es-ES" sz="1100" dirty="0"/>
              <a:t> define: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🔎 </a:t>
            </a:r>
            <a:r>
              <a:rPr lang="es-ES" sz="1100" b="1" dirty="0"/>
              <a:t>Qué se evalúa</a:t>
            </a:r>
            <a:r>
              <a:rPr lang="es-ES" sz="1100" dirty="0"/>
              <a:t> → Por ejemplo: “¿La máquina virtual tiene una IP pública?”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⚠️ </a:t>
            </a:r>
            <a:r>
              <a:rPr lang="es-ES" sz="1100" b="1" dirty="0"/>
              <a:t>Qué hacer si se cumple la condición</a:t>
            </a:r>
            <a:r>
              <a:rPr lang="es-ES" sz="1100" dirty="0"/>
              <a:t> → Por ejemplo: “Denegar la creación de la VM”.</a:t>
            </a:r>
          </a:p>
          <a:p>
            <a:pPr>
              <a:buNone/>
            </a:pPr>
            <a:r>
              <a:rPr lang="es-ES" sz="1100" b="1" dirty="0"/>
              <a:t>Ejemplo</a:t>
            </a:r>
            <a:r>
              <a:rPr lang="es-ES" sz="1100" dirty="0"/>
              <a:t>:</a:t>
            </a:r>
          </a:p>
          <a:p>
            <a:pPr>
              <a:buNone/>
            </a:pPr>
            <a:r>
              <a:rPr lang="es-ES" sz="1100" dirty="0"/>
              <a:t>Impedir que se creen máquinas virtuales si tienen una IP pública.</a:t>
            </a:r>
          </a:p>
          <a:p>
            <a:pPr>
              <a:buNone/>
            </a:pPr>
            <a:r>
              <a:rPr lang="es-ES" sz="1100" dirty="0"/>
              <a:t>Azure ya incluye </a:t>
            </a:r>
            <a:r>
              <a:rPr lang="es-ES" sz="1100" b="1" dirty="0"/>
              <a:t>políticas predefinidas</a:t>
            </a:r>
            <a:r>
              <a:rPr lang="es-ES" sz="1100" dirty="0"/>
              <a:t> (</a:t>
            </a:r>
            <a:r>
              <a:rPr lang="es-ES" sz="1100" dirty="0" err="1"/>
              <a:t>built</a:t>
            </a:r>
            <a:r>
              <a:rPr lang="es-ES" sz="1100" dirty="0"/>
              <a:t>-in), pero también puedes crear </a:t>
            </a:r>
            <a:r>
              <a:rPr lang="es-ES" sz="1100" b="1" dirty="0"/>
              <a:t>tus propias políticas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🗂️ Paso 2: Crear definiciones de iniciativas (</a:t>
            </a:r>
            <a:r>
              <a:rPr lang="es-ES" sz="1100" b="1" dirty="0" err="1"/>
              <a:t>Initiative</a:t>
            </a:r>
            <a:r>
              <a:rPr lang="es-ES" sz="1100" b="1" dirty="0"/>
              <a:t> </a:t>
            </a:r>
            <a:r>
              <a:rPr lang="es-ES" sz="1100" b="1" dirty="0" err="1"/>
              <a:t>Definitions</a:t>
            </a:r>
            <a:r>
              <a:rPr lang="es-ES" sz="1100" b="1" dirty="0"/>
              <a:t>)</a:t>
            </a:r>
          </a:p>
          <a:p>
            <a:pPr>
              <a:buNone/>
            </a:pPr>
            <a:r>
              <a:rPr lang="es-ES" sz="1100" dirty="0"/>
              <a:t>Una </a:t>
            </a:r>
            <a:r>
              <a:rPr lang="es-ES" sz="1100" b="1" dirty="0"/>
              <a:t>Iniciativa</a:t>
            </a:r>
            <a:r>
              <a:rPr lang="es-ES" sz="1100" dirty="0"/>
              <a:t> es un conjunto de varias políticas agrupadas para lograr un objetivo más amplio.</a:t>
            </a:r>
          </a:p>
          <a:p>
            <a:pPr>
              <a:buNone/>
            </a:pPr>
            <a:r>
              <a:rPr lang="es-ES" sz="1100" b="1" dirty="0"/>
              <a:t>Ejemplo</a:t>
            </a:r>
            <a:r>
              <a:rPr lang="es-ES" sz="1100" dirty="0"/>
              <a:t>:</a:t>
            </a:r>
          </a:p>
          <a:p>
            <a:pPr>
              <a:buNone/>
            </a:pPr>
            <a:r>
              <a:rPr lang="es-ES" sz="1100" dirty="0"/>
              <a:t>Una iniciativa llamada "Cumplimiento Sucursal Madrid" que agrupe: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Política 1: Solo se puede crear en región West </a:t>
            </a:r>
            <a:r>
              <a:rPr lang="es-ES" sz="1100" dirty="0" err="1"/>
              <a:t>Europe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Política 2: Debe tener etiqueta Sucursal = Madrid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Política 3: No se permite acceso público</a:t>
            </a:r>
          </a:p>
          <a:p>
            <a:pPr>
              <a:buNone/>
            </a:pPr>
            <a:r>
              <a:rPr lang="es-ES" sz="1100" dirty="0"/>
              <a:t>🔁 Usar iniciativas </a:t>
            </a:r>
            <a:r>
              <a:rPr lang="es-ES" sz="1100" b="1" dirty="0"/>
              <a:t>facilita la gestión y seguimiento del cumplimiento</a:t>
            </a:r>
            <a:r>
              <a:rPr lang="es-ES" sz="1100" dirty="0"/>
              <a:t> en proyectos o unidades organizativas.</a:t>
            </a:r>
          </a:p>
          <a:p>
            <a:pPr>
              <a:buNone/>
            </a:pPr>
            <a:r>
              <a:rPr lang="es-ES" sz="1100" b="1" dirty="0"/>
              <a:t>📌 Paso 3: Asignar un alcance (</a:t>
            </a:r>
            <a:r>
              <a:rPr lang="es-ES" sz="1100" b="1" dirty="0" err="1"/>
              <a:t>Scope</a:t>
            </a:r>
            <a:r>
              <a:rPr lang="es-ES" sz="1100" b="1" dirty="0"/>
              <a:t>) a la iniciativa</a:t>
            </a:r>
          </a:p>
          <a:p>
            <a:pPr>
              <a:buNone/>
            </a:pPr>
            <a:r>
              <a:rPr lang="es-ES" sz="1100" dirty="0"/>
              <a:t>Puedes limitar el alcance 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Un </a:t>
            </a:r>
            <a:r>
              <a:rPr lang="es-ES" sz="1100" b="1" dirty="0"/>
              <a:t>Grupo de administración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Una </a:t>
            </a:r>
            <a:r>
              <a:rPr lang="es-ES" sz="1100" b="1" dirty="0"/>
              <a:t>Suscripción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Un </a:t>
            </a:r>
            <a:r>
              <a:rPr lang="es-ES" sz="1100" b="1" dirty="0"/>
              <a:t>Grupo de recursos</a:t>
            </a:r>
            <a:endParaRPr lang="es-ES" sz="1100" dirty="0"/>
          </a:p>
          <a:p>
            <a:pPr>
              <a:buNone/>
            </a:pPr>
            <a:r>
              <a:rPr lang="es-ES" sz="1100" dirty="0"/>
              <a:t>Esto permite aplicar las políticas </a:t>
            </a:r>
            <a:r>
              <a:rPr lang="es-ES" sz="1100" b="1" dirty="0"/>
              <a:t>solo donde las necesitas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dirty="0"/>
              <a:t>🎯 También puedes definir </a:t>
            </a:r>
            <a:r>
              <a:rPr lang="es-ES" sz="1100" b="1" dirty="0"/>
              <a:t>exclusiones</a:t>
            </a:r>
            <a:r>
              <a:rPr lang="es-ES" sz="1100" dirty="0"/>
              <a:t> (por ejemplo, un grupo de recursos específico que no se vea afectado por la política).</a:t>
            </a:r>
          </a:p>
          <a:p>
            <a:pPr>
              <a:buNone/>
            </a:pPr>
            <a:r>
              <a:rPr lang="es-ES" sz="1100" b="1" dirty="0"/>
              <a:t>📊 Paso 4: Ver los resultados de la evaluación</a:t>
            </a:r>
          </a:p>
          <a:p>
            <a:pPr>
              <a:buNone/>
            </a:pPr>
            <a:r>
              <a:rPr lang="es-ES" sz="1100" dirty="0"/>
              <a:t>Una vez asignada la política o iniciativa, Azure comienza a </a:t>
            </a:r>
            <a:r>
              <a:rPr lang="es-ES" sz="1100" b="1" dirty="0"/>
              <a:t>evaluar el cumplimiento</a:t>
            </a:r>
            <a:r>
              <a:rPr lang="es-ES" sz="1100" dirty="0"/>
              <a:t> automáticamente.</a:t>
            </a:r>
          </a:p>
          <a:p>
            <a:pPr>
              <a:buNone/>
            </a:pPr>
            <a:r>
              <a:rPr lang="es-ES" sz="1100" dirty="0"/>
              <a:t>Puedes revisar: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Qué recursos </a:t>
            </a:r>
            <a:r>
              <a:rPr lang="es-ES" sz="1100" b="1" dirty="0"/>
              <a:t>cumplen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Qué recursos </a:t>
            </a:r>
            <a:r>
              <a:rPr lang="es-ES" sz="1100" b="1" dirty="0"/>
              <a:t>no cumplen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/>
              <a:t>Por qué fallan</a:t>
            </a:r>
            <a:r>
              <a:rPr lang="es-ES" sz="1100" dirty="0"/>
              <a:t> y qué acciones tomar</a:t>
            </a:r>
          </a:p>
          <a:p>
            <a:pPr>
              <a:buNone/>
            </a:pPr>
            <a:r>
              <a:rPr lang="es-ES" sz="1100" dirty="0"/>
              <a:t>Las exclusiones se aplican </a:t>
            </a:r>
            <a:r>
              <a:rPr lang="es-ES" sz="1100" b="1" dirty="0"/>
              <a:t>caso por caso</a:t>
            </a:r>
            <a:r>
              <a:rPr lang="es-ES" sz="1100" dirty="0"/>
              <a:t>, por cada asignación.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/>
              <a:t>PasoAcciónObjetivo1️⃣Explorar </a:t>
            </a:r>
            <a:r>
              <a:rPr lang="es-ES" sz="1100" dirty="0" err="1"/>
              <a:t>definicionesElegir</a:t>
            </a:r>
            <a:r>
              <a:rPr lang="es-ES" sz="1100" dirty="0"/>
              <a:t> qué controlar2️⃣Crear </a:t>
            </a:r>
            <a:r>
              <a:rPr lang="es-ES" sz="1100" dirty="0" err="1"/>
              <a:t>iniciativasAgrupar</a:t>
            </a:r>
            <a:r>
              <a:rPr lang="es-ES" sz="1100" dirty="0"/>
              <a:t> políticas por objetivo3️⃣Definir </a:t>
            </a:r>
            <a:r>
              <a:rPr lang="es-ES" sz="1100" dirty="0" err="1"/>
              <a:t>alcanceAplicar</a:t>
            </a:r>
            <a:r>
              <a:rPr lang="es-ES" sz="1100" dirty="0"/>
              <a:t> políticas donde sea necesario4️⃣Evaluar </a:t>
            </a:r>
            <a:r>
              <a:rPr lang="es-ES" sz="1100" dirty="0" err="1"/>
              <a:t>cumplimientoVer</a:t>
            </a:r>
            <a:r>
              <a:rPr lang="es-ES" sz="1100" dirty="0"/>
              <a:t> qué cumple y qué no</a:t>
            </a:r>
          </a:p>
          <a:p>
            <a:pPr>
              <a:buNone/>
            </a:pPr>
            <a:r>
              <a:rPr lang="es-ES" sz="1100" b="1" dirty="0"/>
              <a:t>✅ Recomendación:</a:t>
            </a:r>
          </a:p>
          <a:p>
            <a:pPr>
              <a:buNone/>
            </a:pPr>
            <a:r>
              <a:rPr lang="es-ES" sz="1100" dirty="0"/>
              <a:t>Aunque solo tengas pocas políticas, </a:t>
            </a:r>
            <a:r>
              <a:rPr lang="es-ES" sz="1100" b="1" dirty="0"/>
              <a:t>crear una iniciativa</a:t>
            </a:r>
            <a:r>
              <a:rPr lang="es-ES" sz="1100" dirty="0"/>
              <a:t> ayuda a gestionarlas de forma más clara y organizada.</a:t>
            </a:r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r>
              <a:rPr lang="es-ES" sz="1100" dirty="0"/>
              <a:t>¿Qué políticas incluirías en una iniciativa para asegurar que todos los recursos creados por el equipo de desarrollo estén correctamente etiquetados y se mantengan dentro del presupuesto?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53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b="1" dirty="0"/>
              <a:t> en Azure </a:t>
            </a:r>
            <a:r>
              <a:rPr lang="es-ES" b="1" dirty="0" err="1"/>
              <a:t>Policy</a:t>
            </a:r>
            <a:endParaRPr lang="es-ES" b="1" dirty="0"/>
          </a:p>
          <a:p>
            <a:pPr>
              <a:buNone/>
            </a:pPr>
            <a:r>
              <a:rPr lang="es-ES" b="1" dirty="0"/>
              <a:t>📌 ¿Qué son?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r>
              <a:rPr lang="es-ES" dirty="0"/>
              <a:t> (definición de política) es una regla que define </a:t>
            </a:r>
            <a:r>
              <a:rPr lang="es-ES" b="1" dirty="0"/>
              <a:t>lo que está permitido o no</a:t>
            </a:r>
            <a:r>
              <a:rPr lang="es-ES" dirty="0"/>
              <a:t> dentro del entorno de Azure. Se utiliza para </a:t>
            </a:r>
            <a:r>
              <a:rPr lang="es-ES" b="1" dirty="0"/>
              <a:t>controlar cómo se crean, gestionan y configuran los recursos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🔧 Azure proporciona </a:t>
            </a:r>
            <a:r>
              <a:rPr lang="es-ES" b="1" dirty="0"/>
              <a:t>muchas políticas ya integradas</a:t>
            </a:r>
            <a:r>
              <a:rPr lang="es-ES" dirty="0"/>
              <a:t> (</a:t>
            </a:r>
            <a:r>
              <a:rPr lang="es-ES" dirty="0" err="1"/>
              <a:t>built</a:t>
            </a:r>
            <a:r>
              <a:rPr lang="es-ES" dirty="0"/>
              <a:t>-in), listas para usar.</a:t>
            </a:r>
          </a:p>
          <a:p>
            <a:pPr>
              <a:buNone/>
            </a:pPr>
            <a:r>
              <a:rPr lang="es-ES" b="1" dirty="0"/>
              <a:t>📂 ¿Cómo encontrar la política adecuada?</a:t>
            </a:r>
          </a:p>
          <a:p>
            <a:pPr>
              <a:buNone/>
            </a:pPr>
            <a:r>
              <a:rPr lang="es-ES" dirty="0"/>
              <a:t>En el portal de Azure, puedes </a:t>
            </a:r>
            <a:r>
              <a:rPr lang="es-ES" b="1" dirty="0"/>
              <a:t>filtrar las políticas por categoría</a:t>
            </a:r>
            <a:r>
              <a:rPr lang="es-ES" dirty="0"/>
              <a:t> para encontrar más fácilmente lo que necesitas.</a:t>
            </a:r>
          </a:p>
          <a:p>
            <a:pPr>
              <a:buNone/>
            </a:pPr>
            <a:r>
              <a:rPr lang="es-ES" b="1" dirty="0"/>
              <a:t>🧪 Ejemplos comunes de </a:t>
            </a: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✅ </a:t>
            </a:r>
            <a:r>
              <a:rPr lang="es-ES" b="1" dirty="0" err="1"/>
              <a:t>Allowed</a:t>
            </a:r>
            <a:r>
              <a:rPr lang="es-ES" b="1" dirty="0"/>
              <a:t> Virtual Machine </a:t>
            </a:r>
            <a:r>
              <a:rPr lang="es-ES" b="1" dirty="0" err="1"/>
              <a:t>SKUs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Permite definir qué </a:t>
            </a:r>
            <a:r>
              <a:rPr lang="es-ES" b="1" dirty="0"/>
              <a:t>tipos de máquinas virtuales (SKU)</a:t>
            </a:r>
            <a:r>
              <a:rPr lang="es-ES" dirty="0"/>
              <a:t> pueden desplegar los usuarios.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📍 Útil para evitar el uso de recursos caros o no autorizados.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🌍 </a:t>
            </a:r>
            <a:r>
              <a:rPr lang="es-ES" b="1" dirty="0" err="1"/>
              <a:t>Allowed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Restringe las </a:t>
            </a:r>
            <a:r>
              <a:rPr lang="es-ES" b="1" dirty="0"/>
              <a:t>regiones geográficas</a:t>
            </a:r>
            <a:r>
              <a:rPr lang="es-ES" dirty="0"/>
              <a:t> donde se pueden crear recursos.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🛡️ Muy útil para cumplir con requisitos de </a:t>
            </a:r>
            <a:r>
              <a:rPr lang="es-ES" b="1" dirty="0"/>
              <a:t>residencia de datos</a:t>
            </a:r>
            <a:r>
              <a:rPr lang="es-ES" dirty="0"/>
              <a:t> (ej. RGPD, leyes locales).</a:t>
            </a:r>
          </a:p>
          <a:p>
            <a:pPr>
              <a:buNone/>
            </a:pPr>
            <a:r>
              <a:rPr lang="es-ES" b="1" dirty="0"/>
              <a:t>🧱 ¿Y si no hay una política que encaje?</a:t>
            </a:r>
          </a:p>
          <a:p>
            <a:pPr>
              <a:buNone/>
            </a:pPr>
            <a:r>
              <a:rPr lang="es-ES" dirty="0"/>
              <a:t>Puedes </a:t>
            </a:r>
            <a:r>
              <a:rPr lang="es-ES" b="1" dirty="0"/>
              <a:t>crear tu propia </a:t>
            </a: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r>
              <a:rPr lang="es-ES" b="1" dirty="0"/>
              <a:t> personalizada</a:t>
            </a:r>
            <a:r>
              <a:rPr lang="es-ES" dirty="0"/>
              <a:t>, o bien: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Importar políticas ya preparadas desde GitHub</a:t>
            </a:r>
            <a:r>
              <a:rPr lang="es-ES" dirty="0"/>
              <a:t>, que se actualizan casi a diario.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te permite reutilizar reglas comunes sin tener que escribirlas desde cero.</a:t>
            </a:r>
          </a:p>
          <a:p>
            <a:pPr>
              <a:buNone/>
            </a:pPr>
            <a:r>
              <a:rPr lang="es-ES" b="1" dirty="0"/>
              <a:t>🔣 Formato técnico (JSON)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políticas están escritas en </a:t>
            </a:r>
            <a:r>
              <a:rPr lang="es-ES" b="1" dirty="0"/>
              <a:t>formato JSON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Aunque como </a:t>
            </a:r>
            <a:r>
              <a:rPr lang="es-ES" b="1" dirty="0"/>
              <a:t>administrador no necesitas programar directamente en JSON</a:t>
            </a:r>
            <a:r>
              <a:rPr lang="es-ES" dirty="0"/>
              <a:t>, es recomendable </a:t>
            </a:r>
            <a:r>
              <a:rPr lang="es-ES" b="1" dirty="0"/>
              <a:t>revisar la estructura</a:t>
            </a:r>
            <a:r>
              <a:rPr lang="es-ES" dirty="0"/>
              <a:t> para familiarizarte 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Condiciones (</a:t>
            </a:r>
            <a:r>
              <a:rPr lang="es-ES" dirty="0" err="1"/>
              <a:t>if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Efectos (</a:t>
            </a:r>
            <a:r>
              <a:rPr lang="es-ES" dirty="0" err="1"/>
              <a:t>then</a:t>
            </a:r>
            <a:r>
              <a:rPr lang="es-ES" dirty="0"/>
              <a:t>: como </a:t>
            </a:r>
            <a:r>
              <a:rPr lang="es-ES" dirty="0" err="1"/>
              <a:t>deny</a:t>
            </a:r>
            <a:r>
              <a:rPr lang="es-ES" dirty="0"/>
              <a:t>, </a:t>
            </a:r>
            <a:r>
              <a:rPr lang="es-ES" dirty="0" err="1"/>
              <a:t>audit</a:t>
            </a:r>
            <a:r>
              <a:rPr lang="es-ES" dirty="0"/>
              <a:t>, </a:t>
            </a:r>
            <a:r>
              <a:rPr lang="es-ES" dirty="0" err="1"/>
              <a:t>append</a:t>
            </a:r>
            <a:r>
              <a:rPr lang="es-ES" dirty="0"/>
              <a:t>, </a:t>
            </a:r>
            <a:r>
              <a:rPr lang="es-ES" dirty="0" err="1"/>
              <a:t>modify</a:t>
            </a:r>
            <a:r>
              <a:rPr lang="es-ES" dirty="0"/>
              <a:t>…)</a:t>
            </a:r>
          </a:p>
          <a:p>
            <a:pPr>
              <a:buNone/>
            </a:pPr>
            <a:r>
              <a:rPr lang="es-ES" dirty="0"/>
              <a:t>📚 Puedes consultar ejemplos en la </a:t>
            </a:r>
            <a:r>
              <a:rPr lang="es-ES" dirty="0">
                <a:hlinkClick r:id="rId3"/>
              </a:rPr>
              <a:t>documentación oficial de Azure </a:t>
            </a:r>
            <a:r>
              <a:rPr lang="es-ES" dirty="0" err="1">
                <a:hlinkClick r:id="rId3"/>
              </a:rPr>
              <a:t>Policy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ConceptoDescripción</a:t>
            </a:r>
            <a:r>
              <a:rPr lang="es-ES" b="1" dirty="0" err="1"/>
              <a:t>Built</a:t>
            </a:r>
            <a:r>
              <a:rPr lang="es-ES" b="1" dirty="0"/>
              <a:t>-in </a:t>
            </a:r>
            <a:r>
              <a:rPr lang="es-ES" b="1" dirty="0" err="1"/>
              <a:t>Policies</a:t>
            </a:r>
            <a:r>
              <a:rPr lang="es-ES" dirty="0" err="1"/>
              <a:t>Políticas</a:t>
            </a:r>
            <a:r>
              <a:rPr lang="es-ES" dirty="0"/>
              <a:t> ya disponibles en </a:t>
            </a:r>
            <a:r>
              <a:rPr lang="es-ES" dirty="0" err="1"/>
              <a:t>Azure</a:t>
            </a:r>
            <a:r>
              <a:rPr lang="es-ES" b="1" dirty="0" err="1"/>
              <a:t>Allowed</a:t>
            </a:r>
            <a:r>
              <a:rPr lang="es-ES" b="1" dirty="0"/>
              <a:t> VM </a:t>
            </a:r>
            <a:r>
              <a:rPr lang="es-ES" b="1" dirty="0" err="1"/>
              <a:t>SKUs</a:t>
            </a:r>
            <a:r>
              <a:rPr lang="es-ES" dirty="0" err="1"/>
              <a:t>Limita</a:t>
            </a:r>
            <a:r>
              <a:rPr lang="es-ES" dirty="0"/>
              <a:t> qué tipos de VM se pueden </a:t>
            </a:r>
            <a:r>
              <a:rPr lang="es-ES" dirty="0" err="1"/>
              <a:t>usar</a:t>
            </a:r>
            <a:r>
              <a:rPr lang="es-ES" b="1" dirty="0" err="1"/>
              <a:t>Allowed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r>
              <a:rPr lang="es-ES" dirty="0" err="1"/>
              <a:t>Restringe</a:t>
            </a:r>
            <a:r>
              <a:rPr lang="es-ES" dirty="0"/>
              <a:t> dónde se pueden crear </a:t>
            </a:r>
            <a:r>
              <a:rPr lang="es-ES" dirty="0" err="1"/>
              <a:t>recursos</a:t>
            </a:r>
            <a:r>
              <a:rPr lang="es-ES" b="1" dirty="0" err="1"/>
              <a:t>Políticas</a:t>
            </a:r>
            <a:r>
              <a:rPr lang="es-ES" b="1" dirty="0"/>
              <a:t> </a:t>
            </a:r>
            <a:r>
              <a:rPr lang="es-ES" b="1" dirty="0" err="1"/>
              <a:t>personalizadas</a:t>
            </a:r>
            <a:r>
              <a:rPr lang="es-ES" dirty="0" err="1"/>
              <a:t>Puedes</a:t>
            </a:r>
            <a:r>
              <a:rPr lang="es-ES" dirty="0"/>
              <a:t> importar o crear nuevas en </a:t>
            </a:r>
            <a:r>
              <a:rPr lang="es-ES" dirty="0" err="1"/>
              <a:t>JSON</a:t>
            </a:r>
            <a:r>
              <a:rPr lang="es-ES" b="1" dirty="0" err="1"/>
              <a:t>Uso</a:t>
            </a:r>
            <a:r>
              <a:rPr lang="es-ES" b="1" dirty="0"/>
              <a:t> de </a:t>
            </a:r>
            <a:r>
              <a:rPr lang="es-ES" b="1" dirty="0" err="1"/>
              <a:t>GitHub</a:t>
            </a:r>
            <a:r>
              <a:rPr lang="es-ES" dirty="0" err="1"/>
              <a:t>Fuente</a:t>
            </a:r>
            <a:r>
              <a:rPr lang="es-ES" dirty="0"/>
              <a:t> actualizada de políticas reutilizables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Si tu empresa quiere limitar el uso de máquinas virtuales costosas y forzar la creación solo en Europa, ¿qué políticas integradas aplicarías?</a:t>
            </a:r>
          </a:p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2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✔️ Can you see how this will require some planning to organize your policies?</a:t>
            </a:r>
          </a:p>
          <a:p>
            <a:pPr>
              <a:buNone/>
            </a:pPr>
            <a:r>
              <a:rPr lang="es-ES" b="1" dirty="0"/>
              <a:t>Crear definiciones de iniciativas (</a:t>
            </a:r>
            <a:r>
              <a:rPr lang="es-ES" b="1" dirty="0" err="1"/>
              <a:t>Initiative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b="1" dirty="0"/>
              <a:t>)</a:t>
            </a:r>
          </a:p>
          <a:p>
            <a:pPr>
              <a:buNone/>
            </a:pPr>
            <a:r>
              <a:rPr lang="es-ES" b="1" dirty="0"/>
              <a:t>📌 ¿Qué es una iniciativa en Azure </a:t>
            </a:r>
            <a:r>
              <a:rPr lang="es-ES" b="1" dirty="0" err="1"/>
              <a:t>Policy</a:t>
            </a:r>
            <a:r>
              <a:rPr lang="es-ES" b="1" dirty="0"/>
              <a:t>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iniciativa</a:t>
            </a:r>
            <a:r>
              <a:rPr lang="es-ES" dirty="0"/>
              <a:t> es un </a:t>
            </a:r>
            <a:r>
              <a:rPr lang="es-ES" b="1" dirty="0"/>
              <a:t>conjunto de políticas (</a:t>
            </a: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b="1" dirty="0"/>
              <a:t>)</a:t>
            </a:r>
            <a:r>
              <a:rPr lang="es-ES" dirty="0"/>
              <a:t> agrupadas bajo un mismo objetivo.</a:t>
            </a:r>
            <a:br>
              <a:rPr lang="es-ES" dirty="0"/>
            </a:br>
            <a:r>
              <a:rPr lang="es-ES" dirty="0"/>
              <a:t>Se usa para </a:t>
            </a:r>
            <a:r>
              <a:rPr lang="es-ES" b="1" dirty="0"/>
              <a:t>gestionar el cumplimiento de forma más estructurada y organizada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🎯 Por ejemplo: una iniciativa llamada “Cumplimiento de Seguridad” puede incluir varias políticas relacionadas con seguridad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Auditar si el </a:t>
            </a:r>
            <a:r>
              <a:rPr lang="es-ES" dirty="0" err="1"/>
              <a:t>backup</a:t>
            </a:r>
            <a:r>
              <a:rPr lang="es-ES" dirty="0"/>
              <a:t> está habilitado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Prohibir </a:t>
            </a:r>
            <a:r>
              <a:rPr lang="es-ES" dirty="0" err="1"/>
              <a:t>IPs</a:t>
            </a:r>
            <a:r>
              <a:rPr lang="es-ES" dirty="0"/>
              <a:t> públicas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Requerir etiquetas Propietario</a:t>
            </a:r>
          </a:p>
          <a:p>
            <a:pPr>
              <a:buNone/>
            </a:pPr>
            <a:r>
              <a:rPr lang="es-ES" b="1" dirty="0"/>
              <a:t>🛠️ Pasos para crear una </a:t>
            </a:r>
            <a:r>
              <a:rPr lang="es-ES" b="1" dirty="0" err="1"/>
              <a:t>Initiative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/>
              <a:t>Selecciona las </a:t>
            </a:r>
            <a:r>
              <a:rPr lang="es-ES" b="1" dirty="0" err="1"/>
              <a:t>Policy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b="1" dirty="0"/>
              <a:t> necesarias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Puedes usar políticas integradas (</a:t>
            </a:r>
            <a:r>
              <a:rPr lang="es-ES" dirty="0" err="1"/>
              <a:t>built</a:t>
            </a:r>
            <a:r>
              <a:rPr lang="es-ES" dirty="0"/>
              <a:t>-in) o personalizadas.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En el portal de Azure, al crear una iniciativa nueva, verás un </a:t>
            </a:r>
            <a:r>
              <a:rPr lang="es-ES" b="1" dirty="0"/>
              <a:t>listado lateral (pick </a:t>
            </a:r>
            <a:r>
              <a:rPr lang="es-ES" b="1" dirty="0" err="1"/>
              <a:t>list</a:t>
            </a:r>
            <a:r>
              <a:rPr lang="es-ES" b="1" dirty="0"/>
              <a:t>)</a:t>
            </a:r>
            <a:r>
              <a:rPr lang="es-ES" dirty="0"/>
              <a:t> donde puedes elegir las políticas que quieres incluir.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Define la iniciativa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Asigna un </a:t>
            </a:r>
            <a:r>
              <a:rPr lang="es-ES" b="1" dirty="0"/>
              <a:t>nombre</a:t>
            </a:r>
            <a:r>
              <a:rPr lang="es-ES" dirty="0"/>
              <a:t> y </a:t>
            </a:r>
            <a:r>
              <a:rPr lang="es-ES" b="1" dirty="0"/>
              <a:t>descripción</a:t>
            </a:r>
            <a:r>
              <a:rPr lang="es-E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Puedes aplicar parámetros comunes para varias políticas desde un solo lugar.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Asocia la iniciativa con un </a:t>
            </a:r>
            <a:r>
              <a:rPr lang="es-ES" b="1" dirty="0"/>
              <a:t>Management </a:t>
            </a:r>
            <a:r>
              <a:rPr lang="es-ES" b="1" dirty="0" err="1"/>
              <a:t>Group</a:t>
            </a:r>
            <a:r>
              <a:rPr lang="es-ES" dirty="0"/>
              <a:t>, una </a:t>
            </a:r>
            <a:r>
              <a:rPr lang="es-ES" b="1" dirty="0"/>
              <a:t>suscripción</a:t>
            </a:r>
            <a:r>
              <a:rPr lang="es-ES" dirty="0"/>
              <a:t> o un </a:t>
            </a:r>
            <a:r>
              <a:rPr lang="es-ES" b="1" dirty="0"/>
              <a:t>grupo de recursos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Asigna la iniciativa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Una vez creada, puedes </a:t>
            </a:r>
            <a:r>
              <a:rPr lang="es-ES" b="1" dirty="0"/>
              <a:t>asignarla</a:t>
            </a:r>
            <a:r>
              <a:rPr lang="es-ES" dirty="0"/>
              <a:t> al ámbito deseado para que entre en efecto.</a:t>
            </a:r>
          </a:p>
          <a:p>
            <a:pPr>
              <a:buNone/>
            </a:pPr>
            <a:r>
              <a:rPr lang="es-ES" b="1" dirty="0"/>
              <a:t>🧠 Detalles importantes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iniciativa puede contener </a:t>
            </a:r>
            <a:r>
              <a:rPr lang="es-ES" b="1" dirty="0"/>
              <a:t>hasta 100 políticas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útil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Simplificar la gestión.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Generar </a:t>
            </a:r>
            <a:r>
              <a:rPr lang="es-ES" b="1" dirty="0"/>
              <a:t>informes de cumplimiento por áreas temáticas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Aplicar controles globales desde un solo punto.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ConceptoExplicación</a:t>
            </a:r>
            <a:r>
              <a:rPr lang="es-ES" b="1" dirty="0" err="1"/>
              <a:t>Iniciativa</a:t>
            </a:r>
            <a:r>
              <a:rPr lang="es-ES" b="1" dirty="0"/>
              <a:t> (</a:t>
            </a:r>
            <a:r>
              <a:rPr lang="es-ES" b="1" dirty="0" err="1"/>
              <a:t>Initiative</a:t>
            </a:r>
            <a:r>
              <a:rPr lang="es-ES" b="1" dirty="0"/>
              <a:t>)</a:t>
            </a:r>
            <a:r>
              <a:rPr lang="es-ES" dirty="0"/>
              <a:t>Conjunto de políticas agrupadas por </a:t>
            </a:r>
            <a:r>
              <a:rPr lang="es-ES" dirty="0" err="1"/>
              <a:t>objetivo</a:t>
            </a:r>
            <a:r>
              <a:rPr lang="es-ES" b="1" dirty="0" err="1"/>
              <a:t>Máximo</a:t>
            </a:r>
            <a:r>
              <a:rPr lang="es-ES" b="1" dirty="0"/>
              <a:t> por iniciativa</a:t>
            </a:r>
            <a:r>
              <a:rPr lang="es-ES" dirty="0"/>
              <a:t>100 </a:t>
            </a:r>
            <a:r>
              <a:rPr lang="es-ES" dirty="0" err="1"/>
              <a:t>políticas</a:t>
            </a:r>
            <a:r>
              <a:rPr lang="es-ES" b="1" dirty="0" err="1"/>
              <a:t>Usos</a:t>
            </a:r>
            <a:r>
              <a:rPr lang="es-ES" b="1" dirty="0"/>
              <a:t> </a:t>
            </a:r>
            <a:r>
              <a:rPr lang="es-ES" b="1" dirty="0" err="1"/>
              <a:t>comunes</a:t>
            </a:r>
            <a:r>
              <a:rPr lang="es-ES" dirty="0" err="1"/>
              <a:t>Seguridad</a:t>
            </a:r>
            <a:r>
              <a:rPr lang="es-ES" dirty="0"/>
              <a:t>, cumplimiento normativo, etiquetado, restricciones </a:t>
            </a:r>
            <a:r>
              <a:rPr lang="es-ES" dirty="0" err="1"/>
              <a:t>regionales</a:t>
            </a:r>
            <a:r>
              <a:rPr lang="es-ES" b="1" dirty="0" err="1"/>
              <a:t>Asignación</a:t>
            </a:r>
            <a:r>
              <a:rPr lang="es-ES" dirty="0" err="1"/>
              <a:t>A</a:t>
            </a:r>
            <a:r>
              <a:rPr lang="es-ES" dirty="0"/>
              <a:t> grupos de administración, suscripciones o grupos de recursos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¿Cómo organizarías tus políticas si tienes diferentes equipos (Desarrollo, Seguridad, IT) con necesidades distintas? ¿Crearías una iniciativa para cada uno?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01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Asignar el alcance (</a:t>
            </a:r>
            <a:r>
              <a:rPr lang="es-ES" sz="1100" b="1" dirty="0" err="1"/>
              <a:t>Scope</a:t>
            </a:r>
            <a:r>
              <a:rPr lang="es-ES" sz="1100" b="1" dirty="0"/>
              <a:t>) de una Iniciativa en Azure </a:t>
            </a:r>
            <a:r>
              <a:rPr lang="es-ES" sz="1100" b="1" dirty="0" err="1"/>
              <a:t>Policy</a:t>
            </a:r>
            <a:endParaRPr lang="es-ES" sz="1100" b="1" dirty="0"/>
          </a:p>
          <a:p>
            <a:pPr>
              <a:buNone/>
            </a:pPr>
            <a:r>
              <a:rPr lang="es-ES" sz="1100" b="1" dirty="0"/>
              <a:t>📌 ¿Qué es el </a:t>
            </a:r>
            <a:r>
              <a:rPr lang="es-ES" sz="1100" b="1" i="1" dirty="0" err="1"/>
              <a:t>scope</a:t>
            </a:r>
            <a:r>
              <a:rPr lang="es-ES" sz="1100" b="1" dirty="0"/>
              <a:t>?</a:t>
            </a:r>
          </a:p>
          <a:p>
            <a:pPr>
              <a:buNone/>
            </a:pPr>
            <a:r>
              <a:rPr lang="es-ES" sz="1100" dirty="0"/>
              <a:t>El </a:t>
            </a:r>
            <a:r>
              <a:rPr lang="es-ES" sz="1100" b="1" dirty="0" err="1"/>
              <a:t>scope</a:t>
            </a:r>
            <a:r>
              <a:rPr lang="es-ES" sz="1100" dirty="0"/>
              <a:t> o </a:t>
            </a:r>
            <a:r>
              <a:rPr lang="es-ES" sz="1100" b="1" dirty="0"/>
              <a:t>alcance</a:t>
            </a:r>
            <a:r>
              <a:rPr lang="es-ES" sz="1100" dirty="0"/>
              <a:t> determina </a:t>
            </a:r>
            <a:r>
              <a:rPr lang="es-ES" sz="1100" b="1" dirty="0"/>
              <a:t>dónde se aplicará la iniciativa o política</a:t>
            </a:r>
            <a:r>
              <a:rPr lang="es-ES" sz="1100" dirty="0"/>
              <a:t>:</a:t>
            </a:r>
          </a:p>
          <a:p>
            <a:pPr>
              <a:buNone/>
            </a:pPr>
            <a:r>
              <a:rPr lang="es-ES" sz="1100" dirty="0"/>
              <a:t>Es decir, a </a:t>
            </a:r>
            <a:r>
              <a:rPr lang="es-ES" sz="1100" b="1" dirty="0"/>
              <a:t>qué recursos afecta</a:t>
            </a:r>
            <a:r>
              <a:rPr lang="es-ES" sz="1100" dirty="0"/>
              <a:t> dentro del entorno de Azure.</a:t>
            </a:r>
          </a:p>
          <a:p>
            <a:pPr>
              <a:buNone/>
            </a:pPr>
            <a:r>
              <a:rPr lang="es-ES" sz="1100" b="1" dirty="0"/>
              <a:t>🛠️ ¿Cómo se establece el alcance?</a:t>
            </a:r>
          </a:p>
          <a:p>
            <a:pPr>
              <a:buNone/>
            </a:pPr>
            <a:r>
              <a:rPr lang="es-ES" sz="1100" dirty="0"/>
              <a:t>Una vez que ya has creado tu </a:t>
            </a:r>
            <a:r>
              <a:rPr lang="es-ES" sz="1100" b="1" dirty="0" err="1"/>
              <a:t>Initiative</a:t>
            </a:r>
            <a:r>
              <a:rPr lang="es-ES" sz="1100" b="1" dirty="0"/>
              <a:t> </a:t>
            </a:r>
            <a:r>
              <a:rPr lang="es-ES" sz="1100" b="1" dirty="0" err="1"/>
              <a:t>Definition</a:t>
            </a:r>
            <a:r>
              <a:rPr lang="es-ES" sz="1100" dirty="0"/>
              <a:t>, debes asignarla a uno de los siguientes niveles:</a:t>
            </a:r>
          </a:p>
          <a:p>
            <a:pPr>
              <a:buNone/>
            </a:pPr>
            <a:r>
              <a:rPr lang="es-ES" sz="1100" dirty="0" err="1"/>
              <a:t>NivelAplicación</a:t>
            </a:r>
            <a:r>
              <a:rPr lang="es-ES" sz="1100" dirty="0"/>
              <a:t> del </a:t>
            </a:r>
            <a:r>
              <a:rPr lang="es-ES" sz="1100" dirty="0" err="1"/>
              <a:t>alcance</a:t>
            </a:r>
            <a:r>
              <a:rPr lang="es-ES" sz="1100" b="1" dirty="0" err="1"/>
              <a:t>Management</a:t>
            </a:r>
            <a:r>
              <a:rPr lang="es-ES" sz="1100" b="1" dirty="0"/>
              <a:t> </a:t>
            </a:r>
            <a:r>
              <a:rPr lang="es-ES" sz="1100" b="1" dirty="0" err="1"/>
              <a:t>Group</a:t>
            </a:r>
            <a:r>
              <a:rPr lang="es-ES" sz="1100" dirty="0" err="1"/>
              <a:t>Aplica</a:t>
            </a:r>
            <a:r>
              <a:rPr lang="es-ES" sz="1100" dirty="0"/>
              <a:t> la política a todas las suscripciones bajo ese </a:t>
            </a:r>
            <a:r>
              <a:rPr lang="es-ES" sz="1100" dirty="0" err="1"/>
              <a:t>grupo</a:t>
            </a:r>
            <a:r>
              <a:rPr lang="es-ES" sz="1100" b="1" dirty="0" err="1"/>
              <a:t>Suscripción</a:t>
            </a:r>
            <a:r>
              <a:rPr lang="es-ES" sz="1100" dirty="0" err="1"/>
              <a:t>Aplica</a:t>
            </a:r>
            <a:r>
              <a:rPr lang="es-ES" sz="1100" dirty="0"/>
              <a:t> a todos los recursos de una suscripción </a:t>
            </a:r>
            <a:r>
              <a:rPr lang="es-ES" sz="1100" dirty="0" err="1"/>
              <a:t>concreta</a:t>
            </a:r>
            <a:r>
              <a:rPr lang="es-ES" sz="1100" b="1" dirty="0" err="1"/>
              <a:t>Grupo</a:t>
            </a:r>
            <a:r>
              <a:rPr lang="es-ES" sz="1100" b="1" dirty="0"/>
              <a:t> de </a:t>
            </a:r>
            <a:r>
              <a:rPr lang="es-ES" sz="1100" b="1" dirty="0" err="1"/>
              <a:t>recursos</a:t>
            </a:r>
            <a:r>
              <a:rPr lang="es-ES" sz="1100" dirty="0" err="1"/>
              <a:t>Aplica</a:t>
            </a:r>
            <a:r>
              <a:rPr lang="es-ES" sz="1100" dirty="0"/>
              <a:t> solo a los recursos de ese grupo en particular</a:t>
            </a:r>
          </a:p>
          <a:p>
            <a:pPr>
              <a:buNone/>
            </a:pPr>
            <a:r>
              <a:rPr lang="es-ES" sz="1100" dirty="0"/>
              <a:t>📝 </a:t>
            </a:r>
            <a:r>
              <a:rPr lang="es-ES" sz="1100" b="1" dirty="0"/>
              <a:t>Puedes seleccionar la suscripción y luego, de forma opcional, un grupo de recursos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🧠 Ejemplo práctico</a:t>
            </a:r>
          </a:p>
          <a:p>
            <a:pPr>
              <a:buNone/>
            </a:pPr>
            <a:r>
              <a:rPr lang="es-ES" sz="1100" dirty="0"/>
              <a:t>Si tienes una iniciativa que fuerza el uso de etiquetas y quieres aplicarla </a:t>
            </a:r>
            <a:r>
              <a:rPr lang="es-ES" sz="1100" b="1" dirty="0"/>
              <a:t>solo a los recursos del departamento de IT</a:t>
            </a:r>
            <a:r>
              <a:rPr lang="es-ES" sz="1100" dirty="0"/>
              <a:t>, puedes asignar el alcance a un </a:t>
            </a:r>
            <a:r>
              <a:rPr lang="es-ES" sz="1100" b="1" dirty="0"/>
              <a:t>grupo de recursos llamado “RG-IT”</a:t>
            </a:r>
            <a:r>
              <a:rPr lang="es-ES" sz="1100" dirty="0"/>
              <a:t> dentro de la suscripción.</a:t>
            </a:r>
          </a:p>
          <a:p>
            <a:pPr>
              <a:buNone/>
            </a:pPr>
            <a:r>
              <a:rPr lang="es-ES" sz="1100" b="1" dirty="0"/>
              <a:t>❗ Consideración importante</a:t>
            </a:r>
          </a:p>
          <a:p>
            <a:pPr>
              <a:buNone/>
            </a:pPr>
            <a:r>
              <a:rPr lang="es-ES" sz="1100" dirty="0"/>
              <a:t>El </a:t>
            </a:r>
            <a:r>
              <a:rPr lang="es-ES" sz="1100" b="1" dirty="0"/>
              <a:t>alcance correcto</a:t>
            </a:r>
            <a:r>
              <a:rPr lang="es-ES" sz="1100" dirty="0"/>
              <a:t> te permite aplicar las políticas </a:t>
            </a:r>
            <a:r>
              <a:rPr lang="es-ES" sz="1100" b="1" dirty="0"/>
              <a:t>solo donde realmente se necesitan</a:t>
            </a:r>
            <a:r>
              <a:rPr lang="es-ES" sz="1100" dirty="0"/>
              <a:t>, evitando aplicar reglas innecesarias a otros equipos o entornos.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 err="1"/>
              <a:t>Término¿Qué</a:t>
            </a:r>
            <a:r>
              <a:rPr lang="es-ES" sz="1100" dirty="0"/>
              <a:t> </a:t>
            </a:r>
            <a:r>
              <a:rPr lang="es-ES" sz="1100" dirty="0" err="1"/>
              <a:t>hace?</a:t>
            </a:r>
            <a:r>
              <a:rPr lang="es-ES" sz="1100" b="1" dirty="0" err="1"/>
              <a:t>Scope</a:t>
            </a:r>
            <a:r>
              <a:rPr lang="es-ES" sz="1100" dirty="0" err="1"/>
              <a:t>Define</a:t>
            </a:r>
            <a:r>
              <a:rPr lang="es-ES" sz="1100" dirty="0"/>
              <a:t> dónde se aplica la </a:t>
            </a:r>
            <a:r>
              <a:rPr lang="es-ES" sz="1100" dirty="0" err="1"/>
              <a:t>iniciativa</a:t>
            </a:r>
            <a:r>
              <a:rPr lang="es-ES" sz="1100" b="1" dirty="0" err="1"/>
              <a:t>Suscripción</a:t>
            </a:r>
            <a:r>
              <a:rPr lang="es-ES" sz="1100" dirty="0" err="1"/>
              <a:t>Afecta</a:t>
            </a:r>
            <a:r>
              <a:rPr lang="es-ES" sz="1100" dirty="0"/>
              <a:t> a todos los recursos en esa </a:t>
            </a:r>
            <a:r>
              <a:rPr lang="es-ES" sz="1100" dirty="0" err="1"/>
              <a:t>suscripción</a:t>
            </a:r>
            <a:r>
              <a:rPr lang="es-ES" sz="1100" b="1" dirty="0" err="1"/>
              <a:t>Grupo</a:t>
            </a:r>
            <a:r>
              <a:rPr lang="es-ES" sz="1100" b="1" dirty="0"/>
              <a:t> de </a:t>
            </a:r>
            <a:r>
              <a:rPr lang="es-ES" sz="1100" b="1" dirty="0" err="1"/>
              <a:t>recursos</a:t>
            </a:r>
            <a:r>
              <a:rPr lang="es-ES" sz="1100" dirty="0" err="1"/>
              <a:t>Afecta</a:t>
            </a:r>
            <a:r>
              <a:rPr lang="es-ES" sz="1100" dirty="0"/>
              <a:t> a un subconjunto específico de </a:t>
            </a:r>
            <a:r>
              <a:rPr lang="es-ES" sz="1100" dirty="0" err="1"/>
              <a:t>recursos</a:t>
            </a:r>
            <a:r>
              <a:rPr lang="es-ES" sz="1100" b="1" dirty="0" err="1"/>
              <a:t>Asignación</a:t>
            </a:r>
            <a:r>
              <a:rPr lang="es-ES" sz="1100" dirty="0" err="1"/>
              <a:t>Es</a:t>
            </a:r>
            <a:r>
              <a:rPr lang="es-ES" sz="1100" dirty="0"/>
              <a:t> el paso donde se aplica la iniciativa a ese </a:t>
            </a:r>
            <a:r>
              <a:rPr lang="es-ES" sz="1100" dirty="0" err="1"/>
              <a:t>scope</a:t>
            </a:r>
            <a:endParaRPr lang="es-ES" sz="1100" dirty="0"/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r>
              <a:rPr lang="es-ES" sz="1100" dirty="0"/>
              <a:t>¿A qué nivel aplicarías una política de restricción de regiones: a toda la organización, una suscripción o solo un grupo de recursos?</a:t>
            </a:r>
          </a:p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1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Determinar el cumplimiento (</a:t>
            </a:r>
            <a:r>
              <a:rPr lang="es-ES" sz="1100" b="1" dirty="0" err="1"/>
              <a:t>Compliance</a:t>
            </a:r>
            <a:r>
              <a:rPr lang="es-ES" sz="1100" b="1" dirty="0"/>
              <a:t>) en Azure </a:t>
            </a:r>
            <a:r>
              <a:rPr lang="es-ES" sz="1100" b="1" dirty="0" err="1"/>
              <a:t>Policy</a:t>
            </a:r>
            <a:endParaRPr lang="es-ES" sz="1100" b="1" dirty="0"/>
          </a:p>
          <a:p>
            <a:pPr>
              <a:buNone/>
            </a:pPr>
            <a:r>
              <a:rPr lang="es-ES" sz="1100" b="1" dirty="0"/>
              <a:t>📌 ¿Qué es el cumplimiento en Azure </a:t>
            </a:r>
            <a:r>
              <a:rPr lang="es-ES" sz="1100" b="1" dirty="0" err="1"/>
              <a:t>Policy</a:t>
            </a:r>
            <a:r>
              <a:rPr lang="es-ES" sz="1100" b="1" dirty="0"/>
              <a:t>?</a:t>
            </a:r>
          </a:p>
          <a:p>
            <a:pPr>
              <a:buNone/>
            </a:pPr>
            <a:r>
              <a:rPr lang="es-ES" sz="1100" dirty="0"/>
              <a:t>Cuando aplicas una política o iniciativa, Azure revisa periódicamente si </a:t>
            </a:r>
            <a:r>
              <a:rPr lang="es-ES" sz="1100" b="1" dirty="0"/>
              <a:t>los recursos realmente cumplen con las reglas</a:t>
            </a:r>
            <a:r>
              <a:rPr lang="es-ES" sz="1100" dirty="0"/>
              <a:t> que has definido.</a:t>
            </a:r>
          </a:p>
          <a:p>
            <a:pPr>
              <a:buNone/>
            </a:pPr>
            <a:r>
              <a:rPr lang="es-ES" sz="1100" dirty="0"/>
              <a:t>🧪 Por ejemplo:</a:t>
            </a:r>
          </a:p>
          <a:p>
            <a:pPr>
              <a:buNone/>
            </a:pPr>
            <a:r>
              <a:rPr lang="es-ES" sz="1100" dirty="0"/>
              <a:t>Si tienes una política que </a:t>
            </a:r>
            <a:r>
              <a:rPr lang="es-ES" sz="1100" b="1" dirty="0"/>
              <a:t>prohíbe crear máquinas virtuales con IP pública</a:t>
            </a:r>
            <a:r>
              <a:rPr lang="es-ES" sz="1100" dirty="0"/>
              <a:t>, Azure buscará todos los recursos existentes que </a:t>
            </a:r>
            <a:r>
              <a:rPr lang="es-ES" sz="1100" b="1" dirty="0"/>
              <a:t>no cumplan esa regla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🔍 ¿Dónde se revisa el cumplimiento?</a:t>
            </a:r>
          </a:p>
          <a:p>
            <a:pPr>
              <a:buNone/>
            </a:pPr>
            <a:r>
              <a:rPr lang="es-ES" sz="1100" dirty="0"/>
              <a:t>Usas el </a:t>
            </a:r>
            <a:r>
              <a:rPr lang="es-ES" sz="1100" b="1" dirty="0"/>
              <a:t>panel de cumplimiento</a:t>
            </a:r>
            <a:r>
              <a:rPr lang="es-ES" sz="1100" dirty="0"/>
              <a:t> (</a:t>
            </a:r>
            <a:r>
              <a:rPr lang="es-ES" sz="1100" dirty="0" err="1"/>
              <a:t>Compliance</a:t>
            </a:r>
            <a:r>
              <a:rPr lang="es-ES" sz="1100" dirty="0"/>
              <a:t> </a:t>
            </a:r>
            <a:r>
              <a:rPr lang="es-ES" sz="1100" dirty="0" err="1"/>
              <a:t>blade</a:t>
            </a:r>
            <a:r>
              <a:rPr lang="es-ES" sz="1100" dirty="0"/>
              <a:t>) en el portal de Azure para 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❌ Iniciativas no conformes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❌ Políticas no conformes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❌ Recursos no conformes</a:t>
            </a:r>
          </a:p>
          <a:p>
            <a:pPr>
              <a:buNone/>
            </a:pPr>
            <a:r>
              <a:rPr lang="es-ES" sz="1100" dirty="0"/>
              <a:t>Cada recurso evaluado tendrá uno de estos dos estados:</a:t>
            </a:r>
          </a:p>
          <a:p>
            <a:pPr>
              <a:buNone/>
            </a:pPr>
            <a:r>
              <a:rPr lang="es-ES" sz="1100" dirty="0" err="1"/>
              <a:t>EstadoSignificado</a:t>
            </a:r>
            <a:r>
              <a:rPr lang="es-ES" sz="1100" dirty="0"/>
              <a:t>✅ </a:t>
            </a:r>
            <a:r>
              <a:rPr lang="es-ES" sz="1100" b="1" dirty="0" err="1"/>
              <a:t>Compliant</a:t>
            </a:r>
            <a:r>
              <a:rPr lang="es-ES" sz="1100" dirty="0" err="1"/>
              <a:t>Cumple</a:t>
            </a:r>
            <a:r>
              <a:rPr lang="es-ES" sz="1100" dirty="0"/>
              <a:t> con la política aplicada❌ </a:t>
            </a:r>
            <a:r>
              <a:rPr lang="es-ES" sz="1100" b="1" dirty="0"/>
              <a:t>Non-</a:t>
            </a:r>
            <a:r>
              <a:rPr lang="es-ES" sz="1100" b="1" dirty="0" err="1"/>
              <a:t>compliant</a:t>
            </a:r>
            <a:r>
              <a:rPr lang="es-ES" sz="1100" dirty="0" err="1"/>
              <a:t>No</a:t>
            </a:r>
            <a:r>
              <a:rPr lang="es-ES" sz="1100" dirty="0"/>
              <a:t> cumple con lo establecido</a:t>
            </a:r>
          </a:p>
          <a:p>
            <a:pPr>
              <a:buNone/>
            </a:pPr>
            <a:r>
              <a:rPr lang="es-ES" sz="1100" dirty="0"/>
              <a:t>📌 </a:t>
            </a:r>
            <a:r>
              <a:rPr lang="es-ES" sz="1100" b="1" dirty="0"/>
              <a:t>El portal no muestra la lógica exacta de evaluación</a:t>
            </a:r>
            <a:r>
              <a:rPr lang="es-ES" sz="1100" dirty="0"/>
              <a:t>, pero sí el resultado final para cada recurso.</a:t>
            </a:r>
          </a:p>
          <a:p>
            <a:pPr>
              <a:buNone/>
            </a:pPr>
            <a:r>
              <a:rPr lang="es-ES" sz="1100" b="1" dirty="0"/>
              <a:t>⏱️ ¿Con qué frecuencia se actualiza el cumplimiento?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La evaluación de cumplimiento </a:t>
            </a:r>
            <a:r>
              <a:rPr lang="es-ES" sz="1100" b="1" dirty="0"/>
              <a:t>ocurre aproximadamente una vez por hora</a:t>
            </a:r>
            <a:r>
              <a:rPr lang="es-E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Si cambias una política o asignación, </a:t>
            </a:r>
            <a:r>
              <a:rPr lang="es-ES" sz="1100" b="1" dirty="0"/>
              <a:t>los recursos se reevalúan en menos de 60 minutos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 err="1"/>
              <a:t>ConceptoExplicación</a:t>
            </a:r>
            <a:r>
              <a:rPr lang="es-ES" sz="1100" b="1" dirty="0" err="1"/>
              <a:t>Compliance</a:t>
            </a:r>
            <a:r>
              <a:rPr lang="es-ES" sz="1100" b="1" dirty="0"/>
              <a:t> </a:t>
            </a:r>
            <a:r>
              <a:rPr lang="es-ES" sz="1100" b="1" dirty="0" err="1"/>
              <a:t>Blade</a:t>
            </a:r>
            <a:r>
              <a:rPr lang="es-ES" sz="1100" dirty="0" err="1"/>
              <a:t>Panel</a:t>
            </a:r>
            <a:r>
              <a:rPr lang="es-ES" sz="1100" dirty="0"/>
              <a:t> para revisar el estado de </a:t>
            </a:r>
            <a:r>
              <a:rPr lang="es-ES" sz="1100" dirty="0" err="1"/>
              <a:t>cumplimiento</a:t>
            </a:r>
            <a:r>
              <a:rPr lang="es-ES" sz="1100" b="1" dirty="0" err="1"/>
              <a:t>Evaluación</a:t>
            </a:r>
            <a:r>
              <a:rPr lang="es-ES" sz="1100" b="1" dirty="0"/>
              <a:t> </a:t>
            </a:r>
            <a:r>
              <a:rPr lang="es-ES" sz="1100" b="1" dirty="0" err="1"/>
              <a:t>periódica</a:t>
            </a:r>
            <a:r>
              <a:rPr lang="es-ES" sz="1100" dirty="0" err="1"/>
              <a:t>Se</a:t>
            </a:r>
            <a:r>
              <a:rPr lang="es-ES" sz="1100" dirty="0"/>
              <a:t> realiza automáticamente cada </a:t>
            </a:r>
            <a:r>
              <a:rPr lang="es-ES" sz="1100" dirty="0" err="1"/>
              <a:t>hora</a:t>
            </a:r>
            <a:r>
              <a:rPr lang="es-ES" sz="1100" b="1" dirty="0" err="1"/>
              <a:t>Estados</a:t>
            </a:r>
            <a:r>
              <a:rPr lang="es-ES" sz="1100" b="1" dirty="0"/>
              <a:t> </a:t>
            </a:r>
            <a:r>
              <a:rPr lang="es-ES" sz="1100" b="1" dirty="0" err="1"/>
              <a:t>posibles</a:t>
            </a:r>
            <a:r>
              <a:rPr lang="es-ES" sz="1100" dirty="0" err="1"/>
              <a:t>Compliant</a:t>
            </a:r>
            <a:r>
              <a:rPr lang="es-ES" sz="1100" dirty="0"/>
              <a:t> / Non-</a:t>
            </a:r>
            <a:r>
              <a:rPr lang="es-ES" sz="1100" dirty="0" err="1"/>
              <a:t>compliant</a:t>
            </a:r>
            <a:r>
              <a:rPr lang="es-ES" sz="1100" b="1" dirty="0" err="1"/>
              <a:t>Visibilidad</a:t>
            </a:r>
            <a:r>
              <a:rPr lang="es-ES" sz="1100" dirty="0" err="1"/>
              <a:t>Muestra</a:t>
            </a:r>
            <a:r>
              <a:rPr lang="es-ES" sz="1100" dirty="0"/>
              <a:t> recursos e iniciativas que no cumplen</a:t>
            </a:r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r>
              <a:rPr lang="es-ES" sz="1100" dirty="0"/>
              <a:t>Si detectas que varios recursos no cumplen con una política aplicada, ¿qué acciones podrías tomar para remediarlo?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8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74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4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RBAC – Role-</a:t>
            </a:r>
            <a:r>
              <a:rPr lang="es-ES" b="1" dirty="0" err="1"/>
              <a:t>Based</a:t>
            </a:r>
            <a:r>
              <a:rPr lang="es-ES" b="1" dirty="0"/>
              <a:t> Access Control (Control de Acceso Basado en Roles)</a:t>
            </a:r>
          </a:p>
          <a:p>
            <a:pPr>
              <a:buNone/>
            </a:pPr>
            <a:r>
              <a:rPr lang="es-ES" b="1" dirty="0"/>
              <a:t>📌 ¿Qué es RBAC?</a:t>
            </a:r>
          </a:p>
          <a:p>
            <a:pPr>
              <a:buNone/>
            </a:pPr>
            <a:r>
              <a:rPr lang="es-ES" b="1" dirty="0"/>
              <a:t>RBAC</a:t>
            </a:r>
            <a:r>
              <a:rPr lang="es-ES" dirty="0"/>
              <a:t> es el sistema de control de accesos de Azure que te permite </a:t>
            </a:r>
            <a:r>
              <a:rPr lang="es-ES" b="1" dirty="0"/>
              <a:t>gestionar quién tiene acceso a qué recursos</a:t>
            </a:r>
            <a:r>
              <a:rPr lang="es-ES" dirty="0"/>
              <a:t>, qué puede hacer con ellos y </a:t>
            </a:r>
            <a:r>
              <a:rPr lang="es-ES" b="1" dirty="0"/>
              <a:t>a qué nivel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Está construido sobre Azure </a:t>
            </a:r>
            <a:r>
              <a:rPr lang="es-ES" dirty="0" err="1"/>
              <a:t>Resource</a:t>
            </a:r>
            <a:r>
              <a:rPr lang="es-ES" dirty="0"/>
              <a:t> Manager y permite un control </a:t>
            </a:r>
            <a:r>
              <a:rPr lang="es-ES" b="1" dirty="0"/>
              <a:t>granular y seguro</a:t>
            </a:r>
            <a:r>
              <a:rPr lang="es-ES" dirty="0"/>
              <a:t> del acceso a recursos en la nube.</a:t>
            </a:r>
          </a:p>
          <a:p>
            <a:pPr>
              <a:buNone/>
            </a:pPr>
            <a:r>
              <a:rPr lang="es-ES" b="1" dirty="0"/>
              <a:t>✅ ¿Qué puedes hacer con RBAC?</a:t>
            </a:r>
          </a:p>
          <a:p>
            <a:pPr>
              <a:buNone/>
            </a:pPr>
            <a:r>
              <a:rPr lang="es-ES" dirty="0"/>
              <a:t>Aquí algunos ejemplos de uso real: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Permitir que una aplicación acceda a todos los recursos de un grupo de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Hacer que un usuario administre </a:t>
            </a:r>
            <a:r>
              <a:rPr lang="es-ES" b="1" dirty="0"/>
              <a:t>solo máquinas virtuales</a:t>
            </a:r>
            <a:r>
              <a:rPr lang="es-ES" dirty="0"/>
              <a:t> y otro administre </a:t>
            </a:r>
            <a:r>
              <a:rPr lang="es-ES" b="1" dirty="0"/>
              <a:t>solo redes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Permitir a un grupo de </a:t>
            </a:r>
            <a:r>
              <a:rPr lang="es-ES" dirty="0" err="1"/>
              <a:t>DBAs</a:t>
            </a:r>
            <a:r>
              <a:rPr lang="es-ES" dirty="0"/>
              <a:t> gestionar </a:t>
            </a:r>
            <a:r>
              <a:rPr lang="es-ES" b="1" dirty="0"/>
              <a:t>únicamente las bases de datos SQL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Permitir que un usuario administre </a:t>
            </a:r>
            <a:r>
              <a:rPr lang="es-ES" b="1" dirty="0"/>
              <a:t>todos los recursos dentro de un grupo de recursos</a:t>
            </a:r>
            <a:r>
              <a:rPr lang="es-ES" dirty="0"/>
              <a:t>, como </a:t>
            </a:r>
            <a:r>
              <a:rPr lang="es-ES" dirty="0" err="1"/>
              <a:t>VMs</a:t>
            </a:r>
            <a:r>
              <a:rPr lang="es-ES" dirty="0"/>
              <a:t>, sitios web y redes.</a:t>
            </a:r>
          </a:p>
          <a:p>
            <a:pPr>
              <a:buNone/>
            </a:pPr>
            <a:r>
              <a:rPr lang="es-ES" b="1" dirty="0"/>
              <a:t>🧠 Conceptos clave en RBAC</a:t>
            </a:r>
          </a:p>
          <a:p>
            <a:pPr>
              <a:buNone/>
            </a:pPr>
            <a:r>
              <a:rPr lang="es-ES" dirty="0" err="1"/>
              <a:t>ConceptoDescripción</a:t>
            </a:r>
            <a:r>
              <a:rPr lang="es-ES" b="1" dirty="0" err="1"/>
              <a:t>Security</a:t>
            </a:r>
            <a:r>
              <a:rPr lang="es-ES" b="1" dirty="0"/>
              <a:t> </a:t>
            </a:r>
            <a:r>
              <a:rPr lang="es-ES" b="1" dirty="0" err="1"/>
              <a:t>Principal</a:t>
            </a:r>
            <a:r>
              <a:rPr lang="es-ES" dirty="0" err="1"/>
              <a:t>Objeto</a:t>
            </a:r>
            <a:r>
              <a:rPr lang="es-ES" dirty="0"/>
              <a:t> que solicita acceso. Puede ser un </a:t>
            </a:r>
            <a:r>
              <a:rPr lang="es-ES" b="1" dirty="0"/>
              <a:t>usuario, grupo, identidad administrada o </a:t>
            </a:r>
            <a:r>
              <a:rPr lang="es-ES" b="1" dirty="0" err="1"/>
              <a:t>aplicación</a:t>
            </a:r>
            <a:r>
              <a:rPr lang="es-ES" dirty="0" err="1"/>
              <a:t>.</a:t>
            </a:r>
            <a:r>
              <a:rPr lang="es-ES" b="1" dirty="0" err="1"/>
              <a:t>Role</a:t>
            </a:r>
            <a:r>
              <a:rPr lang="es-ES" b="1" dirty="0"/>
              <a:t> </a:t>
            </a:r>
            <a:r>
              <a:rPr lang="es-ES" b="1" dirty="0" err="1"/>
              <a:t>Definition</a:t>
            </a:r>
            <a:r>
              <a:rPr lang="es-ES" dirty="0" err="1"/>
              <a:t>Lista</a:t>
            </a:r>
            <a:r>
              <a:rPr lang="es-ES" dirty="0"/>
              <a:t> de permisos. Ejemplos comunes: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Reader: solo lectura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Contributor</a:t>
            </a:r>
            <a:r>
              <a:rPr lang="es-ES" dirty="0"/>
              <a:t>: lectura + escritura (sin gestionar permisos)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Owner</a:t>
            </a:r>
            <a:r>
              <a:rPr lang="es-ES" dirty="0"/>
              <a:t>: control total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User</a:t>
            </a:r>
            <a:r>
              <a:rPr lang="es-ES" dirty="0"/>
              <a:t> Access </a:t>
            </a:r>
            <a:r>
              <a:rPr lang="es-ES" dirty="0" err="1"/>
              <a:t>Administrator</a:t>
            </a:r>
            <a:r>
              <a:rPr lang="es-ES" dirty="0"/>
              <a:t>: puede gestionar el acceso de otros usuarios | | </a:t>
            </a:r>
            <a:r>
              <a:rPr lang="es-ES" b="1" dirty="0" err="1"/>
              <a:t>Scope</a:t>
            </a:r>
            <a:r>
              <a:rPr lang="es-ES" b="1" dirty="0"/>
              <a:t> (Alcance)</a:t>
            </a:r>
            <a:r>
              <a:rPr lang="es-ES" dirty="0"/>
              <a:t> | Dónde se aplica el rol. Puede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b="1" dirty="0" err="1"/>
              <a:t>management</a:t>
            </a:r>
            <a:r>
              <a:rPr lang="es-ES" b="1" dirty="0"/>
              <a:t> </a:t>
            </a:r>
            <a:r>
              <a:rPr lang="es-ES" b="1" dirty="0" err="1"/>
              <a:t>group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Una </a:t>
            </a:r>
            <a:r>
              <a:rPr lang="es-ES" b="1" dirty="0"/>
              <a:t>suscripción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b="1" dirty="0"/>
              <a:t>grupo de recursos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recurso individual | | </a:t>
            </a:r>
            <a:r>
              <a:rPr lang="es-ES" b="1" dirty="0" err="1"/>
              <a:t>Assignment</a:t>
            </a:r>
            <a:r>
              <a:rPr lang="es-ES" b="1" dirty="0"/>
              <a:t> (Asignación)</a:t>
            </a:r>
            <a:r>
              <a:rPr lang="es-ES" dirty="0"/>
              <a:t> | Es vincular una definición de rol a un "</a:t>
            </a:r>
            <a:r>
              <a:rPr lang="es-ES" dirty="0" err="1"/>
              <a:t>security</a:t>
            </a:r>
            <a:r>
              <a:rPr lang="es-ES" dirty="0"/>
              <a:t> principal" en un cierto </a:t>
            </a:r>
            <a:r>
              <a:rPr lang="es-ES" dirty="0" err="1"/>
              <a:t>scope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Así es como se </a:t>
            </a:r>
            <a:r>
              <a:rPr lang="es-ES" b="1" dirty="0"/>
              <a:t>otorgan permisos</a:t>
            </a:r>
            <a:r>
              <a:rPr lang="es-ES" dirty="0"/>
              <a:t>. |</a:t>
            </a:r>
          </a:p>
          <a:p>
            <a:pPr>
              <a:buNone/>
            </a:pPr>
            <a:r>
              <a:rPr lang="es-ES" b="1" dirty="0"/>
              <a:t>🛡️ Buenas prácticas de RBAC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🔍 </a:t>
            </a:r>
            <a:r>
              <a:rPr lang="es-ES" b="1" dirty="0"/>
              <a:t>Principio de mínimo privilegio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Da solo los permisos </a:t>
            </a:r>
            <a:r>
              <a:rPr lang="es-ES" b="1" dirty="0"/>
              <a:t>necesarios</a:t>
            </a:r>
            <a:r>
              <a:rPr lang="es-ES" dirty="0"/>
              <a:t> para realizar la tarea, </a:t>
            </a:r>
            <a:r>
              <a:rPr lang="es-ES" b="1" dirty="0"/>
              <a:t>ni más ni menos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🧩 </a:t>
            </a:r>
            <a:r>
              <a:rPr lang="es-ES" b="1" dirty="0"/>
              <a:t>Segregación de funciones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Asigna </a:t>
            </a:r>
            <a:r>
              <a:rPr lang="es-ES" b="1" dirty="0"/>
              <a:t>diferentes roles a diferentes personas</a:t>
            </a:r>
            <a:r>
              <a:rPr lang="es-ES" dirty="0"/>
              <a:t> según su responsabilidad.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⚠️ </a:t>
            </a:r>
            <a:r>
              <a:rPr lang="es-ES" b="1" dirty="0"/>
              <a:t>Evita usar </a:t>
            </a:r>
            <a:r>
              <a:rPr lang="es-ES" b="1" dirty="0" err="1"/>
              <a:t>Owner</a:t>
            </a:r>
            <a:r>
              <a:rPr lang="es-ES" b="1" dirty="0"/>
              <a:t> si no es necesario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Este rol tiene acceso completo, incluyendo el de dar acceso a otros.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ElementoEjemplo</a:t>
            </a:r>
            <a:r>
              <a:rPr lang="es-ES" b="1" dirty="0" err="1"/>
              <a:t>Rol</a:t>
            </a:r>
            <a:r>
              <a:rPr lang="es-ES" dirty="0" err="1"/>
              <a:t>Contributor</a:t>
            </a:r>
            <a:r>
              <a:rPr lang="es-ES" dirty="0"/>
              <a:t>, Reader, </a:t>
            </a:r>
            <a:r>
              <a:rPr lang="es-ES" dirty="0" err="1"/>
              <a:t>Owner</a:t>
            </a:r>
            <a:r>
              <a:rPr lang="es-ES" b="1" dirty="0" err="1"/>
              <a:t>Alcance</a:t>
            </a:r>
            <a:r>
              <a:rPr lang="es-ES" dirty="0" err="1"/>
              <a:t>Grupo</a:t>
            </a:r>
            <a:r>
              <a:rPr lang="es-ES" dirty="0"/>
              <a:t> de recursos “RG-</a:t>
            </a:r>
            <a:r>
              <a:rPr lang="es-ES" dirty="0" err="1"/>
              <a:t>Producción”</a:t>
            </a:r>
            <a:r>
              <a:rPr lang="es-ES" b="1" dirty="0" err="1"/>
              <a:t>Usuario</a:t>
            </a:r>
            <a:r>
              <a:rPr lang="es-ES" dirty="0" err="1"/>
              <a:t>Usuario</a:t>
            </a:r>
            <a:r>
              <a:rPr lang="es-ES" dirty="0"/>
              <a:t> de desarrollo solo puede gestionar </a:t>
            </a:r>
            <a:r>
              <a:rPr lang="es-ES" dirty="0" err="1"/>
              <a:t>VMs</a:t>
            </a:r>
            <a:r>
              <a:rPr lang="es-ES" b="1" dirty="0" err="1"/>
              <a:t>Asignación</a:t>
            </a:r>
            <a:r>
              <a:rPr lang="es-ES" dirty="0" err="1"/>
              <a:t>Dar</a:t>
            </a:r>
            <a:r>
              <a:rPr lang="es-ES" dirty="0"/>
              <a:t> el rol de </a:t>
            </a:r>
            <a:r>
              <a:rPr lang="es-ES" dirty="0" err="1"/>
              <a:t>Contributor</a:t>
            </a:r>
            <a:r>
              <a:rPr lang="es-ES" dirty="0"/>
              <a:t> a un grupo en una suscripción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pPr>
              <a:buNone/>
            </a:pPr>
            <a:r>
              <a:rPr lang="es-ES" dirty="0"/>
              <a:t>¿Cómo dividirías los permisos en un equipo de trabajo donde hay un desarrollador, un administrador de red y un responsable de seguridad?</a:t>
            </a:r>
          </a:p>
          <a:p>
            <a:pPr>
              <a:buNone/>
            </a:pPr>
            <a:r>
              <a:rPr lang="es-ES" dirty="0"/>
              <a:t>¿Quieres que prepare una simulación donde los alumnos tengan que asignar roles en base a diferentes perfiles y niveles de acceso, para practicar la planificación de seguridad con RBAC?</a:t>
            </a:r>
          </a:p>
          <a:p>
            <a:r>
              <a:rPr lang="es-ES" dirty="0"/>
              <a:t>4o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58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Role </a:t>
            </a:r>
            <a:r>
              <a:rPr lang="es-ES" b="1" dirty="0" err="1"/>
              <a:t>Definitions</a:t>
            </a:r>
            <a:r>
              <a:rPr lang="es-ES" b="1" dirty="0"/>
              <a:t> en RBAC (Azure Role-</a:t>
            </a:r>
            <a:r>
              <a:rPr lang="es-ES" b="1" dirty="0" err="1"/>
              <a:t>Based</a:t>
            </a:r>
            <a:r>
              <a:rPr lang="es-ES" b="1" dirty="0"/>
              <a:t> Access Control)</a:t>
            </a:r>
          </a:p>
          <a:p>
            <a:pPr>
              <a:buNone/>
            </a:pPr>
            <a:r>
              <a:rPr lang="es-ES" b="1" dirty="0"/>
              <a:t>📌 ¿Qué es una Role </a:t>
            </a:r>
            <a:r>
              <a:rPr lang="es-ES" b="1" dirty="0" err="1"/>
              <a:t>Definition</a:t>
            </a:r>
            <a:r>
              <a:rPr lang="es-ES" b="1" dirty="0"/>
              <a:t>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Role </a:t>
            </a:r>
            <a:r>
              <a:rPr lang="es-ES" b="1" dirty="0" err="1"/>
              <a:t>Definition</a:t>
            </a:r>
            <a:r>
              <a:rPr lang="es-ES" dirty="0"/>
              <a:t> (definición de rol) es un conjunto de propiedades que </a:t>
            </a:r>
            <a:r>
              <a:rPr lang="es-ES" b="1" dirty="0"/>
              <a:t>definen qué puede hacer un rol</a:t>
            </a:r>
            <a:r>
              <a:rPr lang="es-ES" dirty="0"/>
              <a:t> y </a:t>
            </a:r>
            <a:r>
              <a:rPr lang="es-ES" b="1" dirty="0"/>
              <a:t>dónde puede aplicarse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🔧 Está escrita en </a:t>
            </a:r>
            <a:r>
              <a:rPr lang="es-ES" b="1" dirty="0"/>
              <a:t>formato JSON</a:t>
            </a:r>
            <a:r>
              <a:rPr lang="es-ES" dirty="0"/>
              <a:t> y contiene: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Nombre</a:t>
            </a:r>
            <a:r>
              <a:rPr lang="es-ES" dirty="0"/>
              <a:t> del rol (</a:t>
            </a:r>
            <a:r>
              <a:rPr lang="es-ES" dirty="0" err="1"/>
              <a:t>Name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ID</a:t>
            </a:r>
            <a:r>
              <a:rPr lang="es-ES" dirty="0"/>
              <a:t> único del 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Descripción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Permisos permitidos</a:t>
            </a:r>
            <a:r>
              <a:rPr lang="es-ES" dirty="0"/>
              <a:t> (</a:t>
            </a:r>
            <a:r>
              <a:rPr lang="es-ES" dirty="0" err="1"/>
              <a:t>Actions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Permisos denegados</a:t>
            </a:r>
            <a:r>
              <a:rPr lang="es-ES" dirty="0"/>
              <a:t> (</a:t>
            </a:r>
            <a:r>
              <a:rPr lang="es-ES" dirty="0" err="1"/>
              <a:t>NotActions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Ámbitos asignables</a:t>
            </a:r>
            <a:r>
              <a:rPr lang="es-ES" dirty="0"/>
              <a:t> (</a:t>
            </a:r>
            <a:r>
              <a:rPr lang="es-ES" dirty="0" err="1"/>
              <a:t>AssignableScopes</a:t>
            </a:r>
            <a:r>
              <a:rPr lang="es-ES" dirty="0"/>
              <a:t>)</a:t>
            </a:r>
          </a:p>
          <a:p>
            <a:pPr>
              <a:buNone/>
            </a:pPr>
            <a:r>
              <a:rPr lang="es-ES" b="1" dirty="0"/>
              <a:t>🔍 Ejemplo: Rol "</a:t>
            </a:r>
            <a:r>
              <a:rPr lang="es-ES" b="1" dirty="0" err="1"/>
              <a:t>Owner</a:t>
            </a:r>
            <a:r>
              <a:rPr lang="es-ES" b="1" dirty="0"/>
              <a:t>"</a:t>
            </a:r>
          </a:p>
          <a:p>
            <a:pPr>
              <a:buNone/>
            </a:pPr>
            <a:r>
              <a:rPr lang="es-ES" dirty="0" err="1"/>
              <a:t>json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 err="1"/>
              <a:t>Name</a:t>
            </a:r>
            <a:r>
              <a:rPr lang="es-ES" dirty="0"/>
              <a:t>: </a:t>
            </a:r>
            <a:r>
              <a:rPr lang="es-ES" dirty="0" err="1"/>
              <a:t>Owner</a:t>
            </a:r>
            <a:r>
              <a:rPr lang="es-ES" dirty="0"/>
              <a:t> Id: 8e3af657-a8ff-443c-a75c-2fe8c4bcb65 </a:t>
            </a:r>
            <a:r>
              <a:rPr lang="es-ES" dirty="0" err="1"/>
              <a:t>IsCustom</a:t>
            </a:r>
            <a:r>
              <a:rPr lang="es-ES" dirty="0"/>
              <a:t>: False </a:t>
            </a:r>
            <a:r>
              <a:rPr lang="es-ES" dirty="0" err="1"/>
              <a:t>Description</a:t>
            </a:r>
            <a:r>
              <a:rPr lang="es-ES" dirty="0"/>
              <a:t>: </a:t>
            </a:r>
            <a:r>
              <a:rPr lang="es-ES" dirty="0" err="1"/>
              <a:t>Manage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,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access</a:t>
            </a:r>
            <a:r>
              <a:rPr lang="es-ES" dirty="0"/>
              <a:t> to </a:t>
            </a:r>
            <a:r>
              <a:rPr lang="es-ES" dirty="0" err="1"/>
              <a:t>resources</a:t>
            </a:r>
            <a:r>
              <a:rPr lang="es-ES" dirty="0"/>
              <a:t> </a:t>
            </a:r>
            <a:r>
              <a:rPr lang="es-ES" dirty="0" err="1"/>
              <a:t>Actions</a:t>
            </a:r>
            <a:r>
              <a:rPr lang="es-ES" dirty="0"/>
              <a:t>: ["*"] </a:t>
            </a:r>
            <a:r>
              <a:rPr lang="es-ES" dirty="0" err="1"/>
              <a:t>NotActions</a:t>
            </a:r>
            <a:r>
              <a:rPr lang="es-ES" dirty="0"/>
              <a:t>: [] </a:t>
            </a:r>
            <a:r>
              <a:rPr lang="es-ES" dirty="0" err="1"/>
              <a:t>AssignableScopes</a:t>
            </a:r>
            <a:r>
              <a:rPr lang="es-ES" dirty="0"/>
              <a:t>: ["/"] </a:t>
            </a:r>
          </a:p>
          <a:p>
            <a:pPr>
              <a:buNone/>
            </a:pPr>
            <a:r>
              <a:rPr lang="es-ES" dirty="0"/>
              <a:t>👉 Esto significa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realizar </a:t>
            </a:r>
            <a:r>
              <a:rPr lang="es-ES" b="1" dirty="0"/>
              <a:t>todas las acciones</a:t>
            </a:r>
            <a:r>
              <a:rPr lang="es-ES" dirty="0"/>
              <a:t> (*)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tiene ninguna acción explícitamente denegada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puede asignar </a:t>
            </a:r>
            <a:r>
              <a:rPr lang="es-ES" b="1" dirty="0"/>
              <a:t>en cualquier parte del entorno</a:t>
            </a:r>
            <a:endParaRPr lang="es-ES" dirty="0"/>
          </a:p>
          <a:p>
            <a:pPr>
              <a:buNone/>
            </a:pPr>
            <a:r>
              <a:rPr lang="es-ES" b="1" dirty="0"/>
              <a:t>⚖️ </a:t>
            </a:r>
            <a:r>
              <a:rPr lang="es-ES" b="1" dirty="0" err="1"/>
              <a:t>Actions</a:t>
            </a:r>
            <a:r>
              <a:rPr lang="es-ES" b="1" dirty="0"/>
              <a:t> vs </a:t>
            </a:r>
            <a:r>
              <a:rPr lang="es-ES" b="1" dirty="0" err="1"/>
              <a:t>NotActions</a:t>
            </a:r>
            <a:endParaRPr lang="es-ES" b="1" dirty="0"/>
          </a:p>
          <a:p>
            <a:pPr>
              <a:buNone/>
            </a:pPr>
            <a:r>
              <a:rPr lang="es-ES" dirty="0" err="1"/>
              <a:t>RolActionsNotActions</a:t>
            </a:r>
            <a:r>
              <a:rPr lang="es-ES" b="1" dirty="0" err="1"/>
              <a:t>Owner</a:t>
            </a:r>
            <a:r>
              <a:rPr lang="es-ES" dirty="0"/>
              <a:t>* (todas las acciones){}</a:t>
            </a:r>
            <a:r>
              <a:rPr lang="es-ES" b="1" dirty="0" err="1"/>
              <a:t>Contributor</a:t>
            </a:r>
            <a:r>
              <a:rPr lang="es-ES" dirty="0"/>
              <a:t>* (todas las acciones)Algunas acciones de control de acceso (crear/eliminar roles)</a:t>
            </a:r>
            <a:r>
              <a:rPr lang="es-ES" b="1" dirty="0" err="1"/>
              <a:t>Reader</a:t>
            </a:r>
            <a:r>
              <a:rPr lang="es-ES" dirty="0" err="1"/>
              <a:t>Solo</a:t>
            </a:r>
            <a:r>
              <a:rPr lang="es-ES" dirty="0"/>
              <a:t> acciones de lectura (*/</a:t>
            </a:r>
            <a:r>
              <a:rPr lang="es-ES" dirty="0" err="1"/>
              <a:t>read</a:t>
            </a:r>
            <a:r>
              <a:rPr lang="es-ES" dirty="0"/>
              <a:t>){}</a:t>
            </a:r>
          </a:p>
          <a:p>
            <a:pPr>
              <a:buNone/>
            </a:pPr>
            <a:r>
              <a:rPr lang="es-ES" dirty="0"/>
              <a:t>📌 </a:t>
            </a:r>
            <a:r>
              <a:rPr lang="es-ES" b="1" dirty="0" err="1"/>
              <a:t>NotActions</a:t>
            </a:r>
            <a:r>
              <a:rPr lang="es-ES" dirty="0"/>
              <a:t> permite limitar acciones específicas que normalmente estarían incluidas por defecto.</a:t>
            </a:r>
          </a:p>
          <a:p>
            <a:pPr>
              <a:buNone/>
            </a:pPr>
            <a:r>
              <a:rPr lang="es-ES" b="1" dirty="0"/>
              <a:t>🎯 </a:t>
            </a:r>
            <a:r>
              <a:rPr lang="es-ES" b="1" dirty="0" err="1"/>
              <a:t>Scope</a:t>
            </a:r>
            <a:r>
              <a:rPr lang="es-ES" b="1" dirty="0"/>
              <a:t> del rol (</a:t>
            </a:r>
            <a:r>
              <a:rPr lang="es-ES" b="1" dirty="0" err="1"/>
              <a:t>AssignableScopes</a:t>
            </a:r>
            <a:r>
              <a:rPr lang="es-ES" b="1" dirty="0"/>
              <a:t>)</a:t>
            </a:r>
          </a:p>
          <a:p>
            <a:pPr>
              <a:buNone/>
            </a:pPr>
            <a:r>
              <a:rPr lang="es-ES" dirty="0"/>
              <a:t>Además de definir los permisos, debes indicar </a:t>
            </a:r>
            <a:r>
              <a:rPr lang="es-ES" b="1" dirty="0"/>
              <a:t>en qué parte del entorno (</a:t>
            </a:r>
            <a:r>
              <a:rPr lang="es-ES" b="1" dirty="0" err="1"/>
              <a:t>scope</a:t>
            </a:r>
            <a:r>
              <a:rPr lang="es-ES" b="1" dirty="0"/>
              <a:t>)</a:t>
            </a:r>
            <a:r>
              <a:rPr lang="es-ES" dirty="0"/>
              <a:t> ese rol se puede asignar:</a:t>
            </a:r>
          </a:p>
          <a:p>
            <a:pPr>
              <a:buNone/>
            </a:pPr>
            <a:r>
              <a:rPr lang="es-ES" b="1" dirty="0"/>
              <a:t>🔹 Ejemplo 1:</a:t>
            </a:r>
          </a:p>
          <a:p>
            <a:pPr>
              <a:buNone/>
            </a:pPr>
            <a:r>
              <a:rPr lang="es-ES" dirty="0"/>
              <a:t>Asignar un rol a </a:t>
            </a:r>
            <a:r>
              <a:rPr lang="es-ES" b="1" dirty="0"/>
              <a:t>dos suscripciones específicas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 err="1"/>
              <a:t>json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[ "/</a:t>
            </a:r>
            <a:r>
              <a:rPr lang="es-ES" dirty="0" err="1"/>
              <a:t>subscriptions</a:t>
            </a:r>
            <a:r>
              <a:rPr lang="es-ES" dirty="0"/>
              <a:t>/c276fc76-9cd4-44c9-99a7-4fd71546436e", "/</a:t>
            </a:r>
            <a:r>
              <a:rPr lang="es-ES" dirty="0" err="1"/>
              <a:t>subscriptions</a:t>
            </a:r>
            <a:r>
              <a:rPr lang="es-ES" dirty="0"/>
              <a:t>/e91d47c4-76f3-4271-a796-21b4ecfe3624" ] </a:t>
            </a:r>
          </a:p>
          <a:p>
            <a:pPr>
              <a:buNone/>
            </a:pPr>
            <a:r>
              <a:rPr lang="es-ES" b="1" dirty="0"/>
              <a:t>🔹 Ejemplo 2:</a:t>
            </a:r>
          </a:p>
          <a:p>
            <a:pPr>
              <a:buNone/>
            </a:pPr>
            <a:r>
              <a:rPr lang="es-ES" dirty="0"/>
              <a:t>Asignar un rol </a:t>
            </a:r>
            <a:r>
              <a:rPr lang="es-ES" b="1" dirty="0"/>
              <a:t>solo dentro del grupo de recursos “Network”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 err="1"/>
              <a:t>json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[ "/</a:t>
            </a:r>
            <a:r>
              <a:rPr lang="es-ES" dirty="0" err="1"/>
              <a:t>subscriptions</a:t>
            </a:r>
            <a:r>
              <a:rPr lang="es-ES" dirty="0"/>
              <a:t>/c276fc76-9cd4-44c9-99a7-4fd71546436e/</a:t>
            </a:r>
            <a:r>
              <a:rPr lang="es-ES" dirty="0" err="1"/>
              <a:t>resourceGroups</a:t>
            </a:r>
            <a:r>
              <a:rPr lang="es-ES" dirty="0"/>
              <a:t>/Network" ] </a:t>
            </a:r>
          </a:p>
          <a:p>
            <a:pPr>
              <a:buNone/>
            </a:pPr>
            <a:r>
              <a:rPr lang="es-ES" dirty="0"/>
              <a:t>📌 Esto </a:t>
            </a:r>
            <a:r>
              <a:rPr lang="es-ES" b="1" dirty="0"/>
              <a:t>reduce el riesgo</a:t>
            </a:r>
            <a:r>
              <a:rPr lang="es-ES" dirty="0"/>
              <a:t> de dar permisos en lugares donde no hacen falta y </a:t>
            </a:r>
            <a:r>
              <a:rPr lang="es-ES" b="1" dirty="0"/>
              <a:t>evita saturar la experiencia de usuario</a:t>
            </a:r>
            <a:r>
              <a:rPr lang="es-ES" dirty="0"/>
              <a:t> con roles no relevantes.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Propiedad¿Qué</a:t>
            </a:r>
            <a:r>
              <a:rPr lang="es-ES" dirty="0"/>
              <a:t> </a:t>
            </a:r>
            <a:r>
              <a:rPr lang="es-ES" dirty="0" err="1"/>
              <a:t>define?</a:t>
            </a:r>
            <a:r>
              <a:rPr lang="es-ES" b="1" dirty="0" err="1"/>
              <a:t>Actions</a:t>
            </a:r>
            <a:r>
              <a:rPr lang="es-ES" dirty="0" err="1"/>
              <a:t>Lo</a:t>
            </a:r>
            <a:r>
              <a:rPr lang="es-ES" dirty="0"/>
              <a:t> que el rol </a:t>
            </a:r>
            <a:r>
              <a:rPr lang="es-ES" b="1" dirty="0"/>
              <a:t>puede </a:t>
            </a:r>
            <a:r>
              <a:rPr lang="es-ES" b="1" dirty="0" err="1"/>
              <a:t>hacerNotActions</a:t>
            </a:r>
            <a:r>
              <a:rPr lang="es-ES" dirty="0" err="1"/>
              <a:t>Lo</a:t>
            </a:r>
            <a:r>
              <a:rPr lang="es-ES" dirty="0"/>
              <a:t> que el rol </a:t>
            </a:r>
            <a:r>
              <a:rPr lang="es-ES" b="1" dirty="0"/>
              <a:t>NO puede </a:t>
            </a:r>
            <a:r>
              <a:rPr lang="es-ES" b="1" dirty="0" err="1"/>
              <a:t>hacerAssignableScopesDónde</a:t>
            </a:r>
            <a:r>
              <a:rPr lang="es-ES" dirty="0"/>
              <a:t> se puede asignar el </a:t>
            </a:r>
            <a:r>
              <a:rPr lang="es-ES" dirty="0" err="1"/>
              <a:t>rol</a:t>
            </a:r>
            <a:r>
              <a:rPr lang="es-ES" b="1" dirty="0" err="1"/>
              <a:t>Reader</a:t>
            </a:r>
            <a:r>
              <a:rPr lang="es-ES" dirty="0" err="1"/>
              <a:t>Solo</a:t>
            </a:r>
            <a:r>
              <a:rPr lang="es-ES" dirty="0"/>
              <a:t> </a:t>
            </a:r>
            <a:r>
              <a:rPr lang="es-ES" dirty="0" err="1"/>
              <a:t>lectura</a:t>
            </a:r>
            <a:r>
              <a:rPr lang="es-ES" b="1" dirty="0" err="1"/>
              <a:t>Contributor</a:t>
            </a:r>
            <a:r>
              <a:rPr lang="es-ES" dirty="0" err="1"/>
              <a:t>Acciones</a:t>
            </a:r>
            <a:r>
              <a:rPr lang="es-ES" dirty="0"/>
              <a:t> completas excepto </a:t>
            </a:r>
            <a:r>
              <a:rPr lang="es-ES" dirty="0" err="1"/>
              <a:t>acceso</a:t>
            </a:r>
            <a:r>
              <a:rPr lang="es-ES" b="1" dirty="0" err="1"/>
              <a:t>Owner</a:t>
            </a:r>
            <a:r>
              <a:rPr lang="es-ES" dirty="0" err="1"/>
              <a:t>Control</a:t>
            </a:r>
            <a:r>
              <a:rPr lang="es-ES" dirty="0"/>
              <a:t> total, incluso permisos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¿Por qué sería mejor limitar el </a:t>
            </a:r>
            <a:r>
              <a:rPr lang="es-ES" dirty="0" err="1"/>
              <a:t>scope</a:t>
            </a:r>
            <a:r>
              <a:rPr lang="es-ES" dirty="0"/>
              <a:t> de un rol personalizado solo al grupo de recursos de red, en lugar de toda la suscripción?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5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role assignment completes the process of implementing</a:t>
            </a:r>
            <a:r>
              <a:rPr lang="en-US" baseline="0" dirty="0"/>
              <a:t> RBAC and combining service principals, a role definition, and a scope.</a:t>
            </a:r>
          </a:p>
          <a:p>
            <a:pPr>
              <a:buNone/>
            </a:pPr>
            <a:r>
              <a:rPr lang="es-ES" b="1" dirty="0"/>
              <a:t>Role </a:t>
            </a:r>
            <a:r>
              <a:rPr lang="es-ES" b="1" dirty="0" err="1"/>
              <a:t>Assignment</a:t>
            </a:r>
            <a:r>
              <a:rPr lang="es-ES" b="1" dirty="0"/>
              <a:t> en Azure RBAC (Asignación de roles)</a:t>
            </a:r>
          </a:p>
          <a:p>
            <a:pPr>
              <a:buNone/>
            </a:pPr>
            <a:r>
              <a:rPr lang="es-ES" b="1" dirty="0"/>
              <a:t>📌 ¿Qué es una asignación de rol?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asignación de rol (Role </a:t>
            </a:r>
            <a:r>
              <a:rPr lang="es-ES" b="1" dirty="0" err="1"/>
              <a:t>Assignment</a:t>
            </a:r>
            <a:r>
              <a:rPr lang="es-ES" b="1" dirty="0"/>
              <a:t>)</a:t>
            </a:r>
            <a:r>
              <a:rPr lang="es-ES" dirty="0"/>
              <a:t> es el proceso de </a:t>
            </a:r>
            <a:r>
              <a:rPr lang="es-ES" b="1" dirty="0"/>
              <a:t>asociar una definición de rol</a:t>
            </a:r>
            <a:r>
              <a:rPr lang="es-ES" dirty="0"/>
              <a:t> a un usuario, grupo, aplicación o identidad administrada, </a:t>
            </a:r>
            <a:r>
              <a:rPr lang="es-ES" b="1" dirty="0"/>
              <a:t>en un determinado alcance (</a:t>
            </a:r>
            <a:r>
              <a:rPr lang="es-ES" b="1" dirty="0" err="1"/>
              <a:t>scope</a:t>
            </a:r>
            <a:r>
              <a:rPr lang="es-ES" b="1" dirty="0"/>
              <a:t>)</a:t>
            </a:r>
            <a:r>
              <a:rPr lang="es-ES" dirty="0"/>
              <a:t>, para </a:t>
            </a:r>
            <a:r>
              <a:rPr lang="es-ES" b="1" dirty="0"/>
              <a:t>otorgar permisos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🔓 </a:t>
            </a:r>
            <a:r>
              <a:rPr lang="es-ES" b="1" dirty="0"/>
              <a:t>Dar acceso = crear una asignación de rol</a:t>
            </a:r>
            <a:br>
              <a:rPr lang="es-ES" dirty="0"/>
            </a:br>
            <a:r>
              <a:rPr lang="es-ES" dirty="0"/>
              <a:t>🔒 </a:t>
            </a:r>
            <a:r>
              <a:rPr lang="es-ES" b="1" dirty="0"/>
              <a:t>Quitar acceso = eliminar esa asignación</a:t>
            </a:r>
            <a:endParaRPr lang="es-ES" dirty="0"/>
          </a:p>
          <a:p>
            <a:pPr>
              <a:buNone/>
            </a:pPr>
            <a:r>
              <a:rPr lang="es-ES" b="1" dirty="0"/>
              <a:t>👥 Ejemplo práctico</a:t>
            </a:r>
          </a:p>
          <a:p>
            <a:pPr>
              <a:buNone/>
            </a:pPr>
            <a:r>
              <a:rPr lang="es-ES" dirty="0"/>
              <a:t>El grupo “Marketing” ha sido asignado al rol </a:t>
            </a:r>
            <a:r>
              <a:rPr lang="es-ES" b="1" dirty="0" err="1"/>
              <a:t>Contributor</a:t>
            </a:r>
            <a:r>
              <a:rPr lang="es-ES" dirty="0"/>
              <a:t> en el grupo de recursos </a:t>
            </a:r>
            <a:r>
              <a:rPr lang="es-ES" b="1" dirty="0" err="1"/>
              <a:t>pharma</a:t>
            </a:r>
            <a:r>
              <a:rPr lang="es-ES" b="1" dirty="0"/>
              <a:t>-sales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📌 Esto significa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miembros del grupo Marketing </a:t>
            </a:r>
            <a:r>
              <a:rPr lang="es-ES" b="1" dirty="0"/>
              <a:t>pueden crear y administrar</a:t>
            </a:r>
            <a:r>
              <a:rPr lang="es-ES" dirty="0"/>
              <a:t> cualquier recurso dentro de </a:t>
            </a:r>
            <a:r>
              <a:rPr lang="es-ES" b="1" dirty="0" err="1"/>
              <a:t>pharma</a:t>
            </a:r>
            <a:r>
              <a:rPr lang="es-ES" b="1" dirty="0"/>
              <a:t>-sales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No tienen acceso</a:t>
            </a:r>
            <a:r>
              <a:rPr lang="es-ES" dirty="0"/>
              <a:t> a otros grupos de recursos ni a otros recursos fuera de ese </a:t>
            </a:r>
            <a:r>
              <a:rPr lang="es-ES" dirty="0" err="1"/>
              <a:t>scope</a:t>
            </a:r>
            <a:r>
              <a:rPr lang="es-ES" dirty="0"/>
              <a:t>, </a:t>
            </a:r>
            <a:r>
              <a:rPr lang="es-ES" b="1" dirty="0"/>
              <a:t>a menos que tengan otra asignación de rol adicional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🧭 Nivel de alcance del rol</a:t>
            </a:r>
          </a:p>
          <a:p>
            <a:pPr>
              <a:buNone/>
            </a:pPr>
            <a:r>
              <a:rPr lang="es-ES" dirty="0"/>
              <a:t>En Azure RBAC, puedes asignar roles a diferentes niveles jerárquicos:</a:t>
            </a:r>
          </a:p>
          <a:p>
            <a:pPr>
              <a:buNone/>
            </a:pPr>
            <a:r>
              <a:rPr lang="es-ES" dirty="0" err="1"/>
              <a:t>NivelEjemplo</a:t>
            </a:r>
            <a:r>
              <a:rPr lang="es-ES" b="1" dirty="0" err="1"/>
              <a:t>Suscripción</a:t>
            </a:r>
            <a:r>
              <a:rPr lang="es-ES" dirty="0" err="1"/>
              <a:t>Acceso</a:t>
            </a:r>
            <a:r>
              <a:rPr lang="es-ES" dirty="0"/>
              <a:t> a todos los recursos de </a:t>
            </a:r>
            <a:r>
              <a:rPr lang="es-ES" dirty="0" err="1"/>
              <a:t>Azure</a:t>
            </a:r>
            <a:r>
              <a:rPr lang="es-ES" b="1" dirty="0" err="1"/>
              <a:t>Grupo</a:t>
            </a:r>
            <a:r>
              <a:rPr lang="es-ES" b="1" dirty="0"/>
              <a:t> de </a:t>
            </a:r>
            <a:r>
              <a:rPr lang="es-ES" b="1" dirty="0" err="1"/>
              <a:t>recursos</a:t>
            </a:r>
            <a:r>
              <a:rPr lang="es-ES" dirty="0" err="1"/>
              <a:t>Acceso</a:t>
            </a:r>
            <a:r>
              <a:rPr lang="es-ES" dirty="0"/>
              <a:t> solo a los recursos dentro de ese </a:t>
            </a:r>
            <a:r>
              <a:rPr lang="es-ES" dirty="0" err="1"/>
              <a:t>grupo</a:t>
            </a:r>
            <a:r>
              <a:rPr lang="es-ES" b="1" dirty="0" err="1"/>
              <a:t>Recurso</a:t>
            </a:r>
            <a:r>
              <a:rPr lang="es-ES" b="1" dirty="0"/>
              <a:t> </a:t>
            </a:r>
            <a:r>
              <a:rPr lang="es-ES" b="1" dirty="0" err="1"/>
              <a:t>individual</a:t>
            </a:r>
            <a:r>
              <a:rPr lang="es-ES" dirty="0" err="1"/>
              <a:t>Acceso</a:t>
            </a:r>
            <a:r>
              <a:rPr lang="es-ES" dirty="0"/>
              <a:t> solo a una VM, base de datos, etc.</a:t>
            </a:r>
          </a:p>
          <a:p>
            <a:pPr>
              <a:buNone/>
            </a:pPr>
            <a:r>
              <a:rPr lang="es-ES" dirty="0"/>
              <a:t>🔁 </a:t>
            </a:r>
            <a:r>
              <a:rPr lang="es-ES" b="1" dirty="0"/>
              <a:t>Herencia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/>
              <a:t>Los recursos heredan los roles asignados a su “padre”.</a:t>
            </a:r>
            <a:br>
              <a:rPr lang="es-ES" dirty="0"/>
            </a:br>
            <a:r>
              <a:rPr lang="es-ES" dirty="0"/>
              <a:t>Por ejemplo, si asignas un rol a un grupo de recursos, los recursos dentro de él también estarán afectados por esa asignación.</a:t>
            </a:r>
          </a:p>
          <a:p>
            <a:pPr>
              <a:buNone/>
            </a:pPr>
            <a:r>
              <a:rPr lang="es-ES" b="1" dirty="0"/>
              <a:t>🔄 Ejemplo adicional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grupo “Seguridad”: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Tiene rol </a:t>
            </a:r>
            <a:r>
              <a:rPr lang="es-ES" b="1" dirty="0"/>
              <a:t>Reader</a:t>
            </a:r>
            <a:r>
              <a:rPr lang="es-ES" dirty="0"/>
              <a:t> sobre el grupo de recursos “Recursos-Financieros”.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Pero tiene rol </a:t>
            </a:r>
            <a:r>
              <a:rPr lang="es-ES" b="1" dirty="0" err="1"/>
              <a:t>Contributor</a:t>
            </a:r>
            <a:r>
              <a:rPr lang="es-ES" dirty="0"/>
              <a:t> solo en la </a:t>
            </a:r>
            <a:r>
              <a:rPr lang="es-ES" b="1" dirty="0"/>
              <a:t>base de datos específica</a:t>
            </a:r>
            <a:r>
              <a:rPr lang="es-ES" dirty="0"/>
              <a:t> dentro de ese grupo.</a:t>
            </a:r>
          </a:p>
          <a:p>
            <a:pPr>
              <a:buNone/>
            </a:pPr>
            <a:r>
              <a:rPr lang="es-ES" dirty="0"/>
              <a:t>👉 Esto permite granularidad:</a:t>
            </a:r>
            <a:br>
              <a:rPr lang="es-ES" dirty="0"/>
            </a:br>
            <a:r>
              <a:rPr lang="es-ES" b="1" dirty="0"/>
              <a:t>Leer todo, pero solo editar un recurso concreto.</a:t>
            </a:r>
            <a:endParaRPr lang="es-ES" dirty="0"/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ConceptoExplicación</a:t>
            </a:r>
            <a:r>
              <a:rPr lang="es-ES" b="1" dirty="0" err="1"/>
              <a:t>Role</a:t>
            </a:r>
            <a:r>
              <a:rPr lang="es-ES" b="1" dirty="0"/>
              <a:t> </a:t>
            </a:r>
            <a:r>
              <a:rPr lang="es-ES" b="1" dirty="0" err="1"/>
              <a:t>Assignment</a:t>
            </a:r>
            <a:r>
              <a:rPr lang="es-ES" dirty="0" err="1"/>
              <a:t>Es</a:t>
            </a:r>
            <a:r>
              <a:rPr lang="es-ES" dirty="0"/>
              <a:t> lo que otorga el </a:t>
            </a:r>
            <a:r>
              <a:rPr lang="es-ES" dirty="0" err="1"/>
              <a:t>acceso</a:t>
            </a:r>
            <a:r>
              <a:rPr lang="es-ES" b="1" dirty="0" err="1"/>
              <a:t>Scope</a:t>
            </a:r>
            <a:r>
              <a:rPr lang="es-ES" dirty="0" err="1"/>
              <a:t>El</a:t>
            </a:r>
            <a:r>
              <a:rPr lang="es-ES" dirty="0"/>
              <a:t> nivel al que se aplica (suscripción, grupo de recursos, recurso)</a:t>
            </a:r>
            <a:r>
              <a:rPr lang="es-ES" b="1" dirty="0" err="1"/>
              <a:t>Herencia</a:t>
            </a:r>
            <a:r>
              <a:rPr lang="es-ES" dirty="0" err="1"/>
              <a:t>Un</a:t>
            </a:r>
            <a:r>
              <a:rPr lang="es-ES" dirty="0"/>
              <a:t> recurso hereda permisos del grupo de recursos o </a:t>
            </a:r>
            <a:r>
              <a:rPr lang="es-ES" dirty="0" err="1"/>
              <a:t>suscripción</a:t>
            </a:r>
            <a:r>
              <a:rPr lang="es-ES" b="1" dirty="0" err="1"/>
              <a:t>Control</a:t>
            </a:r>
            <a:r>
              <a:rPr lang="es-ES" b="1" dirty="0"/>
              <a:t> </a:t>
            </a:r>
            <a:r>
              <a:rPr lang="es-ES" b="1" dirty="0" err="1"/>
              <a:t>granular</a:t>
            </a:r>
            <a:r>
              <a:rPr lang="es-ES" dirty="0" err="1"/>
              <a:t>Puedes</a:t>
            </a:r>
            <a:r>
              <a:rPr lang="es-ES" dirty="0"/>
              <a:t> asignar diferentes roles en distintos niveles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Si quieres que el equipo de Desarrollo tenga control total sobre sus recursos, pero que solo puedan leer los recursos del entorno de Producción, ¿cómo configurarías los roles y </a:t>
            </a:r>
            <a:r>
              <a:rPr lang="es-ES" dirty="0" err="1"/>
              <a:t>scopes</a:t>
            </a:r>
            <a:r>
              <a:rPr lang="es-ES" dirty="0"/>
              <a:t>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56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Tipos de Roles en Azure</a:t>
            </a:r>
          </a:p>
          <a:p>
            <a:pPr>
              <a:buNone/>
            </a:pPr>
            <a:r>
              <a:rPr lang="es-ES" sz="1100" b="1" dirty="0"/>
              <a:t>📌 ¿Qué es un "rol" en Azure?</a:t>
            </a:r>
          </a:p>
          <a:p>
            <a:pPr>
              <a:buNone/>
            </a:pPr>
            <a:r>
              <a:rPr lang="es-ES" sz="1100" dirty="0"/>
              <a:t>Un </a:t>
            </a:r>
            <a:r>
              <a:rPr lang="es-ES" sz="1100" b="1" dirty="0"/>
              <a:t>rol</a:t>
            </a:r>
            <a:r>
              <a:rPr lang="es-ES" sz="1100" dirty="0"/>
              <a:t> define qué </a:t>
            </a:r>
            <a:r>
              <a:rPr lang="es-ES" sz="1100" b="1" dirty="0"/>
              <a:t>acciones puede realizar un usuario o entidad</a:t>
            </a:r>
            <a:r>
              <a:rPr lang="es-ES" sz="1100" dirty="0"/>
              <a:t> (como un grupo o una aplicación) sobre los recursos de Azure.</a:t>
            </a:r>
          </a:p>
          <a:p>
            <a:pPr>
              <a:buNone/>
            </a:pPr>
            <a:r>
              <a:rPr lang="es-ES" sz="1100" b="1" dirty="0"/>
              <a:t>🕰️ Un poco de historia</a:t>
            </a:r>
          </a:p>
          <a:p>
            <a:pPr>
              <a:buNone/>
            </a:pPr>
            <a:r>
              <a:rPr lang="es-ES" sz="1100" dirty="0"/>
              <a:t>Cuando Azure se lanzó por primera vez, </a:t>
            </a:r>
            <a:r>
              <a:rPr lang="es-ES" sz="1100" b="1" dirty="0"/>
              <a:t>solo existían 3 roles clásicos</a:t>
            </a:r>
            <a:r>
              <a:rPr lang="es-ES" sz="1100" dirty="0"/>
              <a:t> para administrar suscripciones: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 err="1"/>
              <a:t>Account</a:t>
            </a:r>
            <a:r>
              <a:rPr lang="es-ES" sz="1100" b="1" dirty="0"/>
              <a:t> </a:t>
            </a:r>
            <a:r>
              <a:rPr lang="es-ES" sz="1100" b="1" dirty="0" err="1"/>
              <a:t>Administrator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 err="1"/>
              <a:t>Service</a:t>
            </a:r>
            <a:r>
              <a:rPr lang="es-ES" sz="1100" b="1" dirty="0"/>
              <a:t> </a:t>
            </a:r>
            <a:r>
              <a:rPr lang="es-ES" sz="1100" b="1" dirty="0" err="1"/>
              <a:t>Administrator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1" dirty="0"/>
              <a:t>Co-</a:t>
            </a:r>
            <a:r>
              <a:rPr lang="es-ES" sz="1100" b="1" dirty="0" err="1"/>
              <a:t>Administrator</a:t>
            </a:r>
            <a:endParaRPr lang="es-ES" sz="1100" dirty="0"/>
          </a:p>
          <a:p>
            <a:pPr>
              <a:buNone/>
            </a:pPr>
            <a:r>
              <a:rPr lang="es-ES" sz="1100" dirty="0"/>
              <a:t>Luego, se introdujo un sistema más potente:</a:t>
            </a:r>
            <a:br>
              <a:rPr lang="es-ES" sz="1100" dirty="0"/>
            </a:br>
            <a:r>
              <a:rPr lang="es-ES" sz="1100" dirty="0"/>
              <a:t>🎯 </a:t>
            </a:r>
            <a:r>
              <a:rPr lang="es-ES" sz="1100" b="1" dirty="0"/>
              <a:t>Azure Role-</a:t>
            </a:r>
            <a:r>
              <a:rPr lang="es-ES" sz="1100" b="1" dirty="0" err="1"/>
              <a:t>Based</a:t>
            </a:r>
            <a:r>
              <a:rPr lang="es-ES" sz="1100" b="1" dirty="0"/>
              <a:t> Access Control (RBAC)</a:t>
            </a:r>
            <a:r>
              <a:rPr lang="es-ES" sz="1100" dirty="0"/>
              <a:t>, que permite control granular sobre </a:t>
            </a:r>
            <a:r>
              <a:rPr lang="es-ES" sz="1100" b="1" dirty="0"/>
              <a:t>recursos de Azure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dirty="0"/>
              <a:t>También se desarrollaron los </a:t>
            </a:r>
            <a:r>
              <a:rPr lang="es-ES" sz="1100" b="1" dirty="0"/>
              <a:t>roles de administración de Azure Active </a:t>
            </a:r>
            <a:r>
              <a:rPr lang="es-ES" sz="1100" b="1" dirty="0" err="1"/>
              <a:t>Directory</a:t>
            </a:r>
            <a:r>
              <a:rPr lang="es-ES" sz="1100" b="1" dirty="0"/>
              <a:t> (Azure AD)</a:t>
            </a:r>
            <a:r>
              <a:rPr lang="es-ES" sz="1100" dirty="0"/>
              <a:t> para gestionar </a:t>
            </a:r>
            <a:r>
              <a:rPr lang="es-ES" sz="1100" b="1" dirty="0"/>
              <a:t>usuarios, grupos, aplicaciones, dominios</a:t>
            </a:r>
            <a:r>
              <a:rPr lang="es-ES" sz="1100" dirty="0"/>
              <a:t>, etc.</a:t>
            </a:r>
          </a:p>
          <a:p>
            <a:pPr>
              <a:buNone/>
            </a:pPr>
            <a:r>
              <a:rPr lang="es-ES" sz="1100" b="1" dirty="0"/>
              <a:t>🧠 Tipos de roles en Azure</a:t>
            </a:r>
          </a:p>
          <a:p>
            <a:pPr>
              <a:buNone/>
            </a:pPr>
            <a:r>
              <a:rPr lang="es-ES" sz="1100" dirty="0"/>
              <a:t>Tipo de </a:t>
            </a:r>
            <a:r>
              <a:rPr lang="es-ES" sz="1100" dirty="0" err="1"/>
              <a:t>Rol¿Para</a:t>
            </a:r>
            <a:r>
              <a:rPr lang="es-ES" sz="1100" dirty="0"/>
              <a:t> qué sirve?¿Dónde se </a:t>
            </a:r>
            <a:r>
              <a:rPr lang="es-ES" sz="1100" dirty="0" err="1"/>
              <a:t>aplica?</a:t>
            </a:r>
            <a:r>
              <a:rPr lang="es-ES" sz="1100" b="1" dirty="0" err="1"/>
              <a:t>RBAC</a:t>
            </a:r>
            <a:r>
              <a:rPr lang="es-ES" sz="1100" b="1" dirty="0"/>
              <a:t> (Azure </a:t>
            </a:r>
            <a:r>
              <a:rPr lang="es-ES" sz="1100" b="1" dirty="0" err="1"/>
              <a:t>Resource</a:t>
            </a:r>
            <a:r>
              <a:rPr lang="es-ES" sz="1100" b="1" dirty="0"/>
              <a:t> Roles)</a:t>
            </a:r>
            <a:r>
              <a:rPr lang="es-ES" sz="1100" dirty="0"/>
              <a:t>Gestionar recursos en Azure: </a:t>
            </a:r>
            <a:r>
              <a:rPr lang="es-ES" sz="1100" dirty="0" err="1"/>
              <a:t>VMs</a:t>
            </a:r>
            <a:r>
              <a:rPr lang="es-ES" sz="1100" dirty="0"/>
              <a:t>, bases de datos, redes, </a:t>
            </a:r>
            <a:r>
              <a:rPr lang="es-ES" sz="1100" dirty="0" err="1"/>
              <a:t>etc.A</a:t>
            </a:r>
            <a:r>
              <a:rPr lang="es-ES" sz="1100" dirty="0"/>
              <a:t> nivel 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Management </a:t>
            </a:r>
            <a:r>
              <a:rPr lang="es-ES" sz="1100" dirty="0" err="1"/>
              <a:t>Group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Suscripción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Grupo de recursos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Recurso individual | | </a:t>
            </a:r>
            <a:r>
              <a:rPr lang="es-ES" sz="1100" b="1" dirty="0"/>
              <a:t>Azure AD Roles</a:t>
            </a:r>
            <a:r>
              <a:rPr lang="es-ES" sz="1100" dirty="0"/>
              <a:t> | Gestionar el directorio de identidad: usuarios, grupos, apps, MFA, etc. | A nivel de </a:t>
            </a:r>
            <a:r>
              <a:rPr lang="es-ES" sz="1100" b="1" dirty="0" err="1"/>
              <a:t>tenant</a:t>
            </a:r>
            <a:r>
              <a:rPr lang="es-ES" sz="1100" dirty="0"/>
              <a:t> (directorio entero) | | </a:t>
            </a:r>
            <a:r>
              <a:rPr lang="es-ES" sz="1100" b="1" dirty="0"/>
              <a:t>Roles clásicos</a:t>
            </a:r>
            <a:r>
              <a:rPr lang="es-ES" sz="1100" dirty="0"/>
              <a:t> (⚠️ Evitar en proyectos nuevos) | Administración básica de suscripciones (antes de RBAC) | Solo a nivel de suscripción |</a:t>
            </a:r>
          </a:p>
          <a:p>
            <a:pPr>
              <a:buNone/>
            </a:pPr>
            <a:r>
              <a:rPr lang="es-ES" sz="1100" b="1" dirty="0"/>
              <a:t>🔍 Comparativa: RBAC vs Azure AD Roles</a:t>
            </a:r>
          </a:p>
          <a:p>
            <a:pPr>
              <a:buNone/>
            </a:pPr>
            <a:r>
              <a:rPr lang="es-ES" sz="1100" dirty="0" err="1"/>
              <a:t>CaracterísticaAzure</a:t>
            </a:r>
            <a:r>
              <a:rPr lang="es-ES" sz="1100" dirty="0"/>
              <a:t> RBAC </a:t>
            </a:r>
            <a:r>
              <a:rPr lang="es-ES" sz="1100" dirty="0" err="1"/>
              <a:t>RolesAzure</a:t>
            </a:r>
            <a:r>
              <a:rPr lang="es-ES" sz="1100" dirty="0"/>
              <a:t> AD </a:t>
            </a:r>
            <a:r>
              <a:rPr lang="es-ES" sz="1100" dirty="0" err="1"/>
              <a:t>Admin</a:t>
            </a:r>
            <a:r>
              <a:rPr lang="es-ES" sz="1100" dirty="0"/>
              <a:t> </a:t>
            </a:r>
            <a:r>
              <a:rPr lang="es-ES" sz="1100" dirty="0" err="1"/>
              <a:t>RolesAdministra</a:t>
            </a:r>
            <a:r>
              <a:rPr lang="es-ES" sz="1100" dirty="0"/>
              <a:t>...Recursos de </a:t>
            </a:r>
            <a:r>
              <a:rPr lang="es-ES" sz="1100" dirty="0" err="1"/>
              <a:t>AzureIdentidades</a:t>
            </a:r>
            <a:r>
              <a:rPr lang="es-ES" sz="1100" dirty="0"/>
              <a:t> y configuración de Azure </a:t>
            </a:r>
            <a:r>
              <a:rPr lang="es-ES" sz="1100" dirty="0" err="1"/>
              <a:t>ADAlcanceMúltiples</a:t>
            </a:r>
            <a:r>
              <a:rPr lang="es-ES" sz="1100" dirty="0"/>
              <a:t> niveles (desde Management </a:t>
            </a:r>
            <a:r>
              <a:rPr lang="es-ES" sz="1100" dirty="0" err="1"/>
              <a:t>Group</a:t>
            </a:r>
            <a:r>
              <a:rPr lang="es-ES" sz="1100" dirty="0"/>
              <a:t> hasta recurso individual)Solo a nivel de </a:t>
            </a:r>
            <a:r>
              <a:rPr lang="es-ES" sz="1100" dirty="0" err="1"/>
              <a:t>tenant</a:t>
            </a:r>
            <a:r>
              <a:rPr lang="es-ES" sz="1100" dirty="0"/>
              <a:t> (directorio)¿Puedo crear roles personalizados?✅ Sí❌ No (solo roles predefinidos)¿Dónde se </a:t>
            </a:r>
            <a:r>
              <a:rPr lang="es-ES" sz="1100" dirty="0" err="1"/>
              <a:t>gestionan?Azure</a:t>
            </a:r>
            <a:r>
              <a:rPr lang="es-ES" sz="1100" dirty="0"/>
              <a:t> Portal, CLI, PowerShell, REST, </a:t>
            </a:r>
            <a:r>
              <a:rPr lang="es-ES" sz="1100" dirty="0" err="1"/>
              <a:t>ARMAzure</a:t>
            </a:r>
            <a:r>
              <a:rPr lang="es-ES" sz="1100" dirty="0"/>
              <a:t> Portal, Microsoft 365 </a:t>
            </a:r>
            <a:r>
              <a:rPr lang="es-ES" sz="1100" dirty="0" err="1"/>
              <a:t>Admin</a:t>
            </a:r>
            <a:r>
              <a:rPr lang="es-ES" sz="1100" dirty="0"/>
              <a:t>, </a:t>
            </a:r>
            <a:r>
              <a:rPr lang="es-ES" sz="1100" dirty="0" err="1"/>
              <a:t>Graph</a:t>
            </a:r>
            <a:r>
              <a:rPr lang="es-ES" sz="1100" dirty="0"/>
              <a:t>, PowerShell </a:t>
            </a:r>
            <a:r>
              <a:rPr lang="es-ES" sz="1100" dirty="0" err="1"/>
              <a:t>AzureAD</a:t>
            </a:r>
            <a:endParaRPr lang="es-ES" sz="1100" dirty="0"/>
          </a:p>
          <a:p>
            <a:pPr>
              <a:buNone/>
            </a:pPr>
            <a:r>
              <a:rPr lang="es-ES" sz="1100" b="1" dirty="0"/>
              <a:t>🛑 ⚠️ Nota importante</a:t>
            </a:r>
          </a:p>
          <a:p>
            <a:pPr>
              <a:buNone/>
            </a:pPr>
            <a:r>
              <a:rPr lang="es-ES" sz="1100" dirty="0"/>
              <a:t>Si estás usando </a:t>
            </a:r>
            <a:r>
              <a:rPr lang="es-ES" sz="1100" b="1" dirty="0"/>
              <a:t>Azure </a:t>
            </a:r>
            <a:r>
              <a:rPr lang="es-ES" sz="1100" b="1" dirty="0" err="1"/>
              <a:t>Resource</a:t>
            </a:r>
            <a:r>
              <a:rPr lang="es-ES" sz="1100" b="1" dirty="0"/>
              <a:t> Manager</a:t>
            </a:r>
            <a:r>
              <a:rPr lang="es-ES" sz="1100" dirty="0"/>
              <a:t>, </a:t>
            </a:r>
            <a:r>
              <a:rPr lang="es-ES" sz="1100" b="1" dirty="0"/>
              <a:t>NO deberías usar roles clásicos</a:t>
            </a:r>
            <a:r>
              <a:rPr lang="es-ES" sz="1100" dirty="0"/>
              <a:t>. Usa </a:t>
            </a:r>
            <a:r>
              <a:rPr lang="es-ES" sz="1100" b="1" dirty="0"/>
              <a:t>Azure RBAC</a:t>
            </a:r>
            <a:r>
              <a:rPr lang="es-ES" sz="1100" dirty="0"/>
              <a:t> para una gestión moderna, segura y flexible.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/>
              <a:t>Tipo de </a:t>
            </a:r>
            <a:r>
              <a:rPr lang="es-ES" sz="1100" dirty="0" err="1"/>
              <a:t>rol¿Qué</a:t>
            </a:r>
            <a:r>
              <a:rPr lang="es-ES" sz="1100" dirty="0"/>
              <a:t> controla?¿</a:t>
            </a:r>
            <a:r>
              <a:rPr lang="es-ES" sz="1100" dirty="0" err="1"/>
              <a:t>Dónde?</a:t>
            </a:r>
            <a:r>
              <a:rPr lang="es-ES" sz="1100" b="1" dirty="0" err="1"/>
              <a:t>Azure</a:t>
            </a:r>
            <a:r>
              <a:rPr lang="es-ES" sz="1100" b="1" dirty="0"/>
              <a:t> </a:t>
            </a:r>
            <a:r>
              <a:rPr lang="es-ES" sz="1100" b="1" dirty="0" err="1"/>
              <a:t>RBAC</a:t>
            </a:r>
            <a:r>
              <a:rPr lang="es-ES" sz="1100" dirty="0" err="1"/>
              <a:t>Recursos</a:t>
            </a:r>
            <a:r>
              <a:rPr lang="es-ES" sz="1100" dirty="0"/>
              <a:t> (</a:t>
            </a:r>
            <a:r>
              <a:rPr lang="es-ES" sz="1100" dirty="0" err="1"/>
              <a:t>VMs</a:t>
            </a:r>
            <a:r>
              <a:rPr lang="es-ES" sz="1100" dirty="0"/>
              <a:t>, redes...)Portal Azure, </a:t>
            </a:r>
            <a:r>
              <a:rPr lang="es-ES" sz="1100" dirty="0" err="1"/>
              <a:t>CLI</a:t>
            </a:r>
            <a:r>
              <a:rPr lang="es-ES" sz="1100" b="1" dirty="0" err="1"/>
              <a:t>Azure</a:t>
            </a:r>
            <a:r>
              <a:rPr lang="es-ES" sz="1100" b="1" dirty="0"/>
              <a:t> AD </a:t>
            </a:r>
            <a:r>
              <a:rPr lang="es-ES" sz="1100" b="1" dirty="0" err="1"/>
              <a:t>Admin</a:t>
            </a:r>
            <a:r>
              <a:rPr lang="es-ES" sz="1100" dirty="0" err="1"/>
              <a:t>Identidades</a:t>
            </a:r>
            <a:r>
              <a:rPr lang="es-ES" sz="1100" dirty="0"/>
              <a:t> y </a:t>
            </a:r>
            <a:r>
              <a:rPr lang="es-ES" sz="1100" dirty="0" err="1"/>
              <a:t>gruposTenant</a:t>
            </a:r>
            <a:r>
              <a:rPr lang="es-ES" sz="1100" dirty="0"/>
              <a:t> (AD)</a:t>
            </a:r>
            <a:r>
              <a:rPr lang="es-ES" sz="1100" b="1" dirty="0"/>
              <a:t>Roles </a:t>
            </a:r>
            <a:r>
              <a:rPr lang="es-ES" sz="1100" b="1" dirty="0" err="1"/>
              <a:t>clásicos</a:t>
            </a:r>
            <a:r>
              <a:rPr lang="es-ES" sz="1100" dirty="0" err="1"/>
              <a:t>Obsoletos</a:t>
            </a:r>
            <a:r>
              <a:rPr lang="es-ES" sz="1100" dirty="0"/>
              <a:t>, poco </a:t>
            </a:r>
            <a:r>
              <a:rPr lang="es-ES" sz="1100" dirty="0" err="1"/>
              <a:t>flexiblesSuscripción</a:t>
            </a:r>
            <a:endParaRPr lang="es-ES" sz="1100" dirty="0"/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r>
              <a:rPr lang="es-ES" sz="1100" dirty="0"/>
              <a:t>Si un usuario necesita crear recursos en un grupo específico y además administrar usuarios en Azure AD, ¿qué tipo de roles deberías asignarle y en qué niveles?</a:t>
            </a:r>
          </a:p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2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100" b="1" dirty="0"/>
              <a:t>Autenticación en RBAC y su relación con Azure AD</a:t>
            </a:r>
          </a:p>
          <a:p>
            <a:pPr>
              <a:buNone/>
            </a:pPr>
            <a:r>
              <a:rPr lang="es-ES" sz="1100" b="1" dirty="0"/>
              <a:t>📌 ¿Cómo encajan los roles de RBAC y Azure AD?</a:t>
            </a:r>
          </a:p>
          <a:p>
            <a:pPr>
              <a:buNone/>
            </a:pPr>
            <a:r>
              <a:rPr lang="es-ES" sz="1100" dirty="0"/>
              <a:t>Para que un usuario pueda hacer algo en Azure, se necesitan </a:t>
            </a:r>
            <a:r>
              <a:rPr lang="es-ES" sz="1100" b="1" dirty="0"/>
              <a:t>dos cosas</a:t>
            </a:r>
            <a:r>
              <a:rPr lang="es-ES" sz="1100" dirty="0"/>
              <a:t>:</a:t>
            </a:r>
          </a:p>
          <a:p>
            <a:pPr>
              <a:buFont typeface="+mj-lt"/>
              <a:buAutoNum type="arabicPeriod"/>
            </a:pPr>
            <a:r>
              <a:rPr lang="es-ES" sz="1100" dirty="0"/>
              <a:t>✅ </a:t>
            </a:r>
            <a:r>
              <a:rPr lang="es-ES" sz="1100" b="1" dirty="0"/>
              <a:t>Estar autenticado</a:t>
            </a:r>
            <a:r>
              <a:rPr lang="es-ES" sz="1100" dirty="0"/>
              <a:t> → Es decir, demostrar quién es</a:t>
            </a:r>
          </a:p>
          <a:p>
            <a:pPr>
              <a:buFont typeface="+mj-lt"/>
              <a:buAutoNum type="arabicPeriod"/>
            </a:pPr>
            <a:r>
              <a:rPr lang="es-ES" sz="1100" dirty="0"/>
              <a:t>✅ </a:t>
            </a:r>
            <a:r>
              <a:rPr lang="es-ES" sz="1100" b="1" dirty="0"/>
              <a:t>Tener permisos (autorización)</a:t>
            </a:r>
            <a:r>
              <a:rPr lang="es-ES" sz="1100" dirty="0"/>
              <a:t> → Es decir, qué puede hacer</a:t>
            </a:r>
          </a:p>
          <a:p>
            <a:pPr>
              <a:buNone/>
            </a:pPr>
            <a:r>
              <a:rPr lang="es-ES" sz="1100" b="1" dirty="0"/>
              <a:t>🧠 ¿Quién se encarga de cada parte?</a:t>
            </a:r>
          </a:p>
          <a:p>
            <a:pPr>
              <a:buNone/>
            </a:pPr>
            <a:r>
              <a:rPr lang="es-ES" sz="1100" dirty="0"/>
              <a:t>Parte del </a:t>
            </a:r>
            <a:r>
              <a:rPr lang="es-ES" sz="1100" dirty="0" err="1"/>
              <a:t>proceso¿Quién</a:t>
            </a:r>
            <a:r>
              <a:rPr lang="es-ES" sz="1100" dirty="0"/>
              <a:t> la </a:t>
            </a:r>
            <a:r>
              <a:rPr lang="es-ES" sz="1100" dirty="0" err="1"/>
              <a:t>gestiona?</a:t>
            </a:r>
            <a:r>
              <a:rPr lang="es-ES" sz="1100" b="1" dirty="0" err="1"/>
              <a:t>Autenticación</a:t>
            </a:r>
            <a:r>
              <a:rPr lang="es-ES" sz="1100" dirty="0"/>
              <a:t>✅ </a:t>
            </a:r>
            <a:r>
              <a:rPr lang="es-ES" sz="1100" b="1" dirty="0"/>
              <a:t>Azure Active </a:t>
            </a:r>
            <a:r>
              <a:rPr lang="es-ES" sz="1100" b="1" dirty="0" err="1"/>
              <a:t>Directory</a:t>
            </a:r>
            <a:r>
              <a:rPr lang="es-ES" sz="1100" b="1" dirty="0"/>
              <a:t> (Azure AD)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Verifica la identidad del usuario (correo + contraseña, MFA, etc.) | </a:t>
            </a:r>
            <a:r>
              <a:rPr lang="es-ES" sz="1100" b="1" dirty="0"/>
              <a:t>Autorización (RBAC)</a:t>
            </a:r>
            <a:r>
              <a:rPr lang="es-ES" sz="1100" dirty="0"/>
              <a:t>| ✅ </a:t>
            </a:r>
            <a:r>
              <a:rPr lang="es-ES" sz="1100" b="1" dirty="0"/>
              <a:t>Azure Role-</a:t>
            </a:r>
            <a:r>
              <a:rPr lang="es-ES" sz="1100" b="1" dirty="0" err="1"/>
              <a:t>Based</a:t>
            </a:r>
            <a:r>
              <a:rPr lang="es-ES" sz="1100" b="1" dirty="0"/>
              <a:t> Access Control</a:t>
            </a:r>
            <a:endParaRPr lang="es-E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Determina qué acciones puede hacer ese usuario sobre los recursos de Azure</a:t>
            </a:r>
          </a:p>
          <a:p>
            <a:pPr>
              <a:buNone/>
            </a:pPr>
            <a:r>
              <a:rPr lang="es-ES" sz="1100" b="1" dirty="0"/>
              <a:t>🧩 Así trabajan juntos:</a:t>
            </a:r>
          </a:p>
          <a:p>
            <a:pPr>
              <a:buFont typeface="+mj-lt"/>
              <a:buAutoNum type="arabicPeriod"/>
            </a:pPr>
            <a:r>
              <a:rPr lang="es-ES" sz="1100" dirty="0"/>
              <a:t>🧑‍💼 El usuario inicia sesión → </a:t>
            </a:r>
            <a:r>
              <a:rPr lang="es-ES" sz="1100" b="1" dirty="0"/>
              <a:t>Azure AD lo autentica</a:t>
            </a:r>
            <a:endParaRPr lang="es-ES" sz="1100" dirty="0"/>
          </a:p>
          <a:p>
            <a:pPr>
              <a:buFont typeface="+mj-lt"/>
              <a:buAutoNum type="arabicPeriod"/>
            </a:pPr>
            <a:r>
              <a:rPr lang="es-ES" sz="1100" dirty="0"/>
              <a:t>🧾 Azure revisa qué </a:t>
            </a:r>
            <a:r>
              <a:rPr lang="es-ES" sz="1100" b="1" dirty="0"/>
              <a:t>Role </a:t>
            </a:r>
            <a:r>
              <a:rPr lang="es-ES" sz="1100" b="1" dirty="0" err="1"/>
              <a:t>Assignments</a:t>
            </a:r>
            <a:r>
              <a:rPr lang="es-ES" sz="1100" dirty="0"/>
              <a:t> tiene ese usuario en RBAC</a:t>
            </a:r>
          </a:p>
          <a:p>
            <a:pPr>
              <a:buFont typeface="+mj-lt"/>
              <a:buAutoNum type="arabicPeriod"/>
            </a:pPr>
            <a:r>
              <a:rPr lang="es-ES" sz="1100" dirty="0"/>
              <a:t>✅ Si tiene permisos para el recurso → puede actuar</a:t>
            </a:r>
            <a:br>
              <a:rPr lang="es-ES" sz="1100" dirty="0"/>
            </a:br>
            <a:r>
              <a:rPr lang="es-ES" sz="1100" dirty="0"/>
              <a:t>❌ Si no los tiene → se deniega el acceso</a:t>
            </a:r>
          </a:p>
          <a:p>
            <a:pPr>
              <a:buNone/>
            </a:pPr>
            <a:r>
              <a:rPr lang="es-ES" sz="1100" b="1" dirty="0"/>
              <a:t>🔁 ¿Y cómo se relacionan los roles?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🔹 </a:t>
            </a:r>
            <a:r>
              <a:rPr lang="es-ES" sz="1100" b="1" dirty="0"/>
              <a:t>Azure AD </a:t>
            </a:r>
            <a:r>
              <a:rPr lang="es-ES" sz="1100" b="1" dirty="0" err="1"/>
              <a:t>Admin</a:t>
            </a:r>
            <a:r>
              <a:rPr lang="es-ES" sz="1100" b="1" dirty="0"/>
              <a:t> Roles</a:t>
            </a:r>
            <a:br>
              <a:rPr lang="es-ES" sz="1100" dirty="0"/>
            </a:br>
            <a:r>
              <a:rPr lang="es-ES" sz="1100" dirty="0"/>
              <a:t>→ Gestionan el </a:t>
            </a:r>
            <a:r>
              <a:rPr lang="es-ES" sz="1100" b="1" dirty="0"/>
              <a:t>directorio</a:t>
            </a:r>
            <a:r>
              <a:rPr lang="es-ES" sz="1100" dirty="0"/>
              <a:t> (usuarios, grupos, MFA,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🔹 </a:t>
            </a:r>
            <a:r>
              <a:rPr lang="es-ES" sz="1100" b="1" dirty="0"/>
              <a:t>Azure RBAC Roles</a:t>
            </a:r>
            <a:br>
              <a:rPr lang="es-ES" sz="1100" dirty="0"/>
            </a:br>
            <a:r>
              <a:rPr lang="es-ES" sz="1100" dirty="0"/>
              <a:t>→ Gestionan los </a:t>
            </a:r>
            <a:r>
              <a:rPr lang="es-ES" sz="1100" b="1" dirty="0"/>
              <a:t>recursos de la nube</a:t>
            </a:r>
            <a:r>
              <a:rPr lang="es-ES" sz="1100" dirty="0"/>
              <a:t> (</a:t>
            </a:r>
            <a:r>
              <a:rPr lang="es-ES" sz="1100" dirty="0" err="1"/>
              <a:t>VMs</a:t>
            </a:r>
            <a:r>
              <a:rPr lang="es-ES" sz="1100" dirty="0"/>
              <a:t>, redes, apps...)</a:t>
            </a:r>
          </a:p>
          <a:p>
            <a:pPr>
              <a:buNone/>
            </a:pPr>
            <a:r>
              <a:rPr lang="es-ES" sz="1100" dirty="0"/>
              <a:t>Ambos se basan en Azure AD como sistema de identidad, pero </a:t>
            </a:r>
            <a:r>
              <a:rPr lang="es-ES" sz="1100" b="1" dirty="0"/>
              <a:t>gestionan cosas distintas</a:t>
            </a:r>
            <a:r>
              <a:rPr lang="es-ES" sz="1100" dirty="0"/>
              <a:t>.</a:t>
            </a:r>
          </a:p>
          <a:p>
            <a:pPr>
              <a:buNone/>
            </a:pPr>
            <a:r>
              <a:rPr lang="es-ES" sz="1100" b="1" dirty="0"/>
              <a:t>🎯 Ejemplo real</a:t>
            </a:r>
          </a:p>
          <a:p>
            <a:pPr>
              <a:buNone/>
            </a:pPr>
            <a:r>
              <a:rPr lang="es-ES" sz="1100" dirty="0"/>
              <a:t>Una persona con el rol de </a:t>
            </a:r>
            <a:r>
              <a:rPr lang="es-ES" sz="1100" b="1" dirty="0" err="1"/>
              <a:t>User</a:t>
            </a:r>
            <a:r>
              <a:rPr lang="es-ES" sz="1100" b="1" dirty="0"/>
              <a:t> </a:t>
            </a:r>
            <a:r>
              <a:rPr lang="es-ES" sz="1100" b="1" dirty="0" err="1"/>
              <a:t>Administrator</a:t>
            </a:r>
            <a:r>
              <a:rPr lang="es-ES" sz="1100" b="1" dirty="0"/>
              <a:t> (Azure AD)</a:t>
            </a:r>
            <a:r>
              <a:rPr lang="es-ES" sz="1100" dirty="0"/>
              <a:t> puede </a:t>
            </a:r>
            <a:r>
              <a:rPr lang="es-ES" sz="1100" b="1" dirty="0"/>
              <a:t>crear usuarios y grupos</a:t>
            </a:r>
            <a:r>
              <a:rPr lang="es-ES" sz="1100" dirty="0"/>
              <a:t>.</a:t>
            </a:r>
            <a:br>
              <a:rPr lang="es-ES" sz="1100" dirty="0"/>
            </a:br>
            <a:r>
              <a:rPr lang="es-ES" sz="1100" dirty="0"/>
              <a:t>Pero si no tiene un rol RBAC (como </a:t>
            </a:r>
            <a:r>
              <a:rPr lang="es-ES" sz="1100" dirty="0" err="1"/>
              <a:t>Contributor</a:t>
            </a:r>
            <a:r>
              <a:rPr lang="es-ES" sz="1100" dirty="0"/>
              <a:t>) en un recurso, </a:t>
            </a:r>
            <a:r>
              <a:rPr lang="es-ES" sz="1100" b="1" dirty="0"/>
              <a:t>no podrá crear </a:t>
            </a:r>
            <a:r>
              <a:rPr lang="es-ES" sz="1100" b="1" dirty="0" err="1"/>
              <a:t>VMs</a:t>
            </a:r>
            <a:r>
              <a:rPr lang="es-ES" sz="1100" b="1" dirty="0"/>
              <a:t> ni redes</a:t>
            </a:r>
            <a:r>
              <a:rPr lang="es-ES" sz="1100" dirty="0"/>
              <a:t>, aunque esté autenticada.</a:t>
            </a:r>
          </a:p>
          <a:p>
            <a:pPr>
              <a:buNone/>
            </a:pPr>
            <a:r>
              <a:rPr lang="es-ES" sz="1100" b="1" dirty="0"/>
              <a:t>🧠 Resumen para clase</a:t>
            </a:r>
          </a:p>
          <a:p>
            <a:pPr>
              <a:buNone/>
            </a:pPr>
            <a:r>
              <a:rPr lang="es-ES" sz="1100" dirty="0" err="1"/>
              <a:t>Elemento¿Qué</a:t>
            </a:r>
            <a:r>
              <a:rPr lang="es-ES" sz="1100" dirty="0"/>
              <a:t> </a:t>
            </a:r>
            <a:r>
              <a:rPr lang="es-ES" sz="1100" dirty="0" err="1"/>
              <a:t>hace?</a:t>
            </a:r>
            <a:r>
              <a:rPr lang="es-ES" sz="1100" b="1" dirty="0" err="1"/>
              <a:t>Azure</a:t>
            </a:r>
            <a:r>
              <a:rPr lang="es-ES" sz="1100" b="1" dirty="0"/>
              <a:t> </a:t>
            </a:r>
            <a:r>
              <a:rPr lang="es-ES" sz="1100" b="1" dirty="0" err="1"/>
              <a:t>AD</a:t>
            </a:r>
            <a:r>
              <a:rPr lang="es-ES" sz="1100" dirty="0" err="1"/>
              <a:t>Autentica</a:t>
            </a:r>
            <a:r>
              <a:rPr lang="es-ES" sz="1100" dirty="0"/>
              <a:t> identidades (usuarios, apps)</a:t>
            </a:r>
            <a:r>
              <a:rPr lang="es-ES" sz="1100" b="1" dirty="0" err="1"/>
              <a:t>RBAC</a:t>
            </a:r>
            <a:r>
              <a:rPr lang="es-ES" sz="1100" dirty="0" err="1"/>
              <a:t>Autoriza</a:t>
            </a:r>
            <a:r>
              <a:rPr lang="es-ES" sz="1100" dirty="0"/>
              <a:t> acciones sobre recursos </a:t>
            </a:r>
            <a:r>
              <a:rPr lang="es-ES" sz="1100" dirty="0" err="1"/>
              <a:t>Azure</a:t>
            </a:r>
            <a:r>
              <a:rPr lang="es-ES" sz="1100" b="1" dirty="0" err="1"/>
              <a:t>Roles</a:t>
            </a:r>
            <a:r>
              <a:rPr lang="es-ES" sz="1100" b="1" dirty="0"/>
              <a:t> </a:t>
            </a:r>
            <a:r>
              <a:rPr lang="es-ES" sz="1100" b="1" dirty="0" err="1"/>
              <a:t>AD</a:t>
            </a:r>
            <a:r>
              <a:rPr lang="es-ES" sz="1100" dirty="0" err="1"/>
              <a:t>Gestionan</a:t>
            </a:r>
            <a:r>
              <a:rPr lang="es-ES" sz="1100" dirty="0"/>
              <a:t> el </a:t>
            </a:r>
            <a:r>
              <a:rPr lang="es-ES" sz="1100" dirty="0" err="1"/>
              <a:t>directorio</a:t>
            </a:r>
            <a:r>
              <a:rPr lang="es-ES" sz="1100" b="1" dirty="0" err="1"/>
              <a:t>Roles</a:t>
            </a:r>
            <a:r>
              <a:rPr lang="es-ES" sz="1100" b="1" dirty="0"/>
              <a:t> </a:t>
            </a:r>
            <a:r>
              <a:rPr lang="es-ES" sz="1100" b="1" dirty="0" err="1"/>
              <a:t>RBAC</a:t>
            </a:r>
            <a:r>
              <a:rPr lang="es-ES" sz="1100" dirty="0" err="1"/>
              <a:t>Gestionan</a:t>
            </a:r>
            <a:r>
              <a:rPr lang="es-ES" sz="1100" dirty="0"/>
              <a:t> recursos en la nube</a:t>
            </a:r>
          </a:p>
          <a:p>
            <a:pPr>
              <a:buNone/>
            </a:pPr>
            <a:r>
              <a:rPr lang="es-ES" sz="1100" b="1" dirty="0"/>
              <a:t>❓ Pregunta para la clase:</a:t>
            </a:r>
          </a:p>
          <a:p>
            <a:pPr>
              <a:buNone/>
            </a:pPr>
            <a:r>
              <a:rPr lang="es-ES" sz="1100" dirty="0"/>
              <a:t>¿Un usuario autenticado por Azure AD puede crear una base de datos en Azure si no tiene un rol RBAC asignado?</a:t>
            </a:r>
          </a:p>
          <a:p>
            <a:r>
              <a:rPr lang="es-ES" sz="1100" dirty="0"/>
              <a:t>💬 </a:t>
            </a:r>
            <a:r>
              <a:rPr lang="es-ES" sz="1100" i="1" dirty="0"/>
              <a:t>Respuesta esperada: No. Está autenticado, pero no tiene autorización.</a:t>
            </a:r>
            <a:endParaRPr lang="es-ES" sz="1100" dirty="0"/>
          </a:p>
          <a:p>
            <a:endParaRPr lang="en-US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26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Azure RBAC – Roles predefinidos fundamentales</a:t>
            </a:r>
          </a:p>
          <a:p>
            <a:pPr>
              <a:buNone/>
            </a:pPr>
            <a:r>
              <a:rPr lang="es-ES" dirty="0"/>
              <a:t>Azure incluye </a:t>
            </a:r>
            <a:r>
              <a:rPr lang="es-ES" b="1" dirty="0"/>
              <a:t>roles integrados (</a:t>
            </a:r>
            <a:r>
              <a:rPr lang="es-ES" b="1" dirty="0" err="1"/>
              <a:t>built</a:t>
            </a:r>
            <a:r>
              <a:rPr lang="es-ES" b="1" dirty="0"/>
              <a:t>-in)</a:t>
            </a:r>
            <a:r>
              <a:rPr lang="es-ES" dirty="0"/>
              <a:t> que puedes asignar a usuarios, grupos, aplicaciones o identidades para gestionar el acceso a recursos.</a:t>
            </a:r>
          </a:p>
          <a:p>
            <a:pPr>
              <a:buNone/>
            </a:pPr>
            <a:r>
              <a:rPr lang="es-ES" dirty="0"/>
              <a:t>A continuación, los </a:t>
            </a:r>
            <a:r>
              <a:rPr lang="es-ES" b="1" dirty="0"/>
              <a:t>4 roles fundamentales</a:t>
            </a:r>
            <a:r>
              <a:rPr lang="es-ES" dirty="0"/>
              <a:t>, aplicables a </a:t>
            </a:r>
            <a:r>
              <a:rPr lang="es-ES" b="1" dirty="0"/>
              <a:t>todos los tipos de recursos</a:t>
            </a:r>
            <a:r>
              <a:rPr lang="es-ES" dirty="0"/>
              <a:t>:</a:t>
            </a:r>
          </a:p>
          <a:p>
            <a:pPr>
              <a:buNone/>
            </a:pPr>
            <a:r>
              <a:rPr lang="es-ES" dirty="0" err="1"/>
              <a:t>Rol¿Qué</a:t>
            </a:r>
            <a:r>
              <a:rPr lang="es-ES" dirty="0"/>
              <a:t> puede </a:t>
            </a:r>
            <a:r>
              <a:rPr lang="es-ES" dirty="0" err="1"/>
              <a:t>hacer?</a:t>
            </a:r>
            <a:r>
              <a:rPr lang="es-ES" b="1" dirty="0" err="1"/>
              <a:t>Owner</a:t>
            </a:r>
            <a:r>
              <a:rPr lang="es-ES" dirty="0"/>
              <a:t>🔧 Control total. Puede crear, modificar, eliminar recursos </a:t>
            </a:r>
            <a:r>
              <a:rPr lang="es-ES" b="1" dirty="0"/>
              <a:t>y otorgar acceso a </a:t>
            </a:r>
            <a:r>
              <a:rPr lang="es-ES" b="1" dirty="0" err="1"/>
              <a:t>otros</a:t>
            </a:r>
            <a:r>
              <a:rPr lang="es-ES" dirty="0" err="1"/>
              <a:t>.</a:t>
            </a:r>
            <a:r>
              <a:rPr lang="es-ES" b="1" dirty="0" err="1"/>
              <a:t>Contributor</a:t>
            </a:r>
            <a:r>
              <a:rPr lang="es-ES" dirty="0"/>
              <a:t>✏️ Puede crear y administrar recursos, </a:t>
            </a:r>
            <a:r>
              <a:rPr lang="es-ES" b="1" dirty="0"/>
              <a:t>pero no puede dar permisos a </a:t>
            </a:r>
            <a:r>
              <a:rPr lang="es-ES" b="1" dirty="0" err="1"/>
              <a:t>otros</a:t>
            </a:r>
            <a:r>
              <a:rPr lang="es-ES" dirty="0" err="1"/>
              <a:t>.</a:t>
            </a:r>
            <a:r>
              <a:rPr lang="es-ES" b="1" dirty="0" err="1"/>
              <a:t>Reader</a:t>
            </a:r>
            <a:r>
              <a:rPr lang="es-ES" dirty="0"/>
              <a:t>👀 Solo puede </a:t>
            </a:r>
            <a:r>
              <a:rPr lang="es-ES" b="1" dirty="0"/>
              <a:t>ver</a:t>
            </a:r>
            <a:r>
              <a:rPr lang="es-ES" dirty="0"/>
              <a:t> los recursos existentes. No puede hacer </a:t>
            </a:r>
            <a:r>
              <a:rPr lang="es-ES" dirty="0" err="1"/>
              <a:t>cambios.</a:t>
            </a:r>
            <a:r>
              <a:rPr lang="es-ES" b="1" dirty="0" err="1"/>
              <a:t>User</a:t>
            </a:r>
            <a:r>
              <a:rPr lang="es-ES" b="1" dirty="0"/>
              <a:t> Access </a:t>
            </a:r>
            <a:r>
              <a:rPr lang="es-ES" b="1" dirty="0" err="1"/>
              <a:t>Administrator</a:t>
            </a:r>
            <a:r>
              <a:rPr lang="es-ES" dirty="0"/>
              <a:t>🔑 Puede </a:t>
            </a:r>
            <a:r>
              <a:rPr lang="es-ES" b="1" dirty="0"/>
              <a:t>gestionar accesos</a:t>
            </a:r>
            <a:r>
              <a:rPr lang="es-ES" dirty="0"/>
              <a:t> (asignar/quitar roles), </a:t>
            </a:r>
            <a:r>
              <a:rPr lang="es-ES" b="1" dirty="0"/>
              <a:t>pero no administrar recursos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📌 </a:t>
            </a:r>
            <a:r>
              <a:rPr lang="es-ES" b="1" dirty="0" err="1"/>
              <a:t>Owner</a:t>
            </a:r>
            <a:r>
              <a:rPr lang="es-ES" dirty="0"/>
              <a:t> es el rol que tiene más privilegios.</a:t>
            </a:r>
          </a:p>
          <a:p>
            <a:pPr>
              <a:buNone/>
            </a:pPr>
            <a:r>
              <a:rPr lang="es-ES" dirty="0"/>
              <a:t>El </a:t>
            </a:r>
            <a:r>
              <a:rPr lang="es-ES" b="1" dirty="0" err="1"/>
              <a:t>Service</a:t>
            </a:r>
            <a:r>
              <a:rPr lang="es-ES" b="1" dirty="0"/>
              <a:t> </a:t>
            </a:r>
            <a:r>
              <a:rPr lang="es-ES" b="1" dirty="0" err="1"/>
              <a:t>Administrator</a:t>
            </a:r>
            <a:r>
              <a:rPr lang="es-ES" dirty="0"/>
              <a:t> y </a:t>
            </a:r>
            <a:r>
              <a:rPr lang="es-ES" b="1" dirty="0"/>
              <a:t>Co-</a:t>
            </a:r>
            <a:r>
              <a:rPr lang="es-ES" b="1" dirty="0" err="1"/>
              <a:t>Administrators</a:t>
            </a:r>
            <a:r>
              <a:rPr lang="es-ES" dirty="0"/>
              <a:t> clásicos son mapeados como </a:t>
            </a:r>
            <a:r>
              <a:rPr lang="es-ES" b="1" dirty="0" err="1"/>
              <a:t>Owner</a:t>
            </a:r>
            <a:r>
              <a:rPr lang="es-ES" dirty="0"/>
              <a:t> en el nivel de suscripción.</a:t>
            </a:r>
          </a:p>
          <a:p>
            <a:pPr>
              <a:buNone/>
            </a:pPr>
            <a:r>
              <a:rPr lang="es-ES" b="1" dirty="0"/>
              <a:t>🧩 Roles para recursos específicos</a:t>
            </a:r>
          </a:p>
          <a:p>
            <a:pPr>
              <a:buNone/>
            </a:pPr>
            <a:r>
              <a:rPr lang="es-ES" dirty="0"/>
              <a:t>Además de los roles generales, Azure también tiene roles más especializados. 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Virtual Machine </a:t>
            </a:r>
            <a:r>
              <a:rPr lang="es-ES" b="1" dirty="0" err="1"/>
              <a:t>Contributor</a:t>
            </a:r>
            <a:r>
              <a:rPr lang="es-ES" dirty="0"/>
              <a:t> → solo permite gestionar máquinas virtuales (</a:t>
            </a:r>
            <a:r>
              <a:rPr lang="es-ES" dirty="0" err="1"/>
              <a:t>VMs</a:t>
            </a:r>
            <a:r>
              <a:rPr lang="es-E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Storage </a:t>
            </a:r>
            <a:r>
              <a:rPr lang="es-ES" b="1" dirty="0" err="1"/>
              <a:t>Account</a:t>
            </a:r>
            <a:r>
              <a:rPr lang="es-ES" b="1" dirty="0"/>
              <a:t> </a:t>
            </a:r>
            <a:r>
              <a:rPr lang="es-ES" b="1" dirty="0" err="1"/>
              <a:t>Contributor</a:t>
            </a:r>
            <a:r>
              <a:rPr lang="es-ES" dirty="0"/>
              <a:t> → permite administrar cuentas de almacenamiento, pero no leer datos internos</a:t>
            </a:r>
          </a:p>
          <a:p>
            <a:pPr>
              <a:buNone/>
            </a:pPr>
            <a:r>
              <a:rPr lang="es-ES" dirty="0"/>
              <a:t>📌 Si necesitas </a:t>
            </a:r>
            <a:r>
              <a:rPr lang="es-ES" b="1" dirty="0"/>
              <a:t>controlar acciones muy específicas</a:t>
            </a:r>
            <a:r>
              <a:rPr lang="es-ES" dirty="0"/>
              <a:t>, puedes usar estos roles más especializados.</a:t>
            </a:r>
          </a:p>
          <a:p>
            <a:pPr>
              <a:buNone/>
            </a:pPr>
            <a:r>
              <a:rPr lang="es-ES" b="1" dirty="0"/>
              <a:t>📂 Acceso a datos dentro de los recursos (Data </a:t>
            </a:r>
            <a:r>
              <a:rPr lang="es-ES" b="1" dirty="0" err="1"/>
              <a:t>Operations</a:t>
            </a:r>
            <a:r>
              <a:rPr lang="es-ES" b="1" dirty="0"/>
              <a:t>)</a:t>
            </a:r>
          </a:p>
          <a:p>
            <a:pPr>
              <a:buNone/>
            </a:pPr>
            <a:r>
              <a:rPr lang="es-ES" dirty="0"/>
              <a:t>Azure ha incorporado roles que controlan </a:t>
            </a:r>
            <a:r>
              <a:rPr lang="es-ES" b="1" dirty="0"/>
              <a:t>el acceso al contenido interno de los recursos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Por ejemplo:</a:t>
            </a:r>
          </a:p>
          <a:p>
            <a:pPr>
              <a:buNone/>
            </a:pPr>
            <a:r>
              <a:rPr lang="es-ES" dirty="0"/>
              <a:t>Un usuario con acceso de </a:t>
            </a:r>
            <a:r>
              <a:rPr lang="es-ES" b="1" dirty="0"/>
              <a:t>"</a:t>
            </a:r>
            <a:r>
              <a:rPr lang="es-ES" b="1" dirty="0" err="1"/>
              <a:t>Read</a:t>
            </a:r>
            <a:r>
              <a:rPr lang="es-ES" b="1" dirty="0"/>
              <a:t> data"</a:t>
            </a:r>
            <a:r>
              <a:rPr lang="es-ES" dirty="0"/>
              <a:t> a una cuenta de almacenamiento puede </a:t>
            </a:r>
            <a:r>
              <a:rPr lang="es-ES" b="1" dirty="0"/>
              <a:t>leer los blobs o mensajes</a:t>
            </a:r>
            <a:r>
              <a:rPr lang="es-ES" dirty="0"/>
              <a:t> dentro de ella, no solo ver la configuración de la cuenta.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RolAcciones</a:t>
            </a:r>
            <a:r>
              <a:rPr lang="es-ES" dirty="0"/>
              <a:t> </a:t>
            </a:r>
            <a:r>
              <a:rPr lang="es-ES" dirty="0" err="1"/>
              <a:t>clave¿Aplica</a:t>
            </a:r>
            <a:r>
              <a:rPr lang="es-ES" dirty="0"/>
              <a:t> a todos los </a:t>
            </a:r>
            <a:r>
              <a:rPr lang="es-ES" dirty="0" err="1"/>
              <a:t>recursos?OwnerTodo</a:t>
            </a:r>
            <a:r>
              <a:rPr lang="es-ES" dirty="0"/>
              <a:t> + asignar roles✅ </a:t>
            </a:r>
            <a:r>
              <a:rPr lang="es-ES" dirty="0" err="1"/>
              <a:t>SíContributorCrear</a:t>
            </a:r>
            <a:r>
              <a:rPr lang="es-ES" dirty="0"/>
              <a:t> y gestionar recursos✅ </a:t>
            </a:r>
            <a:r>
              <a:rPr lang="es-ES" dirty="0" err="1"/>
              <a:t>SíReaderSolo</a:t>
            </a:r>
            <a:r>
              <a:rPr lang="es-ES" dirty="0"/>
              <a:t> lectura✅ </a:t>
            </a:r>
            <a:r>
              <a:rPr lang="es-ES" dirty="0" err="1"/>
              <a:t>SíUser</a:t>
            </a:r>
            <a:r>
              <a:rPr lang="es-ES" dirty="0"/>
              <a:t> Access </a:t>
            </a:r>
            <a:r>
              <a:rPr lang="es-ES" dirty="0" err="1"/>
              <a:t>AdministratorSolo</a:t>
            </a:r>
            <a:r>
              <a:rPr lang="es-ES" dirty="0"/>
              <a:t> gestión de accesos✅ </a:t>
            </a:r>
            <a:r>
              <a:rPr lang="es-ES" dirty="0" err="1"/>
              <a:t>SíVirtual</a:t>
            </a:r>
            <a:r>
              <a:rPr lang="es-ES" dirty="0"/>
              <a:t> Machine </a:t>
            </a:r>
            <a:r>
              <a:rPr lang="es-ES" dirty="0" err="1"/>
              <a:t>ContributorGestionar</a:t>
            </a:r>
            <a:r>
              <a:rPr lang="es-ES" dirty="0"/>
              <a:t> </a:t>
            </a:r>
            <a:r>
              <a:rPr lang="es-ES" dirty="0" err="1"/>
              <a:t>VMs</a:t>
            </a:r>
            <a:r>
              <a:rPr lang="es-ES" dirty="0"/>
              <a:t>❌ Solo </a:t>
            </a:r>
            <a:r>
              <a:rPr lang="es-ES" dirty="0" err="1"/>
              <a:t>VMs</a:t>
            </a:r>
            <a:endParaRPr lang="es-ES" dirty="0"/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Si quieres que un desarrollador cree y administre máquinas virtuales pero no toque redes ni bases de datos, ¿qué rol le asignarías?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3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97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2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Regiones en Microsoft Azure</a:t>
            </a:r>
          </a:p>
          <a:p>
            <a:pPr>
              <a:buNone/>
            </a:pPr>
            <a:r>
              <a:rPr lang="es-ES" b="1" dirty="0"/>
              <a:t>📌 ¿Qué es una región en Azure?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región</a:t>
            </a:r>
            <a:r>
              <a:rPr lang="es-ES" dirty="0"/>
              <a:t> es una </a:t>
            </a:r>
            <a:r>
              <a:rPr lang="es-ES" b="1" dirty="0"/>
              <a:t>zona geográfica específica</a:t>
            </a:r>
            <a:r>
              <a:rPr lang="es-ES" dirty="0"/>
              <a:t> del planeta que contiene </a:t>
            </a:r>
            <a:r>
              <a:rPr lang="es-ES" b="1" dirty="0"/>
              <a:t>uno o más centros de datos</a:t>
            </a:r>
            <a:r>
              <a:rPr lang="es-ES" dirty="0"/>
              <a:t> (</a:t>
            </a:r>
            <a:r>
              <a:rPr lang="es-ES" dirty="0" err="1"/>
              <a:t>datacenters</a:t>
            </a:r>
            <a:r>
              <a:rPr lang="es-ES" dirty="0"/>
              <a:t>) que están cercanos entre sí y conectados por una </a:t>
            </a:r>
            <a:r>
              <a:rPr lang="es-ES" b="1" dirty="0"/>
              <a:t>red de baja latencia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🔵 Ejemplos de regiones: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West US (Oeste de EE. UU.)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Canada</a:t>
            </a:r>
            <a:r>
              <a:rPr lang="es-ES" dirty="0"/>
              <a:t> Central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West </a:t>
            </a:r>
            <a:r>
              <a:rPr lang="es-ES" dirty="0" err="1"/>
              <a:t>Europe</a:t>
            </a:r>
            <a:r>
              <a:rPr lang="es-ES" dirty="0"/>
              <a:t> (Europa Occidental)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Australia East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Japan</a:t>
            </a:r>
            <a:r>
              <a:rPr lang="es-ES" dirty="0"/>
              <a:t> West</a:t>
            </a:r>
          </a:p>
          <a:p>
            <a:pPr>
              <a:buNone/>
            </a:pPr>
            <a:r>
              <a:rPr lang="es-ES" b="1" dirty="0"/>
              <a:t>📊 Datos clave sobre las regiones de Azure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Azure tiene </a:t>
            </a:r>
            <a:r>
              <a:rPr lang="es-ES" b="1" dirty="0"/>
              <a:t>más regiones disponibles que cualquier otro proveedor de nube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Hay más de </a:t>
            </a:r>
            <a:r>
              <a:rPr lang="es-ES" b="1" dirty="0"/>
              <a:t>50 regiones</a:t>
            </a:r>
            <a:r>
              <a:rPr lang="es-ES" dirty="0"/>
              <a:t> en disponibilidad general y presencia en </a:t>
            </a:r>
            <a:r>
              <a:rPr lang="es-ES" b="1" dirty="0"/>
              <a:t>más de 140 países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La mayoría de los servicios de Azure</a:t>
            </a:r>
            <a:r>
              <a:rPr lang="es-ES" dirty="0"/>
              <a:t> te permiten elegir </a:t>
            </a:r>
            <a:r>
              <a:rPr lang="es-ES" b="1" dirty="0"/>
              <a:t>en qué región</a:t>
            </a:r>
            <a:r>
              <a:rPr lang="es-ES" dirty="0"/>
              <a:t> quieres desplegar tus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Algunas funcionalidades (como ciertos tamaños de máquinas virtuales o tipos de almacenamiento) </a:t>
            </a:r>
            <a:r>
              <a:rPr lang="es-ES" b="1" dirty="0"/>
              <a:t>solo están disponibles en regiones específicas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Algunos servicios globales </a:t>
            </a:r>
            <a:r>
              <a:rPr lang="es-ES" b="1" dirty="0"/>
              <a:t>no requieren seleccionar una región</a:t>
            </a:r>
            <a:r>
              <a:rPr lang="es-ES" dirty="0"/>
              <a:t>,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Azure Active </a:t>
            </a:r>
            <a:r>
              <a:rPr lang="es-ES" dirty="0" err="1"/>
              <a:t>Directory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Azure </a:t>
            </a:r>
            <a:r>
              <a:rPr lang="es-ES" dirty="0" err="1"/>
              <a:t>Traffic</a:t>
            </a:r>
            <a:r>
              <a:rPr lang="es-ES" dirty="0"/>
              <a:t>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Azure DNS</a:t>
            </a:r>
          </a:p>
          <a:p>
            <a:pPr>
              <a:buNone/>
            </a:pPr>
            <a:r>
              <a:rPr lang="es-ES" b="1" dirty="0"/>
              <a:t>🧭 ¿Por qué es importante elegir la región correcta?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🌐 Para </a:t>
            </a:r>
            <a:r>
              <a:rPr lang="es-ES" b="1" dirty="0"/>
              <a:t>acercar tus aplicaciones a los usuarios finales</a:t>
            </a:r>
            <a:r>
              <a:rPr lang="es-ES" dirty="0"/>
              <a:t>, mejorando el rendimiento.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🛡️ Para cumplir con requisitos legales de </a:t>
            </a:r>
            <a:r>
              <a:rPr lang="es-ES" b="1" dirty="0"/>
              <a:t>residencia de datos</a:t>
            </a:r>
            <a:r>
              <a:rPr lang="es-ES" dirty="0"/>
              <a:t> (data </a:t>
            </a:r>
            <a:r>
              <a:rPr lang="es-ES" dirty="0" err="1"/>
              <a:t>residency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🔁 Para habilitar </a:t>
            </a:r>
            <a:r>
              <a:rPr lang="es-ES" b="1" dirty="0"/>
              <a:t>resiliencia</a:t>
            </a:r>
            <a:r>
              <a:rPr lang="es-ES" dirty="0"/>
              <a:t> y </a:t>
            </a:r>
            <a:r>
              <a:rPr lang="es-ES" b="1" dirty="0"/>
              <a:t>recuperación ante desastres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🔄 Para beneficiarte de </a:t>
            </a:r>
            <a:r>
              <a:rPr lang="es-ES" b="1" dirty="0"/>
              <a:t>actualizaciones planificadas sin interrupciones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🌐 Pares de regiones (Regional </a:t>
            </a:r>
            <a:r>
              <a:rPr lang="es-ES" b="1" dirty="0" err="1"/>
              <a:t>Pairs</a:t>
            </a:r>
            <a:r>
              <a:rPr lang="es-ES" b="1" dirty="0"/>
              <a:t>)</a:t>
            </a:r>
          </a:p>
          <a:p>
            <a:pPr>
              <a:buNone/>
            </a:pPr>
            <a:r>
              <a:rPr lang="es-ES" dirty="0"/>
              <a:t>Cada región de Azure está emparejada con otra región </a:t>
            </a:r>
            <a:r>
              <a:rPr lang="es-ES" b="1" dirty="0"/>
              <a:t>dentro de la misma geografía</a:t>
            </a:r>
            <a:r>
              <a:rPr lang="es-ES" dirty="0"/>
              <a:t> (excepto </a:t>
            </a:r>
            <a:r>
              <a:rPr lang="es-ES" i="1" dirty="0" err="1"/>
              <a:t>Brazil</a:t>
            </a:r>
            <a:r>
              <a:rPr lang="es-ES" i="1" dirty="0"/>
              <a:t> South</a:t>
            </a:r>
            <a:r>
              <a:rPr lang="es-ES" dirty="0"/>
              <a:t>, que está emparejada fuera de su zona).</a:t>
            </a:r>
            <a:br>
              <a:rPr lang="es-ES" dirty="0"/>
            </a:br>
            <a:r>
              <a:rPr lang="es-ES" dirty="0"/>
              <a:t>Esto crea un </a:t>
            </a:r>
            <a:r>
              <a:rPr lang="es-ES" b="1" dirty="0"/>
              <a:t>par de regiones</a:t>
            </a:r>
            <a:r>
              <a:rPr lang="es-ES" dirty="0"/>
              <a:t> diseñado para ofrecer </a:t>
            </a:r>
            <a:r>
              <a:rPr lang="es-ES" b="1" dirty="0"/>
              <a:t>mayor disponibilidad y recuperación ante fallos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🔑 Características de los pares de regiones</a:t>
            </a:r>
          </a:p>
          <a:p>
            <a:pPr>
              <a:buNone/>
            </a:pPr>
            <a:r>
              <a:rPr lang="es-ES" dirty="0" err="1"/>
              <a:t>ConceptoExplicación</a:t>
            </a:r>
            <a:r>
              <a:rPr lang="es-ES" b="1" dirty="0" err="1"/>
              <a:t>Aislamiento</a:t>
            </a:r>
            <a:r>
              <a:rPr lang="es-ES" b="1" dirty="0"/>
              <a:t> </a:t>
            </a:r>
            <a:r>
              <a:rPr lang="es-ES" b="1" dirty="0" err="1"/>
              <a:t>físico</a:t>
            </a:r>
            <a:r>
              <a:rPr lang="es-ES" dirty="0" err="1"/>
              <a:t>Cuando</a:t>
            </a:r>
            <a:r>
              <a:rPr lang="es-ES" dirty="0"/>
              <a:t> es posible, Azure mantiene </a:t>
            </a:r>
            <a:r>
              <a:rPr lang="es-ES" b="1" dirty="0"/>
              <a:t>300 millas de distancia</a:t>
            </a:r>
            <a:r>
              <a:rPr lang="es-ES" dirty="0"/>
              <a:t> entre centros de datos del par para evitar que una catástrofe afecte a ambas </a:t>
            </a:r>
            <a:r>
              <a:rPr lang="es-ES" dirty="0" err="1"/>
              <a:t>regiones.</a:t>
            </a:r>
            <a:r>
              <a:rPr lang="es-ES" b="1" dirty="0" err="1"/>
              <a:t>Replicación</a:t>
            </a:r>
            <a:r>
              <a:rPr lang="es-ES" b="1" dirty="0"/>
              <a:t> </a:t>
            </a:r>
            <a:r>
              <a:rPr lang="es-ES" b="1" dirty="0" err="1"/>
              <a:t>automática</a:t>
            </a:r>
            <a:r>
              <a:rPr lang="es-ES" dirty="0" err="1"/>
              <a:t>Servicios</a:t>
            </a:r>
            <a:r>
              <a:rPr lang="es-ES" dirty="0"/>
              <a:t> como </a:t>
            </a:r>
            <a:r>
              <a:rPr lang="es-ES" b="1" dirty="0"/>
              <a:t>almacenamiento georredundante (Geo-</a:t>
            </a:r>
            <a:r>
              <a:rPr lang="es-ES" b="1" dirty="0" err="1"/>
              <a:t>Redundant</a:t>
            </a:r>
            <a:r>
              <a:rPr lang="es-ES" b="1" dirty="0"/>
              <a:t> Storage)</a:t>
            </a:r>
            <a:r>
              <a:rPr lang="es-ES" dirty="0"/>
              <a:t> replican los datos automáticamente en la región </a:t>
            </a:r>
            <a:r>
              <a:rPr lang="es-ES" dirty="0" err="1"/>
              <a:t>emparejada.</a:t>
            </a:r>
            <a:r>
              <a:rPr lang="es-ES" b="1" dirty="0" err="1"/>
              <a:t>Orden</a:t>
            </a:r>
            <a:r>
              <a:rPr lang="es-ES" b="1" dirty="0"/>
              <a:t> de </a:t>
            </a:r>
            <a:r>
              <a:rPr lang="es-ES" b="1" dirty="0" err="1"/>
              <a:t>recuperación</a:t>
            </a:r>
            <a:r>
              <a:rPr lang="es-ES" dirty="0" err="1"/>
              <a:t>Si</a:t>
            </a:r>
            <a:r>
              <a:rPr lang="es-ES" dirty="0"/>
              <a:t> hay una interrupción global, </a:t>
            </a:r>
            <a:r>
              <a:rPr lang="es-ES" b="1" dirty="0"/>
              <a:t>una región de cada par se prioriza</a:t>
            </a:r>
            <a:r>
              <a:rPr lang="es-ES" dirty="0"/>
              <a:t> para </a:t>
            </a:r>
            <a:r>
              <a:rPr lang="es-ES" dirty="0" err="1"/>
              <a:t>recuperación.</a:t>
            </a:r>
            <a:r>
              <a:rPr lang="es-ES" b="1" dirty="0" err="1"/>
              <a:t>Actualizaciones</a:t>
            </a:r>
            <a:r>
              <a:rPr lang="es-ES" b="1" dirty="0"/>
              <a:t> </a:t>
            </a:r>
            <a:r>
              <a:rPr lang="es-ES" b="1" dirty="0" err="1"/>
              <a:t>secuenciales</a:t>
            </a:r>
            <a:r>
              <a:rPr lang="es-ES" dirty="0" err="1"/>
              <a:t>Las</a:t>
            </a:r>
            <a:r>
              <a:rPr lang="es-ES" dirty="0"/>
              <a:t> actualizaciones planificadas de la plataforma se aplican </a:t>
            </a:r>
            <a:r>
              <a:rPr lang="es-ES" b="1" dirty="0"/>
              <a:t>por separado en cada región del par</a:t>
            </a:r>
            <a:r>
              <a:rPr lang="es-ES" dirty="0"/>
              <a:t> para evitar fallos </a:t>
            </a:r>
            <a:r>
              <a:rPr lang="es-ES" dirty="0" err="1"/>
              <a:t>simultáneos.</a:t>
            </a:r>
            <a:r>
              <a:rPr lang="es-ES" b="1" dirty="0" err="1"/>
              <a:t>Residencia</a:t>
            </a:r>
            <a:r>
              <a:rPr lang="es-ES" b="1" dirty="0"/>
              <a:t> de </a:t>
            </a:r>
            <a:r>
              <a:rPr lang="es-ES" b="1" dirty="0" err="1"/>
              <a:t>datos</a:t>
            </a:r>
            <a:r>
              <a:rPr lang="es-ES" dirty="0" err="1"/>
              <a:t>Ambas</a:t>
            </a:r>
            <a:r>
              <a:rPr lang="es-ES" dirty="0"/>
              <a:t> regiones del par </a:t>
            </a:r>
            <a:r>
              <a:rPr lang="es-ES" b="1" dirty="0"/>
              <a:t>pertenecen a la misma geografía legal</a:t>
            </a:r>
            <a:r>
              <a:rPr lang="es-ES" dirty="0"/>
              <a:t>, lo que facilita el cumplimiento de normas fiscales y de privacidad.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regiones de Azure definen </a:t>
            </a:r>
            <a:r>
              <a:rPr lang="es-ES" b="1" dirty="0"/>
              <a:t>dónde se almacenan y ejecutan los recursos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Elegir correctamente la región afecta al </a:t>
            </a:r>
            <a:r>
              <a:rPr lang="es-ES" b="1" dirty="0"/>
              <a:t>rendimiento, cumplimiento legal y disponibilidad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Los pares de regiones</a:t>
            </a:r>
            <a:r>
              <a:rPr lang="es-ES" dirty="0"/>
              <a:t> son una estrategia clave de </a:t>
            </a:r>
            <a:r>
              <a:rPr lang="es-ES" b="1" dirty="0"/>
              <a:t>resiliencia</a:t>
            </a:r>
            <a:r>
              <a:rPr lang="es-ES" dirty="0"/>
              <a:t> en Azure, pensada para proteger frente a fallos, desastres y actualizaciones defectuosas.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Suscripciones en Microsoft Azure</a:t>
            </a:r>
          </a:p>
          <a:p>
            <a:pPr>
              <a:buNone/>
            </a:pPr>
            <a:r>
              <a:rPr lang="es-ES" b="1" dirty="0"/>
              <a:t>📌 ¿Qué es una suscripción en Azure?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suscripción</a:t>
            </a:r>
            <a:r>
              <a:rPr lang="es-ES" dirty="0"/>
              <a:t> es una </a:t>
            </a:r>
            <a:r>
              <a:rPr lang="es-ES" b="1" dirty="0"/>
              <a:t>unidad lógica de servicios en la nube</a:t>
            </a:r>
            <a:r>
              <a:rPr lang="es-ES" dirty="0"/>
              <a:t> vinculada a una cuenta de Azure.</a:t>
            </a:r>
            <a:br>
              <a:rPr lang="es-ES" dirty="0"/>
            </a:br>
            <a:r>
              <a:rPr lang="es-ES" dirty="0"/>
              <a:t>Es el </a:t>
            </a:r>
            <a:r>
              <a:rPr lang="es-ES" b="1" dirty="0"/>
              <a:t>elemento clave para la facturación</a:t>
            </a:r>
            <a:r>
              <a:rPr lang="es-ES" dirty="0"/>
              <a:t>, ya que todo lo que consumas (máquinas virtuales, bases de datos, almacenamiento, etc.) se </a:t>
            </a:r>
            <a:r>
              <a:rPr lang="es-ES" b="1" dirty="0"/>
              <a:t>cobra dentro de una suscripción específica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💳 Facturación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suscripción tiene su </a:t>
            </a:r>
            <a:r>
              <a:rPr lang="es-ES" b="1" dirty="0"/>
              <a:t>propia configuración de pagos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tener varias suscripciones con diferentes métodos de pago, dependiendo 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Departamento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Proyecto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Sede regional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Cliente o entorno (desarrollo, pruebas, producción)</a:t>
            </a:r>
            <a:endParaRPr lang="es-ES" dirty="0"/>
          </a:p>
          <a:p>
            <a:pPr>
              <a:buNone/>
            </a:pPr>
            <a:r>
              <a:rPr lang="es-ES" dirty="0"/>
              <a:t>🔢 Si tú eres el único usuario de la suscripción, eres el </a:t>
            </a:r>
            <a:r>
              <a:rPr lang="es-ES" b="1" dirty="0"/>
              <a:t>responsable del pago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👥 Cuentas de Azure</a:t>
            </a:r>
          </a:p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cuenta de Azure</a:t>
            </a:r>
            <a:r>
              <a:rPr lang="es-ES" dirty="0"/>
              <a:t> es una </a:t>
            </a:r>
            <a:r>
              <a:rPr lang="es-ES" b="1" dirty="0"/>
              <a:t>identidad</a:t>
            </a:r>
            <a:r>
              <a:rPr lang="es-ES" dirty="0"/>
              <a:t> registrada 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Azure Active </a:t>
            </a:r>
            <a:r>
              <a:rPr lang="es-ES" b="1" dirty="0" err="1"/>
              <a:t>Directory</a:t>
            </a:r>
            <a:r>
              <a:rPr lang="es-ES" b="1" dirty="0"/>
              <a:t> (Azure AD)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 en un directorio </a:t>
            </a:r>
            <a:r>
              <a:rPr lang="es-ES" b="1" dirty="0"/>
              <a:t>confiable</a:t>
            </a:r>
            <a:r>
              <a:rPr lang="es-ES" dirty="0"/>
              <a:t> por Azure AD, como una cuenta profesional, educativa o incluso una </a:t>
            </a:r>
            <a:r>
              <a:rPr lang="es-ES" b="1" dirty="0"/>
              <a:t>Microsoft </a:t>
            </a:r>
            <a:r>
              <a:rPr lang="es-ES" b="1" dirty="0" err="1"/>
              <a:t>Account</a:t>
            </a:r>
            <a:r>
              <a:rPr lang="es-ES" dirty="0"/>
              <a:t> (Outlook, Hotmail, etc.).</a:t>
            </a:r>
          </a:p>
          <a:p>
            <a:pPr>
              <a:buNone/>
            </a:pPr>
            <a:r>
              <a:rPr lang="es-ES" b="1" dirty="0"/>
              <a:t>🔐 Acceso a los recursos</a:t>
            </a:r>
          </a:p>
          <a:p>
            <a:pPr>
              <a:buNone/>
            </a:pPr>
            <a:r>
              <a:rPr lang="es-ES" b="1" dirty="0"/>
              <a:t>🌐 ¿Cómo se controla el acceso?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Cada suscripción está asociada a un Azure Active </a:t>
            </a:r>
            <a:r>
              <a:rPr lang="es-ES" b="1" dirty="0" err="1"/>
              <a:t>Directory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Los </a:t>
            </a:r>
            <a:r>
              <a:rPr lang="es-ES" b="1" dirty="0"/>
              <a:t>usuarios o servicios</a:t>
            </a:r>
            <a:r>
              <a:rPr lang="es-ES" dirty="0"/>
              <a:t> que quieran acceder a los recursos </a:t>
            </a:r>
            <a:r>
              <a:rPr lang="es-ES" b="1" dirty="0"/>
              <a:t>primero deben autenticarse en Azure AD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Si quieres dar acceso a alguien: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Lo añades al directorio de Azure AD asociado a tu suscripción.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Ese usuario tendrá acceso a todos los recursos de esa suscripción (⚠️ acceso total, a menos que uses roles granulares).</a:t>
            </a:r>
          </a:p>
          <a:p>
            <a:pPr>
              <a:buNone/>
            </a:pPr>
            <a:r>
              <a:rPr lang="es-ES" dirty="0"/>
              <a:t>👉 Esto significa que </a:t>
            </a:r>
            <a:r>
              <a:rPr lang="es-ES" b="1" dirty="0"/>
              <a:t>es importante planificar bien los accesos</a:t>
            </a:r>
            <a:r>
              <a:rPr lang="es-ES" dirty="0"/>
              <a:t> para no dar más permisos de los necesarios.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ConceptoDescripción</a:t>
            </a:r>
            <a:r>
              <a:rPr lang="es-ES" b="1" dirty="0" err="1"/>
              <a:t>Suscripción</a:t>
            </a:r>
            <a:r>
              <a:rPr lang="es-ES" dirty="0" err="1"/>
              <a:t>Contenedor</a:t>
            </a:r>
            <a:r>
              <a:rPr lang="es-ES" dirty="0"/>
              <a:t> lógico donde se agrupan recursos de Azure y se gestiona la </a:t>
            </a:r>
            <a:r>
              <a:rPr lang="es-ES" dirty="0" err="1"/>
              <a:t>facturación</a:t>
            </a:r>
            <a:r>
              <a:rPr lang="es-ES" b="1" dirty="0" err="1"/>
              <a:t>Cuenta</a:t>
            </a:r>
            <a:r>
              <a:rPr lang="es-ES" b="1" dirty="0"/>
              <a:t> de </a:t>
            </a:r>
            <a:r>
              <a:rPr lang="es-ES" b="1" dirty="0" err="1"/>
              <a:t>Azure</a:t>
            </a:r>
            <a:r>
              <a:rPr lang="es-ES" dirty="0" err="1"/>
              <a:t>Identidad</a:t>
            </a:r>
            <a:r>
              <a:rPr lang="es-ES" dirty="0"/>
              <a:t> que puede tener una o varias suscripciones </a:t>
            </a:r>
            <a:r>
              <a:rPr lang="es-ES" dirty="0" err="1"/>
              <a:t>asociadas</a:t>
            </a:r>
            <a:r>
              <a:rPr lang="es-ES" b="1" dirty="0" err="1"/>
              <a:t>Azure</a:t>
            </a:r>
            <a:r>
              <a:rPr lang="es-ES" b="1" dirty="0"/>
              <a:t> </a:t>
            </a:r>
            <a:r>
              <a:rPr lang="es-ES" b="1" dirty="0" err="1"/>
              <a:t>AD</a:t>
            </a:r>
            <a:r>
              <a:rPr lang="es-ES" dirty="0" err="1"/>
              <a:t>Directorio</a:t>
            </a:r>
            <a:r>
              <a:rPr lang="es-ES" dirty="0"/>
              <a:t> donde se gestionan los usuarios que pueden acceder a una </a:t>
            </a:r>
            <a:r>
              <a:rPr lang="es-ES" dirty="0" err="1"/>
              <a:t>suscripción</a:t>
            </a:r>
            <a:r>
              <a:rPr lang="es-ES" b="1" dirty="0" err="1"/>
              <a:t>Importancia</a:t>
            </a:r>
            <a:r>
              <a:rPr lang="es-ES" dirty="0" err="1"/>
              <a:t>Permite</a:t>
            </a:r>
            <a:r>
              <a:rPr lang="es-ES" dirty="0"/>
              <a:t> separar proyectos, gestionar pagos por equipos o sedes, y controlar el acceso</a:t>
            </a:r>
          </a:p>
          <a:p>
            <a:pPr>
              <a:buNone/>
            </a:pPr>
            <a:r>
              <a:rPr lang="es-ES" b="1" dirty="0"/>
              <a:t>✅ Preguntas clave para reflexión o discusión en clase: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¿Cuántas suscripciones tiene tu organización?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¿Cómo se organizan los recursos dentro de cada suscripción? (¿Usan grupos de recursos?)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¿Cómo se gestionan los accesos de los distintos equipos?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4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Cómo obtener una suscripción en Azure</a:t>
            </a:r>
          </a:p>
          <a:p>
            <a:pPr>
              <a:buNone/>
            </a:pPr>
            <a:r>
              <a:rPr lang="es-ES" dirty="0"/>
              <a:t>Microsoft ofrece </a:t>
            </a:r>
            <a:r>
              <a:rPr lang="es-ES" b="1" dirty="0"/>
              <a:t>varias formas de conseguir una suscripción a Azure</a:t>
            </a:r>
            <a:r>
              <a:rPr lang="es-ES" dirty="0"/>
              <a:t>, dependiendo de si eres una empresa, un particular o trabajas con un </a:t>
            </a:r>
            <a:r>
              <a:rPr lang="es-ES" dirty="0" err="1"/>
              <a:t>partner</a:t>
            </a:r>
            <a:r>
              <a:rPr lang="es-ES" dirty="0"/>
              <a:t> tecnológico.</a:t>
            </a:r>
          </a:p>
          <a:p>
            <a:pPr>
              <a:buNone/>
            </a:pPr>
            <a:r>
              <a:rPr lang="es-ES" b="1" dirty="0"/>
              <a:t>🏢 1. Enterprise </a:t>
            </a:r>
            <a:r>
              <a:rPr lang="es-ES" b="1" dirty="0" err="1"/>
              <a:t>Agreement</a:t>
            </a:r>
            <a:r>
              <a:rPr lang="es-ES" b="1" dirty="0"/>
              <a:t> (Acuerdo empresarial)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Dirigido a </a:t>
            </a:r>
            <a:r>
              <a:rPr lang="es-ES" b="1" dirty="0"/>
              <a:t>grandes empresas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hace un </a:t>
            </a:r>
            <a:r>
              <a:rPr lang="es-ES" b="1" dirty="0"/>
              <a:t>compromiso económico anual por adelantado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empresa consume ese crédito a lo largo del año utilizando los servicios de Azure.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Incluye un </a:t>
            </a:r>
            <a:r>
              <a:rPr lang="es-ES" b="1" dirty="0"/>
              <a:t>SLA mensual del 99,95%</a:t>
            </a:r>
            <a:r>
              <a:rPr lang="es-ES" dirty="0"/>
              <a:t>, lo que garantiza alta disponibilidad de los servicios.</a:t>
            </a:r>
          </a:p>
          <a:p>
            <a:pPr>
              <a:buNone/>
            </a:pPr>
            <a:r>
              <a:rPr lang="es-ES" dirty="0"/>
              <a:t>💼 Ideal para: empresas grandes con consumo constante de recursos en la nube.</a:t>
            </a:r>
          </a:p>
          <a:p>
            <a:pPr>
              <a:buNone/>
            </a:pPr>
            <a:r>
              <a:rPr lang="es-ES" b="1" dirty="0"/>
              <a:t>🧾 2. A través de un distribuidor (</a:t>
            </a:r>
            <a:r>
              <a:rPr lang="es-ES" b="1" dirty="0" err="1"/>
              <a:t>Reseller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comprar Azure mediante el programa </a:t>
            </a:r>
            <a:r>
              <a:rPr lang="es-ES" b="1" dirty="0"/>
              <a:t>Open </a:t>
            </a:r>
            <a:r>
              <a:rPr lang="es-ES" b="1" dirty="0" err="1"/>
              <a:t>Licensing</a:t>
            </a:r>
            <a:r>
              <a:rPr lang="es-ES" dirty="0"/>
              <a:t>, que permite adquirir créditos de forma </a:t>
            </a:r>
            <a:r>
              <a:rPr lang="es-ES" b="1" dirty="0"/>
              <a:t>flexible y sencilla</a:t>
            </a:r>
            <a:r>
              <a:rPr lang="es-ES" dirty="0"/>
              <a:t> a través de un </a:t>
            </a:r>
            <a:r>
              <a:rPr lang="es-ES" b="1" dirty="0"/>
              <a:t>revendedor autorizado de Microsoft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ya tienes una licencia de Azure Open, puedes: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Activar una nueva suscripción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Agregar más crédito</a:t>
            </a:r>
          </a:p>
          <a:p>
            <a:pPr>
              <a:buNone/>
            </a:pPr>
            <a:r>
              <a:rPr lang="es-ES" dirty="0"/>
              <a:t>💼 Ideal para: pymes que prefieren tratar con su proveedor habitual de software.</a:t>
            </a:r>
          </a:p>
          <a:p>
            <a:pPr>
              <a:buNone/>
            </a:pPr>
            <a:r>
              <a:rPr lang="es-ES" b="1" dirty="0"/>
              <a:t>🤝 3. A través de un </a:t>
            </a:r>
            <a:r>
              <a:rPr lang="es-ES" b="1" dirty="0" err="1"/>
              <a:t>partner</a:t>
            </a:r>
            <a:r>
              <a:rPr lang="es-ES" b="1" dirty="0"/>
              <a:t> de Microsoft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buscar un </a:t>
            </a:r>
            <a:r>
              <a:rPr lang="es-ES" b="1" dirty="0" err="1"/>
              <a:t>partner</a:t>
            </a:r>
            <a:r>
              <a:rPr lang="es-ES" b="1" dirty="0"/>
              <a:t> oficial</a:t>
            </a:r>
            <a:r>
              <a:rPr lang="es-ES" dirty="0"/>
              <a:t> que te ayude a </a:t>
            </a:r>
            <a:r>
              <a:rPr lang="es-ES" b="1" dirty="0"/>
              <a:t>diseñar y desplegar tu solución en Azure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Estos </a:t>
            </a:r>
            <a:r>
              <a:rPr lang="es-ES" dirty="0" err="1"/>
              <a:t>partners</a:t>
            </a:r>
            <a:r>
              <a:rPr lang="es-ES" dirty="0"/>
              <a:t> tienen conocimientos técnicos y de negocio para </a:t>
            </a:r>
            <a:r>
              <a:rPr lang="es-ES" b="1" dirty="0"/>
              <a:t>asesorarte según tus necesidades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💼 Ideal para: empresas que quieren apoyo técnico o no tienen un equipo interno de TI especializado.</a:t>
            </a:r>
          </a:p>
          <a:p>
            <a:pPr>
              <a:buNone/>
            </a:pPr>
            <a:r>
              <a:rPr lang="es-ES" b="1" dirty="0"/>
              <a:t>🧑‍💻 4. Cuenta gratuita personal (Free Trial)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crear una </a:t>
            </a:r>
            <a:r>
              <a:rPr lang="es-ES" b="1" dirty="0"/>
              <a:t>cuenta gratuita de prueba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se te cobra nada hasta que decides </a:t>
            </a:r>
            <a:r>
              <a:rPr lang="es-ES" b="1" dirty="0"/>
              <a:t>actualizar a una cuenta de pago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Perfecto para estudiantes, desarrolladores o cualquier persona que quiera </a:t>
            </a:r>
            <a:r>
              <a:rPr lang="es-ES" b="1" dirty="0"/>
              <a:t>aprender y experimentar</a:t>
            </a:r>
            <a:r>
              <a:rPr lang="es-ES" dirty="0"/>
              <a:t> con Azure.</a:t>
            </a:r>
          </a:p>
          <a:p>
            <a:pPr>
              <a:buNone/>
            </a:pPr>
            <a:r>
              <a:rPr lang="es-ES" dirty="0"/>
              <a:t>🎓 Ideal para: uso personal, formación, pruebas y prototipos.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Método¿Para</a:t>
            </a:r>
            <a:r>
              <a:rPr lang="es-ES" dirty="0"/>
              <a:t> quién </a:t>
            </a:r>
            <a:r>
              <a:rPr lang="es-ES" dirty="0" err="1"/>
              <a:t>es?Ventajas</a:t>
            </a:r>
            <a:r>
              <a:rPr lang="es-ES" dirty="0"/>
              <a:t> </a:t>
            </a:r>
            <a:r>
              <a:rPr lang="es-ES" dirty="0" err="1"/>
              <a:t>principales</a:t>
            </a:r>
            <a:r>
              <a:rPr lang="es-ES" b="1" dirty="0" err="1"/>
              <a:t>Enterprise</a:t>
            </a:r>
            <a:r>
              <a:rPr lang="es-ES" b="1" dirty="0"/>
              <a:t> </a:t>
            </a:r>
            <a:r>
              <a:rPr lang="es-ES" b="1" dirty="0" err="1"/>
              <a:t>Agreement</a:t>
            </a:r>
            <a:r>
              <a:rPr lang="es-ES" dirty="0" err="1"/>
              <a:t>Grandes</a:t>
            </a:r>
            <a:r>
              <a:rPr lang="es-ES" dirty="0"/>
              <a:t> </a:t>
            </a:r>
            <a:r>
              <a:rPr lang="es-ES" dirty="0" err="1"/>
              <a:t>empresasCompromiso</a:t>
            </a:r>
            <a:r>
              <a:rPr lang="es-ES" dirty="0"/>
              <a:t> anual, SLA </a:t>
            </a:r>
            <a:r>
              <a:rPr lang="es-ES" dirty="0" err="1"/>
              <a:t>garantizado</a:t>
            </a:r>
            <a:r>
              <a:rPr lang="es-ES" b="1" dirty="0" err="1"/>
              <a:t>Distribuidor</a:t>
            </a:r>
            <a:r>
              <a:rPr lang="es-ES" b="1" dirty="0"/>
              <a:t> (</a:t>
            </a:r>
            <a:r>
              <a:rPr lang="es-ES" b="1" dirty="0" err="1"/>
              <a:t>Reseller</a:t>
            </a:r>
            <a:r>
              <a:rPr lang="es-ES" b="1" dirty="0"/>
              <a:t>)</a:t>
            </a:r>
            <a:r>
              <a:rPr lang="es-ES" dirty="0" err="1"/>
              <a:t>PYMESFlexibilidad</a:t>
            </a:r>
            <a:r>
              <a:rPr lang="es-ES" dirty="0"/>
              <a:t> de compra con proveedores </a:t>
            </a:r>
            <a:r>
              <a:rPr lang="es-ES" dirty="0" err="1"/>
              <a:t>locales</a:t>
            </a:r>
            <a:r>
              <a:rPr lang="es-ES" b="1" dirty="0" err="1"/>
              <a:t>Partner</a:t>
            </a:r>
            <a:r>
              <a:rPr lang="es-ES" b="1" dirty="0"/>
              <a:t> de </a:t>
            </a:r>
            <a:r>
              <a:rPr lang="es-ES" b="1" dirty="0" err="1"/>
              <a:t>Microsoft</a:t>
            </a:r>
            <a:r>
              <a:rPr lang="es-ES" dirty="0" err="1"/>
              <a:t>Empresas</a:t>
            </a:r>
            <a:r>
              <a:rPr lang="es-ES" dirty="0"/>
              <a:t> con apoyo </a:t>
            </a:r>
            <a:r>
              <a:rPr lang="es-ES" dirty="0" err="1"/>
              <a:t>externoAsesoramiento</a:t>
            </a:r>
            <a:r>
              <a:rPr lang="es-ES" dirty="0"/>
              <a:t> técnico y </a:t>
            </a:r>
            <a:r>
              <a:rPr lang="es-ES" dirty="0" err="1"/>
              <a:t>estratégico</a:t>
            </a:r>
            <a:r>
              <a:rPr lang="es-ES" b="1" dirty="0" err="1"/>
              <a:t>Cuenta</a:t>
            </a:r>
            <a:r>
              <a:rPr lang="es-ES" b="1" dirty="0"/>
              <a:t> </a:t>
            </a:r>
            <a:r>
              <a:rPr lang="es-ES" b="1" dirty="0" err="1"/>
              <a:t>gratuita</a:t>
            </a:r>
            <a:r>
              <a:rPr lang="es-ES" dirty="0" err="1"/>
              <a:t>Estudiantes</a:t>
            </a:r>
            <a:r>
              <a:rPr lang="es-ES" dirty="0"/>
              <a:t>, autónomos, </a:t>
            </a:r>
            <a:r>
              <a:rPr lang="es-ES" dirty="0" err="1"/>
              <a:t>desarrolladoresSin</a:t>
            </a:r>
            <a:r>
              <a:rPr lang="es-ES" dirty="0"/>
              <a:t> coste inicial, ideal para empezar</a:t>
            </a:r>
          </a:p>
          <a:p>
            <a:pPr>
              <a:buNone/>
            </a:pPr>
            <a:r>
              <a:rPr lang="es-ES" b="1" dirty="0"/>
              <a:t>❓ Pregunta para reflexionar en clase:</a:t>
            </a:r>
          </a:p>
          <a:p>
            <a:r>
              <a:rPr lang="es-ES" dirty="0"/>
              <a:t>¿Qué tipo de suscripción se adapta mejor a tu caso o al de tu organización?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Uso de suscripciones en Azure</a:t>
            </a:r>
          </a:p>
          <a:p>
            <a:pPr>
              <a:buNone/>
            </a:pPr>
            <a:r>
              <a:rPr lang="es-ES" dirty="0"/>
              <a:t>Azure ofrece </a:t>
            </a:r>
            <a:r>
              <a:rPr lang="es-ES" b="1" dirty="0"/>
              <a:t>opciones de suscripción gratuitas y de pago</a:t>
            </a:r>
            <a:r>
              <a:rPr lang="es-ES" dirty="0"/>
              <a:t> para adaptarse a distintos perfiles: estudiantes, desarrolladores, empresas pequeñas y grandes corporaciones.</a:t>
            </a:r>
          </a:p>
          <a:p>
            <a:pPr>
              <a:buNone/>
            </a:pPr>
            <a:r>
              <a:rPr lang="es-ES" b="1" dirty="0"/>
              <a:t>🔹 1. Azure Free (Cuenta gratuita)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Incluye: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200 USD de crédito</a:t>
            </a:r>
            <a:r>
              <a:rPr lang="es-ES" dirty="0"/>
              <a:t> para gastar en cualquier servicio durante los </a:t>
            </a:r>
            <a:r>
              <a:rPr lang="es-ES" b="1" dirty="0"/>
              <a:t>primeros 30 días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12 meses de acceso gratuito</a:t>
            </a:r>
            <a:r>
              <a:rPr lang="es-ES" dirty="0"/>
              <a:t> a los productos más populares de Azure.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25+ servicios siempre gratuitos</a:t>
            </a:r>
            <a:r>
              <a:rPr lang="es-ES" dirty="0"/>
              <a:t> (como Azure </a:t>
            </a:r>
            <a:r>
              <a:rPr lang="es-ES" dirty="0" err="1"/>
              <a:t>Functions</a:t>
            </a:r>
            <a:r>
              <a:rPr lang="es-ES" dirty="0"/>
              <a:t>, Cosmos DB,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🆓 Ideal para </a:t>
            </a:r>
            <a:r>
              <a:rPr lang="es-ES" b="1" dirty="0"/>
              <a:t>principiantes</a:t>
            </a:r>
            <a:r>
              <a:rPr lang="es-ES" dirty="0"/>
              <a:t> que quieren explorar sin coste.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🧾 Se requiere: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Cuenta Microsoft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Teléfono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Tarjeta de crédito (</a:t>
            </a:r>
            <a:r>
              <a:rPr lang="es-ES" i="1" dirty="0"/>
              <a:t>solo para verificar identidad, no se cobra nada hasta que actualices</a:t>
            </a:r>
            <a:r>
              <a:rPr lang="es-ES" dirty="0"/>
              <a:t>).</a:t>
            </a:r>
          </a:p>
          <a:p>
            <a:pPr>
              <a:buNone/>
            </a:pPr>
            <a:r>
              <a:rPr lang="es-ES" b="1" dirty="0"/>
              <a:t>🔹 2. Azure </a:t>
            </a:r>
            <a:r>
              <a:rPr lang="es-ES" b="1" dirty="0" err="1"/>
              <a:t>Pay</a:t>
            </a:r>
            <a:r>
              <a:rPr lang="es-ES" b="1" dirty="0"/>
              <a:t>-As-You-</a:t>
            </a:r>
            <a:r>
              <a:rPr lang="es-ES" b="1" dirty="0" err="1"/>
              <a:t>Go</a:t>
            </a:r>
            <a:r>
              <a:rPr lang="es-ES" b="1" dirty="0"/>
              <a:t> (Pago por uso)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💳 Pagas solo por lo que usas cada 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hay costes iniciales ni compromiso a largo plazo.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💼 Apto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Autónomos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PYMES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Grandes organizaciones con consumo variable</a:t>
            </a:r>
          </a:p>
          <a:p>
            <a:pPr>
              <a:buNone/>
            </a:pPr>
            <a:r>
              <a:rPr lang="es-ES" dirty="0"/>
              <a:t>🧮 Es la opción más </a:t>
            </a:r>
            <a:r>
              <a:rPr lang="es-ES" b="1" dirty="0"/>
              <a:t>flexible y escalable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🔹 3. Azure Enterprise </a:t>
            </a:r>
            <a:r>
              <a:rPr lang="es-ES" b="1" dirty="0" err="1"/>
              <a:t>Agreement</a:t>
            </a:r>
            <a:r>
              <a:rPr lang="es-ES" b="1" dirty="0"/>
              <a:t> (Acuerdo Empresarial)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Contrato para </a:t>
            </a:r>
            <a:r>
              <a:rPr lang="es-ES" b="1" dirty="0"/>
              <a:t>grandes empresas</a:t>
            </a:r>
            <a:r>
              <a:rPr lang="es-ES" dirty="0"/>
              <a:t> que desean: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Licencias de software + servicios en la nube bajo un mismo acuerdo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Descuentos por volumen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Beneficios de </a:t>
            </a:r>
            <a:r>
              <a:rPr lang="es-ES" b="1" dirty="0"/>
              <a:t>Software </a:t>
            </a:r>
            <a:r>
              <a:rPr lang="es-ES" b="1" dirty="0" err="1"/>
              <a:t>Assurance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🏢 Ofrece </a:t>
            </a:r>
            <a:r>
              <a:rPr lang="es-ES" b="1" dirty="0"/>
              <a:t>gestión centralizada, informes y condiciones comerciales adaptadas a nivel corporativo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🔹 4. Azure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Students</a:t>
            </a:r>
            <a:r>
              <a:rPr lang="es-ES" b="1" dirty="0"/>
              <a:t> (Estudiantes)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🧑‍🎓 Incluye: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100 USD en crédito de Azure</a:t>
            </a:r>
            <a:r>
              <a:rPr lang="es-ES" dirty="0"/>
              <a:t> para usar durante 12 meses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Acceso a </a:t>
            </a:r>
            <a:r>
              <a:rPr lang="es-ES" b="1" dirty="0"/>
              <a:t>servicios gratuitos seleccionados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✅ No se necesita tarjeta de crédito.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📧 Es obligatorio verificar el </a:t>
            </a:r>
            <a:r>
              <a:rPr lang="es-ES" b="1" dirty="0"/>
              <a:t>estado de estudiante</a:t>
            </a:r>
            <a:r>
              <a:rPr lang="es-ES" dirty="0"/>
              <a:t> con una cuenta institucional (universidad, centro educativo).</a:t>
            </a:r>
          </a:p>
          <a:p>
            <a:pPr>
              <a:buNone/>
            </a:pPr>
            <a:r>
              <a:rPr lang="es-ES" dirty="0"/>
              <a:t>🎓 Ideal para estudiantes que están aprendiendo computación en la nube, desarrollo web, IA, etc.</a:t>
            </a:r>
          </a:p>
          <a:p>
            <a:pPr>
              <a:buNone/>
            </a:pPr>
            <a:r>
              <a:rPr lang="es-ES" b="1" dirty="0"/>
              <a:t>🧠 Resumen comparativo para clase</a:t>
            </a:r>
          </a:p>
          <a:p>
            <a:pPr>
              <a:buNone/>
            </a:pPr>
            <a:r>
              <a:rPr lang="es-ES" dirty="0"/>
              <a:t>Tipo de </a:t>
            </a:r>
            <a:r>
              <a:rPr lang="es-ES" dirty="0" err="1"/>
              <a:t>suscripción¿Quién</a:t>
            </a:r>
            <a:r>
              <a:rPr lang="es-ES" dirty="0"/>
              <a:t> lo </a:t>
            </a:r>
            <a:r>
              <a:rPr lang="es-ES" dirty="0" err="1"/>
              <a:t>usa?Beneficios</a:t>
            </a:r>
            <a:r>
              <a:rPr lang="es-ES" dirty="0"/>
              <a:t> </a:t>
            </a:r>
            <a:r>
              <a:rPr lang="es-ES" dirty="0" err="1"/>
              <a:t>clave</a:t>
            </a:r>
            <a:r>
              <a:rPr lang="es-ES" b="1" dirty="0" err="1"/>
              <a:t>Free</a:t>
            </a:r>
            <a:r>
              <a:rPr lang="es-ES" dirty="0" err="1"/>
              <a:t>Nuevos</a:t>
            </a:r>
            <a:r>
              <a:rPr lang="es-ES" dirty="0"/>
              <a:t> usuarios200 USD + servicios </a:t>
            </a:r>
            <a:r>
              <a:rPr lang="es-ES" dirty="0" err="1"/>
              <a:t>gratuitos</a:t>
            </a:r>
            <a:r>
              <a:rPr lang="es-ES" b="1" dirty="0" err="1"/>
              <a:t>Pay</a:t>
            </a:r>
            <a:r>
              <a:rPr lang="es-ES" b="1" dirty="0"/>
              <a:t>-As-You-</a:t>
            </a:r>
            <a:r>
              <a:rPr lang="es-ES" b="1" dirty="0" err="1"/>
              <a:t>Go</a:t>
            </a:r>
            <a:r>
              <a:rPr lang="es-ES" dirty="0" err="1"/>
              <a:t>Usuarios</a:t>
            </a:r>
            <a:r>
              <a:rPr lang="es-ES" dirty="0"/>
              <a:t> individuales o </a:t>
            </a:r>
            <a:r>
              <a:rPr lang="es-ES" dirty="0" err="1"/>
              <a:t>pymesPagas</a:t>
            </a:r>
            <a:r>
              <a:rPr lang="es-ES" dirty="0"/>
              <a:t> solo lo que usas, sin </a:t>
            </a:r>
            <a:r>
              <a:rPr lang="es-ES" dirty="0" err="1"/>
              <a:t>compromiso</a:t>
            </a:r>
            <a:r>
              <a:rPr lang="es-ES" b="1" dirty="0" err="1"/>
              <a:t>Enterprise</a:t>
            </a:r>
            <a:r>
              <a:rPr lang="es-ES" b="1" dirty="0"/>
              <a:t> </a:t>
            </a:r>
            <a:r>
              <a:rPr lang="es-ES" b="1" dirty="0" err="1"/>
              <a:t>Agreement</a:t>
            </a:r>
            <a:r>
              <a:rPr lang="es-ES" dirty="0" err="1"/>
              <a:t>Grandes</a:t>
            </a:r>
            <a:r>
              <a:rPr lang="es-ES" dirty="0"/>
              <a:t> </a:t>
            </a:r>
            <a:r>
              <a:rPr lang="es-ES" dirty="0" err="1"/>
              <a:t>empresasDescuentos</a:t>
            </a:r>
            <a:r>
              <a:rPr lang="es-ES" dirty="0"/>
              <a:t>, licencias, gestión </a:t>
            </a:r>
            <a:r>
              <a:rPr lang="es-ES" dirty="0" err="1"/>
              <a:t>centralizada</a:t>
            </a:r>
            <a:r>
              <a:rPr lang="es-ES" b="1" dirty="0" err="1"/>
              <a:t>Estudiantes</a:t>
            </a:r>
            <a:r>
              <a:rPr lang="es-ES" b="1" dirty="0"/>
              <a:t> (</a:t>
            </a:r>
            <a:r>
              <a:rPr lang="es-ES" b="1" dirty="0" err="1"/>
              <a:t>Student</a:t>
            </a:r>
            <a:r>
              <a:rPr lang="es-ES" b="1" dirty="0"/>
              <a:t>)</a:t>
            </a:r>
            <a:r>
              <a:rPr lang="es-ES" dirty="0"/>
              <a:t>Estudiantes con email académico100 USD + no requiere tarjeta de crédito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¿Qué tipo de suscripción sería la más adecuada para tu perfil o para el de tu organización? ¿Por qué?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Gestión de Costes en Azure (Azure </a:t>
            </a:r>
            <a:r>
              <a:rPr lang="es-ES" b="1" dirty="0" err="1"/>
              <a:t>Cost</a:t>
            </a:r>
            <a:r>
              <a:rPr lang="es-ES" b="1" dirty="0"/>
              <a:t> Management)</a:t>
            </a:r>
          </a:p>
          <a:p>
            <a:pPr>
              <a:buNone/>
            </a:pPr>
            <a:r>
              <a:rPr lang="es-ES" b="1" dirty="0"/>
              <a:t>📌 ¿Qué es?</a:t>
            </a:r>
          </a:p>
          <a:p>
            <a:pPr>
              <a:buNone/>
            </a:pPr>
            <a:r>
              <a:rPr lang="es-ES" dirty="0"/>
              <a:t>Con los productos y servicios de Azure, </a:t>
            </a:r>
            <a:r>
              <a:rPr lang="es-ES" b="1" dirty="0"/>
              <a:t>solo pagas por lo que usas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A medida que creas y utilizas recursos (máquinas virtuales, bases de datos, almacenamiento, etc.), </a:t>
            </a:r>
            <a:r>
              <a:rPr lang="es-ES" b="1" dirty="0"/>
              <a:t>se generan cargos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🔧 Para controlar y entender estos costes, Azure ofrece una herramienta completa llamada </a:t>
            </a:r>
            <a:r>
              <a:rPr lang="es-ES" b="1" dirty="0"/>
              <a:t>Azure </a:t>
            </a:r>
            <a:r>
              <a:rPr lang="es-ES" b="1" dirty="0" err="1"/>
              <a:t>Cost</a:t>
            </a:r>
            <a:r>
              <a:rPr lang="es-ES" b="1" dirty="0"/>
              <a:t> Management and </a:t>
            </a:r>
            <a:r>
              <a:rPr lang="es-ES" b="1" dirty="0" err="1"/>
              <a:t>Billing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🧾 ¿Qué puedes hacer con Azure </a:t>
            </a:r>
            <a:r>
              <a:rPr lang="es-ES" b="1" dirty="0" err="1"/>
              <a:t>Cost</a:t>
            </a:r>
            <a:r>
              <a:rPr lang="es-ES" b="1" dirty="0"/>
              <a:t> Management?</a:t>
            </a:r>
          </a:p>
          <a:p>
            <a:pPr>
              <a:buNone/>
            </a:pPr>
            <a:r>
              <a:rPr lang="es-ES" b="1" dirty="0"/>
              <a:t>1. Administrar facturación y acceso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Configurar quién puede ver o gestionar los costes.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Asignar permisos a equipos o departamentos.</a:t>
            </a:r>
          </a:p>
          <a:p>
            <a:pPr>
              <a:buNone/>
            </a:pPr>
            <a:r>
              <a:rPr lang="es-ES" b="1" dirty="0"/>
              <a:t>2. Monitorear y controlar el gasto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Ver cuánto estás gastando, en qué servicios y en qué regiones.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Analizar patrones de uso.</a:t>
            </a:r>
          </a:p>
          <a:p>
            <a:pPr>
              <a:buNone/>
            </a:pPr>
            <a:r>
              <a:rPr lang="es-ES" b="1" dirty="0"/>
              <a:t>3. Optimizar el uso de los recursos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Identificar recursos infrautilizados o inactivos.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Recibir recomendaciones para </a:t>
            </a:r>
            <a:r>
              <a:rPr lang="es-ES" b="1" dirty="0"/>
              <a:t>ahorrar dinero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📈 Informes y analítica de </a:t>
            </a:r>
            <a:r>
              <a:rPr lang="es-ES" b="1" dirty="0" err="1"/>
              <a:t>Cost</a:t>
            </a:r>
            <a:r>
              <a:rPr lang="es-ES" b="1" dirty="0"/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Muestran el uso de recursos y el gasto relacionado.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Incluyen tanto servicios de Azure como ofertas del </a:t>
            </a:r>
            <a:r>
              <a:rPr lang="es-ES" b="1" dirty="0"/>
              <a:t>Marketplace de terceros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costes tienen en cuenta: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Precios negociados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Descuentos por reserva o </a:t>
            </a:r>
            <a:r>
              <a:rPr lang="es-ES" b="1" dirty="0"/>
              <a:t>Azure </a:t>
            </a:r>
            <a:r>
              <a:rPr lang="es-ES" b="1" dirty="0" err="1"/>
              <a:t>Hybrid</a:t>
            </a:r>
            <a:r>
              <a:rPr lang="es-ES" b="1" dirty="0"/>
              <a:t> Benefit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También puedes usar </a:t>
            </a:r>
            <a:r>
              <a:rPr lang="es-ES" b="1" dirty="0"/>
              <a:t>analítica predictiva</a:t>
            </a:r>
            <a:r>
              <a:rPr lang="es-ES" dirty="0"/>
              <a:t> para prever tendencias.</a:t>
            </a:r>
          </a:p>
          <a:p>
            <a:pPr>
              <a:buNone/>
            </a:pPr>
            <a:r>
              <a:rPr lang="es-ES" dirty="0"/>
              <a:t>⚠️ Algunos cargos (como impuestos, soporte o compras de reservas) </a:t>
            </a:r>
            <a:r>
              <a:rPr lang="es-ES" b="1" dirty="0"/>
              <a:t>aún no se reflejan en los informes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🧩 Herramientas clave para planificar y controlar el gasto</a:t>
            </a:r>
          </a:p>
          <a:p>
            <a:pPr>
              <a:buNone/>
            </a:pPr>
            <a:r>
              <a:rPr lang="es-ES" b="1" dirty="0"/>
              <a:t>📊 1. Análisis de costes (</a:t>
            </a:r>
            <a:r>
              <a:rPr lang="es-ES" b="1" dirty="0" err="1"/>
              <a:t>Cost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Ver costes acumulados por organización, departamento o proyecto.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Detectar </a:t>
            </a:r>
            <a:r>
              <a:rPr lang="es-ES" b="1" dirty="0"/>
              <a:t>tendencias de gasto mensuales, trimestrales o anuales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💵 2. Presupuestos (</a:t>
            </a:r>
            <a:r>
              <a:rPr lang="es-ES" b="1" dirty="0" err="1"/>
              <a:t>Budgets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Establecer límites de gasto.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Recibir alertas antes de superar el presupuesto.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Informar a los responsables de cada área sobre su consumo.</a:t>
            </a:r>
          </a:p>
          <a:p>
            <a:pPr>
              <a:buNone/>
            </a:pPr>
            <a:r>
              <a:rPr lang="es-ES" b="1" dirty="0"/>
              <a:t>💡 3. Recomendaciones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Recursos que están </a:t>
            </a:r>
            <a:r>
              <a:rPr lang="es-ES" b="1" dirty="0"/>
              <a:t>inactivos o poco utilizados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Alternativas más económicas (por ejemplo, cambiar de tipo de máquina virtual)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Te proponen </a:t>
            </a:r>
            <a:r>
              <a:rPr lang="es-ES" b="1" dirty="0"/>
              <a:t>acciones</a:t>
            </a:r>
            <a:r>
              <a:rPr lang="es-ES" dirty="0"/>
              <a:t> que puedes aplicar directamente para </a:t>
            </a:r>
            <a:r>
              <a:rPr lang="es-ES" b="1" dirty="0"/>
              <a:t>optimizar el gasto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📤 4. Exportación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</a:t>
            </a:r>
            <a:r>
              <a:rPr lang="es-ES" b="1" dirty="0"/>
              <a:t>exportar automáticamente los datos de costes</a:t>
            </a:r>
            <a:r>
              <a:rPr lang="es-ES" dirty="0"/>
              <a:t> en formato CSV.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Guardarlos en una cuenta de almacenamiento en Azure.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Integrarlos en tus propios sistemas de análisis externos (ERP, Power BI, etc.).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Funcionalidad¿Para</a:t>
            </a:r>
            <a:r>
              <a:rPr lang="es-ES" dirty="0"/>
              <a:t> qué </a:t>
            </a:r>
            <a:r>
              <a:rPr lang="es-ES" dirty="0" err="1"/>
              <a:t>sirve?</a:t>
            </a:r>
            <a:r>
              <a:rPr lang="es-ES" b="1" dirty="0" err="1"/>
              <a:t>Cost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r>
              <a:rPr lang="es-ES" dirty="0" err="1"/>
              <a:t>Ver</a:t>
            </a:r>
            <a:r>
              <a:rPr lang="es-ES" dirty="0"/>
              <a:t> en qué se está gastando el </a:t>
            </a:r>
            <a:r>
              <a:rPr lang="es-ES" dirty="0" err="1"/>
              <a:t>dinero</a:t>
            </a:r>
            <a:r>
              <a:rPr lang="es-ES" b="1" dirty="0" err="1"/>
              <a:t>Budgets</a:t>
            </a:r>
            <a:r>
              <a:rPr lang="es-ES" dirty="0" err="1"/>
              <a:t>Definir</a:t>
            </a:r>
            <a:r>
              <a:rPr lang="es-ES" dirty="0"/>
              <a:t> límites y alertar si se </a:t>
            </a:r>
            <a:r>
              <a:rPr lang="es-ES" dirty="0" err="1"/>
              <a:t>superan</a:t>
            </a:r>
            <a:r>
              <a:rPr lang="es-ES" b="1" dirty="0" err="1"/>
              <a:t>Recommendations</a:t>
            </a:r>
            <a:r>
              <a:rPr lang="es-ES" dirty="0" err="1"/>
              <a:t>Sugerencias</a:t>
            </a:r>
            <a:r>
              <a:rPr lang="es-ES" dirty="0"/>
              <a:t> para ahorrar y optimizar </a:t>
            </a:r>
            <a:r>
              <a:rPr lang="es-ES" dirty="0" err="1"/>
              <a:t>uso</a:t>
            </a:r>
            <a:r>
              <a:rPr lang="es-ES" b="1" dirty="0" err="1"/>
              <a:t>Data</a:t>
            </a:r>
            <a:r>
              <a:rPr lang="es-ES" b="1" dirty="0"/>
              <a:t> </a:t>
            </a:r>
            <a:r>
              <a:rPr lang="es-ES" b="1" dirty="0" err="1"/>
              <a:t>Export</a:t>
            </a:r>
            <a:r>
              <a:rPr lang="es-ES" dirty="0" err="1"/>
              <a:t>Usar</a:t>
            </a:r>
            <a:r>
              <a:rPr lang="es-ES" dirty="0"/>
              <a:t> los datos de coste en sistemas externos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¿Cómo podrías usar </a:t>
            </a:r>
            <a:r>
              <a:rPr lang="es-ES" dirty="0" err="1"/>
              <a:t>Cost</a:t>
            </a:r>
            <a:r>
              <a:rPr lang="es-ES" dirty="0"/>
              <a:t> Management para reducir el gasto en un proyecto de desarrollo en la nube?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9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 err="1"/>
              <a:t>Resource</a:t>
            </a:r>
            <a:r>
              <a:rPr lang="es-ES" b="1" dirty="0"/>
              <a:t> Tags en Azure</a:t>
            </a:r>
          </a:p>
          <a:p>
            <a:pPr>
              <a:buNone/>
            </a:pPr>
            <a:r>
              <a:rPr lang="es-ES" b="1" dirty="0"/>
              <a:t>📌 ¿Qué son las etiquetas (tags)?</a:t>
            </a:r>
          </a:p>
          <a:p>
            <a:pPr>
              <a:buNone/>
            </a:pPr>
            <a:r>
              <a:rPr lang="es-ES" dirty="0"/>
              <a:t>Las </a:t>
            </a:r>
            <a:r>
              <a:rPr lang="es-ES" b="1" dirty="0"/>
              <a:t>etiquetas</a:t>
            </a:r>
            <a:r>
              <a:rPr lang="es-ES" dirty="0"/>
              <a:t> en Azure son una forma de </a:t>
            </a:r>
            <a:r>
              <a:rPr lang="es-ES" b="1" dirty="0"/>
              <a:t>organizar lógicamente tus recursos</a:t>
            </a:r>
            <a:r>
              <a:rPr lang="es-ES" dirty="0"/>
              <a:t> mediante </a:t>
            </a:r>
            <a:r>
              <a:rPr lang="es-ES" b="1" dirty="0"/>
              <a:t>pares de nombre y valor</a:t>
            </a:r>
            <a:r>
              <a:rPr lang="es-ES" dirty="0"/>
              <a:t>, como si fueran “etiquetas personalizadas”.</a:t>
            </a:r>
          </a:p>
          <a:p>
            <a:pPr>
              <a:buNone/>
            </a:pPr>
            <a:r>
              <a:rPr lang="es-ES" dirty="0"/>
              <a:t>👉 Por 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Nombre: </a:t>
            </a:r>
            <a:r>
              <a:rPr lang="es-ES" dirty="0" err="1"/>
              <a:t>Environment</a:t>
            </a:r>
            <a:r>
              <a:rPr lang="es-ES" dirty="0"/>
              <a:t> → Valor: </a:t>
            </a:r>
            <a:r>
              <a:rPr lang="es-ES" dirty="0" err="1"/>
              <a:t>Production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Nombre: Departamento → Valor: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Nombre: </a:t>
            </a:r>
            <a:r>
              <a:rPr lang="es-ES" dirty="0" err="1"/>
              <a:t>CostCenter</a:t>
            </a:r>
            <a:r>
              <a:rPr lang="es-ES" dirty="0"/>
              <a:t> → Valor: CC001</a:t>
            </a:r>
          </a:p>
          <a:p>
            <a:pPr>
              <a:buNone/>
            </a:pPr>
            <a:r>
              <a:rPr lang="es-ES" dirty="0"/>
              <a:t>Estas etiquetas te permiten </a:t>
            </a:r>
            <a:r>
              <a:rPr lang="es-ES" b="1" dirty="0"/>
              <a:t>clasificar recursos fácilmente</a:t>
            </a:r>
            <a:r>
              <a:rPr lang="es-ES" dirty="0"/>
              <a:t>, aunque estén en </a:t>
            </a:r>
            <a:r>
              <a:rPr lang="es-ES" b="1" dirty="0"/>
              <a:t>grupos de recursos distintos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🔍 ¿Para qué sirven las etiquetas?</a:t>
            </a:r>
          </a:p>
          <a:p>
            <a:pPr>
              <a:buFont typeface="+mj-lt"/>
              <a:buAutoNum type="arabicPeriod"/>
            </a:pPr>
            <a:r>
              <a:rPr lang="es-ES" dirty="0"/>
              <a:t>✅ </a:t>
            </a:r>
            <a:r>
              <a:rPr lang="es-ES" b="1" dirty="0"/>
              <a:t>Organizar recursos por categorías lógicas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Puedes filtrar todos los recursos que tengan la etiqueta Project = AI2025, aunque estén repartidos en diferentes regiones o grupos.</a:t>
            </a:r>
          </a:p>
          <a:p>
            <a:pPr>
              <a:buFont typeface="+mj-lt"/>
              <a:buAutoNum type="arabicPeriod"/>
            </a:pPr>
            <a:r>
              <a:rPr lang="es-ES" dirty="0"/>
              <a:t>💰 </a:t>
            </a:r>
            <a:r>
              <a:rPr lang="es-ES" b="1" dirty="0"/>
              <a:t>Agrupar datos de facturación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Cuando descargas los datos de uso (CSV), las etiquetas aparecen en la columna "Tags".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Puedes, por ejemplo, </a:t>
            </a:r>
            <a:r>
              <a:rPr lang="es-ES" b="1" dirty="0"/>
              <a:t>agrupar los costes por centro de coste, por entorno o por aplicación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📦 </a:t>
            </a:r>
            <a:r>
              <a:rPr lang="es-ES" b="1" dirty="0"/>
              <a:t>Facilitan la automatización y el control</a:t>
            </a:r>
            <a:endParaRPr lang="es-ES" dirty="0"/>
          </a:p>
          <a:p>
            <a:pPr marL="742950" lvl="1" indent="-285750">
              <a:buFont typeface="+mj-lt"/>
              <a:buAutoNum type="arabicPeriod"/>
            </a:pPr>
            <a:r>
              <a:rPr lang="es-ES" dirty="0"/>
              <a:t>Se pueden usar en políticas, scripts o automatizaciones para aplicar acciones solo a ciertos recursos con una etiqueta concreta.</a:t>
            </a:r>
          </a:p>
          <a:p>
            <a:pPr>
              <a:buNone/>
            </a:pPr>
            <a:r>
              <a:rPr lang="es-ES" b="1" dirty="0"/>
              <a:t>🧠 Consideraciones importantes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</a:t>
            </a:r>
            <a:r>
              <a:rPr lang="es-ES" b="1" dirty="0"/>
              <a:t>recurso o grupo de recursos</a:t>
            </a:r>
            <a:r>
              <a:rPr lang="es-ES" dirty="0"/>
              <a:t> puede tener </a:t>
            </a:r>
            <a:r>
              <a:rPr lang="es-ES" b="1" dirty="0"/>
              <a:t>máximo 50 pares nombre/valor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⚠️ </a:t>
            </a:r>
            <a:r>
              <a:rPr lang="es-ES" b="1" dirty="0"/>
              <a:t>Las etiquetas aplicadas al grupo de recursos NO se heredan</a:t>
            </a:r>
            <a:r>
              <a:rPr lang="es-ES" dirty="0"/>
              <a:t> automáticamente a los recursos dentro del grupo.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necesitas etiquetar muchos recursos, lo mejor es hacerlo </a:t>
            </a:r>
            <a:r>
              <a:rPr lang="es-ES" b="1" dirty="0"/>
              <a:t>de forma programada</a:t>
            </a:r>
            <a:r>
              <a:rPr lang="es-ES" dirty="0"/>
              <a:t>, usando: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PowerShell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Azure CLI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Plantillas ARM o </a:t>
            </a:r>
            <a:r>
              <a:rPr lang="es-ES" b="1" dirty="0" err="1"/>
              <a:t>Bicep</a:t>
            </a:r>
            <a:endParaRPr lang="es-ES" dirty="0"/>
          </a:p>
          <a:p>
            <a:pPr>
              <a:buNone/>
            </a:pPr>
            <a:r>
              <a:rPr lang="es-ES" b="1" dirty="0"/>
              <a:t>📘 Ejemplo en PowerShell</a:t>
            </a:r>
          </a:p>
          <a:p>
            <a:pPr>
              <a:buNone/>
            </a:pPr>
            <a:r>
              <a:rPr lang="es-ES" dirty="0" err="1"/>
              <a:t>powershell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Set-</a:t>
            </a:r>
            <a:r>
              <a:rPr lang="es-ES" dirty="0" err="1"/>
              <a:t>AzResource</a:t>
            </a:r>
            <a:r>
              <a:rPr lang="es-ES" dirty="0"/>
              <a:t> -</a:t>
            </a:r>
            <a:r>
              <a:rPr lang="es-ES" dirty="0" err="1"/>
              <a:t>ResourceId</a:t>
            </a:r>
            <a:r>
              <a:rPr lang="es-ES" dirty="0"/>
              <a:t> $</a:t>
            </a:r>
            <a:r>
              <a:rPr lang="es-ES" dirty="0" err="1"/>
              <a:t>resourceId</a:t>
            </a:r>
            <a:r>
              <a:rPr lang="es-ES" dirty="0"/>
              <a:t> -Tag @{Environment="Development"; </a:t>
            </a:r>
            <a:r>
              <a:rPr lang="es-ES" dirty="0" err="1"/>
              <a:t>CostCenter</a:t>
            </a:r>
            <a:r>
              <a:rPr lang="es-ES" dirty="0"/>
              <a:t>="CC002"} -</a:t>
            </a:r>
            <a:r>
              <a:rPr lang="es-ES" dirty="0" err="1"/>
              <a:t>Force</a:t>
            </a:r>
            <a:r>
              <a:rPr lang="es-ES" dirty="0"/>
              <a:t> </a:t>
            </a:r>
          </a:p>
          <a:p>
            <a:pPr>
              <a:buNone/>
            </a:pPr>
            <a:r>
              <a:rPr lang="es-ES" b="1" dirty="0"/>
              <a:t>🎯 Resumen para clase</a:t>
            </a:r>
          </a:p>
          <a:p>
            <a:pPr>
              <a:buNone/>
            </a:pPr>
            <a:r>
              <a:rPr lang="es-ES" dirty="0" err="1"/>
              <a:t>ConceptoExplicación</a:t>
            </a:r>
            <a:r>
              <a:rPr lang="es-ES" dirty="0"/>
              <a:t> </a:t>
            </a:r>
            <a:r>
              <a:rPr lang="es-ES" dirty="0" err="1"/>
              <a:t>breve</a:t>
            </a:r>
            <a:r>
              <a:rPr lang="es-ES" b="1" dirty="0" err="1"/>
              <a:t>Tag</a:t>
            </a:r>
            <a:r>
              <a:rPr lang="es-ES" b="1" dirty="0"/>
              <a:t> (etiqueta)</a:t>
            </a:r>
            <a:r>
              <a:rPr lang="es-ES" dirty="0"/>
              <a:t>Par nombre/valor usado para clasificar </a:t>
            </a:r>
            <a:r>
              <a:rPr lang="es-ES" dirty="0" err="1"/>
              <a:t>recursos</a:t>
            </a:r>
            <a:r>
              <a:rPr lang="es-ES" b="1" dirty="0" err="1"/>
              <a:t>Máximo</a:t>
            </a:r>
            <a:r>
              <a:rPr lang="es-ES" b="1" dirty="0"/>
              <a:t> por recurso</a:t>
            </a:r>
            <a:r>
              <a:rPr lang="es-ES" dirty="0"/>
              <a:t>50 </a:t>
            </a:r>
            <a:r>
              <a:rPr lang="es-ES" dirty="0" err="1"/>
              <a:t>etiquetas</a:t>
            </a:r>
            <a:r>
              <a:rPr lang="es-ES" b="1" dirty="0" err="1"/>
              <a:t>Herencia</a:t>
            </a:r>
            <a:r>
              <a:rPr lang="es-ES" dirty="0" err="1"/>
              <a:t>No</a:t>
            </a:r>
            <a:r>
              <a:rPr lang="es-ES" dirty="0"/>
              <a:t> se heredan del grupo al </a:t>
            </a:r>
            <a:r>
              <a:rPr lang="es-ES" dirty="0" err="1"/>
              <a:t>recurso</a:t>
            </a:r>
            <a:r>
              <a:rPr lang="es-ES" b="1" dirty="0" err="1"/>
              <a:t>Usos</a:t>
            </a:r>
            <a:r>
              <a:rPr lang="es-ES" b="1" dirty="0"/>
              <a:t> </a:t>
            </a:r>
            <a:r>
              <a:rPr lang="es-ES" b="1" dirty="0" err="1"/>
              <a:t>comunes</a:t>
            </a:r>
            <a:r>
              <a:rPr lang="es-ES" dirty="0" err="1"/>
              <a:t>Facturación</a:t>
            </a:r>
            <a:r>
              <a:rPr lang="es-ES" dirty="0"/>
              <a:t>, entornos, departamentos, </a:t>
            </a:r>
            <a:r>
              <a:rPr lang="es-ES" dirty="0" err="1"/>
              <a:t>proyectos</a:t>
            </a:r>
            <a:r>
              <a:rPr lang="es-ES" b="1" dirty="0" err="1"/>
              <a:t>Automatización</a:t>
            </a:r>
            <a:r>
              <a:rPr lang="es-ES" dirty="0" err="1"/>
              <a:t>Recomendado</a:t>
            </a:r>
            <a:r>
              <a:rPr lang="es-ES" dirty="0"/>
              <a:t> para uso masivo con scripts o CLI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¿Qué etiquetas usarías si estás gestionando recursos de varios proyectos y departamentos diferentes en una misma suscripción?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3/30/2025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9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Opciones de ahorro de costes en Azure</a:t>
            </a:r>
          </a:p>
          <a:p>
            <a:pPr>
              <a:buNone/>
            </a:pPr>
            <a:r>
              <a:rPr lang="es-ES" dirty="0"/>
              <a:t>En Azure, hay </a:t>
            </a:r>
            <a:r>
              <a:rPr lang="es-ES" b="1" dirty="0"/>
              <a:t>varias estrategias</a:t>
            </a:r>
            <a:r>
              <a:rPr lang="es-ES" dirty="0"/>
              <a:t> para </a:t>
            </a:r>
            <a:r>
              <a:rPr lang="es-ES" b="1" dirty="0"/>
              <a:t>reducir significativamente el gasto</a:t>
            </a:r>
            <a:r>
              <a:rPr lang="es-ES" dirty="0"/>
              <a:t> en la nube sin afectar al rendimiento de los recursos. Estas opciones están pensadas tanto para entornos de desarrollo como para producción.</a:t>
            </a:r>
          </a:p>
          <a:p>
            <a:pPr>
              <a:buNone/>
            </a:pPr>
            <a:r>
              <a:rPr lang="es-ES" b="1" dirty="0"/>
              <a:t>✅ 1. Reservas de Azure (</a:t>
            </a:r>
            <a:r>
              <a:rPr lang="es-ES" b="1" dirty="0" err="1"/>
              <a:t>Reservations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</a:t>
            </a:r>
            <a:r>
              <a:rPr lang="es-ES" b="1" dirty="0"/>
              <a:t>ahorrar hasta un 72%</a:t>
            </a:r>
            <a:r>
              <a:rPr lang="es-ES" dirty="0"/>
              <a:t> en comparación con el modelo </a:t>
            </a:r>
            <a:r>
              <a:rPr lang="es-ES" dirty="0" err="1"/>
              <a:t>Pay</a:t>
            </a:r>
            <a:r>
              <a:rPr lang="es-ES" dirty="0"/>
              <a:t>-As-You-</a:t>
            </a:r>
            <a:r>
              <a:rPr lang="es-ES" dirty="0" err="1"/>
              <a:t>Go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¿Cómo? </a:t>
            </a:r>
            <a:r>
              <a:rPr lang="es-ES" b="1" dirty="0"/>
              <a:t>Pagando por adelantado</a:t>
            </a:r>
            <a:r>
              <a:rPr lang="es-ES" dirty="0"/>
              <a:t> por 1 o 3 años de capacidad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Máquinas virtuales (VM)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SQL </a:t>
            </a:r>
            <a:r>
              <a:rPr lang="es-ES" dirty="0" err="1"/>
              <a:t>Database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Azure Cosmos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Otros servicios</a:t>
            </a:r>
          </a:p>
          <a:p>
            <a:pPr>
              <a:buNone/>
            </a:pPr>
            <a:r>
              <a:rPr lang="es-ES" dirty="0"/>
              <a:t>🧾 Se aplica un </a:t>
            </a:r>
            <a:r>
              <a:rPr lang="es-ES" b="1" dirty="0"/>
              <a:t>descuento en la facturación</a:t>
            </a:r>
            <a:r>
              <a:rPr lang="es-ES" dirty="0"/>
              <a:t>, pero </a:t>
            </a:r>
            <a:r>
              <a:rPr lang="es-ES" b="1" dirty="0"/>
              <a:t>no afecta al funcionamiento</a:t>
            </a:r>
            <a:r>
              <a:rPr lang="es-ES" dirty="0"/>
              <a:t> de los recursos.</a:t>
            </a:r>
          </a:p>
          <a:p>
            <a:pPr>
              <a:buNone/>
            </a:pPr>
            <a:r>
              <a:rPr lang="es-ES" b="1" dirty="0"/>
              <a:t>💻 2. Azure </a:t>
            </a:r>
            <a:r>
              <a:rPr lang="es-ES" b="1" dirty="0" err="1"/>
              <a:t>Hybrid</a:t>
            </a:r>
            <a:r>
              <a:rPr lang="es-ES" b="1" dirty="0"/>
              <a:t> Benefit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beneficio de precios para clientes que </a:t>
            </a:r>
            <a:r>
              <a:rPr lang="es-ES" b="1" dirty="0"/>
              <a:t>ya tienen licencias locales</a:t>
            </a:r>
            <a:r>
              <a:rPr lang="es-ES" dirty="0"/>
              <a:t>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Windows Server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SQL Server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 esas licencias incluyen </a:t>
            </a:r>
            <a:r>
              <a:rPr lang="es-ES" b="1" dirty="0"/>
              <a:t>Software </a:t>
            </a:r>
            <a:r>
              <a:rPr lang="es-ES" b="1" dirty="0" err="1"/>
              <a:t>Assurance</a:t>
            </a:r>
            <a:r>
              <a:rPr lang="es-ES" dirty="0"/>
              <a:t>, puedes usarlas para </a:t>
            </a:r>
            <a:r>
              <a:rPr lang="es-ES" b="1" dirty="0"/>
              <a:t>reducir el coste en Azure</a:t>
            </a:r>
            <a:r>
              <a:rPr lang="es-ES" dirty="0"/>
              <a:t> al migrar a la nube.</a:t>
            </a:r>
          </a:p>
          <a:p>
            <a:pPr>
              <a:buNone/>
            </a:pPr>
            <a:r>
              <a:rPr lang="es-ES" dirty="0"/>
              <a:t>🧮 Hay una herramienta específica para calcular el ahorro:</a:t>
            </a:r>
            <a:br>
              <a:rPr lang="es-ES" dirty="0"/>
            </a:br>
            <a:r>
              <a:rPr lang="es-ES" b="1" dirty="0">
                <a:hlinkClick r:id="rId3"/>
              </a:rPr>
              <a:t>Azure </a:t>
            </a:r>
            <a:r>
              <a:rPr lang="es-ES" b="1" dirty="0" err="1">
                <a:hlinkClick r:id="rId3"/>
              </a:rPr>
              <a:t>Hybrid</a:t>
            </a:r>
            <a:r>
              <a:rPr lang="es-ES" b="1" dirty="0">
                <a:hlinkClick r:id="rId3"/>
              </a:rPr>
              <a:t> Benefit </a:t>
            </a:r>
            <a:r>
              <a:rPr lang="es-ES" b="1" dirty="0" err="1">
                <a:hlinkClick r:id="rId3"/>
              </a:rPr>
              <a:t>Savings</a:t>
            </a:r>
            <a:r>
              <a:rPr lang="es-ES" b="1" dirty="0">
                <a:hlinkClick r:id="rId3"/>
              </a:rPr>
              <a:t> </a:t>
            </a:r>
            <a:r>
              <a:rPr lang="es-ES" b="1" dirty="0" err="1">
                <a:hlinkClick r:id="rId3"/>
              </a:rPr>
              <a:t>Calculator</a:t>
            </a:r>
            <a:endParaRPr lang="es-ES" dirty="0"/>
          </a:p>
          <a:p>
            <a:pPr>
              <a:buNone/>
            </a:pPr>
            <a:r>
              <a:rPr lang="es-ES" b="1" dirty="0"/>
              <a:t>🧪 3. Créditos mensuales de Azure (Azure </a:t>
            </a:r>
            <a:r>
              <a:rPr lang="es-ES" b="1" dirty="0" err="1"/>
              <a:t>Credits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Algunos perfiles, como los </a:t>
            </a:r>
            <a:r>
              <a:rPr lang="es-ES" b="1" dirty="0"/>
              <a:t>suscriptores de Visual Studio</a:t>
            </a:r>
            <a:r>
              <a:rPr lang="es-ES" dirty="0"/>
              <a:t>, reciben </a:t>
            </a:r>
            <a:r>
              <a:rPr lang="es-ES" b="1" dirty="0"/>
              <a:t>créditos mensuales gratuitos</a:t>
            </a:r>
            <a:r>
              <a:rPr lang="es-ES" dirty="0"/>
              <a:t> para usar en Azure.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Ideal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Desarrollo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Pruebas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Experimentación</a:t>
            </a:r>
            <a:r>
              <a:rPr lang="es-ES" dirty="0"/>
              <a:t> (</a:t>
            </a:r>
            <a:r>
              <a:rPr lang="es-ES" dirty="0" err="1"/>
              <a:t>sandbox</a:t>
            </a:r>
            <a:r>
              <a:rPr lang="es-ES" dirty="0"/>
              <a:t> personal)</a:t>
            </a:r>
          </a:p>
          <a:p>
            <a:pPr>
              <a:buNone/>
            </a:pPr>
            <a:r>
              <a:rPr lang="es-ES" dirty="0"/>
              <a:t>🎓 También hay versiones con crédito gratuito para </a:t>
            </a:r>
            <a:r>
              <a:rPr lang="es-ES" b="1" dirty="0"/>
              <a:t>estudiantes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🌍 4. Comparar precios por región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precio de los servicios puede </a:t>
            </a:r>
            <a:r>
              <a:rPr lang="es-ES" b="1" dirty="0"/>
              <a:t>variar entre regiones</a:t>
            </a:r>
            <a:r>
              <a:rPr lang="es-ES" dirty="0"/>
              <a:t>, incluso dentro del mismo país.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Puedes </a:t>
            </a:r>
            <a:r>
              <a:rPr lang="es-ES" b="1" dirty="0"/>
              <a:t>ahorrar</a:t>
            </a:r>
            <a:r>
              <a:rPr lang="es-ES" dirty="0"/>
              <a:t> desplegando recursos en una región cercana con coste más bajo.</a:t>
            </a:r>
          </a:p>
          <a:p>
            <a:pPr>
              <a:buNone/>
            </a:pPr>
            <a:r>
              <a:rPr lang="es-ES" dirty="0"/>
              <a:t>📍 Revisa los precios con el </a:t>
            </a:r>
            <a:r>
              <a:rPr lang="es-ES" b="1" dirty="0">
                <a:hlinkClick r:id="rId4"/>
              </a:rPr>
              <a:t>Azure </a:t>
            </a:r>
            <a:r>
              <a:rPr lang="es-ES" b="1" dirty="0" err="1">
                <a:hlinkClick r:id="rId4"/>
              </a:rPr>
              <a:t>Pricing</a:t>
            </a:r>
            <a:r>
              <a:rPr lang="es-ES" b="1" dirty="0">
                <a:hlinkClick r:id="rId4"/>
              </a:rPr>
              <a:t> </a:t>
            </a:r>
            <a:r>
              <a:rPr lang="es-ES" b="1" dirty="0" err="1">
                <a:hlinkClick r:id="rId4"/>
              </a:rPr>
              <a:t>Calculator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🧾 5. Presupuestos (</a:t>
            </a:r>
            <a:r>
              <a:rPr lang="es-ES" b="1" dirty="0" err="1"/>
              <a:t>Budgets</a:t>
            </a:r>
            <a:r>
              <a:rPr lang="es-E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Herramienta dentro de </a:t>
            </a:r>
            <a:r>
              <a:rPr lang="es-ES" b="1" dirty="0"/>
              <a:t>Azure </a:t>
            </a:r>
            <a:r>
              <a:rPr lang="es-ES" b="1" dirty="0" err="1"/>
              <a:t>Cost</a:t>
            </a:r>
            <a:r>
              <a:rPr lang="es-ES" b="1" dirty="0"/>
              <a:t> Management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Te permite: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Establecer </a:t>
            </a:r>
            <a:r>
              <a:rPr lang="es-ES" b="1" dirty="0"/>
              <a:t>límites de gasto por periodo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Enviar </a:t>
            </a:r>
            <a:r>
              <a:rPr lang="es-ES" b="1" dirty="0"/>
              <a:t>notificaciones si se superan</a:t>
            </a:r>
            <a:r>
              <a:rPr lang="es-ES" dirty="0"/>
              <a:t> esos límites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Hacer seguimiento del gasto con el tiempo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❗ </a:t>
            </a:r>
            <a:r>
              <a:rPr lang="es-ES" i="1" dirty="0"/>
              <a:t>Importante:</a:t>
            </a:r>
            <a:r>
              <a:rPr lang="es-ES" dirty="0"/>
              <a:t> Los presupuestos </a:t>
            </a:r>
            <a:r>
              <a:rPr lang="es-ES" b="1" dirty="0"/>
              <a:t>no detienen el consumo</a:t>
            </a:r>
            <a:r>
              <a:rPr lang="es-ES" dirty="0"/>
              <a:t>, solo </a:t>
            </a:r>
            <a:r>
              <a:rPr lang="es-ES" b="1" dirty="0"/>
              <a:t>avisan</a:t>
            </a:r>
            <a:r>
              <a:rPr lang="es-ES" dirty="0"/>
              <a:t> cuando te acercas o superas el límite.</a:t>
            </a:r>
          </a:p>
          <a:p>
            <a:pPr>
              <a:buNone/>
            </a:pPr>
            <a:r>
              <a:rPr lang="es-ES" b="1" dirty="0"/>
              <a:t>🧠 Resumen para clase</a:t>
            </a:r>
          </a:p>
          <a:p>
            <a:pPr>
              <a:buNone/>
            </a:pPr>
            <a:r>
              <a:rPr lang="es-ES" dirty="0" err="1"/>
              <a:t>Estrategia¿Qué</a:t>
            </a:r>
            <a:r>
              <a:rPr lang="es-ES" dirty="0"/>
              <a:t> hace?¿A quién </a:t>
            </a:r>
            <a:r>
              <a:rPr lang="es-ES" dirty="0" err="1"/>
              <a:t>beneficia?</a:t>
            </a:r>
            <a:r>
              <a:rPr lang="es-ES" b="1" dirty="0" err="1"/>
              <a:t>Reservas</a:t>
            </a:r>
            <a:r>
              <a:rPr lang="es-ES" dirty="0" err="1"/>
              <a:t>Prepagas</a:t>
            </a:r>
            <a:r>
              <a:rPr lang="es-ES" dirty="0"/>
              <a:t> por capacidad y recibes </a:t>
            </a:r>
            <a:r>
              <a:rPr lang="es-ES" dirty="0" err="1"/>
              <a:t>descuentosProducción</a:t>
            </a:r>
            <a:r>
              <a:rPr lang="es-ES" dirty="0"/>
              <a:t> </a:t>
            </a:r>
            <a:r>
              <a:rPr lang="es-ES" dirty="0" err="1"/>
              <a:t>estable</a:t>
            </a:r>
            <a:r>
              <a:rPr lang="es-ES" b="1" dirty="0" err="1"/>
              <a:t>Hybrid</a:t>
            </a:r>
            <a:r>
              <a:rPr lang="es-ES" b="1" dirty="0"/>
              <a:t> </a:t>
            </a:r>
            <a:r>
              <a:rPr lang="es-ES" b="1" dirty="0" err="1"/>
              <a:t>Benefit</a:t>
            </a:r>
            <a:r>
              <a:rPr lang="es-ES" dirty="0" err="1"/>
              <a:t>Usas</a:t>
            </a:r>
            <a:r>
              <a:rPr lang="es-ES" dirty="0"/>
              <a:t> tus licencias </a:t>
            </a:r>
            <a:r>
              <a:rPr lang="es-ES" dirty="0" err="1"/>
              <a:t>existentesMigraciones</a:t>
            </a:r>
            <a:r>
              <a:rPr lang="es-ES" dirty="0"/>
              <a:t> desde </a:t>
            </a:r>
            <a:r>
              <a:rPr lang="es-ES" dirty="0" err="1"/>
              <a:t>on-premise</a:t>
            </a:r>
            <a:r>
              <a:rPr lang="es-ES" b="1" dirty="0" err="1"/>
              <a:t>Créditos</a:t>
            </a:r>
            <a:r>
              <a:rPr lang="es-ES" b="1" dirty="0"/>
              <a:t> </a:t>
            </a:r>
            <a:r>
              <a:rPr lang="es-ES" b="1" dirty="0" err="1"/>
              <a:t>Azure</a:t>
            </a:r>
            <a:r>
              <a:rPr lang="es-ES" dirty="0" err="1"/>
              <a:t>Te</a:t>
            </a:r>
            <a:r>
              <a:rPr lang="es-ES" dirty="0"/>
              <a:t> dan saldo mensual para usar </a:t>
            </a:r>
            <a:r>
              <a:rPr lang="es-ES" dirty="0" err="1"/>
              <a:t>AzureDev</a:t>
            </a:r>
            <a:r>
              <a:rPr lang="es-ES" dirty="0"/>
              <a:t>/Test, estudiantes, suscriptores </a:t>
            </a:r>
            <a:r>
              <a:rPr lang="es-ES" dirty="0" err="1"/>
              <a:t>VS</a:t>
            </a:r>
            <a:r>
              <a:rPr lang="es-ES" b="1" dirty="0" err="1"/>
              <a:t>Comparar</a:t>
            </a:r>
            <a:r>
              <a:rPr lang="es-ES" b="1" dirty="0"/>
              <a:t> </a:t>
            </a:r>
            <a:r>
              <a:rPr lang="es-ES" b="1" dirty="0" err="1"/>
              <a:t>regiones</a:t>
            </a:r>
            <a:r>
              <a:rPr lang="es-ES" dirty="0" err="1"/>
              <a:t>Elige</a:t>
            </a:r>
            <a:r>
              <a:rPr lang="es-ES" dirty="0"/>
              <a:t> regiones más </a:t>
            </a:r>
            <a:r>
              <a:rPr lang="es-ES" dirty="0" err="1"/>
              <a:t>económicasTodos</a:t>
            </a:r>
            <a:r>
              <a:rPr lang="es-ES" b="1" dirty="0" err="1"/>
              <a:t>Presupuestos</a:t>
            </a:r>
            <a:r>
              <a:rPr lang="es-ES" dirty="0" err="1"/>
              <a:t>Controlas</a:t>
            </a:r>
            <a:r>
              <a:rPr lang="es-ES" dirty="0"/>
              <a:t> el gasto con </a:t>
            </a:r>
            <a:r>
              <a:rPr lang="es-ES" dirty="0" err="1"/>
              <a:t>alertasEmpresas</a:t>
            </a:r>
            <a:r>
              <a:rPr lang="es-ES" dirty="0"/>
              <a:t> que necesitan previsión</a:t>
            </a:r>
          </a:p>
          <a:p>
            <a:pPr>
              <a:buNone/>
            </a:pPr>
            <a:r>
              <a:rPr lang="es-ES" b="1" dirty="0"/>
              <a:t>❓ Pregunta para la clase:</a:t>
            </a:r>
          </a:p>
          <a:p>
            <a:r>
              <a:rPr lang="es-ES" dirty="0"/>
              <a:t>Si tuvieras que desplegar una aplicación crítica en producción por 3 años, ¿qué opciones de ahorro aplicarías y por qué?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19.svg"/><Relationship Id="rId5" Type="http://schemas.openxmlformats.org/officeDocument/2006/relationships/image" Target="../media/image22.svg"/><Relationship Id="rId15" Type="http://schemas.openxmlformats.org/officeDocument/2006/relationships/image" Target="../media/image30.sv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19" y="2007918"/>
            <a:ext cx="4167887" cy="2215991"/>
          </a:xfrm>
        </p:spPr>
        <p:txBody>
          <a:bodyPr/>
          <a:lstStyle/>
          <a:p>
            <a:r>
              <a:rPr lang="en-US" dirty="0">
                <a:cs typeface="Segoe UI"/>
              </a:rPr>
              <a:t>AZ-104T00A</a:t>
            </a:r>
            <a:br>
              <a:rPr lang="en-US" dirty="0"/>
            </a:br>
            <a:r>
              <a:rPr lang="en-US" dirty="0">
                <a:cs typeface="Segoe UI"/>
              </a:rPr>
              <a:t>Module 02: </a:t>
            </a:r>
            <a:br>
              <a:rPr lang="en-US" dirty="0"/>
            </a:br>
            <a:r>
              <a:rPr lang="en-US" dirty="0">
                <a:cs typeface="Segoe UI"/>
              </a:rPr>
              <a:t>Governance </a:t>
            </a:r>
            <a:br>
              <a:rPr lang="en-US" dirty="0"/>
            </a:br>
            <a:r>
              <a:rPr lang="en-US" dirty="0">
                <a:cs typeface="Segoe UI"/>
              </a:rPr>
              <a:t>and Compliance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Resource Tags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502522"/>
            <a:ext cx="6397040" cy="3791807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metadata for your Azure resources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Logically organizes resources into a taxonomy 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Consists of a name-value pair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Very useful for rolling up billing information</a:t>
            </a:r>
            <a:endParaRPr lang="en-US" dirty="0"/>
          </a:p>
          <a:p>
            <a:endParaRPr lang="en-US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A tag is associated with a resource or a resource group. ">
            <a:extLst>
              <a:ext uri="{FF2B5EF4-FFF2-40B4-BE49-F238E27FC236}">
                <a16:creationId xmlns:a16="http://schemas.microsoft.com/office/drawing/2014/main" id="{74284A7C-12AF-4886-9219-FA215A017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205" y="1414455"/>
            <a:ext cx="3772395" cy="2881141"/>
          </a:xfrm>
          <a:prstGeom prst="rect">
            <a:avLst/>
          </a:prstGeom>
        </p:spPr>
      </p:pic>
      <p:pic>
        <p:nvPicPr>
          <p:cNvPr id="7" name="Picture 7" descr="Two tags: Joe from the Marketing department and Cost Center Marketing.">
            <a:extLst>
              <a:ext uri="{FF2B5EF4-FFF2-40B4-BE49-F238E27FC236}">
                <a16:creationId xmlns:a16="http://schemas.microsoft.com/office/drawing/2014/main" id="{1E35448E-69F3-495D-8E8B-837F1BB53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595" y="4914411"/>
            <a:ext cx="4613563" cy="8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93AA-4DA8-4B19-9E38-18F12BE1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Cost Savings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0826-31A4-428E-936A-04976BF88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6699827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Azure Reservations - helps you save money by pre-paying for services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Hybrid Benefits - use Windows Server and SQL Server on-premises licenses with Software Assurance 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Credits - monthly credit benefit that allows you to experiment with, develop, and test new solutions on Azure</a:t>
            </a:r>
          </a:p>
          <a:p>
            <a:r>
              <a:rPr lang="en-US" dirty="0">
                <a:latin typeface="Segoe UI Semilight"/>
                <a:cs typeface="Segoe UI Semilight"/>
              </a:rPr>
              <a:t>Regions - Choose low-cost locations and regions</a:t>
            </a:r>
          </a:p>
        </p:txBody>
      </p:sp>
      <p:pic>
        <p:nvPicPr>
          <p:cNvPr id="7" name="Picture 7" descr="Bar chart with three bars. The largest bar is pay-as-you-go. The next bar is 72% savings with Azure reseved instances. The last bar is 80% savings with Azure reserved instances and Azure hybrid benefit.">
            <a:extLst>
              <a:ext uri="{FF2B5EF4-FFF2-40B4-BE49-F238E27FC236}">
                <a16:creationId xmlns:a16="http://schemas.microsoft.com/office/drawing/2014/main" id="{36559633-0BF0-4FF7-BD5F-B5563A55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51" y="1710321"/>
            <a:ext cx="4190035" cy="34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27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Azure Policy</a:t>
            </a:r>
          </a:p>
        </p:txBody>
      </p:sp>
    </p:spTree>
    <p:extLst>
      <p:ext uri="{BB962C8B-B14F-4D97-AF65-F5344CB8AC3E}">
        <p14:creationId xmlns:p14="http://schemas.microsoft.com/office/powerpoint/2010/main" val="200024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Management Groups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Azure Policy</a:t>
            </a:r>
            <a:endParaRPr lang="en-US" dirty="0"/>
          </a:p>
          <a:p>
            <a:r>
              <a:rPr lang="en-US" dirty="0"/>
              <a:t>Implementing Azure Policy</a:t>
            </a:r>
          </a:p>
          <a:p>
            <a:r>
              <a:rPr lang="en-US" dirty="0"/>
              <a:t>Policy Definitions</a:t>
            </a:r>
          </a:p>
          <a:p>
            <a:r>
              <a:rPr lang="en-US" dirty="0"/>
              <a:t>Create Initiative Definitions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Determine Compliance</a:t>
            </a:r>
          </a:p>
          <a:p>
            <a:r>
              <a:rPr lang="en-US" dirty="0"/>
              <a:t>Demonstration – Azure Policy</a:t>
            </a:r>
          </a:p>
        </p:txBody>
      </p:sp>
    </p:spTree>
    <p:extLst>
      <p:ext uri="{BB962C8B-B14F-4D97-AF65-F5344CB8AC3E}">
        <p14:creationId xmlns:p14="http://schemas.microsoft.com/office/powerpoint/2010/main" val="171827964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9023" y="1478902"/>
            <a:ext cx="5434763" cy="370563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Provides a level of scope above subscriptions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Targeting of policies and spend budgets across subscriptions and inheritance down the hierarchies</a:t>
            </a:r>
          </a:p>
          <a:p>
            <a:pPr lvl="0"/>
            <a:r>
              <a:rPr lang="en-US" dirty="0">
                <a:latin typeface="Segoe UI Semilight"/>
                <a:cs typeface="Segoe UI Semilight"/>
              </a:rPr>
              <a:t>Compliance and cost reporting by organization (business/teams)</a:t>
            </a:r>
          </a:p>
          <a:p>
            <a:endParaRPr lang="en-US" dirty="0"/>
          </a:p>
        </p:txBody>
      </p:sp>
      <p:pic>
        <p:nvPicPr>
          <p:cNvPr id="2" name="Picture 2" descr="Diagram showing how Azure management groups are used to organize subscriptions in a hierarchy of unified policy and access management. A single top-level management, or root group (Contoso) and every directory below is folded into it.">
            <a:extLst>
              <a:ext uri="{FF2B5EF4-FFF2-40B4-BE49-F238E27FC236}">
                <a16:creationId xmlns:a16="http://schemas.microsoft.com/office/drawing/2014/main" id="{E67EE83F-BF82-4A40-8F99-A5815D7E7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4" y="1758239"/>
            <a:ext cx="5646516" cy="34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6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4ED2-7C0F-4A3B-99ED-148A0B1F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41AD-60D1-4C98-BB47-C9F6A636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62073" cy="4217158"/>
          </a:xfrm>
        </p:spPr>
        <p:txBody>
          <a:bodyPr/>
          <a:lstStyle/>
          <a:p>
            <a:r>
              <a:rPr lang="en-US" dirty="0"/>
              <a:t>Azure Policy is a service in Azure that you use to create, assign and, manage policies</a:t>
            </a:r>
          </a:p>
          <a:p>
            <a:r>
              <a:rPr lang="en-US" dirty="0"/>
              <a:t>Azure Policy runs evaluations and scans for non-compliant resources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sz="2400" dirty="0"/>
              <a:t>Enforcement and compliance</a:t>
            </a:r>
          </a:p>
          <a:p>
            <a:pPr lvl="1"/>
            <a:r>
              <a:rPr lang="en-US" sz="2400" dirty="0"/>
              <a:t>Apply policies at scale</a:t>
            </a:r>
          </a:p>
          <a:p>
            <a:pPr lvl="1"/>
            <a:r>
              <a:rPr lang="en-US" sz="2400" dirty="0"/>
              <a:t>Remediation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F46DC19-A3CC-43D4-860D-67C56B3C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45591"/>
              </p:ext>
            </p:extLst>
          </p:nvPr>
        </p:nvGraphicFramePr>
        <p:xfrm>
          <a:off x="7217064" y="1011198"/>
          <a:ext cx="4597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2502348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Usage Cases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64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resource types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Specify the resource types that your organization can deploy.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56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virtual machine SKUs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Specify a set of virtual machine SKUs that your organization can deploy.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1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Allowed locations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Restrict the locations your organization can specify when deploying resources.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 tag and its value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Enforces a required tag and its value.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Backup should be enabled for Virtual Machines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1A1A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Audit if Azure Backup service is enabled for all Virtual machines.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gradFill>
                          <a:gsLst>
                            <a:gs pos="2917">
                              <a:srgbClr val="1A1A1A"/>
                            </a:gs>
                            <a:gs pos="30000">
                              <a:srgbClr val="1A1A1A"/>
                            </a:gs>
                          </a:gsLst>
                          <a:lin ang="5400000" scaled="0"/>
                        </a:gra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58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78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Implementing Azure Policy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340724"/>
            <a:ext cx="11018520" cy="24991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Browse Policy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Initiative 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Scope the Initiative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Policy evaluation results</a:t>
            </a:r>
          </a:p>
          <a:p>
            <a:endParaRPr lang="en-US" dirty="0"/>
          </a:p>
        </p:txBody>
      </p:sp>
      <p:pic>
        <p:nvPicPr>
          <p:cNvPr id="3" name="Picture 2" descr="Several policy definitions are grouped into an initiative and assigned to resources.">
            <a:extLst>
              <a:ext uri="{FF2B5EF4-FFF2-40B4-BE49-F238E27FC236}">
                <a16:creationId xmlns:a16="http://schemas.microsoft.com/office/drawing/2014/main" id="{3FA1541F-3061-42E4-994B-81C63929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74" y="1512168"/>
            <a:ext cx="8292621" cy="24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Policy Definitions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6768" y="1569087"/>
            <a:ext cx="6255512" cy="3360920"/>
          </a:xfrm>
        </p:spPr>
        <p:txBody>
          <a:bodyPr/>
          <a:lstStyle/>
          <a:p>
            <a:r>
              <a:rPr lang="en-US" dirty="0"/>
              <a:t>Many policy definitions are available</a:t>
            </a:r>
          </a:p>
          <a:p>
            <a:r>
              <a:rPr lang="en-US" dirty="0"/>
              <a:t>You can import policies from GitHub</a:t>
            </a:r>
          </a:p>
          <a:p>
            <a:r>
              <a:rPr lang="en-US" dirty="0"/>
              <a:t>Policy Definitions have a specific JSON format </a:t>
            </a:r>
          </a:p>
          <a:p>
            <a:r>
              <a:rPr lang="en-US" dirty="0"/>
              <a:t>You can create custom policy definitions</a:t>
            </a:r>
          </a:p>
          <a:p>
            <a:endParaRPr lang="en-US" dirty="0"/>
          </a:p>
        </p:txBody>
      </p:sp>
      <p:pic>
        <p:nvPicPr>
          <p:cNvPr id="5" name="Picture 6" descr="Screenshot of the Policy definition page. the import sample policy definition from GitHub link is highlighted.  ">
            <a:extLst>
              <a:ext uri="{FF2B5EF4-FFF2-40B4-BE49-F238E27FC236}">
                <a16:creationId xmlns:a16="http://schemas.microsoft.com/office/drawing/2014/main" id="{59D2E40A-48F6-4CD7-A0C4-A26D57E98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226" y="1011198"/>
            <a:ext cx="3212210" cy="52963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D1CF0-95BA-44EB-9EE8-1B4E0910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Initiative 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805FD-56F5-4BE9-82B8-BC2227C3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85542"/>
          </a:xfrm>
        </p:spPr>
        <p:txBody>
          <a:bodyPr/>
          <a:lstStyle/>
          <a:p>
            <a:r>
              <a:rPr lang="en-US" dirty="0"/>
              <a:t>Group policy definitions</a:t>
            </a:r>
          </a:p>
          <a:p>
            <a:r>
              <a:rPr lang="en-US" dirty="0"/>
              <a:t>Include one or more policies</a:t>
            </a:r>
          </a:p>
          <a:p>
            <a:r>
              <a:rPr lang="en-US" dirty="0"/>
              <a:t>Requires planning</a:t>
            </a:r>
          </a:p>
          <a:p>
            <a:pPr marL="2286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4" descr="Screenshot of the New Initiative definition page. Options shown for Definition location, Name, Description, and Category. POLICIES is highlighted with examples of policies that be used to create Initiative definitions.">
            <a:extLst>
              <a:ext uri="{FF2B5EF4-FFF2-40B4-BE49-F238E27FC236}">
                <a16:creationId xmlns:a16="http://schemas.microsoft.com/office/drawing/2014/main" id="{99110E7A-9EDD-425F-9D10-BA6AB6504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34976"/>
            <a:ext cx="6152908" cy="4812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993026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Scope the Initiative Definition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2499146"/>
          </a:xfrm>
        </p:spPr>
        <p:txBody>
          <a:bodyPr/>
          <a:lstStyle/>
          <a:p>
            <a:r>
              <a:rPr lang="en-US" dirty="0"/>
              <a:t>Assign the definition to a scope</a:t>
            </a:r>
          </a:p>
          <a:p>
            <a:r>
              <a:rPr lang="en-US" dirty="0"/>
              <a:t>The scope enforces the policy</a:t>
            </a:r>
          </a:p>
          <a:p>
            <a:r>
              <a:rPr lang="en-US" dirty="0"/>
              <a:t>Select the subscription, and optionally the resource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2" descr="Screenshot of the Definitions page for assigning an Initiative Definition to resources or groups or resources.">
            <a:extLst>
              <a:ext uri="{FF2B5EF4-FFF2-40B4-BE49-F238E27FC236}">
                <a16:creationId xmlns:a16="http://schemas.microsoft.com/office/drawing/2014/main" id="{D956FA3C-2509-4E6B-B402-3ED698C9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79" y="1300783"/>
            <a:ext cx="10884060" cy="2891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016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  <a:p>
            <a:r>
              <a:rPr lang="en-US" dirty="0"/>
              <a:t>Lesson 02: Azure Policy</a:t>
            </a:r>
          </a:p>
          <a:p>
            <a:r>
              <a:rPr lang="en-US" dirty="0"/>
              <a:t>Lesson 03: Role-based Access Control</a:t>
            </a:r>
          </a:p>
          <a:p>
            <a:r>
              <a:rPr lang="en-US" dirty="0"/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5325859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Determine Compliance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4524498"/>
            <a:ext cx="11018520" cy="1982081"/>
          </a:xfrm>
        </p:spPr>
        <p:txBody>
          <a:bodyPr/>
          <a:lstStyle/>
          <a:p>
            <a:r>
              <a:rPr lang="en-US" dirty="0"/>
              <a:t>Non-compliant initiatives</a:t>
            </a:r>
          </a:p>
          <a:p>
            <a:r>
              <a:rPr lang="en-US" dirty="0"/>
              <a:t>Non-compliant policies</a:t>
            </a:r>
          </a:p>
          <a:p>
            <a:r>
              <a:rPr lang="en-US" dirty="0"/>
              <a:t>Non-compliant resources</a:t>
            </a:r>
          </a:p>
          <a:p>
            <a:endParaRPr lang="en-US" dirty="0"/>
          </a:p>
        </p:txBody>
      </p:sp>
      <p:pic>
        <p:nvPicPr>
          <p:cNvPr id="2" name="Picture 2" descr="Screenshot of the Compliance blade. The East Region policy is selected. There are choices for non-compliant initiatives, non-compliant policies, and non-compliant resources.">
            <a:extLst>
              <a:ext uri="{FF2B5EF4-FFF2-40B4-BE49-F238E27FC236}">
                <a16:creationId xmlns:a16="http://schemas.microsoft.com/office/drawing/2014/main" id="{D64EAF2C-89F3-4776-A8DF-347DCAB68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51" y="1281468"/>
            <a:ext cx="10855124" cy="2983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99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7465-720B-4261-972B-C0E07DBE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3483-A30D-4384-88F2-DAED41163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499146"/>
          </a:xfrm>
        </p:spPr>
        <p:txBody>
          <a:bodyPr/>
          <a:lstStyle/>
          <a:p>
            <a:r>
              <a:rPr lang="en-US" dirty="0"/>
              <a:t>Assign a policy</a:t>
            </a:r>
          </a:p>
          <a:p>
            <a:r>
              <a:rPr lang="en-US" dirty="0"/>
              <a:t>Create and assign an initiative definition</a:t>
            </a:r>
          </a:p>
          <a:p>
            <a:r>
              <a:rPr lang="en-US" dirty="0"/>
              <a:t>Check for compliance</a:t>
            </a:r>
          </a:p>
          <a:p>
            <a:r>
              <a:rPr lang="en-US" dirty="0"/>
              <a:t>Check for remediation tasks</a:t>
            </a:r>
          </a:p>
          <a:p>
            <a:r>
              <a:rPr lang="en-US" dirty="0"/>
              <a:t>Remove your policy and initiative</a:t>
            </a:r>
          </a:p>
        </p:txBody>
      </p:sp>
    </p:spTree>
    <p:extLst>
      <p:ext uri="{BB962C8B-B14F-4D97-AF65-F5344CB8AC3E}">
        <p14:creationId xmlns:p14="http://schemas.microsoft.com/office/powerpoint/2010/main" val="18907842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9144000" cy="498598"/>
          </a:xfrm>
        </p:spPr>
        <p:txBody>
          <a:bodyPr/>
          <a:lstStyle/>
          <a:p>
            <a:r>
              <a:rPr lang="en-US" dirty="0"/>
              <a:t>Lesson 03: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461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Role-Based Access Control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Definition</a:t>
            </a:r>
          </a:p>
          <a:p>
            <a:r>
              <a:rPr lang="en-US" dirty="0">
                <a:latin typeface="Segoe UI Semilight"/>
                <a:cs typeface="Segoe UI Semilight"/>
              </a:rPr>
              <a:t>Role Assignment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 vs Azure AD Administrator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RBAC Authentication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RBAC Roles</a:t>
            </a:r>
          </a:p>
          <a:p>
            <a:r>
              <a:rPr lang="en-US" dirty="0">
                <a:latin typeface="Segoe UI Semilight"/>
                <a:cs typeface="Segoe UI Semilight"/>
              </a:rPr>
              <a:t>Demonstration – RBAC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6102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E4BC-CB74-4559-A2D6-2F27504E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233-948E-4C5F-B24E-A5E09460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5146024"/>
          </a:xfrm>
        </p:spPr>
        <p:txBody>
          <a:bodyPr/>
          <a:lstStyle/>
          <a:p>
            <a:pPr fontAlgn="base"/>
            <a:r>
              <a:rPr lang="en-US" sz="2200" dirty="0"/>
              <a:t>Provides fine-grained access management of resources in Azure​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Built on Azure Resource Manager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Segregate duties within your team ​</a:t>
            </a:r>
          </a:p>
          <a:p>
            <a:pPr lvl="1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only the amount of access to users that they need to perform their jobs​</a:t>
            </a:r>
          </a:p>
          <a:p>
            <a:pPr fontAlgn="base"/>
            <a:r>
              <a:rPr lang="en-US" sz="2200" dirty="0"/>
              <a:t>Concepts​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Security principal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 Object that represents something that is requesting access to resources​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Role definition.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Collection of permissions that lists the operations that can be performed​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Scope.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Boundary for the level of access that is requested​</a:t>
            </a:r>
          </a:p>
          <a:p>
            <a:pPr lvl="1" fontAlgn="base"/>
            <a:r>
              <a:rPr lang="en-US" sz="2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Assignment.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Attaching a role definition to a security principal at a particular scope​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Users can grant access described in a role definition by creating an assignment​</a:t>
            </a:r>
          </a:p>
          <a:p>
            <a:pPr lvl="2" fontAlgn="base"/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Deny assignments are currently read-only and can only be set by Azure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62600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B3CD8-77BC-4489-B1AD-442F8D0B5A1E}"/>
              </a:ext>
            </a:extLst>
          </p:cNvPr>
          <p:cNvSpPr/>
          <p:nvPr/>
        </p:nvSpPr>
        <p:spPr>
          <a:xfrm>
            <a:off x="492115" y="1232979"/>
            <a:ext cx="1120776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Collection of permissions that lists the operations that can be performed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74160-0DCC-434D-8702-ECA8BD6168AD}"/>
              </a:ext>
            </a:extLst>
          </p:cNvPr>
          <p:cNvSpPr txBox="1"/>
          <p:nvPr/>
        </p:nvSpPr>
        <p:spPr>
          <a:xfrm>
            <a:off x="1105889" y="4733629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Built-in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F64D14-5F6F-43F6-8D0D-204C32E6AE0D}"/>
              </a:ext>
            </a:extLst>
          </p:cNvPr>
          <p:cNvSpPr/>
          <p:nvPr/>
        </p:nvSpPr>
        <p:spPr bwMode="auto">
          <a:xfrm>
            <a:off x="759035" y="2340259"/>
            <a:ext cx="4272770" cy="2368168"/>
          </a:xfrm>
          <a:prstGeom prst="roundRect">
            <a:avLst>
              <a:gd name="adj" fmla="val 10105"/>
            </a:avLst>
          </a:prstGeom>
          <a:noFill/>
          <a:ln w="38100">
            <a:solidFill>
              <a:srgbClr val="01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Owner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b="1" dirty="0">
                <a:solidFill>
                  <a:schemeClr val="tx1"/>
                </a:solidFill>
                <a:latin typeface="Consolas" panose="020B0609020204030204" pitchFamily="49" charset="0"/>
              </a:rPr>
              <a:t>Contributor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Backup Operator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Security Reader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User Access Administrator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Contributor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398E2-DD93-4FAF-BDD9-48A85F7CC3EA}"/>
              </a:ext>
            </a:extLst>
          </p:cNvPr>
          <p:cNvSpPr txBox="1"/>
          <p:nvPr/>
        </p:nvSpPr>
        <p:spPr>
          <a:xfrm>
            <a:off x="1120001" y="6052297"/>
            <a:ext cx="3193034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7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Custom</a:t>
            </a:r>
            <a:endParaRPr lang="en-US" sz="17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F349E4-B53A-49D3-8011-1D8CCEFD9DD0}"/>
              </a:ext>
            </a:extLst>
          </p:cNvPr>
          <p:cNvSpPr/>
          <p:nvPr/>
        </p:nvSpPr>
        <p:spPr bwMode="auto">
          <a:xfrm>
            <a:off x="759035" y="5240717"/>
            <a:ext cx="4272770" cy="739757"/>
          </a:xfrm>
          <a:prstGeom prst="roundRect">
            <a:avLst/>
          </a:prstGeom>
          <a:noFill/>
          <a:ln w="38100">
            <a:solidFill>
              <a:srgbClr val="107C0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Reader Support Tickets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IN" sz="1700" dirty="0">
                <a:solidFill>
                  <a:schemeClr val="tx1"/>
                </a:solidFill>
                <a:latin typeface="Consolas" panose="020B0609020204030204" pitchFamily="49" charset="0"/>
              </a:rPr>
              <a:t>Virtual Machine Operator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9CE6F-E55B-4688-AF13-91504361B2CD}"/>
              </a:ext>
            </a:extLst>
          </p:cNvPr>
          <p:cNvSpPr/>
          <p:nvPr/>
        </p:nvSpPr>
        <p:spPr>
          <a:xfrm>
            <a:off x="8071597" y="1977980"/>
            <a:ext cx="1299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ea typeface="Segoe UI" pitchFamily="34" charset="0"/>
                <a:cs typeface="Segoe UI" pitchFamily="34" charset="0"/>
              </a:rPr>
              <a:t>Contributor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7721F3-7E7C-4DD6-9C7D-F835BB6DE2DB}"/>
              </a:ext>
            </a:extLst>
          </p:cNvPr>
          <p:cNvSpPr/>
          <p:nvPr/>
        </p:nvSpPr>
        <p:spPr bwMode="auto">
          <a:xfrm>
            <a:off x="6154162" y="2340260"/>
            <a:ext cx="4986399" cy="3640214"/>
          </a:xfrm>
          <a:prstGeom prst="roundRect">
            <a:avLst>
              <a:gd name="adj" fmla="val 10370"/>
            </a:avLst>
          </a:prstGeom>
          <a:solidFill>
            <a:schemeClr val="bg1"/>
          </a:solidFill>
          <a:ln w="38100">
            <a:solidFill>
              <a:srgbClr val="5B2D9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"Actions":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"*"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"NotActions"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"Authorization/*/Delete",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"Authorization/*/Write",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"Authorization/elevateAccess/Action"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"DataActions" 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"NotDataActions": [],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"AssignableScopes" : [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  "/"</a:t>
            </a:r>
          </a:p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EEAD99-9C40-40AB-A13E-B604AD24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464770" y="2347312"/>
            <a:ext cx="3837065" cy="3494013"/>
          </a:xfrm>
          <a:custGeom>
            <a:avLst/>
            <a:gdLst>
              <a:gd name="connsiteX0" fmla="*/ 4267200 w 4267200"/>
              <a:gd name="connsiteY0" fmla="*/ 0 h 4775200"/>
              <a:gd name="connsiteX1" fmla="*/ 0 w 4267200"/>
              <a:gd name="connsiteY1" fmla="*/ 624115 h 4775200"/>
              <a:gd name="connsiteX2" fmla="*/ 4122058 w 4267200"/>
              <a:gd name="connsiteY2" fmla="*/ 4775200 h 4775200"/>
              <a:gd name="connsiteX3" fmla="*/ 4267200 w 4267200"/>
              <a:gd name="connsiteY3" fmla="*/ 0 h 4775200"/>
              <a:gd name="connsiteX0" fmla="*/ 4248150 w 4248150"/>
              <a:gd name="connsiteY0" fmla="*/ 0 h 4775200"/>
              <a:gd name="connsiteX1" fmla="*/ 0 w 4248150"/>
              <a:gd name="connsiteY1" fmla="*/ 875787 h 4775200"/>
              <a:gd name="connsiteX2" fmla="*/ 4103008 w 4248150"/>
              <a:gd name="connsiteY2" fmla="*/ 4775200 h 4775200"/>
              <a:gd name="connsiteX3" fmla="*/ 4248150 w 4248150"/>
              <a:gd name="connsiteY3" fmla="*/ 0 h 477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8150" h="4775200">
                <a:moveTo>
                  <a:pt x="4248150" y="0"/>
                </a:moveTo>
                <a:lnTo>
                  <a:pt x="0" y="875787"/>
                </a:lnTo>
                <a:lnTo>
                  <a:pt x="4103008" y="4775200"/>
                </a:lnTo>
                <a:lnTo>
                  <a:pt x="4248150" y="0"/>
                </a:lnTo>
                <a:close/>
              </a:path>
            </a:pathLst>
          </a:custGeom>
          <a:solidFill>
            <a:srgbClr val="D2D2D2">
              <a:alpha val="74902"/>
            </a:srgbClr>
          </a:solidFill>
          <a:ln w="38100">
            <a:solidFill>
              <a:srgbClr val="737373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77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5243-6AC2-40C3-92C0-AB094607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69B375-0952-47EE-AAE6-B5B6DA0D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720" y="1237568"/>
            <a:ext cx="11018520" cy="800219"/>
          </a:xfrm>
        </p:spPr>
        <p:txBody>
          <a:bodyPr/>
          <a:lstStyle/>
          <a:p>
            <a:r>
              <a:rPr lang="en-US" sz="2600" dirty="0"/>
              <a:t>Process of binding a role definition to a user, group, or service principal at a scope for the purpose of granting access</a:t>
            </a:r>
          </a:p>
        </p:txBody>
      </p:sp>
      <p:grpSp>
        <p:nvGrpSpPr>
          <p:cNvPr id="15" name="Group 14" descr="A service principle, role definition, and scope creates a role assignment.">
            <a:extLst>
              <a:ext uri="{FF2B5EF4-FFF2-40B4-BE49-F238E27FC236}">
                <a16:creationId xmlns:a16="http://schemas.microsoft.com/office/drawing/2014/main" id="{EF9F1733-40DC-474E-813C-0BB5FBCE9CF8}"/>
              </a:ext>
            </a:extLst>
          </p:cNvPr>
          <p:cNvGrpSpPr/>
          <p:nvPr/>
        </p:nvGrpSpPr>
        <p:grpSpPr>
          <a:xfrm>
            <a:off x="280970" y="2343411"/>
            <a:ext cx="11377685" cy="4158238"/>
            <a:chOff x="280970" y="2408063"/>
            <a:chExt cx="11377685" cy="4158238"/>
          </a:xfrm>
        </p:grpSpPr>
        <p:cxnSp>
          <p:nvCxnSpPr>
            <p:cNvPr id="108" name="Elbow Connector 35">
              <a:extLst>
                <a:ext uri="{FF2B5EF4-FFF2-40B4-BE49-F238E27FC236}">
                  <a16:creationId xmlns:a16="http://schemas.microsoft.com/office/drawing/2014/main" id="{B140B6B2-42C4-4300-BD64-B425E32A8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2522" y="4103741"/>
              <a:ext cx="574014" cy="122483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079D622-3CD3-47DB-B4D3-F6FA52EABE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80" y="3662861"/>
              <a:ext cx="4543" cy="261442"/>
            </a:xfrm>
            <a:prstGeom prst="straightConnector1">
              <a:avLst/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Elbow Connector 135">
              <a:extLst>
                <a:ext uri="{FF2B5EF4-FFF2-40B4-BE49-F238E27FC236}">
                  <a16:creationId xmlns:a16="http://schemas.microsoft.com/office/drawing/2014/main" id="{78B3D3F7-4F07-408F-91ED-689C6CD192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52512" y="4103742"/>
              <a:ext cx="504093" cy="121694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D83B0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3EBD96-9AAE-45FF-81CB-1FCA7368DA67}"/>
                </a:ext>
              </a:extLst>
            </p:cNvPr>
            <p:cNvGrpSpPr/>
            <p:nvPr/>
          </p:nvGrpSpPr>
          <p:grpSpPr>
            <a:xfrm>
              <a:off x="4316647" y="2408063"/>
              <a:ext cx="3462067" cy="1210948"/>
              <a:chOff x="4037693" y="2248327"/>
              <a:chExt cx="3462067" cy="121094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CF36D14-6B6A-4146-850A-BC3DFE67282F}"/>
                  </a:ext>
                </a:extLst>
              </p:cNvPr>
              <p:cNvGrpSpPr/>
              <p:nvPr/>
            </p:nvGrpSpPr>
            <p:grpSpPr>
              <a:xfrm>
                <a:off x="4037693" y="2248327"/>
                <a:ext cx="3462067" cy="1210948"/>
                <a:chOff x="4037691" y="2248327"/>
                <a:chExt cx="3828653" cy="1398704"/>
              </a:xfrm>
            </p:grpSpPr>
            <p:sp>
              <p:nvSpPr>
                <p:cNvPr id="68" name="Rectangle: Rounded Corners 11">
                  <a:extLst>
                    <a:ext uri="{FF2B5EF4-FFF2-40B4-BE49-F238E27FC236}">
                      <a16:creationId xmlns:a16="http://schemas.microsoft.com/office/drawing/2014/main" id="{B7A1FE2D-8334-4973-8452-746AA1A0FA57}"/>
                    </a:ext>
                  </a:extLst>
                </p:cNvPr>
                <p:cNvSpPr/>
                <p:nvPr/>
              </p:nvSpPr>
              <p:spPr>
                <a:xfrm>
                  <a:off x="4296648" y="2305181"/>
                  <a:ext cx="3556664" cy="130688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6E6E6"/>
                </a:solidFill>
                <a:ln w="28575">
                  <a:solidFill>
                    <a:srgbClr val="737373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D8655F5-4EF6-4AF4-B8AF-9015E81BB5D9}"/>
                    </a:ext>
                  </a:extLst>
                </p:cNvPr>
                <p:cNvSpPr txBox="1"/>
                <p:nvPr/>
              </p:nvSpPr>
              <p:spPr>
                <a:xfrm>
                  <a:off x="4571777" y="3103692"/>
                  <a:ext cx="672449" cy="28124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User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6A7E448-3520-4CD7-B831-FE87E34F1E9E}"/>
                    </a:ext>
                  </a:extLst>
                </p:cNvPr>
                <p:cNvSpPr txBox="1"/>
                <p:nvPr/>
              </p:nvSpPr>
              <p:spPr>
                <a:xfrm>
                  <a:off x="6612435" y="2971587"/>
                  <a:ext cx="1234129" cy="6754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+mj-lt"/>
                    </a:rPr>
                    <a:t>Service principal</a:t>
                  </a:r>
                </a:p>
              </p:txBody>
            </p:sp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69A5E64D-9345-4435-8C3A-0155F735F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92008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937CD833-2B2F-48BF-BC82-F6E1CDFBC9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59726" y="2758271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C9E0C530-7070-4A58-B270-4C51592C4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76979" y="2877086"/>
                  <a:ext cx="242463" cy="22270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1A3E3D5A-6A94-4D49-A377-63ACABECE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3131" y="2604885"/>
                  <a:ext cx="648416" cy="450978"/>
                </a:xfrm>
                <a:prstGeom prst="rect">
                  <a:avLst/>
                </a:prstGeom>
              </p:spPr>
            </p:pic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ADA8E8E-29E1-4E10-9395-6CAF48E5FC5E}"/>
                    </a:ext>
                  </a:extLst>
                </p:cNvPr>
                <p:cNvSpPr/>
                <p:nvPr/>
              </p:nvSpPr>
              <p:spPr>
                <a:xfrm>
                  <a:off x="4295725" y="2305181"/>
                  <a:ext cx="3570619" cy="306815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bg1"/>
                      </a:solidFill>
                    </a:rPr>
                    <a:t>Service principal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BAFA273-8C16-40D9-8927-8D4383494A11}"/>
                    </a:ext>
                  </a:extLst>
                </p:cNvPr>
                <p:cNvSpPr/>
                <p:nvPr/>
              </p:nvSpPr>
              <p:spPr>
                <a:xfrm>
                  <a:off x="4037691" y="2248327"/>
                  <a:ext cx="515133" cy="418688"/>
                </a:xfrm>
                <a:prstGeom prst="ellipse">
                  <a:avLst/>
                </a:prstGeom>
                <a:solidFill>
                  <a:srgbClr val="01BC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pic>
              <p:nvPicPr>
                <p:cNvPr id="77" name="Picture 76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8A0C04D3-1764-4448-8046-598FD9F93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6188" y="2722289"/>
                  <a:ext cx="490156" cy="398388"/>
                </a:xfrm>
                <a:prstGeom prst="rect">
                  <a:avLst/>
                </a:prstGeom>
              </p:spPr>
            </p:pic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AFA71B-3ED6-48B7-9753-426AABA71EB5}"/>
                  </a:ext>
                </a:extLst>
              </p:cNvPr>
              <p:cNvSpPr txBox="1"/>
              <p:nvPr/>
            </p:nvSpPr>
            <p:spPr>
              <a:xfrm>
                <a:off x="5401479" y="2959834"/>
                <a:ext cx="843741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Group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8A050-1D5C-4B1C-93EF-01E27454F262}"/>
                </a:ext>
              </a:extLst>
            </p:cNvPr>
            <p:cNvGrpSpPr/>
            <p:nvPr/>
          </p:nvGrpSpPr>
          <p:grpSpPr>
            <a:xfrm>
              <a:off x="280970" y="3889742"/>
              <a:ext cx="3398853" cy="2676559"/>
              <a:chOff x="345167" y="1115265"/>
              <a:chExt cx="3398853" cy="2862942"/>
            </a:xfrm>
          </p:grpSpPr>
          <p:sp>
            <p:nvSpPr>
              <p:cNvPr id="80" name="Rectangle: Rounded Corners 12">
                <a:extLst>
                  <a:ext uri="{FF2B5EF4-FFF2-40B4-BE49-F238E27FC236}">
                    <a16:creationId xmlns:a16="http://schemas.microsoft.com/office/drawing/2014/main" id="{EA281998-ECA5-4756-B580-A9FFBC8BF1DB}"/>
                  </a:ext>
                </a:extLst>
              </p:cNvPr>
              <p:cNvSpPr/>
              <p:nvPr/>
            </p:nvSpPr>
            <p:spPr>
              <a:xfrm>
                <a:off x="612539" y="1174828"/>
                <a:ext cx="3131481" cy="2803379"/>
              </a:xfrm>
              <a:prstGeom prst="roundRect">
                <a:avLst>
                  <a:gd name="adj" fmla="val 0"/>
                </a:avLst>
              </a:prstGeom>
              <a:solidFill>
                <a:srgbClr val="E6E6E6"/>
              </a:solidFill>
              <a:ln w="28575">
                <a:solidFill>
                  <a:srgbClr val="737373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10C519-BEDC-402D-8DED-CC77B006B2D8}"/>
                  </a:ext>
                </a:extLst>
              </p:cNvPr>
              <p:cNvGrpSpPr/>
              <p:nvPr/>
            </p:nvGrpSpPr>
            <p:grpSpPr>
              <a:xfrm>
                <a:off x="750638" y="1552748"/>
                <a:ext cx="2855283" cy="2370631"/>
                <a:chOff x="940177" y="3503978"/>
                <a:chExt cx="2538969" cy="2457145"/>
              </a:xfrm>
            </p:grpSpPr>
            <p:sp>
              <p:nvSpPr>
                <p:cNvPr id="84" name="Rectangle: Rounded Corners 37">
                  <a:extLst>
                    <a:ext uri="{FF2B5EF4-FFF2-40B4-BE49-F238E27FC236}">
                      <a16:creationId xmlns:a16="http://schemas.microsoft.com/office/drawing/2014/main" id="{C3964120-A197-4112-A8C4-136F23087753}"/>
                    </a:ext>
                  </a:extLst>
                </p:cNvPr>
                <p:cNvSpPr/>
                <p:nvPr/>
              </p:nvSpPr>
              <p:spPr>
                <a:xfrm>
                  <a:off x="940177" y="3503978"/>
                  <a:ext cx="2538969" cy="1893787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Owner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…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Backup Operator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Security Reader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Contributor</a:t>
                  </a:r>
                </a:p>
              </p:txBody>
            </p:sp>
            <p:sp>
              <p:nvSpPr>
                <p:cNvPr id="85" name="Rectangle: Rounded Corners 38">
                  <a:extLst>
                    <a:ext uri="{FF2B5EF4-FFF2-40B4-BE49-F238E27FC236}">
                      <a16:creationId xmlns:a16="http://schemas.microsoft.com/office/drawing/2014/main" id="{58D36722-A42C-4ED2-A712-984D7939ABBD}"/>
                    </a:ext>
                  </a:extLst>
                </p:cNvPr>
                <p:cNvSpPr/>
                <p:nvPr/>
              </p:nvSpPr>
              <p:spPr>
                <a:xfrm>
                  <a:off x="940177" y="5346922"/>
                  <a:ext cx="2538968" cy="614201"/>
                </a:xfrm>
                <a:prstGeom prst="roundRect">
                  <a:avLst>
                    <a:gd name="adj" fmla="val 0"/>
                  </a:avLst>
                </a:prstGeom>
                <a:ln>
                  <a:solidFill>
                    <a:srgbClr val="00188F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r>
                    <a:rPr lang="en-US" sz="1500" dirty="0">
                      <a:latin typeface="Consolas" panose="020B0609020204030204" pitchFamily="49" charset="0"/>
                    </a:rPr>
                    <a:t>Reader Support Tickets</a:t>
                  </a:r>
                </a:p>
                <a:p>
                  <a:r>
                    <a:rPr lang="en-US" sz="1500" dirty="0">
                      <a:latin typeface="Consolas" panose="020B0609020204030204" pitchFamily="49" charset="0"/>
                    </a:rPr>
                    <a:t>Virtual Machine Operator</a:t>
                  </a:r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44FD626-03E5-439C-A596-6BDDFCE4815C}"/>
                  </a:ext>
                </a:extLst>
              </p:cNvPr>
              <p:cNvSpPr/>
              <p:nvPr/>
            </p:nvSpPr>
            <p:spPr>
              <a:xfrm>
                <a:off x="619824" y="1174828"/>
                <a:ext cx="3124195" cy="35887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b="1" dirty="0">
                    <a:solidFill>
                      <a:schemeClr val="bg1"/>
                    </a:solidFill>
                  </a:rPr>
                  <a:t>Role definition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465F878-875B-4784-B584-EFC46F4FF3F0}"/>
                  </a:ext>
                </a:extLst>
              </p:cNvPr>
              <p:cNvSpPr/>
              <p:nvPr/>
            </p:nvSpPr>
            <p:spPr>
              <a:xfrm>
                <a:off x="345167" y="1115265"/>
                <a:ext cx="515133" cy="418688"/>
              </a:xfrm>
              <a:prstGeom prst="ellipse">
                <a:avLst/>
              </a:prstGeom>
              <a:solidFill>
                <a:srgbClr val="01BC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5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1048AF-5CF5-46AE-A4F2-18E17CFCBBF7}"/>
                </a:ext>
              </a:extLst>
            </p:cNvPr>
            <p:cNvGrpSpPr/>
            <p:nvPr/>
          </p:nvGrpSpPr>
          <p:grpSpPr>
            <a:xfrm>
              <a:off x="4306536" y="3924303"/>
              <a:ext cx="3641573" cy="2517673"/>
              <a:chOff x="4306536" y="3873503"/>
              <a:chExt cx="3641573" cy="251767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2FCD7DF-22A1-451D-B612-85F192880F63}"/>
                  </a:ext>
                </a:extLst>
              </p:cNvPr>
              <p:cNvSpPr/>
              <p:nvPr/>
            </p:nvSpPr>
            <p:spPr>
              <a:xfrm>
                <a:off x="4316646" y="3873504"/>
                <a:ext cx="3535866" cy="2517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188D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dirty="0"/>
              </a:p>
            </p:txBody>
          </p:sp>
          <p:sp>
            <p:nvSpPr>
              <p:cNvPr id="89" name="Rectangle: Rounded Corners 40">
                <a:extLst>
                  <a:ext uri="{FF2B5EF4-FFF2-40B4-BE49-F238E27FC236}">
                    <a16:creationId xmlns:a16="http://schemas.microsoft.com/office/drawing/2014/main" id="{CD474A8C-6CFA-4944-B440-824D08283FDC}"/>
                  </a:ext>
                </a:extLst>
              </p:cNvPr>
              <p:cNvSpPr/>
              <p:nvPr/>
            </p:nvSpPr>
            <p:spPr>
              <a:xfrm>
                <a:off x="4431084" y="4314174"/>
                <a:ext cx="1979131" cy="179684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28575">
                <a:solidFill>
                  <a:srgbClr val="00188E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0"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"*"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"NotActions": [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"Auth/*/Delete",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"Auth/*/Write",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"Auth/elevate"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]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C242431-F398-40E9-A3D1-602C0A0F0724}"/>
                  </a:ext>
                </a:extLst>
              </p:cNvPr>
              <p:cNvSpPr txBox="1"/>
              <p:nvPr/>
            </p:nvSpPr>
            <p:spPr>
              <a:xfrm>
                <a:off x="4322071" y="6083398"/>
                <a:ext cx="1982863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Contributor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733D5D7-7F46-4F3A-A4D3-8FE8329032E0}"/>
                  </a:ext>
                </a:extLst>
              </p:cNvPr>
              <p:cNvSpPr txBox="1"/>
              <p:nvPr/>
            </p:nvSpPr>
            <p:spPr>
              <a:xfrm>
                <a:off x="6314618" y="5692843"/>
                <a:ext cx="1633491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pharma-sales</a:t>
                </a:r>
                <a:b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resource group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B7DAF6-8413-47ED-8E62-8B0214532018}"/>
                  </a:ext>
                </a:extLst>
              </p:cNvPr>
              <p:cNvSpPr txBox="1"/>
              <p:nvPr/>
            </p:nvSpPr>
            <p:spPr>
              <a:xfrm>
                <a:off x="6388768" y="4748123"/>
                <a:ext cx="1513918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Segoe UI" panose="020B0502040204020203" pitchFamily="34" charset="0"/>
                  </a:rPr>
                  <a:t>Marketing group</a:t>
                </a:r>
              </a:p>
            </p:txBody>
          </p:sp>
          <p:grpSp>
            <p:nvGrpSpPr>
              <p:cNvPr id="96" name="Group 4">
                <a:extLst>
                  <a:ext uri="{FF2B5EF4-FFF2-40B4-BE49-F238E27FC236}">
                    <a16:creationId xmlns:a16="http://schemas.microsoft.com/office/drawing/2014/main" id="{18001754-4D7D-4676-9A4E-EC9B9B1B628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11033" y="4328684"/>
                <a:ext cx="830872" cy="422011"/>
                <a:chOff x="388" y="817"/>
                <a:chExt cx="910" cy="574"/>
              </a:xfrm>
            </p:grpSpPr>
            <p:sp>
              <p:nvSpPr>
                <p:cNvPr id="103" name="AutoShape 3">
                  <a:extLst>
                    <a:ext uri="{FF2B5EF4-FFF2-40B4-BE49-F238E27FC236}">
                      <a16:creationId xmlns:a16="http://schemas.microsoft.com/office/drawing/2014/main" id="{68DE96BD-339E-4214-ACDE-42BAA3D5A4B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6" y="817"/>
                  <a:ext cx="815" cy="5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0A4F3AD2-67A3-4385-A2FB-A9142BBD6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5" name="Freeform 6">
                  <a:extLst>
                    <a:ext uri="{FF2B5EF4-FFF2-40B4-BE49-F238E27FC236}">
                      <a16:creationId xmlns:a16="http://schemas.microsoft.com/office/drawing/2014/main" id="{06614714-D0D4-4DEF-A3BD-B38159978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" y="818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A8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  <p:sp>
              <p:nvSpPr>
                <p:cNvPr id="106" name="Freeform 7">
                  <a:extLst>
                    <a:ext uri="{FF2B5EF4-FFF2-40B4-BE49-F238E27FC236}">
                      <a16:creationId xmlns:a16="http://schemas.microsoft.com/office/drawing/2014/main" id="{CF53C3BD-4DB1-49EE-8BD3-D98AB3FA7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1017"/>
                  <a:ext cx="327" cy="373"/>
                </a:xfrm>
                <a:custGeom>
                  <a:avLst/>
                  <a:gdLst>
                    <a:gd name="T0" fmla="*/ 0 w 137"/>
                    <a:gd name="T1" fmla="*/ 156 h 156"/>
                    <a:gd name="T2" fmla="*/ 137 w 137"/>
                    <a:gd name="T3" fmla="*/ 156 h 156"/>
                    <a:gd name="T4" fmla="*/ 92 w 137"/>
                    <a:gd name="T5" fmla="*/ 92 h 156"/>
                    <a:gd name="T6" fmla="*/ 117 w 137"/>
                    <a:gd name="T7" fmla="*/ 49 h 156"/>
                    <a:gd name="T8" fmla="*/ 68 w 137"/>
                    <a:gd name="T9" fmla="*/ 0 h 156"/>
                    <a:gd name="T10" fmla="*/ 19 w 137"/>
                    <a:gd name="T11" fmla="*/ 49 h 156"/>
                    <a:gd name="T12" fmla="*/ 45 w 137"/>
                    <a:gd name="T13" fmla="*/ 92 h 156"/>
                    <a:gd name="T14" fmla="*/ 0 w 137"/>
                    <a:gd name="T15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7" h="156">
                      <a:moveTo>
                        <a:pt x="0" y="156"/>
                      </a:moveTo>
                      <a:cubicBezTo>
                        <a:pt x="137" y="156"/>
                        <a:pt x="137" y="156"/>
                        <a:pt x="137" y="156"/>
                      </a:cubicBezTo>
                      <a:cubicBezTo>
                        <a:pt x="137" y="127"/>
                        <a:pt x="118" y="101"/>
                        <a:pt x="92" y="92"/>
                      </a:cubicBezTo>
                      <a:cubicBezTo>
                        <a:pt x="107" y="84"/>
                        <a:pt x="117" y="68"/>
                        <a:pt x="117" y="49"/>
                      </a:cubicBezTo>
                      <a:cubicBezTo>
                        <a:pt x="117" y="22"/>
                        <a:pt x="95" y="0"/>
                        <a:pt x="68" y="0"/>
                      </a:cubicBezTo>
                      <a:cubicBezTo>
                        <a:pt x="41" y="0"/>
                        <a:pt x="19" y="22"/>
                        <a:pt x="19" y="49"/>
                      </a:cubicBezTo>
                      <a:cubicBezTo>
                        <a:pt x="19" y="68"/>
                        <a:pt x="30" y="84"/>
                        <a:pt x="45" y="92"/>
                      </a:cubicBezTo>
                      <a:cubicBezTo>
                        <a:pt x="19" y="102"/>
                        <a:pt x="0" y="127"/>
                        <a:pt x="0" y="156"/>
                      </a:cubicBezTo>
                      <a:close/>
                    </a:path>
                  </a:pathLst>
                </a:custGeom>
                <a:solidFill>
                  <a:srgbClr val="0018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 dirty="0"/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A1B3F1B-E1AF-4B9E-B959-1493A011CF58}"/>
                  </a:ext>
                </a:extLst>
              </p:cNvPr>
              <p:cNvSpPr/>
              <p:nvPr/>
            </p:nvSpPr>
            <p:spPr>
              <a:xfrm>
                <a:off x="4306536" y="3873503"/>
                <a:ext cx="3545975" cy="358876"/>
              </a:xfrm>
              <a:prstGeom prst="rect">
                <a:avLst/>
              </a:prstGeom>
              <a:solidFill>
                <a:srgbClr val="00188D"/>
              </a:solidFill>
              <a:ln>
                <a:solidFill>
                  <a:srgbClr val="0018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Role assignment</a:t>
                </a:r>
              </a:p>
            </p:txBody>
          </p:sp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EE75EE5A-A29C-4EFF-9655-92C0693C3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23714" y="5208355"/>
                <a:ext cx="596089" cy="484488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D5E9E48-4D9A-4548-9483-DBEEEAAA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89730" y="3723632"/>
              <a:ext cx="3468925" cy="2798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2735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listing Azure RBAC roles vs Azure AD administrator roles. ">
            <a:extLst>
              <a:ext uri="{FF2B5EF4-FFF2-40B4-BE49-F238E27FC236}">
                <a16:creationId xmlns:a16="http://schemas.microsoft.com/office/drawing/2014/main" id="{760FCC8E-6ACC-4060-9B3D-E2933E8D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 vs. Azure AD Administrator Roles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5DE45-C240-4E4B-BC50-C8C10F0EB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64023"/>
            <a:ext cx="11018520" cy="1895904"/>
          </a:xfrm>
        </p:spPr>
        <p:txBody>
          <a:bodyPr/>
          <a:lstStyle/>
          <a:p>
            <a:r>
              <a:rPr lang="en-US" dirty="0"/>
              <a:t>Azure and Azure AD offer two types of RBAC roles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71BA1-B0D9-406E-91CA-6A8012B5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9322"/>
              </p:ext>
            </p:extLst>
          </p:nvPr>
        </p:nvGraphicFramePr>
        <p:xfrm>
          <a:off x="586390" y="2062064"/>
          <a:ext cx="11018520" cy="3439553"/>
        </p:xfrm>
        <a:graphic>
          <a:graphicData uri="http://schemas.openxmlformats.org/drawingml/2006/table">
            <a:tbl>
              <a:tblPr firstRow="1" firstCol="1" bandCol="1">
                <a:tableStyleId>{69012ECD-51FC-41F1-AA8D-1B2483CD663E}</a:tableStyleId>
              </a:tblPr>
              <a:tblGrid>
                <a:gridCol w="5281252">
                  <a:extLst>
                    <a:ext uri="{9D8B030D-6E8A-4147-A177-3AD203B41FA5}">
                      <a16:colId xmlns:a16="http://schemas.microsoft.com/office/drawing/2014/main" val="1173267169"/>
                    </a:ext>
                  </a:extLst>
                </a:gridCol>
                <a:gridCol w="5737268">
                  <a:extLst>
                    <a:ext uri="{9D8B030D-6E8A-4147-A177-3AD203B41FA5}">
                      <a16:colId xmlns:a16="http://schemas.microsoft.com/office/drawing/2014/main" val="1081038665"/>
                    </a:ext>
                  </a:extLst>
                </a:gridCol>
              </a:tblGrid>
              <a:tr h="3680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  <a:effectLst/>
                        </a:rPr>
                        <a:t> RBAC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Azure AD administrator roles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52225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 access to Azure resources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Manage</a:t>
                      </a:r>
                      <a:r>
                        <a:rPr lang="en-US" sz="2000" baseline="0" dirty="0">
                          <a:effectLst/>
                        </a:rPr>
                        <a:t> access to Azure AD objects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188329"/>
                  </a:ext>
                </a:extLst>
              </a:tr>
              <a:tr h="639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Support</a:t>
                      </a:r>
                      <a:r>
                        <a:rPr lang="en-US" sz="2000" b="0" baseline="0" dirty="0">
                          <a:effectLst/>
                        </a:rPr>
                        <a:t> custom roles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Does</a:t>
                      </a:r>
                      <a:r>
                        <a:rPr lang="en-US" sz="2000" baseline="0" dirty="0">
                          <a:effectLst/>
                        </a:rPr>
                        <a:t> not support custom roles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63738"/>
                  </a:ext>
                </a:extLst>
              </a:tr>
              <a:tr h="68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Scope can be specified at multiple levels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Scope is at the tenant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053974"/>
                  </a:ext>
                </a:extLst>
              </a:tr>
              <a:tr h="10536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the Azure portal, Azure CLI, Azure PowerShell, Azure Resource Manager templates, REST API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Role information can be accessed in Azure portal, Office 365 admin portal, Microsoft Graph, Azure Active Directory PowerShell for Graph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16000" marR="72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62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AC7D4A-9A3D-4F44-8829-C10438A75EB9}"/>
              </a:ext>
            </a:extLst>
          </p:cNvPr>
          <p:cNvSpPr/>
          <p:nvPr/>
        </p:nvSpPr>
        <p:spPr>
          <a:xfrm>
            <a:off x="586740" y="6020977"/>
            <a:ext cx="11165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Segoe UI VSS (Regular)"/>
              </a:rPr>
              <a:t>✔️ </a:t>
            </a:r>
            <a:r>
              <a:rPr lang="en-US" sz="2400" dirty="0"/>
              <a:t>Classic administrator roles should be avoided if using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82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47A-B73D-49ED-917E-B8AF76B3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RBAC Authentication</a:t>
            </a:r>
          </a:p>
        </p:txBody>
      </p:sp>
      <p:grpSp>
        <p:nvGrpSpPr>
          <p:cNvPr id="13" name="Group 12" descr="Azure AD Admin roles and Azure RBAC roles work together to authenticate users.">
            <a:extLst>
              <a:ext uri="{FF2B5EF4-FFF2-40B4-BE49-F238E27FC236}">
                <a16:creationId xmlns:a16="http://schemas.microsoft.com/office/drawing/2014/main" id="{045C3BC1-FF79-44B3-BA62-2C1B4380454F}"/>
              </a:ext>
            </a:extLst>
          </p:cNvPr>
          <p:cNvGrpSpPr/>
          <p:nvPr/>
        </p:nvGrpSpPr>
        <p:grpSpPr>
          <a:xfrm>
            <a:off x="584200" y="1752600"/>
            <a:ext cx="11430340" cy="4516438"/>
            <a:chOff x="584200" y="1752600"/>
            <a:chExt cx="11430340" cy="4516438"/>
          </a:xfrm>
        </p:grpSpPr>
        <p:grpSp>
          <p:nvGrpSpPr>
            <p:cNvPr id="10" name="Group 9" descr="The diagram depicts the progression from the classic subscription admin roles to the Azure role-based access control (RBAC) roles, and then to the Azure Active Directory (Azure AD) admin roles. ">
              <a:extLst>
                <a:ext uri="{FF2B5EF4-FFF2-40B4-BE49-F238E27FC236}">
                  <a16:creationId xmlns:a16="http://schemas.microsoft.com/office/drawing/2014/main" id="{FC104685-6B5E-4856-829C-4643E873BEE3}"/>
                </a:ext>
              </a:extLst>
            </p:cNvPr>
            <p:cNvGrpSpPr/>
            <p:nvPr/>
          </p:nvGrpSpPr>
          <p:grpSpPr>
            <a:xfrm>
              <a:off x="584200" y="1752600"/>
              <a:ext cx="11430340" cy="4516438"/>
              <a:chOff x="584200" y="1752600"/>
              <a:chExt cx="11430340" cy="4516438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E454B11-56C8-4DE3-B6A4-DBB4B30870F7}"/>
                  </a:ext>
                </a:extLst>
              </p:cNvPr>
              <p:cNvSpPr/>
              <p:nvPr/>
            </p:nvSpPr>
            <p:spPr bwMode="auto">
              <a:xfrm>
                <a:off x="584200" y="1752600"/>
                <a:ext cx="3987800" cy="1409700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107C0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95014B-6B17-492B-9558-825EB945C33A}"/>
                  </a:ext>
                </a:extLst>
              </p:cNvPr>
              <p:cNvGrpSpPr/>
              <p:nvPr/>
            </p:nvGrpSpPr>
            <p:grpSpPr>
              <a:xfrm>
                <a:off x="742950" y="1876425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4" name="Picture 3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AB9D12F8-BCA1-4625-9410-EE590900E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FF5495-2CF2-4A01-83A6-B6D8841BB02D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AD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Admin 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0EED074-6FA4-44E2-B0C5-8DC7E985A314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924050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Global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Application developer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Billing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355C9F6-53A8-46C6-B39E-06E81448BBB8}"/>
                  </a:ext>
                </a:extLst>
              </p:cNvPr>
              <p:cNvGrpSpPr/>
              <p:nvPr/>
            </p:nvGrpSpPr>
            <p:grpSpPr>
              <a:xfrm>
                <a:off x="2406650" y="2178464"/>
                <a:ext cx="2028825" cy="498062"/>
                <a:chOff x="2952750" y="2378489"/>
                <a:chExt cx="2028825" cy="498062"/>
              </a:xfrm>
            </p:grpSpPr>
            <p:pic>
              <p:nvPicPr>
                <p:cNvPr id="6" name="Graphic 5">
                  <a:extLst>
                    <a:ext uri="{FF2B5EF4-FFF2-40B4-BE49-F238E27FC236}">
                      <a16:creationId xmlns:a16="http://schemas.microsoft.com/office/drawing/2014/main" id="{927B7572-00EA-4163-B080-B53024385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2750" y="2378489"/>
                  <a:ext cx="498062" cy="498062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8BB41A-C67E-4AC7-B95C-14A366215A12}"/>
                    </a:ext>
                  </a:extLst>
                </p:cNvPr>
                <p:cNvSpPr txBox="1"/>
                <p:nvPr/>
              </p:nvSpPr>
              <p:spPr>
                <a:xfrm>
                  <a:off x="3562350" y="241935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Active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Directory tenant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FC8147-18E8-466E-B661-C0D5C3251EAC}"/>
                  </a:ext>
                </a:extLst>
              </p:cNvPr>
              <p:cNvSpPr txBox="1"/>
              <p:nvPr/>
            </p:nvSpPr>
            <p:spPr>
              <a:xfrm>
                <a:off x="2707240" y="3365501"/>
                <a:ext cx="55290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Root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E3EFFC0-C5C2-43F7-8FCC-3A7F1F342B19}"/>
                  </a:ext>
                </a:extLst>
              </p:cNvPr>
              <p:cNvSpPr/>
              <p:nvPr/>
            </p:nvSpPr>
            <p:spPr bwMode="auto">
              <a:xfrm>
                <a:off x="584200" y="3713843"/>
                <a:ext cx="6921500" cy="1696357"/>
              </a:xfrm>
              <a:prstGeom prst="roundRect">
                <a:avLst/>
              </a:prstGeom>
              <a:solidFill>
                <a:srgbClr val="E6E6E6"/>
              </a:solidFill>
              <a:ln w="38100">
                <a:solidFill>
                  <a:srgbClr val="0178D4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7B2BDB3-B51C-4AF6-8836-D36533F3C437}"/>
                  </a:ext>
                </a:extLst>
              </p:cNvPr>
              <p:cNvGrpSpPr/>
              <p:nvPr/>
            </p:nvGrpSpPr>
            <p:grpSpPr>
              <a:xfrm>
                <a:off x="799194" y="3866697"/>
                <a:ext cx="2028825" cy="1418630"/>
                <a:chOff x="742950" y="2143125"/>
                <a:chExt cx="2028825" cy="1418630"/>
              </a:xfrm>
            </p:grpSpPr>
            <p:pic>
              <p:nvPicPr>
                <p:cNvPr id="25" name="Picture 24" descr="A picture containing vector graphics&#10;&#10;Description automatically generated">
                  <a:extLst>
                    <a:ext uri="{FF2B5EF4-FFF2-40B4-BE49-F238E27FC236}">
                      <a16:creationId xmlns:a16="http://schemas.microsoft.com/office/drawing/2014/main" id="{5E6C2A97-FA33-4E22-BCB0-98B2E07F3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669" y="2143125"/>
                  <a:ext cx="425482" cy="425482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9789CC5-48F4-4AE5-A87C-274E4396E03C}"/>
                    </a:ext>
                  </a:extLst>
                </p:cNvPr>
                <p:cNvSpPr txBox="1"/>
                <p:nvPr/>
              </p:nvSpPr>
              <p:spPr>
                <a:xfrm>
                  <a:off x="1352550" y="2171700"/>
                  <a:ext cx="141922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Azure RBAC</a:t>
                  </a:r>
                </a:p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roles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B8A3B07-86AB-4309-8983-010B04C1637E}"/>
                    </a:ext>
                  </a:extLst>
                </p:cNvPr>
                <p:cNvSpPr txBox="1"/>
                <p:nvPr/>
              </p:nvSpPr>
              <p:spPr>
                <a:xfrm>
                  <a:off x="742950" y="2638425"/>
                  <a:ext cx="1514022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Owner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Contributor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Reader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User access admin</a:t>
                  </a:r>
                </a:p>
                <a:p>
                  <a:pPr algn="l"/>
                  <a:r>
                    <a:rPr lang="en-IN" sz="12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</a:rPr>
                    <a:t>…</a:t>
                  </a:r>
                  <a:endParaRPr lang="en-US" sz="12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9C7608F-EE28-4DD3-AF20-3992DCF8D6A3}"/>
                  </a:ext>
                </a:extLst>
              </p:cNvPr>
              <p:cNvGrpSpPr/>
              <p:nvPr/>
            </p:nvGrpSpPr>
            <p:grpSpPr>
              <a:xfrm>
                <a:off x="3260140" y="3830143"/>
                <a:ext cx="2188161" cy="533533"/>
                <a:chOff x="3225668" y="4058743"/>
                <a:chExt cx="2188161" cy="53353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0DE747-60F8-4CFF-B8E9-EB798FBC38BE}"/>
                    </a:ext>
                  </a:extLst>
                </p:cNvPr>
                <p:cNvSpPr txBox="1"/>
                <p:nvPr/>
              </p:nvSpPr>
              <p:spPr>
                <a:xfrm>
                  <a:off x="3849007" y="4110066"/>
                  <a:ext cx="15648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Root management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DC0CF8-80BC-4C68-8C2D-E76CE5B55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25668" y="4058743"/>
                  <a:ext cx="533533" cy="533533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ED9393-DA6E-4258-BD18-9C383B8EEC64}"/>
                  </a:ext>
                </a:extLst>
              </p:cNvPr>
              <p:cNvSpPr txBox="1"/>
              <p:nvPr/>
            </p:nvSpPr>
            <p:spPr>
              <a:xfrm>
                <a:off x="4327979" y="4545402"/>
                <a:ext cx="11203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Management group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37" name="Graphic 36">
                <a:extLst>
                  <a:ext uri="{FF2B5EF4-FFF2-40B4-BE49-F238E27FC236}">
                    <a16:creationId xmlns:a16="http://schemas.microsoft.com/office/drawing/2014/main" id="{3C849749-B810-489B-9388-76B59D6CA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04640" y="4494079"/>
                <a:ext cx="533533" cy="533533"/>
              </a:xfrm>
              <a:prstGeom prst="rect">
                <a:avLst/>
              </a:prstGeom>
            </p:spPr>
          </p:pic>
          <p:pic>
            <p:nvPicPr>
              <p:cNvPr id="54" name="Picture 53" descr="A picture containing vector graphics&#10;&#10;Description automatically generated">
                <a:extLst>
                  <a:ext uri="{FF2B5EF4-FFF2-40B4-BE49-F238E27FC236}">
                    <a16:creationId xmlns:a16="http://schemas.microsoft.com/office/drawing/2014/main" id="{C280034A-F529-49C3-A181-17E3AB719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3800" y="3044321"/>
                <a:ext cx="425482" cy="42548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C5B20AA-DB8F-4DA8-96E6-BDA38A07C8A1}"/>
                  </a:ext>
                </a:extLst>
              </p:cNvPr>
              <p:cNvSpPr txBox="1"/>
              <p:nvPr/>
            </p:nvSpPr>
            <p:spPr>
              <a:xfrm>
                <a:off x="5568073" y="2848872"/>
                <a:ext cx="158750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Global admin/User access admin (elevated access)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63A65D-236E-4451-AAC2-6DF45FD55AD9}"/>
                  </a:ext>
                </a:extLst>
              </p:cNvPr>
              <p:cNvSpPr txBox="1"/>
              <p:nvPr/>
            </p:nvSpPr>
            <p:spPr>
              <a:xfrm>
                <a:off x="10914855" y="4962072"/>
                <a:ext cx="10996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Azure account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cxnSp>
            <p:nvCxnSpPr>
              <p:cNvPr id="2051" name="Connector: Elbow 2050">
                <a:extLst>
                  <a:ext uri="{FF2B5EF4-FFF2-40B4-BE49-F238E27FC236}">
                    <a16:creationId xmlns:a16="http://schemas.microsoft.com/office/drawing/2014/main" id="{9F81330D-5626-439F-8F02-6765D011D81F}"/>
                  </a:ext>
                </a:extLst>
              </p:cNvPr>
              <p:cNvCxnSpPr>
                <a:cxnSpLocks/>
                <a:stCxn id="6" idx="2"/>
                <a:endCxn id="22" idx="0"/>
              </p:cNvCxnSpPr>
              <p:nvPr/>
            </p:nvCxnSpPr>
            <p:spPr>
              <a:xfrm rot="16200000" flipH="1">
                <a:off x="2475199" y="2857008"/>
                <a:ext cx="688975" cy="328010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79DEABD-187F-487B-BC75-4401CCEEB8DE}"/>
                  </a:ext>
                </a:extLst>
              </p:cNvPr>
              <p:cNvCxnSpPr>
                <a:cxnSpLocks/>
                <a:stCxn id="22" idx="2"/>
                <a:endCxn id="34" idx="1"/>
              </p:cNvCxnSpPr>
              <p:nvPr/>
            </p:nvCxnSpPr>
            <p:spPr>
              <a:xfrm rot="16200000" flipH="1">
                <a:off x="2863933" y="3700702"/>
                <a:ext cx="515965" cy="276449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id="{216BC84A-3BFF-40F5-A33D-858B2547E820}"/>
                  </a:ext>
                </a:extLst>
              </p:cNvPr>
              <p:cNvCxnSpPr>
                <a:cxnSpLocks/>
                <a:stCxn id="34" idx="2"/>
                <a:endCxn id="37" idx="1"/>
              </p:cNvCxnSpPr>
              <p:nvPr/>
            </p:nvCxnSpPr>
            <p:spPr>
              <a:xfrm rot="16200000" flipH="1">
                <a:off x="3417188" y="4473394"/>
                <a:ext cx="397170" cy="177733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18BD2D5C-5265-4D95-8A83-0BFB92938BEC}"/>
                  </a:ext>
                </a:extLst>
              </p:cNvPr>
              <p:cNvSpPr/>
              <p:nvPr/>
            </p:nvSpPr>
            <p:spPr bwMode="auto">
              <a:xfrm>
                <a:off x="5715001" y="4318681"/>
                <a:ext cx="4914900" cy="195035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B4009F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3CFF63-EED4-415C-83EA-E091A4771B38}"/>
                  </a:ext>
                </a:extLst>
              </p:cNvPr>
              <p:cNvSpPr txBox="1"/>
              <p:nvPr/>
            </p:nvSpPr>
            <p:spPr>
              <a:xfrm>
                <a:off x="7925481" y="4653123"/>
                <a:ext cx="10785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IN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Subscription</a:t>
                </a:r>
                <a:endPara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endParaRPr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ED0FFE98-8817-40F2-88A8-7EDE846A6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87556" y="4496872"/>
                <a:ext cx="527947" cy="527947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C1CC4AB-C451-4ECA-8FB3-B1217C68E206}"/>
                  </a:ext>
                </a:extLst>
              </p:cNvPr>
              <p:cNvGrpSpPr/>
              <p:nvPr/>
            </p:nvGrpSpPr>
            <p:grpSpPr>
              <a:xfrm>
                <a:off x="7881577" y="4978946"/>
                <a:ext cx="2044154" cy="404040"/>
                <a:chOff x="7970703" y="5372646"/>
                <a:chExt cx="2044154" cy="40404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1F72A4-ECF1-42CA-8150-55D2992DD70D}"/>
                    </a:ext>
                  </a:extLst>
                </p:cNvPr>
                <p:cNvSpPr txBox="1"/>
                <p:nvPr/>
              </p:nvSpPr>
              <p:spPr>
                <a:xfrm>
                  <a:off x="8450035" y="54669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 group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D1DA51C3-094F-4F21-96CB-9BB1EAED7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70703" y="5372646"/>
                  <a:ext cx="404040" cy="40404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7AD98-23E6-48FD-B41A-6DEB858EF95D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9004074" y="4760845"/>
                <a:ext cx="1823583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AD0892AF-5B4D-415C-9C4F-1AC776183806}"/>
                  </a:ext>
                </a:extLst>
              </p:cNvPr>
              <p:cNvCxnSpPr>
                <a:cxnSpLocks/>
                <a:stCxn id="48" idx="2"/>
                <a:endCxn id="52" idx="1"/>
              </p:cNvCxnSpPr>
              <p:nvPr/>
            </p:nvCxnSpPr>
            <p:spPr>
              <a:xfrm rot="16200000" flipH="1">
                <a:off x="7688480" y="4987868"/>
                <a:ext cx="156147" cy="230047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83CB5F39-7340-40E0-90CD-CDE16B40D642}"/>
                  </a:ext>
                </a:extLst>
              </p:cNvPr>
              <p:cNvCxnSpPr>
                <a:cxnSpLocks/>
                <a:stCxn id="52" idx="2"/>
              </p:cNvCxnSpPr>
              <p:nvPr/>
            </p:nvCxnSpPr>
            <p:spPr>
              <a:xfrm rot="16200000" flipH="1">
                <a:off x="8017571" y="5449012"/>
                <a:ext cx="430683" cy="298630"/>
              </a:xfrm>
              <a:prstGeom prst="bentConnector2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" name="Group 2060">
                <a:extLst>
                  <a:ext uri="{FF2B5EF4-FFF2-40B4-BE49-F238E27FC236}">
                    <a16:creationId xmlns:a16="http://schemas.microsoft.com/office/drawing/2014/main" id="{4045BC2A-602C-4643-A82E-A1152848FC92}"/>
                  </a:ext>
                </a:extLst>
              </p:cNvPr>
              <p:cNvGrpSpPr/>
              <p:nvPr/>
            </p:nvGrpSpPr>
            <p:grpSpPr>
              <a:xfrm>
                <a:off x="8318727" y="5630078"/>
                <a:ext cx="2969986" cy="364323"/>
                <a:chOff x="4994728" y="6671478"/>
                <a:chExt cx="2969986" cy="3643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AE17B1-0BA5-4A71-B48F-894322EBFD64}"/>
                    </a:ext>
                  </a:extLst>
                </p:cNvPr>
                <p:cNvGrpSpPr/>
                <p:nvPr/>
              </p:nvGrpSpPr>
              <p:grpSpPr>
                <a:xfrm>
                  <a:off x="4994728" y="6671478"/>
                  <a:ext cx="1364228" cy="364323"/>
                  <a:chOff x="7634514" y="5845977"/>
                  <a:chExt cx="2351429" cy="627959"/>
                </a:xfrm>
              </p:grpSpPr>
              <p:pic>
                <p:nvPicPr>
                  <p:cNvPr id="2052" name="Graphic 2051">
                    <a:extLst>
                      <a:ext uri="{FF2B5EF4-FFF2-40B4-BE49-F238E27FC236}">
                        <a16:creationId xmlns:a16="http://schemas.microsoft.com/office/drawing/2014/main" id="{E793C178-1389-42B0-9590-0B187EAA9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34514" y="5863730"/>
                    <a:ext cx="597384" cy="597384"/>
                  </a:xfrm>
                  <a:prstGeom prst="rect">
                    <a:avLst/>
                  </a:prstGeom>
                </p:spPr>
              </p:pic>
              <p:pic>
                <p:nvPicPr>
                  <p:cNvPr id="2054" name="Graphic 2053">
                    <a:extLst>
                      <a:ext uri="{FF2B5EF4-FFF2-40B4-BE49-F238E27FC236}">
                        <a16:creationId xmlns:a16="http://schemas.microsoft.com/office/drawing/2014/main" id="{381D129F-F99F-4004-8896-8E702D5D6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78776" y="5846256"/>
                    <a:ext cx="627480" cy="627480"/>
                  </a:xfrm>
                  <a:prstGeom prst="rect">
                    <a:avLst/>
                  </a:prstGeom>
                </p:spPr>
              </p:pic>
              <p:pic>
                <p:nvPicPr>
                  <p:cNvPr id="43" name="Graphic 42">
                    <a:extLst>
                      <a:ext uri="{FF2B5EF4-FFF2-40B4-BE49-F238E27FC236}">
                        <a16:creationId xmlns:a16="http://schemas.microsoft.com/office/drawing/2014/main" id="{3FC787F2-78BA-4535-A4AF-C4443E4F5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57984" y="5845977"/>
                    <a:ext cx="627959" cy="62795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6B06B35-38D3-4C6E-B4AE-1EC01B96D52E}"/>
                    </a:ext>
                  </a:extLst>
                </p:cNvPr>
                <p:cNvSpPr txBox="1"/>
                <p:nvPr/>
              </p:nvSpPr>
              <p:spPr>
                <a:xfrm>
                  <a:off x="6399892" y="6749644"/>
                  <a:ext cx="1564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l"/>
                  <a:r>
                    <a:rPr lang="en-IN" sz="1400" dirty="0">
                      <a:gradFill>
                        <a:gsLst>
                          <a:gs pos="2917">
                            <a:schemeClr val="tx1"/>
                          </a:gs>
                          <a:gs pos="30000">
                            <a:schemeClr val="tx1"/>
                          </a:gs>
                        </a:gsLst>
                        <a:lin ang="5400000" scaled="0"/>
                      </a:gradFill>
                      <a:latin typeface="+mj-lt"/>
                    </a:rPr>
                    <a:t>Resource</a:t>
                  </a:r>
                  <a:endParaRPr lang="en-US" sz="1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endParaRPr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7B330A4-665E-4AD7-A8A6-744482E92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141" y="3429000"/>
                <a:ext cx="1654759" cy="18823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346BCCB-B3AD-4952-8837-A54CD94CC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51100" y="3276600"/>
                <a:ext cx="165100" cy="292100"/>
              </a:xfrm>
              <a:prstGeom prst="line">
                <a:avLst/>
              </a:prstGeom>
              <a:ln w="57150"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1487B7B-6F21-4500-9161-216342B1CF8C}"/>
                  </a:ext>
                </a:extLst>
              </p:cNvPr>
              <p:cNvCxnSpPr/>
              <p:nvPr/>
            </p:nvCxnSpPr>
            <p:spPr>
              <a:xfrm>
                <a:off x="5500914" y="4644571"/>
                <a:ext cx="1886857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9FF459FF-3939-4F6D-AD10-55C9B3F6E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7997" y="4235338"/>
                <a:ext cx="1112766" cy="731702"/>
              </a:xfrm>
              <a:custGeom>
                <a:avLst/>
                <a:gdLst>
                  <a:gd name="T0" fmla="*/ 2242 w 2661"/>
                  <a:gd name="T1" fmla="*/ 773 h 1749"/>
                  <a:gd name="T2" fmla="*/ 2243 w 2661"/>
                  <a:gd name="T3" fmla="*/ 738 h 1749"/>
                  <a:gd name="T4" fmla="*/ 1505 w 2661"/>
                  <a:gd name="T5" fmla="*/ 0 h 1749"/>
                  <a:gd name="T6" fmla="*/ 890 w 2661"/>
                  <a:gd name="T7" fmla="*/ 330 h 1749"/>
                  <a:gd name="T8" fmla="*/ 677 w 2661"/>
                  <a:gd name="T9" fmla="*/ 270 h 1749"/>
                  <a:gd name="T10" fmla="*/ 266 w 2661"/>
                  <a:gd name="T11" fmla="*/ 681 h 1749"/>
                  <a:gd name="T12" fmla="*/ 266 w 2661"/>
                  <a:gd name="T13" fmla="*/ 689 h 1749"/>
                  <a:gd name="T14" fmla="*/ 0 w 2661"/>
                  <a:gd name="T15" fmla="*/ 1174 h 1749"/>
                  <a:gd name="T16" fmla="*/ 543 w 2661"/>
                  <a:gd name="T17" fmla="*/ 1748 h 1749"/>
                  <a:gd name="T18" fmla="*/ 543 w 2661"/>
                  <a:gd name="T19" fmla="*/ 1748 h 1749"/>
                  <a:gd name="T20" fmla="*/ 544 w 2661"/>
                  <a:gd name="T21" fmla="*/ 1748 h 1749"/>
                  <a:gd name="T22" fmla="*/ 575 w 2661"/>
                  <a:gd name="T23" fmla="*/ 1749 h 1749"/>
                  <a:gd name="T24" fmla="*/ 607 w 2661"/>
                  <a:gd name="T25" fmla="*/ 1748 h 1749"/>
                  <a:gd name="T26" fmla="*/ 2142 w 2661"/>
                  <a:gd name="T27" fmla="*/ 1748 h 1749"/>
                  <a:gd name="T28" fmla="*/ 2171 w 2661"/>
                  <a:gd name="T29" fmla="*/ 1749 h 1749"/>
                  <a:gd name="T30" fmla="*/ 2661 w 2661"/>
                  <a:gd name="T31" fmla="*/ 1258 h 1749"/>
                  <a:gd name="T32" fmla="*/ 2242 w 2661"/>
                  <a:gd name="T33" fmla="*/ 773 h 1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61" h="1749">
                    <a:moveTo>
                      <a:pt x="2242" y="773"/>
                    </a:moveTo>
                    <a:cubicBezTo>
                      <a:pt x="2242" y="761"/>
                      <a:pt x="2243" y="749"/>
                      <a:pt x="2243" y="738"/>
                    </a:cubicBezTo>
                    <a:cubicBezTo>
                      <a:pt x="2243" y="330"/>
                      <a:pt x="1912" y="0"/>
                      <a:pt x="1505" y="0"/>
                    </a:cubicBezTo>
                    <a:cubicBezTo>
                      <a:pt x="1248" y="0"/>
                      <a:pt x="1022" y="131"/>
                      <a:pt x="890" y="330"/>
                    </a:cubicBezTo>
                    <a:cubicBezTo>
                      <a:pt x="828" y="292"/>
                      <a:pt x="755" y="270"/>
                      <a:pt x="677" y="270"/>
                    </a:cubicBezTo>
                    <a:cubicBezTo>
                      <a:pt x="450" y="270"/>
                      <a:pt x="266" y="454"/>
                      <a:pt x="266" y="681"/>
                    </a:cubicBezTo>
                    <a:cubicBezTo>
                      <a:pt x="266" y="684"/>
                      <a:pt x="266" y="686"/>
                      <a:pt x="266" y="689"/>
                    </a:cubicBezTo>
                    <a:cubicBezTo>
                      <a:pt x="106" y="791"/>
                      <a:pt x="0" y="970"/>
                      <a:pt x="0" y="1174"/>
                    </a:cubicBezTo>
                    <a:cubicBezTo>
                      <a:pt x="0" y="1481"/>
                      <a:pt x="240" y="1732"/>
                      <a:pt x="543" y="1748"/>
                    </a:cubicBezTo>
                    <a:cubicBezTo>
                      <a:pt x="543" y="1748"/>
                      <a:pt x="543" y="1748"/>
                      <a:pt x="543" y="1748"/>
                    </a:cubicBezTo>
                    <a:cubicBezTo>
                      <a:pt x="544" y="1748"/>
                      <a:pt x="544" y="1748"/>
                      <a:pt x="544" y="1748"/>
                    </a:cubicBezTo>
                    <a:cubicBezTo>
                      <a:pt x="554" y="1749"/>
                      <a:pt x="565" y="1749"/>
                      <a:pt x="575" y="1749"/>
                    </a:cubicBezTo>
                    <a:cubicBezTo>
                      <a:pt x="586" y="1749"/>
                      <a:pt x="596" y="1749"/>
                      <a:pt x="607" y="1748"/>
                    </a:cubicBezTo>
                    <a:cubicBezTo>
                      <a:pt x="2142" y="1748"/>
                      <a:pt x="2142" y="1748"/>
                      <a:pt x="2142" y="1748"/>
                    </a:cubicBezTo>
                    <a:cubicBezTo>
                      <a:pt x="2151" y="1749"/>
                      <a:pt x="2161" y="1749"/>
                      <a:pt x="2171" y="1749"/>
                    </a:cubicBezTo>
                    <a:cubicBezTo>
                      <a:pt x="2442" y="1749"/>
                      <a:pt x="2661" y="1530"/>
                      <a:pt x="2661" y="1258"/>
                    </a:cubicBezTo>
                    <a:cubicBezTo>
                      <a:pt x="2661" y="1011"/>
                      <a:pt x="2479" y="807"/>
                      <a:pt x="2242" y="7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2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Picture 2" descr="https://azure.microsoft.com/svghandler/preview/?width=600&amp;amp;height=315">
                <a:extLst>
                  <a:ext uri="{FF2B5EF4-FFF2-40B4-BE49-F238E27FC236}">
                    <a16:creationId xmlns:a16="http://schemas.microsoft.com/office/drawing/2014/main" id="{42B5A8DF-99A2-4DE6-A2C2-1336818E3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34765" y="4465348"/>
                <a:ext cx="474623" cy="373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8" name="Picture 57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6E88E16F-31DB-48E9-86C4-1B051D2A6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652" y="4750304"/>
              <a:ext cx="425482" cy="42548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73EA2-5D83-45DA-8A72-636B1C92B8CA}"/>
                </a:ext>
              </a:extLst>
            </p:cNvPr>
            <p:cNvSpPr txBox="1"/>
            <p:nvPr/>
          </p:nvSpPr>
          <p:spPr>
            <a:xfrm>
              <a:off x="6503533" y="4778879"/>
              <a:ext cx="141922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RBAC</a:t>
              </a:r>
            </a:p>
            <a:p>
              <a:pPr algn="l"/>
              <a:r>
                <a:rPr lang="en-IN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roles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CBEFBF-188B-4406-A681-84B4B0761D29}"/>
                </a:ext>
              </a:extLst>
            </p:cNvPr>
            <p:cNvSpPr txBox="1"/>
            <p:nvPr/>
          </p:nvSpPr>
          <p:spPr>
            <a:xfrm>
              <a:off x="5893933" y="5245604"/>
              <a:ext cx="15140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Owner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Contributor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Reader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 access admin</a:t>
              </a:r>
            </a:p>
            <a:p>
              <a:pPr algn="l"/>
              <a:r>
                <a:rPr lang="en-IN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…</a:t>
              </a:r>
              <a:endPara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434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D5EE60-2B12-4E4C-B36C-2433218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Roles</a:t>
            </a:r>
          </a:p>
        </p:txBody>
      </p:sp>
      <p:graphicFrame>
        <p:nvGraphicFramePr>
          <p:cNvPr id="5" name="Table 4" descr="Table showing the types of RBAC roles  in Azure (owner, contributor, reader and user access administrator) with a description of their  permissions and details. ">
            <a:extLst>
              <a:ext uri="{FF2B5EF4-FFF2-40B4-BE49-F238E27FC236}">
                <a16:creationId xmlns:a16="http://schemas.microsoft.com/office/drawing/2014/main" id="{28B084FB-790F-4462-88E3-45ED7DC0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928993"/>
              </p:ext>
            </p:extLst>
          </p:nvPr>
        </p:nvGraphicFramePr>
        <p:xfrm>
          <a:off x="588263" y="1444153"/>
          <a:ext cx="11018520" cy="479614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98646">
                  <a:extLst>
                    <a:ext uri="{9D8B030D-6E8A-4147-A177-3AD203B41FA5}">
                      <a16:colId xmlns:a16="http://schemas.microsoft.com/office/drawing/2014/main" val="1101825562"/>
                    </a:ext>
                  </a:extLst>
                </a:gridCol>
                <a:gridCol w="3630986">
                  <a:extLst>
                    <a:ext uri="{9D8B030D-6E8A-4147-A177-3AD203B41FA5}">
                      <a16:colId xmlns:a16="http://schemas.microsoft.com/office/drawing/2014/main" val="236706924"/>
                    </a:ext>
                  </a:extLst>
                </a:gridCol>
                <a:gridCol w="4188888">
                  <a:extLst>
                    <a:ext uri="{9D8B030D-6E8A-4147-A177-3AD203B41FA5}">
                      <a16:colId xmlns:a16="http://schemas.microsoft.com/office/drawing/2014/main" val="521193641"/>
                    </a:ext>
                  </a:extLst>
                </a:gridCol>
              </a:tblGrid>
              <a:tr h="3403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RBAC role in Azure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Permissions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52625"/>
                  </a:ext>
                </a:extLst>
              </a:tr>
              <a:tr h="12250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Owner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Has full access to all resources and can delegate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The Service Administrator and Co-Administrators are assigned the Owner role at the subscription scope. 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102123"/>
                  </a:ext>
                </a:extLst>
              </a:tr>
              <a:tr h="10577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Contributor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Creates and manages all types of Azure resources but cannot grant access to others.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311705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Reader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Views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 applies to all resource types.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81607"/>
                  </a:ext>
                </a:extLst>
              </a:tr>
              <a:tr h="698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User Access Administrator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Manages user access to Azure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This</a:t>
                      </a:r>
                      <a:r>
                        <a:rPr lang="en-US" sz="2000" b="0" baseline="0" dirty="0">
                          <a:effectLst/>
                        </a:rPr>
                        <a:t> applies to managing access, rather than to managing resources.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76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946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Subscriptions and Accounts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Azure RBAC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C1430-519B-49AE-9775-F86B0FD4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Locate the Access Control blade</a:t>
            </a:r>
          </a:p>
          <a:p>
            <a:r>
              <a:rPr lang="en-US" dirty="0"/>
              <a:t>Review role permissions</a:t>
            </a:r>
          </a:p>
          <a:p>
            <a:r>
              <a:rPr lang="en-US" dirty="0"/>
              <a:t>Add a role assignment</a:t>
            </a:r>
          </a:p>
          <a:p>
            <a:r>
              <a:rPr lang="en-US" dirty="0"/>
              <a:t>Explore PowerShell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13" y="2969388"/>
            <a:ext cx="9308592" cy="498598"/>
          </a:xfrm>
        </p:spPr>
        <p:txBody>
          <a:bodyPr/>
          <a:lstStyle/>
          <a:p>
            <a:r>
              <a:rPr lang="en-US" dirty="0">
                <a:cs typeface="Segoe UI"/>
              </a:rPr>
              <a:t>Lesson 04: Module 02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947-3F02-48BF-A456-13B4C0FF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02a - Manage Subscriptions and Azure RBAC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D60B-8C8C-4869-9F65-35DDBF5D7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5358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the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using management groups for the Contoso's Azure subscriptions.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granting user permissions for submitting support requests. This user would only be able to create support request tickets and view resource groups.</a:t>
            </a:r>
            <a:endParaRPr lang="en-US" sz="2400" dirty="0"/>
          </a:p>
          <a:p>
            <a:endParaRPr lang="en-US" sz="2400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Implement Management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Create custom RBAC roles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Assign RBAC roles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787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304-3FF6-43CA-82FB-F9BD37CA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Lab 02b - Manage Governance via Azure Policy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B2C-CBCD-498D-A601-6CED2C365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To improve management of Azure resources in Contoso, you have been tasked with implementing the following functionality: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tagging resource groups that include only infrastructure resources 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ensuring that only properly tagged infrastructure resources can be added to infrastructure resource groups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remediating any non-compliant resources</a:t>
            </a:r>
            <a:endParaRPr lang="en-US" sz="2400" dirty="0"/>
          </a:p>
          <a:p>
            <a:endParaRPr lang="en-US" sz="2400" b="1" dirty="0">
              <a:latin typeface="Segoe UI Semilight"/>
              <a:cs typeface="Segoe UI Semilight"/>
            </a:endParaRPr>
          </a:p>
          <a:p>
            <a:r>
              <a:rPr lang="en-US" sz="2400" b="1" dirty="0">
                <a:latin typeface="Segoe UI Semilight"/>
                <a:cs typeface="Segoe UI Semilight"/>
              </a:rPr>
              <a:t>Objectives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1: Create and assign tags via the Azure portal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2: Enforce tagging via an Azure policy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Segoe UI Semilight"/>
                <a:cs typeface="Segoe UI Semilight"/>
              </a:rPr>
              <a:t>Task 3: Apply tagging via an Azure policy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743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0058598" cy="478900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Analyze costs and create budgets with Azure Cost Management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Predict costs and optimize spending for Azure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Control and organize Azure resources with Azure Resource Manager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Apply and monitor infrastructure standards with Azure Policy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Create custom roles for Azure resources with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Manage access to an Azure subscription by using Azure role-based access control (RBAC)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Secure your Azure resources with role-based access control (RBAC)</a:t>
            </a:r>
            <a:endParaRPr lang="en-US" sz="240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1-ADCB-44A6-A586-4BE06B83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 and Accounts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3DB3-B59D-4E6F-98E4-F1169ABE03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Regions</a:t>
            </a:r>
          </a:p>
          <a:p>
            <a:r>
              <a:rPr lang="en-US" dirty="0">
                <a:latin typeface="Segoe UI Semilight"/>
                <a:cs typeface="Segoe UI Semilight"/>
              </a:rPr>
              <a:t>Azure Subscriptions</a:t>
            </a:r>
            <a:endParaRPr lang="en-US" dirty="0"/>
          </a:p>
          <a:p>
            <a:r>
              <a:rPr lang="en-US" dirty="0"/>
              <a:t>Getting a Subscription</a:t>
            </a:r>
          </a:p>
          <a:p>
            <a:r>
              <a:rPr lang="en-US" dirty="0"/>
              <a:t>Subscription Usage</a:t>
            </a:r>
          </a:p>
          <a:p>
            <a:r>
              <a:rPr lang="en-US" dirty="0">
                <a:latin typeface="Segoe UI Semilight"/>
                <a:cs typeface="Segoe UI Semilight"/>
              </a:rPr>
              <a:t>Cost Management</a:t>
            </a:r>
            <a:endParaRPr lang="en-US" dirty="0">
              <a:solidFill>
                <a:srgbClr val="1A1A1A"/>
              </a:solidFill>
              <a:latin typeface="Segoe UI Semilight"/>
              <a:cs typeface="Segoe UI Semilight"/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Resource Tags 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Segoe UI Semilight"/>
                <a:cs typeface="Segoe UI Semilight"/>
              </a:rPr>
              <a:t>Cost Savings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79581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6198874" cy="4825937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A region represents a collection of datacenters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Provides flexibility and scale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Preserves data residency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/>
              <a:t>Select regions close to your users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Be aware of region deployment availability</a:t>
            </a:r>
            <a:endParaRPr lang="en-IE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There are global services that are region independent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dirty="0">
                <a:latin typeface="Segoe UI Semilight"/>
                <a:cs typeface="Segoe UI Semilight"/>
              </a:rPr>
              <a:t>Regions are paired for high 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6790572" y="4840965"/>
            <a:ext cx="4815038" cy="830997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2400" dirty="0">
                <a:latin typeface="Segoe UI Semilight"/>
                <a:cs typeface="Segoe UI Semilight"/>
              </a:rPr>
              <a:t>Worldwide there are 50+ regions representing 140 countries</a:t>
            </a:r>
            <a:endParaRPr lang="en-US" sz="2400" dirty="0">
              <a:latin typeface="Segoe UI Semilight"/>
              <a:cs typeface="Segoe UI Semilight"/>
            </a:endParaRPr>
          </a:p>
        </p:txBody>
      </p:sp>
      <p:pic>
        <p:nvPicPr>
          <p:cNvPr id="3" name="Picture 3" descr="Map of regions across the world. ">
            <a:extLst>
              <a:ext uri="{FF2B5EF4-FFF2-40B4-BE49-F238E27FC236}">
                <a16:creationId xmlns:a16="http://schemas.microsoft.com/office/drawing/2014/main" id="{CC2BB798-FA10-4FBD-AD87-0D150FC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1" y="1799653"/>
            <a:ext cx="5489275" cy="274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664199" cy="3619452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latin typeface="Segoe UI Semilight"/>
                <a:cs typeface="Segoe UI Semilight"/>
              </a:rPr>
              <a:t>Logical unit of Azure services that is linked to an Azure account</a:t>
            </a:r>
          </a:p>
          <a:p>
            <a:r>
              <a:rPr lang="en-US" dirty="0">
                <a:latin typeface="Segoe UI Semilight"/>
                <a:cs typeface="Segoe UI Semilight"/>
              </a:rPr>
              <a:t>Security and billing boundary</a:t>
            </a:r>
            <a:endParaRPr lang="en-US" dirty="0"/>
          </a:p>
          <a:p>
            <a:r>
              <a:rPr lang="en-US" dirty="0">
                <a:latin typeface="Segoe UI Semilight"/>
                <a:cs typeface="Segoe UI Semilight"/>
              </a:rPr>
              <a:t>Includes accounts - identities in Azure Active Directory (Azure AD) or in a directory that is trusted by Azure AD, such as a work or school organization</a:t>
            </a:r>
          </a:p>
        </p:txBody>
      </p:sp>
      <p:pic>
        <p:nvPicPr>
          <p:cNvPr id="2" name="Picture 2" descr="Flowchart. At the top is the Azure Account. Connected to the account is a Dev Subscription, Test Subscription, and Production Subscription. Each subscription uses different Azure resources. ">
            <a:extLst>
              <a:ext uri="{FF2B5EF4-FFF2-40B4-BE49-F238E27FC236}">
                <a16:creationId xmlns:a16="http://schemas.microsoft.com/office/drawing/2014/main" id="{46F5C197-E672-44C9-99AE-E825719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367124"/>
            <a:ext cx="5945530" cy="383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52637" y="433450"/>
            <a:ext cx="11018520" cy="553998"/>
          </a:xfrm>
        </p:spPr>
        <p:txBody>
          <a:bodyPr/>
          <a:lstStyle/>
          <a:p>
            <a:r>
              <a:rPr lang="en-US" dirty="0"/>
              <a:t>Getting a Subscription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948485" cy="4567404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dirty="0">
                <a:latin typeface="Segoe UI Semilight"/>
                <a:cs typeface="Segoe UI Semilight"/>
              </a:rPr>
              <a:t>Enterprise Agreement </a:t>
            </a:r>
            <a:r>
              <a:rPr lang="en-US" dirty="0">
                <a:latin typeface="Segoe UI Semilight"/>
                <a:cs typeface="Segoe UI Semilight"/>
              </a:rPr>
              <a:t>customers make an upfront monetary commitment and consume services throughout the year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Resellers</a:t>
            </a:r>
            <a:r>
              <a:rPr lang="en-US" dirty="0">
                <a:latin typeface="Segoe UI Semilight"/>
                <a:cs typeface="Segoe UI Semilight"/>
              </a:rPr>
              <a:t> provide a simple, flexible way to purchase cloud services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Partners </a:t>
            </a:r>
            <a:r>
              <a:rPr lang="en-US" dirty="0">
                <a:latin typeface="Segoe UI Semilight"/>
                <a:cs typeface="Segoe UI Semilight"/>
              </a:rPr>
              <a:t>can design and implement your Azure cloud solution</a:t>
            </a:r>
          </a:p>
          <a:p>
            <a:r>
              <a:rPr lang="en-US" b="1" dirty="0">
                <a:latin typeface="Segoe UI Semilight"/>
                <a:cs typeface="Segoe UI Semilight"/>
              </a:rPr>
              <a:t>Personal free account </a:t>
            </a:r>
            <a:r>
              <a:rPr lang="en-US" dirty="0">
                <a:latin typeface="Segoe UI Semilight"/>
                <a:cs typeface="Segoe UI Semilight"/>
              </a:rPr>
              <a:t>-start right away</a:t>
            </a:r>
          </a:p>
        </p:txBody>
      </p:sp>
      <p:pic>
        <p:nvPicPr>
          <p:cNvPr id="2" name="Picture 1" descr="Four images representing the four areas on the slide. Decorative. ">
            <a:extLst>
              <a:ext uri="{FF2B5EF4-FFF2-40B4-BE49-F238E27FC236}">
                <a16:creationId xmlns:a16="http://schemas.microsoft.com/office/drawing/2014/main" id="{C54E5324-11EC-47E5-9ECE-B4C6E81B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50" y="1137473"/>
            <a:ext cx="459678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0B8-9CB3-466F-8195-21E6F4AD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Usage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A2B37-C2CF-47B4-8811-5C06E7CD8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87623"/>
              </p:ext>
            </p:extLst>
          </p:nvPr>
        </p:nvGraphicFramePr>
        <p:xfrm>
          <a:off x="595085" y="1432186"/>
          <a:ext cx="10623042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95">
                  <a:extLst>
                    <a:ext uri="{9D8B030D-6E8A-4147-A177-3AD203B41FA5}">
                      <a16:colId xmlns:a16="http://schemas.microsoft.com/office/drawing/2014/main" val="1244596785"/>
                    </a:ext>
                  </a:extLst>
                </a:gridCol>
                <a:gridCol w="8653347">
                  <a:extLst>
                    <a:ext uri="{9D8B030D-6E8A-4147-A177-3AD203B41FA5}">
                      <a16:colId xmlns:a16="http://schemas.microsoft.com/office/drawing/2014/main" val="1144169494"/>
                    </a:ext>
                  </a:extLst>
                </a:gridCol>
              </a:tblGrid>
              <a:tr h="51106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Subscription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422487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a $200 credit for the first 30 days, free limited access for 12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718024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Pay-As-You-Go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Charges you monthly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247879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Enterprise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One agreement, with discounts for new licenses and Software Assurance -  targeted at enterprise-scale organizations.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433382"/>
                  </a:ext>
                </a:extLst>
              </a:tr>
              <a:tr h="1041904">
                <a:tc>
                  <a:txBody>
                    <a:bodyPr/>
                    <a:lstStyle/>
                    <a:p>
                      <a:r>
                        <a:rPr lang="en-US" sz="2000" dirty="0"/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Includes $100 for 12 months – must verify student access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2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037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6D09-0E04-479E-9B63-D439C03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Cost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BC2A-20CB-45E4-8BD7-61191870C3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4761523" cy="1982081"/>
          </a:xfrm>
        </p:spPr>
        <p:txBody>
          <a:bodyPr/>
          <a:lstStyle/>
          <a:p>
            <a:r>
              <a:rPr lang="en-US" dirty="0"/>
              <a:t>Conduct cost analysis</a:t>
            </a:r>
          </a:p>
          <a:p>
            <a:r>
              <a:rPr lang="en-US" dirty="0"/>
              <a:t>Create a budget</a:t>
            </a:r>
          </a:p>
          <a:p>
            <a:r>
              <a:rPr lang="en-US" dirty="0"/>
              <a:t>Review recommendations</a:t>
            </a:r>
          </a:p>
          <a:p>
            <a:r>
              <a:rPr lang="en-US" dirty="0"/>
              <a:t>Export the data</a:t>
            </a:r>
          </a:p>
        </p:txBody>
      </p:sp>
      <p:pic>
        <p:nvPicPr>
          <p:cNvPr id="4" name="Picture 3" descr="Screenshot of the Cost Management dashboard showing service name and location costs and forecasts.">
            <a:extLst>
              <a:ext uri="{FF2B5EF4-FFF2-40B4-BE49-F238E27FC236}">
                <a16:creationId xmlns:a16="http://schemas.microsoft.com/office/drawing/2014/main" id="{088C566D-88D0-4585-8B9F-97F14C61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16" y="1471307"/>
            <a:ext cx="6140789" cy="496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2466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9535</Words>
  <Application>Microsoft Office PowerPoint</Application>
  <PresentationFormat>Panorámica</PresentationFormat>
  <Paragraphs>950</Paragraphs>
  <Slides>34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02:  Governance  and Compliance</vt:lpstr>
      <vt:lpstr>Module Overview</vt:lpstr>
      <vt:lpstr>Lesson 01: Subscriptions and Accounts</vt:lpstr>
      <vt:lpstr>Subscriptions and Accounts Overview</vt:lpstr>
      <vt:lpstr>Regions</vt:lpstr>
      <vt:lpstr>Azure Subscriptions</vt:lpstr>
      <vt:lpstr>Getting a Subscription</vt:lpstr>
      <vt:lpstr>Subscription Usage</vt:lpstr>
      <vt:lpstr>Cost Management</vt:lpstr>
      <vt:lpstr>Resource Tags</vt:lpstr>
      <vt:lpstr>Cost Savings</vt:lpstr>
      <vt:lpstr>Lesson 02: Azure Policy</vt:lpstr>
      <vt:lpstr>Azure Policy Overview</vt:lpstr>
      <vt:lpstr>Management Groups</vt:lpstr>
      <vt:lpstr>Azure Policy</vt:lpstr>
      <vt:lpstr>Implementing Azure Policy</vt:lpstr>
      <vt:lpstr>Policy Definitions</vt:lpstr>
      <vt:lpstr>Create Initiative Definitions</vt:lpstr>
      <vt:lpstr>Scope the Initiative Definition</vt:lpstr>
      <vt:lpstr>Determine Compliance</vt:lpstr>
      <vt:lpstr>Demonstration – Azure Policy</vt:lpstr>
      <vt:lpstr>Lesson 03: Role-Based Access Control</vt:lpstr>
      <vt:lpstr>Role-Based Access Control Overview</vt:lpstr>
      <vt:lpstr>Role-Based Access Control</vt:lpstr>
      <vt:lpstr>Role Definition</vt:lpstr>
      <vt:lpstr>Role Assignment</vt:lpstr>
      <vt:lpstr>Azure RBAC Roles vs. Azure AD Administrator Roles</vt:lpstr>
      <vt:lpstr>RBAC Authentication</vt:lpstr>
      <vt:lpstr>Azure RBAC Roles</vt:lpstr>
      <vt:lpstr>Demonstration – Azure RBAC</vt:lpstr>
      <vt:lpstr>Lesson 04: Module 02 Lab and Review</vt:lpstr>
      <vt:lpstr>Lab 02a - Manage Subscriptions and Azure RBAC</vt:lpstr>
      <vt:lpstr>Lab 02b - Manage Governance via Azure Policy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2020-03-16T13:41:11Z</dcterms:created>
  <dcterms:modified xsi:type="dcterms:W3CDTF">2025-03-30T17:43:59Z</dcterms:modified>
</cp:coreProperties>
</file>