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2"/>
  </p:notesMasterIdLst>
  <p:sldIdLst>
    <p:sldId id="1719" r:id="rId2"/>
    <p:sldId id="2235" r:id="rId3"/>
    <p:sldId id="1865" r:id="rId4"/>
    <p:sldId id="2231" r:id="rId5"/>
    <p:sldId id="2134" r:id="rId6"/>
    <p:sldId id="2222" r:id="rId7"/>
    <p:sldId id="2135" r:id="rId8"/>
    <p:sldId id="2140" r:id="rId9"/>
    <p:sldId id="1862" r:id="rId10"/>
    <p:sldId id="1911" r:id="rId11"/>
    <p:sldId id="2137" r:id="rId12"/>
    <p:sldId id="2240" r:id="rId13"/>
    <p:sldId id="1866" r:id="rId14"/>
    <p:sldId id="2232" r:id="rId15"/>
    <p:sldId id="2224" r:id="rId16"/>
    <p:sldId id="2225" r:id="rId17"/>
    <p:sldId id="2226" r:id="rId18"/>
    <p:sldId id="2227" r:id="rId19"/>
    <p:sldId id="2171" r:id="rId20"/>
    <p:sldId id="2173" r:id="rId21"/>
    <p:sldId id="2005" r:id="rId22"/>
    <p:sldId id="2233" r:id="rId23"/>
    <p:sldId id="2201" r:id="rId24"/>
    <p:sldId id="2202" r:id="rId25"/>
    <p:sldId id="2203" r:id="rId26"/>
    <p:sldId id="2239" r:id="rId27"/>
    <p:sldId id="2242" r:id="rId28"/>
    <p:sldId id="2206" r:id="rId29"/>
    <p:sldId id="2245" r:id="rId30"/>
    <p:sldId id="2207" r:id="rId31"/>
    <p:sldId id="2208" r:id="rId32"/>
    <p:sldId id="2006" r:id="rId33"/>
    <p:sldId id="2234" r:id="rId34"/>
    <p:sldId id="2214" r:id="rId35"/>
    <p:sldId id="2215" r:id="rId36"/>
    <p:sldId id="2217" r:id="rId37"/>
    <p:sldId id="2220" r:id="rId38"/>
    <p:sldId id="2007" r:id="rId39"/>
    <p:sldId id="1907" r:id="rId40"/>
    <p:sldId id="224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712E45-F379-4389-9205-E36007058F61}" v="2" dt="2020-03-13T00:02:25.166"/>
    <p1510:client id="{1842C6E4-F03E-4E9B-8852-612792501A58}" v="122" dt="2020-03-12T22:49:07.192"/>
    <p1510:client id="{19760893-8645-498D-A8DD-BEEF4CBDC502}" v="284" dt="2020-03-13T13:56:45.126"/>
    <p1510:client id="{199D9656-78AA-4C86-A6C8-FBC1267E1809}" v="18" dt="2020-03-12T23:43:16.036"/>
    <p1510:client id="{6192F22C-2FD1-40A8-B5DA-F9B1C81C38E4}" v="24" dt="2020-03-13T00:01:19.938"/>
    <p1510:client id="{65F2C33D-E490-47E4-A3A3-DACAE49F223F}" v="11" dt="2020-03-12T01:37:28.719"/>
    <p1510:client id="{89583513-EEE9-418E-8D6D-BF04DF4858C0}" v="2" dt="2020-03-12T23:53:50.851"/>
    <p1510:client id="{8FAE3DDC-C7C3-4773-B9A4-FFFA065E9757}" v="2" dt="2020-03-12T23:59:59.236"/>
    <p1510:client id="{A3EDF5DF-61EF-413E-A2C2-EEDB3DA52A9A}" v="3" dt="2020-02-21T22:45:42.615"/>
    <p1510:client id="{AD63AFD7-B631-499B-88CC-7C7CFF78848A}" v="115" dt="2020-03-15T17:38:49.561"/>
    <p1510:client id="{D411E93F-BD37-4693-B83E-458FA2F71100}" v="3" dt="2020-03-15T18:22:28.840"/>
    <p1510:client id="{FCF35C69-C040-4871-BE2A-4DE2849A2168}" v="9" dt="2020-02-24T16:10:17.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52" autoAdjust="0"/>
    <p:restoredTop sz="51236" autoAdjust="0"/>
  </p:normalViewPr>
  <p:slideViewPr>
    <p:cSldViewPr snapToGrid="0">
      <p:cViewPr varScale="1">
        <p:scale>
          <a:sx n="49" d="100"/>
          <a:sy n="49" d="100"/>
        </p:scale>
        <p:origin x="60" y="138"/>
      </p:cViewPr>
      <p:guideLst/>
    </p:cSldViewPr>
  </p:slideViewPr>
  <p:notesTextViewPr>
    <p:cViewPr>
      <p:scale>
        <a:sx n="1" d="1"/>
        <a:sy n="1" d="1"/>
      </p:scale>
      <p:origin x="0" y="-92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4/1/2025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‹Nº›</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zuremarketplace.microsoft.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lifecyc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azuremarketplace.microsoft.com/"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microsoft.com/es-es/pricing/calculato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server software support for Microsoft Azure virtual machines - https://support.microsoft.com/en-us/help/2721672/microsoft-server-software-support-for-microsoft-azure-virtual-machines </a:t>
            </a:r>
          </a:p>
          <a:p>
            <a:r>
              <a:rPr lang="en-US" dirty="0"/>
              <a:t>Linux on distributions endorsed by Azure - https://docs.microsoft.com/en-us/azure/virtual-machines/linux/endorsed-distros#supported-distributions–versions.</a:t>
            </a:r>
          </a:p>
          <a:p>
            <a:pPr>
              <a:buNone/>
            </a:pPr>
            <a:r>
              <a:rPr lang="es-ES" b="1" dirty="0"/>
              <a:t>🖥️ Sistemas Operativos Compatibles con Azure Virtual Machines</a:t>
            </a:r>
          </a:p>
          <a:p>
            <a:pPr>
              <a:buNone/>
            </a:pPr>
            <a:r>
              <a:rPr lang="es-ES" dirty="0"/>
              <a:t>Azure ofrece una </a:t>
            </a:r>
            <a:r>
              <a:rPr lang="es-ES" b="1" dirty="0"/>
              <a:t>gran variedad de imágenes de sistemas operativos</a:t>
            </a:r>
            <a:r>
              <a:rPr lang="es-ES" dirty="0"/>
              <a:t> que puedes instalar en una VM, tanto de </a:t>
            </a:r>
            <a:r>
              <a:rPr lang="es-ES" b="1" dirty="0"/>
              <a:t>Windows</a:t>
            </a:r>
            <a:r>
              <a:rPr lang="es-ES" dirty="0"/>
              <a:t> como de </a:t>
            </a:r>
            <a:r>
              <a:rPr lang="es-ES" b="1" dirty="0"/>
              <a:t>Linux</a:t>
            </a:r>
            <a:r>
              <a:rPr lang="es-ES" dirty="0"/>
              <a:t>.</a:t>
            </a:r>
          </a:p>
          <a:p>
            <a:pPr>
              <a:buNone/>
            </a:pPr>
            <a:r>
              <a:rPr lang="es-ES" dirty="0"/>
              <a:t>📌 El </a:t>
            </a:r>
            <a:r>
              <a:rPr lang="es-ES" b="1" dirty="0"/>
              <a:t>sistema operativo influye en el precio por hora</a:t>
            </a:r>
            <a:r>
              <a:rPr lang="es-ES" dirty="0"/>
              <a:t> de la VM, ya que </a:t>
            </a:r>
            <a:r>
              <a:rPr lang="es-ES" b="1" dirty="0"/>
              <a:t>la licencia está incluida</a:t>
            </a:r>
            <a:r>
              <a:rPr lang="es-ES" dirty="0"/>
              <a:t> en el coste.</a:t>
            </a:r>
          </a:p>
          <a:p>
            <a:pPr>
              <a:buNone/>
            </a:pPr>
            <a:r>
              <a:rPr lang="es-ES" b="1" dirty="0"/>
              <a:t>🪟 Windows Server en Azure</a:t>
            </a:r>
          </a:p>
          <a:p>
            <a:pPr>
              <a:buFont typeface="Arial" panose="020B0604020202020204" pitchFamily="34" charset="0"/>
              <a:buChar char="•"/>
            </a:pPr>
            <a:r>
              <a:rPr lang="es-ES" dirty="0"/>
              <a:t>Azure incluye licencias para versiones comunes como:</a:t>
            </a:r>
          </a:p>
          <a:p>
            <a:pPr marL="742950" lvl="1" indent="-285750">
              <a:buFont typeface="Arial" panose="020B0604020202020204" pitchFamily="34" charset="0"/>
              <a:buChar char="•"/>
            </a:pPr>
            <a:r>
              <a:rPr lang="es-ES" b="1" dirty="0"/>
              <a:t>Windows Server</a:t>
            </a:r>
            <a:endParaRPr lang="es-ES" dirty="0"/>
          </a:p>
          <a:p>
            <a:pPr marL="742950" lvl="1" indent="-285750">
              <a:buFont typeface="Arial" panose="020B0604020202020204" pitchFamily="34" charset="0"/>
              <a:buChar char="•"/>
            </a:pPr>
            <a:r>
              <a:rPr lang="es-ES" b="1" dirty="0"/>
              <a:t>Microsoft SQL Server</a:t>
            </a:r>
            <a:endParaRPr lang="es-ES" dirty="0"/>
          </a:p>
          <a:p>
            <a:pPr marL="742950" lvl="1" indent="-285750">
              <a:buFont typeface="Arial" panose="020B0604020202020204" pitchFamily="34" charset="0"/>
              <a:buChar char="•"/>
            </a:pPr>
            <a:r>
              <a:rPr lang="es-ES" b="1" dirty="0"/>
              <a:t>Microsoft Exchange</a:t>
            </a:r>
            <a:endParaRPr lang="es-ES" dirty="0"/>
          </a:p>
          <a:p>
            <a:pPr marL="742950" lvl="1" indent="-285750">
              <a:buFont typeface="Arial" panose="020B0604020202020204" pitchFamily="34" charset="0"/>
              <a:buChar char="•"/>
            </a:pPr>
            <a:r>
              <a:rPr lang="es-ES" b="1" dirty="0"/>
              <a:t>SharePoint Server</a:t>
            </a:r>
            <a:endParaRPr lang="es-ES" dirty="0"/>
          </a:p>
          <a:p>
            <a:pPr>
              <a:buNone/>
            </a:pPr>
            <a:r>
              <a:rPr lang="es-ES" b="1" dirty="0"/>
              <a:t>⚠️ Importante:</a:t>
            </a:r>
          </a:p>
          <a:p>
            <a:pPr>
              <a:buNone/>
            </a:pPr>
            <a:r>
              <a:rPr lang="es-ES" dirty="0"/>
              <a:t>Microsoft </a:t>
            </a:r>
            <a:r>
              <a:rPr lang="es-ES" b="1" dirty="0"/>
              <a:t>no permite actualizar</a:t>
            </a:r>
            <a:r>
              <a:rPr lang="es-ES" dirty="0"/>
              <a:t> el sistema operativo de una VM de Windows en Azure.</a:t>
            </a:r>
            <a:br>
              <a:rPr lang="es-ES" dirty="0"/>
            </a:br>
            <a:r>
              <a:rPr lang="es-ES" dirty="0"/>
              <a:t>➡️ En su lugar, debes crear una </a:t>
            </a:r>
            <a:r>
              <a:rPr lang="es-ES" b="1" dirty="0"/>
              <a:t>nueva VM con la versión deseada</a:t>
            </a:r>
            <a:r>
              <a:rPr lang="es-ES" dirty="0"/>
              <a:t> y </a:t>
            </a:r>
            <a:r>
              <a:rPr lang="es-ES" b="1" dirty="0"/>
              <a:t>migrar las cargas de trabajo</a:t>
            </a:r>
            <a:r>
              <a:rPr lang="es-ES" dirty="0"/>
              <a:t>.</a:t>
            </a:r>
          </a:p>
          <a:p>
            <a:pPr>
              <a:buNone/>
            </a:pPr>
            <a:r>
              <a:rPr lang="es-ES" b="1" dirty="0"/>
              <a:t>🐧 Linux en Azure</a:t>
            </a:r>
          </a:p>
          <a:p>
            <a:pPr>
              <a:buNone/>
            </a:pPr>
            <a:r>
              <a:rPr lang="es-ES" dirty="0"/>
              <a:t>Azure admite muchas distribuciones populares, como:</a:t>
            </a:r>
          </a:p>
          <a:p>
            <a:pPr>
              <a:buFont typeface="Arial" panose="020B0604020202020204" pitchFamily="34" charset="0"/>
              <a:buChar char="•"/>
            </a:pPr>
            <a:r>
              <a:rPr lang="es-ES" b="1" dirty="0"/>
              <a:t>Ubuntu</a:t>
            </a:r>
            <a:endParaRPr lang="es-ES" dirty="0"/>
          </a:p>
          <a:p>
            <a:pPr>
              <a:buFont typeface="Arial" panose="020B0604020202020204" pitchFamily="34" charset="0"/>
              <a:buChar char="•"/>
            </a:pPr>
            <a:r>
              <a:rPr lang="es-ES" b="1" dirty="0"/>
              <a:t>Debian</a:t>
            </a:r>
            <a:endParaRPr lang="es-ES" dirty="0"/>
          </a:p>
          <a:p>
            <a:pPr>
              <a:buFont typeface="Arial" panose="020B0604020202020204" pitchFamily="34" charset="0"/>
              <a:buChar char="•"/>
            </a:pPr>
            <a:r>
              <a:rPr lang="es-ES" b="1" dirty="0"/>
              <a:t>CentOS</a:t>
            </a:r>
            <a:endParaRPr lang="es-ES" dirty="0"/>
          </a:p>
          <a:p>
            <a:pPr>
              <a:buFont typeface="Arial" panose="020B0604020202020204" pitchFamily="34" charset="0"/>
              <a:buChar char="•"/>
            </a:pPr>
            <a:r>
              <a:rPr lang="es-ES" b="1" dirty="0"/>
              <a:t>Oracle Linux</a:t>
            </a:r>
            <a:endParaRPr lang="es-ES" dirty="0"/>
          </a:p>
          <a:p>
            <a:pPr>
              <a:buFont typeface="Arial" panose="020B0604020202020204" pitchFamily="34" charset="0"/>
              <a:buChar char="•"/>
            </a:pPr>
            <a:r>
              <a:rPr lang="es-ES" b="1" dirty="0"/>
              <a:t>Red </a:t>
            </a:r>
            <a:r>
              <a:rPr lang="es-ES" b="1" dirty="0" err="1"/>
              <a:t>Hat</a:t>
            </a:r>
            <a:r>
              <a:rPr lang="es-ES" b="1" dirty="0"/>
              <a:t> Enterprise Linux (RHEL)</a:t>
            </a:r>
            <a:endParaRPr lang="es-ES" dirty="0"/>
          </a:p>
          <a:p>
            <a:pPr>
              <a:buFont typeface="Arial" panose="020B0604020202020204" pitchFamily="34" charset="0"/>
              <a:buChar char="•"/>
            </a:pPr>
            <a:r>
              <a:rPr lang="es-ES" b="1" dirty="0"/>
              <a:t>SUSE</a:t>
            </a:r>
            <a:endParaRPr lang="es-ES" dirty="0"/>
          </a:p>
          <a:p>
            <a:pPr>
              <a:buFont typeface="Arial" panose="020B0604020202020204" pitchFamily="34" charset="0"/>
              <a:buChar char="•"/>
            </a:pPr>
            <a:r>
              <a:rPr lang="es-ES" b="1" dirty="0"/>
              <a:t>CoreOS</a:t>
            </a:r>
            <a:endParaRPr lang="es-ES" dirty="0"/>
          </a:p>
          <a:p>
            <a:pPr>
              <a:buNone/>
            </a:pPr>
            <a:r>
              <a:rPr lang="es-ES" b="1" dirty="0"/>
              <a:t>📌 Reglas de actualización:</a:t>
            </a:r>
          </a:p>
          <a:p>
            <a:pPr>
              <a:buFont typeface="Arial" panose="020B0604020202020204" pitchFamily="34" charset="0"/>
              <a:buChar char="•"/>
            </a:pPr>
            <a:r>
              <a:rPr lang="es-ES" dirty="0"/>
              <a:t>Si usas una distribución </a:t>
            </a:r>
            <a:r>
              <a:rPr lang="es-ES" b="1" dirty="0"/>
              <a:t>open </a:t>
            </a:r>
            <a:r>
              <a:rPr lang="es-ES" b="1" dirty="0" err="1"/>
              <a:t>source</a:t>
            </a:r>
            <a:r>
              <a:rPr lang="es-ES" b="1" dirty="0"/>
              <a:t> y soportada oficialmente por Azure</a:t>
            </a:r>
            <a:r>
              <a:rPr lang="es-ES" dirty="0"/>
              <a:t>, puedes hacer </a:t>
            </a:r>
            <a:r>
              <a:rPr lang="es-ES" b="1" dirty="0" err="1"/>
              <a:t>upgrade</a:t>
            </a:r>
            <a:r>
              <a:rPr lang="es-ES" b="1" dirty="0"/>
              <a:t> del sistema operativo directamente</a:t>
            </a:r>
            <a:r>
              <a:rPr lang="es-ES" dirty="0"/>
              <a:t>.</a:t>
            </a:r>
          </a:p>
          <a:p>
            <a:pPr>
              <a:buFont typeface="Arial" panose="020B0604020202020204" pitchFamily="34" charset="0"/>
              <a:buChar char="•"/>
            </a:pPr>
            <a:r>
              <a:rPr lang="es-ES" dirty="0"/>
              <a:t>Si la distro es de pago (ej. RHEL), debes seguir las </a:t>
            </a:r>
            <a:r>
              <a:rPr lang="es-ES" b="1" dirty="0"/>
              <a:t>normas específicas del proveedor</a:t>
            </a:r>
            <a:r>
              <a:rPr lang="es-ES" dirty="0"/>
              <a:t> (como BYOL: </a:t>
            </a:r>
            <a:r>
              <a:rPr lang="es-ES" i="1" dirty="0" err="1"/>
              <a:t>Bring</a:t>
            </a:r>
            <a:r>
              <a:rPr lang="es-ES" i="1" dirty="0"/>
              <a:t> </a:t>
            </a:r>
            <a:r>
              <a:rPr lang="es-ES" i="1" dirty="0" err="1"/>
              <a:t>Your</a:t>
            </a:r>
            <a:r>
              <a:rPr lang="es-ES" i="1" dirty="0"/>
              <a:t> </a:t>
            </a:r>
            <a:r>
              <a:rPr lang="es-ES" i="1" dirty="0" err="1"/>
              <a:t>Own</a:t>
            </a:r>
            <a:r>
              <a:rPr lang="es-ES" i="1" dirty="0"/>
              <a:t> </a:t>
            </a:r>
            <a:r>
              <a:rPr lang="es-ES" i="1" dirty="0" err="1"/>
              <a:t>License</a:t>
            </a:r>
            <a:r>
              <a:rPr lang="es-ES" dirty="0"/>
              <a:t>).</a:t>
            </a:r>
          </a:p>
          <a:p>
            <a:pPr>
              <a:buNone/>
            </a:pPr>
            <a:r>
              <a:rPr lang="es-ES" b="1" dirty="0"/>
              <a:t>🛒 Azure Marketplace</a:t>
            </a:r>
          </a:p>
          <a:p>
            <a:pPr>
              <a:buNone/>
            </a:pPr>
            <a:r>
              <a:rPr lang="es-ES" dirty="0"/>
              <a:t>Si necesitas más que el sistema operativo base, puedes usar imágenes preconfiguradas del </a:t>
            </a:r>
            <a:r>
              <a:rPr lang="es-ES" dirty="0">
                <a:hlinkClick r:id="rId3"/>
              </a:rPr>
              <a:t>Azure Marketplace</a:t>
            </a:r>
            <a:r>
              <a:rPr lang="es-ES" dirty="0"/>
              <a:t>.</a:t>
            </a:r>
          </a:p>
          <a:p>
            <a:pPr>
              <a:buNone/>
            </a:pPr>
            <a:r>
              <a:rPr lang="es-ES" dirty="0"/>
              <a:t>Por ejemplo:</a:t>
            </a:r>
          </a:p>
          <a:p>
            <a:pPr>
              <a:buNone/>
            </a:pPr>
            <a:r>
              <a:rPr lang="es-ES" dirty="0"/>
              <a:t>¿Quieres crear un sitio WordPress?</a:t>
            </a:r>
            <a:br>
              <a:rPr lang="es-ES" dirty="0"/>
            </a:br>
            <a:r>
              <a:rPr lang="es-ES" dirty="0"/>
              <a:t>No tienes que instalar Linux + Apache + MySQL + PHP manualmente.</a:t>
            </a:r>
            <a:br>
              <a:rPr lang="es-ES" dirty="0"/>
            </a:br>
            <a:r>
              <a:rPr lang="es-ES" dirty="0"/>
              <a:t>➡️ Solo seleccionas una imagen de WordPress preconfigurada y la despliegas en minutos.</a:t>
            </a:r>
          </a:p>
          <a:p>
            <a:pPr>
              <a:buNone/>
            </a:pPr>
            <a:r>
              <a:rPr lang="es-ES" b="1" dirty="0"/>
              <a:t>🧰 Subida de imágenes personalizadas</a:t>
            </a:r>
          </a:p>
          <a:p>
            <a:pPr>
              <a:buNone/>
            </a:pPr>
            <a:r>
              <a:rPr lang="es-ES" dirty="0"/>
              <a:t>Si no encuentras una imagen que te sirva:</a:t>
            </a:r>
          </a:p>
          <a:p>
            <a:pPr>
              <a:buFont typeface="Arial" panose="020B0604020202020204" pitchFamily="34" charset="0"/>
              <a:buChar char="•"/>
            </a:pPr>
            <a:r>
              <a:rPr lang="es-ES" dirty="0"/>
              <a:t>Puedes </a:t>
            </a:r>
            <a:r>
              <a:rPr lang="es-ES" b="1" dirty="0"/>
              <a:t>crear tu propia imagen</a:t>
            </a:r>
            <a:r>
              <a:rPr lang="es-ES" dirty="0"/>
              <a:t> (con tu SO, software y configuraciones).</a:t>
            </a:r>
          </a:p>
          <a:p>
            <a:pPr>
              <a:buFont typeface="Arial" panose="020B0604020202020204" pitchFamily="34" charset="0"/>
              <a:buChar char="•"/>
            </a:pPr>
            <a:r>
              <a:rPr lang="es-ES" dirty="0"/>
              <a:t>Luego la </a:t>
            </a:r>
            <a:r>
              <a:rPr lang="es-ES" b="1" dirty="0"/>
              <a:t>subes como un disco VHD</a:t>
            </a:r>
            <a:r>
              <a:rPr lang="es-ES" dirty="0"/>
              <a:t> a Azure Storage.</a:t>
            </a:r>
          </a:p>
          <a:p>
            <a:pPr>
              <a:buFont typeface="Arial" panose="020B0604020202020204" pitchFamily="34" charset="0"/>
              <a:buChar char="•"/>
            </a:pPr>
            <a:r>
              <a:rPr lang="es-ES" dirty="0"/>
              <a:t>Y la usas para crear tus propias máquinas virtuales.</a:t>
            </a:r>
          </a:p>
          <a:p>
            <a:pPr>
              <a:buNone/>
            </a:pPr>
            <a:r>
              <a:rPr lang="es-ES" dirty="0"/>
              <a:t>🔐 </a:t>
            </a:r>
            <a:r>
              <a:rPr lang="es-ES" b="1" dirty="0"/>
              <a:t>Solo se admiten sistemas operativos de 64 bits.</a:t>
            </a:r>
            <a:endParaRPr lang="es-ES" dirty="0"/>
          </a:p>
          <a:p>
            <a:pPr>
              <a:buNone/>
            </a:pPr>
            <a:r>
              <a:rPr lang="es-ES" b="1" dirty="0"/>
              <a:t>✅ Resumen</a:t>
            </a:r>
          </a:p>
          <a:p>
            <a:r>
              <a:rPr lang="es-ES" b="1" dirty="0" err="1"/>
              <a:t>OpciónDescripción</a:t>
            </a:r>
            <a:r>
              <a:rPr lang="es-ES" dirty="0" err="1"/>
              <a:t>Imágenes</a:t>
            </a:r>
            <a:r>
              <a:rPr lang="es-ES" dirty="0"/>
              <a:t> base (Windows/Linux)Vienen preinstaladas con el SO. Licencia incluida en el </a:t>
            </a:r>
            <a:r>
              <a:rPr lang="es-ES" dirty="0" err="1"/>
              <a:t>precio.MarketplaceImágenes</a:t>
            </a:r>
            <a:r>
              <a:rPr lang="es-ES" dirty="0"/>
              <a:t> con SO + software popular (ej. LAMP, WordPress, etc.)Imágenes </a:t>
            </a:r>
            <a:r>
              <a:rPr lang="es-ES" dirty="0" err="1"/>
              <a:t>personalizadasPuedes</a:t>
            </a:r>
            <a:r>
              <a:rPr lang="es-ES" dirty="0"/>
              <a:t> subir tu propio VHD con el SO y software </a:t>
            </a:r>
            <a:r>
              <a:rPr lang="es-ES" dirty="0" err="1"/>
              <a:t>preinstaladoWindowsNo</a:t>
            </a:r>
            <a:r>
              <a:rPr lang="es-ES" dirty="0"/>
              <a:t> se puede hacer </a:t>
            </a:r>
            <a:r>
              <a:rPr lang="es-ES" dirty="0" err="1"/>
              <a:t>upgrade</a:t>
            </a:r>
            <a:r>
              <a:rPr lang="es-ES" dirty="0"/>
              <a:t> de versión dentro de </a:t>
            </a:r>
            <a:r>
              <a:rPr lang="es-ES" dirty="0" err="1"/>
              <a:t>AzureLinuxSe</a:t>
            </a:r>
            <a:r>
              <a:rPr lang="es-ES" dirty="0"/>
              <a:t> puede actualizar si es open </a:t>
            </a:r>
            <a:r>
              <a:rPr lang="es-ES" dirty="0" err="1"/>
              <a:t>source</a:t>
            </a:r>
            <a:r>
              <a:rPr lang="es-ES" dirty="0"/>
              <a:t>. Si es de pago, revisar condiciones</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59207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Conexiones a Máquinas Virtuales en Azure</a:t>
            </a:r>
          </a:p>
          <a:p>
            <a:pPr>
              <a:buNone/>
            </a:pPr>
            <a:r>
              <a:rPr lang="es-ES" dirty="0"/>
              <a:t>Existen varias formas de acceder a tus </a:t>
            </a:r>
            <a:r>
              <a:rPr lang="es-ES" dirty="0" err="1"/>
              <a:t>VMs</a:t>
            </a:r>
            <a:r>
              <a:rPr lang="es-ES" dirty="0"/>
              <a:t>, dependiendo de si usas </a:t>
            </a:r>
            <a:r>
              <a:rPr lang="es-ES" b="1" dirty="0"/>
              <a:t>Windows</a:t>
            </a:r>
            <a:r>
              <a:rPr lang="es-ES" dirty="0"/>
              <a:t> o </a:t>
            </a:r>
            <a:r>
              <a:rPr lang="es-ES" b="1" dirty="0"/>
              <a:t>Linux</a:t>
            </a:r>
            <a:r>
              <a:rPr lang="es-ES" dirty="0"/>
              <a:t>.</a:t>
            </a:r>
          </a:p>
          <a:p>
            <a:pPr>
              <a:buNone/>
            </a:pPr>
            <a:r>
              <a:rPr lang="es-ES" b="1" dirty="0"/>
              <a:t>🪟 Máquinas virtuales con Windows</a:t>
            </a:r>
          </a:p>
          <a:p>
            <a:pPr>
              <a:buFont typeface="Arial" panose="020B0604020202020204" pitchFamily="34" charset="0"/>
              <a:buChar char="•"/>
            </a:pPr>
            <a:r>
              <a:rPr lang="es-ES" dirty="0"/>
              <a:t>Se utiliza </a:t>
            </a:r>
            <a:r>
              <a:rPr lang="es-ES" b="1" dirty="0"/>
              <a:t>Remote Desktop </a:t>
            </a:r>
            <a:r>
              <a:rPr lang="es-ES" b="1" dirty="0" err="1"/>
              <a:t>Protocol</a:t>
            </a:r>
            <a:r>
              <a:rPr lang="es-ES" b="1" dirty="0"/>
              <a:t> (RDP)</a:t>
            </a:r>
            <a:r>
              <a:rPr lang="es-ES" dirty="0"/>
              <a:t>.</a:t>
            </a:r>
          </a:p>
          <a:p>
            <a:pPr>
              <a:buFont typeface="Arial" panose="020B0604020202020204" pitchFamily="34" charset="0"/>
              <a:buChar char="•"/>
            </a:pPr>
            <a:r>
              <a:rPr lang="es-ES" dirty="0"/>
              <a:t>Casi todas las versiones de Windows ya incluyen el cliente RDP nativo.</a:t>
            </a:r>
          </a:p>
          <a:p>
            <a:pPr>
              <a:buFont typeface="Arial" panose="020B0604020202020204" pitchFamily="34" charset="0"/>
              <a:buChar char="•"/>
            </a:pPr>
            <a:r>
              <a:rPr lang="es-ES" dirty="0"/>
              <a:t>Permite </a:t>
            </a:r>
            <a:r>
              <a:rPr lang="es-ES" b="1" dirty="0"/>
              <a:t>acceso gráfico completo</a:t>
            </a:r>
            <a:r>
              <a:rPr lang="es-ES" dirty="0"/>
              <a:t> al escritorio de la VM.</a:t>
            </a:r>
          </a:p>
          <a:p>
            <a:pPr>
              <a:buNone/>
            </a:pPr>
            <a:r>
              <a:rPr lang="es-ES" b="1" dirty="0"/>
              <a:t>🐧 Máquinas virtuales con Linux</a:t>
            </a:r>
          </a:p>
          <a:p>
            <a:pPr>
              <a:buFont typeface="Arial" panose="020B0604020202020204" pitchFamily="34" charset="0"/>
              <a:buChar char="•"/>
            </a:pPr>
            <a:r>
              <a:rPr lang="es-ES" dirty="0"/>
              <a:t>Se accede mediante el protocolo </a:t>
            </a:r>
            <a:r>
              <a:rPr lang="es-ES" b="1" dirty="0"/>
              <a:t>SSH (</a:t>
            </a:r>
            <a:r>
              <a:rPr lang="es-ES" b="1" dirty="0" err="1"/>
              <a:t>Secure</a:t>
            </a:r>
            <a:r>
              <a:rPr lang="es-ES" b="1" dirty="0"/>
              <a:t> Shell)</a:t>
            </a:r>
            <a:r>
              <a:rPr lang="es-ES" dirty="0"/>
              <a:t>.</a:t>
            </a:r>
          </a:p>
          <a:p>
            <a:pPr>
              <a:buFont typeface="Arial" panose="020B0604020202020204" pitchFamily="34" charset="0"/>
              <a:buChar char="•"/>
            </a:pPr>
            <a:r>
              <a:rPr lang="es-ES" dirty="0"/>
              <a:t>Puedes usar herramientas como:</a:t>
            </a:r>
          </a:p>
          <a:p>
            <a:pPr marL="742950" lvl="1" indent="-285750">
              <a:buFont typeface="Arial" panose="020B0604020202020204" pitchFamily="34" charset="0"/>
              <a:buChar char="•"/>
            </a:pPr>
            <a:r>
              <a:rPr lang="es-ES" b="1" dirty="0" err="1"/>
              <a:t>PuTTY</a:t>
            </a:r>
            <a:r>
              <a:rPr lang="es-ES" dirty="0"/>
              <a:t> (Windows)</a:t>
            </a:r>
          </a:p>
          <a:p>
            <a:pPr marL="742950" lvl="1" indent="-285750">
              <a:buFont typeface="Arial" panose="020B0604020202020204" pitchFamily="34" charset="0"/>
              <a:buChar char="•"/>
            </a:pPr>
            <a:r>
              <a:rPr lang="es-ES" dirty="0"/>
              <a:t>Terminal de macOS o Linux</a:t>
            </a:r>
          </a:p>
          <a:p>
            <a:pPr marL="742950" lvl="1" indent="-285750">
              <a:buFont typeface="Arial" panose="020B0604020202020204" pitchFamily="34" charset="0"/>
              <a:buChar char="•"/>
            </a:pPr>
            <a:r>
              <a:rPr lang="es-ES" b="1" dirty="0"/>
              <a:t>Windows Terminal</a:t>
            </a:r>
            <a:r>
              <a:rPr lang="es-ES" dirty="0"/>
              <a:t> (con </a:t>
            </a:r>
            <a:r>
              <a:rPr lang="es-ES" dirty="0" err="1"/>
              <a:t>ssh</a:t>
            </a:r>
            <a:r>
              <a:rPr lang="es-ES" dirty="0"/>
              <a:t> nativo en W10+)</a:t>
            </a:r>
          </a:p>
          <a:p>
            <a:pPr>
              <a:buNone/>
            </a:pPr>
            <a:r>
              <a:rPr lang="es-ES" dirty="0"/>
              <a:t>📌 SSH ofrece acceso </a:t>
            </a:r>
            <a:r>
              <a:rPr lang="es-ES" b="1" dirty="0"/>
              <a:t>por línea de comandos</a:t>
            </a:r>
            <a:r>
              <a:rPr lang="es-ES" dirty="0"/>
              <a:t>, ideal para administradores de sistemas y desarrolladores.</a:t>
            </a:r>
          </a:p>
          <a:p>
            <a:pPr>
              <a:buNone/>
            </a:pPr>
            <a:r>
              <a:rPr lang="es-ES" b="1" dirty="0"/>
              <a:t>🔐 Azure </a:t>
            </a:r>
            <a:r>
              <a:rPr lang="es-ES" b="1" dirty="0" err="1"/>
              <a:t>Bastion</a:t>
            </a:r>
            <a:r>
              <a:rPr lang="es-ES" b="1" dirty="0"/>
              <a:t> (Conexión segura sin IP pública)</a:t>
            </a:r>
          </a:p>
          <a:p>
            <a:pPr>
              <a:buNone/>
            </a:pPr>
            <a:r>
              <a:rPr lang="es-ES" b="1" dirty="0"/>
              <a:t>Azure </a:t>
            </a:r>
            <a:r>
              <a:rPr lang="es-ES" b="1" dirty="0" err="1"/>
              <a:t>Bastion</a:t>
            </a:r>
            <a:r>
              <a:rPr lang="es-ES" dirty="0"/>
              <a:t> es un servicio </a:t>
            </a:r>
            <a:r>
              <a:rPr lang="es-ES" b="1" dirty="0"/>
              <a:t>PaaS totalmente gestionado</a:t>
            </a:r>
            <a:r>
              <a:rPr lang="es-ES" dirty="0"/>
              <a:t> que:</a:t>
            </a:r>
          </a:p>
          <a:p>
            <a:pPr>
              <a:buFont typeface="Arial" panose="020B0604020202020204" pitchFamily="34" charset="0"/>
              <a:buChar char="•"/>
            </a:pPr>
            <a:r>
              <a:rPr lang="es-ES" dirty="0"/>
              <a:t>Se despliega </a:t>
            </a:r>
            <a:r>
              <a:rPr lang="es-ES" b="1" dirty="0"/>
              <a:t>dentro de tu red virtual (</a:t>
            </a:r>
            <a:r>
              <a:rPr lang="es-ES" b="1" dirty="0" err="1"/>
              <a:t>VNet</a:t>
            </a:r>
            <a:r>
              <a:rPr lang="es-ES" b="1" dirty="0"/>
              <a:t>)</a:t>
            </a:r>
            <a:r>
              <a:rPr lang="es-ES" dirty="0"/>
              <a:t>.</a:t>
            </a:r>
          </a:p>
          <a:p>
            <a:pPr>
              <a:buFont typeface="Arial" panose="020B0604020202020204" pitchFamily="34" charset="0"/>
              <a:buChar char="•"/>
            </a:pPr>
            <a:r>
              <a:rPr lang="es-ES" dirty="0"/>
              <a:t>Permite conexión </a:t>
            </a:r>
            <a:r>
              <a:rPr lang="es-ES" b="1" dirty="0"/>
              <a:t>segura por RDP o SSH</a:t>
            </a:r>
            <a:r>
              <a:rPr lang="es-ES" dirty="0"/>
              <a:t> directamente desde el </a:t>
            </a:r>
            <a:r>
              <a:rPr lang="es-ES" b="1" dirty="0"/>
              <a:t>portal de Azure</a:t>
            </a:r>
            <a:r>
              <a:rPr lang="es-ES" dirty="0"/>
              <a:t>.</a:t>
            </a:r>
          </a:p>
          <a:p>
            <a:pPr>
              <a:buFont typeface="Arial" panose="020B0604020202020204" pitchFamily="34" charset="0"/>
              <a:buChar char="•"/>
            </a:pPr>
            <a:r>
              <a:rPr lang="es-ES" dirty="0"/>
              <a:t>Funciona </a:t>
            </a:r>
            <a:r>
              <a:rPr lang="es-ES" b="1" dirty="0"/>
              <a:t>a través de SSL</a:t>
            </a:r>
            <a:r>
              <a:rPr lang="es-ES" dirty="0"/>
              <a:t>, sin necesidad de IP pública en tus </a:t>
            </a:r>
            <a:r>
              <a:rPr lang="es-ES" dirty="0" err="1"/>
              <a:t>VMs</a:t>
            </a:r>
            <a:r>
              <a:rPr lang="es-ES" dirty="0"/>
              <a:t>.</a:t>
            </a:r>
          </a:p>
          <a:p>
            <a:pPr>
              <a:buFont typeface="Arial" panose="020B0604020202020204" pitchFamily="34" charset="0"/>
              <a:buChar char="•"/>
            </a:pPr>
            <a:r>
              <a:rPr lang="es-ES" b="1" dirty="0"/>
              <a:t>No necesitas software adicional</a:t>
            </a:r>
            <a:r>
              <a:rPr lang="es-ES" dirty="0"/>
              <a:t>: todo se hace desde el navegador.</a:t>
            </a:r>
          </a:p>
          <a:p>
            <a:pPr>
              <a:buNone/>
            </a:pPr>
            <a:r>
              <a:rPr lang="es-ES" b="1" dirty="0"/>
              <a:t>✅ Ventajas de usar </a:t>
            </a:r>
            <a:r>
              <a:rPr lang="es-ES" b="1" dirty="0" err="1"/>
              <a:t>Bastion</a:t>
            </a:r>
            <a:r>
              <a:rPr lang="es-ES" b="1" dirty="0"/>
              <a:t>:</a:t>
            </a:r>
          </a:p>
          <a:p>
            <a:pPr>
              <a:buNone/>
            </a:pPr>
            <a:r>
              <a:rPr lang="es-ES" b="1" dirty="0" err="1"/>
              <a:t>VentajaDescripción</a:t>
            </a:r>
            <a:r>
              <a:rPr lang="es-ES" dirty="0"/>
              <a:t>🔒 Mayor </a:t>
            </a:r>
            <a:r>
              <a:rPr lang="es-ES" dirty="0" err="1"/>
              <a:t>seguridadNo</a:t>
            </a:r>
            <a:r>
              <a:rPr lang="es-ES" dirty="0"/>
              <a:t> necesitas abrir puertos RDP o SSH al exterior🌐 Conexión desde </a:t>
            </a:r>
            <a:r>
              <a:rPr lang="es-ES" dirty="0" err="1"/>
              <a:t>navegadorTodo</a:t>
            </a:r>
            <a:r>
              <a:rPr lang="es-ES" dirty="0"/>
              <a:t> ocurre dentro del portal de Azure, sin apps adicionales🔄 Soporte para RDP y </a:t>
            </a:r>
            <a:r>
              <a:rPr lang="es-ES" dirty="0" err="1"/>
              <a:t>SSHPuedes</a:t>
            </a:r>
            <a:r>
              <a:rPr lang="es-ES" dirty="0"/>
              <a:t> conectarte tanto a Windows como a Linux🧱 Sin IP </a:t>
            </a:r>
            <a:r>
              <a:rPr lang="es-ES" dirty="0" err="1"/>
              <a:t>públicaLas</a:t>
            </a:r>
            <a:r>
              <a:rPr lang="es-ES" dirty="0"/>
              <a:t> </a:t>
            </a:r>
            <a:r>
              <a:rPr lang="es-ES" dirty="0" err="1"/>
              <a:t>VMs</a:t>
            </a:r>
            <a:r>
              <a:rPr lang="es-ES" dirty="0"/>
              <a:t> pueden permanecer en red privada</a:t>
            </a:r>
          </a:p>
          <a:p>
            <a:pPr>
              <a:buNone/>
            </a:pPr>
            <a:r>
              <a:rPr lang="es-ES" b="1" dirty="0"/>
              <a:t>✅ Resumen rápido</a:t>
            </a:r>
          </a:p>
          <a:p>
            <a:r>
              <a:rPr lang="es-ES" b="1" dirty="0"/>
              <a:t>Tipo de </a:t>
            </a:r>
            <a:r>
              <a:rPr lang="es-ES" b="1" dirty="0" err="1"/>
              <a:t>VMMétodo</a:t>
            </a:r>
            <a:r>
              <a:rPr lang="es-ES" b="1" dirty="0"/>
              <a:t> de </a:t>
            </a:r>
            <a:r>
              <a:rPr lang="es-ES" b="1" dirty="0" err="1"/>
              <a:t>conexiónRequiere</a:t>
            </a:r>
            <a:r>
              <a:rPr lang="es-ES" b="1" dirty="0"/>
              <a:t> IP </a:t>
            </a:r>
            <a:r>
              <a:rPr lang="es-ES" b="1" dirty="0" err="1"/>
              <a:t>públicaCliente</a:t>
            </a:r>
            <a:r>
              <a:rPr lang="es-ES" b="1" dirty="0"/>
              <a:t> </a:t>
            </a:r>
            <a:r>
              <a:rPr lang="es-ES" b="1" dirty="0" err="1"/>
              <a:t>necesario</a:t>
            </a:r>
            <a:r>
              <a:rPr lang="es-ES" dirty="0" err="1"/>
              <a:t>WindowsRDPSí</a:t>
            </a:r>
            <a:r>
              <a:rPr lang="es-ES" dirty="0"/>
              <a:t> (salvo que uses </a:t>
            </a:r>
            <a:r>
              <a:rPr lang="es-ES" dirty="0" err="1"/>
              <a:t>Bastion</a:t>
            </a:r>
            <a:r>
              <a:rPr lang="es-ES" dirty="0"/>
              <a:t>)Cliente RDP (nativo en Windows)</a:t>
            </a:r>
            <a:r>
              <a:rPr lang="es-ES" dirty="0" err="1"/>
              <a:t>LinuxSSHSí</a:t>
            </a:r>
            <a:r>
              <a:rPr lang="es-ES" dirty="0"/>
              <a:t> (salvo que uses </a:t>
            </a:r>
            <a:r>
              <a:rPr lang="es-ES" dirty="0" err="1"/>
              <a:t>Bastion</a:t>
            </a:r>
            <a:r>
              <a:rPr lang="es-ES" dirty="0"/>
              <a:t>)</a:t>
            </a:r>
            <a:r>
              <a:rPr lang="es-ES" dirty="0" err="1"/>
              <a:t>PuTTY</a:t>
            </a:r>
            <a:r>
              <a:rPr lang="es-ES" dirty="0"/>
              <a:t>, Terminal, </a:t>
            </a:r>
            <a:r>
              <a:rPr lang="es-ES" dirty="0" err="1"/>
              <a:t>etc.Cualquier</a:t>
            </a:r>
            <a:r>
              <a:rPr lang="es-ES" dirty="0"/>
              <a:t> </a:t>
            </a:r>
            <a:r>
              <a:rPr lang="es-ES" dirty="0" err="1"/>
              <a:t>tipoAzure</a:t>
            </a:r>
            <a:r>
              <a:rPr lang="es-ES" dirty="0"/>
              <a:t> </a:t>
            </a:r>
            <a:r>
              <a:rPr lang="es-ES" dirty="0" err="1"/>
              <a:t>Bastion</a:t>
            </a:r>
            <a:r>
              <a:rPr lang="es-ES" dirty="0"/>
              <a:t>❌ </a:t>
            </a:r>
            <a:r>
              <a:rPr lang="es-ES" dirty="0" err="1"/>
              <a:t>NoSolo</a:t>
            </a:r>
            <a:r>
              <a:rPr lang="es-ES" dirty="0"/>
              <a:t> portal de Azure</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12</a:t>
            </a:fld>
            <a:endParaRPr lang="en-US" dirty="0"/>
          </a:p>
        </p:txBody>
      </p:sp>
    </p:spTree>
    <p:extLst>
      <p:ext uri="{BB962C8B-B14F-4D97-AF65-F5344CB8AC3E}">
        <p14:creationId xmlns:p14="http://schemas.microsoft.com/office/powerpoint/2010/main" val="1089253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449845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Crear Máquinas Virtuales desde el Portal de Azure</a:t>
            </a:r>
          </a:p>
          <a:p>
            <a:pPr>
              <a:buNone/>
            </a:pPr>
            <a:r>
              <a:rPr lang="es-ES" dirty="0"/>
              <a:t>Al crear una VM desde el portal web, Azure te guiará paso a paso a través de diferentes pestañas para configurar todos los aspectos necesarios.</a:t>
            </a:r>
          </a:p>
          <a:p>
            <a:pPr>
              <a:buNone/>
            </a:pPr>
            <a:r>
              <a:rPr lang="es-ES" b="1" dirty="0"/>
              <a:t>✅ Paso 1: Selección de la imagen</a:t>
            </a:r>
          </a:p>
          <a:p>
            <a:pPr>
              <a:buFont typeface="Arial" panose="020B0604020202020204" pitchFamily="34" charset="0"/>
              <a:buChar char="•"/>
            </a:pPr>
            <a:r>
              <a:rPr lang="es-ES" dirty="0"/>
              <a:t>Lo primero que eliges es la </a:t>
            </a:r>
            <a:r>
              <a:rPr lang="es-ES" b="1" dirty="0"/>
              <a:t>imagen del sistema operativo</a:t>
            </a:r>
            <a:r>
              <a:rPr lang="es-ES" dirty="0"/>
              <a:t>:</a:t>
            </a:r>
          </a:p>
          <a:p>
            <a:pPr marL="742950" lvl="1" indent="-285750">
              <a:buFont typeface="Arial" panose="020B0604020202020204" pitchFamily="34" charset="0"/>
              <a:buChar char="•"/>
            </a:pPr>
            <a:r>
              <a:rPr lang="es-ES" b="1" dirty="0"/>
              <a:t>Windows</a:t>
            </a:r>
            <a:r>
              <a:rPr lang="es-ES" dirty="0"/>
              <a:t> o </a:t>
            </a:r>
            <a:r>
              <a:rPr lang="es-ES" b="1" dirty="0"/>
              <a:t>Linux</a:t>
            </a:r>
            <a:endParaRPr lang="es-ES" dirty="0"/>
          </a:p>
          <a:p>
            <a:pPr marL="742950" lvl="1" indent="-285750">
              <a:buFont typeface="Arial" panose="020B0604020202020204" pitchFamily="34" charset="0"/>
              <a:buChar char="•"/>
            </a:pPr>
            <a:r>
              <a:rPr lang="es-ES" dirty="0"/>
              <a:t>Servidores (ej. Windows Server, Ubuntu Server)</a:t>
            </a:r>
          </a:p>
          <a:p>
            <a:pPr marL="742950" lvl="1" indent="-285750">
              <a:buFont typeface="Arial" panose="020B0604020202020204" pitchFamily="34" charset="0"/>
              <a:buChar char="•"/>
            </a:pPr>
            <a:r>
              <a:rPr lang="es-ES" dirty="0"/>
              <a:t>Clientes (ej. Windows 10 o 11 para entornos de pruebas)</a:t>
            </a:r>
          </a:p>
          <a:p>
            <a:pPr>
              <a:buFont typeface="Arial" panose="020B0604020202020204" pitchFamily="34" charset="0"/>
              <a:buChar char="•"/>
            </a:pPr>
            <a:r>
              <a:rPr lang="es-ES" dirty="0"/>
              <a:t>También puedes buscar imágenes más completas en el </a:t>
            </a:r>
            <a:r>
              <a:rPr lang="es-ES" b="1" dirty="0"/>
              <a:t>Marketplace</a:t>
            </a:r>
            <a:r>
              <a:rPr lang="es-ES" dirty="0"/>
              <a:t>, como:</a:t>
            </a:r>
          </a:p>
          <a:p>
            <a:pPr marL="742950" lvl="1" indent="-285750">
              <a:buFont typeface="Arial" panose="020B0604020202020204" pitchFamily="34" charset="0"/>
              <a:buChar char="•"/>
            </a:pPr>
            <a:r>
              <a:rPr lang="es-ES" dirty="0"/>
              <a:t>WordPress</a:t>
            </a:r>
          </a:p>
          <a:p>
            <a:pPr marL="742950" lvl="1" indent="-285750">
              <a:buFont typeface="Arial" panose="020B0604020202020204" pitchFamily="34" charset="0"/>
              <a:buChar char="•"/>
            </a:pPr>
            <a:r>
              <a:rPr lang="es-ES" dirty="0"/>
              <a:t>SQL Server preinstalado</a:t>
            </a:r>
          </a:p>
          <a:p>
            <a:pPr marL="742950" lvl="1" indent="-285750">
              <a:buFont typeface="Arial" panose="020B0604020202020204" pitchFamily="34" charset="0"/>
              <a:buChar char="•"/>
            </a:pPr>
            <a:r>
              <a:rPr lang="es-ES" dirty="0"/>
              <a:t>Apache + PHP + MySQL</a:t>
            </a:r>
          </a:p>
          <a:p>
            <a:pPr>
              <a:buNone/>
            </a:pPr>
            <a:r>
              <a:rPr lang="es-ES" b="1" dirty="0"/>
              <a:t>🧩 Paso 2: Configuración paso a paso</a:t>
            </a:r>
          </a:p>
          <a:p>
            <a:pPr>
              <a:buNone/>
            </a:pPr>
            <a:r>
              <a:rPr lang="es-ES" b="1" dirty="0" err="1"/>
              <a:t>SecciónQué</a:t>
            </a:r>
            <a:r>
              <a:rPr lang="es-ES" b="1" dirty="0"/>
              <a:t> configuras</a:t>
            </a:r>
            <a:r>
              <a:rPr lang="es-ES" dirty="0"/>
              <a:t>🔹 </a:t>
            </a:r>
            <a:r>
              <a:rPr lang="es-ES" b="1" dirty="0"/>
              <a:t>Basic</a:t>
            </a:r>
            <a:r>
              <a:rPr lang="es-ES" dirty="0"/>
              <a:t>- Detalles del proyecto (grupo de recursos, nombre, región) </a:t>
            </a:r>
            <a:br>
              <a:rPr lang="es-ES" dirty="0"/>
            </a:br>
            <a:r>
              <a:rPr lang="es-ES" dirty="0"/>
              <a:t>- Cuenta de administrador (usuario/clave o SSH) </a:t>
            </a:r>
            <a:br>
              <a:rPr lang="es-ES" dirty="0"/>
            </a:br>
            <a:r>
              <a:rPr lang="es-ES" dirty="0"/>
              <a:t>- Reglas de puertos entrantes (como RDP o SSH)💾 </a:t>
            </a:r>
            <a:r>
              <a:rPr lang="es-ES" b="1" dirty="0"/>
              <a:t>Disks</a:t>
            </a:r>
            <a:r>
              <a:rPr lang="es-ES" dirty="0"/>
              <a:t>- Tipo de disco del sistema operativo (HDD/SSD) </a:t>
            </a:r>
            <a:br>
              <a:rPr lang="es-ES" dirty="0"/>
            </a:br>
            <a:r>
              <a:rPr lang="es-ES" dirty="0"/>
              <a:t>- Añadir discos de datos si es necesario🌐 </a:t>
            </a:r>
            <a:r>
              <a:rPr lang="es-ES" b="1" dirty="0" err="1"/>
              <a:t>Networking</a:t>
            </a:r>
            <a:r>
              <a:rPr lang="es-ES" dirty="0"/>
              <a:t>- Red virtual (</a:t>
            </a:r>
            <a:r>
              <a:rPr lang="es-ES" dirty="0" err="1"/>
              <a:t>VNet</a:t>
            </a:r>
            <a:r>
              <a:rPr lang="es-ES" dirty="0"/>
              <a:t>), subred, IP pública </a:t>
            </a:r>
            <a:br>
              <a:rPr lang="es-ES" dirty="0"/>
            </a:br>
            <a:r>
              <a:rPr lang="es-ES" dirty="0"/>
              <a:t>- Opciones de balanceo de carga si aplica⚙️ </a:t>
            </a:r>
            <a:r>
              <a:rPr lang="es-ES" b="1" dirty="0"/>
              <a:t>Management</a:t>
            </a:r>
            <a:r>
              <a:rPr lang="es-ES" dirty="0"/>
              <a:t>- Supervisión con Azure Monitor </a:t>
            </a:r>
            <a:br>
              <a:rPr lang="es-ES" dirty="0"/>
            </a:br>
            <a:r>
              <a:rPr lang="es-ES" dirty="0"/>
              <a:t>- Apagado automático </a:t>
            </a:r>
            <a:br>
              <a:rPr lang="es-ES" dirty="0"/>
            </a:br>
            <a:r>
              <a:rPr lang="es-ES" dirty="0"/>
              <a:t>- Opciones de </a:t>
            </a:r>
            <a:r>
              <a:rPr lang="es-ES" dirty="0" err="1"/>
              <a:t>backup</a:t>
            </a:r>
            <a:r>
              <a:rPr lang="es-ES" dirty="0"/>
              <a:t>🧪 </a:t>
            </a:r>
            <a:r>
              <a:rPr lang="es-ES" b="1" dirty="0" err="1"/>
              <a:t>Guest</a:t>
            </a:r>
            <a:r>
              <a:rPr lang="es-ES" b="1" dirty="0"/>
              <a:t> </a:t>
            </a:r>
            <a:r>
              <a:rPr lang="es-ES" b="1" dirty="0" err="1"/>
              <a:t>config</a:t>
            </a:r>
            <a:r>
              <a:rPr lang="es-ES" dirty="0"/>
              <a:t>- Scripts o agentes adicionales para configuración automática </a:t>
            </a:r>
            <a:br>
              <a:rPr lang="es-ES" dirty="0"/>
            </a:br>
            <a:r>
              <a:rPr lang="es-ES" dirty="0"/>
              <a:t>- </a:t>
            </a:r>
            <a:r>
              <a:rPr lang="es-ES" b="1" dirty="0"/>
              <a:t>Extensiones de VM</a:t>
            </a:r>
            <a:r>
              <a:rPr lang="es-ES" dirty="0"/>
              <a:t> o archivos </a:t>
            </a:r>
            <a:r>
              <a:rPr lang="es-ES" b="1" dirty="0" err="1"/>
              <a:t>cloud-init</a:t>
            </a:r>
            <a:r>
              <a:rPr lang="es-ES" dirty="0"/>
              <a:t> en Linux</a:t>
            </a:r>
          </a:p>
          <a:p>
            <a:pPr>
              <a:buNone/>
            </a:pPr>
            <a:r>
              <a:rPr lang="es-ES" b="1" dirty="0"/>
              <a:t>✍️ Ejemplo práctico</a:t>
            </a:r>
          </a:p>
          <a:p>
            <a:pPr>
              <a:buNone/>
            </a:pPr>
            <a:r>
              <a:rPr lang="es-ES" dirty="0"/>
              <a:t>Si creas una VM Ubuntu para desarrollo:</a:t>
            </a:r>
          </a:p>
          <a:p>
            <a:pPr>
              <a:buFont typeface="+mj-lt"/>
              <a:buAutoNum type="arabicPeriod"/>
            </a:pPr>
            <a:r>
              <a:rPr lang="es-ES" dirty="0"/>
              <a:t>Eliges imagen: Ubuntu Server 22.04 LTS</a:t>
            </a:r>
          </a:p>
          <a:p>
            <a:pPr>
              <a:buFont typeface="+mj-lt"/>
              <a:buAutoNum type="arabicPeriod"/>
            </a:pPr>
            <a:r>
              <a:rPr lang="es-ES" dirty="0"/>
              <a:t>Configuras usuario con clave SSH</a:t>
            </a:r>
          </a:p>
          <a:p>
            <a:pPr>
              <a:buFont typeface="+mj-lt"/>
              <a:buAutoNum type="arabicPeriod"/>
            </a:pPr>
            <a:r>
              <a:rPr lang="es-ES" dirty="0"/>
              <a:t>Seleccionas un disco SSD estándar</a:t>
            </a:r>
          </a:p>
          <a:p>
            <a:pPr>
              <a:buFont typeface="+mj-lt"/>
              <a:buAutoNum type="arabicPeriod"/>
            </a:pPr>
            <a:r>
              <a:rPr lang="es-ES" dirty="0"/>
              <a:t>Abres el puerto 22 (SSH)</a:t>
            </a:r>
          </a:p>
          <a:p>
            <a:pPr>
              <a:buFont typeface="+mj-lt"/>
              <a:buAutoNum type="arabicPeriod"/>
            </a:pPr>
            <a:r>
              <a:rPr lang="es-ES" dirty="0"/>
              <a:t>Añades script de instalación automática de Docker en "</a:t>
            </a:r>
            <a:r>
              <a:rPr lang="es-ES" dirty="0" err="1"/>
              <a:t>Guest</a:t>
            </a:r>
            <a:r>
              <a:rPr lang="es-ES" dirty="0"/>
              <a:t> </a:t>
            </a:r>
            <a:r>
              <a:rPr lang="es-ES" dirty="0" err="1"/>
              <a:t>config</a:t>
            </a:r>
            <a:r>
              <a:rPr lang="es-ES" dirty="0"/>
              <a:t>"</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27354097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b="0" i="0" u="none" strike="noStrike" kern="1200" dirty="0">
                <a:solidFill>
                  <a:schemeClr val="tx1"/>
                </a:solidFill>
                <a:effectLst/>
                <a:latin typeface="+mn-lt"/>
                <a:ea typeface="+mn-ea"/>
                <a:cs typeface="+mn-cs"/>
              </a:rPr>
              <a:t>Windows Virtual Machines Documentation - https://docs.microsoft.com/en-us/azure/virtual-machines/window</a:t>
            </a:r>
            <a:r>
              <a:rPr lang="es-ES" b="1" dirty="0"/>
              <a:t>🪟 Máquinas Virtuales con Windows Server en Azure</a:t>
            </a:r>
          </a:p>
          <a:p>
            <a:pPr>
              <a:buNone/>
            </a:pPr>
            <a:r>
              <a:rPr lang="es-ES" dirty="0"/>
              <a:t>Cuando utilizas imágenes de </a:t>
            </a:r>
            <a:r>
              <a:rPr lang="es-ES" b="1" dirty="0"/>
              <a:t>Windows Server</a:t>
            </a:r>
            <a:r>
              <a:rPr lang="es-ES" dirty="0"/>
              <a:t> desde el </a:t>
            </a:r>
            <a:r>
              <a:rPr lang="es-ES" b="1" dirty="0"/>
              <a:t>Marketplace de Azure</a:t>
            </a:r>
            <a:r>
              <a:rPr lang="es-ES" dirty="0"/>
              <a:t>, estás sujeto a los </a:t>
            </a:r>
            <a:r>
              <a:rPr lang="es-ES" b="1" dirty="0"/>
              <a:t>términos de uso de los servicios online de Microsoft</a:t>
            </a:r>
            <a:r>
              <a:rPr lang="es-ES" dirty="0"/>
              <a:t>.</a:t>
            </a:r>
          </a:p>
          <a:p>
            <a:pPr>
              <a:buNone/>
            </a:pPr>
            <a:r>
              <a:rPr lang="es-ES" dirty="0"/>
              <a:t>Estas imágenes solo pueden usarse </a:t>
            </a:r>
            <a:r>
              <a:rPr lang="es-ES" b="1" dirty="0"/>
              <a:t>dentro del entorno de Azure</a:t>
            </a:r>
            <a:r>
              <a:rPr lang="es-ES" dirty="0"/>
              <a:t>, no fuera.</a:t>
            </a:r>
          </a:p>
          <a:p>
            <a:pPr>
              <a:buNone/>
            </a:pPr>
            <a:r>
              <a:rPr lang="es-ES" b="1" dirty="0"/>
              <a:t>🆕 Últimas versiones disponibles</a:t>
            </a:r>
          </a:p>
          <a:p>
            <a:pPr>
              <a:buNone/>
            </a:pPr>
            <a:r>
              <a:rPr lang="es-ES" b="1" dirty="0"/>
              <a:t>✅ Windows Server 2019 (LTSC - Long-</a:t>
            </a:r>
            <a:r>
              <a:rPr lang="es-ES" b="1" dirty="0" err="1"/>
              <a:t>Term</a:t>
            </a:r>
            <a:r>
              <a:rPr lang="es-ES" b="1" dirty="0"/>
              <a:t> </a:t>
            </a:r>
            <a:r>
              <a:rPr lang="es-ES" b="1" dirty="0" err="1"/>
              <a:t>Servicing</a:t>
            </a:r>
            <a:r>
              <a:rPr lang="es-ES" b="1" dirty="0"/>
              <a:t> </a:t>
            </a:r>
            <a:r>
              <a:rPr lang="es-ES" b="1" dirty="0" err="1"/>
              <a:t>Channel</a:t>
            </a:r>
            <a:r>
              <a:rPr lang="es-ES" b="1" dirty="0"/>
              <a:t>)</a:t>
            </a:r>
          </a:p>
          <a:p>
            <a:pPr>
              <a:buFont typeface="Arial" panose="020B0604020202020204" pitchFamily="34" charset="0"/>
              <a:buChar char="•"/>
            </a:pPr>
            <a:r>
              <a:rPr lang="es-ES" b="1" dirty="0"/>
              <a:t>Soporte prolongado</a:t>
            </a:r>
            <a:r>
              <a:rPr lang="es-ES" dirty="0"/>
              <a:t>:</a:t>
            </a:r>
          </a:p>
          <a:p>
            <a:pPr marL="742950" lvl="1" indent="-285750">
              <a:buFont typeface="Arial" panose="020B0604020202020204" pitchFamily="34" charset="0"/>
              <a:buChar char="•"/>
            </a:pPr>
            <a:r>
              <a:rPr lang="es-ES" b="1" dirty="0"/>
              <a:t>5 años de soporte principal</a:t>
            </a:r>
            <a:endParaRPr lang="es-ES" dirty="0"/>
          </a:p>
          <a:p>
            <a:pPr marL="742950" lvl="1" indent="-285750">
              <a:buFont typeface="Arial" panose="020B0604020202020204" pitchFamily="34" charset="0"/>
              <a:buChar char="•"/>
            </a:pPr>
            <a:r>
              <a:rPr lang="es-ES" b="1" dirty="0"/>
              <a:t>+5 años de soporte extendido</a:t>
            </a:r>
            <a:endParaRPr lang="es-ES" dirty="0"/>
          </a:p>
          <a:p>
            <a:pPr>
              <a:buFont typeface="Arial" panose="020B0604020202020204" pitchFamily="34" charset="0"/>
              <a:buChar char="•"/>
            </a:pPr>
            <a:r>
              <a:rPr lang="es-ES" dirty="0"/>
              <a:t>Ideal para entornos de producción estables y duraderos.</a:t>
            </a:r>
          </a:p>
          <a:p>
            <a:pPr>
              <a:buNone/>
            </a:pPr>
            <a:r>
              <a:rPr lang="es-ES" b="1" dirty="0"/>
              <a:t>📦 Opciones de imagen:</a:t>
            </a:r>
          </a:p>
          <a:p>
            <a:pPr>
              <a:buNone/>
            </a:pPr>
            <a:r>
              <a:rPr lang="es-ES" b="1" dirty="0" err="1"/>
              <a:t>OpciónDescripciónServer</a:t>
            </a:r>
            <a:r>
              <a:rPr lang="es-ES" b="1" dirty="0"/>
              <a:t> </a:t>
            </a:r>
            <a:r>
              <a:rPr lang="es-ES" b="1" dirty="0" err="1"/>
              <a:t>with</a:t>
            </a:r>
            <a:r>
              <a:rPr lang="es-ES" b="1" dirty="0"/>
              <a:t> Desktop </a:t>
            </a:r>
            <a:r>
              <a:rPr lang="es-ES" b="1" dirty="0" err="1"/>
              <a:t>Experience</a:t>
            </a:r>
            <a:r>
              <a:rPr lang="es-ES" dirty="0" err="1"/>
              <a:t>Incluye</a:t>
            </a:r>
            <a:r>
              <a:rPr lang="es-ES" dirty="0"/>
              <a:t> GUI (interfaz gráfica) y todos los roles del </a:t>
            </a:r>
            <a:r>
              <a:rPr lang="es-ES" dirty="0" err="1"/>
              <a:t>sistema</a:t>
            </a:r>
            <a:r>
              <a:rPr lang="es-ES" b="1" dirty="0" err="1"/>
              <a:t>Server</a:t>
            </a:r>
            <a:r>
              <a:rPr lang="es-ES" b="1" dirty="0"/>
              <a:t> </a:t>
            </a:r>
            <a:r>
              <a:rPr lang="es-ES" b="1" dirty="0" err="1"/>
              <a:t>CoreSin</a:t>
            </a:r>
            <a:r>
              <a:rPr lang="es-ES" b="1" dirty="0"/>
              <a:t> GUI</a:t>
            </a:r>
            <a:r>
              <a:rPr lang="es-ES" dirty="0"/>
              <a:t>, menor tamaño, ideal para entornos administrados por línea de </a:t>
            </a:r>
            <a:r>
              <a:rPr lang="es-ES" dirty="0" err="1"/>
              <a:t>comandos</a:t>
            </a:r>
            <a:r>
              <a:rPr lang="es-ES" b="1" dirty="0" err="1"/>
              <a:t>Con</a:t>
            </a:r>
            <a:r>
              <a:rPr lang="es-ES" b="1" dirty="0"/>
              <a:t> </a:t>
            </a:r>
            <a:r>
              <a:rPr lang="es-ES" b="1" dirty="0" err="1"/>
              <a:t>Containers</a:t>
            </a:r>
            <a:r>
              <a:rPr lang="es-ES" dirty="0" err="1"/>
              <a:t>Incluye</a:t>
            </a:r>
            <a:r>
              <a:rPr lang="es-ES" dirty="0"/>
              <a:t> funcionalidades para contenedores + Desktop </a:t>
            </a:r>
            <a:r>
              <a:rPr lang="es-ES" dirty="0" err="1"/>
              <a:t>Experience</a:t>
            </a:r>
            <a:r>
              <a:rPr lang="es-ES" dirty="0"/>
              <a:t> o </a:t>
            </a:r>
            <a:r>
              <a:rPr lang="es-ES" dirty="0" err="1"/>
              <a:t>Core</a:t>
            </a:r>
            <a:r>
              <a:rPr lang="es-ES" b="1" dirty="0" err="1"/>
              <a:t>Server</a:t>
            </a:r>
            <a:r>
              <a:rPr lang="es-ES" b="1" dirty="0"/>
              <a:t> Core </a:t>
            </a:r>
            <a:r>
              <a:rPr lang="es-ES" b="1" dirty="0" err="1"/>
              <a:t>with</a:t>
            </a:r>
            <a:r>
              <a:rPr lang="es-ES" b="1" dirty="0"/>
              <a:t> </a:t>
            </a:r>
            <a:r>
              <a:rPr lang="es-ES" b="1" dirty="0" err="1"/>
              <a:t>Containers</a:t>
            </a:r>
            <a:r>
              <a:rPr lang="es-ES" dirty="0" err="1"/>
              <a:t>Versión</a:t>
            </a:r>
            <a:r>
              <a:rPr lang="es-ES" dirty="0"/>
              <a:t> ligera + soporte para contenedores</a:t>
            </a:r>
          </a:p>
          <a:p>
            <a:pPr>
              <a:buNone/>
            </a:pPr>
            <a:r>
              <a:rPr lang="es-ES" b="1" dirty="0"/>
              <a:t>🔁 Canal de lanzamiento semestral (SAC)</a:t>
            </a:r>
          </a:p>
          <a:p>
            <a:pPr>
              <a:buFont typeface="Arial" panose="020B0604020202020204" pitchFamily="34" charset="0"/>
              <a:buChar char="•"/>
            </a:pPr>
            <a:r>
              <a:rPr lang="es-ES" dirty="0"/>
              <a:t>Publica </a:t>
            </a:r>
            <a:r>
              <a:rPr lang="es-ES" b="1" dirty="0"/>
              <a:t>nuevas versiones cada 6 meses</a:t>
            </a:r>
            <a:endParaRPr lang="es-ES" dirty="0"/>
          </a:p>
          <a:p>
            <a:pPr>
              <a:buFont typeface="Arial" panose="020B0604020202020204" pitchFamily="34" charset="0"/>
              <a:buChar char="•"/>
            </a:pPr>
            <a:r>
              <a:rPr lang="es-ES" dirty="0"/>
              <a:t>Basado siempre en </a:t>
            </a:r>
            <a:r>
              <a:rPr lang="es-ES" b="1" dirty="0"/>
              <a:t>Server Core</a:t>
            </a:r>
            <a:endParaRPr lang="es-ES" dirty="0"/>
          </a:p>
          <a:p>
            <a:pPr>
              <a:buFont typeface="Arial" panose="020B0604020202020204" pitchFamily="34" charset="0"/>
              <a:buChar char="•"/>
            </a:pPr>
            <a:r>
              <a:rPr lang="es-ES" b="1" dirty="0"/>
              <a:t>Soporte corto</a:t>
            </a:r>
            <a:r>
              <a:rPr lang="es-ES" dirty="0"/>
              <a:t>: solo </a:t>
            </a:r>
            <a:r>
              <a:rPr lang="es-ES" b="1" dirty="0"/>
              <a:t>18 meses</a:t>
            </a:r>
            <a:endParaRPr lang="es-ES" dirty="0"/>
          </a:p>
          <a:p>
            <a:pPr>
              <a:buFont typeface="Arial" panose="020B0604020202020204" pitchFamily="34" charset="0"/>
              <a:buChar char="•"/>
            </a:pPr>
            <a:r>
              <a:rPr lang="es-ES" dirty="0"/>
              <a:t>Recomendado si necesitas las </a:t>
            </a:r>
            <a:r>
              <a:rPr lang="es-ES" b="1" dirty="0"/>
              <a:t>últimas capacidades del sistema operativo</a:t>
            </a:r>
            <a:endParaRPr lang="es-ES" dirty="0"/>
          </a:p>
          <a:p>
            <a:pPr>
              <a:buFont typeface="Arial" panose="020B0604020202020204" pitchFamily="34" charset="0"/>
              <a:buChar char="•"/>
            </a:pPr>
            <a:r>
              <a:rPr lang="es-ES" dirty="0"/>
              <a:t>Consulta siempre la </a:t>
            </a:r>
            <a:r>
              <a:rPr lang="es-ES" dirty="0">
                <a:hlinkClick r:id="rId3"/>
              </a:rPr>
              <a:t>página de ciclo de vida de soporte de Microsoft</a:t>
            </a:r>
            <a:r>
              <a:rPr lang="es-ES" dirty="0"/>
              <a:t> para ver las fechas de fin de soporte</a:t>
            </a:r>
          </a:p>
          <a:p>
            <a:pPr>
              <a:buNone/>
            </a:pPr>
            <a:r>
              <a:rPr lang="es-ES" b="1" dirty="0"/>
              <a:t>🔎 También disponibles:</a:t>
            </a:r>
          </a:p>
          <a:p>
            <a:pPr>
              <a:buFont typeface="Arial" panose="020B0604020202020204" pitchFamily="34" charset="0"/>
              <a:buChar char="•"/>
            </a:pPr>
            <a:r>
              <a:rPr lang="es-ES" dirty="0"/>
              <a:t>Imágenes de </a:t>
            </a:r>
            <a:r>
              <a:rPr lang="es-ES" b="1" dirty="0"/>
              <a:t>Windows Server 2016</a:t>
            </a:r>
            <a:endParaRPr lang="es-ES" dirty="0"/>
          </a:p>
          <a:p>
            <a:pPr>
              <a:buFont typeface="Arial" panose="020B0604020202020204" pitchFamily="34" charset="0"/>
              <a:buChar char="•"/>
            </a:pPr>
            <a:r>
              <a:rPr lang="es-ES" dirty="0"/>
              <a:t>Versiones anteriores según tus necesidades específicas de compatibilidad o arquitectura</a:t>
            </a:r>
          </a:p>
          <a:p>
            <a:r>
              <a:rPr lang="en-US" sz="1200" b="0" i="0" u="none" strike="noStrike" kern="1200" dirty="0">
                <a:solidFill>
                  <a:schemeClr val="tx1"/>
                </a:solidFill>
                <a:effectLst/>
                <a:latin typeface="+mn-lt"/>
                <a:ea typeface="+mn-ea"/>
                <a:cs typeface="+mn-cs"/>
              </a:rPr>
              <a:t>s/</a:t>
            </a:r>
            <a:endParaRPr lang="en-US" b="0" dirty="0"/>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659598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Conexiones a Máquinas Virtuales Windows en Azure</a:t>
            </a:r>
          </a:p>
          <a:p>
            <a:pPr>
              <a:buNone/>
            </a:pPr>
            <a:r>
              <a:rPr lang="es-ES" dirty="0"/>
              <a:t>Para gestionar una VM de Windows en Azure, puedes usar tanto herramientas de despliegue (como Azure Portal o PowerShell) como métodos específicos para </a:t>
            </a:r>
            <a:r>
              <a:rPr lang="es-ES" b="1" dirty="0"/>
              <a:t>interactuar con el sistema operativo (SO)</a:t>
            </a:r>
            <a:r>
              <a:rPr lang="es-ES" dirty="0"/>
              <a:t> que corre dentro de la máquina virtual.</a:t>
            </a:r>
          </a:p>
          <a:p>
            <a:pPr>
              <a:buNone/>
            </a:pPr>
            <a:r>
              <a:rPr lang="es-ES" b="1" dirty="0"/>
              <a:t>🔹 1. RDP (Remote Desktop </a:t>
            </a:r>
            <a:r>
              <a:rPr lang="es-ES" b="1" dirty="0" err="1"/>
              <a:t>Protocol</a:t>
            </a:r>
            <a:r>
              <a:rPr lang="es-ES" b="1" dirty="0"/>
              <a:t>)</a:t>
            </a:r>
          </a:p>
          <a:p>
            <a:pPr>
              <a:buFont typeface="Arial" panose="020B0604020202020204" pitchFamily="34" charset="0"/>
              <a:buChar char="•"/>
            </a:pPr>
            <a:r>
              <a:rPr lang="es-ES" dirty="0"/>
              <a:t>Permite iniciar una sesión </a:t>
            </a:r>
            <a:r>
              <a:rPr lang="es-ES" b="1" dirty="0"/>
              <a:t>gráfica (GUI)</a:t>
            </a:r>
            <a:r>
              <a:rPr lang="es-ES" dirty="0"/>
              <a:t> en la VM desde tu ordenador.</a:t>
            </a:r>
          </a:p>
          <a:p>
            <a:pPr>
              <a:buFont typeface="Arial" panose="020B0604020202020204" pitchFamily="34" charset="0"/>
              <a:buChar char="•"/>
            </a:pPr>
            <a:r>
              <a:rPr lang="es-ES" dirty="0"/>
              <a:t>Azure habilita automáticamente el botón </a:t>
            </a:r>
            <a:r>
              <a:rPr lang="es-ES" b="1" dirty="0"/>
              <a:t>"</a:t>
            </a:r>
            <a:r>
              <a:rPr lang="es-ES" b="1" dirty="0" err="1"/>
              <a:t>Connect</a:t>
            </a:r>
            <a:r>
              <a:rPr lang="es-ES" b="1" dirty="0"/>
              <a:t>"</a:t>
            </a:r>
            <a:r>
              <a:rPr lang="es-ES" dirty="0"/>
              <a:t> en el portal si:</a:t>
            </a:r>
          </a:p>
          <a:p>
            <a:pPr marL="742950" lvl="1" indent="-285750">
              <a:buFont typeface="Arial" panose="020B0604020202020204" pitchFamily="34" charset="0"/>
              <a:buChar char="•"/>
            </a:pPr>
            <a:r>
              <a:rPr lang="es-ES" dirty="0"/>
              <a:t>La VM está en ejecución</a:t>
            </a:r>
          </a:p>
          <a:p>
            <a:pPr marL="742950" lvl="1" indent="-285750">
              <a:buFont typeface="Arial" panose="020B0604020202020204" pitchFamily="34" charset="0"/>
              <a:buChar char="•"/>
            </a:pPr>
            <a:r>
              <a:rPr lang="es-ES" dirty="0"/>
              <a:t>Tiene una IP pública o privada</a:t>
            </a:r>
          </a:p>
          <a:p>
            <a:pPr marL="742950" lvl="1" indent="-285750">
              <a:buFont typeface="Arial" panose="020B0604020202020204" pitchFamily="34" charset="0"/>
              <a:buChar char="•"/>
            </a:pPr>
            <a:r>
              <a:rPr lang="es-ES" dirty="0"/>
              <a:t>Tiene abierto el puerto </a:t>
            </a:r>
            <a:r>
              <a:rPr lang="es-ES" b="1" dirty="0"/>
              <a:t>TCP 3389</a:t>
            </a:r>
            <a:endParaRPr lang="es-ES" dirty="0"/>
          </a:p>
          <a:p>
            <a:pPr>
              <a:buFont typeface="Arial" panose="020B0604020202020204" pitchFamily="34" charset="0"/>
              <a:buChar char="•"/>
            </a:pPr>
            <a:r>
              <a:rPr lang="es-ES" dirty="0"/>
              <a:t>Al hacer clic en </a:t>
            </a:r>
            <a:r>
              <a:rPr lang="es-ES" b="1" dirty="0" err="1"/>
              <a:t>Connect</a:t>
            </a:r>
            <a:r>
              <a:rPr lang="es-ES" dirty="0"/>
              <a:t>, el portal descarga un archivo .</a:t>
            </a:r>
            <a:r>
              <a:rPr lang="es-ES" dirty="0" err="1"/>
              <a:t>rdp</a:t>
            </a:r>
            <a:r>
              <a:rPr lang="es-ES" dirty="0"/>
              <a:t>:</a:t>
            </a:r>
          </a:p>
          <a:p>
            <a:pPr marL="742950" lvl="1" indent="-285750">
              <a:buFont typeface="Arial" panose="020B0604020202020204" pitchFamily="34" charset="0"/>
              <a:buChar char="•"/>
            </a:pPr>
            <a:r>
              <a:rPr lang="es-ES" dirty="0"/>
              <a:t>Puedes abrirlo directamente con el cliente de Escritorio Remoto de Windows.</a:t>
            </a:r>
          </a:p>
          <a:p>
            <a:pPr marL="742950" lvl="1" indent="-285750">
              <a:buFont typeface="Arial" panose="020B0604020202020204" pitchFamily="34" charset="0"/>
              <a:buChar char="•"/>
            </a:pPr>
            <a:r>
              <a:rPr lang="es-ES" dirty="0"/>
              <a:t>Aparecerá una advertencia sobre "editor desconocido" (es normal).</a:t>
            </a:r>
          </a:p>
          <a:p>
            <a:pPr marL="742950" lvl="1" indent="-285750">
              <a:buFont typeface="Arial" panose="020B0604020202020204" pitchFamily="34" charset="0"/>
              <a:buChar char="•"/>
            </a:pPr>
            <a:r>
              <a:rPr lang="es-ES" dirty="0"/>
              <a:t>Inicia sesión con las credenciales del usuario administrador que creaste al lanzar la VM.</a:t>
            </a:r>
          </a:p>
          <a:p>
            <a:pPr>
              <a:buNone/>
            </a:pPr>
            <a:r>
              <a:rPr lang="es-ES" dirty="0"/>
              <a:t>🧠 También puedes usar PowerShell con el comando:</a:t>
            </a:r>
          </a:p>
          <a:p>
            <a:pPr>
              <a:buNone/>
            </a:pPr>
            <a:r>
              <a:rPr lang="es-ES" dirty="0" err="1"/>
              <a:t>powershell</a:t>
            </a:r>
            <a:endParaRPr lang="es-ES" dirty="0"/>
          </a:p>
          <a:p>
            <a:pPr>
              <a:buNone/>
            </a:pPr>
            <a:r>
              <a:rPr lang="es-ES" dirty="0" err="1"/>
              <a:t>CopiarEditar</a:t>
            </a:r>
            <a:endParaRPr lang="es-ES" dirty="0"/>
          </a:p>
          <a:p>
            <a:pPr rtl="0">
              <a:buNone/>
            </a:pPr>
            <a:r>
              <a:rPr lang="es-ES" dirty="0" err="1"/>
              <a:t>Get-AzRemoteDesktopFile</a:t>
            </a:r>
            <a:r>
              <a:rPr lang="es-ES" dirty="0"/>
              <a:t> </a:t>
            </a:r>
          </a:p>
          <a:p>
            <a:pPr>
              <a:buNone/>
            </a:pPr>
            <a:r>
              <a:rPr lang="es-ES" b="1" dirty="0"/>
              <a:t>🔸 2. </a:t>
            </a:r>
            <a:r>
              <a:rPr lang="es-ES" b="1" dirty="0" err="1"/>
              <a:t>WinRM</a:t>
            </a:r>
            <a:r>
              <a:rPr lang="es-ES" b="1" dirty="0"/>
              <a:t> (Windows Remote Management)</a:t>
            </a:r>
          </a:p>
          <a:p>
            <a:pPr>
              <a:buFont typeface="Arial" panose="020B0604020202020204" pitchFamily="34" charset="0"/>
              <a:buChar char="•"/>
            </a:pPr>
            <a:r>
              <a:rPr lang="es-ES" dirty="0"/>
              <a:t>Permite conectarte a la VM desde la </a:t>
            </a:r>
            <a:r>
              <a:rPr lang="es-ES" b="1" dirty="0"/>
              <a:t>línea de comandos (CLI)</a:t>
            </a:r>
            <a:r>
              <a:rPr lang="es-ES" dirty="0"/>
              <a:t> para:</a:t>
            </a:r>
          </a:p>
          <a:p>
            <a:pPr marL="742950" lvl="1" indent="-285750">
              <a:buFont typeface="Arial" panose="020B0604020202020204" pitchFamily="34" charset="0"/>
              <a:buChar char="•"/>
            </a:pPr>
            <a:r>
              <a:rPr lang="es-ES" dirty="0"/>
              <a:t>Ejecutar comandos interactivos</a:t>
            </a:r>
          </a:p>
          <a:p>
            <a:pPr marL="742950" lvl="1" indent="-285750">
              <a:buFont typeface="Arial" panose="020B0604020202020204" pitchFamily="34" charset="0"/>
              <a:buChar char="•"/>
            </a:pPr>
            <a:r>
              <a:rPr lang="es-ES" dirty="0"/>
              <a:t>Ejecutar scripts en PowerShell de forma </a:t>
            </a:r>
            <a:r>
              <a:rPr lang="es-ES" b="1" dirty="0"/>
              <a:t>no interactiva</a:t>
            </a:r>
            <a:endParaRPr lang="es-ES" dirty="0"/>
          </a:p>
          <a:p>
            <a:pPr>
              <a:buFont typeface="Arial" panose="020B0604020202020204" pitchFamily="34" charset="0"/>
              <a:buChar char="•"/>
            </a:pPr>
            <a:r>
              <a:rPr lang="es-ES" dirty="0"/>
              <a:t>Usa el </a:t>
            </a:r>
            <a:r>
              <a:rPr lang="es-ES" b="1" dirty="0"/>
              <a:t>puerto TCP 5986</a:t>
            </a:r>
            <a:r>
              <a:rPr lang="es-ES" dirty="0"/>
              <a:t> por defecto (o el que definas).</a:t>
            </a:r>
          </a:p>
          <a:p>
            <a:pPr>
              <a:buFont typeface="Arial" panose="020B0604020202020204" pitchFamily="34" charset="0"/>
              <a:buChar char="•"/>
            </a:pPr>
            <a:r>
              <a:rPr lang="es-ES" dirty="0"/>
              <a:t>Requiere configurar </a:t>
            </a:r>
            <a:r>
              <a:rPr lang="es-ES" b="1" dirty="0"/>
              <a:t>certificados</a:t>
            </a:r>
            <a:r>
              <a:rPr lang="es-ES" dirty="0"/>
              <a:t> para seguridad adicional.</a:t>
            </a:r>
          </a:p>
          <a:p>
            <a:pPr>
              <a:buNone/>
            </a:pPr>
            <a:r>
              <a:rPr lang="es-ES" b="1" dirty="0"/>
              <a:t>📋 Pasos generales para configurar conexión por </a:t>
            </a:r>
            <a:r>
              <a:rPr lang="es-ES" b="1" dirty="0" err="1"/>
              <a:t>WinRM</a:t>
            </a:r>
            <a:r>
              <a:rPr lang="es-ES" b="1" dirty="0"/>
              <a:t>:</a:t>
            </a:r>
          </a:p>
          <a:p>
            <a:pPr>
              <a:buFont typeface="+mj-lt"/>
              <a:buAutoNum type="arabicPeriod"/>
            </a:pPr>
            <a:r>
              <a:rPr lang="es-ES" dirty="0"/>
              <a:t>🔐 Crear un </a:t>
            </a:r>
            <a:r>
              <a:rPr lang="es-ES" b="1" dirty="0"/>
              <a:t>Azure Key </a:t>
            </a:r>
            <a:r>
              <a:rPr lang="es-ES" b="1" dirty="0" err="1"/>
              <a:t>Vault</a:t>
            </a:r>
            <a:r>
              <a:rPr lang="es-ES" dirty="0"/>
              <a:t>.</a:t>
            </a:r>
          </a:p>
          <a:p>
            <a:pPr>
              <a:buFont typeface="+mj-lt"/>
              <a:buAutoNum type="arabicPeriod"/>
            </a:pPr>
            <a:r>
              <a:rPr lang="es-ES" dirty="0"/>
              <a:t>📄 Generar un </a:t>
            </a:r>
            <a:r>
              <a:rPr lang="es-ES" b="1" dirty="0"/>
              <a:t>certificado </a:t>
            </a:r>
            <a:r>
              <a:rPr lang="es-ES" b="1" dirty="0" err="1"/>
              <a:t>autofirmado</a:t>
            </a:r>
            <a:r>
              <a:rPr lang="es-ES" dirty="0"/>
              <a:t>.</a:t>
            </a:r>
          </a:p>
          <a:p>
            <a:pPr>
              <a:buFont typeface="+mj-lt"/>
              <a:buAutoNum type="arabicPeriod"/>
            </a:pPr>
            <a:r>
              <a:rPr lang="es-ES" dirty="0"/>
              <a:t>📤 Subir el certificado al Key </a:t>
            </a:r>
            <a:r>
              <a:rPr lang="es-ES" dirty="0" err="1"/>
              <a:t>Vault</a:t>
            </a:r>
            <a:r>
              <a:rPr lang="es-ES" dirty="0"/>
              <a:t>.</a:t>
            </a:r>
          </a:p>
          <a:p>
            <a:pPr>
              <a:buFont typeface="+mj-lt"/>
              <a:buAutoNum type="arabicPeriod"/>
            </a:pPr>
            <a:r>
              <a:rPr lang="es-ES" dirty="0"/>
              <a:t>🔗 Obtener la </a:t>
            </a:r>
            <a:r>
              <a:rPr lang="es-ES" b="1" dirty="0"/>
              <a:t>URL del certificado</a:t>
            </a:r>
            <a:r>
              <a:rPr lang="es-ES" dirty="0"/>
              <a:t> dentro del Key </a:t>
            </a:r>
            <a:r>
              <a:rPr lang="es-ES" dirty="0" err="1"/>
              <a:t>Vault</a:t>
            </a:r>
            <a:r>
              <a:rPr lang="es-ES" dirty="0"/>
              <a:t>.</a:t>
            </a:r>
          </a:p>
          <a:p>
            <a:pPr>
              <a:buFont typeface="+mj-lt"/>
              <a:buAutoNum type="arabicPeriod"/>
            </a:pPr>
            <a:r>
              <a:rPr lang="es-ES" dirty="0"/>
              <a:t>🔧 Referenciar esa URL en la configuración de la VM.</a:t>
            </a:r>
          </a:p>
          <a:p>
            <a:pPr>
              <a:buNone/>
            </a:pPr>
            <a:r>
              <a:rPr lang="es-ES" dirty="0"/>
              <a:t>💡 Asegúrate de que las </a:t>
            </a:r>
            <a:r>
              <a:rPr lang="es-ES" b="1" dirty="0"/>
              <a:t>reglas NSG (Network Security </a:t>
            </a:r>
            <a:r>
              <a:rPr lang="es-ES" b="1" dirty="0" err="1"/>
              <a:t>Group</a:t>
            </a:r>
            <a:r>
              <a:rPr lang="es-ES" b="1" dirty="0"/>
              <a:t>)</a:t>
            </a:r>
            <a:r>
              <a:rPr lang="es-ES" dirty="0"/>
              <a:t> no bloqueen el puerto 5986 (o el que uses).</a:t>
            </a:r>
          </a:p>
          <a:p>
            <a:pPr>
              <a:buNone/>
            </a:pPr>
            <a:r>
              <a:rPr lang="es-ES" b="1" dirty="0"/>
              <a:t>✅ Resumen comparativo</a:t>
            </a:r>
          </a:p>
          <a:p>
            <a:r>
              <a:rPr lang="es-ES" b="1" dirty="0" err="1"/>
              <a:t>MétodoTipo</a:t>
            </a:r>
            <a:r>
              <a:rPr lang="es-ES" b="1" dirty="0"/>
              <a:t> de </a:t>
            </a:r>
            <a:r>
              <a:rPr lang="es-ES" b="1" dirty="0" err="1"/>
              <a:t>conexiónPuertoUso</a:t>
            </a:r>
            <a:r>
              <a:rPr lang="es-ES" b="1" dirty="0"/>
              <a:t> </a:t>
            </a:r>
            <a:r>
              <a:rPr lang="es-ES" b="1" dirty="0" err="1"/>
              <a:t>típicoRequiere</a:t>
            </a:r>
            <a:r>
              <a:rPr lang="es-ES" b="1" dirty="0"/>
              <a:t> </a:t>
            </a:r>
            <a:r>
              <a:rPr lang="es-ES" b="1" dirty="0" err="1"/>
              <a:t>GUISeguridad</a:t>
            </a:r>
            <a:r>
              <a:rPr lang="es-ES" b="1" dirty="0"/>
              <a:t> </a:t>
            </a:r>
            <a:r>
              <a:rPr lang="es-ES" b="1" dirty="0" err="1"/>
              <a:t>extraRDP</a:t>
            </a:r>
            <a:r>
              <a:rPr lang="es-ES" dirty="0" err="1"/>
              <a:t>Gráfica</a:t>
            </a:r>
            <a:r>
              <a:rPr lang="es-ES" dirty="0"/>
              <a:t> (Escritorio)3389Administración visual del sistema✅ Sí🔓 Básico (credenciales)</a:t>
            </a:r>
            <a:r>
              <a:rPr lang="es-ES" b="1" dirty="0" err="1"/>
              <a:t>WinRM</a:t>
            </a:r>
            <a:r>
              <a:rPr lang="es-ES" dirty="0" err="1"/>
              <a:t>Línea</a:t>
            </a:r>
            <a:r>
              <a:rPr lang="es-ES" dirty="0"/>
              <a:t> de comandos5986Automatización, PowerShell❌ No🔐 Certificados (recomendado)</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virtual machines (Documentation) - https://docs.microsoft.com/en-us/azure/virtual-machines/linux/ </a:t>
            </a:r>
          </a:p>
          <a:p>
            <a:pPr>
              <a:buNone/>
            </a:pPr>
            <a:r>
              <a:rPr lang="es-ES" b="1" dirty="0"/>
              <a:t>Máquinas Virtuales Linux en Azure</a:t>
            </a:r>
          </a:p>
          <a:p>
            <a:pPr>
              <a:buNone/>
            </a:pPr>
            <a:r>
              <a:rPr lang="es-ES" dirty="0"/>
              <a:t>Azure admite una amplia gama de </a:t>
            </a:r>
            <a:r>
              <a:rPr lang="es-ES" b="1" dirty="0"/>
              <a:t>distribuciones Linux</a:t>
            </a:r>
            <a:r>
              <a:rPr lang="es-ES" dirty="0"/>
              <a:t>, incluyendo:</a:t>
            </a:r>
          </a:p>
          <a:p>
            <a:pPr>
              <a:buFont typeface="Arial" panose="020B0604020202020204" pitchFamily="34" charset="0"/>
              <a:buChar char="•"/>
            </a:pPr>
            <a:r>
              <a:rPr lang="es-ES" b="1" dirty="0"/>
              <a:t>CentOS</a:t>
            </a:r>
            <a:r>
              <a:rPr lang="es-ES" dirty="0"/>
              <a:t> (por </a:t>
            </a:r>
            <a:r>
              <a:rPr lang="es-ES" dirty="0" err="1"/>
              <a:t>OpenLogic</a:t>
            </a:r>
            <a:r>
              <a:rPr lang="es-ES" dirty="0"/>
              <a:t>)</a:t>
            </a:r>
          </a:p>
          <a:p>
            <a:pPr>
              <a:buFont typeface="Arial" panose="020B0604020202020204" pitchFamily="34" charset="0"/>
              <a:buChar char="•"/>
            </a:pPr>
            <a:r>
              <a:rPr lang="es-ES" b="1" dirty="0"/>
              <a:t>CoreOS</a:t>
            </a:r>
            <a:endParaRPr lang="es-ES" dirty="0"/>
          </a:p>
          <a:p>
            <a:pPr>
              <a:buFont typeface="Arial" panose="020B0604020202020204" pitchFamily="34" charset="0"/>
              <a:buChar char="•"/>
            </a:pPr>
            <a:r>
              <a:rPr lang="es-ES" b="1" dirty="0"/>
              <a:t>Debian</a:t>
            </a:r>
            <a:endParaRPr lang="es-ES" dirty="0"/>
          </a:p>
          <a:p>
            <a:pPr>
              <a:buFont typeface="Arial" panose="020B0604020202020204" pitchFamily="34" charset="0"/>
              <a:buChar char="•"/>
            </a:pPr>
            <a:r>
              <a:rPr lang="es-ES" b="1" dirty="0"/>
              <a:t>Oracle Linux</a:t>
            </a:r>
            <a:endParaRPr lang="es-ES" dirty="0"/>
          </a:p>
          <a:p>
            <a:pPr>
              <a:buFont typeface="Arial" panose="020B0604020202020204" pitchFamily="34" charset="0"/>
              <a:buChar char="•"/>
            </a:pPr>
            <a:r>
              <a:rPr lang="es-ES" b="1" dirty="0"/>
              <a:t>Red </a:t>
            </a:r>
            <a:r>
              <a:rPr lang="es-ES" b="1" dirty="0" err="1"/>
              <a:t>Hat</a:t>
            </a:r>
            <a:r>
              <a:rPr lang="es-ES" b="1" dirty="0"/>
              <a:t> Enterprise Linux (RHEL)</a:t>
            </a:r>
            <a:endParaRPr lang="es-ES" dirty="0"/>
          </a:p>
          <a:p>
            <a:pPr>
              <a:buFont typeface="Arial" panose="020B0604020202020204" pitchFamily="34" charset="0"/>
              <a:buChar char="•"/>
            </a:pPr>
            <a:r>
              <a:rPr lang="es-ES" b="1" dirty="0"/>
              <a:t>Ubuntu</a:t>
            </a:r>
            <a:endParaRPr lang="es-ES" dirty="0"/>
          </a:p>
          <a:p>
            <a:pPr>
              <a:buNone/>
            </a:pPr>
            <a:r>
              <a:rPr lang="es-ES" b="1" dirty="0"/>
              <a:t>📦 Datos clave sobre las </a:t>
            </a:r>
            <a:r>
              <a:rPr lang="es-ES" b="1" dirty="0" err="1"/>
              <a:t>VMs</a:t>
            </a:r>
            <a:r>
              <a:rPr lang="es-ES" b="1" dirty="0"/>
              <a:t> Linux en Azure</a:t>
            </a:r>
          </a:p>
          <a:p>
            <a:pPr>
              <a:buFont typeface="Arial" panose="020B0604020202020204" pitchFamily="34" charset="0"/>
              <a:buChar char="•"/>
            </a:pPr>
            <a:r>
              <a:rPr lang="es-ES" dirty="0"/>
              <a:t>Hay </a:t>
            </a:r>
            <a:r>
              <a:rPr lang="es-ES" b="1" dirty="0"/>
              <a:t>cientos de imágenes disponibles</a:t>
            </a:r>
            <a:r>
              <a:rPr lang="es-ES" dirty="0"/>
              <a:t> en el </a:t>
            </a:r>
            <a:r>
              <a:rPr lang="es-ES" b="1" dirty="0"/>
              <a:t>Azure Marketplace</a:t>
            </a:r>
            <a:r>
              <a:rPr lang="es-ES" dirty="0"/>
              <a:t> listas para desplegar.</a:t>
            </a:r>
          </a:p>
          <a:p>
            <a:pPr>
              <a:buFont typeface="Arial" panose="020B0604020202020204" pitchFamily="34" charset="0"/>
              <a:buChar char="•"/>
            </a:pPr>
            <a:r>
              <a:rPr lang="es-ES" dirty="0"/>
              <a:t>Las </a:t>
            </a:r>
            <a:r>
              <a:rPr lang="es-ES" dirty="0" err="1"/>
              <a:t>VMs</a:t>
            </a:r>
            <a:r>
              <a:rPr lang="es-ES" dirty="0"/>
              <a:t> Linux se pueden crear con los </a:t>
            </a:r>
            <a:r>
              <a:rPr lang="es-ES" b="1" dirty="0"/>
              <a:t>mismos métodos que las </a:t>
            </a:r>
            <a:r>
              <a:rPr lang="es-ES" b="1" dirty="0" err="1"/>
              <a:t>VMs</a:t>
            </a:r>
            <a:r>
              <a:rPr lang="es-ES" b="1" dirty="0"/>
              <a:t> Windows</a:t>
            </a:r>
            <a:r>
              <a:rPr lang="es-ES" dirty="0"/>
              <a:t>:</a:t>
            </a:r>
          </a:p>
          <a:p>
            <a:pPr marL="742950" lvl="1" indent="-285750">
              <a:buFont typeface="Arial" panose="020B0604020202020204" pitchFamily="34" charset="0"/>
              <a:buChar char="•"/>
            </a:pPr>
            <a:r>
              <a:rPr lang="es-ES" dirty="0"/>
              <a:t>🖱️ Azure Portal</a:t>
            </a:r>
          </a:p>
          <a:p>
            <a:pPr marL="742950" lvl="1" indent="-285750">
              <a:buFont typeface="Arial" panose="020B0604020202020204" pitchFamily="34" charset="0"/>
              <a:buChar char="•"/>
            </a:pPr>
            <a:r>
              <a:rPr lang="es-ES" dirty="0"/>
              <a:t>📟 PowerShell con ARM (</a:t>
            </a:r>
            <a:r>
              <a:rPr lang="es-ES" dirty="0" err="1"/>
              <a:t>Resource</a:t>
            </a:r>
            <a:r>
              <a:rPr lang="es-ES" dirty="0"/>
              <a:t> Manager)</a:t>
            </a:r>
          </a:p>
          <a:p>
            <a:pPr marL="742950" lvl="1" indent="-285750">
              <a:buFont typeface="Arial" panose="020B0604020202020204" pitchFamily="34" charset="0"/>
              <a:buChar char="•"/>
            </a:pPr>
            <a:r>
              <a:rPr lang="es-ES" dirty="0"/>
              <a:t>🧰 Azure CLI</a:t>
            </a:r>
          </a:p>
          <a:p>
            <a:pPr>
              <a:buFont typeface="Arial" panose="020B0604020202020204" pitchFamily="34" charset="0"/>
              <a:buChar char="•"/>
            </a:pPr>
            <a:r>
              <a:rPr lang="es-ES" dirty="0"/>
              <a:t>Puedes gestionar tus </a:t>
            </a:r>
            <a:r>
              <a:rPr lang="es-ES" dirty="0" err="1"/>
              <a:t>VMs</a:t>
            </a:r>
            <a:r>
              <a:rPr lang="es-ES" dirty="0"/>
              <a:t> con herramientas </a:t>
            </a:r>
            <a:r>
              <a:rPr lang="es-ES" b="1" dirty="0"/>
              <a:t>DevOps open-</a:t>
            </a:r>
            <a:r>
              <a:rPr lang="es-ES" b="1" dirty="0" err="1"/>
              <a:t>source</a:t>
            </a:r>
            <a:r>
              <a:rPr lang="es-ES" dirty="0"/>
              <a:t> como:</a:t>
            </a:r>
          </a:p>
          <a:p>
            <a:pPr marL="742950" lvl="1" indent="-285750">
              <a:buFont typeface="Arial" panose="020B0604020202020204" pitchFamily="34" charset="0"/>
              <a:buChar char="•"/>
            </a:pPr>
            <a:r>
              <a:rPr lang="es-ES" b="1" dirty="0" err="1"/>
              <a:t>Puppet</a:t>
            </a:r>
            <a:endParaRPr lang="es-ES" dirty="0"/>
          </a:p>
          <a:p>
            <a:pPr marL="742950" lvl="1" indent="-285750">
              <a:buFont typeface="Arial" panose="020B0604020202020204" pitchFamily="34" charset="0"/>
              <a:buChar char="•"/>
            </a:pPr>
            <a:r>
              <a:rPr lang="es-ES" b="1" dirty="0"/>
              <a:t>Chef</a:t>
            </a:r>
            <a:endParaRPr lang="es-ES" dirty="0"/>
          </a:p>
          <a:p>
            <a:pPr marL="742950" lvl="1" indent="-285750">
              <a:buFont typeface="Arial" panose="020B0604020202020204" pitchFamily="34" charset="0"/>
              <a:buChar char="•"/>
            </a:pPr>
            <a:r>
              <a:rPr lang="es-ES" b="1" dirty="0"/>
              <a:t>Ansible</a:t>
            </a:r>
            <a:endParaRPr lang="es-ES" dirty="0"/>
          </a:p>
          <a:p>
            <a:pPr marL="742950" lvl="1" indent="-285750">
              <a:buFont typeface="Arial" panose="020B0604020202020204" pitchFamily="34" charset="0"/>
              <a:buChar char="•"/>
            </a:pPr>
            <a:r>
              <a:rPr lang="es-ES" b="1" dirty="0" err="1"/>
              <a:t>Terraform</a:t>
            </a:r>
            <a:endParaRPr lang="es-ES" dirty="0"/>
          </a:p>
          <a:p>
            <a:pPr>
              <a:buNone/>
            </a:pPr>
            <a:r>
              <a:rPr lang="es-ES" b="1" dirty="0"/>
              <a:t>✅ Recomendación</a:t>
            </a:r>
          </a:p>
          <a:p>
            <a:r>
              <a:rPr lang="es-ES" dirty="0"/>
              <a:t>Tómate unos minutos para explorar las imágenes de Linux en el </a:t>
            </a:r>
            <a:r>
              <a:rPr lang="es-ES" dirty="0">
                <a:hlinkClick r:id="rId3"/>
              </a:rPr>
              <a:t>Marketplace de Azure</a:t>
            </a:r>
            <a:r>
              <a:rPr lang="es-ES" dirty="0"/>
              <a:t>.</a:t>
            </a:r>
            <a:br>
              <a:rPr lang="es-ES" dirty="0"/>
            </a:br>
            <a:r>
              <a:rPr lang="es-ES" dirty="0"/>
              <a:t>¿Hay alguna distribución que suelas utilizar o te gustaría aprender a desplegar (por ejemplo, Ubuntu para entornos de desarrollo o RHEL para producción empresarial)?</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8804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Azure currently requires at least a 2048-bit key length and the SSH-RSA format for public and private keys. </a:t>
            </a:r>
          </a:p>
          <a:p>
            <a:endParaRPr lang="en-US" dirty="0"/>
          </a:p>
          <a:p>
            <a:endParaRPr lang="es-ES" sz="1800" b="0" i="0" u="none" strike="noStrike" baseline="0" dirty="0">
              <a:solidFill>
                <a:srgbClr val="000000"/>
              </a:solidFill>
              <a:latin typeface="Segoe UI" panose="020B0502040204020203" pitchFamily="34" charset="0"/>
            </a:endParaRPr>
          </a:p>
          <a:p>
            <a:r>
              <a:rPr lang="es-ES" sz="1800" b="1" i="0" u="none" strike="noStrike" baseline="0" dirty="0">
                <a:solidFill>
                  <a:srgbClr val="006799"/>
                </a:solidFill>
                <a:latin typeface="Segoe UI" panose="020B0502040204020203" pitchFamily="34" charset="0"/>
              </a:rPr>
              <a:t>6 </a:t>
            </a:r>
            <a:r>
              <a:rPr lang="es-ES" sz="1800" b="0" i="0" u="none" strike="noStrike" baseline="0" dirty="0">
                <a:solidFill>
                  <a:srgbClr val="000000"/>
                </a:solidFill>
                <a:latin typeface="Segoe UI" panose="020B0502040204020203" pitchFamily="34" charset="0"/>
              </a:rPr>
              <a:t>https://docs.microsoft.com/en-us/azure/virtual-machines/linux/</a:t>
            </a:r>
          </a:p>
          <a:p>
            <a:r>
              <a:rPr lang="es-ES" sz="1800" b="1" i="0" u="none" strike="noStrike" baseline="0" dirty="0">
                <a:solidFill>
                  <a:srgbClr val="000000"/>
                </a:solidFill>
                <a:latin typeface="Segoe UI Semibold" panose="020B0702040204020203" pitchFamily="34" charset="0"/>
              </a:rPr>
              <a:t>Linux VM </a:t>
            </a:r>
            <a:r>
              <a:rPr lang="es-ES" sz="1800" b="1" i="0" u="none" strike="noStrike" baseline="0" dirty="0" err="1">
                <a:solidFill>
                  <a:srgbClr val="000000"/>
                </a:solidFill>
                <a:latin typeface="Segoe UI Semibold" panose="020B0702040204020203" pitchFamily="34" charset="0"/>
              </a:rPr>
              <a:t>Connections</a:t>
            </a:r>
            <a:r>
              <a:rPr lang="es-ES" sz="1800" b="1" i="0" u="none" strike="noStrike" baseline="0" dirty="0">
                <a:solidFill>
                  <a:srgbClr val="000000"/>
                </a:solidFill>
                <a:latin typeface="Segoe UI Semibold" panose="020B0702040204020203" pitchFamily="34" charset="0"/>
              </a:rPr>
              <a:t> </a:t>
            </a:r>
            <a:endParaRPr lang="es-ES" sz="1800" b="0" i="0" u="none" strike="noStrike" baseline="0" dirty="0">
              <a:solidFill>
                <a:srgbClr val="000000"/>
              </a:solidFill>
              <a:latin typeface="Segoe UI Semibold" panose="020B0702040204020203" pitchFamily="34" charset="0"/>
            </a:endParaRPr>
          </a:p>
          <a:p>
            <a:r>
              <a:rPr lang="en-US" sz="1800" b="0" i="0" u="none" strike="noStrike" baseline="0" dirty="0">
                <a:solidFill>
                  <a:srgbClr val="000000"/>
                </a:solidFill>
                <a:latin typeface="Segoe UI" panose="020B0502040204020203" pitchFamily="34" charset="0"/>
              </a:rPr>
              <a:t>When you create a Linux VM, you can decide to authenticate with an </a:t>
            </a:r>
            <a:r>
              <a:rPr lang="en-US" sz="1800" b="1" i="0" u="none" strike="noStrike" baseline="0" dirty="0">
                <a:solidFill>
                  <a:srgbClr val="000000"/>
                </a:solidFill>
                <a:latin typeface="Segoe UI" panose="020B0502040204020203" pitchFamily="34" charset="0"/>
              </a:rPr>
              <a:t>SSH public key </a:t>
            </a:r>
            <a:r>
              <a:rPr lang="en-US" sz="1800" b="0" i="0" u="none" strike="noStrike" baseline="0" dirty="0">
                <a:solidFill>
                  <a:srgbClr val="000000"/>
                </a:solidFill>
                <a:latin typeface="Segoe UI" panose="020B0502040204020203" pitchFamily="34" charset="0"/>
              </a:rPr>
              <a:t>or </a:t>
            </a:r>
            <a:r>
              <a:rPr lang="en-US" sz="1800" b="1" i="0" u="none" strike="noStrike" baseline="0" dirty="0">
                <a:solidFill>
                  <a:srgbClr val="000000"/>
                </a:solidFill>
                <a:latin typeface="Segoe UI" panose="020B0502040204020203" pitchFamily="34" charset="0"/>
              </a:rPr>
              <a:t>Password</a:t>
            </a:r>
            <a:r>
              <a:rPr lang="en-US" sz="1800" b="0" i="0" u="none" strike="noStrike" baseline="0" dirty="0">
                <a:solidFill>
                  <a:srgbClr val="000000"/>
                </a:solidFill>
                <a:latin typeface="Segoe UI" panose="020B0502040204020203" pitchFamily="34" charset="0"/>
              </a:rPr>
              <a:t>. </a:t>
            </a:r>
            <a:r>
              <a:rPr lang="en-US" sz="1800" b="1" i="0" u="none" strike="noStrike" baseline="0" dirty="0">
                <a:solidFill>
                  <a:srgbClr val="FFFFFF"/>
                </a:solidFill>
                <a:latin typeface="Segoe UI" panose="020B0502040204020203" pitchFamily="34" charset="0"/>
              </a:rPr>
              <a:t>MCT USE ONLY. STUDENT USE PROHIBITED</a:t>
            </a:r>
            <a:r>
              <a:rPr lang="en-US" sz="1800" b="1" i="0" u="none" strike="noStrike" baseline="0" dirty="0">
                <a:solidFill>
                  <a:srgbClr val="000000"/>
                </a:solidFill>
                <a:latin typeface="Segoe UI Semibold" panose="020B0702040204020203" pitchFamily="34" charset="0"/>
              </a:rPr>
              <a:t>266 </a:t>
            </a:r>
            <a:r>
              <a:rPr lang="en-US" sz="1800" b="0" i="0" u="none" strike="noStrike" baseline="0" dirty="0">
                <a:solidFill>
                  <a:srgbClr val="000000"/>
                </a:solidFill>
                <a:latin typeface="Segoe UI" panose="020B0502040204020203" pitchFamily="34" charset="0"/>
              </a:rPr>
              <a:t>Module 8 Azure Virtual Machines </a:t>
            </a:r>
          </a:p>
          <a:p>
            <a:r>
              <a:rPr lang="es-ES" sz="1800" b="1" i="0" u="none" strike="noStrike" baseline="0" dirty="0">
                <a:solidFill>
                  <a:srgbClr val="000000"/>
                </a:solidFill>
                <a:latin typeface="Segoe UI" panose="020B0502040204020203" pitchFamily="34" charset="0"/>
              </a:rPr>
              <a:t>SSH </a:t>
            </a:r>
            <a:r>
              <a:rPr lang="es-ES" sz="1800" b="1" i="0" u="none" strike="noStrike" baseline="0" dirty="0" err="1">
                <a:solidFill>
                  <a:srgbClr val="000000"/>
                </a:solidFill>
                <a:latin typeface="Segoe UI" panose="020B0502040204020203" pitchFamily="34" charset="0"/>
              </a:rPr>
              <a:t>connections</a:t>
            </a:r>
            <a:r>
              <a:rPr lang="es-ES" sz="1800" b="1" i="0" u="none" strike="noStrike" baseline="0" dirty="0">
                <a:solidFill>
                  <a:srgbClr val="000000"/>
                </a:solidFill>
                <a:latin typeface="Segoe UI" panose="020B0502040204020203" pitchFamily="34" charset="0"/>
              </a:rPr>
              <a:t> </a:t>
            </a:r>
            <a:endParaRPr lang="es-ES" sz="1800" b="0" i="0" u="none" strike="noStrike" baseline="0" dirty="0">
              <a:solidFill>
                <a:srgbClr val="000000"/>
              </a:solidFill>
              <a:latin typeface="Segoe UI" panose="020B0502040204020203" pitchFamily="34" charset="0"/>
            </a:endParaRPr>
          </a:p>
          <a:p>
            <a:r>
              <a:rPr lang="en-US" sz="1800" b="0" i="0" u="none" strike="noStrike" baseline="0" dirty="0">
                <a:solidFill>
                  <a:srgbClr val="000000"/>
                </a:solidFill>
                <a:latin typeface="Segoe UI" panose="020B0502040204020203" pitchFamily="34" charset="0"/>
              </a:rPr>
              <a:t>SSH is an encrypted connection protocol that allows secure sign-ins over unsecured connections. SSH is the default connection protocol for Linux VMs hosted in Azure. Although SSH itself provides an encrypted connection, using passwords with SSH connections still leaves the VM vulnerable to brute-force attacks or guessing of passwords. A more secure and preferred method of connecting to a VM using SSH is by using a public-private key pair, also known as SSH keys. </a:t>
            </a:r>
          </a:p>
          <a:p>
            <a:r>
              <a:rPr lang="en-US" sz="1800" b="0" i="0" u="none" strike="noStrike" baseline="0" dirty="0">
                <a:solidFill>
                  <a:srgbClr val="000000"/>
                </a:solidFill>
                <a:latin typeface="Segoe UI" panose="020B0502040204020203" pitchFamily="34" charset="0"/>
              </a:rPr>
              <a:t>The </a:t>
            </a:r>
            <a:r>
              <a:rPr lang="en-US" sz="1800" b="1" i="0" u="none" strike="noStrike" baseline="0" dirty="0">
                <a:solidFill>
                  <a:srgbClr val="000000"/>
                </a:solidFill>
                <a:latin typeface="Segoe UI" panose="020B0502040204020203" pitchFamily="34" charset="0"/>
              </a:rPr>
              <a:t>public key </a:t>
            </a:r>
            <a:r>
              <a:rPr lang="en-US" sz="1800" b="0" i="0" u="none" strike="noStrike" baseline="0" dirty="0">
                <a:solidFill>
                  <a:srgbClr val="000000"/>
                </a:solidFill>
                <a:latin typeface="Segoe UI" panose="020B0502040204020203" pitchFamily="34" charset="0"/>
              </a:rPr>
              <a:t>is placed on your Linux VM, or any other service that you wish to use with public-key cryptography. </a:t>
            </a:r>
          </a:p>
          <a:p>
            <a:r>
              <a:rPr lang="en-US" sz="1800" b="0" i="0" u="none" strike="noStrike" baseline="0" dirty="0">
                <a:solidFill>
                  <a:srgbClr val="000000"/>
                </a:solidFill>
                <a:latin typeface="Segoe UI" panose="020B0502040204020203" pitchFamily="34" charset="0"/>
              </a:rPr>
              <a:t>The </a:t>
            </a:r>
            <a:r>
              <a:rPr lang="en-US" sz="1800" b="1" i="0" u="none" strike="noStrike" baseline="0" dirty="0">
                <a:solidFill>
                  <a:srgbClr val="000000"/>
                </a:solidFill>
                <a:latin typeface="Segoe UI" panose="020B0502040204020203" pitchFamily="34" charset="0"/>
              </a:rPr>
              <a:t>private key </a:t>
            </a:r>
            <a:r>
              <a:rPr lang="en-US" sz="1800" b="0" i="0" u="none" strike="noStrike" baseline="0" dirty="0">
                <a:solidFill>
                  <a:srgbClr val="000000"/>
                </a:solidFill>
                <a:latin typeface="Segoe UI" panose="020B0502040204020203" pitchFamily="34" charset="0"/>
              </a:rPr>
              <a:t>remains on your local system. Protect this private key. Do not share it. </a:t>
            </a:r>
          </a:p>
          <a:p>
            <a:endParaRPr lang="es-ES" sz="1800" b="0" i="0" u="none" strike="noStrike" baseline="0" dirty="0">
              <a:solidFill>
                <a:srgbClr val="000000"/>
              </a:solidFill>
              <a:latin typeface="Segoe UI" panose="020B0502040204020203" pitchFamily="34" charset="0"/>
            </a:endParaRPr>
          </a:p>
          <a:p>
            <a:r>
              <a:rPr lang="en-US" sz="1800" b="0" i="0" u="none" strike="noStrike" baseline="0" dirty="0">
                <a:solidFill>
                  <a:srgbClr val="000000"/>
                </a:solidFill>
                <a:latin typeface="Segoe UI" panose="020B0502040204020203" pitchFamily="34" charset="0"/>
              </a:rPr>
              <a:t>When you use an SSH client to connect to your Linux VM (which has the public key), the remote VM tests the client to make sure it possesses the private key. If the client has the private key, it's granted access to the VM. </a:t>
            </a:r>
          </a:p>
          <a:p>
            <a:r>
              <a:rPr lang="en-US" sz="1800" b="0" i="0" u="none" strike="noStrike" baseline="0" dirty="0">
                <a:solidFill>
                  <a:srgbClr val="000000"/>
                </a:solidFill>
                <a:latin typeface="Segoe UI" panose="020B0502040204020203" pitchFamily="34" charset="0"/>
              </a:rPr>
              <a:t>Depending on your organization's security policies, you can reuse a single public-private key pair to access multiple Azure VMs and services. You do not need a separate pair of keys for each VM or service you wish to access. </a:t>
            </a:r>
          </a:p>
          <a:p>
            <a:r>
              <a:rPr lang="en-US" sz="1800" b="0" i="0" u="none" strike="noStrike" baseline="0" dirty="0">
                <a:solidFill>
                  <a:srgbClr val="000000"/>
                </a:solidFill>
                <a:latin typeface="Segoe UI" panose="020B0502040204020203" pitchFamily="34" charset="0"/>
              </a:rPr>
              <a:t>Your public key can be shared with anyone, but only you (or your local security infrastructure) should possess your private key. </a:t>
            </a:r>
          </a:p>
          <a:p>
            <a:r>
              <a:rPr lang="en-US" sz="1800" b="0" i="0" u="none" strike="noStrike" baseline="0" dirty="0">
                <a:solidFill>
                  <a:srgbClr val="006799"/>
                </a:solidFill>
                <a:latin typeface="Noto Emoji"/>
              </a:rPr>
              <a:t>✔️ </a:t>
            </a:r>
            <a:r>
              <a:rPr lang="en-US" sz="1800" b="0" i="0" u="none" strike="noStrike" baseline="0" dirty="0">
                <a:solidFill>
                  <a:srgbClr val="000000"/>
                </a:solidFill>
                <a:latin typeface="Segoe UI" panose="020B0502040204020203" pitchFamily="34" charset="0"/>
              </a:rPr>
              <a:t>Azure currently requires at least a 2048-bit key length and the SSH-RSA format for public and private keys. </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To reduce the impact of downtime due to one or more of these events, we recommend placing multiple virtual machines into an availability set (next topic). </a:t>
            </a:r>
          </a:p>
          <a:p>
            <a:endParaRPr lang="en-US" dirty="0"/>
          </a:p>
          <a:p>
            <a:pPr>
              <a:buNone/>
            </a:pPr>
            <a:r>
              <a:rPr lang="es-ES" b="1" dirty="0"/>
              <a:t>Mantenimiento y Tiempo de Inactividad en Azure</a:t>
            </a:r>
          </a:p>
          <a:p>
            <a:pPr>
              <a:buNone/>
            </a:pPr>
            <a:r>
              <a:rPr lang="es-ES" dirty="0"/>
              <a:t>Como administradora de Azure, debes estar preparada para </a:t>
            </a:r>
            <a:r>
              <a:rPr lang="es-ES" b="1" dirty="0"/>
              <a:t>fallos planificados y no planificados</a:t>
            </a:r>
            <a:r>
              <a:rPr lang="es-ES" dirty="0"/>
              <a:t>. Estos son los tres escenarios principales que pueden impactar una máquina virtual (VM):</a:t>
            </a:r>
          </a:p>
          <a:p>
            <a:pPr>
              <a:buNone/>
            </a:pPr>
            <a:r>
              <a:rPr lang="es-ES" b="1" dirty="0"/>
              <a:t>1️⃣ Mantenimiento de hardware no planificado (</a:t>
            </a:r>
            <a:r>
              <a:rPr lang="es-ES" b="1" dirty="0" err="1"/>
              <a:t>Unplanned</a:t>
            </a:r>
            <a:r>
              <a:rPr lang="es-ES" b="1" dirty="0"/>
              <a:t> Hardware </a:t>
            </a:r>
            <a:r>
              <a:rPr lang="es-ES" b="1" dirty="0" err="1"/>
              <a:t>Maintenance</a:t>
            </a:r>
            <a:r>
              <a:rPr lang="es-ES" b="1" dirty="0"/>
              <a:t>)</a:t>
            </a:r>
          </a:p>
          <a:p>
            <a:pPr>
              <a:buFont typeface="Arial" panose="020B0604020202020204" pitchFamily="34" charset="0"/>
              <a:buChar char="•"/>
            </a:pPr>
            <a:r>
              <a:rPr lang="es-ES" dirty="0"/>
              <a:t>Ocurre cuando Azure </a:t>
            </a:r>
            <a:r>
              <a:rPr lang="es-ES" b="1" dirty="0"/>
              <a:t>detecta que un componente físico está a punto de fallar</a:t>
            </a:r>
            <a:r>
              <a:rPr lang="es-ES" dirty="0"/>
              <a:t>.</a:t>
            </a:r>
          </a:p>
          <a:p>
            <a:pPr>
              <a:buFont typeface="Arial" panose="020B0604020202020204" pitchFamily="34" charset="0"/>
              <a:buChar char="•"/>
            </a:pPr>
            <a:r>
              <a:rPr lang="es-ES" dirty="0"/>
              <a:t>El sistema inicia una </a:t>
            </a:r>
            <a:r>
              <a:rPr lang="es-ES" b="1" dirty="0"/>
              <a:t>migración en vivo (Live </a:t>
            </a:r>
            <a:r>
              <a:rPr lang="es-ES" b="1" dirty="0" err="1"/>
              <a:t>Migration</a:t>
            </a:r>
            <a:r>
              <a:rPr lang="es-ES" b="1" dirty="0"/>
              <a:t>)</a:t>
            </a:r>
            <a:r>
              <a:rPr lang="es-ES" dirty="0"/>
              <a:t> hacia otro host sano.</a:t>
            </a:r>
          </a:p>
          <a:p>
            <a:pPr>
              <a:buFont typeface="Arial" panose="020B0604020202020204" pitchFamily="34" charset="0"/>
              <a:buChar char="•"/>
            </a:pPr>
            <a:r>
              <a:rPr lang="es-ES" dirty="0"/>
              <a:t>⚙️ La VM </a:t>
            </a:r>
            <a:r>
              <a:rPr lang="es-ES" b="1" dirty="0"/>
              <a:t>no se apaga</a:t>
            </a:r>
            <a:r>
              <a:rPr lang="es-ES" dirty="0"/>
              <a:t>, pero puede experimentar:</a:t>
            </a:r>
          </a:p>
          <a:p>
            <a:pPr marL="742950" lvl="1" indent="-285750">
              <a:buFont typeface="Arial" panose="020B0604020202020204" pitchFamily="34" charset="0"/>
              <a:buChar char="•"/>
            </a:pPr>
            <a:r>
              <a:rPr lang="es-ES" b="1" dirty="0"/>
              <a:t>Pausa muy breve</a:t>
            </a:r>
            <a:endParaRPr lang="es-ES" dirty="0"/>
          </a:p>
          <a:p>
            <a:pPr marL="742950" lvl="1" indent="-285750">
              <a:buFont typeface="Arial" panose="020B0604020202020204" pitchFamily="34" charset="0"/>
              <a:buChar char="•"/>
            </a:pPr>
            <a:r>
              <a:rPr lang="es-ES" b="1" dirty="0"/>
              <a:t>Reducción temporal del rendimiento</a:t>
            </a:r>
            <a:endParaRPr lang="es-ES" dirty="0"/>
          </a:p>
          <a:p>
            <a:pPr>
              <a:buNone/>
            </a:pPr>
            <a:r>
              <a:rPr lang="es-ES" dirty="0"/>
              <a:t>🎯 Es la forma menos intrusiva de mantenimiento imprevisto.</a:t>
            </a:r>
          </a:p>
          <a:p>
            <a:pPr>
              <a:buNone/>
            </a:pPr>
            <a:r>
              <a:rPr lang="es-ES" b="1" dirty="0"/>
              <a:t>2️⃣ Caída inesperada (</a:t>
            </a:r>
            <a:r>
              <a:rPr lang="es-ES" b="1" dirty="0" err="1"/>
              <a:t>Unexpected</a:t>
            </a:r>
            <a:r>
              <a:rPr lang="es-ES" b="1" dirty="0"/>
              <a:t> </a:t>
            </a:r>
            <a:r>
              <a:rPr lang="es-ES" b="1" dirty="0" err="1"/>
              <a:t>Downtime</a:t>
            </a:r>
            <a:r>
              <a:rPr lang="es-ES" b="1" dirty="0"/>
              <a:t>)</a:t>
            </a:r>
          </a:p>
          <a:p>
            <a:pPr>
              <a:buFont typeface="Arial" panose="020B0604020202020204" pitchFamily="34" charset="0"/>
              <a:buChar char="•"/>
            </a:pPr>
            <a:r>
              <a:rPr lang="es-ES" dirty="0"/>
              <a:t>Se produce por fallos de hardware </a:t>
            </a:r>
            <a:r>
              <a:rPr lang="es-ES" b="1" dirty="0"/>
              <a:t>inesperados</a:t>
            </a:r>
            <a:r>
              <a:rPr lang="es-ES" dirty="0"/>
              <a:t>:</a:t>
            </a:r>
          </a:p>
          <a:p>
            <a:pPr marL="742950" lvl="1" indent="-285750">
              <a:buFont typeface="Arial" panose="020B0604020202020204" pitchFamily="34" charset="0"/>
              <a:buChar char="•"/>
            </a:pPr>
            <a:r>
              <a:rPr lang="es-ES" dirty="0"/>
              <a:t>Falla de disco</a:t>
            </a:r>
          </a:p>
          <a:p>
            <a:pPr marL="742950" lvl="1" indent="-285750">
              <a:buFont typeface="Arial" panose="020B0604020202020204" pitchFamily="34" charset="0"/>
              <a:buChar char="•"/>
            </a:pPr>
            <a:r>
              <a:rPr lang="es-ES" dirty="0"/>
              <a:t>Falla de red local</a:t>
            </a:r>
          </a:p>
          <a:p>
            <a:pPr marL="742950" lvl="1" indent="-285750">
              <a:buFont typeface="Arial" panose="020B0604020202020204" pitchFamily="34" charset="0"/>
              <a:buChar char="•"/>
            </a:pPr>
            <a:r>
              <a:rPr lang="es-ES" dirty="0"/>
              <a:t>Falla de rack o servidor completo</a:t>
            </a:r>
          </a:p>
          <a:p>
            <a:pPr>
              <a:buFont typeface="Arial" panose="020B0604020202020204" pitchFamily="34" charset="0"/>
              <a:buChar char="•"/>
            </a:pPr>
            <a:r>
              <a:rPr lang="es-ES" dirty="0"/>
              <a:t>La plataforma intenta </a:t>
            </a:r>
            <a:r>
              <a:rPr lang="es-ES" b="1" dirty="0"/>
              <a:t>"sanar" la VM automáticamente</a:t>
            </a:r>
            <a:r>
              <a:rPr lang="es-ES" dirty="0"/>
              <a:t> (migrándola a otro host).</a:t>
            </a:r>
          </a:p>
          <a:p>
            <a:pPr>
              <a:buFont typeface="Arial" panose="020B0604020202020204" pitchFamily="34" charset="0"/>
              <a:buChar char="•"/>
            </a:pPr>
            <a:r>
              <a:rPr lang="es-ES" dirty="0"/>
              <a:t>⛔ </a:t>
            </a:r>
            <a:r>
              <a:rPr lang="es-ES" b="1" dirty="0"/>
              <a:t>Sí hay tiempo de inactividad</a:t>
            </a:r>
            <a:r>
              <a:rPr lang="es-ES" dirty="0"/>
              <a:t> (la VM puede reiniciarse).</a:t>
            </a:r>
          </a:p>
          <a:p>
            <a:pPr>
              <a:buFont typeface="Arial" panose="020B0604020202020204" pitchFamily="34" charset="0"/>
              <a:buChar char="•"/>
            </a:pPr>
            <a:r>
              <a:rPr lang="es-ES" dirty="0"/>
              <a:t>⚠️ Se puede </a:t>
            </a:r>
            <a:r>
              <a:rPr lang="es-ES" b="1" dirty="0"/>
              <a:t>perder el disco temporal (D:)</a:t>
            </a:r>
            <a:r>
              <a:rPr lang="es-ES" dirty="0"/>
              <a:t> en la VM.</a:t>
            </a:r>
          </a:p>
          <a:p>
            <a:pPr>
              <a:buNone/>
            </a:pPr>
            <a:r>
              <a:rPr lang="es-ES" b="1" dirty="0"/>
              <a:t>3️⃣ Mantenimiento planificado (</a:t>
            </a:r>
            <a:r>
              <a:rPr lang="es-ES" b="1" dirty="0" err="1"/>
              <a:t>Planned</a:t>
            </a:r>
            <a:r>
              <a:rPr lang="es-ES" b="1" dirty="0"/>
              <a:t> </a:t>
            </a:r>
            <a:r>
              <a:rPr lang="es-ES" b="1" dirty="0" err="1"/>
              <a:t>Maintenance</a:t>
            </a:r>
            <a:r>
              <a:rPr lang="es-ES" b="1" dirty="0"/>
              <a:t>)</a:t>
            </a:r>
          </a:p>
          <a:p>
            <a:pPr>
              <a:buFont typeface="Arial" panose="020B0604020202020204" pitchFamily="34" charset="0"/>
              <a:buChar char="•"/>
            </a:pPr>
            <a:r>
              <a:rPr lang="es-ES" dirty="0"/>
              <a:t>Microsoft realiza actualizaciones periódicas a la </a:t>
            </a:r>
            <a:r>
              <a:rPr lang="es-ES" b="1" dirty="0"/>
              <a:t>infraestructura de Azure</a:t>
            </a:r>
            <a:r>
              <a:rPr lang="es-ES" dirty="0"/>
              <a:t> para:</a:t>
            </a:r>
          </a:p>
          <a:p>
            <a:pPr marL="742950" lvl="1" indent="-285750">
              <a:buFont typeface="Arial" panose="020B0604020202020204" pitchFamily="34" charset="0"/>
              <a:buChar char="•"/>
            </a:pPr>
            <a:r>
              <a:rPr lang="es-ES" dirty="0"/>
              <a:t>Mejorar seguridad</a:t>
            </a:r>
          </a:p>
          <a:p>
            <a:pPr marL="742950" lvl="1" indent="-285750">
              <a:buFont typeface="Arial" panose="020B0604020202020204" pitchFamily="34" charset="0"/>
              <a:buChar char="•"/>
            </a:pPr>
            <a:r>
              <a:rPr lang="es-ES" dirty="0"/>
              <a:t>Aumentar el rendimiento</a:t>
            </a:r>
          </a:p>
          <a:p>
            <a:pPr marL="742950" lvl="1" indent="-285750">
              <a:buFont typeface="Arial" panose="020B0604020202020204" pitchFamily="34" charset="0"/>
              <a:buChar char="•"/>
            </a:pPr>
            <a:r>
              <a:rPr lang="es-ES" dirty="0"/>
              <a:t>Garantizar la fiabilidad del servicio</a:t>
            </a:r>
          </a:p>
          <a:p>
            <a:pPr>
              <a:buFont typeface="Arial" panose="020B0604020202020204" pitchFamily="34" charset="0"/>
              <a:buChar char="•"/>
            </a:pPr>
            <a:r>
              <a:rPr lang="es-ES" dirty="0"/>
              <a:t>La mayoría de estas tareas </a:t>
            </a:r>
            <a:r>
              <a:rPr lang="es-ES" b="1" dirty="0"/>
              <a:t>no impactan en tus </a:t>
            </a:r>
            <a:r>
              <a:rPr lang="es-ES" b="1" dirty="0" err="1"/>
              <a:t>VMs</a:t>
            </a:r>
            <a:r>
              <a:rPr lang="es-ES" dirty="0"/>
              <a:t> gracias a procesos internos de migración.</a:t>
            </a:r>
          </a:p>
          <a:p>
            <a:pPr>
              <a:buNone/>
            </a:pPr>
            <a:r>
              <a:rPr lang="es-ES" dirty="0"/>
              <a:t>🧩 Microsoft </a:t>
            </a:r>
            <a:r>
              <a:rPr lang="es-ES" b="1" dirty="0"/>
              <a:t>no actualiza automáticamente el SO ni el software dentro de tu VM</a:t>
            </a:r>
            <a:r>
              <a:rPr lang="es-ES" dirty="0"/>
              <a:t>.</a:t>
            </a:r>
            <a:br>
              <a:rPr lang="es-ES" dirty="0"/>
            </a:br>
            <a:r>
              <a:rPr lang="es-ES" dirty="0"/>
              <a:t>Tú eres responsable de mantenerlo actualizado y seguro.</a:t>
            </a:r>
          </a:p>
          <a:p>
            <a:pPr>
              <a:buNone/>
            </a:pPr>
            <a:r>
              <a:rPr lang="es-ES" b="1" dirty="0"/>
              <a:t>✅ ¿Cómo minimizar el impacto de caídas?</a:t>
            </a:r>
          </a:p>
          <a:p>
            <a:pPr>
              <a:buNone/>
            </a:pPr>
            <a:r>
              <a:rPr lang="es-ES" dirty="0"/>
              <a:t>Aquí van algunas buenas prácticas:</a:t>
            </a:r>
          </a:p>
          <a:p>
            <a:r>
              <a:rPr lang="es-ES" b="1" dirty="0" err="1"/>
              <a:t>EstrategiaBeneficio</a:t>
            </a:r>
            <a:r>
              <a:rPr lang="es-ES" dirty="0"/>
              <a:t>🔁 </a:t>
            </a:r>
            <a:r>
              <a:rPr lang="es-ES" b="1" dirty="0"/>
              <a:t>Disponibilidad Alta (</a:t>
            </a:r>
            <a:r>
              <a:rPr lang="es-ES" b="1" dirty="0" err="1"/>
              <a:t>Availability</a:t>
            </a:r>
            <a:r>
              <a:rPr lang="es-ES" b="1" dirty="0"/>
              <a:t> Set)</a:t>
            </a:r>
            <a:r>
              <a:rPr lang="es-ES" dirty="0"/>
              <a:t>Evita que varias </a:t>
            </a:r>
            <a:r>
              <a:rPr lang="es-ES" dirty="0" err="1"/>
              <a:t>VMs</a:t>
            </a:r>
            <a:r>
              <a:rPr lang="es-ES" dirty="0"/>
              <a:t> estén en el mismo host físico🏙️ </a:t>
            </a:r>
            <a:r>
              <a:rPr lang="es-ES" b="1" dirty="0"/>
              <a:t>Zonas de disponibilidad (AZ)</a:t>
            </a:r>
            <a:r>
              <a:rPr lang="es-ES" dirty="0"/>
              <a:t>Distribuye las </a:t>
            </a:r>
            <a:r>
              <a:rPr lang="es-ES" dirty="0" err="1"/>
              <a:t>VMs</a:t>
            </a:r>
            <a:r>
              <a:rPr lang="es-ES" dirty="0"/>
              <a:t> entre centros de datos físicamente separados☁️ </a:t>
            </a:r>
            <a:r>
              <a:rPr lang="es-ES" b="1" dirty="0" err="1"/>
              <a:t>Backup</a:t>
            </a:r>
            <a:r>
              <a:rPr lang="es-ES" b="1" dirty="0"/>
              <a:t> regular de </a:t>
            </a:r>
            <a:r>
              <a:rPr lang="es-ES" b="1" dirty="0" err="1"/>
              <a:t>VMs</a:t>
            </a:r>
            <a:r>
              <a:rPr lang="es-ES" dirty="0" err="1"/>
              <a:t>Puedes</a:t>
            </a:r>
            <a:r>
              <a:rPr lang="es-ES" dirty="0"/>
              <a:t> restaurar rápidamente si hay una falla grave🧪 </a:t>
            </a:r>
            <a:r>
              <a:rPr lang="es-ES" b="1" dirty="0"/>
              <a:t>Pruebas periódicas de </a:t>
            </a:r>
            <a:r>
              <a:rPr lang="es-ES" b="1" dirty="0" err="1"/>
              <a:t>recuperación</a:t>
            </a:r>
            <a:r>
              <a:rPr lang="es-ES" dirty="0" err="1"/>
              <a:t>Asegura</a:t>
            </a:r>
            <a:r>
              <a:rPr lang="es-ES" dirty="0"/>
              <a:t> que tu plan de contingencia funcione realmente🧰 </a:t>
            </a:r>
            <a:r>
              <a:rPr lang="es-ES" b="1" dirty="0" err="1"/>
              <a:t>Autoescalado</a:t>
            </a:r>
            <a:r>
              <a:rPr lang="es-ES" b="1" dirty="0"/>
              <a:t> y Load </a:t>
            </a:r>
            <a:r>
              <a:rPr lang="es-ES" b="1" dirty="0" err="1"/>
              <a:t>Balancers</a:t>
            </a:r>
            <a:r>
              <a:rPr lang="es-ES" dirty="0" err="1"/>
              <a:t>Redistribuyen</a:t>
            </a:r>
            <a:r>
              <a:rPr lang="es-ES" dirty="0"/>
              <a:t> tráfico ante fallos sin intervención manual</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 You can create a virtual machine and an availability set at the same time. A VM can only be added to an availability set when it is created. To change the availability set, you need to delete and then recreate the virtual machine.</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Placing your virtual machines into an availability set does not protect your application from operating system or application-specific failures, it does limit the impact of potential physical hardware failures, network outages, or power interruptions. Can you see why this important and how this is implemented?</a:t>
            </a:r>
          </a:p>
          <a:p>
            <a:endParaRPr lang="en-US" dirty="0"/>
          </a:p>
          <a:p>
            <a:pPr>
              <a:buNone/>
            </a:pPr>
            <a:r>
              <a:rPr lang="es-ES" b="1" dirty="0" err="1"/>
              <a:t>Update</a:t>
            </a:r>
            <a:r>
              <a:rPr lang="es-ES" b="1" dirty="0"/>
              <a:t> </a:t>
            </a:r>
            <a:r>
              <a:rPr lang="es-ES" b="1" dirty="0" err="1"/>
              <a:t>Domains</a:t>
            </a:r>
            <a:r>
              <a:rPr lang="es-ES" b="1" dirty="0"/>
              <a:t> y </a:t>
            </a:r>
            <a:r>
              <a:rPr lang="es-ES" b="1" dirty="0" err="1"/>
              <a:t>Fault</a:t>
            </a:r>
            <a:r>
              <a:rPr lang="es-ES" b="1" dirty="0"/>
              <a:t> </a:t>
            </a:r>
            <a:r>
              <a:rPr lang="es-ES" b="1" dirty="0" err="1"/>
              <a:t>Domains</a:t>
            </a:r>
            <a:r>
              <a:rPr lang="es-ES" b="1" dirty="0"/>
              <a:t> en Azure</a:t>
            </a:r>
          </a:p>
          <a:p>
            <a:pPr>
              <a:buNone/>
            </a:pPr>
            <a:r>
              <a:rPr lang="es-ES" dirty="0"/>
              <a:t>Cuando creas un </a:t>
            </a:r>
            <a:r>
              <a:rPr lang="es-ES" b="1" dirty="0" err="1"/>
              <a:t>Availability</a:t>
            </a:r>
            <a:r>
              <a:rPr lang="es-ES" b="1" dirty="0"/>
              <a:t> Set</a:t>
            </a:r>
            <a:r>
              <a:rPr lang="es-ES" dirty="0"/>
              <a:t>, Azure distribuye automáticamente tus máquinas virtuales (</a:t>
            </a:r>
            <a:r>
              <a:rPr lang="es-ES" dirty="0" err="1"/>
              <a:t>VMs</a:t>
            </a:r>
            <a:r>
              <a:rPr lang="es-ES" dirty="0"/>
              <a:t>) para reducir el riesgo de fallos y facilitar actualizaciones sin interrupciones del servicio.</a:t>
            </a:r>
          </a:p>
          <a:p>
            <a:pPr>
              <a:buNone/>
            </a:pPr>
            <a:r>
              <a:rPr lang="es-ES" b="1" dirty="0"/>
              <a:t>🔄 </a:t>
            </a:r>
            <a:r>
              <a:rPr lang="es-ES" b="1" dirty="0" err="1"/>
              <a:t>Update</a:t>
            </a:r>
            <a:r>
              <a:rPr lang="es-ES" b="1" dirty="0"/>
              <a:t> </a:t>
            </a:r>
            <a:r>
              <a:rPr lang="es-ES" b="1" dirty="0" err="1"/>
              <a:t>Domains</a:t>
            </a:r>
            <a:r>
              <a:rPr lang="es-ES" b="1" dirty="0"/>
              <a:t> (Dominios de actualización)</a:t>
            </a:r>
          </a:p>
          <a:p>
            <a:pPr>
              <a:buFont typeface="Arial" panose="020B0604020202020204" pitchFamily="34" charset="0"/>
              <a:buChar char="•"/>
            </a:pPr>
            <a:r>
              <a:rPr lang="es-ES" dirty="0"/>
              <a:t>Un </a:t>
            </a:r>
            <a:r>
              <a:rPr lang="es-ES" b="1" dirty="0" err="1"/>
              <a:t>Update</a:t>
            </a:r>
            <a:r>
              <a:rPr lang="es-ES" b="1" dirty="0"/>
              <a:t> </a:t>
            </a:r>
            <a:r>
              <a:rPr lang="es-ES" b="1" dirty="0" err="1"/>
              <a:t>Domain</a:t>
            </a:r>
            <a:r>
              <a:rPr lang="es-ES" b="1" dirty="0"/>
              <a:t> (UD)</a:t>
            </a:r>
            <a:r>
              <a:rPr lang="es-ES" dirty="0"/>
              <a:t> es un grupo de </a:t>
            </a:r>
            <a:r>
              <a:rPr lang="es-ES" dirty="0" err="1"/>
              <a:t>VMs</a:t>
            </a:r>
            <a:r>
              <a:rPr lang="es-ES" dirty="0"/>
              <a:t> que </a:t>
            </a:r>
            <a:r>
              <a:rPr lang="es-ES" b="1" dirty="0"/>
              <a:t>se actualizan al mismo tiempo</a:t>
            </a:r>
            <a:r>
              <a:rPr lang="es-ES" dirty="0"/>
              <a:t> durante un mantenimiento planificado.</a:t>
            </a:r>
          </a:p>
          <a:p>
            <a:pPr>
              <a:buFont typeface="Arial" panose="020B0604020202020204" pitchFamily="34" charset="0"/>
              <a:buChar char="•"/>
            </a:pPr>
            <a:r>
              <a:rPr lang="es-ES" dirty="0"/>
              <a:t>Permite que Azure haga </a:t>
            </a:r>
            <a:r>
              <a:rPr lang="es-ES" b="1" dirty="0"/>
              <a:t>actualizaciones escalonadas (</a:t>
            </a:r>
            <a:r>
              <a:rPr lang="es-ES" b="1" dirty="0" err="1"/>
              <a:t>rolling</a:t>
            </a:r>
            <a:r>
              <a:rPr lang="es-ES" b="1" dirty="0"/>
              <a:t> </a:t>
            </a:r>
            <a:r>
              <a:rPr lang="es-ES" b="1" dirty="0" err="1"/>
              <a:t>upgrades</a:t>
            </a:r>
            <a:r>
              <a:rPr lang="es-ES" b="1" dirty="0"/>
              <a:t>)</a:t>
            </a:r>
            <a:r>
              <a:rPr lang="es-ES" dirty="0"/>
              <a:t>: solo se reinicia </a:t>
            </a:r>
            <a:r>
              <a:rPr lang="es-ES" b="1" dirty="0"/>
              <a:t>un grupo de </a:t>
            </a:r>
            <a:r>
              <a:rPr lang="es-ES" b="1" dirty="0" err="1"/>
              <a:t>VMs</a:t>
            </a:r>
            <a:r>
              <a:rPr lang="es-ES" b="1" dirty="0"/>
              <a:t> a la vez</a:t>
            </a:r>
            <a:r>
              <a:rPr lang="es-ES" dirty="0"/>
              <a:t>.</a:t>
            </a:r>
          </a:p>
          <a:p>
            <a:pPr>
              <a:buFont typeface="Arial" panose="020B0604020202020204" pitchFamily="34" charset="0"/>
              <a:buChar char="•"/>
            </a:pPr>
            <a:r>
              <a:rPr lang="es-ES" dirty="0"/>
              <a:t>Por defecto Azure usa </a:t>
            </a:r>
            <a:r>
              <a:rPr lang="es-ES" b="1" dirty="0"/>
              <a:t>5 </a:t>
            </a:r>
            <a:r>
              <a:rPr lang="es-ES" b="1" dirty="0" err="1"/>
              <a:t>UDs</a:t>
            </a:r>
            <a:r>
              <a:rPr lang="es-ES" dirty="0"/>
              <a:t>, pero puedes configurar hasta </a:t>
            </a:r>
            <a:r>
              <a:rPr lang="es-ES" b="1" dirty="0"/>
              <a:t>20</a:t>
            </a:r>
            <a:r>
              <a:rPr lang="es-ES" dirty="0"/>
              <a:t> si lo necesitas.</a:t>
            </a:r>
          </a:p>
          <a:p>
            <a:pPr>
              <a:buFont typeface="Arial" panose="020B0604020202020204" pitchFamily="34" charset="0"/>
              <a:buChar char="•"/>
            </a:pPr>
            <a:r>
              <a:rPr lang="es-ES" dirty="0"/>
              <a:t>Garantiza que no todas tus </a:t>
            </a:r>
            <a:r>
              <a:rPr lang="es-ES" dirty="0" err="1"/>
              <a:t>VMs</a:t>
            </a:r>
            <a:r>
              <a:rPr lang="es-ES" dirty="0"/>
              <a:t> se vean afectadas a la vez por actualizaciones del sistema anfitrión.</a:t>
            </a:r>
          </a:p>
          <a:p>
            <a:pPr>
              <a:buNone/>
            </a:pPr>
            <a:r>
              <a:rPr lang="es-ES" dirty="0"/>
              <a:t>🧠 </a:t>
            </a:r>
            <a:r>
              <a:rPr lang="es-ES" b="1" dirty="0"/>
              <a:t>Ejemplo</a:t>
            </a:r>
            <a:r>
              <a:rPr lang="es-ES" dirty="0"/>
              <a:t>:</a:t>
            </a:r>
            <a:br>
              <a:rPr lang="es-ES" dirty="0"/>
            </a:br>
            <a:r>
              <a:rPr lang="es-ES" dirty="0"/>
              <a:t>Si tienes 6 </a:t>
            </a:r>
            <a:r>
              <a:rPr lang="es-ES" dirty="0" err="1"/>
              <a:t>VMs</a:t>
            </a:r>
            <a:r>
              <a:rPr lang="es-ES" dirty="0"/>
              <a:t> distribuidas en 3 </a:t>
            </a:r>
            <a:r>
              <a:rPr lang="es-ES" dirty="0" err="1"/>
              <a:t>UDs</a:t>
            </a:r>
            <a:r>
              <a:rPr lang="es-ES" dirty="0"/>
              <a:t>, durante una actualización solo 2 </a:t>
            </a:r>
            <a:r>
              <a:rPr lang="es-ES" dirty="0" err="1"/>
              <a:t>VMs</a:t>
            </a:r>
            <a:r>
              <a:rPr lang="es-ES" dirty="0"/>
              <a:t> se reiniciarán a la vez.</a:t>
            </a:r>
          </a:p>
          <a:p>
            <a:pPr>
              <a:buNone/>
            </a:pPr>
            <a:r>
              <a:rPr lang="es-ES" b="1" dirty="0"/>
              <a:t>⚡ </a:t>
            </a:r>
            <a:r>
              <a:rPr lang="es-ES" b="1" dirty="0" err="1"/>
              <a:t>Fault</a:t>
            </a:r>
            <a:r>
              <a:rPr lang="es-ES" b="1" dirty="0"/>
              <a:t> </a:t>
            </a:r>
            <a:r>
              <a:rPr lang="es-ES" b="1" dirty="0" err="1"/>
              <a:t>Domains</a:t>
            </a:r>
            <a:r>
              <a:rPr lang="es-ES" b="1" dirty="0"/>
              <a:t> (Dominios de fallo)</a:t>
            </a:r>
          </a:p>
          <a:p>
            <a:pPr>
              <a:buFont typeface="Arial" panose="020B0604020202020204" pitchFamily="34" charset="0"/>
              <a:buChar char="•"/>
            </a:pPr>
            <a:r>
              <a:rPr lang="es-ES" dirty="0"/>
              <a:t>Un </a:t>
            </a:r>
            <a:r>
              <a:rPr lang="es-ES" b="1" dirty="0" err="1"/>
              <a:t>Fault</a:t>
            </a:r>
            <a:r>
              <a:rPr lang="es-ES" b="1" dirty="0"/>
              <a:t> </a:t>
            </a:r>
            <a:r>
              <a:rPr lang="es-ES" b="1" dirty="0" err="1"/>
              <a:t>Domain</a:t>
            </a:r>
            <a:r>
              <a:rPr lang="es-ES" b="1" dirty="0"/>
              <a:t> (FD)</a:t>
            </a:r>
            <a:r>
              <a:rPr lang="es-ES" dirty="0"/>
              <a:t> representa un </a:t>
            </a:r>
            <a:r>
              <a:rPr lang="es-ES" b="1" dirty="0"/>
              <a:t>conjunto de hardware físico</a:t>
            </a:r>
            <a:r>
              <a:rPr lang="es-ES" dirty="0"/>
              <a:t> que puede fallar al mismo tiempo (como un rack de servidores).</a:t>
            </a:r>
          </a:p>
          <a:p>
            <a:pPr>
              <a:buFont typeface="Arial" panose="020B0604020202020204" pitchFamily="34" charset="0"/>
              <a:buChar char="•"/>
            </a:pPr>
            <a:r>
              <a:rPr lang="es-ES" dirty="0"/>
              <a:t>Incluye componentes compartidos como:</a:t>
            </a:r>
          </a:p>
          <a:p>
            <a:pPr marL="742950" lvl="1" indent="-285750">
              <a:buFont typeface="Arial" panose="020B0604020202020204" pitchFamily="34" charset="0"/>
              <a:buChar char="•"/>
            </a:pPr>
            <a:r>
              <a:rPr lang="es-ES" dirty="0"/>
              <a:t>Fuente de alimentación</a:t>
            </a:r>
          </a:p>
          <a:p>
            <a:pPr marL="742950" lvl="1" indent="-285750">
              <a:buFont typeface="Arial" panose="020B0604020202020204" pitchFamily="34" charset="0"/>
              <a:buChar char="•"/>
            </a:pPr>
            <a:r>
              <a:rPr lang="es-ES" dirty="0"/>
              <a:t>Conmutadores de red</a:t>
            </a:r>
          </a:p>
          <a:p>
            <a:pPr marL="742950" lvl="1" indent="-285750">
              <a:buFont typeface="Arial" panose="020B0604020202020204" pitchFamily="34" charset="0"/>
              <a:buChar char="•"/>
            </a:pPr>
            <a:r>
              <a:rPr lang="es-ES" dirty="0"/>
              <a:t>Servidores físicos</a:t>
            </a:r>
          </a:p>
          <a:p>
            <a:pPr>
              <a:buFont typeface="Arial" panose="020B0604020202020204" pitchFamily="34" charset="0"/>
              <a:buChar char="•"/>
            </a:pPr>
            <a:r>
              <a:rPr lang="es-ES" dirty="0"/>
              <a:t>Las </a:t>
            </a:r>
            <a:r>
              <a:rPr lang="es-ES" dirty="0" err="1"/>
              <a:t>VMs</a:t>
            </a:r>
            <a:r>
              <a:rPr lang="es-ES" dirty="0"/>
              <a:t> en un </a:t>
            </a:r>
            <a:r>
              <a:rPr lang="es-ES" dirty="0" err="1"/>
              <a:t>Availability</a:t>
            </a:r>
            <a:r>
              <a:rPr lang="es-ES" dirty="0"/>
              <a:t> Set se distribuyen </a:t>
            </a:r>
            <a:r>
              <a:rPr lang="es-ES" b="1" dirty="0"/>
              <a:t>al menos en 2 </a:t>
            </a:r>
            <a:r>
              <a:rPr lang="es-ES" b="1" dirty="0" err="1"/>
              <a:t>FDs</a:t>
            </a:r>
            <a:r>
              <a:rPr lang="es-ES" dirty="0"/>
              <a:t>, evitando que un único fallo de hardware afecte a todas tus </a:t>
            </a:r>
            <a:r>
              <a:rPr lang="es-ES" dirty="0" err="1"/>
              <a:t>VMs</a:t>
            </a:r>
            <a:r>
              <a:rPr lang="es-ES" dirty="0"/>
              <a:t>.</a:t>
            </a:r>
          </a:p>
          <a:p>
            <a:pPr>
              <a:buNone/>
            </a:pPr>
            <a:r>
              <a:rPr lang="es-ES" dirty="0"/>
              <a:t>🧠 </a:t>
            </a:r>
            <a:r>
              <a:rPr lang="es-ES" b="1" dirty="0"/>
              <a:t>Ejemplo</a:t>
            </a:r>
            <a:r>
              <a:rPr lang="es-ES" dirty="0"/>
              <a:t>:</a:t>
            </a:r>
            <a:br>
              <a:rPr lang="es-ES" dirty="0"/>
            </a:br>
            <a:r>
              <a:rPr lang="es-ES" dirty="0"/>
              <a:t>Si el rack A tiene un corte de energía, solo las </a:t>
            </a:r>
            <a:r>
              <a:rPr lang="es-ES" dirty="0" err="1"/>
              <a:t>VMs</a:t>
            </a:r>
            <a:r>
              <a:rPr lang="es-ES" dirty="0"/>
              <a:t> del </a:t>
            </a:r>
            <a:r>
              <a:rPr lang="es-ES" b="1" dirty="0"/>
              <a:t>FD 1</a:t>
            </a:r>
            <a:r>
              <a:rPr lang="es-ES" dirty="0"/>
              <a:t> se verán afectadas, mientras las del </a:t>
            </a:r>
            <a:r>
              <a:rPr lang="es-ES" b="1" dirty="0"/>
              <a:t>FD 2</a:t>
            </a:r>
            <a:r>
              <a:rPr lang="es-ES" dirty="0"/>
              <a:t> seguirán funcionando.</a:t>
            </a:r>
          </a:p>
          <a:p>
            <a:pPr>
              <a:buNone/>
            </a:pPr>
            <a:r>
              <a:rPr lang="es-ES" b="1" dirty="0"/>
              <a:t>✅ Resumen visual</a:t>
            </a:r>
          </a:p>
          <a:p>
            <a:pPr>
              <a:buNone/>
            </a:pPr>
            <a:r>
              <a:rPr lang="es-ES" dirty="0" err="1"/>
              <a:t>ConceptoQué</a:t>
            </a:r>
            <a:r>
              <a:rPr lang="es-ES" dirty="0"/>
              <a:t> </a:t>
            </a:r>
            <a:r>
              <a:rPr lang="es-ES" dirty="0" err="1"/>
              <a:t>representaCuándo</a:t>
            </a:r>
            <a:r>
              <a:rPr lang="es-ES" dirty="0"/>
              <a:t> </a:t>
            </a:r>
            <a:r>
              <a:rPr lang="es-ES" dirty="0" err="1"/>
              <a:t>actúaQué</a:t>
            </a:r>
            <a:r>
              <a:rPr lang="es-ES" dirty="0"/>
              <a:t> </a:t>
            </a:r>
            <a:r>
              <a:rPr lang="es-ES" dirty="0" err="1"/>
              <a:t>protege</a:t>
            </a:r>
            <a:r>
              <a:rPr lang="es-ES" b="1" dirty="0" err="1"/>
              <a:t>Update</a:t>
            </a:r>
            <a:r>
              <a:rPr lang="es-ES" b="1" dirty="0"/>
              <a:t> </a:t>
            </a:r>
            <a:r>
              <a:rPr lang="es-ES" b="1" dirty="0" err="1"/>
              <a:t>Domain</a:t>
            </a:r>
            <a:r>
              <a:rPr lang="es-ES" dirty="0" err="1"/>
              <a:t>Lote</a:t>
            </a:r>
            <a:r>
              <a:rPr lang="es-ES" dirty="0"/>
              <a:t> lógico de </a:t>
            </a:r>
            <a:r>
              <a:rPr lang="es-ES" dirty="0" err="1"/>
              <a:t>actualizaciónDurante</a:t>
            </a:r>
            <a:r>
              <a:rPr lang="es-ES" dirty="0"/>
              <a:t> </a:t>
            </a:r>
            <a:r>
              <a:rPr lang="es-ES" b="1" dirty="0" err="1"/>
              <a:t>mantenimiento</a:t>
            </a:r>
            <a:r>
              <a:rPr lang="es-ES" dirty="0" err="1"/>
              <a:t>Evita</a:t>
            </a:r>
            <a:r>
              <a:rPr lang="es-ES" dirty="0"/>
              <a:t> paradas </a:t>
            </a:r>
            <a:r>
              <a:rPr lang="es-ES" dirty="0" err="1"/>
              <a:t>simultáneas</a:t>
            </a:r>
            <a:r>
              <a:rPr lang="es-ES" b="1" dirty="0" err="1"/>
              <a:t>Fault</a:t>
            </a:r>
            <a:r>
              <a:rPr lang="es-ES" b="1" dirty="0"/>
              <a:t> </a:t>
            </a:r>
            <a:r>
              <a:rPr lang="es-ES" b="1" dirty="0" err="1"/>
              <a:t>Domain</a:t>
            </a:r>
            <a:r>
              <a:rPr lang="es-ES" dirty="0" err="1"/>
              <a:t>Unidad</a:t>
            </a:r>
            <a:r>
              <a:rPr lang="es-ES" dirty="0"/>
              <a:t> física de </a:t>
            </a:r>
            <a:r>
              <a:rPr lang="es-ES" dirty="0" err="1"/>
              <a:t>hardwareDurante</a:t>
            </a:r>
            <a:r>
              <a:rPr lang="es-ES" dirty="0"/>
              <a:t> </a:t>
            </a:r>
            <a:r>
              <a:rPr lang="es-ES" b="1" dirty="0"/>
              <a:t>fallos de </a:t>
            </a:r>
            <a:r>
              <a:rPr lang="es-ES" b="1" dirty="0" err="1"/>
              <a:t>hardware</a:t>
            </a:r>
            <a:r>
              <a:rPr lang="es-ES" dirty="0" err="1"/>
              <a:t>Protege</a:t>
            </a:r>
            <a:r>
              <a:rPr lang="es-ES" dirty="0"/>
              <a:t> ante interrupciones físicas</a:t>
            </a:r>
          </a:p>
          <a:p>
            <a:r>
              <a:rPr lang="es-ES" dirty="0"/>
              <a:t>⚠️ </a:t>
            </a:r>
            <a:r>
              <a:rPr lang="es-ES" b="1" dirty="0"/>
              <a:t>Importante</a:t>
            </a:r>
            <a:r>
              <a:rPr lang="es-ES" dirty="0"/>
              <a:t>:</a:t>
            </a:r>
            <a:br>
              <a:rPr lang="es-ES" dirty="0"/>
            </a:br>
            <a:r>
              <a:rPr lang="es-ES" dirty="0"/>
              <a:t>Poner </a:t>
            </a:r>
            <a:r>
              <a:rPr lang="es-ES" dirty="0" err="1"/>
              <a:t>VMs</a:t>
            </a:r>
            <a:r>
              <a:rPr lang="es-ES" dirty="0"/>
              <a:t> en un </a:t>
            </a:r>
            <a:r>
              <a:rPr lang="es-ES" dirty="0" err="1"/>
              <a:t>Availability</a:t>
            </a:r>
            <a:r>
              <a:rPr lang="es-ES" dirty="0"/>
              <a:t> Set </a:t>
            </a:r>
            <a:r>
              <a:rPr lang="es-ES" b="1" dirty="0"/>
              <a:t>no te protege</a:t>
            </a:r>
            <a:r>
              <a:rPr lang="es-ES" dirty="0"/>
              <a:t> frente a fallos </a:t>
            </a:r>
            <a:r>
              <a:rPr lang="es-ES" b="1" dirty="0"/>
              <a:t>del sistema operativo o la aplicación</a:t>
            </a:r>
            <a:r>
              <a:rPr lang="es-ES" dirty="0"/>
              <a:t> dentro de la propia VM. Para eso, necesitas </a:t>
            </a:r>
            <a:r>
              <a:rPr lang="es-ES" b="1" dirty="0"/>
              <a:t>copias de seguridad, recuperación ante desastres y monitorización</a:t>
            </a:r>
            <a:r>
              <a:rPr lang="es-ES" dirty="0"/>
              <a:t> del software.</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Zonas de Disponibilidad en Azure (</a:t>
            </a:r>
            <a:r>
              <a:rPr lang="es-ES" b="1" dirty="0" err="1"/>
              <a:t>Availability</a:t>
            </a:r>
            <a:r>
              <a:rPr lang="es-ES" b="1" dirty="0"/>
              <a:t> </a:t>
            </a:r>
            <a:r>
              <a:rPr lang="es-ES" b="1" dirty="0" err="1"/>
              <a:t>Zones</a:t>
            </a:r>
            <a:r>
              <a:rPr lang="es-ES" b="1" dirty="0"/>
              <a:t>)</a:t>
            </a:r>
          </a:p>
          <a:p>
            <a:pPr>
              <a:buNone/>
            </a:pPr>
            <a:r>
              <a:rPr lang="es-ES" dirty="0"/>
              <a:t>Las </a:t>
            </a:r>
            <a:r>
              <a:rPr lang="es-ES" b="1" dirty="0" err="1"/>
              <a:t>Availability</a:t>
            </a:r>
            <a:r>
              <a:rPr lang="es-ES" b="1" dirty="0"/>
              <a:t> </a:t>
            </a:r>
            <a:r>
              <a:rPr lang="es-ES" b="1" dirty="0" err="1"/>
              <a:t>Zones</a:t>
            </a:r>
            <a:r>
              <a:rPr lang="es-ES" dirty="0"/>
              <a:t> son una oferta de </a:t>
            </a:r>
            <a:r>
              <a:rPr lang="es-ES" b="1" dirty="0"/>
              <a:t>alta disponibilidad</a:t>
            </a:r>
            <a:r>
              <a:rPr lang="es-ES" dirty="0"/>
              <a:t> que protege tus aplicaciones y datos ante fallos de centros de datos completos dentro de una región de Azure.</a:t>
            </a:r>
          </a:p>
          <a:p>
            <a:pPr>
              <a:buNone/>
            </a:pPr>
            <a:r>
              <a:rPr lang="es-ES" b="1" dirty="0"/>
              <a:t>🧱 ¿Qué es una </a:t>
            </a:r>
            <a:r>
              <a:rPr lang="es-ES" b="1" dirty="0" err="1"/>
              <a:t>Availability</a:t>
            </a:r>
            <a:r>
              <a:rPr lang="es-ES" b="1" dirty="0"/>
              <a:t> </a:t>
            </a:r>
            <a:r>
              <a:rPr lang="es-ES" b="1" dirty="0" err="1"/>
              <a:t>Zone</a:t>
            </a:r>
            <a:r>
              <a:rPr lang="es-ES" b="1" dirty="0"/>
              <a:t>?</a:t>
            </a:r>
          </a:p>
          <a:p>
            <a:pPr>
              <a:buFont typeface="Arial" panose="020B0604020202020204" pitchFamily="34" charset="0"/>
              <a:buChar char="•"/>
            </a:pPr>
            <a:r>
              <a:rPr lang="es-ES" dirty="0"/>
              <a:t>Es una </a:t>
            </a:r>
            <a:r>
              <a:rPr lang="es-ES" b="1" dirty="0"/>
              <a:t>ubicación física separada</a:t>
            </a:r>
            <a:r>
              <a:rPr lang="es-ES" dirty="0"/>
              <a:t> dentro de una misma región de Azure.</a:t>
            </a:r>
          </a:p>
          <a:p>
            <a:pPr>
              <a:buFont typeface="Arial" panose="020B0604020202020204" pitchFamily="34" charset="0"/>
              <a:buChar char="•"/>
            </a:pPr>
            <a:r>
              <a:rPr lang="es-ES" dirty="0"/>
              <a:t>Cada zona está compuesta por uno o más </a:t>
            </a:r>
            <a:r>
              <a:rPr lang="es-ES" b="1" dirty="0" err="1"/>
              <a:t>datacenters</a:t>
            </a:r>
            <a:r>
              <a:rPr lang="es-ES" b="1" dirty="0"/>
              <a:t> independientes</a:t>
            </a:r>
            <a:r>
              <a:rPr lang="es-ES" dirty="0"/>
              <a:t> en:</a:t>
            </a:r>
          </a:p>
          <a:p>
            <a:pPr marL="742950" lvl="1" indent="-285750">
              <a:buFont typeface="Arial" panose="020B0604020202020204" pitchFamily="34" charset="0"/>
              <a:buChar char="•"/>
            </a:pPr>
            <a:r>
              <a:rPr lang="es-ES" dirty="0"/>
              <a:t>Energía</a:t>
            </a:r>
          </a:p>
          <a:p>
            <a:pPr marL="742950" lvl="1" indent="-285750">
              <a:buFont typeface="Arial" panose="020B0604020202020204" pitchFamily="34" charset="0"/>
              <a:buChar char="•"/>
            </a:pPr>
            <a:r>
              <a:rPr lang="es-ES" dirty="0"/>
              <a:t>Refrigeración</a:t>
            </a:r>
          </a:p>
          <a:p>
            <a:pPr marL="742950" lvl="1" indent="-285750">
              <a:buFont typeface="Arial" panose="020B0604020202020204" pitchFamily="34" charset="0"/>
              <a:buChar char="•"/>
            </a:pPr>
            <a:r>
              <a:rPr lang="es-ES" dirty="0"/>
              <a:t>Red</a:t>
            </a:r>
          </a:p>
          <a:p>
            <a:pPr>
              <a:buNone/>
            </a:pPr>
            <a:r>
              <a:rPr lang="es-ES" dirty="0"/>
              <a:t>🔐 </a:t>
            </a:r>
            <a:r>
              <a:rPr lang="es-ES" b="1" dirty="0"/>
              <a:t>Alta resiliencia</a:t>
            </a:r>
            <a:r>
              <a:rPr lang="es-ES" dirty="0"/>
              <a:t>: Todas las regiones que soportan zonas de disponibilidad tienen </a:t>
            </a:r>
            <a:r>
              <a:rPr lang="es-ES" b="1" dirty="0"/>
              <a:t>mínimo 3 zonas separadas</a:t>
            </a:r>
            <a:r>
              <a:rPr lang="es-ES" dirty="0"/>
              <a:t>.</a:t>
            </a:r>
          </a:p>
          <a:p>
            <a:pPr>
              <a:buNone/>
            </a:pPr>
            <a:r>
              <a:rPr lang="es-ES" b="1" dirty="0"/>
              <a:t>🛡️ Ventajas clave</a:t>
            </a:r>
          </a:p>
          <a:p>
            <a:pPr>
              <a:buNone/>
            </a:pPr>
            <a:r>
              <a:rPr lang="es-ES" dirty="0"/>
              <a:t>Característica ✅Beneficio 📌Separación física entre </a:t>
            </a:r>
            <a:r>
              <a:rPr lang="es-ES" dirty="0" err="1"/>
              <a:t>zonasProtege</a:t>
            </a:r>
            <a:r>
              <a:rPr lang="es-ES" dirty="0"/>
              <a:t> ante fallos catastróficos de un </a:t>
            </a:r>
            <a:r>
              <a:rPr lang="es-ES" dirty="0" err="1"/>
              <a:t>datacenterReplicación</a:t>
            </a:r>
            <a:r>
              <a:rPr lang="es-ES" dirty="0"/>
              <a:t> automática en servicios </a:t>
            </a:r>
            <a:r>
              <a:rPr lang="es-ES" dirty="0" err="1"/>
              <a:t>redundantesMinimiza</a:t>
            </a:r>
            <a:r>
              <a:rPr lang="es-ES" dirty="0"/>
              <a:t> puntos únicos de </a:t>
            </a:r>
            <a:r>
              <a:rPr lang="es-ES" dirty="0" err="1"/>
              <a:t>falloSLA</a:t>
            </a:r>
            <a:r>
              <a:rPr lang="es-ES" dirty="0"/>
              <a:t> de disponibilidad del </a:t>
            </a:r>
            <a:r>
              <a:rPr lang="es-ES" b="1" dirty="0"/>
              <a:t>99.99%</a:t>
            </a:r>
            <a:r>
              <a:rPr lang="es-ES" dirty="0"/>
              <a:t> para </a:t>
            </a:r>
            <a:r>
              <a:rPr lang="es-ES" dirty="0" err="1"/>
              <a:t>VMsGarantía</a:t>
            </a:r>
            <a:r>
              <a:rPr lang="es-ES" dirty="0"/>
              <a:t> de continuidad operativa de primer </a:t>
            </a:r>
            <a:r>
              <a:rPr lang="es-ES" dirty="0" err="1"/>
              <a:t>nivelCombinación</a:t>
            </a:r>
            <a:r>
              <a:rPr lang="es-ES" dirty="0"/>
              <a:t> de </a:t>
            </a:r>
            <a:r>
              <a:rPr lang="es-ES" b="1" dirty="0" err="1"/>
              <a:t>Fault</a:t>
            </a:r>
            <a:r>
              <a:rPr lang="es-ES" b="1" dirty="0"/>
              <a:t> </a:t>
            </a:r>
            <a:r>
              <a:rPr lang="es-ES" b="1" dirty="0" err="1"/>
              <a:t>Domain</a:t>
            </a:r>
            <a:r>
              <a:rPr lang="es-ES" b="1" dirty="0"/>
              <a:t> + </a:t>
            </a:r>
            <a:r>
              <a:rPr lang="es-ES" b="1" dirty="0" err="1"/>
              <a:t>Update</a:t>
            </a:r>
            <a:r>
              <a:rPr lang="es-ES" b="1" dirty="0"/>
              <a:t> </a:t>
            </a:r>
            <a:r>
              <a:rPr lang="es-ES" b="1" dirty="0" err="1"/>
              <a:t>Domain</a:t>
            </a:r>
            <a:r>
              <a:rPr lang="es-ES" dirty="0" err="1"/>
              <a:t>Evita</a:t>
            </a:r>
            <a:r>
              <a:rPr lang="es-ES" dirty="0"/>
              <a:t> que varias </a:t>
            </a:r>
            <a:r>
              <a:rPr lang="es-ES" dirty="0" err="1"/>
              <a:t>VMs</a:t>
            </a:r>
            <a:r>
              <a:rPr lang="es-ES" dirty="0"/>
              <a:t> se vean afectadas simultáneamente</a:t>
            </a:r>
          </a:p>
          <a:p>
            <a:pPr>
              <a:buNone/>
            </a:pPr>
            <a:r>
              <a:rPr lang="es-ES" dirty="0"/>
              <a:t>⚙️ Si despliegas 3 </a:t>
            </a:r>
            <a:r>
              <a:rPr lang="es-ES" dirty="0" err="1"/>
              <a:t>VMs</a:t>
            </a:r>
            <a:r>
              <a:rPr lang="es-ES" dirty="0"/>
              <a:t> en 3 zonas diferentes, cada una estará en un </a:t>
            </a:r>
            <a:r>
              <a:rPr lang="es-ES" b="1" dirty="0"/>
              <a:t>FD y UD distinto</a:t>
            </a:r>
            <a:r>
              <a:rPr lang="es-ES" dirty="0"/>
              <a:t>, lo que mejora su resistencia ante caídas o actualizaciones.</a:t>
            </a:r>
          </a:p>
          <a:p>
            <a:pPr>
              <a:buNone/>
            </a:pPr>
            <a:r>
              <a:rPr lang="es-ES" b="1" dirty="0"/>
              <a:t>🧩 Tipos de servicios según soporte de zonas</a:t>
            </a:r>
          </a:p>
          <a:p>
            <a:pPr>
              <a:buNone/>
            </a:pPr>
            <a:r>
              <a:rPr lang="es-ES" dirty="0"/>
              <a:t>Tipo de </a:t>
            </a:r>
            <a:r>
              <a:rPr lang="es-ES" dirty="0" err="1"/>
              <a:t>servicioComportamiento</a:t>
            </a:r>
            <a:r>
              <a:rPr lang="es-ES" dirty="0"/>
              <a:t> en </a:t>
            </a:r>
            <a:r>
              <a:rPr lang="es-ES" dirty="0" err="1"/>
              <a:t>Zonas</a:t>
            </a:r>
            <a:r>
              <a:rPr lang="es-ES" b="1" dirty="0" err="1"/>
              <a:t>Zonal</a:t>
            </a:r>
            <a:r>
              <a:rPr lang="es-ES" dirty="0" err="1"/>
              <a:t>Se</a:t>
            </a:r>
            <a:r>
              <a:rPr lang="es-ES" dirty="0"/>
              <a:t> fija en una zona concreta (ej. VM, discos administrados, IP estándar)</a:t>
            </a:r>
            <a:r>
              <a:rPr lang="es-ES" b="1" dirty="0"/>
              <a:t>Redundante por </a:t>
            </a:r>
            <a:r>
              <a:rPr lang="es-ES" b="1" dirty="0" err="1"/>
              <a:t>zona</a:t>
            </a:r>
            <a:r>
              <a:rPr lang="es-ES" dirty="0" err="1"/>
              <a:t>Se</a:t>
            </a:r>
            <a:r>
              <a:rPr lang="es-ES" dirty="0"/>
              <a:t> replica automáticamente entre zonas (ej. Azure SQL, almacenamiento ZRS)</a:t>
            </a:r>
          </a:p>
          <a:p>
            <a:pPr>
              <a:buNone/>
            </a:pPr>
            <a:r>
              <a:rPr lang="es-ES" b="1" dirty="0"/>
              <a:t>🏗️ Recomendación de arquitectura</a:t>
            </a:r>
          </a:p>
          <a:p>
            <a:pPr>
              <a:buNone/>
            </a:pPr>
            <a:r>
              <a:rPr lang="es-ES" dirty="0"/>
              <a:t>Para lograr </a:t>
            </a:r>
            <a:r>
              <a:rPr lang="es-ES" b="1" dirty="0"/>
              <a:t>continuidad de negocio real</a:t>
            </a:r>
            <a:r>
              <a:rPr lang="es-ES" dirty="0"/>
              <a:t>, combina:</a:t>
            </a:r>
          </a:p>
          <a:p>
            <a:pPr>
              <a:buFont typeface="Arial" panose="020B0604020202020204" pitchFamily="34" charset="0"/>
              <a:buChar char="•"/>
            </a:pPr>
            <a:r>
              <a:rPr lang="es-ES" b="1" dirty="0"/>
              <a:t>Zonas de disponibilidad</a:t>
            </a:r>
            <a:r>
              <a:rPr lang="es-ES" dirty="0"/>
              <a:t> dentro de una región</a:t>
            </a:r>
          </a:p>
          <a:p>
            <a:pPr>
              <a:buFont typeface="Arial" panose="020B0604020202020204" pitchFamily="34" charset="0"/>
              <a:buChar char="•"/>
            </a:pPr>
            <a:r>
              <a:rPr lang="es-ES" b="1" dirty="0"/>
              <a:t>Regiones emparejadas (</a:t>
            </a:r>
            <a:r>
              <a:rPr lang="es-ES" b="1" dirty="0" err="1"/>
              <a:t>region</a:t>
            </a:r>
            <a:r>
              <a:rPr lang="es-ES" b="1" dirty="0"/>
              <a:t> </a:t>
            </a:r>
            <a:r>
              <a:rPr lang="es-ES" b="1" dirty="0" err="1"/>
              <a:t>pairs</a:t>
            </a:r>
            <a:r>
              <a:rPr lang="es-ES" b="1" dirty="0"/>
              <a:t>)</a:t>
            </a:r>
            <a:r>
              <a:rPr lang="es-ES" dirty="0"/>
              <a:t> para recuperación ante desastres geográficos</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1426496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Conceptos de Escalado en Azure</a:t>
            </a:r>
          </a:p>
          <a:p>
            <a:pPr>
              <a:buNone/>
            </a:pPr>
            <a:r>
              <a:rPr lang="es-ES" dirty="0"/>
              <a:t>Existen dos tipos principales de </a:t>
            </a:r>
            <a:r>
              <a:rPr lang="es-ES" b="1" dirty="0"/>
              <a:t>escalado</a:t>
            </a:r>
            <a:r>
              <a:rPr lang="es-ES" dirty="0"/>
              <a:t> en la nube:</a:t>
            </a:r>
          </a:p>
          <a:p>
            <a:pPr>
              <a:buNone/>
            </a:pPr>
            <a:r>
              <a:rPr lang="es-ES" b="1" dirty="0"/>
              <a:t>🔁 Escalado Vertical (</a:t>
            </a:r>
            <a:r>
              <a:rPr lang="es-ES" b="1" dirty="0" err="1"/>
              <a:t>Scale</a:t>
            </a:r>
            <a:r>
              <a:rPr lang="es-ES" b="1" dirty="0"/>
              <a:t> Up / Down)</a:t>
            </a:r>
          </a:p>
          <a:p>
            <a:pPr>
              <a:buNone/>
            </a:pPr>
            <a:r>
              <a:rPr lang="es-ES" dirty="0"/>
              <a:t>Consiste en </a:t>
            </a:r>
            <a:r>
              <a:rPr lang="es-ES" b="1" dirty="0"/>
              <a:t>aumentar o disminuir la potencia de una máquina virtual (VM)</a:t>
            </a:r>
            <a:r>
              <a:rPr lang="es-ES" dirty="0"/>
              <a:t> cambiando su tamaño (CPU, RAM, etc.).</a:t>
            </a:r>
          </a:p>
          <a:p>
            <a:pPr>
              <a:buFont typeface="Arial" panose="020B0604020202020204" pitchFamily="34" charset="0"/>
              <a:buChar char="•"/>
            </a:pPr>
            <a:r>
              <a:rPr lang="es-ES" dirty="0"/>
              <a:t>También llamado </a:t>
            </a:r>
            <a:r>
              <a:rPr lang="es-ES" b="1" dirty="0"/>
              <a:t>escalar hacia arriba o hacia abajo</a:t>
            </a:r>
            <a:r>
              <a:rPr lang="es-ES" dirty="0"/>
              <a:t>.</a:t>
            </a:r>
          </a:p>
          <a:p>
            <a:pPr>
              <a:buFont typeface="Arial" panose="020B0604020202020204" pitchFamily="34" charset="0"/>
              <a:buChar char="•"/>
            </a:pPr>
            <a:r>
              <a:rPr lang="es-ES" dirty="0"/>
              <a:t>No cambia la cantidad de máquinas, sino sus </a:t>
            </a:r>
            <a:r>
              <a:rPr lang="es-ES" b="1" dirty="0"/>
              <a:t>características técnicas</a:t>
            </a:r>
            <a:r>
              <a:rPr lang="es-ES" dirty="0"/>
              <a:t>.</a:t>
            </a:r>
          </a:p>
          <a:p>
            <a:pPr>
              <a:buNone/>
            </a:pPr>
            <a:r>
              <a:rPr lang="es-ES" dirty="0"/>
              <a:t>🧠 </a:t>
            </a:r>
            <a:r>
              <a:rPr lang="es-ES" b="1" dirty="0"/>
              <a:t>Cuándo usarlo:</a:t>
            </a:r>
            <a:endParaRPr lang="es-ES" dirty="0"/>
          </a:p>
          <a:p>
            <a:pPr>
              <a:buFont typeface="Arial" panose="020B0604020202020204" pitchFamily="34" charset="0"/>
              <a:buChar char="•"/>
            </a:pPr>
            <a:r>
              <a:rPr lang="es-ES" dirty="0"/>
              <a:t>Si tu servicio está </a:t>
            </a:r>
            <a:r>
              <a:rPr lang="es-ES" b="1" dirty="0"/>
              <a:t>infrautilizado</a:t>
            </a:r>
            <a:r>
              <a:rPr lang="es-ES" dirty="0"/>
              <a:t> (por ejemplo, los fines de semana), puedes reducir el tamaño y ahorrar costes.</a:t>
            </a:r>
          </a:p>
          <a:p>
            <a:pPr>
              <a:buFont typeface="Arial" panose="020B0604020202020204" pitchFamily="34" charset="0"/>
              <a:buChar char="•"/>
            </a:pPr>
            <a:r>
              <a:rPr lang="es-ES" dirty="0"/>
              <a:t>Si necesitas más capacidad puntualmente, puedes </a:t>
            </a:r>
            <a:r>
              <a:rPr lang="es-ES" b="1" dirty="0"/>
              <a:t>ampliar el tamaño de la VM</a:t>
            </a:r>
            <a:r>
              <a:rPr lang="es-ES" dirty="0"/>
              <a:t> sin añadir más instancias.</a:t>
            </a:r>
          </a:p>
          <a:p>
            <a:pPr>
              <a:buNone/>
            </a:pPr>
            <a:r>
              <a:rPr lang="es-ES" dirty="0"/>
              <a:t>⚠️ </a:t>
            </a:r>
            <a:r>
              <a:rPr lang="es-ES" b="1" dirty="0"/>
              <a:t>Limitaciones del escalado vertical:</a:t>
            </a:r>
            <a:endParaRPr lang="es-ES" dirty="0"/>
          </a:p>
          <a:p>
            <a:pPr>
              <a:buFont typeface="Arial" panose="020B0604020202020204" pitchFamily="34" charset="0"/>
              <a:buChar char="•"/>
            </a:pPr>
            <a:r>
              <a:rPr lang="es-ES" dirty="0"/>
              <a:t>Depende de que haya disponibilidad de tamaños mayores.</a:t>
            </a:r>
          </a:p>
          <a:p>
            <a:pPr>
              <a:buFont typeface="Arial" panose="020B0604020202020204" pitchFamily="34" charset="0"/>
              <a:buChar char="•"/>
            </a:pPr>
            <a:r>
              <a:rPr lang="es-ES" dirty="0"/>
              <a:t>Puede requerir </a:t>
            </a:r>
            <a:r>
              <a:rPr lang="es-ES" b="1" dirty="0"/>
              <a:t>reiniciar la VM</a:t>
            </a:r>
            <a:r>
              <a:rPr lang="es-ES" dirty="0"/>
              <a:t>.</a:t>
            </a:r>
          </a:p>
          <a:p>
            <a:pPr>
              <a:buFont typeface="Arial" panose="020B0604020202020204" pitchFamily="34" charset="0"/>
              <a:buChar char="•"/>
            </a:pPr>
            <a:r>
              <a:rPr lang="es-ES" dirty="0"/>
              <a:t>Tiene un </a:t>
            </a:r>
            <a:r>
              <a:rPr lang="es-ES" b="1" dirty="0"/>
              <a:t>límite superior</a:t>
            </a:r>
            <a:r>
              <a:rPr lang="es-ES" dirty="0"/>
              <a:t> de tamaño, que varía por región.</a:t>
            </a:r>
          </a:p>
          <a:p>
            <a:pPr>
              <a:buNone/>
            </a:pPr>
            <a:r>
              <a:rPr lang="es-ES" b="1" dirty="0"/>
              <a:t>🧩 Escalado Horizontal (</a:t>
            </a:r>
            <a:r>
              <a:rPr lang="es-ES" b="1" dirty="0" err="1"/>
              <a:t>Scale</a:t>
            </a:r>
            <a:r>
              <a:rPr lang="es-ES" b="1" dirty="0"/>
              <a:t> </a:t>
            </a:r>
            <a:r>
              <a:rPr lang="es-ES" b="1" dirty="0" err="1"/>
              <a:t>Out</a:t>
            </a:r>
            <a:r>
              <a:rPr lang="es-ES" b="1" dirty="0"/>
              <a:t> / In)</a:t>
            </a:r>
          </a:p>
          <a:p>
            <a:pPr>
              <a:buNone/>
            </a:pPr>
            <a:r>
              <a:rPr lang="es-ES" dirty="0"/>
              <a:t>Consiste en </a:t>
            </a:r>
            <a:r>
              <a:rPr lang="es-ES" b="1" dirty="0"/>
              <a:t>añadir o quitar instancias de VM</a:t>
            </a:r>
            <a:r>
              <a:rPr lang="es-ES" dirty="0"/>
              <a:t> según la carga del sistema.</a:t>
            </a:r>
          </a:p>
          <a:p>
            <a:pPr>
              <a:buFont typeface="Arial" panose="020B0604020202020204" pitchFamily="34" charset="0"/>
              <a:buChar char="•"/>
            </a:pPr>
            <a:r>
              <a:rPr lang="es-ES" dirty="0"/>
              <a:t>También llamado </a:t>
            </a:r>
            <a:r>
              <a:rPr lang="es-ES" b="1" dirty="0"/>
              <a:t>escalar hacia afuera o hacia adentro</a:t>
            </a:r>
            <a:r>
              <a:rPr lang="es-ES" dirty="0"/>
              <a:t>.</a:t>
            </a:r>
          </a:p>
          <a:p>
            <a:pPr>
              <a:buFont typeface="Arial" panose="020B0604020202020204" pitchFamily="34" charset="0"/>
              <a:buChar char="•"/>
            </a:pPr>
            <a:r>
              <a:rPr lang="es-ES" dirty="0"/>
              <a:t>Es ideal para </a:t>
            </a:r>
            <a:r>
              <a:rPr lang="es-ES" b="1" dirty="0"/>
              <a:t>aplicaciones distribuidas</a:t>
            </a:r>
            <a:r>
              <a:rPr lang="es-ES" dirty="0"/>
              <a:t>, como servidores web o microservicios.</a:t>
            </a:r>
          </a:p>
          <a:p>
            <a:pPr>
              <a:buNone/>
            </a:pPr>
            <a:r>
              <a:rPr lang="es-ES" dirty="0"/>
              <a:t>🧠 </a:t>
            </a:r>
            <a:r>
              <a:rPr lang="es-ES" b="1" dirty="0"/>
              <a:t>Ventajas del escalado horizontal:</a:t>
            </a:r>
            <a:endParaRPr lang="es-ES" dirty="0"/>
          </a:p>
          <a:p>
            <a:pPr>
              <a:buFont typeface="Arial" panose="020B0604020202020204" pitchFamily="34" charset="0"/>
              <a:buChar char="•"/>
            </a:pPr>
            <a:r>
              <a:rPr lang="es-ES" dirty="0"/>
              <a:t>Mucho más </a:t>
            </a:r>
            <a:r>
              <a:rPr lang="es-ES" b="1" dirty="0"/>
              <a:t>flexible y elástico</a:t>
            </a:r>
            <a:r>
              <a:rPr lang="es-ES" dirty="0"/>
              <a:t> en entornos </a:t>
            </a:r>
            <a:r>
              <a:rPr lang="es-ES" dirty="0" err="1"/>
              <a:t>cloud</a:t>
            </a:r>
            <a:r>
              <a:rPr lang="es-ES" dirty="0"/>
              <a:t>.</a:t>
            </a:r>
          </a:p>
          <a:p>
            <a:pPr>
              <a:buFont typeface="Arial" panose="020B0604020202020204" pitchFamily="34" charset="0"/>
              <a:buChar char="•"/>
            </a:pPr>
            <a:r>
              <a:rPr lang="es-ES" dirty="0"/>
              <a:t>Puedes tener </a:t>
            </a:r>
            <a:r>
              <a:rPr lang="es-ES" b="1" dirty="0"/>
              <a:t>cientos o miles de </a:t>
            </a:r>
            <a:r>
              <a:rPr lang="es-ES" b="1" dirty="0" err="1"/>
              <a:t>VMs</a:t>
            </a:r>
            <a:r>
              <a:rPr lang="es-ES" dirty="0"/>
              <a:t> para repartir la carga.</a:t>
            </a:r>
          </a:p>
          <a:p>
            <a:pPr>
              <a:buFont typeface="Arial" panose="020B0604020202020204" pitchFamily="34" charset="0"/>
              <a:buChar char="•"/>
            </a:pPr>
            <a:r>
              <a:rPr lang="es-ES" dirty="0"/>
              <a:t>Admite configuración </a:t>
            </a:r>
            <a:r>
              <a:rPr lang="es-ES" b="1" dirty="0"/>
              <a:t>automática con reglas de </a:t>
            </a:r>
            <a:r>
              <a:rPr lang="es-ES" b="1" dirty="0" err="1"/>
              <a:t>autoescalado</a:t>
            </a:r>
            <a:r>
              <a:rPr lang="es-ES" dirty="0"/>
              <a:t>.</a:t>
            </a:r>
          </a:p>
          <a:p>
            <a:pPr>
              <a:buNone/>
            </a:pPr>
            <a:r>
              <a:rPr lang="es-ES" b="1" dirty="0"/>
              <a:t>🗃️ ¿Y los datos?</a:t>
            </a:r>
          </a:p>
          <a:p>
            <a:pPr>
              <a:buNone/>
            </a:pPr>
            <a:r>
              <a:rPr lang="es-ES" dirty="0"/>
              <a:t>Si necesitas </a:t>
            </a:r>
            <a:r>
              <a:rPr lang="es-ES" b="1" dirty="0"/>
              <a:t>retener los datos de una VM</a:t>
            </a:r>
            <a:r>
              <a:rPr lang="es-ES" dirty="0"/>
              <a:t> al escalar o </a:t>
            </a:r>
            <a:r>
              <a:rPr lang="es-ES" dirty="0" err="1"/>
              <a:t>reprovisionar</a:t>
            </a:r>
            <a:r>
              <a:rPr lang="es-ES" dirty="0"/>
              <a:t>, asegúrate de que estén en discos </a:t>
            </a:r>
            <a:r>
              <a:rPr lang="es-ES" b="1" dirty="0"/>
              <a:t>persistentes</a:t>
            </a:r>
            <a:r>
              <a:rPr lang="es-ES" dirty="0"/>
              <a:t> (no en el disco temporal) o almacenados externamente (por ejemplo, en Azure Storage o bases de datos gestionadas).</a:t>
            </a:r>
          </a:p>
          <a:p>
            <a:pPr>
              <a:buNone/>
            </a:pPr>
            <a:r>
              <a:rPr lang="es-ES" b="1" dirty="0"/>
              <a:t>✅ Comparativa rápida</a:t>
            </a:r>
          </a:p>
          <a:p>
            <a:r>
              <a:rPr lang="es-ES" dirty="0"/>
              <a:t>Tipo de </a:t>
            </a:r>
            <a:r>
              <a:rPr lang="es-ES" dirty="0" err="1"/>
              <a:t>EscaladoQué</a:t>
            </a:r>
            <a:r>
              <a:rPr lang="es-ES" dirty="0"/>
              <a:t> </a:t>
            </a:r>
            <a:r>
              <a:rPr lang="es-ES" dirty="0" err="1"/>
              <a:t>haceCuándo</a:t>
            </a:r>
            <a:r>
              <a:rPr lang="es-ES" dirty="0"/>
              <a:t> usarlo🔁 </a:t>
            </a:r>
            <a:r>
              <a:rPr lang="es-ES" b="1" dirty="0" err="1"/>
              <a:t>Vertical</a:t>
            </a:r>
            <a:r>
              <a:rPr lang="es-ES" dirty="0" err="1"/>
              <a:t>Cambia</a:t>
            </a:r>
            <a:r>
              <a:rPr lang="es-ES" dirty="0"/>
              <a:t> el </a:t>
            </a:r>
            <a:r>
              <a:rPr lang="es-ES" b="1" dirty="0"/>
              <a:t>tamaño de una </a:t>
            </a:r>
            <a:r>
              <a:rPr lang="es-ES" b="1" dirty="0" err="1"/>
              <a:t>VM</a:t>
            </a:r>
            <a:r>
              <a:rPr lang="es-ES" dirty="0" err="1"/>
              <a:t>Aplicaciones</a:t>
            </a:r>
            <a:r>
              <a:rPr lang="es-ES" dirty="0"/>
              <a:t> monolíticas o con pocas instancias🧩 </a:t>
            </a:r>
            <a:r>
              <a:rPr lang="es-ES" b="1" dirty="0" err="1"/>
              <a:t>Horizontal</a:t>
            </a:r>
            <a:r>
              <a:rPr lang="es-ES" dirty="0" err="1"/>
              <a:t>Cambia</a:t>
            </a:r>
            <a:r>
              <a:rPr lang="es-ES" dirty="0"/>
              <a:t> el </a:t>
            </a:r>
            <a:r>
              <a:rPr lang="es-ES" b="1" dirty="0"/>
              <a:t>número de </a:t>
            </a:r>
            <a:r>
              <a:rPr lang="es-ES" b="1" dirty="0" err="1"/>
              <a:t>VMs</a:t>
            </a:r>
            <a:r>
              <a:rPr lang="es-ES" dirty="0" err="1"/>
              <a:t>Apps</a:t>
            </a:r>
            <a:r>
              <a:rPr lang="es-ES" dirty="0"/>
              <a:t> web, microservicios, sistemas con picos</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27</a:t>
            </a:fld>
            <a:endParaRPr lang="en-US" dirty="0"/>
          </a:p>
        </p:txBody>
      </p:sp>
    </p:spTree>
    <p:extLst>
      <p:ext uri="{BB962C8B-B14F-4D97-AF65-F5344CB8AC3E}">
        <p14:creationId xmlns:p14="http://schemas.microsoft.com/office/powerpoint/2010/main" val="3542744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err="1"/>
              <a:t>Scale</a:t>
            </a:r>
            <a:r>
              <a:rPr lang="es-ES" b="1" dirty="0"/>
              <a:t> Sets en Azure (Conjuntos de escalado)</a:t>
            </a:r>
          </a:p>
          <a:p>
            <a:pPr>
              <a:buNone/>
            </a:pPr>
            <a:r>
              <a:rPr lang="es-ES" dirty="0"/>
              <a:t>Los </a:t>
            </a:r>
            <a:r>
              <a:rPr lang="es-ES" b="1" dirty="0"/>
              <a:t>Virtual Machine </a:t>
            </a:r>
            <a:r>
              <a:rPr lang="es-ES" b="1" dirty="0" err="1"/>
              <a:t>Scale</a:t>
            </a:r>
            <a:r>
              <a:rPr lang="es-ES" b="1" dirty="0"/>
              <a:t> Sets (VMSS)</a:t>
            </a:r>
            <a:r>
              <a:rPr lang="es-ES" dirty="0"/>
              <a:t> son un recurso de Azure que te permite </a:t>
            </a:r>
            <a:r>
              <a:rPr lang="es-ES" b="1" dirty="0"/>
              <a:t>desplegar y gestionar un conjunto de máquinas virtuales (</a:t>
            </a:r>
            <a:r>
              <a:rPr lang="es-ES" b="1" dirty="0" err="1"/>
              <a:t>VMs</a:t>
            </a:r>
            <a:r>
              <a:rPr lang="es-ES" b="1" dirty="0"/>
              <a:t>) idénticas</a:t>
            </a:r>
            <a:r>
              <a:rPr lang="es-ES" dirty="0"/>
              <a:t>.</a:t>
            </a:r>
          </a:p>
          <a:p>
            <a:pPr>
              <a:buNone/>
            </a:pPr>
            <a:r>
              <a:rPr lang="es-ES" b="1" dirty="0"/>
              <a:t>🎯 ¿Qué hacen los </a:t>
            </a:r>
            <a:r>
              <a:rPr lang="es-ES" b="1" dirty="0" err="1"/>
              <a:t>Scale</a:t>
            </a:r>
            <a:r>
              <a:rPr lang="es-ES" b="1" dirty="0"/>
              <a:t> Sets?</a:t>
            </a:r>
          </a:p>
          <a:p>
            <a:pPr>
              <a:buFont typeface="Arial" panose="020B0604020202020204" pitchFamily="34" charset="0"/>
              <a:buChar char="•"/>
            </a:pPr>
            <a:r>
              <a:rPr lang="es-ES" dirty="0"/>
              <a:t>Permiten crear automáticamente </a:t>
            </a:r>
            <a:r>
              <a:rPr lang="es-ES" b="1" dirty="0"/>
              <a:t>muchas instancias iguales</a:t>
            </a:r>
            <a:r>
              <a:rPr lang="es-ES" dirty="0"/>
              <a:t> de una VM desde una </a:t>
            </a:r>
            <a:r>
              <a:rPr lang="es-ES" b="1" dirty="0"/>
              <a:t>misma imagen y configuración</a:t>
            </a:r>
            <a:r>
              <a:rPr lang="es-ES" dirty="0"/>
              <a:t>.</a:t>
            </a:r>
          </a:p>
          <a:p>
            <a:pPr>
              <a:buFont typeface="Arial" panose="020B0604020202020204" pitchFamily="34" charset="0"/>
              <a:buChar char="•"/>
            </a:pPr>
            <a:r>
              <a:rPr lang="es-ES" dirty="0"/>
              <a:t>Están diseñados para un </a:t>
            </a:r>
            <a:r>
              <a:rPr lang="es-ES" b="1" dirty="0"/>
              <a:t>escalado automático real</a:t>
            </a:r>
            <a:r>
              <a:rPr lang="es-ES" dirty="0"/>
              <a:t>, sin necesidad de </a:t>
            </a:r>
            <a:r>
              <a:rPr lang="es-ES" dirty="0" err="1"/>
              <a:t>preaprovisionar</a:t>
            </a:r>
            <a:r>
              <a:rPr lang="es-ES" dirty="0"/>
              <a:t> manualmente.</a:t>
            </a:r>
          </a:p>
          <a:p>
            <a:pPr>
              <a:buFont typeface="Arial" panose="020B0604020202020204" pitchFamily="34" charset="0"/>
              <a:buChar char="•"/>
            </a:pPr>
            <a:r>
              <a:rPr lang="es-ES" dirty="0"/>
              <a:t>Son ideales para cargas de trabajo </a:t>
            </a:r>
            <a:r>
              <a:rPr lang="es-ES" b="1" dirty="0"/>
              <a:t>de gran escala</a:t>
            </a:r>
            <a:r>
              <a:rPr lang="es-ES" dirty="0"/>
              <a:t>, como:</a:t>
            </a:r>
          </a:p>
          <a:p>
            <a:pPr marL="742950" lvl="1" indent="-285750">
              <a:buFont typeface="Arial" panose="020B0604020202020204" pitchFamily="34" charset="0"/>
              <a:buChar char="•"/>
            </a:pPr>
            <a:r>
              <a:rPr lang="es-ES" dirty="0"/>
              <a:t>Procesamiento intensivo (Big Compute)</a:t>
            </a:r>
          </a:p>
          <a:p>
            <a:pPr marL="742950" lvl="1" indent="-285750">
              <a:buFont typeface="Arial" panose="020B0604020202020204" pitchFamily="34" charset="0"/>
              <a:buChar char="•"/>
            </a:pPr>
            <a:r>
              <a:rPr lang="es-ES" dirty="0"/>
              <a:t>Análisis de datos (Big Data)</a:t>
            </a:r>
          </a:p>
          <a:p>
            <a:pPr marL="742950" lvl="1" indent="-285750">
              <a:buFont typeface="Arial" panose="020B0604020202020204" pitchFamily="34" charset="0"/>
              <a:buChar char="•"/>
            </a:pPr>
            <a:r>
              <a:rPr lang="es-ES" dirty="0"/>
              <a:t>Contenedores (</a:t>
            </a:r>
            <a:r>
              <a:rPr lang="es-ES" dirty="0" err="1"/>
              <a:t>Kubernetes</a:t>
            </a:r>
            <a:r>
              <a:rPr lang="es-ES" dirty="0"/>
              <a:t>, por ejemplo)</a:t>
            </a:r>
          </a:p>
          <a:p>
            <a:pPr>
              <a:buNone/>
            </a:pPr>
            <a:r>
              <a:rPr lang="es-ES" b="1" dirty="0"/>
              <a:t>🌟 Ventajas de los </a:t>
            </a:r>
            <a:r>
              <a:rPr lang="es-ES" b="1" dirty="0" err="1"/>
              <a:t>Scale</a:t>
            </a:r>
            <a:r>
              <a:rPr lang="es-ES" b="1" dirty="0"/>
              <a:t> Sets</a:t>
            </a:r>
          </a:p>
          <a:p>
            <a:pPr>
              <a:buNone/>
            </a:pPr>
            <a:r>
              <a:rPr lang="es-ES" dirty="0"/>
              <a:t>Beneficio ✅Qué implica 📌Todas las </a:t>
            </a:r>
            <a:r>
              <a:rPr lang="es-ES" dirty="0" err="1"/>
              <a:t>VMs</a:t>
            </a:r>
            <a:r>
              <a:rPr lang="es-ES" dirty="0"/>
              <a:t> usan la </a:t>
            </a:r>
            <a:r>
              <a:rPr lang="es-ES" b="1" dirty="0"/>
              <a:t>misma imagen </a:t>
            </a:r>
            <a:r>
              <a:rPr lang="es-ES" b="1" dirty="0" err="1"/>
              <a:t>base</a:t>
            </a:r>
            <a:r>
              <a:rPr lang="es-ES" dirty="0" err="1"/>
              <a:t>Facilita</a:t>
            </a:r>
            <a:r>
              <a:rPr lang="es-ES" dirty="0"/>
              <a:t> el mantenimiento y la coherencia del </a:t>
            </a:r>
            <a:r>
              <a:rPr lang="es-ES" dirty="0" err="1"/>
              <a:t>sistemaEscalado</a:t>
            </a:r>
            <a:r>
              <a:rPr lang="es-ES" dirty="0"/>
              <a:t> automático </a:t>
            </a:r>
            <a:r>
              <a:rPr lang="es-ES" b="1" dirty="0"/>
              <a:t>sin intervención </a:t>
            </a:r>
            <a:r>
              <a:rPr lang="es-ES" b="1" dirty="0" err="1"/>
              <a:t>manual</a:t>
            </a:r>
            <a:r>
              <a:rPr lang="es-ES" dirty="0" err="1"/>
              <a:t>Ajusta</a:t>
            </a:r>
            <a:r>
              <a:rPr lang="es-ES" dirty="0"/>
              <a:t> dinámicamente el número de </a:t>
            </a:r>
            <a:r>
              <a:rPr lang="es-ES" dirty="0" err="1"/>
              <a:t>VMs</a:t>
            </a:r>
            <a:r>
              <a:rPr lang="es-ES" dirty="0"/>
              <a:t> según la </a:t>
            </a:r>
            <a:r>
              <a:rPr lang="es-ES" dirty="0" err="1"/>
              <a:t>demandaIntegración</a:t>
            </a:r>
            <a:r>
              <a:rPr lang="es-ES" dirty="0"/>
              <a:t> con </a:t>
            </a:r>
            <a:r>
              <a:rPr lang="es-ES" b="1" dirty="0"/>
              <a:t>Load </a:t>
            </a:r>
            <a:r>
              <a:rPr lang="es-ES" b="1" dirty="0" err="1"/>
              <a:t>Balancer</a:t>
            </a:r>
            <a:r>
              <a:rPr lang="es-ES" b="1" dirty="0"/>
              <a:t> o App </a:t>
            </a:r>
            <a:r>
              <a:rPr lang="es-ES" b="1" dirty="0" err="1"/>
              <a:t>Gateway</a:t>
            </a:r>
            <a:r>
              <a:rPr lang="es-ES" dirty="0" err="1"/>
              <a:t>Distribuye</a:t>
            </a:r>
            <a:r>
              <a:rPr lang="es-ES" dirty="0"/>
              <a:t> tráfico entrante a nivel L4 o L7 según la </a:t>
            </a:r>
            <a:r>
              <a:rPr lang="es-ES" dirty="0" err="1"/>
              <a:t>necesidadAlta</a:t>
            </a:r>
            <a:r>
              <a:rPr lang="es-ES" dirty="0"/>
              <a:t> </a:t>
            </a:r>
            <a:r>
              <a:rPr lang="es-ES" dirty="0" err="1"/>
              <a:t>disponibilidadSi</a:t>
            </a:r>
            <a:r>
              <a:rPr lang="es-ES" dirty="0"/>
              <a:t> una instancia falla, otras siguen atendiendo sin interrupción para el </a:t>
            </a:r>
            <a:r>
              <a:rPr lang="es-ES" dirty="0" err="1"/>
              <a:t>usuarioSoporte</a:t>
            </a:r>
            <a:r>
              <a:rPr lang="es-ES" dirty="0"/>
              <a:t> de hasta </a:t>
            </a:r>
            <a:r>
              <a:rPr lang="es-ES" b="1" dirty="0"/>
              <a:t>1.000 </a:t>
            </a:r>
            <a:r>
              <a:rPr lang="es-ES" b="1" dirty="0" err="1"/>
              <a:t>VMs</a:t>
            </a:r>
            <a:r>
              <a:rPr lang="es-ES" b="1" dirty="0"/>
              <a:t> con imágenes </a:t>
            </a:r>
            <a:r>
              <a:rPr lang="es-ES" b="1" dirty="0" err="1"/>
              <a:t>base</a:t>
            </a:r>
            <a:r>
              <a:rPr lang="es-ES" dirty="0" err="1"/>
              <a:t>O</a:t>
            </a:r>
            <a:r>
              <a:rPr lang="es-ES" dirty="0"/>
              <a:t> </a:t>
            </a:r>
            <a:r>
              <a:rPr lang="es-ES" b="1" dirty="0"/>
              <a:t>300 </a:t>
            </a:r>
            <a:r>
              <a:rPr lang="es-ES" b="1" dirty="0" err="1"/>
              <a:t>VMs</a:t>
            </a:r>
            <a:r>
              <a:rPr lang="es-ES" dirty="0"/>
              <a:t> si usas </a:t>
            </a:r>
            <a:r>
              <a:rPr lang="es-ES" b="1" dirty="0"/>
              <a:t>imágenes personalizadas</a:t>
            </a:r>
            <a:endParaRPr lang="es-ES" dirty="0"/>
          </a:p>
          <a:p>
            <a:pPr>
              <a:buNone/>
            </a:pPr>
            <a:r>
              <a:rPr lang="es-ES" b="1" dirty="0"/>
              <a:t>🔁 Escalado manual, automático o mixto</a:t>
            </a:r>
          </a:p>
          <a:p>
            <a:pPr>
              <a:buNone/>
            </a:pPr>
            <a:r>
              <a:rPr lang="es-ES" dirty="0"/>
              <a:t>Puedes configurar los </a:t>
            </a:r>
            <a:r>
              <a:rPr lang="es-ES" dirty="0" err="1"/>
              <a:t>Scale</a:t>
            </a:r>
            <a:r>
              <a:rPr lang="es-ES" dirty="0"/>
              <a:t> Sets para:</a:t>
            </a:r>
          </a:p>
          <a:p>
            <a:pPr>
              <a:buFont typeface="Arial" panose="020B0604020202020204" pitchFamily="34" charset="0"/>
              <a:buChar char="•"/>
            </a:pPr>
            <a:r>
              <a:rPr lang="es-ES" dirty="0"/>
              <a:t>Escalar </a:t>
            </a:r>
            <a:r>
              <a:rPr lang="es-ES" b="1" dirty="0"/>
              <a:t>manualmente</a:t>
            </a:r>
            <a:r>
              <a:rPr lang="es-ES" dirty="0"/>
              <a:t> desde el portal o CLI</a:t>
            </a:r>
          </a:p>
          <a:p>
            <a:pPr>
              <a:buFont typeface="Arial" panose="020B0604020202020204" pitchFamily="34" charset="0"/>
              <a:buChar char="•"/>
            </a:pPr>
            <a:r>
              <a:rPr lang="es-ES" dirty="0"/>
              <a:t>Usar </a:t>
            </a:r>
            <a:r>
              <a:rPr lang="es-ES" b="1" dirty="0"/>
              <a:t>reglas automáticas de escalado</a:t>
            </a:r>
            <a:r>
              <a:rPr lang="es-ES" dirty="0"/>
              <a:t> basadas en CPU, uso de red, tiempo, etc.</a:t>
            </a:r>
          </a:p>
          <a:p>
            <a:pPr>
              <a:buFont typeface="Arial" panose="020B0604020202020204" pitchFamily="34" charset="0"/>
              <a:buChar char="•"/>
            </a:pPr>
            <a:r>
              <a:rPr lang="es-ES" dirty="0"/>
              <a:t>Combinarlos según el escenario (por ejemplo: manual para mantenimiento, automático para producción)</a:t>
            </a:r>
          </a:p>
          <a:p>
            <a:pPr>
              <a:buNone/>
            </a:pPr>
            <a:r>
              <a:rPr lang="es-ES" b="1" dirty="0"/>
              <a:t>🧠 Ejemplo práctico</a:t>
            </a:r>
          </a:p>
          <a:p>
            <a:pPr>
              <a:buNone/>
            </a:pPr>
            <a:r>
              <a:rPr lang="es-ES" dirty="0"/>
              <a:t>Imagina una web de reservas que tiene picos de tráfico los lunes a las 9:00h:</a:t>
            </a:r>
          </a:p>
          <a:p>
            <a:pPr>
              <a:buFont typeface="Arial" panose="020B0604020202020204" pitchFamily="34" charset="0"/>
              <a:buChar char="•"/>
            </a:pPr>
            <a:r>
              <a:rPr lang="es-ES" dirty="0"/>
              <a:t>Con un </a:t>
            </a:r>
            <a:r>
              <a:rPr lang="es-ES" b="1" dirty="0" err="1"/>
              <a:t>Scale</a:t>
            </a:r>
            <a:r>
              <a:rPr lang="es-ES" b="1" dirty="0"/>
              <a:t> Set</a:t>
            </a:r>
            <a:r>
              <a:rPr lang="es-ES" dirty="0"/>
              <a:t>:</a:t>
            </a:r>
          </a:p>
          <a:p>
            <a:pPr marL="742950" lvl="1" indent="-285750">
              <a:buFont typeface="Arial" panose="020B0604020202020204" pitchFamily="34" charset="0"/>
              <a:buChar char="•"/>
            </a:pPr>
            <a:r>
              <a:rPr lang="es-ES" dirty="0"/>
              <a:t>Se crean más instancias automáticamente cuando sube la demanda.</a:t>
            </a:r>
          </a:p>
          <a:p>
            <a:pPr marL="742950" lvl="1" indent="-285750">
              <a:buFont typeface="Arial" panose="020B0604020202020204" pitchFamily="34" charset="0"/>
              <a:buChar char="•"/>
            </a:pPr>
            <a:r>
              <a:rPr lang="es-ES" dirty="0"/>
              <a:t>Se eliminan cuando baja, optimizando el </a:t>
            </a:r>
            <a:r>
              <a:rPr lang="es-ES" b="1" dirty="0"/>
              <a:t>coste y rendimiento</a:t>
            </a:r>
            <a:r>
              <a:rPr lang="es-ES" dirty="0"/>
              <a:t>.</a:t>
            </a:r>
          </a:p>
          <a:p>
            <a:pPr marL="742950" lvl="1" indent="-285750">
              <a:buFont typeface="Arial" panose="020B0604020202020204" pitchFamily="34" charset="0"/>
              <a:buChar char="•"/>
            </a:pPr>
            <a:r>
              <a:rPr lang="es-ES" dirty="0"/>
              <a:t>Si una instancia da error, el </a:t>
            </a:r>
            <a:r>
              <a:rPr lang="es-ES" b="1" dirty="0"/>
              <a:t>Load </a:t>
            </a:r>
            <a:r>
              <a:rPr lang="es-ES" b="1" dirty="0" err="1"/>
              <a:t>Balancer</a:t>
            </a:r>
            <a:r>
              <a:rPr lang="es-ES" dirty="0"/>
              <a:t> redirige el tráfico a otra funcional.</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4681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ES" b="1" dirty="0"/>
              <a:t>Implementación de Virtual Machine </a:t>
            </a:r>
            <a:r>
              <a:rPr lang="es-ES" b="1" dirty="0" err="1"/>
              <a:t>Scale</a:t>
            </a:r>
            <a:r>
              <a:rPr lang="es-ES" b="1" dirty="0"/>
              <a:t> Sets (VMSS)</a:t>
            </a:r>
          </a:p>
          <a:p>
            <a:pPr>
              <a:buNone/>
            </a:pPr>
            <a:r>
              <a:rPr lang="es-ES" dirty="0"/>
              <a:t>Cuando configuras un </a:t>
            </a:r>
            <a:r>
              <a:rPr lang="es-ES" b="1" dirty="0" err="1"/>
              <a:t>Scale</a:t>
            </a:r>
            <a:r>
              <a:rPr lang="es-ES" b="1" dirty="0"/>
              <a:t> Set</a:t>
            </a:r>
            <a:r>
              <a:rPr lang="es-ES" dirty="0"/>
              <a:t>, defines varios parámetros importantes que determinan cómo funcionará el conjunto de máquinas virtuales. Vamos uno por uno:</a:t>
            </a:r>
          </a:p>
          <a:p>
            <a:pPr>
              <a:buNone/>
            </a:pPr>
            <a:r>
              <a:rPr lang="es-ES" b="1" dirty="0"/>
              <a:t>🔢 Cantidad inicial de instancias</a:t>
            </a:r>
          </a:p>
          <a:p>
            <a:pPr>
              <a:buFont typeface="Arial" panose="020B0604020202020204" pitchFamily="34" charset="0"/>
              <a:buChar char="•"/>
            </a:pPr>
            <a:r>
              <a:rPr lang="es-ES" dirty="0"/>
              <a:t>Define cuántas </a:t>
            </a:r>
            <a:r>
              <a:rPr lang="es-ES" dirty="0" err="1"/>
              <a:t>VMs</a:t>
            </a:r>
            <a:r>
              <a:rPr lang="es-ES" dirty="0"/>
              <a:t> quieres que tenga el conjunto desde el principio.</a:t>
            </a:r>
          </a:p>
          <a:p>
            <a:pPr>
              <a:buFont typeface="Arial" panose="020B0604020202020204" pitchFamily="34" charset="0"/>
              <a:buChar char="•"/>
            </a:pPr>
            <a:r>
              <a:rPr lang="es-ES" dirty="0"/>
              <a:t>Rango permitido: de </a:t>
            </a:r>
            <a:r>
              <a:rPr lang="es-ES" b="1" dirty="0"/>
              <a:t>0 a 1.000 </a:t>
            </a:r>
            <a:r>
              <a:rPr lang="es-ES" b="1" dirty="0" err="1"/>
              <a:t>VMs</a:t>
            </a:r>
            <a:r>
              <a:rPr lang="es-ES" dirty="0"/>
              <a:t>.</a:t>
            </a:r>
          </a:p>
          <a:p>
            <a:pPr>
              <a:buNone/>
            </a:pPr>
            <a:r>
              <a:rPr lang="es-ES" b="1" dirty="0"/>
              <a:t>📐 Tamaño de instancia</a:t>
            </a:r>
          </a:p>
          <a:p>
            <a:pPr>
              <a:buFont typeface="Arial" panose="020B0604020202020204" pitchFamily="34" charset="0"/>
              <a:buChar char="•"/>
            </a:pPr>
            <a:r>
              <a:rPr lang="es-ES" dirty="0"/>
              <a:t>Seleccionas el tipo/tamaño de VM (por ejemplo, </a:t>
            </a:r>
            <a:r>
              <a:rPr lang="es-ES" b="1" dirty="0"/>
              <a:t>Standard_D2s_v3</a:t>
            </a:r>
            <a:r>
              <a:rPr lang="es-ES" dirty="0"/>
              <a:t>) según los recursos que necesitas (CPU, RAM, disco).</a:t>
            </a:r>
          </a:p>
          <a:p>
            <a:pPr>
              <a:buNone/>
            </a:pPr>
            <a:r>
              <a:rPr lang="es-ES" b="1" dirty="0"/>
              <a:t>💸 Azure Spot </a:t>
            </a:r>
            <a:r>
              <a:rPr lang="es-ES" b="1" dirty="0" err="1"/>
              <a:t>Instances</a:t>
            </a:r>
            <a:endParaRPr lang="es-ES" b="1" dirty="0"/>
          </a:p>
          <a:p>
            <a:pPr>
              <a:buFont typeface="Arial" panose="020B0604020202020204" pitchFamily="34" charset="0"/>
              <a:buChar char="•"/>
            </a:pPr>
            <a:r>
              <a:rPr lang="es-ES" dirty="0"/>
              <a:t>Puedes usar instancias </a:t>
            </a:r>
            <a:r>
              <a:rPr lang="es-ES" b="1" dirty="0"/>
              <a:t>de baja prioridad</a:t>
            </a:r>
            <a:r>
              <a:rPr lang="es-ES" dirty="0"/>
              <a:t> (spot) que son más </a:t>
            </a:r>
            <a:r>
              <a:rPr lang="es-ES" b="1" dirty="0"/>
              <a:t>económicas</a:t>
            </a:r>
            <a:r>
              <a:rPr lang="es-ES" dirty="0"/>
              <a:t>.</a:t>
            </a:r>
          </a:p>
          <a:p>
            <a:pPr>
              <a:buFont typeface="Arial" panose="020B0604020202020204" pitchFamily="34" charset="0"/>
              <a:buChar char="•"/>
            </a:pPr>
            <a:r>
              <a:rPr lang="es-ES" dirty="0"/>
              <a:t>Se aprovecha la </a:t>
            </a:r>
            <a:r>
              <a:rPr lang="es-ES" b="1" dirty="0"/>
              <a:t>capacidad sobrante</a:t>
            </a:r>
            <a:r>
              <a:rPr lang="es-ES" dirty="0"/>
              <a:t> de Azure.</a:t>
            </a:r>
          </a:p>
          <a:p>
            <a:pPr>
              <a:buFont typeface="Arial" panose="020B0604020202020204" pitchFamily="34" charset="0"/>
              <a:buChar char="•"/>
            </a:pPr>
            <a:r>
              <a:rPr lang="es-ES" dirty="0"/>
              <a:t>Ideal para:</a:t>
            </a:r>
          </a:p>
          <a:p>
            <a:pPr marL="742950" lvl="1" indent="-285750">
              <a:buFont typeface="Arial" panose="020B0604020202020204" pitchFamily="34" charset="0"/>
              <a:buChar char="•"/>
            </a:pPr>
            <a:r>
              <a:rPr lang="es-ES" dirty="0"/>
              <a:t>Procesos no críticos</a:t>
            </a:r>
          </a:p>
          <a:p>
            <a:pPr marL="742950" lvl="1" indent="-285750">
              <a:buFont typeface="Arial" panose="020B0604020202020204" pitchFamily="34" charset="0"/>
              <a:buChar char="•"/>
            </a:pPr>
            <a:r>
              <a:rPr lang="es-ES" dirty="0" err="1"/>
              <a:t>Testing</a:t>
            </a:r>
            <a:r>
              <a:rPr lang="es-ES" dirty="0"/>
              <a:t>, análisis masivos o cargas tolerantes a interrupciones</a:t>
            </a:r>
          </a:p>
          <a:p>
            <a:pPr>
              <a:buFont typeface="Arial" panose="020B0604020202020204" pitchFamily="34" charset="0"/>
              <a:buChar char="•"/>
            </a:pPr>
            <a:r>
              <a:rPr lang="es-ES" dirty="0"/>
              <a:t>⚠️ Se pueden </a:t>
            </a:r>
            <a:r>
              <a:rPr lang="es-ES" b="1" dirty="0"/>
              <a:t>interrumpir</a:t>
            </a:r>
            <a:r>
              <a:rPr lang="es-ES" dirty="0"/>
              <a:t> en cualquier momento si Azure necesita esos recursos.</a:t>
            </a:r>
          </a:p>
          <a:p>
            <a:pPr>
              <a:buNone/>
            </a:pPr>
            <a:r>
              <a:rPr lang="es-ES" b="1" dirty="0"/>
              <a:t>💽 Usar discos administrados (</a:t>
            </a:r>
            <a:r>
              <a:rPr lang="es-ES" b="1" dirty="0" err="1"/>
              <a:t>Managed</a:t>
            </a:r>
            <a:r>
              <a:rPr lang="es-ES" b="1" dirty="0"/>
              <a:t> Disks)</a:t>
            </a:r>
          </a:p>
          <a:p>
            <a:pPr>
              <a:buFont typeface="Arial" panose="020B0604020202020204" pitchFamily="34" charset="0"/>
              <a:buChar char="•"/>
            </a:pPr>
            <a:r>
              <a:rPr lang="es-ES" dirty="0"/>
              <a:t>✔️ </a:t>
            </a:r>
            <a:r>
              <a:rPr lang="es-ES" b="1" dirty="0"/>
              <a:t>Recomendado</a:t>
            </a:r>
            <a:r>
              <a:rPr lang="es-ES" dirty="0"/>
              <a:t>: Azure gestiona todo por ti, más seguro y fácil de escalar.</a:t>
            </a:r>
          </a:p>
          <a:p>
            <a:pPr>
              <a:buFont typeface="Arial" panose="020B0604020202020204" pitchFamily="34" charset="0"/>
              <a:buChar char="•"/>
            </a:pPr>
            <a:r>
              <a:rPr lang="es-ES" dirty="0"/>
              <a:t>❌ </a:t>
            </a:r>
            <a:r>
              <a:rPr lang="es-ES" dirty="0" err="1"/>
              <a:t>Unmanaged</a:t>
            </a:r>
            <a:r>
              <a:rPr lang="es-ES" dirty="0"/>
              <a:t>: más complejo, tú gestionas las cuentas de almacenamiento y blobs VHD.</a:t>
            </a:r>
          </a:p>
          <a:p>
            <a:pPr>
              <a:buNone/>
            </a:pPr>
            <a:r>
              <a:rPr lang="es-ES" b="1" dirty="0"/>
              <a:t>🚀 Escalar más allá de 100 instancias</a:t>
            </a:r>
          </a:p>
          <a:p>
            <a:pPr>
              <a:buFont typeface="Arial" panose="020B0604020202020204" pitchFamily="34" charset="0"/>
              <a:buChar char="•"/>
            </a:pPr>
            <a:r>
              <a:rPr lang="es-ES" dirty="0"/>
              <a:t>Por defecto, los </a:t>
            </a:r>
            <a:r>
              <a:rPr lang="es-ES" dirty="0" err="1"/>
              <a:t>Scale</a:t>
            </a:r>
            <a:r>
              <a:rPr lang="es-ES" dirty="0"/>
              <a:t> Sets usan </a:t>
            </a:r>
            <a:r>
              <a:rPr lang="es-ES" b="1" dirty="0"/>
              <a:t>1 grupo de colocación</a:t>
            </a:r>
            <a:r>
              <a:rPr lang="es-ES" dirty="0"/>
              <a:t> (</a:t>
            </a:r>
            <a:r>
              <a:rPr lang="es-ES" dirty="0" err="1"/>
              <a:t>placement</a:t>
            </a:r>
            <a:r>
              <a:rPr lang="es-ES" dirty="0"/>
              <a:t> </a:t>
            </a:r>
            <a:r>
              <a:rPr lang="es-ES" dirty="0" err="1"/>
              <a:t>group</a:t>
            </a:r>
            <a:r>
              <a:rPr lang="es-ES" dirty="0"/>
              <a:t>) con </a:t>
            </a:r>
            <a:r>
              <a:rPr lang="es-ES" b="1" dirty="0"/>
              <a:t>máx. 100 </a:t>
            </a:r>
            <a:r>
              <a:rPr lang="es-ES" b="1" dirty="0" err="1"/>
              <a:t>VMs</a:t>
            </a:r>
            <a:r>
              <a:rPr lang="es-ES" dirty="0"/>
              <a:t>.</a:t>
            </a:r>
          </a:p>
          <a:p>
            <a:pPr>
              <a:buFont typeface="Arial" panose="020B0604020202020204" pitchFamily="34" charset="0"/>
              <a:buChar char="•"/>
            </a:pPr>
            <a:r>
              <a:rPr lang="es-ES" dirty="0"/>
              <a:t>Si habilitas la opción “</a:t>
            </a:r>
            <a:r>
              <a:rPr lang="es-ES" b="1" dirty="0"/>
              <a:t>Escalar más allá de 100 instancias</a:t>
            </a:r>
            <a:r>
              <a:rPr lang="es-ES" dirty="0"/>
              <a:t>”:</a:t>
            </a:r>
          </a:p>
          <a:p>
            <a:pPr marL="742950" lvl="1" indent="-285750">
              <a:buFont typeface="Arial" panose="020B0604020202020204" pitchFamily="34" charset="0"/>
              <a:buChar char="•"/>
            </a:pPr>
            <a:r>
              <a:rPr lang="es-ES" dirty="0"/>
              <a:t>Azure distribuye las </a:t>
            </a:r>
            <a:r>
              <a:rPr lang="es-ES" dirty="0" err="1"/>
              <a:t>VMs</a:t>
            </a:r>
            <a:r>
              <a:rPr lang="es-ES" dirty="0"/>
              <a:t> en </a:t>
            </a:r>
            <a:r>
              <a:rPr lang="es-ES" b="1" dirty="0"/>
              <a:t>varios </a:t>
            </a:r>
            <a:r>
              <a:rPr lang="es-ES" b="1" dirty="0" err="1"/>
              <a:t>placement</a:t>
            </a:r>
            <a:r>
              <a:rPr lang="es-ES" b="1" dirty="0"/>
              <a:t> </a:t>
            </a:r>
            <a:r>
              <a:rPr lang="es-ES" b="1" dirty="0" err="1"/>
              <a:t>groups</a:t>
            </a:r>
            <a:r>
              <a:rPr lang="es-ES" dirty="0"/>
              <a:t>.</a:t>
            </a:r>
          </a:p>
          <a:p>
            <a:pPr marL="742950" lvl="1" indent="-285750">
              <a:buFont typeface="Arial" panose="020B0604020202020204" pitchFamily="34" charset="0"/>
              <a:buChar char="•"/>
            </a:pPr>
            <a:r>
              <a:rPr lang="es-ES" dirty="0"/>
              <a:t>Puedes llegar a </a:t>
            </a:r>
            <a:r>
              <a:rPr lang="es-ES" b="1" dirty="0"/>
              <a:t>1.000 </a:t>
            </a:r>
            <a:r>
              <a:rPr lang="es-ES" b="1" dirty="0" err="1"/>
              <a:t>VMs</a:t>
            </a:r>
            <a:r>
              <a:rPr lang="es-ES" dirty="0"/>
              <a:t>.</a:t>
            </a:r>
          </a:p>
          <a:p>
            <a:pPr marL="742950" lvl="1" indent="-285750">
              <a:buFont typeface="Arial" panose="020B0604020202020204" pitchFamily="34" charset="0"/>
              <a:buChar char="•"/>
            </a:pPr>
            <a:r>
              <a:rPr lang="es-ES" dirty="0"/>
              <a:t>🔁 Cambia las garantías de alta disponibilidad (por ejemplo, cómo se distribuyen en racks físicos).</a:t>
            </a:r>
          </a:p>
          <a:p>
            <a:pPr>
              <a:buNone/>
            </a:pPr>
            <a:r>
              <a:rPr lang="es-ES" b="1" dirty="0"/>
              <a:t>📊 Algoritmo de distribución (</a:t>
            </a:r>
            <a:r>
              <a:rPr lang="es-ES" b="1" dirty="0" err="1"/>
              <a:t>Spreading</a:t>
            </a:r>
            <a:r>
              <a:rPr lang="es-ES" b="1" dirty="0"/>
              <a:t> </a:t>
            </a:r>
            <a:r>
              <a:rPr lang="es-ES" b="1" dirty="0" err="1"/>
              <a:t>algorithm</a:t>
            </a:r>
            <a:r>
              <a:rPr lang="es-ES" b="1" dirty="0"/>
              <a:t>)</a:t>
            </a:r>
          </a:p>
          <a:p>
            <a:pPr>
              <a:buFont typeface="Arial" panose="020B0604020202020204" pitchFamily="34" charset="0"/>
              <a:buChar char="•"/>
            </a:pPr>
            <a:r>
              <a:rPr lang="es-ES" dirty="0"/>
              <a:t>El algoritmo determina </a:t>
            </a:r>
            <a:r>
              <a:rPr lang="es-ES" b="1" dirty="0"/>
              <a:t>cómo se reparten las </a:t>
            </a:r>
            <a:r>
              <a:rPr lang="es-ES" b="1" dirty="0" err="1"/>
              <a:t>VMs</a:t>
            </a:r>
            <a:r>
              <a:rPr lang="es-ES" dirty="0"/>
              <a:t> en el hardware físico.</a:t>
            </a:r>
          </a:p>
          <a:p>
            <a:pPr>
              <a:buFont typeface="Arial" panose="020B0604020202020204" pitchFamily="34" charset="0"/>
              <a:buChar char="•"/>
            </a:pPr>
            <a:r>
              <a:rPr lang="es-ES" dirty="0"/>
              <a:t>Recomendado: </a:t>
            </a:r>
            <a:r>
              <a:rPr lang="es-ES" b="1" dirty="0"/>
              <a:t>"Max </a:t>
            </a:r>
            <a:r>
              <a:rPr lang="es-ES" b="1" dirty="0" err="1"/>
              <a:t>spreading</a:t>
            </a:r>
            <a:r>
              <a:rPr lang="es-ES" b="1" dirty="0"/>
              <a:t>"</a:t>
            </a:r>
            <a:r>
              <a:rPr lang="es-ES" dirty="0"/>
              <a:t> (máxima dispersión):</a:t>
            </a:r>
          </a:p>
          <a:p>
            <a:pPr marL="742950" lvl="1" indent="-285750">
              <a:buFont typeface="Arial" panose="020B0604020202020204" pitchFamily="34" charset="0"/>
              <a:buChar char="•"/>
            </a:pPr>
            <a:r>
              <a:rPr lang="es-ES" dirty="0"/>
              <a:t>Minimiza el impacto si hay fallos en el hardware.</a:t>
            </a:r>
          </a:p>
          <a:p>
            <a:pPr marL="742950" lvl="1" indent="-285750">
              <a:buFont typeface="Arial" panose="020B0604020202020204" pitchFamily="34" charset="0"/>
              <a:buChar char="•"/>
            </a:pPr>
            <a:r>
              <a:rPr lang="es-ES" dirty="0"/>
              <a:t>Ideal para la mayoría de los </a:t>
            </a:r>
            <a:r>
              <a:rPr lang="es-ES" dirty="0" err="1"/>
              <a:t>workloads</a:t>
            </a:r>
            <a:r>
              <a:rPr lang="es-ES" dirty="0"/>
              <a:t>.</a:t>
            </a:r>
          </a:p>
          <a:p>
            <a:endParaRPr lang="es-ES" dirty="0"/>
          </a:p>
        </p:txBody>
      </p:sp>
      <p:sp>
        <p:nvSpPr>
          <p:cNvPr id="4" name="Marcador de número de diapositiva 3"/>
          <p:cNvSpPr>
            <a:spLocks noGrp="1"/>
          </p:cNvSpPr>
          <p:nvPr>
            <p:ph type="sldNum" sz="quarter" idx="5"/>
          </p:nvPr>
        </p:nvSpPr>
        <p:spPr/>
        <p:txBody>
          <a:bodyPr/>
          <a:lstStyle/>
          <a:p>
            <a:fld id="{8507DC7E-BC41-4478-BA30-CBCC3A644F0A}" type="slidenum">
              <a:rPr lang="en-US" smtClean="0"/>
              <a:t>29</a:t>
            </a:fld>
            <a:endParaRPr lang="en-US" dirty="0"/>
          </a:p>
        </p:txBody>
      </p:sp>
    </p:spTree>
    <p:extLst>
      <p:ext uri="{BB962C8B-B14F-4D97-AF65-F5344CB8AC3E}">
        <p14:creationId xmlns:p14="http://schemas.microsoft.com/office/powerpoint/2010/main" val="4227600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Autoscale minimizes the number of unnecessary VM instances that run your application when demand is low, while customers continue to receive an acceptable level of performance as demand grows and additional VM instances are automatically added. </a:t>
            </a:r>
          </a:p>
          <a:p>
            <a:endParaRPr lang="en-US" dirty="0"/>
          </a:p>
          <a:p>
            <a:pPr>
              <a:buNone/>
            </a:pPr>
            <a:r>
              <a:rPr lang="es-ES" b="1" dirty="0" err="1"/>
              <a:t>Autoscale</a:t>
            </a:r>
            <a:r>
              <a:rPr lang="es-ES" b="1" dirty="0"/>
              <a:t> en </a:t>
            </a:r>
            <a:r>
              <a:rPr lang="es-ES" b="1" dirty="0" err="1"/>
              <a:t>Scale</a:t>
            </a:r>
            <a:r>
              <a:rPr lang="es-ES" b="1" dirty="0"/>
              <a:t> Sets de Azure</a:t>
            </a:r>
          </a:p>
          <a:p>
            <a:pPr>
              <a:buNone/>
            </a:pPr>
            <a:r>
              <a:rPr lang="es-ES" b="1" dirty="0" err="1"/>
              <a:t>Autoscale</a:t>
            </a:r>
            <a:r>
              <a:rPr lang="es-ES" dirty="0"/>
              <a:t> permite que tu conjunto de máquinas virtuales (</a:t>
            </a:r>
            <a:r>
              <a:rPr lang="es-ES" dirty="0" err="1"/>
              <a:t>Scale</a:t>
            </a:r>
            <a:r>
              <a:rPr lang="es-ES" dirty="0"/>
              <a:t> Set) </a:t>
            </a:r>
            <a:r>
              <a:rPr lang="es-ES" b="1" dirty="0"/>
              <a:t>aumente o disminuya automáticamente</a:t>
            </a:r>
            <a:r>
              <a:rPr lang="es-ES" dirty="0"/>
              <a:t> el número de instancias en función de la demanda de tu aplicación. Es una de las funciones más potentes para optimizar </a:t>
            </a:r>
            <a:r>
              <a:rPr lang="es-ES" b="1" dirty="0"/>
              <a:t>rendimiento</a:t>
            </a:r>
            <a:r>
              <a:rPr lang="es-ES" dirty="0"/>
              <a:t> y </a:t>
            </a:r>
            <a:r>
              <a:rPr lang="es-ES" b="1" dirty="0"/>
              <a:t>costes</a:t>
            </a:r>
            <a:r>
              <a:rPr lang="es-ES" dirty="0"/>
              <a:t>.</a:t>
            </a:r>
          </a:p>
          <a:p>
            <a:pPr>
              <a:buNone/>
            </a:pPr>
            <a:r>
              <a:rPr lang="es-ES" b="1" dirty="0"/>
              <a:t>🎯 Beneficios de </a:t>
            </a:r>
            <a:r>
              <a:rPr lang="es-ES" b="1" dirty="0" err="1"/>
              <a:t>Autoscale</a:t>
            </a:r>
            <a:endParaRPr lang="es-ES" b="1" dirty="0"/>
          </a:p>
          <a:p>
            <a:pPr>
              <a:buNone/>
            </a:pPr>
            <a:r>
              <a:rPr lang="es-ES" dirty="0"/>
              <a:t>Beneficio ✅Qué significa 📌</a:t>
            </a:r>
            <a:r>
              <a:rPr lang="es-ES" b="1" dirty="0"/>
              <a:t>Ajuste automático de </a:t>
            </a:r>
            <a:r>
              <a:rPr lang="es-ES" b="1" dirty="0" err="1"/>
              <a:t>capacidad</a:t>
            </a:r>
            <a:r>
              <a:rPr lang="es-ES" dirty="0" err="1"/>
              <a:t>Puedes</a:t>
            </a:r>
            <a:r>
              <a:rPr lang="es-ES" dirty="0"/>
              <a:t> definir </a:t>
            </a:r>
            <a:r>
              <a:rPr lang="es-ES" b="1" dirty="0"/>
              <a:t>reglas de escalado</a:t>
            </a:r>
            <a:r>
              <a:rPr lang="es-ES" dirty="0"/>
              <a:t> según la carga (CPU, RAM, etc.).</a:t>
            </a:r>
            <a:r>
              <a:rPr lang="es-ES" b="1" dirty="0"/>
              <a:t>Escalado automático hacia fuera (</a:t>
            </a:r>
            <a:r>
              <a:rPr lang="es-ES" b="1" dirty="0" err="1"/>
              <a:t>out</a:t>
            </a:r>
            <a:r>
              <a:rPr lang="es-ES" b="1" dirty="0"/>
              <a:t>)</a:t>
            </a:r>
            <a:r>
              <a:rPr lang="es-ES" dirty="0"/>
              <a:t>Si aumenta la demanda y se mantiene, se </a:t>
            </a:r>
            <a:r>
              <a:rPr lang="es-ES" b="1" dirty="0"/>
              <a:t>añaden más </a:t>
            </a:r>
            <a:r>
              <a:rPr lang="es-ES" b="1" dirty="0" err="1"/>
              <a:t>VMs</a:t>
            </a:r>
            <a:r>
              <a:rPr lang="es-ES" b="1" dirty="0"/>
              <a:t> </a:t>
            </a:r>
            <a:r>
              <a:rPr lang="es-ES" b="1" dirty="0" err="1"/>
              <a:t>automáticamente</a:t>
            </a:r>
            <a:r>
              <a:rPr lang="es-ES" dirty="0" err="1"/>
              <a:t>.</a:t>
            </a:r>
            <a:r>
              <a:rPr lang="es-ES" b="1" dirty="0" err="1"/>
              <a:t>Escalado</a:t>
            </a:r>
            <a:r>
              <a:rPr lang="es-ES" b="1" dirty="0"/>
              <a:t> automático hacia dentro (in)</a:t>
            </a:r>
            <a:r>
              <a:rPr lang="es-ES" dirty="0"/>
              <a:t>Si baja la demanda, se </a:t>
            </a:r>
            <a:r>
              <a:rPr lang="es-ES" b="1" dirty="0"/>
              <a:t>eliminan instancias</a:t>
            </a:r>
            <a:r>
              <a:rPr lang="es-ES" dirty="0"/>
              <a:t> para ahorrar </a:t>
            </a:r>
            <a:r>
              <a:rPr lang="es-ES" dirty="0" err="1"/>
              <a:t>costes.</a:t>
            </a:r>
            <a:r>
              <a:rPr lang="es-ES" b="1" dirty="0" err="1"/>
              <a:t>Eventos</a:t>
            </a:r>
            <a:r>
              <a:rPr lang="es-ES" b="1" dirty="0"/>
              <a:t> programados (</a:t>
            </a:r>
            <a:r>
              <a:rPr lang="es-ES" b="1" dirty="0" err="1"/>
              <a:t>schedule</a:t>
            </a:r>
            <a:r>
              <a:rPr lang="es-ES" b="1" dirty="0"/>
              <a:t>)</a:t>
            </a:r>
            <a:r>
              <a:rPr lang="es-ES" dirty="0"/>
              <a:t>Puedes definir </a:t>
            </a:r>
            <a:r>
              <a:rPr lang="es-ES" b="1" dirty="0"/>
              <a:t>horarios fijos</a:t>
            </a:r>
            <a:r>
              <a:rPr lang="es-ES" dirty="0"/>
              <a:t> para escalar (por ejemplo, añadir </a:t>
            </a:r>
            <a:r>
              <a:rPr lang="es-ES" dirty="0" err="1"/>
              <a:t>VMs</a:t>
            </a:r>
            <a:r>
              <a:rPr lang="es-ES" dirty="0"/>
              <a:t> a las 9h).</a:t>
            </a:r>
            <a:r>
              <a:rPr lang="es-ES" b="1" dirty="0"/>
              <a:t>Menor gestión </a:t>
            </a:r>
            <a:r>
              <a:rPr lang="es-ES" b="1" dirty="0" err="1"/>
              <a:t>manual</a:t>
            </a:r>
            <a:r>
              <a:rPr lang="es-ES" dirty="0" err="1"/>
              <a:t>No</a:t>
            </a:r>
            <a:r>
              <a:rPr lang="es-ES" dirty="0"/>
              <a:t> necesitas monitorear todo el tiempo: el sistema </a:t>
            </a:r>
            <a:r>
              <a:rPr lang="es-ES" b="1" dirty="0"/>
              <a:t>escala solo</a:t>
            </a:r>
            <a:r>
              <a:rPr lang="es-ES" dirty="0"/>
              <a:t>.</a:t>
            </a:r>
          </a:p>
          <a:p>
            <a:pPr>
              <a:buNone/>
            </a:pPr>
            <a:r>
              <a:rPr lang="es-ES" b="1" dirty="0"/>
              <a:t>⚙️ ¿Cómo funciona el escalado automático?</a:t>
            </a:r>
          </a:p>
          <a:p>
            <a:pPr>
              <a:buNone/>
            </a:pPr>
            <a:r>
              <a:rPr lang="es-ES" dirty="0" err="1"/>
              <a:t>Autoscale</a:t>
            </a:r>
            <a:r>
              <a:rPr lang="es-ES" dirty="0"/>
              <a:t> se basa en </a:t>
            </a:r>
            <a:r>
              <a:rPr lang="es-ES" b="1" dirty="0"/>
              <a:t>reglas de escalado</a:t>
            </a:r>
            <a:r>
              <a:rPr lang="es-ES" dirty="0"/>
              <a:t>, como:</a:t>
            </a:r>
          </a:p>
          <a:p>
            <a:pPr>
              <a:buFont typeface="Arial" panose="020B0604020202020204" pitchFamily="34" charset="0"/>
              <a:buChar char="•"/>
            </a:pPr>
            <a:r>
              <a:rPr lang="es-ES" dirty="0"/>
              <a:t>Escalar </a:t>
            </a:r>
            <a:r>
              <a:rPr lang="es-ES" b="1" dirty="0" err="1"/>
              <a:t>out</a:t>
            </a:r>
            <a:r>
              <a:rPr lang="es-ES" dirty="0"/>
              <a:t> si la CPU &gt; 70% durante 10 minutos.</a:t>
            </a:r>
          </a:p>
          <a:p>
            <a:pPr>
              <a:buFont typeface="Arial" panose="020B0604020202020204" pitchFamily="34" charset="0"/>
              <a:buChar char="•"/>
            </a:pPr>
            <a:r>
              <a:rPr lang="es-ES" dirty="0"/>
              <a:t>Escalar </a:t>
            </a:r>
            <a:r>
              <a:rPr lang="es-ES" b="1" dirty="0"/>
              <a:t>in</a:t>
            </a:r>
            <a:r>
              <a:rPr lang="es-ES" dirty="0"/>
              <a:t> si la CPU &lt; 30% durante 15 minutos.</a:t>
            </a:r>
          </a:p>
          <a:p>
            <a:pPr>
              <a:buFont typeface="Arial" panose="020B0604020202020204" pitchFamily="34" charset="0"/>
              <a:buChar char="•"/>
            </a:pPr>
            <a:r>
              <a:rPr lang="es-ES" dirty="0"/>
              <a:t>Añadir +1 instancia si el </a:t>
            </a:r>
            <a:r>
              <a:rPr lang="es-ES" b="1" dirty="0"/>
              <a:t>uso de red supera cierto umbral</a:t>
            </a:r>
            <a:r>
              <a:rPr lang="es-ES" dirty="0"/>
              <a:t>.</a:t>
            </a:r>
          </a:p>
          <a:p>
            <a:pPr>
              <a:buFont typeface="Arial" panose="020B0604020202020204" pitchFamily="34" charset="0"/>
              <a:buChar char="•"/>
            </a:pPr>
            <a:r>
              <a:rPr lang="es-ES" b="1" dirty="0"/>
              <a:t>Escalar en base a horario fijo</a:t>
            </a:r>
            <a:r>
              <a:rPr lang="es-ES" dirty="0"/>
              <a:t>, como:</a:t>
            </a:r>
          </a:p>
          <a:p>
            <a:pPr marL="742950" lvl="1" indent="-285750">
              <a:buFont typeface="Arial" panose="020B0604020202020204" pitchFamily="34" charset="0"/>
              <a:buChar char="•"/>
            </a:pPr>
            <a:r>
              <a:rPr lang="es-ES" dirty="0"/>
              <a:t>Lunes a viernes de 8:00 a 20:00 → +3 instancias</a:t>
            </a:r>
          </a:p>
          <a:p>
            <a:pPr marL="742950" lvl="1" indent="-285750">
              <a:buFont typeface="Arial" panose="020B0604020202020204" pitchFamily="34" charset="0"/>
              <a:buChar char="•"/>
            </a:pPr>
            <a:r>
              <a:rPr lang="es-ES" dirty="0"/>
              <a:t>Fines de semana → reducir a solo 1 instancia</a:t>
            </a:r>
          </a:p>
          <a:p>
            <a:pPr>
              <a:buNone/>
            </a:pPr>
            <a:r>
              <a:rPr lang="es-ES" b="1" dirty="0"/>
              <a:t>💰 Optimización de costes</a:t>
            </a:r>
          </a:p>
          <a:p>
            <a:pPr>
              <a:buFont typeface="Arial" panose="020B0604020202020204" pitchFamily="34" charset="0"/>
              <a:buChar char="•"/>
            </a:pPr>
            <a:r>
              <a:rPr lang="es-ES" dirty="0"/>
              <a:t>Mantienes solo las </a:t>
            </a:r>
            <a:r>
              <a:rPr lang="es-ES" dirty="0" err="1"/>
              <a:t>VMs</a:t>
            </a:r>
            <a:r>
              <a:rPr lang="es-ES" dirty="0"/>
              <a:t> necesarias </a:t>
            </a:r>
            <a:r>
              <a:rPr lang="es-ES" b="1" dirty="0"/>
              <a:t>en cada momento</a:t>
            </a:r>
            <a:r>
              <a:rPr lang="es-ES" dirty="0"/>
              <a:t>, sin pagar por exceso.</a:t>
            </a:r>
          </a:p>
          <a:p>
            <a:pPr>
              <a:buFont typeface="Arial" panose="020B0604020202020204" pitchFamily="34" charset="0"/>
              <a:buChar char="•"/>
            </a:pPr>
            <a:r>
              <a:rPr lang="es-ES" dirty="0"/>
              <a:t>Aseguras una </a:t>
            </a:r>
            <a:r>
              <a:rPr lang="es-ES" b="1" dirty="0"/>
              <a:t>buena experiencia de usuario</a:t>
            </a:r>
            <a:r>
              <a:rPr lang="es-ES" dirty="0"/>
              <a:t>, incluso cuando hay picos de demanda.</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86477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Practices for Autoscale - https://docs.microsoft.com/en-us/azure/monitoring-and-diagnostics/insights-autoscale-best-practices </a:t>
            </a:r>
          </a:p>
          <a:p>
            <a:pPr>
              <a:buNone/>
            </a:pPr>
            <a:r>
              <a:rPr lang="es-ES" b="1" dirty="0"/>
              <a:t>Implementación de </a:t>
            </a:r>
            <a:r>
              <a:rPr lang="es-ES" b="1" dirty="0" err="1"/>
              <a:t>Autoscale</a:t>
            </a:r>
            <a:endParaRPr lang="es-ES" b="1" dirty="0"/>
          </a:p>
          <a:p>
            <a:pPr>
              <a:buNone/>
            </a:pPr>
            <a:r>
              <a:rPr lang="es-ES" dirty="0"/>
              <a:t>Cuando configuras </a:t>
            </a:r>
            <a:r>
              <a:rPr lang="es-ES" dirty="0" err="1"/>
              <a:t>Autoscale</a:t>
            </a:r>
            <a:r>
              <a:rPr lang="es-ES" dirty="0"/>
              <a:t> en un </a:t>
            </a:r>
            <a:r>
              <a:rPr lang="es-ES" dirty="0" err="1"/>
              <a:t>Scale</a:t>
            </a:r>
            <a:r>
              <a:rPr lang="es-ES" dirty="0"/>
              <a:t> Set, defines reglas </a:t>
            </a:r>
            <a:r>
              <a:rPr lang="es-ES" b="1" dirty="0"/>
              <a:t>basadas en métricas (como CPU)</a:t>
            </a:r>
            <a:r>
              <a:rPr lang="es-ES" dirty="0"/>
              <a:t> y unos límites que controlan el número mínimo y máximo de instancias. Estos valores garantizan que el escalado no se pase de los márgenes definidos.</a:t>
            </a:r>
          </a:p>
          <a:p>
            <a:pPr>
              <a:buNone/>
            </a:pPr>
            <a:r>
              <a:rPr lang="es-ES" b="1" dirty="0"/>
              <a:t>📏 Parámetros clave que debes establecer</a:t>
            </a:r>
          </a:p>
          <a:p>
            <a:pPr>
              <a:buNone/>
            </a:pPr>
            <a:r>
              <a:rPr lang="es-ES" dirty="0" err="1"/>
              <a:t>Parámetro¿Qué</a:t>
            </a:r>
            <a:r>
              <a:rPr lang="es-ES" dirty="0"/>
              <a:t> </a:t>
            </a:r>
            <a:r>
              <a:rPr lang="es-ES" dirty="0" err="1"/>
              <a:t>hace?</a:t>
            </a:r>
            <a:r>
              <a:rPr lang="es-ES" b="1" dirty="0" err="1"/>
              <a:t>Número</a:t>
            </a:r>
            <a:r>
              <a:rPr lang="es-ES" b="1" dirty="0"/>
              <a:t> mínimo de </a:t>
            </a:r>
            <a:r>
              <a:rPr lang="es-ES" b="1" dirty="0" err="1"/>
              <a:t>VMs</a:t>
            </a:r>
            <a:r>
              <a:rPr lang="es-ES" dirty="0" err="1"/>
              <a:t>Nunca</a:t>
            </a:r>
            <a:r>
              <a:rPr lang="es-ES" dirty="0"/>
              <a:t> bajará de este número, aunque la demanda sea muy </a:t>
            </a:r>
            <a:r>
              <a:rPr lang="es-ES" dirty="0" err="1"/>
              <a:t>baja.</a:t>
            </a:r>
            <a:r>
              <a:rPr lang="es-ES" b="1" dirty="0" err="1"/>
              <a:t>Número</a:t>
            </a:r>
            <a:r>
              <a:rPr lang="es-ES" b="1" dirty="0"/>
              <a:t> máximo de </a:t>
            </a:r>
            <a:r>
              <a:rPr lang="es-ES" b="1" dirty="0" err="1"/>
              <a:t>VMs</a:t>
            </a:r>
            <a:r>
              <a:rPr lang="es-ES" dirty="0" err="1"/>
              <a:t>Nunca</a:t>
            </a:r>
            <a:r>
              <a:rPr lang="es-ES" dirty="0"/>
              <a:t> subirá de este número, aunque la demanda sea muy </a:t>
            </a:r>
            <a:r>
              <a:rPr lang="es-ES" dirty="0" err="1"/>
              <a:t>alta.</a:t>
            </a:r>
            <a:r>
              <a:rPr lang="es-ES" b="1" dirty="0" err="1"/>
              <a:t>Número</a:t>
            </a:r>
            <a:r>
              <a:rPr lang="es-ES" b="1" dirty="0"/>
              <a:t> predeterminado de </a:t>
            </a:r>
            <a:r>
              <a:rPr lang="es-ES" b="1" dirty="0" err="1"/>
              <a:t>VMs</a:t>
            </a:r>
            <a:r>
              <a:rPr lang="es-ES" dirty="0" err="1"/>
              <a:t>Número</a:t>
            </a:r>
            <a:r>
              <a:rPr lang="es-ES" dirty="0"/>
              <a:t> con el que se inicia el </a:t>
            </a:r>
            <a:r>
              <a:rPr lang="es-ES" dirty="0" err="1"/>
              <a:t>Scale</a:t>
            </a:r>
            <a:r>
              <a:rPr lang="es-ES" dirty="0"/>
              <a:t> Set (valor por defecto inicial).</a:t>
            </a:r>
            <a:r>
              <a:rPr lang="es-ES" b="1" dirty="0"/>
              <a:t>Umbral de CPU para escalar </a:t>
            </a:r>
            <a:r>
              <a:rPr lang="es-ES" b="1" dirty="0" err="1"/>
              <a:t>out</a:t>
            </a:r>
            <a:r>
              <a:rPr lang="es-ES" dirty="0" err="1"/>
              <a:t>Porcentaje</a:t>
            </a:r>
            <a:r>
              <a:rPr lang="es-ES" dirty="0"/>
              <a:t> de uso de CPU que activará el </a:t>
            </a:r>
            <a:r>
              <a:rPr lang="es-ES" b="1" dirty="0"/>
              <a:t>aumento de </a:t>
            </a:r>
            <a:r>
              <a:rPr lang="es-ES" b="1" dirty="0" err="1"/>
              <a:t>instancias</a:t>
            </a:r>
            <a:r>
              <a:rPr lang="es-ES" dirty="0" err="1"/>
              <a:t>.</a:t>
            </a:r>
            <a:r>
              <a:rPr lang="es-ES" b="1" dirty="0" err="1"/>
              <a:t>Cantidad</a:t>
            </a:r>
            <a:r>
              <a:rPr lang="es-ES" b="1" dirty="0"/>
              <a:t> de </a:t>
            </a:r>
            <a:r>
              <a:rPr lang="es-ES" b="1" dirty="0" err="1"/>
              <a:t>VMs</a:t>
            </a:r>
            <a:r>
              <a:rPr lang="es-ES" b="1" dirty="0"/>
              <a:t> a </a:t>
            </a:r>
            <a:r>
              <a:rPr lang="es-ES" b="1" dirty="0" err="1"/>
              <a:t>añadir</a:t>
            </a:r>
            <a:r>
              <a:rPr lang="es-ES" dirty="0" err="1"/>
              <a:t>Cuántas</a:t>
            </a:r>
            <a:r>
              <a:rPr lang="es-ES" dirty="0"/>
              <a:t> </a:t>
            </a:r>
            <a:r>
              <a:rPr lang="es-ES" dirty="0" err="1"/>
              <a:t>VMs</a:t>
            </a:r>
            <a:r>
              <a:rPr lang="es-ES" dirty="0"/>
              <a:t> se añaden cuando se activa la regla de escalado hacia </a:t>
            </a:r>
            <a:r>
              <a:rPr lang="es-ES" dirty="0" err="1"/>
              <a:t>fuera.</a:t>
            </a:r>
            <a:r>
              <a:rPr lang="es-ES" b="1" dirty="0" err="1"/>
              <a:t>Umbral</a:t>
            </a:r>
            <a:r>
              <a:rPr lang="es-ES" b="1" dirty="0"/>
              <a:t> de CPU para escalar </a:t>
            </a:r>
            <a:r>
              <a:rPr lang="es-ES" b="1" dirty="0" err="1"/>
              <a:t>in</a:t>
            </a:r>
            <a:r>
              <a:rPr lang="es-ES" dirty="0" err="1"/>
              <a:t>Porcentaje</a:t>
            </a:r>
            <a:r>
              <a:rPr lang="es-ES" dirty="0"/>
              <a:t> de uso de CPU que activará la </a:t>
            </a:r>
            <a:r>
              <a:rPr lang="es-ES" b="1" dirty="0"/>
              <a:t>reducción de </a:t>
            </a:r>
            <a:r>
              <a:rPr lang="es-ES" b="1" dirty="0" err="1"/>
              <a:t>instancias</a:t>
            </a:r>
            <a:r>
              <a:rPr lang="es-ES" dirty="0" err="1"/>
              <a:t>.</a:t>
            </a:r>
            <a:r>
              <a:rPr lang="es-ES" b="1" dirty="0" err="1"/>
              <a:t>Cantidad</a:t>
            </a:r>
            <a:r>
              <a:rPr lang="es-ES" b="1" dirty="0"/>
              <a:t> de </a:t>
            </a:r>
            <a:r>
              <a:rPr lang="es-ES" b="1" dirty="0" err="1"/>
              <a:t>VMs</a:t>
            </a:r>
            <a:r>
              <a:rPr lang="es-ES" b="1" dirty="0"/>
              <a:t> a </a:t>
            </a:r>
            <a:r>
              <a:rPr lang="es-ES" b="1" dirty="0" err="1"/>
              <a:t>quitar</a:t>
            </a:r>
            <a:r>
              <a:rPr lang="es-ES" dirty="0" err="1"/>
              <a:t>Cuántas</a:t>
            </a:r>
            <a:r>
              <a:rPr lang="es-ES" dirty="0"/>
              <a:t> </a:t>
            </a:r>
            <a:r>
              <a:rPr lang="es-ES" dirty="0" err="1"/>
              <a:t>VMs</a:t>
            </a:r>
            <a:r>
              <a:rPr lang="es-ES" dirty="0"/>
              <a:t> se eliminan cuando se activa la regla de escalado hacia dentro.</a:t>
            </a:r>
          </a:p>
          <a:p>
            <a:pPr>
              <a:buNone/>
            </a:pPr>
            <a:r>
              <a:rPr lang="es-ES" b="1" dirty="0"/>
              <a:t>🧠 Ejemplo práctico</a:t>
            </a:r>
          </a:p>
          <a:p>
            <a:pPr>
              <a:buNone/>
            </a:pPr>
            <a:r>
              <a:rPr lang="es-ES" dirty="0"/>
              <a:t>Supongamos que configuras este </a:t>
            </a:r>
            <a:r>
              <a:rPr lang="es-ES" dirty="0" err="1"/>
              <a:t>autoscale</a:t>
            </a:r>
            <a:r>
              <a:rPr lang="es-ES" dirty="0"/>
              <a:t>:</a:t>
            </a:r>
          </a:p>
          <a:p>
            <a:pPr>
              <a:buFont typeface="Arial" panose="020B0604020202020204" pitchFamily="34" charset="0"/>
              <a:buChar char="•"/>
            </a:pPr>
            <a:r>
              <a:rPr lang="es-ES" dirty="0"/>
              <a:t>Mínimo de </a:t>
            </a:r>
            <a:r>
              <a:rPr lang="es-ES" dirty="0" err="1"/>
              <a:t>VMs</a:t>
            </a:r>
            <a:r>
              <a:rPr lang="es-ES" dirty="0"/>
              <a:t>: </a:t>
            </a:r>
            <a:r>
              <a:rPr lang="es-ES" b="1" dirty="0"/>
              <a:t>2</a:t>
            </a:r>
            <a:endParaRPr lang="es-ES" dirty="0"/>
          </a:p>
          <a:p>
            <a:pPr>
              <a:buFont typeface="Arial" panose="020B0604020202020204" pitchFamily="34" charset="0"/>
              <a:buChar char="•"/>
            </a:pPr>
            <a:r>
              <a:rPr lang="es-ES" dirty="0"/>
              <a:t>Máximo de </a:t>
            </a:r>
            <a:r>
              <a:rPr lang="es-ES" dirty="0" err="1"/>
              <a:t>VMs</a:t>
            </a:r>
            <a:r>
              <a:rPr lang="es-ES" dirty="0"/>
              <a:t>: </a:t>
            </a:r>
            <a:r>
              <a:rPr lang="es-ES" b="1" dirty="0"/>
              <a:t>10</a:t>
            </a:r>
            <a:endParaRPr lang="es-ES" dirty="0"/>
          </a:p>
          <a:p>
            <a:pPr>
              <a:buFont typeface="Arial" panose="020B0604020202020204" pitchFamily="34" charset="0"/>
              <a:buChar char="•"/>
            </a:pPr>
            <a:r>
              <a:rPr lang="es-ES" dirty="0"/>
              <a:t>Por defecto: </a:t>
            </a:r>
            <a:r>
              <a:rPr lang="es-ES" b="1" dirty="0"/>
              <a:t>3 </a:t>
            </a:r>
            <a:r>
              <a:rPr lang="es-ES" b="1" dirty="0" err="1"/>
              <a:t>VMs</a:t>
            </a:r>
            <a:endParaRPr lang="es-ES" dirty="0"/>
          </a:p>
          <a:p>
            <a:pPr>
              <a:buFont typeface="Arial" panose="020B0604020202020204" pitchFamily="34" charset="0"/>
              <a:buChar char="•"/>
            </a:pPr>
            <a:r>
              <a:rPr lang="es-ES" dirty="0"/>
              <a:t>Si el uso de CPU &gt; </a:t>
            </a:r>
            <a:r>
              <a:rPr lang="es-ES" b="1" dirty="0"/>
              <a:t>70% durante 10 min</a:t>
            </a:r>
            <a:r>
              <a:rPr lang="es-ES" dirty="0"/>
              <a:t> → añadir </a:t>
            </a:r>
            <a:r>
              <a:rPr lang="es-ES" b="1" dirty="0"/>
              <a:t>+2 </a:t>
            </a:r>
            <a:r>
              <a:rPr lang="es-ES" b="1" dirty="0" err="1"/>
              <a:t>VMs</a:t>
            </a:r>
            <a:endParaRPr lang="es-ES" dirty="0"/>
          </a:p>
          <a:p>
            <a:pPr>
              <a:buFont typeface="Arial" panose="020B0604020202020204" pitchFamily="34" charset="0"/>
              <a:buChar char="•"/>
            </a:pPr>
            <a:r>
              <a:rPr lang="es-ES" dirty="0"/>
              <a:t>Si el uso de CPU &lt; </a:t>
            </a:r>
            <a:r>
              <a:rPr lang="es-ES" b="1" dirty="0"/>
              <a:t>30% durante 15 min</a:t>
            </a:r>
            <a:r>
              <a:rPr lang="es-ES" dirty="0"/>
              <a:t> → quitar </a:t>
            </a:r>
            <a:r>
              <a:rPr lang="es-ES" b="1" dirty="0"/>
              <a:t>-1 VM</a:t>
            </a:r>
            <a:endParaRPr lang="es-ES" dirty="0"/>
          </a:p>
          <a:p>
            <a:r>
              <a:rPr lang="es-ES" dirty="0"/>
              <a:t>🔁 Así, el </a:t>
            </a:r>
            <a:r>
              <a:rPr lang="es-ES" dirty="0" err="1"/>
              <a:t>Scale</a:t>
            </a:r>
            <a:r>
              <a:rPr lang="es-ES" dirty="0"/>
              <a:t> Set se adapta dinámicamente a la carga, </a:t>
            </a:r>
            <a:r>
              <a:rPr lang="es-ES" b="1" dirty="0"/>
              <a:t>sin intervención manual</a:t>
            </a:r>
            <a:r>
              <a:rPr lang="es-ES" dirty="0"/>
              <a:t>, </a:t>
            </a:r>
            <a:r>
              <a:rPr lang="es-ES" b="1" dirty="0"/>
              <a:t>optimizando el rendimiento y los costes</a:t>
            </a:r>
            <a:r>
              <a:rPr lang="es-ES" dirty="0"/>
              <a:t>.</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69471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machine extensions and features for Windows - https://docs.microsoft.com/en-us/azure/virtual-machines/extensions/features-windows?toc=%2Fazure%2Fvirtual-machines%2Fwindows%2Ftoc.json </a:t>
            </a:r>
          </a:p>
          <a:p>
            <a:r>
              <a:rPr lang="en-US" dirty="0"/>
              <a:t>Virtual machine extensions and features for Linux - https://docs.microsoft.com/en-us/azure/virtual-machines/extensions/features-linux </a:t>
            </a:r>
          </a:p>
          <a:p>
            <a:pPr>
              <a:buNone/>
            </a:pPr>
            <a:r>
              <a:rPr lang="es-ES" b="1" dirty="0"/>
              <a:t>Extensiones de Máquinas Virtuales (VM </a:t>
            </a:r>
            <a:r>
              <a:rPr lang="es-ES" b="1" dirty="0" err="1"/>
              <a:t>Extensions</a:t>
            </a:r>
            <a:r>
              <a:rPr lang="es-ES" b="1" dirty="0"/>
              <a:t>)</a:t>
            </a:r>
          </a:p>
          <a:p>
            <a:pPr>
              <a:buNone/>
            </a:pPr>
            <a:r>
              <a:rPr lang="es-ES" dirty="0"/>
              <a:t>Las </a:t>
            </a:r>
            <a:r>
              <a:rPr lang="es-ES" b="1" dirty="0"/>
              <a:t>VM </a:t>
            </a:r>
            <a:r>
              <a:rPr lang="es-ES" b="1" dirty="0" err="1"/>
              <a:t>Extensions</a:t>
            </a:r>
            <a:r>
              <a:rPr lang="es-ES" dirty="0"/>
              <a:t> de Azure son pequeñas aplicaciones que se ejecutan </a:t>
            </a:r>
            <a:r>
              <a:rPr lang="es-ES" b="1" dirty="0"/>
              <a:t>dentro de una máquina virtual</a:t>
            </a:r>
            <a:r>
              <a:rPr lang="es-ES" dirty="0"/>
              <a:t> para automatizar tareas de configuración, instalación o mantenimiento </a:t>
            </a:r>
            <a:r>
              <a:rPr lang="es-ES" b="1" dirty="0"/>
              <a:t>después del despliegue</a:t>
            </a:r>
            <a:r>
              <a:rPr lang="es-ES" dirty="0"/>
              <a:t> de la VM.</a:t>
            </a:r>
          </a:p>
          <a:p>
            <a:pPr>
              <a:buNone/>
            </a:pPr>
            <a:r>
              <a:rPr lang="es-ES" b="1" dirty="0"/>
              <a:t>🎯 ¿Para qué sirven?</a:t>
            </a:r>
          </a:p>
          <a:p>
            <a:pPr>
              <a:buNone/>
            </a:pPr>
            <a:r>
              <a:rPr lang="es-ES" dirty="0"/>
              <a:t>Se usan cuando necesitas realizar acciones como:</a:t>
            </a:r>
          </a:p>
          <a:p>
            <a:pPr>
              <a:buFont typeface="Arial" panose="020B0604020202020204" pitchFamily="34" charset="0"/>
              <a:buChar char="•"/>
            </a:pPr>
            <a:r>
              <a:rPr lang="es-ES" dirty="0"/>
              <a:t>Instalar software dentro de la VM (por ejemplo, SQL Server, Apache).</a:t>
            </a:r>
          </a:p>
          <a:p>
            <a:pPr>
              <a:buFont typeface="Arial" panose="020B0604020202020204" pitchFamily="34" charset="0"/>
              <a:buChar char="•"/>
            </a:pPr>
            <a:r>
              <a:rPr lang="es-ES" dirty="0"/>
              <a:t>Ejecutar scripts de configuración (por ejemplo, PowerShell o </a:t>
            </a:r>
            <a:r>
              <a:rPr lang="es-ES" dirty="0" err="1"/>
              <a:t>Bash</a:t>
            </a:r>
            <a:r>
              <a:rPr lang="es-ES" dirty="0"/>
              <a:t>).</a:t>
            </a:r>
          </a:p>
          <a:p>
            <a:pPr>
              <a:buFont typeface="Arial" panose="020B0604020202020204" pitchFamily="34" charset="0"/>
              <a:buChar char="•"/>
            </a:pPr>
            <a:r>
              <a:rPr lang="es-ES" dirty="0"/>
              <a:t>Aplicar configuraciones de seguridad o políticas específicas.</a:t>
            </a:r>
          </a:p>
          <a:p>
            <a:pPr>
              <a:buFont typeface="Arial" panose="020B0604020202020204" pitchFamily="34" charset="0"/>
              <a:buChar char="•"/>
            </a:pPr>
            <a:r>
              <a:rPr lang="es-ES" dirty="0"/>
              <a:t>Instalar un antivirus u otras herramientas necesarias.</a:t>
            </a:r>
          </a:p>
          <a:p>
            <a:pPr>
              <a:buNone/>
            </a:pPr>
            <a:r>
              <a:rPr lang="es-ES" b="1" dirty="0"/>
              <a:t>🛠️ ¿Cómo se gestionan?</a:t>
            </a:r>
          </a:p>
          <a:p>
            <a:pPr>
              <a:buNone/>
            </a:pPr>
            <a:r>
              <a:rPr lang="es-ES" dirty="0"/>
              <a:t>Las extensiones se pueden aplicar de varias formas:</a:t>
            </a:r>
          </a:p>
          <a:p>
            <a:pPr>
              <a:buFont typeface="Arial" panose="020B0604020202020204" pitchFamily="34" charset="0"/>
              <a:buChar char="•"/>
            </a:pPr>
            <a:r>
              <a:rPr lang="es-ES" dirty="0"/>
              <a:t>Desde el </a:t>
            </a:r>
            <a:r>
              <a:rPr lang="es-ES" b="1" dirty="0"/>
              <a:t>Portal de Azure</a:t>
            </a:r>
            <a:r>
              <a:rPr lang="es-ES" dirty="0"/>
              <a:t> (fácil e intuitivo).</a:t>
            </a:r>
          </a:p>
          <a:p>
            <a:pPr>
              <a:buFont typeface="Arial" panose="020B0604020202020204" pitchFamily="34" charset="0"/>
              <a:buChar char="•"/>
            </a:pPr>
            <a:r>
              <a:rPr lang="es-ES" dirty="0"/>
              <a:t>Con </a:t>
            </a:r>
            <a:r>
              <a:rPr lang="es-ES" b="1" dirty="0"/>
              <a:t>Azure CLI</a:t>
            </a:r>
            <a:r>
              <a:rPr lang="es-ES" dirty="0"/>
              <a:t> o </a:t>
            </a:r>
            <a:r>
              <a:rPr lang="es-ES" b="1" dirty="0"/>
              <a:t>PowerShell</a:t>
            </a:r>
            <a:r>
              <a:rPr lang="es-ES" dirty="0"/>
              <a:t> (ideal para automatización).</a:t>
            </a:r>
          </a:p>
          <a:p>
            <a:pPr>
              <a:buFont typeface="Arial" panose="020B0604020202020204" pitchFamily="34" charset="0"/>
              <a:buChar char="•"/>
            </a:pPr>
            <a:r>
              <a:rPr lang="es-ES" dirty="0"/>
              <a:t>Mediante </a:t>
            </a:r>
            <a:r>
              <a:rPr lang="es-ES" b="1" dirty="0"/>
              <a:t>plantillas de Azure </a:t>
            </a:r>
            <a:r>
              <a:rPr lang="es-ES" b="1" dirty="0" err="1"/>
              <a:t>Resource</a:t>
            </a:r>
            <a:r>
              <a:rPr lang="es-ES" b="1" dirty="0"/>
              <a:t> Manager (ARM)</a:t>
            </a:r>
            <a:r>
              <a:rPr lang="es-ES" dirty="0"/>
              <a:t>.</a:t>
            </a:r>
          </a:p>
          <a:p>
            <a:pPr>
              <a:buNone/>
            </a:pPr>
            <a:r>
              <a:rPr lang="es-ES" dirty="0"/>
              <a:t>Se pueden usar:</a:t>
            </a:r>
          </a:p>
          <a:p>
            <a:pPr>
              <a:buFont typeface="Arial" panose="020B0604020202020204" pitchFamily="34" charset="0"/>
              <a:buChar char="•"/>
            </a:pPr>
            <a:r>
              <a:rPr lang="es-ES" dirty="0"/>
              <a:t>Al </a:t>
            </a:r>
            <a:r>
              <a:rPr lang="es-ES" b="1" dirty="0"/>
              <a:t>crear</a:t>
            </a:r>
            <a:r>
              <a:rPr lang="es-ES" dirty="0"/>
              <a:t> una VM (extensión incluida en la plantilla de despliegue).</a:t>
            </a:r>
          </a:p>
          <a:p>
            <a:pPr>
              <a:buFont typeface="Arial" panose="020B0604020202020204" pitchFamily="34" charset="0"/>
              <a:buChar char="•"/>
            </a:pPr>
            <a:r>
              <a:rPr lang="es-ES" b="1" dirty="0"/>
              <a:t>Después</a:t>
            </a:r>
            <a:r>
              <a:rPr lang="es-ES" dirty="0"/>
              <a:t> de creada la VM (para ajustar su configuración o aplicar cambios).</a:t>
            </a:r>
          </a:p>
          <a:p>
            <a:pPr>
              <a:buNone/>
            </a:pPr>
            <a:r>
              <a:rPr lang="es-ES" b="1" dirty="0"/>
              <a:t>🧪 Tipos de extensiones (más usadas)</a:t>
            </a:r>
          </a:p>
          <a:p>
            <a:pPr>
              <a:buFont typeface="+mj-lt"/>
              <a:buAutoNum type="arabicPeriod"/>
            </a:pPr>
            <a:r>
              <a:rPr lang="es-ES" b="1" dirty="0" err="1"/>
              <a:t>Custom</a:t>
            </a:r>
            <a:r>
              <a:rPr lang="es-ES" b="1" dirty="0"/>
              <a:t> Script </a:t>
            </a:r>
            <a:r>
              <a:rPr lang="es-ES" b="1" dirty="0" err="1"/>
              <a:t>Extension</a:t>
            </a:r>
            <a:endParaRPr lang="es-ES" dirty="0"/>
          </a:p>
          <a:p>
            <a:pPr marL="742950" lvl="1" indent="-285750">
              <a:buFont typeface="+mj-lt"/>
              <a:buAutoNum type="arabicPeriod"/>
            </a:pPr>
            <a:r>
              <a:rPr lang="es-ES" dirty="0"/>
              <a:t>Ejecuta scripts .ps1, .</a:t>
            </a:r>
            <a:r>
              <a:rPr lang="es-ES" dirty="0" err="1"/>
              <a:t>sh</a:t>
            </a:r>
            <a:r>
              <a:rPr lang="es-ES" dirty="0"/>
              <a:t> o .bat dentro de la VM.</a:t>
            </a:r>
          </a:p>
          <a:p>
            <a:pPr marL="742950" lvl="1" indent="-285750">
              <a:buFont typeface="+mj-lt"/>
              <a:buAutoNum type="arabicPeriod"/>
            </a:pPr>
            <a:r>
              <a:rPr lang="es-ES" dirty="0"/>
              <a:t>Muy útil para instalar paquetes o modificar configuraciones rápidamente.</a:t>
            </a:r>
          </a:p>
          <a:p>
            <a:pPr>
              <a:buFont typeface="+mj-lt"/>
              <a:buAutoNum type="arabicPeriod"/>
            </a:pPr>
            <a:r>
              <a:rPr lang="es-ES" b="1" dirty="0" err="1"/>
              <a:t>Desired</a:t>
            </a:r>
            <a:r>
              <a:rPr lang="es-ES" b="1" dirty="0"/>
              <a:t> </a:t>
            </a:r>
            <a:r>
              <a:rPr lang="es-ES" b="1" dirty="0" err="1"/>
              <a:t>State</a:t>
            </a:r>
            <a:r>
              <a:rPr lang="es-ES" b="1" dirty="0"/>
              <a:t> </a:t>
            </a:r>
            <a:r>
              <a:rPr lang="es-ES" b="1" dirty="0" err="1"/>
              <a:t>Configuration</a:t>
            </a:r>
            <a:r>
              <a:rPr lang="es-ES" b="1" dirty="0"/>
              <a:t> (DSC)</a:t>
            </a:r>
            <a:endParaRPr lang="es-ES" dirty="0"/>
          </a:p>
          <a:p>
            <a:pPr marL="742950" lvl="1" indent="-285750">
              <a:buFont typeface="+mj-lt"/>
              <a:buAutoNum type="arabicPeriod"/>
            </a:pPr>
            <a:r>
              <a:rPr lang="es-ES" dirty="0"/>
              <a:t>Usa PowerShell para garantizar que una VM </a:t>
            </a:r>
            <a:r>
              <a:rPr lang="es-ES" b="1" dirty="0"/>
              <a:t>siempre esté en un estado definido</a:t>
            </a:r>
            <a:r>
              <a:rPr lang="es-ES" dirty="0"/>
              <a:t>.</a:t>
            </a:r>
          </a:p>
          <a:p>
            <a:pPr marL="742950" lvl="1" indent="-285750">
              <a:buFont typeface="+mj-lt"/>
              <a:buAutoNum type="arabicPeriod"/>
            </a:pPr>
            <a:r>
              <a:rPr lang="es-ES" dirty="0"/>
              <a:t>Ideal para entornos donde la configuración debe ser consistente (por ejemplo, servidores de aplicaciones).</a:t>
            </a:r>
          </a:p>
          <a:p>
            <a:pPr>
              <a:buNone/>
            </a:pPr>
            <a:r>
              <a:rPr lang="es-ES" b="1" dirty="0"/>
              <a:t>🧠 Ejemplo práctico para usar en una formación</a:t>
            </a:r>
          </a:p>
          <a:p>
            <a:pPr>
              <a:buNone/>
            </a:pPr>
            <a:r>
              <a:rPr lang="es-ES" b="1" dirty="0"/>
              <a:t>Escenario:</a:t>
            </a:r>
            <a:r>
              <a:rPr lang="es-ES" dirty="0"/>
              <a:t> Tienes una VM de Windows y quieres instalar automáticamente Google Chrome al iniciarla.</a:t>
            </a:r>
          </a:p>
          <a:p>
            <a:pPr>
              <a:buFont typeface="Arial" panose="020B0604020202020204" pitchFamily="34" charset="0"/>
              <a:buChar char="•"/>
            </a:pPr>
            <a:r>
              <a:rPr lang="es-ES" dirty="0"/>
              <a:t>Puedes usar </a:t>
            </a:r>
            <a:r>
              <a:rPr lang="es-ES" b="1" dirty="0" err="1"/>
              <a:t>Custom</a:t>
            </a:r>
            <a:r>
              <a:rPr lang="es-ES" b="1" dirty="0"/>
              <a:t> Script </a:t>
            </a:r>
            <a:r>
              <a:rPr lang="es-ES" b="1" dirty="0" err="1"/>
              <a:t>Extension</a:t>
            </a:r>
            <a:r>
              <a:rPr lang="es-ES" dirty="0"/>
              <a:t> con un script .ps1 que:</a:t>
            </a:r>
          </a:p>
          <a:p>
            <a:pPr marL="742950" lvl="1" indent="-285750">
              <a:buFont typeface="Arial" panose="020B0604020202020204" pitchFamily="34" charset="0"/>
              <a:buChar char="•"/>
            </a:pPr>
            <a:r>
              <a:rPr lang="es-ES" dirty="0"/>
              <a:t>Descargue el instalador de Chrome.</a:t>
            </a:r>
          </a:p>
          <a:p>
            <a:pPr marL="742950" lvl="1" indent="-285750">
              <a:buFont typeface="Arial" panose="020B0604020202020204" pitchFamily="34" charset="0"/>
              <a:buChar char="•"/>
            </a:pPr>
            <a:r>
              <a:rPr lang="es-ES" dirty="0"/>
              <a:t>Lo ejecute en modo silencioso.</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106399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think of any custom script extensions that you might want to create?</a:t>
            </a:r>
          </a:p>
          <a:p>
            <a:endParaRPr lang="en-US" dirty="0"/>
          </a:p>
          <a:p>
            <a:pPr>
              <a:buNone/>
            </a:pPr>
            <a:r>
              <a:rPr lang="es-ES" b="1" dirty="0"/>
              <a:t>¿Qué es </a:t>
            </a:r>
            <a:r>
              <a:rPr lang="es-ES" b="1" dirty="0" err="1"/>
              <a:t>Custom</a:t>
            </a:r>
            <a:r>
              <a:rPr lang="es-ES" b="1" dirty="0"/>
              <a:t> Script </a:t>
            </a:r>
            <a:r>
              <a:rPr lang="es-ES" b="1" dirty="0" err="1"/>
              <a:t>Extension</a:t>
            </a:r>
            <a:r>
              <a:rPr lang="es-ES" b="1" dirty="0"/>
              <a:t> (CSE)?</a:t>
            </a:r>
          </a:p>
          <a:p>
            <a:pPr>
              <a:buNone/>
            </a:pPr>
            <a:r>
              <a:rPr lang="es-ES" dirty="0"/>
              <a:t>La </a:t>
            </a:r>
            <a:r>
              <a:rPr lang="es-ES" b="1" dirty="0" err="1"/>
              <a:t>Custom</a:t>
            </a:r>
            <a:r>
              <a:rPr lang="es-ES" b="1" dirty="0"/>
              <a:t> Script </a:t>
            </a:r>
            <a:r>
              <a:rPr lang="es-ES" b="1" dirty="0" err="1"/>
              <a:t>Extension</a:t>
            </a:r>
            <a:r>
              <a:rPr lang="es-ES" dirty="0"/>
              <a:t> de Azure te permite </a:t>
            </a:r>
            <a:r>
              <a:rPr lang="es-ES" b="1" dirty="0"/>
              <a:t>ejecutar automáticamente un script</a:t>
            </a:r>
            <a:r>
              <a:rPr lang="es-ES" dirty="0"/>
              <a:t> (normalmente PowerShell o </a:t>
            </a:r>
            <a:r>
              <a:rPr lang="es-ES" dirty="0" err="1"/>
              <a:t>Bash</a:t>
            </a:r>
            <a:r>
              <a:rPr lang="es-ES" dirty="0"/>
              <a:t>) </a:t>
            </a:r>
            <a:r>
              <a:rPr lang="es-ES" b="1" dirty="0"/>
              <a:t>dentro de una máquina virtual</a:t>
            </a:r>
            <a:r>
              <a:rPr lang="es-ES" dirty="0"/>
              <a:t>, después de su despliegue.</a:t>
            </a:r>
          </a:p>
          <a:p>
            <a:pPr>
              <a:buNone/>
            </a:pPr>
            <a:r>
              <a:rPr lang="es-ES" dirty="0"/>
              <a:t>Sirve para automatizar tareas como:</a:t>
            </a:r>
          </a:p>
          <a:p>
            <a:pPr>
              <a:buFont typeface="Arial" panose="020B0604020202020204" pitchFamily="34" charset="0"/>
              <a:buChar char="•"/>
            </a:pPr>
            <a:r>
              <a:rPr lang="es-ES" dirty="0"/>
              <a:t>Instalar aplicaciones o paquetes (como IIS, Apache, software propio).</a:t>
            </a:r>
          </a:p>
          <a:p>
            <a:pPr>
              <a:buFont typeface="Arial" panose="020B0604020202020204" pitchFamily="34" charset="0"/>
              <a:buChar char="•"/>
            </a:pPr>
            <a:r>
              <a:rPr lang="es-ES" dirty="0"/>
              <a:t>Aplicar configuraciones (usuarios, permisos, firewall, etc.).</a:t>
            </a:r>
          </a:p>
          <a:p>
            <a:pPr>
              <a:buFont typeface="Arial" panose="020B0604020202020204" pitchFamily="34" charset="0"/>
              <a:buChar char="•"/>
            </a:pPr>
            <a:r>
              <a:rPr lang="es-ES" dirty="0"/>
              <a:t>Realizar tareas de mantenimiento (limpieza de logs, actualizaciones, etc.).</a:t>
            </a:r>
          </a:p>
          <a:p>
            <a:pPr>
              <a:buNone/>
            </a:pPr>
            <a:r>
              <a:rPr lang="es-ES" b="1" dirty="0"/>
              <a:t>⚙️ ¿Cómo se usa?</a:t>
            </a:r>
          </a:p>
          <a:p>
            <a:pPr>
              <a:buNone/>
            </a:pPr>
            <a:r>
              <a:rPr lang="es-ES" b="1" dirty="0"/>
              <a:t>Opción 1 – Desde el portal de Azure</a:t>
            </a:r>
          </a:p>
          <a:p>
            <a:pPr>
              <a:buFont typeface="+mj-lt"/>
              <a:buAutoNum type="arabicPeriod"/>
            </a:pPr>
            <a:r>
              <a:rPr lang="es-ES" dirty="0"/>
              <a:t>Entras a la VM → pestaña </a:t>
            </a:r>
            <a:r>
              <a:rPr lang="es-ES" b="1" dirty="0"/>
              <a:t>"</a:t>
            </a:r>
            <a:r>
              <a:rPr lang="es-ES" b="1" dirty="0" err="1"/>
              <a:t>Extensions</a:t>
            </a:r>
            <a:r>
              <a:rPr lang="es-ES" b="1" dirty="0"/>
              <a:t>"</a:t>
            </a:r>
            <a:r>
              <a:rPr lang="es-ES" dirty="0"/>
              <a:t> → Añades </a:t>
            </a:r>
            <a:r>
              <a:rPr lang="es-ES" b="1" dirty="0" err="1"/>
              <a:t>Custom</a:t>
            </a:r>
            <a:r>
              <a:rPr lang="es-ES" b="1" dirty="0"/>
              <a:t> Script </a:t>
            </a:r>
            <a:r>
              <a:rPr lang="es-ES" b="1" dirty="0" err="1"/>
              <a:t>Extension</a:t>
            </a:r>
            <a:r>
              <a:rPr lang="es-ES" dirty="0"/>
              <a:t>.</a:t>
            </a:r>
          </a:p>
          <a:p>
            <a:pPr>
              <a:buFont typeface="+mj-lt"/>
              <a:buAutoNum type="arabicPeriod"/>
            </a:pPr>
            <a:r>
              <a:rPr lang="es-ES" dirty="0"/>
              <a:t>Subes tu archivo .ps1 (en Windows) o .</a:t>
            </a:r>
            <a:r>
              <a:rPr lang="es-ES" dirty="0" err="1"/>
              <a:t>sh</a:t>
            </a:r>
            <a:r>
              <a:rPr lang="es-ES" dirty="0"/>
              <a:t> (en Linux).</a:t>
            </a:r>
          </a:p>
          <a:p>
            <a:pPr>
              <a:buFont typeface="+mj-lt"/>
              <a:buAutoNum type="arabicPeriod"/>
            </a:pPr>
            <a:r>
              <a:rPr lang="es-ES" dirty="0"/>
              <a:t>El script se ejecuta automáticamente dentro de la VM.</a:t>
            </a:r>
          </a:p>
          <a:p>
            <a:pPr>
              <a:buNone/>
            </a:pPr>
            <a:r>
              <a:rPr lang="es-ES" b="1" dirty="0"/>
              <a:t>Opción 2 – Desde PowerShell</a:t>
            </a:r>
          </a:p>
          <a:p>
            <a:pPr>
              <a:buNone/>
            </a:pPr>
            <a:r>
              <a:rPr lang="es-ES" dirty="0" err="1"/>
              <a:t>powershell</a:t>
            </a:r>
            <a:endParaRPr lang="es-ES" dirty="0"/>
          </a:p>
          <a:p>
            <a:pPr>
              <a:buNone/>
            </a:pPr>
            <a:r>
              <a:rPr lang="es-ES" dirty="0" err="1"/>
              <a:t>CopiarEditar</a:t>
            </a:r>
            <a:endParaRPr lang="es-ES" dirty="0"/>
          </a:p>
          <a:p>
            <a:pPr rtl="0">
              <a:buNone/>
            </a:pPr>
            <a:r>
              <a:rPr lang="es-ES" dirty="0"/>
              <a:t>Set-</a:t>
            </a:r>
            <a:r>
              <a:rPr lang="es-ES" dirty="0" err="1"/>
              <a:t>AzVmCustomScriptExtension</a:t>
            </a:r>
            <a:r>
              <a:rPr lang="es-ES" dirty="0"/>
              <a:t> ` -</a:t>
            </a:r>
            <a:r>
              <a:rPr lang="es-ES" dirty="0" err="1"/>
              <a:t>FileUri</a:t>
            </a:r>
            <a:r>
              <a:rPr lang="es-ES" dirty="0"/>
              <a:t> "https://&lt;</a:t>
            </a:r>
            <a:r>
              <a:rPr lang="es-ES" dirty="0" err="1"/>
              <a:t>storage</a:t>
            </a:r>
            <a:r>
              <a:rPr lang="es-ES" dirty="0"/>
              <a:t>&gt;.blob.core.windows.net/scripts/Install_IIS.ps1" ` -Run "PowerShell.exe -</a:t>
            </a:r>
            <a:r>
              <a:rPr lang="es-ES" dirty="0" err="1"/>
              <a:t>ExecutionPolicy</a:t>
            </a:r>
            <a:r>
              <a:rPr lang="es-ES" dirty="0"/>
              <a:t> </a:t>
            </a:r>
            <a:r>
              <a:rPr lang="es-ES" dirty="0" err="1"/>
              <a:t>Unrestricted</a:t>
            </a:r>
            <a:r>
              <a:rPr lang="es-ES" dirty="0"/>
              <a:t> -File Install_IIS.ps1" ` -</a:t>
            </a:r>
            <a:r>
              <a:rPr lang="es-ES" dirty="0" err="1"/>
              <a:t>VmName</a:t>
            </a:r>
            <a:r>
              <a:rPr lang="es-ES" dirty="0"/>
              <a:t> "</a:t>
            </a:r>
            <a:r>
              <a:rPr lang="es-ES" dirty="0" err="1"/>
              <a:t>MiVM</a:t>
            </a:r>
            <a:r>
              <a:rPr lang="es-ES" dirty="0"/>
              <a:t>" ` -</a:t>
            </a:r>
            <a:r>
              <a:rPr lang="es-ES" dirty="0" err="1"/>
              <a:t>ResourceGroupName</a:t>
            </a:r>
            <a:r>
              <a:rPr lang="es-ES" dirty="0"/>
              <a:t> "</a:t>
            </a:r>
            <a:r>
              <a:rPr lang="es-ES" dirty="0" err="1"/>
              <a:t>MiRG</a:t>
            </a:r>
            <a:r>
              <a:rPr lang="es-ES" dirty="0"/>
              <a:t>" ` -</a:t>
            </a:r>
            <a:r>
              <a:rPr lang="es-ES" dirty="0" err="1"/>
              <a:t>Location</a:t>
            </a:r>
            <a:r>
              <a:rPr lang="es-ES" dirty="0"/>
              <a:t> "</a:t>
            </a:r>
            <a:r>
              <a:rPr lang="es-ES" dirty="0" err="1"/>
              <a:t>westeurope</a:t>
            </a:r>
            <a:r>
              <a:rPr lang="es-ES" dirty="0"/>
              <a:t>" </a:t>
            </a:r>
          </a:p>
          <a:p>
            <a:pPr>
              <a:buNone/>
            </a:pPr>
            <a:r>
              <a:rPr lang="es-ES" dirty="0"/>
              <a:t>👉 Aquí el script debe estar </a:t>
            </a:r>
            <a:r>
              <a:rPr lang="es-ES" b="1" dirty="0"/>
              <a:t>subido previamente a un blob en Azure Storage</a:t>
            </a:r>
            <a:r>
              <a:rPr lang="es-ES" dirty="0"/>
              <a:t>.</a:t>
            </a:r>
          </a:p>
          <a:p>
            <a:pPr>
              <a:buNone/>
            </a:pPr>
            <a:r>
              <a:rPr lang="es-ES" b="1" dirty="0"/>
              <a:t>🛑 Consideraciones importantes</a:t>
            </a:r>
          </a:p>
          <a:p>
            <a:pPr>
              <a:buNone/>
            </a:pPr>
            <a:r>
              <a:rPr lang="es-ES" dirty="0" err="1"/>
              <a:t>TemaRecomendación</a:t>
            </a:r>
            <a:r>
              <a:rPr lang="es-ES" dirty="0"/>
              <a:t>⏱️ </a:t>
            </a:r>
            <a:r>
              <a:rPr lang="es-ES" dirty="0" err="1"/>
              <a:t>TimeoutEl</a:t>
            </a:r>
            <a:r>
              <a:rPr lang="es-ES" dirty="0"/>
              <a:t> script tiene </a:t>
            </a:r>
            <a:r>
              <a:rPr lang="es-ES" b="1" dirty="0"/>
              <a:t>90 minutos</a:t>
            </a:r>
            <a:r>
              <a:rPr lang="es-ES" dirty="0"/>
              <a:t> máximo para completarse.🌐 </a:t>
            </a:r>
            <a:r>
              <a:rPr lang="es-ES" dirty="0" err="1"/>
              <a:t>AccesosAsegúrate</a:t>
            </a:r>
            <a:r>
              <a:rPr lang="es-ES" dirty="0"/>
              <a:t> de que tenga acceso a red si necesita descargar archivos.❌ </a:t>
            </a:r>
            <a:r>
              <a:rPr lang="es-ES" dirty="0" err="1"/>
              <a:t>ErroresIncluye</a:t>
            </a:r>
            <a:r>
              <a:rPr lang="es-ES" dirty="0"/>
              <a:t> control de errores en el script (try/catch, validaciones).🔐 Datos </a:t>
            </a:r>
            <a:r>
              <a:rPr lang="es-ES" dirty="0" err="1"/>
              <a:t>sensiblesUsa</a:t>
            </a:r>
            <a:r>
              <a:rPr lang="es-ES" dirty="0"/>
              <a:t> variables protegidas o Key </a:t>
            </a:r>
            <a:r>
              <a:rPr lang="es-ES" dirty="0" err="1"/>
              <a:t>Vault</a:t>
            </a:r>
            <a:r>
              <a:rPr lang="es-ES" dirty="0"/>
              <a:t> si necesitas usar contraseñas.</a:t>
            </a:r>
          </a:p>
          <a:p>
            <a:pPr>
              <a:buNone/>
            </a:pPr>
            <a:r>
              <a:rPr lang="es-ES" b="1" dirty="0"/>
              <a:t>🧪 Ejemplo práctico: Instalar IIS automáticamente</a:t>
            </a:r>
          </a:p>
          <a:p>
            <a:pPr>
              <a:buNone/>
            </a:pPr>
            <a:r>
              <a:rPr lang="es-ES" b="1" dirty="0"/>
              <a:t>Script (Install_IIS.ps1):</a:t>
            </a:r>
            <a:endParaRPr lang="es-ES" dirty="0"/>
          </a:p>
          <a:p>
            <a:pPr>
              <a:buNone/>
            </a:pPr>
            <a:r>
              <a:rPr lang="es-ES" dirty="0" err="1"/>
              <a:t>powershell</a:t>
            </a:r>
            <a:endParaRPr lang="es-ES" dirty="0"/>
          </a:p>
          <a:p>
            <a:pPr>
              <a:buNone/>
            </a:pPr>
            <a:r>
              <a:rPr lang="es-ES" dirty="0" err="1"/>
              <a:t>CopiarEditar</a:t>
            </a:r>
            <a:endParaRPr lang="es-ES" dirty="0"/>
          </a:p>
          <a:p>
            <a:pPr rtl="0">
              <a:buNone/>
            </a:pPr>
            <a:r>
              <a:rPr lang="es-ES" dirty="0" err="1"/>
              <a:t>Install-WindowsFeature</a:t>
            </a:r>
            <a:r>
              <a:rPr lang="es-ES" dirty="0"/>
              <a:t> -</a:t>
            </a:r>
            <a:r>
              <a:rPr lang="es-ES" dirty="0" err="1"/>
              <a:t>Name</a:t>
            </a:r>
            <a:r>
              <a:rPr lang="es-ES" dirty="0"/>
              <a:t> Web-Server -</a:t>
            </a:r>
            <a:r>
              <a:rPr lang="es-ES" dirty="0" err="1"/>
              <a:t>IncludeManagementTools</a:t>
            </a:r>
            <a:r>
              <a:rPr lang="es-ES" dirty="0"/>
              <a:t> </a:t>
            </a:r>
          </a:p>
          <a:p>
            <a:pPr>
              <a:buNone/>
            </a:pPr>
            <a:r>
              <a:rPr lang="es-ES" dirty="0"/>
              <a:t>Este script instala el servidor web IIS con herramientas de gestión. Se puede usar como práctica en formaciones técnicas de Azure o DevOps.</a:t>
            </a:r>
          </a:p>
          <a:p>
            <a:pPr>
              <a:buNone/>
            </a:pPr>
            <a:r>
              <a:rPr lang="es-ES" b="1" dirty="0"/>
              <a:t>💡 ¿Ideas para usarlo tú?</a:t>
            </a:r>
          </a:p>
          <a:p>
            <a:pPr>
              <a:buFont typeface="Arial" panose="020B0604020202020204" pitchFamily="34" charset="0"/>
              <a:buChar char="•"/>
            </a:pPr>
            <a:r>
              <a:rPr lang="es-ES" dirty="0"/>
              <a:t>Automatizar la instalación de </a:t>
            </a:r>
            <a:r>
              <a:rPr lang="es-ES" b="1" dirty="0"/>
              <a:t>Google Chrome</a:t>
            </a:r>
            <a:r>
              <a:rPr lang="es-ES" dirty="0"/>
              <a:t> o </a:t>
            </a:r>
            <a:r>
              <a:rPr lang="es-ES" b="1" dirty="0"/>
              <a:t>VS Code</a:t>
            </a:r>
            <a:r>
              <a:rPr lang="es-ES" dirty="0"/>
              <a:t> en </a:t>
            </a:r>
            <a:r>
              <a:rPr lang="es-ES" dirty="0" err="1"/>
              <a:t>VMs</a:t>
            </a:r>
            <a:r>
              <a:rPr lang="es-ES" dirty="0"/>
              <a:t> de desarrollo.</a:t>
            </a:r>
          </a:p>
          <a:p>
            <a:pPr>
              <a:buFont typeface="Arial" panose="020B0604020202020204" pitchFamily="34" charset="0"/>
              <a:buChar char="•"/>
            </a:pPr>
            <a:r>
              <a:rPr lang="es-ES" dirty="0"/>
              <a:t>Configurar el firewall y servicios en máquinas críticas.</a:t>
            </a:r>
          </a:p>
          <a:p>
            <a:pPr>
              <a:buFont typeface="Arial" panose="020B0604020202020204" pitchFamily="34" charset="0"/>
              <a:buChar char="•"/>
            </a:pPr>
            <a:r>
              <a:rPr lang="es-ES" dirty="0"/>
              <a:t>Lanzar scripts de </a:t>
            </a:r>
            <a:r>
              <a:rPr lang="es-ES" b="1" dirty="0"/>
              <a:t>diagnóstico</a:t>
            </a:r>
            <a:r>
              <a:rPr lang="es-ES" dirty="0"/>
              <a:t> al detectar errores.</a:t>
            </a:r>
          </a:p>
          <a:p>
            <a:r>
              <a:rPr lang="es-ES" dirty="0"/>
              <a:t>¿Quieres que prepare un </a:t>
            </a:r>
            <a:r>
              <a:rPr lang="es-ES" b="1" dirty="0"/>
              <a:t>ejercicio práctico completo paso a paso</a:t>
            </a:r>
            <a:r>
              <a:rPr lang="es-ES" dirty="0"/>
              <a:t> con almacenamiento en blob + script + ejecución en VM?</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0139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buNone/>
            </a:pPr>
            <a:r>
              <a:rPr lang="es-ES" b="1" dirty="0"/>
              <a:t>¿Qué es </a:t>
            </a:r>
            <a:r>
              <a:rPr lang="es-ES" b="1" dirty="0" err="1"/>
              <a:t>Desired</a:t>
            </a:r>
            <a:r>
              <a:rPr lang="es-ES" b="1" dirty="0"/>
              <a:t> </a:t>
            </a:r>
            <a:r>
              <a:rPr lang="es-ES" b="1" dirty="0" err="1"/>
              <a:t>State</a:t>
            </a:r>
            <a:r>
              <a:rPr lang="es-ES" b="1" dirty="0"/>
              <a:t> </a:t>
            </a:r>
            <a:r>
              <a:rPr lang="es-ES" b="1" dirty="0" err="1"/>
              <a:t>Configuration</a:t>
            </a:r>
            <a:r>
              <a:rPr lang="es-ES" b="1" dirty="0"/>
              <a:t> (DSC)?</a:t>
            </a:r>
          </a:p>
          <a:p>
            <a:pPr>
              <a:buNone/>
            </a:pPr>
            <a:r>
              <a:rPr lang="es-ES" b="1" dirty="0"/>
              <a:t>DSC (</a:t>
            </a:r>
            <a:r>
              <a:rPr lang="es-ES" b="1" dirty="0" err="1"/>
              <a:t>Desired</a:t>
            </a:r>
            <a:r>
              <a:rPr lang="es-ES" b="1" dirty="0"/>
              <a:t> </a:t>
            </a:r>
            <a:r>
              <a:rPr lang="es-ES" b="1" dirty="0" err="1"/>
              <a:t>State</a:t>
            </a:r>
            <a:r>
              <a:rPr lang="es-ES" b="1" dirty="0"/>
              <a:t> </a:t>
            </a:r>
            <a:r>
              <a:rPr lang="es-ES" b="1" dirty="0" err="1"/>
              <a:t>Configuration</a:t>
            </a:r>
            <a:r>
              <a:rPr lang="es-ES" b="1" dirty="0"/>
              <a:t>)</a:t>
            </a:r>
            <a:r>
              <a:rPr lang="es-ES" dirty="0"/>
              <a:t> es una herramienta de PowerShell para definir y </a:t>
            </a:r>
            <a:r>
              <a:rPr lang="es-ES" b="1" dirty="0"/>
              <a:t>mantener la configuración deseada</a:t>
            </a:r>
            <a:r>
              <a:rPr lang="es-ES" dirty="0"/>
              <a:t> de una máquina. Sirve para asegurarte de que </a:t>
            </a:r>
            <a:r>
              <a:rPr lang="es-ES" b="1" dirty="0"/>
              <a:t>un servidor tenga siempre el software y configuraciones necesarias</a:t>
            </a:r>
            <a:r>
              <a:rPr lang="es-ES" dirty="0"/>
              <a:t>, aunque se reinicie, falle algo o se modifique por error.</a:t>
            </a:r>
          </a:p>
          <a:p>
            <a:pPr>
              <a:buNone/>
            </a:pPr>
            <a:r>
              <a:rPr lang="es-ES" b="1" dirty="0"/>
              <a:t>🧩 ¿En qué se diferencia de </a:t>
            </a:r>
            <a:r>
              <a:rPr lang="es-ES" b="1" dirty="0" err="1"/>
              <a:t>Custom</a:t>
            </a:r>
            <a:r>
              <a:rPr lang="es-ES" b="1" dirty="0"/>
              <a:t> Script </a:t>
            </a:r>
            <a:r>
              <a:rPr lang="es-ES" b="1" dirty="0" err="1"/>
              <a:t>Extension</a:t>
            </a:r>
            <a:r>
              <a:rPr lang="es-ES" b="1" dirty="0"/>
              <a:t>?</a:t>
            </a:r>
          </a:p>
          <a:p>
            <a:pPr>
              <a:buNone/>
            </a:pPr>
            <a:r>
              <a:rPr lang="es-ES" dirty="0" err="1"/>
              <a:t>Custom</a:t>
            </a:r>
            <a:r>
              <a:rPr lang="es-ES" dirty="0"/>
              <a:t> Script </a:t>
            </a:r>
            <a:r>
              <a:rPr lang="es-ES" dirty="0" err="1"/>
              <a:t>ExtensionDesired</a:t>
            </a:r>
            <a:r>
              <a:rPr lang="es-ES" dirty="0"/>
              <a:t> </a:t>
            </a:r>
            <a:r>
              <a:rPr lang="es-ES" dirty="0" err="1"/>
              <a:t>State</a:t>
            </a:r>
            <a:r>
              <a:rPr lang="es-ES" dirty="0"/>
              <a:t> </a:t>
            </a:r>
            <a:r>
              <a:rPr lang="es-ES" dirty="0" err="1"/>
              <a:t>Configuration</a:t>
            </a:r>
            <a:r>
              <a:rPr lang="es-ES" dirty="0"/>
              <a:t> (DSC)Ejecuta </a:t>
            </a:r>
            <a:r>
              <a:rPr lang="es-ES" b="1" dirty="0"/>
              <a:t>una vez</a:t>
            </a:r>
            <a:r>
              <a:rPr lang="es-ES" dirty="0"/>
              <a:t> un script </a:t>
            </a:r>
            <a:r>
              <a:rPr lang="es-ES" dirty="0" err="1"/>
              <a:t>post-despliegue.Mantiene</a:t>
            </a:r>
            <a:r>
              <a:rPr lang="es-ES" dirty="0"/>
              <a:t> un </a:t>
            </a:r>
            <a:r>
              <a:rPr lang="es-ES" b="1" dirty="0"/>
              <a:t>estado deseado</a:t>
            </a:r>
            <a:r>
              <a:rPr lang="es-ES" dirty="0"/>
              <a:t> en el </a:t>
            </a:r>
            <a:r>
              <a:rPr lang="es-ES" dirty="0" err="1"/>
              <a:t>tiempo.Bueno</a:t>
            </a:r>
            <a:r>
              <a:rPr lang="es-ES" dirty="0"/>
              <a:t> para tareas puntuales (instalación, ajustes rápidos).Bueno para entornos estables o repetitivos (ej. entornos de producción, múltiples máquinas).Fácil de usar, sin gran curva de </a:t>
            </a:r>
            <a:r>
              <a:rPr lang="es-ES" dirty="0" err="1"/>
              <a:t>aprendizaje.Requiere</a:t>
            </a:r>
            <a:r>
              <a:rPr lang="es-ES" dirty="0"/>
              <a:t> más estructura y lógica declarativa.</a:t>
            </a:r>
          </a:p>
          <a:p>
            <a:pPr>
              <a:buNone/>
            </a:pPr>
            <a:r>
              <a:rPr lang="es-ES" b="1" dirty="0"/>
              <a:t>🧪 Ejemplo de uso simple: Instalar IIS</a:t>
            </a:r>
          </a:p>
          <a:p>
            <a:pPr>
              <a:buNone/>
            </a:pPr>
            <a:r>
              <a:rPr lang="es-ES" dirty="0" err="1"/>
              <a:t>powershell</a:t>
            </a:r>
            <a:endParaRPr lang="es-ES" dirty="0"/>
          </a:p>
          <a:p>
            <a:pPr>
              <a:buNone/>
            </a:pPr>
            <a:r>
              <a:rPr lang="es-ES" dirty="0" err="1"/>
              <a:t>CopiarEditar</a:t>
            </a:r>
            <a:endParaRPr lang="es-ES" dirty="0"/>
          </a:p>
          <a:p>
            <a:pPr rtl="0">
              <a:buNone/>
            </a:pPr>
            <a:r>
              <a:rPr lang="es-ES" dirty="0" err="1"/>
              <a:t>configuration</a:t>
            </a:r>
            <a:r>
              <a:rPr lang="es-ES" dirty="0"/>
              <a:t> </a:t>
            </a:r>
            <a:r>
              <a:rPr lang="es-ES" dirty="0" err="1"/>
              <a:t>IISInstall</a:t>
            </a:r>
            <a:r>
              <a:rPr lang="es-ES" dirty="0"/>
              <a:t> { </a:t>
            </a:r>
            <a:r>
              <a:rPr lang="es-ES" dirty="0" err="1"/>
              <a:t>Node</a:t>
            </a:r>
            <a:r>
              <a:rPr lang="es-ES" dirty="0"/>
              <a:t> "localhost" { </a:t>
            </a:r>
            <a:r>
              <a:rPr lang="es-ES" dirty="0" err="1"/>
              <a:t>WindowsFeature</a:t>
            </a:r>
            <a:r>
              <a:rPr lang="es-ES" dirty="0"/>
              <a:t> IIS { </a:t>
            </a:r>
            <a:r>
              <a:rPr lang="es-ES" dirty="0" err="1"/>
              <a:t>Ensure</a:t>
            </a:r>
            <a:r>
              <a:rPr lang="es-ES" dirty="0"/>
              <a:t> = "</a:t>
            </a:r>
            <a:r>
              <a:rPr lang="es-ES" dirty="0" err="1"/>
              <a:t>Present</a:t>
            </a:r>
            <a:r>
              <a:rPr lang="es-ES" dirty="0"/>
              <a:t>" </a:t>
            </a:r>
            <a:r>
              <a:rPr lang="es-ES" dirty="0" err="1"/>
              <a:t>Name</a:t>
            </a:r>
            <a:r>
              <a:rPr lang="es-ES" dirty="0"/>
              <a:t> = "Web-Server" } } } </a:t>
            </a:r>
            <a:r>
              <a:rPr lang="es-ES" dirty="0" err="1"/>
              <a:t>IISInstall</a:t>
            </a:r>
            <a:r>
              <a:rPr lang="es-ES" dirty="0"/>
              <a:t> </a:t>
            </a:r>
            <a:r>
              <a:rPr lang="es-ES" dirty="0" err="1"/>
              <a:t>Start-DscConfiguration</a:t>
            </a:r>
            <a:r>
              <a:rPr lang="es-ES" dirty="0"/>
              <a:t> -</a:t>
            </a:r>
            <a:r>
              <a:rPr lang="es-ES" dirty="0" err="1"/>
              <a:t>Path</a:t>
            </a:r>
            <a:r>
              <a:rPr lang="es-ES" dirty="0"/>
              <a:t> .\</a:t>
            </a:r>
            <a:r>
              <a:rPr lang="es-ES" dirty="0" err="1"/>
              <a:t>IISInstall</a:t>
            </a:r>
            <a:r>
              <a:rPr lang="es-ES" dirty="0"/>
              <a:t> -</a:t>
            </a:r>
            <a:r>
              <a:rPr lang="es-ES" dirty="0" err="1"/>
              <a:t>Wait</a:t>
            </a:r>
            <a:r>
              <a:rPr lang="es-ES" dirty="0"/>
              <a:t> -Verbose -</a:t>
            </a:r>
            <a:r>
              <a:rPr lang="es-ES" dirty="0" err="1"/>
              <a:t>Force</a:t>
            </a:r>
            <a:r>
              <a:rPr lang="es-ES" dirty="0"/>
              <a:t> </a:t>
            </a:r>
          </a:p>
          <a:p>
            <a:pPr>
              <a:buNone/>
            </a:pPr>
            <a:r>
              <a:rPr lang="es-ES" b="1" dirty="0"/>
              <a:t>📁 ¿Qué hace este script?</a:t>
            </a:r>
          </a:p>
          <a:p>
            <a:pPr>
              <a:buFont typeface="+mj-lt"/>
              <a:buAutoNum type="arabicPeriod"/>
            </a:pPr>
            <a:r>
              <a:rPr lang="es-ES" dirty="0"/>
              <a:t>Define una </a:t>
            </a:r>
            <a:r>
              <a:rPr lang="es-ES" b="1" dirty="0"/>
              <a:t>configuración llamada </a:t>
            </a:r>
            <a:r>
              <a:rPr lang="es-ES" b="1" dirty="0" err="1"/>
              <a:t>IISInstall</a:t>
            </a:r>
            <a:r>
              <a:rPr lang="es-ES" dirty="0"/>
              <a:t>.</a:t>
            </a:r>
          </a:p>
          <a:p>
            <a:pPr>
              <a:buFont typeface="+mj-lt"/>
              <a:buAutoNum type="arabicPeriod"/>
            </a:pPr>
            <a:r>
              <a:rPr lang="es-ES" dirty="0"/>
              <a:t>Apunta al </a:t>
            </a:r>
            <a:r>
              <a:rPr lang="es-ES" b="1" dirty="0"/>
              <a:t>nodo localhost</a:t>
            </a:r>
            <a:r>
              <a:rPr lang="es-ES" dirty="0"/>
              <a:t> (la VM donde se ejecuta).</a:t>
            </a:r>
          </a:p>
          <a:p>
            <a:pPr>
              <a:buFont typeface="+mj-lt"/>
              <a:buAutoNum type="arabicPeriod"/>
            </a:pPr>
            <a:r>
              <a:rPr lang="es-ES" dirty="0"/>
              <a:t>Usa el recurso </a:t>
            </a:r>
            <a:r>
              <a:rPr lang="es-ES" dirty="0" err="1"/>
              <a:t>WindowsFeature</a:t>
            </a:r>
            <a:r>
              <a:rPr lang="es-ES" dirty="0"/>
              <a:t> para asegurarse de que el </a:t>
            </a:r>
            <a:r>
              <a:rPr lang="es-ES" b="1" dirty="0"/>
              <a:t>rol de servidor web (IIS)</a:t>
            </a:r>
            <a:r>
              <a:rPr lang="es-ES" dirty="0"/>
              <a:t> esté presente.</a:t>
            </a:r>
          </a:p>
          <a:p>
            <a:pPr>
              <a:buFont typeface="+mj-lt"/>
              <a:buAutoNum type="arabicPeriod"/>
            </a:pPr>
            <a:r>
              <a:rPr lang="es-ES" dirty="0"/>
              <a:t>El bloque </a:t>
            </a:r>
            <a:r>
              <a:rPr lang="es-ES" dirty="0" err="1"/>
              <a:t>Start-DscConfiguration</a:t>
            </a:r>
            <a:r>
              <a:rPr lang="es-ES" dirty="0"/>
              <a:t> </a:t>
            </a:r>
            <a:r>
              <a:rPr lang="es-ES" b="1" dirty="0"/>
              <a:t>aplica</a:t>
            </a:r>
            <a:r>
              <a:rPr lang="es-ES" dirty="0"/>
              <a:t> esa configuración.</a:t>
            </a:r>
          </a:p>
          <a:p>
            <a:pPr>
              <a:buNone/>
            </a:pPr>
            <a:r>
              <a:rPr lang="es-ES" b="1" dirty="0"/>
              <a:t>💡 ¿Dónde lo puedes usar tú?</a:t>
            </a:r>
          </a:p>
          <a:p>
            <a:pPr>
              <a:buFont typeface="Arial" panose="020B0604020202020204" pitchFamily="34" charset="0"/>
              <a:buChar char="•"/>
            </a:pPr>
            <a:r>
              <a:rPr lang="es-ES" dirty="0"/>
              <a:t>En </a:t>
            </a:r>
            <a:r>
              <a:rPr lang="es-ES" b="1" dirty="0"/>
              <a:t>máquinas de desarrollo o QA</a:t>
            </a:r>
            <a:r>
              <a:rPr lang="es-ES" dirty="0"/>
              <a:t> para asegurarte que tienen siempre los mismos roles/servicios.</a:t>
            </a:r>
          </a:p>
          <a:p>
            <a:pPr>
              <a:buFont typeface="Arial" panose="020B0604020202020204" pitchFamily="34" charset="0"/>
              <a:buChar char="•"/>
            </a:pPr>
            <a:r>
              <a:rPr lang="es-ES" dirty="0"/>
              <a:t>En servidores que deben tener </a:t>
            </a:r>
            <a:r>
              <a:rPr lang="es-ES" b="1" dirty="0"/>
              <a:t>usuarios, software o puertos configurados exactamente igual</a:t>
            </a:r>
            <a:r>
              <a:rPr lang="es-ES" dirty="0"/>
              <a:t>.</a:t>
            </a:r>
          </a:p>
          <a:p>
            <a:pPr>
              <a:buFont typeface="Arial" panose="020B0604020202020204" pitchFamily="34" charset="0"/>
              <a:buChar char="•"/>
            </a:pPr>
            <a:r>
              <a:rPr lang="es-ES"/>
              <a:t>Para crear </a:t>
            </a:r>
            <a:r>
              <a:rPr lang="es-ES" b="1"/>
              <a:t>infraestructura replicable</a:t>
            </a:r>
            <a:r>
              <a:rPr lang="es-ES"/>
              <a:t> desde cero con consistencia.</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20839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p:txBody>
      </p:sp>
      <p:sp>
        <p:nvSpPr>
          <p:cNvPr id="4" name="Slide Number Placeholder 3"/>
          <p:cNvSpPr>
            <a:spLocks noGrp="1"/>
          </p:cNvSpPr>
          <p:nvPr>
            <p:ph type="sldNum" sz="quarter" idx="5"/>
          </p:nvPr>
        </p:nvSpPr>
        <p:spPr/>
        <p:txBody>
          <a:bodyPr/>
          <a:lstStyle/>
          <a:p>
            <a:fld id="{8507DC7E-BC41-4478-BA30-CBCC3A644F0A}" type="slidenum">
              <a:rPr lang="en-US" smtClean="0"/>
              <a:t>37</a:t>
            </a:fld>
            <a:endParaRPr lang="en-US" dirty="0"/>
          </a:p>
        </p:txBody>
      </p:sp>
    </p:spTree>
    <p:extLst>
      <p:ext uri="{BB962C8B-B14F-4D97-AF65-F5344CB8AC3E}">
        <p14:creationId xmlns:p14="http://schemas.microsoft.com/office/powerpoint/2010/main" val="28633430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4/1/2025 3:26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Infrastructure as a Service - https://azure.microsoft.com/en-us/overview/what-is-iaas/ </a:t>
            </a:r>
          </a:p>
          <a:p>
            <a:pPr>
              <a:buNone/>
            </a:pPr>
            <a:r>
              <a:rPr lang="es-ES" b="1" dirty="0"/>
              <a:t>Servicios IaaS en la nube: Azure Virtual Machines</a:t>
            </a:r>
          </a:p>
          <a:p>
            <a:pPr>
              <a:buNone/>
            </a:pPr>
            <a:r>
              <a:rPr lang="es-ES" b="1" dirty="0"/>
              <a:t>Azure Virtual Machines (</a:t>
            </a:r>
            <a:r>
              <a:rPr lang="es-ES" b="1" dirty="0" err="1"/>
              <a:t>VMs</a:t>
            </a:r>
            <a:r>
              <a:rPr lang="es-ES" b="1" dirty="0"/>
              <a:t>)</a:t>
            </a:r>
            <a:r>
              <a:rPr lang="es-ES" dirty="0"/>
              <a:t> son uno de los recursos de cómputo bajo demanda más versátiles de Azure.</a:t>
            </a:r>
          </a:p>
          <a:p>
            <a:pPr>
              <a:buNone/>
            </a:pPr>
            <a:r>
              <a:rPr lang="es-ES" b="1" dirty="0"/>
              <a:t>✅ ¿Cuándo usar una VM en lugar de otros servicios como App </a:t>
            </a:r>
            <a:r>
              <a:rPr lang="es-ES" b="1" dirty="0" err="1"/>
              <a:t>Services</a:t>
            </a:r>
            <a:r>
              <a:rPr lang="es-ES" b="1" dirty="0"/>
              <a:t>?</a:t>
            </a:r>
          </a:p>
          <a:p>
            <a:pPr>
              <a:buNone/>
            </a:pPr>
            <a:r>
              <a:rPr lang="es-ES" dirty="0"/>
              <a:t>Cuando necesitas </a:t>
            </a:r>
            <a:r>
              <a:rPr lang="es-ES" b="1" dirty="0"/>
              <a:t>mayor control</a:t>
            </a:r>
            <a:r>
              <a:rPr lang="es-ES" dirty="0"/>
              <a:t> sobre:</a:t>
            </a:r>
          </a:p>
          <a:p>
            <a:pPr>
              <a:buFont typeface="Arial" panose="020B0604020202020204" pitchFamily="34" charset="0"/>
              <a:buChar char="•"/>
            </a:pPr>
            <a:r>
              <a:rPr lang="es-ES" dirty="0"/>
              <a:t>El sistema operativo</a:t>
            </a:r>
          </a:p>
          <a:p>
            <a:pPr>
              <a:buFont typeface="Arial" panose="020B0604020202020204" pitchFamily="34" charset="0"/>
              <a:buChar char="•"/>
            </a:pPr>
            <a:r>
              <a:rPr lang="es-ES" dirty="0"/>
              <a:t>El almacenamiento</a:t>
            </a:r>
          </a:p>
          <a:p>
            <a:pPr>
              <a:buFont typeface="Arial" panose="020B0604020202020204" pitchFamily="34" charset="0"/>
              <a:buChar char="•"/>
            </a:pPr>
            <a:r>
              <a:rPr lang="es-ES" dirty="0"/>
              <a:t>La red</a:t>
            </a:r>
          </a:p>
          <a:p>
            <a:pPr>
              <a:buFont typeface="Arial" panose="020B0604020202020204" pitchFamily="34" charset="0"/>
              <a:buChar char="•"/>
            </a:pPr>
            <a:r>
              <a:rPr lang="es-ES" dirty="0"/>
              <a:t>La configuración de software</a:t>
            </a:r>
          </a:p>
          <a:p>
            <a:pPr>
              <a:buNone/>
            </a:pPr>
            <a:r>
              <a:rPr lang="es-ES" b="1" dirty="0"/>
              <a:t>⚙️ ¿Qué es IaaS?</a:t>
            </a:r>
          </a:p>
          <a:p>
            <a:pPr>
              <a:buNone/>
            </a:pPr>
            <a:r>
              <a:rPr lang="es-ES" b="1" dirty="0" err="1"/>
              <a:t>Infrastructure</a:t>
            </a:r>
            <a:r>
              <a:rPr lang="es-ES" b="1" dirty="0"/>
              <a:t> as a </a:t>
            </a:r>
            <a:r>
              <a:rPr lang="es-ES" b="1" dirty="0" err="1"/>
              <a:t>Service</a:t>
            </a:r>
            <a:r>
              <a:rPr lang="es-ES" b="1" dirty="0"/>
              <a:t> (IaaS)</a:t>
            </a:r>
            <a:r>
              <a:rPr lang="es-ES" dirty="0"/>
              <a:t> es una infraestructura de cómputo </a:t>
            </a:r>
            <a:r>
              <a:rPr lang="es-ES" b="1" dirty="0"/>
              <a:t>provisionada y gestionada a través de Internet</a:t>
            </a:r>
            <a:r>
              <a:rPr lang="es-ES" dirty="0"/>
              <a:t>.</a:t>
            </a:r>
          </a:p>
          <a:p>
            <a:pPr>
              <a:buNone/>
            </a:pPr>
            <a:r>
              <a:rPr lang="es-ES" dirty="0"/>
              <a:t>🧩 Ofrece:</a:t>
            </a:r>
          </a:p>
          <a:p>
            <a:pPr>
              <a:buFont typeface="Arial" panose="020B0604020202020204" pitchFamily="34" charset="0"/>
              <a:buChar char="•"/>
            </a:pPr>
            <a:r>
              <a:rPr lang="es-ES" dirty="0"/>
              <a:t>Capacidad de escalar rápidamente</a:t>
            </a:r>
          </a:p>
          <a:p>
            <a:pPr>
              <a:buFont typeface="Arial" panose="020B0604020202020204" pitchFamily="34" charset="0"/>
              <a:buChar char="•"/>
            </a:pPr>
            <a:r>
              <a:rPr lang="es-ES" dirty="0"/>
              <a:t>Pago solo por lo que usas</a:t>
            </a:r>
          </a:p>
          <a:p>
            <a:pPr>
              <a:buFont typeface="Arial" panose="020B0604020202020204" pitchFamily="34" charset="0"/>
              <a:buChar char="•"/>
            </a:pPr>
            <a:r>
              <a:rPr lang="es-ES" dirty="0"/>
              <a:t>Control casi total de la máquina (como si fuera tu servidor físico)</a:t>
            </a:r>
          </a:p>
          <a:p>
            <a:pPr>
              <a:buNone/>
            </a:pPr>
            <a:r>
              <a:rPr lang="es-ES" b="1" dirty="0"/>
              <a:t>💼 Escenarios de negocio típicos con IaaS</a:t>
            </a:r>
          </a:p>
          <a:p>
            <a:pPr>
              <a:buNone/>
            </a:pPr>
            <a:r>
              <a:rPr lang="es-ES" b="1" dirty="0" err="1"/>
              <a:t>EscenarioDescripción</a:t>
            </a:r>
            <a:r>
              <a:rPr lang="es-ES" dirty="0"/>
              <a:t>🧪 </a:t>
            </a:r>
            <a:r>
              <a:rPr lang="es-ES" b="1" dirty="0" err="1"/>
              <a:t>Testing</a:t>
            </a:r>
            <a:r>
              <a:rPr lang="es-ES" b="1" dirty="0"/>
              <a:t> y </a:t>
            </a:r>
            <a:r>
              <a:rPr lang="es-ES" b="1" dirty="0" err="1"/>
              <a:t>desarrollo</a:t>
            </a:r>
            <a:r>
              <a:rPr lang="es-ES" dirty="0" err="1"/>
              <a:t>Montar</a:t>
            </a:r>
            <a:r>
              <a:rPr lang="es-ES" dirty="0"/>
              <a:t> y desmontar entornos de forma ágil para acelerar lanzamientos🌐 </a:t>
            </a:r>
            <a:r>
              <a:rPr lang="es-ES" b="1" dirty="0"/>
              <a:t>Hosting </a:t>
            </a:r>
            <a:r>
              <a:rPr lang="es-ES" b="1" dirty="0" err="1"/>
              <a:t>web</a:t>
            </a:r>
            <a:r>
              <a:rPr lang="es-ES" dirty="0" err="1"/>
              <a:t>A</a:t>
            </a:r>
            <a:r>
              <a:rPr lang="es-ES" dirty="0"/>
              <a:t> menudo, más económico que el hosting tradicional💾 </a:t>
            </a:r>
            <a:r>
              <a:rPr lang="es-ES" b="1" dirty="0"/>
              <a:t>Almacenamiento, </a:t>
            </a:r>
            <a:r>
              <a:rPr lang="es-ES" b="1" dirty="0" err="1"/>
              <a:t>backup</a:t>
            </a:r>
            <a:r>
              <a:rPr lang="es-ES" b="1" dirty="0"/>
              <a:t> y </a:t>
            </a:r>
            <a:r>
              <a:rPr lang="es-ES" b="1" dirty="0" err="1"/>
              <a:t>recuperación</a:t>
            </a:r>
            <a:r>
              <a:rPr lang="es-ES" dirty="0" err="1"/>
              <a:t>Sin</a:t>
            </a:r>
            <a:r>
              <a:rPr lang="es-ES" dirty="0"/>
              <a:t> necesidad de comprar y mantener hardware de almacenamiento💻 </a:t>
            </a:r>
            <a:r>
              <a:rPr lang="es-ES" b="1" dirty="0"/>
              <a:t>Cómputo de alto rendimiento (HPC)</a:t>
            </a:r>
            <a:r>
              <a:rPr lang="es-ES" dirty="0"/>
              <a:t>Simulaciones científicas, modelado financiero, diseño de productos📊 </a:t>
            </a:r>
            <a:r>
              <a:rPr lang="es-ES" b="1" dirty="0"/>
              <a:t>Análisis de Big </a:t>
            </a:r>
            <a:r>
              <a:rPr lang="es-ES" b="1" dirty="0" err="1"/>
              <a:t>Data</a:t>
            </a:r>
            <a:r>
              <a:rPr lang="es-ES" dirty="0" err="1"/>
              <a:t>Procesamiento</a:t>
            </a:r>
            <a:r>
              <a:rPr lang="es-ES" dirty="0"/>
              <a:t> de grandes volúmenes de datos con patrones ocultos🏢 </a:t>
            </a:r>
            <a:r>
              <a:rPr lang="es-ES" b="1" dirty="0"/>
              <a:t>Extensión de centro de </a:t>
            </a:r>
            <a:r>
              <a:rPr lang="es-ES" b="1" dirty="0" err="1"/>
              <a:t>datos</a:t>
            </a:r>
            <a:r>
              <a:rPr lang="es-ES" dirty="0" err="1"/>
              <a:t>Añadir</a:t>
            </a:r>
            <a:r>
              <a:rPr lang="es-ES" dirty="0"/>
              <a:t> capacidad a tu infraestructura local sin comprar más hardware físico</a:t>
            </a:r>
          </a:p>
          <a:p>
            <a:pPr>
              <a:buNone/>
            </a:pPr>
            <a:r>
              <a:rPr lang="es-ES" b="1" dirty="0"/>
              <a:t>☁️ Ventajas clave de usar </a:t>
            </a:r>
            <a:r>
              <a:rPr lang="es-ES" b="1" dirty="0" err="1"/>
              <a:t>VMs</a:t>
            </a:r>
            <a:r>
              <a:rPr lang="es-ES" b="1" dirty="0"/>
              <a:t> en Azure</a:t>
            </a:r>
          </a:p>
          <a:p>
            <a:pPr>
              <a:buFont typeface="Arial" panose="020B0604020202020204" pitchFamily="34" charset="0"/>
              <a:buChar char="•"/>
            </a:pPr>
            <a:r>
              <a:rPr lang="es-ES" dirty="0"/>
              <a:t>Escalado bajo demanda</a:t>
            </a:r>
          </a:p>
          <a:p>
            <a:pPr>
              <a:buFont typeface="Arial" panose="020B0604020202020204" pitchFamily="34" charset="0"/>
              <a:buChar char="•"/>
            </a:pPr>
            <a:r>
              <a:rPr lang="es-ES" dirty="0"/>
              <a:t>Pago por uso</a:t>
            </a:r>
          </a:p>
          <a:p>
            <a:pPr>
              <a:buFont typeface="Arial" panose="020B0604020202020204" pitchFamily="34" charset="0"/>
              <a:buChar char="•"/>
            </a:pPr>
            <a:r>
              <a:rPr lang="es-ES" dirty="0"/>
              <a:t>Gestión simplificada de infraestructura</a:t>
            </a:r>
          </a:p>
          <a:p>
            <a:pPr>
              <a:buFont typeface="Arial" panose="020B0604020202020204" pitchFamily="34" charset="0"/>
              <a:buChar char="•"/>
            </a:pPr>
            <a:r>
              <a:rPr lang="es-ES" dirty="0"/>
              <a:t>Integración con redes </a:t>
            </a:r>
            <a:r>
              <a:rPr lang="es-ES" dirty="0" err="1"/>
              <a:t>on</a:t>
            </a:r>
            <a:r>
              <a:rPr lang="es-ES" dirty="0"/>
              <a:t>-premise (VPN o Azure </a:t>
            </a:r>
            <a:r>
              <a:rPr lang="es-ES" dirty="0" err="1"/>
              <a:t>ExpressRoute</a:t>
            </a:r>
            <a:r>
              <a:rPr lang="es-ES" dirty="0"/>
              <a:t>)</a:t>
            </a:r>
          </a:p>
          <a:p>
            <a:pPr>
              <a:buFont typeface="Arial" panose="020B0604020202020204" pitchFamily="34" charset="0"/>
              <a:buChar char="•"/>
            </a:pPr>
            <a:r>
              <a:rPr lang="es-ES" dirty="0"/>
              <a:t>Ideal para migrar cargas de trabajo tradicionales al </a:t>
            </a:r>
            <a:r>
              <a:rPr lang="es-ES" dirty="0" err="1"/>
              <a:t>cloud</a:t>
            </a:r>
            <a:endParaRPr lang="es-E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err="1"/>
              <a:t>Checklist</a:t>
            </a:r>
            <a:r>
              <a:rPr lang="es-ES" b="1" dirty="0"/>
              <a:t> de planificación antes de crear una VM en Azure</a:t>
            </a:r>
          </a:p>
          <a:p>
            <a:pPr>
              <a:buNone/>
            </a:pPr>
            <a:r>
              <a:rPr lang="es-ES" dirty="0"/>
              <a:t>Antes de provisionar cualquier máquina virtual, es </a:t>
            </a:r>
            <a:r>
              <a:rPr lang="es-ES" b="1" dirty="0"/>
              <a:t>fundamental planificar correctamente</a:t>
            </a:r>
            <a:r>
              <a:rPr lang="es-ES" dirty="0"/>
              <a:t>. Aquí tienes los aspectos clave que debes tener en cuenta:</a:t>
            </a:r>
          </a:p>
          <a:p>
            <a:pPr>
              <a:buNone/>
            </a:pPr>
            <a:r>
              <a:rPr lang="es-ES" b="1" dirty="0"/>
              <a:t>1️⃣ Empieza por la red (</a:t>
            </a:r>
            <a:r>
              <a:rPr lang="es-ES" b="1" dirty="0" err="1"/>
              <a:t>Networking</a:t>
            </a:r>
            <a:r>
              <a:rPr lang="es-ES" b="1" dirty="0"/>
              <a:t>)</a:t>
            </a:r>
          </a:p>
          <a:p>
            <a:pPr>
              <a:buFont typeface="Arial" panose="020B0604020202020204" pitchFamily="34" charset="0"/>
              <a:buChar char="•"/>
            </a:pPr>
            <a:r>
              <a:rPr lang="es-ES" dirty="0"/>
              <a:t>Azure utiliza </a:t>
            </a:r>
            <a:r>
              <a:rPr lang="es-ES" b="1" dirty="0"/>
              <a:t>redes virtuales (</a:t>
            </a:r>
            <a:r>
              <a:rPr lang="es-ES" b="1" dirty="0" err="1"/>
              <a:t>VNets</a:t>
            </a:r>
            <a:r>
              <a:rPr lang="es-ES" b="1" dirty="0"/>
              <a:t>)</a:t>
            </a:r>
            <a:r>
              <a:rPr lang="es-ES" dirty="0"/>
              <a:t> para conectar </a:t>
            </a:r>
            <a:r>
              <a:rPr lang="es-ES" dirty="0" err="1"/>
              <a:t>VMs</a:t>
            </a:r>
            <a:r>
              <a:rPr lang="es-ES" dirty="0"/>
              <a:t> entre sí o con otros servicios.</a:t>
            </a:r>
          </a:p>
          <a:p>
            <a:pPr>
              <a:buFont typeface="Arial" panose="020B0604020202020204" pitchFamily="34" charset="0"/>
              <a:buChar char="•"/>
            </a:pPr>
            <a:r>
              <a:rPr lang="es-ES" dirty="0"/>
              <a:t>Por defecto, </a:t>
            </a:r>
            <a:r>
              <a:rPr lang="es-ES" b="1" dirty="0"/>
              <a:t>las redes son privadas</a:t>
            </a:r>
            <a:r>
              <a:rPr lang="es-ES" dirty="0"/>
              <a:t>, es decir, </a:t>
            </a:r>
            <a:r>
              <a:rPr lang="es-ES" b="1" dirty="0"/>
              <a:t>no accesibles desde fuera</a:t>
            </a:r>
            <a:r>
              <a:rPr lang="es-ES" dirty="0"/>
              <a:t> a menos que lo configures.</a:t>
            </a:r>
          </a:p>
          <a:p>
            <a:pPr>
              <a:buFont typeface="Arial" panose="020B0604020202020204" pitchFamily="34" charset="0"/>
              <a:buChar char="•"/>
            </a:pPr>
            <a:r>
              <a:rPr lang="es-ES" dirty="0"/>
              <a:t>Si vas a conectar tu red corporativa a Azure (VPN o </a:t>
            </a:r>
            <a:r>
              <a:rPr lang="es-ES" dirty="0" err="1"/>
              <a:t>ExpressRoute</a:t>
            </a:r>
            <a:r>
              <a:rPr lang="es-ES" dirty="0"/>
              <a:t>), </a:t>
            </a:r>
            <a:r>
              <a:rPr lang="es-ES" b="1" dirty="0"/>
              <a:t>piensa bien la topología desde el inicio</a:t>
            </a:r>
            <a:r>
              <a:rPr lang="es-ES" dirty="0"/>
              <a:t>, porque </a:t>
            </a:r>
            <a:r>
              <a:rPr lang="es-ES" b="1" dirty="0"/>
              <a:t>cambiar direcciones IP o subredes más adelante puede ser complejo</a:t>
            </a:r>
            <a:r>
              <a:rPr lang="es-ES" dirty="0"/>
              <a:t>.</a:t>
            </a:r>
          </a:p>
          <a:p>
            <a:pPr>
              <a:buNone/>
            </a:pPr>
            <a:r>
              <a:rPr lang="es-ES" b="1" dirty="0"/>
              <a:t>2️⃣ Ponle nombre a la VM</a:t>
            </a:r>
          </a:p>
          <a:p>
            <a:pPr>
              <a:buFont typeface="Arial" panose="020B0604020202020204" pitchFamily="34" charset="0"/>
              <a:buChar char="•"/>
            </a:pPr>
            <a:r>
              <a:rPr lang="es-ES" dirty="0"/>
              <a:t>El </a:t>
            </a:r>
            <a:r>
              <a:rPr lang="es-ES" b="1" dirty="0"/>
              <a:t>nombre de la VM</a:t>
            </a:r>
            <a:r>
              <a:rPr lang="es-ES" dirty="0"/>
              <a:t> se utiliza también como </a:t>
            </a:r>
            <a:r>
              <a:rPr lang="es-ES" b="1" dirty="0"/>
              <a:t>nombre del equipo en el sistema operativo</a:t>
            </a:r>
            <a:r>
              <a:rPr lang="es-ES" dirty="0"/>
              <a:t>.</a:t>
            </a:r>
          </a:p>
          <a:p>
            <a:pPr>
              <a:buFont typeface="Arial" panose="020B0604020202020204" pitchFamily="34" charset="0"/>
              <a:buChar char="•"/>
            </a:pPr>
            <a:r>
              <a:rPr lang="es-ES" dirty="0"/>
              <a:t>Reglas:</a:t>
            </a:r>
          </a:p>
          <a:p>
            <a:pPr marL="742950" lvl="1" indent="-285750">
              <a:buFont typeface="Arial" panose="020B0604020202020204" pitchFamily="34" charset="0"/>
              <a:buChar char="•"/>
            </a:pPr>
            <a:r>
              <a:rPr lang="es-ES" dirty="0"/>
              <a:t>Windows: máximo </a:t>
            </a:r>
            <a:r>
              <a:rPr lang="es-ES" b="1" dirty="0"/>
              <a:t>15 caracteres</a:t>
            </a:r>
            <a:endParaRPr lang="es-ES" dirty="0"/>
          </a:p>
          <a:p>
            <a:pPr marL="742950" lvl="1" indent="-285750">
              <a:buFont typeface="Arial" panose="020B0604020202020204" pitchFamily="34" charset="0"/>
              <a:buChar char="•"/>
            </a:pPr>
            <a:r>
              <a:rPr lang="es-ES" dirty="0"/>
              <a:t>Linux: máximo </a:t>
            </a:r>
            <a:r>
              <a:rPr lang="es-ES" b="1" dirty="0"/>
              <a:t>64 caracteres</a:t>
            </a:r>
            <a:endParaRPr lang="es-ES" dirty="0"/>
          </a:p>
          <a:p>
            <a:pPr>
              <a:buFont typeface="Arial" panose="020B0604020202020204" pitchFamily="34" charset="0"/>
              <a:buChar char="•"/>
            </a:pPr>
            <a:r>
              <a:rPr lang="es-ES" dirty="0"/>
              <a:t>No es fácil cambiar el nombre luego, así que elige nombres </a:t>
            </a:r>
            <a:r>
              <a:rPr lang="es-ES" b="1" dirty="0"/>
              <a:t>claros, consistentes y significativos</a:t>
            </a:r>
            <a:r>
              <a:rPr lang="es-ES" dirty="0"/>
              <a:t>.</a:t>
            </a:r>
          </a:p>
          <a:p>
            <a:pPr>
              <a:buNone/>
            </a:pPr>
            <a:r>
              <a:rPr lang="es-ES" b="1" dirty="0"/>
              <a:t>📌 Convención recomendada de nombres:</a:t>
            </a:r>
          </a:p>
          <a:p>
            <a:pPr>
              <a:buNone/>
            </a:pPr>
            <a:r>
              <a:rPr lang="es-ES" b="1" dirty="0" err="1"/>
              <a:t>ElementoEjemploDescripción</a:t>
            </a:r>
            <a:r>
              <a:rPr lang="es-ES" dirty="0" err="1"/>
              <a:t>Entornodev</a:t>
            </a:r>
            <a:r>
              <a:rPr lang="es-ES" dirty="0"/>
              <a:t>, </a:t>
            </a:r>
            <a:r>
              <a:rPr lang="es-ES" dirty="0" err="1"/>
              <a:t>prod</a:t>
            </a:r>
            <a:r>
              <a:rPr lang="es-ES" dirty="0"/>
              <a:t>, </a:t>
            </a:r>
            <a:r>
              <a:rPr lang="es-ES" dirty="0" err="1"/>
              <a:t>qaIndica</a:t>
            </a:r>
            <a:r>
              <a:rPr lang="es-ES" dirty="0"/>
              <a:t> el entorno (desarrollo, producción, pruebas)</a:t>
            </a:r>
            <a:r>
              <a:rPr lang="es-ES" dirty="0" err="1"/>
              <a:t>Ubicaciónuw</a:t>
            </a:r>
            <a:r>
              <a:rPr lang="es-ES" dirty="0"/>
              <a:t>, </a:t>
            </a:r>
            <a:r>
              <a:rPr lang="es-ES" dirty="0" err="1"/>
              <a:t>ue</a:t>
            </a:r>
            <a:r>
              <a:rPr lang="es-ES" dirty="0"/>
              <a:t>, </a:t>
            </a:r>
            <a:r>
              <a:rPr lang="es-ES" dirty="0" err="1"/>
              <a:t>westeuIndica</a:t>
            </a:r>
            <a:r>
              <a:rPr lang="es-ES" dirty="0"/>
              <a:t> la región (US West, US East, West </a:t>
            </a:r>
            <a:r>
              <a:rPr lang="es-ES" dirty="0" err="1"/>
              <a:t>Europe</a:t>
            </a:r>
            <a:r>
              <a:rPr lang="es-ES" dirty="0"/>
              <a:t>)Instancia01, 02, ...Útil si hay varias </a:t>
            </a:r>
            <a:r>
              <a:rPr lang="es-ES" dirty="0" err="1"/>
              <a:t>VMs</a:t>
            </a:r>
            <a:r>
              <a:rPr lang="es-ES" dirty="0"/>
              <a:t> del mismo </a:t>
            </a:r>
            <a:r>
              <a:rPr lang="es-ES" dirty="0" err="1"/>
              <a:t>tipoServicioweb</a:t>
            </a:r>
            <a:r>
              <a:rPr lang="es-ES" dirty="0"/>
              <a:t>, </a:t>
            </a:r>
            <a:r>
              <a:rPr lang="es-ES" dirty="0" err="1"/>
              <a:t>sql</a:t>
            </a:r>
            <a:r>
              <a:rPr lang="es-ES" dirty="0"/>
              <a:t>, </a:t>
            </a:r>
            <a:r>
              <a:rPr lang="es-ES" dirty="0" err="1"/>
              <a:t>apiQué</a:t>
            </a:r>
            <a:r>
              <a:rPr lang="es-ES" dirty="0"/>
              <a:t> servicio o aplicación </a:t>
            </a:r>
            <a:r>
              <a:rPr lang="es-ES" dirty="0" err="1"/>
              <a:t>soportaRol</a:t>
            </a:r>
            <a:r>
              <a:rPr lang="es-ES" dirty="0"/>
              <a:t> </a:t>
            </a:r>
            <a:r>
              <a:rPr lang="es-ES" dirty="0" err="1"/>
              <a:t>funcionalfrontend</a:t>
            </a:r>
            <a:r>
              <a:rPr lang="es-ES" dirty="0"/>
              <a:t>, </a:t>
            </a:r>
            <a:r>
              <a:rPr lang="es-ES" dirty="0" err="1"/>
              <a:t>dbRol</a:t>
            </a:r>
            <a:r>
              <a:rPr lang="es-ES" dirty="0"/>
              <a:t> principal de la VM en la arquitectura</a:t>
            </a:r>
          </a:p>
          <a:p>
            <a:pPr>
              <a:buNone/>
            </a:pPr>
            <a:r>
              <a:rPr lang="es-ES" dirty="0"/>
              <a:t>🧠 </a:t>
            </a:r>
            <a:r>
              <a:rPr lang="es-ES" b="1" dirty="0"/>
              <a:t>Ejemplo:</a:t>
            </a:r>
            <a:r>
              <a:rPr lang="es-ES" dirty="0"/>
              <a:t> devwesteu-web01 → Primera VM de desarrollo en Europa Occidental para servicio web.</a:t>
            </a:r>
          </a:p>
          <a:p>
            <a:pPr>
              <a:buNone/>
            </a:pPr>
            <a:r>
              <a:rPr lang="es-ES" b="1" dirty="0"/>
              <a:t>3️⃣ Ubicación de la VM</a:t>
            </a:r>
          </a:p>
          <a:p>
            <a:pPr>
              <a:buFont typeface="Arial" panose="020B0604020202020204" pitchFamily="34" charset="0"/>
              <a:buChar char="•"/>
            </a:pPr>
            <a:r>
              <a:rPr lang="es-ES" dirty="0"/>
              <a:t>Define en qué </a:t>
            </a:r>
            <a:r>
              <a:rPr lang="es-ES" b="1" dirty="0"/>
              <a:t>región de Azure</a:t>
            </a:r>
            <a:r>
              <a:rPr lang="es-ES" dirty="0"/>
              <a:t> quieres que esté la VM.</a:t>
            </a:r>
          </a:p>
          <a:p>
            <a:pPr>
              <a:buFont typeface="Arial" panose="020B0604020202020204" pitchFamily="34" charset="0"/>
              <a:buChar char="•"/>
            </a:pPr>
            <a:r>
              <a:rPr lang="es-ES" dirty="0"/>
              <a:t>Considera:</a:t>
            </a:r>
          </a:p>
          <a:p>
            <a:pPr marL="742950" lvl="1" indent="-285750">
              <a:buFont typeface="Arial" panose="020B0604020202020204" pitchFamily="34" charset="0"/>
              <a:buChar char="•"/>
            </a:pPr>
            <a:r>
              <a:rPr lang="es-ES" dirty="0"/>
              <a:t>Latencia</a:t>
            </a:r>
          </a:p>
          <a:p>
            <a:pPr marL="742950" lvl="1" indent="-285750">
              <a:buFont typeface="Arial" panose="020B0604020202020204" pitchFamily="34" charset="0"/>
              <a:buChar char="•"/>
            </a:pPr>
            <a:r>
              <a:rPr lang="es-ES" dirty="0"/>
              <a:t>Cumplimiento legal (residencia de datos)</a:t>
            </a:r>
          </a:p>
          <a:p>
            <a:pPr marL="742950" lvl="1" indent="-285750">
              <a:buFont typeface="Arial" panose="020B0604020202020204" pitchFamily="34" charset="0"/>
              <a:buChar char="•"/>
            </a:pPr>
            <a:r>
              <a:rPr lang="es-ES" dirty="0"/>
              <a:t>Disponibilidad de servicios y tamaños de VM</a:t>
            </a:r>
          </a:p>
          <a:p>
            <a:pPr>
              <a:buNone/>
            </a:pPr>
            <a:r>
              <a:rPr lang="es-ES" b="1" dirty="0"/>
              <a:t>4️⃣ Tamaño de la VM</a:t>
            </a:r>
          </a:p>
          <a:p>
            <a:pPr>
              <a:buFont typeface="Arial" panose="020B0604020202020204" pitchFamily="34" charset="0"/>
              <a:buChar char="•"/>
            </a:pPr>
            <a:r>
              <a:rPr lang="es-ES" dirty="0"/>
              <a:t>Azure ofrece diferentes </a:t>
            </a:r>
            <a:r>
              <a:rPr lang="es-ES" b="1" dirty="0"/>
              <a:t>tamaños según CPU, RAM, disco y rendimiento de red</a:t>
            </a:r>
            <a:r>
              <a:rPr lang="es-ES" dirty="0"/>
              <a:t>.</a:t>
            </a:r>
          </a:p>
          <a:p>
            <a:pPr>
              <a:buFont typeface="Arial" panose="020B0604020202020204" pitchFamily="34" charset="0"/>
              <a:buChar char="•"/>
            </a:pPr>
            <a:r>
              <a:rPr lang="es-ES" dirty="0"/>
              <a:t>Evalúa tus necesidades actuales y futuras.</a:t>
            </a:r>
          </a:p>
          <a:p>
            <a:pPr>
              <a:buFont typeface="Arial" panose="020B0604020202020204" pitchFamily="34" charset="0"/>
              <a:buChar char="•"/>
            </a:pPr>
            <a:r>
              <a:rPr lang="es-ES" dirty="0"/>
              <a:t>Puedes cambiar el tamaño más adelante, pero </a:t>
            </a:r>
            <a:r>
              <a:rPr lang="es-ES" b="1" dirty="0"/>
              <a:t>solo si hay disponibilidad en la región y tipo de VM</a:t>
            </a:r>
            <a:r>
              <a:rPr lang="es-ES" dirty="0"/>
              <a:t>.</a:t>
            </a:r>
          </a:p>
          <a:p>
            <a:pPr>
              <a:buNone/>
            </a:pPr>
            <a:r>
              <a:rPr lang="es-ES" b="1" dirty="0"/>
              <a:t>5️⃣ Modelo de precios</a:t>
            </a:r>
          </a:p>
          <a:p>
            <a:pPr>
              <a:buFont typeface="Arial" panose="020B0604020202020204" pitchFamily="34" charset="0"/>
              <a:buChar char="•"/>
            </a:pPr>
            <a:r>
              <a:rPr lang="es-ES" dirty="0"/>
              <a:t>Azure cobra por:</a:t>
            </a:r>
          </a:p>
          <a:p>
            <a:pPr marL="742950" lvl="1" indent="-285750">
              <a:buFont typeface="Arial" panose="020B0604020202020204" pitchFamily="34" charset="0"/>
              <a:buChar char="•"/>
            </a:pPr>
            <a:r>
              <a:rPr lang="es-ES" dirty="0"/>
              <a:t>Tiempo de uso (por segundo/minuto)</a:t>
            </a:r>
          </a:p>
          <a:p>
            <a:pPr marL="742950" lvl="1" indent="-285750">
              <a:buFont typeface="Arial" panose="020B0604020202020204" pitchFamily="34" charset="0"/>
              <a:buChar char="•"/>
            </a:pPr>
            <a:r>
              <a:rPr lang="es-ES" dirty="0"/>
              <a:t>Tamaño de la VM</a:t>
            </a:r>
          </a:p>
          <a:p>
            <a:pPr marL="742950" lvl="1" indent="-285750">
              <a:buFont typeface="Arial" panose="020B0604020202020204" pitchFamily="34" charset="0"/>
              <a:buChar char="•"/>
            </a:pPr>
            <a:r>
              <a:rPr lang="es-ES" dirty="0"/>
              <a:t>Disco y red</a:t>
            </a:r>
          </a:p>
          <a:p>
            <a:pPr>
              <a:buFont typeface="Arial" panose="020B0604020202020204" pitchFamily="34" charset="0"/>
              <a:buChar char="•"/>
            </a:pPr>
            <a:r>
              <a:rPr lang="es-ES" dirty="0"/>
              <a:t>Usa la </a:t>
            </a:r>
            <a:r>
              <a:rPr lang="es-ES" dirty="0">
                <a:hlinkClick r:id="rId3"/>
              </a:rPr>
              <a:t>Calculadora de precios de Azure</a:t>
            </a:r>
            <a:r>
              <a:rPr lang="es-ES" dirty="0"/>
              <a:t> para prever costes.</a:t>
            </a:r>
          </a:p>
          <a:p>
            <a:pPr>
              <a:buFont typeface="Arial" panose="020B0604020202020204" pitchFamily="34" charset="0"/>
              <a:buChar char="•"/>
            </a:pPr>
            <a:r>
              <a:rPr lang="es-ES" dirty="0"/>
              <a:t>Considera </a:t>
            </a:r>
            <a:r>
              <a:rPr lang="es-ES" b="1" dirty="0"/>
              <a:t>reservas de 1 o 3 años</a:t>
            </a:r>
            <a:r>
              <a:rPr lang="es-ES" dirty="0"/>
              <a:t> si es para producción (ahorro significativo).</a:t>
            </a:r>
          </a:p>
          <a:p>
            <a:pPr>
              <a:buNone/>
            </a:pPr>
            <a:r>
              <a:rPr lang="es-ES" b="1" dirty="0"/>
              <a:t>6️⃣ Almacenamiento de la VM</a:t>
            </a:r>
          </a:p>
          <a:p>
            <a:pPr>
              <a:buFont typeface="Arial" panose="020B0604020202020204" pitchFamily="34" charset="0"/>
              <a:buChar char="•"/>
            </a:pPr>
            <a:r>
              <a:rPr lang="es-ES" dirty="0"/>
              <a:t>Puedes elegir discos </a:t>
            </a:r>
            <a:r>
              <a:rPr lang="es-ES" b="1" dirty="0"/>
              <a:t>estándar (HDD)</a:t>
            </a:r>
            <a:r>
              <a:rPr lang="es-ES" dirty="0"/>
              <a:t> o </a:t>
            </a:r>
            <a:r>
              <a:rPr lang="es-ES" b="1" dirty="0"/>
              <a:t>premium (SSD)</a:t>
            </a:r>
            <a:r>
              <a:rPr lang="es-ES" dirty="0"/>
              <a:t>.</a:t>
            </a:r>
          </a:p>
          <a:p>
            <a:pPr>
              <a:buFont typeface="Arial" panose="020B0604020202020204" pitchFamily="34" charset="0"/>
              <a:buChar char="•"/>
            </a:pPr>
            <a:r>
              <a:rPr lang="es-ES" dirty="0"/>
              <a:t>Asegúrate de seleccionar:</a:t>
            </a:r>
          </a:p>
          <a:p>
            <a:pPr marL="742950" lvl="1" indent="-285750">
              <a:buFont typeface="Arial" panose="020B0604020202020204" pitchFamily="34" charset="0"/>
              <a:buChar char="•"/>
            </a:pPr>
            <a:r>
              <a:rPr lang="es-ES" dirty="0"/>
              <a:t>Un disco del sistema operativo</a:t>
            </a:r>
          </a:p>
          <a:p>
            <a:pPr marL="742950" lvl="1" indent="-285750">
              <a:buFont typeface="Arial" panose="020B0604020202020204" pitchFamily="34" charset="0"/>
              <a:buChar char="•"/>
            </a:pPr>
            <a:r>
              <a:rPr lang="es-ES" dirty="0"/>
              <a:t>Discos adicionales si necesitas más almacenamiento o rendimiento</a:t>
            </a:r>
          </a:p>
          <a:p>
            <a:pPr>
              <a:buNone/>
            </a:pPr>
            <a:r>
              <a:rPr lang="es-ES" b="1" dirty="0"/>
              <a:t>7️⃣ Sistema operativo</a:t>
            </a:r>
          </a:p>
          <a:p>
            <a:pPr>
              <a:buFont typeface="Arial" panose="020B0604020202020204" pitchFamily="34" charset="0"/>
              <a:buChar char="•"/>
            </a:pPr>
            <a:r>
              <a:rPr lang="es-ES" dirty="0"/>
              <a:t>Puedes elegir entre imágenes listas de:</a:t>
            </a:r>
          </a:p>
          <a:p>
            <a:pPr marL="742950" lvl="1" indent="-285750">
              <a:buFont typeface="Arial" panose="020B0604020202020204" pitchFamily="34" charset="0"/>
              <a:buChar char="•"/>
            </a:pPr>
            <a:r>
              <a:rPr lang="es-ES" b="1" dirty="0"/>
              <a:t>Windows Server</a:t>
            </a:r>
            <a:r>
              <a:rPr lang="es-ES" dirty="0"/>
              <a:t> (varias versiones)</a:t>
            </a:r>
          </a:p>
          <a:p>
            <a:pPr marL="742950" lvl="1" indent="-285750">
              <a:buFont typeface="Arial" panose="020B0604020202020204" pitchFamily="34" charset="0"/>
              <a:buChar char="•"/>
            </a:pPr>
            <a:r>
              <a:rPr lang="es-ES" b="1" dirty="0"/>
              <a:t>Linux</a:t>
            </a:r>
            <a:r>
              <a:rPr lang="es-ES" dirty="0"/>
              <a:t> (Ubuntu, CentOS, Red </a:t>
            </a:r>
            <a:r>
              <a:rPr lang="es-ES" dirty="0" err="1"/>
              <a:t>Hat</a:t>
            </a:r>
            <a:r>
              <a:rPr lang="es-ES" dirty="0"/>
              <a:t>, Debian…)</a:t>
            </a:r>
          </a:p>
          <a:p>
            <a:pPr marL="742950" lvl="1" indent="-285750">
              <a:buFont typeface="Arial" panose="020B0604020202020204" pitchFamily="34" charset="0"/>
              <a:buChar char="•"/>
            </a:pPr>
            <a:r>
              <a:rPr lang="es-ES" dirty="0"/>
              <a:t>Imágenes personalizadas (creadas por ti o por tu empresa)</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1375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buNone/>
            </a:pPr>
            <a:r>
              <a:rPr lang="es-ES" b="1" dirty="0"/>
              <a:t>Ubicación y precios en Azure Virtual Machines</a:t>
            </a:r>
          </a:p>
          <a:p>
            <a:pPr>
              <a:buNone/>
            </a:pPr>
            <a:r>
              <a:rPr lang="es-ES" b="1" dirty="0"/>
              <a:t>📍 Decidir la ubicación de la VM</a:t>
            </a:r>
          </a:p>
          <a:p>
            <a:pPr>
              <a:buNone/>
            </a:pPr>
            <a:r>
              <a:rPr lang="es-ES" dirty="0"/>
              <a:t>Azure tiene </a:t>
            </a:r>
            <a:r>
              <a:rPr lang="es-ES" b="1" dirty="0"/>
              <a:t>centros de datos distribuidos por todo el mundo</a:t>
            </a:r>
            <a:r>
              <a:rPr lang="es-ES" dirty="0"/>
              <a:t>, agrupados en </a:t>
            </a:r>
            <a:r>
              <a:rPr lang="es-ES" b="1" dirty="0"/>
              <a:t>regiones geográficas</a:t>
            </a:r>
            <a:r>
              <a:rPr lang="es-ES" dirty="0"/>
              <a:t> como:</a:t>
            </a:r>
          </a:p>
          <a:p>
            <a:pPr>
              <a:buFont typeface="Arial" panose="020B0604020202020204" pitchFamily="34" charset="0"/>
              <a:buChar char="•"/>
            </a:pPr>
            <a:r>
              <a:rPr lang="es-ES" dirty="0"/>
              <a:t>West US</a:t>
            </a:r>
          </a:p>
          <a:p>
            <a:pPr>
              <a:buFont typeface="Arial" panose="020B0604020202020204" pitchFamily="34" charset="0"/>
              <a:buChar char="•"/>
            </a:pPr>
            <a:r>
              <a:rPr lang="es-ES" dirty="0"/>
              <a:t>North </a:t>
            </a:r>
            <a:r>
              <a:rPr lang="es-ES" dirty="0" err="1"/>
              <a:t>Europe</a:t>
            </a:r>
            <a:endParaRPr lang="es-ES" dirty="0"/>
          </a:p>
          <a:p>
            <a:pPr>
              <a:buFont typeface="Arial" panose="020B0604020202020204" pitchFamily="34" charset="0"/>
              <a:buChar char="•"/>
            </a:pPr>
            <a:r>
              <a:rPr lang="es-ES" dirty="0" err="1"/>
              <a:t>Southeast</a:t>
            </a:r>
            <a:r>
              <a:rPr lang="es-ES" dirty="0"/>
              <a:t> Asia</a:t>
            </a:r>
          </a:p>
          <a:p>
            <a:pPr>
              <a:buFont typeface="Arial" panose="020B0604020202020204" pitchFamily="34" charset="0"/>
              <a:buChar char="•"/>
            </a:pPr>
            <a:r>
              <a:rPr lang="es-ES" dirty="0"/>
              <a:t>West </a:t>
            </a:r>
            <a:r>
              <a:rPr lang="es-ES" dirty="0" err="1"/>
              <a:t>Europe</a:t>
            </a:r>
            <a:r>
              <a:rPr lang="es-ES" dirty="0"/>
              <a:t>, etc.</a:t>
            </a:r>
          </a:p>
          <a:p>
            <a:pPr>
              <a:buNone/>
            </a:pPr>
            <a:r>
              <a:rPr lang="es-ES" b="1" dirty="0"/>
              <a:t>✅ ¿Por qué es importante elegir bien la ubicación?</a:t>
            </a:r>
          </a:p>
          <a:p>
            <a:pPr>
              <a:buFont typeface="+mj-lt"/>
              <a:buAutoNum type="arabicPeriod"/>
            </a:pPr>
            <a:r>
              <a:rPr lang="es-ES" b="1" dirty="0"/>
              <a:t>Rendimiento</a:t>
            </a:r>
            <a:r>
              <a:rPr lang="es-ES" dirty="0"/>
              <a:t>: colocar la VM </a:t>
            </a:r>
            <a:r>
              <a:rPr lang="es-ES" b="1" dirty="0"/>
              <a:t>cerca del usuario final</a:t>
            </a:r>
            <a:r>
              <a:rPr lang="es-ES" dirty="0"/>
              <a:t> reduce la latencia.</a:t>
            </a:r>
          </a:p>
          <a:p>
            <a:pPr>
              <a:buFont typeface="+mj-lt"/>
              <a:buAutoNum type="arabicPeriod"/>
            </a:pPr>
            <a:r>
              <a:rPr lang="es-ES" b="1" dirty="0"/>
              <a:t>Cumplimiento legal</a:t>
            </a:r>
            <a:r>
              <a:rPr lang="es-ES" dirty="0"/>
              <a:t>: algunas organizaciones deben almacenar datos </a:t>
            </a:r>
            <a:r>
              <a:rPr lang="es-ES" b="1" dirty="0"/>
              <a:t>dentro de su país o continente</a:t>
            </a:r>
            <a:r>
              <a:rPr lang="es-ES" dirty="0"/>
              <a:t>.</a:t>
            </a:r>
          </a:p>
          <a:p>
            <a:pPr>
              <a:buFont typeface="+mj-lt"/>
              <a:buAutoNum type="arabicPeriod"/>
            </a:pPr>
            <a:r>
              <a:rPr lang="es-ES" b="1" dirty="0"/>
              <a:t>Disponibilidad de recursos</a:t>
            </a:r>
            <a:r>
              <a:rPr lang="es-ES" dirty="0"/>
              <a:t>: </a:t>
            </a:r>
            <a:r>
              <a:rPr lang="es-ES" b="1" dirty="0"/>
              <a:t>no todas las regiones tienen todos los tamaños o tipos de VM</a:t>
            </a:r>
            <a:r>
              <a:rPr lang="es-ES" dirty="0"/>
              <a:t>.</a:t>
            </a:r>
          </a:p>
          <a:p>
            <a:pPr>
              <a:buFont typeface="+mj-lt"/>
              <a:buAutoNum type="arabicPeriod"/>
            </a:pPr>
            <a:r>
              <a:rPr lang="es-ES" b="1" dirty="0"/>
              <a:t>Precio</a:t>
            </a:r>
            <a:r>
              <a:rPr lang="es-ES" dirty="0"/>
              <a:t>: </a:t>
            </a:r>
            <a:r>
              <a:rPr lang="es-ES" b="1" dirty="0"/>
              <a:t>el coste varía por región</a:t>
            </a:r>
            <a:r>
              <a:rPr lang="es-ES" dirty="0"/>
              <a:t>, así que si no estás atado a una ubicación específica, puedes </a:t>
            </a:r>
            <a:r>
              <a:rPr lang="es-ES" b="1" dirty="0"/>
              <a:t>comparar precios y ahorrar</a:t>
            </a:r>
            <a:r>
              <a:rPr lang="es-ES" dirty="0"/>
              <a:t>.</a:t>
            </a:r>
          </a:p>
          <a:p>
            <a:pPr>
              <a:buNone/>
            </a:pPr>
            <a:r>
              <a:rPr lang="es-ES" b="1" dirty="0"/>
              <a:t>💰 Comprender el modelo de precios</a:t>
            </a:r>
          </a:p>
          <a:p>
            <a:pPr>
              <a:buNone/>
            </a:pPr>
            <a:r>
              <a:rPr lang="es-ES" b="1" dirty="0"/>
              <a:t>🔸 Azure cobra por dos conceptos principales en las </a:t>
            </a:r>
            <a:r>
              <a:rPr lang="es-ES" b="1" dirty="0" err="1"/>
              <a:t>VMs</a:t>
            </a:r>
            <a:r>
              <a:rPr lang="es-ES" b="1" dirty="0"/>
              <a:t>:</a:t>
            </a:r>
          </a:p>
          <a:p>
            <a:pPr>
              <a:buNone/>
            </a:pPr>
            <a:r>
              <a:rPr lang="es-ES" b="1" dirty="0" err="1"/>
              <a:t>ConceptoDescripciónCómputo</a:t>
            </a:r>
            <a:r>
              <a:rPr lang="es-ES" dirty="0" err="1"/>
              <a:t>Uso</a:t>
            </a:r>
            <a:r>
              <a:rPr lang="es-ES" dirty="0"/>
              <a:t> de CPU/RAM por segundo o por </a:t>
            </a:r>
            <a:r>
              <a:rPr lang="es-ES" dirty="0" err="1"/>
              <a:t>reserva</a:t>
            </a:r>
            <a:r>
              <a:rPr lang="es-ES" b="1" dirty="0" err="1"/>
              <a:t>Almacenamiento</a:t>
            </a:r>
            <a:r>
              <a:rPr lang="es-ES" dirty="0" err="1"/>
              <a:t>Tamaño</a:t>
            </a:r>
            <a:r>
              <a:rPr lang="es-ES" dirty="0"/>
              <a:t> y tipo de disco asociado a la VM</a:t>
            </a:r>
          </a:p>
          <a:p>
            <a:pPr>
              <a:buNone/>
            </a:pPr>
            <a:r>
              <a:rPr lang="es-ES" b="1" dirty="0"/>
              <a:t>🖥️ Coste de Cómputo</a:t>
            </a:r>
          </a:p>
          <a:p>
            <a:pPr>
              <a:buFont typeface="Arial" panose="020B0604020202020204" pitchFamily="34" charset="0"/>
              <a:buChar char="•"/>
            </a:pPr>
            <a:r>
              <a:rPr lang="es-ES" dirty="0"/>
              <a:t>Se factura </a:t>
            </a:r>
            <a:r>
              <a:rPr lang="es-ES" b="1" dirty="0"/>
              <a:t>por minuto</a:t>
            </a:r>
            <a:r>
              <a:rPr lang="es-ES" dirty="0"/>
              <a:t>, aunque el precio se indique por hora.</a:t>
            </a:r>
          </a:p>
          <a:p>
            <a:pPr>
              <a:buFont typeface="Arial" panose="020B0604020202020204" pitchFamily="34" charset="0"/>
              <a:buChar char="•"/>
            </a:pPr>
            <a:r>
              <a:rPr lang="es-ES" b="1" dirty="0"/>
              <a:t>Si detienes y desalojas la VM (stop + </a:t>
            </a:r>
            <a:r>
              <a:rPr lang="es-ES" b="1" dirty="0" err="1"/>
              <a:t>deallocate</a:t>
            </a:r>
            <a:r>
              <a:rPr lang="es-ES" b="1" dirty="0"/>
              <a:t>)</a:t>
            </a:r>
            <a:r>
              <a:rPr lang="es-ES" dirty="0"/>
              <a:t>, </a:t>
            </a:r>
            <a:r>
              <a:rPr lang="es-ES" b="1" dirty="0"/>
              <a:t>dejas de pagar por cómputo</a:t>
            </a:r>
            <a:r>
              <a:rPr lang="es-ES" dirty="0"/>
              <a:t>, pero no por almacenamiento.</a:t>
            </a:r>
          </a:p>
          <a:p>
            <a:pPr>
              <a:buFont typeface="Arial" panose="020B0604020202020204" pitchFamily="34" charset="0"/>
              <a:buChar char="•"/>
            </a:pPr>
            <a:r>
              <a:rPr lang="es-ES" dirty="0" err="1"/>
              <a:t>VMs</a:t>
            </a:r>
            <a:r>
              <a:rPr lang="es-ES" dirty="0"/>
              <a:t> con </a:t>
            </a:r>
            <a:r>
              <a:rPr lang="es-ES" b="1" dirty="0"/>
              <a:t>Windows</a:t>
            </a:r>
            <a:r>
              <a:rPr lang="es-ES" dirty="0"/>
              <a:t> son más caras que con </a:t>
            </a:r>
            <a:r>
              <a:rPr lang="es-ES" b="1" dirty="0"/>
              <a:t>Linux</a:t>
            </a:r>
            <a:r>
              <a:rPr lang="es-ES" dirty="0"/>
              <a:t>, por el coste de la licencia.</a:t>
            </a:r>
          </a:p>
          <a:p>
            <a:pPr>
              <a:buNone/>
            </a:pPr>
            <a:r>
              <a:rPr lang="es-ES" b="1" dirty="0"/>
              <a:t>💾 Coste de almacenamiento</a:t>
            </a:r>
          </a:p>
          <a:p>
            <a:pPr>
              <a:buFont typeface="Arial" panose="020B0604020202020204" pitchFamily="34" charset="0"/>
              <a:buChar char="•"/>
            </a:pPr>
            <a:r>
              <a:rPr lang="es-ES" dirty="0"/>
              <a:t>Se cobra </a:t>
            </a:r>
            <a:r>
              <a:rPr lang="es-ES" b="1" dirty="0"/>
              <a:t>aunque la VM esté apagada o desalojada</a:t>
            </a:r>
            <a:r>
              <a:rPr lang="es-ES" dirty="0"/>
              <a:t>.</a:t>
            </a:r>
          </a:p>
          <a:p>
            <a:pPr>
              <a:buFont typeface="Arial" panose="020B0604020202020204" pitchFamily="34" charset="0"/>
              <a:buChar char="•"/>
            </a:pPr>
            <a:r>
              <a:rPr lang="es-ES" dirty="0"/>
              <a:t>Pagas por los discos (sistema operativo, datos, </a:t>
            </a:r>
            <a:r>
              <a:rPr lang="es-ES" dirty="0" err="1"/>
              <a:t>backups</a:t>
            </a:r>
            <a:r>
              <a:rPr lang="es-ES" dirty="0"/>
              <a:t>, etc.).</a:t>
            </a:r>
          </a:p>
          <a:p>
            <a:pPr>
              <a:buFont typeface="Arial" panose="020B0604020202020204" pitchFamily="34" charset="0"/>
              <a:buChar char="•"/>
            </a:pPr>
            <a:r>
              <a:rPr lang="es-ES" dirty="0"/>
              <a:t>La elección entre </a:t>
            </a:r>
            <a:r>
              <a:rPr lang="es-ES" b="1" dirty="0"/>
              <a:t>disco HDD (estándar)</a:t>
            </a:r>
            <a:r>
              <a:rPr lang="es-ES" dirty="0"/>
              <a:t> y </a:t>
            </a:r>
            <a:r>
              <a:rPr lang="es-ES" b="1" dirty="0"/>
              <a:t>SSD (premium)</a:t>
            </a:r>
            <a:r>
              <a:rPr lang="es-ES" dirty="0"/>
              <a:t> también afecta al precio.</a:t>
            </a:r>
          </a:p>
          <a:p>
            <a:pPr>
              <a:buNone/>
            </a:pPr>
            <a:r>
              <a:rPr lang="es-ES" b="1" dirty="0"/>
              <a:t>💳 Opciones de pago para el cómputo</a:t>
            </a:r>
          </a:p>
          <a:p>
            <a:pPr>
              <a:buNone/>
            </a:pPr>
            <a:r>
              <a:rPr lang="es-ES" b="1" dirty="0" err="1"/>
              <a:t>OpciónDescripciónRecomendado</a:t>
            </a:r>
            <a:r>
              <a:rPr lang="es-ES" b="1" dirty="0"/>
              <a:t> si...Pago por uso (</a:t>
            </a:r>
            <a:r>
              <a:rPr lang="es-ES" b="1" dirty="0" err="1"/>
              <a:t>Pay</a:t>
            </a:r>
            <a:r>
              <a:rPr lang="es-ES" b="1" dirty="0"/>
              <a:t>-as-you-</a:t>
            </a:r>
            <a:r>
              <a:rPr lang="es-ES" b="1" dirty="0" err="1"/>
              <a:t>go</a:t>
            </a:r>
            <a:r>
              <a:rPr lang="es-ES" b="1" dirty="0"/>
              <a:t>)</a:t>
            </a:r>
            <a:r>
              <a:rPr lang="es-ES" dirty="0"/>
              <a:t>Pagas </a:t>
            </a:r>
            <a:r>
              <a:rPr lang="es-ES" b="1" dirty="0"/>
              <a:t>por segundo</a:t>
            </a:r>
            <a:r>
              <a:rPr lang="es-ES" dirty="0"/>
              <a:t>. Puedes parar/iniciar en cualquier </a:t>
            </a:r>
            <a:r>
              <a:rPr lang="es-ES" dirty="0" err="1"/>
              <a:t>momento.Casos</a:t>
            </a:r>
            <a:r>
              <a:rPr lang="es-ES" dirty="0"/>
              <a:t> de </a:t>
            </a:r>
            <a:r>
              <a:rPr lang="es-ES" b="1" dirty="0"/>
              <a:t>uso temporal, pruebas o </a:t>
            </a:r>
            <a:r>
              <a:rPr lang="es-ES" b="1" dirty="0" err="1"/>
              <a:t>desarrolloInstancias</a:t>
            </a:r>
            <a:r>
              <a:rPr lang="es-ES" b="1" dirty="0"/>
              <a:t> reservadas (</a:t>
            </a:r>
            <a:r>
              <a:rPr lang="es-ES" b="1" dirty="0" err="1"/>
              <a:t>Reserved</a:t>
            </a:r>
            <a:r>
              <a:rPr lang="es-ES" b="1" dirty="0"/>
              <a:t> </a:t>
            </a:r>
            <a:r>
              <a:rPr lang="es-ES" b="1" dirty="0" err="1"/>
              <a:t>Instances</a:t>
            </a:r>
            <a:r>
              <a:rPr lang="es-ES" b="1" dirty="0"/>
              <a:t>)</a:t>
            </a:r>
            <a:r>
              <a:rPr lang="es-ES" dirty="0"/>
              <a:t>Pagas por </a:t>
            </a:r>
            <a:r>
              <a:rPr lang="es-ES" b="1" dirty="0"/>
              <a:t>1 o 3 años por adelantado</a:t>
            </a:r>
            <a:r>
              <a:rPr lang="es-ES" dirty="0"/>
              <a:t>, con hasta </a:t>
            </a:r>
            <a:r>
              <a:rPr lang="es-ES" b="1" dirty="0"/>
              <a:t>72% de </a:t>
            </a:r>
            <a:r>
              <a:rPr lang="es-ES" b="1" dirty="0" err="1"/>
              <a:t>descuento</a:t>
            </a:r>
            <a:r>
              <a:rPr lang="es-ES" dirty="0" err="1"/>
              <a:t>.</a:t>
            </a:r>
            <a:r>
              <a:rPr lang="es-ES" b="1" dirty="0" err="1"/>
              <a:t>Uso</a:t>
            </a:r>
            <a:r>
              <a:rPr lang="es-ES" b="1" dirty="0"/>
              <a:t> constante</a:t>
            </a:r>
            <a:r>
              <a:rPr lang="es-ES" dirty="0"/>
              <a:t> y necesidad de </a:t>
            </a:r>
            <a:r>
              <a:rPr lang="es-ES" b="1" dirty="0"/>
              <a:t>previsibilidad presupuestaria</a:t>
            </a:r>
            <a:endParaRPr lang="es-ES" dirty="0"/>
          </a:p>
          <a:p>
            <a:pPr>
              <a:buNone/>
            </a:pPr>
            <a:r>
              <a:rPr lang="es-ES" b="1" dirty="0"/>
              <a:t>🧠 Recomendación:</a:t>
            </a:r>
          </a:p>
          <a:p>
            <a:pPr>
              <a:buNone/>
            </a:pPr>
            <a:r>
              <a:rPr lang="es-ES" dirty="0"/>
              <a:t>Si estás explorando, desarrollando o haciendo pruebas:</a:t>
            </a:r>
            <a:br>
              <a:rPr lang="es-ES" dirty="0"/>
            </a:br>
            <a:r>
              <a:rPr lang="es-ES" dirty="0"/>
              <a:t>→ Usa </a:t>
            </a:r>
            <a:r>
              <a:rPr lang="es-ES" b="1" dirty="0"/>
              <a:t>consumo bajo demanda (</a:t>
            </a:r>
            <a:r>
              <a:rPr lang="es-ES" b="1" dirty="0" err="1"/>
              <a:t>pay</a:t>
            </a:r>
            <a:r>
              <a:rPr lang="es-ES" b="1" dirty="0"/>
              <a:t>-as-you-</a:t>
            </a:r>
            <a:r>
              <a:rPr lang="es-ES" b="1" dirty="0" err="1"/>
              <a:t>go</a:t>
            </a:r>
            <a:r>
              <a:rPr lang="es-ES" b="1" dirty="0"/>
              <a:t>)</a:t>
            </a:r>
            <a:r>
              <a:rPr lang="es-ES" dirty="0"/>
              <a:t>.</a:t>
            </a:r>
          </a:p>
          <a:p>
            <a:r>
              <a:rPr lang="es-ES" dirty="0"/>
              <a:t>Si tienes un entorno productivo que estará activo por meses o años:</a:t>
            </a:r>
            <a:br>
              <a:rPr lang="es-ES" dirty="0"/>
            </a:br>
            <a:r>
              <a:rPr lang="es-ES" dirty="0"/>
              <a:t>→ Usa </a:t>
            </a:r>
            <a:r>
              <a:rPr lang="es-ES" b="1" dirty="0"/>
              <a:t>instancias reservadas (</a:t>
            </a:r>
            <a:r>
              <a:rPr lang="es-ES" b="1" dirty="0" err="1"/>
              <a:t>RIs</a:t>
            </a:r>
            <a:r>
              <a:rPr lang="es-ES" b="1" dirty="0"/>
              <a:t>)</a:t>
            </a:r>
            <a:r>
              <a:rPr lang="es-ES" dirty="0"/>
              <a:t> para ahorrar.</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Be cautious when resizing production VMs - they will be rebooted automatically which can cause a temporary outage and change some configuration settings such as the IP address.</a:t>
            </a:r>
          </a:p>
          <a:p>
            <a:endParaRPr lang="en-US" dirty="0"/>
          </a:p>
          <a:p>
            <a:r>
              <a:rPr lang="en-US" dirty="0"/>
              <a:t>Sizes for Windows virtual machines in Azure - https://docs.microsoft.com/en-us/azure/virtual-machines/windows/sizes?toc=%2Fazure%2Fvirtual-machines%2Fwindows%2Ftoc.json#size-tables </a:t>
            </a:r>
          </a:p>
          <a:p>
            <a:r>
              <a:rPr lang="en-US" dirty="0"/>
              <a:t>Sizes for Linux virtual machines in Azure - https://docs.microsoft.com/en-us/azure/virtual-machines/linux/sizes?toc=%2fazure%2fvirtual-machines%2flinux%2ftoc.json </a:t>
            </a:r>
          </a:p>
          <a:p>
            <a:pPr>
              <a:buNone/>
            </a:pPr>
            <a:r>
              <a:rPr lang="es-ES" b="1" dirty="0"/>
              <a:t>Elección del tamaño de la máquina virtual en Azure</a:t>
            </a:r>
          </a:p>
          <a:p>
            <a:pPr>
              <a:buNone/>
            </a:pPr>
            <a:r>
              <a:rPr lang="es-ES" dirty="0"/>
              <a:t>Una vez definidos el </a:t>
            </a:r>
            <a:r>
              <a:rPr lang="es-ES" b="1" dirty="0"/>
              <a:t>nombre</a:t>
            </a:r>
            <a:r>
              <a:rPr lang="es-ES" dirty="0"/>
              <a:t> y la </a:t>
            </a:r>
            <a:r>
              <a:rPr lang="es-ES" b="1" dirty="0"/>
              <a:t>ubicación</a:t>
            </a:r>
            <a:r>
              <a:rPr lang="es-ES" dirty="0"/>
              <a:t>, es momento de decidir el </a:t>
            </a:r>
            <a:r>
              <a:rPr lang="es-ES" b="1" dirty="0"/>
              <a:t>tamaño de la VM</a:t>
            </a:r>
            <a:r>
              <a:rPr lang="es-ES" dirty="0"/>
              <a:t>.</a:t>
            </a:r>
            <a:br>
              <a:rPr lang="es-ES" dirty="0"/>
            </a:br>
            <a:r>
              <a:rPr lang="es-ES" dirty="0"/>
              <a:t>En Azure no se elige CPU, RAM y almacenamiento por separado, sino que se selecciona de una </a:t>
            </a:r>
            <a:r>
              <a:rPr lang="es-ES" b="1" dirty="0"/>
              <a:t>familia preconfigurada</a:t>
            </a:r>
            <a:r>
              <a:rPr lang="es-ES" dirty="0"/>
              <a:t> de tamaños.</a:t>
            </a:r>
          </a:p>
          <a:p>
            <a:pPr>
              <a:buNone/>
            </a:pPr>
            <a:r>
              <a:rPr lang="es-ES" b="1" dirty="0"/>
              <a:t>✅ ¿Cómo elegir el tamaño adecuado?</a:t>
            </a:r>
          </a:p>
          <a:p>
            <a:pPr>
              <a:buNone/>
            </a:pPr>
            <a:r>
              <a:rPr lang="es-ES" dirty="0"/>
              <a:t>Depende del tipo de </a:t>
            </a:r>
            <a:r>
              <a:rPr lang="es-ES" b="1" dirty="0"/>
              <a:t>carga de trabajo</a:t>
            </a:r>
            <a:r>
              <a:rPr lang="es-ES" dirty="0"/>
              <a:t> que vas a ejecutar. Azure agrupa las </a:t>
            </a:r>
            <a:r>
              <a:rPr lang="es-ES" dirty="0" err="1"/>
              <a:t>VMs</a:t>
            </a:r>
            <a:r>
              <a:rPr lang="es-ES" dirty="0"/>
              <a:t> por </a:t>
            </a:r>
            <a:r>
              <a:rPr lang="es-ES" b="1" dirty="0"/>
              <a:t>familias de uso</a:t>
            </a:r>
            <a:r>
              <a:rPr lang="es-ES" dirty="0"/>
              <a:t>, según el equilibrio entre CPU, memoria y almacenamiento.</a:t>
            </a:r>
          </a:p>
          <a:p>
            <a:pPr>
              <a:buNone/>
            </a:pPr>
            <a:r>
              <a:rPr lang="es-ES" b="1" dirty="0"/>
              <a:t>🧩 Familias de tamaños de VM en Azure</a:t>
            </a:r>
          </a:p>
          <a:p>
            <a:pPr>
              <a:buNone/>
            </a:pPr>
            <a:r>
              <a:rPr lang="es-ES" b="1" dirty="0"/>
              <a:t>Tipo de </a:t>
            </a:r>
            <a:r>
              <a:rPr lang="es-ES" b="1" dirty="0" err="1"/>
              <a:t>VMFamiliasDescripción</a:t>
            </a:r>
            <a:r>
              <a:rPr lang="es-ES" b="1" dirty="0"/>
              <a:t> / Casos de uso</a:t>
            </a:r>
            <a:r>
              <a:rPr lang="es-ES" dirty="0"/>
              <a:t>🟦 </a:t>
            </a:r>
            <a:r>
              <a:rPr lang="es-ES" b="1" dirty="0"/>
              <a:t>General </a:t>
            </a:r>
            <a:r>
              <a:rPr lang="es-ES" b="1" dirty="0" err="1"/>
              <a:t>Purpose</a:t>
            </a:r>
            <a:r>
              <a:rPr lang="es-ES" dirty="0" err="1"/>
              <a:t>B</a:t>
            </a:r>
            <a:r>
              <a:rPr lang="es-ES" dirty="0"/>
              <a:t>, Dsv3, Dv3, Dasv4, Dav4, DSv2, Dv2, Av2, </a:t>
            </a:r>
            <a:r>
              <a:rPr lang="es-ES" dirty="0" err="1"/>
              <a:t>DCEquilibradas</a:t>
            </a:r>
            <a:r>
              <a:rPr lang="es-ES" dirty="0"/>
              <a:t> en CPU/memoria. Pruebas, desarrollo, bases de datos pequeñas, </a:t>
            </a:r>
            <a:r>
              <a:rPr lang="es-ES" dirty="0" err="1"/>
              <a:t>webservers</a:t>
            </a:r>
            <a:r>
              <a:rPr lang="es-ES" dirty="0"/>
              <a:t> ligeros.🟥 </a:t>
            </a:r>
            <a:r>
              <a:rPr lang="es-ES" b="1" dirty="0"/>
              <a:t>Optimizada para Cómputo</a:t>
            </a:r>
            <a:r>
              <a:rPr lang="es-ES" dirty="0"/>
              <a:t>Fsv2Mayor proporción de CPU. Web de tráfico medio, procesos </a:t>
            </a:r>
            <a:r>
              <a:rPr lang="es-ES" dirty="0" err="1"/>
              <a:t>batch</a:t>
            </a:r>
            <a:r>
              <a:rPr lang="es-ES" dirty="0"/>
              <a:t>, </a:t>
            </a:r>
            <a:r>
              <a:rPr lang="es-ES" dirty="0" err="1"/>
              <a:t>appliances</a:t>
            </a:r>
            <a:r>
              <a:rPr lang="es-ES" dirty="0"/>
              <a:t>, apps.🟩 </a:t>
            </a:r>
            <a:r>
              <a:rPr lang="es-ES" b="1" dirty="0"/>
              <a:t>Optimizada para Memoria</a:t>
            </a:r>
            <a:r>
              <a:rPr lang="es-ES" dirty="0"/>
              <a:t>Esv3, Ev3, Easv4, Eav4, M, Mv2, DSv2, Dv2Más RAM que CPU. Bases de datos relacionales, cachés grandes, analítica en memoria.🟨 </a:t>
            </a:r>
            <a:r>
              <a:rPr lang="es-ES" b="1" dirty="0"/>
              <a:t>Optimizada para Almacenamiento</a:t>
            </a:r>
            <a:r>
              <a:rPr lang="es-ES" dirty="0"/>
              <a:t>Lsv2Alto rendimiento de disco y IOPS. Ideal para bases de datos intensivas.🎮 </a:t>
            </a:r>
            <a:r>
              <a:rPr lang="es-ES" b="1" dirty="0"/>
              <a:t>GPU</a:t>
            </a:r>
            <a:r>
              <a:rPr lang="es-ES" dirty="0"/>
              <a:t>NC, NCv2/3, ND, NDv2, NV, NVv3/v4Procesamiento gráfico y vídeo, renderizado, Deep Learning.🚀 </a:t>
            </a:r>
            <a:r>
              <a:rPr lang="es-ES" b="1" dirty="0"/>
              <a:t>High Performance Compute (HPC)</a:t>
            </a:r>
            <a:r>
              <a:rPr lang="es-ES" dirty="0"/>
              <a:t>HB, HC, </a:t>
            </a:r>
            <a:r>
              <a:rPr lang="es-ES" dirty="0" err="1"/>
              <a:t>HMáximo</a:t>
            </a:r>
            <a:r>
              <a:rPr lang="es-ES" dirty="0"/>
              <a:t> rendimiento computacional y red. Simulaciones científicas, cálculos complejos.</a:t>
            </a:r>
          </a:p>
          <a:p>
            <a:pPr>
              <a:buNone/>
            </a:pPr>
            <a:r>
              <a:rPr lang="es-ES" b="1" dirty="0"/>
              <a:t>🔄 Redimensionamiento de la VM</a:t>
            </a:r>
          </a:p>
          <a:p>
            <a:pPr>
              <a:buNone/>
            </a:pPr>
            <a:r>
              <a:rPr lang="es-ES" b="1" dirty="0"/>
              <a:t>🔧 ¿Se puede cambiar el tamaño después?</a:t>
            </a:r>
          </a:p>
          <a:p>
            <a:pPr>
              <a:buNone/>
            </a:pPr>
            <a:r>
              <a:rPr lang="es-ES" dirty="0"/>
              <a:t>Sí. Puedes </a:t>
            </a:r>
            <a:r>
              <a:rPr lang="es-ES" b="1" dirty="0"/>
              <a:t>redimensionar una VM</a:t>
            </a:r>
            <a:r>
              <a:rPr lang="es-ES" dirty="0"/>
              <a:t> si necesitas más (o menos) recursos, siempre que:</a:t>
            </a:r>
          </a:p>
          <a:p>
            <a:pPr>
              <a:buFont typeface="Arial" panose="020B0604020202020204" pitchFamily="34" charset="0"/>
              <a:buChar char="•"/>
            </a:pPr>
            <a:r>
              <a:rPr lang="es-ES" dirty="0"/>
              <a:t>El tamaño nuevo sea compatible con la </a:t>
            </a:r>
            <a:r>
              <a:rPr lang="es-ES" b="1" dirty="0"/>
              <a:t>infraestructura donde corre la VM</a:t>
            </a:r>
            <a:r>
              <a:rPr lang="es-ES" dirty="0"/>
              <a:t>.</a:t>
            </a:r>
          </a:p>
          <a:p>
            <a:pPr>
              <a:buFont typeface="Arial" panose="020B0604020202020204" pitchFamily="34" charset="0"/>
              <a:buChar char="•"/>
            </a:pPr>
            <a:r>
              <a:rPr lang="es-ES" dirty="0"/>
              <a:t>Si haces </a:t>
            </a:r>
            <a:r>
              <a:rPr lang="es-ES" b="1" dirty="0"/>
              <a:t>stop + </a:t>
            </a:r>
            <a:r>
              <a:rPr lang="es-ES" b="1" dirty="0" err="1"/>
              <a:t>deallocate</a:t>
            </a:r>
            <a:r>
              <a:rPr lang="es-ES" dirty="0"/>
              <a:t>, puedes moverla a otro clúster y elegir cualquier tamaño disponible en tu región.</a:t>
            </a:r>
          </a:p>
          <a:p>
            <a:pPr>
              <a:buNone/>
            </a:pPr>
            <a:r>
              <a:rPr lang="es-ES" b="1" dirty="0"/>
              <a:t>⚠️ Cuidado con:</a:t>
            </a:r>
          </a:p>
          <a:p>
            <a:pPr>
              <a:buFont typeface="Arial" panose="020B0604020202020204" pitchFamily="34" charset="0"/>
              <a:buChar char="•"/>
            </a:pPr>
            <a:r>
              <a:rPr lang="es-ES" b="1" dirty="0"/>
              <a:t>Reinicios</a:t>
            </a:r>
            <a:r>
              <a:rPr lang="es-ES" dirty="0"/>
              <a:t> al cambiar el tamaño (afectan a entornos productivos).</a:t>
            </a:r>
          </a:p>
          <a:p>
            <a:pPr>
              <a:buFont typeface="Arial" panose="020B0604020202020204" pitchFamily="34" charset="0"/>
              <a:buChar char="•"/>
            </a:pPr>
            <a:r>
              <a:rPr lang="es-ES" dirty="0"/>
              <a:t>Cambios en configuraciones como la </a:t>
            </a:r>
            <a:r>
              <a:rPr lang="es-ES" b="1" dirty="0"/>
              <a:t>dirección IP</a:t>
            </a:r>
            <a:r>
              <a:rPr lang="es-ES" dirty="0"/>
              <a:t> (si no está reservada).</a:t>
            </a:r>
          </a:p>
          <a:p>
            <a:pPr>
              <a:buNone/>
            </a:pPr>
            <a:r>
              <a:rPr lang="es-ES" b="1" dirty="0"/>
              <a:t>🧠 Recomendación práctica:</a:t>
            </a:r>
          </a:p>
          <a:p>
            <a:pPr>
              <a:buFont typeface="Arial" panose="020B0604020202020204" pitchFamily="34" charset="0"/>
              <a:buChar char="•"/>
            </a:pPr>
            <a:r>
              <a:rPr lang="es-ES" dirty="0"/>
              <a:t>Usa </a:t>
            </a:r>
            <a:r>
              <a:rPr lang="es-ES" b="1" dirty="0"/>
              <a:t>tamaños B o D</a:t>
            </a:r>
            <a:r>
              <a:rPr lang="es-ES" dirty="0"/>
              <a:t> para desarrollo o pruebas.</a:t>
            </a:r>
          </a:p>
          <a:p>
            <a:pPr>
              <a:buFont typeface="Arial" panose="020B0604020202020204" pitchFamily="34" charset="0"/>
              <a:buChar char="•"/>
            </a:pPr>
            <a:r>
              <a:rPr lang="es-ES" dirty="0"/>
              <a:t>Usa </a:t>
            </a:r>
            <a:r>
              <a:rPr lang="es-ES" b="1" dirty="0"/>
              <a:t>tamaños E o M</a:t>
            </a:r>
            <a:r>
              <a:rPr lang="es-ES" dirty="0"/>
              <a:t> para bases de datos en producción.</a:t>
            </a:r>
          </a:p>
          <a:p>
            <a:pPr>
              <a:buFont typeface="Arial" panose="020B0604020202020204" pitchFamily="34" charset="0"/>
              <a:buChar char="•"/>
            </a:pPr>
            <a:r>
              <a:rPr lang="es-ES" dirty="0"/>
              <a:t>Usa </a:t>
            </a:r>
            <a:r>
              <a:rPr lang="es-ES" b="1" dirty="0"/>
              <a:t>tamaños NV o NC</a:t>
            </a:r>
            <a:r>
              <a:rPr lang="es-ES" dirty="0"/>
              <a:t> si necesitas GPU.</a:t>
            </a:r>
          </a:p>
          <a:p>
            <a:pPr>
              <a:buFont typeface="Arial" panose="020B0604020202020204" pitchFamily="34" charset="0"/>
              <a:buChar char="•"/>
            </a:pPr>
            <a:r>
              <a:rPr lang="es-ES" dirty="0"/>
              <a:t>Redimensiona si notas cuellos de botella, pero hazlo fuera de horario en producción.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4/1/2025 3:26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50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Don’t store data on the temporary disk. It provides temporary storage for applications and processes and is intended to only store data such as page or swap files.</a:t>
            </a:r>
          </a:p>
          <a:p>
            <a:endParaRPr lang="en-US" dirty="0"/>
          </a:p>
          <a:p>
            <a:pPr>
              <a:buNone/>
            </a:pPr>
            <a:r>
              <a:rPr lang="es-ES" b="1" dirty="0"/>
              <a:t>Discos en Máquinas Virtuales (</a:t>
            </a:r>
            <a:r>
              <a:rPr lang="es-ES" b="1" dirty="0" err="1"/>
              <a:t>VMs</a:t>
            </a:r>
            <a:r>
              <a:rPr lang="es-ES" b="1" dirty="0"/>
              <a:t>) de Azure</a:t>
            </a:r>
          </a:p>
          <a:p>
            <a:pPr>
              <a:buNone/>
            </a:pPr>
            <a:r>
              <a:rPr lang="es-ES" dirty="0"/>
              <a:t>Como cualquier otro ordenador, una VM en Azure utiliza </a:t>
            </a:r>
            <a:r>
              <a:rPr lang="es-ES" b="1" dirty="0"/>
              <a:t>discos virtuales (</a:t>
            </a:r>
            <a:r>
              <a:rPr lang="es-ES" b="1" dirty="0" err="1"/>
              <a:t>VHDs</a:t>
            </a:r>
            <a:r>
              <a:rPr lang="es-ES" b="1" dirty="0"/>
              <a:t>)</a:t>
            </a:r>
            <a:r>
              <a:rPr lang="es-ES" dirty="0"/>
              <a:t> para almacenar:</a:t>
            </a:r>
          </a:p>
          <a:p>
            <a:pPr>
              <a:buFont typeface="Arial" panose="020B0604020202020204" pitchFamily="34" charset="0"/>
              <a:buChar char="•"/>
            </a:pPr>
            <a:r>
              <a:rPr lang="es-ES" dirty="0"/>
              <a:t>El sistema operativo</a:t>
            </a:r>
          </a:p>
          <a:p>
            <a:pPr>
              <a:buFont typeface="Arial" panose="020B0604020202020204" pitchFamily="34" charset="0"/>
              <a:buChar char="•"/>
            </a:pPr>
            <a:r>
              <a:rPr lang="es-ES" dirty="0"/>
              <a:t>Aplicaciones</a:t>
            </a:r>
          </a:p>
          <a:p>
            <a:pPr>
              <a:buFont typeface="Arial" panose="020B0604020202020204" pitchFamily="34" charset="0"/>
              <a:buChar char="•"/>
            </a:pPr>
            <a:r>
              <a:rPr lang="es-ES" dirty="0"/>
              <a:t>Datos</a:t>
            </a:r>
          </a:p>
          <a:p>
            <a:pPr>
              <a:buNone/>
            </a:pPr>
            <a:r>
              <a:rPr lang="es-ES" dirty="0"/>
              <a:t>Todas las máquinas virtuales tienen </a:t>
            </a:r>
            <a:r>
              <a:rPr lang="es-ES" b="1" dirty="0"/>
              <a:t>al menos dos discos</a:t>
            </a:r>
            <a:r>
              <a:rPr lang="es-ES" dirty="0"/>
              <a:t> por defecto:</a:t>
            </a:r>
            <a:br>
              <a:rPr lang="es-ES" dirty="0"/>
            </a:br>
            <a:r>
              <a:rPr lang="es-ES" dirty="0"/>
              <a:t>🔹 Un disco del sistema operativo</a:t>
            </a:r>
            <a:br>
              <a:rPr lang="es-ES" dirty="0"/>
            </a:br>
            <a:r>
              <a:rPr lang="es-ES" dirty="0"/>
              <a:t>🔹 Un disco temporal</a:t>
            </a:r>
          </a:p>
          <a:p>
            <a:pPr>
              <a:buNone/>
            </a:pPr>
            <a:r>
              <a:rPr lang="es-ES" dirty="0"/>
              <a:t>También puedes añadir </a:t>
            </a:r>
            <a:r>
              <a:rPr lang="es-ES" b="1" dirty="0"/>
              <a:t>discos de datos</a:t>
            </a:r>
            <a:r>
              <a:rPr lang="es-ES" dirty="0"/>
              <a:t> adicionales según tus necesidades.</a:t>
            </a:r>
          </a:p>
          <a:p>
            <a:pPr>
              <a:buNone/>
            </a:pPr>
            <a:r>
              <a:rPr lang="es-ES" b="1" dirty="0"/>
              <a:t>🖥️ Disco del sistema operativo (OS Disk)</a:t>
            </a:r>
          </a:p>
          <a:p>
            <a:pPr>
              <a:buFont typeface="Arial" panose="020B0604020202020204" pitchFamily="34" charset="0"/>
              <a:buChar char="•"/>
            </a:pPr>
            <a:r>
              <a:rPr lang="es-ES" dirty="0"/>
              <a:t>Es el disco donde se </a:t>
            </a:r>
            <a:r>
              <a:rPr lang="es-ES" b="1" dirty="0"/>
              <a:t>instala el sistema operativo</a:t>
            </a:r>
            <a:r>
              <a:rPr lang="es-ES" dirty="0"/>
              <a:t> que eliges al crear la VM.</a:t>
            </a:r>
          </a:p>
          <a:p>
            <a:pPr>
              <a:buFont typeface="Arial" panose="020B0604020202020204" pitchFamily="34" charset="0"/>
              <a:buChar char="•"/>
            </a:pPr>
            <a:r>
              <a:rPr lang="es-ES" dirty="0"/>
              <a:t>Se </a:t>
            </a:r>
            <a:r>
              <a:rPr lang="es-ES" b="1" dirty="0"/>
              <a:t>registra como unidad C:</a:t>
            </a:r>
            <a:r>
              <a:rPr lang="es-ES" dirty="0"/>
              <a:t> (en Windows).</a:t>
            </a:r>
          </a:p>
          <a:p>
            <a:pPr>
              <a:buFont typeface="Arial" panose="020B0604020202020204" pitchFamily="34" charset="0"/>
              <a:buChar char="•"/>
            </a:pPr>
            <a:r>
              <a:rPr lang="es-ES" dirty="0"/>
              <a:t>Máximo de </a:t>
            </a:r>
            <a:r>
              <a:rPr lang="es-ES" b="1" dirty="0"/>
              <a:t>2.048 GiB</a:t>
            </a:r>
            <a:r>
              <a:rPr lang="es-ES" dirty="0"/>
              <a:t>.</a:t>
            </a:r>
          </a:p>
          <a:p>
            <a:pPr>
              <a:buFont typeface="Arial" panose="020B0604020202020204" pitchFamily="34" charset="0"/>
              <a:buChar char="•"/>
            </a:pPr>
            <a:r>
              <a:rPr lang="es-ES" dirty="0"/>
              <a:t>Es un disco </a:t>
            </a:r>
            <a:r>
              <a:rPr lang="es-ES" b="1" dirty="0"/>
              <a:t>administrado (</a:t>
            </a:r>
            <a:r>
              <a:rPr lang="es-ES" b="1" dirty="0" err="1"/>
              <a:t>managed</a:t>
            </a:r>
            <a:r>
              <a:rPr lang="es-ES" b="1" dirty="0"/>
              <a:t>)</a:t>
            </a:r>
            <a:r>
              <a:rPr lang="es-ES" dirty="0"/>
              <a:t> y persistente.</a:t>
            </a:r>
          </a:p>
          <a:p>
            <a:pPr>
              <a:buNone/>
            </a:pPr>
            <a:r>
              <a:rPr lang="es-ES" b="1" dirty="0"/>
              <a:t>⚠️ Disco temporal</a:t>
            </a:r>
          </a:p>
          <a:p>
            <a:pPr>
              <a:buFont typeface="Arial" panose="020B0604020202020204" pitchFamily="34" charset="0"/>
              <a:buChar char="•"/>
            </a:pPr>
            <a:r>
              <a:rPr lang="es-ES" dirty="0"/>
              <a:t>Se incluye </a:t>
            </a:r>
            <a:r>
              <a:rPr lang="es-ES" b="1" dirty="0"/>
              <a:t>automáticamente con cada VM</a:t>
            </a:r>
            <a:r>
              <a:rPr lang="es-ES" dirty="0"/>
              <a:t>.</a:t>
            </a:r>
          </a:p>
          <a:p>
            <a:pPr>
              <a:buFont typeface="Arial" panose="020B0604020202020204" pitchFamily="34" charset="0"/>
              <a:buChar char="•"/>
            </a:pPr>
            <a:r>
              <a:rPr lang="es-ES" dirty="0"/>
              <a:t>Sirve para </a:t>
            </a:r>
            <a:r>
              <a:rPr lang="es-ES" b="1" dirty="0"/>
              <a:t>almacenamiento temporal</a:t>
            </a:r>
            <a:r>
              <a:rPr lang="es-ES" dirty="0"/>
              <a:t> (por ejemplo: pagefile.sys en Windows, swap en Linux).</a:t>
            </a:r>
          </a:p>
          <a:p>
            <a:pPr>
              <a:buFont typeface="Arial" panose="020B0604020202020204" pitchFamily="34" charset="0"/>
              <a:buChar char="•"/>
            </a:pPr>
            <a:r>
              <a:rPr lang="es-ES" b="1" dirty="0"/>
              <a:t>No es un disco administrado</a:t>
            </a:r>
            <a:r>
              <a:rPr lang="es-ES" dirty="0"/>
              <a:t>, ni debe usarse para guardar datos importantes.</a:t>
            </a:r>
          </a:p>
          <a:p>
            <a:pPr>
              <a:buFont typeface="Arial" panose="020B0604020202020204" pitchFamily="34" charset="0"/>
              <a:buChar char="•"/>
            </a:pPr>
            <a:r>
              <a:rPr lang="es-ES" dirty="0"/>
              <a:t>El contenido puede </a:t>
            </a:r>
            <a:r>
              <a:rPr lang="es-ES" b="1" dirty="0"/>
              <a:t>perderse</a:t>
            </a:r>
            <a:r>
              <a:rPr lang="es-ES" dirty="0"/>
              <a:t>:</a:t>
            </a:r>
          </a:p>
          <a:p>
            <a:pPr marL="742950" lvl="1" indent="-285750">
              <a:buFont typeface="Arial" panose="020B0604020202020204" pitchFamily="34" charset="0"/>
              <a:buChar char="•"/>
            </a:pPr>
            <a:r>
              <a:rPr lang="es-ES" dirty="0"/>
              <a:t>Durante eventos de mantenimiento</a:t>
            </a:r>
          </a:p>
          <a:p>
            <a:pPr marL="742950" lvl="1" indent="-285750">
              <a:buFont typeface="Arial" panose="020B0604020202020204" pitchFamily="34" charset="0"/>
              <a:buChar char="•"/>
            </a:pPr>
            <a:r>
              <a:rPr lang="es-ES" dirty="0"/>
              <a:t>Si se </a:t>
            </a:r>
            <a:r>
              <a:rPr lang="es-ES" b="1" dirty="0" err="1"/>
              <a:t>reimplementa</a:t>
            </a:r>
            <a:r>
              <a:rPr lang="es-ES" b="1" dirty="0"/>
              <a:t> (</a:t>
            </a:r>
            <a:r>
              <a:rPr lang="es-ES" b="1" dirty="0" err="1"/>
              <a:t>redeploy</a:t>
            </a:r>
            <a:r>
              <a:rPr lang="es-ES" b="1" dirty="0"/>
              <a:t>)</a:t>
            </a:r>
            <a:r>
              <a:rPr lang="es-ES" dirty="0"/>
              <a:t> la VM</a:t>
            </a:r>
          </a:p>
          <a:p>
            <a:pPr marL="742950" lvl="1" indent="-285750">
              <a:buFont typeface="Arial" panose="020B0604020202020204" pitchFamily="34" charset="0"/>
              <a:buChar char="•"/>
            </a:pPr>
            <a:r>
              <a:rPr lang="es-ES" dirty="0"/>
              <a:t>En algunos reinicios (por ejemplo, cambio de host)</a:t>
            </a:r>
          </a:p>
          <a:p>
            <a:pPr>
              <a:buNone/>
            </a:pPr>
            <a:r>
              <a:rPr lang="es-ES" b="1" dirty="0"/>
              <a:t>Sistema </a:t>
            </a:r>
            <a:r>
              <a:rPr lang="es-ES" b="1" dirty="0" err="1"/>
              <a:t>OperativoRuta</a:t>
            </a:r>
            <a:r>
              <a:rPr lang="es-ES" b="1" dirty="0"/>
              <a:t>/</a:t>
            </a:r>
            <a:r>
              <a:rPr lang="es-ES" b="1" dirty="0" err="1"/>
              <a:t>Unidad</a:t>
            </a:r>
            <a:r>
              <a:rPr lang="es-ES" dirty="0" err="1"/>
              <a:t>WindowsD</a:t>
            </a:r>
            <a:r>
              <a:rPr lang="es-ES" dirty="0"/>
              <a:t>:\ (usualmente)Linux/</a:t>
            </a:r>
            <a:r>
              <a:rPr lang="es-ES" dirty="0" err="1"/>
              <a:t>dev</a:t>
            </a:r>
            <a:r>
              <a:rPr lang="es-ES" dirty="0"/>
              <a:t>/</a:t>
            </a:r>
            <a:r>
              <a:rPr lang="es-ES" dirty="0" err="1"/>
              <a:t>sdb</a:t>
            </a:r>
            <a:r>
              <a:rPr lang="es-ES" dirty="0"/>
              <a:t> montado en /</a:t>
            </a:r>
            <a:r>
              <a:rPr lang="es-ES" dirty="0" err="1"/>
              <a:t>mnt</a:t>
            </a:r>
            <a:endParaRPr lang="es-ES" dirty="0"/>
          </a:p>
          <a:p>
            <a:pPr>
              <a:buNone/>
            </a:pPr>
            <a:r>
              <a:rPr lang="es-ES" dirty="0"/>
              <a:t>🛑 </a:t>
            </a:r>
            <a:r>
              <a:rPr lang="es-ES" b="1" dirty="0"/>
              <a:t>No guardes información crítica en el disco temporal.</a:t>
            </a:r>
            <a:r>
              <a:rPr lang="es-ES" dirty="0"/>
              <a:t> Solo úsalo para archivos temporales o de paginación.</a:t>
            </a:r>
          </a:p>
          <a:p>
            <a:pPr>
              <a:buNone/>
            </a:pPr>
            <a:r>
              <a:rPr lang="es-ES" b="1" dirty="0"/>
              <a:t>💾 Discos de datos (Data Disks)</a:t>
            </a:r>
          </a:p>
          <a:p>
            <a:pPr>
              <a:buFont typeface="Arial" panose="020B0604020202020204" pitchFamily="34" charset="0"/>
              <a:buChar char="•"/>
            </a:pPr>
            <a:r>
              <a:rPr lang="es-ES" dirty="0"/>
              <a:t>Discos </a:t>
            </a:r>
            <a:r>
              <a:rPr lang="es-ES" b="1" dirty="0"/>
              <a:t>adicionales</a:t>
            </a:r>
            <a:r>
              <a:rPr lang="es-ES" dirty="0"/>
              <a:t> que puedes </a:t>
            </a:r>
            <a:r>
              <a:rPr lang="es-ES" b="1" dirty="0"/>
              <a:t>adjuntar manualmente</a:t>
            </a:r>
            <a:r>
              <a:rPr lang="es-ES" dirty="0"/>
              <a:t> a la VM.</a:t>
            </a:r>
          </a:p>
          <a:p>
            <a:pPr>
              <a:buFont typeface="Arial" panose="020B0604020202020204" pitchFamily="34" charset="0"/>
              <a:buChar char="•"/>
            </a:pPr>
            <a:r>
              <a:rPr lang="es-ES" dirty="0"/>
              <a:t>Usados para </a:t>
            </a:r>
            <a:r>
              <a:rPr lang="es-ES" b="1" dirty="0"/>
              <a:t>almacenar datos de aplicaciones</a:t>
            </a:r>
            <a:r>
              <a:rPr lang="es-ES" dirty="0"/>
              <a:t>, archivos, bases de datos, etc.</a:t>
            </a:r>
          </a:p>
          <a:p>
            <a:pPr>
              <a:buFont typeface="Arial" panose="020B0604020202020204" pitchFamily="34" charset="0"/>
              <a:buChar char="•"/>
            </a:pPr>
            <a:r>
              <a:rPr lang="es-ES" dirty="0"/>
              <a:t>Se registran como </a:t>
            </a:r>
            <a:r>
              <a:rPr lang="es-ES" b="1" dirty="0"/>
              <a:t>unidades SCSI</a:t>
            </a:r>
            <a:r>
              <a:rPr lang="es-ES" dirty="0"/>
              <a:t>.</a:t>
            </a:r>
          </a:p>
          <a:p>
            <a:pPr>
              <a:buFont typeface="Arial" panose="020B0604020202020204" pitchFamily="34" charset="0"/>
              <a:buChar char="•"/>
            </a:pPr>
            <a:r>
              <a:rPr lang="es-ES" dirty="0"/>
              <a:t>Puedes elegir la letra de la unidad en Windows.</a:t>
            </a:r>
          </a:p>
          <a:p>
            <a:pPr>
              <a:buFont typeface="Arial" panose="020B0604020202020204" pitchFamily="34" charset="0"/>
              <a:buChar char="•"/>
            </a:pPr>
            <a:r>
              <a:rPr lang="es-ES" b="1" dirty="0"/>
              <a:t>Capacidad máxima por disco:</a:t>
            </a:r>
            <a:r>
              <a:rPr lang="es-ES" dirty="0"/>
              <a:t> </a:t>
            </a:r>
            <a:r>
              <a:rPr lang="es-ES" b="1" dirty="0"/>
              <a:t>4.095 GiB</a:t>
            </a:r>
            <a:endParaRPr lang="es-ES" dirty="0"/>
          </a:p>
          <a:p>
            <a:pPr>
              <a:buFont typeface="Arial" panose="020B0604020202020204" pitchFamily="34" charset="0"/>
              <a:buChar char="•"/>
            </a:pPr>
            <a:r>
              <a:rPr lang="es-ES" dirty="0"/>
              <a:t>El </a:t>
            </a:r>
            <a:r>
              <a:rPr lang="es-ES" b="1" dirty="0"/>
              <a:t>número de discos permitidos</a:t>
            </a:r>
            <a:r>
              <a:rPr lang="es-ES" dirty="0"/>
              <a:t> y el </a:t>
            </a:r>
            <a:r>
              <a:rPr lang="es-ES" b="1" dirty="0"/>
              <a:t>tipo de almacenamiento</a:t>
            </a:r>
            <a:r>
              <a:rPr lang="es-ES" dirty="0"/>
              <a:t> disponible depende del </a:t>
            </a:r>
            <a:r>
              <a:rPr lang="es-ES" b="1" dirty="0"/>
              <a:t>tamaño de la VM</a:t>
            </a:r>
            <a:r>
              <a:rPr lang="es-ES" dirty="0"/>
              <a:t>.</a:t>
            </a:r>
          </a:p>
          <a:p>
            <a:pPr>
              <a:buNone/>
            </a:pPr>
            <a:r>
              <a:rPr lang="es-ES" b="1" dirty="0"/>
              <a:t>✅ Resumen práctico</a:t>
            </a:r>
          </a:p>
          <a:p>
            <a:r>
              <a:rPr lang="es-ES" b="1" dirty="0"/>
              <a:t>Tipo de </a:t>
            </a:r>
            <a:r>
              <a:rPr lang="es-ES" b="1" dirty="0" err="1"/>
              <a:t>discoPersistenciaUso</a:t>
            </a:r>
            <a:r>
              <a:rPr lang="es-ES" b="1" dirty="0"/>
              <a:t> </a:t>
            </a:r>
            <a:r>
              <a:rPr lang="es-ES" b="1" dirty="0" err="1"/>
              <a:t>recomendadoUnidad</a:t>
            </a:r>
            <a:r>
              <a:rPr lang="es-ES" b="1" dirty="0"/>
              <a:t>/</a:t>
            </a:r>
            <a:r>
              <a:rPr lang="es-ES" b="1" dirty="0" err="1"/>
              <a:t>Ruta</a:t>
            </a:r>
            <a:r>
              <a:rPr lang="es-ES" dirty="0" err="1"/>
              <a:t>Disco</a:t>
            </a:r>
            <a:r>
              <a:rPr lang="es-ES" dirty="0"/>
              <a:t> del sistema✔️ </a:t>
            </a:r>
            <a:r>
              <a:rPr lang="es-ES" dirty="0" err="1"/>
              <a:t>PersistenteSistema</a:t>
            </a:r>
            <a:r>
              <a:rPr lang="es-ES" dirty="0"/>
              <a:t> </a:t>
            </a:r>
            <a:r>
              <a:rPr lang="es-ES" dirty="0" err="1"/>
              <a:t>operativoC</a:t>
            </a:r>
            <a:r>
              <a:rPr lang="es-ES" dirty="0"/>
              <a:t>:\ o /</a:t>
            </a:r>
            <a:r>
              <a:rPr lang="es-ES" dirty="0" err="1"/>
              <a:t>dev</a:t>
            </a:r>
            <a:r>
              <a:rPr lang="es-ES" dirty="0"/>
              <a:t>/sda1Disco temporal❌ No </a:t>
            </a:r>
            <a:r>
              <a:rPr lang="es-ES" dirty="0" err="1"/>
              <a:t>persistenteArchivos</a:t>
            </a:r>
            <a:r>
              <a:rPr lang="es-ES" dirty="0"/>
              <a:t> de paginación, uso </a:t>
            </a:r>
            <a:r>
              <a:rPr lang="es-ES" dirty="0" err="1"/>
              <a:t>temporalD</a:t>
            </a:r>
            <a:r>
              <a:rPr lang="es-ES" dirty="0"/>
              <a:t>:\ o /</a:t>
            </a:r>
            <a:r>
              <a:rPr lang="es-ES" dirty="0" err="1"/>
              <a:t>mntDisco</a:t>
            </a:r>
            <a:r>
              <a:rPr lang="es-ES" dirty="0"/>
              <a:t> de datos✔️ </a:t>
            </a:r>
            <a:r>
              <a:rPr lang="es-ES" dirty="0" err="1"/>
              <a:t>PersistenteDatos</a:t>
            </a:r>
            <a:r>
              <a:rPr lang="es-ES" dirty="0"/>
              <a:t> de apps, </a:t>
            </a:r>
            <a:r>
              <a:rPr lang="es-ES" dirty="0" err="1"/>
              <a:t>DBs</a:t>
            </a:r>
            <a:r>
              <a:rPr lang="es-ES" dirty="0"/>
              <a:t>, archivos a largo </a:t>
            </a:r>
            <a:r>
              <a:rPr lang="es-ES" dirty="0" err="1"/>
              <a:t>plazoE</a:t>
            </a:r>
            <a:r>
              <a:rPr lang="es-ES" dirty="0"/>
              <a:t>:\, F:\, etc.</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4/1/2025 3:26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s-ES" b="1" dirty="0"/>
              <a:t>Operaciones de almacenamiento en Azure para </a:t>
            </a:r>
            <a:r>
              <a:rPr lang="es-ES" b="1" dirty="0" err="1"/>
              <a:t>VMs</a:t>
            </a:r>
            <a:endParaRPr lang="es-ES" b="1" dirty="0"/>
          </a:p>
          <a:p>
            <a:pPr>
              <a:buNone/>
            </a:pPr>
            <a:r>
              <a:rPr lang="es-ES" dirty="0"/>
              <a:t>Azure ofrece opciones de almacenamiento de </a:t>
            </a:r>
            <a:r>
              <a:rPr lang="es-ES" b="1" dirty="0"/>
              <a:t>alto rendimiento</a:t>
            </a:r>
            <a:r>
              <a:rPr lang="es-ES" dirty="0"/>
              <a:t> y </a:t>
            </a:r>
            <a:r>
              <a:rPr lang="es-ES" b="1" dirty="0"/>
              <a:t>baja latencia</a:t>
            </a:r>
            <a:r>
              <a:rPr lang="es-ES" dirty="0"/>
              <a:t> mediante discos conectados a máquinas virtuales.</a:t>
            </a:r>
          </a:p>
          <a:p>
            <a:pPr>
              <a:buNone/>
            </a:pPr>
            <a:r>
              <a:rPr lang="es-ES" b="1" dirty="0"/>
              <a:t>⚡ Azure Premium Storage</a:t>
            </a:r>
          </a:p>
          <a:p>
            <a:pPr>
              <a:buFont typeface="Arial" panose="020B0604020202020204" pitchFamily="34" charset="0"/>
              <a:buChar char="•"/>
            </a:pPr>
            <a:r>
              <a:rPr lang="es-ES" dirty="0"/>
              <a:t>Usa discos basados en </a:t>
            </a:r>
            <a:r>
              <a:rPr lang="es-ES" b="1" dirty="0"/>
              <a:t>SSD (unidades de estado sólido)</a:t>
            </a:r>
            <a:r>
              <a:rPr lang="es-ES" dirty="0"/>
              <a:t>.</a:t>
            </a:r>
          </a:p>
          <a:p>
            <a:pPr>
              <a:buFont typeface="Arial" panose="020B0604020202020204" pitchFamily="34" charset="0"/>
              <a:buChar char="•"/>
            </a:pPr>
            <a:r>
              <a:rPr lang="es-ES" dirty="0"/>
              <a:t>Diseñado para </a:t>
            </a:r>
            <a:r>
              <a:rPr lang="es-ES" b="1" dirty="0"/>
              <a:t>cargas de trabajo intensivas en I/O</a:t>
            </a:r>
            <a:r>
              <a:rPr lang="es-ES" dirty="0"/>
              <a:t> (alta entrada/salida por segundo).</a:t>
            </a:r>
          </a:p>
          <a:p>
            <a:pPr>
              <a:buFont typeface="Arial" panose="020B0604020202020204" pitchFamily="34" charset="0"/>
              <a:buChar char="•"/>
            </a:pPr>
            <a:r>
              <a:rPr lang="es-ES" dirty="0"/>
              <a:t>✅ Se pueden conectar varios discos premium a una VM para alcanzar:</a:t>
            </a:r>
          </a:p>
          <a:p>
            <a:pPr>
              <a:buNone/>
            </a:pPr>
            <a:r>
              <a:rPr lang="es-ES" b="1" dirty="0" err="1"/>
              <a:t>RecursoMáximo</a:t>
            </a:r>
            <a:r>
              <a:rPr lang="es-ES" b="1" dirty="0"/>
              <a:t> por </a:t>
            </a:r>
            <a:r>
              <a:rPr lang="es-ES" b="1" dirty="0" err="1"/>
              <a:t>VM</a:t>
            </a:r>
            <a:r>
              <a:rPr lang="es-ES" dirty="0" err="1"/>
              <a:t>Capacidad</a:t>
            </a:r>
            <a:r>
              <a:rPr lang="es-ES" dirty="0"/>
              <a:t> </a:t>
            </a:r>
            <a:r>
              <a:rPr lang="es-ES" dirty="0" err="1"/>
              <a:t>totalHasta</a:t>
            </a:r>
            <a:r>
              <a:rPr lang="es-ES" dirty="0"/>
              <a:t> </a:t>
            </a:r>
            <a:r>
              <a:rPr lang="es-ES" b="1" dirty="0"/>
              <a:t>256 </a:t>
            </a:r>
            <a:r>
              <a:rPr lang="es-ES" b="1" dirty="0" err="1"/>
              <a:t>TB</a:t>
            </a:r>
            <a:r>
              <a:rPr lang="es-ES" dirty="0" err="1"/>
              <a:t>Operaciones</a:t>
            </a:r>
            <a:r>
              <a:rPr lang="es-ES" dirty="0"/>
              <a:t> por segundo (IOPS)Hasta </a:t>
            </a:r>
            <a:r>
              <a:rPr lang="es-ES" b="1" dirty="0"/>
              <a:t>80.000</a:t>
            </a:r>
            <a:r>
              <a:rPr lang="es-ES" dirty="0"/>
              <a:t>Velocidad de lectura/</a:t>
            </a:r>
            <a:r>
              <a:rPr lang="es-ES" dirty="0" err="1"/>
              <a:t>escrituraHasta</a:t>
            </a:r>
            <a:r>
              <a:rPr lang="es-ES" dirty="0"/>
              <a:t> </a:t>
            </a:r>
            <a:r>
              <a:rPr lang="es-ES" b="1" dirty="0"/>
              <a:t>2.000 MB/s</a:t>
            </a:r>
            <a:endParaRPr lang="es-ES" dirty="0"/>
          </a:p>
          <a:p>
            <a:pPr>
              <a:buFont typeface="Arial" panose="020B0604020202020204" pitchFamily="34" charset="0"/>
              <a:buChar char="•"/>
            </a:pPr>
            <a:r>
              <a:rPr lang="es-ES" dirty="0"/>
              <a:t>Latencias muy </a:t>
            </a:r>
            <a:r>
              <a:rPr lang="es-ES" b="1" dirty="0"/>
              <a:t>bajas en lecturas</a:t>
            </a:r>
            <a:r>
              <a:rPr lang="es-ES" dirty="0"/>
              <a:t>.</a:t>
            </a:r>
          </a:p>
          <a:p>
            <a:pPr>
              <a:buNone/>
            </a:pPr>
            <a:r>
              <a:rPr lang="es-ES" dirty="0"/>
              <a:t>🔁 Puedes </a:t>
            </a:r>
            <a:r>
              <a:rPr lang="es-ES" b="1" dirty="0"/>
              <a:t>migrar discos existentes</a:t>
            </a:r>
            <a:r>
              <a:rPr lang="es-ES" dirty="0"/>
              <a:t> a Premium Storage si necesitas más rendimiento.</a:t>
            </a:r>
          </a:p>
          <a:p>
            <a:pPr>
              <a:buNone/>
            </a:pPr>
            <a:r>
              <a:rPr lang="es-ES" b="1" dirty="0"/>
              <a:t>🔸 Tipos de discos en Azure</a:t>
            </a:r>
          </a:p>
          <a:p>
            <a:pPr>
              <a:buNone/>
            </a:pPr>
            <a:r>
              <a:rPr lang="es-ES" b="1" dirty="0"/>
              <a:t>1️⃣ Discos no administrados (</a:t>
            </a:r>
            <a:r>
              <a:rPr lang="es-ES" b="1" dirty="0" err="1"/>
              <a:t>Unmanaged</a:t>
            </a:r>
            <a:r>
              <a:rPr lang="es-ES" b="1" dirty="0"/>
              <a:t> disks)</a:t>
            </a:r>
          </a:p>
          <a:p>
            <a:pPr>
              <a:buFont typeface="Arial" panose="020B0604020202020204" pitchFamily="34" charset="0"/>
              <a:buChar char="•"/>
            </a:pPr>
            <a:r>
              <a:rPr lang="es-ES" dirty="0"/>
              <a:t>Método original.</a:t>
            </a:r>
          </a:p>
          <a:p>
            <a:pPr>
              <a:buFont typeface="Arial" panose="020B0604020202020204" pitchFamily="34" charset="0"/>
              <a:buChar char="•"/>
            </a:pPr>
            <a:r>
              <a:rPr lang="es-ES" dirty="0"/>
              <a:t>Tú gestionas manualmente las </a:t>
            </a:r>
            <a:r>
              <a:rPr lang="es-ES" b="1" dirty="0"/>
              <a:t>cuentas de almacenamiento</a:t>
            </a:r>
            <a:r>
              <a:rPr lang="es-ES" dirty="0"/>
              <a:t> donde se guardan los archivos .</a:t>
            </a:r>
            <a:r>
              <a:rPr lang="es-ES" dirty="0" err="1"/>
              <a:t>vhd</a:t>
            </a:r>
            <a:r>
              <a:rPr lang="es-ES" dirty="0"/>
              <a:t>.</a:t>
            </a:r>
          </a:p>
          <a:p>
            <a:pPr>
              <a:buFont typeface="Arial" panose="020B0604020202020204" pitchFamily="34" charset="0"/>
              <a:buChar char="•"/>
            </a:pPr>
            <a:r>
              <a:rPr lang="es-ES" dirty="0"/>
              <a:t>Los .</a:t>
            </a:r>
            <a:r>
              <a:rPr lang="es-ES" dirty="0" err="1"/>
              <a:t>vhd</a:t>
            </a:r>
            <a:r>
              <a:rPr lang="es-ES" dirty="0"/>
              <a:t> se almacenan como </a:t>
            </a:r>
            <a:r>
              <a:rPr lang="es-ES" b="1" dirty="0"/>
              <a:t>page blobs</a:t>
            </a:r>
            <a:r>
              <a:rPr lang="es-ES" dirty="0"/>
              <a:t>.</a:t>
            </a:r>
          </a:p>
          <a:p>
            <a:pPr>
              <a:buFont typeface="Arial" panose="020B0604020202020204" pitchFamily="34" charset="0"/>
              <a:buChar char="•"/>
            </a:pPr>
            <a:r>
              <a:rPr lang="es-ES" dirty="0"/>
              <a:t>⚠️ Más complejo de administrar y </a:t>
            </a:r>
            <a:r>
              <a:rPr lang="es-ES" b="1" dirty="0"/>
              <a:t>menos recomendado hoy en día</a:t>
            </a:r>
            <a:r>
              <a:rPr lang="es-ES" dirty="0"/>
              <a:t>.</a:t>
            </a:r>
          </a:p>
          <a:p>
            <a:pPr>
              <a:buNone/>
            </a:pPr>
            <a:r>
              <a:rPr lang="es-ES" b="1" dirty="0"/>
              <a:t>2️⃣ Discos administrados (</a:t>
            </a:r>
            <a:r>
              <a:rPr lang="es-ES" b="1" dirty="0" err="1"/>
              <a:t>Managed</a:t>
            </a:r>
            <a:r>
              <a:rPr lang="es-ES" b="1" dirty="0"/>
              <a:t> disks) ✅ Recomendado</a:t>
            </a:r>
          </a:p>
          <a:p>
            <a:pPr>
              <a:buFont typeface="Arial" panose="020B0604020202020204" pitchFamily="34" charset="0"/>
              <a:buChar char="•"/>
            </a:pPr>
            <a:r>
              <a:rPr lang="es-ES" dirty="0"/>
              <a:t>Azure se encarga de toda la gestión del almacenamiento por ti.</a:t>
            </a:r>
          </a:p>
          <a:p>
            <a:pPr>
              <a:buFont typeface="Arial" panose="020B0604020202020204" pitchFamily="34" charset="0"/>
              <a:buChar char="•"/>
            </a:pPr>
            <a:r>
              <a:rPr lang="es-ES" dirty="0"/>
              <a:t>No necesitas preocuparte por cuentas de almacenamiento ni blobs.</a:t>
            </a:r>
          </a:p>
          <a:p>
            <a:pPr>
              <a:buFont typeface="Arial" panose="020B0604020202020204" pitchFamily="34" charset="0"/>
              <a:buChar char="•"/>
            </a:pPr>
            <a:r>
              <a:rPr lang="es-ES" dirty="0"/>
              <a:t>Están basados también en </a:t>
            </a:r>
            <a:r>
              <a:rPr lang="es-ES" b="1" dirty="0"/>
              <a:t>page blobs</a:t>
            </a:r>
            <a:r>
              <a:rPr lang="es-ES" dirty="0"/>
              <a:t> pero </a:t>
            </a:r>
            <a:r>
              <a:rPr lang="es-ES" b="1" dirty="0"/>
              <a:t>Azure los abstrae</a:t>
            </a:r>
            <a:r>
              <a:rPr lang="es-ES" dirty="0"/>
              <a:t>.</a:t>
            </a:r>
          </a:p>
          <a:p>
            <a:pPr>
              <a:buFont typeface="Arial" panose="020B0604020202020204" pitchFamily="34" charset="0"/>
              <a:buChar char="•"/>
            </a:pPr>
            <a:r>
              <a:rPr lang="es-ES" dirty="0"/>
              <a:t>Permite seleccionar el tipo de disco según tu necesidad de rendimiento y coste.</a:t>
            </a:r>
          </a:p>
          <a:p>
            <a:pPr>
              <a:buNone/>
            </a:pPr>
            <a:r>
              <a:rPr lang="es-ES" b="1" dirty="0"/>
              <a:t>📦 Tipos de discos administrados:</a:t>
            </a:r>
          </a:p>
          <a:p>
            <a:pPr>
              <a:buNone/>
            </a:pPr>
            <a:r>
              <a:rPr lang="es-ES" b="1" dirty="0"/>
              <a:t>Tipo de </a:t>
            </a:r>
            <a:r>
              <a:rPr lang="es-ES" b="1" dirty="0" err="1"/>
              <a:t>discoTecnologíaUso</a:t>
            </a:r>
            <a:r>
              <a:rPr lang="es-ES" b="1" dirty="0"/>
              <a:t> </a:t>
            </a:r>
            <a:r>
              <a:rPr lang="es-ES" b="1" dirty="0" err="1"/>
              <a:t>recomendadoUltra</a:t>
            </a:r>
            <a:r>
              <a:rPr lang="es-ES" b="1" dirty="0"/>
              <a:t> </a:t>
            </a:r>
            <a:r>
              <a:rPr lang="es-ES" b="1" dirty="0" err="1"/>
              <a:t>SSD</a:t>
            </a:r>
            <a:r>
              <a:rPr lang="es-ES" dirty="0" err="1"/>
              <a:t>SSDAplicaciones</a:t>
            </a:r>
            <a:r>
              <a:rPr lang="es-ES" dirty="0"/>
              <a:t> con IOPS extremadamente </a:t>
            </a:r>
            <a:r>
              <a:rPr lang="es-ES" dirty="0" err="1"/>
              <a:t>altas</a:t>
            </a:r>
            <a:r>
              <a:rPr lang="es-ES" b="1" dirty="0" err="1"/>
              <a:t>Premium</a:t>
            </a:r>
            <a:r>
              <a:rPr lang="es-ES" b="1" dirty="0"/>
              <a:t> </a:t>
            </a:r>
            <a:r>
              <a:rPr lang="es-ES" b="1" dirty="0" err="1"/>
              <a:t>SSD</a:t>
            </a:r>
            <a:r>
              <a:rPr lang="es-ES" dirty="0" err="1"/>
              <a:t>SSDCargas</a:t>
            </a:r>
            <a:r>
              <a:rPr lang="es-ES" dirty="0"/>
              <a:t> de trabajo críticas, bases de </a:t>
            </a:r>
            <a:r>
              <a:rPr lang="es-ES" dirty="0" err="1"/>
              <a:t>datos</a:t>
            </a:r>
            <a:r>
              <a:rPr lang="es-ES" b="1" dirty="0" err="1"/>
              <a:t>Standard</a:t>
            </a:r>
            <a:r>
              <a:rPr lang="es-ES" b="1" dirty="0"/>
              <a:t> </a:t>
            </a:r>
            <a:r>
              <a:rPr lang="es-ES" b="1" dirty="0" err="1"/>
              <a:t>SSD</a:t>
            </a:r>
            <a:r>
              <a:rPr lang="es-ES" dirty="0" err="1"/>
              <a:t>SSDBuen</a:t>
            </a:r>
            <a:r>
              <a:rPr lang="es-ES" dirty="0"/>
              <a:t> equilibrio coste-</a:t>
            </a:r>
            <a:r>
              <a:rPr lang="es-ES" dirty="0" err="1"/>
              <a:t>rendimiento</a:t>
            </a:r>
            <a:r>
              <a:rPr lang="es-ES" b="1" dirty="0" err="1"/>
              <a:t>Standard</a:t>
            </a:r>
            <a:r>
              <a:rPr lang="es-ES" b="1" dirty="0"/>
              <a:t> </a:t>
            </a:r>
            <a:r>
              <a:rPr lang="es-ES" b="1" dirty="0" err="1"/>
              <a:t>HDD</a:t>
            </a:r>
            <a:r>
              <a:rPr lang="es-ES" dirty="0" err="1"/>
              <a:t>HDDDatos</a:t>
            </a:r>
            <a:r>
              <a:rPr lang="es-ES" dirty="0"/>
              <a:t> no críticos, </a:t>
            </a:r>
            <a:r>
              <a:rPr lang="es-ES" dirty="0" err="1"/>
              <a:t>backups</a:t>
            </a:r>
            <a:r>
              <a:rPr lang="es-ES" dirty="0"/>
              <a:t>, menor coste</a:t>
            </a:r>
          </a:p>
          <a:p>
            <a:pPr>
              <a:buNone/>
            </a:pPr>
            <a:r>
              <a:rPr lang="es-ES" b="1" dirty="0"/>
              <a:t>📌 Consejos clave</a:t>
            </a:r>
          </a:p>
          <a:p>
            <a:pPr>
              <a:buFont typeface="Arial" panose="020B0604020202020204" pitchFamily="34" charset="0"/>
              <a:buChar char="•"/>
            </a:pPr>
            <a:r>
              <a:rPr lang="es-ES" dirty="0"/>
              <a:t>✅ Para </a:t>
            </a:r>
            <a:r>
              <a:rPr lang="es-ES" b="1" dirty="0"/>
              <a:t>mejor rendimiento</a:t>
            </a:r>
            <a:r>
              <a:rPr lang="es-ES" dirty="0"/>
              <a:t>, usa </a:t>
            </a:r>
            <a:r>
              <a:rPr lang="es-ES" b="1" dirty="0"/>
              <a:t>Premium SSD o Ultra SSD</a:t>
            </a:r>
            <a:r>
              <a:rPr lang="es-ES" dirty="0"/>
              <a:t>.</a:t>
            </a:r>
          </a:p>
          <a:p>
            <a:pPr>
              <a:buFont typeface="Arial" panose="020B0604020202020204" pitchFamily="34" charset="0"/>
              <a:buChar char="•"/>
            </a:pPr>
            <a:r>
              <a:rPr lang="es-ES" dirty="0"/>
              <a:t>💰 Si no necesitas alto IOPS, puedes ahorrar costes usando </a:t>
            </a:r>
            <a:r>
              <a:rPr lang="es-ES" b="1" dirty="0"/>
              <a:t>Standard SSD o HDD</a:t>
            </a:r>
            <a:r>
              <a:rPr lang="es-ES" dirty="0"/>
              <a:t>.</a:t>
            </a:r>
          </a:p>
          <a:p>
            <a:pPr>
              <a:buFont typeface="Arial" panose="020B0604020202020204" pitchFamily="34" charset="0"/>
              <a:buChar char="•"/>
            </a:pPr>
            <a:r>
              <a:rPr lang="es-ES" dirty="0"/>
              <a:t>📈 Las </a:t>
            </a:r>
            <a:r>
              <a:rPr lang="es-ES" b="1" dirty="0" err="1"/>
              <a:t>VMs</a:t>
            </a:r>
            <a:r>
              <a:rPr lang="es-ES" b="1" dirty="0"/>
              <a:t> individuales con discos administrados</a:t>
            </a:r>
            <a:r>
              <a:rPr lang="es-ES" dirty="0"/>
              <a:t> son las únicas que </a:t>
            </a:r>
            <a:r>
              <a:rPr lang="es-ES" b="1" dirty="0"/>
              <a:t>cumplen el SLA del 99,95%</a:t>
            </a:r>
            <a:r>
              <a:rPr lang="es-ES" dirty="0"/>
              <a:t>.</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4/1/2025 3:26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2181316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2063" y="1889046"/>
            <a:ext cx="4167887" cy="2215991"/>
          </a:xfrm>
        </p:spPr>
        <p:txBody>
          <a:bodyPr/>
          <a:lstStyle/>
          <a:p>
            <a:r>
              <a:rPr lang="en-US" dirty="0"/>
              <a:t>AZ-104T00A</a:t>
            </a:r>
            <a:br>
              <a:rPr lang="en-US" dirty="0"/>
            </a:br>
            <a:r>
              <a:rPr lang="en-US" dirty="0"/>
              <a:t>Module 08: </a:t>
            </a:r>
            <a:br>
              <a:rPr lang="en-US" dirty="0"/>
            </a:br>
            <a:r>
              <a:rPr lang="en-US" dirty="0"/>
              <a:t>Azure Virtual Machines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Storage Options</a:t>
            </a:r>
          </a:p>
        </p:txBody>
      </p:sp>
      <p:sp>
        <p:nvSpPr>
          <p:cNvPr id="6" name="Text Placeholder 5"/>
          <p:cNvSpPr>
            <a:spLocks noGrp="1"/>
          </p:cNvSpPr>
          <p:nvPr>
            <p:ph type="body" sz="quarter" idx="10"/>
          </p:nvPr>
        </p:nvSpPr>
        <p:spPr>
          <a:xfrm>
            <a:off x="586740" y="1611485"/>
            <a:ext cx="11018520" cy="3213187"/>
          </a:xfrm>
        </p:spPr>
        <p:txBody>
          <a:bodyPr/>
          <a:lstStyle/>
          <a:p>
            <a:r>
              <a:rPr lang="en-US" dirty="0"/>
              <a:t>Premium storage offers  high-performance, low-latency SSD disk support</a:t>
            </a:r>
          </a:p>
          <a:p>
            <a:r>
              <a:rPr lang="en-US" dirty="0"/>
              <a:t>Use premium storage for virtual machines with input/output (I/O)-intensive workloads</a:t>
            </a:r>
          </a:p>
          <a:p>
            <a:r>
              <a:rPr lang="en-US" dirty="0"/>
              <a:t>Two types of disks: Unmanaged and Managed</a:t>
            </a:r>
          </a:p>
          <a:p>
            <a:pPr lvl="1"/>
            <a:r>
              <a:rPr lang="en-US" sz="2400" dirty="0"/>
              <a:t>Unmanaged disks require you to manage the storage accounts and VHDs</a:t>
            </a:r>
          </a:p>
          <a:p>
            <a:pPr lvl="1"/>
            <a:r>
              <a:rPr lang="en-US" sz="2400" dirty="0"/>
              <a:t>Managed disks are maintained by Azure (recommended)</a:t>
            </a:r>
          </a:p>
        </p:txBody>
      </p:sp>
    </p:spTree>
    <p:extLst>
      <p:ext uri="{BB962C8B-B14F-4D97-AF65-F5344CB8AC3E}">
        <p14:creationId xmlns:p14="http://schemas.microsoft.com/office/powerpoint/2010/main" val="999362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Supported Operating Systems</a:t>
            </a:r>
          </a:p>
        </p:txBody>
      </p:sp>
      <p:sp>
        <p:nvSpPr>
          <p:cNvPr id="6" name="Text Placeholder 5"/>
          <p:cNvSpPr>
            <a:spLocks noGrp="1"/>
          </p:cNvSpPr>
          <p:nvPr>
            <p:ph type="body" sz="quarter" idx="10"/>
          </p:nvPr>
        </p:nvSpPr>
        <p:spPr>
          <a:xfrm>
            <a:off x="564745" y="1874794"/>
            <a:ext cx="5966684" cy="4097989"/>
          </a:xfrm>
        </p:spPr>
        <p:txBody>
          <a:bodyPr/>
          <a:lstStyle/>
          <a:p>
            <a:r>
              <a:rPr lang="en-US" dirty="0"/>
              <a:t>Windows Server includes many common products, requires a license, doesn’t support OS upgrades</a:t>
            </a:r>
          </a:p>
          <a:p>
            <a:r>
              <a:rPr lang="en-US" dirty="0"/>
              <a:t>Linux distributions are supported, upgrade of the OS is supported</a:t>
            </a:r>
          </a:p>
        </p:txBody>
      </p:sp>
      <p:pic>
        <p:nvPicPr>
          <p:cNvPr id="2" name="Picture 1" descr="Screenshot of the Azure Marketplace. Ubuntu and Windows Server 2016 virtual machines are shown. ">
            <a:extLst>
              <a:ext uri="{FF2B5EF4-FFF2-40B4-BE49-F238E27FC236}">
                <a16:creationId xmlns:a16="http://schemas.microsoft.com/office/drawing/2014/main" id="{2E867695-9CEC-4DDD-885B-C26459FCC9A5}"/>
              </a:ext>
            </a:extLst>
          </p:cNvPr>
          <p:cNvPicPr>
            <a:picLocks noChangeAspect="1"/>
          </p:cNvPicPr>
          <p:nvPr/>
        </p:nvPicPr>
        <p:blipFill>
          <a:blip r:embed="rId3"/>
          <a:stretch>
            <a:fillRect/>
          </a:stretch>
        </p:blipFill>
        <p:spPr>
          <a:xfrm>
            <a:off x="7483077" y="1225898"/>
            <a:ext cx="3519867" cy="5129684"/>
          </a:xfrm>
          <a:prstGeom prst="rect">
            <a:avLst/>
          </a:prstGeom>
          <a:ln>
            <a:solidFill>
              <a:schemeClr val="dk1"/>
            </a:solidFill>
          </a:ln>
        </p:spPr>
      </p:pic>
    </p:spTree>
    <p:extLst>
      <p:ext uri="{BB962C8B-B14F-4D97-AF65-F5344CB8AC3E}">
        <p14:creationId xmlns:p14="http://schemas.microsoft.com/office/powerpoint/2010/main" val="347014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solidFill>
                  <a:schemeClr val="tx1"/>
                </a:solidFill>
              </a:rPr>
              <a:t>Virtual Machine Connections</a:t>
            </a:r>
          </a:p>
        </p:txBody>
      </p:sp>
      <p:sp>
        <p:nvSpPr>
          <p:cNvPr id="3" name="Text Placeholder 2">
            <a:extLst>
              <a:ext uri="{FF2B5EF4-FFF2-40B4-BE49-F238E27FC236}">
                <a16:creationId xmlns:a16="http://schemas.microsoft.com/office/drawing/2014/main" id="{3BB69CF3-5623-4853-9F5F-6063E4E25587}"/>
              </a:ext>
            </a:extLst>
          </p:cNvPr>
          <p:cNvSpPr>
            <a:spLocks noGrp="1"/>
          </p:cNvSpPr>
          <p:nvPr>
            <p:ph type="body" sz="quarter" idx="10"/>
          </p:nvPr>
        </p:nvSpPr>
        <p:spPr>
          <a:xfrm>
            <a:off x="584200" y="1435497"/>
            <a:ext cx="4574485" cy="3619452"/>
          </a:xfrm>
        </p:spPr>
        <p:txBody>
          <a:bodyPr/>
          <a:lstStyle/>
          <a:p>
            <a:r>
              <a:rPr lang="en-US" dirty="0"/>
              <a:t>Remote Desktop Protocol for Windows-based virtual machines</a:t>
            </a:r>
          </a:p>
          <a:p>
            <a:r>
              <a:rPr lang="en-US" dirty="0"/>
              <a:t>Secure Shell Protocol for Linux based virtual machines</a:t>
            </a:r>
          </a:p>
          <a:p>
            <a:r>
              <a:rPr lang="en-US" dirty="0"/>
              <a:t>Bastion Subnet for RDP/SSH through the Portal over SSL</a:t>
            </a:r>
          </a:p>
        </p:txBody>
      </p:sp>
      <p:grpSp>
        <p:nvGrpSpPr>
          <p:cNvPr id="71" name="Group 70" descr="A person is shown using RDP and SSH to directly access a virtual machine subnet. A person is also shown using SSL and the Cloud Shell to access a Bastion virtual network.">
            <a:extLst>
              <a:ext uri="{FF2B5EF4-FFF2-40B4-BE49-F238E27FC236}">
                <a16:creationId xmlns:a16="http://schemas.microsoft.com/office/drawing/2014/main" id="{FCFB9B3D-7582-4A93-B40C-4F0F54620E21}"/>
              </a:ext>
            </a:extLst>
          </p:cNvPr>
          <p:cNvGrpSpPr/>
          <p:nvPr/>
        </p:nvGrpSpPr>
        <p:grpSpPr>
          <a:xfrm>
            <a:off x="5751872" y="1435497"/>
            <a:ext cx="5736924" cy="4056138"/>
            <a:chOff x="6469330" y="1474839"/>
            <a:chExt cx="5029297" cy="3719545"/>
          </a:xfrm>
        </p:grpSpPr>
        <p:sp>
          <p:nvSpPr>
            <p:cNvPr id="36" name="Rectangle 35">
              <a:extLst>
                <a:ext uri="{FF2B5EF4-FFF2-40B4-BE49-F238E27FC236}">
                  <a16:creationId xmlns:a16="http://schemas.microsoft.com/office/drawing/2014/main" id="{530A8804-4449-4EC1-905F-B15978C1A4D3}"/>
                </a:ext>
              </a:extLst>
            </p:cNvPr>
            <p:cNvSpPr/>
            <p:nvPr/>
          </p:nvSpPr>
          <p:spPr>
            <a:xfrm>
              <a:off x="8091289" y="1474839"/>
              <a:ext cx="3401779" cy="3509305"/>
            </a:xfrm>
            <a:prstGeom prst="rect">
              <a:avLst/>
            </a:prstGeom>
            <a:solidFill>
              <a:schemeClr val="bg1">
                <a:lumMod val="95000"/>
              </a:schemeClr>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EEF59F48-F764-4282-BB81-B1981A31B155}"/>
                </a:ext>
              </a:extLst>
            </p:cNvPr>
            <p:cNvPicPr>
              <a:picLocks noChangeAspect="1"/>
            </p:cNvPicPr>
            <p:nvPr/>
          </p:nvPicPr>
          <p:blipFill>
            <a:blip r:embed="rId3"/>
            <a:stretch>
              <a:fillRect/>
            </a:stretch>
          </p:blipFill>
          <p:spPr>
            <a:xfrm>
              <a:off x="6469330" y="1827203"/>
              <a:ext cx="941599" cy="662975"/>
            </a:xfrm>
            <a:prstGeom prst="rect">
              <a:avLst/>
            </a:prstGeom>
          </p:spPr>
        </p:pic>
        <p:pic>
          <p:nvPicPr>
            <p:cNvPr id="38" name="Picture 37">
              <a:extLst>
                <a:ext uri="{FF2B5EF4-FFF2-40B4-BE49-F238E27FC236}">
                  <a16:creationId xmlns:a16="http://schemas.microsoft.com/office/drawing/2014/main" id="{F09E9229-108F-48A8-82A7-10E1C3651448}"/>
                </a:ext>
              </a:extLst>
            </p:cNvPr>
            <p:cNvPicPr>
              <a:picLocks noChangeAspect="1"/>
            </p:cNvPicPr>
            <p:nvPr/>
          </p:nvPicPr>
          <p:blipFill>
            <a:blip r:embed="rId4"/>
            <a:stretch>
              <a:fillRect/>
            </a:stretch>
          </p:blipFill>
          <p:spPr>
            <a:xfrm>
              <a:off x="10171149" y="3944280"/>
              <a:ext cx="607509" cy="507744"/>
            </a:xfrm>
            <a:prstGeom prst="rect">
              <a:avLst/>
            </a:prstGeom>
          </p:spPr>
        </p:pic>
        <p:pic>
          <p:nvPicPr>
            <p:cNvPr id="39" name="Picture 38">
              <a:extLst>
                <a:ext uri="{FF2B5EF4-FFF2-40B4-BE49-F238E27FC236}">
                  <a16:creationId xmlns:a16="http://schemas.microsoft.com/office/drawing/2014/main" id="{E34829C4-8952-446F-B151-B98971E4D34C}"/>
                </a:ext>
              </a:extLst>
            </p:cNvPr>
            <p:cNvPicPr>
              <a:picLocks noChangeAspect="1"/>
            </p:cNvPicPr>
            <p:nvPr/>
          </p:nvPicPr>
          <p:blipFill>
            <a:blip r:embed="rId4"/>
            <a:stretch>
              <a:fillRect/>
            </a:stretch>
          </p:blipFill>
          <p:spPr>
            <a:xfrm>
              <a:off x="9358888" y="3945060"/>
              <a:ext cx="607509" cy="507744"/>
            </a:xfrm>
            <a:prstGeom prst="rect">
              <a:avLst/>
            </a:prstGeom>
          </p:spPr>
        </p:pic>
        <p:pic>
          <p:nvPicPr>
            <p:cNvPr id="40" name="Picture 39">
              <a:extLst>
                <a:ext uri="{FF2B5EF4-FFF2-40B4-BE49-F238E27FC236}">
                  <a16:creationId xmlns:a16="http://schemas.microsoft.com/office/drawing/2014/main" id="{6B437D46-5CD1-489E-A2D5-F9360D33D321}"/>
                </a:ext>
              </a:extLst>
            </p:cNvPr>
            <p:cNvPicPr>
              <a:picLocks noChangeAspect="1"/>
            </p:cNvPicPr>
            <p:nvPr/>
          </p:nvPicPr>
          <p:blipFill>
            <a:blip r:embed="rId4"/>
            <a:stretch>
              <a:fillRect/>
            </a:stretch>
          </p:blipFill>
          <p:spPr>
            <a:xfrm>
              <a:off x="8515777" y="3945060"/>
              <a:ext cx="607509" cy="507744"/>
            </a:xfrm>
            <a:prstGeom prst="rect">
              <a:avLst/>
            </a:prstGeom>
          </p:spPr>
        </p:pic>
        <p:grpSp>
          <p:nvGrpSpPr>
            <p:cNvPr id="41" name="Group 40">
              <a:extLst>
                <a:ext uri="{FF2B5EF4-FFF2-40B4-BE49-F238E27FC236}">
                  <a16:creationId xmlns:a16="http://schemas.microsoft.com/office/drawing/2014/main" id="{43C907FA-6698-4286-AC6F-54A847A6BEC5}"/>
                </a:ext>
              </a:extLst>
            </p:cNvPr>
            <p:cNvGrpSpPr/>
            <p:nvPr/>
          </p:nvGrpSpPr>
          <p:grpSpPr>
            <a:xfrm>
              <a:off x="6673048" y="3792247"/>
              <a:ext cx="676750" cy="735940"/>
              <a:chOff x="7054669" y="1172194"/>
              <a:chExt cx="541923" cy="571739"/>
            </a:xfrm>
          </p:grpSpPr>
          <p:grpSp>
            <p:nvGrpSpPr>
              <p:cNvPr id="58" name="Group 57">
                <a:extLst>
                  <a:ext uri="{FF2B5EF4-FFF2-40B4-BE49-F238E27FC236}">
                    <a16:creationId xmlns:a16="http://schemas.microsoft.com/office/drawing/2014/main" id="{F492443E-A371-4AC6-8A77-6399AE55B20C}"/>
                  </a:ext>
                </a:extLst>
              </p:cNvPr>
              <p:cNvGrpSpPr/>
              <p:nvPr/>
            </p:nvGrpSpPr>
            <p:grpSpPr>
              <a:xfrm>
                <a:off x="7054669" y="1362774"/>
                <a:ext cx="262414" cy="381159"/>
                <a:chOff x="7634677" y="3426070"/>
                <a:chExt cx="399010" cy="618635"/>
              </a:xfrm>
            </p:grpSpPr>
            <p:sp>
              <p:nvSpPr>
                <p:cNvPr id="62" name="Chord 61">
                  <a:extLst>
                    <a:ext uri="{FF2B5EF4-FFF2-40B4-BE49-F238E27FC236}">
                      <a16:creationId xmlns:a16="http://schemas.microsoft.com/office/drawing/2014/main" id="{C8DFE9F9-BF4C-44CE-B801-B37D919B58E3}"/>
                    </a:ext>
                  </a:extLst>
                </p:cNvPr>
                <p:cNvSpPr/>
                <p:nvPr/>
              </p:nvSpPr>
              <p:spPr>
                <a:xfrm rot="6703100">
                  <a:off x="7629956" y="3640975"/>
                  <a:ext cx="408451" cy="399010"/>
                </a:xfrm>
                <a:prstGeom prst="chord">
                  <a:avLst>
                    <a:gd name="adj1" fmla="val 3851253"/>
                    <a:gd name="adj2" fmla="val 1524909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204589D-D7A8-443C-B66B-5F79EF38922B}"/>
                    </a:ext>
                  </a:extLst>
                </p:cNvPr>
                <p:cNvSpPr/>
                <p:nvPr/>
              </p:nvSpPr>
              <p:spPr>
                <a:xfrm>
                  <a:off x="7746897" y="3426070"/>
                  <a:ext cx="174567" cy="153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a:extLst>
                  <a:ext uri="{FF2B5EF4-FFF2-40B4-BE49-F238E27FC236}">
                    <a16:creationId xmlns:a16="http://schemas.microsoft.com/office/drawing/2014/main" id="{605ABEA9-6DB6-4B31-B9BE-E60A297113CC}"/>
                  </a:ext>
                </a:extLst>
              </p:cNvPr>
              <p:cNvGrpSpPr/>
              <p:nvPr/>
            </p:nvGrpSpPr>
            <p:grpSpPr>
              <a:xfrm>
                <a:off x="7334178" y="1172194"/>
                <a:ext cx="262414" cy="381159"/>
                <a:chOff x="7634677" y="3426070"/>
                <a:chExt cx="399010" cy="618635"/>
              </a:xfrm>
              <a:solidFill>
                <a:srgbClr val="50E7FF"/>
              </a:solidFill>
            </p:grpSpPr>
            <p:sp>
              <p:nvSpPr>
                <p:cNvPr id="60" name="Chord 59">
                  <a:extLst>
                    <a:ext uri="{FF2B5EF4-FFF2-40B4-BE49-F238E27FC236}">
                      <a16:creationId xmlns:a16="http://schemas.microsoft.com/office/drawing/2014/main" id="{4F35B3FC-C995-4D13-96C6-D09067033422}"/>
                    </a:ext>
                  </a:extLst>
                </p:cNvPr>
                <p:cNvSpPr/>
                <p:nvPr/>
              </p:nvSpPr>
              <p:spPr>
                <a:xfrm rot="6703100">
                  <a:off x="7629956" y="3640975"/>
                  <a:ext cx="408451" cy="399010"/>
                </a:xfrm>
                <a:prstGeom prst="chord">
                  <a:avLst>
                    <a:gd name="adj1" fmla="val 3851253"/>
                    <a:gd name="adj2" fmla="val 15249090"/>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F46A2271-D869-48B2-A25D-5C6F89FF4301}"/>
                    </a:ext>
                  </a:extLst>
                </p:cNvPr>
                <p:cNvSpPr/>
                <p:nvPr/>
              </p:nvSpPr>
              <p:spPr>
                <a:xfrm>
                  <a:off x="7746897" y="3426070"/>
                  <a:ext cx="174567" cy="153785"/>
                </a:xfrm>
                <a:prstGeom prst="ellipse">
                  <a:avLst/>
                </a:prstGeom>
                <a:grpFill/>
                <a:ln>
                  <a:solidFill>
                    <a:srgbClr val="50E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42" name="Picture 41">
              <a:extLst>
                <a:ext uri="{FF2B5EF4-FFF2-40B4-BE49-F238E27FC236}">
                  <a16:creationId xmlns:a16="http://schemas.microsoft.com/office/drawing/2014/main" id="{32D1E04B-52FE-4DB1-88CD-C904CE2CF783}"/>
                </a:ext>
              </a:extLst>
            </p:cNvPr>
            <p:cNvPicPr>
              <a:picLocks noChangeAspect="1"/>
            </p:cNvPicPr>
            <p:nvPr/>
          </p:nvPicPr>
          <p:blipFill>
            <a:blip r:embed="rId5"/>
            <a:stretch>
              <a:fillRect/>
            </a:stretch>
          </p:blipFill>
          <p:spPr>
            <a:xfrm>
              <a:off x="9335723" y="1860587"/>
              <a:ext cx="699208" cy="612716"/>
            </a:xfrm>
            <a:prstGeom prst="rect">
              <a:avLst/>
            </a:prstGeom>
          </p:spPr>
        </p:pic>
        <p:sp>
          <p:nvSpPr>
            <p:cNvPr id="43" name="Rectangle 42">
              <a:extLst>
                <a:ext uri="{FF2B5EF4-FFF2-40B4-BE49-F238E27FC236}">
                  <a16:creationId xmlns:a16="http://schemas.microsoft.com/office/drawing/2014/main" id="{A7797662-3400-4207-9A69-DF578CDDE1E4}"/>
                </a:ext>
              </a:extLst>
            </p:cNvPr>
            <p:cNvSpPr/>
            <p:nvPr/>
          </p:nvSpPr>
          <p:spPr>
            <a:xfrm>
              <a:off x="8130635" y="4825262"/>
              <a:ext cx="1052480" cy="369122"/>
            </a:xfrm>
            <a:prstGeom prst="rect">
              <a:avLst/>
            </a:prstGeom>
            <a:solidFill>
              <a:schemeClr val="bg1"/>
            </a:solidFill>
          </p:spPr>
          <p:txBody>
            <a:bodyPr wrap="none">
              <a:spAutoFit/>
            </a:bodyPr>
            <a:lstStyle/>
            <a:p>
              <a:r>
                <a:rPr lang="en-US" sz="1600" dirty="0">
                  <a:latin typeface="Segoe UI" panose="020B0502040204020203" pitchFamily="34" charset="0"/>
                  <a:cs typeface="Segoe UI" panose="020B0502040204020203" pitchFamily="34" charset="0"/>
                </a:rPr>
                <a:t>&lt; </a:t>
              </a:r>
              <a:r>
                <a:rPr lang="en-US" sz="1400" dirty="0">
                  <a:latin typeface="Segoe UI" panose="020B0502040204020203" pitchFamily="34" charset="0"/>
                  <a:cs typeface="Segoe UI" panose="020B0502040204020203" pitchFamily="34" charset="0"/>
                </a:rPr>
                <a:t>VNet </a:t>
              </a:r>
              <a:r>
                <a:rPr lang="en-US" sz="1600" dirty="0">
                  <a:latin typeface="Segoe UI" panose="020B0502040204020203" pitchFamily="34" charset="0"/>
                  <a:cs typeface="Segoe UI" panose="020B0502040204020203" pitchFamily="34" charset="0"/>
                </a:rPr>
                <a:t>&gt;</a:t>
              </a:r>
              <a:endParaRPr lang="en-US" sz="1600" dirty="0"/>
            </a:p>
          </p:txBody>
        </p:sp>
        <p:cxnSp>
          <p:nvCxnSpPr>
            <p:cNvPr id="44" name="Straight Arrow Connector 43">
              <a:extLst>
                <a:ext uri="{FF2B5EF4-FFF2-40B4-BE49-F238E27FC236}">
                  <a16:creationId xmlns:a16="http://schemas.microsoft.com/office/drawing/2014/main" id="{938F41B6-A5C9-49B9-AF1E-70FF48872717}"/>
                </a:ext>
              </a:extLst>
            </p:cNvPr>
            <p:cNvCxnSpPr>
              <a:cxnSpLocks/>
              <a:endCxn id="37" idx="2"/>
            </p:cNvCxnSpPr>
            <p:nvPr/>
          </p:nvCxnSpPr>
          <p:spPr>
            <a:xfrm flipV="1">
              <a:off x="6931369" y="2490178"/>
              <a:ext cx="8761" cy="1363051"/>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5" name="Rectangle 44">
              <a:extLst>
                <a:ext uri="{FF2B5EF4-FFF2-40B4-BE49-F238E27FC236}">
                  <a16:creationId xmlns:a16="http://schemas.microsoft.com/office/drawing/2014/main" id="{3635D0EA-9C45-4C40-8FE9-2341AE53868B}"/>
                </a:ext>
              </a:extLst>
            </p:cNvPr>
            <p:cNvSpPr/>
            <p:nvPr/>
          </p:nvSpPr>
          <p:spPr>
            <a:xfrm>
              <a:off x="6926373" y="3041051"/>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cxnSp>
          <p:nvCxnSpPr>
            <p:cNvPr id="46" name="Straight Arrow Connector 31">
              <a:extLst>
                <a:ext uri="{FF2B5EF4-FFF2-40B4-BE49-F238E27FC236}">
                  <a16:creationId xmlns:a16="http://schemas.microsoft.com/office/drawing/2014/main" id="{D4A74C6F-13F7-4E7B-A4F9-3344E82F882E}"/>
                </a:ext>
              </a:extLst>
            </p:cNvPr>
            <p:cNvCxnSpPr>
              <a:cxnSpLocks/>
              <a:stCxn id="48" idx="1"/>
              <a:endCxn id="37" idx="3"/>
            </p:cNvCxnSpPr>
            <p:nvPr/>
          </p:nvCxnSpPr>
          <p:spPr>
            <a:xfrm rot="10800000">
              <a:off x="7410929" y="2158691"/>
              <a:ext cx="520020" cy="5013"/>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id="{A4EA177F-1BB2-4263-A341-DEF99469AA5F}"/>
                </a:ext>
              </a:extLst>
            </p:cNvPr>
            <p:cNvSpPr/>
            <p:nvPr/>
          </p:nvSpPr>
          <p:spPr>
            <a:xfrm>
              <a:off x="7443534" y="1831250"/>
              <a:ext cx="498725" cy="335566"/>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SSL</a:t>
              </a:r>
              <a:endParaRPr lang="en-US" sz="1400" dirty="0"/>
            </a:p>
          </p:txBody>
        </p:sp>
        <p:pic>
          <p:nvPicPr>
            <p:cNvPr id="48" name="Picture 47">
              <a:extLst>
                <a:ext uri="{FF2B5EF4-FFF2-40B4-BE49-F238E27FC236}">
                  <a16:creationId xmlns:a16="http://schemas.microsoft.com/office/drawing/2014/main" id="{E0ADFF2D-6E60-464F-A1AD-9D821957CEEB}"/>
                </a:ext>
              </a:extLst>
            </p:cNvPr>
            <p:cNvPicPr>
              <a:picLocks noChangeAspect="1"/>
            </p:cNvPicPr>
            <p:nvPr/>
          </p:nvPicPr>
          <p:blipFill>
            <a:blip r:embed="rId6"/>
            <a:stretch>
              <a:fillRect/>
            </a:stretch>
          </p:blipFill>
          <p:spPr>
            <a:xfrm>
              <a:off x="7930949" y="1925047"/>
              <a:ext cx="359887" cy="477313"/>
            </a:xfrm>
            <a:prstGeom prst="rect">
              <a:avLst/>
            </a:prstGeom>
          </p:spPr>
        </p:pic>
        <p:sp>
          <p:nvSpPr>
            <p:cNvPr id="49" name="Rectangle 48">
              <a:extLst>
                <a:ext uri="{FF2B5EF4-FFF2-40B4-BE49-F238E27FC236}">
                  <a16:creationId xmlns:a16="http://schemas.microsoft.com/office/drawing/2014/main" id="{1C60CB62-3A24-445A-97DE-ADD92AC92C75}"/>
                </a:ext>
              </a:extLst>
            </p:cNvPr>
            <p:cNvSpPr/>
            <p:nvPr/>
          </p:nvSpPr>
          <p:spPr>
            <a:xfrm>
              <a:off x="8842814" y="1811416"/>
              <a:ext cx="1741379" cy="7170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9AA6FE-E306-4CDC-A6D2-9EB6D8A17BCE}"/>
                </a:ext>
              </a:extLst>
            </p:cNvPr>
            <p:cNvSpPr/>
            <p:nvPr/>
          </p:nvSpPr>
          <p:spPr>
            <a:xfrm>
              <a:off x="8935000" y="1533518"/>
              <a:ext cx="1539903" cy="335566"/>
            </a:xfrm>
            <a:prstGeom prst="rect">
              <a:avLst/>
            </a:prstGeom>
            <a:solidFill>
              <a:schemeClr val="bg1"/>
            </a:solidFill>
          </p:spPr>
          <p:txBody>
            <a:bodyPr wrap="square">
              <a:spAutoFit/>
            </a:bodyPr>
            <a:lstStyle/>
            <a:p>
              <a:pPr algn="ctr"/>
              <a:r>
                <a:rPr lang="en-US" sz="1400" dirty="0">
                  <a:latin typeface="Segoe UI" panose="020B0502040204020203" pitchFamily="34" charset="0"/>
                  <a:cs typeface="Segoe UI" panose="020B0502040204020203" pitchFamily="34" charset="0"/>
                </a:rPr>
                <a:t>Bastion Subnet</a:t>
              </a:r>
              <a:endParaRPr lang="en-US" sz="1400" dirty="0"/>
            </a:p>
          </p:txBody>
        </p:sp>
        <p:sp>
          <p:nvSpPr>
            <p:cNvPr id="51" name="Rectangle 50">
              <a:extLst>
                <a:ext uri="{FF2B5EF4-FFF2-40B4-BE49-F238E27FC236}">
                  <a16:creationId xmlns:a16="http://schemas.microsoft.com/office/drawing/2014/main" id="{571904AF-5CB5-421B-A670-E1F5E4AE1D71}"/>
                </a:ext>
              </a:extLst>
            </p:cNvPr>
            <p:cNvSpPr/>
            <p:nvPr/>
          </p:nvSpPr>
          <p:spPr>
            <a:xfrm flipV="1">
              <a:off x="8281004" y="3878057"/>
              <a:ext cx="2799951" cy="71701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4E5B65A4-AFCE-469D-8F4C-F18D8D657BA3}"/>
                </a:ext>
              </a:extLst>
            </p:cNvPr>
            <p:cNvSpPr/>
            <p:nvPr/>
          </p:nvSpPr>
          <p:spPr>
            <a:xfrm>
              <a:off x="9940942" y="4517664"/>
              <a:ext cx="1067921" cy="307777"/>
            </a:xfrm>
            <a:prstGeom prst="rect">
              <a:avLst/>
            </a:prstGeom>
            <a:solidFill>
              <a:schemeClr val="bg1"/>
            </a:solidFill>
          </p:spPr>
          <p:txBody>
            <a:bodyPr wrap="none">
              <a:spAutoFit/>
            </a:bodyPr>
            <a:lstStyle/>
            <a:p>
              <a:pPr algn="ctr"/>
              <a:r>
                <a:rPr lang="en-US" sz="1400" dirty="0">
                  <a:latin typeface="Segoe UI" panose="020B0502040204020203" pitchFamily="34" charset="0"/>
                  <a:cs typeface="Segoe UI" panose="020B0502040204020203" pitchFamily="34" charset="0"/>
                </a:rPr>
                <a:t>VM Subnet</a:t>
              </a:r>
              <a:endParaRPr lang="en-US" sz="1400" dirty="0"/>
            </a:p>
          </p:txBody>
        </p:sp>
        <p:cxnSp>
          <p:nvCxnSpPr>
            <p:cNvPr id="53" name="Straight Arrow Connector 31">
              <a:extLst>
                <a:ext uri="{FF2B5EF4-FFF2-40B4-BE49-F238E27FC236}">
                  <a16:creationId xmlns:a16="http://schemas.microsoft.com/office/drawing/2014/main" id="{09B7DA6C-9749-4CBC-8914-CBF2F2F7BE69}"/>
                </a:ext>
              </a:extLst>
            </p:cNvPr>
            <p:cNvCxnSpPr>
              <a:cxnSpLocks/>
              <a:stCxn id="54" idx="0"/>
              <a:endCxn id="42" idx="2"/>
            </p:cNvCxnSpPr>
            <p:nvPr/>
          </p:nvCxnSpPr>
          <p:spPr>
            <a:xfrm rot="5400000" flipH="1" flipV="1">
              <a:off x="9442460" y="2716053"/>
              <a:ext cx="485615" cy="118"/>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pic>
          <p:nvPicPr>
            <p:cNvPr id="54" name="Picture 53">
              <a:extLst>
                <a:ext uri="{FF2B5EF4-FFF2-40B4-BE49-F238E27FC236}">
                  <a16:creationId xmlns:a16="http://schemas.microsoft.com/office/drawing/2014/main" id="{89F71A90-569E-43DC-99B9-ACD67657707B}"/>
                </a:ext>
              </a:extLst>
            </p:cNvPr>
            <p:cNvPicPr>
              <a:picLocks noChangeAspect="1"/>
            </p:cNvPicPr>
            <p:nvPr/>
          </p:nvPicPr>
          <p:blipFill>
            <a:blip r:embed="rId6"/>
            <a:stretch>
              <a:fillRect/>
            </a:stretch>
          </p:blipFill>
          <p:spPr>
            <a:xfrm>
              <a:off x="9505266" y="2958919"/>
              <a:ext cx="359887" cy="467810"/>
            </a:xfrm>
            <a:prstGeom prst="rect">
              <a:avLst/>
            </a:prstGeom>
          </p:spPr>
        </p:pic>
        <p:cxnSp>
          <p:nvCxnSpPr>
            <p:cNvPr id="55" name="Straight Arrow Connector 31">
              <a:extLst>
                <a:ext uri="{FF2B5EF4-FFF2-40B4-BE49-F238E27FC236}">
                  <a16:creationId xmlns:a16="http://schemas.microsoft.com/office/drawing/2014/main" id="{C54AC3BB-4EC5-4542-99C1-1337A8BE1C49}"/>
                </a:ext>
              </a:extLst>
            </p:cNvPr>
            <p:cNvCxnSpPr>
              <a:cxnSpLocks/>
              <a:stCxn id="42" idx="1"/>
              <a:endCxn id="48" idx="3"/>
            </p:cNvCxnSpPr>
            <p:nvPr/>
          </p:nvCxnSpPr>
          <p:spPr>
            <a:xfrm rot="10800000">
              <a:off x="8290836" y="2163705"/>
              <a:ext cx="1044887" cy="3241"/>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051FDFE6-21E0-4042-B209-D71889BCD845}"/>
                </a:ext>
              </a:extLst>
            </p:cNvPr>
            <p:cNvSpPr/>
            <p:nvPr/>
          </p:nvSpPr>
          <p:spPr>
            <a:xfrm>
              <a:off x="9863598" y="2865010"/>
              <a:ext cx="1635029" cy="570462"/>
            </a:xfrm>
            <a:prstGeom prst="rect">
              <a:avLst/>
            </a:prstGeom>
          </p:spPr>
          <p:txBody>
            <a:bodyPr wrap="none">
              <a:spAutoFit/>
            </a:bodyPr>
            <a:lstStyle/>
            <a:p>
              <a:r>
                <a:rPr lang="en-US" sz="1400" dirty="0">
                  <a:latin typeface="Segoe UI" panose="020B0502040204020203" pitchFamily="34" charset="0"/>
                  <a:cs typeface="Segoe UI" panose="020B0502040204020203" pitchFamily="34" charset="0"/>
                </a:rPr>
                <a:t>Private IP</a:t>
              </a:r>
            </a:p>
            <a:p>
              <a:r>
                <a:rPr lang="en-US" sz="1400" dirty="0">
                  <a:latin typeface="Segoe UI" panose="020B0502040204020203" pitchFamily="34" charset="0"/>
                  <a:cs typeface="Segoe UI" panose="020B0502040204020203" pitchFamily="34" charset="0"/>
                </a:rPr>
                <a:t>Remote protocol</a:t>
              </a:r>
              <a:endParaRPr lang="en-US" sz="1400" dirty="0"/>
            </a:p>
          </p:txBody>
        </p:sp>
        <p:cxnSp>
          <p:nvCxnSpPr>
            <p:cNvPr id="57" name="Straight Arrow Connector 31">
              <a:extLst>
                <a:ext uri="{FF2B5EF4-FFF2-40B4-BE49-F238E27FC236}">
                  <a16:creationId xmlns:a16="http://schemas.microsoft.com/office/drawing/2014/main" id="{56BF3D6F-69F8-41F4-A9EC-2BBC04B21E77}"/>
                </a:ext>
              </a:extLst>
            </p:cNvPr>
            <p:cNvCxnSpPr>
              <a:cxnSpLocks/>
              <a:stCxn id="51" idx="2"/>
              <a:endCxn id="54" idx="2"/>
            </p:cNvCxnSpPr>
            <p:nvPr/>
          </p:nvCxnSpPr>
          <p:spPr>
            <a:xfrm rot="5400000" flipH="1" flipV="1">
              <a:off x="9457431" y="3650278"/>
              <a:ext cx="451328" cy="4230"/>
            </a:xfrm>
            <a:prstGeom prst="bentConnector3">
              <a:avLst>
                <a:gd name="adj1" fmla="val 50000"/>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362A770D-6C49-4877-8932-150E19EF4CA4}"/>
                </a:ext>
              </a:extLst>
            </p:cNvPr>
            <p:cNvCxnSpPr>
              <a:cxnSpLocks/>
              <a:endCxn id="51" idx="1"/>
            </p:cNvCxnSpPr>
            <p:nvPr/>
          </p:nvCxnSpPr>
          <p:spPr>
            <a:xfrm flipV="1">
              <a:off x="7075843" y="4236566"/>
              <a:ext cx="1205161" cy="17398"/>
            </a:xfrm>
            <a:prstGeom prst="straightConnector1">
              <a:avLst/>
            </a:prstGeom>
            <a:ln w="12700">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D084EDF4-2ABE-41B3-B3CA-133C25C974A0}"/>
                </a:ext>
              </a:extLst>
            </p:cNvPr>
            <p:cNvSpPr/>
            <p:nvPr/>
          </p:nvSpPr>
          <p:spPr>
            <a:xfrm>
              <a:off x="7560949" y="3884202"/>
              <a:ext cx="519694" cy="698525"/>
            </a:xfrm>
            <a:prstGeom prst="rect">
              <a:avLst/>
            </a:prstGeom>
          </p:spPr>
          <p:txBody>
            <a:bodyPr wrap="none">
              <a:spAutoFit/>
            </a:bodyPr>
            <a:lstStyle/>
            <a:p>
              <a:pPr>
                <a:lnSpc>
                  <a:spcPct val="150000"/>
                </a:lnSpc>
              </a:pPr>
              <a:r>
                <a:rPr lang="en-US" sz="1400" dirty="0">
                  <a:latin typeface="Segoe UI" panose="020B0502040204020203" pitchFamily="34" charset="0"/>
                  <a:cs typeface="Segoe UI" panose="020B0502040204020203" pitchFamily="34" charset="0"/>
                </a:rPr>
                <a:t>RDP</a:t>
              </a:r>
            </a:p>
            <a:p>
              <a:pPr>
                <a:lnSpc>
                  <a:spcPct val="150000"/>
                </a:lnSpc>
              </a:pPr>
              <a:r>
                <a:rPr lang="en-US" sz="1400" dirty="0">
                  <a:latin typeface="Segoe UI" panose="020B0502040204020203" pitchFamily="34" charset="0"/>
                  <a:cs typeface="Segoe UI" panose="020B0502040204020203" pitchFamily="34" charset="0"/>
                </a:rPr>
                <a:t>SSH</a:t>
              </a:r>
              <a:endParaRPr lang="en-US" sz="1400" dirty="0"/>
            </a:p>
          </p:txBody>
        </p:sp>
      </p:grpSp>
    </p:spTree>
    <p:extLst>
      <p:ext uri="{BB962C8B-B14F-4D97-AF65-F5344CB8AC3E}">
        <p14:creationId xmlns:p14="http://schemas.microsoft.com/office/powerpoint/2010/main" val="42116047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Creating Virtual Machines</a:t>
            </a:r>
          </a:p>
        </p:txBody>
      </p:sp>
    </p:spTree>
    <p:extLst>
      <p:ext uri="{BB962C8B-B14F-4D97-AF65-F5344CB8AC3E}">
        <p14:creationId xmlns:p14="http://schemas.microsoft.com/office/powerpoint/2010/main" val="1021348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Creating Virtual Machines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3028521"/>
          </a:xfrm>
        </p:spPr>
        <p:txBody>
          <a:bodyPr/>
          <a:lstStyle/>
          <a:p>
            <a:r>
              <a:rPr lang="en-US" sz="2400" dirty="0"/>
              <a:t>Creating Virtual Machines in the Portal</a:t>
            </a:r>
          </a:p>
          <a:p>
            <a:r>
              <a:rPr lang="en-US" sz="2400" dirty="0"/>
              <a:t>Windows Virtual Machines</a:t>
            </a:r>
          </a:p>
          <a:p>
            <a:r>
              <a:rPr lang="en-US" sz="2400" dirty="0"/>
              <a:t>Windows VM Connections</a:t>
            </a:r>
          </a:p>
          <a:p>
            <a:r>
              <a:rPr lang="en-US" sz="2400" dirty="0"/>
              <a:t>Demonstration – Creating a VM in the Portal</a:t>
            </a:r>
          </a:p>
          <a:p>
            <a:r>
              <a:rPr lang="en-US" sz="2400" dirty="0"/>
              <a:t>Linux Virtual Machines</a:t>
            </a:r>
          </a:p>
          <a:p>
            <a:r>
              <a:rPr lang="en-US" sz="2400" dirty="0"/>
              <a:t>Linux VM Connections</a:t>
            </a:r>
          </a:p>
          <a:p>
            <a:r>
              <a:rPr lang="en-US" sz="2400" dirty="0"/>
              <a:t>Demonstration – Connect to Linux Virtual Machines</a:t>
            </a:r>
          </a:p>
        </p:txBody>
      </p:sp>
    </p:spTree>
    <p:extLst>
      <p:ext uri="{BB962C8B-B14F-4D97-AF65-F5344CB8AC3E}">
        <p14:creationId xmlns:p14="http://schemas.microsoft.com/office/powerpoint/2010/main" val="18557085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73F0F-0CDD-427E-B32B-B71E8938D8CC}"/>
              </a:ext>
            </a:extLst>
          </p:cNvPr>
          <p:cNvSpPr>
            <a:spLocks noGrp="1"/>
          </p:cNvSpPr>
          <p:nvPr>
            <p:ph type="title"/>
          </p:nvPr>
        </p:nvSpPr>
        <p:spPr/>
        <p:txBody>
          <a:bodyPr/>
          <a:lstStyle/>
          <a:p>
            <a:r>
              <a:rPr lang="en-US" dirty="0"/>
              <a:t>Creating Virtual Machines in the Portal</a:t>
            </a:r>
          </a:p>
        </p:txBody>
      </p:sp>
      <p:sp>
        <p:nvSpPr>
          <p:cNvPr id="3" name="Text Placeholder 2">
            <a:extLst>
              <a:ext uri="{FF2B5EF4-FFF2-40B4-BE49-F238E27FC236}">
                <a16:creationId xmlns:a16="http://schemas.microsoft.com/office/drawing/2014/main" id="{87CF61FF-ECA1-4661-9716-6BDECA0EF85D}"/>
              </a:ext>
            </a:extLst>
          </p:cNvPr>
          <p:cNvSpPr>
            <a:spLocks noGrp="1"/>
          </p:cNvSpPr>
          <p:nvPr>
            <p:ph type="body" sz="quarter" idx="10"/>
          </p:nvPr>
        </p:nvSpPr>
        <p:spPr>
          <a:xfrm>
            <a:off x="491836" y="2570757"/>
            <a:ext cx="7098236" cy="2880789"/>
          </a:xfrm>
        </p:spPr>
        <p:txBody>
          <a:bodyPr/>
          <a:lstStyle/>
          <a:p>
            <a:r>
              <a:rPr lang="en-US" sz="2400" b="1" dirty="0"/>
              <a:t>Basic</a:t>
            </a:r>
            <a:r>
              <a:rPr lang="en-US" sz="2400" dirty="0"/>
              <a:t> (required) - Project details, Administrator account, Inbound port rules</a:t>
            </a:r>
          </a:p>
          <a:p>
            <a:r>
              <a:rPr lang="en-US" sz="2400" b="1" dirty="0"/>
              <a:t>Disks</a:t>
            </a:r>
            <a:r>
              <a:rPr lang="en-US" sz="2400" dirty="0"/>
              <a:t> - OS disk type, data disks</a:t>
            </a:r>
          </a:p>
          <a:p>
            <a:r>
              <a:rPr lang="en-US" sz="2400" b="1" dirty="0"/>
              <a:t>Networking</a:t>
            </a:r>
            <a:r>
              <a:rPr lang="en-US" sz="2400" dirty="0"/>
              <a:t> - Virtual networks, load balancing</a:t>
            </a:r>
          </a:p>
          <a:p>
            <a:r>
              <a:rPr lang="en-US" sz="2400" b="1" dirty="0"/>
              <a:t>Management</a:t>
            </a:r>
            <a:r>
              <a:rPr lang="en-US" sz="2400" dirty="0"/>
              <a:t> - Monitoring, Auto-shutdown, Backup</a:t>
            </a:r>
          </a:p>
          <a:p>
            <a:r>
              <a:rPr lang="en-US" sz="2400" b="1" dirty="0"/>
              <a:t>Guest config</a:t>
            </a:r>
            <a:r>
              <a:rPr lang="en-US" sz="2400" dirty="0"/>
              <a:t> - Add additional configuration, agents, scripts or applications</a:t>
            </a:r>
          </a:p>
        </p:txBody>
      </p:sp>
      <p:pic>
        <p:nvPicPr>
          <p:cNvPr id="4" name="Picture 5" descr="Screenshot of the portal menu for creating a virtual machine.">
            <a:extLst>
              <a:ext uri="{FF2B5EF4-FFF2-40B4-BE49-F238E27FC236}">
                <a16:creationId xmlns:a16="http://schemas.microsoft.com/office/drawing/2014/main" id="{3978CE8A-4DAF-41EB-AF8C-DDD929EE31C6}"/>
              </a:ext>
            </a:extLst>
          </p:cNvPr>
          <p:cNvPicPr>
            <a:picLocks noChangeAspect="1"/>
          </p:cNvPicPr>
          <p:nvPr/>
        </p:nvPicPr>
        <p:blipFill>
          <a:blip r:embed="rId3"/>
          <a:stretch>
            <a:fillRect/>
          </a:stretch>
        </p:blipFill>
        <p:spPr>
          <a:xfrm>
            <a:off x="586509" y="1220039"/>
            <a:ext cx="6784109" cy="1065121"/>
          </a:xfrm>
          <a:prstGeom prst="rect">
            <a:avLst/>
          </a:prstGeom>
        </p:spPr>
      </p:pic>
      <p:pic>
        <p:nvPicPr>
          <p:cNvPr id="9" name="Picture 9" descr="A screenshot of the list of vm images.">
            <a:extLst>
              <a:ext uri="{FF2B5EF4-FFF2-40B4-BE49-F238E27FC236}">
                <a16:creationId xmlns:a16="http://schemas.microsoft.com/office/drawing/2014/main" id="{1D1EF054-D4DC-499E-8C10-03BD45159CB4}"/>
              </a:ext>
            </a:extLst>
          </p:cNvPr>
          <p:cNvPicPr>
            <a:picLocks noChangeAspect="1"/>
          </p:cNvPicPr>
          <p:nvPr/>
        </p:nvPicPr>
        <p:blipFill>
          <a:blip r:embed="rId4"/>
          <a:stretch>
            <a:fillRect/>
          </a:stretch>
        </p:blipFill>
        <p:spPr>
          <a:xfrm>
            <a:off x="7593446" y="2568686"/>
            <a:ext cx="4376881" cy="3463991"/>
          </a:xfrm>
          <a:prstGeom prst="rect">
            <a:avLst/>
          </a:prstGeom>
        </p:spPr>
      </p:pic>
    </p:spTree>
    <p:extLst>
      <p:ext uri="{BB962C8B-B14F-4D97-AF65-F5344CB8AC3E}">
        <p14:creationId xmlns:p14="http://schemas.microsoft.com/office/powerpoint/2010/main" val="77657909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D-C4CB-463A-A7DA-40EC636EEE8F}"/>
              </a:ext>
            </a:extLst>
          </p:cNvPr>
          <p:cNvSpPr>
            <a:spLocks noGrp="1"/>
          </p:cNvSpPr>
          <p:nvPr>
            <p:ph type="title"/>
          </p:nvPr>
        </p:nvSpPr>
        <p:spPr/>
        <p:txBody>
          <a:bodyPr/>
          <a:lstStyle/>
          <a:p>
            <a:r>
              <a:rPr lang="en-US" dirty="0"/>
              <a:t>Windows Virtual Machines</a:t>
            </a:r>
          </a:p>
        </p:txBody>
      </p:sp>
      <p:sp>
        <p:nvSpPr>
          <p:cNvPr id="3" name="Text Placeholder 2">
            <a:extLst>
              <a:ext uri="{FF2B5EF4-FFF2-40B4-BE49-F238E27FC236}">
                <a16:creationId xmlns:a16="http://schemas.microsoft.com/office/drawing/2014/main" id="{EEFA83A3-7997-4596-8FDF-450E277A8C5C}"/>
              </a:ext>
            </a:extLst>
          </p:cNvPr>
          <p:cNvSpPr>
            <a:spLocks noGrp="1"/>
          </p:cNvSpPr>
          <p:nvPr>
            <p:ph type="body" sz="quarter" idx="10"/>
          </p:nvPr>
        </p:nvSpPr>
        <p:spPr>
          <a:xfrm>
            <a:off x="584200" y="3903394"/>
            <a:ext cx="11018520" cy="1982081"/>
          </a:xfrm>
        </p:spPr>
        <p:txBody>
          <a:bodyPr/>
          <a:lstStyle/>
          <a:p>
            <a:r>
              <a:rPr lang="en-US" dirty="0"/>
              <a:t>Unique hybrid capabilities</a:t>
            </a:r>
          </a:p>
          <a:p>
            <a:r>
              <a:rPr lang="en-US" dirty="0"/>
              <a:t>Advanced multi-layer security </a:t>
            </a:r>
          </a:p>
          <a:p>
            <a:r>
              <a:rPr lang="en-US" dirty="0"/>
              <a:t>Faster innovation for applications </a:t>
            </a:r>
          </a:p>
          <a:p>
            <a:r>
              <a:rPr lang="en-US" dirty="0"/>
              <a:t>Unprecedented hyper-converged infrastructure</a:t>
            </a:r>
          </a:p>
        </p:txBody>
      </p:sp>
      <p:pic>
        <p:nvPicPr>
          <p:cNvPr id="4" name="Picture 3" descr="Marketplace screenshot of Windows server images.">
            <a:extLst>
              <a:ext uri="{FF2B5EF4-FFF2-40B4-BE49-F238E27FC236}">
                <a16:creationId xmlns:a16="http://schemas.microsoft.com/office/drawing/2014/main" id="{CB76ACE4-215D-4247-B380-7C6CD565A80C}"/>
              </a:ext>
            </a:extLst>
          </p:cNvPr>
          <p:cNvPicPr>
            <a:picLocks noChangeAspect="1"/>
          </p:cNvPicPr>
          <p:nvPr/>
        </p:nvPicPr>
        <p:blipFill>
          <a:blip r:embed="rId3"/>
          <a:stretch>
            <a:fillRect/>
          </a:stretch>
        </p:blipFill>
        <p:spPr>
          <a:xfrm>
            <a:off x="2656324" y="1486490"/>
            <a:ext cx="5743575" cy="2000250"/>
          </a:xfrm>
          <a:prstGeom prst="rect">
            <a:avLst/>
          </a:prstGeom>
        </p:spPr>
      </p:pic>
    </p:spTree>
    <p:extLst>
      <p:ext uri="{BB962C8B-B14F-4D97-AF65-F5344CB8AC3E}">
        <p14:creationId xmlns:p14="http://schemas.microsoft.com/office/powerpoint/2010/main" val="25924256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Windows VM Connections</a:t>
            </a:r>
          </a:p>
        </p:txBody>
      </p:sp>
      <p:sp>
        <p:nvSpPr>
          <p:cNvPr id="3" name="Text Placeholder 2">
            <a:extLst>
              <a:ext uri="{FF2B5EF4-FFF2-40B4-BE49-F238E27FC236}">
                <a16:creationId xmlns:a16="http://schemas.microsoft.com/office/drawing/2014/main" id="{B6830AF9-01E8-4426-B17E-8435786B8E6D}"/>
              </a:ext>
            </a:extLst>
          </p:cNvPr>
          <p:cNvSpPr>
            <a:spLocks noGrp="1"/>
          </p:cNvSpPr>
          <p:nvPr>
            <p:ph type="body" sz="quarter" idx="10"/>
          </p:nvPr>
        </p:nvSpPr>
        <p:spPr>
          <a:xfrm>
            <a:off x="584200" y="1435497"/>
            <a:ext cx="5177503" cy="2671501"/>
          </a:xfrm>
        </p:spPr>
        <p:txBody>
          <a:bodyPr/>
          <a:lstStyle/>
          <a:p>
            <a:r>
              <a:rPr lang="en-US" b="1" dirty="0"/>
              <a:t>Remote Desktop Protocol (RDP)</a:t>
            </a:r>
            <a:r>
              <a:rPr lang="en-US" dirty="0"/>
              <a:t> creates a GUI session and accepts inbound traffic on TCP port 3389</a:t>
            </a:r>
          </a:p>
          <a:p>
            <a:r>
              <a:rPr lang="en-US" b="1" dirty="0"/>
              <a:t>WinRM</a:t>
            </a:r>
            <a:r>
              <a:rPr lang="en-US" dirty="0"/>
              <a:t> creates a command-line session so can run scripts</a:t>
            </a:r>
          </a:p>
        </p:txBody>
      </p:sp>
      <p:pic>
        <p:nvPicPr>
          <p:cNvPr id="6" name="Picture 7" descr="Screenshot of the Remote Desktop Connection page. ">
            <a:extLst>
              <a:ext uri="{FF2B5EF4-FFF2-40B4-BE49-F238E27FC236}">
                <a16:creationId xmlns:a16="http://schemas.microsoft.com/office/drawing/2014/main" id="{65E6BF21-22A3-45E2-BC28-552F60F9C8EE}"/>
              </a:ext>
            </a:extLst>
          </p:cNvPr>
          <p:cNvPicPr>
            <a:picLocks noChangeAspect="1"/>
          </p:cNvPicPr>
          <p:nvPr/>
        </p:nvPicPr>
        <p:blipFill>
          <a:blip r:embed="rId3"/>
          <a:stretch>
            <a:fillRect/>
          </a:stretch>
        </p:blipFill>
        <p:spPr>
          <a:xfrm>
            <a:off x="6943477" y="1233343"/>
            <a:ext cx="4240762" cy="4790920"/>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 name="Text Placeholder 2">
            <a:extLst>
              <a:ext uri="{FF2B5EF4-FFF2-40B4-BE49-F238E27FC236}">
                <a16:creationId xmlns:a16="http://schemas.microsoft.com/office/drawing/2014/main" id="{C01A3596-1504-417B-9EB0-39EC32922920}"/>
              </a:ext>
            </a:extLst>
          </p:cNvPr>
          <p:cNvSpPr>
            <a:spLocks noGrp="1"/>
          </p:cNvSpPr>
          <p:nvPr>
            <p:ph type="body" sz="quarter" idx="10"/>
          </p:nvPr>
        </p:nvSpPr>
        <p:spPr>
          <a:xfrm>
            <a:off x="584200" y="1435497"/>
            <a:ext cx="11018520" cy="1982081"/>
          </a:xfrm>
        </p:spPr>
        <p:txBody>
          <a:bodyPr/>
          <a:lstStyle/>
          <a:p>
            <a:r>
              <a:rPr lang="en-US" dirty="0"/>
              <a:t>Create the virtual machine</a:t>
            </a:r>
          </a:p>
          <a:p>
            <a:r>
              <a:rPr lang="en-US" dirty="0"/>
              <a:t>Connect to the virtual machine</a:t>
            </a:r>
          </a:p>
          <a:p>
            <a:r>
              <a:rPr lang="en-US" dirty="0"/>
              <a:t>Install the Web Server role</a:t>
            </a:r>
          </a:p>
          <a:p>
            <a:r>
              <a:rPr lang="en-US" dirty="0"/>
              <a:t>View the IIS welcome page</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Virtual Machines</a:t>
            </a:r>
          </a:p>
        </p:txBody>
      </p:sp>
      <p:sp>
        <p:nvSpPr>
          <p:cNvPr id="2" name="Text Placeholder 1">
            <a:extLst>
              <a:ext uri="{FF2B5EF4-FFF2-40B4-BE49-F238E27FC236}">
                <a16:creationId xmlns:a16="http://schemas.microsoft.com/office/drawing/2014/main" id="{A93EA9E0-3655-49F1-BC62-1A96B735A1BE}"/>
              </a:ext>
            </a:extLst>
          </p:cNvPr>
          <p:cNvSpPr>
            <a:spLocks noGrp="1"/>
          </p:cNvSpPr>
          <p:nvPr>
            <p:ph type="body" sz="quarter" idx="10"/>
          </p:nvPr>
        </p:nvSpPr>
        <p:spPr>
          <a:xfrm>
            <a:off x="584200" y="4804022"/>
            <a:ext cx="11018520" cy="1465016"/>
          </a:xfrm>
        </p:spPr>
        <p:txBody>
          <a:bodyPr/>
          <a:lstStyle/>
          <a:p>
            <a:pPr marL="457200" lvl="0" indent="-457200">
              <a:buFont typeface="Arial" panose="020B0604020202020204" pitchFamily="34" charset="0"/>
              <a:buChar char="•"/>
            </a:pPr>
            <a:r>
              <a:rPr lang="en-US" dirty="0"/>
              <a:t>Hundreds of community-built images in the Azure Marketplace</a:t>
            </a:r>
          </a:p>
          <a:p>
            <a:pPr marL="457200" lvl="0" indent="-457200">
              <a:buFont typeface="Arial" panose="020B0604020202020204" pitchFamily="34" charset="0"/>
              <a:buChar char="•"/>
            </a:pPr>
            <a:r>
              <a:rPr lang="en-US" dirty="0"/>
              <a:t>Linux has the same deployment options as for Windows VMs</a:t>
            </a:r>
          </a:p>
          <a:p>
            <a:pPr marL="457200" lvl="0" indent="-457200">
              <a:buFont typeface="Arial" panose="020B0604020202020204" pitchFamily="34" charset="0"/>
              <a:buChar char="•"/>
            </a:pPr>
            <a:r>
              <a:rPr lang="en-US" dirty="0"/>
              <a:t>Manage Linux VMs with many popular open-source DevOps tools</a:t>
            </a:r>
          </a:p>
        </p:txBody>
      </p:sp>
      <p:pic>
        <p:nvPicPr>
          <p:cNvPr id="7" name="Picture 6" descr="Screenshot of the Marketplace showing Debian Linux, Clear Linux OS, SuSE Linux, and Red Hat Enterprise. ">
            <a:extLst>
              <a:ext uri="{FF2B5EF4-FFF2-40B4-BE49-F238E27FC236}">
                <a16:creationId xmlns:a16="http://schemas.microsoft.com/office/drawing/2014/main" id="{705A89D0-68C4-4394-A515-2D6E7FB5A7F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481312" y="1251336"/>
            <a:ext cx="8209524" cy="3219899"/>
          </a:xfrm>
          <a:prstGeom prst="rect">
            <a:avLst/>
          </a:prstGeom>
        </p:spPr>
      </p:pic>
    </p:spTree>
    <p:extLst>
      <p:ext uri="{BB962C8B-B14F-4D97-AF65-F5344CB8AC3E}">
        <p14:creationId xmlns:p14="http://schemas.microsoft.com/office/powerpoint/2010/main" val="138919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2499146"/>
          </a:xfrm>
        </p:spPr>
        <p:txBody>
          <a:bodyPr/>
          <a:lstStyle/>
          <a:p>
            <a:r>
              <a:rPr lang="en-US" dirty="0"/>
              <a:t>Lesson 01: Virtual Machine Planning</a:t>
            </a:r>
          </a:p>
          <a:p>
            <a:r>
              <a:rPr lang="en-US" dirty="0"/>
              <a:t>Lesson 02: Creating Virtual Machines</a:t>
            </a:r>
          </a:p>
          <a:p>
            <a:r>
              <a:rPr lang="en-US" dirty="0"/>
              <a:t>Lesson 03: Virtual Machine Availability</a:t>
            </a:r>
          </a:p>
          <a:p>
            <a:r>
              <a:rPr lang="en-US" dirty="0"/>
              <a:t>Lesson 04: Virtual Machine Extensions</a:t>
            </a:r>
          </a:p>
          <a:p>
            <a:r>
              <a:rPr lang="en-US" dirty="0"/>
              <a:t>Lesson 05: Module 08 Lab and Review​</a:t>
            </a:r>
          </a:p>
        </p:txBody>
      </p:sp>
    </p:spTree>
    <p:extLst>
      <p:ext uri="{BB962C8B-B14F-4D97-AF65-F5344CB8AC3E}">
        <p14:creationId xmlns:p14="http://schemas.microsoft.com/office/powerpoint/2010/main" val="227813780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Linux VM Connections</a:t>
            </a:r>
          </a:p>
        </p:txBody>
      </p:sp>
      <p:sp>
        <p:nvSpPr>
          <p:cNvPr id="2" name="Text Placeholder 1">
            <a:extLst>
              <a:ext uri="{FF2B5EF4-FFF2-40B4-BE49-F238E27FC236}">
                <a16:creationId xmlns:a16="http://schemas.microsoft.com/office/drawing/2014/main" id="{0C6A8C00-34C1-4969-AA29-8D2D19FDF18A}"/>
              </a:ext>
            </a:extLst>
          </p:cNvPr>
          <p:cNvSpPr>
            <a:spLocks noGrp="1"/>
          </p:cNvSpPr>
          <p:nvPr>
            <p:ph type="body" sz="quarter" idx="10"/>
          </p:nvPr>
        </p:nvSpPr>
        <p:spPr>
          <a:xfrm>
            <a:off x="590868" y="4255989"/>
            <a:ext cx="11018520" cy="1895904"/>
          </a:xfrm>
        </p:spPr>
        <p:txBody>
          <a:bodyPr/>
          <a:lstStyle/>
          <a:p>
            <a:r>
              <a:rPr lang="en-US" dirty="0"/>
              <a:t>Authenticate with a SSH public key or password</a:t>
            </a:r>
          </a:p>
          <a:p>
            <a:r>
              <a:rPr lang="en-US" dirty="0"/>
              <a:t>SSH is an encrypted connection protocol that allows secure logins over unsecured connections</a:t>
            </a:r>
          </a:p>
          <a:p>
            <a:r>
              <a:rPr lang="en-US" dirty="0"/>
              <a:t>There are public and private keys</a:t>
            </a:r>
          </a:p>
        </p:txBody>
      </p:sp>
      <p:pic>
        <p:nvPicPr>
          <p:cNvPr id="3" name="Picture 4" descr="Screenshot of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stretch>
            <a:fillRect/>
          </a:stretch>
        </p:blipFill>
        <p:spPr>
          <a:xfrm>
            <a:off x="1348509" y="1372016"/>
            <a:ext cx="8751454" cy="2400623"/>
          </a:xfrm>
          <a:prstGeom prst="rect">
            <a:avLst/>
          </a:prstGeom>
        </p:spPr>
      </p:pic>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Availability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567404"/>
          </a:xfrm>
        </p:spPr>
        <p:txBody>
          <a:bodyPr/>
          <a:lstStyle/>
          <a:p>
            <a:r>
              <a:rPr lang="en-US" dirty="0"/>
              <a:t>Maintenance and Downtime</a:t>
            </a:r>
          </a:p>
          <a:p>
            <a:r>
              <a:rPr lang="en-US" dirty="0"/>
              <a:t>Availability Sets</a:t>
            </a:r>
          </a:p>
          <a:p>
            <a:r>
              <a:rPr lang="en-US" dirty="0"/>
              <a:t>Update and Fault Domains</a:t>
            </a:r>
          </a:p>
          <a:p>
            <a:r>
              <a:rPr lang="en-US" dirty="0"/>
              <a:t>Availability Zones</a:t>
            </a:r>
          </a:p>
          <a:p>
            <a:r>
              <a:rPr lang="en-US" dirty="0"/>
              <a:t>Scaling Concepts</a:t>
            </a:r>
          </a:p>
          <a:p>
            <a:r>
              <a:rPr lang="en-US" dirty="0"/>
              <a:t>Scale Sets</a:t>
            </a:r>
          </a:p>
          <a:p>
            <a:r>
              <a:rPr lang="en-US" dirty="0"/>
              <a:t>Implementing Scale Sets</a:t>
            </a:r>
          </a:p>
          <a:p>
            <a:r>
              <a:rPr lang="en-US" dirty="0"/>
              <a:t>Autoscale</a:t>
            </a:r>
          </a:p>
          <a:p>
            <a:r>
              <a:rPr lang="en-US" dirty="0"/>
              <a:t>Implementing Autoscale</a:t>
            </a: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Maintenance vs. Downtime</a:t>
            </a:r>
            <a:endParaRPr lang="en-US" b="1" dirty="0">
              <a:solidFill>
                <a:srgbClr val="FF0000"/>
              </a:solidFill>
            </a:endParaRPr>
          </a:p>
        </p:txBody>
      </p:sp>
      <p:sp>
        <p:nvSpPr>
          <p:cNvPr id="2" name="Text Placeholder 1">
            <a:extLst>
              <a:ext uri="{FF2B5EF4-FFF2-40B4-BE49-F238E27FC236}">
                <a16:creationId xmlns:a16="http://schemas.microsoft.com/office/drawing/2014/main" id="{C6E2EFCE-4469-460C-B833-A34524AD674E}"/>
              </a:ext>
            </a:extLst>
          </p:cNvPr>
          <p:cNvSpPr>
            <a:spLocks noGrp="1"/>
          </p:cNvSpPr>
          <p:nvPr>
            <p:ph type="body" sz="quarter" idx="10"/>
          </p:nvPr>
        </p:nvSpPr>
        <p:spPr>
          <a:xfrm>
            <a:off x="584200" y="3046353"/>
            <a:ext cx="11018520" cy="3274743"/>
          </a:xfrm>
        </p:spPr>
        <p:txBody>
          <a:bodyPr/>
          <a:lstStyle/>
          <a:p>
            <a:pPr marL="457200" indent="-457200">
              <a:buFont typeface="Arial" panose="020B0604020202020204" pitchFamily="34" charset="0"/>
              <a:buChar char="•"/>
            </a:pPr>
            <a:r>
              <a:rPr lang="en-US" dirty="0"/>
              <a:t>When the platform predicts a failure, it will issue an </a:t>
            </a:r>
            <a:r>
              <a:rPr lang="en-US" b="1" dirty="0"/>
              <a:t>unplanned hardware maintenance</a:t>
            </a:r>
            <a:r>
              <a:rPr lang="en-US" dirty="0"/>
              <a:t> event. Action: Live migration.</a:t>
            </a:r>
          </a:p>
          <a:p>
            <a:pPr marL="457200" indent="-457200">
              <a:buFont typeface="Arial" panose="020B0604020202020204" pitchFamily="34" charset="0"/>
              <a:buChar char="•"/>
            </a:pPr>
            <a:r>
              <a:rPr lang="en-US" b="1" dirty="0"/>
              <a:t>Unexpected Downtime</a:t>
            </a:r>
            <a:r>
              <a:rPr lang="en-US" dirty="0"/>
              <a:t> is when a virtual machine fails unexpectedly. Action: Automatically migrate (heal).</a:t>
            </a:r>
          </a:p>
          <a:p>
            <a:pPr marL="457200" indent="-457200">
              <a:buFont typeface="Arial" panose="020B0604020202020204" pitchFamily="34" charset="0"/>
              <a:buChar char="•"/>
            </a:pPr>
            <a:r>
              <a:rPr lang="en-US" b="1" dirty="0"/>
              <a:t>Planned Maintenance </a:t>
            </a:r>
            <a:r>
              <a:rPr lang="en-US" dirty="0"/>
              <a:t>events are periodic updates made to the Azure platform. Action: No action. </a:t>
            </a:r>
          </a:p>
          <a:p>
            <a:pPr marL="457200" indent="-457200">
              <a:buFont typeface="Arial" panose="020B0604020202020204" pitchFamily="34" charset="0"/>
              <a:buChar char="•"/>
            </a:pPr>
            <a:endParaRPr lang="en-US" dirty="0"/>
          </a:p>
        </p:txBody>
      </p:sp>
      <p:pic>
        <p:nvPicPr>
          <p:cNvPr id="4" name="Picture 3" descr="Three textboxes: Unplanned Hardware Maintenance, Unexpected Downtime, and Planned Maintenance. ">
            <a:extLst>
              <a:ext uri="{FF2B5EF4-FFF2-40B4-BE49-F238E27FC236}">
                <a16:creationId xmlns:a16="http://schemas.microsoft.com/office/drawing/2014/main" id="{6CC715E3-B01F-4FEF-884F-27EABA40110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83445" y="1436688"/>
            <a:ext cx="9924299" cy="1272980"/>
          </a:xfrm>
          <a:prstGeom prst="rect">
            <a:avLst/>
          </a:prstGeom>
          <a:noFill/>
        </p:spPr>
      </p:pic>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stretch>
            <a:fillRect/>
          </a:stretch>
        </p:blipFill>
        <p:spPr>
          <a:xfrm>
            <a:off x="822036" y="1763914"/>
            <a:ext cx="5855854" cy="1764606"/>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7032792" y="1968731"/>
            <a:ext cx="3599322" cy="1200329"/>
          </a:xfrm>
          <a:prstGeom prst="rect">
            <a:avLst/>
          </a:prstGeom>
        </p:spPr>
        <p:txBody>
          <a:bodyPr wrap="square">
            <a:spAutoFit/>
          </a:bodyPr>
          <a:lstStyle/>
          <a:p>
            <a:r>
              <a:rPr lang="en-US" sz="2400" dirty="0">
                <a:latin typeface="Segoe UI Semilight" panose="020B0402040204020203" pitchFamily="34" charset="0"/>
                <a:cs typeface="Segoe UI Semilight" panose="020B0402040204020203" pitchFamily="34" charset="0"/>
              </a:rPr>
              <a:t>Two or more instances in two or more availability Sets = 99.95% SLA</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4278591"/>
            <a:ext cx="11018520" cy="1982081"/>
          </a:xfrm>
        </p:spPr>
        <p:txBody>
          <a:bodyPr/>
          <a:lstStyle/>
          <a:p>
            <a:pPr lvl="0"/>
            <a:r>
              <a:rPr lang="en-US" dirty="0"/>
              <a:t>Configure multiple virtual machines in an Availability Set</a:t>
            </a:r>
          </a:p>
          <a:p>
            <a:pPr lvl="0"/>
            <a:r>
              <a:rPr lang="en-US" dirty="0"/>
              <a:t>Configure each application tier into separate Availability Sets</a:t>
            </a:r>
          </a:p>
          <a:p>
            <a:pPr lvl="0"/>
            <a:r>
              <a:rPr lang="en-US" dirty="0"/>
              <a:t>Combine a Load Balancer with Availability Sets</a:t>
            </a:r>
          </a:p>
          <a:p>
            <a:pPr lvl="0"/>
            <a:r>
              <a:rPr lang="en-US" dirty="0"/>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Update and Fault Domains</a:t>
            </a:r>
          </a:p>
        </p:txBody>
      </p:sp>
      <p:sp>
        <p:nvSpPr>
          <p:cNvPr id="3" name="Text Placeholder 2">
            <a:extLst>
              <a:ext uri="{FF2B5EF4-FFF2-40B4-BE49-F238E27FC236}">
                <a16:creationId xmlns:a16="http://schemas.microsoft.com/office/drawing/2014/main" id="{B0C1C664-E0CD-4259-8E72-F218641B24E4}"/>
              </a:ext>
            </a:extLst>
          </p:cNvPr>
          <p:cNvSpPr>
            <a:spLocks noGrp="1"/>
          </p:cNvSpPr>
          <p:nvPr>
            <p:ph type="body" sz="quarter" idx="10"/>
          </p:nvPr>
        </p:nvSpPr>
        <p:spPr>
          <a:xfrm>
            <a:off x="508572" y="4298669"/>
            <a:ext cx="11018520" cy="2289858"/>
          </a:xfrm>
        </p:spPr>
        <p:txBody>
          <a:bodyPr vert="horz" wrap="square" lIns="0" tIns="0" rIns="0" bIns="0" rtlCol="0" anchor="t">
            <a:spAutoFit/>
          </a:bodyPr>
          <a:lstStyle/>
          <a:p>
            <a:r>
              <a:rPr lang="en-US" sz="2400" b="1" dirty="0">
                <a:latin typeface="Segoe UI Semilight"/>
                <a:cs typeface="Segoe UI Semilight"/>
              </a:rPr>
              <a:t>Update domains</a:t>
            </a:r>
            <a:r>
              <a:rPr lang="en-US" sz="2400" dirty="0">
                <a:latin typeface="Segoe UI Semilight"/>
                <a:cs typeface="Segoe UI Semilight"/>
              </a:rPr>
              <a:t> allows Azure to perform incremental or rolling upgrades across a deployment.  During planned maintenance, only one update domain is rebooted at a time.</a:t>
            </a:r>
          </a:p>
          <a:p>
            <a:r>
              <a:rPr lang="en-US" sz="2400" b="1" dirty="0">
                <a:latin typeface="Segoe UI Semilight"/>
                <a:cs typeface="Segoe UI Semilight"/>
              </a:rPr>
              <a:t>Fault Domains </a:t>
            </a:r>
            <a:r>
              <a:rPr lang="en-US" sz="2400" dirty="0">
                <a:latin typeface="Segoe UI Semilight"/>
                <a:cs typeface="Segoe UI Semilight"/>
              </a:rPr>
              <a:t>are a group of virtual machines that share a common set of hardware, switches, that share a single point of failure.  VMs in an availability set are placed in at least two fault domains.</a:t>
            </a:r>
          </a:p>
        </p:txBody>
      </p:sp>
      <p:pic>
        <p:nvPicPr>
          <p:cNvPr id="2" name="Picture 4"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
            <a:extLst>
              <a:ext uri="{FF2B5EF4-FFF2-40B4-BE49-F238E27FC236}">
                <a16:creationId xmlns:a16="http://schemas.microsoft.com/office/drawing/2014/main" id="{DA5669C5-3638-43C9-9D38-EEE9F8F5279C}"/>
              </a:ext>
            </a:extLst>
          </p:cNvPr>
          <p:cNvPicPr>
            <a:picLocks noChangeAspect="1"/>
          </p:cNvPicPr>
          <p:nvPr/>
        </p:nvPicPr>
        <p:blipFill>
          <a:blip r:embed="rId3"/>
          <a:stretch>
            <a:fillRect/>
          </a:stretch>
        </p:blipFill>
        <p:spPr>
          <a:xfrm>
            <a:off x="3398982" y="1166577"/>
            <a:ext cx="4752108" cy="2908481"/>
          </a:xfrm>
          <a:prstGeom prst="rect">
            <a:avLst/>
          </a:prstGeom>
        </p:spPr>
      </p:pic>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Availability Zones</a:t>
            </a:r>
          </a:p>
        </p:txBody>
      </p:sp>
      <p:sp>
        <p:nvSpPr>
          <p:cNvPr id="3" name="Text Placeholder 2">
            <a:extLst>
              <a:ext uri="{FF2B5EF4-FFF2-40B4-BE49-F238E27FC236}">
                <a16:creationId xmlns:a16="http://schemas.microsoft.com/office/drawing/2014/main" id="{E38B3281-4826-4DDF-8D5F-6AEF3AF3A1C7}"/>
              </a:ext>
            </a:extLst>
          </p:cNvPr>
          <p:cNvSpPr>
            <a:spLocks noGrp="1"/>
          </p:cNvSpPr>
          <p:nvPr>
            <p:ph type="body" sz="quarter" idx="10"/>
          </p:nvPr>
        </p:nvSpPr>
        <p:spPr>
          <a:xfrm>
            <a:off x="586390" y="1434370"/>
            <a:ext cx="5371648" cy="5170646"/>
          </a:xfrm>
        </p:spPr>
        <p:txBody>
          <a:bodyPr/>
          <a:lstStyle/>
          <a:p>
            <a:pPr marL="457200" indent="-457200">
              <a:buFont typeface="Arial" panose="020B0604020202020204" pitchFamily="34" charset="0"/>
              <a:buChar char="•"/>
            </a:pPr>
            <a:r>
              <a:rPr lang="en-US" dirty="0"/>
              <a:t>Unique physical locations in a region </a:t>
            </a:r>
          </a:p>
          <a:p>
            <a:pPr marL="457200" indent="-457200">
              <a:buFont typeface="Arial" panose="020B0604020202020204" pitchFamily="34" charset="0"/>
              <a:buChar char="•"/>
            </a:pPr>
            <a:r>
              <a:rPr lang="en-US" dirty="0"/>
              <a:t>Includes datacenters with independent power, cooling, and networking</a:t>
            </a:r>
          </a:p>
          <a:p>
            <a:pPr marL="457200" indent="-457200">
              <a:buFont typeface="Arial" panose="020B0604020202020204" pitchFamily="34" charset="0"/>
              <a:buChar char="•"/>
            </a:pPr>
            <a:r>
              <a:rPr lang="en-US" dirty="0"/>
              <a:t>Protects from datacenter failures</a:t>
            </a:r>
          </a:p>
          <a:p>
            <a:pPr marL="457200" indent="-457200">
              <a:buFont typeface="Arial" panose="020B0604020202020204" pitchFamily="34" charset="0"/>
              <a:buChar char="•"/>
            </a:pPr>
            <a:r>
              <a:rPr lang="en-US" dirty="0"/>
              <a:t>Combines update and fault domains</a:t>
            </a:r>
          </a:p>
          <a:p>
            <a:pPr marL="457200" indent="-457200">
              <a:buFont typeface="Arial" panose="020B0604020202020204" pitchFamily="34" charset="0"/>
              <a:buChar char="•"/>
            </a:pPr>
            <a:r>
              <a:rPr lang="en-US" dirty="0"/>
              <a:t>Provides 99.99% SLA​</a:t>
            </a:r>
          </a:p>
          <a:p>
            <a:endParaRPr lang="en-US" dirty="0"/>
          </a:p>
        </p:txBody>
      </p:sp>
      <p:pic>
        <p:nvPicPr>
          <p:cNvPr id="6" name="Picture 5" descr="Three availability zones are connected, making an Azure region.">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607" y="1280812"/>
            <a:ext cx="4791744" cy="4296375"/>
          </a:xfrm>
          <a:prstGeom prst="rect">
            <a:avLst/>
          </a:prstGeom>
        </p:spPr>
      </p:pic>
    </p:spTree>
    <p:extLst>
      <p:ext uri="{BB962C8B-B14F-4D97-AF65-F5344CB8AC3E}">
        <p14:creationId xmlns:p14="http://schemas.microsoft.com/office/powerpoint/2010/main" val="328841804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Scaling Concepts</a:t>
            </a:r>
          </a:p>
        </p:txBody>
      </p:sp>
      <p:sp>
        <p:nvSpPr>
          <p:cNvPr id="3" name="Text Placeholder 2">
            <a:extLst>
              <a:ext uri="{FF2B5EF4-FFF2-40B4-BE49-F238E27FC236}">
                <a16:creationId xmlns:a16="http://schemas.microsoft.com/office/drawing/2014/main" id="{773DAA0A-5ADD-4B77-9BBD-88644937E2C0}"/>
              </a:ext>
            </a:extLst>
          </p:cNvPr>
          <p:cNvSpPr>
            <a:spLocks noGrp="1"/>
          </p:cNvSpPr>
          <p:nvPr>
            <p:ph type="body" sz="quarter" idx="10"/>
          </p:nvPr>
        </p:nvSpPr>
        <p:spPr>
          <a:xfrm>
            <a:off x="586390" y="1434370"/>
            <a:ext cx="6314031" cy="4395049"/>
          </a:xfrm>
        </p:spPr>
        <p:txBody>
          <a:bodyPr/>
          <a:lstStyle/>
          <a:p>
            <a:pPr marL="457200" indent="-457200" fontAlgn="base">
              <a:buFont typeface="Arial" panose="020B0604020202020204" pitchFamily="34" charset="0"/>
              <a:buChar char="•"/>
            </a:pPr>
            <a:r>
              <a:rPr lang="en-US" dirty="0"/>
              <a:t>Vertical scaling </a:t>
            </a:r>
            <a:r>
              <a:rPr lang="en-US" b="1" dirty="0"/>
              <a:t>(scale up and scale </a:t>
            </a:r>
            <a:r>
              <a:rPr lang="en-US" dirty="0"/>
              <a:t>down) is the process of increasing or decreasing power to a single instance of a workload; usually manual​</a:t>
            </a:r>
          </a:p>
          <a:p>
            <a:pPr marL="457200" indent="-457200" fontAlgn="base">
              <a:buFont typeface="Arial" panose="020B0604020202020204" pitchFamily="34" charset="0"/>
              <a:buChar char="•"/>
            </a:pPr>
            <a:r>
              <a:rPr lang="en-US" b="1" dirty="0"/>
              <a:t>Horizontal scaling </a:t>
            </a:r>
            <a:r>
              <a:rPr lang="en-US" dirty="0"/>
              <a:t>(scale out and scale in) is the process of increasing or decreasing power to a single instance of a workload; frequently automated​</a:t>
            </a:r>
          </a:p>
        </p:txBody>
      </p:sp>
      <p:grpSp>
        <p:nvGrpSpPr>
          <p:cNvPr id="324" name="Group 323" descr="Vertical scaling shows VMs getting larger. Horizontal scaling shows more VMs being added. ">
            <a:extLst>
              <a:ext uri="{FF2B5EF4-FFF2-40B4-BE49-F238E27FC236}">
                <a16:creationId xmlns:a16="http://schemas.microsoft.com/office/drawing/2014/main" id="{90F4E7EA-1B0A-4553-A236-A317F71E52B9}"/>
              </a:ext>
            </a:extLst>
          </p:cNvPr>
          <p:cNvGrpSpPr/>
          <p:nvPr/>
        </p:nvGrpSpPr>
        <p:grpSpPr>
          <a:xfrm>
            <a:off x="7412451" y="1388886"/>
            <a:ext cx="3371812" cy="4181502"/>
            <a:chOff x="7412451" y="1388886"/>
            <a:chExt cx="3371812" cy="4181502"/>
          </a:xfrm>
        </p:grpSpPr>
        <p:grpSp>
          <p:nvGrpSpPr>
            <p:cNvPr id="4" name="Group 3">
              <a:extLst>
                <a:ext uri="{FF2B5EF4-FFF2-40B4-BE49-F238E27FC236}">
                  <a16:creationId xmlns:a16="http://schemas.microsoft.com/office/drawing/2014/main" id="{056B2BD8-D2F9-4245-AC1A-42199EE1F013}"/>
                </a:ext>
              </a:extLst>
            </p:cNvPr>
            <p:cNvGrpSpPr>
              <a:grpSpLocks noChangeAspect="1"/>
            </p:cNvGrpSpPr>
            <p:nvPr/>
          </p:nvGrpSpPr>
          <p:grpSpPr>
            <a:xfrm>
              <a:off x="7548306" y="2299853"/>
              <a:ext cx="396335" cy="825545"/>
              <a:chOff x="9191145" y="3741535"/>
              <a:chExt cx="774393" cy="2092980"/>
            </a:xfrm>
          </p:grpSpPr>
          <p:grpSp>
            <p:nvGrpSpPr>
              <p:cNvPr id="5" name="Group 4">
                <a:extLst>
                  <a:ext uri="{FF2B5EF4-FFF2-40B4-BE49-F238E27FC236}">
                    <a16:creationId xmlns:a16="http://schemas.microsoft.com/office/drawing/2014/main" id="{9D1A3D4E-6FA5-40D5-B1FB-787458070E08}"/>
                  </a:ext>
                </a:extLst>
              </p:cNvPr>
              <p:cNvGrpSpPr>
                <a:grpSpLocks noChangeAspect="1"/>
              </p:cNvGrpSpPr>
              <p:nvPr/>
            </p:nvGrpSpPr>
            <p:grpSpPr>
              <a:xfrm>
                <a:off x="9191145" y="3741535"/>
                <a:ext cx="774393" cy="2092980"/>
                <a:chOff x="6576174" y="3760259"/>
                <a:chExt cx="1081539" cy="2764684"/>
              </a:xfrm>
            </p:grpSpPr>
            <p:grpSp>
              <p:nvGrpSpPr>
                <p:cNvPr id="9" name="Group 8">
                  <a:extLst>
                    <a:ext uri="{FF2B5EF4-FFF2-40B4-BE49-F238E27FC236}">
                      <a16:creationId xmlns:a16="http://schemas.microsoft.com/office/drawing/2014/main" id="{DA13F91F-EB46-4BEF-9F41-21B3D7099F71}"/>
                    </a:ext>
                  </a:extLst>
                </p:cNvPr>
                <p:cNvGrpSpPr/>
                <p:nvPr/>
              </p:nvGrpSpPr>
              <p:grpSpPr>
                <a:xfrm>
                  <a:off x="6576174" y="3760259"/>
                  <a:ext cx="1081539" cy="2764684"/>
                  <a:chOff x="6576174" y="3760259"/>
                  <a:chExt cx="1081539" cy="2764684"/>
                </a:xfrm>
              </p:grpSpPr>
              <p:grpSp>
                <p:nvGrpSpPr>
                  <p:cNvPr id="11" name="Group 10">
                    <a:extLst>
                      <a:ext uri="{FF2B5EF4-FFF2-40B4-BE49-F238E27FC236}">
                        <a16:creationId xmlns:a16="http://schemas.microsoft.com/office/drawing/2014/main" id="{D8728DAF-0C13-4229-AA92-043F280C53A3}"/>
                      </a:ext>
                    </a:extLst>
                  </p:cNvPr>
                  <p:cNvGrpSpPr/>
                  <p:nvPr/>
                </p:nvGrpSpPr>
                <p:grpSpPr>
                  <a:xfrm>
                    <a:off x="6576174" y="3760259"/>
                    <a:ext cx="1081539" cy="2764684"/>
                    <a:chOff x="5365826" y="3709999"/>
                    <a:chExt cx="1074023" cy="2853208"/>
                  </a:xfrm>
                </p:grpSpPr>
                <p:sp>
                  <p:nvSpPr>
                    <p:cNvPr id="21" name="Rectangle 20">
                      <a:extLst>
                        <a:ext uri="{FF2B5EF4-FFF2-40B4-BE49-F238E27FC236}">
                          <a16:creationId xmlns:a16="http://schemas.microsoft.com/office/drawing/2014/main" id="{14CDAC44-085F-435E-B98B-70E04AA53B1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585F14EB-DFC2-43DF-82EF-04ED7C8F7F9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E589A5C5-F545-4C4A-AF99-5A20239949F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4" name="Rectangle 23">
                      <a:extLst>
                        <a:ext uri="{FF2B5EF4-FFF2-40B4-BE49-F238E27FC236}">
                          <a16:creationId xmlns:a16="http://schemas.microsoft.com/office/drawing/2014/main" id="{7162F965-CD20-40F6-AABD-50FA9A6C53CF}"/>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BD8EF424-1149-42FF-ABB5-8F8C6136D92B}"/>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DA80393D-73E9-4422-AA6B-85B147848C1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836F212F-1A28-4C5A-A0C3-6C7D5D065C2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8" name="Rectangle 27">
                      <a:extLst>
                        <a:ext uri="{FF2B5EF4-FFF2-40B4-BE49-F238E27FC236}">
                          <a16:creationId xmlns:a16="http://schemas.microsoft.com/office/drawing/2014/main" id="{5A5D11C4-72FC-4E17-968F-793403215314}"/>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C17A68E4-B757-43B9-B5FA-8AA3E1D25E1E}"/>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34">
                      <a:extLst>
                        <a:ext uri="{FF2B5EF4-FFF2-40B4-BE49-F238E27FC236}">
                          <a16:creationId xmlns:a16="http://schemas.microsoft.com/office/drawing/2014/main" id="{E23CBCA0-C2DD-4458-89E1-7D324B4B8C3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35">
                      <a:extLst>
                        <a:ext uri="{FF2B5EF4-FFF2-40B4-BE49-F238E27FC236}">
                          <a16:creationId xmlns:a16="http://schemas.microsoft.com/office/drawing/2014/main" id="{8A0B3305-CB1A-499F-918E-6FB16EC1082F}"/>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Freeform 36">
                      <a:extLst>
                        <a:ext uri="{FF2B5EF4-FFF2-40B4-BE49-F238E27FC236}">
                          <a16:creationId xmlns:a16="http://schemas.microsoft.com/office/drawing/2014/main" id="{856BD22F-9909-4084-A5A3-64B23FC2FC39}"/>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37">
                      <a:extLst>
                        <a:ext uri="{FF2B5EF4-FFF2-40B4-BE49-F238E27FC236}">
                          <a16:creationId xmlns:a16="http://schemas.microsoft.com/office/drawing/2014/main" id="{6B988253-F37C-4909-A65B-A24923313B0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4" name="Freeform 34">
                      <a:extLst>
                        <a:ext uri="{FF2B5EF4-FFF2-40B4-BE49-F238E27FC236}">
                          <a16:creationId xmlns:a16="http://schemas.microsoft.com/office/drawing/2014/main" id="{9FE9BE7F-47A0-42FF-BA1C-7A156F2D1B7A}"/>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35">
                      <a:extLst>
                        <a:ext uri="{FF2B5EF4-FFF2-40B4-BE49-F238E27FC236}">
                          <a16:creationId xmlns:a16="http://schemas.microsoft.com/office/drawing/2014/main" id="{FA34FAE4-99F0-4D26-9FCF-F3B469F7F27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6" name="Freeform 36">
                      <a:extLst>
                        <a:ext uri="{FF2B5EF4-FFF2-40B4-BE49-F238E27FC236}">
                          <a16:creationId xmlns:a16="http://schemas.microsoft.com/office/drawing/2014/main" id="{351E4AFB-C2F4-4E3C-9C2F-E15CE1BA251F}"/>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37">
                      <a:extLst>
                        <a:ext uri="{FF2B5EF4-FFF2-40B4-BE49-F238E27FC236}">
                          <a16:creationId xmlns:a16="http://schemas.microsoft.com/office/drawing/2014/main" id="{07B682EF-B5A4-4581-A488-8D7061B033F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8" name="Rectangle 42">
                      <a:extLst>
                        <a:ext uri="{FF2B5EF4-FFF2-40B4-BE49-F238E27FC236}">
                          <a16:creationId xmlns:a16="http://schemas.microsoft.com/office/drawing/2014/main" id="{EE239FEF-E758-4F45-8A34-28386D112C09}"/>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2" name="Freeform 8">
                    <a:extLst>
                      <a:ext uri="{FF2B5EF4-FFF2-40B4-BE49-F238E27FC236}">
                        <a16:creationId xmlns:a16="http://schemas.microsoft.com/office/drawing/2014/main" id="{EF0A8660-2A5D-4A77-9A7A-7DBB4501256B}"/>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a:extLst>
                      <a:ext uri="{FF2B5EF4-FFF2-40B4-BE49-F238E27FC236}">
                        <a16:creationId xmlns:a16="http://schemas.microsoft.com/office/drawing/2014/main" id="{AA66B590-604E-4DAD-93A5-DD3DBB0A3A3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8">
                    <a:extLst>
                      <a:ext uri="{FF2B5EF4-FFF2-40B4-BE49-F238E27FC236}">
                        <a16:creationId xmlns:a16="http://schemas.microsoft.com/office/drawing/2014/main" id="{B66BFA60-2C8F-4D81-AEE0-E8EEF22A7074}"/>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8">
                    <a:extLst>
                      <a:ext uri="{FF2B5EF4-FFF2-40B4-BE49-F238E27FC236}">
                        <a16:creationId xmlns:a16="http://schemas.microsoft.com/office/drawing/2014/main" id="{3261E6B0-52DC-415F-B0AC-3741BEFEFC7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8">
                    <a:extLst>
                      <a:ext uri="{FF2B5EF4-FFF2-40B4-BE49-F238E27FC236}">
                        <a16:creationId xmlns:a16="http://schemas.microsoft.com/office/drawing/2014/main" id="{3962A074-F46F-4AF5-AF2C-C4ED1783C03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8">
                    <a:extLst>
                      <a:ext uri="{FF2B5EF4-FFF2-40B4-BE49-F238E27FC236}">
                        <a16:creationId xmlns:a16="http://schemas.microsoft.com/office/drawing/2014/main" id="{2E108FFC-F13B-4580-83C6-9431D06B865F}"/>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8">
                    <a:extLst>
                      <a:ext uri="{FF2B5EF4-FFF2-40B4-BE49-F238E27FC236}">
                        <a16:creationId xmlns:a16="http://schemas.microsoft.com/office/drawing/2014/main" id="{7697045D-54C2-41F5-ADB4-724A3BE0274E}"/>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8">
                    <a:extLst>
                      <a:ext uri="{FF2B5EF4-FFF2-40B4-BE49-F238E27FC236}">
                        <a16:creationId xmlns:a16="http://schemas.microsoft.com/office/drawing/2014/main" id="{64E5A09F-D685-46A8-9934-A8A4CB7CC246}"/>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8">
                    <a:extLst>
                      <a:ext uri="{FF2B5EF4-FFF2-40B4-BE49-F238E27FC236}">
                        <a16:creationId xmlns:a16="http://schemas.microsoft.com/office/drawing/2014/main" id="{B3AAB22B-0424-4003-A02F-64DF1B4A7B2C}"/>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0" name="Rectangle 9">
                  <a:extLst>
                    <a:ext uri="{FF2B5EF4-FFF2-40B4-BE49-F238E27FC236}">
                      <a16:creationId xmlns:a16="http://schemas.microsoft.com/office/drawing/2014/main" id="{C2C104D8-4DA4-4C9A-9955-2A39DDBEBF4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6" name="Rectangle 42">
                <a:extLst>
                  <a:ext uri="{FF2B5EF4-FFF2-40B4-BE49-F238E27FC236}">
                    <a16:creationId xmlns:a16="http://schemas.microsoft.com/office/drawing/2014/main" id="{D26CDBBB-CDB7-4BAE-B645-3FC74B2B263B}"/>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Rectangle 42">
                <a:extLst>
                  <a:ext uri="{FF2B5EF4-FFF2-40B4-BE49-F238E27FC236}">
                    <a16:creationId xmlns:a16="http://schemas.microsoft.com/office/drawing/2014/main" id="{BCD53E73-96CC-41BB-9A9B-C9414DE14456}"/>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42">
                <a:extLst>
                  <a:ext uri="{FF2B5EF4-FFF2-40B4-BE49-F238E27FC236}">
                    <a16:creationId xmlns:a16="http://schemas.microsoft.com/office/drawing/2014/main" id="{B625D2F0-E0A8-4BE4-81D6-180CF0E193EC}"/>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a:extLst>
                <a:ext uri="{FF2B5EF4-FFF2-40B4-BE49-F238E27FC236}">
                  <a16:creationId xmlns:a16="http://schemas.microsoft.com/office/drawing/2014/main" id="{64B600D2-54AC-4E5E-8324-144A71344535}"/>
                </a:ext>
              </a:extLst>
            </p:cNvPr>
            <p:cNvGrpSpPr>
              <a:grpSpLocks noChangeAspect="1"/>
            </p:cNvGrpSpPr>
            <p:nvPr/>
          </p:nvGrpSpPr>
          <p:grpSpPr>
            <a:xfrm>
              <a:off x="8678613" y="2073365"/>
              <a:ext cx="491825" cy="1024446"/>
              <a:chOff x="9191145" y="3741535"/>
              <a:chExt cx="774393" cy="2092980"/>
            </a:xfrm>
          </p:grpSpPr>
          <p:grpSp>
            <p:nvGrpSpPr>
              <p:cNvPr id="40" name="Group 39">
                <a:extLst>
                  <a:ext uri="{FF2B5EF4-FFF2-40B4-BE49-F238E27FC236}">
                    <a16:creationId xmlns:a16="http://schemas.microsoft.com/office/drawing/2014/main" id="{362B2C70-908A-41BE-9BC3-CF830C34DC35}"/>
                  </a:ext>
                </a:extLst>
              </p:cNvPr>
              <p:cNvGrpSpPr>
                <a:grpSpLocks noChangeAspect="1"/>
              </p:cNvGrpSpPr>
              <p:nvPr/>
            </p:nvGrpSpPr>
            <p:grpSpPr>
              <a:xfrm>
                <a:off x="9191145" y="3741535"/>
                <a:ext cx="774393" cy="2092980"/>
                <a:chOff x="6576174" y="3760259"/>
                <a:chExt cx="1081539" cy="2764684"/>
              </a:xfrm>
            </p:grpSpPr>
            <p:grpSp>
              <p:nvGrpSpPr>
                <p:cNvPr id="44" name="Group 43">
                  <a:extLst>
                    <a:ext uri="{FF2B5EF4-FFF2-40B4-BE49-F238E27FC236}">
                      <a16:creationId xmlns:a16="http://schemas.microsoft.com/office/drawing/2014/main" id="{20794732-650C-48A7-9339-CCAF99E6CE6D}"/>
                    </a:ext>
                  </a:extLst>
                </p:cNvPr>
                <p:cNvGrpSpPr/>
                <p:nvPr/>
              </p:nvGrpSpPr>
              <p:grpSpPr>
                <a:xfrm>
                  <a:off x="6576174" y="3760259"/>
                  <a:ext cx="1081539" cy="2764684"/>
                  <a:chOff x="6576174" y="3760259"/>
                  <a:chExt cx="1081539" cy="2764684"/>
                </a:xfrm>
              </p:grpSpPr>
              <p:grpSp>
                <p:nvGrpSpPr>
                  <p:cNvPr id="46" name="Group 45">
                    <a:extLst>
                      <a:ext uri="{FF2B5EF4-FFF2-40B4-BE49-F238E27FC236}">
                        <a16:creationId xmlns:a16="http://schemas.microsoft.com/office/drawing/2014/main" id="{752EA433-8E96-43AF-9677-580FE1796EA6}"/>
                      </a:ext>
                    </a:extLst>
                  </p:cNvPr>
                  <p:cNvGrpSpPr/>
                  <p:nvPr/>
                </p:nvGrpSpPr>
                <p:grpSpPr>
                  <a:xfrm>
                    <a:off x="6576174" y="3760259"/>
                    <a:ext cx="1081539" cy="2764684"/>
                    <a:chOff x="5365826" y="3709999"/>
                    <a:chExt cx="1074023" cy="2853208"/>
                  </a:xfrm>
                </p:grpSpPr>
                <p:sp>
                  <p:nvSpPr>
                    <p:cNvPr id="56" name="Rectangle 55">
                      <a:extLst>
                        <a:ext uri="{FF2B5EF4-FFF2-40B4-BE49-F238E27FC236}">
                          <a16:creationId xmlns:a16="http://schemas.microsoft.com/office/drawing/2014/main" id="{EF6AC0C6-C8F3-424C-992B-45635D46B687}"/>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7E81B381-9B66-40FC-87D0-73E9CA08F007}"/>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8" name="Rectangle 57">
                      <a:extLst>
                        <a:ext uri="{FF2B5EF4-FFF2-40B4-BE49-F238E27FC236}">
                          <a16:creationId xmlns:a16="http://schemas.microsoft.com/office/drawing/2014/main" id="{5124213E-A814-4CF9-83BC-5EE12BD7AA9B}"/>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59" name="Rectangle 58">
                      <a:extLst>
                        <a:ext uri="{FF2B5EF4-FFF2-40B4-BE49-F238E27FC236}">
                          <a16:creationId xmlns:a16="http://schemas.microsoft.com/office/drawing/2014/main" id="{B3922916-813A-4A90-B567-E7E59D86E6B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0" name="Rectangle 59">
                      <a:extLst>
                        <a:ext uri="{FF2B5EF4-FFF2-40B4-BE49-F238E27FC236}">
                          <a16:creationId xmlns:a16="http://schemas.microsoft.com/office/drawing/2014/main" id="{BDF89F6E-82A0-4F4F-A922-2D363BC9AFA6}"/>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1" name="Rectangle 60">
                      <a:extLst>
                        <a:ext uri="{FF2B5EF4-FFF2-40B4-BE49-F238E27FC236}">
                          <a16:creationId xmlns:a16="http://schemas.microsoft.com/office/drawing/2014/main" id="{A1361AAC-E183-470F-AE58-95B097537AA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2" name="Rectangle 61">
                      <a:extLst>
                        <a:ext uri="{FF2B5EF4-FFF2-40B4-BE49-F238E27FC236}">
                          <a16:creationId xmlns:a16="http://schemas.microsoft.com/office/drawing/2014/main" id="{F1A5AFCF-9E29-4F5D-BB38-7499DBE1F70F}"/>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63" name="Rectangle 62">
                      <a:extLst>
                        <a:ext uri="{FF2B5EF4-FFF2-40B4-BE49-F238E27FC236}">
                          <a16:creationId xmlns:a16="http://schemas.microsoft.com/office/drawing/2014/main" id="{B5B1795A-FE64-4889-9E4F-4625F987D569}"/>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4" name="Rectangle 63">
                      <a:extLst>
                        <a:ext uri="{FF2B5EF4-FFF2-40B4-BE49-F238E27FC236}">
                          <a16:creationId xmlns:a16="http://schemas.microsoft.com/office/drawing/2014/main" id="{673CE9B2-BACA-4A63-B53E-A8EBB4F7687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5" name="Freeform 34">
                      <a:extLst>
                        <a:ext uri="{FF2B5EF4-FFF2-40B4-BE49-F238E27FC236}">
                          <a16:creationId xmlns:a16="http://schemas.microsoft.com/office/drawing/2014/main" id="{629110A6-D9ED-4840-96BF-150DF6B05AC1}"/>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6" name="Freeform 35">
                      <a:extLst>
                        <a:ext uri="{FF2B5EF4-FFF2-40B4-BE49-F238E27FC236}">
                          <a16:creationId xmlns:a16="http://schemas.microsoft.com/office/drawing/2014/main" id="{F904604B-43E2-400F-A0EF-A428139BBB60}"/>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7" name="Freeform 36">
                      <a:extLst>
                        <a:ext uri="{FF2B5EF4-FFF2-40B4-BE49-F238E27FC236}">
                          <a16:creationId xmlns:a16="http://schemas.microsoft.com/office/drawing/2014/main" id="{8DD86628-714F-43C8-BDB3-72603E7D17E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8" name="Freeform 37">
                      <a:extLst>
                        <a:ext uri="{FF2B5EF4-FFF2-40B4-BE49-F238E27FC236}">
                          <a16:creationId xmlns:a16="http://schemas.microsoft.com/office/drawing/2014/main" id="{6B3B4BC6-184D-4D83-A962-8A54FC25DA2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9" name="Freeform 34">
                      <a:extLst>
                        <a:ext uri="{FF2B5EF4-FFF2-40B4-BE49-F238E27FC236}">
                          <a16:creationId xmlns:a16="http://schemas.microsoft.com/office/drawing/2014/main" id="{027554B1-45F2-4A72-A0C9-45715BA026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0" name="Freeform 35">
                      <a:extLst>
                        <a:ext uri="{FF2B5EF4-FFF2-40B4-BE49-F238E27FC236}">
                          <a16:creationId xmlns:a16="http://schemas.microsoft.com/office/drawing/2014/main" id="{42376743-51FA-4601-AE41-2247523C77DD}"/>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1" name="Freeform 36">
                      <a:extLst>
                        <a:ext uri="{FF2B5EF4-FFF2-40B4-BE49-F238E27FC236}">
                          <a16:creationId xmlns:a16="http://schemas.microsoft.com/office/drawing/2014/main" id="{1466131D-5D6E-476F-A445-BEB590D1739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2" name="Freeform 37">
                      <a:extLst>
                        <a:ext uri="{FF2B5EF4-FFF2-40B4-BE49-F238E27FC236}">
                          <a16:creationId xmlns:a16="http://schemas.microsoft.com/office/drawing/2014/main" id="{2A4B9B2B-AA71-45FE-891C-2A0DE534542B}"/>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3" name="Rectangle 42">
                      <a:extLst>
                        <a:ext uri="{FF2B5EF4-FFF2-40B4-BE49-F238E27FC236}">
                          <a16:creationId xmlns:a16="http://schemas.microsoft.com/office/drawing/2014/main" id="{73B17C73-6BE0-4E3B-B152-72E8E91D1F1F}"/>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7" name="Freeform 8">
                    <a:extLst>
                      <a:ext uri="{FF2B5EF4-FFF2-40B4-BE49-F238E27FC236}">
                        <a16:creationId xmlns:a16="http://schemas.microsoft.com/office/drawing/2014/main" id="{CD1E7236-3DA9-4544-96C9-80A1762E3C10}"/>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8">
                    <a:extLst>
                      <a:ext uri="{FF2B5EF4-FFF2-40B4-BE49-F238E27FC236}">
                        <a16:creationId xmlns:a16="http://schemas.microsoft.com/office/drawing/2014/main" id="{7433FD5A-F06E-4A1D-B172-496402840853}"/>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8">
                    <a:extLst>
                      <a:ext uri="{FF2B5EF4-FFF2-40B4-BE49-F238E27FC236}">
                        <a16:creationId xmlns:a16="http://schemas.microsoft.com/office/drawing/2014/main" id="{B8F91896-D419-4666-B3AA-E3F5EEB2E70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8">
                    <a:extLst>
                      <a:ext uri="{FF2B5EF4-FFF2-40B4-BE49-F238E27FC236}">
                        <a16:creationId xmlns:a16="http://schemas.microsoft.com/office/drawing/2014/main" id="{0908EBB2-B85E-4D6C-9478-883D4518AC0E}"/>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8">
                    <a:extLst>
                      <a:ext uri="{FF2B5EF4-FFF2-40B4-BE49-F238E27FC236}">
                        <a16:creationId xmlns:a16="http://schemas.microsoft.com/office/drawing/2014/main" id="{F9EE118A-4F11-46B2-BA0D-353474D57B89}"/>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8">
                    <a:extLst>
                      <a:ext uri="{FF2B5EF4-FFF2-40B4-BE49-F238E27FC236}">
                        <a16:creationId xmlns:a16="http://schemas.microsoft.com/office/drawing/2014/main" id="{7452DB4E-A565-47A7-B8EA-03ADAF592D4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8">
                    <a:extLst>
                      <a:ext uri="{FF2B5EF4-FFF2-40B4-BE49-F238E27FC236}">
                        <a16:creationId xmlns:a16="http://schemas.microsoft.com/office/drawing/2014/main" id="{3C2CF8F4-6B40-4B73-A683-286870FD071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8">
                    <a:extLst>
                      <a:ext uri="{FF2B5EF4-FFF2-40B4-BE49-F238E27FC236}">
                        <a16:creationId xmlns:a16="http://schemas.microsoft.com/office/drawing/2014/main" id="{9BBB4A54-A796-4BD1-900A-590CE7354130}"/>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8">
                    <a:extLst>
                      <a:ext uri="{FF2B5EF4-FFF2-40B4-BE49-F238E27FC236}">
                        <a16:creationId xmlns:a16="http://schemas.microsoft.com/office/drawing/2014/main" id="{DEFE5AE9-FA81-4586-AC59-6FF2813C1BD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45" name="Rectangle 44">
                  <a:extLst>
                    <a:ext uri="{FF2B5EF4-FFF2-40B4-BE49-F238E27FC236}">
                      <a16:creationId xmlns:a16="http://schemas.microsoft.com/office/drawing/2014/main" id="{8ECEC45C-EE5D-49CC-809E-81AA004C19E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41" name="Rectangle 42">
                <a:extLst>
                  <a:ext uri="{FF2B5EF4-FFF2-40B4-BE49-F238E27FC236}">
                    <a16:creationId xmlns:a16="http://schemas.microsoft.com/office/drawing/2014/main" id="{8702C3A8-5CAF-4617-9A3E-E27AB3AA5BB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2" name="Rectangle 42">
                <a:extLst>
                  <a:ext uri="{FF2B5EF4-FFF2-40B4-BE49-F238E27FC236}">
                    <a16:creationId xmlns:a16="http://schemas.microsoft.com/office/drawing/2014/main" id="{BA2579E6-65A5-49BC-B36E-F0CF8B35E649}"/>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Rectangle 42">
                <a:extLst>
                  <a:ext uri="{FF2B5EF4-FFF2-40B4-BE49-F238E27FC236}">
                    <a16:creationId xmlns:a16="http://schemas.microsoft.com/office/drawing/2014/main" id="{07CE7CA0-87DE-4343-805C-A434B6444FF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74" name="Group 73">
              <a:extLst>
                <a:ext uri="{FF2B5EF4-FFF2-40B4-BE49-F238E27FC236}">
                  <a16:creationId xmlns:a16="http://schemas.microsoft.com/office/drawing/2014/main" id="{147D08FD-F295-46C8-9DCC-FEDD47648556}"/>
                </a:ext>
              </a:extLst>
            </p:cNvPr>
            <p:cNvGrpSpPr>
              <a:grpSpLocks noChangeAspect="1"/>
            </p:cNvGrpSpPr>
            <p:nvPr/>
          </p:nvGrpSpPr>
          <p:grpSpPr>
            <a:xfrm>
              <a:off x="9817279" y="1661932"/>
              <a:ext cx="640098" cy="1463466"/>
              <a:chOff x="9191146" y="3741535"/>
              <a:chExt cx="774394" cy="2092980"/>
            </a:xfrm>
          </p:grpSpPr>
          <p:grpSp>
            <p:nvGrpSpPr>
              <p:cNvPr id="75" name="Group 74">
                <a:extLst>
                  <a:ext uri="{FF2B5EF4-FFF2-40B4-BE49-F238E27FC236}">
                    <a16:creationId xmlns:a16="http://schemas.microsoft.com/office/drawing/2014/main" id="{F714A88C-D962-4F01-A86F-16F1235BCF51}"/>
                  </a:ext>
                </a:extLst>
              </p:cNvPr>
              <p:cNvGrpSpPr>
                <a:grpSpLocks noChangeAspect="1"/>
              </p:cNvGrpSpPr>
              <p:nvPr/>
            </p:nvGrpSpPr>
            <p:grpSpPr>
              <a:xfrm>
                <a:off x="9191146" y="3741535"/>
                <a:ext cx="774394" cy="2092980"/>
                <a:chOff x="6576174" y="3760258"/>
                <a:chExt cx="1081540" cy="2764683"/>
              </a:xfrm>
            </p:grpSpPr>
            <p:grpSp>
              <p:nvGrpSpPr>
                <p:cNvPr id="79" name="Group 78">
                  <a:extLst>
                    <a:ext uri="{FF2B5EF4-FFF2-40B4-BE49-F238E27FC236}">
                      <a16:creationId xmlns:a16="http://schemas.microsoft.com/office/drawing/2014/main" id="{954FEB4F-024B-4089-A8F2-A8FF6B668DE6}"/>
                    </a:ext>
                  </a:extLst>
                </p:cNvPr>
                <p:cNvGrpSpPr/>
                <p:nvPr/>
              </p:nvGrpSpPr>
              <p:grpSpPr>
                <a:xfrm>
                  <a:off x="6576174" y="3760258"/>
                  <a:ext cx="1081540" cy="2764683"/>
                  <a:chOff x="6576174" y="3760258"/>
                  <a:chExt cx="1081540" cy="2764683"/>
                </a:xfrm>
              </p:grpSpPr>
              <p:grpSp>
                <p:nvGrpSpPr>
                  <p:cNvPr id="81" name="Group 80">
                    <a:extLst>
                      <a:ext uri="{FF2B5EF4-FFF2-40B4-BE49-F238E27FC236}">
                        <a16:creationId xmlns:a16="http://schemas.microsoft.com/office/drawing/2014/main" id="{DDBAC550-C10D-4BBB-B029-61752C7D8A7E}"/>
                      </a:ext>
                    </a:extLst>
                  </p:cNvPr>
                  <p:cNvGrpSpPr/>
                  <p:nvPr/>
                </p:nvGrpSpPr>
                <p:grpSpPr>
                  <a:xfrm>
                    <a:off x="6576174" y="3760258"/>
                    <a:ext cx="1081540" cy="2764683"/>
                    <a:chOff x="5365826" y="3709998"/>
                    <a:chExt cx="1074024" cy="2853207"/>
                  </a:xfrm>
                </p:grpSpPr>
                <p:sp>
                  <p:nvSpPr>
                    <p:cNvPr id="91" name="Rectangle 90">
                      <a:extLst>
                        <a:ext uri="{FF2B5EF4-FFF2-40B4-BE49-F238E27FC236}">
                          <a16:creationId xmlns:a16="http://schemas.microsoft.com/office/drawing/2014/main" id="{ADC5FD14-EED5-4DEC-99E7-C7AFB5FA4A28}"/>
                        </a:ext>
                      </a:extLst>
                    </p:cNvPr>
                    <p:cNvSpPr/>
                    <p:nvPr/>
                  </p:nvSpPr>
                  <p:spPr bwMode="auto">
                    <a:xfrm>
                      <a:off x="5365826" y="3709998"/>
                      <a:ext cx="1074024" cy="2853207"/>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Rectangle 91">
                      <a:extLst>
                        <a:ext uri="{FF2B5EF4-FFF2-40B4-BE49-F238E27FC236}">
                          <a16:creationId xmlns:a16="http://schemas.microsoft.com/office/drawing/2014/main" id="{EF926C7D-4A2D-48EC-9663-89CBB84B5D6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a:extLst>
                        <a:ext uri="{FF2B5EF4-FFF2-40B4-BE49-F238E27FC236}">
                          <a16:creationId xmlns:a16="http://schemas.microsoft.com/office/drawing/2014/main" id="{EE28E6C4-5EA0-4074-A3CB-B2A496781E34}"/>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4" name="Rectangle 93">
                      <a:extLst>
                        <a:ext uri="{FF2B5EF4-FFF2-40B4-BE49-F238E27FC236}">
                          <a16:creationId xmlns:a16="http://schemas.microsoft.com/office/drawing/2014/main" id="{E2C154C6-F9E3-42F6-8A08-758833F3D146}"/>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25FD84E8-229D-4E2D-AB76-A39E1B5A83C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6" name="Rectangle 95">
                      <a:extLst>
                        <a:ext uri="{FF2B5EF4-FFF2-40B4-BE49-F238E27FC236}">
                          <a16:creationId xmlns:a16="http://schemas.microsoft.com/office/drawing/2014/main" id="{8C2AD831-4584-4BD1-BA2C-6EC9C9C207C5}"/>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668142FC-7C31-4811-905B-8CDBABC6CA3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98" name="Rectangle 97">
                      <a:extLst>
                        <a:ext uri="{FF2B5EF4-FFF2-40B4-BE49-F238E27FC236}">
                          <a16:creationId xmlns:a16="http://schemas.microsoft.com/office/drawing/2014/main" id="{20977FD1-0B70-43E5-920F-D143B04027A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9" name="Rectangle 98">
                      <a:extLst>
                        <a:ext uri="{FF2B5EF4-FFF2-40B4-BE49-F238E27FC236}">
                          <a16:creationId xmlns:a16="http://schemas.microsoft.com/office/drawing/2014/main" id="{7A122806-C1ED-4EC4-85BE-9997F8DB2C37}"/>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0" name="Freeform 34">
                      <a:extLst>
                        <a:ext uri="{FF2B5EF4-FFF2-40B4-BE49-F238E27FC236}">
                          <a16:creationId xmlns:a16="http://schemas.microsoft.com/office/drawing/2014/main" id="{94930276-49E4-4415-B1E7-4594F149B228}"/>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1" name="Freeform 35">
                      <a:extLst>
                        <a:ext uri="{FF2B5EF4-FFF2-40B4-BE49-F238E27FC236}">
                          <a16:creationId xmlns:a16="http://schemas.microsoft.com/office/drawing/2014/main" id="{A417413E-DDCE-409B-A687-7186CBF42D2E}"/>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2" name="Freeform 36">
                      <a:extLst>
                        <a:ext uri="{FF2B5EF4-FFF2-40B4-BE49-F238E27FC236}">
                          <a16:creationId xmlns:a16="http://schemas.microsoft.com/office/drawing/2014/main" id="{C0A9373A-690C-4970-A9F0-C6C6927C5D42}"/>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3" name="Freeform 37">
                      <a:extLst>
                        <a:ext uri="{FF2B5EF4-FFF2-40B4-BE49-F238E27FC236}">
                          <a16:creationId xmlns:a16="http://schemas.microsoft.com/office/drawing/2014/main" id="{355A7048-0403-4E00-BAB1-DDE4E065C127}"/>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4" name="Freeform 34">
                      <a:extLst>
                        <a:ext uri="{FF2B5EF4-FFF2-40B4-BE49-F238E27FC236}">
                          <a16:creationId xmlns:a16="http://schemas.microsoft.com/office/drawing/2014/main" id="{E9386A5B-2DB0-4604-82C1-EC2B2DDE63F3}"/>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5" name="Freeform 35">
                      <a:extLst>
                        <a:ext uri="{FF2B5EF4-FFF2-40B4-BE49-F238E27FC236}">
                          <a16:creationId xmlns:a16="http://schemas.microsoft.com/office/drawing/2014/main" id="{B2946425-D4BB-40D0-BDEE-16A6BD97571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6" name="Freeform 36">
                      <a:extLst>
                        <a:ext uri="{FF2B5EF4-FFF2-40B4-BE49-F238E27FC236}">
                          <a16:creationId xmlns:a16="http://schemas.microsoft.com/office/drawing/2014/main" id="{5C3B7EAB-C187-4A5C-87E2-7ECBF0F26297}"/>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7" name="Freeform 37">
                      <a:extLst>
                        <a:ext uri="{FF2B5EF4-FFF2-40B4-BE49-F238E27FC236}">
                          <a16:creationId xmlns:a16="http://schemas.microsoft.com/office/drawing/2014/main" id="{1540ACCF-193C-4115-834D-C3FEBB8F1E0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8" name="Rectangle 42">
                      <a:extLst>
                        <a:ext uri="{FF2B5EF4-FFF2-40B4-BE49-F238E27FC236}">
                          <a16:creationId xmlns:a16="http://schemas.microsoft.com/office/drawing/2014/main" id="{86E9EDB0-9262-43B4-A902-4404EB10A205}"/>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2" name="Freeform 8">
                    <a:extLst>
                      <a:ext uri="{FF2B5EF4-FFF2-40B4-BE49-F238E27FC236}">
                        <a16:creationId xmlns:a16="http://schemas.microsoft.com/office/drawing/2014/main" id="{CDD40D36-3F57-4876-86E1-0A062C293F73}"/>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3" name="Freeform 8">
                    <a:extLst>
                      <a:ext uri="{FF2B5EF4-FFF2-40B4-BE49-F238E27FC236}">
                        <a16:creationId xmlns:a16="http://schemas.microsoft.com/office/drawing/2014/main" id="{79F69461-5514-450B-855E-85122F1A1D2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4" name="Freeform 8">
                    <a:extLst>
                      <a:ext uri="{FF2B5EF4-FFF2-40B4-BE49-F238E27FC236}">
                        <a16:creationId xmlns:a16="http://schemas.microsoft.com/office/drawing/2014/main" id="{A83720EA-D5B9-4AB8-84A9-24E9C181223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5" name="Freeform 8">
                    <a:extLst>
                      <a:ext uri="{FF2B5EF4-FFF2-40B4-BE49-F238E27FC236}">
                        <a16:creationId xmlns:a16="http://schemas.microsoft.com/office/drawing/2014/main" id="{07BD05EC-B51A-4BD0-9B2B-6BB41D83A8B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6" name="Freeform 8">
                    <a:extLst>
                      <a:ext uri="{FF2B5EF4-FFF2-40B4-BE49-F238E27FC236}">
                        <a16:creationId xmlns:a16="http://schemas.microsoft.com/office/drawing/2014/main" id="{4512FA3B-2950-490F-9C09-4FB5C77EE0EB}"/>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7" name="Freeform 8">
                    <a:extLst>
                      <a:ext uri="{FF2B5EF4-FFF2-40B4-BE49-F238E27FC236}">
                        <a16:creationId xmlns:a16="http://schemas.microsoft.com/office/drawing/2014/main" id="{74FE6687-18A0-4743-B4E6-7CB5D4CBAB0C}"/>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8" name="Freeform 8">
                    <a:extLst>
                      <a:ext uri="{FF2B5EF4-FFF2-40B4-BE49-F238E27FC236}">
                        <a16:creationId xmlns:a16="http://schemas.microsoft.com/office/drawing/2014/main" id="{723C330C-5672-4C09-B569-B2465345BCFF}"/>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9" name="Freeform 8">
                    <a:extLst>
                      <a:ext uri="{FF2B5EF4-FFF2-40B4-BE49-F238E27FC236}">
                        <a16:creationId xmlns:a16="http://schemas.microsoft.com/office/drawing/2014/main" id="{C7370F75-BA74-48D7-A4D2-A900D9BFA98A}"/>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0" name="Freeform 8">
                    <a:extLst>
                      <a:ext uri="{FF2B5EF4-FFF2-40B4-BE49-F238E27FC236}">
                        <a16:creationId xmlns:a16="http://schemas.microsoft.com/office/drawing/2014/main" id="{59C6F376-7F9A-4A21-86FF-EF8F02FD7949}"/>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0" name="Rectangle 79">
                  <a:extLst>
                    <a:ext uri="{FF2B5EF4-FFF2-40B4-BE49-F238E27FC236}">
                      <a16:creationId xmlns:a16="http://schemas.microsoft.com/office/drawing/2014/main" id="{2DFE5228-66EC-48A5-93D7-E514FA7E503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6" name="Rectangle 42">
                <a:extLst>
                  <a:ext uri="{FF2B5EF4-FFF2-40B4-BE49-F238E27FC236}">
                    <a16:creationId xmlns:a16="http://schemas.microsoft.com/office/drawing/2014/main" id="{79CF1B08-E691-42B2-8E1B-3CF2E3A98ECD}"/>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7" name="Rectangle 42">
                <a:extLst>
                  <a:ext uri="{FF2B5EF4-FFF2-40B4-BE49-F238E27FC236}">
                    <a16:creationId xmlns:a16="http://schemas.microsoft.com/office/drawing/2014/main" id="{03258B0E-0163-4C20-9F00-CC1885F7D622}"/>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8" name="Rectangle 42">
                <a:extLst>
                  <a:ext uri="{FF2B5EF4-FFF2-40B4-BE49-F238E27FC236}">
                    <a16:creationId xmlns:a16="http://schemas.microsoft.com/office/drawing/2014/main" id="{D22A22DF-D58F-4B27-B5F3-70597831CD76}"/>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9" name="Group 108">
              <a:extLst>
                <a:ext uri="{FF2B5EF4-FFF2-40B4-BE49-F238E27FC236}">
                  <a16:creationId xmlns:a16="http://schemas.microsoft.com/office/drawing/2014/main" id="{181F45D5-60A9-4514-A484-E94572CB7831}"/>
                </a:ext>
              </a:extLst>
            </p:cNvPr>
            <p:cNvGrpSpPr>
              <a:grpSpLocks noChangeAspect="1"/>
            </p:cNvGrpSpPr>
            <p:nvPr/>
          </p:nvGrpSpPr>
          <p:grpSpPr>
            <a:xfrm>
              <a:off x="7548306" y="4725800"/>
              <a:ext cx="396335" cy="825545"/>
              <a:chOff x="9191145" y="3741535"/>
              <a:chExt cx="774393" cy="2092980"/>
            </a:xfrm>
          </p:grpSpPr>
          <p:grpSp>
            <p:nvGrpSpPr>
              <p:cNvPr id="110" name="Group 109">
                <a:extLst>
                  <a:ext uri="{FF2B5EF4-FFF2-40B4-BE49-F238E27FC236}">
                    <a16:creationId xmlns:a16="http://schemas.microsoft.com/office/drawing/2014/main" id="{6AE26D36-74F0-435D-9C50-F8D3481448D8}"/>
                  </a:ext>
                </a:extLst>
              </p:cNvPr>
              <p:cNvGrpSpPr>
                <a:grpSpLocks noChangeAspect="1"/>
              </p:cNvGrpSpPr>
              <p:nvPr/>
            </p:nvGrpSpPr>
            <p:grpSpPr>
              <a:xfrm>
                <a:off x="9191145" y="3741535"/>
                <a:ext cx="774393" cy="2092980"/>
                <a:chOff x="6576174" y="3760259"/>
                <a:chExt cx="1081539" cy="2764684"/>
              </a:xfrm>
            </p:grpSpPr>
            <p:grpSp>
              <p:nvGrpSpPr>
                <p:cNvPr id="114" name="Group 113">
                  <a:extLst>
                    <a:ext uri="{FF2B5EF4-FFF2-40B4-BE49-F238E27FC236}">
                      <a16:creationId xmlns:a16="http://schemas.microsoft.com/office/drawing/2014/main" id="{826891E7-33CF-4E3A-BA6C-A6990D785333}"/>
                    </a:ext>
                  </a:extLst>
                </p:cNvPr>
                <p:cNvGrpSpPr/>
                <p:nvPr/>
              </p:nvGrpSpPr>
              <p:grpSpPr>
                <a:xfrm>
                  <a:off x="6576174" y="3760259"/>
                  <a:ext cx="1081539" cy="2764684"/>
                  <a:chOff x="6576174" y="3760259"/>
                  <a:chExt cx="1081539" cy="2764684"/>
                </a:xfrm>
              </p:grpSpPr>
              <p:grpSp>
                <p:nvGrpSpPr>
                  <p:cNvPr id="116" name="Group 115">
                    <a:extLst>
                      <a:ext uri="{FF2B5EF4-FFF2-40B4-BE49-F238E27FC236}">
                        <a16:creationId xmlns:a16="http://schemas.microsoft.com/office/drawing/2014/main" id="{59782093-0A24-413E-8C37-F0A9D01F6EC8}"/>
                      </a:ext>
                    </a:extLst>
                  </p:cNvPr>
                  <p:cNvGrpSpPr/>
                  <p:nvPr/>
                </p:nvGrpSpPr>
                <p:grpSpPr>
                  <a:xfrm>
                    <a:off x="6576174" y="3760259"/>
                    <a:ext cx="1081539" cy="2764684"/>
                    <a:chOff x="5365826" y="3709999"/>
                    <a:chExt cx="1074023" cy="2853208"/>
                  </a:xfrm>
                </p:grpSpPr>
                <p:sp>
                  <p:nvSpPr>
                    <p:cNvPr id="126" name="Rectangle 125">
                      <a:extLst>
                        <a:ext uri="{FF2B5EF4-FFF2-40B4-BE49-F238E27FC236}">
                          <a16:creationId xmlns:a16="http://schemas.microsoft.com/office/drawing/2014/main" id="{BBE920DE-1200-44E9-A13F-814F1AD58FE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7" name="Rectangle 126">
                      <a:extLst>
                        <a:ext uri="{FF2B5EF4-FFF2-40B4-BE49-F238E27FC236}">
                          <a16:creationId xmlns:a16="http://schemas.microsoft.com/office/drawing/2014/main" id="{F2CABCDD-E383-4B4D-B8A6-CBCDDD7A5564}"/>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8" name="Rectangle 127">
                      <a:extLst>
                        <a:ext uri="{FF2B5EF4-FFF2-40B4-BE49-F238E27FC236}">
                          <a16:creationId xmlns:a16="http://schemas.microsoft.com/office/drawing/2014/main" id="{8FF6BE41-C2CA-4B34-B423-34D83F251B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29" name="Rectangle 128">
                      <a:extLst>
                        <a:ext uri="{FF2B5EF4-FFF2-40B4-BE49-F238E27FC236}">
                          <a16:creationId xmlns:a16="http://schemas.microsoft.com/office/drawing/2014/main" id="{2BF6C2A9-0A04-4260-B9CD-6E0DEFEC8131}"/>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0" name="Rectangle 129">
                      <a:extLst>
                        <a:ext uri="{FF2B5EF4-FFF2-40B4-BE49-F238E27FC236}">
                          <a16:creationId xmlns:a16="http://schemas.microsoft.com/office/drawing/2014/main" id="{A2411D73-250A-4716-A0D7-421F702C9577}"/>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1" name="Rectangle 130">
                      <a:extLst>
                        <a:ext uri="{FF2B5EF4-FFF2-40B4-BE49-F238E27FC236}">
                          <a16:creationId xmlns:a16="http://schemas.microsoft.com/office/drawing/2014/main" id="{11BB5679-BD5D-40C9-B2F7-A54A18FBAC30}"/>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2" name="Rectangle 131">
                      <a:extLst>
                        <a:ext uri="{FF2B5EF4-FFF2-40B4-BE49-F238E27FC236}">
                          <a16:creationId xmlns:a16="http://schemas.microsoft.com/office/drawing/2014/main" id="{6BBE7814-16DF-436B-8D85-C284F9A457B4}"/>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33" name="Rectangle 132">
                      <a:extLst>
                        <a:ext uri="{FF2B5EF4-FFF2-40B4-BE49-F238E27FC236}">
                          <a16:creationId xmlns:a16="http://schemas.microsoft.com/office/drawing/2014/main" id="{6D896AD8-0FD0-4197-B65D-D2A7BBBA2E1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4" name="Rectangle 133">
                      <a:extLst>
                        <a:ext uri="{FF2B5EF4-FFF2-40B4-BE49-F238E27FC236}">
                          <a16:creationId xmlns:a16="http://schemas.microsoft.com/office/drawing/2014/main" id="{31D303E6-CEE1-40CF-B3FD-E0A2AAC3EA59}"/>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35" name="Freeform 34">
                      <a:extLst>
                        <a:ext uri="{FF2B5EF4-FFF2-40B4-BE49-F238E27FC236}">
                          <a16:creationId xmlns:a16="http://schemas.microsoft.com/office/drawing/2014/main" id="{20C344C4-9970-4CCA-9B9D-E425FF6F68A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6" name="Freeform 35">
                      <a:extLst>
                        <a:ext uri="{FF2B5EF4-FFF2-40B4-BE49-F238E27FC236}">
                          <a16:creationId xmlns:a16="http://schemas.microsoft.com/office/drawing/2014/main" id="{5FE6E706-915C-493E-8DDD-F93CB406503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36">
                      <a:extLst>
                        <a:ext uri="{FF2B5EF4-FFF2-40B4-BE49-F238E27FC236}">
                          <a16:creationId xmlns:a16="http://schemas.microsoft.com/office/drawing/2014/main" id="{AFB912B3-52F3-4A7C-8DCA-AEE5A671E08C}"/>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8" name="Freeform 37">
                      <a:extLst>
                        <a:ext uri="{FF2B5EF4-FFF2-40B4-BE49-F238E27FC236}">
                          <a16:creationId xmlns:a16="http://schemas.microsoft.com/office/drawing/2014/main" id="{51C36764-7218-4F20-B45F-57AE3829E442}"/>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34">
                      <a:extLst>
                        <a:ext uri="{FF2B5EF4-FFF2-40B4-BE49-F238E27FC236}">
                          <a16:creationId xmlns:a16="http://schemas.microsoft.com/office/drawing/2014/main" id="{5AE74BE2-0B30-45AC-BECD-7F2D68F90D08}"/>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0" name="Freeform 35">
                      <a:extLst>
                        <a:ext uri="{FF2B5EF4-FFF2-40B4-BE49-F238E27FC236}">
                          <a16:creationId xmlns:a16="http://schemas.microsoft.com/office/drawing/2014/main" id="{2D53558A-8624-458C-904A-61EDB76D43B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36">
                      <a:extLst>
                        <a:ext uri="{FF2B5EF4-FFF2-40B4-BE49-F238E27FC236}">
                          <a16:creationId xmlns:a16="http://schemas.microsoft.com/office/drawing/2014/main" id="{69DE821C-72E4-42DD-A041-A713BB95E2C3}"/>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2" name="Freeform 37">
                      <a:extLst>
                        <a:ext uri="{FF2B5EF4-FFF2-40B4-BE49-F238E27FC236}">
                          <a16:creationId xmlns:a16="http://schemas.microsoft.com/office/drawing/2014/main" id="{59534B14-270A-4225-B228-E4F0B914538D}"/>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Rectangle 42">
                      <a:extLst>
                        <a:ext uri="{FF2B5EF4-FFF2-40B4-BE49-F238E27FC236}">
                          <a16:creationId xmlns:a16="http://schemas.microsoft.com/office/drawing/2014/main" id="{0EA6BA1A-5C71-4800-991C-D1C83BF086B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7" name="Freeform 8">
                    <a:extLst>
                      <a:ext uri="{FF2B5EF4-FFF2-40B4-BE49-F238E27FC236}">
                        <a16:creationId xmlns:a16="http://schemas.microsoft.com/office/drawing/2014/main" id="{89E6AAAF-E612-400F-9706-EEB73F8FCDFE}"/>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8" name="Freeform 8">
                    <a:extLst>
                      <a:ext uri="{FF2B5EF4-FFF2-40B4-BE49-F238E27FC236}">
                        <a16:creationId xmlns:a16="http://schemas.microsoft.com/office/drawing/2014/main" id="{CF9C33F2-4AD4-4B82-BF3F-1366B34B5414}"/>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8">
                    <a:extLst>
                      <a:ext uri="{FF2B5EF4-FFF2-40B4-BE49-F238E27FC236}">
                        <a16:creationId xmlns:a16="http://schemas.microsoft.com/office/drawing/2014/main" id="{66D23676-A8F5-4E62-A73E-6463C3E08E3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0" name="Freeform 8">
                    <a:extLst>
                      <a:ext uri="{FF2B5EF4-FFF2-40B4-BE49-F238E27FC236}">
                        <a16:creationId xmlns:a16="http://schemas.microsoft.com/office/drawing/2014/main" id="{6551D0AD-0D2D-43BD-B5C7-07410F22B14A}"/>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8">
                    <a:extLst>
                      <a:ext uri="{FF2B5EF4-FFF2-40B4-BE49-F238E27FC236}">
                        <a16:creationId xmlns:a16="http://schemas.microsoft.com/office/drawing/2014/main" id="{BE391716-EEE6-4457-B177-652563BCCAFA}"/>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2" name="Freeform 8">
                    <a:extLst>
                      <a:ext uri="{FF2B5EF4-FFF2-40B4-BE49-F238E27FC236}">
                        <a16:creationId xmlns:a16="http://schemas.microsoft.com/office/drawing/2014/main" id="{2E492CD4-AC4C-4412-99F1-73950D948C17}"/>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8">
                    <a:extLst>
                      <a:ext uri="{FF2B5EF4-FFF2-40B4-BE49-F238E27FC236}">
                        <a16:creationId xmlns:a16="http://schemas.microsoft.com/office/drawing/2014/main" id="{68DC115A-F2CE-42D8-B514-985EC7A6E47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4" name="Freeform 8">
                    <a:extLst>
                      <a:ext uri="{FF2B5EF4-FFF2-40B4-BE49-F238E27FC236}">
                        <a16:creationId xmlns:a16="http://schemas.microsoft.com/office/drawing/2014/main" id="{7A9E838D-4D54-4551-8229-DA101D0C14C3}"/>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8">
                    <a:extLst>
                      <a:ext uri="{FF2B5EF4-FFF2-40B4-BE49-F238E27FC236}">
                        <a16:creationId xmlns:a16="http://schemas.microsoft.com/office/drawing/2014/main" id="{D8B81DAD-B6C4-4B2A-83AB-42C6B096AAAE}"/>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15" name="Rectangle 114">
                  <a:extLst>
                    <a:ext uri="{FF2B5EF4-FFF2-40B4-BE49-F238E27FC236}">
                      <a16:creationId xmlns:a16="http://schemas.microsoft.com/office/drawing/2014/main" id="{7BF786C0-6536-47E3-A687-91ACE4E27C7D}"/>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11" name="Rectangle 42">
                <a:extLst>
                  <a:ext uri="{FF2B5EF4-FFF2-40B4-BE49-F238E27FC236}">
                    <a16:creationId xmlns:a16="http://schemas.microsoft.com/office/drawing/2014/main" id="{B1DD76A2-12B8-4F26-8DFA-9EE067522636}"/>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2" name="Rectangle 42">
                <a:extLst>
                  <a:ext uri="{FF2B5EF4-FFF2-40B4-BE49-F238E27FC236}">
                    <a16:creationId xmlns:a16="http://schemas.microsoft.com/office/drawing/2014/main" id="{C565CB04-BC94-43B8-8815-EA02FD35F3EF}"/>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13" name="Rectangle 42">
                <a:extLst>
                  <a:ext uri="{FF2B5EF4-FFF2-40B4-BE49-F238E27FC236}">
                    <a16:creationId xmlns:a16="http://schemas.microsoft.com/office/drawing/2014/main" id="{C21EBB3D-E237-4619-8135-E3074C1F3B2F}"/>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44" name="Group 143">
              <a:extLst>
                <a:ext uri="{FF2B5EF4-FFF2-40B4-BE49-F238E27FC236}">
                  <a16:creationId xmlns:a16="http://schemas.microsoft.com/office/drawing/2014/main" id="{E0B691EF-3560-439B-B7E5-18B5FDC3E59B}"/>
                </a:ext>
              </a:extLst>
            </p:cNvPr>
            <p:cNvGrpSpPr>
              <a:grpSpLocks noChangeAspect="1"/>
            </p:cNvGrpSpPr>
            <p:nvPr/>
          </p:nvGrpSpPr>
          <p:grpSpPr>
            <a:xfrm>
              <a:off x="8898936" y="4270893"/>
              <a:ext cx="396335" cy="825545"/>
              <a:chOff x="9191145" y="3741535"/>
              <a:chExt cx="774393" cy="2092980"/>
            </a:xfrm>
          </p:grpSpPr>
          <p:grpSp>
            <p:nvGrpSpPr>
              <p:cNvPr id="145" name="Group 144">
                <a:extLst>
                  <a:ext uri="{FF2B5EF4-FFF2-40B4-BE49-F238E27FC236}">
                    <a16:creationId xmlns:a16="http://schemas.microsoft.com/office/drawing/2014/main" id="{0AA0911C-1171-4DCA-A425-952DCA8227EB}"/>
                  </a:ext>
                </a:extLst>
              </p:cNvPr>
              <p:cNvGrpSpPr>
                <a:grpSpLocks noChangeAspect="1"/>
              </p:cNvGrpSpPr>
              <p:nvPr/>
            </p:nvGrpSpPr>
            <p:grpSpPr>
              <a:xfrm>
                <a:off x="9191145" y="3741535"/>
                <a:ext cx="774393" cy="2092980"/>
                <a:chOff x="6576174" y="3760259"/>
                <a:chExt cx="1081539" cy="2764684"/>
              </a:xfrm>
            </p:grpSpPr>
            <p:grpSp>
              <p:nvGrpSpPr>
                <p:cNvPr id="149" name="Group 148">
                  <a:extLst>
                    <a:ext uri="{FF2B5EF4-FFF2-40B4-BE49-F238E27FC236}">
                      <a16:creationId xmlns:a16="http://schemas.microsoft.com/office/drawing/2014/main" id="{36271F91-3072-41B5-96F8-89407379E499}"/>
                    </a:ext>
                  </a:extLst>
                </p:cNvPr>
                <p:cNvGrpSpPr/>
                <p:nvPr/>
              </p:nvGrpSpPr>
              <p:grpSpPr>
                <a:xfrm>
                  <a:off x="6576174" y="3760259"/>
                  <a:ext cx="1081539" cy="2764684"/>
                  <a:chOff x="6576174" y="3760259"/>
                  <a:chExt cx="1081539" cy="2764684"/>
                </a:xfrm>
              </p:grpSpPr>
              <p:grpSp>
                <p:nvGrpSpPr>
                  <p:cNvPr id="151" name="Group 150">
                    <a:extLst>
                      <a:ext uri="{FF2B5EF4-FFF2-40B4-BE49-F238E27FC236}">
                        <a16:creationId xmlns:a16="http://schemas.microsoft.com/office/drawing/2014/main" id="{F37677BA-2097-4C9F-A31C-E182AE6672D6}"/>
                      </a:ext>
                    </a:extLst>
                  </p:cNvPr>
                  <p:cNvGrpSpPr/>
                  <p:nvPr/>
                </p:nvGrpSpPr>
                <p:grpSpPr>
                  <a:xfrm>
                    <a:off x="6576174" y="3760259"/>
                    <a:ext cx="1081539" cy="2764684"/>
                    <a:chOff x="5365826" y="3709999"/>
                    <a:chExt cx="1074023" cy="2853208"/>
                  </a:xfrm>
                </p:grpSpPr>
                <p:sp>
                  <p:nvSpPr>
                    <p:cNvPr id="161" name="Rectangle 160">
                      <a:extLst>
                        <a:ext uri="{FF2B5EF4-FFF2-40B4-BE49-F238E27FC236}">
                          <a16:creationId xmlns:a16="http://schemas.microsoft.com/office/drawing/2014/main" id="{20BE4E9E-E96F-4C32-9C05-8A9950A6543D}"/>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2" name="Rectangle 161">
                      <a:extLst>
                        <a:ext uri="{FF2B5EF4-FFF2-40B4-BE49-F238E27FC236}">
                          <a16:creationId xmlns:a16="http://schemas.microsoft.com/office/drawing/2014/main" id="{D29F0A09-D6ED-4B08-90D9-ED13B13CE1A3}"/>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3" name="Rectangle 162">
                      <a:extLst>
                        <a:ext uri="{FF2B5EF4-FFF2-40B4-BE49-F238E27FC236}">
                          <a16:creationId xmlns:a16="http://schemas.microsoft.com/office/drawing/2014/main" id="{19B06C17-E6E6-44DA-B814-3C795E18D72F}"/>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4" name="Rectangle 163">
                      <a:extLst>
                        <a:ext uri="{FF2B5EF4-FFF2-40B4-BE49-F238E27FC236}">
                          <a16:creationId xmlns:a16="http://schemas.microsoft.com/office/drawing/2014/main" id="{C6009D42-6941-407E-91E3-922BAB9C711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5" name="Rectangle 164">
                      <a:extLst>
                        <a:ext uri="{FF2B5EF4-FFF2-40B4-BE49-F238E27FC236}">
                          <a16:creationId xmlns:a16="http://schemas.microsoft.com/office/drawing/2014/main" id="{8F0A861E-A833-4568-AD64-04313E0B7A42}"/>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6" name="Rectangle 165">
                      <a:extLst>
                        <a:ext uri="{FF2B5EF4-FFF2-40B4-BE49-F238E27FC236}">
                          <a16:creationId xmlns:a16="http://schemas.microsoft.com/office/drawing/2014/main" id="{DA67B66F-8C18-4D16-9AED-083CE07FBC3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7" name="Rectangle 166">
                      <a:extLst>
                        <a:ext uri="{FF2B5EF4-FFF2-40B4-BE49-F238E27FC236}">
                          <a16:creationId xmlns:a16="http://schemas.microsoft.com/office/drawing/2014/main" id="{34ED070E-24FC-4CA3-9F63-DBF5BD0AF3EE}"/>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68" name="Rectangle 167">
                      <a:extLst>
                        <a:ext uri="{FF2B5EF4-FFF2-40B4-BE49-F238E27FC236}">
                          <a16:creationId xmlns:a16="http://schemas.microsoft.com/office/drawing/2014/main" id="{480AFC53-DCC7-4BDB-8943-2D5BAEEFC091}"/>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9" name="Rectangle 168">
                      <a:extLst>
                        <a:ext uri="{FF2B5EF4-FFF2-40B4-BE49-F238E27FC236}">
                          <a16:creationId xmlns:a16="http://schemas.microsoft.com/office/drawing/2014/main" id="{05C992B8-ED22-4CCC-8862-7D351315944B}"/>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70" name="Freeform 34">
                      <a:extLst>
                        <a:ext uri="{FF2B5EF4-FFF2-40B4-BE49-F238E27FC236}">
                          <a16:creationId xmlns:a16="http://schemas.microsoft.com/office/drawing/2014/main" id="{31D5EE2E-29C7-4AA8-A525-2C07509F28ED}"/>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35">
                      <a:extLst>
                        <a:ext uri="{FF2B5EF4-FFF2-40B4-BE49-F238E27FC236}">
                          <a16:creationId xmlns:a16="http://schemas.microsoft.com/office/drawing/2014/main" id="{DD58DCDE-2D24-434D-934A-79DE6ACFBEBD}"/>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2" name="Freeform 36">
                      <a:extLst>
                        <a:ext uri="{FF2B5EF4-FFF2-40B4-BE49-F238E27FC236}">
                          <a16:creationId xmlns:a16="http://schemas.microsoft.com/office/drawing/2014/main" id="{AB3D4395-79D7-4FF9-A821-9015106D2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37">
                      <a:extLst>
                        <a:ext uri="{FF2B5EF4-FFF2-40B4-BE49-F238E27FC236}">
                          <a16:creationId xmlns:a16="http://schemas.microsoft.com/office/drawing/2014/main" id="{A854CA21-DBDB-43FF-84D5-D6A6C93DED46}"/>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4" name="Freeform 34">
                      <a:extLst>
                        <a:ext uri="{FF2B5EF4-FFF2-40B4-BE49-F238E27FC236}">
                          <a16:creationId xmlns:a16="http://schemas.microsoft.com/office/drawing/2014/main" id="{3AF0018D-FC14-4F62-8FE2-E5B2FB0448A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35">
                      <a:extLst>
                        <a:ext uri="{FF2B5EF4-FFF2-40B4-BE49-F238E27FC236}">
                          <a16:creationId xmlns:a16="http://schemas.microsoft.com/office/drawing/2014/main" id="{26DB4DE1-AB97-44A0-95F0-AD494AF1F639}"/>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6" name="Freeform 36">
                      <a:extLst>
                        <a:ext uri="{FF2B5EF4-FFF2-40B4-BE49-F238E27FC236}">
                          <a16:creationId xmlns:a16="http://schemas.microsoft.com/office/drawing/2014/main" id="{365598CB-61CD-41C5-81FA-ACD2225F91FE}"/>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37">
                      <a:extLst>
                        <a:ext uri="{FF2B5EF4-FFF2-40B4-BE49-F238E27FC236}">
                          <a16:creationId xmlns:a16="http://schemas.microsoft.com/office/drawing/2014/main" id="{82200C27-4C88-4D0C-9E1A-87FD410B000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Rectangle 42">
                      <a:extLst>
                        <a:ext uri="{FF2B5EF4-FFF2-40B4-BE49-F238E27FC236}">
                          <a16:creationId xmlns:a16="http://schemas.microsoft.com/office/drawing/2014/main" id="{AEA89247-ADF9-4A28-954B-CA607F17993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2" name="Freeform 8">
                    <a:extLst>
                      <a:ext uri="{FF2B5EF4-FFF2-40B4-BE49-F238E27FC236}">
                        <a16:creationId xmlns:a16="http://schemas.microsoft.com/office/drawing/2014/main" id="{8E8371A3-CC76-4B5A-BD10-70B625B90FF9}"/>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8">
                    <a:extLst>
                      <a:ext uri="{FF2B5EF4-FFF2-40B4-BE49-F238E27FC236}">
                        <a16:creationId xmlns:a16="http://schemas.microsoft.com/office/drawing/2014/main" id="{8BDD15D4-8EE6-4F11-BE1A-B711AC4D74EC}"/>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4" name="Freeform 8">
                    <a:extLst>
                      <a:ext uri="{FF2B5EF4-FFF2-40B4-BE49-F238E27FC236}">
                        <a16:creationId xmlns:a16="http://schemas.microsoft.com/office/drawing/2014/main" id="{03ADC396-7E7C-4008-A051-4277D12A6E38}"/>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8">
                    <a:extLst>
                      <a:ext uri="{FF2B5EF4-FFF2-40B4-BE49-F238E27FC236}">
                        <a16:creationId xmlns:a16="http://schemas.microsoft.com/office/drawing/2014/main" id="{FC546BF8-7512-41E6-BC6D-B10EC6033911}"/>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6" name="Freeform 8">
                    <a:extLst>
                      <a:ext uri="{FF2B5EF4-FFF2-40B4-BE49-F238E27FC236}">
                        <a16:creationId xmlns:a16="http://schemas.microsoft.com/office/drawing/2014/main" id="{07D309D5-8881-4834-BE15-E2CA8CFF8588}"/>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8">
                    <a:extLst>
                      <a:ext uri="{FF2B5EF4-FFF2-40B4-BE49-F238E27FC236}">
                        <a16:creationId xmlns:a16="http://schemas.microsoft.com/office/drawing/2014/main" id="{ABA8E9D5-4DB5-47C2-B135-C7D0D1383740}"/>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8" name="Freeform 8">
                    <a:extLst>
                      <a:ext uri="{FF2B5EF4-FFF2-40B4-BE49-F238E27FC236}">
                        <a16:creationId xmlns:a16="http://schemas.microsoft.com/office/drawing/2014/main" id="{F9FBAFB4-C0D8-4D28-B395-81A7DC65EE9C}"/>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8">
                    <a:extLst>
                      <a:ext uri="{FF2B5EF4-FFF2-40B4-BE49-F238E27FC236}">
                        <a16:creationId xmlns:a16="http://schemas.microsoft.com/office/drawing/2014/main" id="{4B949D2C-3CB7-4EC5-9FE7-96F36578682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0" name="Freeform 8">
                    <a:extLst>
                      <a:ext uri="{FF2B5EF4-FFF2-40B4-BE49-F238E27FC236}">
                        <a16:creationId xmlns:a16="http://schemas.microsoft.com/office/drawing/2014/main" id="{FC560914-4BEA-4BDC-A227-ED72A334EF65}"/>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50" name="Rectangle 149">
                  <a:extLst>
                    <a:ext uri="{FF2B5EF4-FFF2-40B4-BE49-F238E27FC236}">
                      <a16:creationId xmlns:a16="http://schemas.microsoft.com/office/drawing/2014/main" id="{7C59B2EC-0493-4BCA-93A3-E0FF5538A0CA}"/>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46" name="Rectangle 42">
                <a:extLst>
                  <a:ext uri="{FF2B5EF4-FFF2-40B4-BE49-F238E27FC236}">
                    <a16:creationId xmlns:a16="http://schemas.microsoft.com/office/drawing/2014/main" id="{3D8A4967-619C-4E24-845B-9B1600CE79A0}"/>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Rectangle 42">
                <a:extLst>
                  <a:ext uri="{FF2B5EF4-FFF2-40B4-BE49-F238E27FC236}">
                    <a16:creationId xmlns:a16="http://schemas.microsoft.com/office/drawing/2014/main" id="{D1013470-3767-4F91-9C28-4BB2CC96F2E3}"/>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48" name="Rectangle 42">
                <a:extLst>
                  <a:ext uri="{FF2B5EF4-FFF2-40B4-BE49-F238E27FC236}">
                    <a16:creationId xmlns:a16="http://schemas.microsoft.com/office/drawing/2014/main" id="{5167E19D-6264-473D-9D53-EC410E2BD3E1}"/>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79" name="Group 178">
              <a:extLst>
                <a:ext uri="{FF2B5EF4-FFF2-40B4-BE49-F238E27FC236}">
                  <a16:creationId xmlns:a16="http://schemas.microsoft.com/office/drawing/2014/main" id="{E80758D1-9088-453B-950F-F5CB7D6EF079}"/>
                </a:ext>
              </a:extLst>
            </p:cNvPr>
            <p:cNvGrpSpPr>
              <a:grpSpLocks noChangeAspect="1"/>
            </p:cNvGrpSpPr>
            <p:nvPr/>
          </p:nvGrpSpPr>
          <p:grpSpPr>
            <a:xfrm>
              <a:off x="8636729" y="4718195"/>
              <a:ext cx="396335" cy="825545"/>
              <a:chOff x="9191145" y="3741535"/>
              <a:chExt cx="774393" cy="2092980"/>
            </a:xfrm>
          </p:grpSpPr>
          <p:grpSp>
            <p:nvGrpSpPr>
              <p:cNvPr id="180" name="Group 179">
                <a:extLst>
                  <a:ext uri="{FF2B5EF4-FFF2-40B4-BE49-F238E27FC236}">
                    <a16:creationId xmlns:a16="http://schemas.microsoft.com/office/drawing/2014/main" id="{DF2DF301-7510-441D-A11D-BF6EDD1A065F}"/>
                  </a:ext>
                </a:extLst>
              </p:cNvPr>
              <p:cNvGrpSpPr>
                <a:grpSpLocks noChangeAspect="1"/>
              </p:cNvGrpSpPr>
              <p:nvPr/>
            </p:nvGrpSpPr>
            <p:grpSpPr>
              <a:xfrm>
                <a:off x="9191145" y="3741535"/>
                <a:ext cx="774393" cy="2092980"/>
                <a:chOff x="6576174" y="3760259"/>
                <a:chExt cx="1081539" cy="2764684"/>
              </a:xfrm>
            </p:grpSpPr>
            <p:grpSp>
              <p:nvGrpSpPr>
                <p:cNvPr id="184" name="Group 183">
                  <a:extLst>
                    <a:ext uri="{FF2B5EF4-FFF2-40B4-BE49-F238E27FC236}">
                      <a16:creationId xmlns:a16="http://schemas.microsoft.com/office/drawing/2014/main" id="{B5116092-280B-4018-8EC8-86307EDEB986}"/>
                    </a:ext>
                  </a:extLst>
                </p:cNvPr>
                <p:cNvGrpSpPr/>
                <p:nvPr/>
              </p:nvGrpSpPr>
              <p:grpSpPr>
                <a:xfrm>
                  <a:off x="6576174" y="3760259"/>
                  <a:ext cx="1081539" cy="2764684"/>
                  <a:chOff x="6576174" y="3760259"/>
                  <a:chExt cx="1081539" cy="2764684"/>
                </a:xfrm>
              </p:grpSpPr>
              <p:grpSp>
                <p:nvGrpSpPr>
                  <p:cNvPr id="186" name="Group 185">
                    <a:extLst>
                      <a:ext uri="{FF2B5EF4-FFF2-40B4-BE49-F238E27FC236}">
                        <a16:creationId xmlns:a16="http://schemas.microsoft.com/office/drawing/2014/main" id="{61E1556F-0E8E-45A9-A3F6-C4B6910CFB8E}"/>
                      </a:ext>
                    </a:extLst>
                  </p:cNvPr>
                  <p:cNvGrpSpPr/>
                  <p:nvPr/>
                </p:nvGrpSpPr>
                <p:grpSpPr>
                  <a:xfrm>
                    <a:off x="6576174" y="3760259"/>
                    <a:ext cx="1081539" cy="2764684"/>
                    <a:chOff x="5365826" y="3709999"/>
                    <a:chExt cx="1074023" cy="2853208"/>
                  </a:xfrm>
                </p:grpSpPr>
                <p:sp>
                  <p:nvSpPr>
                    <p:cNvPr id="196" name="Rectangle 195">
                      <a:extLst>
                        <a:ext uri="{FF2B5EF4-FFF2-40B4-BE49-F238E27FC236}">
                          <a16:creationId xmlns:a16="http://schemas.microsoft.com/office/drawing/2014/main" id="{4249C157-655D-4772-B2AC-7D258130DC2F}"/>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7" name="Rectangle 196">
                      <a:extLst>
                        <a:ext uri="{FF2B5EF4-FFF2-40B4-BE49-F238E27FC236}">
                          <a16:creationId xmlns:a16="http://schemas.microsoft.com/office/drawing/2014/main" id="{FC20B6E4-E223-4129-A513-94F4515E00AE}"/>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8" name="Rectangle 197">
                      <a:extLst>
                        <a:ext uri="{FF2B5EF4-FFF2-40B4-BE49-F238E27FC236}">
                          <a16:creationId xmlns:a16="http://schemas.microsoft.com/office/drawing/2014/main" id="{2845A845-C248-4367-BC66-D5CA3409FD2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199" name="Rectangle 198">
                      <a:extLst>
                        <a:ext uri="{FF2B5EF4-FFF2-40B4-BE49-F238E27FC236}">
                          <a16:creationId xmlns:a16="http://schemas.microsoft.com/office/drawing/2014/main" id="{16926CC4-2426-48E6-A633-58A0BFD4297E}"/>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0" name="Rectangle 199">
                      <a:extLst>
                        <a:ext uri="{FF2B5EF4-FFF2-40B4-BE49-F238E27FC236}">
                          <a16:creationId xmlns:a16="http://schemas.microsoft.com/office/drawing/2014/main" id="{5B7CEC76-01C6-42FF-BE29-58F70244BDB3}"/>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1" name="Rectangle 200">
                      <a:extLst>
                        <a:ext uri="{FF2B5EF4-FFF2-40B4-BE49-F238E27FC236}">
                          <a16:creationId xmlns:a16="http://schemas.microsoft.com/office/drawing/2014/main" id="{F9B35577-40B3-49FA-B750-312B28FB407E}"/>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2" name="Rectangle 201">
                      <a:extLst>
                        <a:ext uri="{FF2B5EF4-FFF2-40B4-BE49-F238E27FC236}">
                          <a16:creationId xmlns:a16="http://schemas.microsoft.com/office/drawing/2014/main" id="{BEF0E00F-71C2-44A6-98B7-58CDC253310C}"/>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03" name="Rectangle 202">
                      <a:extLst>
                        <a:ext uri="{FF2B5EF4-FFF2-40B4-BE49-F238E27FC236}">
                          <a16:creationId xmlns:a16="http://schemas.microsoft.com/office/drawing/2014/main" id="{564E87B1-4FF7-4FD6-8B7F-9A1E7A78F45B}"/>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4" name="Rectangle 203">
                      <a:extLst>
                        <a:ext uri="{FF2B5EF4-FFF2-40B4-BE49-F238E27FC236}">
                          <a16:creationId xmlns:a16="http://schemas.microsoft.com/office/drawing/2014/main" id="{1FA8DC17-AB1E-4151-A576-62050E66E5BC}"/>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05" name="Freeform 34">
                      <a:extLst>
                        <a:ext uri="{FF2B5EF4-FFF2-40B4-BE49-F238E27FC236}">
                          <a16:creationId xmlns:a16="http://schemas.microsoft.com/office/drawing/2014/main" id="{1B084F38-5748-4586-B4A7-C655AEDA53A6}"/>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6" name="Freeform 35">
                      <a:extLst>
                        <a:ext uri="{FF2B5EF4-FFF2-40B4-BE49-F238E27FC236}">
                          <a16:creationId xmlns:a16="http://schemas.microsoft.com/office/drawing/2014/main" id="{123C0418-C601-439F-B5C4-801432212C16}"/>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36">
                      <a:extLst>
                        <a:ext uri="{FF2B5EF4-FFF2-40B4-BE49-F238E27FC236}">
                          <a16:creationId xmlns:a16="http://schemas.microsoft.com/office/drawing/2014/main" id="{36BB9B5E-4B0A-4576-9905-B786BCA40D81}"/>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8" name="Freeform 37">
                      <a:extLst>
                        <a:ext uri="{FF2B5EF4-FFF2-40B4-BE49-F238E27FC236}">
                          <a16:creationId xmlns:a16="http://schemas.microsoft.com/office/drawing/2014/main" id="{0A2ED9B8-8220-4369-93AF-C089615D752A}"/>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34">
                      <a:extLst>
                        <a:ext uri="{FF2B5EF4-FFF2-40B4-BE49-F238E27FC236}">
                          <a16:creationId xmlns:a16="http://schemas.microsoft.com/office/drawing/2014/main" id="{495A2ABA-46F9-4DE5-96F9-963565C5B44C}"/>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0" name="Freeform 35">
                      <a:extLst>
                        <a:ext uri="{FF2B5EF4-FFF2-40B4-BE49-F238E27FC236}">
                          <a16:creationId xmlns:a16="http://schemas.microsoft.com/office/drawing/2014/main" id="{D28F613C-6627-4076-942F-A9345A1B3F97}"/>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36">
                      <a:extLst>
                        <a:ext uri="{FF2B5EF4-FFF2-40B4-BE49-F238E27FC236}">
                          <a16:creationId xmlns:a16="http://schemas.microsoft.com/office/drawing/2014/main" id="{62484D90-9385-4BC8-9EFE-2583C6BD8BAA}"/>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2" name="Freeform 37">
                      <a:extLst>
                        <a:ext uri="{FF2B5EF4-FFF2-40B4-BE49-F238E27FC236}">
                          <a16:creationId xmlns:a16="http://schemas.microsoft.com/office/drawing/2014/main" id="{0A801A66-5623-46AB-A2F9-02746518AA85}"/>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Rectangle 42">
                      <a:extLst>
                        <a:ext uri="{FF2B5EF4-FFF2-40B4-BE49-F238E27FC236}">
                          <a16:creationId xmlns:a16="http://schemas.microsoft.com/office/drawing/2014/main" id="{9527EFC3-18A4-4820-835B-1581418DEDC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7" name="Freeform 8">
                    <a:extLst>
                      <a:ext uri="{FF2B5EF4-FFF2-40B4-BE49-F238E27FC236}">
                        <a16:creationId xmlns:a16="http://schemas.microsoft.com/office/drawing/2014/main" id="{B91D228E-069B-4BD7-B29E-712A2F921077}"/>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8" name="Freeform 8">
                    <a:extLst>
                      <a:ext uri="{FF2B5EF4-FFF2-40B4-BE49-F238E27FC236}">
                        <a16:creationId xmlns:a16="http://schemas.microsoft.com/office/drawing/2014/main" id="{31FBAB85-EB8C-491F-A0D2-D0C65F4DC83B}"/>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8">
                    <a:extLst>
                      <a:ext uri="{FF2B5EF4-FFF2-40B4-BE49-F238E27FC236}">
                        <a16:creationId xmlns:a16="http://schemas.microsoft.com/office/drawing/2014/main" id="{AF1FDEAA-CC95-4767-A6FA-1AC5C93C3640}"/>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0" name="Freeform 8">
                    <a:extLst>
                      <a:ext uri="{FF2B5EF4-FFF2-40B4-BE49-F238E27FC236}">
                        <a16:creationId xmlns:a16="http://schemas.microsoft.com/office/drawing/2014/main" id="{54C9BCA0-CC77-4F41-A5E1-CC9889549F66}"/>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8">
                    <a:extLst>
                      <a:ext uri="{FF2B5EF4-FFF2-40B4-BE49-F238E27FC236}">
                        <a16:creationId xmlns:a16="http://schemas.microsoft.com/office/drawing/2014/main" id="{EC3EC85F-5624-4664-A438-376F21E649AF}"/>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2" name="Freeform 8">
                    <a:extLst>
                      <a:ext uri="{FF2B5EF4-FFF2-40B4-BE49-F238E27FC236}">
                        <a16:creationId xmlns:a16="http://schemas.microsoft.com/office/drawing/2014/main" id="{739CF5AE-94EA-48A3-A3B9-6FC23A87CF1B}"/>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8">
                    <a:extLst>
                      <a:ext uri="{FF2B5EF4-FFF2-40B4-BE49-F238E27FC236}">
                        <a16:creationId xmlns:a16="http://schemas.microsoft.com/office/drawing/2014/main" id="{6A569CB3-6751-4DE5-ACBF-E33A71435A80}"/>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4" name="Freeform 8">
                    <a:extLst>
                      <a:ext uri="{FF2B5EF4-FFF2-40B4-BE49-F238E27FC236}">
                        <a16:creationId xmlns:a16="http://schemas.microsoft.com/office/drawing/2014/main" id="{0CB22C52-A56F-4162-BD87-CFE77F13B999}"/>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8">
                    <a:extLst>
                      <a:ext uri="{FF2B5EF4-FFF2-40B4-BE49-F238E27FC236}">
                        <a16:creationId xmlns:a16="http://schemas.microsoft.com/office/drawing/2014/main" id="{C8E79BE3-0FDB-4133-84AB-D692A4EB1ECB}"/>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185" name="Rectangle 184">
                  <a:extLst>
                    <a:ext uri="{FF2B5EF4-FFF2-40B4-BE49-F238E27FC236}">
                      <a16:creationId xmlns:a16="http://schemas.microsoft.com/office/drawing/2014/main" id="{6A0E2C26-8D04-4878-94FF-9E80CAC91908}"/>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1" name="Rectangle 42">
                <a:extLst>
                  <a:ext uri="{FF2B5EF4-FFF2-40B4-BE49-F238E27FC236}">
                    <a16:creationId xmlns:a16="http://schemas.microsoft.com/office/drawing/2014/main" id="{53B62FE5-991A-4813-84E2-F1F9E4DDA565}"/>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2" name="Rectangle 42">
                <a:extLst>
                  <a:ext uri="{FF2B5EF4-FFF2-40B4-BE49-F238E27FC236}">
                    <a16:creationId xmlns:a16="http://schemas.microsoft.com/office/drawing/2014/main" id="{132D0C29-E600-49B7-828A-D8C6986F522D}"/>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Rectangle 42">
                <a:extLst>
                  <a:ext uri="{FF2B5EF4-FFF2-40B4-BE49-F238E27FC236}">
                    <a16:creationId xmlns:a16="http://schemas.microsoft.com/office/drawing/2014/main" id="{DF463A0C-6BAD-4874-9E60-EFF506D6EB3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14" name="Group 213">
              <a:extLst>
                <a:ext uri="{FF2B5EF4-FFF2-40B4-BE49-F238E27FC236}">
                  <a16:creationId xmlns:a16="http://schemas.microsoft.com/office/drawing/2014/main" id="{98276C25-FCFB-4B84-A9F6-AE1A7A580EB6}"/>
                </a:ext>
              </a:extLst>
            </p:cNvPr>
            <p:cNvGrpSpPr>
              <a:grpSpLocks noChangeAspect="1"/>
            </p:cNvGrpSpPr>
            <p:nvPr/>
          </p:nvGrpSpPr>
          <p:grpSpPr>
            <a:xfrm>
              <a:off x="10052097" y="4176148"/>
              <a:ext cx="396335" cy="825545"/>
              <a:chOff x="9191145" y="3741535"/>
              <a:chExt cx="774393" cy="2092980"/>
            </a:xfrm>
          </p:grpSpPr>
          <p:grpSp>
            <p:nvGrpSpPr>
              <p:cNvPr id="215" name="Group 214">
                <a:extLst>
                  <a:ext uri="{FF2B5EF4-FFF2-40B4-BE49-F238E27FC236}">
                    <a16:creationId xmlns:a16="http://schemas.microsoft.com/office/drawing/2014/main" id="{6CC62A89-6253-4C1C-BBB4-DB37BA892994}"/>
                  </a:ext>
                </a:extLst>
              </p:cNvPr>
              <p:cNvGrpSpPr>
                <a:grpSpLocks noChangeAspect="1"/>
              </p:cNvGrpSpPr>
              <p:nvPr/>
            </p:nvGrpSpPr>
            <p:grpSpPr>
              <a:xfrm>
                <a:off x="9191145" y="3741535"/>
                <a:ext cx="774393" cy="2092980"/>
                <a:chOff x="6576174" y="3760259"/>
                <a:chExt cx="1081539" cy="2764684"/>
              </a:xfrm>
            </p:grpSpPr>
            <p:grpSp>
              <p:nvGrpSpPr>
                <p:cNvPr id="219" name="Group 218">
                  <a:extLst>
                    <a:ext uri="{FF2B5EF4-FFF2-40B4-BE49-F238E27FC236}">
                      <a16:creationId xmlns:a16="http://schemas.microsoft.com/office/drawing/2014/main" id="{3006BB03-E771-4AF8-A3C4-8FF48D380028}"/>
                    </a:ext>
                  </a:extLst>
                </p:cNvPr>
                <p:cNvGrpSpPr/>
                <p:nvPr/>
              </p:nvGrpSpPr>
              <p:grpSpPr>
                <a:xfrm>
                  <a:off x="6576174" y="3760259"/>
                  <a:ext cx="1081539" cy="2764684"/>
                  <a:chOff x="6576174" y="3760259"/>
                  <a:chExt cx="1081539" cy="2764684"/>
                </a:xfrm>
              </p:grpSpPr>
              <p:grpSp>
                <p:nvGrpSpPr>
                  <p:cNvPr id="221" name="Group 220">
                    <a:extLst>
                      <a:ext uri="{FF2B5EF4-FFF2-40B4-BE49-F238E27FC236}">
                        <a16:creationId xmlns:a16="http://schemas.microsoft.com/office/drawing/2014/main" id="{86D302C1-1F1A-47AE-A854-A567F2F9842C}"/>
                      </a:ext>
                    </a:extLst>
                  </p:cNvPr>
                  <p:cNvGrpSpPr/>
                  <p:nvPr/>
                </p:nvGrpSpPr>
                <p:grpSpPr>
                  <a:xfrm>
                    <a:off x="6576174" y="3760259"/>
                    <a:ext cx="1081539" cy="2764684"/>
                    <a:chOff x="5365826" y="3709999"/>
                    <a:chExt cx="1074023" cy="2853208"/>
                  </a:xfrm>
                </p:grpSpPr>
                <p:sp>
                  <p:nvSpPr>
                    <p:cNvPr id="231" name="Rectangle 230">
                      <a:extLst>
                        <a:ext uri="{FF2B5EF4-FFF2-40B4-BE49-F238E27FC236}">
                          <a16:creationId xmlns:a16="http://schemas.microsoft.com/office/drawing/2014/main" id="{B023DCE6-4958-4DAE-918C-FA4B16149841}"/>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2" name="Rectangle 231">
                      <a:extLst>
                        <a:ext uri="{FF2B5EF4-FFF2-40B4-BE49-F238E27FC236}">
                          <a16:creationId xmlns:a16="http://schemas.microsoft.com/office/drawing/2014/main" id="{1EC9D7BA-A278-4E40-B967-DE273FE8018A}"/>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3" name="Rectangle 232">
                      <a:extLst>
                        <a:ext uri="{FF2B5EF4-FFF2-40B4-BE49-F238E27FC236}">
                          <a16:creationId xmlns:a16="http://schemas.microsoft.com/office/drawing/2014/main" id="{1BDBF0BF-DF4F-4098-A0F2-57AF131D1737}"/>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4" name="Rectangle 233">
                      <a:extLst>
                        <a:ext uri="{FF2B5EF4-FFF2-40B4-BE49-F238E27FC236}">
                          <a16:creationId xmlns:a16="http://schemas.microsoft.com/office/drawing/2014/main" id="{A3EDCADC-97EB-4960-89C8-1D3E99755098}"/>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a:extLst>
                        <a:ext uri="{FF2B5EF4-FFF2-40B4-BE49-F238E27FC236}">
                          <a16:creationId xmlns:a16="http://schemas.microsoft.com/office/drawing/2014/main" id="{28A61A75-45DC-413C-9464-EC38461A95FC}"/>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6" name="Rectangle 235">
                      <a:extLst>
                        <a:ext uri="{FF2B5EF4-FFF2-40B4-BE49-F238E27FC236}">
                          <a16:creationId xmlns:a16="http://schemas.microsoft.com/office/drawing/2014/main" id="{23AD2A4A-F43B-4335-B0D8-C0B278BA1E96}"/>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7" name="Rectangle 236">
                      <a:extLst>
                        <a:ext uri="{FF2B5EF4-FFF2-40B4-BE49-F238E27FC236}">
                          <a16:creationId xmlns:a16="http://schemas.microsoft.com/office/drawing/2014/main" id="{950CE967-24A4-44AB-A54E-D89E5E27CA6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38" name="Rectangle 237">
                      <a:extLst>
                        <a:ext uri="{FF2B5EF4-FFF2-40B4-BE49-F238E27FC236}">
                          <a16:creationId xmlns:a16="http://schemas.microsoft.com/office/drawing/2014/main" id="{41511787-B0A9-42A6-B6B8-B41E3F377B32}"/>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9" name="Rectangle 238">
                      <a:extLst>
                        <a:ext uri="{FF2B5EF4-FFF2-40B4-BE49-F238E27FC236}">
                          <a16:creationId xmlns:a16="http://schemas.microsoft.com/office/drawing/2014/main" id="{DB117C3C-E43F-4C09-8D74-96A47394A438}"/>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0" name="Freeform 34">
                      <a:extLst>
                        <a:ext uri="{FF2B5EF4-FFF2-40B4-BE49-F238E27FC236}">
                          <a16:creationId xmlns:a16="http://schemas.microsoft.com/office/drawing/2014/main" id="{A6B29692-53E4-4244-AC87-06B17873736F}"/>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35">
                      <a:extLst>
                        <a:ext uri="{FF2B5EF4-FFF2-40B4-BE49-F238E27FC236}">
                          <a16:creationId xmlns:a16="http://schemas.microsoft.com/office/drawing/2014/main" id="{274F0262-D487-44ED-ACAA-76CA71307FE1}"/>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2" name="Freeform 36">
                      <a:extLst>
                        <a:ext uri="{FF2B5EF4-FFF2-40B4-BE49-F238E27FC236}">
                          <a16:creationId xmlns:a16="http://schemas.microsoft.com/office/drawing/2014/main" id="{920FB602-6895-4030-93E1-CA41AD895A80}"/>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3" name="Freeform 37">
                      <a:extLst>
                        <a:ext uri="{FF2B5EF4-FFF2-40B4-BE49-F238E27FC236}">
                          <a16:creationId xmlns:a16="http://schemas.microsoft.com/office/drawing/2014/main" id="{E263E507-A6CD-4B11-AB1C-4AE9E3EB323C}"/>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4" name="Freeform 34">
                      <a:extLst>
                        <a:ext uri="{FF2B5EF4-FFF2-40B4-BE49-F238E27FC236}">
                          <a16:creationId xmlns:a16="http://schemas.microsoft.com/office/drawing/2014/main" id="{259D4EDD-FC2A-4773-B3E8-DC002CD07385}"/>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5" name="Freeform 35">
                      <a:extLst>
                        <a:ext uri="{FF2B5EF4-FFF2-40B4-BE49-F238E27FC236}">
                          <a16:creationId xmlns:a16="http://schemas.microsoft.com/office/drawing/2014/main" id="{3ACD8ED5-5532-4D51-8E70-332FA82D9BC3}"/>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6" name="Freeform 36">
                      <a:extLst>
                        <a:ext uri="{FF2B5EF4-FFF2-40B4-BE49-F238E27FC236}">
                          <a16:creationId xmlns:a16="http://schemas.microsoft.com/office/drawing/2014/main" id="{4475C6DF-155B-4470-AEC3-1E70CAC9F5DB}"/>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7" name="Freeform 37">
                      <a:extLst>
                        <a:ext uri="{FF2B5EF4-FFF2-40B4-BE49-F238E27FC236}">
                          <a16:creationId xmlns:a16="http://schemas.microsoft.com/office/drawing/2014/main" id="{6214E79C-AE75-4704-96A1-3498BF5CCB53}"/>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8" name="Rectangle 42">
                      <a:extLst>
                        <a:ext uri="{FF2B5EF4-FFF2-40B4-BE49-F238E27FC236}">
                          <a16:creationId xmlns:a16="http://schemas.microsoft.com/office/drawing/2014/main" id="{E4486164-56B8-4B34-A63D-7F38C7B58612}"/>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2" name="Freeform 8">
                    <a:extLst>
                      <a:ext uri="{FF2B5EF4-FFF2-40B4-BE49-F238E27FC236}">
                        <a16:creationId xmlns:a16="http://schemas.microsoft.com/office/drawing/2014/main" id="{DE3B1949-C9A1-4DA1-9BDC-8580E3E85852}"/>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8">
                    <a:extLst>
                      <a:ext uri="{FF2B5EF4-FFF2-40B4-BE49-F238E27FC236}">
                        <a16:creationId xmlns:a16="http://schemas.microsoft.com/office/drawing/2014/main" id="{38D3042B-2E33-45C6-9308-24958777B2DE}"/>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4" name="Freeform 8">
                    <a:extLst>
                      <a:ext uri="{FF2B5EF4-FFF2-40B4-BE49-F238E27FC236}">
                        <a16:creationId xmlns:a16="http://schemas.microsoft.com/office/drawing/2014/main" id="{182C3E02-72A3-4636-8ECA-59974265690F}"/>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8">
                    <a:extLst>
                      <a:ext uri="{FF2B5EF4-FFF2-40B4-BE49-F238E27FC236}">
                        <a16:creationId xmlns:a16="http://schemas.microsoft.com/office/drawing/2014/main" id="{6FBFB1A6-44A4-40B7-85ED-6552EF652AC4}"/>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6" name="Freeform 8">
                    <a:extLst>
                      <a:ext uri="{FF2B5EF4-FFF2-40B4-BE49-F238E27FC236}">
                        <a16:creationId xmlns:a16="http://schemas.microsoft.com/office/drawing/2014/main" id="{4BB6ECA4-E107-4A6D-9CBF-91FA1CD134F7}"/>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8">
                    <a:extLst>
                      <a:ext uri="{FF2B5EF4-FFF2-40B4-BE49-F238E27FC236}">
                        <a16:creationId xmlns:a16="http://schemas.microsoft.com/office/drawing/2014/main" id="{3F33DCB2-E7D5-4DBF-9F7C-82F739A99198}"/>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8" name="Freeform 8">
                    <a:extLst>
                      <a:ext uri="{FF2B5EF4-FFF2-40B4-BE49-F238E27FC236}">
                        <a16:creationId xmlns:a16="http://schemas.microsoft.com/office/drawing/2014/main" id="{687CDF1F-B8BE-4F99-A8D8-072AB2909097}"/>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8">
                    <a:extLst>
                      <a:ext uri="{FF2B5EF4-FFF2-40B4-BE49-F238E27FC236}">
                        <a16:creationId xmlns:a16="http://schemas.microsoft.com/office/drawing/2014/main" id="{23D84081-6F86-42DA-B575-BA2E0A7CEFC7}"/>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0" name="Freeform 8">
                    <a:extLst>
                      <a:ext uri="{FF2B5EF4-FFF2-40B4-BE49-F238E27FC236}">
                        <a16:creationId xmlns:a16="http://schemas.microsoft.com/office/drawing/2014/main" id="{AABC9D4B-7235-450B-BE82-49411FDB3B1D}"/>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0" name="Rectangle 219">
                  <a:extLst>
                    <a:ext uri="{FF2B5EF4-FFF2-40B4-BE49-F238E27FC236}">
                      <a16:creationId xmlns:a16="http://schemas.microsoft.com/office/drawing/2014/main" id="{F41035EB-E71A-429F-BDAE-DA6EAE37D6A0}"/>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16" name="Rectangle 42">
                <a:extLst>
                  <a:ext uri="{FF2B5EF4-FFF2-40B4-BE49-F238E27FC236}">
                    <a16:creationId xmlns:a16="http://schemas.microsoft.com/office/drawing/2014/main" id="{B35E701B-BB28-451D-BD9E-868009B500D4}"/>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Rectangle 42">
                <a:extLst>
                  <a:ext uri="{FF2B5EF4-FFF2-40B4-BE49-F238E27FC236}">
                    <a16:creationId xmlns:a16="http://schemas.microsoft.com/office/drawing/2014/main" id="{0034861A-BE6A-4441-88F3-0D772C046C4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8" name="Rectangle 42">
                <a:extLst>
                  <a:ext uri="{FF2B5EF4-FFF2-40B4-BE49-F238E27FC236}">
                    <a16:creationId xmlns:a16="http://schemas.microsoft.com/office/drawing/2014/main" id="{77B52672-1291-4A61-B976-14B2B0CE5AC9}"/>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49" name="Group 248">
              <a:extLst>
                <a:ext uri="{FF2B5EF4-FFF2-40B4-BE49-F238E27FC236}">
                  <a16:creationId xmlns:a16="http://schemas.microsoft.com/office/drawing/2014/main" id="{D915FD55-0149-432D-B3DB-221A57C052EB}"/>
                </a:ext>
              </a:extLst>
            </p:cNvPr>
            <p:cNvGrpSpPr>
              <a:grpSpLocks noChangeAspect="1"/>
            </p:cNvGrpSpPr>
            <p:nvPr/>
          </p:nvGrpSpPr>
          <p:grpSpPr>
            <a:xfrm>
              <a:off x="9817277" y="4744843"/>
              <a:ext cx="396335" cy="825545"/>
              <a:chOff x="9191145" y="3741535"/>
              <a:chExt cx="774393" cy="2092980"/>
            </a:xfrm>
          </p:grpSpPr>
          <p:grpSp>
            <p:nvGrpSpPr>
              <p:cNvPr id="250" name="Group 249">
                <a:extLst>
                  <a:ext uri="{FF2B5EF4-FFF2-40B4-BE49-F238E27FC236}">
                    <a16:creationId xmlns:a16="http://schemas.microsoft.com/office/drawing/2014/main" id="{C15BF1B4-E54B-46F2-BA96-598046233B5A}"/>
                  </a:ext>
                </a:extLst>
              </p:cNvPr>
              <p:cNvGrpSpPr>
                <a:grpSpLocks noChangeAspect="1"/>
              </p:cNvGrpSpPr>
              <p:nvPr/>
            </p:nvGrpSpPr>
            <p:grpSpPr>
              <a:xfrm>
                <a:off x="9191145" y="3741535"/>
                <a:ext cx="774393" cy="2092980"/>
                <a:chOff x="6576174" y="3760259"/>
                <a:chExt cx="1081539" cy="2764684"/>
              </a:xfrm>
            </p:grpSpPr>
            <p:grpSp>
              <p:nvGrpSpPr>
                <p:cNvPr id="254" name="Group 253">
                  <a:extLst>
                    <a:ext uri="{FF2B5EF4-FFF2-40B4-BE49-F238E27FC236}">
                      <a16:creationId xmlns:a16="http://schemas.microsoft.com/office/drawing/2014/main" id="{EEC450D9-F9FC-4D3A-90F8-BA8EBEA0BA8B}"/>
                    </a:ext>
                  </a:extLst>
                </p:cNvPr>
                <p:cNvGrpSpPr/>
                <p:nvPr/>
              </p:nvGrpSpPr>
              <p:grpSpPr>
                <a:xfrm>
                  <a:off x="6576174" y="3760259"/>
                  <a:ext cx="1081539" cy="2764684"/>
                  <a:chOff x="6576174" y="3760259"/>
                  <a:chExt cx="1081539" cy="2764684"/>
                </a:xfrm>
              </p:grpSpPr>
              <p:grpSp>
                <p:nvGrpSpPr>
                  <p:cNvPr id="256" name="Group 255">
                    <a:extLst>
                      <a:ext uri="{FF2B5EF4-FFF2-40B4-BE49-F238E27FC236}">
                        <a16:creationId xmlns:a16="http://schemas.microsoft.com/office/drawing/2014/main" id="{369B3CD7-A3BF-4896-BD99-43DF33AB0C35}"/>
                      </a:ext>
                    </a:extLst>
                  </p:cNvPr>
                  <p:cNvGrpSpPr/>
                  <p:nvPr/>
                </p:nvGrpSpPr>
                <p:grpSpPr>
                  <a:xfrm>
                    <a:off x="6576174" y="3760259"/>
                    <a:ext cx="1081539" cy="2764684"/>
                    <a:chOff x="5365826" y="3709999"/>
                    <a:chExt cx="1074023" cy="2853208"/>
                  </a:xfrm>
                </p:grpSpPr>
                <p:sp>
                  <p:nvSpPr>
                    <p:cNvPr id="266" name="Rectangle 265">
                      <a:extLst>
                        <a:ext uri="{FF2B5EF4-FFF2-40B4-BE49-F238E27FC236}">
                          <a16:creationId xmlns:a16="http://schemas.microsoft.com/office/drawing/2014/main" id="{D3243CBE-866B-4C36-8EFC-23C372805E59}"/>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7" name="Rectangle 266">
                      <a:extLst>
                        <a:ext uri="{FF2B5EF4-FFF2-40B4-BE49-F238E27FC236}">
                          <a16:creationId xmlns:a16="http://schemas.microsoft.com/office/drawing/2014/main" id="{CEEB2E54-4A63-4AD2-BE7D-CD08A95A9C9C}"/>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8" name="Rectangle 267">
                      <a:extLst>
                        <a:ext uri="{FF2B5EF4-FFF2-40B4-BE49-F238E27FC236}">
                          <a16:creationId xmlns:a16="http://schemas.microsoft.com/office/drawing/2014/main" id="{1B6A150F-FA62-4E9E-812B-3CA07F5FC16E}"/>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69" name="Rectangle 268">
                      <a:extLst>
                        <a:ext uri="{FF2B5EF4-FFF2-40B4-BE49-F238E27FC236}">
                          <a16:creationId xmlns:a16="http://schemas.microsoft.com/office/drawing/2014/main" id="{4167FA89-6375-4F62-9280-CF9BDB97ABB3}"/>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0" name="Rectangle 269">
                      <a:extLst>
                        <a:ext uri="{FF2B5EF4-FFF2-40B4-BE49-F238E27FC236}">
                          <a16:creationId xmlns:a16="http://schemas.microsoft.com/office/drawing/2014/main" id="{3770FAC0-1E3D-4EF1-B475-D5030D6A6974}"/>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1" name="Rectangle 270">
                      <a:extLst>
                        <a:ext uri="{FF2B5EF4-FFF2-40B4-BE49-F238E27FC236}">
                          <a16:creationId xmlns:a16="http://schemas.microsoft.com/office/drawing/2014/main" id="{C1230B74-3394-4EDF-B0AC-0C2E82FC4F4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2" name="Rectangle 271">
                      <a:extLst>
                        <a:ext uri="{FF2B5EF4-FFF2-40B4-BE49-F238E27FC236}">
                          <a16:creationId xmlns:a16="http://schemas.microsoft.com/office/drawing/2014/main" id="{2C5CDF3E-50F4-44F7-8191-FADA83C8B5C5}"/>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273" name="Rectangle 272">
                      <a:extLst>
                        <a:ext uri="{FF2B5EF4-FFF2-40B4-BE49-F238E27FC236}">
                          <a16:creationId xmlns:a16="http://schemas.microsoft.com/office/drawing/2014/main" id="{B854DE4D-9868-400F-80C2-B62B47876B28}"/>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4" name="Rectangle 273">
                      <a:extLst>
                        <a:ext uri="{FF2B5EF4-FFF2-40B4-BE49-F238E27FC236}">
                          <a16:creationId xmlns:a16="http://schemas.microsoft.com/office/drawing/2014/main" id="{7A6786FC-DB4D-4DD0-BF0F-33A8304D1780}"/>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5" name="Freeform 34">
                      <a:extLst>
                        <a:ext uri="{FF2B5EF4-FFF2-40B4-BE49-F238E27FC236}">
                          <a16:creationId xmlns:a16="http://schemas.microsoft.com/office/drawing/2014/main" id="{B5403C94-60D6-472E-AA13-0193A22659B2}"/>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6" name="Freeform 35">
                      <a:extLst>
                        <a:ext uri="{FF2B5EF4-FFF2-40B4-BE49-F238E27FC236}">
                          <a16:creationId xmlns:a16="http://schemas.microsoft.com/office/drawing/2014/main" id="{38E32A65-0CE6-49B1-8145-892E1726A3C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7" name="Freeform 36">
                      <a:extLst>
                        <a:ext uri="{FF2B5EF4-FFF2-40B4-BE49-F238E27FC236}">
                          <a16:creationId xmlns:a16="http://schemas.microsoft.com/office/drawing/2014/main" id="{015BED0C-76D1-44BB-AAA4-5DCEA8BDD1BA}"/>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8" name="Freeform 37">
                      <a:extLst>
                        <a:ext uri="{FF2B5EF4-FFF2-40B4-BE49-F238E27FC236}">
                          <a16:creationId xmlns:a16="http://schemas.microsoft.com/office/drawing/2014/main" id="{A0BA512C-D130-4DBC-B32C-231352C0D74F}"/>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9" name="Freeform 34">
                      <a:extLst>
                        <a:ext uri="{FF2B5EF4-FFF2-40B4-BE49-F238E27FC236}">
                          <a16:creationId xmlns:a16="http://schemas.microsoft.com/office/drawing/2014/main" id="{AE4B2947-3F79-46EC-BBD2-59609F5940C4}"/>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0" name="Freeform 35">
                      <a:extLst>
                        <a:ext uri="{FF2B5EF4-FFF2-40B4-BE49-F238E27FC236}">
                          <a16:creationId xmlns:a16="http://schemas.microsoft.com/office/drawing/2014/main" id="{B58BE3B9-7E9B-4BE6-BCB1-04FE312CCCFC}"/>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1" name="Freeform 36">
                      <a:extLst>
                        <a:ext uri="{FF2B5EF4-FFF2-40B4-BE49-F238E27FC236}">
                          <a16:creationId xmlns:a16="http://schemas.microsoft.com/office/drawing/2014/main" id="{EC6461B0-47CB-454B-81C0-A1DE4DF87174}"/>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2" name="Freeform 37">
                      <a:extLst>
                        <a:ext uri="{FF2B5EF4-FFF2-40B4-BE49-F238E27FC236}">
                          <a16:creationId xmlns:a16="http://schemas.microsoft.com/office/drawing/2014/main" id="{684A22BC-35BA-4C68-8C5F-8D1473731149}"/>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3" name="Rectangle 42">
                      <a:extLst>
                        <a:ext uri="{FF2B5EF4-FFF2-40B4-BE49-F238E27FC236}">
                          <a16:creationId xmlns:a16="http://schemas.microsoft.com/office/drawing/2014/main" id="{89E5D57D-E2AA-4929-8823-8D67AC61B1DD}"/>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7" name="Freeform 8">
                    <a:extLst>
                      <a:ext uri="{FF2B5EF4-FFF2-40B4-BE49-F238E27FC236}">
                        <a16:creationId xmlns:a16="http://schemas.microsoft.com/office/drawing/2014/main" id="{22AC53AD-D5DF-4C72-B812-3B4BB3BEF03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8" name="Freeform 8">
                    <a:extLst>
                      <a:ext uri="{FF2B5EF4-FFF2-40B4-BE49-F238E27FC236}">
                        <a16:creationId xmlns:a16="http://schemas.microsoft.com/office/drawing/2014/main" id="{1157AC7A-7713-4F94-B183-A698909F36EA}"/>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9" name="Freeform 8">
                    <a:extLst>
                      <a:ext uri="{FF2B5EF4-FFF2-40B4-BE49-F238E27FC236}">
                        <a16:creationId xmlns:a16="http://schemas.microsoft.com/office/drawing/2014/main" id="{8DF2D3D5-4E1E-45D2-8277-EF2C4AE1A9DA}"/>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0" name="Freeform 8">
                    <a:extLst>
                      <a:ext uri="{FF2B5EF4-FFF2-40B4-BE49-F238E27FC236}">
                        <a16:creationId xmlns:a16="http://schemas.microsoft.com/office/drawing/2014/main" id="{D160D970-BB9E-491C-A0AD-5DDC21FE0B50}"/>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1" name="Freeform 8">
                    <a:extLst>
                      <a:ext uri="{FF2B5EF4-FFF2-40B4-BE49-F238E27FC236}">
                        <a16:creationId xmlns:a16="http://schemas.microsoft.com/office/drawing/2014/main" id="{B8A9BB64-247B-4C61-8C75-A2523E28F1F0}"/>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2" name="Freeform 8">
                    <a:extLst>
                      <a:ext uri="{FF2B5EF4-FFF2-40B4-BE49-F238E27FC236}">
                        <a16:creationId xmlns:a16="http://schemas.microsoft.com/office/drawing/2014/main" id="{1ED0116F-7578-474B-92FF-4026C53F9871}"/>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3" name="Freeform 8">
                    <a:extLst>
                      <a:ext uri="{FF2B5EF4-FFF2-40B4-BE49-F238E27FC236}">
                        <a16:creationId xmlns:a16="http://schemas.microsoft.com/office/drawing/2014/main" id="{F858769B-81F6-4556-AFB6-DB7E85684EF3}"/>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4" name="Freeform 8">
                    <a:extLst>
                      <a:ext uri="{FF2B5EF4-FFF2-40B4-BE49-F238E27FC236}">
                        <a16:creationId xmlns:a16="http://schemas.microsoft.com/office/drawing/2014/main" id="{17C75BED-90AD-40CD-87D1-1DB3FF7EECF4}"/>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5" name="Freeform 8">
                    <a:extLst>
                      <a:ext uri="{FF2B5EF4-FFF2-40B4-BE49-F238E27FC236}">
                        <a16:creationId xmlns:a16="http://schemas.microsoft.com/office/drawing/2014/main" id="{12FA5895-7433-41F8-ABE8-E39A02800CF6}"/>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55" name="Rectangle 254">
                  <a:extLst>
                    <a:ext uri="{FF2B5EF4-FFF2-40B4-BE49-F238E27FC236}">
                      <a16:creationId xmlns:a16="http://schemas.microsoft.com/office/drawing/2014/main" id="{0DFDDBCC-163A-4221-B2C4-B294B8D63681}"/>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51" name="Rectangle 42">
                <a:extLst>
                  <a:ext uri="{FF2B5EF4-FFF2-40B4-BE49-F238E27FC236}">
                    <a16:creationId xmlns:a16="http://schemas.microsoft.com/office/drawing/2014/main" id="{D57F4472-E608-42F3-AF28-E59A5DAE676A}"/>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2" name="Rectangle 42">
                <a:extLst>
                  <a:ext uri="{FF2B5EF4-FFF2-40B4-BE49-F238E27FC236}">
                    <a16:creationId xmlns:a16="http://schemas.microsoft.com/office/drawing/2014/main" id="{A29E31B0-7CD4-4391-B1DC-3403B6BD08F5}"/>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53" name="Rectangle 42">
                <a:extLst>
                  <a:ext uri="{FF2B5EF4-FFF2-40B4-BE49-F238E27FC236}">
                    <a16:creationId xmlns:a16="http://schemas.microsoft.com/office/drawing/2014/main" id="{67CDC070-1C48-458B-98DE-84845628BCDB}"/>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84" name="Group 283">
              <a:extLst>
                <a:ext uri="{FF2B5EF4-FFF2-40B4-BE49-F238E27FC236}">
                  <a16:creationId xmlns:a16="http://schemas.microsoft.com/office/drawing/2014/main" id="{E815813C-B5AF-476A-B9C8-86A3C7B10CF9}"/>
                </a:ext>
              </a:extLst>
            </p:cNvPr>
            <p:cNvGrpSpPr>
              <a:grpSpLocks noChangeAspect="1"/>
            </p:cNvGrpSpPr>
            <p:nvPr/>
          </p:nvGrpSpPr>
          <p:grpSpPr>
            <a:xfrm>
              <a:off x="10387928" y="4711548"/>
              <a:ext cx="396335" cy="825545"/>
              <a:chOff x="9191145" y="3741535"/>
              <a:chExt cx="774393" cy="2092980"/>
            </a:xfrm>
          </p:grpSpPr>
          <p:grpSp>
            <p:nvGrpSpPr>
              <p:cNvPr id="285" name="Group 284">
                <a:extLst>
                  <a:ext uri="{FF2B5EF4-FFF2-40B4-BE49-F238E27FC236}">
                    <a16:creationId xmlns:a16="http://schemas.microsoft.com/office/drawing/2014/main" id="{9FC419A9-DA6D-4179-B8AF-C4FB9AC7BC0F}"/>
                  </a:ext>
                </a:extLst>
              </p:cNvPr>
              <p:cNvGrpSpPr>
                <a:grpSpLocks noChangeAspect="1"/>
              </p:cNvGrpSpPr>
              <p:nvPr/>
            </p:nvGrpSpPr>
            <p:grpSpPr>
              <a:xfrm>
                <a:off x="9191145" y="3741535"/>
                <a:ext cx="774393" cy="2092980"/>
                <a:chOff x="6576174" y="3760259"/>
                <a:chExt cx="1081539" cy="2764684"/>
              </a:xfrm>
            </p:grpSpPr>
            <p:grpSp>
              <p:nvGrpSpPr>
                <p:cNvPr id="289" name="Group 288">
                  <a:extLst>
                    <a:ext uri="{FF2B5EF4-FFF2-40B4-BE49-F238E27FC236}">
                      <a16:creationId xmlns:a16="http://schemas.microsoft.com/office/drawing/2014/main" id="{8EE569CC-EE96-4ABC-9F4F-C37DC91571F9}"/>
                    </a:ext>
                  </a:extLst>
                </p:cNvPr>
                <p:cNvGrpSpPr/>
                <p:nvPr/>
              </p:nvGrpSpPr>
              <p:grpSpPr>
                <a:xfrm>
                  <a:off x="6576174" y="3760259"/>
                  <a:ext cx="1081539" cy="2764684"/>
                  <a:chOff x="6576174" y="3760259"/>
                  <a:chExt cx="1081539" cy="2764684"/>
                </a:xfrm>
              </p:grpSpPr>
              <p:grpSp>
                <p:nvGrpSpPr>
                  <p:cNvPr id="291" name="Group 290">
                    <a:extLst>
                      <a:ext uri="{FF2B5EF4-FFF2-40B4-BE49-F238E27FC236}">
                        <a16:creationId xmlns:a16="http://schemas.microsoft.com/office/drawing/2014/main" id="{223EEC1D-E62F-4E11-91C8-D209A427958A}"/>
                      </a:ext>
                    </a:extLst>
                  </p:cNvPr>
                  <p:cNvGrpSpPr/>
                  <p:nvPr/>
                </p:nvGrpSpPr>
                <p:grpSpPr>
                  <a:xfrm>
                    <a:off x="6576174" y="3760259"/>
                    <a:ext cx="1081539" cy="2764684"/>
                    <a:chOff x="5365826" y="3709999"/>
                    <a:chExt cx="1074023" cy="2853208"/>
                  </a:xfrm>
                </p:grpSpPr>
                <p:sp>
                  <p:nvSpPr>
                    <p:cNvPr id="301" name="Rectangle 300">
                      <a:extLst>
                        <a:ext uri="{FF2B5EF4-FFF2-40B4-BE49-F238E27FC236}">
                          <a16:creationId xmlns:a16="http://schemas.microsoft.com/office/drawing/2014/main" id="{FFCC5225-E7FA-4150-8DBE-2A361E3786D4}"/>
                        </a:ext>
                      </a:extLst>
                    </p:cNvPr>
                    <p:cNvSpPr/>
                    <p:nvPr/>
                  </p:nvSpPr>
                  <p:spPr bwMode="auto">
                    <a:xfrm>
                      <a:off x="5365826" y="3709999"/>
                      <a:ext cx="1074023" cy="2853208"/>
                    </a:xfrm>
                    <a:prstGeom prst="rect">
                      <a:avLst/>
                    </a:prstGeom>
                    <a:solidFill>
                      <a:srgbClr val="FFFFFF">
                        <a:alpha val="69804"/>
                      </a:srgbClr>
                    </a:solidFill>
                    <a:ln w="12700">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2" name="Rectangle 301">
                      <a:extLst>
                        <a:ext uri="{FF2B5EF4-FFF2-40B4-BE49-F238E27FC236}">
                          <a16:creationId xmlns:a16="http://schemas.microsoft.com/office/drawing/2014/main" id="{80CD6199-C2FD-484A-BE9D-0DB6A7784C82}"/>
                        </a:ext>
                      </a:extLst>
                    </p:cNvPr>
                    <p:cNvSpPr/>
                    <p:nvPr/>
                  </p:nvSpPr>
                  <p:spPr bwMode="auto">
                    <a:xfrm>
                      <a:off x="5478169" y="4034937"/>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3" name="Rectangle 302">
                      <a:extLst>
                        <a:ext uri="{FF2B5EF4-FFF2-40B4-BE49-F238E27FC236}">
                          <a16:creationId xmlns:a16="http://schemas.microsoft.com/office/drawing/2014/main" id="{B42A4D69-A974-475F-8256-41517DBAFA98}"/>
                        </a:ext>
                      </a:extLst>
                    </p:cNvPr>
                    <p:cNvSpPr/>
                    <p:nvPr/>
                  </p:nvSpPr>
                  <p:spPr bwMode="auto">
                    <a:xfrm>
                      <a:off x="5478170" y="421585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4" name="Rectangle 303">
                      <a:extLst>
                        <a:ext uri="{FF2B5EF4-FFF2-40B4-BE49-F238E27FC236}">
                          <a16:creationId xmlns:a16="http://schemas.microsoft.com/office/drawing/2014/main" id="{F683FAE8-FF5F-4468-91FD-5DF79843B359}"/>
                        </a:ext>
                      </a:extLst>
                    </p:cNvPr>
                    <p:cNvSpPr/>
                    <p:nvPr/>
                  </p:nvSpPr>
                  <p:spPr bwMode="auto">
                    <a:xfrm>
                      <a:off x="5478170" y="4398739"/>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5" name="Rectangle 304">
                      <a:extLst>
                        <a:ext uri="{FF2B5EF4-FFF2-40B4-BE49-F238E27FC236}">
                          <a16:creationId xmlns:a16="http://schemas.microsoft.com/office/drawing/2014/main" id="{0EFE9791-640F-4BC3-8A43-4C7F5EC130DA}"/>
                        </a:ext>
                      </a:extLst>
                    </p:cNvPr>
                    <p:cNvSpPr/>
                    <p:nvPr/>
                  </p:nvSpPr>
                  <p:spPr bwMode="auto">
                    <a:xfrm>
                      <a:off x="5478170" y="4764122"/>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6" name="Rectangle 305">
                      <a:extLst>
                        <a:ext uri="{FF2B5EF4-FFF2-40B4-BE49-F238E27FC236}">
                          <a16:creationId xmlns:a16="http://schemas.microsoft.com/office/drawing/2014/main" id="{AE86C553-E03E-4B4A-8BAD-CD78D3C0A0B1}"/>
                        </a:ext>
                      </a:extLst>
                    </p:cNvPr>
                    <p:cNvSpPr/>
                    <p:nvPr/>
                  </p:nvSpPr>
                  <p:spPr bwMode="auto">
                    <a:xfrm>
                      <a:off x="5478171" y="4947002"/>
                      <a:ext cx="849330"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7" name="Rectangle 306">
                      <a:extLst>
                        <a:ext uri="{FF2B5EF4-FFF2-40B4-BE49-F238E27FC236}">
                          <a16:creationId xmlns:a16="http://schemas.microsoft.com/office/drawing/2014/main" id="{3DABC401-6714-4108-90A8-06A8758C6F59}"/>
                        </a:ext>
                      </a:extLst>
                    </p:cNvPr>
                    <p:cNvSpPr/>
                    <p:nvPr/>
                  </p:nvSpPr>
                  <p:spPr bwMode="auto">
                    <a:xfrm>
                      <a:off x="5478171" y="5131673"/>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 </a:t>
                      </a:r>
                    </a:p>
                  </p:txBody>
                </p:sp>
                <p:sp>
                  <p:nvSpPr>
                    <p:cNvPr id="308" name="Rectangle 307">
                      <a:extLst>
                        <a:ext uri="{FF2B5EF4-FFF2-40B4-BE49-F238E27FC236}">
                          <a16:creationId xmlns:a16="http://schemas.microsoft.com/office/drawing/2014/main" id="{A6E51460-9E05-4C09-9887-EC3011875F0E}"/>
                        </a:ext>
                      </a:extLst>
                    </p:cNvPr>
                    <p:cNvSpPr/>
                    <p:nvPr/>
                  </p:nvSpPr>
                  <p:spPr bwMode="auto">
                    <a:xfrm>
                      <a:off x="5478171" y="531342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09" name="Rectangle 308">
                      <a:extLst>
                        <a:ext uri="{FF2B5EF4-FFF2-40B4-BE49-F238E27FC236}">
                          <a16:creationId xmlns:a16="http://schemas.microsoft.com/office/drawing/2014/main" id="{97E6FB8F-BD10-4D9C-8EF0-43D881ADCF41}"/>
                        </a:ext>
                      </a:extLst>
                    </p:cNvPr>
                    <p:cNvSpPr/>
                    <p:nvPr/>
                  </p:nvSpPr>
                  <p:spPr bwMode="auto">
                    <a:xfrm>
                      <a:off x="5478170" y="5496306"/>
                      <a:ext cx="849331" cy="182880"/>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10" name="Freeform 34">
                      <a:extLst>
                        <a:ext uri="{FF2B5EF4-FFF2-40B4-BE49-F238E27FC236}">
                          <a16:creationId xmlns:a16="http://schemas.microsoft.com/office/drawing/2014/main" id="{6B4D11B8-C34E-4716-8B15-B5639CF073F5}"/>
                        </a:ext>
                      </a:extLst>
                    </p:cNvPr>
                    <p:cNvSpPr>
                      <a:spLocks/>
                    </p:cNvSpPr>
                    <p:nvPr/>
                  </p:nvSpPr>
                  <p:spPr bwMode="auto">
                    <a:xfrm>
                      <a:off x="5478170" y="3943870"/>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1" name="Freeform 35">
                      <a:extLst>
                        <a:ext uri="{FF2B5EF4-FFF2-40B4-BE49-F238E27FC236}">
                          <a16:creationId xmlns:a16="http://schemas.microsoft.com/office/drawing/2014/main" id="{BDC9DEC3-34BA-4C7E-A706-FA35A875439C}"/>
                        </a:ext>
                      </a:extLst>
                    </p:cNvPr>
                    <p:cNvSpPr>
                      <a:spLocks/>
                    </p:cNvSpPr>
                    <p:nvPr/>
                  </p:nvSpPr>
                  <p:spPr bwMode="auto">
                    <a:xfrm>
                      <a:off x="5478170" y="3906755"/>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2" name="Freeform 36">
                      <a:extLst>
                        <a:ext uri="{FF2B5EF4-FFF2-40B4-BE49-F238E27FC236}">
                          <a16:creationId xmlns:a16="http://schemas.microsoft.com/office/drawing/2014/main" id="{C048AFEF-74D3-492B-B5C1-C72622060F94}"/>
                        </a:ext>
                      </a:extLst>
                    </p:cNvPr>
                    <p:cNvSpPr>
                      <a:spLocks/>
                    </p:cNvSpPr>
                    <p:nvPr/>
                  </p:nvSpPr>
                  <p:spPr bwMode="auto">
                    <a:xfrm>
                      <a:off x="5478170" y="3870644"/>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3" name="Freeform 37">
                      <a:extLst>
                        <a:ext uri="{FF2B5EF4-FFF2-40B4-BE49-F238E27FC236}">
                          <a16:creationId xmlns:a16="http://schemas.microsoft.com/office/drawing/2014/main" id="{BA6A68BB-D142-4212-BF8F-58420757DFE3}"/>
                        </a:ext>
                      </a:extLst>
                    </p:cNvPr>
                    <p:cNvSpPr>
                      <a:spLocks/>
                    </p:cNvSpPr>
                    <p:nvPr/>
                  </p:nvSpPr>
                  <p:spPr bwMode="auto">
                    <a:xfrm>
                      <a:off x="5478170" y="3834533"/>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4" name="Freeform 34">
                      <a:extLst>
                        <a:ext uri="{FF2B5EF4-FFF2-40B4-BE49-F238E27FC236}">
                          <a16:creationId xmlns:a16="http://schemas.microsoft.com/office/drawing/2014/main" id="{DAE70E91-219A-473F-BD5E-406D0568EC2B}"/>
                        </a:ext>
                      </a:extLst>
                    </p:cNvPr>
                    <p:cNvSpPr>
                      <a:spLocks/>
                    </p:cNvSpPr>
                    <p:nvPr/>
                  </p:nvSpPr>
                  <p:spPr bwMode="auto">
                    <a:xfrm flipH="1">
                      <a:off x="6027579" y="3943869"/>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5" name="Freeform 35">
                      <a:extLst>
                        <a:ext uri="{FF2B5EF4-FFF2-40B4-BE49-F238E27FC236}">
                          <a16:creationId xmlns:a16="http://schemas.microsoft.com/office/drawing/2014/main" id="{DD79A56B-52A5-44A3-AB5C-FF0AE71AE558}"/>
                        </a:ext>
                      </a:extLst>
                    </p:cNvPr>
                    <p:cNvSpPr>
                      <a:spLocks/>
                    </p:cNvSpPr>
                    <p:nvPr/>
                  </p:nvSpPr>
                  <p:spPr bwMode="auto">
                    <a:xfrm flipH="1">
                      <a:off x="6027579" y="390675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6" name="Freeform 36">
                      <a:extLst>
                        <a:ext uri="{FF2B5EF4-FFF2-40B4-BE49-F238E27FC236}">
                          <a16:creationId xmlns:a16="http://schemas.microsoft.com/office/drawing/2014/main" id="{EC336496-7265-4311-ACB8-8F40CCA17796}"/>
                        </a:ext>
                      </a:extLst>
                    </p:cNvPr>
                    <p:cNvSpPr>
                      <a:spLocks/>
                    </p:cNvSpPr>
                    <p:nvPr/>
                  </p:nvSpPr>
                  <p:spPr bwMode="auto">
                    <a:xfrm flipH="1">
                      <a:off x="6027579" y="3870643"/>
                      <a:ext cx="299923" cy="14043"/>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7" name="Freeform 37">
                      <a:extLst>
                        <a:ext uri="{FF2B5EF4-FFF2-40B4-BE49-F238E27FC236}">
                          <a16:creationId xmlns:a16="http://schemas.microsoft.com/office/drawing/2014/main" id="{4130D138-0E72-4BD4-939A-11BFAB2F8E10}"/>
                        </a:ext>
                      </a:extLst>
                    </p:cNvPr>
                    <p:cNvSpPr>
                      <a:spLocks/>
                    </p:cNvSpPr>
                    <p:nvPr/>
                  </p:nvSpPr>
                  <p:spPr bwMode="auto">
                    <a:xfrm flipH="1">
                      <a:off x="6027579" y="3834532"/>
                      <a:ext cx="299923" cy="13040"/>
                    </a:xfrm>
                    <a:custGeom>
                      <a:avLst/>
                      <a:gdLst>
                        <a:gd name="T0" fmla="*/ 64 w 65"/>
                        <a:gd name="T1" fmla="*/ 3 h 3"/>
                        <a:gd name="T2" fmla="*/ 2 w 65"/>
                        <a:gd name="T3" fmla="*/ 3 h 3"/>
                        <a:gd name="T4" fmla="*/ 0 w 65"/>
                        <a:gd name="T5" fmla="*/ 2 h 3"/>
                        <a:gd name="T6" fmla="*/ 2 w 65"/>
                        <a:gd name="T7" fmla="*/ 0 h 3"/>
                        <a:gd name="T8" fmla="*/ 64 w 65"/>
                        <a:gd name="T9" fmla="*/ 0 h 3"/>
                        <a:gd name="T10" fmla="*/ 65 w 65"/>
                        <a:gd name="T11" fmla="*/ 2 h 3"/>
                        <a:gd name="T12" fmla="*/ 64 w 65"/>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5" h="3">
                          <a:moveTo>
                            <a:pt x="64" y="3"/>
                          </a:moveTo>
                          <a:cubicBezTo>
                            <a:pt x="2" y="3"/>
                            <a:pt x="2" y="3"/>
                            <a:pt x="2" y="3"/>
                          </a:cubicBezTo>
                          <a:cubicBezTo>
                            <a:pt x="1" y="3"/>
                            <a:pt x="0" y="2"/>
                            <a:pt x="0" y="2"/>
                          </a:cubicBezTo>
                          <a:cubicBezTo>
                            <a:pt x="0" y="1"/>
                            <a:pt x="1" y="0"/>
                            <a:pt x="2" y="0"/>
                          </a:cubicBezTo>
                          <a:cubicBezTo>
                            <a:pt x="64" y="0"/>
                            <a:pt x="64" y="0"/>
                            <a:pt x="64" y="0"/>
                          </a:cubicBezTo>
                          <a:cubicBezTo>
                            <a:pt x="65" y="0"/>
                            <a:pt x="65" y="1"/>
                            <a:pt x="65" y="2"/>
                          </a:cubicBezTo>
                          <a:cubicBezTo>
                            <a:pt x="65" y="2"/>
                            <a:pt x="65" y="3"/>
                            <a:pt x="64" y="3"/>
                          </a:cubicBezTo>
                          <a:close/>
                        </a:path>
                      </a:pathLst>
                    </a:custGeom>
                    <a:solidFill>
                      <a:schemeClr val="bg1">
                        <a:lumMod val="75000"/>
                      </a:schemeClr>
                    </a:solidFill>
                    <a:ln w="6350">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8" name="Rectangle 42">
                      <a:extLst>
                        <a:ext uri="{FF2B5EF4-FFF2-40B4-BE49-F238E27FC236}">
                          <a16:creationId xmlns:a16="http://schemas.microsoft.com/office/drawing/2014/main" id="{7F2F2EC1-80D7-486B-8B96-168622164150}"/>
                        </a:ext>
                      </a:extLst>
                    </p:cNvPr>
                    <p:cNvSpPr>
                      <a:spLocks noChangeArrowheads="1"/>
                    </p:cNvSpPr>
                    <p:nvPr/>
                  </p:nvSpPr>
                  <p:spPr bwMode="auto">
                    <a:xfrm>
                      <a:off x="5480021" y="5797778"/>
                      <a:ext cx="868674" cy="13040"/>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2" name="Freeform 8">
                    <a:extLst>
                      <a:ext uri="{FF2B5EF4-FFF2-40B4-BE49-F238E27FC236}">
                        <a16:creationId xmlns:a16="http://schemas.microsoft.com/office/drawing/2014/main" id="{B124D45B-BA5A-49A5-8875-C43413CA0824}"/>
                      </a:ext>
                    </a:extLst>
                  </p:cNvPr>
                  <p:cNvSpPr>
                    <a:spLocks/>
                  </p:cNvSpPr>
                  <p:nvPr/>
                </p:nvSpPr>
                <p:spPr bwMode="auto">
                  <a:xfrm>
                    <a:off x="7317062" y="412625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3" name="Freeform 8">
                    <a:extLst>
                      <a:ext uri="{FF2B5EF4-FFF2-40B4-BE49-F238E27FC236}">
                        <a16:creationId xmlns:a16="http://schemas.microsoft.com/office/drawing/2014/main" id="{0F72F280-0C35-4B6C-9958-71AA6C468EC0}"/>
                      </a:ext>
                    </a:extLst>
                  </p:cNvPr>
                  <p:cNvSpPr>
                    <a:spLocks/>
                  </p:cNvSpPr>
                  <p:nvPr/>
                </p:nvSpPr>
                <p:spPr bwMode="auto">
                  <a:xfrm>
                    <a:off x="7317062" y="4304332"/>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4" name="Freeform 8">
                    <a:extLst>
                      <a:ext uri="{FF2B5EF4-FFF2-40B4-BE49-F238E27FC236}">
                        <a16:creationId xmlns:a16="http://schemas.microsoft.com/office/drawing/2014/main" id="{7D25B36B-2FA7-436E-B80F-76AACE4E4735}"/>
                      </a:ext>
                    </a:extLst>
                  </p:cNvPr>
                  <p:cNvSpPr>
                    <a:spLocks/>
                  </p:cNvSpPr>
                  <p:nvPr/>
                </p:nvSpPr>
                <p:spPr bwMode="auto">
                  <a:xfrm>
                    <a:off x="7317062" y="4490080"/>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5" name="Freeform 8">
                    <a:extLst>
                      <a:ext uri="{FF2B5EF4-FFF2-40B4-BE49-F238E27FC236}">
                        <a16:creationId xmlns:a16="http://schemas.microsoft.com/office/drawing/2014/main" id="{539B7257-B82D-4AB4-A9DC-E7215DB4C7CD}"/>
                      </a:ext>
                    </a:extLst>
                  </p:cNvPr>
                  <p:cNvSpPr>
                    <a:spLocks/>
                  </p:cNvSpPr>
                  <p:nvPr/>
                </p:nvSpPr>
                <p:spPr bwMode="auto">
                  <a:xfrm>
                    <a:off x="7320696" y="466636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6" name="Freeform 8">
                    <a:extLst>
                      <a:ext uri="{FF2B5EF4-FFF2-40B4-BE49-F238E27FC236}">
                        <a16:creationId xmlns:a16="http://schemas.microsoft.com/office/drawing/2014/main" id="{98E2F161-6E2C-42CF-87E7-19FA77044AA6}"/>
                      </a:ext>
                    </a:extLst>
                  </p:cNvPr>
                  <p:cNvSpPr>
                    <a:spLocks/>
                  </p:cNvSpPr>
                  <p:nvPr/>
                </p:nvSpPr>
                <p:spPr bwMode="auto">
                  <a:xfrm>
                    <a:off x="7320696" y="484684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7" name="Freeform 8">
                    <a:extLst>
                      <a:ext uri="{FF2B5EF4-FFF2-40B4-BE49-F238E27FC236}">
                        <a16:creationId xmlns:a16="http://schemas.microsoft.com/office/drawing/2014/main" id="{F1DCB025-91E1-4CF3-B4C5-F02D52F0C61A}"/>
                      </a:ext>
                    </a:extLst>
                  </p:cNvPr>
                  <p:cNvSpPr>
                    <a:spLocks/>
                  </p:cNvSpPr>
                  <p:nvPr/>
                </p:nvSpPr>
                <p:spPr bwMode="auto">
                  <a:xfrm>
                    <a:off x="7320696" y="5017519"/>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8" name="Freeform 8">
                    <a:extLst>
                      <a:ext uri="{FF2B5EF4-FFF2-40B4-BE49-F238E27FC236}">
                        <a16:creationId xmlns:a16="http://schemas.microsoft.com/office/drawing/2014/main" id="{F7040E1F-2DE1-4B72-B288-46576A857F46}"/>
                      </a:ext>
                    </a:extLst>
                  </p:cNvPr>
                  <p:cNvSpPr>
                    <a:spLocks/>
                  </p:cNvSpPr>
                  <p:nvPr/>
                </p:nvSpPr>
                <p:spPr bwMode="auto">
                  <a:xfrm>
                    <a:off x="7320696" y="5207178"/>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9" name="Freeform 8">
                    <a:extLst>
                      <a:ext uri="{FF2B5EF4-FFF2-40B4-BE49-F238E27FC236}">
                        <a16:creationId xmlns:a16="http://schemas.microsoft.com/office/drawing/2014/main" id="{C4A591B0-FC4F-42A1-B2BB-938C57BFF5CF}"/>
                      </a:ext>
                    </a:extLst>
                  </p:cNvPr>
                  <p:cNvSpPr>
                    <a:spLocks/>
                  </p:cNvSpPr>
                  <p:nvPr/>
                </p:nvSpPr>
                <p:spPr bwMode="auto">
                  <a:xfrm>
                    <a:off x="7317062" y="538498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0" name="Freeform 8">
                    <a:extLst>
                      <a:ext uri="{FF2B5EF4-FFF2-40B4-BE49-F238E27FC236}">
                        <a16:creationId xmlns:a16="http://schemas.microsoft.com/office/drawing/2014/main" id="{60BD03DA-C2D8-467D-A9BB-992EA846C9D4}"/>
                      </a:ext>
                    </a:extLst>
                  </p:cNvPr>
                  <p:cNvSpPr>
                    <a:spLocks/>
                  </p:cNvSpPr>
                  <p:nvPr/>
                </p:nvSpPr>
                <p:spPr bwMode="auto">
                  <a:xfrm>
                    <a:off x="7320696" y="5553271"/>
                    <a:ext cx="188580" cy="64198"/>
                  </a:xfrm>
                  <a:custGeom>
                    <a:avLst/>
                    <a:gdLst>
                      <a:gd name="T0" fmla="*/ 41 w 41"/>
                      <a:gd name="T1" fmla="*/ 0 h 14"/>
                      <a:gd name="T2" fmla="*/ 6 w 41"/>
                      <a:gd name="T3" fmla="*/ 0 h 14"/>
                      <a:gd name="T4" fmla="*/ 0 w 41"/>
                      <a:gd name="T5" fmla="*/ 7 h 14"/>
                      <a:gd name="T6" fmla="*/ 6 w 41"/>
                      <a:gd name="T7" fmla="*/ 14 h 14"/>
                      <a:gd name="T8" fmla="*/ 41 w 41"/>
                      <a:gd name="T9" fmla="*/ 14 h 14"/>
                      <a:gd name="T10" fmla="*/ 41 w 41"/>
                      <a:gd name="T11" fmla="*/ 0 h 14"/>
                    </a:gdLst>
                    <a:ahLst/>
                    <a:cxnLst>
                      <a:cxn ang="0">
                        <a:pos x="T0" y="T1"/>
                      </a:cxn>
                      <a:cxn ang="0">
                        <a:pos x="T2" y="T3"/>
                      </a:cxn>
                      <a:cxn ang="0">
                        <a:pos x="T4" y="T5"/>
                      </a:cxn>
                      <a:cxn ang="0">
                        <a:pos x="T6" y="T7"/>
                      </a:cxn>
                      <a:cxn ang="0">
                        <a:pos x="T8" y="T9"/>
                      </a:cxn>
                      <a:cxn ang="0">
                        <a:pos x="T10" y="T11"/>
                      </a:cxn>
                    </a:cxnLst>
                    <a:rect l="0" t="0" r="r" b="b"/>
                    <a:pathLst>
                      <a:path w="41" h="14">
                        <a:moveTo>
                          <a:pt x="41" y="0"/>
                        </a:moveTo>
                        <a:cubicBezTo>
                          <a:pt x="6" y="0"/>
                          <a:pt x="6" y="0"/>
                          <a:pt x="6" y="0"/>
                        </a:cubicBezTo>
                        <a:cubicBezTo>
                          <a:pt x="3" y="0"/>
                          <a:pt x="0" y="3"/>
                          <a:pt x="0" y="7"/>
                        </a:cubicBezTo>
                        <a:cubicBezTo>
                          <a:pt x="0" y="11"/>
                          <a:pt x="3" y="14"/>
                          <a:pt x="6" y="14"/>
                        </a:cubicBezTo>
                        <a:cubicBezTo>
                          <a:pt x="41" y="14"/>
                          <a:pt x="41" y="14"/>
                          <a:pt x="41" y="14"/>
                        </a:cubicBezTo>
                        <a:lnTo>
                          <a:pt x="41" y="0"/>
                        </a:lnTo>
                        <a:close/>
                      </a:path>
                    </a:pathLst>
                  </a:custGeom>
                  <a:solidFill>
                    <a:srgbClr val="0072C6"/>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90" name="Rectangle 289">
                  <a:extLst>
                    <a:ext uri="{FF2B5EF4-FFF2-40B4-BE49-F238E27FC236}">
                      <a16:creationId xmlns:a16="http://schemas.microsoft.com/office/drawing/2014/main" id="{ACC8E1BC-4BD1-422A-AE6D-D6F5D3D7A737}"/>
                    </a:ext>
                  </a:extLst>
                </p:cNvPr>
                <p:cNvSpPr/>
                <p:nvPr/>
              </p:nvSpPr>
              <p:spPr bwMode="auto">
                <a:xfrm>
                  <a:off x="6689300" y="4605702"/>
                  <a:ext cx="855274" cy="177206"/>
                </a:xfrm>
                <a:prstGeom prst="rect">
                  <a:avLst/>
                </a:prstGeom>
                <a:noFill/>
                <a:ln w="952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86" name="Rectangle 42">
                <a:extLst>
                  <a:ext uri="{FF2B5EF4-FFF2-40B4-BE49-F238E27FC236}">
                    <a16:creationId xmlns:a16="http://schemas.microsoft.com/office/drawing/2014/main" id="{FE1415AC-810C-4DDC-8E99-BE136BB48992}"/>
                  </a:ext>
                </a:extLst>
              </p:cNvPr>
              <p:cNvSpPr>
                <a:spLocks noChangeArrowheads="1"/>
              </p:cNvSpPr>
              <p:nvPr/>
            </p:nvSpPr>
            <p:spPr bwMode="auto">
              <a:xfrm>
                <a:off x="9273483" y="5413375"/>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7" name="Rectangle 42">
                <a:extLst>
                  <a:ext uri="{FF2B5EF4-FFF2-40B4-BE49-F238E27FC236}">
                    <a16:creationId xmlns:a16="http://schemas.microsoft.com/office/drawing/2014/main" id="{F2E7B6FB-571F-4BC8-8299-1A757B9A7617}"/>
                  </a:ext>
                </a:extLst>
              </p:cNvPr>
              <p:cNvSpPr>
                <a:spLocks noChangeArrowheads="1"/>
              </p:cNvSpPr>
              <p:nvPr/>
            </p:nvSpPr>
            <p:spPr bwMode="auto">
              <a:xfrm>
                <a:off x="9273483" y="5549431"/>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88" name="Rectangle 42">
                <a:extLst>
                  <a:ext uri="{FF2B5EF4-FFF2-40B4-BE49-F238E27FC236}">
                    <a16:creationId xmlns:a16="http://schemas.microsoft.com/office/drawing/2014/main" id="{7EEC02F4-4FF3-4BC4-8137-63BB12B0E1A2}"/>
                  </a:ext>
                </a:extLst>
              </p:cNvPr>
              <p:cNvSpPr>
                <a:spLocks noChangeArrowheads="1"/>
              </p:cNvSpPr>
              <p:nvPr/>
            </p:nvSpPr>
            <p:spPr bwMode="auto">
              <a:xfrm>
                <a:off x="9281420" y="5683350"/>
                <a:ext cx="626332" cy="9566"/>
              </a:xfrm>
              <a:prstGeom prst="rect">
                <a:avLst/>
              </a:prstGeom>
              <a:solidFill>
                <a:schemeClr val="tx1"/>
              </a:solidFill>
              <a:ln w="6350">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19" name="Arrow: Left-Right 318">
              <a:extLst>
                <a:ext uri="{FF2B5EF4-FFF2-40B4-BE49-F238E27FC236}">
                  <a16:creationId xmlns:a16="http://schemas.microsoft.com/office/drawing/2014/main" id="{A235B96D-90F4-4299-9D8F-3CB43E5A222E}"/>
                </a:ext>
              </a:extLst>
            </p:cNvPr>
            <p:cNvSpPr/>
            <p:nvPr/>
          </p:nvSpPr>
          <p:spPr>
            <a:xfrm>
              <a:off x="7501010" y="3426930"/>
              <a:ext cx="3235957" cy="1814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Rectangle 320">
              <a:extLst>
                <a:ext uri="{FF2B5EF4-FFF2-40B4-BE49-F238E27FC236}">
                  <a16:creationId xmlns:a16="http://schemas.microsoft.com/office/drawing/2014/main" id="{4656297F-614B-42B2-B4E5-05D3296A322D}"/>
                </a:ext>
              </a:extLst>
            </p:cNvPr>
            <p:cNvSpPr/>
            <p:nvPr/>
          </p:nvSpPr>
          <p:spPr>
            <a:xfrm>
              <a:off x="7412451" y="1388886"/>
              <a:ext cx="1760547" cy="369332"/>
            </a:xfrm>
            <a:prstGeom prst="rect">
              <a:avLst/>
            </a:prstGeom>
          </p:spPr>
          <p:txBody>
            <a:bodyPr wrap="none">
              <a:spAutoFit/>
            </a:bodyPr>
            <a:lstStyle/>
            <a:p>
              <a:r>
                <a:rPr lang="en-US" dirty="0"/>
                <a:t>Vertical scaling </a:t>
              </a:r>
            </a:p>
          </p:txBody>
        </p:sp>
        <p:sp>
          <p:nvSpPr>
            <p:cNvPr id="322" name="Rectangle 321">
              <a:extLst>
                <a:ext uri="{FF2B5EF4-FFF2-40B4-BE49-F238E27FC236}">
                  <a16:creationId xmlns:a16="http://schemas.microsoft.com/office/drawing/2014/main" id="{FB9981C2-B06B-4147-AE0E-C2327286984E}"/>
                </a:ext>
              </a:extLst>
            </p:cNvPr>
            <p:cNvSpPr/>
            <p:nvPr/>
          </p:nvSpPr>
          <p:spPr>
            <a:xfrm>
              <a:off x="7420711" y="3763791"/>
              <a:ext cx="2064989" cy="369332"/>
            </a:xfrm>
            <a:prstGeom prst="rect">
              <a:avLst/>
            </a:prstGeom>
          </p:spPr>
          <p:txBody>
            <a:bodyPr wrap="none">
              <a:spAutoFit/>
            </a:bodyPr>
            <a:lstStyle/>
            <a:p>
              <a:r>
                <a:rPr lang="en-US" dirty="0"/>
                <a:t>Horizontal scaling </a:t>
              </a:r>
            </a:p>
          </p:txBody>
        </p:sp>
      </p:grpSp>
    </p:spTree>
    <p:extLst>
      <p:ext uri="{BB962C8B-B14F-4D97-AF65-F5344CB8AC3E}">
        <p14:creationId xmlns:p14="http://schemas.microsoft.com/office/powerpoint/2010/main" val="259694986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Scale Sets</a:t>
            </a:r>
          </a:p>
        </p:txBody>
      </p:sp>
      <p:sp>
        <p:nvSpPr>
          <p:cNvPr id="3" name="Text Placeholder 2">
            <a:extLst>
              <a:ext uri="{FF2B5EF4-FFF2-40B4-BE49-F238E27FC236}">
                <a16:creationId xmlns:a16="http://schemas.microsoft.com/office/drawing/2014/main" id="{D3551FB6-F8B9-462B-A478-205C74400ED7}"/>
              </a:ext>
            </a:extLst>
          </p:cNvPr>
          <p:cNvSpPr>
            <a:spLocks noGrp="1"/>
          </p:cNvSpPr>
          <p:nvPr>
            <p:ph type="body" sz="quarter" idx="10"/>
          </p:nvPr>
        </p:nvSpPr>
        <p:spPr>
          <a:xfrm>
            <a:off x="584200" y="3873897"/>
            <a:ext cx="11018520" cy="2499146"/>
          </a:xfrm>
        </p:spPr>
        <p:txBody>
          <a:bodyPr/>
          <a:lstStyle/>
          <a:p>
            <a:r>
              <a:rPr lang="en-US" dirty="0"/>
              <a:t>Scale sets deploy a set of </a:t>
            </a:r>
            <a:r>
              <a:rPr lang="en-US" b="1" dirty="0"/>
              <a:t>identical</a:t>
            </a:r>
            <a:r>
              <a:rPr lang="en-US" dirty="0"/>
              <a:t> VMs</a:t>
            </a:r>
          </a:p>
          <a:p>
            <a:r>
              <a:rPr lang="en-US" dirty="0"/>
              <a:t>No pre-provisioning of VMs is required</a:t>
            </a:r>
          </a:p>
          <a:p>
            <a:r>
              <a:rPr lang="en-US" dirty="0"/>
              <a:t>As demand goes up VMs are added</a:t>
            </a:r>
          </a:p>
          <a:p>
            <a:r>
              <a:rPr lang="en-US" dirty="0"/>
              <a:t>As demand goes down VM are removed</a:t>
            </a:r>
          </a:p>
          <a:p>
            <a:r>
              <a:rPr lang="en-US" dirty="0"/>
              <a:t>The process can be manual, automated, or a combination of both</a:t>
            </a:r>
          </a:p>
        </p:txBody>
      </p:sp>
      <p:pic>
        <p:nvPicPr>
          <p:cNvPr id="5" name="Picture 4" descr="Image shown as demand increases the scale set adds more VM instances. As the demand decreases VMs are removed from the availability set. ">
            <a:extLst>
              <a:ext uri="{FF2B5EF4-FFF2-40B4-BE49-F238E27FC236}">
                <a16:creationId xmlns:a16="http://schemas.microsoft.com/office/drawing/2014/main" id="{97ACEE34-B252-4175-A28F-A1DB72A12CF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38082" y="1084554"/>
            <a:ext cx="7659504" cy="2362032"/>
          </a:xfrm>
          <a:prstGeom prst="rect">
            <a:avLst/>
          </a:prstGeom>
          <a:noFill/>
        </p:spPr>
      </p:pic>
    </p:spTree>
    <p:extLst>
      <p:ext uri="{BB962C8B-B14F-4D97-AF65-F5344CB8AC3E}">
        <p14:creationId xmlns:p14="http://schemas.microsoft.com/office/powerpoint/2010/main" val="2401577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a:xfrm>
            <a:off x="588263" y="457200"/>
            <a:ext cx="11018520" cy="553998"/>
          </a:xfrm>
        </p:spPr>
        <p:txBody>
          <a:bodyPr/>
          <a:lstStyle/>
          <a:p>
            <a:r>
              <a:rPr lang="en-US" dirty="0"/>
              <a:t>Implementing Scale Sets</a:t>
            </a:r>
          </a:p>
        </p:txBody>
      </p:sp>
      <p:sp>
        <p:nvSpPr>
          <p:cNvPr id="3" name="Text Placeholder 2">
            <a:extLst>
              <a:ext uri="{FF2B5EF4-FFF2-40B4-BE49-F238E27FC236}">
                <a16:creationId xmlns:a16="http://schemas.microsoft.com/office/drawing/2014/main" id="{5839F323-8DCB-435B-9084-226DA7FEDA83}"/>
              </a:ext>
            </a:extLst>
          </p:cNvPr>
          <p:cNvSpPr>
            <a:spLocks noGrp="1"/>
          </p:cNvSpPr>
          <p:nvPr>
            <p:ph type="body" sz="quarter" idx="10"/>
          </p:nvPr>
        </p:nvSpPr>
        <p:spPr>
          <a:xfrm>
            <a:off x="584200" y="1435497"/>
            <a:ext cx="5213096" cy="4222694"/>
          </a:xfrm>
        </p:spPr>
        <p:txBody>
          <a:bodyPr vert="horz" wrap="square" lIns="0" tIns="0" rIns="0" bIns="0" rtlCol="0" anchor="t">
            <a:spAutoFit/>
          </a:bodyPr>
          <a:lstStyle/>
          <a:p>
            <a:r>
              <a:rPr lang="en-US" b="1" dirty="0">
                <a:latin typeface="Segoe UI Semilight"/>
                <a:cs typeface="Segoe UI Semilight"/>
              </a:rPr>
              <a:t>Instance count. </a:t>
            </a:r>
            <a:r>
              <a:rPr lang="en-US" dirty="0">
                <a:latin typeface="Segoe UI Semilight"/>
                <a:cs typeface="Segoe UI Semilight"/>
              </a:rPr>
              <a:t>Number of VMs in the scale set (0 to 1000)</a:t>
            </a:r>
          </a:p>
          <a:p>
            <a:r>
              <a:rPr lang="en-US" b="1" dirty="0">
                <a:latin typeface="Segoe UI Semilight"/>
                <a:cs typeface="Segoe UI Semilight"/>
              </a:rPr>
              <a:t>Instance size.</a:t>
            </a:r>
            <a:r>
              <a:rPr lang="en-US" dirty="0">
                <a:latin typeface="Segoe UI Semilight"/>
                <a:cs typeface="Segoe UI Semilight"/>
              </a:rPr>
              <a:t> The size of each virtual machine in the scale set </a:t>
            </a:r>
            <a:endParaRPr lang="en-US" dirty="0"/>
          </a:p>
          <a:p>
            <a:r>
              <a:rPr lang="en-US" b="1" dirty="0">
                <a:latin typeface="Segoe UI Semilight"/>
                <a:cs typeface="Segoe UI Semilight"/>
              </a:rPr>
              <a:t>Azure Spot Instance.</a:t>
            </a:r>
            <a:r>
              <a:rPr lang="en-US" dirty="0">
                <a:latin typeface="Segoe UI Semilight"/>
                <a:cs typeface="Segoe UI Semilight"/>
              </a:rPr>
              <a:t> Unused capacity at a discounted rate</a:t>
            </a:r>
          </a:p>
          <a:p>
            <a:r>
              <a:rPr lang="en-US" b="1" dirty="0">
                <a:latin typeface="Segoe UI Semilight"/>
                <a:cs typeface="Segoe UI Semilight"/>
              </a:rPr>
              <a:t>Use managed disks</a:t>
            </a:r>
          </a:p>
          <a:p>
            <a:r>
              <a:rPr lang="en-US" b="1" dirty="0">
                <a:latin typeface="Segoe UI Semilight"/>
                <a:cs typeface="Segoe UI Semilight"/>
              </a:rPr>
              <a:t>Enable scaling beyond 100 instances</a:t>
            </a:r>
            <a:endParaRPr lang="en-US" dirty="0">
              <a:latin typeface="Segoe UI Semilight"/>
              <a:cs typeface="Segoe UI Semilight"/>
            </a:endParaRPr>
          </a:p>
        </p:txBody>
      </p:sp>
      <p:pic>
        <p:nvPicPr>
          <p:cNvPr id="17" name="Picture 17" descr="A screenshot of the Scale Set options.">
            <a:extLst>
              <a:ext uri="{FF2B5EF4-FFF2-40B4-BE49-F238E27FC236}">
                <a16:creationId xmlns:a16="http://schemas.microsoft.com/office/drawing/2014/main" id="{7B97B123-E590-42BB-81BB-4976288CEF59}"/>
              </a:ext>
            </a:extLst>
          </p:cNvPr>
          <p:cNvPicPr>
            <a:picLocks noChangeAspect="1"/>
          </p:cNvPicPr>
          <p:nvPr/>
        </p:nvPicPr>
        <p:blipFill>
          <a:blip r:embed="rId3"/>
          <a:stretch>
            <a:fillRect/>
          </a:stretch>
        </p:blipFill>
        <p:spPr>
          <a:xfrm>
            <a:off x="6010009" y="1967942"/>
            <a:ext cx="5697546" cy="2854003"/>
          </a:xfrm>
          <a:prstGeom prst="rect">
            <a:avLst/>
          </a:prstGeom>
          <a:ln w="12700">
            <a:solidFill>
              <a:schemeClr val="tx1"/>
            </a:solidFill>
          </a:ln>
        </p:spPr>
      </p:pic>
    </p:spTree>
    <p:extLst>
      <p:ext uri="{BB962C8B-B14F-4D97-AF65-F5344CB8AC3E}">
        <p14:creationId xmlns:p14="http://schemas.microsoft.com/office/powerpoint/2010/main" val="19937514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Virtual Machine Planning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t>Autoscale</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4200" y="3769892"/>
            <a:ext cx="9424768" cy="2499146"/>
          </a:xfrm>
        </p:spPr>
        <p:txBody>
          <a:bodyPr/>
          <a:lstStyle/>
          <a:p>
            <a:r>
              <a:rPr lang="en-US" dirty="0"/>
              <a:t>Define rules to automatically adjust capacity</a:t>
            </a:r>
          </a:p>
          <a:p>
            <a:r>
              <a:rPr lang="en-US" dirty="0"/>
              <a:t>Scale out (increase) the number of VMs in the set</a:t>
            </a:r>
          </a:p>
          <a:p>
            <a:r>
              <a:rPr lang="en-US" dirty="0"/>
              <a:t>Scale in (reduce) the number of VMs in the set</a:t>
            </a:r>
          </a:p>
          <a:p>
            <a:r>
              <a:rPr lang="en-US" dirty="0"/>
              <a:t>Schedule events to increase or decrease at a fixed time</a:t>
            </a:r>
          </a:p>
          <a:p>
            <a:r>
              <a:rPr lang="en-US" dirty="0"/>
              <a:t>Reduces monitoring and optimizes performance</a:t>
            </a:r>
          </a:p>
        </p:txBody>
      </p:sp>
      <p:pic>
        <p:nvPicPr>
          <p:cNvPr id="2" name="Picture 2" descr="A diagram of a virtual machine scale set scaling from a minimum of 2 to a maximum of 5.">
            <a:extLst>
              <a:ext uri="{FF2B5EF4-FFF2-40B4-BE49-F238E27FC236}">
                <a16:creationId xmlns:a16="http://schemas.microsoft.com/office/drawing/2014/main" id="{F0E1F1F0-348D-4A40-9021-FA1CB330A0D5}"/>
              </a:ext>
            </a:extLst>
          </p:cNvPr>
          <p:cNvPicPr>
            <a:picLocks noChangeAspect="1"/>
          </p:cNvPicPr>
          <p:nvPr/>
        </p:nvPicPr>
        <p:blipFill>
          <a:blip r:embed="rId3"/>
          <a:stretch>
            <a:fillRect/>
          </a:stretch>
        </p:blipFill>
        <p:spPr>
          <a:xfrm>
            <a:off x="2082800" y="1255753"/>
            <a:ext cx="7435272" cy="2268311"/>
          </a:xfrm>
          <a:prstGeom prst="rect">
            <a:avLst/>
          </a:prstGeom>
        </p:spPr>
      </p:pic>
    </p:spTree>
    <p:extLst>
      <p:ext uri="{BB962C8B-B14F-4D97-AF65-F5344CB8AC3E}">
        <p14:creationId xmlns:p14="http://schemas.microsoft.com/office/powerpoint/2010/main" val="96286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Implementing Autoscale</a:t>
            </a:r>
          </a:p>
        </p:txBody>
      </p:sp>
      <p:sp>
        <p:nvSpPr>
          <p:cNvPr id="3" name="Text Placeholder 2">
            <a:extLst>
              <a:ext uri="{FF2B5EF4-FFF2-40B4-BE49-F238E27FC236}">
                <a16:creationId xmlns:a16="http://schemas.microsoft.com/office/drawing/2014/main" id="{69A5CA55-2B95-4965-A451-B24489DDA8C3}"/>
              </a:ext>
            </a:extLst>
          </p:cNvPr>
          <p:cNvSpPr>
            <a:spLocks noGrp="1"/>
          </p:cNvSpPr>
          <p:nvPr>
            <p:ph type="body" sz="quarter" idx="10"/>
          </p:nvPr>
        </p:nvSpPr>
        <p:spPr>
          <a:xfrm>
            <a:off x="588819" y="1709746"/>
            <a:ext cx="4947921" cy="2753060"/>
          </a:xfrm>
        </p:spPr>
        <p:txBody>
          <a:bodyPr/>
          <a:lstStyle/>
          <a:p>
            <a:r>
              <a:rPr lang="en-US" dirty="0"/>
              <a:t>Define a minimum, maximum, and default number of VM instances</a:t>
            </a:r>
          </a:p>
          <a:p>
            <a:r>
              <a:rPr lang="en-US" dirty="0"/>
              <a:t>Create more advanced scale sets with scale out and scale in parameters</a:t>
            </a:r>
          </a:p>
          <a:p>
            <a:endParaRPr lang="en-US" dirty="0"/>
          </a:p>
        </p:txBody>
      </p:sp>
      <p:pic>
        <p:nvPicPr>
          <p:cNvPr id="4" name="Picture 4"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555D6A07-C9D2-4567-8BD4-9D18A595AD0B}"/>
              </a:ext>
            </a:extLst>
          </p:cNvPr>
          <p:cNvPicPr>
            <a:picLocks noChangeAspect="1"/>
          </p:cNvPicPr>
          <p:nvPr/>
        </p:nvPicPr>
        <p:blipFill>
          <a:blip r:embed="rId3"/>
          <a:stretch>
            <a:fillRect/>
          </a:stretch>
        </p:blipFill>
        <p:spPr>
          <a:xfrm>
            <a:off x="6096000" y="1707468"/>
            <a:ext cx="5620327" cy="3683208"/>
          </a:xfrm>
          <a:prstGeom prst="rect">
            <a:avLst/>
          </a:prstGeom>
          <a:ln>
            <a:solidFill>
              <a:schemeClr val="tx1"/>
            </a:solidFill>
          </a:ln>
        </p:spPr>
      </p:pic>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04: Virtual Machine Extensions</a:t>
            </a:r>
          </a:p>
        </p:txBody>
      </p:sp>
    </p:spTree>
    <p:extLst>
      <p:ext uri="{BB962C8B-B14F-4D97-AF65-F5344CB8AC3E}">
        <p14:creationId xmlns:p14="http://schemas.microsoft.com/office/powerpoint/2010/main" val="128868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Extensions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1982081"/>
          </a:xfrm>
        </p:spPr>
        <p:txBody>
          <a:bodyPr/>
          <a:lstStyle/>
          <a:p>
            <a:r>
              <a:rPr lang="en-US" dirty="0"/>
              <a:t>Virtual Machine Extensions</a:t>
            </a:r>
          </a:p>
          <a:p>
            <a:r>
              <a:rPr lang="en-US" dirty="0"/>
              <a:t>Custom Script Extensions</a:t>
            </a:r>
          </a:p>
          <a:p>
            <a:r>
              <a:rPr lang="en-US" dirty="0"/>
              <a:t>Desired State Configuration</a:t>
            </a:r>
          </a:p>
          <a:p>
            <a:r>
              <a:rPr lang="en-US" dirty="0"/>
              <a:t>Demonstration – Custom Script Extension</a:t>
            </a:r>
          </a:p>
        </p:txBody>
      </p:sp>
    </p:spTree>
    <p:extLst>
      <p:ext uri="{BB962C8B-B14F-4D97-AF65-F5344CB8AC3E}">
        <p14:creationId xmlns:p14="http://schemas.microsoft.com/office/powerpoint/2010/main" val="95468804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Extensions</a:t>
            </a:r>
          </a:p>
        </p:txBody>
      </p:sp>
      <p:sp>
        <p:nvSpPr>
          <p:cNvPr id="3" name="Text Placeholder 2">
            <a:extLst>
              <a:ext uri="{FF2B5EF4-FFF2-40B4-BE49-F238E27FC236}">
                <a16:creationId xmlns:a16="http://schemas.microsoft.com/office/drawing/2014/main" id="{5894A69C-958A-49B2-A75A-434C9DA2786F}"/>
              </a:ext>
            </a:extLst>
          </p:cNvPr>
          <p:cNvSpPr>
            <a:spLocks noGrp="1"/>
          </p:cNvSpPr>
          <p:nvPr>
            <p:ph type="body" sz="quarter" idx="10"/>
          </p:nvPr>
        </p:nvSpPr>
        <p:spPr>
          <a:xfrm>
            <a:off x="584200" y="1227679"/>
            <a:ext cx="5863492" cy="4998291"/>
          </a:xfrm>
        </p:spPr>
        <p:txBody>
          <a:bodyPr/>
          <a:lstStyle/>
          <a:p>
            <a:r>
              <a:rPr lang="en-US" dirty="0"/>
              <a:t>Extensions are small applications that provide post-deployment VM configuration and automation tasks</a:t>
            </a:r>
          </a:p>
          <a:p>
            <a:pPr lvl="0"/>
            <a:r>
              <a:rPr lang="en-US" dirty="0"/>
              <a:t>Managed with Azure CLI, PowerShell, Azure Resource Manager templates, and the Azure portal</a:t>
            </a:r>
          </a:p>
          <a:p>
            <a:pPr lvl="0"/>
            <a:r>
              <a:rPr lang="en-US" dirty="0"/>
              <a:t>Bundled with a new VM deployment or run against any existing system</a:t>
            </a:r>
          </a:p>
          <a:p>
            <a:pPr lvl="0"/>
            <a:r>
              <a:rPr lang="en-US" dirty="0"/>
              <a:t>Different for Windows and Linux machines</a:t>
            </a:r>
          </a:p>
        </p:txBody>
      </p:sp>
      <p:pic>
        <p:nvPicPr>
          <p:cNvPr id="2" name="Picture 3" descr="Screenshot of the Windows extensions page. The Custom Script Extension and PowerShell Desired State Configuration extensions are highlighted.">
            <a:extLst>
              <a:ext uri="{FF2B5EF4-FFF2-40B4-BE49-F238E27FC236}">
                <a16:creationId xmlns:a16="http://schemas.microsoft.com/office/drawing/2014/main" id="{05021455-9192-425E-98F3-E22E6BAC0F67}"/>
              </a:ext>
            </a:extLst>
          </p:cNvPr>
          <p:cNvPicPr>
            <a:picLocks noChangeAspect="1"/>
          </p:cNvPicPr>
          <p:nvPr/>
        </p:nvPicPr>
        <p:blipFill>
          <a:blip r:embed="rId3"/>
          <a:stretch>
            <a:fillRect/>
          </a:stretch>
        </p:blipFill>
        <p:spPr>
          <a:xfrm>
            <a:off x="7687569" y="988290"/>
            <a:ext cx="3088352" cy="5477163"/>
          </a:xfrm>
          <a:prstGeom prst="rect">
            <a:avLst/>
          </a:prstGeom>
          <a:ln>
            <a:solidFill>
              <a:schemeClr val="tx1"/>
            </a:solidFill>
          </a:ln>
        </p:spPr>
      </p:pic>
    </p:spTree>
    <p:extLst>
      <p:ext uri="{BB962C8B-B14F-4D97-AF65-F5344CB8AC3E}">
        <p14:creationId xmlns:p14="http://schemas.microsoft.com/office/powerpoint/2010/main" val="2227079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Custom Script Extensions</a:t>
            </a:r>
          </a:p>
        </p:txBody>
      </p:sp>
      <p:sp>
        <p:nvSpPr>
          <p:cNvPr id="6" name="Text Placeholder 5">
            <a:extLst>
              <a:ext uri="{FF2B5EF4-FFF2-40B4-BE49-F238E27FC236}">
                <a16:creationId xmlns:a16="http://schemas.microsoft.com/office/drawing/2014/main" id="{C908289F-745A-4D24-9A96-CB42CB8DC84C}"/>
              </a:ext>
            </a:extLst>
          </p:cNvPr>
          <p:cNvSpPr>
            <a:spLocks noGrp="1"/>
          </p:cNvSpPr>
          <p:nvPr>
            <p:ph type="body" sz="quarter" idx="10"/>
          </p:nvPr>
        </p:nvSpPr>
        <p:spPr>
          <a:xfrm>
            <a:off x="588819" y="1435100"/>
            <a:ext cx="5688584" cy="4222694"/>
          </a:xfrm>
        </p:spPr>
        <p:txBody>
          <a:bodyPr vert="horz" wrap="square" lIns="0" tIns="0" rIns="0" bIns="0" rtlCol="0" anchor="t">
            <a:spAutoFit/>
          </a:bodyPr>
          <a:lstStyle/>
          <a:p>
            <a:r>
              <a:rPr lang="en-US" dirty="0">
                <a:latin typeface="Segoe UI Semilight"/>
                <a:cs typeface="Segoe UI Semilight"/>
              </a:rPr>
              <a:t>Extension scripts can be simple or complex</a:t>
            </a:r>
          </a:p>
          <a:p>
            <a:r>
              <a:rPr lang="en-US" dirty="0">
                <a:latin typeface="Segoe UI Semilight"/>
                <a:cs typeface="Segoe UI Semilight"/>
              </a:rPr>
              <a:t>Extensions have 90 minutes to run</a:t>
            </a:r>
          </a:p>
          <a:p>
            <a:r>
              <a:rPr lang="en-US" dirty="0">
                <a:latin typeface="Segoe UI Semilight"/>
                <a:cs typeface="Segoe UI Semilight"/>
              </a:rPr>
              <a:t>Double check dependencies to ensure availability</a:t>
            </a:r>
          </a:p>
          <a:p>
            <a:r>
              <a:rPr lang="en-US" dirty="0">
                <a:latin typeface="Segoe UI Semilight"/>
                <a:cs typeface="Segoe UI Semilight"/>
              </a:rPr>
              <a:t>Account for any errors that might occur </a:t>
            </a:r>
            <a:endParaRPr lang="en-US" dirty="0"/>
          </a:p>
          <a:p>
            <a:r>
              <a:rPr lang="en-US" dirty="0">
                <a:latin typeface="Segoe UI Semilight"/>
                <a:cs typeface="Segoe UI Semilight"/>
              </a:rPr>
              <a:t>Protect/encrypt sensitive information</a:t>
            </a:r>
          </a:p>
        </p:txBody>
      </p:sp>
      <p:pic>
        <p:nvPicPr>
          <p:cNvPr id="2" name="Picture 4" descr="Screenshot of the Install Custom Script extension page is shown. There are two text boxes. The script file information is required. The arguments information is optional.">
            <a:extLst>
              <a:ext uri="{FF2B5EF4-FFF2-40B4-BE49-F238E27FC236}">
                <a16:creationId xmlns:a16="http://schemas.microsoft.com/office/drawing/2014/main" id="{99889DCA-D119-43F2-BA46-D3F7678A0869}"/>
              </a:ext>
            </a:extLst>
          </p:cNvPr>
          <p:cNvPicPr>
            <a:picLocks noChangeAspect="1"/>
          </p:cNvPicPr>
          <p:nvPr/>
        </p:nvPicPr>
        <p:blipFill>
          <a:blip r:embed="rId3"/>
          <a:stretch>
            <a:fillRect/>
          </a:stretch>
        </p:blipFill>
        <p:spPr>
          <a:xfrm>
            <a:off x="6664036" y="1580202"/>
            <a:ext cx="5024581" cy="2579997"/>
          </a:xfrm>
          <a:prstGeom prst="rect">
            <a:avLst/>
          </a:prstGeom>
          <a:ln>
            <a:solidFill>
              <a:schemeClr val="tx1"/>
            </a:solidFill>
          </a:ln>
        </p:spPr>
      </p:pic>
      <p:sp>
        <p:nvSpPr>
          <p:cNvPr id="4" name="Rectangle 3">
            <a:extLst>
              <a:ext uri="{FF2B5EF4-FFF2-40B4-BE49-F238E27FC236}">
                <a16:creationId xmlns:a16="http://schemas.microsoft.com/office/drawing/2014/main" id="{31EB11A7-DED9-4FB7-A268-D4ADE0FBAB58}"/>
              </a:ext>
            </a:extLst>
          </p:cNvPr>
          <p:cNvSpPr/>
          <p:nvPr/>
        </p:nvSpPr>
        <p:spPr>
          <a:xfrm>
            <a:off x="708521" y="6071724"/>
            <a:ext cx="10415016" cy="461665"/>
          </a:xfrm>
          <a:prstGeom prst="rect">
            <a:avLst/>
          </a:prstGeom>
        </p:spPr>
        <p:txBody>
          <a:bodyPr wrap="square">
            <a:spAutoFit/>
          </a:bodyPr>
          <a:lstStyle/>
          <a:p>
            <a:r>
              <a:rPr lang="en-US" sz="2400" dirty="0">
                <a:solidFill>
                  <a:srgbClr val="92D050"/>
                </a:solidFill>
                <a:latin typeface="Segoe UI Emoji" panose="020B0502040204020203" pitchFamily="34" charset="0"/>
              </a:rPr>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For PowerShell use the Set-AzVmCustomScriptExtension command </a:t>
            </a:r>
          </a:p>
        </p:txBody>
      </p:sp>
    </p:spTree>
    <p:extLst>
      <p:ext uri="{BB962C8B-B14F-4D97-AF65-F5344CB8AC3E}">
        <p14:creationId xmlns:p14="http://schemas.microsoft.com/office/powerpoint/2010/main" val="411378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Desired State Configuration</a:t>
            </a:r>
          </a:p>
        </p:txBody>
      </p:sp>
      <p:sp>
        <p:nvSpPr>
          <p:cNvPr id="4" name="Text Placeholder 3">
            <a:extLst>
              <a:ext uri="{FF2B5EF4-FFF2-40B4-BE49-F238E27FC236}">
                <a16:creationId xmlns:a16="http://schemas.microsoft.com/office/drawing/2014/main" id="{1AE3458F-3C33-4940-8C09-FEFC81435FE6}"/>
              </a:ext>
            </a:extLst>
          </p:cNvPr>
          <p:cNvSpPr>
            <a:spLocks noGrp="1"/>
          </p:cNvSpPr>
          <p:nvPr>
            <p:ph type="body" sz="quarter" idx="10"/>
          </p:nvPr>
        </p:nvSpPr>
        <p:spPr>
          <a:xfrm>
            <a:off x="584200" y="1435497"/>
            <a:ext cx="6004169" cy="3477875"/>
          </a:xfrm>
        </p:spPr>
        <p:txBody>
          <a:bodyPr/>
          <a:lstStyle/>
          <a:p>
            <a:pPr lvl="0">
              <a:spcBef>
                <a:spcPts val="1200"/>
              </a:spcBef>
            </a:pPr>
            <a:r>
              <a:rPr lang="en-US" dirty="0"/>
              <a:t>Configuration block(s) have a name</a:t>
            </a:r>
          </a:p>
          <a:p>
            <a:pPr lvl="0">
              <a:spcBef>
                <a:spcPts val="1200"/>
              </a:spcBef>
            </a:pPr>
            <a:r>
              <a:rPr lang="en-US" dirty="0"/>
              <a:t>Node blocks define the computers or VMs that you are configuring</a:t>
            </a:r>
          </a:p>
          <a:p>
            <a:pPr lvl="0">
              <a:spcBef>
                <a:spcPts val="1200"/>
              </a:spcBef>
            </a:pPr>
            <a:r>
              <a:rPr lang="en-US" dirty="0"/>
              <a:t>Resource block(s) configure the resource and its properties</a:t>
            </a:r>
          </a:p>
          <a:p>
            <a:pPr lvl="0">
              <a:spcBef>
                <a:spcPts val="1200"/>
              </a:spcBef>
            </a:pPr>
            <a:r>
              <a:rPr lang="en-US" dirty="0"/>
              <a:t>There are many built-in configuration resources</a:t>
            </a:r>
          </a:p>
        </p:txBody>
      </p:sp>
      <p:sp>
        <p:nvSpPr>
          <p:cNvPr id="2" name="Rectangle 1">
            <a:extLst>
              <a:ext uri="{FF2B5EF4-FFF2-40B4-BE49-F238E27FC236}">
                <a16:creationId xmlns:a16="http://schemas.microsoft.com/office/drawing/2014/main" id="{7767CB98-942A-4784-A494-9808E1542118}"/>
              </a:ext>
            </a:extLst>
          </p:cNvPr>
          <p:cNvSpPr/>
          <p:nvPr/>
        </p:nvSpPr>
        <p:spPr>
          <a:xfrm>
            <a:off x="7043609" y="1435100"/>
            <a:ext cx="4565779" cy="3696846"/>
          </a:xfrm>
          <a:prstGeom prst="rect">
            <a:avLst/>
          </a:prstGeom>
          <a:ln>
            <a:solidFill>
              <a:schemeClr val="tx1"/>
            </a:solidFill>
          </a:ln>
        </p:spPr>
        <p:txBody>
          <a:bodyPr wrap="square">
            <a:spAutoFit/>
          </a:bodyPr>
          <a:lstStyle/>
          <a:p>
            <a:pPr marR="0">
              <a:lnSpc>
                <a:spcPct val="107000"/>
              </a:lnSpc>
              <a:spcBef>
                <a:spcPts val="0"/>
              </a:spcBef>
              <a:spcAft>
                <a:spcPts val="0"/>
              </a:spcAft>
            </a:pPr>
            <a:r>
              <a:rPr lang="en-US" sz="2000" b="1" dirty="0">
                <a:latin typeface="Consolas" panose="020B0609020204030204" pitchFamily="49" charset="0"/>
                <a:ea typeface="Verdana" panose="020B0604030504040204" pitchFamily="34" charset="0"/>
              </a:rPr>
              <a:t>configuration</a:t>
            </a:r>
            <a:r>
              <a:rPr lang="en-US" sz="2000" dirty="0">
                <a:latin typeface="Consolas" panose="020B0609020204030204" pitchFamily="49" charset="0"/>
                <a:ea typeface="Verdana" panose="020B0604030504040204" pitchFamily="34" charset="0"/>
              </a:rPr>
              <a:t> IISInstall</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Node “localhost”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WindowsFeature IIS</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Ensure = “Present”</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Name = “Web-Server”</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   }</a:t>
            </a:r>
          </a:p>
          <a:p>
            <a:pPr marR="0">
              <a:lnSpc>
                <a:spcPct val="107000"/>
              </a:lnSpc>
              <a:spcBef>
                <a:spcPts val="0"/>
              </a:spcBef>
              <a:spcAft>
                <a:spcPts val="0"/>
              </a:spcAft>
            </a:pPr>
            <a:r>
              <a:rPr lang="en-US" sz="2000" dirty="0">
                <a:latin typeface="Consolas" panose="020B0609020204030204" pitchFamily="49" charset="0"/>
                <a:ea typeface="Verdana" panose="020B0604030504040204" pitchFamily="34" charset="0"/>
              </a:rPr>
              <a:t>}</a:t>
            </a:r>
            <a:endParaRPr lang="en-US" sz="2000" dirty="0">
              <a:effectLst/>
              <a:latin typeface="Consolas" panose="020B0609020204030204" pitchFamily="49" charset="0"/>
              <a:ea typeface="Verdana" panose="020B0604030504040204" pitchFamily="34" charset="0"/>
            </a:endParaRPr>
          </a:p>
        </p:txBody>
      </p:sp>
    </p:spTree>
    <p:extLst>
      <p:ext uri="{BB962C8B-B14F-4D97-AF65-F5344CB8AC3E}">
        <p14:creationId xmlns:p14="http://schemas.microsoft.com/office/powerpoint/2010/main" val="332010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BC89C-E65A-4F34-9F22-76392372BFD4}"/>
              </a:ext>
            </a:extLst>
          </p:cNvPr>
          <p:cNvSpPr>
            <a:spLocks noGrp="1"/>
          </p:cNvSpPr>
          <p:nvPr>
            <p:ph type="title"/>
          </p:nvPr>
        </p:nvSpPr>
        <p:spPr/>
        <p:txBody>
          <a:bodyPr/>
          <a:lstStyle/>
          <a:p>
            <a:r>
              <a:rPr lang="en-US" dirty="0"/>
              <a:t>Demonstration – Custom Script Extension</a:t>
            </a:r>
          </a:p>
        </p:txBody>
      </p:sp>
      <p:sp>
        <p:nvSpPr>
          <p:cNvPr id="3" name="Text Placeholder 2">
            <a:extLst>
              <a:ext uri="{FF2B5EF4-FFF2-40B4-BE49-F238E27FC236}">
                <a16:creationId xmlns:a16="http://schemas.microsoft.com/office/drawing/2014/main" id="{FE406ACE-6E63-4E40-8F6C-975429949682}"/>
              </a:ext>
            </a:extLst>
          </p:cNvPr>
          <p:cNvSpPr>
            <a:spLocks noGrp="1"/>
          </p:cNvSpPr>
          <p:nvPr>
            <p:ph type="body" sz="quarter" idx="10"/>
          </p:nvPr>
        </p:nvSpPr>
        <p:spPr>
          <a:xfrm>
            <a:off x="584200" y="1435497"/>
            <a:ext cx="11018520" cy="1982081"/>
          </a:xfrm>
        </p:spPr>
        <p:txBody>
          <a:bodyPr/>
          <a:lstStyle/>
          <a:p>
            <a:r>
              <a:rPr lang="en-US" dirty="0"/>
              <a:t>Verify the Web Server feature is available on a virtual machine</a:t>
            </a:r>
          </a:p>
          <a:p>
            <a:r>
              <a:rPr lang="en-US" dirty="0"/>
              <a:t>Create a PowerShell script file to install the Web Server</a:t>
            </a:r>
          </a:p>
          <a:p>
            <a:r>
              <a:rPr lang="en-US" dirty="0"/>
              <a:t>Configure an Extension in the Portal to run the script</a:t>
            </a:r>
          </a:p>
          <a:p>
            <a:r>
              <a:rPr lang="en-US" dirty="0"/>
              <a:t>Verify the Web Server feature was installed</a:t>
            </a:r>
          </a:p>
        </p:txBody>
      </p:sp>
    </p:spTree>
    <p:extLst>
      <p:ext uri="{BB962C8B-B14F-4D97-AF65-F5344CB8AC3E}">
        <p14:creationId xmlns:p14="http://schemas.microsoft.com/office/powerpoint/2010/main" val="168910641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08 Labs and Review</a:t>
            </a:r>
            <a:endParaRPr lang="en-US" strike="sngStrike" dirty="0">
              <a:solidFill>
                <a:srgbClr val="FF0000"/>
              </a:solidFill>
            </a:endParaRP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553998"/>
          </a:xfrm>
        </p:spPr>
        <p:txBody>
          <a:bodyPr/>
          <a:lstStyle/>
          <a:p>
            <a:r>
              <a:rPr lang="en-US" dirty="0">
                <a:cs typeface="Segoe UI"/>
              </a:rPr>
              <a:t>Lab 08 - Manage Virtual Machines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96780"/>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You are tasked with identifying different options for deploying and configuring Azure virtual machines. </a:t>
            </a:r>
          </a:p>
          <a:p>
            <a:endParaRPr lang="en-US" sz="1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zone-resilient virtual machines in the Azure portal and with templates.</a:t>
            </a:r>
            <a:endParaRPr lang="en-US" sz="2400" dirty="0"/>
          </a:p>
          <a:p>
            <a:pPr marL="285750" indent="-285750">
              <a:buFont typeface="Arial"/>
              <a:buChar char="•"/>
            </a:pPr>
            <a:r>
              <a:rPr lang="en-US" sz="2400" dirty="0">
                <a:latin typeface="Segoe UI Semilight"/>
                <a:cs typeface="Segoe UI Semilight"/>
              </a:rPr>
              <a:t>Task 2: Configure Azure virtual machines by using virtual machine extensions.</a:t>
            </a:r>
            <a:endParaRPr lang="en-US" sz="2400" dirty="0"/>
          </a:p>
          <a:p>
            <a:pPr marL="285750" indent="-285750">
              <a:buFont typeface="Arial"/>
              <a:buChar char="•"/>
            </a:pPr>
            <a:r>
              <a:rPr lang="en-US" sz="2400" dirty="0">
                <a:latin typeface="Segoe UI Semilight"/>
                <a:cs typeface="Segoe UI Semilight"/>
              </a:rPr>
              <a:t>Task 3: Scale compute and storage for Azure virtual machines.</a:t>
            </a:r>
            <a:endParaRPr lang="en-US" sz="2400" dirty="0"/>
          </a:p>
          <a:p>
            <a:pPr marL="285750" indent="-285750">
              <a:buFont typeface="Arial"/>
              <a:buChar char="•"/>
            </a:pPr>
            <a:r>
              <a:rPr lang="en-US" sz="2400" dirty="0">
                <a:latin typeface="Segoe UI Semilight"/>
                <a:cs typeface="Segoe UI Semilight"/>
              </a:rPr>
              <a:t>Task 4: Deploy zone-resilient scale sets by using the Azure portal.</a:t>
            </a:r>
            <a:endParaRPr lang="en-US" sz="2400" dirty="0"/>
          </a:p>
          <a:p>
            <a:pPr marL="285750" indent="-285750">
              <a:buFont typeface="Arial"/>
              <a:buChar char="•"/>
            </a:pPr>
            <a:r>
              <a:rPr lang="en-US" sz="2400" dirty="0">
                <a:latin typeface="Segoe UI Semilight"/>
                <a:cs typeface="Segoe UI Semilight"/>
              </a:rPr>
              <a:t>Task 5: Configure Azure virtual machine scale sets by using extensions.</a:t>
            </a:r>
            <a:endParaRPr lang="en-US" sz="2400" dirty="0"/>
          </a:p>
          <a:p>
            <a:pPr marL="285750" indent="-285750">
              <a:buFont typeface="Arial"/>
              <a:buChar char="•"/>
            </a:pPr>
            <a:r>
              <a:rPr lang="en-US" sz="2400" dirty="0">
                <a:latin typeface="Segoe UI Semilight"/>
                <a:cs typeface="Segoe UI Semilight"/>
              </a:rPr>
              <a:t>Task 6: Scale compute and storage for Azure virtual machine scale sets.</a:t>
            </a:r>
            <a:endParaRPr lang="en-US" sz="2400" dirty="0"/>
          </a:p>
        </p:txBody>
      </p:sp>
    </p:spTree>
    <p:extLst>
      <p:ext uri="{BB962C8B-B14F-4D97-AF65-F5344CB8AC3E}">
        <p14:creationId xmlns:p14="http://schemas.microsoft.com/office/powerpoint/2010/main" val="187380094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Virtual Machine Planning Overview</a:t>
            </a:r>
          </a:p>
        </p:txBody>
      </p:sp>
      <p:sp>
        <p:nvSpPr>
          <p:cNvPr id="3" name="Text Placeholder 2">
            <a:extLst>
              <a:ext uri="{FF2B5EF4-FFF2-40B4-BE49-F238E27FC236}">
                <a16:creationId xmlns:a16="http://schemas.microsoft.com/office/drawing/2014/main" id="{905AEEDD-5D0D-4868-9530-91B5BD7D7319}"/>
              </a:ext>
            </a:extLst>
          </p:cNvPr>
          <p:cNvSpPr>
            <a:spLocks noGrp="1"/>
          </p:cNvSpPr>
          <p:nvPr>
            <p:ph type="body" sz="quarter" idx="10"/>
          </p:nvPr>
        </p:nvSpPr>
        <p:spPr>
          <a:xfrm>
            <a:off x="584200" y="1435497"/>
            <a:ext cx="11018520" cy="4050340"/>
          </a:xfrm>
        </p:spPr>
        <p:txBody>
          <a:bodyPr/>
          <a:lstStyle/>
          <a:p>
            <a:r>
              <a:rPr lang="en-US" dirty="0"/>
              <a:t>IaaS Cloud Services</a:t>
            </a:r>
          </a:p>
          <a:p>
            <a:r>
              <a:rPr lang="en-US" dirty="0"/>
              <a:t>Planning Checklist</a:t>
            </a:r>
          </a:p>
          <a:p>
            <a:r>
              <a:rPr lang="en-US" dirty="0"/>
              <a:t>Location and Pricing</a:t>
            </a:r>
          </a:p>
          <a:p>
            <a:r>
              <a:rPr lang="en-US" dirty="0"/>
              <a:t>Virtual Machine Sizing</a:t>
            </a:r>
          </a:p>
          <a:p>
            <a:r>
              <a:rPr lang="en-US" dirty="0"/>
              <a:t>Virtual Machine Disks</a:t>
            </a:r>
          </a:p>
          <a:p>
            <a:r>
              <a:rPr lang="en-US" dirty="0"/>
              <a:t>Storage Options </a:t>
            </a:r>
          </a:p>
          <a:p>
            <a:r>
              <a:rPr lang="en-US" dirty="0"/>
              <a:t>Supported Operating Systems</a:t>
            </a:r>
          </a:p>
          <a:p>
            <a:r>
              <a:rPr lang="en-US" dirty="0"/>
              <a:t>Virtual Machine Connections</a:t>
            </a: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08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533275"/>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Build a scalable application with virtual machine scale sets</a:t>
            </a:r>
          </a:p>
          <a:p>
            <a:pPr marL="685800" lvl="1" indent="-457200">
              <a:buFont typeface="Arial" panose="020B0604020202020204" pitchFamily="34" charset="0"/>
              <a:buChar char="•"/>
            </a:pPr>
            <a:r>
              <a:rPr lang="en-US" sz="2400" dirty="0"/>
              <a:t>Deploy Azure virtual machines from VHD templates</a:t>
            </a:r>
          </a:p>
          <a:p>
            <a:pPr marL="685800" lvl="1" indent="-457200">
              <a:buFont typeface="Arial" panose="020B0604020202020204" pitchFamily="34" charset="0"/>
              <a:buChar char="•"/>
            </a:pPr>
            <a:r>
              <a:rPr lang="en-US" sz="2400" dirty="0"/>
              <a:t>Choose the right disk storage for your virtual machine workload</a:t>
            </a:r>
          </a:p>
          <a:p>
            <a:pPr marL="685800" lvl="1" indent="-457200">
              <a:buFont typeface="Arial" panose="020B0604020202020204" pitchFamily="34" charset="0"/>
              <a:buChar char="•"/>
            </a:pPr>
            <a:r>
              <a:rPr lang="en-US" sz="2400" dirty="0"/>
              <a:t>Add and size disks in Azure virtual machines</a:t>
            </a:r>
          </a:p>
          <a:p>
            <a:pPr marL="685800" lvl="1" indent="-457200">
              <a:buFont typeface="Arial" panose="020B0604020202020204" pitchFamily="34" charset="0"/>
              <a:buChar char="•"/>
            </a:pPr>
            <a:r>
              <a:rPr lang="en-US" sz="2400" dirty="0"/>
              <a:t>Protect your virtual machine settings with Azure Automation State Configuration</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IaaS Cloud Services</a:t>
            </a:r>
          </a:p>
        </p:txBody>
      </p:sp>
      <p:sp>
        <p:nvSpPr>
          <p:cNvPr id="6" name="Text Placeholder 5"/>
          <p:cNvSpPr>
            <a:spLocks noGrp="1"/>
          </p:cNvSpPr>
          <p:nvPr>
            <p:ph type="body" sz="quarter" idx="10"/>
          </p:nvPr>
        </p:nvSpPr>
        <p:spPr>
          <a:xfrm>
            <a:off x="588263" y="5558794"/>
            <a:ext cx="10876150" cy="677108"/>
          </a:xfrm>
        </p:spPr>
        <p:txBody>
          <a:bodyPr/>
          <a:lstStyle/>
          <a:p>
            <a:r>
              <a:rPr lang="en-US" sz="2200" dirty="0"/>
              <a:t>Test and development, website hosting, storage, backup, recovery, high-performance computing, big data analysis, and extended data center</a:t>
            </a:r>
          </a:p>
        </p:txBody>
      </p:sp>
      <p:pic>
        <p:nvPicPr>
          <p:cNvPr id="3" name="Picture 2" descr="Layers of management responsibility for on-premises, IaaS, PaaS, and SaaS. ">
            <a:extLst>
              <a:ext uri="{FF2B5EF4-FFF2-40B4-BE49-F238E27FC236}">
                <a16:creationId xmlns:a16="http://schemas.microsoft.com/office/drawing/2014/main" id="{1C922528-7F08-4CCE-8ED3-717DCFEC6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155" y="1260325"/>
            <a:ext cx="10730627" cy="4206824"/>
          </a:xfrm>
          <a:prstGeom prst="rect">
            <a:avLst/>
          </a:prstGeom>
        </p:spPr>
      </p:pic>
      <p:sp>
        <p:nvSpPr>
          <p:cNvPr id="4" name="Rectangle 3">
            <a:extLst>
              <a:ext uri="{FF2B5EF4-FFF2-40B4-BE49-F238E27FC236}">
                <a16:creationId xmlns:a16="http://schemas.microsoft.com/office/drawing/2014/main" id="{7C75E696-382A-4559-A7A8-D24E5A5B96DA}"/>
              </a:ext>
              <a:ext uri="{C183D7F6-B498-43B3-948B-1728B52AA6E4}">
                <adec:decorative xmlns:adec="http://schemas.microsoft.com/office/drawing/2017/decorative" val="1"/>
              </a:ext>
            </a:extLst>
          </p:cNvPr>
          <p:cNvSpPr/>
          <p:nvPr/>
        </p:nvSpPr>
        <p:spPr bwMode="auto">
          <a:xfrm>
            <a:off x="3349592" y="1390851"/>
            <a:ext cx="1636294" cy="591953"/>
          </a:xfrm>
          <a:prstGeom prst="rect">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Planning Checklist</a:t>
            </a:r>
          </a:p>
        </p:txBody>
      </p:sp>
      <p:sp>
        <p:nvSpPr>
          <p:cNvPr id="6" name="Text Placeholder 5"/>
          <p:cNvSpPr>
            <a:spLocks noGrp="1"/>
          </p:cNvSpPr>
          <p:nvPr>
            <p:ph type="body" sz="quarter" idx="10"/>
          </p:nvPr>
        </p:nvSpPr>
        <p:spPr>
          <a:xfrm>
            <a:off x="567244" y="1534027"/>
            <a:ext cx="5718175" cy="3533275"/>
          </a:xfrm>
        </p:spPr>
        <p:txBody>
          <a:bodyPr/>
          <a:lstStyle/>
          <a:p>
            <a:r>
              <a:rPr lang="en-US" dirty="0"/>
              <a:t>Start with the network</a:t>
            </a:r>
          </a:p>
          <a:p>
            <a:r>
              <a:rPr lang="en-US" dirty="0"/>
              <a:t>Name the VM</a:t>
            </a:r>
          </a:p>
          <a:p>
            <a:r>
              <a:rPr lang="en-US" dirty="0"/>
              <a:t>Decide the location for the VM</a:t>
            </a:r>
          </a:p>
          <a:p>
            <a:r>
              <a:rPr lang="en-US" dirty="0"/>
              <a:t>Determine the size of the VM</a:t>
            </a:r>
          </a:p>
          <a:p>
            <a:r>
              <a:rPr lang="en-US" dirty="0"/>
              <a:t>Understand the pricing model</a:t>
            </a:r>
          </a:p>
          <a:p>
            <a:r>
              <a:rPr lang="en-US" dirty="0"/>
              <a:t>Consider storage for the VM</a:t>
            </a:r>
          </a:p>
          <a:p>
            <a:r>
              <a:rPr lang="en-US" dirty="0"/>
              <a:t>Select an operating system</a:t>
            </a:r>
          </a:p>
        </p:txBody>
      </p:sp>
    </p:spTree>
    <p:extLst>
      <p:ext uri="{BB962C8B-B14F-4D97-AF65-F5344CB8AC3E}">
        <p14:creationId xmlns:p14="http://schemas.microsoft.com/office/powerpoint/2010/main" val="334382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Location and Pricing</a:t>
            </a:r>
          </a:p>
        </p:txBody>
      </p:sp>
      <p:sp>
        <p:nvSpPr>
          <p:cNvPr id="6" name="Text Placeholder 5"/>
          <p:cNvSpPr>
            <a:spLocks noGrp="1"/>
          </p:cNvSpPr>
          <p:nvPr>
            <p:ph type="body" sz="quarter" idx="10"/>
          </p:nvPr>
        </p:nvSpPr>
        <p:spPr>
          <a:xfrm>
            <a:off x="584200" y="1435100"/>
            <a:ext cx="6474968" cy="4025717"/>
          </a:xfrm>
        </p:spPr>
        <p:txBody>
          <a:bodyPr/>
          <a:lstStyle/>
          <a:p>
            <a:r>
              <a:rPr lang="en-US" dirty="0"/>
              <a:t>Location</a:t>
            </a:r>
          </a:p>
          <a:p>
            <a:pPr lvl="1"/>
            <a:r>
              <a:rPr lang="en-US" dirty="0"/>
              <a:t>Each region has different hardware and service capabilities</a:t>
            </a:r>
          </a:p>
          <a:p>
            <a:pPr lvl="1"/>
            <a:r>
              <a:rPr lang="en-US" dirty="0"/>
              <a:t>Locate virtual machines as close as possible to your users</a:t>
            </a:r>
          </a:p>
          <a:p>
            <a:pPr lvl="1"/>
            <a:r>
              <a:rPr lang="en-US" dirty="0"/>
              <a:t>Locate virtual machines to ensure compliance and legal obligations</a:t>
            </a:r>
          </a:p>
          <a:p>
            <a:r>
              <a:rPr lang="en-US" dirty="0"/>
              <a:t>Pricing</a:t>
            </a:r>
          </a:p>
          <a:p>
            <a:pPr lvl="1"/>
            <a:r>
              <a:rPr lang="en-US" dirty="0"/>
              <a:t>Compute costs</a:t>
            </a:r>
          </a:p>
          <a:p>
            <a:pPr lvl="1"/>
            <a:r>
              <a:rPr lang="en-US" dirty="0"/>
              <a:t>Storage costs (consumption-based and reserved instances)</a:t>
            </a:r>
          </a:p>
        </p:txBody>
      </p:sp>
      <p:pic>
        <p:nvPicPr>
          <p:cNvPr id="5" name="Graphic 4">
            <a:extLst>
              <a:ext uri="{FF2B5EF4-FFF2-40B4-BE49-F238E27FC236}">
                <a16:creationId xmlns:a16="http://schemas.microsoft.com/office/drawing/2014/main" id="{FBC83108-BA75-430F-B090-D518A698688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61010" y="1709928"/>
            <a:ext cx="3530990" cy="2295144"/>
          </a:xfrm>
          <a:prstGeom prst="rect">
            <a:avLst/>
          </a:prstGeom>
        </p:spPr>
      </p:pic>
      <p:sp>
        <p:nvSpPr>
          <p:cNvPr id="8" name="Rectangle 7">
            <a:extLst>
              <a:ext uri="{FF2B5EF4-FFF2-40B4-BE49-F238E27FC236}">
                <a16:creationId xmlns:a16="http://schemas.microsoft.com/office/drawing/2014/main" id="{0211898C-7C14-4D3A-9AAA-E1B5433C96F8}"/>
              </a:ext>
            </a:extLst>
          </p:cNvPr>
          <p:cNvSpPr/>
          <p:nvPr/>
        </p:nvSpPr>
        <p:spPr>
          <a:xfrm>
            <a:off x="8065008" y="3983659"/>
            <a:ext cx="3200400" cy="707886"/>
          </a:xfrm>
          <a:prstGeom prst="rect">
            <a:avLst/>
          </a:prstGeom>
        </p:spPr>
        <p:txBody>
          <a:bodyPr wrap="square" anchor="t">
            <a:spAutoFit/>
          </a:bodyPr>
          <a:lstStyle/>
          <a:p>
            <a:pPr algn="ctr"/>
            <a:r>
              <a:rPr lang="en-US" sz="2000" dirty="0"/>
              <a:t>55+ Azure regions </a:t>
            </a:r>
            <a:endParaRPr lang="en-US" dirty="0"/>
          </a:p>
          <a:p>
            <a:pPr algn="ctr"/>
            <a:r>
              <a:rPr lang="en-US" sz="2000" dirty="0"/>
              <a:t>Available in 140 countries </a:t>
            </a:r>
          </a:p>
        </p:txBody>
      </p:sp>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b="1" dirty="0">
                <a:solidFill>
                  <a:schemeClr val="tx1"/>
                </a:solidFill>
              </a:rPr>
              <a:t>Virtual Machine Sizing</a:t>
            </a:r>
          </a:p>
        </p:txBody>
      </p:sp>
      <p:graphicFrame>
        <p:nvGraphicFramePr>
          <p:cNvPr id="5" name="Table 4">
            <a:extLst>
              <a:ext uri="{FF2B5EF4-FFF2-40B4-BE49-F238E27FC236}">
                <a16:creationId xmlns:a16="http://schemas.microsoft.com/office/drawing/2014/main" id="{153E478C-528F-43DB-8BBC-4499491F0D73}"/>
              </a:ext>
            </a:extLst>
          </p:cNvPr>
          <p:cNvGraphicFramePr>
            <a:graphicFrameLocks noGrp="1"/>
          </p:cNvGraphicFramePr>
          <p:nvPr>
            <p:extLst>
              <p:ext uri="{D42A27DB-BD31-4B8C-83A1-F6EECF244321}">
                <p14:modId xmlns:p14="http://schemas.microsoft.com/office/powerpoint/2010/main" val="2075443601"/>
              </p:ext>
            </p:extLst>
          </p:nvPr>
        </p:nvGraphicFramePr>
        <p:xfrm>
          <a:off x="629920" y="1327228"/>
          <a:ext cx="11090132" cy="5256412"/>
        </p:xfrm>
        <a:graphic>
          <a:graphicData uri="http://schemas.openxmlformats.org/drawingml/2006/table">
            <a:tbl>
              <a:tblPr firstRow="1" firstCol="1" bandRow="1">
                <a:tableStyleId>{5C22544A-7EE6-4342-B048-85BDC9FD1C3A}</a:tableStyleId>
              </a:tblPr>
              <a:tblGrid>
                <a:gridCol w="1450655">
                  <a:extLst>
                    <a:ext uri="{9D8B030D-6E8A-4147-A177-3AD203B41FA5}">
                      <a16:colId xmlns:a16="http://schemas.microsoft.com/office/drawing/2014/main" val="2041811728"/>
                    </a:ext>
                  </a:extLst>
                </a:gridCol>
                <a:gridCol w="2595120">
                  <a:extLst>
                    <a:ext uri="{9D8B030D-6E8A-4147-A177-3AD203B41FA5}">
                      <a16:colId xmlns:a16="http://schemas.microsoft.com/office/drawing/2014/main" val="1112647399"/>
                    </a:ext>
                  </a:extLst>
                </a:gridCol>
                <a:gridCol w="7044357">
                  <a:extLst>
                    <a:ext uri="{9D8B030D-6E8A-4147-A177-3AD203B41FA5}">
                      <a16:colId xmlns:a16="http://schemas.microsoft.com/office/drawing/2014/main" val="3160190726"/>
                    </a:ext>
                  </a:extLst>
                </a:gridCol>
              </a:tblGrid>
              <a:tr h="285106">
                <a:tc>
                  <a:txBody>
                    <a:bodyPr/>
                    <a:lstStyle/>
                    <a:p>
                      <a:pPr marL="0" marR="0" algn="ctr">
                        <a:lnSpc>
                          <a:spcPct val="107000"/>
                        </a:lnSpc>
                        <a:spcBef>
                          <a:spcPts val="0"/>
                        </a:spcBef>
                        <a:spcAft>
                          <a:spcPts val="800"/>
                        </a:spcAft>
                      </a:pPr>
                      <a:r>
                        <a:rPr lang="en-US" sz="1800" b="0" dirty="0">
                          <a:solidFill>
                            <a:srgbClr val="FFFFFF"/>
                          </a:solidFill>
                          <a:effectLst/>
                          <a:latin typeface="Segoe UI Semilight" panose="020B0402040204020203" pitchFamily="34" charset="0"/>
                          <a:cs typeface="Segoe UI Semilight" panose="020B0402040204020203" pitchFamily="34" charset="0"/>
                        </a:rPr>
                        <a:t>VM Type</a:t>
                      </a:r>
                      <a:endParaRPr lang="en-US" sz="1800" b="0"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ea typeface="Verdana" panose="020B0604030504040204" pitchFamily="34" charset="0"/>
                          <a:cs typeface="Segoe UI Semilight" panose="020B0402040204020203" pitchFamily="34" charset="0"/>
                        </a:rPr>
                        <a:t>Sizes</a:t>
                      </a: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Purpose </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003482"/>
                  </a:ext>
                </a:extLst>
              </a:tr>
              <a:tr h="85556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General Purpose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 Dsv3, Dv3, Dasv4, Dav4, DSv2, Dv2, Av2, DC</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Balanced CPU-to-memory ratio. Ideal for testing and development, small to medium databases, and low to medium traffic web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502112"/>
                  </a:ext>
                </a:extLst>
              </a:tr>
              <a:tr h="832994">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Compute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Fsv2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CPU-to-memory ratio. Good for medium traffic web servers, network appliances, batch processes, and application servers.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292575"/>
                  </a:ext>
                </a:extLst>
              </a:tr>
              <a:tr h="758108">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Memory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Esv3, Ev3, Easv4, Eav4, Mv2, M, DSv2, Dv2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High memory-to-CPU ratio. Great for relational database servers, medium to large caches, and in-memory analytics.</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7997621"/>
                  </a:ext>
                </a:extLst>
              </a:tr>
              <a:tr h="65065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Storage Optimized</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Lsv2</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High disk throughput and IO ideal for Big Data, SQL, NoSQL databases, data warehousing and large transactional databases.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754523"/>
                  </a:ext>
                </a:extLst>
              </a:tr>
              <a:tr h="973393">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GPU</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NC, NCv2, NCv3, ND, NDv2 (Preview), NV, NVv3, NVv4 (Preview)</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Specialized virtual machines targeted for heavy graphic rendering and video editing, as well as model training and inferencing (ND) with deep learning. Available with single or multiple GPUs.</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1735370"/>
                  </a:ext>
                </a:extLst>
              </a:tr>
              <a:tr h="900595">
                <a:tc>
                  <a:txBody>
                    <a:bodyPr/>
                    <a:lstStyle/>
                    <a:p>
                      <a:pPr marL="0" marR="0" algn="ctr">
                        <a:lnSpc>
                          <a:spcPct val="107000"/>
                        </a:lnSpc>
                        <a:spcBef>
                          <a:spcPts val="0"/>
                        </a:spcBef>
                        <a:spcAft>
                          <a:spcPts val="800"/>
                        </a:spcAft>
                      </a:pPr>
                      <a:r>
                        <a:rPr lang="en-US" sz="1800" b="0" u="none" dirty="0">
                          <a:solidFill>
                            <a:srgbClr val="FFFFFF"/>
                          </a:solidFill>
                          <a:effectLst/>
                          <a:latin typeface="Segoe UI Semilight" panose="020B0402040204020203" pitchFamily="34" charset="0"/>
                          <a:cs typeface="Segoe UI Semilight" panose="020B0402040204020203" pitchFamily="34" charset="0"/>
                        </a:rPr>
                        <a:t>High Performance Compute</a:t>
                      </a:r>
                      <a:endParaRPr lang="en-US" sz="1800" b="0" u="none" dirty="0">
                        <a:solidFill>
                          <a:srgbClr val="FFFFFF"/>
                        </a:solidFill>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b="0" kern="1200" dirty="0">
                          <a:solidFill>
                            <a:schemeClr val="dk1"/>
                          </a:solidFill>
                          <a:effectLst/>
                          <a:latin typeface="Segoe UI Semilight" panose="020B0402040204020203" pitchFamily="34" charset="0"/>
                          <a:ea typeface="+mn-ea"/>
                          <a:cs typeface="Segoe UI Semilight" panose="020B0402040204020203" pitchFamily="34" charset="0"/>
                        </a:rPr>
                        <a:t>HB, HC, H</a:t>
                      </a: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0" dirty="0">
                          <a:effectLst/>
                          <a:latin typeface="Segoe UI Semilight" panose="020B0402040204020203" pitchFamily="34" charset="0"/>
                          <a:cs typeface="Segoe UI Semilight" panose="020B0402040204020203" pitchFamily="34" charset="0"/>
                        </a:rPr>
                        <a:t>Our fastest and most powerful CPU virtual machines with optional high-throughput network interfaces (RDMA).</a:t>
                      </a:r>
                      <a:endParaRPr lang="en-US" sz="1800" b="0" dirty="0">
                        <a:effectLst/>
                        <a:latin typeface="Segoe UI Semilight" panose="020B0402040204020203" pitchFamily="34" charset="0"/>
                        <a:ea typeface="Verdana" panose="020B0604030504040204" pitchFamily="34" charset="0"/>
                        <a:cs typeface="Segoe UI Semilight" panose="020B0402040204020203" pitchFamily="34" charset="0"/>
                      </a:endParaRPr>
                    </a:p>
                  </a:txBody>
                  <a:tcPr marL="25137" marR="2513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5937926"/>
                  </a:ext>
                </a:extLst>
              </a:tr>
            </a:tbl>
          </a:graphicData>
        </a:graphic>
      </p:graphicFrame>
    </p:spTree>
    <p:extLst>
      <p:ext uri="{BB962C8B-B14F-4D97-AF65-F5344CB8AC3E}">
        <p14:creationId xmlns:p14="http://schemas.microsoft.com/office/powerpoint/2010/main" val="1063423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Virtual Machine Disks</a:t>
            </a:r>
          </a:p>
        </p:txBody>
      </p:sp>
      <p:sp>
        <p:nvSpPr>
          <p:cNvPr id="6" name="Text Placeholder 5"/>
          <p:cNvSpPr>
            <a:spLocks noGrp="1"/>
          </p:cNvSpPr>
          <p:nvPr>
            <p:ph type="body" sz="quarter" idx="10"/>
          </p:nvPr>
        </p:nvSpPr>
        <p:spPr>
          <a:xfrm>
            <a:off x="584200" y="3959940"/>
            <a:ext cx="11018520" cy="1465016"/>
          </a:xfrm>
        </p:spPr>
        <p:txBody>
          <a:bodyPr/>
          <a:lstStyle/>
          <a:p>
            <a:r>
              <a:rPr lang="en-US" b="1" dirty="0"/>
              <a:t>Operating System Disks </a:t>
            </a:r>
            <a:r>
              <a:rPr lang="en-US" dirty="0"/>
              <a:t>are SATA drives, labeled as C:</a:t>
            </a:r>
          </a:p>
          <a:p>
            <a:r>
              <a:rPr lang="en-US" b="1" dirty="0"/>
              <a:t>Temporary Disks </a:t>
            </a:r>
            <a:r>
              <a:rPr lang="en-US" dirty="0"/>
              <a:t>provides short term storage </a:t>
            </a:r>
          </a:p>
          <a:p>
            <a:r>
              <a:rPr lang="en-US" b="1" dirty="0"/>
              <a:t>Data Disks </a:t>
            </a:r>
            <a:r>
              <a:rPr lang="en-US" dirty="0"/>
              <a:t>are SCSI drives and depend on your virtual machine type</a:t>
            </a:r>
          </a:p>
        </p:txBody>
      </p:sp>
      <p:pic>
        <p:nvPicPr>
          <p:cNvPr id="5" name="Picture 4" descr="Screenshot of the VM disks blade. The OS disk is shown. There are no data disks.">
            <a:extLst>
              <a:ext uri="{FF2B5EF4-FFF2-40B4-BE49-F238E27FC236}">
                <a16:creationId xmlns:a16="http://schemas.microsoft.com/office/drawing/2014/main" id="{ACE2BAE8-3C94-49C0-ADD9-C7B18F40FC8D}"/>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1713960" y="1565728"/>
            <a:ext cx="8209524" cy="1790476"/>
          </a:xfrm>
          <a:prstGeom prst="rect">
            <a:avLst/>
          </a:prstGeom>
          <a:ln>
            <a:solidFill>
              <a:schemeClr val="tx1"/>
            </a:solidFill>
          </a:ln>
        </p:spPr>
      </p:pic>
    </p:spTree>
    <p:extLst>
      <p:ext uri="{BB962C8B-B14F-4D97-AF65-F5344CB8AC3E}">
        <p14:creationId xmlns:p14="http://schemas.microsoft.com/office/powerpoint/2010/main" val="299183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10223</Words>
  <Application>Microsoft Office PowerPoint</Application>
  <PresentationFormat>Panorámica</PresentationFormat>
  <Paragraphs>935</Paragraphs>
  <Slides>40</Slides>
  <Notes>35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40</vt:i4>
      </vt:variant>
    </vt:vector>
  </HeadingPairs>
  <TitlesOfParts>
    <vt:vector size="50" baseType="lpstr">
      <vt:lpstr>Arial</vt:lpstr>
      <vt:lpstr>Calibri</vt:lpstr>
      <vt:lpstr>Consolas</vt:lpstr>
      <vt:lpstr>Noto Emoji</vt:lpstr>
      <vt:lpstr>Segoe UI</vt:lpstr>
      <vt:lpstr>Segoe UI Emoji</vt:lpstr>
      <vt:lpstr>Segoe UI Semibold</vt:lpstr>
      <vt:lpstr>Segoe UI Semilight</vt:lpstr>
      <vt:lpstr>Wingdings</vt:lpstr>
      <vt:lpstr>WHITE TEMPLATE</vt:lpstr>
      <vt:lpstr>AZ-104T00A Module 08:  Azure Virtual Machines</vt:lpstr>
      <vt:lpstr>Module Overview</vt:lpstr>
      <vt:lpstr>Lesson 01: Virtual Machine Planning</vt:lpstr>
      <vt:lpstr>Virtual Machine Planning Overview</vt:lpstr>
      <vt:lpstr>IaaS Cloud Services</vt:lpstr>
      <vt:lpstr>Planning Checklist</vt:lpstr>
      <vt:lpstr>Location and Pricing</vt:lpstr>
      <vt:lpstr>Virtual Machine Sizing</vt:lpstr>
      <vt:lpstr>Virtual Machine Disks</vt:lpstr>
      <vt:lpstr>Storage Options</vt:lpstr>
      <vt:lpstr>Supported Operating Systems</vt:lpstr>
      <vt:lpstr>Virtual Machine Connections</vt:lpstr>
      <vt:lpstr>Lesson 02: Creating Virtual Machines</vt:lpstr>
      <vt:lpstr>Creating Virtual Machines Overview</vt:lpstr>
      <vt:lpstr>Creating Virtual Machines in the Portal</vt:lpstr>
      <vt:lpstr>Windows Virtual Machines</vt:lpstr>
      <vt:lpstr>Windows VM Connections</vt:lpstr>
      <vt:lpstr>Demonstration – Creating a VM in the Portal</vt:lpstr>
      <vt:lpstr>Linux Virtual Machines</vt:lpstr>
      <vt:lpstr>Linux VM Connections</vt:lpstr>
      <vt:lpstr>Lesson 03: Virtual Machine Availability</vt:lpstr>
      <vt:lpstr>Virtual Machine Availability Overview</vt:lpstr>
      <vt:lpstr>Maintenance vs. Downtime</vt:lpstr>
      <vt:lpstr>Availability Sets</vt:lpstr>
      <vt:lpstr>Update and Fault Domains</vt:lpstr>
      <vt:lpstr>Availability Zones</vt:lpstr>
      <vt:lpstr>Scaling Concepts</vt:lpstr>
      <vt:lpstr>Scale Sets</vt:lpstr>
      <vt:lpstr>Implementing Scale Sets</vt:lpstr>
      <vt:lpstr>Autoscale</vt:lpstr>
      <vt:lpstr>Implementing Autoscale</vt:lpstr>
      <vt:lpstr>Lesson 04: Virtual Machine Extensions</vt:lpstr>
      <vt:lpstr>Virtual Machine Extensions Overview</vt:lpstr>
      <vt:lpstr>Virtual Machine Extensions</vt:lpstr>
      <vt:lpstr>Custom Script Extensions</vt:lpstr>
      <vt:lpstr>Desired State Configuration</vt:lpstr>
      <vt:lpstr>Demonstration – Custom Script Extension</vt:lpstr>
      <vt:lpstr>Lesson 05: Module 08 Labs and Review</vt:lpstr>
      <vt:lpstr>Lab 08 - Manage Virtual Machines</vt:lpstr>
      <vt:lpstr>Module 08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2020-03-16T14:19:16Z</dcterms:created>
  <dcterms:modified xsi:type="dcterms:W3CDTF">2025-04-01T13:56:02Z</dcterms:modified>
</cp:coreProperties>
</file>