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44"/>
  </p:notesMasterIdLst>
  <p:sldIdLst>
    <p:sldId id="1719" r:id="rId2"/>
    <p:sldId id="2409" r:id="rId3"/>
    <p:sldId id="1865" r:id="rId4"/>
    <p:sldId id="2393" r:id="rId5"/>
    <p:sldId id="2335" r:id="rId6"/>
    <p:sldId id="2336" r:id="rId7"/>
    <p:sldId id="2337" r:id="rId8"/>
    <p:sldId id="2341" r:id="rId9"/>
    <p:sldId id="2397" r:id="rId10"/>
    <p:sldId id="1866" r:id="rId11"/>
    <p:sldId id="2394" r:id="rId12"/>
    <p:sldId id="2348" r:id="rId13"/>
    <p:sldId id="2542" r:id="rId14"/>
    <p:sldId id="2350" r:id="rId15"/>
    <p:sldId id="2352" r:id="rId16"/>
    <p:sldId id="2222" r:id="rId17"/>
    <p:sldId id="2396" r:id="rId18"/>
    <p:sldId id="2387" r:id="rId19"/>
    <p:sldId id="2388" r:id="rId20"/>
    <p:sldId id="2389" r:id="rId21"/>
    <p:sldId id="2392" r:id="rId22"/>
    <p:sldId id="1926" r:id="rId23"/>
    <p:sldId id="2408" r:id="rId24"/>
    <p:sldId id="2537" r:id="rId25"/>
    <p:sldId id="2544" r:id="rId26"/>
    <p:sldId id="2538" r:id="rId27"/>
    <p:sldId id="2541" r:id="rId28"/>
    <p:sldId id="2539" r:id="rId29"/>
    <p:sldId id="2004" r:id="rId30"/>
    <p:sldId id="2395" r:id="rId31"/>
    <p:sldId id="2535" r:id="rId32"/>
    <p:sldId id="2536" r:id="rId33"/>
    <p:sldId id="2370" r:id="rId34"/>
    <p:sldId id="2375" r:id="rId35"/>
    <p:sldId id="2405" r:id="rId36"/>
    <p:sldId id="2406" r:id="rId37"/>
    <p:sldId id="2378" r:id="rId38"/>
    <p:sldId id="2407" r:id="rId39"/>
    <p:sldId id="2007" r:id="rId40"/>
    <p:sldId id="1907" r:id="rId41"/>
    <p:sldId id="2543" r:id="rId42"/>
    <p:sldId id="2241" r:id="rId43"/>
  </p:sldIdLst>
  <p:sldSz cx="12192000" cy="6858000"/>
  <p:notesSz cx="6858000" cy="15716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45140A-4E2A-4A35-9975-8A04DDEE95AB}" v="16" dt="2020-02-25T04:46:27.674"/>
    <p1510:client id="{1AE7219A-F72F-4155-83F8-67A9ED91AB1B}" v="2" dt="2020-02-25T03:46:18.466"/>
    <p1510:client id="{2B8AD163-53D4-44B0-96CB-4D61B6A2F7D7}" v="23" dt="2020-02-25T21:53:19.605"/>
    <p1510:client id="{2C816372-ADA7-43F2-A33E-AC0C053719CA}" v="209" dt="2020-02-26T01:56:32.699"/>
    <p1510:client id="{32E115B1-84F7-48BA-9CA9-627259BBA72C}" v="109" dt="2020-02-25T15:21:11.145"/>
    <p1510:client id="{4B1C63C2-A33D-4CBD-BC24-1691A15EA920}" v="8" dt="2020-02-26T04:24:55.427"/>
    <p1510:client id="{5D8DCF38-894C-43DF-BBC4-69D3FEF141B7}" v="186" dt="2020-02-24T16:41:47.576"/>
    <p1510:client id="{7201BEFD-19F0-4198-8F50-64CE69DDE828}" v="46" dt="2020-02-25T22:07:56.738"/>
    <p1510:client id="{8B86E5AF-439C-47C7-B76C-141227F8C8F9}" v="2" dt="2020-03-10T22:54:45.974"/>
    <p1510:client id="{90C84743-644C-410E-9969-421C98716D95}" v="7" dt="2020-03-11T13:17:10.564"/>
    <p1510:client id="{D9FFCA60-5C25-417F-92F8-1A5ED24317A9}" v="2" dt="2020-03-11T13:17:31.366"/>
    <p1510:client id="{F57FEE91-A3C5-4373-8BA0-866B1ED12231}" v="1" dt="2020-03-09T14:21:12.906"/>
    <p1510:client id="{FECF69C9-57F9-4462-B117-154E390A1801}" v="117" dt="2020-02-26T02:06:21.241"/>
    <p1510:client id="{FF26A057-4632-48B8-AEBF-E6238C13C498}" v="8" dt="2020-03-08T13:47:13.280"/>
    <p1510:client id="{FFD9E5A3-C579-41C3-8C99-B2DF45DD6DC2}" v="18" dt="2020-02-25T22:14:01.1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458" autoAdjust="0"/>
    <p:restoredTop sz="48840" autoAdjust="0"/>
  </p:normalViewPr>
  <p:slideViewPr>
    <p:cSldViewPr snapToGrid="0">
      <p:cViewPr varScale="1">
        <p:scale>
          <a:sx n="48" d="100"/>
          <a:sy n="48" d="100"/>
        </p:scale>
        <p:origin x="42" y="102"/>
      </p:cViewPr>
      <p:guideLst/>
    </p:cSldViewPr>
  </p:slideViewPr>
  <p:notesTextViewPr>
    <p:cViewPr>
      <p:scale>
        <a:sx n="1" d="1"/>
        <a:sy n="1" d="1"/>
      </p:scale>
      <p:origin x="0" y="-1236"/>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microsoft.com/office/2018/10/relationships/authors" Targe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CF66F0-0810-43B6-89CA-8A60532D42CE}" type="datetimeFigureOut">
              <a:rPr lang="en-US" smtClean="0"/>
              <a:t>3/31/2025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07DC7E-BC41-4478-BA30-CBCC3A644F0A}" type="slidenum">
              <a:rPr lang="en-US" smtClean="0"/>
              <a:t>‹Nº›</a:t>
            </a:fld>
            <a:endParaRPr lang="en-US" dirty="0"/>
          </a:p>
        </p:txBody>
      </p:sp>
    </p:spTree>
    <p:extLst>
      <p:ext uri="{BB962C8B-B14F-4D97-AF65-F5344CB8AC3E}">
        <p14:creationId xmlns:p14="http://schemas.microsoft.com/office/powerpoint/2010/main" val="2786079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s.scribd.com/document/553251533/Az-104t00a-Espano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3/31/2025 4:48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s-ES" sz="1100" b="1" dirty="0"/>
              <a:t>Direcciones IP en Azure</a:t>
            </a:r>
          </a:p>
          <a:p>
            <a:pPr>
              <a:buNone/>
            </a:pPr>
            <a:r>
              <a:rPr lang="es-ES" sz="1100" dirty="0"/>
              <a:t>Puedes asignar </a:t>
            </a:r>
            <a:r>
              <a:rPr lang="es-ES" sz="1100" b="1" dirty="0"/>
              <a:t>direcciones IP a los recursos de Azure</a:t>
            </a:r>
            <a:r>
              <a:rPr lang="es-ES" sz="1100" dirty="0"/>
              <a:t> para que puedan comunicarse:</a:t>
            </a:r>
          </a:p>
          <a:p>
            <a:pPr>
              <a:buFont typeface="Arial" panose="020B0604020202020204" pitchFamily="34" charset="0"/>
              <a:buChar char="•"/>
            </a:pPr>
            <a:r>
              <a:rPr lang="es-ES" sz="1100" dirty="0"/>
              <a:t>con otros recursos de Azure,</a:t>
            </a:r>
          </a:p>
          <a:p>
            <a:pPr>
              <a:buFont typeface="Arial" panose="020B0604020202020204" pitchFamily="34" charset="0"/>
              <a:buChar char="•"/>
            </a:pPr>
            <a:r>
              <a:rPr lang="es-ES" sz="1100" dirty="0"/>
              <a:t>con tu red local (</a:t>
            </a:r>
            <a:r>
              <a:rPr lang="es-ES" sz="1100" dirty="0" err="1"/>
              <a:t>on</a:t>
            </a:r>
            <a:r>
              <a:rPr lang="es-ES" sz="1100" dirty="0"/>
              <a:t>-premises),</a:t>
            </a:r>
          </a:p>
          <a:p>
            <a:pPr>
              <a:buFont typeface="Arial" panose="020B0604020202020204" pitchFamily="34" charset="0"/>
              <a:buChar char="•"/>
            </a:pPr>
            <a:r>
              <a:rPr lang="es-ES" sz="1100" dirty="0"/>
              <a:t>y con Internet.</a:t>
            </a:r>
          </a:p>
          <a:p>
            <a:pPr>
              <a:buNone/>
            </a:pPr>
            <a:r>
              <a:rPr lang="es-ES" sz="1100" dirty="0"/>
              <a:t>Existen </a:t>
            </a:r>
            <a:r>
              <a:rPr lang="es-ES" sz="1100" b="1" dirty="0"/>
              <a:t>dos tipos de direcciones IP</a:t>
            </a:r>
            <a:r>
              <a:rPr lang="es-ES" sz="1100" dirty="0"/>
              <a:t> que puedes usar en Azure:</a:t>
            </a:r>
          </a:p>
          <a:p>
            <a:pPr>
              <a:buNone/>
            </a:pPr>
            <a:r>
              <a:rPr lang="es-ES" sz="1100" b="1" dirty="0"/>
              <a:t>1. Direcciones IP privadas</a:t>
            </a:r>
          </a:p>
          <a:p>
            <a:pPr>
              <a:buNone/>
            </a:pPr>
            <a:r>
              <a:rPr lang="es-ES" sz="1100" dirty="0"/>
              <a:t>Se utilizan para la comunicación </a:t>
            </a:r>
            <a:r>
              <a:rPr lang="es-ES" sz="1100" b="1" dirty="0"/>
              <a:t>interna</a:t>
            </a:r>
            <a:r>
              <a:rPr lang="es-ES" sz="1100" dirty="0"/>
              <a:t> dentro de una red virtual de Azure (</a:t>
            </a:r>
            <a:r>
              <a:rPr lang="es-ES" sz="1100" dirty="0" err="1"/>
              <a:t>VNet</a:t>
            </a:r>
            <a:r>
              <a:rPr lang="es-ES" sz="1100" dirty="0"/>
              <a:t>) o con tu red local </a:t>
            </a:r>
            <a:r>
              <a:rPr lang="es-ES" sz="1100" b="1" dirty="0"/>
              <a:t>a través de una VPN o </a:t>
            </a:r>
            <a:r>
              <a:rPr lang="es-ES" sz="1100" b="1" dirty="0" err="1"/>
              <a:t>ExpressRoute</a:t>
            </a:r>
            <a:r>
              <a:rPr lang="es-ES" sz="1100" dirty="0"/>
              <a:t>.</a:t>
            </a:r>
            <a:br>
              <a:rPr lang="es-ES" sz="1100" dirty="0"/>
            </a:br>
            <a:r>
              <a:rPr lang="es-ES" sz="1100" dirty="0"/>
              <a:t>👉 </a:t>
            </a:r>
            <a:r>
              <a:rPr lang="es-ES" sz="1100" i="1" dirty="0"/>
              <a:t>Son las IP que no están expuestas a Internet, solo accesibles dentro del entorno privado.</a:t>
            </a:r>
            <a:endParaRPr lang="es-ES" sz="1100" dirty="0"/>
          </a:p>
          <a:p>
            <a:pPr>
              <a:buNone/>
            </a:pPr>
            <a:r>
              <a:rPr lang="es-ES" sz="1100" b="1" dirty="0"/>
              <a:t>2. Direcciones IP públicas</a:t>
            </a:r>
          </a:p>
          <a:p>
            <a:pPr>
              <a:buNone/>
            </a:pPr>
            <a:r>
              <a:rPr lang="es-ES" sz="1100" dirty="0"/>
              <a:t>Se utilizan para la comunicación con </a:t>
            </a:r>
            <a:r>
              <a:rPr lang="es-ES" sz="1100" b="1" dirty="0"/>
              <a:t>Internet</a:t>
            </a:r>
            <a:r>
              <a:rPr lang="es-ES" sz="1100" dirty="0"/>
              <a:t> o con servicios públicos de Azure.</a:t>
            </a:r>
            <a:br>
              <a:rPr lang="es-ES" sz="1100" dirty="0"/>
            </a:br>
            <a:r>
              <a:rPr lang="es-ES" sz="1100" dirty="0"/>
              <a:t>👉 </a:t>
            </a:r>
            <a:r>
              <a:rPr lang="es-ES" sz="1100" i="1" dirty="0"/>
              <a:t>Por ejemplo, si tu máquina virtual debe recibir tráfico externo, necesitará una IP pública.</a:t>
            </a:r>
            <a:endParaRPr lang="es-ES" sz="1100" dirty="0"/>
          </a:p>
          <a:p>
            <a:pPr>
              <a:buNone/>
            </a:pPr>
            <a:r>
              <a:rPr lang="es-ES" sz="1100" b="1" dirty="0"/>
              <a:t>🔸 Direcciones IP estáticas vs dinámicas</a:t>
            </a:r>
          </a:p>
          <a:p>
            <a:pPr>
              <a:buNone/>
            </a:pPr>
            <a:r>
              <a:rPr lang="es-ES" sz="1100" dirty="0"/>
              <a:t>Las direcciones IP también pueden ser:</a:t>
            </a:r>
          </a:p>
          <a:p>
            <a:pPr>
              <a:buNone/>
            </a:pPr>
            <a:r>
              <a:rPr lang="es-ES" sz="1100" b="1" dirty="0"/>
              <a:t>✅ Estáticas</a:t>
            </a:r>
          </a:p>
          <a:p>
            <a:pPr>
              <a:buNone/>
            </a:pPr>
            <a:r>
              <a:rPr lang="es-ES" sz="1100" dirty="0"/>
              <a:t>No cambian. Son ideales en situaciones como:</a:t>
            </a:r>
          </a:p>
          <a:p>
            <a:pPr>
              <a:buFont typeface="Arial" panose="020B0604020202020204" pitchFamily="34" charset="0"/>
              <a:buChar char="•"/>
            </a:pPr>
            <a:r>
              <a:rPr lang="es-ES" sz="1100" dirty="0"/>
              <a:t>Resolución de nombres DNS, donde cambiar la IP implicaría actualizar registros.</a:t>
            </a:r>
          </a:p>
          <a:p>
            <a:pPr>
              <a:buFont typeface="Arial" panose="020B0604020202020204" pitchFamily="34" charset="0"/>
              <a:buChar char="•"/>
            </a:pPr>
            <a:r>
              <a:rPr lang="es-ES" sz="1100" dirty="0"/>
              <a:t>Modelos de seguridad que se basan en direcciones IP fijas.</a:t>
            </a:r>
          </a:p>
          <a:p>
            <a:pPr>
              <a:buFont typeface="Arial" panose="020B0604020202020204" pitchFamily="34" charset="0"/>
              <a:buChar char="•"/>
            </a:pPr>
            <a:r>
              <a:rPr lang="es-ES" sz="1100" dirty="0"/>
              <a:t>Certificados SSL que están ligados a una IP.</a:t>
            </a:r>
          </a:p>
          <a:p>
            <a:pPr>
              <a:buFont typeface="Arial" panose="020B0604020202020204" pitchFamily="34" charset="0"/>
              <a:buChar char="•"/>
            </a:pPr>
            <a:r>
              <a:rPr lang="es-ES" sz="1100" dirty="0"/>
              <a:t>Reglas de firewall que permiten o bloquean tráfico basado en rangos IP.</a:t>
            </a:r>
          </a:p>
          <a:p>
            <a:pPr>
              <a:buFont typeface="Arial" panose="020B0604020202020204" pitchFamily="34" charset="0"/>
              <a:buChar char="•"/>
            </a:pPr>
            <a:r>
              <a:rPr lang="es-ES" sz="1100" dirty="0"/>
              <a:t>Máquinas con roles clave como </a:t>
            </a:r>
            <a:r>
              <a:rPr lang="es-ES" sz="1100" b="1" dirty="0"/>
              <a:t>Controladores de Dominio</a:t>
            </a:r>
            <a:r>
              <a:rPr lang="es-ES" sz="1100" dirty="0"/>
              <a:t> o </a:t>
            </a:r>
            <a:r>
              <a:rPr lang="es-ES" sz="1100" b="1" dirty="0"/>
              <a:t>Servidores DNS</a:t>
            </a:r>
            <a:r>
              <a:rPr lang="es-ES" sz="1100" dirty="0"/>
              <a:t>.</a:t>
            </a:r>
          </a:p>
          <a:p>
            <a:pPr>
              <a:buNone/>
            </a:pPr>
            <a:r>
              <a:rPr lang="es-ES" sz="1100" dirty="0"/>
              <a:t>👉 </a:t>
            </a:r>
            <a:r>
              <a:rPr lang="es-ES" sz="1100" i="1" dirty="0"/>
              <a:t>Ejemplo: si tienes un firewall que solo permite tráfico desde 52.144.1.5, necesitas que esa IP no cambie nunca.</a:t>
            </a:r>
            <a:endParaRPr lang="es-ES" sz="1100" dirty="0"/>
          </a:p>
          <a:p>
            <a:pPr>
              <a:buNone/>
            </a:pPr>
            <a:r>
              <a:rPr lang="es-ES" sz="1100" b="1" dirty="0"/>
              <a:t>🔁 Dinámicas</a:t>
            </a:r>
          </a:p>
          <a:p>
            <a:pPr>
              <a:buNone/>
            </a:pPr>
            <a:r>
              <a:rPr lang="es-ES" sz="1100" dirty="0"/>
              <a:t>Se asignan automáticamente por Azure y pueden cambiar.</a:t>
            </a:r>
            <a:br>
              <a:rPr lang="es-ES" sz="1100" dirty="0"/>
            </a:br>
            <a:r>
              <a:rPr lang="es-ES" sz="1100" dirty="0"/>
              <a:t>👉 </a:t>
            </a:r>
            <a:r>
              <a:rPr lang="es-ES" sz="1100" i="1" dirty="0"/>
              <a:t>Son más flexibles y útiles para recursos que no requieren una IP fija.</a:t>
            </a:r>
            <a:endParaRPr lang="es-ES" sz="1100" dirty="0"/>
          </a:p>
          <a:p>
            <a:pPr>
              <a:buNone/>
            </a:pPr>
            <a:r>
              <a:rPr lang="es-ES" sz="1100" dirty="0"/>
              <a:t>✔️ </a:t>
            </a:r>
            <a:r>
              <a:rPr lang="es-ES" sz="1100" b="1" dirty="0"/>
              <a:t>Mejor práctica:</a:t>
            </a:r>
            <a:br>
              <a:rPr lang="es-ES" sz="1100" dirty="0"/>
            </a:br>
            <a:r>
              <a:rPr lang="es-ES" sz="1100" dirty="0"/>
              <a:t>Es recomendable </a:t>
            </a:r>
            <a:r>
              <a:rPr lang="es-ES" sz="1100" b="1" dirty="0"/>
              <a:t>separar los recursos con IP estática y dinámica en subredes distintas</a:t>
            </a:r>
            <a:r>
              <a:rPr lang="es-ES" sz="1100" dirty="0"/>
              <a:t>.</a:t>
            </a:r>
            <a:br>
              <a:rPr lang="es-ES" sz="1100" dirty="0"/>
            </a:br>
            <a:r>
              <a:rPr lang="es-ES" sz="1100" dirty="0"/>
              <a:t>👉 </a:t>
            </a:r>
            <a:r>
              <a:rPr lang="es-ES" sz="1100" i="1" dirty="0"/>
              <a:t>Esto facilita la gestión y evita errores de configuración.</a:t>
            </a:r>
            <a:endParaRPr lang="es-ES" sz="1100" dirty="0"/>
          </a:p>
          <a:p>
            <a:r>
              <a:rPr lang="es-ES" sz="1100" dirty="0"/>
              <a:t>✔️ </a:t>
            </a:r>
            <a:r>
              <a:rPr lang="es-ES" sz="1100" b="1" dirty="0"/>
              <a:t>Importante:</a:t>
            </a:r>
            <a:br>
              <a:rPr lang="es-ES" sz="1100" dirty="0"/>
            </a:br>
            <a:r>
              <a:rPr lang="es-ES" sz="1100" b="1" dirty="0"/>
              <a:t>Las direcciones IP no se gestionan desde dentro de la máquina virtual</a:t>
            </a:r>
            <a:r>
              <a:rPr lang="es-ES" sz="1100" dirty="0"/>
              <a:t>, sino desde el </a:t>
            </a:r>
            <a:r>
              <a:rPr lang="es-ES" sz="1100" b="1" dirty="0"/>
              <a:t>portal de Azure</a:t>
            </a:r>
            <a:r>
              <a:rPr lang="es-ES" sz="1100" dirty="0"/>
              <a:t> o mediante scripts/plantillas.</a:t>
            </a:r>
            <a:br>
              <a:rPr lang="es-ES" sz="1100" dirty="0"/>
            </a:br>
            <a:r>
              <a:rPr lang="es-ES" sz="1100" dirty="0"/>
              <a:t>👉 </a:t>
            </a:r>
            <a:r>
              <a:rPr lang="es-ES" sz="1100" i="1" dirty="0"/>
              <a:t>No intentes cambiarlas desde el sistema operativo; se hace desde fuera.</a:t>
            </a:r>
            <a:endParaRPr lang="es-ES" sz="1100"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3/31/2025 4:48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7784753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s-ES" b="1" dirty="0"/>
              <a:t>Creación de direcciones IP públicas en Azure</a:t>
            </a:r>
          </a:p>
          <a:p>
            <a:pPr>
              <a:buNone/>
            </a:pPr>
            <a:r>
              <a:rPr lang="es-ES" dirty="0"/>
              <a:t>Cuando creas una IP pública en Azure, hay varios aspectos clave que debes configurar:</a:t>
            </a:r>
          </a:p>
          <a:p>
            <a:pPr>
              <a:buNone/>
            </a:pPr>
            <a:r>
              <a:rPr lang="es-ES" b="1" dirty="0"/>
              <a:t>🔸 Versión IP</a:t>
            </a:r>
          </a:p>
          <a:p>
            <a:pPr>
              <a:buNone/>
            </a:pPr>
            <a:r>
              <a:rPr lang="es-ES" dirty="0"/>
              <a:t>Puedes elegir entre:</a:t>
            </a:r>
          </a:p>
          <a:p>
            <a:pPr>
              <a:buFont typeface="Arial" panose="020B0604020202020204" pitchFamily="34" charset="0"/>
              <a:buChar char="•"/>
            </a:pPr>
            <a:r>
              <a:rPr lang="es-ES" b="1" dirty="0"/>
              <a:t>IPv4</a:t>
            </a:r>
            <a:endParaRPr lang="es-ES" dirty="0"/>
          </a:p>
          <a:p>
            <a:pPr>
              <a:buFont typeface="Arial" panose="020B0604020202020204" pitchFamily="34" charset="0"/>
              <a:buChar char="•"/>
            </a:pPr>
            <a:r>
              <a:rPr lang="es-ES" b="1" dirty="0"/>
              <a:t>IPv6</a:t>
            </a:r>
            <a:endParaRPr lang="es-ES" dirty="0"/>
          </a:p>
          <a:p>
            <a:pPr>
              <a:buFont typeface="Arial" panose="020B0604020202020204" pitchFamily="34" charset="0"/>
              <a:buChar char="•"/>
            </a:pPr>
            <a:r>
              <a:rPr lang="es-ES" b="1" dirty="0"/>
              <a:t>Ambas</a:t>
            </a:r>
            <a:r>
              <a:rPr lang="es-ES" dirty="0"/>
              <a:t> → Se crearán </a:t>
            </a:r>
            <a:r>
              <a:rPr lang="es-ES" b="1" dirty="0"/>
              <a:t>dos direcciones IP públicas</a:t>
            </a:r>
            <a:r>
              <a:rPr lang="es-ES" dirty="0"/>
              <a:t>: una IPv4 y una IPv6.</a:t>
            </a:r>
            <a:br>
              <a:rPr lang="es-ES" dirty="0"/>
            </a:br>
            <a:r>
              <a:rPr lang="es-ES" dirty="0"/>
              <a:t>👉 </a:t>
            </a:r>
            <a:r>
              <a:rPr lang="es-ES" i="1" dirty="0"/>
              <a:t>Esto es útil si necesitas compatibilidad con ambas versiones del protocolo IP.</a:t>
            </a:r>
            <a:endParaRPr lang="es-ES" dirty="0"/>
          </a:p>
          <a:p>
            <a:pPr>
              <a:buNone/>
            </a:pPr>
            <a:r>
              <a:rPr lang="es-ES" b="1" dirty="0"/>
              <a:t>🔸 SKU (Stock </a:t>
            </a:r>
            <a:r>
              <a:rPr lang="es-ES" b="1" dirty="0" err="1"/>
              <a:t>Keeping</a:t>
            </a:r>
            <a:r>
              <a:rPr lang="es-ES" b="1" dirty="0"/>
              <a:t> </a:t>
            </a:r>
            <a:r>
              <a:rPr lang="es-ES" b="1" dirty="0" err="1"/>
              <a:t>Unit</a:t>
            </a:r>
            <a:r>
              <a:rPr lang="es-ES" b="1" dirty="0"/>
              <a:t>)</a:t>
            </a:r>
          </a:p>
          <a:p>
            <a:pPr>
              <a:buNone/>
            </a:pPr>
            <a:r>
              <a:rPr lang="es-ES" dirty="0"/>
              <a:t>Define el nivel de funcionalidad y características de la IP pública.</a:t>
            </a:r>
          </a:p>
          <a:p>
            <a:pPr>
              <a:buFont typeface="Arial" panose="020B0604020202020204" pitchFamily="34" charset="0"/>
              <a:buChar char="•"/>
            </a:pPr>
            <a:r>
              <a:rPr lang="es-ES" dirty="0"/>
              <a:t>Las </a:t>
            </a:r>
            <a:r>
              <a:rPr lang="es-ES" b="1" dirty="0"/>
              <a:t>SKU pueden ser Basic o Standard</a:t>
            </a:r>
            <a:r>
              <a:rPr lang="es-ES" dirty="0"/>
              <a:t>, pero </a:t>
            </a:r>
            <a:r>
              <a:rPr lang="es-ES" b="1" dirty="0"/>
              <a:t>no se pueden cambiar</a:t>
            </a:r>
            <a:r>
              <a:rPr lang="es-ES" dirty="0"/>
              <a:t> una vez creada la IP.</a:t>
            </a:r>
          </a:p>
          <a:p>
            <a:pPr>
              <a:buFont typeface="Arial" panose="020B0604020202020204" pitchFamily="34" charset="0"/>
              <a:buChar char="•"/>
            </a:pPr>
            <a:r>
              <a:rPr lang="es-ES" dirty="0"/>
              <a:t>Puedes usar ambas con:</a:t>
            </a:r>
          </a:p>
          <a:p>
            <a:pPr marL="742950" lvl="1" indent="-285750">
              <a:buFont typeface="Arial" panose="020B0604020202020204" pitchFamily="34" charset="0"/>
              <a:buChar char="•"/>
            </a:pPr>
            <a:r>
              <a:rPr lang="es-ES" dirty="0"/>
              <a:t>Máquinas virtuales independientes</a:t>
            </a:r>
          </a:p>
          <a:p>
            <a:pPr marL="742950" lvl="1" indent="-285750">
              <a:buFont typeface="Arial" panose="020B0604020202020204" pitchFamily="34" charset="0"/>
              <a:buChar char="•"/>
            </a:pPr>
            <a:r>
              <a:rPr lang="es-ES" dirty="0"/>
              <a:t>Máquinas en conjuntos de disponibilidad (</a:t>
            </a:r>
            <a:r>
              <a:rPr lang="es-ES" i="1" dirty="0" err="1"/>
              <a:t>availability</a:t>
            </a:r>
            <a:r>
              <a:rPr lang="es-ES" i="1" dirty="0"/>
              <a:t> sets</a:t>
            </a:r>
            <a:r>
              <a:rPr lang="es-ES" dirty="0"/>
              <a:t>)</a:t>
            </a:r>
          </a:p>
          <a:p>
            <a:pPr marL="742950" lvl="1" indent="-285750">
              <a:buFont typeface="Arial" panose="020B0604020202020204" pitchFamily="34" charset="0"/>
              <a:buChar char="•"/>
            </a:pPr>
            <a:r>
              <a:rPr lang="es-ES" dirty="0"/>
              <a:t>Conjuntos escalables de máquinas virtuales (</a:t>
            </a:r>
            <a:r>
              <a:rPr lang="es-ES" i="1" dirty="0" err="1"/>
              <a:t>scale</a:t>
            </a:r>
            <a:r>
              <a:rPr lang="es-ES" i="1" dirty="0"/>
              <a:t> sets</a:t>
            </a:r>
            <a:r>
              <a:rPr lang="es-ES" dirty="0"/>
              <a:t>)</a:t>
            </a:r>
          </a:p>
          <a:p>
            <a:pPr>
              <a:buNone/>
            </a:pPr>
            <a:r>
              <a:rPr lang="es-ES" dirty="0"/>
              <a:t>❌ </a:t>
            </a:r>
            <a:r>
              <a:rPr lang="es-ES" b="1" dirty="0"/>
              <a:t>Importante:</a:t>
            </a:r>
            <a:r>
              <a:rPr lang="es-ES" dirty="0"/>
              <a:t> No se permite mezclar diferentes </a:t>
            </a:r>
            <a:r>
              <a:rPr lang="es-ES" dirty="0" err="1"/>
              <a:t>SKUs</a:t>
            </a:r>
            <a:r>
              <a:rPr lang="es-ES" dirty="0"/>
              <a:t> en el mismo conjunto de </a:t>
            </a:r>
            <a:r>
              <a:rPr lang="es-ES" dirty="0" err="1"/>
              <a:t>VMs</a:t>
            </a:r>
            <a:r>
              <a:rPr lang="es-ES" dirty="0"/>
              <a:t>.</a:t>
            </a:r>
          </a:p>
          <a:p>
            <a:pPr>
              <a:buNone/>
            </a:pPr>
            <a:r>
              <a:rPr lang="es-ES" dirty="0"/>
              <a:t>👉 </a:t>
            </a:r>
            <a:r>
              <a:rPr lang="es-ES" i="1" dirty="0"/>
              <a:t>Por ejemplo, si usas Standard en un conjunto, todas las </a:t>
            </a:r>
            <a:r>
              <a:rPr lang="es-ES" i="1" dirty="0" err="1"/>
              <a:t>IPs</a:t>
            </a:r>
            <a:r>
              <a:rPr lang="es-ES" i="1" dirty="0"/>
              <a:t> deben ser Standard.</a:t>
            </a:r>
            <a:endParaRPr lang="es-ES" dirty="0"/>
          </a:p>
          <a:p>
            <a:pPr>
              <a:buNone/>
            </a:pPr>
            <a:r>
              <a:rPr lang="es-ES" b="1" dirty="0"/>
              <a:t>🔸 Nombre</a:t>
            </a:r>
          </a:p>
          <a:p>
            <a:pPr>
              <a:buNone/>
            </a:pPr>
            <a:r>
              <a:rPr lang="es-ES" dirty="0"/>
              <a:t>El nombre de la IP debe ser </a:t>
            </a:r>
            <a:r>
              <a:rPr lang="es-ES" b="1" dirty="0"/>
              <a:t>único dentro del grupo de recursos</a:t>
            </a:r>
            <a:r>
              <a:rPr lang="es-ES" dirty="0"/>
              <a:t>.</a:t>
            </a:r>
          </a:p>
          <a:p>
            <a:pPr>
              <a:buNone/>
            </a:pPr>
            <a:r>
              <a:rPr lang="es-ES" b="1" dirty="0"/>
              <a:t>🔸 Asignación de dirección IP</a:t>
            </a:r>
          </a:p>
          <a:p>
            <a:pPr>
              <a:buNone/>
            </a:pPr>
            <a:r>
              <a:rPr lang="es-ES" b="1" dirty="0"/>
              <a:t>✅ Dinámica (Dynamic):</a:t>
            </a:r>
          </a:p>
          <a:p>
            <a:pPr>
              <a:buFont typeface="Arial" panose="020B0604020202020204" pitchFamily="34" charset="0"/>
              <a:buChar char="•"/>
            </a:pPr>
            <a:r>
              <a:rPr lang="es-ES" dirty="0"/>
              <a:t>Se asigna </a:t>
            </a:r>
            <a:r>
              <a:rPr lang="es-ES" b="1" dirty="0"/>
              <a:t>solo cuando la IP se vincula a un recurso de Azure</a:t>
            </a:r>
            <a:r>
              <a:rPr lang="es-ES" dirty="0"/>
              <a:t> y este se </a:t>
            </a:r>
            <a:r>
              <a:rPr lang="es-ES" b="1" dirty="0"/>
              <a:t>inicia por primera vez</a:t>
            </a:r>
            <a:r>
              <a:rPr lang="es-ES" dirty="0"/>
              <a:t>.</a:t>
            </a:r>
          </a:p>
          <a:p>
            <a:pPr>
              <a:buFont typeface="Arial" panose="020B0604020202020204" pitchFamily="34" charset="0"/>
              <a:buChar char="•"/>
            </a:pPr>
            <a:r>
              <a:rPr lang="es-ES" dirty="0"/>
              <a:t>Puede </a:t>
            </a:r>
            <a:r>
              <a:rPr lang="es-ES" b="1" dirty="0"/>
              <a:t>cambiar</a:t>
            </a:r>
            <a:r>
              <a:rPr lang="es-ES" dirty="0"/>
              <a:t> si detienes (</a:t>
            </a:r>
            <a:r>
              <a:rPr lang="es-ES" dirty="0" err="1"/>
              <a:t>deallocas</a:t>
            </a:r>
            <a:r>
              <a:rPr lang="es-ES" dirty="0"/>
              <a:t>) la VM y luego la reinicias.</a:t>
            </a:r>
          </a:p>
          <a:p>
            <a:pPr>
              <a:buFont typeface="Arial" panose="020B0604020202020204" pitchFamily="34" charset="0"/>
              <a:buChar char="•"/>
            </a:pPr>
            <a:r>
              <a:rPr lang="es-ES" b="1" dirty="0"/>
              <a:t>No cambia</a:t>
            </a:r>
            <a:r>
              <a:rPr lang="es-ES" dirty="0"/>
              <a:t> si simplemente reinicias o detienes (sin </a:t>
            </a:r>
            <a:r>
              <a:rPr lang="es-ES" dirty="0" err="1"/>
              <a:t>deasignar</a:t>
            </a:r>
            <a:r>
              <a:rPr lang="es-ES" dirty="0"/>
              <a:t>) la máquina.</a:t>
            </a:r>
          </a:p>
          <a:p>
            <a:pPr>
              <a:buFont typeface="Arial" panose="020B0604020202020204" pitchFamily="34" charset="0"/>
              <a:buChar char="•"/>
            </a:pPr>
            <a:r>
              <a:rPr lang="es-ES" dirty="0"/>
              <a:t>Se </a:t>
            </a:r>
            <a:r>
              <a:rPr lang="es-ES" b="1" dirty="0"/>
              <a:t>libera</a:t>
            </a:r>
            <a:r>
              <a:rPr lang="es-ES" dirty="0"/>
              <a:t> cuando desvinculas la IP pública del recurso.</a:t>
            </a:r>
          </a:p>
          <a:p>
            <a:pPr>
              <a:buNone/>
            </a:pPr>
            <a:r>
              <a:rPr lang="es-ES" dirty="0"/>
              <a:t>👉 </a:t>
            </a:r>
            <a:r>
              <a:rPr lang="es-ES" i="1" dirty="0"/>
              <a:t>Es útil para recursos temporales o que no necesitan una IP fija.</a:t>
            </a:r>
            <a:endParaRPr lang="es-ES" dirty="0"/>
          </a:p>
          <a:p>
            <a:pPr>
              <a:buNone/>
            </a:pPr>
            <a:r>
              <a:rPr lang="es-ES" b="1" dirty="0"/>
              <a:t>✅ Estática (</a:t>
            </a:r>
            <a:r>
              <a:rPr lang="es-ES" b="1" dirty="0" err="1"/>
              <a:t>Static</a:t>
            </a:r>
            <a:r>
              <a:rPr lang="es-ES" b="1" dirty="0"/>
              <a:t>):</a:t>
            </a:r>
          </a:p>
          <a:p>
            <a:pPr>
              <a:buFont typeface="Arial" panose="020B0604020202020204" pitchFamily="34" charset="0"/>
              <a:buChar char="•"/>
            </a:pPr>
            <a:r>
              <a:rPr lang="es-ES" dirty="0"/>
              <a:t>Se asigna </a:t>
            </a:r>
            <a:r>
              <a:rPr lang="es-ES" b="1" dirty="0"/>
              <a:t>al crear la IP pública</a:t>
            </a:r>
            <a:r>
              <a:rPr lang="es-ES" dirty="0"/>
              <a:t>, aunque no esté asociada a ningún recurso todavía.</a:t>
            </a:r>
          </a:p>
          <a:p>
            <a:pPr>
              <a:buFont typeface="Arial" panose="020B0604020202020204" pitchFamily="34" charset="0"/>
              <a:buChar char="•"/>
            </a:pPr>
            <a:r>
              <a:rPr lang="es-ES" b="1" dirty="0"/>
              <a:t>No se libera</a:t>
            </a:r>
            <a:r>
              <a:rPr lang="es-ES" dirty="0"/>
              <a:t> hasta que eliminas manualmente el recurso de IP pública.</a:t>
            </a:r>
          </a:p>
          <a:p>
            <a:pPr>
              <a:buFont typeface="Arial" panose="020B0604020202020204" pitchFamily="34" charset="0"/>
              <a:buChar char="•"/>
            </a:pPr>
            <a:r>
              <a:rPr lang="es-ES" dirty="0"/>
              <a:t>Si </a:t>
            </a:r>
            <a:r>
              <a:rPr lang="es-ES" b="1" dirty="0"/>
              <a:t>no está asociada</a:t>
            </a:r>
            <a:r>
              <a:rPr lang="es-ES" dirty="0"/>
              <a:t> aún a ningún recurso, puedes cambiar el tipo de asignación (de estática a dinámica o viceversa).</a:t>
            </a:r>
          </a:p>
          <a:p>
            <a:pPr>
              <a:buFont typeface="Arial" panose="020B0604020202020204" pitchFamily="34" charset="0"/>
              <a:buChar char="•"/>
            </a:pPr>
            <a:r>
              <a:rPr lang="es-ES" dirty="0"/>
              <a:t>Si </a:t>
            </a:r>
            <a:r>
              <a:rPr lang="es-ES" b="1" dirty="0"/>
              <a:t>ya está asociada</a:t>
            </a:r>
            <a:r>
              <a:rPr lang="es-ES" dirty="0"/>
              <a:t>, </a:t>
            </a:r>
            <a:r>
              <a:rPr lang="es-ES" b="1" dirty="0"/>
              <a:t>no siempre podrás cambiar</a:t>
            </a:r>
            <a:r>
              <a:rPr lang="es-ES" dirty="0"/>
              <a:t> el tipo de asignación.</a:t>
            </a:r>
          </a:p>
          <a:p>
            <a:pPr>
              <a:buNone/>
            </a:pPr>
            <a:r>
              <a:rPr lang="es-ES" dirty="0"/>
              <a:t>🔸 </a:t>
            </a:r>
            <a:r>
              <a:rPr lang="es-ES" b="1" dirty="0"/>
              <a:t>Restricciones por versión y SKU:</a:t>
            </a:r>
            <a:endParaRPr lang="es-ES" dirty="0"/>
          </a:p>
          <a:p>
            <a:pPr>
              <a:buFont typeface="Arial" panose="020B0604020202020204" pitchFamily="34" charset="0"/>
              <a:buChar char="•"/>
            </a:pPr>
            <a:r>
              <a:rPr lang="es-ES" dirty="0"/>
              <a:t>Si eliges </a:t>
            </a:r>
            <a:r>
              <a:rPr lang="es-ES" b="1" dirty="0"/>
              <a:t>IPv6 y SKU Básico</a:t>
            </a:r>
            <a:r>
              <a:rPr lang="es-ES" dirty="0"/>
              <a:t>, </a:t>
            </a:r>
            <a:r>
              <a:rPr lang="es-ES" b="1" dirty="0"/>
              <a:t>la asignación debe ser dinámica</a:t>
            </a:r>
            <a:r>
              <a:rPr lang="es-ES" dirty="0"/>
              <a:t> obligatoriamente.</a:t>
            </a:r>
          </a:p>
          <a:p>
            <a:pPr>
              <a:buFont typeface="Arial" panose="020B0604020202020204" pitchFamily="34" charset="0"/>
              <a:buChar char="•"/>
            </a:pPr>
            <a:r>
              <a:rPr lang="es-ES" dirty="0"/>
              <a:t>En la SKU </a:t>
            </a:r>
            <a:r>
              <a:rPr lang="es-ES" b="1" dirty="0"/>
              <a:t>Standard</a:t>
            </a:r>
            <a:r>
              <a:rPr lang="es-ES" dirty="0"/>
              <a:t>, las direcciones (IPv4 e IPv6) son siempre </a:t>
            </a:r>
            <a:r>
              <a:rPr lang="es-ES" b="1" dirty="0"/>
              <a:t>estáticas</a:t>
            </a:r>
            <a:r>
              <a:rPr lang="es-ES" dirty="0"/>
              <a:t>.</a:t>
            </a:r>
          </a:p>
          <a:p>
            <a:pPr marL="228600" lvl="1">
              <a:spcBef>
                <a:spcPct val="20000"/>
              </a:spcBef>
            </a:pPr>
            <a:endParaRPr lang="en-US" dirty="0"/>
          </a:p>
          <a:p>
            <a:endParaRPr lang="en-US" dirty="0">
              <a:cs typeface="Calibri"/>
            </a:endParaRP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13</a:t>
            </a:fld>
            <a:endParaRPr lang="en-US" dirty="0"/>
          </a:p>
        </p:txBody>
      </p:sp>
    </p:spTree>
    <p:extLst>
      <p:ext uri="{BB962C8B-B14F-4D97-AF65-F5344CB8AC3E}">
        <p14:creationId xmlns:p14="http://schemas.microsoft.com/office/powerpoint/2010/main" val="18561701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s-ES" b="1" dirty="0"/>
              <a:t>🔹 Direcciones IP Públicas en Azure</a:t>
            </a:r>
          </a:p>
          <a:p>
            <a:pPr>
              <a:buNone/>
            </a:pPr>
            <a:r>
              <a:rPr lang="es-ES" dirty="0"/>
              <a:t>Una dirección IP pública en Azure se puede </a:t>
            </a:r>
            <a:r>
              <a:rPr lang="es-ES" b="1" dirty="0"/>
              <a:t>asociar</a:t>
            </a:r>
            <a:r>
              <a:rPr lang="es-ES" dirty="0"/>
              <a:t> a distintos recursos como:</a:t>
            </a:r>
          </a:p>
          <a:p>
            <a:pPr>
              <a:buNone/>
            </a:pPr>
            <a:r>
              <a:rPr lang="es-ES" b="1" dirty="0"/>
              <a:t>Recurso de </a:t>
            </a:r>
            <a:r>
              <a:rPr lang="es-ES" b="1" dirty="0" err="1"/>
              <a:t>AzureAsociación</a:t>
            </a:r>
            <a:r>
              <a:rPr lang="es-ES" b="1" dirty="0"/>
              <a:t> de IP </a:t>
            </a:r>
            <a:r>
              <a:rPr lang="es-ES" b="1" dirty="0" err="1"/>
              <a:t>pública</a:t>
            </a:r>
            <a:r>
              <a:rPr lang="es-ES" dirty="0" err="1"/>
              <a:t>Interfaz</a:t>
            </a:r>
            <a:r>
              <a:rPr lang="es-ES" dirty="0"/>
              <a:t> de red de una máquina virtual✔️ Sí (Dinámica o Estática)Load </a:t>
            </a:r>
            <a:r>
              <a:rPr lang="es-ES" dirty="0" err="1"/>
              <a:t>Balancer</a:t>
            </a:r>
            <a:r>
              <a:rPr lang="es-ES" dirty="0"/>
              <a:t> orientado a Internet✔️ Sí (Dinámica o Estática)VPN Gateway (puerta de enlace VPN)✔️ Sí (Dinámica o Estática*)</a:t>
            </a:r>
            <a:r>
              <a:rPr lang="es-ES" dirty="0" err="1"/>
              <a:t>Application</a:t>
            </a:r>
            <a:r>
              <a:rPr lang="es-ES" dirty="0"/>
              <a:t> Gateway✔️ Sí (Dinámica o Estática*)</a:t>
            </a:r>
          </a:p>
          <a:p>
            <a:pPr>
              <a:buNone/>
            </a:pPr>
            <a:r>
              <a:rPr lang="es-ES" dirty="0"/>
              <a:t>📝 </a:t>
            </a:r>
            <a:r>
              <a:rPr lang="es-ES" b="1" dirty="0"/>
              <a:t>Notas</a:t>
            </a:r>
            <a:r>
              <a:rPr lang="es-ES" dirty="0"/>
              <a:t>: Las </a:t>
            </a:r>
            <a:r>
              <a:rPr lang="es-ES" dirty="0" err="1"/>
              <a:t>IPs</a:t>
            </a:r>
            <a:r>
              <a:rPr lang="es-ES" dirty="0"/>
              <a:t> estáticas marcadas con </a:t>
            </a:r>
            <a:r>
              <a:rPr lang="es-ES" i="1" dirty="0"/>
              <a:t>solo están disponibles en ciertos </a:t>
            </a:r>
            <a:r>
              <a:rPr lang="es-ES" i="1" dirty="0" err="1"/>
              <a:t>SKUs</a:t>
            </a:r>
            <a:r>
              <a:rPr lang="es-ES" dirty="0"/>
              <a:t>.</a:t>
            </a:r>
          </a:p>
          <a:p>
            <a:pPr>
              <a:buNone/>
            </a:pPr>
            <a:r>
              <a:rPr lang="es-ES" b="1" dirty="0"/>
              <a:t>🔸 Tipos de SKU para IP Pública</a:t>
            </a:r>
          </a:p>
          <a:p>
            <a:pPr>
              <a:buNone/>
            </a:pPr>
            <a:r>
              <a:rPr lang="es-ES" dirty="0"/>
              <a:t>Cuando creas una IP pública, debes elegir entre </a:t>
            </a:r>
            <a:r>
              <a:rPr lang="es-ES" b="1" dirty="0"/>
              <a:t>SKU Básico o Estándar</a:t>
            </a:r>
            <a:r>
              <a:rPr lang="es-ES" dirty="0"/>
              <a:t>, y esta elección </a:t>
            </a:r>
            <a:r>
              <a:rPr lang="es-ES" b="1" dirty="0"/>
              <a:t>afecta</a:t>
            </a:r>
            <a:r>
              <a:rPr lang="es-ES" dirty="0"/>
              <a:t> a varios aspectos:</a:t>
            </a:r>
          </a:p>
          <a:p>
            <a:pPr>
              <a:buNone/>
            </a:pPr>
            <a:r>
              <a:rPr lang="es-ES" b="1" dirty="0" err="1"/>
              <a:t>CaracterísticaSKU</a:t>
            </a:r>
            <a:r>
              <a:rPr lang="es-ES" b="1" dirty="0"/>
              <a:t> </a:t>
            </a:r>
            <a:r>
              <a:rPr lang="es-ES" b="1" dirty="0" err="1"/>
              <a:t>BásicoSKU</a:t>
            </a:r>
            <a:r>
              <a:rPr lang="es-ES" b="1" dirty="0"/>
              <a:t> </a:t>
            </a:r>
            <a:r>
              <a:rPr lang="es-ES" b="1" dirty="0" err="1"/>
              <a:t>EstándarAsignación</a:t>
            </a:r>
            <a:r>
              <a:rPr lang="es-ES" b="1" dirty="0"/>
              <a:t> de </a:t>
            </a:r>
            <a:r>
              <a:rPr lang="es-ES" b="1" dirty="0" err="1"/>
              <a:t>IP</a:t>
            </a:r>
            <a:r>
              <a:rPr lang="es-ES" dirty="0" err="1"/>
              <a:t>Estática</a:t>
            </a:r>
            <a:r>
              <a:rPr lang="es-ES" dirty="0"/>
              <a:t> o </a:t>
            </a:r>
            <a:r>
              <a:rPr lang="es-ES" dirty="0" err="1"/>
              <a:t>DinámicaSolo</a:t>
            </a:r>
            <a:r>
              <a:rPr lang="es-ES" dirty="0"/>
              <a:t> </a:t>
            </a:r>
            <a:r>
              <a:rPr lang="es-ES" dirty="0" err="1"/>
              <a:t>Estática</a:t>
            </a:r>
            <a:r>
              <a:rPr lang="es-ES" b="1" dirty="0" err="1"/>
              <a:t>Seguridad</a:t>
            </a:r>
            <a:r>
              <a:rPr lang="es-ES" dirty="0" err="1"/>
              <a:t>Abierta</a:t>
            </a:r>
            <a:r>
              <a:rPr lang="es-ES" dirty="0"/>
              <a:t> por defecto (menos segura)Cerrada por defecto (más segura; requiere reglas NSG)</a:t>
            </a:r>
            <a:r>
              <a:rPr lang="es-ES" b="1" dirty="0"/>
              <a:t>Recursos </a:t>
            </a:r>
            <a:r>
              <a:rPr lang="es-ES" b="1" dirty="0" err="1"/>
              <a:t>compatibles</a:t>
            </a:r>
            <a:r>
              <a:rPr lang="es-ES" dirty="0" err="1"/>
              <a:t>NICs</a:t>
            </a:r>
            <a:r>
              <a:rPr lang="es-ES" dirty="0"/>
              <a:t>, VPN </a:t>
            </a:r>
            <a:r>
              <a:rPr lang="es-ES" dirty="0" err="1"/>
              <a:t>Gateways</a:t>
            </a:r>
            <a:r>
              <a:rPr lang="es-ES" dirty="0"/>
              <a:t>, </a:t>
            </a:r>
            <a:r>
              <a:rPr lang="es-ES" dirty="0" err="1"/>
              <a:t>Application</a:t>
            </a:r>
            <a:r>
              <a:rPr lang="es-ES" dirty="0"/>
              <a:t> </a:t>
            </a:r>
            <a:r>
              <a:rPr lang="es-ES" dirty="0" err="1"/>
              <a:t>Gateways</a:t>
            </a:r>
            <a:r>
              <a:rPr lang="es-ES" dirty="0"/>
              <a:t>, Load </a:t>
            </a:r>
            <a:r>
              <a:rPr lang="es-ES" dirty="0" err="1"/>
              <a:t>BalancerSolo</a:t>
            </a:r>
            <a:r>
              <a:rPr lang="es-ES" dirty="0"/>
              <a:t> </a:t>
            </a:r>
            <a:r>
              <a:rPr lang="es-ES" dirty="0" err="1"/>
              <a:t>NICs</a:t>
            </a:r>
            <a:r>
              <a:rPr lang="es-ES" dirty="0"/>
              <a:t> y Load </a:t>
            </a:r>
            <a:r>
              <a:rPr lang="es-ES" dirty="0" err="1"/>
              <a:t>Balancer</a:t>
            </a:r>
            <a:r>
              <a:rPr lang="es-ES" dirty="0"/>
              <a:t> estándar </a:t>
            </a:r>
            <a:r>
              <a:rPr lang="es-ES" dirty="0" err="1"/>
              <a:t>público</a:t>
            </a:r>
            <a:r>
              <a:rPr lang="es-ES" b="1" dirty="0" err="1"/>
              <a:t>Redundancia</a:t>
            </a:r>
            <a:r>
              <a:rPr lang="es-ES" dirty="0"/>
              <a:t>❌ No redundante por zonas✔️ Redundante por zonas de forma predeterminada</a:t>
            </a:r>
          </a:p>
          <a:p>
            <a:pPr>
              <a:buNone/>
            </a:pPr>
            <a:r>
              <a:rPr lang="es-ES" b="1" dirty="0"/>
              <a:t>✅ ¿Qué significa cada punto?</a:t>
            </a:r>
          </a:p>
          <a:p>
            <a:pPr>
              <a:buFont typeface="Arial" panose="020B0604020202020204" pitchFamily="34" charset="0"/>
              <a:buChar char="•"/>
            </a:pPr>
            <a:r>
              <a:rPr lang="es-ES" b="1" dirty="0"/>
              <a:t>Asignación de IP</a:t>
            </a:r>
            <a:r>
              <a:rPr lang="es-ES" dirty="0"/>
              <a:t>:</a:t>
            </a:r>
          </a:p>
          <a:p>
            <a:pPr marL="742950" lvl="1" indent="-285750">
              <a:buFont typeface="Arial" panose="020B0604020202020204" pitchFamily="34" charset="0"/>
              <a:buChar char="•"/>
            </a:pPr>
            <a:r>
              <a:rPr lang="es-ES" i="1" dirty="0"/>
              <a:t>Básico</a:t>
            </a:r>
            <a:r>
              <a:rPr lang="es-ES" dirty="0"/>
              <a:t>: tú decides si quieres que sea estática o dinámica.</a:t>
            </a:r>
          </a:p>
          <a:p>
            <a:pPr marL="742950" lvl="1" indent="-285750">
              <a:buFont typeface="Arial" panose="020B0604020202020204" pitchFamily="34" charset="0"/>
              <a:buChar char="•"/>
            </a:pPr>
            <a:r>
              <a:rPr lang="es-ES" i="1" dirty="0"/>
              <a:t>Estándar</a:t>
            </a:r>
            <a:r>
              <a:rPr lang="es-ES" dirty="0"/>
              <a:t>: siempre será estática.</a:t>
            </a:r>
          </a:p>
          <a:p>
            <a:pPr>
              <a:buFont typeface="Arial" panose="020B0604020202020204" pitchFamily="34" charset="0"/>
              <a:buChar char="•"/>
            </a:pPr>
            <a:r>
              <a:rPr lang="es-ES" b="1" dirty="0"/>
              <a:t>Seguridad</a:t>
            </a:r>
            <a:r>
              <a:rPr lang="es-ES" dirty="0"/>
              <a:t>:</a:t>
            </a:r>
          </a:p>
          <a:p>
            <a:pPr marL="742950" lvl="1" indent="-285750">
              <a:buFont typeface="Arial" panose="020B0604020202020204" pitchFamily="34" charset="0"/>
              <a:buChar char="•"/>
            </a:pPr>
            <a:r>
              <a:rPr lang="es-ES" i="1" dirty="0"/>
              <a:t>Básico</a:t>
            </a:r>
            <a:r>
              <a:rPr lang="es-ES" dirty="0"/>
              <a:t>: acepta tráfico entrante por defecto.</a:t>
            </a:r>
          </a:p>
          <a:p>
            <a:pPr marL="742950" lvl="1" indent="-285750">
              <a:buFont typeface="Arial" panose="020B0604020202020204" pitchFamily="34" charset="0"/>
              <a:buChar char="•"/>
            </a:pPr>
            <a:r>
              <a:rPr lang="es-ES" i="1" dirty="0"/>
              <a:t>Estándar</a:t>
            </a:r>
            <a:r>
              <a:rPr lang="es-ES" dirty="0"/>
              <a:t>: </a:t>
            </a:r>
            <a:r>
              <a:rPr lang="es-ES" b="1" dirty="0"/>
              <a:t>bloquea todo</a:t>
            </a:r>
            <a:r>
              <a:rPr lang="es-ES" dirty="0"/>
              <a:t> por defecto, tú defines qué entra usando NSG (Network Security </a:t>
            </a:r>
            <a:r>
              <a:rPr lang="es-ES" dirty="0" err="1"/>
              <a:t>Groups</a:t>
            </a:r>
            <a:r>
              <a:rPr lang="es-ES" dirty="0"/>
              <a:t>).</a:t>
            </a:r>
          </a:p>
          <a:p>
            <a:pPr>
              <a:buFont typeface="Arial" panose="020B0604020202020204" pitchFamily="34" charset="0"/>
              <a:buChar char="•"/>
            </a:pPr>
            <a:r>
              <a:rPr lang="es-ES" b="1" dirty="0"/>
              <a:t>Recursos compatibles</a:t>
            </a:r>
            <a:r>
              <a:rPr lang="es-ES" dirty="0"/>
              <a:t>:</a:t>
            </a:r>
          </a:p>
          <a:p>
            <a:pPr marL="742950" lvl="1" indent="-285750">
              <a:buFont typeface="Arial" panose="020B0604020202020204" pitchFamily="34" charset="0"/>
              <a:buChar char="•"/>
            </a:pPr>
            <a:r>
              <a:rPr lang="es-ES" i="1" dirty="0"/>
              <a:t>Básico</a:t>
            </a:r>
            <a:r>
              <a:rPr lang="es-ES" dirty="0"/>
              <a:t> es más flexible.</a:t>
            </a:r>
          </a:p>
          <a:p>
            <a:pPr marL="742950" lvl="1" indent="-285750">
              <a:buFont typeface="Arial" panose="020B0604020202020204" pitchFamily="34" charset="0"/>
              <a:buChar char="•"/>
            </a:pPr>
            <a:r>
              <a:rPr lang="es-ES" i="1" dirty="0"/>
              <a:t>Estándar</a:t>
            </a:r>
            <a:r>
              <a:rPr lang="es-ES" dirty="0"/>
              <a:t> es más restringido, pero más seguro y moderno.</a:t>
            </a:r>
          </a:p>
          <a:p>
            <a:pPr>
              <a:buFont typeface="Arial" panose="020B0604020202020204" pitchFamily="34" charset="0"/>
              <a:buChar char="•"/>
            </a:pPr>
            <a:r>
              <a:rPr lang="es-ES" b="1" dirty="0"/>
              <a:t>Redundancia por zonas</a:t>
            </a:r>
            <a:r>
              <a:rPr lang="es-ES" dirty="0"/>
              <a:t>:</a:t>
            </a:r>
          </a:p>
          <a:p>
            <a:pPr marL="742950" lvl="1" indent="-285750">
              <a:buFont typeface="Arial" panose="020B0604020202020204" pitchFamily="34" charset="0"/>
              <a:buChar char="•"/>
            </a:pPr>
            <a:r>
              <a:rPr lang="es-ES" i="1" dirty="0"/>
              <a:t>Básico</a:t>
            </a:r>
            <a:r>
              <a:rPr lang="es-ES" dirty="0"/>
              <a:t>: si se cae una zona, tu IP puede dejar de estar disponible.</a:t>
            </a:r>
          </a:p>
          <a:p>
            <a:pPr marL="742950" lvl="1" indent="-285750">
              <a:buFont typeface="Arial" panose="020B0604020202020204" pitchFamily="34" charset="0"/>
              <a:buChar char="•"/>
            </a:pPr>
            <a:r>
              <a:rPr lang="es-ES" i="1" dirty="0"/>
              <a:t>Estándar</a:t>
            </a:r>
            <a:r>
              <a:rPr lang="es-ES" dirty="0"/>
              <a:t>: está preparada para mantener alta disponibilidad entre zonas.</a:t>
            </a:r>
          </a:p>
          <a:p>
            <a:endParaRPr lang="en-US" dirty="0">
              <a:cs typeface="Calibri" panose="020F0502020204030204"/>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3/31/2025 4:48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5020100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s-ES" b="1" dirty="0"/>
              <a:t>Direcciones IP Privadas en Azure</a:t>
            </a:r>
          </a:p>
          <a:p>
            <a:pPr>
              <a:buNone/>
            </a:pPr>
            <a:r>
              <a:rPr lang="es-ES" dirty="0"/>
              <a:t>Una dirección IP privada se puede </a:t>
            </a:r>
            <a:r>
              <a:rPr lang="es-ES" b="1" dirty="0"/>
              <a:t>asociar a</a:t>
            </a:r>
            <a:r>
              <a:rPr lang="es-ES" dirty="0"/>
              <a:t> los siguientes recursos:</a:t>
            </a:r>
          </a:p>
          <a:p>
            <a:pPr>
              <a:buNone/>
            </a:pPr>
            <a:r>
              <a:rPr lang="es-ES" b="1" dirty="0"/>
              <a:t>Recurso de </a:t>
            </a:r>
            <a:r>
              <a:rPr lang="es-ES" b="1" dirty="0" err="1"/>
              <a:t>AzureAsignación</a:t>
            </a:r>
            <a:r>
              <a:rPr lang="es-ES" b="1" dirty="0"/>
              <a:t> </a:t>
            </a:r>
            <a:r>
              <a:rPr lang="es-ES" b="1" dirty="0" err="1"/>
              <a:t>dinámicaAsignación</a:t>
            </a:r>
            <a:r>
              <a:rPr lang="es-ES" b="1" dirty="0"/>
              <a:t> </a:t>
            </a:r>
            <a:r>
              <a:rPr lang="es-ES" b="1" dirty="0" err="1"/>
              <a:t>estática</a:t>
            </a:r>
            <a:r>
              <a:rPr lang="es-ES" dirty="0" err="1"/>
              <a:t>Interfaz</a:t>
            </a:r>
            <a:r>
              <a:rPr lang="es-ES" dirty="0"/>
              <a:t> de red de una máquina virtual✔️ Sí✔️ </a:t>
            </a:r>
            <a:r>
              <a:rPr lang="es-ES" dirty="0" err="1"/>
              <a:t>SíLoad</a:t>
            </a:r>
            <a:r>
              <a:rPr lang="es-ES" dirty="0"/>
              <a:t> </a:t>
            </a:r>
            <a:r>
              <a:rPr lang="es-ES" dirty="0" err="1"/>
              <a:t>Balancer</a:t>
            </a:r>
            <a:r>
              <a:rPr lang="es-ES" dirty="0"/>
              <a:t> interno✔️ Sí✔️ </a:t>
            </a:r>
            <a:r>
              <a:rPr lang="es-ES" dirty="0" err="1"/>
              <a:t>SíApplication</a:t>
            </a:r>
            <a:r>
              <a:rPr lang="es-ES" dirty="0"/>
              <a:t> Gateway (interno)✔️ Sí✔️ Sí</a:t>
            </a:r>
          </a:p>
          <a:p>
            <a:pPr>
              <a:buNone/>
            </a:pPr>
            <a:r>
              <a:rPr lang="es-ES" dirty="0"/>
              <a:t>👉 </a:t>
            </a:r>
            <a:r>
              <a:rPr lang="es-ES" i="1" dirty="0"/>
              <a:t>La IP se asigna desde el rango de direcciones de la subred en la que se ha desplegado el recurso.</a:t>
            </a:r>
            <a:endParaRPr lang="es-ES" dirty="0"/>
          </a:p>
          <a:p>
            <a:pPr>
              <a:buNone/>
            </a:pPr>
            <a:r>
              <a:rPr lang="es-ES" b="1" dirty="0"/>
              <a:t>🔸 Modos de asignación de IP privada</a:t>
            </a:r>
          </a:p>
          <a:p>
            <a:pPr>
              <a:buNone/>
            </a:pPr>
            <a:r>
              <a:rPr lang="es-ES" b="1" dirty="0"/>
              <a:t>🔁 Dinámica (por defecto)</a:t>
            </a:r>
          </a:p>
          <a:p>
            <a:pPr>
              <a:buFont typeface="Arial" panose="020B0604020202020204" pitchFamily="34" charset="0"/>
              <a:buChar char="•"/>
            </a:pPr>
            <a:r>
              <a:rPr lang="es-ES" b="1" dirty="0"/>
              <a:t>Azure elige automáticamente</a:t>
            </a:r>
            <a:r>
              <a:rPr lang="es-ES" dirty="0"/>
              <a:t> la siguiente IP disponible del rango de la subred.</a:t>
            </a:r>
          </a:p>
          <a:p>
            <a:pPr>
              <a:buFont typeface="Arial" panose="020B0604020202020204" pitchFamily="34" charset="0"/>
              <a:buChar char="•"/>
            </a:pPr>
            <a:r>
              <a:rPr lang="es-ES" dirty="0"/>
              <a:t>Ejemplo: Si las direcciones 10.0.0.4 a 10.0.0.9 ya están usadas, Azure asignará 10.0.0.10 al nuevo recurso.</a:t>
            </a:r>
            <a:br>
              <a:rPr lang="es-ES" dirty="0"/>
            </a:br>
            <a:r>
              <a:rPr lang="es-ES" dirty="0"/>
              <a:t>👉 </a:t>
            </a:r>
            <a:r>
              <a:rPr lang="es-ES" i="1" dirty="0"/>
              <a:t>No tienes que preocuparte por elegir la IP, Azure lo hace por ti.</a:t>
            </a:r>
            <a:endParaRPr lang="es-ES" dirty="0"/>
          </a:p>
          <a:p>
            <a:pPr>
              <a:buNone/>
            </a:pPr>
            <a:r>
              <a:rPr lang="es-ES" b="1" dirty="0"/>
              <a:t>✅ Estática</a:t>
            </a:r>
          </a:p>
          <a:p>
            <a:pPr>
              <a:buFont typeface="Arial" panose="020B0604020202020204" pitchFamily="34" charset="0"/>
              <a:buChar char="•"/>
            </a:pPr>
            <a:r>
              <a:rPr lang="es-ES" b="1" dirty="0"/>
              <a:t>Tú eliges manualmente</a:t>
            </a:r>
            <a:r>
              <a:rPr lang="es-ES" dirty="0"/>
              <a:t> una IP no usada dentro del rango de la subred.</a:t>
            </a:r>
          </a:p>
          <a:p>
            <a:pPr>
              <a:buFont typeface="Arial" panose="020B0604020202020204" pitchFamily="34" charset="0"/>
              <a:buChar char="•"/>
            </a:pPr>
            <a:r>
              <a:rPr lang="es-ES" dirty="0"/>
              <a:t>Ejemplo: Si tu subred es 10.0.0.0/16 y ya están ocupadas 10.0.0.4-10.0.0.9, puedes asignar cualquier IP libre entre 10.0.0.10 y 10.0.255.254.</a:t>
            </a:r>
            <a:br>
              <a:rPr lang="es-ES" dirty="0"/>
            </a:br>
            <a:r>
              <a:rPr lang="es-ES" dirty="0"/>
              <a:t>👉 </a:t>
            </a:r>
            <a:r>
              <a:rPr lang="es-ES" i="1" dirty="0"/>
              <a:t>Esto es útil cuando necesitas que el recurso siempre tenga la misma IP (por ejemplo, servidores DNS o bases de datos).</a:t>
            </a:r>
            <a:endParaRPr lang="es-ES" dirty="0"/>
          </a:p>
          <a:p>
            <a:pPr>
              <a:buNone/>
            </a:pPr>
            <a:r>
              <a:rPr lang="es-ES" b="1" dirty="0"/>
              <a:t>📝 Resumen visual</a:t>
            </a:r>
          </a:p>
          <a:p>
            <a:r>
              <a:rPr lang="es-ES" dirty="0"/>
              <a:t>Tipo de </a:t>
            </a:r>
            <a:r>
              <a:rPr lang="es-ES" dirty="0" err="1"/>
              <a:t>asignación¿Quién</a:t>
            </a:r>
            <a:r>
              <a:rPr lang="es-ES" dirty="0"/>
              <a:t> la elige?¿Cambia con reinicio?¿Cuándo </a:t>
            </a:r>
            <a:r>
              <a:rPr lang="es-ES" dirty="0" err="1"/>
              <a:t>usarla?</a:t>
            </a:r>
            <a:r>
              <a:rPr lang="es-ES" b="1" dirty="0" err="1"/>
              <a:t>Dinámica</a:t>
            </a:r>
            <a:r>
              <a:rPr lang="es-ES" dirty="0" err="1"/>
              <a:t>AzurePuede</a:t>
            </a:r>
            <a:r>
              <a:rPr lang="es-ES" dirty="0"/>
              <a:t> cambiar (si se desasigna)Para recursos temporales o que no requieren IP </a:t>
            </a:r>
            <a:r>
              <a:rPr lang="es-ES" dirty="0" err="1"/>
              <a:t>fija</a:t>
            </a:r>
            <a:r>
              <a:rPr lang="es-ES" b="1" dirty="0" err="1"/>
              <a:t>Estática</a:t>
            </a:r>
            <a:r>
              <a:rPr lang="es-ES" dirty="0" err="1"/>
              <a:t>Tú</a:t>
            </a:r>
            <a:r>
              <a:rPr lang="es-ES" dirty="0"/>
              <a:t> (manualmente)No </a:t>
            </a:r>
            <a:r>
              <a:rPr lang="es-ES" dirty="0" err="1"/>
              <a:t>cambiaCuando</a:t>
            </a:r>
            <a:r>
              <a:rPr lang="es-ES" dirty="0"/>
              <a:t> se necesita una IP fija y predecible</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3/31/2025 4:48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37407829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17</a:t>
            </a:fld>
            <a:endParaRPr lang="en-US" dirty="0"/>
          </a:p>
        </p:txBody>
      </p:sp>
    </p:spTree>
    <p:extLst>
      <p:ext uri="{BB962C8B-B14F-4D97-AF65-F5344CB8AC3E}">
        <p14:creationId xmlns:p14="http://schemas.microsoft.com/office/powerpoint/2010/main" val="13962385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s-ES" b="1" dirty="0"/>
              <a:t>Grupos de Seguridad de Red (NSG)</a:t>
            </a:r>
          </a:p>
          <a:p>
            <a:pPr>
              <a:buNone/>
            </a:pPr>
            <a:r>
              <a:rPr lang="es-ES" dirty="0"/>
              <a:t>Los </a:t>
            </a:r>
            <a:r>
              <a:rPr lang="es-ES" b="1" dirty="0"/>
              <a:t>Network Security </a:t>
            </a:r>
            <a:r>
              <a:rPr lang="es-ES" b="1" dirty="0" err="1"/>
              <a:t>Groups</a:t>
            </a:r>
            <a:r>
              <a:rPr lang="es-ES" b="1" dirty="0"/>
              <a:t> (NSG)</a:t>
            </a:r>
            <a:r>
              <a:rPr lang="es-ES" dirty="0"/>
              <a:t> te permiten </a:t>
            </a:r>
            <a:r>
              <a:rPr lang="es-ES" b="1" dirty="0"/>
              <a:t>limitar el tráfico de red</a:t>
            </a:r>
            <a:r>
              <a:rPr lang="es-ES" dirty="0"/>
              <a:t> hacia y desde los recursos dentro de una red virtual en Azure.</a:t>
            </a:r>
          </a:p>
          <a:p>
            <a:pPr>
              <a:buNone/>
            </a:pPr>
            <a:r>
              <a:rPr lang="es-ES" dirty="0"/>
              <a:t>Un </a:t>
            </a:r>
            <a:r>
              <a:rPr lang="es-ES" b="1" dirty="0"/>
              <a:t>NSG</a:t>
            </a:r>
            <a:r>
              <a:rPr lang="es-ES" dirty="0"/>
              <a:t> contiene una </a:t>
            </a:r>
            <a:r>
              <a:rPr lang="es-ES" b="1" dirty="0"/>
              <a:t>lista de reglas de seguridad</a:t>
            </a:r>
            <a:r>
              <a:rPr lang="es-ES" dirty="0"/>
              <a:t> que:</a:t>
            </a:r>
          </a:p>
          <a:p>
            <a:pPr>
              <a:buFont typeface="Arial" panose="020B0604020202020204" pitchFamily="34" charset="0"/>
              <a:buChar char="•"/>
            </a:pPr>
            <a:r>
              <a:rPr lang="es-ES" b="1" dirty="0"/>
              <a:t>Permiten (</a:t>
            </a:r>
            <a:r>
              <a:rPr lang="es-ES" b="1" dirty="0" err="1"/>
              <a:t>allow</a:t>
            </a:r>
            <a:r>
              <a:rPr lang="es-ES" b="1" dirty="0"/>
              <a:t>)</a:t>
            </a:r>
            <a:r>
              <a:rPr lang="es-ES" dirty="0"/>
              <a:t> o</a:t>
            </a:r>
          </a:p>
          <a:p>
            <a:pPr>
              <a:buFont typeface="Arial" panose="020B0604020202020204" pitchFamily="34" charset="0"/>
              <a:buChar char="•"/>
            </a:pPr>
            <a:r>
              <a:rPr lang="es-ES" b="1" dirty="0"/>
              <a:t>Bloquean (</a:t>
            </a:r>
            <a:r>
              <a:rPr lang="es-ES" b="1" dirty="0" err="1"/>
              <a:t>deny</a:t>
            </a:r>
            <a:r>
              <a:rPr lang="es-ES" b="1" dirty="0"/>
              <a:t>)</a:t>
            </a:r>
            <a:br>
              <a:rPr lang="es-ES" dirty="0"/>
            </a:br>
            <a:r>
              <a:rPr lang="es-ES" dirty="0"/>
              <a:t>el tráfico </a:t>
            </a:r>
            <a:r>
              <a:rPr lang="es-ES" b="1" dirty="0"/>
              <a:t>entrante o saliente</a:t>
            </a:r>
            <a:r>
              <a:rPr lang="es-ES" dirty="0"/>
              <a:t> (</a:t>
            </a:r>
            <a:r>
              <a:rPr lang="es-ES" dirty="0" err="1"/>
              <a:t>inbound</a:t>
            </a:r>
            <a:r>
              <a:rPr lang="es-ES" dirty="0"/>
              <a:t>/</a:t>
            </a:r>
            <a:r>
              <a:rPr lang="es-ES" dirty="0" err="1"/>
              <a:t>outbound</a:t>
            </a:r>
            <a:r>
              <a:rPr lang="es-ES" dirty="0"/>
              <a:t>) según:</a:t>
            </a:r>
          </a:p>
          <a:p>
            <a:pPr>
              <a:buFont typeface="Arial" panose="020B0604020202020204" pitchFamily="34" charset="0"/>
              <a:buChar char="•"/>
            </a:pPr>
            <a:r>
              <a:rPr lang="es-ES" dirty="0"/>
              <a:t>dirección IP,</a:t>
            </a:r>
          </a:p>
          <a:p>
            <a:pPr>
              <a:buFont typeface="Arial" panose="020B0604020202020204" pitchFamily="34" charset="0"/>
              <a:buChar char="•"/>
            </a:pPr>
            <a:r>
              <a:rPr lang="es-ES" dirty="0"/>
              <a:t>puerto,</a:t>
            </a:r>
          </a:p>
          <a:p>
            <a:pPr>
              <a:buFont typeface="Arial" panose="020B0604020202020204" pitchFamily="34" charset="0"/>
              <a:buChar char="•"/>
            </a:pPr>
            <a:r>
              <a:rPr lang="es-ES" dirty="0"/>
              <a:t>y protocolo (TCP/UDP).</a:t>
            </a:r>
          </a:p>
          <a:p>
            <a:pPr>
              <a:buNone/>
            </a:pPr>
            <a:r>
              <a:rPr lang="es-ES" b="1" dirty="0"/>
              <a:t>🔸 ¿Dónde se pueden aplicar los NSG?</a:t>
            </a:r>
          </a:p>
          <a:p>
            <a:pPr>
              <a:buNone/>
            </a:pPr>
            <a:r>
              <a:rPr lang="es-ES" b="1" dirty="0"/>
              <a:t>✅ 1. A subredes</a:t>
            </a:r>
          </a:p>
          <a:p>
            <a:pPr>
              <a:buNone/>
            </a:pPr>
            <a:r>
              <a:rPr lang="es-ES" dirty="0"/>
              <a:t>Puedes asignar un NSG a una </a:t>
            </a:r>
            <a:r>
              <a:rPr lang="es-ES" b="1" dirty="0"/>
              <a:t>subred entera</a:t>
            </a:r>
            <a:r>
              <a:rPr lang="es-ES" dirty="0"/>
              <a:t>, creando lo que se conoce como una </a:t>
            </a:r>
            <a:r>
              <a:rPr lang="es-ES" b="1" dirty="0"/>
              <a:t>subred protegida o DMZ (zona desmilitarizada)</a:t>
            </a:r>
            <a:r>
              <a:rPr lang="es-ES" dirty="0"/>
              <a:t>.</a:t>
            </a:r>
            <a:br>
              <a:rPr lang="es-ES" dirty="0"/>
            </a:br>
            <a:r>
              <a:rPr lang="es-ES" dirty="0"/>
              <a:t>👉 Esto restringe el tráfico hacia todos los recursos dentro de esa subred.</a:t>
            </a:r>
          </a:p>
          <a:p>
            <a:pPr>
              <a:buNone/>
            </a:pPr>
            <a:r>
              <a:rPr lang="es-ES" dirty="0"/>
              <a:t>🔸 </a:t>
            </a:r>
            <a:r>
              <a:rPr lang="es-ES" i="1" dirty="0"/>
              <a:t>Cada subred puede tener </a:t>
            </a:r>
            <a:r>
              <a:rPr lang="es-ES" b="1" i="1" dirty="0"/>
              <a:t>cero o un NSG</a:t>
            </a:r>
            <a:r>
              <a:rPr lang="es-ES" i="1" dirty="0"/>
              <a:t> asociado.</a:t>
            </a:r>
            <a:endParaRPr lang="es-ES" dirty="0"/>
          </a:p>
          <a:p>
            <a:pPr>
              <a:buNone/>
            </a:pPr>
            <a:r>
              <a:rPr lang="es-ES" b="1" dirty="0"/>
              <a:t>✅ 2. A interfaces de red (NIC)</a:t>
            </a:r>
          </a:p>
          <a:p>
            <a:pPr>
              <a:buNone/>
            </a:pPr>
            <a:r>
              <a:rPr lang="es-ES" dirty="0"/>
              <a:t>Puedes asignar un NSG directamente a una </a:t>
            </a:r>
            <a:r>
              <a:rPr lang="es-ES" b="1" dirty="0"/>
              <a:t>interfaz de red (NIC)</a:t>
            </a:r>
            <a:r>
              <a:rPr lang="es-ES" dirty="0"/>
              <a:t> de una máquina virtual.</a:t>
            </a:r>
            <a:br>
              <a:rPr lang="es-ES" dirty="0"/>
            </a:br>
            <a:r>
              <a:rPr lang="es-ES" dirty="0"/>
              <a:t>👉 Esto permite controlar el tráfico que </a:t>
            </a:r>
            <a:r>
              <a:rPr lang="es-ES" b="1" dirty="0"/>
              <a:t>entra o sale específicamente de esa VM</a:t>
            </a:r>
            <a:r>
              <a:rPr lang="es-ES" dirty="0"/>
              <a:t>.</a:t>
            </a:r>
          </a:p>
          <a:p>
            <a:pPr>
              <a:buNone/>
            </a:pPr>
            <a:r>
              <a:rPr lang="es-ES" dirty="0"/>
              <a:t>🔸 </a:t>
            </a:r>
            <a:r>
              <a:rPr lang="es-ES" i="1" dirty="0"/>
              <a:t>Cada NIC puede tener </a:t>
            </a:r>
            <a:r>
              <a:rPr lang="es-ES" b="1" i="1" dirty="0"/>
              <a:t>cero o un NSG</a:t>
            </a:r>
            <a:r>
              <a:rPr lang="es-ES" i="1" dirty="0"/>
              <a:t> asociado.</a:t>
            </a:r>
            <a:endParaRPr lang="es-ES" dirty="0"/>
          </a:p>
          <a:p>
            <a:pPr>
              <a:buNone/>
            </a:pPr>
            <a:r>
              <a:rPr lang="es-ES" b="1" dirty="0"/>
              <a:t>🔸 Resumen de asociaciones posibles:</a:t>
            </a:r>
          </a:p>
          <a:p>
            <a:pPr>
              <a:buNone/>
            </a:pPr>
            <a:r>
              <a:rPr lang="es-ES" b="1" dirty="0" err="1"/>
              <a:t>Elemento</a:t>
            </a:r>
            <a:r>
              <a:rPr lang="es-ES" dirty="0" err="1"/>
              <a:t>¿Puede</a:t>
            </a:r>
            <a:r>
              <a:rPr lang="es-ES" dirty="0"/>
              <a:t> tener NSG?¿</a:t>
            </a:r>
            <a:r>
              <a:rPr lang="es-ES" dirty="0" err="1"/>
              <a:t>Cuántos?Subred</a:t>
            </a:r>
            <a:r>
              <a:rPr lang="es-ES" dirty="0"/>
              <a:t>✔️ Sí1 </a:t>
            </a:r>
            <a:r>
              <a:rPr lang="es-ES" dirty="0" err="1"/>
              <a:t>máximoInterfaz</a:t>
            </a:r>
            <a:r>
              <a:rPr lang="es-ES" dirty="0"/>
              <a:t> de red✔️ Sí1 máximo</a:t>
            </a:r>
          </a:p>
          <a:p>
            <a:pPr>
              <a:buNone/>
            </a:pPr>
            <a:r>
              <a:rPr lang="es-ES" b="1" dirty="0"/>
              <a:t>📝 Al crear un NSG</a:t>
            </a:r>
          </a:p>
          <a:p>
            <a:pPr>
              <a:buNone/>
            </a:pPr>
            <a:r>
              <a:rPr lang="es-ES" dirty="0"/>
              <a:t>La pestaña </a:t>
            </a:r>
            <a:r>
              <a:rPr lang="es-ES" b="1" dirty="0"/>
              <a:t>"</a:t>
            </a:r>
            <a:r>
              <a:rPr lang="es-ES" b="1" dirty="0" err="1"/>
              <a:t>Overview</a:t>
            </a:r>
            <a:r>
              <a:rPr lang="es-ES" b="1" dirty="0"/>
              <a:t>"</a:t>
            </a:r>
            <a:r>
              <a:rPr lang="es-ES" dirty="0"/>
              <a:t> en el portal de Azure te muestra:</a:t>
            </a:r>
          </a:p>
          <a:p>
            <a:pPr>
              <a:buFont typeface="Arial" panose="020B0604020202020204" pitchFamily="34" charset="0"/>
              <a:buChar char="•"/>
            </a:pPr>
            <a:r>
              <a:rPr lang="es-ES" dirty="0"/>
              <a:t>las </a:t>
            </a:r>
            <a:r>
              <a:rPr lang="es-ES" b="1" dirty="0"/>
              <a:t>subredes asociadas</a:t>
            </a:r>
            <a:r>
              <a:rPr lang="es-ES" dirty="0"/>
              <a:t>,</a:t>
            </a:r>
          </a:p>
          <a:p>
            <a:pPr>
              <a:buFont typeface="Arial" panose="020B0604020202020204" pitchFamily="34" charset="0"/>
              <a:buChar char="•"/>
            </a:pPr>
            <a:r>
              <a:rPr lang="es-ES" dirty="0"/>
              <a:t>las </a:t>
            </a:r>
            <a:r>
              <a:rPr lang="es-ES" b="1" dirty="0"/>
              <a:t>interfaces de red asociadas</a:t>
            </a:r>
            <a:r>
              <a:rPr lang="es-ES" dirty="0"/>
              <a:t>,</a:t>
            </a:r>
          </a:p>
          <a:p>
            <a:pPr>
              <a:buFont typeface="Arial" panose="020B0604020202020204" pitchFamily="34" charset="0"/>
              <a:buChar char="•"/>
            </a:pPr>
            <a:r>
              <a:rPr lang="es-ES" dirty="0"/>
              <a:t>y las </a:t>
            </a:r>
            <a:r>
              <a:rPr lang="es-ES" b="1" dirty="0"/>
              <a:t>reglas de seguridad</a:t>
            </a:r>
            <a:r>
              <a:rPr lang="es-ES" dirty="0"/>
              <a:t> activas.</a:t>
            </a:r>
          </a:p>
          <a:p>
            <a:pPr>
              <a:buNone/>
            </a:pPr>
            <a:r>
              <a:rPr lang="es-ES" b="1" dirty="0"/>
              <a:t>✔️ Recomendación práctica:</a:t>
            </a:r>
          </a:p>
          <a:p>
            <a:pPr>
              <a:buFont typeface="Arial" panose="020B0604020202020204" pitchFamily="34" charset="0"/>
              <a:buChar char="•"/>
            </a:pPr>
            <a:r>
              <a:rPr lang="es-ES" b="1" dirty="0"/>
              <a:t>Para la mayoría de escenarios</a:t>
            </a:r>
            <a:r>
              <a:rPr lang="es-ES" dirty="0"/>
              <a:t>, es mejor </a:t>
            </a:r>
            <a:r>
              <a:rPr lang="es-ES" b="1" dirty="0"/>
              <a:t>asociar los NSG a nivel de subred</a:t>
            </a:r>
            <a:r>
              <a:rPr lang="es-ES" dirty="0"/>
              <a:t>, ya que así se </a:t>
            </a:r>
            <a:r>
              <a:rPr lang="es-ES" b="1" dirty="0"/>
              <a:t>reutilizan</a:t>
            </a:r>
            <a:r>
              <a:rPr lang="es-ES" dirty="0"/>
              <a:t> más fácilmente y son más fáciles de mantener.</a:t>
            </a:r>
          </a:p>
          <a:p>
            <a:pPr>
              <a:buFont typeface="Arial" panose="020B0604020202020204" pitchFamily="34" charset="0"/>
              <a:buChar char="•"/>
            </a:pPr>
            <a:r>
              <a:rPr lang="es-ES" dirty="0"/>
              <a:t>Solo en </a:t>
            </a:r>
            <a:r>
              <a:rPr lang="es-ES" b="1" dirty="0"/>
              <a:t>casos especiales</a:t>
            </a:r>
            <a:r>
              <a:rPr lang="es-ES" dirty="0"/>
              <a:t> (como máquinas con funciones específicas, tipo </a:t>
            </a:r>
            <a:r>
              <a:rPr lang="es-ES" b="1" dirty="0"/>
              <a:t>firewall virtual o NVA</a:t>
            </a:r>
            <a:r>
              <a:rPr lang="es-ES" dirty="0"/>
              <a:t>) se recomienda aplicar el NSG directamente a la NIC.</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3/31/2025 4:48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961213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s-ES" b="1" dirty="0"/>
              <a:t>Reglas en los Network Security </a:t>
            </a:r>
            <a:r>
              <a:rPr lang="es-ES" b="1" dirty="0" err="1"/>
              <a:t>Groups</a:t>
            </a:r>
            <a:r>
              <a:rPr lang="es-ES" b="1" dirty="0"/>
              <a:t> (NSG)</a:t>
            </a:r>
          </a:p>
          <a:p>
            <a:pPr>
              <a:buNone/>
            </a:pPr>
            <a:r>
              <a:rPr lang="es-ES" dirty="0"/>
              <a:t>Las </a:t>
            </a:r>
            <a:r>
              <a:rPr lang="es-ES" b="1" dirty="0"/>
              <a:t>reglas de seguridad</a:t>
            </a:r>
            <a:r>
              <a:rPr lang="es-ES" dirty="0"/>
              <a:t> en los NSG permiten </a:t>
            </a:r>
            <a:r>
              <a:rPr lang="es-ES" b="1" dirty="0"/>
              <a:t>filtrar</a:t>
            </a:r>
            <a:r>
              <a:rPr lang="es-ES" dirty="0"/>
              <a:t> el tipo de tráfico de red que puede entrar o salir de:</a:t>
            </a:r>
          </a:p>
          <a:p>
            <a:pPr>
              <a:buFont typeface="Arial" panose="020B0604020202020204" pitchFamily="34" charset="0"/>
              <a:buChar char="•"/>
            </a:pPr>
            <a:r>
              <a:rPr lang="es-ES" dirty="0"/>
              <a:t>subredes dentro de una red virtual, o</a:t>
            </a:r>
          </a:p>
          <a:p>
            <a:pPr>
              <a:buFont typeface="Arial" panose="020B0604020202020204" pitchFamily="34" charset="0"/>
              <a:buChar char="•"/>
            </a:pPr>
            <a:r>
              <a:rPr lang="es-ES" dirty="0"/>
              <a:t>interfaces de red (NIC) de máquinas virtuales.</a:t>
            </a:r>
          </a:p>
          <a:p>
            <a:pPr>
              <a:buNone/>
            </a:pPr>
            <a:r>
              <a:rPr lang="es-ES" b="1" dirty="0"/>
              <a:t>🔸 Reglas personalizadas</a:t>
            </a:r>
          </a:p>
          <a:p>
            <a:pPr>
              <a:buNone/>
            </a:pPr>
            <a:r>
              <a:rPr lang="es-ES" dirty="0"/>
              <a:t>Tú puedes crear reglas adicionales especificando estos parámetros:</a:t>
            </a:r>
          </a:p>
          <a:p>
            <a:pPr>
              <a:buNone/>
            </a:pPr>
            <a:r>
              <a:rPr lang="es-ES" b="1" dirty="0" err="1"/>
              <a:t>CampoQué</a:t>
            </a:r>
            <a:r>
              <a:rPr lang="es-ES" b="1" dirty="0"/>
              <a:t> </a:t>
            </a:r>
            <a:r>
              <a:rPr lang="es-ES" b="1" dirty="0" err="1"/>
              <a:t>defineNombre</a:t>
            </a:r>
            <a:r>
              <a:rPr lang="es-ES" dirty="0" err="1"/>
              <a:t>Nombre</a:t>
            </a:r>
            <a:r>
              <a:rPr lang="es-ES" dirty="0"/>
              <a:t> único de la </a:t>
            </a:r>
            <a:r>
              <a:rPr lang="es-ES" dirty="0" err="1"/>
              <a:t>regla</a:t>
            </a:r>
            <a:r>
              <a:rPr lang="es-ES" b="1" dirty="0" err="1"/>
              <a:t>Prioridad</a:t>
            </a:r>
            <a:r>
              <a:rPr lang="es-ES" dirty="0" err="1"/>
              <a:t>Número</a:t>
            </a:r>
            <a:r>
              <a:rPr lang="es-ES" dirty="0"/>
              <a:t> entre 100 y 4096 (menor número = mayor prioridad)</a:t>
            </a:r>
            <a:r>
              <a:rPr lang="es-ES" b="1" dirty="0" err="1"/>
              <a:t>Puerto</a:t>
            </a:r>
            <a:r>
              <a:rPr lang="es-ES" dirty="0" err="1"/>
              <a:t>Número</a:t>
            </a:r>
            <a:r>
              <a:rPr lang="es-ES" dirty="0"/>
              <a:t> de puerto o rango (ej. 80, 443, 20-21)</a:t>
            </a:r>
            <a:r>
              <a:rPr lang="es-ES" b="1" dirty="0" err="1"/>
              <a:t>Protocolo</a:t>
            </a:r>
            <a:r>
              <a:rPr lang="es-ES" dirty="0" err="1"/>
              <a:t>Any</a:t>
            </a:r>
            <a:r>
              <a:rPr lang="es-ES" dirty="0"/>
              <a:t>, TCP o </a:t>
            </a:r>
            <a:r>
              <a:rPr lang="es-ES" dirty="0" err="1"/>
              <a:t>UDP</a:t>
            </a:r>
            <a:r>
              <a:rPr lang="es-ES" b="1" dirty="0" err="1"/>
              <a:t>Origen</a:t>
            </a:r>
            <a:r>
              <a:rPr lang="es-ES" dirty="0" err="1"/>
              <a:t>Any</a:t>
            </a:r>
            <a:r>
              <a:rPr lang="es-ES" dirty="0"/>
              <a:t>, dirección IP concreta, o una etiqueta como Internet, </a:t>
            </a:r>
            <a:r>
              <a:rPr lang="es-ES" dirty="0" err="1"/>
              <a:t>VirtualNetwork</a:t>
            </a:r>
            <a:r>
              <a:rPr lang="es-ES" b="1" dirty="0" err="1"/>
              <a:t>Destino</a:t>
            </a:r>
            <a:r>
              <a:rPr lang="es-ES" dirty="0" err="1"/>
              <a:t>Any</a:t>
            </a:r>
            <a:r>
              <a:rPr lang="es-ES" dirty="0"/>
              <a:t>, IP, subred o recurso (</a:t>
            </a:r>
            <a:r>
              <a:rPr lang="es-ES" dirty="0" err="1"/>
              <a:t>VirtualNetwork</a:t>
            </a:r>
            <a:r>
              <a:rPr lang="es-ES" dirty="0"/>
              <a:t>, </a:t>
            </a:r>
            <a:r>
              <a:rPr lang="es-ES" dirty="0" err="1"/>
              <a:t>AzureLoadBalancer</a:t>
            </a:r>
            <a:r>
              <a:rPr lang="es-ES" dirty="0"/>
              <a:t>)</a:t>
            </a:r>
            <a:r>
              <a:rPr lang="es-ES" b="1" dirty="0" err="1"/>
              <a:t>Acción</a:t>
            </a:r>
            <a:r>
              <a:rPr lang="es-ES" dirty="0" err="1"/>
              <a:t>Allow</a:t>
            </a:r>
            <a:r>
              <a:rPr lang="es-ES" dirty="0"/>
              <a:t> o </a:t>
            </a:r>
            <a:r>
              <a:rPr lang="es-ES" dirty="0" err="1"/>
              <a:t>Deny</a:t>
            </a:r>
            <a:endParaRPr lang="es-ES" dirty="0"/>
          </a:p>
          <a:p>
            <a:pPr>
              <a:buNone/>
            </a:pPr>
            <a:r>
              <a:rPr lang="es-ES" dirty="0"/>
              <a:t>👉 </a:t>
            </a:r>
            <a:r>
              <a:rPr lang="es-ES" i="1" dirty="0"/>
              <a:t>Cuanto menor sea la prioridad numérica, antes se aplica la regla.</a:t>
            </a:r>
            <a:endParaRPr lang="es-ES" dirty="0"/>
          </a:p>
          <a:p>
            <a:pPr>
              <a:buNone/>
            </a:pPr>
            <a:r>
              <a:rPr lang="es-ES" b="1" dirty="0"/>
              <a:t>🔸 Reglas predeterminadas</a:t>
            </a:r>
          </a:p>
          <a:p>
            <a:pPr>
              <a:buNone/>
            </a:pPr>
            <a:r>
              <a:rPr lang="es-ES" dirty="0"/>
              <a:t>Cuando creas un NSG, </a:t>
            </a:r>
            <a:r>
              <a:rPr lang="es-ES" b="1" dirty="0"/>
              <a:t>Azure genera automáticamente 6 reglas predeterminadas</a:t>
            </a:r>
            <a:r>
              <a:rPr lang="es-ES" dirty="0"/>
              <a:t> (3 de entrada y 3 de salida).</a:t>
            </a:r>
            <a:br>
              <a:rPr lang="es-ES" dirty="0"/>
            </a:br>
            <a:r>
              <a:rPr lang="es-ES" dirty="0"/>
              <a:t>No puedes eliminarlas, pero sí </a:t>
            </a:r>
            <a:r>
              <a:rPr lang="es-ES" b="1" dirty="0"/>
              <a:t>anularlas</a:t>
            </a:r>
            <a:r>
              <a:rPr lang="es-ES" dirty="0"/>
              <a:t> con nuevas reglas de mayor prioridad (número menor).</a:t>
            </a:r>
          </a:p>
          <a:p>
            <a:pPr>
              <a:buNone/>
            </a:pPr>
            <a:r>
              <a:rPr lang="es-ES" b="1" dirty="0"/>
              <a:t>🔸 Reglas de entrada (</a:t>
            </a:r>
            <a:r>
              <a:rPr lang="es-ES" b="1" dirty="0" err="1"/>
              <a:t>Inbound</a:t>
            </a:r>
            <a:r>
              <a:rPr lang="es-ES" b="1" dirty="0"/>
              <a:t>)</a:t>
            </a:r>
          </a:p>
          <a:p>
            <a:pPr>
              <a:buNone/>
            </a:pPr>
            <a:r>
              <a:rPr lang="es-ES" dirty="0"/>
              <a:t>Azure crea 3 reglas predeterminadas:</a:t>
            </a:r>
          </a:p>
          <a:p>
            <a:pPr>
              <a:buFont typeface="+mj-lt"/>
              <a:buAutoNum type="arabicPeriod"/>
            </a:pPr>
            <a:r>
              <a:rPr lang="es-ES" dirty="0"/>
              <a:t>Permitir tráfico entrante desde </a:t>
            </a:r>
            <a:r>
              <a:rPr lang="es-ES" b="1" dirty="0"/>
              <a:t>la red virtual</a:t>
            </a:r>
            <a:r>
              <a:rPr lang="es-ES" dirty="0"/>
              <a:t> (</a:t>
            </a:r>
            <a:r>
              <a:rPr lang="es-ES" dirty="0" err="1"/>
              <a:t>VirtualNetwork</a:t>
            </a:r>
            <a:r>
              <a:rPr lang="es-ES" dirty="0"/>
              <a:t>)</a:t>
            </a:r>
          </a:p>
          <a:p>
            <a:pPr>
              <a:buFont typeface="+mj-lt"/>
              <a:buAutoNum type="arabicPeriod"/>
            </a:pPr>
            <a:r>
              <a:rPr lang="es-ES" dirty="0"/>
              <a:t>Permitir tráfico desde </a:t>
            </a:r>
            <a:r>
              <a:rPr lang="es-ES" b="1" dirty="0"/>
              <a:t>Azure Load </a:t>
            </a:r>
            <a:r>
              <a:rPr lang="es-ES" b="1" dirty="0" err="1"/>
              <a:t>Balancer</a:t>
            </a:r>
            <a:endParaRPr lang="es-ES" dirty="0"/>
          </a:p>
          <a:p>
            <a:pPr>
              <a:buFont typeface="+mj-lt"/>
              <a:buAutoNum type="arabicPeriod"/>
            </a:pPr>
            <a:r>
              <a:rPr lang="es-ES" b="1" dirty="0"/>
              <a:t>Denegar todo lo demás</a:t>
            </a:r>
            <a:r>
              <a:rPr lang="es-ES" dirty="0"/>
              <a:t> (tráfico externo por defecto está bloqueado)</a:t>
            </a:r>
          </a:p>
          <a:p>
            <a:pPr>
              <a:buNone/>
            </a:pPr>
            <a:r>
              <a:rPr lang="es-ES" b="1" dirty="0"/>
              <a:t>🔸 Reglas de salida (</a:t>
            </a:r>
            <a:r>
              <a:rPr lang="es-ES" b="1" dirty="0" err="1"/>
              <a:t>Outbound</a:t>
            </a:r>
            <a:r>
              <a:rPr lang="es-ES" b="1" dirty="0"/>
              <a:t>)</a:t>
            </a:r>
          </a:p>
          <a:p>
            <a:pPr>
              <a:buNone/>
            </a:pPr>
            <a:r>
              <a:rPr lang="es-ES" dirty="0"/>
              <a:t>También se crean 3 reglas por defecto:</a:t>
            </a:r>
          </a:p>
          <a:p>
            <a:pPr>
              <a:buFont typeface="+mj-lt"/>
              <a:buAutoNum type="arabicPeriod"/>
            </a:pPr>
            <a:r>
              <a:rPr lang="es-ES" dirty="0"/>
              <a:t>Permitir salida hacia </a:t>
            </a:r>
            <a:r>
              <a:rPr lang="es-ES" b="1" dirty="0"/>
              <a:t>la red virtual</a:t>
            </a:r>
            <a:endParaRPr lang="es-ES" dirty="0"/>
          </a:p>
          <a:p>
            <a:pPr>
              <a:buFont typeface="+mj-lt"/>
              <a:buAutoNum type="arabicPeriod"/>
            </a:pPr>
            <a:r>
              <a:rPr lang="es-ES" dirty="0"/>
              <a:t>Permitir salida hacia </a:t>
            </a:r>
            <a:r>
              <a:rPr lang="es-ES" b="1" dirty="0"/>
              <a:t>Internet</a:t>
            </a:r>
            <a:endParaRPr lang="es-ES" dirty="0"/>
          </a:p>
          <a:p>
            <a:pPr>
              <a:buFont typeface="+mj-lt"/>
              <a:buAutoNum type="arabicPeriod"/>
            </a:pPr>
            <a:r>
              <a:rPr lang="es-ES" b="1" dirty="0"/>
              <a:t>Denegar todo lo demás</a:t>
            </a:r>
            <a:endParaRPr lang="es-ES" dirty="0"/>
          </a:p>
          <a:p>
            <a:pPr>
              <a:buNone/>
            </a:pPr>
            <a:r>
              <a:rPr lang="es-ES" b="1" dirty="0"/>
              <a:t>✔️ Ejemplo práctico:</a:t>
            </a:r>
          </a:p>
          <a:p>
            <a:pPr>
              <a:buNone/>
            </a:pPr>
            <a:r>
              <a:rPr lang="es-ES" dirty="0"/>
              <a:t>Supón que quieres permitir solo tráfico HTTP (puerto 80) desde Internet hacia una máquina virtual:</a:t>
            </a:r>
          </a:p>
          <a:p>
            <a:pPr>
              <a:buFont typeface="Arial" panose="020B0604020202020204" pitchFamily="34" charset="0"/>
              <a:buChar char="•"/>
            </a:pPr>
            <a:r>
              <a:rPr lang="es-ES" b="1" dirty="0"/>
              <a:t>Nombre:</a:t>
            </a:r>
            <a:r>
              <a:rPr lang="es-ES" dirty="0"/>
              <a:t> </a:t>
            </a:r>
            <a:r>
              <a:rPr lang="es-ES" dirty="0" err="1"/>
              <a:t>Allow</a:t>
            </a:r>
            <a:r>
              <a:rPr lang="es-ES" dirty="0"/>
              <a:t>-HTTP</a:t>
            </a:r>
          </a:p>
          <a:p>
            <a:pPr>
              <a:buFont typeface="Arial" panose="020B0604020202020204" pitchFamily="34" charset="0"/>
              <a:buChar char="•"/>
            </a:pPr>
            <a:r>
              <a:rPr lang="es-ES" b="1" dirty="0"/>
              <a:t>Prioridad:</a:t>
            </a:r>
            <a:r>
              <a:rPr lang="es-ES" dirty="0"/>
              <a:t> 100 (para que se aplique antes que la regla de denegar por defecto)</a:t>
            </a:r>
          </a:p>
          <a:p>
            <a:pPr>
              <a:buFont typeface="Arial" panose="020B0604020202020204" pitchFamily="34" charset="0"/>
              <a:buChar char="•"/>
            </a:pPr>
            <a:r>
              <a:rPr lang="es-ES" b="1" dirty="0"/>
              <a:t>Puerto:</a:t>
            </a:r>
            <a:r>
              <a:rPr lang="es-ES" dirty="0"/>
              <a:t> 80</a:t>
            </a:r>
          </a:p>
          <a:p>
            <a:pPr>
              <a:buFont typeface="Arial" panose="020B0604020202020204" pitchFamily="34" charset="0"/>
              <a:buChar char="•"/>
            </a:pPr>
            <a:r>
              <a:rPr lang="es-ES" b="1" dirty="0"/>
              <a:t>Protocolo:</a:t>
            </a:r>
            <a:r>
              <a:rPr lang="es-ES" dirty="0"/>
              <a:t> TCP</a:t>
            </a:r>
          </a:p>
          <a:p>
            <a:pPr>
              <a:buFont typeface="Arial" panose="020B0604020202020204" pitchFamily="34" charset="0"/>
              <a:buChar char="•"/>
            </a:pPr>
            <a:r>
              <a:rPr lang="es-ES" b="1" dirty="0"/>
              <a:t>Origen:</a:t>
            </a:r>
            <a:r>
              <a:rPr lang="es-ES" dirty="0"/>
              <a:t> Internet (o </a:t>
            </a:r>
            <a:r>
              <a:rPr lang="es-ES" dirty="0" err="1"/>
              <a:t>Any</a:t>
            </a:r>
            <a:r>
              <a:rPr lang="es-ES" dirty="0"/>
              <a:t>)</a:t>
            </a:r>
          </a:p>
          <a:p>
            <a:pPr>
              <a:buFont typeface="Arial" panose="020B0604020202020204" pitchFamily="34" charset="0"/>
              <a:buChar char="•"/>
            </a:pPr>
            <a:r>
              <a:rPr lang="es-ES" b="1" dirty="0"/>
              <a:t>Destino:</a:t>
            </a:r>
            <a:r>
              <a:rPr lang="es-ES" dirty="0"/>
              <a:t> IP o NIC de la VM</a:t>
            </a:r>
          </a:p>
          <a:p>
            <a:pPr>
              <a:buFont typeface="Arial" panose="020B0604020202020204" pitchFamily="34" charset="0"/>
              <a:buChar char="•"/>
            </a:pPr>
            <a:r>
              <a:rPr lang="es-ES" b="1" dirty="0"/>
              <a:t>Acción:</a:t>
            </a:r>
            <a:r>
              <a:rPr lang="es-ES" dirty="0"/>
              <a:t> </a:t>
            </a:r>
            <a:r>
              <a:rPr lang="es-ES" dirty="0" err="1"/>
              <a:t>Allow</a:t>
            </a:r>
            <a:endParaRPr lang="es-E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3/31/2025 4:48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3176838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s-ES" b="1" dirty="0"/>
              <a:t>Reglas Efectivas en los NSG (Network Security </a:t>
            </a:r>
            <a:r>
              <a:rPr lang="es-ES" b="1" dirty="0" err="1"/>
              <a:t>Groups</a:t>
            </a:r>
            <a:r>
              <a:rPr lang="es-ES" b="1" dirty="0"/>
              <a:t>)</a:t>
            </a:r>
          </a:p>
          <a:p>
            <a:pPr>
              <a:buNone/>
            </a:pPr>
            <a:r>
              <a:rPr lang="es-ES" dirty="0"/>
              <a:t>Cuando usas NSG en </a:t>
            </a:r>
            <a:r>
              <a:rPr lang="es-ES" b="1" dirty="0"/>
              <a:t>subredes</a:t>
            </a:r>
            <a:r>
              <a:rPr lang="es-ES" dirty="0"/>
              <a:t> y en </a:t>
            </a:r>
            <a:r>
              <a:rPr lang="es-ES" b="1" dirty="0"/>
              <a:t>interfaces de red (NIC)</a:t>
            </a:r>
            <a:r>
              <a:rPr lang="es-ES" dirty="0"/>
              <a:t> al mismo tiempo, debes tener en cuenta que:</a:t>
            </a:r>
          </a:p>
          <a:p>
            <a:pPr>
              <a:buNone/>
            </a:pPr>
            <a:r>
              <a:rPr lang="es-ES" b="1" dirty="0"/>
              <a:t>❗ Las reglas se evalúan de forma independiente.</a:t>
            </a:r>
          </a:p>
          <a:p>
            <a:pPr>
              <a:buNone/>
            </a:pPr>
            <a:r>
              <a:rPr lang="es-ES" dirty="0"/>
              <a:t>Esto significa que </a:t>
            </a:r>
            <a:r>
              <a:rPr lang="es-ES" b="1" dirty="0"/>
              <a:t>si no hay una regla de “permitir” (ALLOW) en ambos niveles</a:t>
            </a:r>
            <a:r>
              <a:rPr lang="es-ES" dirty="0"/>
              <a:t>, el tráfico será </a:t>
            </a:r>
            <a:r>
              <a:rPr lang="es-ES" b="1" dirty="0"/>
              <a:t>bloqueado</a:t>
            </a:r>
            <a:r>
              <a:rPr lang="es-ES" dirty="0"/>
              <a:t>, aunque una de las dos lo permita.</a:t>
            </a:r>
          </a:p>
          <a:p>
            <a:pPr>
              <a:buNone/>
            </a:pPr>
            <a:r>
              <a:rPr lang="es-ES" b="1" dirty="0"/>
              <a:t>🔸 Ejemplo práctico de tráfico entrante (</a:t>
            </a:r>
            <a:r>
              <a:rPr lang="es-ES" b="1" dirty="0" err="1"/>
              <a:t>Inbound</a:t>
            </a:r>
            <a:r>
              <a:rPr lang="es-ES" b="1" dirty="0"/>
              <a:t>)</a:t>
            </a:r>
          </a:p>
          <a:p>
            <a:pPr>
              <a:buNone/>
            </a:pPr>
            <a:r>
              <a:rPr lang="es-ES" dirty="0"/>
              <a:t>Supón que llega tráfico al puerto 80 (HTTP):</a:t>
            </a:r>
          </a:p>
          <a:p>
            <a:pPr>
              <a:buNone/>
            </a:pPr>
            <a:r>
              <a:rPr lang="es-ES" b="1" dirty="0" err="1"/>
              <a:t>NivelRegla</a:t>
            </a:r>
            <a:r>
              <a:rPr lang="es-ES" b="1" dirty="0"/>
              <a:t> </a:t>
            </a:r>
            <a:r>
              <a:rPr lang="es-ES" b="1" dirty="0" err="1"/>
              <a:t>necesaria</a:t>
            </a:r>
            <a:r>
              <a:rPr lang="es-ES" dirty="0" err="1"/>
              <a:t>NSG</a:t>
            </a:r>
            <a:r>
              <a:rPr lang="es-ES" dirty="0"/>
              <a:t> en la subred✔️ Permitir puerto 80NSG en la NIC✔️ Permitir puerto 80</a:t>
            </a:r>
          </a:p>
          <a:p>
            <a:pPr>
              <a:buNone/>
            </a:pPr>
            <a:r>
              <a:rPr lang="es-ES" dirty="0"/>
              <a:t>👉 </a:t>
            </a:r>
            <a:r>
              <a:rPr lang="es-ES" i="1" dirty="0"/>
              <a:t>Si uno de ellos no tiene una regla que permita el tráfico, el acceso será bloqueado.</a:t>
            </a:r>
            <a:endParaRPr lang="es-ES" dirty="0"/>
          </a:p>
          <a:p>
            <a:pPr>
              <a:buNone/>
            </a:pPr>
            <a:r>
              <a:rPr lang="es-ES" b="1" dirty="0"/>
              <a:t>🔄 Orden de evaluación</a:t>
            </a:r>
          </a:p>
          <a:p>
            <a:pPr>
              <a:buFont typeface="Arial" panose="020B0604020202020204" pitchFamily="34" charset="0"/>
              <a:buChar char="•"/>
            </a:pPr>
            <a:r>
              <a:rPr lang="es-ES" b="1" dirty="0"/>
              <a:t>Tráfico de entrada (</a:t>
            </a:r>
            <a:r>
              <a:rPr lang="es-ES" b="1" dirty="0" err="1"/>
              <a:t>Inbound</a:t>
            </a:r>
            <a:r>
              <a:rPr lang="es-ES" b="1" dirty="0"/>
              <a:t>)</a:t>
            </a:r>
            <a:r>
              <a:rPr lang="es-ES" dirty="0"/>
              <a:t>:</a:t>
            </a:r>
            <a:br>
              <a:rPr lang="es-ES" dirty="0"/>
            </a:br>
            <a:r>
              <a:rPr lang="es-ES" dirty="0"/>
              <a:t>1️⃣ Primero se evalúa el </a:t>
            </a:r>
            <a:r>
              <a:rPr lang="es-ES" b="1" dirty="0"/>
              <a:t>NSG de la subred</a:t>
            </a:r>
            <a:br>
              <a:rPr lang="es-ES" dirty="0"/>
            </a:br>
            <a:r>
              <a:rPr lang="es-ES" dirty="0"/>
              <a:t>2️⃣ Luego el </a:t>
            </a:r>
            <a:r>
              <a:rPr lang="es-ES" b="1" dirty="0"/>
              <a:t>NSG de la NIC</a:t>
            </a:r>
            <a:endParaRPr lang="es-ES" dirty="0"/>
          </a:p>
          <a:p>
            <a:pPr>
              <a:buFont typeface="Arial" panose="020B0604020202020204" pitchFamily="34" charset="0"/>
              <a:buChar char="•"/>
            </a:pPr>
            <a:r>
              <a:rPr lang="es-ES" b="1" dirty="0"/>
              <a:t>Tráfico de salida (</a:t>
            </a:r>
            <a:r>
              <a:rPr lang="es-ES" b="1" dirty="0" err="1"/>
              <a:t>Outbound</a:t>
            </a:r>
            <a:r>
              <a:rPr lang="es-ES" b="1" dirty="0"/>
              <a:t>)</a:t>
            </a:r>
            <a:r>
              <a:rPr lang="es-ES" dirty="0"/>
              <a:t>:</a:t>
            </a:r>
            <a:br>
              <a:rPr lang="es-ES" dirty="0"/>
            </a:br>
            <a:r>
              <a:rPr lang="es-ES" dirty="0"/>
              <a:t>🔁 El orden se invierte:</a:t>
            </a:r>
            <a:br>
              <a:rPr lang="es-ES" dirty="0"/>
            </a:br>
            <a:r>
              <a:rPr lang="es-ES" dirty="0"/>
              <a:t>1️⃣ Primero se evalúa el </a:t>
            </a:r>
            <a:r>
              <a:rPr lang="es-ES" b="1" dirty="0"/>
              <a:t>NSG de la NIC</a:t>
            </a:r>
            <a:br>
              <a:rPr lang="es-ES" dirty="0"/>
            </a:br>
            <a:r>
              <a:rPr lang="es-ES" dirty="0"/>
              <a:t>2️⃣ Luego el </a:t>
            </a:r>
            <a:r>
              <a:rPr lang="es-ES" b="1" dirty="0"/>
              <a:t>NSG de la subred</a:t>
            </a:r>
            <a:endParaRPr lang="es-ES" dirty="0"/>
          </a:p>
          <a:p>
            <a:pPr>
              <a:buNone/>
            </a:pPr>
            <a:r>
              <a:rPr lang="es-ES" b="1" dirty="0"/>
              <a:t>🧠 ¿Cómo saber qué reglas se están aplicando?</a:t>
            </a:r>
          </a:p>
          <a:p>
            <a:pPr>
              <a:buNone/>
            </a:pPr>
            <a:r>
              <a:rPr lang="es-ES" dirty="0"/>
              <a:t>Azure ofrece una opción muy útil:</a:t>
            </a:r>
            <a:br>
              <a:rPr lang="es-ES" dirty="0"/>
            </a:br>
            <a:r>
              <a:rPr lang="es-ES" dirty="0"/>
              <a:t>🔗 </a:t>
            </a:r>
            <a:r>
              <a:rPr lang="es-ES" b="1" dirty="0"/>
              <a:t>"</a:t>
            </a:r>
            <a:r>
              <a:rPr lang="es-ES" b="1" dirty="0" err="1"/>
              <a:t>Effective</a:t>
            </a:r>
            <a:r>
              <a:rPr lang="es-ES" b="1" dirty="0"/>
              <a:t> </a:t>
            </a:r>
            <a:r>
              <a:rPr lang="es-ES" b="1" dirty="0" err="1"/>
              <a:t>security</a:t>
            </a:r>
            <a:r>
              <a:rPr lang="es-ES" b="1" dirty="0"/>
              <a:t> rules" (Reglas efectivas de seguridad)</a:t>
            </a:r>
            <a:br>
              <a:rPr lang="es-ES" dirty="0"/>
            </a:br>
            <a:r>
              <a:rPr lang="es-ES" dirty="0"/>
              <a:t>👉 Desde el portal de Azure, puedes ver las reglas reales que se están aplicando a una NIC, combinando las de subred + NIC.</a:t>
            </a:r>
          </a:p>
          <a:p>
            <a:r>
              <a:rPr lang="es-ES" dirty="0"/>
              <a:t>Esto es </a:t>
            </a:r>
            <a:r>
              <a:rPr lang="es-ES" b="1" dirty="0"/>
              <a:t>muy útil para diagnosticar problemas de conectividad</a:t>
            </a:r>
            <a:r>
              <a:rPr lang="es-ES" dirty="0"/>
              <a:t>, especialmente cuando tienes varios </a:t>
            </a:r>
            <a:r>
              <a:rPr lang="es-ES" dirty="0" err="1"/>
              <a:t>NSGs</a:t>
            </a:r>
            <a:r>
              <a:rPr lang="es-ES" dirty="0"/>
              <a:t> y no sabes por qué algo no funciona.</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3/31/2025 4:48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8733914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s-ES" b="1" dirty="0"/>
              <a:t>Creación de reglas en NSG</a:t>
            </a:r>
          </a:p>
          <a:p>
            <a:pPr>
              <a:buNone/>
            </a:pPr>
            <a:r>
              <a:rPr lang="es-ES" dirty="0"/>
              <a:t>Puedes añadir fácilmente reglas de </a:t>
            </a:r>
            <a:r>
              <a:rPr lang="es-ES" b="1" dirty="0"/>
              <a:t>entrada (</a:t>
            </a:r>
            <a:r>
              <a:rPr lang="es-ES" b="1" dirty="0" err="1"/>
              <a:t>inbound</a:t>
            </a:r>
            <a:r>
              <a:rPr lang="es-ES" b="1" dirty="0"/>
              <a:t>)</a:t>
            </a:r>
            <a:r>
              <a:rPr lang="es-ES" dirty="0"/>
              <a:t> y </a:t>
            </a:r>
            <a:r>
              <a:rPr lang="es-ES" b="1" dirty="0"/>
              <a:t>salida (</a:t>
            </a:r>
            <a:r>
              <a:rPr lang="es-ES" b="1" dirty="0" err="1"/>
              <a:t>outbound</a:t>
            </a:r>
            <a:r>
              <a:rPr lang="es-ES" b="1" dirty="0"/>
              <a:t>)</a:t>
            </a:r>
            <a:r>
              <a:rPr lang="es-ES" dirty="0"/>
              <a:t> desde el portal de Azure.</a:t>
            </a:r>
          </a:p>
          <a:p>
            <a:pPr>
              <a:buNone/>
            </a:pPr>
            <a:r>
              <a:rPr lang="es-ES" dirty="0"/>
              <a:t>Hay </a:t>
            </a:r>
            <a:r>
              <a:rPr lang="es-ES" b="1" dirty="0"/>
              <a:t>dos modos</a:t>
            </a:r>
            <a:r>
              <a:rPr lang="es-ES" dirty="0"/>
              <a:t> para hacerlo:</a:t>
            </a:r>
          </a:p>
          <a:p>
            <a:pPr>
              <a:buFont typeface="Arial" panose="020B0604020202020204" pitchFamily="34" charset="0"/>
              <a:buChar char="•"/>
            </a:pPr>
            <a:r>
              <a:rPr lang="es-ES" b="1" dirty="0"/>
              <a:t>Básico (Basic):</a:t>
            </a:r>
            <a:r>
              <a:rPr lang="es-ES" dirty="0"/>
              <a:t> configuración rápida con opciones comunes.</a:t>
            </a:r>
          </a:p>
          <a:p>
            <a:pPr>
              <a:buFont typeface="Arial" panose="020B0604020202020204" pitchFamily="34" charset="0"/>
              <a:buChar char="•"/>
            </a:pPr>
            <a:r>
              <a:rPr lang="es-ES" b="1" dirty="0"/>
              <a:t>Avanzado (</a:t>
            </a:r>
            <a:r>
              <a:rPr lang="es-ES" b="1" dirty="0" err="1"/>
              <a:t>Advanced</a:t>
            </a:r>
            <a:r>
              <a:rPr lang="es-ES" b="1" dirty="0"/>
              <a:t>):</a:t>
            </a:r>
            <a:r>
              <a:rPr lang="es-ES" dirty="0"/>
              <a:t> te permite elegir entre una </a:t>
            </a:r>
            <a:r>
              <a:rPr lang="es-ES" b="1" dirty="0"/>
              <a:t>gran variedad de servicios predefinidos</a:t>
            </a:r>
            <a:r>
              <a:rPr lang="es-ES" dirty="0"/>
              <a:t>, como HTTPS, RDP, FTP, DNS, etc.</a:t>
            </a:r>
          </a:p>
          <a:p>
            <a:pPr>
              <a:buNone/>
            </a:pPr>
            <a:r>
              <a:rPr lang="es-ES" b="1" dirty="0"/>
              <a:t>🔸 Campos que debes configurar en la regla</a:t>
            </a:r>
          </a:p>
          <a:p>
            <a:pPr>
              <a:buNone/>
            </a:pPr>
            <a:r>
              <a:rPr lang="es-ES" b="1" dirty="0"/>
              <a:t>✅ </a:t>
            </a:r>
            <a:r>
              <a:rPr lang="es-ES" b="1" dirty="0" err="1"/>
              <a:t>Service</a:t>
            </a:r>
            <a:r>
              <a:rPr lang="es-ES" b="1" dirty="0"/>
              <a:t> (Servicio):</a:t>
            </a:r>
          </a:p>
          <a:p>
            <a:pPr>
              <a:buFont typeface="Arial" panose="020B0604020202020204" pitchFamily="34" charset="0"/>
              <a:buChar char="•"/>
            </a:pPr>
            <a:r>
              <a:rPr lang="es-ES" dirty="0"/>
              <a:t>Puedes elegir un servicio predefinido, como HTTPS, SSH, etc.</a:t>
            </a:r>
          </a:p>
          <a:p>
            <a:pPr>
              <a:buFont typeface="Arial" panose="020B0604020202020204" pitchFamily="34" charset="0"/>
              <a:buChar char="•"/>
            </a:pPr>
            <a:r>
              <a:rPr lang="es-ES" dirty="0"/>
              <a:t>Al seleccionarlo, </a:t>
            </a:r>
            <a:r>
              <a:rPr lang="es-ES" b="1" dirty="0"/>
              <a:t>Azure completa automáticamente el rango de puertos</a:t>
            </a:r>
            <a:r>
              <a:rPr lang="es-ES" dirty="0"/>
              <a:t> necesario para ese servicio.</a:t>
            </a:r>
          </a:p>
          <a:p>
            <a:pPr>
              <a:buFont typeface="Arial" panose="020B0604020202020204" pitchFamily="34" charset="0"/>
              <a:buChar char="•"/>
            </a:pPr>
            <a:r>
              <a:rPr lang="es-ES" dirty="0"/>
              <a:t>Si quieres definir tu propio puerto, selecciona </a:t>
            </a:r>
            <a:r>
              <a:rPr lang="es-ES" b="1" dirty="0"/>
              <a:t>"</a:t>
            </a:r>
            <a:r>
              <a:rPr lang="es-ES" b="1" dirty="0" err="1"/>
              <a:t>Custom</a:t>
            </a:r>
            <a:r>
              <a:rPr lang="es-ES" b="1" dirty="0"/>
              <a:t>" (personalizado)</a:t>
            </a:r>
            <a:r>
              <a:rPr lang="es-ES" dirty="0"/>
              <a:t>.</a:t>
            </a:r>
          </a:p>
          <a:p>
            <a:pPr>
              <a:buNone/>
            </a:pPr>
            <a:r>
              <a:rPr lang="es-ES" b="1" dirty="0"/>
              <a:t>✅ Port </a:t>
            </a:r>
            <a:r>
              <a:rPr lang="es-ES" b="1" dirty="0" err="1"/>
              <a:t>ranges</a:t>
            </a:r>
            <a:r>
              <a:rPr lang="es-ES" b="1" dirty="0"/>
              <a:t> (Rangos de puertos):</a:t>
            </a:r>
          </a:p>
          <a:p>
            <a:pPr>
              <a:buNone/>
            </a:pPr>
            <a:r>
              <a:rPr lang="es-ES" dirty="0"/>
              <a:t>Cuando usas la opción personalizada, puedes escribir:</a:t>
            </a:r>
          </a:p>
          <a:p>
            <a:pPr>
              <a:buFont typeface="Arial" panose="020B0604020202020204" pitchFamily="34" charset="0"/>
              <a:buChar char="•"/>
            </a:pPr>
            <a:r>
              <a:rPr lang="es-ES" dirty="0"/>
              <a:t>Un único puerto: 80</a:t>
            </a:r>
          </a:p>
          <a:p>
            <a:pPr>
              <a:buFont typeface="Arial" panose="020B0604020202020204" pitchFamily="34" charset="0"/>
              <a:buChar char="•"/>
            </a:pPr>
            <a:r>
              <a:rPr lang="es-ES" dirty="0"/>
              <a:t>Un rango: 1024-65535</a:t>
            </a:r>
          </a:p>
          <a:p>
            <a:pPr>
              <a:buFont typeface="Arial" panose="020B0604020202020204" pitchFamily="34" charset="0"/>
              <a:buChar char="•"/>
            </a:pPr>
            <a:r>
              <a:rPr lang="es-ES" dirty="0"/>
              <a:t>Una lista separada por comas: 22,80,443,1000-2000</a:t>
            </a:r>
          </a:p>
          <a:p>
            <a:pPr>
              <a:buFont typeface="Arial" panose="020B0604020202020204" pitchFamily="34" charset="0"/>
              <a:buChar char="•"/>
            </a:pPr>
            <a:r>
              <a:rPr lang="es-ES" dirty="0"/>
              <a:t>Un asterisco * para </a:t>
            </a:r>
            <a:r>
              <a:rPr lang="es-ES" b="1" dirty="0"/>
              <a:t>todos los puertos</a:t>
            </a:r>
            <a:endParaRPr lang="es-ES" dirty="0"/>
          </a:p>
          <a:p>
            <a:pPr>
              <a:buNone/>
            </a:pPr>
            <a:r>
              <a:rPr lang="es-ES" dirty="0"/>
              <a:t>👉 </a:t>
            </a:r>
            <a:r>
              <a:rPr lang="es-ES" i="1" dirty="0"/>
              <a:t>Esta opción define en qué puertos se permite o bloquea el tráfico según la regla.</a:t>
            </a:r>
            <a:endParaRPr lang="es-ES" dirty="0"/>
          </a:p>
          <a:p>
            <a:pPr>
              <a:buNone/>
            </a:pPr>
            <a:r>
              <a:rPr lang="es-ES" b="1" dirty="0"/>
              <a:t>✅ </a:t>
            </a:r>
            <a:r>
              <a:rPr lang="es-ES" b="1" dirty="0" err="1"/>
              <a:t>Priority</a:t>
            </a:r>
            <a:r>
              <a:rPr lang="es-ES" b="1" dirty="0"/>
              <a:t> (Prioridad):</a:t>
            </a:r>
          </a:p>
          <a:p>
            <a:pPr>
              <a:buFont typeface="Arial" panose="020B0604020202020204" pitchFamily="34" charset="0"/>
              <a:buChar char="•"/>
            </a:pPr>
            <a:r>
              <a:rPr lang="es-ES" dirty="0"/>
              <a:t>Las reglas se </a:t>
            </a:r>
            <a:r>
              <a:rPr lang="es-ES" b="1" dirty="0"/>
              <a:t>procesan por orden de prioridad</a:t>
            </a:r>
            <a:r>
              <a:rPr lang="es-ES" dirty="0"/>
              <a:t>, y </a:t>
            </a:r>
            <a:r>
              <a:rPr lang="es-ES" b="1" dirty="0"/>
              <a:t>cuanto menor el número, mayor la prioridad</a:t>
            </a:r>
            <a:r>
              <a:rPr lang="es-ES" dirty="0"/>
              <a:t>.</a:t>
            </a:r>
          </a:p>
          <a:p>
            <a:pPr>
              <a:buFont typeface="Arial" panose="020B0604020202020204" pitchFamily="34" charset="0"/>
              <a:buChar char="•"/>
            </a:pPr>
            <a:r>
              <a:rPr lang="es-ES" dirty="0"/>
              <a:t>Puedes usar números como: 100, 200, 300…</a:t>
            </a:r>
          </a:p>
          <a:p>
            <a:pPr>
              <a:buFont typeface="Arial" panose="020B0604020202020204" pitchFamily="34" charset="0"/>
              <a:buChar char="•"/>
            </a:pPr>
            <a:r>
              <a:rPr lang="es-ES" dirty="0"/>
              <a:t>Esto deja espacio para añadir nuevas reglas en el futuro sin tener que editar las existentes.</a:t>
            </a:r>
          </a:p>
          <a:p>
            <a:pPr>
              <a:buNone/>
            </a:pPr>
            <a:r>
              <a:rPr lang="es-ES" dirty="0"/>
              <a:t>📌 Valor permitido: entre 100 y 4096, y debe ser </a:t>
            </a:r>
            <a:r>
              <a:rPr lang="es-ES" b="1" dirty="0"/>
              <a:t>único</a:t>
            </a:r>
            <a:r>
              <a:rPr lang="es-ES" dirty="0"/>
              <a:t> dentro del NSG.</a:t>
            </a:r>
          </a:p>
          <a:p>
            <a:pPr>
              <a:buNone/>
            </a:pPr>
            <a:r>
              <a:rPr lang="es-ES" b="1" dirty="0"/>
              <a:t>✔️ Recomendación:</a:t>
            </a:r>
          </a:p>
          <a:p>
            <a:r>
              <a:rPr lang="es-ES" dirty="0"/>
              <a:t>Deja </a:t>
            </a:r>
            <a:r>
              <a:rPr lang="es-ES" b="1" dirty="0"/>
              <a:t>espacios entre las prioridades</a:t>
            </a:r>
            <a:r>
              <a:rPr lang="es-ES" dirty="0"/>
              <a:t> (por ejemplo, usa 100, luego 200, etc.), para facilitar futuras modificaciones sin conflictos.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3/31/2025 4:48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5756755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s-ES" b="1" dirty="0" err="1"/>
              <a:t>Application</a:t>
            </a:r>
            <a:r>
              <a:rPr lang="es-ES" b="1" dirty="0"/>
              <a:t> Security </a:t>
            </a:r>
            <a:r>
              <a:rPr lang="es-ES" b="1" dirty="0" err="1"/>
              <a:t>Groups</a:t>
            </a:r>
            <a:r>
              <a:rPr lang="es-ES" b="1" dirty="0"/>
              <a:t> (ASG)</a:t>
            </a:r>
          </a:p>
          <a:p>
            <a:pPr>
              <a:buNone/>
            </a:pPr>
            <a:r>
              <a:rPr lang="es-ES" dirty="0"/>
              <a:t>Los </a:t>
            </a:r>
            <a:r>
              <a:rPr lang="es-ES" b="1" dirty="0"/>
              <a:t>ASG</a:t>
            </a:r>
            <a:r>
              <a:rPr lang="es-ES" dirty="0"/>
              <a:t> permiten </a:t>
            </a:r>
            <a:r>
              <a:rPr lang="es-ES" b="1" dirty="0"/>
              <a:t>agrupar interfaces de red (</a:t>
            </a:r>
            <a:r>
              <a:rPr lang="es-ES" b="1" dirty="0" err="1"/>
              <a:t>NICs</a:t>
            </a:r>
            <a:r>
              <a:rPr lang="es-ES" b="1" dirty="0"/>
              <a:t>)</a:t>
            </a:r>
            <a:r>
              <a:rPr lang="es-ES" dirty="0"/>
              <a:t> de máquinas virtuales </a:t>
            </a:r>
            <a:r>
              <a:rPr lang="es-ES" b="1" dirty="0"/>
              <a:t>con necesidades similares de filtrado de puertos</a:t>
            </a:r>
            <a:r>
              <a:rPr lang="es-ES" dirty="0"/>
              <a:t>, por ejemplo:</a:t>
            </a:r>
          </a:p>
          <a:p>
            <a:pPr>
              <a:buFont typeface="Arial" panose="020B0604020202020204" pitchFamily="34" charset="0"/>
              <a:buChar char="•"/>
            </a:pPr>
            <a:r>
              <a:rPr lang="es-ES" dirty="0"/>
              <a:t>Agrupar todos los </a:t>
            </a:r>
            <a:r>
              <a:rPr lang="es-ES" b="1" dirty="0"/>
              <a:t>servidores web</a:t>
            </a:r>
            <a:endParaRPr lang="es-ES" dirty="0"/>
          </a:p>
          <a:p>
            <a:pPr>
              <a:buFont typeface="Arial" panose="020B0604020202020204" pitchFamily="34" charset="0"/>
              <a:buChar char="•"/>
            </a:pPr>
            <a:r>
              <a:rPr lang="es-ES" dirty="0"/>
              <a:t>Agrupar los </a:t>
            </a:r>
            <a:r>
              <a:rPr lang="es-ES" b="1" dirty="0"/>
              <a:t>servidores de base de datos</a:t>
            </a:r>
            <a:endParaRPr lang="es-ES" dirty="0"/>
          </a:p>
          <a:p>
            <a:pPr>
              <a:buFont typeface="Arial" panose="020B0604020202020204" pitchFamily="34" charset="0"/>
              <a:buChar char="•"/>
            </a:pPr>
            <a:r>
              <a:rPr lang="es-ES" dirty="0"/>
              <a:t>Agrupar la </a:t>
            </a:r>
            <a:r>
              <a:rPr lang="es-ES" b="1" dirty="0"/>
              <a:t>lógica de negocio</a:t>
            </a:r>
            <a:endParaRPr lang="es-ES" dirty="0"/>
          </a:p>
          <a:p>
            <a:pPr>
              <a:buNone/>
            </a:pPr>
            <a:r>
              <a:rPr lang="es-ES" b="1" dirty="0"/>
              <a:t>✅ Ventajas de usar ASG</a:t>
            </a:r>
          </a:p>
          <a:p>
            <a:pPr>
              <a:buFont typeface="Arial" panose="020B0604020202020204" pitchFamily="34" charset="0"/>
              <a:buChar char="•"/>
            </a:pPr>
            <a:r>
              <a:rPr lang="es-ES" dirty="0"/>
              <a:t>Te permite </a:t>
            </a:r>
            <a:r>
              <a:rPr lang="es-ES" b="1" dirty="0"/>
              <a:t>reutilizar políticas de seguridad</a:t>
            </a:r>
            <a:r>
              <a:rPr lang="es-ES" dirty="0"/>
              <a:t> sin tener que escribir o mantener listas de </a:t>
            </a:r>
            <a:r>
              <a:rPr lang="es-ES" dirty="0" err="1"/>
              <a:t>IPs</a:t>
            </a:r>
            <a:r>
              <a:rPr lang="es-ES" dirty="0"/>
              <a:t> manualmente.</a:t>
            </a:r>
          </a:p>
          <a:p>
            <a:pPr>
              <a:buFont typeface="Arial" panose="020B0604020202020204" pitchFamily="34" charset="0"/>
              <a:buChar char="•"/>
            </a:pPr>
            <a:r>
              <a:rPr lang="es-ES" dirty="0"/>
              <a:t>Simplifica la gestión de reglas en los </a:t>
            </a:r>
            <a:r>
              <a:rPr lang="es-ES" b="1" dirty="0"/>
              <a:t>NSG</a:t>
            </a:r>
            <a:r>
              <a:rPr lang="es-ES" dirty="0"/>
              <a:t>, ya que en lugar de especificar </a:t>
            </a:r>
            <a:r>
              <a:rPr lang="es-ES" dirty="0" err="1"/>
              <a:t>IPs</a:t>
            </a:r>
            <a:r>
              <a:rPr lang="es-ES" dirty="0"/>
              <a:t> como destino u origen, usas grupos (ASG).</a:t>
            </a:r>
          </a:p>
          <a:p>
            <a:pPr>
              <a:buFont typeface="Arial" panose="020B0604020202020204" pitchFamily="34" charset="0"/>
              <a:buChar char="•"/>
            </a:pPr>
            <a:r>
              <a:rPr lang="es-ES" dirty="0"/>
              <a:t>Te permite </a:t>
            </a:r>
            <a:r>
              <a:rPr lang="es-ES" b="1" dirty="0"/>
              <a:t>enfocarte en la lógica de negocio</a:t>
            </a:r>
            <a:r>
              <a:rPr lang="es-ES" dirty="0"/>
              <a:t>, no en detalles técnicos como direcciones IP concretas.</a:t>
            </a:r>
          </a:p>
          <a:p>
            <a:pPr>
              <a:buNone/>
            </a:pPr>
            <a:r>
              <a:rPr lang="es-ES" b="1" dirty="0"/>
              <a:t>🧠 Ejemplo explicado</a:t>
            </a:r>
          </a:p>
          <a:p>
            <a:pPr>
              <a:buFont typeface="Arial" panose="020B0604020202020204" pitchFamily="34" charset="0"/>
              <a:buChar char="•"/>
            </a:pPr>
            <a:r>
              <a:rPr lang="es-ES" b="1" dirty="0"/>
              <a:t>NIC1 y NIC2</a:t>
            </a:r>
            <a:r>
              <a:rPr lang="es-ES" dirty="0"/>
              <a:t> pertenecen al grupo </a:t>
            </a:r>
            <a:r>
              <a:rPr lang="es-ES" dirty="0" err="1"/>
              <a:t>AsgWeb</a:t>
            </a:r>
            <a:r>
              <a:rPr lang="es-ES" dirty="0"/>
              <a:t> (servidores web)</a:t>
            </a:r>
          </a:p>
          <a:p>
            <a:pPr>
              <a:buFont typeface="Arial" panose="020B0604020202020204" pitchFamily="34" charset="0"/>
              <a:buChar char="•"/>
            </a:pPr>
            <a:r>
              <a:rPr lang="es-ES" b="1" dirty="0"/>
              <a:t>NIC3</a:t>
            </a:r>
            <a:r>
              <a:rPr lang="es-ES" dirty="0"/>
              <a:t> pertenece al grupo </a:t>
            </a:r>
            <a:r>
              <a:rPr lang="es-ES" dirty="0" err="1"/>
              <a:t>AsgLogic</a:t>
            </a:r>
            <a:r>
              <a:rPr lang="es-ES" dirty="0"/>
              <a:t> (lógica de negocio)</a:t>
            </a:r>
          </a:p>
          <a:p>
            <a:pPr>
              <a:buFont typeface="Arial" panose="020B0604020202020204" pitchFamily="34" charset="0"/>
              <a:buChar char="•"/>
            </a:pPr>
            <a:r>
              <a:rPr lang="es-ES" b="1" dirty="0"/>
              <a:t>NIC4</a:t>
            </a:r>
            <a:r>
              <a:rPr lang="es-ES" dirty="0"/>
              <a:t> pertenece al grupo </a:t>
            </a:r>
            <a:r>
              <a:rPr lang="es-ES" dirty="0" err="1"/>
              <a:t>AsgDb</a:t>
            </a:r>
            <a:r>
              <a:rPr lang="es-ES" dirty="0"/>
              <a:t> (base de datos)</a:t>
            </a:r>
          </a:p>
          <a:p>
            <a:pPr>
              <a:buNone/>
            </a:pPr>
            <a:r>
              <a:rPr lang="es-ES" dirty="0"/>
              <a:t>Un </a:t>
            </a:r>
            <a:r>
              <a:rPr lang="es-ES" b="1" dirty="0"/>
              <a:t>NSG1</a:t>
            </a:r>
            <a:r>
              <a:rPr lang="es-ES" dirty="0"/>
              <a:t> está asociado a la subred y contiene reglas como:</a:t>
            </a:r>
          </a:p>
          <a:p>
            <a:pPr>
              <a:buNone/>
            </a:pPr>
            <a:r>
              <a:rPr lang="es-ES" b="1" dirty="0" err="1"/>
              <a:t>ReglaExplicación</a:t>
            </a:r>
            <a:r>
              <a:rPr lang="es-ES" dirty="0" err="1"/>
              <a:t>Allow</a:t>
            </a:r>
            <a:r>
              <a:rPr lang="es-ES" dirty="0"/>
              <a:t>-HTTP-</a:t>
            </a:r>
            <a:r>
              <a:rPr lang="es-ES" dirty="0" err="1"/>
              <a:t>Inbound</a:t>
            </a:r>
            <a:r>
              <a:rPr lang="es-ES" dirty="0"/>
              <a:t>-</a:t>
            </a:r>
            <a:r>
              <a:rPr lang="es-ES" dirty="0" err="1"/>
              <a:t>InternetPermite</a:t>
            </a:r>
            <a:r>
              <a:rPr lang="es-ES" dirty="0"/>
              <a:t> tráfico HTTP desde Internet a los recursos designados (p.ej., </a:t>
            </a:r>
            <a:r>
              <a:rPr lang="es-ES" dirty="0" err="1"/>
              <a:t>AsgWeb</a:t>
            </a:r>
            <a:r>
              <a:rPr lang="es-ES" dirty="0"/>
              <a:t>)</a:t>
            </a:r>
            <a:r>
              <a:rPr lang="es-ES" dirty="0" err="1"/>
              <a:t>Deny-Database-AllDeniega</a:t>
            </a:r>
            <a:r>
              <a:rPr lang="es-ES" dirty="0"/>
              <a:t> todo el tráfico hacia el grupo de base de </a:t>
            </a:r>
            <a:r>
              <a:rPr lang="es-ES" dirty="0" err="1"/>
              <a:t>datosAllow-Database-BusinessLogicPermite</a:t>
            </a:r>
            <a:r>
              <a:rPr lang="es-ES" dirty="0"/>
              <a:t> el tráfico desde </a:t>
            </a:r>
            <a:r>
              <a:rPr lang="es-ES" dirty="0" err="1"/>
              <a:t>AsgLogic</a:t>
            </a:r>
            <a:r>
              <a:rPr lang="es-ES" dirty="0"/>
              <a:t> hacia </a:t>
            </a:r>
            <a:r>
              <a:rPr lang="es-ES" dirty="0" err="1"/>
              <a:t>AsgDb</a:t>
            </a:r>
            <a:endParaRPr lang="es-ES" dirty="0"/>
          </a:p>
          <a:p>
            <a:pPr>
              <a:buNone/>
            </a:pPr>
            <a:r>
              <a:rPr lang="es-ES" dirty="0"/>
              <a:t>Solo se aplican reglas que involucren ASG a las NIC </a:t>
            </a:r>
            <a:r>
              <a:rPr lang="es-ES" b="1" dirty="0"/>
              <a:t>que pertenezcan a esos ASG</a:t>
            </a:r>
            <a:r>
              <a:rPr lang="es-ES" dirty="0"/>
              <a:t>. Si una NIC </a:t>
            </a:r>
            <a:r>
              <a:rPr lang="es-ES" b="1" dirty="0"/>
              <a:t>no está en el grupo</a:t>
            </a:r>
            <a:r>
              <a:rPr lang="es-ES" dirty="0"/>
              <a:t>, la regla </a:t>
            </a:r>
            <a:r>
              <a:rPr lang="es-ES" b="1" dirty="0"/>
              <a:t>no se le aplica</a:t>
            </a:r>
            <a:r>
              <a:rPr lang="es-ES" dirty="0"/>
              <a:t>.</a:t>
            </a:r>
          </a:p>
          <a:p>
            <a:pPr>
              <a:buNone/>
            </a:pPr>
            <a:r>
              <a:rPr lang="es-ES" b="1" dirty="0"/>
              <a:t>🔸 Limitaciones de los ASG</a:t>
            </a:r>
          </a:p>
          <a:p>
            <a:pPr>
              <a:buFont typeface="+mj-lt"/>
              <a:buAutoNum type="arabicPeriod"/>
            </a:pPr>
            <a:r>
              <a:rPr lang="es-ES" dirty="0"/>
              <a:t>🔢 </a:t>
            </a:r>
            <a:r>
              <a:rPr lang="es-ES" b="1" dirty="0"/>
              <a:t>Número limitado</a:t>
            </a:r>
            <a:r>
              <a:rPr lang="es-ES" dirty="0"/>
              <a:t> de ASG por suscripción (consulta la documentación de Azure para el límite actualizado).</a:t>
            </a:r>
          </a:p>
          <a:p>
            <a:pPr>
              <a:buFont typeface="+mj-lt"/>
              <a:buAutoNum type="arabicPeriod"/>
            </a:pPr>
            <a:r>
              <a:rPr lang="es-ES" dirty="0"/>
              <a:t>⚠️ Solo puedes usar </a:t>
            </a:r>
            <a:r>
              <a:rPr lang="es-ES" b="1" dirty="0"/>
              <a:t>un único ASG como origen y uno como destino</a:t>
            </a:r>
            <a:r>
              <a:rPr lang="es-ES" dirty="0"/>
              <a:t> por regla.</a:t>
            </a:r>
            <a:br>
              <a:rPr lang="es-ES" dirty="0"/>
            </a:br>
            <a:r>
              <a:rPr lang="es-ES" dirty="0"/>
              <a:t>❌ No puedes usar varios ASG al mismo tiempo como origen o destino en una misma regla.</a:t>
            </a:r>
          </a:p>
          <a:p>
            <a:pPr>
              <a:buFont typeface="+mj-lt"/>
              <a:buAutoNum type="arabicPeriod"/>
            </a:pPr>
            <a:r>
              <a:rPr lang="es-ES" dirty="0"/>
              <a:t>🌐 Todos los recursos (</a:t>
            </a:r>
            <a:r>
              <a:rPr lang="es-ES" dirty="0" err="1"/>
              <a:t>NICs</a:t>
            </a:r>
            <a:r>
              <a:rPr lang="es-ES" dirty="0"/>
              <a:t>) asignados a un ASG </a:t>
            </a:r>
            <a:r>
              <a:rPr lang="es-ES" b="1" dirty="0"/>
              <a:t>deben estar en la misma red virtual (</a:t>
            </a:r>
            <a:r>
              <a:rPr lang="es-ES" b="1" dirty="0" err="1"/>
              <a:t>VNet</a:t>
            </a:r>
            <a:r>
              <a:rPr lang="es-ES" b="1" dirty="0"/>
              <a:t>)</a:t>
            </a:r>
            <a:r>
              <a:rPr lang="es-ES" dirty="0"/>
              <a:t>.</a:t>
            </a:r>
            <a:br>
              <a:rPr lang="es-ES" dirty="0"/>
            </a:br>
            <a:r>
              <a:rPr lang="es-ES" dirty="0"/>
              <a:t>Ejemplo:</a:t>
            </a:r>
          </a:p>
          <a:p>
            <a:pPr marL="742950" lvl="1" indent="-285750">
              <a:buFont typeface="+mj-lt"/>
              <a:buAutoNum type="arabicPeriod"/>
            </a:pPr>
            <a:r>
              <a:rPr lang="es-ES" dirty="0"/>
              <a:t>Si la primera NIC que se añade a </a:t>
            </a:r>
            <a:r>
              <a:rPr lang="es-ES" dirty="0" err="1"/>
              <a:t>AsgWeb</a:t>
            </a:r>
            <a:r>
              <a:rPr lang="es-ES" dirty="0"/>
              <a:t> está en VNet1, todas las demás </a:t>
            </a:r>
            <a:r>
              <a:rPr lang="es-ES" b="1" dirty="0"/>
              <a:t>también deben estar en VNet1</a:t>
            </a:r>
            <a:r>
              <a:rPr lang="es-ES" dirty="0"/>
              <a:t>.</a:t>
            </a:r>
          </a:p>
          <a:p>
            <a:pPr>
              <a:buFont typeface="+mj-lt"/>
              <a:buAutoNum type="arabicPeriod"/>
            </a:pPr>
            <a:r>
              <a:rPr lang="es-ES" dirty="0"/>
              <a:t>🚫 Si una regla usa un ASG como origen y otro como destino, </a:t>
            </a:r>
            <a:r>
              <a:rPr lang="es-ES" b="1" dirty="0"/>
              <a:t>ambos ASG deben estar en la misma </a:t>
            </a:r>
            <a:r>
              <a:rPr lang="es-ES" b="1" dirty="0" err="1"/>
              <a:t>VNet</a:t>
            </a:r>
            <a:r>
              <a:rPr lang="es-ES" dirty="0"/>
              <a:t>.</a:t>
            </a:r>
            <a:br>
              <a:rPr lang="es-ES" dirty="0"/>
            </a:br>
            <a:r>
              <a:rPr lang="es-ES" dirty="0"/>
              <a:t>❌ No puedes crear una regla entre </a:t>
            </a:r>
            <a:r>
              <a:rPr lang="es-ES" dirty="0" err="1"/>
              <a:t>AsgLogic</a:t>
            </a:r>
            <a:r>
              <a:rPr lang="es-ES" dirty="0"/>
              <a:t> (en VNet1) y </a:t>
            </a:r>
            <a:r>
              <a:rPr lang="es-ES" dirty="0" err="1"/>
              <a:t>AsgDb</a:t>
            </a:r>
            <a:r>
              <a:rPr lang="es-ES" dirty="0"/>
              <a:t> (en VNet2).</a:t>
            </a:r>
          </a:p>
          <a:p>
            <a:pPr>
              <a:buNone/>
            </a:pPr>
            <a:r>
              <a:rPr lang="es-ES" b="1" dirty="0"/>
              <a:t>✔️ Conclusión práctica</a:t>
            </a:r>
          </a:p>
          <a:p>
            <a:r>
              <a:rPr lang="es-ES" dirty="0"/>
              <a:t>Los ASG son </a:t>
            </a:r>
            <a:r>
              <a:rPr lang="es-ES" b="1" dirty="0"/>
              <a:t>ideales para organizar reglas por roles o funciones</a:t>
            </a:r>
            <a:r>
              <a:rPr lang="es-ES" dirty="0"/>
              <a:t> (web, lógica, base de datos), especialmente en entornos con muchas </a:t>
            </a:r>
            <a:r>
              <a:rPr lang="es-ES" dirty="0" err="1"/>
              <a:t>VMs</a:t>
            </a:r>
            <a:r>
              <a:rPr lang="es-ES" dirty="0"/>
              <a:t>. Te ayudan a mantener tus NSG </a:t>
            </a:r>
            <a:r>
              <a:rPr lang="es-ES" b="1" dirty="0"/>
              <a:t>más limpios, escalables y fáciles de gestionar</a:t>
            </a:r>
            <a:r>
              <a:rPr lang="es-ES" dirty="0"/>
              <a: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3/31/2025 4:48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4139056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Module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dirty="0"/>
          </a:p>
        </p:txBody>
      </p:sp>
    </p:spTree>
    <p:extLst>
      <p:ext uri="{BB962C8B-B14F-4D97-AF65-F5344CB8AC3E}">
        <p14:creationId xmlns:p14="http://schemas.microsoft.com/office/powerpoint/2010/main" val="1304104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23</a:t>
            </a:fld>
            <a:endParaRPr lang="en-US" dirty="0"/>
          </a:p>
        </p:txBody>
      </p:sp>
    </p:spTree>
    <p:extLst>
      <p:ext uri="{BB962C8B-B14F-4D97-AF65-F5344CB8AC3E}">
        <p14:creationId xmlns:p14="http://schemas.microsoft.com/office/powerpoint/2010/main" val="4331929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Pick the lab(s) most appropriate for your audience.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24</a:t>
            </a:fld>
            <a:endParaRPr lang="en-US" dirty="0"/>
          </a:p>
        </p:txBody>
      </p:sp>
    </p:spTree>
    <p:extLst>
      <p:ext uri="{BB962C8B-B14F-4D97-AF65-F5344CB8AC3E}">
        <p14:creationId xmlns:p14="http://schemas.microsoft.com/office/powerpoint/2010/main" val="20623523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25</a:t>
            </a:fld>
            <a:endParaRPr lang="en-US" dirty="0"/>
          </a:p>
        </p:txBody>
      </p:sp>
    </p:spTree>
    <p:extLst>
      <p:ext uri="{BB962C8B-B14F-4D97-AF65-F5344CB8AC3E}">
        <p14:creationId xmlns:p14="http://schemas.microsoft.com/office/powerpoint/2010/main" val="23447089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s-ES" b="1" dirty="0"/>
              <a:t>Azure Firewall: seguridad gestionada para redes en la nube</a:t>
            </a:r>
          </a:p>
          <a:p>
            <a:pPr>
              <a:buNone/>
            </a:pPr>
            <a:r>
              <a:rPr lang="es-ES" b="1" dirty="0"/>
              <a:t>Azure Firewall</a:t>
            </a:r>
            <a:r>
              <a:rPr lang="es-ES" dirty="0"/>
              <a:t> es un servicio de seguridad de red </a:t>
            </a:r>
            <a:r>
              <a:rPr lang="es-ES" b="1" dirty="0"/>
              <a:t>gestionado</a:t>
            </a:r>
            <a:r>
              <a:rPr lang="es-ES" dirty="0"/>
              <a:t> y basado en la nube, que </a:t>
            </a:r>
            <a:r>
              <a:rPr lang="es-ES" b="1" dirty="0"/>
              <a:t>protege los recursos</a:t>
            </a:r>
            <a:r>
              <a:rPr lang="es-ES" dirty="0"/>
              <a:t> de tu red virtual de Azure.</a:t>
            </a:r>
          </a:p>
          <a:p>
            <a:pPr>
              <a:buNone/>
            </a:pPr>
            <a:r>
              <a:rPr lang="es-ES" dirty="0"/>
              <a:t>Es un </a:t>
            </a:r>
            <a:r>
              <a:rPr lang="es-ES" b="1" dirty="0"/>
              <a:t>firewall como servicio (</a:t>
            </a:r>
            <a:r>
              <a:rPr lang="es-ES" b="1" dirty="0" err="1"/>
              <a:t>FaaS</a:t>
            </a:r>
            <a:r>
              <a:rPr lang="es-ES" b="1" dirty="0"/>
              <a:t>)</a:t>
            </a:r>
            <a:r>
              <a:rPr lang="es-ES" dirty="0"/>
              <a:t>, completamente </a:t>
            </a:r>
            <a:r>
              <a:rPr lang="es-ES" b="1" dirty="0"/>
              <a:t>con estado (</a:t>
            </a:r>
            <a:r>
              <a:rPr lang="es-ES" b="1" dirty="0" err="1"/>
              <a:t>stateful</a:t>
            </a:r>
            <a:r>
              <a:rPr lang="es-ES" b="1" dirty="0"/>
              <a:t>)</a:t>
            </a:r>
            <a:r>
              <a:rPr lang="es-ES" dirty="0"/>
              <a:t>, lo que significa que recuerda las conexiones establecidas y distingue entre tráfico legítimo y sospechoso.</a:t>
            </a:r>
          </a:p>
          <a:p>
            <a:pPr>
              <a:buNone/>
            </a:pPr>
            <a:r>
              <a:rPr lang="es-ES" b="1" dirty="0"/>
              <a:t>✨ Ventajas clave:</a:t>
            </a:r>
          </a:p>
          <a:p>
            <a:pPr>
              <a:buFont typeface="Arial" panose="020B0604020202020204" pitchFamily="34" charset="0"/>
              <a:buChar char="•"/>
            </a:pPr>
            <a:r>
              <a:rPr lang="es-ES" dirty="0"/>
              <a:t>Alta disponibilidad integrada</a:t>
            </a:r>
          </a:p>
          <a:p>
            <a:pPr>
              <a:buFont typeface="Arial" panose="020B0604020202020204" pitchFamily="34" charset="0"/>
              <a:buChar char="•"/>
            </a:pPr>
            <a:r>
              <a:rPr lang="es-ES" dirty="0"/>
              <a:t>Escalado automático en la nube</a:t>
            </a:r>
          </a:p>
          <a:p>
            <a:pPr>
              <a:buFont typeface="Arial" panose="020B0604020202020204" pitchFamily="34" charset="0"/>
              <a:buChar char="•"/>
            </a:pPr>
            <a:r>
              <a:rPr lang="es-ES" dirty="0"/>
              <a:t>Políticas centralizadas para varias suscripciones/redes</a:t>
            </a:r>
          </a:p>
          <a:p>
            <a:pPr>
              <a:buFont typeface="Arial" panose="020B0604020202020204" pitchFamily="34" charset="0"/>
              <a:buChar char="•"/>
            </a:pPr>
            <a:r>
              <a:rPr lang="es-ES" dirty="0"/>
              <a:t>IP pública estática para identificar fácilmente el tráfico saliente</a:t>
            </a:r>
          </a:p>
          <a:p>
            <a:pPr>
              <a:buFont typeface="Arial" panose="020B0604020202020204" pitchFamily="34" charset="0"/>
              <a:buChar char="•"/>
            </a:pPr>
            <a:r>
              <a:rPr lang="es-ES" dirty="0"/>
              <a:t>Integración total con </a:t>
            </a:r>
            <a:r>
              <a:rPr lang="es-ES" b="1" dirty="0"/>
              <a:t>Azure Monitor</a:t>
            </a:r>
            <a:r>
              <a:rPr lang="es-ES" dirty="0"/>
              <a:t> para registro y análisis</a:t>
            </a:r>
          </a:p>
          <a:p>
            <a:pPr>
              <a:buNone/>
            </a:pPr>
            <a:r>
              <a:rPr lang="es-ES" b="1" dirty="0"/>
              <a:t>🔸 Principales funcionalidades de Azure Firewall</a:t>
            </a:r>
          </a:p>
          <a:p>
            <a:pPr>
              <a:buNone/>
            </a:pPr>
            <a:r>
              <a:rPr lang="es-ES" b="1" dirty="0" err="1"/>
              <a:t>FuncionalidadDescripción</a:t>
            </a:r>
            <a:r>
              <a:rPr lang="es-ES" dirty="0"/>
              <a:t>✅ </a:t>
            </a:r>
            <a:r>
              <a:rPr lang="es-ES" b="1" dirty="0"/>
              <a:t>Alta disponibilidad </a:t>
            </a:r>
            <a:r>
              <a:rPr lang="es-ES" b="1" dirty="0" err="1"/>
              <a:t>integrada</a:t>
            </a:r>
            <a:r>
              <a:rPr lang="es-ES" dirty="0" err="1"/>
              <a:t>No</a:t>
            </a:r>
            <a:r>
              <a:rPr lang="es-ES" dirty="0"/>
              <a:t> necesitas configurar balanceadores de carga. Ya viene preparado para alta disponibilidad.🌍 </a:t>
            </a:r>
            <a:r>
              <a:rPr lang="es-ES" b="1" dirty="0"/>
              <a:t>Zonas de </a:t>
            </a:r>
            <a:r>
              <a:rPr lang="es-ES" b="1" dirty="0" err="1"/>
              <a:t>disponibilidad</a:t>
            </a:r>
            <a:r>
              <a:rPr lang="es-ES" dirty="0" err="1"/>
              <a:t>Puedes</a:t>
            </a:r>
            <a:r>
              <a:rPr lang="es-ES" dirty="0"/>
              <a:t> desplegarlo en varias zonas de disponibilidad para </a:t>
            </a:r>
            <a:r>
              <a:rPr lang="es-ES" b="1" dirty="0"/>
              <a:t>más resiliencia</a:t>
            </a:r>
            <a:r>
              <a:rPr lang="es-ES" dirty="0"/>
              <a:t>.📈 </a:t>
            </a:r>
            <a:r>
              <a:rPr lang="es-ES" b="1" dirty="0"/>
              <a:t>Escalabilidad sin </a:t>
            </a:r>
            <a:r>
              <a:rPr lang="es-ES" b="1" dirty="0" err="1"/>
              <a:t>restricciones</a:t>
            </a:r>
            <a:r>
              <a:rPr lang="es-ES" dirty="0" err="1"/>
              <a:t>Escala</a:t>
            </a:r>
            <a:r>
              <a:rPr lang="es-ES" dirty="0"/>
              <a:t> automáticamente para adaptarse al volumen de tráfico. No necesitas prever el pico.🌐 </a:t>
            </a:r>
            <a:r>
              <a:rPr lang="es-ES" b="1" dirty="0"/>
              <a:t>Filtrado por </a:t>
            </a:r>
            <a:r>
              <a:rPr lang="es-ES" b="1" dirty="0" err="1"/>
              <a:t>FQDN</a:t>
            </a:r>
            <a:r>
              <a:rPr lang="es-ES" dirty="0" err="1"/>
              <a:t>Puedes</a:t>
            </a:r>
            <a:r>
              <a:rPr lang="es-ES" dirty="0"/>
              <a:t> limitar el tráfico HTTP/HTTPS o hacia Azure SQL a </a:t>
            </a:r>
            <a:r>
              <a:rPr lang="es-ES" b="1" dirty="0"/>
              <a:t>nombres de dominio completos</a:t>
            </a:r>
            <a:r>
              <a:rPr lang="es-ES" dirty="0"/>
              <a:t> (FQDN), incluyendo comodines (*.microsoft.com).🔒 </a:t>
            </a:r>
            <a:r>
              <a:rPr lang="es-ES" b="1" dirty="0"/>
              <a:t>Filtrado de tráfico de </a:t>
            </a:r>
            <a:r>
              <a:rPr lang="es-ES" b="1" dirty="0" err="1"/>
              <a:t>red</a:t>
            </a:r>
            <a:r>
              <a:rPr lang="es-ES" dirty="0" err="1"/>
              <a:t>Crea</a:t>
            </a:r>
            <a:r>
              <a:rPr lang="es-ES" dirty="0"/>
              <a:t> reglas de "permitir" o "denegar" basadas en IP de origen/destino, puerto y protocolo. Como es </a:t>
            </a:r>
            <a:r>
              <a:rPr lang="es-ES" b="1" dirty="0" err="1"/>
              <a:t>stateful</a:t>
            </a:r>
            <a:r>
              <a:rPr lang="es-ES" dirty="0"/>
              <a:t>, sabe qué conexiones son legítimas.🧠 </a:t>
            </a:r>
            <a:r>
              <a:rPr lang="es-ES" b="1" dirty="0"/>
              <a:t>Inteligencia contra </a:t>
            </a:r>
            <a:r>
              <a:rPr lang="es-ES" b="1" dirty="0" err="1"/>
              <a:t>amenazas</a:t>
            </a:r>
            <a:r>
              <a:rPr lang="es-ES" dirty="0" err="1"/>
              <a:t>Puedes</a:t>
            </a:r>
            <a:r>
              <a:rPr lang="es-ES" dirty="0"/>
              <a:t> activar el filtrado con base en inteligencia de amenazas de Microsoft. Bloquea </a:t>
            </a:r>
            <a:r>
              <a:rPr lang="es-ES" dirty="0" err="1"/>
              <a:t>IPs</a:t>
            </a:r>
            <a:r>
              <a:rPr lang="es-ES" dirty="0"/>
              <a:t> o dominios maliciosos conocidos.🌐 </a:t>
            </a:r>
            <a:r>
              <a:rPr lang="es-ES" b="1" dirty="0"/>
              <a:t>Varias IP </a:t>
            </a:r>
            <a:r>
              <a:rPr lang="es-ES" b="1" dirty="0" err="1"/>
              <a:t>públicas</a:t>
            </a:r>
            <a:r>
              <a:rPr lang="es-ES" dirty="0" err="1"/>
              <a:t>Puedes</a:t>
            </a:r>
            <a:r>
              <a:rPr lang="es-ES" dirty="0"/>
              <a:t> asociar </a:t>
            </a:r>
            <a:r>
              <a:rPr lang="es-ES" b="1" dirty="0"/>
              <a:t>hasta 100 direcciones IP públicas</a:t>
            </a:r>
            <a:r>
              <a:rPr lang="es-ES" dirty="0"/>
              <a:t> al firewall, lo que te da más flexibilidad para gestionar tráfico saliente.</a:t>
            </a:r>
          </a:p>
          <a:p>
            <a:pPr>
              <a:buNone/>
            </a:pPr>
            <a:r>
              <a:rPr lang="es-ES" b="1" dirty="0"/>
              <a:t>✅ Resumen práctico</a:t>
            </a:r>
          </a:p>
          <a:p>
            <a:pPr>
              <a:buNone/>
            </a:pPr>
            <a:r>
              <a:rPr lang="es-ES" b="1" dirty="0"/>
              <a:t>Azure Firewall</a:t>
            </a:r>
            <a:r>
              <a:rPr lang="es-ES" dirty="0"/>
              <a:t> es ideal cuando necesitas:</a:t>
            </a:r>
          </a:p>
          <a:p>
            <a:pPr>
              <a:buFont typeface="Arial" panose="020B0604020202020204" pitchFamily="34" charset="0"/>
              <a:buChar char="•"/>
            </a:pPr>
            <a:r>
              <a:rPr lang="es-ES" dirty="0"/>
              <a:t>Seguridad centralizada y profesional en una red virtual compleja.</a:t>
            </a:r>
          </a:p>
          <a:p>
            <a:pPr>
              <a:buFont typeface="Arial" panose="020B0604020202020204" pitchFamily="34" charset="0"/>
              <a:buChar char="•"/>
            </a:pPr>
            <a:r>
              <a:rPr lang="es-ES" dirty="0"/>
              <a:t>Reglas consistentes entre múltiples suscripciones.</a:t>
            </a:r>
          </a:p>
          <a:p>
            <a:pPr>
              <a:buFont typeface="Arial" panose="020B0604020202020204" pitchFamily="34" charset="0"/>
              <a:buChar char="•"/>
            </a:pPr>
            <a:r>
              <a:rPr lang="es-ES" dirty="0"/>
              <a:t>Evitar soluciones propias de firewall con máquinas virtuales.</a:t>
            </a:r>
          </a:p>
          <a:p>
            <a:pPr>
              <a:buFont typeface="Arial" panose="020B0604020202020204" pitchFamily="34" charset="0"/>
              <a:buChar char="•"/>
            </a:pPr>
            <a:r>
              <a:rPr lang="es-ES" dirty="0"/>
              <a:t>Seguridad avanzada con análisis, escalabilidad y reglas por dominios.</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26</a:t>
            </a:fld>
            <a:endParaRPr lang="en-US" dirty="0"/>
          </a:p>
        </p:txBody>
      </p:sp>
    </p:spTree>
    <p:extLst>
      <p:ext uri="{BB962C8B-B14F-4D97-AF65-F5344CB8AC3E}">
        <p14:creationId xmlns:p14="http://schemas.microsoft.com/office/powerpoint/2010/main" val="3663545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None/>
            </a:pPr>
            <a:r>
              <a:rPr lang="es-ES" b="1" dirty="0"/>
              <a:t>Implementación de Azure Firewall: ejemplo básico</a:t>
            </a:r>
          </a:p>
          <a:p>
            <a:pPr>
              <a:buNone/>
            </a:pPr>
            <a:r>
              <a:rPr lang="es-ES" dirty="0"/>
              <a:t>Supongamos que quieres proteger un servidor mediante </a:t>
            </a:r>
            <a:r>
              <a:rPr lang="es-ES" b="1" dirty="0"/>
              <a:t>Azure Firewall</a:t>
            </a:r>
            <a:r>
              <a:rPr lang="es-ES" dirty="0"/>
              <a:t> para </a:t>
            </a:r>
            <a:r>
              <a:rPr lang="es-ES" b="1" dirty="0"/>
              <a:t>controlar el tráfico de red entrante y saliente</a:t>
            </a:r>
            <a:r>
              <a:rPr lang="es-ES" dirty="0"/>
              <a:t>.</a:t>
            </a:r>
          </a:p>
          <a:p>
            <a:pPr>
              <a:buNone/>
            </a:pPr>
            <a:r>
              <a:rPr lang="es-ES" b="1" dirty="0"/>
              <a:t>✅ Pasos para implementarlo:</a:t>
            </a:r>
          </a:p>
          <a:p>
            <a:pPr>
              <a:buNone/>
            </a:pPr>
            <a:r>
              <a:rPr lang="es-ES" b="1" dirty="0"/>
              <a:t>1. Crear la infraestructura de red</a:t>
            </a:r>
          </a:p>
          <a:p>
            <a:pPr>
              <a:buFont typeface="Arial" panose="020B0604020202020204" pitchFamily="34" charset="0"/>
              <a:buChar char="•"/>
            </a:pPr>
            <a:r>
              <a:rPr lang="es-ES" dirty="0"/>
              <a:t>Crea </a:t>
            </a:r>
            <a:r>
              <a:rPr lang="es-ES" b="1" dirty="0"/>
              <a:t>una red virtual (</a:t>
            </a:r>
            <a:r>
              <a:rPr lang="es-ES" b="1" dirty="0" err="1"/>
              <a:t>VNet</a:t>
            </a:r>
            <a:r>
              <a:rPr lang="es-ES" b="1" dirty="0"/>
              <a:t>)</a:t>
            </a:r>
            <a:r>
              <a:rPr lang="es-ES" dirty="0"/>
              <a:t> con </a:t>
            </a:r>
            <a:r>
              <a:rPr lang="es-ES" b="1" dirty="0"/>
              <a:t>tres subredes</a:t>
            </a:r>
            <a:r>
              <a:rPr lang="es-ES" dirty="0"/>
              <a:t>:</a:t>
            </a:r>
          </a:p>
          <a:p>
            <a:pPr marL="742950" lvl="1" indent="-285750">
              <a:buFont typeface="Arial" panose="020B0604020202020204" pitchFamily="34" charset="0"/>
              <a:buChar char="•"/>
            </a:pPr>
            <a:r>
              <a:rPr lang="es-ES" dirty="0"/>
              <a:t>Subred para el </a:t>
            </a:r>
            <a:r>
              <a:rPr lang="es-ES" b="1" dirty="0"/>
              <a:t>firewall</a:t>
            </a:r>
            <a:endParaRPr lang="es-ES" dirty="0"/>
          </a:p>
          <a:p>
            <a:pPr marL="742950" lvl="1" indent="-285750">
              <a:buFont typeface="Arial" panose="020B0604020202020204" pitchFamily="34" charset="0"/>
              <a:buChar char="•"/>
            </a:pPr>
            <a:r>
              <a:rPr lang="es-ES" dirty="0"/>
              <a:t>Subred para el </a:t>
            </a:r>
            <a:r>
              <a:rPr lang="es-ES" b="1" dirty="0"/>
              <a:t>servidor de carga de trabajo</a:t>
            </a:r>
            <a:endParaRPr lang="es-ES" dirty="0"/>
          </a:p>
          <a:p>
            <a:pPr marL="742950" lvl="1" indent="-285750">
              <a:buFont typeface="Arial" panose="020B0604020202020204" pitchFamily="34" charset="0"/>
              <a:buChar char="•"/>
            </a:pPr>
            <a:r>
              <a:rPr lang="es-ES" dirty="0"/>
              <a:t>(Opcional) Subred para otros recursos o gestión</a:t>
            </a:r>
          </a:p>
          <a:p>
            <a:pPr>
              <a:buNone/>
            </a:pPr>
            <a:r>
              <a:rPr lang="es-ES" b="1" dirty="0"/>
              <a:t>2. Desplegar el firewall</a:t>
            </a:r>
          </a:p>
          <a:p>
            <a:pPr>
              <a:buFont typeface="Arial" panose="020B0604020202020204" pitchFamily="34" charset="0"/>
              <a:buChar char="•"/>
            </a:pPr>
            <a:r>
              <a:rPr lang="es-ES" b="1" dirty="0"/>
              <a:t>Despliega Azure Firewall</a:t>
            </a:r>
            <a:r>
              <a:rPr lang="es-ES" dirty="0"/>
              <a:t> dentro de la red virtual.</a:t>
            </a:r>
          </a:p>
          <a:p>
            <a:pPr>
              <a:buFont typeface="Arial" panose="020B0604020202020204" pitchFamily="34" charset="0"/>
              <a:buChar char="•"/>
            </a:pPr>
            <a:r>
              <a:rPr lang="es-ES" dirty="0"/>
              <a:t>Colócalo en </a:t>
            </a:r>
            <a:r>
              <a:rPr lang="es-ES" b="1" dirty="0"/>
              <a:t>su propia subred dedicada</a:t>
            </a:r>
            <a:r>
              <a:rPr lang="es-ES" dirty="0"/>
              <a:t>, por ejemplo: </a:t>
            </a:r>
            <a:r>
              <a:rPr lang="es-ES" dirty="0" err="1"/>
              <a:t>AzureFirewallSubnet</a:t>
            </a:r>
            <a:endParaRPr lang="es-ES" dirty="0"/>
          </a:p>
          <a:p>
            <a:pPr>
              <a:buFont typeface="Arial" panose="020B0604020202020204" pitchFamily="34" charset="0"/>
              <a:buChar char="•"/>
            </a:pPr>
            <a:r>
              <a:rPr lang="es-ES" dirty="0"/>
              <a:t>Se le asignan:</a:t>
            </a:r>
          </a:p>
          <a:p>
            <a:pPr marL="742950" lvl="1" indent="-285750">
              <a:buFont typeface="Arial" panose="020B0604020202020204" pitchFamily="34" charset="0"/>
              <a:buChar char="•"/>
            </a:pPr>
            <a:r>
              <a:rPr lang="es-ES" dirty="0"/>
              <a:t>Una </a:t>
            </a:r>
            <a:r>
              <a:rPr lang="es-ES" b="1" dirty="0"/>
              <a:t>IP pública</a:t>
            </a:r>
            <a:r>
              <a:rPr lang="es-ES" dirty="0"/>
              <a:t> (para tráfico externo)</a:t>
            </a:r>
          </a:p>
          <a:p>
            <a:pPr marL="742950" lvl="1" indent="-285750">
              <a:buFont typeface="Arial" panose="020B0604020202020204" pitchFamily="34" charset="0"/>
              <a:buChar char="•"/>
            </a:pPr>
            <a:r>
              <a:rPr lang="es-ES" dirty="0"/>
              <a:t>Una </a:t>
            </a:r>
            <a:r>
              <a:rPr lang="es-ES" b="1" dirty="0"/>
              <a:t>IP privada</a:t>
            </a:r>
            <a:r>
              <a:rPr lang="es-ES" dirty="0"/>
              <a:t> (para enrutar tráfico interno)</a:t>
            </a:r>
          </a:p>
          <a:p>
            <a:pPr>
              <a:buNone/>
            </a:pPr>
            <a:r>
              <a:rPr lang="es-ES" b="1" dirty="0"/>
              <a:t>3. Crear una ruta predeterminada</a:t>
            </a:r>
          </a:p>
          <a:p>
            <a:pPr>
              <a:buFont typeface="Arial" panose="020B0604020202020204" pitchFamily="34" charset="0"/>
              <a:buChar char="•"/>
            </a:pPr>
            <a:r>
              <a:rPr lang="es-ES" dirty="0"/>
              <a:t>Crea una </a:t>
            </a:r>
            <a:r>
              <a:rPr lang="es-ES" b="1" dirty="0"/>
              <a:t>tabla de enrutamiento personalizada</a:t>
            </a:r>
            <a:r>
              <a:rPr lang="es-ES" dirty="0"/>
              <a:t> (</a:t>
            </a:r>
            <a:r>
              <a:rPr lang="es-ES" dirty="0" err="1"/>
              <a:t>Route</a:t>
            </a:r>
            <a:r>
              <a:rPr lang="es-ES" dirty="0"/>
              <a:t> Table).</a:t>
            </a:r>
          </a:p>
          <a:p>
            <a:pPr>
              <a:buFont typeface="Arial" panose="020B0604020202020204" pitchFamily="34" charset="0"/>
              <a:buChar char="•"/>
            </a:pPr>
            <a:r>
              <a:rPr lang="es-ES" dirty="0"/>
              <a:t>Agrega una ruta que </a:t>
            </a:r>
            <a:r>
              <a:rPr lang="es-ES" b="1" dirty="0"/>
              <a:t>redirija todo el tráfico saliente</a:t>
            </a:r>
            <a:r>
              <a:rPr lang="es-ES" dirty="0"/>
              <a:t> desde la subred de tu servidor </a:t>
            </a:r>
            <a:r>
              <a:rPr lang="es-ES" b="1" dirty="0"/>
              <a:t>hacia la IP privada del firewall</a:t>
            </a:r>
            <a:r>
              <a:rPr lang="es-ES" dirty="0"/>
              <a:t>.</a:t>
            </a:r>
          </a:p>
          <a:p>
            <a:pPr marL="742950" lvl="1" indent="-285750">
              <a:buFont typeface="Arial" panose="020B0604020202020204" pitchFamily="34" charset="0"/>
              <a:buChar char="•"/>
            </a:pPr>
            <a:r>
              <a:rPr lang="es-ES" dirty="0"/>
              <a:t>Ejemplo de ruta:</a:t>
            </a:r>
          </a:p>
          <a:p>
            <a:pPr marL="1143000" lvl="2" indent="-228600">
              <a:buFont typeface="Arial" panose="020B0604020202020204" pitchFamily="34" charset="0"/>
              <a:buChar char="•"/>
            </a:pPr>
            <a:r>
              <a:rPr lang="es-ES" b="1" dirty="0"/>
              <a:t>Dirección destino:</a:t>
            </a:r>
            <a:r>
              <a:rPr lang="es-ES" dirty="0"/>
              <a:t> 0.0.0.0/0</a:t>
            </a:r>
          </a:p>
          <a:p>
            <a:pPr marL="1143000" lvl="2" indent="-228600">
              <a:buFont typeface="Arial" panose="020B0604020202020204" pitchFamily="34" charset="0"/>
              <a:buChar char="•"/>
            </a:pPr>
            <a:r>
              <a:rPr lang="es-ES" b="1" dirty="0"/>
              <a:t>Next hop:</a:t>
            </a:r>
            <a:r>
              <a:rPr lang="es-ES" dirty="0"/>
              <a:t> IP privada del Azure Firewall</a:t>
            </a:r>
          </a:p>
          <a:p>
            <a:pPr>
              <a:buFont typeface="Arial" panose="020B0604020202020204" pitchFamily="34" charset="0"/>
              <a:buChar char="•"/>
            </a:pPr>
            <a:r>
              <a:rPr lang="es-ES" dirty="0"/>
              <a:t>Asocia esta tabla a la </a:t>
            </a:r>
            <a:r>
              <a:rPr lang="es-ES" b="1" dirty="0"/>
              <a:t>subred del servidor</a:t>
            </a:r>
            <a:r>
              <a:rPr lang="es-ES" dirty="0"/>
              <a:t>.</a:t>
            </a:r>
          </a:p>
          <a:p>
            <a:pPr>
              <a:buNone/>
            </a:pPr>
            <a:r>
              <a:rPr lang="es-ES" dirty="0"/>
              <a:t>👉 </a:t>
            </a:r>
            <a:r>
              <a:rPr lang="es-ES" i="1" dirty="0"/>
              <a:t>Con esto, todo el tráfico del servidor saldrá siempre a través del firewall, donde podrás aplicar reglas.</a:t>
            </a:r>
            <a:endParaRPr lang="es-ES" dirty="0"/>
          </a:p>
          <a:p>
            <a:pPr>
              <a:buNone/>
            </a:pPr>
            <a:r>
              <a:rPr lang="es-ES" b="1" dirty="0"/>
              <a:t>4. Configurar una regla de aplicación</a:t>
            </a:r>
          </a:p>
          <a:p>
            <a:pPr>
              <a:buFont typeface="Arial" panose="020B0604020202020204" pitchFamily="34" charset="0"/>
              <a:buChar char="•"/>
            </a:pPr>
            <a:r>
              <a:rPr lang="es-ES" dirty="0"/>
              <a:t>Crea una </a:t>
            </a:r>
            <a:r>
              <a:rPr lang="es-ES" b="1" dirty="0" err="1"/>
              <a:t>Application</a:t>
            </a:r>
            <a:r>
              <a:rPr lang="es-ES" b="1" dirty="0"/>
              <a:t> Rule</a:t>
            </a:r>
            <a:r>
              <a:rPr lang="es-ES" dirty="0"/>
              <a:t> en el firewall.</a:t>
            </a:r>
          </a:p>
          <a:p>
            <a:pPr>
              <a:buFont typeface="Arial" panose="020B0604020202020204" pitchFamily="34" charset="0"/>
              <a:buChar char="•"/>
            </a:pPr>
            <a:r>
              <a:rPr lang="es-ES" dirty="0"/>
              <a:t>Por ejemplo, permitir solo el acceso a www.microsoft.com por HTTPS.</a:t>
            </a:r>
          </a:p>
          <a:p>
            <a:pPr>
              <a:buNone/>
            </a:pPr>
            <a:r>
              <a:rPr lang="es-ES" dirty="0"/>
              <a:t>👉 Esto te permite controlar </a:t>
            </a:r>
            <a:r>
              <a:rPr lang="es-ES" b="1" dirty="0"/>
              <a:t>a qué dominios puede acceder</a:t>
            </a:r>
            <a:r>
              <a:rPr lang="es-ES" dirty="0"/>
              <a:t> tu servidor (útil para restringir tráfico malicioso o no deseado).</a:t>
            </a:r>
          </a:p>
          <a:p>
            <a:pPr>
              <a:buNone/>
            </a:pPr>
            <a:r>
              <a:rPr lang="es-ES" b="1" dirty="0"/>
              <a:t>🔸 En entornos reales: modelo Hub &amp; </a:t>
            </a:r>
            <a:r>
              <a:rPr lang="es-ES" b="1" dirty="0" err="1"/>
              <a:t>Spoke</a:t>
            </a:r>
            <a:endParaRPr lang="es-ES" b="1" dirty="0"/>
          </a:p>
          <a:p>
            <a:pPr>
              <a:buNone/>
            </a:pPr>
            <a:r>
              <a:rPr lang="es-ES" dirty="0"/>
              <a:t>Para despliegues en producción, Microsoft recomienda el </a:t>
            </a:r>
            <a:r>
              <a:rPr lang="es-ES" b="1" dirty="0"/>
              <a:t>modelo Hub &amp; </a:t>
            </a:r>
            <a:r>
              <a:rPr lang="es-ES" b="1" dirty="0" err="1"/>
              <a:t>Spoke</a:t>
            </a:r>
            <a:r>
              <a:rPr lang="es-ES" dirty="0"/>
              <a:t>:</a:t>
            </a:r>
          </a:p>
          <a:p>
            <a:r>
              <a:rPr lang="es-ES" b="1" dirty="0"/>
              <a:t>Hub (Centro)</a:t>
            </a:r>
            <a:r>
              <a:rPr lang="es-ES" b="1" dirty="0" err="1"/>
              <a:t>Spoke</a:t>
            </a:r>
            <a:r>
              <a:rPr lang="es-ES" b="1" dirty="0"/>
              <a:t> (Satélites)</a:t>
            </a:r>
            <a:r>
              <a:rPr lang="es-ES" dirty="0"/>
              <a:t>Contiene el </a:t>
            </a:r>
            <a:r>
              <a:rPr lang="es-ES" b="1" dirty="0"/>
              <a:t>firewall</a:t>
            </a:r>
            <a:r>
              <a:rPr lang="es-ES" dirty="0"/>
              <a:t> y servicios </a:t>
            </a:r>
            <a:r>
              <a:rPr lang="es-ES" dirty="0" err="1"/>
              <a:t>comunesContienen</a:t>
            </a:r>
            <a:r>
              <a:rPr lang="es-ES" dirty="0"/>
              <a:t> los </a:t>
            </a:r>
            <a:r>
              <a:rPr lang="es-ES" b="1" dirty="0"/>
              <a:t>servidores de trabajo</a:t>
            </a:r>
            <a:r>
              <a:rPr lang="es-ES" dirty="0"/>
              <a:t>, en </a:t>
            </a:r>
            <a:r>
              <a:rPr lang="es-ES" dirty="0" err="1"/>
              <a:t>VNets</a:t>
            </a:r>
            <a:r>
              <a:rPr lang="es-ES" dirty="0"/>
              <a:t> </a:t>
            </a:r>
            <a:r>
              <a:rPr lang="es-ES" dirty="0" err="1"/>
              <a:t>separadasTiene</a:t>
            </a:r>
            <a:r>
              <a:rPr lang="es-ES" dirty="0"/>
              <a:t> su </a:t>
            </a:r>
            <a:r>
              <a:rPr lang="es-ES" b="1" dirty="0"/>
              <a:t>propia red </a:t>
            </a:r>
            <a:r>
              <a:rPr lang="es-ES" b="1" dirty="0" err="1"/>
              <a:t>virtual</a:t>
            </a:r>
            <a:r>
              <a:rPr lang="es-ES" dirty="0" err="1"/>
              <a:t>Se</a:t>
            </a:r>
            <a:r>
              <a:rPr lang="es-ES" dirty="0"/>
              <a:t> conectan al Hub mediante </a:t>
            </a:r>
            <a:r>
              <a:rPr lang="es-ES" b="1" dirty="0" err="1"/>
              <a:t>VNet</a:t>
            </a:r>
            <a:r>
              <a:rPr lang="es-ES" b="1" dirty="0"/>
              <a:t> </a:t>
            </a:r>
            <a:r>
              <a:rPr lang="es-ES" b="1" dirty="0" err="1"/>
              <a:t>Peering</a:t>
            </a:r>
            <a:r>
              <a:rPr lang="es-ES" dirty="0" err="1"/>
              <a:t>Control</a:t>
            </a:r>
            <a:r>
              <a:rPr lang="es-ES" dirty="0"/>
              <a:t> centralizado de </a:t>
            </a:r>
            <a:r>
              <a:rPr lang="es-ES" dirty="0" err="1"/>
              <a:t>seguridadAislamiento</a:t>
            </a:r>
            <a:r>
              <a:rPr lang="es-ES" dirty="0"/>
              <a:t> por entorno o departamento</a:t>
            </a:r>
          </a:p>
          <a:p>
            <a:endParaRPr lang="es-ES" dirty="0"/>
          </a:p>
        </p:txBody>
      </p:sp>
      <p:sp>
        <p:nvSpPr>
          <p:cNvPr id="4" name="Marcador de número de diapositiva 3"/>
          <p:cNvSpPr>
            <a:spLocks noGrp="1"/>
          </p:cNvSpPr>
          <p:nvPr>
            <p:ph type="sldNum" sz="quarter" idx="5"/>
          </p:nvPr>
        </p:nvSpPr>
        <p:spPr/>
        <p:txBody>
          <a:bodyPr/>
          <a:lstStyle/>
          <a:p>
            <a:fld id="{8507DC7E-BC41-4478-BA30-CBCC3A644F0A}" type="slidenum">
              <a:rPr lang="en-US" smtClean="0"/>
              <a:t>27</a:t>
            </a:fld>
            <a:endParaRPr lang="en-US" dirty="0"/>
          </a:p>
        </p:txBody>
      </p:sp>
    </p:spTree>
    <p:extLst>
      <p:ext uri="{BB962C8B-B14F-4D97-AF65-F5344CB8AC3E}">
        <p14:creationId xmlns:p14="http://schemas.microsoft.com/office/powerpoint/2010/main" val="13677709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None/>
            </a:pPr>
            <a:r>
              <a:rPr lang="es-ES" b="1" dirty="0"/>
              <a:t>Reglas en Azure Firewall</a:t>
            </a:r>
          </a:p>
          <a:p>
            <a:pPr>
              <a:buNone/>
            </a:pPr>
            <a:r>
              <a:rPr lang="es-ES" dirty="0"/>
              <a:t>Por defecto, </a:t>
            </a:r>
            <a:r>
              <a:rPr lang="es-ES" b="1" dirty="0"/>
              <a:t>Azure Firewall bloquea todo el tráfico</a:t>
            </a:r>
            <a:r>
              <a:rPr lang="es-ES" dirty="0"/>
              <a:t>, a menos que lo permitas explícitamente.</a:t>
            </a:r>
          </a:p>
          <a:p>
            <a:pPr>
              <a:buNone/>
            </a:pPr>
            <a:r>
              <a:rPr lang="es-ES" dirty="0"/>
              <a:t>Hay </a:t>
            </a:r>
            <a:r>
              <a:rPr lang="es-ES" b="1" dirty="0"/>
              <a:t>tres tipos de reglas</a:t>
            </a:r>
            <a:r>
              <a:rPr lang="es-ES" dirty="0"/>
              <a:t> que puedes configurar:</a:t>
            </a:r>
          </a:p>
          <a:p>
            <a:pPr>
              <a:buNone/>
            </a:pPr>
            <a:r>
              <a:rPr lang="es-ES" b="1" dirty="0"/>
              <a:t>🔸 1. Reglas NAT (DNAT – </a:t>
            </a:r>
            <a:r>
              <a:rPr lang="es-ES" b="1" dirty="0" err="1"/>
              <a:t>Destination</a:t>
            </a:r>
            <a:r>
              <a:rPr lang="es-ES" b="1" dirty="0"/>
              <a:t> Network </a:t>
            </a:r>
            <a:r>
              <a:rPr lang="es-ES" b="1" dirty="0" err="1"/>
              <a:t>Address</a:t>
            </a:r>
            <a:r>
              <a:rPr lang="es-ES" b="1" dirty="0"/>
              <a:t> </a:t>
            </a:r>
            <a:r>
              <a:rPr lang="es-ES" b="1" dirty="0" err="1"/>
              <a:t>Translation</a:t>
            </a:r>
            <a:r>
              <a:rPr lang="es-ES" b="1" dirty="0"/>
              <a:t>)</a:t>
            </a:r>
          </a:p>
          <a:p>
            <a:pPr>
              <a:buNone/>
            </a:pPr>
            <a:r>
              <a:rPr lang="es-ES" dirty="0"/>
              <a:t>Permiten </a:t>
            </a:r>
            <a:r>
              <a:rPr lang="es-ES" b="1" dirty="0"/>
              <a:t>publicar servicios internos hacia Internet</a:t>
            </a:r>
            <a:r>
              <a:rPr lang="es-ES" dirty="0"/>
              <a:t>, traduciendo la IP pública del firewall a una IP privada de tu red.</a:t>
            </a:r>
          </a:p>
          <a:p>
            <a:pPr>
              <a:buNone/>
            </a:pPr>
            <a:r>
              <a:rPr lang="es-ES" dirty="0"/>
              <a:t>🧠 </a:t>
            </a:r>
            <a:r>
              <a:rPr lang="es-ES" b="1" dirty="0"/>
              <a:t>Útiles para exponer servicios como:</a:t>
            </a:r>
            <a:endParaRPr lang="es-ES" dirty="0"/>
          </a:p>
          <a:p>
            <a:pPr>
              <a:buFont typeface="Arial" panose="020B0604020202020204" pitchFamily="34" charset="0"/>
              <a:buChar char="•"/>
            </a:pPr>
            <a:r>
              <a:rPr lang="es-ES" dirty="0"/>
              <a:t>SSH</a:t>
            </a:r>
          </a:p>
          <a:p>
            <a:pPr>
              <a:buFont typeface="Arial" panose="020B0604020202020204" pitchFamily="34" charset="0"/>
              <a:buChar char="•"/>
            </a:pPr>
            <a:r>
              <a:rPr lang="es-ES" dirty="0"/>
              <a:t>RDP</a:t>
            </a:r>
          </a:p>
          <a:p>
            <a:pPr>
              <a:buFont typeface="Arial" panose="020B0604020202020204" pitchFamily="34" charset="0"/>
              <a:buChar char="•"/>
            </a:pPr>
            <a:r>
              <a:rPr lang="es-ES" dirty="0"/>
              <a:t>Aplicaciones no HTTP/S</a:t>
            </a:r>
          </a:p>
          <a:p>
            <a:pPr>
              <a:buNone/>
            </a:pPr>
            <a:r>
              <a:rPr lang="es-ES" b="1" dirty="0"/>
              <a:t>🔧 Parámetros de configuración:</a:t>
            </a:r>
          </a:p>
          <a:p>
            <a:pPr>
              <a:buFont typeface="Arial" panose="020B0604020202020204" pitchFamily="34" charset="0"/>
              <a:buChar char="•"/>
            </a:pPr>
            <a:r>
              <a:rPr lang="es-ES" b="1" dirty="0" err="1"/>
              <a:t>Name</a:t>
            </a:r>
            <a:r>
              <a:rPr lang="es-ES" dirty="0"/>
              <a:t>: Nombre de la regla</a:t>
            </a:r>
          </a:p>
          <a:p>
            <a:pPr>
              <a:buFont typeface="Arial" panose="020B0604020202020204" pitchFamily="34" charset="0"/>
              <a:buChar char="•"/>
            </a:pPr>
            <a:r>
              <a:rPr lang="es-ES" b="1" dirty="0" err="1"/>
              <a:t>Protocol</a:t>
            </a:r>
            <a:r>
              <a:rPr lang="es-ES" dirty="0"/>
              <a:t>: TCP o UDP</a:t>
            </a:r>
          </a:p>
          <a:p>
            <a:pPr>
              <a:buFont typeface="Arial" panose="020B0604020202020204" pitchFamily="34" charset="0"/>
              <a:buChar char="•"/>
            </a:pPr>
            <a:r>
              <a:rPr lang="es-ES" b="1" dirty="0" err="1"/>
              <a:t>Source</a:t>
            </a:r>
            <a:r>
              <a:rPr lang="es-ES" b="1" dirty="0"/>
              <a:t> </a:t>
            </a:r>
            <a:r>
              <a:rPr lang="es-ES" b="1" dirty="0" err="1"/>
              <a:t>Address</a:t>
            </a:r>
            <a:r>
              <a:rPr lang="es-ES" dirty="0"/>
              <a:t>: Origen del tráfico (puede ser * para todo Internet)</a:t>
            </a:r>
          </a:p>
          <a:p>
            <a:pPr>
              <a:buFont typeface="Arial" panose="020B0604020202020204" pitchFamily="34" charset="0"/>
              <a:buChar char="•"/>
            </a:pPr>
            <a:r>
              <a:rPr lang="es-ES" b="1" dirty="0" err="1"/>
              <a:t>Destination</a:t>
            </a:r>
            <a:r>
              <a:rPr lang="es-ES" b="1" dirty="0"/>
              <a:t> </a:t>
            </a:r>
            <a:r>
              <a:rPr lang="es-ES" b="1" dirty="0" err="1"/>
              <a:t>Address</a:t>
            </a:r>
            <a:r>
              <a:rPr lang="es-ES" dirty="0"/>
              <a:t>: IP pública del firewall</a:t>
            </a:r>
          </a:p>
          <a:p>
            <a:pPr>
              <a:buFont typeface="Arial" panose="020B0604020202020204" pitchFamily="34" charset="0"/>
              <a:buChar char="•"/>
            </a:pPr>
            <a:r>
              <a:rPr lang="es-ES" b="1" dirty="0" err="1"/>
              <a:t>Destination</a:t>
            </a:r>
            <a:r>
              <a:rPr lang="es-ES" b="1" dirty="0"/>
              <a:t> </a:t>
            </a:r>
            <a:r>
              <a:rPr lang="es-ES" b="1" dirty="0" err="1"/>
              <a:t>Ports</a:t>
            </a:r>
            <a:r>
              <a:rPr lang="es-ES" dirty="0"/>
              <a:t>: Puertos que escucha el firewall (ej. 22, 3389)</a:t>
            </a:r>
          </a:p>
          <a:p>
            <a:pPr>
              <a:buFont typeface="Arial" panose="020B0604020202020204" pitchFamily="34" charset="0"/>
              <a:buChar char="•"/>
            </a:pPr>
            <a:r>
              <a:rPr lang="es-ES" b="1" dirty="0" err="1"/>
              <a:t>Translated</a:t>
            </a:r>
            <a:r>
              <a:rPr lang="es-ES" b="1" dirty="0"/>
              <a:t> </a:t>
            </a:r>
            <a:r>
              <a:rPr lang="es-ES" b="1" dirty="0" err="1"/>
              <a:t>Address</a:t>
            </a:r>
            <a:r>
              <a:rPr lang="es-ES" dirty="0"/>
              <a:t>: IP privada del recurso interno (ej. la VM)</a:t>
            </a:r>
          </a:p>
          <a:p>
            <a:pPr>
              <a:buFont typeface="Arial" panose="020B0604020202020204" pitchFamily="34" charset="0"/>
              <a:buChar char="•"/>
            </a:pPr>
            <a:r>
              <a:rPr lang="es-ES" b="1" dirty="0" err="1"/>
              <a:t>Translated</a:t>
            </a:r>
            <a:r>
              <a:rPr lang="es-ES" b="1" dirty="0"/>
              <a:t> Port</a:t>
            </a:r>
            <a:r>
              <a:rPr lang="es-ES" dirty="0"/>
              <a:t>: Puerto al que se redirige internamente</a:t>
            </a:r>
          </a:p>
          <a:p>
            <a:pPr>
              <a:buNone/>
            </a:pPr>
            <a:r>
              <a:rPr lang="es-ES" dirty="0"/>
              <a:t>⚠️ Recuerda: una </a:t>
            </a:r>
            <a:r>
              <a:rPr lang="es-ES" b="1" dirty="0"/>
              <a:t>regla NAT debe ir acompañada de una regla de red (</a:t>
            </a:r>
            <a:r>
              <a:rPr lang="es-ES" b="1" dirty="0" err="1"/>
              <a:t>network</a:t>
            </a:r>
            <a:r>
              <a:rPr lang="es-ES" b="1" dirty="0"/>
              <a:t> rule)</a:t>
            </a:r>
            <a:r>
              <a:rPr lang="es-ES" dirty="0"/>
              <a:t> que permita el tráfico.</a:t>
            </a:r>
          </a:p>
          <a:p>
            <a:pPr>
              <a:buNone/>
            </a:pPr>
            <a:r>
              <a:rPr lang="es-ES" b="1" dirty="0"/>
              <a:t>🔸 2. Reglas de Red (Network Rules)</a:t>
            </a:r>
          </a:p>
          <a:p>
            <a:pPr>
              <a:buNone/>
            </a:pPr>
            <a:r>
              <a:rPr lang="es-ES" dirty="0"/>
              <a:t>Se usan para </a:t>
            </a:r>
            <a:r>
              <a:rPr lang="es-ES" b="1" dirty="0"/>
              <a:t>permitir tráfico no HTTP/S</a:t>
            </a:r>
            <a:r>
              <a:rPr lang="es-ES" dirty="0"/>
              <a:t> dentro o fuera de la red virtual.</a:t>
            </a:r>
          </a:p>
          <a:p>
            <a:pPr>
              <a:buNone/>
            </a:pPr>
            <a:r>
              <a:rPr lang="es-ES" dirty="0"/>
              <a:t>🧠 </a:t>
            </a:r>
            <a:r>
              <a:rPr lang="es-ES" b="1" dirty="0"/>
              <a:t>Ejemplos típicos:</a:t>
            </a:r>
            <a:endParaRPr lang="es-ES" dirty="0"/>
          </a:p>
          <a:p>
            <a:pPr>
              <a:buFont typeface="Arial" panose="020B0604020202020204" pitchFamily="34" charset="0"/>
              <a:buChar char="•"/>
            </a:pPr>
            <a:r>
              <a:rPr lang="es-ES" dirty="0"/>
              <a:t>Comunicación entre subredes</a:t>
            </a:r>
          </a:p>
          <a:p>
            <a:pPr>
              <a:buFont typeface="Arial" panose="020B0604020202020204" pitchFamily="34" charset="0"/>
              <a:buChar char="•"/>
            </a:pPr>
            <a:r>
              <a:rPr lang="es-ES" dirty="0"/>
              <a:t>Acceso a puertos específicos</a:t>
            </a:r>
          </a:p>
          <a:p>
            <a:pPr>
              <a:buFont typeface="Arial" panose="020B0604020202020204" pitchFamily="34" charset="0"/>
              <a:buChar char="•"/>
            </a:pPr>
            <a:r>
              <a:rPr lang="es-ES" dirty="0"/>
              <a:t>Ping (ICMP), FTP, RDP, SSH, etc.</a:t>
            </a:r>
          </a:p>
          <a:p>
            <a:pPr>
              <a:buNone/>
            </a:pPr>
            <a:r>
              <a:rPr lang="es-ES" b="1" dirty="0"/>
              <a:t>🔧 Parámetros de configuración:</a:t>
            </a:r>
          </a:p>
          <a:p>
            <a:pPr>
              <a:buFont typeface="Arial" panose="020B0604020202020204" pitchFamily="34" charset="0"/>
              <a:buChar char="•"/>
            </a:pPr>
            <a:r>
              <a:rPr lang="es-ES" b="1" dirty="0" err="1"/>
              <a:t>Name</a:t>
            </a:r>
            <a:r>
              <a:rPr lang="es-ES" dirty="0"/>
              <a:t>: Nombre de la regla</a:t>
            </a:r>
          </a:p>
          <a:p>
            <a:pPr>
              <a:buFont typeface="Arial" panose="020B0604020202020204" pitchFamily="34" charset="0"/>
              <a:buChar char="•"/>
            </a:pPr>
            <a:r>
              <a:rPr lang="es-ES" b="1" dirty="0" err="1"/>
              <a:t>Protocol</a:t>
            </a:r>
            <a:r>
              <a:rPr lang="es-ES" dirty="0"/>
              <a:t>: TCP, UDP, ICMP o </a:t>
            </a:r>
            <a:r>
              <a:rPr lang="es-ES" dirty="0" err="1"/>
              <a:t>Any</a:t>
            </a:r>
            <a:endParaRPr lang="es-ES" dirty="0"/>
          </a:p>
          <a:p>
            <a:pPr>
              <a:buFont typeface="Arial" panose="020B0604020202020204" pitchFamily="34" charset="0"/>
              <a:buChar char="•"/>
            </a:pPr>
            <a:r>
              <a:rPr lang="es-ES" b="1" dirty="0" err="1"/>
              <a:t>Source</a:t>
            </a:r>
            <a:r>
              <a:rPr lang="es-ES" b="1" dirty="0"/>
              <a:t> </a:t>
            </a:r>
            <a:r>
              <a:rPr lang="es-ES" b="1" dirty="0" err="1"/>
              <a:t>Address</a:t>
            </a:r>
            <a:r>
              <a:rPr lang="es-ES" dirty="0"/>
              <a:t>: IP o rango CIDR de origen</a:t>
            </a:r>
          </a:p>
          <a:p>
            <a:pPr>
              <a:buFont typeface="Arial" panose="020B0604020202020204" pitchFamily="34" charset="0"/>
              <a:buChar char="•"/>
            </a:pPr>
            <a:r>
              <a:rPr lang="es-ES" b="1" dirty="0" err="1"/>
              <a:t>Destination</a:t>
            </a:r>
            <a:r>
              <a:rPr lang="es-ES" b="1" dirty="0"/>
              <a:t> </a:t>
            </a:r>
            <a:r>
              <a:rPr lang="es-ES" b="1" dirty="0" err="1"/>
              <a:t>Address</a:t>
            </a:r>
            <a:r>
              <a:rPr lang="es-ES" dirty="0"/>
              <a:t>: IP o rango CIDR de destino</a:t>
            </a:r>
          </a:p>
          <a:p>
            <a:pPr>
              <a:buFont typeface="Arial" panose="020B0604020202020204" pitchFamily="34" charset="0"/>
              <a:buChar char="•"/>
            </a:pPr>
            <a:r>
              <a:rPr lang="es-ES" b="1" dirty="0" err="1"/>
              <a:t>Destination</a:t>
            </a:r>
            <a:r>
              <a:rPr lang="es-ES" b="1" dirty="0"/>
              <a:t> Port</a:t>
            </a:r>
            <a:r>
              <a:rPr lang="es-ES" dirty="0"/>
              <a:t>: Puerto al que se quiere acceder</a:t>
            </a:r>
          </a:p>
          <a:p>
            <a:pPr>
              <a:buNone/>
            </a:pPr>
            <a:r>
              <a:rPr lang="es-ES" b="1" dirty="0"/>
              <a:t>🔸 3. Reglas de Aplicación (</a:t>
            </a:r>
            <a:r>
              <a:rPr lang="es-ES" b="1" dirty="0" err="1"/>
              <a:t>Application</a:t>
            </a:r>
            <a:r>
              <a:rPr lang="es-ES" b="1" dirty="0"/>
              <a:t> Rules)</a:t>
            </a:r>
          </a:p>
          <a:p>
            <a:pPr>
              <a:buNone/>
            </a:pPr>
            <a:r>
              <a:rPr lang="es-ES" dirty="0"/>
              <a:t>Permiten controlar el acceso a </a:t>
            </a:r>
            <a:r>
              <a:rPr lang="es-ES" b="1" dirty="0"/>
              <a:t>dominios web (FQDN)</a:t>
            </a:r>
            <a:r>
              <a:rPr lang="es-ES" dirty="0"/>
              <a:t> desde una subred.</a:t>
            </a:r>
          </a:p>
          <a:p>
            <a:pPr>
              <a:buNone/>
            </a:pPr>
            <a:r>
              <a:rPr lang="es-ES" dirty="0"/>
              <a:t>🧠 </a:t>
            </a:r>
            <a:r>
              <a:rPr lang="es-ES" b="1" dirty="0"/>
              <a:t>Útiles para:</a:t>
            </a:r>
            <a:endParaRPr lang="es-ES" dirty="0"/>
          </a:p>
          <a:p>
            <a:pPr>
              <a:buFont typeface="Arial" panose="020B0604020202020204" pitchFamily="34" charset="0"/>
              <a:buChar char="•"/>
            </a:pPr>
            <a:r>
              <a:rPr lang="es-ES" dirty="0"/>
              <a:t>Permitir solo acceso a ciertas webs (como www.microsoft.com)</a:t>
            </a:r>
          </a:p>
          <a:p>
            <a:pPr>
              <a:buFont typeface="Arial" panose="020B0604020202020204" pitchFamily="34" charset="0"/>
              <a:buChar char="•"/>
            </a:pPr>
            <a:r>
              <a:rPr lang="es-ES" dirty="0"/>
              <a:t>Filtrar salidas de tráfico HTTP/HTTPS</a:t>
            </a:r>
          </a:p>
          <a:p>
            <a:pPr>
              <a:buFont typeface="Arial" panose="020B0604020202020204" pitchFamily="34" charset="0"/>
              <a:buChar char="•"/>
            </a:pPr>
            <a:r>
              <a:rPr lang="es-ES" dirty="0"/>
              <a:t>Controlar el acceso a servicios como Windows </a:t>
            </a:r>
            <a:r>
              <a:rPr lang="es-ES" dirty="0" err="1"/>
              <a:t>Update</a:t>
            </a:r>
            <a:r>
              <a:rPr lang="es-ES" dirty="0"/>
              <a:t> o Azure </a:t>
            </a:r>
            <a:r>
              <a:rPr lang="es-ES" dirty="0" err="1"/>
              <a:t>Backup</a:t>
            </a:r>
            <a:endParaRPr lang="es-ES" dirty="0"/>
          </a:p>
          <a:p>
            <a:pPr>
              <a:buNone/>
            </a:pPr>
            <a:r>
              <a:rPr lang="es-ES" b="1" dirty="0"/>
              <a:t>🔧 Parámetros de configuración:</a:t>
            </a:r>
          </a:p>
          <a:p>
            <a:pPr>
              <a:buFont typeface="Arial" panose="020B0604020202020204" pitchFamily="34" charset="0"/>
              <a:buChar char="•"/>
            </a:pPr>
            <a:r>
              <a:rPr lang="es-ES" b="1" dirty="0" err="1"/>
              <a:t>Name</a:t>
            </a:r>
            <a:r>
              <a:rPr lang="es-ES" dirty="0"/>
              <a:t>: Nombre de la regla</a:t>
            </a:r>
          </a:p>
          <a:p>
            <a:pPr>
              <a:buFont typeface="Arial" panose="020B0604020202020204" pitchFamily="34" charset="0"/>
              <a:buChar char="•"/>
            </a:pPr>
            <a:r>
              <a:rPr lang="es-ES" b="1" dirty="0" err="1"/>
              <a:t>Source</a:t>
            </a:r>
            <a:r>
              <a:rPr lang="es-ES" b="1" dirty="0"/>
              <a:t> </a:t>
            </a:r>
            <a:r>
              <a:rPr lang="es-ES" b="1" dirty="0" err="1"/>
              <a:t>Address</a:t>
            </a:r>
            <a:r>
              <a:rPr lang="es-ES" dirty="0"/>
              <a:t>: IP o rango de origen</a:t>
            </a:r>
          </a:p>
          <a:p>
            <a:pPr>
              <a:buFont typeface="Arial" panose="020B0604020202020204" pitchFamily="34" charset="0"/>
              <a:buChar char="•"/>
            </a:pPr>
            <a:r>
              <a:rPr lang="es-ES" b="1" dirty="0" err="1"/>
              <a:t>Protocol:Port</a:t>
            </a:r>
            <a:r>
              <a:rPr lang="es-ES" dirty="0"/>
              <a:t>: HTTP o HTTPS + puerto (normalmente 80 o 443)</a:t>
            </a:r>
          </a:p>
          <a:p>
            <a:pPr>
              <a:buFont typeface="Arial" panose="020B0604020202020204" pitchFamily="34" charset="0"/>
              <a:buChar char="•"/>
            </a:pPr>
            <a:r>
              <a:rPr lang="es-ES" b="1" dirty="0"/>
              <a:t>Target FQDN</a:t>
            </a:r>
            <a:r>
              <a:rPr lang="es-ES" dirty="0"/>
              <a:t>: Dominio (como *.contoso.com)</a:t>
            </a:r>
          </a:p>
          <a:p>
            <a:pPr>
              <a:buFont typeface="Arial" panose="020B0604020202020204" pitchFamily="34" charset="0"/>
              <a:buChar char="•"/>
            </a:pPr>
            <a:r>
              <a:rPr lang="es-ES" b="1" dirty="0"/>
              <a:t>FQDN Tags</a:t>
            </a:r>
            <a:r>
              <a:rPr lang="es-ES" dirty="0"/>
              <a:t> (opcional): etiquetas predefinidas para servicios conocidos de Microsoft, como:</a:t>
            </a:r>
          </a:p>
          <a:p>
            <a:pPr marL="742950" lvl="1" indent="-285750">
              <a:buFont typeface="Arial" panose="020B0604020202020204" pitchFamily="34" charset="0"/>
              <a:buChar char="•"/>
            </a:pPr>
            <a:r>
              <a:rPr lang="es-ES" dirty="0"/>
              <a:t>Windows </a:t>
            </a:r>
            <a:r>
              <a:rPr lang="es-ES" dirty="0" err="1"/>
              <a:t>Update</a:t>
            </a:r>
            <a:endParaRPr lang="es-ES" dirty="0"/>
          </a:p>
          <a:p>
            <a:pPr marL="742950" lvl="1" indent="-285750">
              <a:buFont typeface="Arial" panose="020B0604020202020204" pitchFamily="34" charset="0"/>
              <a:buChar char="•"/>
            </a:pPr>
            <a:r>
              <a:rPr lang="es-ES" dirty="0"/>
              <a:t>Azure App </a:t>
            </a:r>
            <a:r>
              <a:rPr lang="es-ES" dirty="0" err="1"/>
              <a:t>Services</a:t>
            </a:r>
            <a:endParaRPr lang="es-ES" dirty="0"/>
          </a:p>
          <a:p>
            <a:pPr marL="742950" lvl="1" indent="-285750">
              <a:buFont typeface="Arial" panose="020B0604020202020204" pitchFamily="34" charset="0"/>
              <a:buChar char="•"/>
            </a:pPr>
            <a:r>
              <a:rPr lang="es-ES" dirty="0"/>
              <a:t>Azure </a:t>
            </a:r>
            <a:r>
              <a:rPr lang="es-ES" dirty="0" err="1"/>
              <a:t>Backup</a:t>
            </a:r>
            <a:endParaRPr lang="es-ES" dirty="0"/>
          </a:p>
          <a:p>
            <a:pPr>
              <a:buNone/>
            </a:pPr>
            <a:r>
              <a:rPr lang="es-ES" b="1" dirty="0"/>
              <a:t>🔽 Orden de procesamiento de reglas</a:t>
            </a:r>
          </a:p>
          <a:p>
            <a:pPr>
              <a:buNone/>
            </a:pPr>
            <a:r>
              <a:rPr lang="es-ES" dirty="0"/>
              <a:t>Cuando Azure Firewall evalúa un paquete, sigue este orden:</a:t>
            </a:r>
          </a:p>
          <a:p>
            <a:pPr>
              <a:buFont typeface="+mj-lt"/>
              <a:buAutoNum type="arabicPeriod"/>
            </a:pPr>
            <a:r>
              <a:rPr lang="es-ES" dirty="0"/>
              <a:t>🔹 </a:t>
            </a:r>
            <a:r>
              <a:rPr lang="es-ES" b="1" dirty="0"/>
              <a:t>Reglas de red</a:t>
            </a:r>
            <a:endParaRPr lang="es-ES" dirty="0"/>
          </a:p>
          <a:p>
            <a:pPr>
              <a:buFont typeface="+mj-lt"/>
              <a:buAutoNum type="arabicPeriod"/>
            </a:pPr>
            <a:r>
              <a:rPr lang="es-ES" dirty="0"/>
              <a:t>🔸 </a:t>
            </a:r>
            <a:r>
              <a:rPr lang="es-ES" b="1" dirty="0"/>
              <a:t>Reglas de aplicación</a:t>
            </a:r>
            <a:endParaRPr lang="es-ES" dirty="0"/>
          </a:p>
          <a:p>
            <a:r>
              <a:rPr lang="es-ES" dirty="0"/>
              <a:t>⚠️ Las reglas son </a:t>
            </a:r>
            <a:r>
              <a:rPr lang="es-ES" b="1" dirty="0"/>
              <a:t>terminantes</a:t>
            </a:r>
            <a:r>
              <a:rPr lang="es-ES" dirty="0"/>
              <a:t>: en cuanto encuentra una que permita el tráfico, </a:t>
            </a:r>
            <a:r>
              <a:rPr lang="es-ES" b="1" dirty="0"/>
              <a:t>no evalúa más</a:t>
            </a:r>
            <a:r>
              <a:rPr lang="es-ES" dirty="0"/>
              <a:t>.</a:t>
            </a:r>
          </a:p>
          <a:p>
            <a:endParaRPr lang="es-ES" dirty="0"/>
          </a:p>
        </p:txBody>
      </p:sp>
      <p:sp>
        <p:nvSpPr>
          <p:cNvPr id="4" name="Marcador de número de diapositiva 3"/>
          <p:cNvSpPr>
            <a:spLocks noGrp="1"/>
          </p:cNvSpPr>
          <p:nvPr>
            <p:ph type="sldNum" sz="quarter" idx="5"/>
          </p:nvPr>
        </p:nvSpPr>
        <p:spPr/>
        <p:txBody>
          <a:bodyPr/>
          <a:lstStyle/>
          <a:p>
            <a:fld id="{8507DC7E-BC41-4478-BA30-CBCC3A644F0A}" type="slidenum">
              <a:rPr lang="en-US" smtClean="0"/>
              <a:t>28</a:t>
            </a:fld>
            <a:endParaRPr lang="en-US" dirty="0"/>
          </a:p>
        </p:txBody>
      </p:sp>
    </p:spTree>
    <p:extLst>
      <p:ext uri="{BB962C8B-B14F-4D97-AF65-F5344CB8AC3E}">
        <p14:creationId xmlns:p14="http://schemas.microsoft.com/office/powerpoint/2010/main" val="40071923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30</a:t>
            </a:fld>
            <a:endParaRPr lang="en-US" dirty="0"/>
          </a:p>
        </p:txBody>
      </p:sp>
    </p:spTree>
    <p:extLst>
      <p:ext uri="{BB962C8B-B14F-4D97-AF65-F5344CB8AC3E}">
        <p14:creationId xmlns:p14="http://schemas.microsoft.com/office/powerpoint/2010/main" val="18415798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None/>
            </a:pPr>
            <a:r>
              <a:rPr lang="es-ES" b="1" dirty="0"/>
              <a:t>Azure DNS: Dominios y Dominios Personalizados</a:t>
            </a:r>
          </a:p>
          <a:p>
            <a:pPr>
              <a:buNone/>
            </a:pPr>
            <a:r>
              <a:rPr lang="es-ES" b="1" dirty="0"/>
              <a:t>✅ Dominio inicial por defecto</a:t>
            </a:r>
          </a:p>
          <a:p>
            <a:pPr>
              <a:buNone/>
            </a:pPr>
            <a:r>
              <a:rPr lang="es-ES" dirty="0"/>
              <a:t>Cuando creas una </a:t>
            </a:r>
            <a:r>
              <a:rPr lang="es-ES" b="1" dirty="0"/>
              <a:t>suscripción en Azure</a:t>
            </a:r>
            <a:r>
              <a:rPr lang="es-ES" dirty="0"/>
              <a:t>, automáticamente se crea también un </a:t>
            </a:r>
            <a:r>
              <a:rPr lang="es-ES" b="1" dirty="0"/>
              <a:t>dominio de Azure Active </a:t>
            </a:r>
            <a:r>
              <a:rPr lang="es-ES" b="1" dirty="0" err="1"/>
              <a:t>Directory</a:t>
            </a:r>
            <a:r>
              <a:rPr lang="es-ES" b="1" dirty="0"/>
              <a:t> (Azure AD)</a:t>
            </a:r>
            <a:r>
              <a:rPr lang="es-ES" dirty="0"/>
              <a:t> con un </a:t>
            </a:r>
            <a:r>
              <a:rPr lang="es-ES" b="1" dirty="0"/>
              <a:t>nombre inicial</a:t>
            </a:r>
            <a:r>
              <a:rPr lang="es-ES" dirty="0"/>
              <a:t> en el siguiente formato:</a:t>
            </a:r>
          </a:p>
          <a:p>
            <a:pPr>
              <a:buNone/>
            </a:pPr>
            <a:r>
              <a:rPr lang="es-ES" dirty="0" err="1"/>
              <a:t>CopiarEditar</a:t>
            </a:r>
            <a:endParaRPr lang="es-ES" dirty="0"/>
          </a:p>
          <a:p>
            <a:pPr rtl="0">
              <a:buNone/>
            </a:pPr>
            <a:r>
              <a:rPr lang="es-ES" dirty="0"/>
              <a:t>nombredominio.onmicrosoft.com </a:t>
            </a:r>
          </a:p>
          <a:p>
            <a:pPr>
              <a:buNone/>
            </a:pPr>
            <a:r>
              <a:rPr lang="es-ES" dirty="0"/>
              <a:t>Este dominio:</a:t>
            </a:r>
          </a:p>
          <a:p>
            <a:pPr>
              <a:buFont typeface="Arial" panose="020B0604020202020204" pitchFamily="34" charset="0"/>
              <a:buChar char="•"/>
            </a:pPr>
            <a:r>
              <a:rPr lang="es-ES" dirty="0"/>
              <a:t>Es totalmente funcional.</a:t>
            </a:r>
          </a:p>
          <a:p>
            <a:pPr>
              <a:buFont typeface="Arial" panose="020B0604020202020204" pitchFamily="34" charset="0"/>
              <a:buChar char="•"/>
            </a:pPr>
            <a:r>
              <a:rPr lang="es-ES" dirty="0"/>
              <a:t>Se utiliza como </a:t>
            </a:r>
            <a:r>
              <a:rPr lang="es-ES" b="1" dirty="0"/>
              <a:t>punto de partida</a:t>
            </a:r>
            <a:r>
              <a:rPr lang="es-ES" dirty="0"/>
              <a:t> (arranque) para configurar usuarios y servicios.</a:t>
            </a:r>
          </a:p>
          <a:p>
            <a:pPr>
              <a:buFont typeface="Arial" panose="020B0604020202020204" pitchFamily="34" charset="0"/>
              <a:buChar char="•"/>
            </a:pPr>
            <a:r>
              <a:rPr lang="es-ES" b="1" dirty="0"/>
              <a:t>No se puede cambiar ni eliminar</a:t>
            </a:r>
            <a:r>
              <a:rPr lang="es-ES" dirty="0"/>
              <a:t>, pero sí puedes añadir un dominio más "limpio" y fácil de usar.</a:t>
            </a:r>
          </a:p>
          <a:p>
            <a:pPr>
              <a:buNone/>
            </a:pPr>
            <a:r>
              <a:rPr lang="es-ES" b="1" dirty="0"/>
              <a:t>✨ Dominio personalizado</a:t>
            </a:r>
          </a:p>
          <a:p>
            <a:pPr>
              <a:buNone/>
            </a:pPr>
            <a:r>
              <a:rPr lang="es-ES" dirty="0"/>
              <a:t>Puedes añadir cualquier </a:t>
            </a:r>
            <a:r>
              <a:rPr lang="es-ES" b="1" dirty="0"/>
              <a:t>dominio enrutable (real y controlado por ti)</a:t>
            </a:r>
            <a:r>
              <a:rPr lang="es-ES" dirty="0"/>
              <a:t> a tu directorio de Azure AD.</a:t>
            </a:r>
          </a:p>
          <a:p>
            <a:pPr>
              <a:buNone/>
            </a:pPr>
            <a:r>
              <a:rPr lang="es-ES" dirty="0"/>
              <a:t>✅ </a:t>
            </a:r>
            <a:r>
              <a:rPr lang="es-ES" b="1" dirty="0"/>
              <a:t>Ventajas:</a:t>
            </a:r>
            <a:endParaRPr lang="es-ES" dirty="0"/>
          </a:p>
          <a:p>
            <a:pPr>
              <a:buFont typeface="Arial" panose="020B0604020202020204" pitchFamily="34" charset="0"/>
              <a:buChar char="•"/>
            </a:pPr>
            <a:r>
              <a:rPr lang="es-ES" dirty="0"/>
              <a:t>Permite que los usuarios inicien sesión con un dominio conocido (por ejemplo: usuario@contosogold.com en vez de usuario@contosogold.onmicrosoft.com)</a:t>
            </a:r>
          </a:p>
          <a:p>
            <a:pPr>
              <a:buFont typeface="Arial" panose="020B0604020202020204" pitchFamily="34" charset="0"/>
              <a:buChar char="•"/>
            </a:pPr>
            <a:r>
              <a:rPr lang="es-ES" dirty="0"/>
              <a:t>Mejora la experiencia de usuario, ya que usas tu dominio corporativo.</a:t>
            </a:r>
          </a:p>
          <a:p>
            <a:pPr>
              <a:buNone/>
            </a:pPr>
            <a:r>
              <a:rPr lang="es-ES" b="1" dirty="0"/>
              <a:t>📝 Información práctica sobre dominios en Azure</a:t>
            </a:r>
          </a:p>
          <a:p>
            <a:pPr>
              <a:buNone/>
            </a:pPr>
            <a:r>
              <a:rPr lang="es-ES" b="1" dirty="0"/>
              <a:t>Punto </a:t>
            </a:r>
            <a:r>
              <a:rPr lang="es-ES" b="1" dirty="0" err="1"/>
              <a:t>claveExplicación</a:t>
            </a:r>
            <a:r>
              <a:rPr lang="es-ES" dirty="0"/>
              <a:t>🔐 Solo un </a:t>
            </a:r>
            <a:r>
              <a:rPr lang="es-ES" b="1" dirty="0"/>
              <a:t>administrador global</a:t>
            </a:r>
            <a:r>
              <a:rPr lang="es-ES" dirty="0"/>
              <a:t> puede gestionar dominios en Azure </a:t>
            </a:r>
            <a:r>
              <a:rPr lang="es-ES" dirty="0" err="1"/>
              <a:t>ADNormalmente</a:t>
            </a:r>
            <a:r>
              <a:rPr lang="es-ES" dirty="0"/>
              <a:t>, es quien creó la suscripción🌍 Los nombres de dominio en Azure AD son </a:t>
            </a:r>
            <a:r>
              <a:rPr lang="es-ES" b="1" dirty="0"/>
              <a:t>únicos a nivel </a:t>
            </a:r>
            <a:r>
              <a:rPr lang="es-ES" b="1" dirty="0" err="1"/>
              <a:t>global</a:t>
            </a:r>
            <a:r>
              <a:rPr lang="es-ES" dirty="0" err="1"/>
              <a:t>Si</a:t>
            </a:r>
            <a:r>
              <a:rPr lang="es-ES" dirty="0"/>
              <a:t> un dominio ya está verificado en otro directorio de Azure, </a:t>
            </a:r>
            <a:r>
              <a:rPr lang="es-ES" b="1" dirty="0"/>
              <a:t>no podrás usarlo</a:t>
            </a:r>
            <a:r>
              <a:rPr lang="es-ES" dirty="0"/>
              <a:t> en otro✔️ Para usar un dominio personalizado, primero </a:t>
            </a:r>
            <a:r>
              <a:rPr lang="es-ES" b="1" dirty="0"/>
              <a:t>debes añadirlo y </a:t>
            </a:r>
            <a:r>
              <a:rPr lang="es-ES" b="1" dirty="0" err="1"/>
              <a:t>verificarlo</a:t>
            </a:r>
            <a:r>
              <a:rPr lang="es-ES" dirty="0" err="1"/>
              <a:t>Se</a:t>
            </a:r>
            <a:r>
              <a:rPr lang="es-ES" dirty="0"/>
              <a:t> hace añadiendo un registro DNS en el proveedor del dominio</a:t>
            </a:r>
          </a:p>
          <a:p>
            <a:pPr>
              <a:buNone/>
            </a:pPr>
            <a:r>
              <a:rPr lang="es-ES" b="1" dirty="0"/>
              <a:t>📌 Ejemplo práctico</a:t>
            </a:r>
          </a:p>
          <a:p>
            <a:pPr>
              <a:buNone/>
            </a:pPr>
            <a:r>
              <a:rPr lang="es-ES" dirty="0"/>
              <a:t>Supón que tu dominio inicial es:</a:t>
            </a:r>
          </a:p>
          <a:p>
            <a:pPr>
              <a:buNone/>
            </a:pPr>
            <a:r>
              <a:rPr lang="es-ES" dirty="0" err="1"/>
              <a:t>CopiarEditar</a:t>
            </a:r>
            <a:endParaRPr lang="es-ES" dirty="0"/>
          </a:p>
          <a:p>
            <a:pPr rtl="0">
              <a:buNone/>
            </a:pPr>
            <a:r>
              <a:rPr lang="es-ES" dirty="0"/>
              <a:t>contosogold.onmicrosoft.com </a:t>
            </a:r>
          </a:p>
          <a:p>
            <a:pPr>
              <a:buNone/>
            </a:pPr>
            <a:r>
              <a:rPr lang="es-ES" dirty="0"/>
              <a:t>Puedes añadir y verificar el dominio:</a:t>
            </a:r>
          </a:p>
          <a:p>
            <a:pPr>
              <a:buNone/>
            </a:pPr>
            <a:r>
              <a:rPr lang="es-ES" dirty="0" err="1"/>
              <a:t>CopiarEditar</a:t>
            </a:r>
            <a:endParaRPr lang="es-ES" dirty="0"/>
          </a:p>
          <a:p>
            <a:pPr rtl="0">
              <a:buNone/>
            </a:pPr>
            <a:r>
              <a:rPr lang="es-ES" dirty="0"/>
              <a:t>contosogold.com </a:t>
            </a:r>
          </a:p>
          <a:p>
            <a:r>
              <a:rPr lang="es-ES" dirty="0"/>
              <a:t>Y después tus usuarios podrán iniciar sesión con nombre@contosogold.com, lo que </a:t>
            </a:r>
            <a:r>
              <a:rPr lang="es-ES" b="1" dirty="0"/>
              <a:t>da una imagen profesional y facilita el acceso</a:t>
            </a:r>
            <a:r>
              <a:rPr lang="es-ES" dirty="0"/>
              <a:t>.</a:t>
            </a:r>
          </a:p>
          <a:p>
            <a:endParaRPr lang="es-ES" dirty="0"/>
          </a:p>
        </p:txBody>
      </p:sp>
      <p:sp>
        <p:nvSpPr>
          <p:cNvPr id="4" name="Marcador de número de diapositiva 3"/>
          <p:cNvSpPr>
            <a:spLocks noGrp="1"/>
          </p:cNvSpPr>
          <p:nvPr>
            <p:ph type="sldNum" sz="quarter" idx="5"/>
          </p:nvPr>
        </p:nvSpPr>
        <p:spPr/>
        <p:txBody>
          <a:bodyPr/>
          <a:lstStyle/>
          <a:p>
            <a:fld id="{8507DC7E-BC41-4478-BA30-CBCC3A644F0A}" type="slidenum">
              <a:rPr lang="en-US" smtClean="0"/>
              <a:t>31</a:t>
            </a:fld>
            <a:endParaRPr lang="en-US" dirty="0"/>
          </a:p>
        </p:txBody>
      </p:sp>
    </p:spTree>
    <p:extLst>
      <p:ext uri="{BB962C8B-B14F-4D97-AF65-F5344CB8AC3E}">
        <p14:creationId xmlns:p14="http://schemas.microsoft.com/office/powerpoint/2010/main" val="6621298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None/>
            </a:pPr>
            <a:r>
              <a:rPr lang="es-ES" b="1" dirty="0"/>
              <a:t>Verificación de dominios personalizados en Azure AD</a:t>
            </a:r>
          </a:p>
          <a:p>
            <a:pPr>
              <a:buNone/>
            </a:pPr>
            <a:r>
              <a:rPr lang="es-ES" dirty="0"/>
              <a:t>Cuando un </a:t>
            </a:r>
            <a:r>
              <a:rPr lang="es-ES" b="1" dirty="0"/>
              <a:t>administrador</a:t>
            </a:r>
            <a:r>
              <a:rPr lang="es-ES" dirty="0"/>
              <a:t> añade un </a:t>
            </a:r>
            <a:r>
              <a:rPr lang="es-ES" b="1" dirty="0"/>
              <a:t>dominio personalizado</a:t>
            </a:r>
            <a:r>
              <a:rPr lang="es-ES" dirty="0"/>
              <a:t> a un directorio de Azure AD, ese dominio entra primero en estado:</a:t>
            </a:r>
          </a:p>
          <a:p>
            <a:pPr>
              <a:buNone/>
            </a:pPr>
            <a:r>
              <a:rPr lang="es-ES" b="1" dirty="0"/>
              <a:t>❌ No verificado</a:t>
            </a:r>
          </a:p>
          <a:p>
            <a:pPr>
              <a:buNone/>
            </a:pPr>
            <a:r>
              <a:rPr lang="es-ES" dirty="0"/>
              <a:t>⚠️ Mientras no esté verificado:</a:t>
            </a:r>
          </a:p>
          <a:p>
            <a:pPr>
              <a:buFont typeface="Arial" panose="020B0604020202020204" pitchFamily="34" charset="0"/>
              <a:buChar char="•"/>
            </a:pPr>
            <a:r>
              <a:rPr lang="es-ES" b="1" dirty="0"/>
              <a:t>No puedes usarlo</a:t>
            </a:r>
            <a:r>
              <a:rPr lang="es-ES" dirty="0"/>
              <a:t> para cuentas de usuario, grupos u otros recursos en Azure AD.</a:t>
            </a:r>
          </a:p>
          <a:p>
            <a:pPr>
              <a:buFont typeface="Arial" panose="020B0604020202020204" pitchFamily="34" charset="0"/>
              <a:buChar char="•"/>
            </a:pPr>
            <a:r>
              <a:rPr lang="es-ES" b="1" dirty="0"/>
              <a:t>Ningún otro directorio de Azure AD</a:t>
            </a:r>
            <a:r>
              <a:rPr lang="es-ES" dirty="0"/>
              <a:t> podrá usar ese mismo dominio.</a:t>
            </a:r>
          </a:p>
          <a:p>
            <a:pPr>
              <a:buNone/>
            </a:pPr>
            <a:r>
              <a:rPr lang="es-ES" b="1" dirty="0"/>
              <a:t>🔸 ¿Por qué es necesaria la verificación?</a:t>
            </a:r>
          </a:p>
          <a:p>
            <a:pPr>
              <a:buNone/>
            </a:pPr>
            <a:r>
              <a:rPr lang="es-ES" dirty="0"/>
              <a:t>Esto garantiza que </a:t>
            </a:r>
            <a:r>
              <a:rPr lang="es-ES" b="1" dirty="0"/>
              <a:t>solo la organización propietaria</a:t>
            </a:r>
            <a:r>
              <a:rPr lang="es-ES" dirty="0"/>
              <a:t> de ese dominio pueda usarlo en Azure AD.</a:t>
            </a:r>
          </a:p>
          <a:p>
            <a:pPr>
              <a:buNone/>
            </a:pPr>
            <a:r>
              <a:rPr lang="es-ES" b="1" dirty="0"/>
              <a:t>✅ ¿Cómo se verifica el dominio?</a:t>
            </a:r>
          </a:p>
          <a:p>
            <a:pPr>
              <a:buFont typeface="+mj-lt"/>
              <a:buAutoNum type="arabicPeriod"/>
            </a:pPr>
            <a:r>
              <a:rPr lang="es-ES" dirty="0"/>
              <a:t>Añades el dominio en el portal de Azure AD, por ejemplo: contosogold.com.</a:t>
            </a:r>
          </a:p>
          <a:p>
            <a:pPr>
              <a:buFont typeface="+mj-lt"/>
              <a:buAutoNum type="arabicPeriod"/>
            </a:pPr>
            <a:r>
              <a:rPr lang="es-ES" dirty="0"/>
              <a:t>Azure te genera un </a:t>
            </a:r>
            <a:r>
              <a:rPr lang="es-ES" b="1" dirty="0"/>
              <a:t>registro DNS</a:t>
            </a:r>
            <a:r>
              <a:rPr lang="es-ES" dirty="0"/>
              <a:t> que debes añadir en la configuración del dominio de tu proveedor (</a:t>
            </a:r>
            <a:r>
              <a:rPr lang="es-ES" dirty="0" err="1"/>
              <a:t>GoDaddy</a:t>
            </a:r>
            <a:r>
              <a:rPr lang="es-ES" dirty="0"/>
              <a:t>, IONOS, </a:t>
            </a:r>
            <a:r>
              <a:rPr lang="es-ES" dirty="0" err="1"/>
              <a:t>Namecheap</a:t>
            </a:r>
            <a:r>
              <a:rPr lang="es-ES" dirty="0"/>
              <a:t>, etc.).</a:t>
            </a:r>
          </a:p>
          <a:p>
            <a:pPr>
              <a:buFont typeface="+mj-lt"/>
              <a:buAutoNum type="arabicPeriod"/>
            </a:pPr>
            <a:r>
              <a:rPr lang="es-ES" dirty="0"/>
              <a:t>Puedes elegir entre:</a:t>
            </a:r>
          </a:p>
          <a:p>
            <a:pPr marL="742950" lvl="1" indent="-285750">
              <a:buFont typeface="+mj-lt"/>
              <a:buAutoNum type="arabicPeriod"/>
            </a:pPr>
            <a:r>
              <a:rPr lang="es-ES" b="1" dirty="0"/>
              <a:t>Registro TXT</a:t>
            </a:r>
            <a:br>
              <a:rPr lang="es-ES" dirty="0"/>
            </a:br>
            <a:r>
              <a:rPr lang="es-ES" dirty="0"/>
              <a:t>Ejemplo:</a:t>
            </a:r>
          </a:p>
          <a:p>
            <a:pPr marL="742950" lvl="1" indent="-285750">
              <a:buFont typeface="+mj-lt"/>
              <a:buAutoNum type="arabicPeriod"/>
            </a:pPr>
            <a:r>
              <a:rPr lang="es-ES" dirty="0" err="1"/>
              <a:t>makefile</a:t>
            </a:r>
            <a:endParaRPr lang="es-ES" dirty="0"/>
          </a:p>
          <a:p>
            <a:pPr marL="742950" lvl="1" indent="-285750">
              <a:buFont typeface="+mj-lt"/>
              <a:buAutoNum type="arabicPeriod"/>
            </a:pPr>
            <a:r>
              <a:rPr lang="es-ES" dirty="0" err="1"/>
              <a:t>CopiarEditar</a:t>
            </a:r>
            <a:endParaRPr lang="es-ES" dirty="0"/>
          </a:p>
          <a:p>
            <a:pPr marL="742950" lvl="1" indent="-285750" rtl="0">
              <a:buFont typeface="+mj-lt"/>
              <a:buAutoNum type="arabicPeriod"/>
            </a:pPr>
            <a:r>
              <a:rPr lang="es-ES" dirty="0"/>
              <a:t>Nombre: @ Tipo: TXT Valor: MS=ms12345678 </a:t>
            </a:r>
          </a:p>
          <a:p>
            <a:pPr marL="742950" lvl="1" indent="-285750">
              <a:buFont typeface="+mj-lt"/>
              <a:buAutoNum type="arabicPeriod"/>
            </a:pPr>
            <a:r>
              <a:rPr lang="es-ES" b="1" dirty="0"/>
              <a:t>Registro MX</a:t>
            </a:r>
            <a:br>
              <a:rPr lang="es-ES" dirty="0"/>
            </a:br>
            <a:r>
              <a:rPr lang="es-ES" dirty="0"/>
              <a:t>(menos común para verificación, más usado en servicios de correo)</a:t>
            </a:r>
          </a:p>
          <a:p>
            <a:pPr>
              <a:buFont typeface="+mj-lt"/>
              <a:buAutoNum type="arabicPeriod"/>
            </a:pPr>
            <a:r>
              <a:rPr lang="es-ES" dirty="0"/>
              <a:t>Vas a la zona DNS de tu dominio (en el proveedor donde lo registraste) y creas ese registro.</a:t>
            </a:r>
          </a:p>
          <a:p>
            <a:pPr>
              <a:buFont typeface="+mj-lt"/>
              <a:buAutoNum type="arabicPeriod"/>
            </a:pPr>
            <a:r>
              <a:rPr lang="es-ES" dirty="0"/>
              <a:t>Azure </a:t>
            </a:r>
            <a:r>
              <a:rPr lang="es-ES" b="1" dirty="0"/>
              <a:t>consultará automáticamente el DNS</a:t>
            </a:r>
            <a:r>
              <a:rPr lang="es-ES" dirty="0"/>
              <a:t> del dominio hasta encontrar ese registro.</a:t>
            </a:r>
          </a:p>
          <a:p>
            <a:pPr>
              <a:buNone/>
            </a:pPr>
            <a:r>
              <a:rPr lang="es-ES" dirty="0"/>
              <a:t>⏳ El proceso de verificación puede tardar desde </a:t>
            </a:r>
            <a:r>
              <a:rPr lang="es-ES" b="1" dirty="0"/>
              <a:t>unos minutos hasta varias horas</a:t>
            </a:r>
            <a:r>
              <a:rPr lang="es-ES" dirty="0"/>
              <a:t>, dependiendo de la propagación DNS.</a:t>
            </a:r>
          </a:p>
          <a:p>
            <a:pPr>
              <a:buFont typeface="+mj-lt"/>
              <a:buAutoNum type="arabicPeriod" startAt="5"/>
            </a:pPr>
            <a:r>
              <a:rPr lang="es-ES" dirty="0"/>
              <a:t>Cuando Azure encuentra el registro, </a:t>
            </a:r>
            <a:r>
              <a:rPr lang="es-ES" b="1" dirty="0"/>
              <a:t>marca el dominio como verificado</a:t>
            </a:r>
            <a:r>
              <a:rPr lang="es-ES" dirty="0"/>
              <a:t>, y ya puedes usarlo.</a:t>
            </a:r>
          </a:p>
          <a:p>
            <a:pPr>
              <a:buNone/>
            </a:pPr>
            <a:r>
              <a:rPr lang="es-ES" b="1" dirty="0"/>
              <a:t>✔️ Resumen visual</a:t>
            </a:r>
          </a:p>
          <a:p>
            <a:r>
              <a:rPr lang="es-ES" dirty="0"/>
              <a:t>PasoAcción1Añadir dominio personalizado en Azure AD2Obtener registro TXT o MX generado por Azure3Añadir el registro en la zona DNS de tu dominio4Esperar a que Azure lo detecte (propagación DNS)5Dominio pasa a estado "verificado" y puedes empezar a usarlo</a:t>
            </a:r>
          </a:p>
          <a:p>
            <a:endParaRPr lang="es-ES" dirty="0"/>
          </a:p>
        </p:txBody>
      </p:sp>
      <p:sp>
        <p:nvSpPr>
          <p:cNvPr id="4" name="Marcador de número de diapositiva 3"/>
          <p:cNvSpPr>
            <a:spLocks noGrp="1"/>
          </p:cNvSpPr>
          <p:nvPr>
            <p:ph type="sldNum" sz="quarter" idx="5"/>
          </p:nvPr>
        </p:nvSpPr>
        <p:spPr/>
        <p:txBody>
          <a:bodyPr/>
          <a:lstStyle/>
          <a:p>
            <a:fld id="{8507DC7E-BC41-4478-BA30-CBCC3A644F0A}" type="slidenum">
              <a:rPr lang="en-US" smtClean="0"/>
              <a:t>32</a:t>
            </a:fld>
            <a:endParaRPr lang="en-US" dirty="0"/>
          </a:p>
        </p:txBody>
      </p:sp>
    </p:spTree>
    <p:extLst>
      <p:ext uri="{BB962C8B-B14F-4D97-AF65-F5344CB8AC3E}">
        <p14:creationId xmlns:p14="http://schemas.microsoft.com/office/powerpoint/2010/main" val="18383706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s-ES" b="1" dirty="0"/>
              <a:t>Zonas DNS en Azure (Azure DNS </a:t>
            </a:r>
            <a:r>
              <a:rPr lang="es-ES" b="1" dirty="0" err="1"/>
              <a:t>Zones</a:t>
            </a:r>
            <a:r>
              <a:rPr lang="es-ES" b="1" dirty="0"/>
              <a:t>)</a:t>
            </a:r>
          </a:p>
          <a:p>
            <a:pPr>
              <a:buNone/>
            </a:pPr>
            <a:r>
              <a:rPr lang="es-ES" b="1" dirty="0"/>
              <a:t>Azure DNS</a:t>
            </a:r>
            <a:r>
              <a:rPr lang="es-ES" dirty="0"/>
              <a:t> es un servicio </a:t>
            </a:r>
            <a:r>
              <a:rPr lang="es-ES" b="1" dirty="0"/>
              <a:t>fiable y seguro</a:t>
            </a:r>
            <a:r>
              <a:rPr lang="es-ES" dirty="0"/>
              <a:t> que te permite </a:t>
            </a:r>
            <a:r>
              <a:rPr lang="es-ES" b="1" dirty="0"/>
              <a:t>gestionar y resolver nombres de dominio</a:t>
            </a:r>
            <a:r>
              <a:rPr lang="es-ES" dirty="0"/>
              <a:t> en una red virtual </a:t>
            </a:r>
            <a:r>
              <a:rPr lang="es-ES" b="1" dirty="0"/>
              <a:t>sin necesidad de una solución DNS personalizada</a:t>
            </a:r>
            <a:r>
              <a:rPr lang="es-ES" dirty="0"/>
              <a:t>.</a:t>
            </a:r>
          </a:p>
          <a:p>
            <a:pPr>
              <a:buNone/>
            </a:pPr>
            <a:r>
              <a:rPr lang="es-ES" b="1" dirty="0"/>
              <a:t>✅ ¿Qué es una zona DNS?</a:t>
            </a:r>
          </a:p>
          <a:p>
            <a:pPr>
              <a:buNone/>
            </a:pPr>
            <a:r>
              <a:rPr lang="es-ES" dirty="0"/>
              <a:t>Una </a:t>
            </a:r>
            <a:r>
              <a:rPr lang="es-ES" b="1" dirty="0"/>
              <a:t>zona DNS</a:t>
            </a:r>
            <a:r>
              <a:rPr lang="es-ES" dirty="0"/>
              <a:t> es el contenedor donde se almacenan los </a:t>
            </a:r>
            <a:r>
              <a:rPr lang="es-ES" b="1" dirty="0"/>
              <a:t>registros DNS</a:t>
            </a:r>
            <a:r>
              <a:rPr lang="es-ES" dirty="0"/>
              <a:t> de un dominio.</a:t>
            </a:r>
          </a:p>
          <a:p>
            <a:pPr>
              <a:buNone/>
            </a:pPr>
            <a:r>
              <a:rPr lang="es-ES" dirty="0"/>
              <a:t>➡️ Para alojar tu dominio en Azure DNS, debes:</a:t>
            </a:r>
          </a:p>
          <a:p>
            <a:pPr>
              <a:buFont typeface="+mj-lt"/>
              <a:buAutoNum type="arabicPeriod"/>
            </a:pPr>
            <a:r>
              <a:rPr lang="es-ES" b="1" dirty="0"/>
              <a:t>Crear una zona DNS</a:t>
            </a:r>
            <a:r>
              <a:rPr lang="es-ES" dirty="0"/>
              <a:t> con el nombre del dominio (por ejemplo, contosogold.com)</a:t>
            </a:r>
          </a:p>
          <a:p>
            <a:pPr>
              <a:buFont typeface="+mj-lt"/>
              <a:buAutoNum type="arabicPeriod"/>
            </a:pPr>
            <a:r>
              <a:rPr lang="es-ES" b="1" dirty="0"/>
              <a:t>Crear dentro de ella los registros DNS</a:t>
            </a:r>
            <a:r>
              <a:rPr lang="es-ES" dirty="0"/>
              <a:t> necesarios (A, CNAME, MX, TXT, etc.)</a:t>
            </a:r>
          </a:p>
          <a:p>
            <a:pPr>
              <a:buNone/>
            </a:pPr>
            <a:r>
              <a:rPr lang="es-ES" b="1" dirty="0"/>
              <a:t>🔧 Desde el portal de Azure puedes:</a:t>
            </a:r>
          </a:p>
          <a:p>
            <a:pPr>
              <a:buFont typeface="Arial" panose="020B0604020202020204" pitchFamily="34" charset="0"/>
              <a:buChar char="•"/>
            </a:pPr>
            <a:r>
              <a:rPr lang="es-ES" dirty="0"/>
              <a:t>Añadir fácilmente una </a:t>
            </a:r>
            <a:r>
              <a:rPr lang="es-ES" b="1" dirty="0"/>
              <a:t>zona DNS</a:t>
            </a:r>
            <a:endParaRPr lang="es-ES" dirty="0"/>
          </a:p>
          <a:p>
            <a:pPr>
              <a:buFont typeface="Arial" panose="020B0604020202020204" pitchFamily="34" charset="0"/>
              <a:buChar char="•"/>
            </a:pPr>
            <a:r>
              <a:rPr lang="es-ES" dirty="0"/>
              <a:t>Ver detalles como:</a:t>
            </a:r>
          </a:p>
          <a:p>
            <a:pPr marL="742950" lvl="1" indent="-285750">
              <a:buFont typeface="Arial" panose="020B0604020202020204" pitchFamily="34" charset="0"/>
              <a:buChar char="•"/>
            </a:pPr>
            <a:r>
              <a:rPr lang="es-ES" dirty="0"/>
              <a:t>Nombre del dominio</a:t>
            </a:r>
          </a:p>
          <a:p>
            <a:pPr marL="742950" lvl="1" indent="-285750">
              <a:buFont typeface="Arial" panose="020B0604020202020204" pitchFamily="34" charset="0"/>
              <a:buChar char="•"/>
            </a:pPr>
            <a:r>
              <a:rPr lang="es-ES" dirty="0"/>
              <a:t>Número de registros DNS</a:t>
            </a:r>
          </a:p>
          <a:p>
            <a:pPr marL="742950" lvl="1" indent="-285750">
              <a:buFont typeface="Arial" panose="020B0604020202020204" pitchFamily="34" charset="0"/>
              <a:buChar char="•"/>
            </a:pPr>
            <a:r>
              <a:rPr lang="es-ES" dirty="0"/>
              <a:t>Grupo de recursos</a:t>
            </a:r>
          </a:p>
          <a:p>
            <a:pPr marL="742950" lvl="1" indent="-285750">
              <a:buFont typeface="Arial" panose="020B0604020202020204" pitchFamily="34" charset="0"/>
              <a:buChar char="•"/>
            </a:pPr>
            <a:r>
              <a:rPr lang="es-ES" dirty="0"/>
              <a:t>Ubicación (siempre es </a:t>
            </a:r>
            <a:r>
              <a:rPr lang="es-ES" b="1" dirty="0"/>
              <a:t>global</a:t>
            </a:r>
            <a:r>
              <a:rPr lang="es-ES" dirty="0"/>
              <a:t> en Azure DNS)</a:t>
            </a:r>
          </a:p>
          <a:p>
            <a:pPr marL="742950" lvl="1" indent="-285750">
              <a:buFont typeface="Arial" panose="020B0604020202020204" pitchFamily="34" charset="0"/>
              <a:buChar char="•"/>
            </a:pPr>
            <a:r>
              <a:rPr lang="es-ES" dirty="0"/>
              <a:t>Suscripción</a:t>
            </a:r>
          </a:p>
          <a:p>
            <a:pPr marL="742950" lvl="1" indent="-285750">
              <a:buFont typeface="Arial" panose="020B0604020202020204" pitchFamily="34" charset="0"/>
              <a:buChar char="•"/>
            </a:pPr>
            <a:r>
              <a:rPr lang="es-ES" dirty="0"/>
              <a:t>Servidores de nombres (</a:t>
            </a:r>
            <a:r>
              <a:rPr lang="es-ES" dirty="0" err="1"/>
              <a:t>name</a:t>
            </a:r>
            <a:r>
              <a:rPr lang="es-ES" dirty="0"/>
              <a:t> servers)</a:t>
            </a:r>
          </a:p>
          <a:p>
            <a:pPr>
              <a:buNone/>
            </a:pPr>
            <a:r>
              <a:rPr lang="es-ES" b="1" dirty="0"/>
              <a:t>🔸 Consideraciones importantes</a:t>
            </a:r>
          </a:p>
          <a:p>
            <a:pPr>
              <a:buNone/>
            </a:pPr>
            <a:r>
              <a:rPr lang="es-ES" dirty="0"/>
              <a:t>🔍 Concepto💡 Explicación✅ El </a:t>
            </a:r>
            <a:r>
              <a:rPr lang="es-ES" b="1" dirty="0"/>
              <a:t>nombre de la zona</a:t>
            </a:r>
            <a:r>
              <a:rPr lang="es-ES" dirty="0"/>
              <a:t> debe ser </a:t>
            </a:r>
            <a:r>
              <a:rPr lang="es-ES" b="1" dirty="0"/>
              <a:t>único dentro del grupo de </a:t>
            </a:r>
            <a:r>
              <a:rPr lang="es-ES" b="1" dirty="0" err="1"/>
              <a:t>recursos</a:t>
            </a:r>
            <a:r>
              <a:rPr lang="es-ES" dirty="0" err="1"/>
              <a:t>No</a:t>
            </a:r>
            <a:r>
              <a:rPr lang="es-ES" dirty="0"/>
              <a:t> puedes repetirlo en el mismo grupo🔄 Puedes usar el </a:t>
            </a:r>
            <a:r>
              <a:rPr lang="es-ES" b="1" dirty="0"/>
              <a:t>mismo nombre de zona</a:t>
            </a:r>
            <a:r>
              <a:rPr lang="es-ES" dirty="0"/>
              <a:t> en distintos grupos de recursos o </a:t>
            </a:r>
            <a:r>
              <a:rPr lang="es-ES" dirty="0" err="1"/>
              <a:t>suscripcionesPero</a:t>
            </a:r>
            <a:r>
              <a:rPr lang="es-ES" dirty="0"/>
              <a:t> cada instancia tendrá </a:t>
            </a:r>
            <a:r>
              <a:rPr lang="es-ES" b="1" dirty="0"/>
              <a:t>servidores de nombres diferentes</a:t>
            </a:r>
            <a:r>
              <a:rPr lang="es-ES" dirty="0"/>
              <a:t>⚠️ </a:t>
            </a:r>
            <a:r>
              <a:rPr lang="es-ES" b="1" dirty="0"/>
              <a:t>Solo puedes configurar un conjunto de servidores de nombres</a:t>
            </a:r>
            <a:r>
              <a:rPr lang="es-ES" dirty="0"/>
              <a:t> en tu registrador de </a:t>
            </a:r>
            <a:r>
              <a:rPr lang="es-ES" dirty="0" err="1"/>
              <a:t>dominioEs</a:t>
            </a:r>
            <a:r>
              <a:rPr lang="es-ES" dirty="0"/>
              <a:t> decir, aunque crees varias zonas con el mismo nombre, </a:t>
            </a:r>
            <a:r>
              <a:rPr lang="es-ES" b="1" dirty="0"/>
              <a:t>solo una es efectiva</a:t>
            </a:r>
            <a:r>
              <a:rPr lang="es-ES" dirty="0"/>
              <a:t>🚫 </a:t>
            </a:r>
            <a:r>
              <a:rPr lang="es-ES" b="1" dirty="0"/>
              <a:t>No necesitas ser dueño del dominio</a:t>
            </a:r>
            <a:r>
              <a:rPr lang="es-ES" dirty="0"/>
              <a:t> para crear la zona DNS en </a:t>
            </a:r>
            <a:r>
              <a:rPr lang="es-ES" dirty="0" err="1"/>
              <a:t>AzurePero</a:t>
            </a:r>
            <a:r>
              <a:rPr lang="es-ES" dirty="0"/>
              <a:t> </a:t>
            </a:r>
            <a:r>
              <a:rPr lang="es-ES" b="1" dirty="0"/>
              <a:t>sí necesitas ser el propietario</a:t>
            </a:r>
            <a:r>
              <a:rPr lang="es-ES" dirty="0"/>
              <a:t> para configurarla en tu proveedor DNS</a:t>
            </a:r>
          </a:p>
          <a:p>
            <a:pPr>
              <a:buNone/>
            </a:pPr>
            <a:r>
              <a:rPr lang="es-ES" b="1" dirty="0"/>
              <a:t>📌 Ejemplo práctico</a:t>
            </a:r>
          </a:p>
          <a:p>
            <a:pPr>
              <a:buNone/>
            </a:pPr>
            <a:r>
              <a:rPr lang="es-ES" dirty="0"/>
              <a:t>Supón que registraste contosogold.com en un proveedor como IONOS o </a:t>
            </a:r>
            <a:r>
              <a:rPr lang="es-ES" dirty="0" err="1"/>
              <a:t>GoDaddy</a:t>
            </a:r>
            <a:r>
              <a:rPr lang="es-ES" dirty="0"/>
              <a:t>.</a:t>
            </a:r>
          </a:p>
          <a:p>
            <a:pPr>
              <a:buFont typeface="+mj-lt"/>
              <a:buAutoNum type="arabicPeriod"/>
            </a:pPr>
            <a:r>
              <a:rPr lang="es-ES" dirty="0"/>
              <a:t>En Azure, creas la zona DNS contosogold.com</a:t>
            </a:r>
          </a:p>
          <a:p>
            <a:pPr>
              <a:buFont typeface="+mj-lt"/>
              <a:buAutoNum type="arabicPeriod"/>
            </a:pPr>
            <a:r>
              <a:rPr lang="es-ES" dirty="0"/>
              <a:t>Azure te da 4 servidores de nombres, como:</a:t>
            </a:r>
          </a:p>
          <a:p>
            <a:pPr>
              <a:buFont typeface="+mj-lt"/>
              <a:buAutoNum type="arabicPeriod"/>
            </a:pPr>
            <a:r>
              <a:rPr lang="es-ES" dirty="0" err="1"/>
              <a:t>pgsql</a:t>
            </a:r>
            <a:endParaRPr lang="es-ES" dirty="0"/>
          </a:p>
          <a:p>
            <a:pPr>
              <a:buFont typeface="+mj-lt"/>
              <a:buAutoNum type="arabicPeriod"/>
            </a:pPr>
            <a:r>
              <a:rPr lang="es-ES" dirty="0" err="1"/>
              <a:t>CopiarEditar</a:t>
            </a:r>
            <a:endParaRPr lang="es-ES" dirty="0"/>
          </a:p>
          <a:p>
            <a:pPr rtl="0">
              <a:buFont typeface="+mj-lt"/>
              <a:buAutoNum type="arabicPeriod"/>
            </a:pPr>
            <a:r>
              <a:rPr lang="es-ES" dirty="0"/>
              <a:t>ns1-01.azure-dns.com ns2-01.azure-dns.net ns3-01.azure-dns.org ns4-01.azure-dns.info </a:t>
            </a:r>
          </a:p>
          <a:p>
            <a:pPr>
              <a:buFont typeface="+mj-lt"/>
              <a:buAutoNum type="arabicPeriod"/>
            </a:pPr>
            <a:r>
              <a:rPr lang="es-ES" dirty="0"/>
              <a:t>Vas al portal de tu registrador y </a:t>
            </a:r>
            <a:r>
              <a:rPr lang="es-ES" b="1" dirty="0"/>
              <a:t>apuntas el dominio a esos servidores de nombres</a:t>
            </a:r>
            <a:endParaRPr lang="es-ES" dirty="0"/>
          </a:p>
          <a:p>
            <a:pPr>
              <a:buFont typeface="+mj-lt"/>
              <a:buAutoNum type="arabicPeriod"/>
            </a:pPr>
            <a:r>
              <a:rPr lang="es-ES" dirty="0"/>
              <a:t>A partir de ahí, puedes </a:t>
            </a:r>
            <a:r>
              <a:rPr lang="es-ES" b="1" dirty="0"/>
              <a:t>gestionar todos los registros DNS directamente desde Azure</a:t>
            </a:r>
            <a:endParaRPr lang="es-ES" dirty="0"/>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3/31/2025 4:48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1317683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4</a:t>
            </a:fld>
            <a:endParaRPr lang="en-US" dirty="0"/>
          </a:p>
        </p:txBody>
      </p:sp>
    </p:spTree>
    <p:extLst>
      <p:ext uri="{BB962C8B-B14F-4D97-AF65-F5344CB8AC3E}">
        <p14:creationId xmlns:p14="http://schemas.microsoft.com/office/powerpoint/2010/main" val="1539240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s-ES" b="1" dirty="0"/>
              <a:t>Delegación de dominio en Azure DNS</a:t>
            </a:r>
          </a:p>
          <a:p>
            <a:pPr>
              <a:buNone/>
            </a:pPr>
            <a:r>
              <a:rPr lang="es-ES" dirty="0"/>
              <a:t>Delegar tu dominio a </a:t>
            </a:r>
            <a:r>
              <a:rPr lang="es-ES" b="1" dirty="0"/>
              <a:t>Azure DNS</a:t>
            </a:r>
            <a:r>
              <a:rPr lang="es-ES" dirty="0"/>
              <a:t> significa que vas a dejar que </a:t>
            </a:r>
            <a:r>
              <a:rPr lang="es-ES" b="1" dirty="0"/>
              <a:t>Azure gestione todos los registros DNS</a:t>
            </a:r>
            <a:r>
              <a:rPr lang="es-ES" dirty="0"/>
              <a:t> de ese dominio.</a:t>
            </a:r>
          </a:p>
          <a:p>
            <a:pPr>
              <a:buNone/>
            </a:pPr>
            <a:r>
              <a:rPr lang="es-ES" b="1" dirty="0"/>
              <a:t>✅ ¿Cómo se hace?</a:t>
            </a:r>
          </a:p>
          <a:p>
            <a:pPr>
              <a:buFont typeface="+mj-lt"/>
              <a:buAutoNum type="arabicPeriod"/>
            </a:pPr>
            <a:r>
              <a:rPr lang="es-ES" dirty="0"/>
              <a:t>Cuando creas una </a:t>
            </a:r>
            <a:r>
              <a:rPr lang="es-ES" b="1" dirty="0"/>
              <a:t>zona DNS</a:t>
            </a:r>
            <a:r>
              <a:rPr lang="es-ES" dirty="0"/>
              <a:t> en Azure (por ejemplo: contoso.net), Azure te asigna </a:t>
            </a:r>
            <a:r>
              <a:rPr lang="es-ES" b="1" dirty="0"/>
              <a:t>cuatro servidores de nombres</a:t>
            </a:r>
            <a:r>
              <a:rPr lang="es-ES" dirty="0"/>
              <a:t> (NS) de forma automática.</a:t>
            </a:r>
            <a:br>
              <a:rPr lang="es-ES" dirty="0"/>
            </a:br>
            <a:r>
              <a:rPr lang="es-ES" dirty="0"/>
              <a:t>Ejemplo:</a:t>
            </a:r>
          </a:p>
          <a:p>
            <a:pPr>
              <a:buFont typeface="+mj-lt"/>
              <a:buAutoNum type="arabicPeriod"/>
            </a:pPr>
            <a:r>
              <a:rPr lang="es-ES" dirty="0" err="1"/>
              <a:t>pgsql</a:t>
            </a:r>
            <a:endParaRPr lang="es-ES" dirty="0"/>
          </a:p>
          <a:p>
            <a:pPr>
              <a:buFont typeface="+mj-lt"/>
              <a:buAutoNum type="arabicPeriod"/>
            </a:pPr>
            <a:r>
              <a:rPr lang="es-ES" dirty="0" err="1"/>
              <a:t>CopiarEditar</a:t>
            </a:r>
            <a:endParaRPr lang="es-ES" dirty="0"/>
          </a:p>
          <a:p>
            <a:pPr rtl="0">
              <a:buFont typeface="+mj-lt"/>
              <a:buAutoNum type="arabicPeriod"/>
            </a:pPr>
            <a:r>
              <a:rPr lang="es-ES" dirty="0"/>
              <a:t>ns1-01.azure-dns.com ns2-01.azure-dns.net ns3-01.azure-dns.org ns4-01.azure-dns.info </a:t>
            </a:r>
          </a:p>
          <a:p>
            <a:pPr>
              <a:buFont typeface="+mj-lt"/>
              <a:buAutoNum type="arabicPeriod"/>
            </a:pPr>
            <a:r>
              <a:rPr lang="es-ES" dirty="0"/>
              <a:t>Estos servidores se crean </a:t>
            </a:r>
            <a:r>
              <a:rPr lang="es-ES" b="1" dirty="0"/>
              <a:t>como registros autoritativos NS</a:t>
            </a:r>
            <a:r>
              <a:rPr lang="es-ES" dirty="0"/>
              <a:t> dentro de tu zona.</a:t>
            </a:r>
          </a:p>
          <a:p>
            <a:pPr>
              <a:buFont typeface="+mj-lt"/>
              <a:buAutoNum type="arabicPeriod"/>
            </a:pPr>
            <a:r>
              <a:rPr lang="es-ES" dirty="0"/>
              <a:t>Para </a:t>
            </a:r>
            <a:r>
              <a:rPr lang="es-ES" b="1" dirty="0"/>
              <a:t>delegar el dominio completo a Azure DNS</a:t>
            </a:r>
            <a:r>
              <a:rPr lang="es-ES" dirty="0"/>
              <a:t>, debes ir al </a:t>
            </a:r>
            <a:r>
              <a:rPr lang="es-ES" b="1" dirty="0"/>
              <a:t>registrador</a:t>
            </a:r>
            <a:r>
              <a:rPr lang="es-ES" dirty="0"/>
              <a:t> de tu dominio (IONOS, </a:t>
            </a:r>
            <a:r>
              <a:rPr lang="es-ES" dirty="0" err="1"/>
              <a:t>GoDaddy</a:t>
            </a:r>
            <a:r>
              <a:rPr lang="es-ES" dirty="0"/>
              <a:t>, etc.) y:</a:t>
            </a:r>
          </a:p>
          <a:p>
            <a:pPr marL="742950" lvl="1" indent="-285750">
              <a:buFont typeface="+mj-lt"/>
              <a:buAutoNum type="arabicPeriod"/>
            </a:pPr>
            <a:r>
              <a:rPr lang="es-ES" dirty="0"/>
              <a:t>Editar los </a:t>
            </a:r>
            <a:r>
              <a:rPr lang="es-ES" b="1" dirty="0"/>
              <a:t>registros NS</a:t>
            </a:r>
            <a:endParaRPr lang="es-ES" dirty="0"/>
          </a:p>
          <a:p>
            <a:pPr marL="742950" lvl="1" indent="-285750">
              <a:buFont typeface="+mj-lt"/>
              <a:buAutoNum type="arabicPeriod"/>
            </a:pPr>
            <a:r>
              <a:rPr lang="es-ES" b="1" dirty="0"/>
              <a:t>Reemplazar los que hay por los 4 que te da Azure</a:t>
            </a:r>
            <a:endParaRPr lang="es-ES" dirty="0"/>
          </a:p>
          <a:p>
            <a:pPr>
              <a:buNone/>
            </a:pPr>
            <a:r>
              <a:rPr lang="es-ES" dirty="0"/>
              <a:t>🔒 </a:t>
            </a:r>
            <a:r>
              <a:rPr lang="es-ES" b="1" dirty="0"/>
              <a:t>Importante:</a:t>
            </a:r>
            <a:r>
              <a:rPr lang="es-ES" dirty="0"/>
              <a:t> Debes usar </a:t>
            </a:r>
            <a:r>
              <a:rPr lang="es-ES" b="1" dirty="0"/>
              <a:t>los 4 servidores de nombres exactos que proporciona Azure</a:t>
            </a:r>
            <a:r>
              <a:rPr lang="es-ES" dirty="0"/>
              <a:t>, independientemente del nombre de tu dominio.</a:t>
            </a:r>
          </a:p>
          <a:p>
            <a:pPr>
              <a:buNone/>
            </a:pPr>
            <a:r>
              <a:rPr lang="es-ES" b="1" dirty="0"/>
              <a:t>🧭 Delegación de subdominios (Child </a:t>
            </a:r>
            <a:r>
              <a:rPr lang="es-ES" b="1" dirty="0" err="1"/>
              <a:t>Domains</a:t>
            </a:r>
            <a:r>
              <a:rPr lang="es-ES" b="1" dirty="0"/>
              <a:t>)</a:t>
            </a:r>
          </a:p>
          <a:p>
            <a:pPr>
              <a:buNone/>
            </a:pPr>
            <a:r>
              <a:rPr lang="es-ES" dirty="0"/>
              <a:t>También puedes crear y delegar </a:t>
            </a:r>
            <a:r>
              <a:rPr lang="es-ES" b="1" dirty="0"/>
              <a:t>subdominios</a:t>
            </a:r>
            <a:r>
              <a:rPr lang="es-ES" dirty="0"/>
              <a:t> (zonas hijas) dentro de Azure DNS.</a:t>
            </a:r>
          </a:p>
          <a:p>
            <a:pPr>
              <a:buNone/>
            </a:pPr>
            <a:r>
              <a:rPr lang="es-ES" b="1" dirty="0"/>
              <a:t>🔄 Ejemplo:</a:t>
            </a:r>
          </a:p>
          <a:p>
            <a:pPr>
              <a:buFont typeface="Arial" panose="020B0604020202020204" pitchFamily="34" charset="0"/>
              <a:buChar char="•"/>
            </a:pPr>
            <a:r>
              <a:rPr lang="es-ES" dirty="0"/>
              <a:t>Tienes en Azure DNS la zona </a:t>
            </a:r>
            <a:r>
              <a:rPr lang="es-ES" b="1" dirty="0"/>
              <a:t>contoso.com</a:t>
            </a:r>
            <a:endParaRPr lang="es-ES" dirty="0"/>
          </a:p>
          <a:p>
            <a:pPr>
              <a:buFont typeface="Arial" panose="020B0604020202020204" pitchFamily="34" charset="0"/>
              <a:buChar char="•"/>
            </a:pPr>
            <a:r>
              <a:rPr lang="es-ES" dirty="0"/>
              <a:t>Quieres crear una zona separada para </a:t>
            </a:r>
            <a:r>
              <a:rPr lang="es-ES" b="1" dirty="0"/>
              <a:t>partners.contoso.com</a:t>
            </a:r>
            <a:endParaRPr lang="es-ES" dirty="0"/>
          </a:p>
          <a:p>
            <a:pPr>
              <a:buNone/>
            </a:pPr>
            <a:r>
              <a:rPr lang="es-ES" b="1" dirty="0"/>
              <a:t>🔧 ¿Qué debes hacer?</a:t>
            </a:r>
          </a:p>
          <a:p>
            <a:pPr>
              <a:buFont typeface="+mj-lt"/>
              <a:buAutoNum type="arabicPeriod"/>
            </a:pPr>
            <a:r>
              <a:rPr lang="es-ES" dirty="0"/>
              <a:t>Crear una </a:t>
            </a:r>
            <a:r>
              <a:rPr lang="es-ES" b="1" dirty="0"/>
              <a:t>nueva zona DNS</a:t>
            </a:r>
            <a:r>
              <a:rPr lang="es-ES" dirty="0"/>
              <a:t> en Azure con el nombre partners.contoso.com.</a:t>
            </a:r>
          </a:p>
          <a:p>
            <a:pPr>
              <a:buFont typeface="+mj-lt"/>
              <a:buAutoNum type="arabicPeriod"/>
            </a:pPr>
            <a:r>
              <a:rPr lang="es-ES" dirty="0"/>
              <a:t>Azure te asigna nuevos NS para esta zona.</a:t>
            </a:r>
          </a:p>
          <a:p>
            <a:pPr>
              <a:buFont typeface="+mj-lt"/>
              <a:buAutoNum type="arabicPeriod"/>
            </a:pPr>
            <a:r>
              <a:rPr lang="es-ES" dirty="0"/>
              <a:t>En la </a:t>
            </a:r>
            <a:r>
              <a:rPr lang="es-ES" b="1" dirty="0"/>
              <a:t>zona padre contoso.com</a:t>
            </a:r>
            <a:r>
              <a:rPr lang="es-ES" dirty="0"/>
              <a:t> (también en Azure), debes crear </a:t>
            </a:r>
            <a:r>
              <a:rPr lang="es-ES" b="1" dirty="0"/>
              <a:t>un registro NS</a:t>
            </a:r>
            <a:r>
              <a:rPr lang="es-ES" dirty="0"/>
              <a:t> llamado </a:t>
            </a:r>
            <a:r>
              <a:rPr lang="es-ES" dirty="0" err="1"/>
              <a:t>partners</a:t>
            </a:r>
            <a:r>
              <a:rPr lang="es-ES" dirty="0"/>
              <a:t> que apunte a esos servidores de nombres.</a:t>
            </a:r>
          </a:p>
          <a:p>
            <a:pPr>
              <a:buNone/>
            </a:pPr>
            <a:r>
              <a:rPr lang="es-ES" dirty="0"/>
              <a:t>📌 </a:t>
            </a:r>
            <a:r>
              <a:rPr lang="es-ES" i="1" dirty="0"/>
              <a:t>Esto es lo mismo que harías en un registrador, pero en este caso, el padre y el hijo están dentro de Azure.</a:t>
            </a:r>
            <a:endParaRPr lang="es-ES" dirty="0"/>
          </a:p>
          <a:p>
            <a:pPr>
              <a:buNone/>
            </a:pPr>
            <a:r>
              <a:rPr lang="es-ES" dirty="0"/>
              <a:t>✔️ </a:t>
            </a:r>
            <a:r>
              <a:rPr lang="es-ES" b="1" dirty="0"/>
              <a:t>Nota:</a:t>
            </a:r>
            <a:r>
              <a:rPr lang="es-ES" dirty="0"/>
              <a:t> La zona padre y la zona hija </a:t>
            </a:r>
            <a:r>
              <a:rPr lang="es-ES" b="1" dirty="0"/>
              <a:t>pueden estar en el mismo o en diferentes grupos de recursos</a:t>
            </a:r>
            <a:r>
              <a:rPr lang="es-ES" dirty="0"/>
              <a:t>.</a:t>
            </a:r>
          </a:p>
          <a:p>
            <a:r>
              <a:rPr lang="es-ES" dirty="0"/>
              <a:t>✔️ </a:t>
            </a:r>
            <a:r>
              <a:rPr lang="es-ES" b="1" dirty="0"/>
              <a:t>El nombre del conjunto de registros NS en la zona padre debe coincidir con el subdominio</a:t>
            </a:r>
            <a:r>
              <a:rPr lang="es-ES" dirty="0"/>
              <a:t> (en este caso </a:t>
            </a:r>
            <a:r>
              <a:rPr lang="es-ES" dirty="0" err="1"/>
              <a:t>partners</a:t>
            </a:r>
            <a:r>
              <a:rPr lang="es-ES" dirty="0"/>
              <a:t>).</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3/31/2025 4:48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14701818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None/>
            </a:pPr>
            <a:r>
              <a:rPr lang="es-ES" b="1" dirty="0"/>
              <a:t>Conjuntos de registros DNS (DNS </a:t>
            </a:r>
            <a:r>
              <a:rPr lang="es-ES" b="1" dirty="0" err="1"/>
              <a:t>Record</a:t>
            </a:r>
            <a:r>
              <a:rPr lang="es-ES" b="1" dirty="0"/>
              <a:t> Sets)</a:t>
            </a:r>
          </a:p>
          <a:p>
            <a:pPr>
              <a:buNone/>
            </a:pPr>
            <a:r>
              <a:rPr lang="es-ES" b="1" dirty="0"/>
              <a:t>✅ ¿Qué es un </a:t>
            </a:r>
            <a:r>
              <a:rPr lang="es-ES" b="1" dirty="0" err="1"/>
              <a:t>record</a:t>
            </a:r>
            <a:r>
              <a:rPr lang="es-ES" b="1" dirty="0"/>
              <a:t> set?</a:t>
            </a:r>
          </a:p>
          <a:p>
            <a:pPr>
              <a:buNone/>
            </a:pPr>
            <a:r>
              <a:rPr lang="es-ES" dirty="0"/>
              <a:t>Un </a:t>
            </a:r>
            <a:r>
              <a:rPr lang="es-ES" b="1" dirty="0"/>
              <a:t>conjunto de registros (</a:t>
            </a:r>
            <a:r>
              <a:rPr lang="es-ES" b="1" dirty="0" err="1"/>
              <a:t>record</a:t>
            </a:r>
            <a:r>
              <a:rPr lang="es-ES" b="1" dirty="0"/>
              <a:t> set)</a:t>
            </a:r>
            <a:r>
              <a:rPr lang="es-ES" dirty="0"/>
              <a:t> es un </a:t>
            </a:r>
            <a:r>
              <a:rPr lang="es-ES" b="1" dirty="0"/>
              <a:t>grupo de registros DNS dentro de una zona</a:t>
            </a:r>
            <a:r>
              <a:rPr lang="es-ES" dirty="0"/>
              <a:t> que:</a:t>
            </a:r>
          </a:p>
          <a:p>
            <a:pPr>
              <a:buFont typeface="Arial" panose="020B0604020202020204" pitchFamily="34" charset="0"/>
              <a:buChar char="•"/>
            </a:pPr>
            <a:r>
              <a:rPr lang="es-ES" dirty="0"/>
              <a:t>Tienen el </a:t>
            </a:r>
            <a:r>
              <a:rPr lang="es-ES" b="1" dirty="0"/>
              <a:t>mismo nombre</a:t>
            </a:r>
            <a:endParaRPr lang="es-ES" dirty="0"/>
          </a:p>
          <a:p>
            <a:pPr>
              <a:buFont typeface="Arial" panose="020B0604020202020204" pitchFamily="34" charset="0"/>
              <a:buChar char="•"/>
            </a:pPr>
            <a:r>
              <a:rPr lang="es-ES" dirty="0"/>
              <a:t>Son del </a:t>
            </a:r>
            <a:r>
              <a:rPr lang="es-ES" b="1" dirty="0"/>
              <a:t>mismo tipo</a:t>
            </a:r>
            <a:endParaRPr lang="es-ES" dirty="0"/>
          </a:p>
          <a:p>
            <a:pPr>
              <a:buNone/>
            </a:pPr>
            <a:r>
              <a:rPr lang="es-ES" dirty="0"/>
              <a:t>📌 Por ejemplo:</a:t>
            </a:r>
          </a:p>
          <a:p>
            <a:pPr>
              <a:buFont typeface="Arial" panose="020B0604020202020204" pitchFamily="34" charset="0"/>
              <a:buChar char="•"/>
            </a:pPr>
            <a:r>
              <a:rPr lang="es-ES" dirty="0"/>
              <a:t>Un conjunto de registros tipo </a:t>
            </a:r>
            <a:r>
              <a:rPr lang="es-ES" b="1" dirty="0"/>
              <a:t>A</a:t>
            </a:r>
            <a:r>
              <a:rPr lang="es-ES" dirty="0"/>
              <a:t> llamado www puede tener varias direcciones IP (hasta 20).</a:t>
            </a:r>
          </a:p>
          <a:p>
            <a:pPr>
              <a:buFont typeface="Arial" panose="020B0604020202020204" pitchFamily="34" charset="0"/>
              <a:buChar char="•"/>
            </a:pPr>
            <a:r>
              <a:rPr lang="es-ES" dirty="0"/>
              <a:t>Todos ellos forman </a:t>
            </a:r>
            <a:r>
              <a:rPr lang="es-ES" b="1" dirty="0"/>
              <a:t>un único </a:t>
            </a:r>
            <a:r>
              <a:rPr lang="es-ES" b="1" dirty="0" err="1"/>
              <a:t>record</a:t>
            </a:r>
            <a:r>
              <a:rPr lang="es-ES" b="1" dirty="0"/>
              <a:t> set</a:t>
            </a:r>
            <a:r>
              <a:rPr lang="es-ES" dirty="0"/>
              <a:t>.</a:t>
            </a:r>
          </a:p>
          <a:p>
            <a:pPr>
              <a:buNone/>
            </a:pPr>
            <a:r>
              <a:rPr lang="es-ES" b="1" dirty="0"/>
              <a:t>🔄 Diferencia entre </a:t>
            </a:r>
            <a:r>
              <a:rPr lang="es-ES" b="1" dirty="0" err="1"/>
              <a:t>record</a:t>
            </a:r>
            <a:r>
              <a:rPr lang="es-ES" b="1" dirty="0"/>
              <a:t> y </a:t>
            </a:r>
            <a:r>
              <a:rPr lang="es-ES" b="1" dirty="0" err="1"/>
              <a:t>record</a:t>
            </a:r>
            <a:r>
              <a:rPr lang="es-ES" b="1" dirty="0"/>
              <a:t> set</a:t>
            </a:r>
          </a:p>
          <a:p>
            <a:pPr>
              <a:buNone/>
            </a:pPr>
            <a:r>
              <a:rPr lang="es-ES" b="1" dirty="0" err="1"/>
              <a:t>ElementoDescripciónRegistro</a:t>
            </a:r>
            <a:r>
              <a:rPr lang="es-ES" b="1" dirty="0"/>
              <a:t> </a:t>
            </a:r>
            <a:r>
              <a:rPr lang="es-ES" b="1" dirty="0" err="1"/>
              <a:t>DNS</a:t>
            </a:r>
            <a:r>
              <a:rPr lang="es-ES" dirty="0" err="1"/>
              <a:t>Una</a:t>
            </a:r>
            <a:r>
              <a:rPr lang="es-ES" dirty="0"/>
              <a:t> única entrada (ej. www.contoso.com → 13.92.1.2)</a:t>
            </a:r>
            <a:r>
              <a:rPr lang="es-ES" b="1" dirty="0" err="1"/>
              <a:t>Record</a:t>
            </a:r>
            <a:r>
              <a:rPr lang="es-ES" b="1" dirty="0"/>
              <a:t> </a:t>
            </a:r>
            <a:r>
              <a:rPr lang="es-ES" b="1" dirty="0" err="1"/>
              <a:t>Set</a:t>
            </a:r>
            <a:r>
              <a:rPr lang="es-ES" dirty="0" err="1"/>
              <a:t>Grupo</a:t>
            </a:r>
            <a:r>
              <a:rPr lang="es-ES" dirty="0"/>
              <a:t> de registros con el </a:t>
            </a:r>
            <a:r>
              <a:rPr lang="es-ES" b="1" dirty="0"/>
              <a:t>mismo nombre y tipo</a:t>
            </a:r>
            <a:endParaRPr lang="es-ES" dirty="0"/>
          </a:p>
          <a:p>
            <a:pPr>
              <a:buNone/>
            </a:pPr>
            <a:r>
              <a:rPr lang="es-ES" b="1" dirty="0"/>
              <a:t>🔸 Características clave de los </a:t>
            </a:r>
            <a:r>
              <a:rPr lang="es-ES" b="1" dirty="0" err="1"/>
              <a:t>record</a:t>
            </a:r>
            <a:r>
              <a:rPr lang="es-ES" b="1" dirty="0"/>
              <a:t> sets en Azure</a:t>
            </a:r>
          </a:p>
          <a:p>
            <a:pPr>
              <a:buFont typeface="Arial" panose="020B0604020202020204" pitchFamily="34" charset="0"/>
              <a:buChar char="•"/>
            </a:pPr>
            <a:r>
              <a:rPr lang="es-ES" dirty="0"/>
              <a:t>Puedes añadir </a:t>
            </a:r>
            <a:r>
              <a:rPr lang="es-ES" b="1" dirty="0"/>
              <a:t>hasta 20 registros</a:t>
            </a:r>
            <a:r>
              <a:rPr lang="es-ES" dirty="0"/>
              <a:t> por </a:t>
            </a:r>
            <a:r>
              <a:rPr lang="es-ES" dirty="0" err="1"/>
              <a:t>record</a:t>
            </a:r>
            <a:r>
              <a:rPr lang="es-ES" dirty="0"/>
              <a:t> set.</a:t>
            </a:r>
          </a:p>
          <a:p>
            <a:pPr>
              <a:buFont typeface="Arial" panose="020B0604020202020204" pitchFamily="34" charset="0"/>
              <a:buChar char="•"/>
            </a:pPr>
            <a:r>
              <a:rPr lang="es-ES" dirty="0"/>
              <a:t>❌ No se permite repetir exactamente el mismo registro dentro del set.</a:t>
            </a:r>
          </a:p>
          <a:p>
            <a:pPr>
              <a:buFont typeface="Arial" panose="020B0604020202020204" pitchFamily="34" charset="0"/>
              <a:buChar char="•"/>
            </a:pPr>
            <a:r>
              <a:rPr lang="es-ES" dirty="0"/>
              <a:t>✅ Se pueden crear </a:t>
            </a:r>
            <a:r>
              <a:rPr lang="es-ES" dirty="0" err="1"/>
              <a:t>record</a:t>
            </a:r>
            <a:r>
              <a:rPr lang="es-ES" dirty="0"/>
              <a:t> sets vacíos (sin registros), pero </a:t>
            </a:r>
            <a:r>
              <a:rPr lang="es-ES" b="1" dirty="0"/>
              <a:t>no aparecen en los servidores DNS de Azure</a:t>
            </a:r>
            <a:r>
              <a:rPr lang="es-ES" dirty="0"/>
              <a:t>.</a:t>
            </a:r>
          </a:p>
          <a:p>
            <a:pPr>
              <a:buFont typeface="Arial" panose="020B0604020202020204" pitchFamily="34" charset="0"/>
              <a:buChar char="•"/>
            </a:pPr>
            <a:r>
              <a:rPr lang="es-ES" dirty="0"/>
              <a:t>🔁 Los </a:t>
            </a:r>
            <a:r>
              <a:rPr lang="es-ES" dirty="0" err="1"/>
              <a:t>record</a:t>
            </a:r>
            <a:r>
              <a:rPr lang="es-ES" dirty="0"/>
              <a:t> sets </a:t>
            </a:r>
            <a:r>
              <a:rPr lang="es-ES" b="1" dirty="0"/>
              <a:t>CNAME</a:t>
            </a:r>
            <a:r>
              <a:rPr lang="es-ES" dirty="0"/>
              <a:t> solo pueden tener </a:t>
            </a:r>
            <a:r>
              <a:rPr lang="es-ES" b="1" dirty="0"/>
              <a:t>un único registro</a:t>
            </a:r>
            <a:r>
              <a:rPr lang="es-ES" dirty="0"/>
              <a:t> (por estándar DNS).</a:t>
            </a:r>
          </a:p>
          <a:p>
            <a:pPr>
              <a:buNone/>
            </a:pPr>
            <a:r>
              <a:rPr lang="es-ES" b="1" dirty="0"/>
              <a:t>🧾 Ejemplo de un </a:t>
            </a:r>
            <a:r>
              <a:rPr lang="es-ES" b="1" dirty="0" err="1"/>
              <a:t>record</a:t>
            </a:r>
            <a:r>
              <a:rPr lang="es-ES" b="1" dirty="0"/>
              <a:t> set tipo A:</a:t>
            </a:r>
          </a:p>
          <a:p>
            <a:pPr>
              <a:buFont typeface="Arial" panose="020B0604020202020204" pitchFamily="34" charset="0"/>
              <a:buChar char="•"/>
            </a:pPr>
            <a:r>
              <a:rPr lang="es-ES" dirty="0"/>
              <a:t>Nombre: www</a:t>
            </a:r>
          </a:p>
          <a:p>
            <a:pPr>
              <a:buFont typeface="Arial" panose="020B0604020202020204" pitchFamily="34" charset="0"/>
              <a:buChar char="•"/>
            </a:pPr>
            <a:r>
              <a:rPr lang="es-ES" dirty="0"/>
              <a:t>Tipo: A</a:t>
            </a:r>
          </a:p>
          <a:p>
            <a:pPr>
              <a:buFont typeface="Arial" panose="020B0604020202020204" pitchFamily="34" charset="0"/>
              <a:buChar char="•"/>
            </a:pPr>
            <a:r>
              <a:rPr lang="es-ES" dirty="0"/>
              <a:t>TTL: 3600 (1 hora)</a:t>
            </a:r>
          </a:p>
          <a:p>
            <a:pPr>
              <a:buFont typeface="Arial" panose="020B0604020202020204" pitchFamily="34" charset="0"/>
              <a:buChar char="•"/>
            </a:pPr>
            <a:r>
              <a:rPr lang="es-ES" dirty="0"/>
              <a:t>Registros:</a:t>
            </a:r>
          </a:p>
          <a:p>
            <a:pPr marL="742950" lvl="1" indent="-285750">
              <a:buFont typeface="Arial" panose="020B0604020202020204" pitchFamily="34" charset="0"/>
              <a:buChar char="•"/>
            </a:pPr>
            <a:r>
              <a:rPr lang="es-ES" dirty="0"/>
              <a:t>13.92.1.2</a:t>
            </a:r>
          </a:p>
          <a:p>
            <a:pPr marL="742950" lvl="1" indent="-285750">
              <a:buFont typeface="Arial" panose="020B0604020202020204" pitchFamily="34" charset="0"/>
              <a:buChar char="•"/>
            </a:pPr>
            <a:r>
              <a:rPr lang="es-ES" dirty="0"/>
              <a:t>13.92.1.3</a:t>
            </a:r>
          </a:p>
          <a:p>
            <a:pPr>
              <a:buNone/>
            </a:pPr>
            <a:r>
              <a:rPr lang="es-ES" dirty="0"/>
              <a:t>👉 Todo esto es </a:t>
            </a:r>
            <a:r>
              <a:rPr lang="es-ES" b="1" dirty="0"/>
              <a:t>un único </a:t>
            </a:r>
            <a:r>
              <a:rPr lang="es-ES" b="1" dirty="0" err="1"/>
              <a:t>record</a:t>
            </a:r>
            <a:r>
              <a:rPr lang="es-ES" b="1" dirty="0"/>
              <a:t> set</a:t>
            </a:r>
            <a:r>
              <a:rPr lang="es-ES" dirty="0"/>
              <a:t> con dos registros A para www.contoso.com.</a:t>
            </a:r>
          </a:p>
          <a:p>
            <a:pPr>
              <a:buNone/>
            </a:pPr>
            <a:r>
              <a:rPr lang="es-ES" b="1" dirty="0"/>
              <a:t>⏱️ TTL (Time to Live)</a:t>
            </a:r>
          </a:p>
          <a:p>
            <a:pPr>
              <a:buFont typeface="Arial" panose="020B0604020202020204" pitchFamily="34" charset="0"/>
              <a:buChar char="•"/>
            </a:pPr>
            <a:r>
              <a:rPr lang="es-ES" dirty="0"/>
              <a:t>El </a:t>
            </a:r>
            <a:r>
              <a:rPr lang="es-ES" b="1" dirty="0"/>
              <a:t>TTL</a:t>
            </a:r>
            <a:r>
              <a:rPr lang="es-ES" dirty="0"/>
              <a:t> es el tiempo (en segundos) que los clientes (como navegadores o servidores DNS) </a:t>
            </a:r>
            <a:r>
              <a:rPr lang="es-ES" b="1" dirty="0"/>
              <a:t>almacenan en caché el registro</a:t>
            </a:r>
            <a:r>
              <a:rPr lang="es-ES" dirty="0"/>
              <a:t> antes de volver a consultarlo.</a:t>
            </a:r>
          </a:p>
          <a:p>
            <a:pPr>
              <a:buFont typeface="Arial" panose="020B0604020202020204" pitchFamily="34" charset="0"/>
              <a:buChar char="•"/>
            </a:pPr>
            <a:r>
              <a:rPr lang="es-ES" dirty="0"/>
              <a:t>Cuanto menor el TTL, más </a:t>
            </a:r>
            <a:r>
              <a:rPr lang="es-ES" b="1" dirty="0"/>
              <a:t>frecuente</a:t>
            </a:r>
            <a:r>
              <a:rPr lang="es-ES" dirty="0"/>
              <a:t> será la actualización.</a:t>
            </a:r>
          </a:p>
          <a:p>
            <a:pPr marL="742950" lvl="1" indent="-285750">
              <a:buFont typeface="Arial" panose="020B0604020202020204" pitchFamily="34" charset="0"/>
              <a:buChar char="•"/>
            </a:pPr>
            <a:r>
              <a:rPr lang="es-ES" dirty="0"/>
              <a:t>Ejemplo común: 3600 segundos (1 hora)</a:t>
            </a:r>
          </a:p>
          <a:p>
            <a:pPr>
              <a:buNone/>
            </a:pPr>
            <a:r>
              <a:rPr lang="es-ES" b="1" dirty="0"/>
              <a:t>✔️ ¿Qué cambia en Azure según el tipo de registro?</a:t>
            </a:r>
          </a:p>
          <a:p>
            <a:pPr>
              <a:buNone/>
            </a:pPr>
            <a:r>
              <a:rPr lang="es-ES" dirty="0"/>
              <a:t>Cuando añades un nuevo </a:t>
            </a:r>
            <a:r>
              <a:rPr lang="es-ES" dirty="0" err="1"/>
              <a:t>record</a:t>
            </a:r>
            <a:r>
              <a:rPr lang="es-ES" dirty="0"/>
              <a:t> set en Azure, el </a:t>
            </a:r>
            <a:r>
              <a:rPr lang="es-ES" b="1" dirty="0"/>
              <a:t>formulario cambia automáticamente</a:t>
            </a:r>
            <a:r>
              <a:rPr lang="es-ES" dirty="0"/>
              <a:t> según el tipo que elijas:</a:t>
            </a:r>
          </a:p>
          <a:p>
            <a:pPr>
              <a:buNone/>
            </a:pPr>
            <a:r>
              <a:rPr lang="es-ES" b="1" dirty="0"/>
              <a:t>Tipo de </a:t>
            </a:r>
            <a:r>
              <a:rPr lang="es-ES" b="1" dirty="0" err="1"/>
              <a:t>registroQué</a:t>
            </a:r>
            <a:r>
              <a:rPr lang="es-ES" b="1" dirty="0"/>
              <a:t> necesitas </a:t>
            </a:r>
            <a:r>
              <a:rPr lang="es-ES" b="1" dirty="0" err="1"/>
              <a:t>indicar</a:t>
            </a:r>
            <a:r>
              <a:rPr lang="es-ES" dirty="0" err="1"/>
              <a:t>ADirección</a:t>
            </a:r>
            <a:r>
              <a:rPr lang="es-ES" dirty="0"/>
              <a:t> IP y </a:t>
            </a:r>
            <a:r>
              <a:rPr lang="es-ES" dirty="0" err="1"/>
              <a:t>TTLCNAMENombre</a:t>
            </a:r>
            <a:r>
              <a:rPr lang="es-ES" dirty="0"/>
              <a:t> de dominio al que se apunta (solo 1)MX, TXT, </a:t>
            </a:r>
            <a:r>
              <a:rPr lang="es-ES" dirty="0" err="1"/>
              <a:t>NSCampos</a:t>
            </a:r>
            <a:r>
              <a:rPr lang="es-ES" dirty="0"/>
              <a:t> específicos según estándar DNS</a:t>
            </a:r>
          </a:p>
          <a:p>
            <a:r>
              <a:rPr lang="es-ES" dirty="0"/>
              <a:t>¿Quieres que te prepare una tabla editable para definir tus registros por tipo (A, CNAME, MX, etc.) o una guía práctica para crear registros A y CNAME desde el portal?</a:t>
            </a:r>
          </a:p>
          <a:p>
            <a:endParaRPr lang="es-ES" dirty="0"/>
          </a:p>
        </p:txBody>
      </p:sp>
      <p:sp>
        <p:nvSpPr>
          <p:cNvPr id="4" name="Marcador de número de diapositiva 3"/>
          <p:cNvSpPr>
            <a:spLocks noGrp="1"/>
          </p:cNvSpPr>
          <p:nvPr>
            <p:ph type="sldNum" sz="quarter" idx="5"/>
          </p:nvPr>
        </p:nvSpPr>
        <p:spPr/>
        <p:txBody>
          <a:bodyPr/>
          <a:lstStyle/>
          <a:p>
            <a:fld id="{8507DC7E-BC41-4478-BA30-CBCC3A644F0A}" type="slidenum">
              <a:rPr lang="en-US" smtClean="0"/>
              <a:t>35</a:t>
            </a:fld>
            <a:endParaRPr lang="en-US" dirty="0"/>
          </a:p>
        </p:txBody>
      </p:sp>
    </p:spTree>
    <p:extLst>
      <p:ext uri="{BB962C8B-B14F-4D97-AF65-F5344CB8AC3E}">
        <p14:creationId xmlns:p14="http://schemas.microsoft.com/office/powerpoint/2010/main" val="15164421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None/>
            </a:pPr>
            <a:r>
              <a:rPr lang="es-ES" b="1" dirty="0"/>
              <a:t>DNS para Dominios Privados en Azure</a:t>
            </a:r>
          </a:p>
          <a:p>
            <a:pPr>
              <a:buNone/>
            </a:pPr>
            <a:r>
              <a:rPr lang="es-ES" b="1" dirty="0"/>
              <a:t>🧾 ¿Qué es una zona DNS privada?</a:t>
            </a:r>
          </a:p>
          <a:p>
            <a:pPr>
              <a:buNone/>
            </a:pPr>
            <a:r>
              <a:rPr lang="es-ES" dirty="0"/>
              <a:t>Las </a:t>
            </a:r>
            <a:r>
              <a:rPr lang="es-ES" b="1" dirty="0"/>
              <a:t>zonas DNS privadas</a:t>
            </a:r>
            <a:r>
              <a:rPr lang="es-ES" dirty="0"/>
              <a:t> te permiten usar </a:t>
            </a:r>
            <a:r>
              <a:rPr lang="es-ES" b="1" dirty="0"/>
              <a:t>nombres de dominio personalizados</a:t>
            </a:r>
            <a:r>
              <a:rPr lang="es-ES" dirty="0"/>
              <a:t> (por ejemplo: </a:t>
            </a:r>
            <a:r>
              <a:rPr lang="es-ES" dirty="0" err="1"/>
              <a:t>miempresa.local</a:t>
            </a:r>
            <a:r>
              <a:rPr lang="es-ES" dirty="0"/>
              <a:t>) dentro de redes virtuales de Azure, en lugar de los nombres que Azure asigna por defecto.</a:t>
            </a:r>
          </a:p>
          <a:p>
            <a:pPr>
              <a:buNone/>
            </a:pPr>
            <a:r>
              <a:rPr lang="es-ES" dirty="0"/>
              <a:t>Con esto puedes:</a:t>
            </a:r>
          </a:p>
          <a:p>
            <a:pPr>
              <a:buFont typeface="Arial" panose="020B0604020202020204" pitchFamily="34" charset="0"/>
              <a:buChar char="•"/>
            </a:pPr>
            <a:r>
              <a:rPr lang="es-ES" dirty="0"/>
              <a:t>Usar nombres que </a:t>
            </a:r>
            <a:r>
              <a:rPr lang="es-ES" b="1" dirty="0"/>
              <a:t>se adapten a tu arquitectura o necesidades corporativas</a:t>
            </a:r>
            <a:endParaRPr lang="es-ES" dirty="0"/>
          </a:p>
          <a:p>
            <a:pPr>
              <a:buFont typeface="Arial" panose="020B0604020202020204" pitchFamily="34" charset="0"/>
              <a:buChar char="•"/>
            </a:pPr>
            <a:r>
              <a:rPr lang="es-ES" dirty="0"/>
              <a:t>Resolver nombres </a:t>
            </a:r>
            <a:r>
              <a:rPr lang="es-ES" b="1" dirty="0"/>
              <a:t>entre máquinas virtuales dentro de una misma red virtual</a:t>
            </a:r>
            <a:endParaRPr lang="es-ES" dirty="0"/>
          </a:p>
          <a:p>
            <a:pPr>
              <a:buFont typeface="Arial" panose="020B0604020202020204" pitchFamily="34" charset="0"/>
              <a:buChar char="•"/>
            </a:pPr>
            <a:r>
              <a:rPr lang="es-ES" dirty="0"/>
              <a:t>E incluso </a:t>
            </a:r>
            <a:r>
              <a:rPr lang="es-ES" b="1" dirty="0"/>
              <a:t>entre redes virtuales distintas</a:t>
            </a:r>
            <a:r>
              <a:rPr lang="es-ES" dirty="0"/>
              <a:t> (usando </a:t>
            </a:r>
            <a:r>
              <a:rPr lang="es-ES" dirty="0" err="1"/>
              <a:t>VNet</a:t>
            </a:r>
            <a:r>
              <a:rPr lang="es-ES" dirty="0"/>
              <a:t> </a:t>
            </a:r>
            <a:r>
              <a:rPr lang="es-ES" dirty="0" err="1"/>
              <a:t>Peering</a:t>
            </a:r>
            <a:r>
              <a:rPr lang="es-ES" dirty="0"/>
              <a:t>)</a:t>
            </a:r>
          </a:p>
          <a:p>
            <a:pPr>
              <a:buNone/>
            </a:pPr>
            <a:r>
              <a:rPr lang="es-ES" b="1" dirty="0"/>
              <a:t>✅ Ventajas de Azure DNS con dominios privados</a:t>
            </a:r>
          </a:p>
          <a:p>
            <a:pPr>
              <a:buNone/>
            </a:pPr>
            <a:r>
              <a:rPr lang="es-ES" b="1" dirty="0" err="1"/>
              <a:t>VentajaDescripción</a:t>
            </a:r>
            <a:r>
              <a:rPr lang="es-ES" dirty="0"/>
              <a:t>🧹 </a:t>
            </a:r>
            <a:r>
              <a:rPr lang="es-ES" b="1" dirty="0"/>
              <a:t>Elimina la necesidad de soluciones DNS </a:t>
            </a:r>
            <a:r>
              <a:rPr lang="es-ES" b="1" dirty="0" err="1"/>
              <a:t>personalizadas</a:t>
            </a:r>
            <a:r>
              <a:rPr lang="es-ES" dirty="0" err="1"/>
              <a:t>Antes</a:t>
            </a:r>
            <a:r>
              <a:rPr lang="es-ES" dirty="0"/>
              <a:t>, muchas empresas montaban servidores DNS propios. Ahora puedes usar la infraestructura nativa de Azure.📄 </a:t>
            </a:r>
            <a:r>
              <a:rPr lang="es-ES" b="1" dirty="0"/>
              <a:t>Soporte para todos los tipos comunes de registros DNS</a:t>
            </a:r>
            <a:r>
              <a:rPr lang="es-ES" dirty="0"/>
              <a:t>A, AAAA, CNAME, MX, PTR, SOA, SRV y TXT🔄 </a:t>
            </a:r>
            <a:r>
              <a:rPr lang="es-ES" b="1" dirty="0"/>
              <a:t>Gestión automática de nombres de </a:t>
            </a:r>
            <a:r>
              <a:rPr lang="es-ES" b="1" dirty="0" err="1"/>
              <a:t>host</a:t>
            </a:r>
            <a:r>
              <a:rPr lang="es-ES" dirty="0" err="1"/>
              <a:t>Azure</a:t>
            </a:r>
            <a:r>
              <a:rPr lang="es-ES" dirty="0"/>
              <a:t> crea automáticamente registros de nombre para las </a:t>
            </a:r>
            <a:r>
              <a:rPr lang="es-ES" dirty="0" err="1"/>
              <a:t>VMs</a:t>
            </a:r>
            <a:r>
              <a:rPr lang="es-ES" dirty="0"/>
              <a:t> que se conectan a la zona DNS privada🔗 </a:t>
            </a:r>
            <a:r>
              <a:rPr lang="es-ES" b="1" dirty="0"/>
              <a:t>Resolución entre redes </a:t>
            </a:r>
            <a:r>
              <a:rPr lang="es-ES" b="1" dirty="0" err="1"/>
              <a:t>virtuales</a:t>
            </a:r>
            <a:r>
              <a:rPr lang="es-ES" dirty="0" err="1"/>
              <a:t>Las</a:t>
            </a:r>
            <a:r>
              <a:rPr lang="es-ES" dirty="0"/>
              <a:t> zonas privadas pueden compartirse entre redes virtuales para facilitar descubrimiento de servicios y comunicación🧭 </a:t>
            </a:r>
            <a:r>
              <a:rPr lang="es-ES" b="1" dirty="0"/>
              <a:t>Herramientas </a:t>
            </a:r>
            <a:r>
              <a:rPr lang="es-ES" b="1" dirty="0" err="1"/>
              <a:t>familiares</a:t>
            </a:r>
            <a:r>
              <a:rPr lang="es-ES" dirty="0" err="1"/>
              <a:t>Puedes</a:t>
            </a:r>
            <a:r>
              <a:rPr lang="es-ES" dirty="0"/>
              <a:t> usar PowerShell, ARM </a:t>
            </a:r>
            <a:r>
              <a:rPr lang="es-ES" dirty="0" err="1"/>
              <a:t>templates</a:t>
            </a:r>
            <a:r>
              <a:rPr lang="es-ES" dirty="0"/>
              <a:t>, Azure CLI o REST API🌍 </a:t>
            </a:r>
            <a:r>
              <a:rPr lang="es-ES" b="1" dirty="0"/>
              <a:t>Split-</a:t>
            </a:r>
            <a:r>
              <a:rPr lang="es-ES" b="1" dirty="0" err="1"/>
              <a:t>Horizon</a:t>
            </a:r>
            <a:r>
              <a:rPr lang="es-ES" b="1" dirty="0"/>
              <a:t> </a:t>
            </a:r>
            <a:r>
              <a:rPr lang="es-ES" b="1" dirty="0" err="1"/>
              <a:t>DNS</a:t>
            </a:r>
            <a:r>
              <a:rPr lang="es-ES" dirty="0" err="1"/>
              <a:t>Puedes</a:t>
            </a:r>
            <a:r>
              <a:rPr lang="es-ES" dirty="0"/>
              <a:t> usar </a:t>
            </a:r>
            <a:r>
              <a:rPr lang="es-ES" b="1" dirty="0"/>
              <a:t>el mismo nombre de dominio</a:t>
            </a:r>
            <a:r>
              <a:rPr lang="es-ES" dirty="0"/>
              <a:t> para una zona pública y una privada, y que respondan diferente según el origen🌐 </a:t>
            </a:r>
            <a:r>
              <a:rPr lang="es-ES" b="1" dirty="0"/>
              <a:t>Disponible en todas las regiones de </a:t>
            </a:r>
            <a:r>
              <a:rPr lang="es-ES" b="1" dirty="0" err="1"/>
              <a:t>Azure</a:t>
            </a:r>
            <a:r>
              <a:rPr lang="es-ES" dirty="0" err="1"/>
              <a:t>Sin</a:t>
            </a:r>
            <a:r>
              <a:rPr lang="es-ES" dirty="0"/>
              <a:t> restricciones geográficas para esta funcionalidad</a:t>
            </a:r>
          </a:p>
          <a:p>
            <a:pPr>
              <a:buNone/>
            </a:pPr>
            <a:r>
              <a:rPr lang="es-ES" b="1" dirty="0"/>
              <a:t>🌐 ¿Qué es Split-</a:t>
            </a:r>
            <a:r>
              <a:rPr lang="es-ES" b="1" dirty="0" err="1"/>
              <a:t>Horizon</a:t>
            </a:r>
            <a:r>
              <a:rPr lang="es-ES" b="1" dirty="0"/>
              <a:t> DNS?</a:t>
            </a:r>
          </a:p>
          <a:p>
            <a:pPr>
              <a:buNone/>
            </a:pPr>
            <a:r>
              <a:rPr lang="es-ES" dirty="0"/>
              <a:t>Es una técnica que permite que </a:t>
            </a:r>
            <a:r>
              <a:rPr lang="es-ES" b="1" dirty="0"/>
              <a:t>el mismo dominio</a:t>
            </a:r>
            <a:r>
              <a:rPr lang="es-ES" dirty="0"/>
              <a:t> (por ejemplo, app.miempresa.com) tenga:</a:t>
            </a:r>
          </a:p>
          <a:p>
            <a:pPr>
              <a:buFont typeface="Arial" panose="020B0604020202020204" pitchFamily="34" charset="0"/>
              <a:buChar char="•"/>
            </a:pPr>
            <a:r>
              <a:rPr lang="es-ES" dirty="0"/>
              <a:t>Una </a:t>
            </a:r>
            <a:r>
              <a:rPr lang="es-ES" b="1" dirty="0"/>
              <a:t>respuesta interna</a:t>
            </a:r>
            <a:r>
              <a:rPr lang="es-ES" dirty="0"/>
              <a:t> (privada) diferente a</a:t>
            </a:r>
          </a:p>
          <a:p>
            <a:pPr>
              <a:buFont typeface="Arial" panose="020B0604020202020204" pitchFamily="34" charset="0"/>
              <a:buChar char="•"/>
            </a:pPr>
            <a:r>
              <a:rPr lang="es-ES" dirty="0"/>
              <a:t>Una </a:t>
            </a:r>
            <a:r>
              <a:rPr lang="es-ES" b="1" dirty="0"/>
              <a:t>respuesta externa</a:t>
            </a:r>
            <a:r>
              <a:rPr lang="es-ES" dirty="0"/>
              <a:t> (pública)</a:t>
            </a:r>
          </a:p>
          <a:p>
            <a:pPr>
              <a:buNone/>
            </a:pPr>
            <a:r>
              <a:rPr lang="es-ES" dirty="0"/>
              <a:t>🧠 </a:t>
            </a:r>
            <a:r>
              <a:rPr lang="es-ES" b="1" dirty="0"/>
              <a:t>Ejemplo típico</a:t>
            </a:r>
            <a:r>
              <a:rPr lang="es-ES" dirty="0"/>
              <a:t>:</a:t>
            </a:r>
          </a:p>
          <a:p>
            <a:pPr>
              <a:buFont typeface="Arial" panose="020B0604020202020204" pitchFamily="34" charset="0"/>
              <a:buChar char="•"/>
            </a:pPr>
            <a:r>
              <a:rPr lang="es-ES" dirty="0"/>
              <a:t>Desde dentro de la red virtual, app.miempresa.com apunta a una IP privada</a:t>
            </a:r>
          </a:p>
          <a:p>
            <a:pPr>
              <a:buFont typeface="Arial" panose="020B0604020202020204" pitchFamily="34" charset="0"/>
              <a:buChar char="•"/>
            </a:pPr>
            <a:r>
              <a:rPr lang="es-ES" dirty="0"/>
              <a:t>Desde Internet, app.miempresa.com apunta a una IP pública</a:t>
            </a:r>
          </a:p>
          <a:p>
            <a:pPr>
              <a:buNone/>
            </a:pPr>
            <a:r>
              <a:rPr lang="es-ES" b="1" dirty="0"/>
              <a:t>🔍 Notas importantes sobre el funcionamiento</a:t>
            </a:r>
          </a:p>
          <a:p>
            <a:pPr>
              <a:buFont typeface="Arial" panose="020B0604020202020204" pitchFamily="34" charset="0"/>
              <a:buChar char="•"/>
            </a:pPr>
            <a:r>
              <a:rPr lang="es-ES" dirty="0"/>
              <a:t>Cuando una </a:t>
            </a:r>
            <a:r>
              <a:rPr lang="es-ES" b="1" dirty="0"/>
              <a:t>VM se registra</a:t>
            </a:r>
            <a:r>
              <a:rPr lang="es-ES" dirty="0"/>
              <a:t> en una zona privada de Azure DNS:</a:t>
            </a:r>
          </a:p>
          <a:p>
            <a:pPr marL="742950" lvl="1" indent="-285750">
              <a:buFont typeface="Arial" panose="020B0604020202020204" pitchFamily="34" charset="0"/>
              <a:buChar char="•"/>
            </a:pPr>
            <a:r>
              <a:rPr lang="es-ES" dirty="0"/>
              <a:t>Sus registros no son visibles desde PowerShell o CLI</a:t>
            </a:r>
          </a:p>
          <a:p>
            <a:pPr marL="742950" lvl="1" indent="-285750">
              <a:buFont typeface="Arial" panose="020B0604020202020204" pitchFamily="34" charset="0"/>
              <a:buChar char="•"/>
            </a:pPr>
            <a:r>
              <a:rPr lang="es-ES" b="1" dirty="0"/>
              <a:t>Pero sí funcionan correctamente</a:t>
            </a:r>
            <a:r>
              <a:rPr lang="es-ES" dirty="0"/>
              <a:t> (se resuelven internamente)</a:t>
            </a:r>
          </a:p>
          <a:p>
            <a:pPr>
              <a:buNone/>
            </a:pPr>
            <a:r>
              <a:rPr lang="es-ES" b="1" dirty="0"/>
              <a:t>🛠️ Caso práctico:</a:t>
            </a:r>
          </a:p>
          <a:p>
            <a:pPr>
              <a:buFont typeface="+mj-lt"/>
              <a:buAutoNum type="arabicPeriod"/>
            </a:pPr>
            <a:r>
              <a:rPr lang="es-ES" dirty="0"/>
              <a:t>Creas una </a:t>
            </a:r>
            <a:r>
              <a:rPr lang="es-ES" b="1" dirty="0"/>
              <a:t>zona DNS privada</a:t>
            </a:r>
            <a:r>
              <a:rPr lang="es-ES" dirty="0"/>
              <a:t>: interno.miempresa.com</a:t>
            </a:r>
          </a:p>
          <a:p>
            <a:pPr>
              <a:buFont typeface="+mj-lt"/>
              <a:buAutoNum type="arabicPeriod"/>
            </a:pPr>
            <a:r>
              <a:rPr lang="es-ES" dirty="0"/>
              <a:t>La asocias a una red virtual</a:t>
            </a:r>
          </a:p>
          <a:p>
            <a:pPr>
              <a:buFont typeface="+mj-lt"/>
              <a:buAutoNum type="arabicPeriod"/>
            </a:pPr>
            <a:r>
              <a:rPr lang="es-ES" dirty="0"/>
              <a:t>Todas las </a:t>
            </a:r>
            <a:r>
              <a:rPr lang="es-ES" dirty="0" err="1"/>
              <a:t>VMs</a:t>
            </a:r>
            <a:r>
              <a:rPr lang="es-ES" dirty="0"/>
              <a:t> conectadas a esa </a:t>
            </a:r>
            <a:r>
              <a:rPr lang="es-ES" dirty="0" err="1"/>
              <a:t>VNet</a:t>
            </a:r>
            <a:r>
              <a:rPr lang="es-ES" dirty="0"/>
              <a:t> pueden resolver nombres como:</a:t>
            </a:r>
          </a:p>
          <a:p>
            <a:pPr>
              <a:buFont typeface="+mj-lt"/>
              <a:buAutoNum type="arabicPeriod"/>
            </a:pPr>
            <a:r>
              <a:rPr lang="es-ES" dirty="0" err="1"/>
              <a:t>CopiarEditar</a:t>
            </a:r>
            <a:endParaRPr lang="es-ES" dirty="0"/>
          </a:p>
          <a:p>
            <a:pPr rtl="0">
              <a:buFont typeface="+mj-lt"/>
              <a:buAutoNum type="arabicPeriod"/>
            </a:pPr>
            <a:r>
              <a:rPr lang="es-ES" dirty="0"/>
              <a:t>app1.interno.miempresa.com → 10.0.0.4 db1.interno.miempresa.com → 10.0.0.5 </a:t>
            </a:r>
          </a:p>
          <a:p>
            <a:r>
              <a:rPr lang="es-ES" dirty="0"/>
              <a:t>Esto simplifica la gestión de nombres en entornos corporativos y permite mayor control.</a:t>
            </a:r>
          </a:p>
          <a:p>
            <a:endParaRPr lang="es-ES" dirty="0"/>
          </a:p>
        </p:txBody>
      </p:sp>
      <p:sp>
        <p:nvSpPr>
          <p:cNvPr id="4" name="Marcador de número de diapositiva 3"/>
          <p:cNvSpPr>
            <a:spLocks noGrp="1"/>
          </p:cNvSpPr>
          <p:nvPr>
            <p:ph type="sldNum" sz="quarter" idx="5"/>
          </p:nvPr>
        </p:nvSpPr>
        <p:spPr/>
        <p:txBody>
          <a:bodyPr/>
          <a:lstStyle/>
          <a:p>
            <a:fld id="{8507DC7E-BC41-4478-BA30-CBCC3A644F0A}" type="slidenum">
              <a:rPr lang="en-US" smtClean="0"/>
              <a:t>36</a:t>
            </a:fld>
            <a:endParaRPr lang="en-US" dirty="0"/>
          </a:p>
        </p:txBody>
      </p:sp>
    </p:spTree>
    <p:extLst>
      <p:ext uri="{BB962C8B-B14F-4D97-AF65-F5344CB8AC3E}">
        <p14:creationId xmlns:p14="http://schemas.microsoft.com/office/powerpoint/2010/main" val="16808104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s-ES" b="1" dirty="0"/>
              <a:t>Escenario 1: Resolución de nombres limitada a una sola red virtual</a:t>
            </a:r>
          </a:p>
          <a:p>
            <a:pPr>
              <a:buNone/>
            </a:pPr>
            <a:r>
              <a:rPr lang="es-ES" b="1" dirty="0"/>
              <a:t>🎯 Objetivo:</a:t>
            </a:r>
          </a:p>
          <a:p>
            <a:pPr>
              <a:buFont typeface="Arial" panose="020B0604020202020204" pitchFamily="34" charset="0"/>
              <a:buChar char="•"/>
            </a:pPr>
            <a:r>
              <a:rPr lang="es-ES" dirty="0"/>
              <a:t>Tienes una red virtual (</a:t>
            </a:r>
            <a:r>
              <a:rPr lang="es-ES" b="1" dirty="0"/>
              <a:t>VNET1</a:t>
            </a:r>
            <a:r>
              <a:rPr lang="es-ES" dirty="0"/>
              <a:t>) en Azure con varias máquinas virtuales (</a:t>
            </a:r>
            <a:r>
              <a:rPr lang="es-ES" dirty="0" err="1"/>
              <a:t>VMs</a:t>
            </a:r>
            <a:r>
              <a:rPr lang="es-ES" dirty="0"/>
              <a:t>).</a:t>
            </a:r>
          </a:p>
          <a:p>
            <a:pPr>
              <a:buFont typeface="Arial" panose="020B0604020202020204" pitchFamily="34" charset="0"/>
              <a:buChar char="•"/>
            </a:pPr>
            <a:r>
              <a:rPr lang="es-ES" dirty="0"/>
              <a:t>Quieres que estas </a:t>
            </a:r>
            <a:r>
              <a:rPr lang="es-ES" dirty="0" err="1"/>
              <a:t>VMs</a:t>
            </a:r>
            <a:r>
              <a:rPr lang="es-ES" dirty="0"/>
              <a:t> se resuelvan por </a:t>
            </a:r>
            <a:r>
              <a:rPr lang="es-ES" b="1" dirty="0"/>
              <a:t>nombres de dominio personalizados (DNS)</a:t>
            </a:r>
            <a:r>
              <a:rPr lang="es-ES" dirty="0"/>
              <a:t> dentro de la red.</a:t>
            </a:r>
          </a:p>
          <a:p>
            <a:pPr>
              <a:buFont typeface="Arial" panose="020B0604020202020204" pitchFamily="34" charset="0"/>
              <a:buChar char="•"/>
            </a:pPr>
            <a:r>
              <a:rPr lang="es-ES" dirty="0"/>
              <a:t>Esta resolución debe ser </a:t>
            </a:r>
            <a:r>
              <a:rPr lang="es-ES" b="1" dirty="0"/>
              <a:t>privada</a:t>
            </a:r>
            <a:r>
              <a:rPr lang="es-ES" dirty="0"/>
              <a:t>, es decir, </a:t>
            </a:r>
            <a:r>
              <a:rPr lang="es-ES" b="1" dirty="0"/>
              <a:t>no accesible desde Internet</a:t>
            </a:r>
            <a:r>
              <a:rPr lang="es-ES" dirty="0"/>
              <a:t>.</a:t>
            </a:r>
          </a:p>
          <a:p>
            <a:pPr>
              <a:buFont typeface="Arial" panose="020B0604020202020204" pitchFamily="34" charset="0"/>
              <a:buChar char="•"/>
            </a:pPr>
            <a:r>
              <a:rPr lang="es-ES" dirty="0"/>
              <a:t>Además, necesitas que </a:t>
            </a:r>
            <a:r>
              <a:rPr lang="es-ES" b="1" dirty="0"/>
              <a:t>Azure registre automáticamente</a:t>
            </a:r>
            <a:r>
              <a:rPr lang="es-ES" dirty="0"/>
              <a:t> las </a:t>
            </a:r>
            <a:r>
              <a:rPr lang="es-ES" dirty="0" err="1"/>
              <a:t>VMs</a:t>
            </a:r>
            <a:r>
              <a:rPr lang="es-ES" dirty="0"/>
              <a:t> en la zona DNS sin intervención manual.</a:t>
            </a:r>
          </a:p>
          <a:p>
            <a:pPr>
              <a:buNone/>
            </a:pPr>
            <a:r>
              <a:rPr lang="es-ES" b="1" dirty="0"/>
              <a:t>🧱 Configuración del escenario</a:t>
            </a:r>
          </a:p>
          <a:p>
            <a:pPr>
              <a:buFont typeface="Arial" panose="020B0604020202020204" pitchFamily="34" charset="0"/>
              <a:buChar char="•"/>
            </a:pPr>
            <a:r>
              <a:rPr lang="es-ES" dirty="0"/>
              <a:t>Red virtual: VNET1</a:t>
            </a:r>
          </a:p>
          <a:p>
            <a:pPr>
              <a:buFont typeface="Arial" panose="020B0604020202020204" pitchFamily="34" charset="0"/>
              <a:buChar char="•"/>
            </a:pPr>
            <a:r>
              <a:rPr lang="es-ES" dirty="0"/>
              <a:t>Máquinas virtuales: VM1 y VM2</a:t>
            </a:r>
          </a:p>
          <a:p>
            <a:pPr>
              <a:buFont typeface="Arial" panose="020B0604020202020204" pitchFamily="34" charset="0"/>
              <a:buChar char="•"/>
            </a:pPr>
            <a:r>
              <a:rPr lang="es-ES" dirty="0"/>
              <a:t>Ambas con </a:t>
            </a:r>
            <a:r>
              <a:rPr lang="es-ES" dirty="0" err="1"/>
              <a:t>IPs</a:t>
            </a:r>
            <a:r>
              <a:rPr lang="es-ES" dirty="0"/>
              <a:t> privadas (ej. 10.0.0.1 y 10.0.0.2)</a:t>
            </a:r>
          </a:p>
          <a:p>
            <a:pPr>
              <a:buFont typeface="Arial" panose="020B0604020202020204" pitchFamily="34" charset="0"/>
              <a:buChar char="•"/>
            </a:pPr>
            <a:r>
              <a:rPr lang="es-ES" dirty="0"/>
              <a:t>Creas una </a:t>
            </a:r>
            <a:r>
              <a:rPr lang="es-ES" b="1" dirty="0"/>
              <a:t>zona DNS privada</a:t>
            </a:r>
            <a:r>
              <a:rPr lang="es-ES" dirty="0"/>
              <a:t> llamada contoso.com</a:t>
            </a:r>
          </a:p>
          <a:p>
            <a:pPr>
              <a:buFont typeface="Arial" panose="020B0604020202020204" pitchFamily="34" charset="0"/>
              <a:buChar char="•"/>
            </a:pPr>
            <a:r>
              <a:rPr lang="es-ES" dirty="0"/>
              <a:t>Vinculas VNET1 como una </a:t>
            </a:r>
            <a:r>
              <a:rPr lang="es-ES" b="1" dirty="0"/>
              <a:t>"</a:t>
            </a:r>
            <a:r>
              <a:rPr lang="es-ES" b="1" dirty="0" err="1"/>
              <a:t>Registration</a:t>
            </a:r>
            <a:r>
              <a:rPr lang="es-ES" b="1" dirty="0"/>
              <a:t> virtual </a:t>
            </a:r>
            <a:r>
              <a:rPr lang="es-ES" b="1" dirty="0" err="1"/>
              <a:t>network</a:t>
            </a:r>
            <a:r>
              <a:rPr lang="es-ES" b="1" dirty="0"/>
              <a:t>"</a:t>
            </a:r>
            <a:endParaRPr lang="es-ES" dirty="0"/>
          </a:p>
          <a:p>
            <a:pPr>
              <a:buNone/>
            </a:pPr>
            <a:r>
              <a:rPr lang="es-ES" b="1" dirty="0"/>
              <a:t>🔧 ¿Qué ocurre automáticamente?</a:t>
            </a:r>
          </a:p>
          <a:p>
            <a:pPr>
              <a:buFont typeface="+mj-lt"/>
              <a:buAutoNum type="arabicPeriod"/>
            </a:pPr>
            <a:r>
              <a:rPr lang="es-ES" b="1" dirty="0"/>
              <a:t>Azure registra automáticamente las </a:t>
            </a:r>
            <a:r>
              <a:rPr lang="es-ES" b="1" dirty="0" err="1"/>
              <a:t>VMs</a:t>
            </a:r>
            <a:r>
              <a:rPr lang="es-ES" dirty="0"/>
              <a:t> en la zona DNS:</a:t>
            </a:r>
          </a:p>
          <a:p>
            <a:pPr marL="742950" lvl="1" indent="-285750">
              <a:buFont typeface="+mj-lt"/>
              <a:buAutoNum type="arabicPeriod"/>
            </a:pPr>
            <a:r>
              <a:rPr lang="es-ES" dirty="0"/>
              <a:t>Se crean registros </a:t>
            </a:r>
            <a:r>
              <a:rPr lang="es-ES" b="1" dirty="0"/>
              <a:t>A</a:t>
            </a:r>
            <a:r>
              <a:rPr lang="es-ES" dirty="0"/>
              <a:t>:</a:t>
            </a:r>
          </a:p>
          <a:p>
            <a:pPr marL="742950" lvl="1" indent="-285750">
              <a:buFont typeface="+mj-lt"/>
              <a:buAutoNum type="arabicPeriod"/>
            </a:pPr>
            <a:r>
              <a:rPr lang="es-ES" dirty="0" err="1"/>
              <a:t>CopiarEditar</a:t>
            </a:r>
            <a:endParaRPr lang="es-ES" dirty="0"/>
          </a:p>
          <a:p>
            <a:pPr marL="742950" lvl="1" indent="-285750" rtl="0">
              <a:buFont typeface="+mj-lt"/>
              <a:buAutoNum type="arabicPeriod"/>
            </a:pPr>
            <a:r>
              <a:rPr lang="es-ES" dirty="0"/>
              <a:t>VM1.contoso.com → 10.0.0.1 VM2.contoso.com → 10.0.0.2 </a:t>
            </a:r>
          </a:p>
          <a:p>
            <a:pPr>
              <a:buFont typeface="+mj-lt"/>
              <a:buAutoNum type="arabicPeriod"/>
            </a:pPr>
            <a:r>
              <a:rPr lang="es-ES" dirty="0"/>
              <a:t>Desde VM1, si haces una consulta DNS como:</a:t>
            </a:r>
          </a:p>
          <a:p>
            <a:pPr>
              <a:buFont typeface="+mj-lt"/>
              <a:buAutoNum type="arabicPeriod"/>
            </a:pPr>
            <a:r>
              <a:rPr lang="es-ES" dirty="0" err="1"/>
              <a:t>nginx</a:t>
            </a:r>
            <a:endParaRPr lang="es-ES" dirty="0"/>
          </a:p>
          <a:p>
            <a:pPr>
              <a:buFont typeface="+mj-lt"/>
              <a:buAutoNum type="arabicPeriod"/>
            </a:pPr>
            <a:r>
              <a:rPr lang="es-ES" dirty="0" err="1"/>
              <a:t>CopiarEditar</a:t>
            </a:r>
            <a:endParaRPr lang="es-ES" dirty="0"/>
          </a:p>
          <a:p>
            <a:pPr rtl="0">
              <a:buFont typeface="+mj-lt"/>
              <a:buAutoNum type="arabicPeriod"/>
            </a:pPr>
            <a:r>
              <a:rPr lang="es-ES" dirty="0"/>
              <a:t>nslookup VM2.contoso.com </a:t>
            </a:r>
          </a:p>
          <a:p>
            <a:pPr>
              <a:buFont typeface="+mj-lt"/>
              <a:buAutoNum type="arabicPeriod"/>
            </a:pPr>
            <a:r>
              <a:rPr lang="es-ES" dirty="0"/>
              <a:t>obtendrás la IP privada de VM2.</a:t>
            </a:r>
          </a:p>
          <a:p>
            <a:pPr>
              <a:buFont typeface="+mj-lt"/>
              <a:buAutoNum type="arabicPeriod"/>
            </a:pPr>
            <a:r>
              <a:rPr lang="es-ES" dirty="0"/>
              <a:t>También funciona la resolución </a:t>
            </a:r>
            <a:r>
              <a:rPr lang="es-ES" b="1" dirty="0"/>
              <a:t>inversa</a:t>
            </a:r>
            <a:r>
              <a:rPr lang="es-ES" dirty="0"/>
              <a:t> (PTR):</a:t>
            </a:r>
          </a:p>
          <a:p>
            <a:pPr marL="742950" lvl="1" indent="-285750">
              <a:buFont typeface="+mj-lt"/>
              <a:buAutoNum type="arabicPeriod"/>
            </a:pPr>
            <a:r>
              <a:rPr lang="es-ES" dirty="0"/>
              <a:t>Si VM2 consulta la IP 10.0.0.1, obtendrá:</a:t>
            </a:r>
          </a:p>
          <a:p>
            <a:pPr marL="742950" lvl="1" indent="-285750">
              <a:buFont typeface="+mj-lt"/>
              <a:buAutoNum type="arabicPeriod"/>
            </a:pPr>
            <a:r>
              <a:rPr lang="es-ES" dirty="0" err="1"/>
              <a:t>CopiarEditar</a:t>
            </a:r>
            <a:endParaRPr lang="es-ES" dirty="0"/>
          </a:p>
          <a:p>
            <a:pPr marL="742950" lvl="1" indent="-285750" rtl="0">
              <a:buFont typeface="+mj-lt"/>
              <a:buAutoNum type="arabicPeriod"/>
            </a:pPr>
            <a:r>
              <a:rPr lang="es-ES" dirty="0"/>
              <a:t>VM1.contoso.com </a:t>
            </a:r>
          </a:p>
          <a:p>
            <a:pPr>
              <a:buNone/>
            </a:pPr>
            <a:r>
              <a:rPr lang="es-ES" b="1" dirty="0"/>
              <a:t>✅ Beneficios clave del escenario:</a:t>
            </a:r>
          </a:p>
          <a:p>
            <a:r>
              <a:rPr lang="es-ES" dirty="0" err="1"/>
              <a:t>VentajaDescripción</a:t>
            </a:r>
            <a:r>
              <a:rPr lang="es-ES" dirty="0"/>
              <a:t>🔒 </a:t>
            </a:r>
            <a:r>
              <a:rPr lang="es-ES" b="1" dirty="0"/>
              <a:t>Privacidad </a:t>
            </a:r>
            <a:r>
              <a:rPr lang="es-ES" b="1" dirty="0" err="1"/>
              <a:t>total</a:t>
            </a:r>
            <a:r>
              <a:rPr lang="es-ES" dirty="0" err="1"/>
              <a:t>La</a:t>
            </a:r>
            <a:r>
              <a:rPr lang="es-ES" dirty="0"/>
              <a:t> resolución DNS </a:t>
            </a:r>
            <a:r>
              <a:rPr lang="es-ES" b="1" dirty="0"/>
              <a:t>solo funciona dentro de la VNET</a:t>
            </a:r>
            <a:r>
              <a:rPr lang="es-ES" dirty="0"/>
              <a:t>, no es visible desde fuera🔁 </a:t>
            </a:r>
            <a:r>
              <a:rPr lang="es-ES" b="1" dirty="0"/>
              <a:t>Registro </a:t>
            </a:r>
            <a:r>
              <a:rPr lang="es-ES" b="1" dirty="0" err="1"/>
              <a:t>automático</a:t>
            </a:r>
            <a:r>
              <a:rPr lang="es-ES" dirty="0" err="1"/>
              <a:t>No</a:t>
            </a:r>
            <a:r>
              <a:rPr lang="es-ES" dirty="0"/>
              <a:t> necesitas crear registros manualmente, Azure lo hace por ti🔄 </a:t>
            </a:r>
            <a:r>
              <a:rPr lang="es-ES" b="1" dirty="0"/>
              <a:t>Resolución directa e </a:t>
            </a:r>
            <a:r>
              <a:rPr lang="es-ES" b="1" dirty="0" err="1"/>
              <a:t>inversa</a:t>
            </a:r>
            <a:r>
              <a:rPr lang="es-ES" dirty="0" err="1"/>
              <a:t>Puedes</a:t>
            </a:r>
            <a:r>
              <a:rPr lang="es-ES"/>
              <a:t> resolver tanto nombres → IP como IP → nombres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3/31/2025 4:48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26451957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38</a:t>
            </a:fld>
            <a:endParaRPr lang="en-US" dirty="0"/>
          </a:p>
        </p:txBody>
      </p:sp>
    </p:spTree>
    <p:extLst>
      <p:ext uri="{BB962C8B-B14F-4D97-AF65-F5344CB8AC3E}">
        <p14:creationId xmlns:p14="http://schemas.microsoft.com/office/powerpoint/2010/main" val="13695464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39</a:t>
            </a:fld>
            <a:endParaRPr lang="en-US" dirty="0"/>
          </a:p>
        </p:txBody>
      </p:sp>
    </p:spTree>
    <p:extLst>
      <p:ext uri="{BB962C8B-B14F-4D97-AF65-F5344CB8AC3E}">
        <p14:creationId xmlns:p14="http://schemas.microsoft.com/office/powerpoint/2010/main" val="3372728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3/31/2025 4:48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3610651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https://docs.microsoft.com/en-us/learn/modules</a:t>
            </a:r>
          </a:p>
        </p:txBody>
      </p:sp>
      <p:sp>
        <p:nvSpPr>
          <p:cNvPr id="4" name="Slide Number Placeholder 3"/>
          <p:cNvSpPr>
            <a:spLocks noGrp="1"/>
          </p:cNvSpPr>
          <p:nvPr>
            <p:ph type="sldNum" sz="quarter" idx="5"/>
          </p:nvPr>
        </p:nvSpPr>
        <p:spPr/>
        <p:txBody>
          <a:bodyPr/>
          <a:lstStyle/>
          <a:p>
            <a:fld id="{8507DC7E-BC41-4478-BA30-CBCC3A644F0A}" type="slidenum">
              <a:rPr lang="en-US" smtClean="0"/>
              <a:t>42</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None/>
            </a:pPr>
            <a:r>
              <a:rPr lang="es-ES" b="1" dirty="0">
                <a:effectLst/>
              </a:rPr>
              <a:t>Componentes de Red de Azure</a:t>
            </a:r>
            <a:endParaRPr lang="es-ES" dirty="0">
              <a:effectLst/>
            </a:endParaRPr>
          </a:p>
          <a:p>
            <a:pPr rtl="0">
              <a:buNone/>
            </a:pPr>
            <a:r>
              <a:rPr lang="es-ES" dirty="0">
                <a:effectLst/>
              </a:rPr>
              <a:t>Un incentivo importante para adoptar soluciones en la nube como Azure es permitir que los departamentos de tecnología de la información (TI) muevan los recursos del servidor a la nube. Esto puede ahorrar dinero y simplificar las operaciones al eliminar la necesidad de mantener centros de datos costosos con fuentes de alimentación ininterrumpidas, generadores, múltiples sistemas de seguridad contra fallos, servidores de bases de datos en clúster, etc. Para las pequeñas y medianas empresas, que podrían no tener la experiencia para mantener su propia infraestructura robusta, mudarse a la nube es particularmente atractivo.   </a:t>
            </a:r>
          </a:p>
          <a:p>
            <a:pPr rtl="0">
              <a:buNone/>
            </a:pPr>
            <a:r>
              <a:rPr lang="es-ES" dirty="0">
                <a:effectLst/>
              </a:rPr>
              <a:t>Una vez que los recursos se mueven a Azure, requieren la misma funcionalidad de red que una implementación local, y en escenarios específicos requieren algún nivel de aislamiento de red. Los componentes de red de Azure ofrecen una gama de funcionalidades y servicios que pueden ayudar a las organizaciones a diseñar y construir servicios de infraestructura en la nube que cumplan con sus requisitos. Azure tiene muchos componentes de red.   </a:t>
            </a:r>
          </a:p>
          <a:p>
            <a:pPr rtl="0">
              <a:buNone/>
            </a:pPr>
            <a:r>
              <a:rPr lang="es-ES" b="1" dirty="0">
                <a:effectLst/>
              </a:rPr>
              <a:t>Explicación:</a:t>
            </a:r>
            <a:endParaRPr lang="es-ES" dirty="0">
              <a:effectLst/>
            </a:endParaRPr>
          </a:p>
          <a:p>
            <a:pPr rtl="0">
              <a:buNone/>
            </a:pPr>
            <a:r>
              <a:rPr lang="es-ES" dirty="0">
                <a:effectLst/>
              </a:rPr>
              <a:t>Este texto introduce la importancia de los componentes de red de Azure para las organizaciones que migran sus recursos a la nube.</a:t>
            </a:r>
          </a:p>
          <a:p>
            <a:pPr rtl="0">
              <a:buNone/>
            </a:pPr>
            <a:r>
              <a:rPr lang="es-ES" b="1" dirty="0">
                <a:effectLst/>
              </a:rPr>
              <a:t>Puntos Clave:</a:t>
            </a:r>
            <a:endParaRPr lang="es-ES" dirty="0">
              <a:effectLst/>
            </a:endParaRPr>
          </a:p>
          <a:p>
            <a:pPr rtl="0">
              <a:buFont typeface="Arial" panose="020B0604020202020204" pitchFamily="34" charset="0"/>
              <a:buChar char="•"/>
            </a:pPr>
            <a:r>
              <a:rPr lang="es-ES" b="1" dirty="0">
                <a:effectLst/>
              </a:rPr>
              <a:t>Migración a la Nube:</a:t>
            </a:r>
            <a:r>
              <a:rPr lang="es-ES" dirty="0">
                <a:effectLst/>
              </a:rPr>
              <a:t> </a:t>
            </a:r>
          </a:p>
          <a:p>
            <a:pPr marL="742950" lvl="1" indent="-285750" rtl="0">
              <a:buFont typeface="Arial" panose="020B0604020202020204" pitchFamily="34" charset="0"/>
              <a:buChar char="•"/>
            </a:pPr>
            <a:r>
              <a:rPr lang="es-ES" dirty="0">
                <a:effectLst/>
              </a:rPr>
              <a:t>Uno de los principales beneficios de Azure es la capacidad de mover recursos de servidor a la nube.</a:t>
            </a:r>
          </a:p>
          <a:p>
            <a:pPr marL="742950" lvl="1" indent="-285750" rtl="0">
              <a:buFont typeface="Arial" panose="020B0604020202020204" pitchFamily="34" charset="0"/>
              <a:buChar char="•"/>
            </a:pPr>
            <a:r>
              <a:rPr lang="es-ES" dirty="0">
                <a:effectLst/>
              </a:rPr>
              <a:t>Esto reduce los costos asociados con el mantenimiento de centros de datos físicos.</a:t>
            </a:r>
          </a:p>
          <a:p>
            <a:pPr rtl="0">
              <a:buFont typeface="Arial" panose="020B0604020202020204" pitchFamily="34" charset="0"/>
              <a:buChar char="•"/>
            </a:pPr>
            <a:r>
              <a:rPr lang="es-ES" b="1" dirty="0">
                <a:effectLst/>
              </a:rPr>
              <a:t>Ahorro de Costos y Simplificación:</a:t>
            </a:r>
            <a:r>
              <a:rPr lang="es-ES" dirty="0">
                <a:effectLst/>
              </a:rPr>
              <a:t> </a:t>
            </a:r>
          </a:p>
          <a:p>
            <a:pPr marL="742950" lvl="1" indent="-285750" rtl="0">
              <a:buFont typeface="Arial" panose="020B0604020202020204" pitchFamily="34" charset="0"/>
              <a:buChar char="•"/>
            </a:pPr>
            <a:r>
              <a:rPr lang="es-ES" dirty="0">
                <a:effectLst/>
              </a:rPr>
              <a:t>Azure elimina la necesidad de invertir en infraestructura costosa, como fuentes de alimentación ininterrumpidas y generadores.</a:t>
            </a:r>
          </a:p>
          <a:p>
            <a:pPr marL="742950" lvl="1" indent="-285750" rtl="0">
              <a:buFont typeface="Arial" panose="020B0604020202020204" pitchFamily="34" charset="0"/>
              <a:buChar char="•"/>
            </a:pPr>
            <a:r>
              <a:rPr lang="es-ES" dirty="0">
                <a:effectLst/>
              </a:rPr>
              <a:t>Simplifica las operaciones de TI al externalizar la gestión de la infraestructura.</a:t>
            </a:r>
          </a:p>
          <a:p>
            <a:pPr rtl="0">
              <a:buFont typeface="Arial" panose="020B0604020202020204" pitchFamily="34" charset="0"/>
              <a:buChar char="•"/>
            </a:pPr>
            <a:r>
              <a:rPr lang="es-ES" b="1" dirty="0">
                <a:effectLst/>
              </a:rPr>
              <a:t>Atracción para </a:t>
            </a:r>
            <a:r>
              <a:rPr lang="es-ES" b="1" dirty="0" err="1">
                <a:effectLst/>
              </a:rPr>
              <a:t>PyMEs</a:t>
            </a:r>
            <a:r>
              <a:rPr lang="es-ES" b="1" dirty="0">
                <a:effectLst/>
              </a:rPr>
              <a:t>:</a:t>
            </a:r>
            <a:r>
              <a:rPr lang="es-ES" dirty="0">
                <a:effectLst/>
              </a:rPr>
              <a:t> </a:t>
            </a:r>
          </a:p>
          <a:p>
            <a:pPr marL="742950" lvl="1" indent="-285750" rtl="0">
              <a:buFont typeface="Arial" panose="020B0604020202020204" pitchFamily="34" charset="0"/>
              <a:buChar char="•"/>
            </a:pPr>
            <a:r>
              <a:rPr lang="es-ES" dirty="0">
                <a:effectLst/>
              </a:rPr>
              <a:t>La migración a la nube es particularmente atractiva para las pequeñas y medianas empresas que carecen de la experiencia para mantener una infraestructura robusta.</a:t>
            </a:r>
          </a:p>
          <a:p>
            <a:pPr rtl="0">
              <a:buFont typeface="Arial" panose="020B0604020202020204" pitchFamily="34" charset="0"/>
              <a:buChar char="•"/>
            </a:pPr>
            <a:r>
              <a:rPr lang="es-ES" b="1" dirty="0">
                <a:effectLst/>
              </a:rPr>
              <a:t>Requisitos de Red en la Nube:</a:t>
            </a:r>
            <a:r>
              <a:rPr lang="es-ES" dirty="0">
                <a:effectLst/>
              </a:rPr>
              <a:t> </a:t>
            </a:r>
          </a:p>
          <a:p>
            <a:pPr marL="742950" lvl="1" indent="-285750" rtl="0">
              <a:buFont typeface="Arial" panose="020B0604020202020204" pitchFamily="34" charset="0"/>
              <a:buChar char="•"/>
            </a:pPr>
            <a:r>
              <a:rPr lang="es-ES" dirty="0">
                <a:effectLst/>
              </a:rPr>
              <a:t>Los recursos en Azure requieren la misma funcionalidad de red que los recursos locales.</a:t>
            </a:r>
          </a:p>
          <a:p>
            <a:pPr marL="742950" lvl="1" indent="-285750" rtl="0">
              <a:buFont typeface="Arial" panose="020B0604020202020204" pitchFamily="34" charset="0"/>
              <a:buChar char="•"/>
            </a:pPr>
            <a:r>
              <a:rPr lang="es-ES" dirty="0">
                <a:effectLst/>
              </a:rPr>
              <a:t>En algunos casos, se requiere aislamiento de red para proteger los recursos.</a:t>
            </a:r>
          </a:p>
          <a:p>
            <a:pPr rtl="0">
              <a:buFont typeface="Arial" panose="020B0604020202020204" pitchFamily="34" charset="0"/>
              <a:buChar char="•"/>
            </a:pPr>
            <a:r>
              <a:rPr lang="es-ES" b="1" dirty="0">
                <a:effectLst/>
              </a:rPr>
              <a:t>Componentes de Red de Azure:</a:t>
            </a:r>
            <a:r>
              <a:rPr lang="es-ES" dirty="0">
                <a:effectLst/>
              </a:rPr>
              <a:t> </a:t>
            </a:r>
          </a:p>
          <a:p>
            <a:pPr marL="742950" lvl="1" indent="-285750" rtl="0">
              <a:buFont typeface="Arial" panose="020B0604020202020204" pitchFamily="34" charset="0"/>
              <a:buChar char="•"/>
            </a:pPr>
            <a:r>
              <a:rPr lang="es-ES" dirty="0">
                <a:effectLst/>
              </a:rPr>
              <a:t>Azure proporciona una amplia gama de componentes de red para satisfacer las necesidades de las organizaciones.</a:t>
            </a:r>
          </a:p>
          <a:p>
            <a:pPr marL="742950" lvl="1" indent="-285750" rtl="0">
              <a:buFont typeface="Arial" panose="020B0604020202020204" pitchFamily="34" charset="0"/>
              <a:buChar char="•"/>
            </a:pPr>
            <a:r>
              <a:rPr lang="es-ES" dirty="0">
                <a:effectLst/>
              </a:rPr>
              <a:t>Estos componentes permiten diseñar y construir infraestructuras de nube personalizadas.</a:t>
            </a:r>
          </a:p>
          <a:p>
            <a:pPr rtl="0">
              <a:buFont typeface="Arial" panose="020B0604020202020204" pitchFamily="34" charset="0"/>
              <a:buChar char="•"/>
            </a:pPr>
            <a:r>
              <a:rPr lang="es-ES" b="1" dirty="0">
                <a:effectLst/>
              </a:rPr>
              <a:t>Funcionalidades y Servicios:</a:t>
            </a:r>
            <a:r>
              <a:rPr lang="es-ES" dirty="0">
                <a:effectLst/>
              </a:rPr>
              <a:t> </a:t>
            </a:r>
          </a:p>
          <a:p>
            <a:pPr marL="742950" lvl="1" indent="-285750" rtl="0">
              <a:buFont typeface="Arial" panose="020B0604020202020204" pitchFamily="34" charset="0"/>
              <a:buChar char="•"/>
            </a:pPr>
            <a:r>
              <a:rPr lang="es-ES" dirty="0">
                <a:effectLst/>
              </a:rPr>
              <a:t>Los componentes de red de Azure ofrecen diversas funcionalidades y servicios para la gestión de redes en la nube.</a:t>
            </a:r>
          </a:p>
          <a:p>
            <a:pPr rtl="0">
              <a:buNone/>
            </a:pPr>
            <a:r>
              <a:rPr lang="es-ES" dirty="0">
                <a:effectLst/>
              </a:rPr>
              <a:t>En resumen, Azure proporciona una infraestructura de red completa que permite a las organizaciones trasladar sus recursos a la nube mientras mantiene la funcionalidad y la seguridad de la red.</a:t>
            </a:r>
          </a:p>
          <a:p>
            <a:r>
              <a:rPr lang="es-ES" dirty="0"/>
              <a:t>Fuentes y contenido relacionado</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3/31/2025 4:48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96121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s-ES" b="1" dirty="0"/>
              <a:t>Redes Virtuales</a:t>
            </a:r>
            <a:endParaRPr lang="es-ES" dirty="0"/>
          </a:p>
          <a:p>
            <a:pPr>
              <a:buNone/>
            </a:pPr>
            <a:r>
              <a:rPr lang="es-ES" dirty="0"/>
              <a:t>Una Red Virtual de Azure (</a:t>
            </a:r>
            <a:r>
              <a:rPr lang="es-ES" dirty="0" err="1"/>
              <a:t>VNet</a:t>
            </a:r>
            <a:r>
              <a:rPr lang="es-ES" dirty="0"/>
              <a:t>) es una representación de tu propia red en la nube. Es un aislamiento lógico de la nube de Azure dedicado a tu suscripción. Puedes usar </a:t>
            </a:r>
            <a:r>
              <a:rPr lang="es-ES" dirty="0" err="1"/>
              <a:t>VNets</a:t>
            </a:r>
            <a:r>
              <a:rPr lang="es-ES" dirty="0"/>
              <a:t> para aprovisionar y administrar redes privadas virtuales (</a:t>
            </a:r>
            <a:r>
              <a:rPr lang="es-ES" dirty="0" err="1"/>
              <a:t>VPNs</a:t>
            </a:r>
            <a:r>
              <a:rPr lang="es-ES" dirty="0"/>
              <a:t>) en Azure y, opcionalmente, vincular las </a:t>
            </a:r>
            <a:r>
              <a:rPr lang="es-ES" dirty="0" err="1"/>
              <a:t>VNets</a:t>
            </a:r>
            <a:r>
              <a:rPr lang="es-ES" dirty="0"/>
              <a:t> con otras </a:t>
            </a:r>
            <a:r>
              <a:rPr lang="es-ES" dirty="0" err="1"/>
              <a:t>VNets</a:t>
            </a:r>
            <a:r>
              <a:rPr lang="es-ES" dirty="0"/>
              <a:t> en Azure, o con tu infraestructura de TI local para crear soluciones híbridas o entre locales. Cada </a:t>
            </a:r>
            <a:r>
              <a:rPr lang="es-ES" dirty="0" err="1"/>
              <a:t>VNet</a:t>
            </a:r>
            <a:r>
              <a:rPr lang="es-ES" dirty="0"/>
              <a:t> que creas tiene su propio bloque CIDR y se puede vincular a otras </a:t>
            </a:r>
            <a:r>
              <a:rPr lang="es-ES" dirty="0" err="1"/>
              <a:t>VNets</a:t>
            </a:r>
            <a:r>
              <a:rPr lang="es-ES" dirty="0"/>
              <a:t> y redes locales si los bloques CIDR no se superponen. También tienes control sobre la configuración del servidor DNS para las </a:t>
            </a:r>
            <a:r>
              <a:rPr lang="es-ES" dirty="0" err="1"/>
              <a:t>VNets</a:t>
            </a:r>
            <a:r>
              <a:rPr lang="es-ES" dirty="0"/>
              <a:t> y la segmentación de la </a:t>
            </a:r>
            <a:r>
              <a:rPr lang="es-ES" dirty="0" err="1"/>
              <a:t>VNet</a:t>
            </a:r>
            <a:r>
              <a:rPr lang="es-ES" dirty="0"/>
              <a:t> en subredes.</a:t>
            </a:r>
          </a:p>
          <a:p>
            <a:pPr>
              <a:buNone/>
            </a:pPr>
            <a:r>
              <a:rPr lang="es-ES" dirty="0"/>
              <a:t>Las redes virtuales se pueden utilizar de muchas maneras.</a:t>
            </a:r>
          </a:p>
          <a:p>
            <a:pPr>
              <a:buFont typeface="Arial" panose="020B0604020202020204" pitchFamily="34" charset="0"/>
              <a:buChar char="•"/>
            </a:pPr>
            <a:r>
              <a:rPr lang="es-ES" b="1" dirty="0"/>
              <a:t>Crear una </a:t>
            </a:r>
            <a:r>
              <a:rPr lang="es-ES" b="1" dirty="0" err="1"/>
              <a:t>VNet</a:t>
            </a:r>
            <a:r>
              <a:rPr lang="es-ES" b="1" dirty="0"/>
              <a:t> dedicada solo para la nube privada.</a:t>
            </a:r>
            <a:r>
              <a:rPr lang="es-ES" dirty="0"/>
              <a:t> A veces no necesitas una configuración entre locales para tu solución. Cuando creas una </a:t>
            </a:r>
            <a:r>
              <a:rPr lang="es-ES" dirty="0" err="1"/>
              <a:t>VNet</a:t>
            </a:r>
            <a:r>
              <a:rPr lang="es-ES" dirty="0"/>
              <a:t>, tus servicios y </a:t>
            </a:r>
            <a:r>
              <a:rPr lang="es-ES" dirty="0" err="1"/>
              <a:t>VMs</a:t>
            </a:r>
            <a:r>
              <a:rPr lang="es-ES" dirty="0"/>
              <a:t> dentro de tu </a:t>
            </a:r>
            <a:r>
              <a:rPr lang="es-ES" dirty="0" err="1"/>
              <a:t>VNet</a:t>
            </a:r>
            <a:r>
              <a:rPr lang="es-ES" dirty="0"/>
              <a:t> pueden comunicarse directamente y de forma segura entre sí en la nube. Aún puedes configurar conexiones de punto final para las </a:t>
            </a:r>
            <a:r>
              <a:rPr lang="es-ES" dirty="0" err="1"/>
              <a:t>VMs</a:t>
            </a:r>
            <a:r>
              <a:rPr lang="es-ES" dirty="0"/>
              <a:t> y los servicios que requieren comunicación por Internet, como parte de tu solución.</a:t>
            </a:r>
          </a:p>
          <a:p>
            <a:pPr>
              <a:buFont typeface="Arial" panose="020B0604020202020204" pitchFamily="34" charset="0"/>
              <a:buChar char="•"/>
            </a:pPr>
            <a:r>
              <a:rPr lang="es-ES" b="1" dirty="0"/>
              <a:t>Extender de forma segura tu centro de datos con </a:t>
            </a:r>
            <a:r>
              <a:rPr lang="es-ES" b="1" dirty="0" err="1"/>
              <a:t>VNets</a:t>
            </a:r>
            <a:r>
              <a:rPr lang="es-ES" b="1" dirty="0"/>
              <a:t>.</a:t>
            </a:r>
            <a:r>
              <a:rPr lang="es-ES" dirty="0"/>
              <a:t> Puedes construir </a:t>
            </a:r>
            <a:r>
              <a:rPr lang="es-ES" dirty="0" err="1"/>
              <a:t>VPNs</a:t>
            </a:r>
            <a:r>
              <a:rPr lang="es-ES" dirty="0"/>
              <a:t> tradicionales de sitio a sitio (S2S) para escalar de forma segura la capacidad de tu centro de datos. Las </a:t>
            </a:r>
            <a:r>
              <a:rPr lang="es-ES" dirty="0" err="1"/>
              <a:t>VPNs</a:t>
            </a:r>
            <a:r>
              <a:rPr lang="es-ES" dirty="0"/>
              <a:t> S2S utilizan IPSEC para proporcionar una conexión segura entre tu puerta de enlace VPN corporativa y Azure.</a:t>
            </a:r>
          </a:p>
          <a:p>
            <a:pPr>
              <a:buFont typeface="Arial" panose="020B0604020202020204" pitchFamily="34" charset="0"/>
              <a:buChar char="•"/>
            </a:pPr>
            <a:r>
              <a:rPr lang="es-ES" b="1" dirty="0"/>
              <a:t>Habilitar escenarios de nube híbrida.</a:t>
            </a:r>
            <a:r>
              <a:rPr lang="es-ES" dirty="0"/>
              <a:t> Las </a:t>
            </a:r>
            <a:r>
              <a:rPr lang="es-ES" dirty="0" err="1"/>
              <a:t>VNets</a:t>
            </a:r>
            <a:r>
              <a:rPr lang="es-ES" dirty="0"/>
              <a:t> te brindan la flexibilidad para admitir una gama de escenarios de nube híbrida. Puedes conectar de forma segura aplicaciones basadas en la nube a cualquier tipo de sistema local, como mainframes y sistemas Unix.</a:t>
            </a:r>
            <a:r>
              <a:rPr lang="es-ES" baseline="30000" dirty="0"/>
              <a:t> 1 </a:t>
            </a:r>
            <a:r>
              <a:rPr lang="es-ES" dirty="0"/>
              <a:t>  </a:t>
            </a:r>
            <a:r>
              <a:rPr lang="es-ES" dirty="0">
                <a:hlinkClick r:id="rId3"/>
              </a:rPr>
              <a:t>1. es.scribd.com </a:t>
            </a:r>
          </a:p>
          <a:p>
            <a:pPr>
              <a:buFont typeface="Arial" panose="020B0604020202020204" pitchFamily="34" charset="0"/>
              <a:buChar char="•"/>
            </a:pPr>
            <a:r>
              <a:rPr lang="es-ES" dirty="0">
                <a:hlinkClick r:id="rId3"/>
              </a:rPr>
              <a:t>es.scribd.com</a:t>
            </a:r>
          </a:p>
          <a:p>
            <a:pPr>
              <a:buNone/>
            </a:pPr>
            <a:r>
              <a:rPr lang="es-ES" dirty="0"/>
              <a:t>Para obtener más información, consulta la Documentación de la Red Virtual¹.</a:t>
            </a:r>
          </a:p>
          <a:p>
            <a:pPr>
              <a:buNone/>
            </a:pPr>
            <a:r>
              <a:rPr lang="es-ES" dirty="0"/>
              <a:t>¹ (Enlace a la Documentación de la Red Virtual)</a:t>
            </a:r>
          </a:p>
          <a:p>
            <a:pPr>
              <a:buNone/>
            </a:pPr>
            <a:r>
              <a:rPr lang="es-ES" b="1" dirty="0"/>
              <a:t>Explicación:</a:t>
            </a:r>
            <a:endParaRPr lang="es-ES" dirty="0"/>
          </a:p>
          <a:p>
            <a:pPr>
              <a:buNone/>
            </a:pPr>
            <a:r>
              <a:rPr lang="es-ES" dirty="0"/>
              <a:t>Este texto describe las Redes Virtuales (</a:t>
            </a:r>
            <a:r>
              <a:rPr lang="es-ES" dirty="0" err="1"/>
              <a:t>VNets</a:t>
            </a:r>
            <a:r>
              <a:rPr lang="es-ES" dirty="0"/>
              <a:t>) de Azure y sus diversas aplicaciones.</a:t>
            </a:r>
          </a:p>
          <a:p>
            <a:pPr>
              <a:buNone/>
            </a:pPr>
            <a:r>
              <a:rPr lang="es-ES" b="1" dirty="0"/>
              <a:t>Puntos Clave:</a:t>
            </a:r>
            <a:endParaRPr lang="es-ES" dirty="0"/>
          </a:p>
          <a:p>
            <a:pPr>
              <a:buFont typeface="Arial" panose="020B0604020202020204" pitchFamily="34" charset="0"/>
              <a:buChar char="•"/>
            </a:pPr>
            <a:r>
              <a:rPr lang="es-ES" b="1" dirty="0"/>
              <a:t>Representación de Red en la Nube:</a:t>
            </a:r>
            <a:r>
              <a:rPr lang="es-ES" dirty="0"/>
              <a:t> </a:t>
            </a:r>
          </a:p>
          <a:p>
            <a:pPr marL="742950" lvl="1" indent="-285750">
              <a:buFont typeface="Arial" panose="020B0604020202020204" pitchFamily="34" charset="0"/>
              <a:buChar char="•"/>
            </a:pPr>
            <a:r>
              <a:rPr lang="es-ES" dirty="0"/>
              <a:t>Una </a:t>
            </a:r>
            <a:r>
              <a:rPr lang="es-ES" dirty="0" err="1"/>
              <a:t>VNet</a:t>
            </a:r>
            <a:r>
              <a:rPr lang="es-ES" dirty="0"/>
              <a:t> es una representación lógica de una red privada en la nube de Azure.</a:t>
            </a:r>
          </a:p>
          <a:p>
            <a:pPr marL="742950" lvl="1" indent="-285750">
              <a:buFont typeface="Arial" panose="020B0604020202020204" pitchFamily="34" charset="0"/>
              <a:buChar char="•"/>
            </a:pPr>
            <a:r>
              <a:rPr lang="es-ES" dirty="0"/>
              <a:t>Proporciona aislamiento y control sobre los recursos de red en la nube.</a:t>
            </a:r>
          </a:p>
          <a:p>
            <a:pPr>
              <a:buFont typeface="Arial" panose="020B0604020202020204" pitchFamily="34" charset="0"/>
              <a:buChar char="•"/>
            </a:pPr>
            <a:r>
              <a:rPr lang="es-ES" b="1" dirty="0"/>
              <a:t>Funcionalidades Clave:</a:t>
            </a:r>
            <a:r>
              <a:rPr lang="es-ES" dirty="0"/>
              <a:t> </a:t>
            </a:r>
          </a:p>
          <a:p>
            <a:pPr marL="742950" lvl="1" indent="-285750">
              <a:buFont typeface="Arial" panose="020B0604020202020204" pitchFamily="34" charset="0"/>
              <a:buChar char="•"/>
            </a:pPr>
            <a:r>
              <a:rPr lang="es-ES" dirty="0"/>
              <a:t>Aprovisionamiento y administración de </a:t>
            </a:r>
            <a:r>
              <a:rPr lang="es-ES" dirty="0" err="1"/>
              <a:t>VPNs</a:t>
            </a:r>
            <a:r>
              <a:rPr lang="es-ES" dirty="0"/>
              <a:t>.</a:t>
            </a:r>
          </a:p>
          <a:p>
            <a:pPr marL="742950" lvl="1" indent="-285750">
              <a:buFont typeface="Arial" panose="020B0604020202020204" pitchFamily="34" charset="0"/>
              <a:buChar char="•"/>
            </a:pPr>
            <a:r>
              <a:rPr lang="es-ES" dirty="0"/>
              <a:t>Conexión de </a:t>
            </a:r>
            <a:r>
              <a:rPr lang="es-ES" dirty="0" err="1"/>
              <a:t>VNets</a:t>
            </a:r>
            <a:r>
              <a:rPr lang="es-ES" dirty="0"/>
              <a:t> entre sí y con redes locales.</a:t>
            </a:r>
          </a:p>
          <a:p>
            <a:pPr marL="742950" lvl="1" indent="-285750">
              <a:buFont typeface="Arial" panose="020B0604020202020204" pitchFamily="34" charset="0"/>
              <a:buChar char="•"/>
            </a:pPr>
            <a:r>
              <a:rPr lang="es-ES" dirty="0"/>
              <a:t>Control sobre la configuración de servidores DNS.</a:t>
            </a:r>
          </a:p>
          <a:p>
            <a:pPr marL="742950" lvl="1" indent="-285750">
              <a:buFont typeface="Arial" panose="020B0604020202020204" pitchFamily="34" charset="0"/>
              <a:buChar char="•"/>
            </a:pPr>
            <a:r>
              <a:rPr lang="es-ES" dirty="0"/>
              <a:t>Segmentación de la </a:t>
            </a:r>
            <a:r>
              <a:rPr lang="es-ES" dirty="0" err="1"/>
              <a:t>VNet</a:t>
            </a:r>
            <a:r>
              <a:rPr lang="es-ES" dirty="0"/>
              <a:t> en subredes.</a:t>
            </a:r>
          </a:p>
          <a:p>
            <a:pPr>
              <a:buFont typeface="Arial" panose="020B0604020202020204" pitchFamily="34" charset="0"/>
              <a:buChar char="•"/>
            </a:pPr>
            <a:r>
              <a:rPr lang="es-ES" b="1" dirty="0"/>
              <a:t>Bloques CIDR:</a:t>
            </a:r>
            <a:r>
              <a:rPr lang="es-ES" dirty="0"/>
              <a:t> </a:t>
            </a:r>
          </a:p>
          <a:p>
            <a:pPr marL="742950" lvl="1" indent="-285750">
              <a:buFont typeface="Arial" panose="020B0604020202020204" pitchFamily="34" charset="0"/>
              <a:buChar char="•"/>
            </a:pPr>
            <a:r>
              <a:rPr lang="es-ES" dirty="0"/>
              <a:t>Cada </a:t>
            </a:r>
            <a:r>
              <a:rPr lang="es-ES" dirty="0" err="1"/>
              <a:t>VNet</a:t>
            </a:r>
            <a:r>
              <a:rPr lang="es-ES" dirty="0"/>
              <a:t> tiene su propio bloque CIDR (</a:t>
            </a:r>
            <a:r>
              <a:rPr lang="es-ES" dirty="0" err="1"/>
              <a:t>Classless</a:t>
            </a:r>
            <a:r>
              <a:rPr lang="es-ES" dirty="0"/>
              <a:t> Inter-</a:t>
            </a:r>
            <a:r>
              <a:rPr lang="es-ES" dirty="0" err="1"/>
              <a:t>Domain</a:t>
            </a:r>
            <a:r>
              <a:rPr lang="es-ES" dirty="0"/>
              <a:t> </a:t>
            </a:r>
            <a:r>
              <a:rPr lang="es-ES" dirty="0" err="1"/>
              <a:t>Routing</a:t>
            </a:r>
            <a:r>
              <a:rPr lang="es-ES" dirty="0"/>
              <a:t>) para la asignación de direcciones IP.</a:t>
            </a:r>
          </a:p>
          <a:p>
            <a:pPr marL="742950" lvl="1" indent="-285750">
              <a:buFont typeface="Arial" panose="020B0604020202020204" pitchFamily="34" charset="0"/>
              <a:buChar char="•"/>
            </a:pPr>
            <a:r>
              <a:rPr lang="es-ES" dirty="0"/>
              <a:t>Los bloques CIDR no deben superponerse al conectar </a:t>
            </a:r>
            <a:r>
              <a:rPr lang="es-ES" dirty="0" err="1"/>
              <a:t>VNets</a:t>
            </a:r>
            <a:r>
              <a:rPr lang="es-ES" dirty="0"/>
              <a:t> o redes locales.</a:t>
            </a:r>
          </a:p>
          <a:p>
            <a:pPr>
              <a:buFont typeface="Arial" panose="020B0604020202020204" pitchFamily="34" charset="0"/>
              <a:buChar char="•"/>
            </a:pPr>
            <a:r>
              <a:rPr lang="es-ES" b="1" dirty="0"/>
              <a:t>Casos de Uso:</a:t>
            </a:r>
            <a:r>
              <a:rPr lang="es-ES" dirty="0"/>
              <a:t> </a:t>
            </a:r>
          </a:p>
          <a:p>
            <a:pPr marL="742950" lvl="1" indent="-285750">
              <a:buFont typeface="Arial" panose="020B0604020202020204" pitchFamily="34" charset="0"/>
              <a:buChar char="•"/>
            </a:pPr>
            <a:r>
              <a:rPr lang="es-ES" b="1" dirty="0"/>
              <a:t>Redes Solo en la Nube:</a:t>
            </a:r>
            <a:r>
              <a:rPr lang="es-ES" dirty="0"/>
              <a:t> Crear </a:t>
            </a:r>
            <a:r>
              <a:rPr lang="es-ES" dirty="0" err="1"/>
              <a:t>VNets</a:t>
            </a:r>
            <a:r>
              <a:rPr lang="es-ES" dirty="0"/>
              <a:t> aisladas para aplicaciones que no requieren conectividad local.</a:t>
            </a:r>
          </a:p>
          <a:p>
            <a:pPr marL="742950" lvl="1" indent="-285750">
              <a:buFont typeface="Arial" panose="020B0604020202020204" pitchFamily="34" charset="0"/>
              <a:buChar char="•"/>
            </a:pPr>
            <a:r>
              <a:rPr lang="es-ES" b="1" dirty="0"/>
              <a:t>Extensión de Centros de Datos:</a:t>
            </a:r>
            <a:r>
              <a:rPr lang="es-ES" dirty="0"/>
              <a:t> Utilizar </a:t>
            </a:r>
            <a:r>
              <a:rPr lang="es-ES" dirty="0" err="1"/>
              <a:t>VPNs</a:t>
            </a:r>
            <a:r>
              <a:rPr lang="es-ES" dirty="0"/>
              <a:t> de sitio a sitio (S2S) para conectar redes locales a </a:t>
            </a:r>
            <a:r>
              <a:rPr lang="es-ES" dirty="0" err="1"/>
              <a:t>VNets</a:t>
            </a:r>
            <a:r>
              <a:rPr lang="es-ES" dirty="0"/>
              <a:t> en Azure.</a:t>
            </a:r>
          </a:p>
          <a:p>
            <a:pPr marL="742950" lvl="1" indent="-285750">
              <a:buFont typeface="Arial" panose="020B0604020202020204" pitchFamily="34" charset="0"/>
              <a:buChar char="•"/>
            </a:pPr>
            <a:r>
              <a:rPr lang="es-ES" b="1" dirty="0"/>
              <a:t>Escenarios de Nube Híbrida:</a:t>
            </a:r>
            <a:r>
              <a:rPr lang="es-ES" dirty="0"/>
              <a:t> Conectar aplicaciones en la nube a sistemas locales diversos.</a:t>
            </a:r>
          </a:p>
          <a:p>
            <a:pPr>
              <a:buFont typeface="Arial" panose="020B0604020202020204" pitchFamily="34" charset="0"/>
              <a:buChar char="•"/>
            </a:pPr>
            <a:r>
              <a:rPr lang="es-ES" b="1" dirty="0" err="1"/>
              <a:t>VPNs</a:t>
            </a:r>
            <a:r>
              <a:rPr lang="es-ES" b="1" dirty="0"/>
              <a:t> de Sitio a Sitio (S2S):</a:t>
            </a:r>
            <a:r>
              <a:rPr lang="es-ES" dirty="0"/>
              <a:t> </a:t>
            </a:r>
          </a:p>
          <a:p>
            <a:pPr marL="742950" lvl="1" indent="-285750">
              <a:buFont typeface="Arial" panose="020B0604020202020204" pitchFamily="34" charset="0"/>
              <a:buChar char="•"/>
            </a:pPr>
            <a:r>
              <a:rPr lang="es-ES" dirty="0"/>
              <a:t>Utilizan IPSEC para establecer conexiones seguras entre redes locales y </a:t>
            </a:r>
            <a:r>
              <a:rPr lang="es-ES" dirty="0" err="1"/>
              <a:t>VNets</a:t>
            </a:r>
            <a:r>
              <a:rPr lang="es-ES" dirty="0"/>
              <a:t>.</a:t>
            </a:r>
          </a:p>
          <a:p>
            <a:pPr marL="742950" lvl="1" indent="-285750">
              <a:buFont typeface="Arial" panose="020B0604020202020204" pitchFamily="34" charset="0"/>
              <a:buChar char="•"/>
            </a:pPr>
            <a:r>
              <a:rPr lang="es-ES" dirty="0"/>
              <a:t>Permiten escalar la capacidad del centro de datos local a Azure.</a:t>
            </a:r>
          </a:p>
          <a:p>
            <a:pPr>
              <a:buFont typeface="Arial" panose="020B0604020202020204" pitchFamily="34" charset="0"/>
              <a:buChar char="•"/>
            </a:pPr>
            <a:r>
              <a:rPr lang="es-ES" b="1" dirty="0"/>
              <a:t>Flexibilidad:</a:t>
            </a:r>
            <a:r>
              <a:rPr lang="es-ES" dirty="0"/>
              <a:t> </a:t>
            </a:r>
          </a:p>
          <a:p>
            <a:pPr marL="742950" lvl="1" indent="-285750">
              <a:buFont typeface="Arial" panose="020B0604020202020204" pitchFamily="34" charset="0"/>
              <a:buChar char="•"/>
            </a:pPr>
            <a:r>
              <a:rPr lang="es-ES" dirty="0"/>
              <a:t>Las </a:t>
            </a:r>
            <a:r>
              <a:rPr lang="es-ES" dirty="0" err="1"/>
              <a:t>VNets</a:t>
            </a:r>
            <a:r>
              <a:rPr lang="es-ES" dirty="0"/>
              <a:t> proporcionan flexibilidad para adaptarse a diversos escenarios de red, desde redes aisladas en la nube hasta configuraciones híbridas complejas.</a:t>
            </a:r>
          </a:p>
          <a:p>
            <a:r>
              <a:rPr lang="es-ES" dirty="0"/>
              <a:t>En resumen, las Redes Virtuales de Azure (</a:t>
            </a:r>
            <a:r>
              <a:rPr lang="es-ES" dirty="0" err="1"/>
              <a:t>VNets</a:t>
            </a:r>
            <a:r>
              <a:rPr lang="es-ES" dirty="0"/>
              <a:t>) son un componente fundamental de la infraestructura de red de Azure, que permite a las organizaciones crear y administrar redes privadas virtuales en la nube y conectarlas a sus redes locales.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3/31/2025 4:48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490994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s-ES" b="1" dirty="0"/>
              <a:t>Subredes</a:t>
            </a:r>
            <a:br>
              <a:rPr lang="es-ES" dirty="0"/>
            </a:br>
            <a:r>
              <a:rPr lang="es-ES" dirty="0"/>
              <a:t>Una red virtual puede dividirse en una o más subredes.</a:t>
            </a:r>
            <a:br>
              <a:rPr lang="es-ES" dirty="0"/>
            </a:br>
            <a:r>
              <a:rPr lang="es-ES" dirty="0"/>
              <a:t>👉 </a:t>
            </a:r>
            <a:r>
              <a:rPr lang="es-ES" i="1" dirty="0"/>
              <a:t>Las subredes permiten dividir lógicamente una red virtual, como si hicieras "habitaciones" dentro de una casa más grande.</a:t>
            </a:r>
            <a:endParaRPr lang="es-ES" dirty="0"/>
          </a:p>
          <a:p>
            <a:pPr>
              <a:buNone/>
            </a:pPr>
            <a:r>
              <a:rPr lang="es-ES" dirty="0"/>
              <a:t>Las subredes proporcionan divisiones lógicas dentro de tu red.</a:t>
            </a:r>
            <a:br>
              <a:rPr lang="es-ES" dirty="0"/>
            </a:br>
            <a:r>
              <a:rPr lang="es-ES" dirty="0"/>
              <a:t>Pueden ayudar a mejorar la seguridad, aumentar el rendimiento y facilitar la gestión de la red.</a:t>
            </a:r>
            <a:br>
              <a:rPr lang="es-ES" dirty="0"/>
            </a:br>
            <a:r>
              <a:rPr lang="es-ES" dirty="0"/>
              <a:t>👉 </a:t>
            </a:r>
            <a:r>
              <a:rPr lang="es-ES" i="1" dirty="0"/>
              <a:t>Por ejemplo, puedes poner bases de datos en una subred y servidores web en otra, para aplicar reglas diferentes a cada grupo.</a:t>
            </a:r>
            <a:endParaRPr lang="es-ES" dirty="0"/>
          </a:p>
          <a:p>
            <a:pPr>
              <a:buNone/>
            </a:pPr>
            <a:r>
              <a:rPr lang="es-ES" dirty="0"/>
              <a:t>Cada subred contiene un rango de direcciones IP que está dentro del espacio de direcciones de la red virtual.</a:t>
            </a:r>
            <a:br>
              <a:rPr lang="es-ES" dirty="0"/>
            </a:br>
            <a:r>
              <a:rPr lang="es-ES" dirty="0"/>
              <a:t>Cada subred debe tener un rango de direcciones único, especificado en formato CIDR (ejemplo: 10.0.1.0/24).</a:t>
            </a:r>
            <a:br>
              <a:rPr lang="es-ES" dirty="0"/>
            </a:br>
            <a:r>
              <a:rPr lang="es-ES" dirty="0"/>
              <a:t>Este rango no puede solaparse con el de otras subredes dentro de la misma red virtual y suscripción.</a:t>
            </a:r>
            <a:br>
              <a:rPr lang="es-ES" dirty="0"/>
            </a:br>
            <a:r>
              <a:rPr lang="es-ES" dirty="0"/>
              <a:t>👉 </a:t>
            </a:r>
            <a:r>
              <a:rPr lang="es-ES" i="1" dirty="0"/>
              <a:t>Es decir, las direcciones IP de las subredes no deben coincidir entre sí.</a:t>
            </a:r>
            <a:endParaRPr lang="es-ES" dirty="0"/>
          </a:p>
          <a:p>
            <a:pPr>
              <a:buNone/>
            </a:pPr>
            <a:r>
              <a:rPr lang="es-ES" b="1" dirty="0"/>
              <a:t>🔸 Consideraciones importantes:</a:t>
            </a:r>
          </a:p>
          <a:p>
            <a:pPr>
              <a:buNone/>
            </a:pPr>
            <a:r>
              <a:rPr lang="es-ES" b="1" dirty="0"/>
              <a:t>1. Requisitos de los servicios:</a:t>
            </a:r>
            <a:br>
              <a:rPr lang="es-ES" dirty="0"/>
            </a:br>
            <a:r>
              <a:rPr lang="es-ES" dirty="0"/>
              <a:t>Cada servicio que se despliega dentro de una red virtual tiene requisitos específicos de enrutamiento y tipo de tráfico.</a:t>
            </a:r>
            <a:br>
              <a:rPr lang="es-ES" dirty="0"/>
            </a:br>
            <a:r>
              <a:rPr lang="es-ES" dirty="0"/>
              <a:t>Algunos servicios pueden necesitar su propia subred, así que debes dejar espacio sin usar para ello.</a:t>
            </a:r>
            <a:br>
              <a:rPr lang="es-ES" dirty="0"/>
            </a:br>
            <a:r>
              <a:rPr lang="es-ES" dirty="0"/>
              <a:t>👉 </a:t>
            </a:r>
            <a:r>
              <a:rPr lang="es-ES" i="1" dirty="0"/>
              <a:t>Por ejemplo, una VPN Gateway de Azure necesita una subred dedicada solo para ella.</a:t>
            </a:r>
            <a:endParaRPr lang="es-ES" dirty="0"/>
          </a:p>
          <a:p>
            <a:pPr>
              <a:buNone/>
            </a:pPr>
            <a:r>
              <a:rPr lang="es-ES" b="1" dirty="0"/>
              <a:t>2. Dispositivos virtuales (Virtual </a:t>
            </a:r>
            <a:r>
              <a:rPr lang="es-ES" b="1" dirty="0" err="1"/>
              <a:t>Appliances</a:t>
            </a:r>
            <a:r>
              <a:rPr lang="es-ES" b="1" dirty="0"/>
              <a:t>):</a:t>
            </a:r>
            <a:br>
              <a:rPr lang="es-ES" dirty="0"/>
            </a:br>
            <a:r>
              <a:rPr lang="es-ES" dirty="0"/>
              <a:t>Por defecto, Azure permite que el tráfico fluya libremente entre todas las subredes de una red virtual.</a:t>
            </a:r>
            <a:br>
              <a:rPr lang="es-ES" dirty="0"/>
            </a:br>
            <a:r>
              <a:rPr lang="es-ES" dirty="0"/>
              <a:t>Pero puedes cambiar este comportamiento y hacer que el tráfico pase por un </a:t>
            </a:r>
            <a:r>
              <a:rPr lang="es-ES" b="1" dirty="0" err="1"/>
              <a:t>appliance</a:t>
            </a:r>
            <a:r>
              <a:rPr lang="es-ES" b="1" dirty="0"/>
              <a:t> virtual de red (NVA)</a:t>
            </a:r>
            <a:r>
              <a:rPr lang="es-ES" dirty="0"/>
              <a:t>.</a:t>
            </a:r>
            <a:br>
              <a:rPr lang="es-ES" dirty="0"/>
            </a:br>
            <a:r>
              <a:rPr lang="es-ES" dirty="0"/>
              <a:t>👉 </a:t>
            </a:r>
            <a:r>
              <a:rPr lang="es-ES" i="1" dirty="0"/>
              <a:t>Si necesitas inspeccionar o controlar el tráfico, puedes obligarlo a pasar por un firewall virtual, por ejemplo.</a:t>
            </a:r>
            <a:endParaRPr lang="es-ES" dirty="0"/>
          </a:p>
          <a:p>
            <a:pPr>
              <a:buNone/>
            </a:pPr>
            <a:r>
              <a:rPr lang="es-ES" b="1" dirty="0"/>
              <a:t>3. </a:t>
            </a:r>
            <a:r>
              <a:rPr lang="es-ES" b="1" dirty="0" err="1"/>
              <a:t>Endpoints</a:t>
            </a:r>
            <a:r>
              <a:rPr lang="es-ES" b="1" dirty="0"/>
              <a:t> de servicio:</a:t>
            </a:r>
            <a:br>
              <a:rPr lang="es-ES" dirty="0"/>
            </a:br>
            <a:r>
              <a:rPr lang="es-ES" dirty="0"/>
              <a:t>Puedes restringir el acceso a servicios de Azure (como cuentas de almacenamiento o bases de datos SQL) solo a ciertas subredes usando "</a:t>
            </a:r>
            <a:r>
              <a:rPr lang="es-ES" dirty="0" err="1"/>
              <a:t>service</a:t>
            </a:r>
            <a:r>
              <a:rPr lang="es-ES" dirty="0"/>
              <a:t> </a:t>
            </a:r>
            <a:r>
              <a:rPr lang="es-ES" dirty="0" err="1"/>
              <a:t>endpoints</a:t>
            </a:r>
            <a:r>
              <a:rPr lang="es-ES" dirty="0"/>
              <a:t>".</a:t>
            </a:r>
            <a:br>
              <a:rPr lang="es-ES" dirty="0"/>
            </a:br>
            <a:r>
              <a:rPr lang="es-ES" dirty="0"/>
              <a:t>Además, puedes bloquear el acceso desde internet a esos servicios.</a:t>
            </a:r>
            <a:br>
              <a:rPr lang="es-ES" dirty="0"/>
            </a:br>
            <a:r>
              <a:rPr lang="es-ES" dirty="0"/>
              <a:t>👉 </a:t>
            </a:r>
            <a:r>
              <a:rPr lang="es-ES" i="1" dirty="0"/>
              <a:t>Esto mejora la seguridad: por ejemplo, que tu Azure SQL solo sea accesible desde la subred de tu aplicación, no desde fuera.</a:t>
            </a:r>
            <a:endParaRPr lang="es-ES" dirty="0"/>
          </a:p>
          <a:p>
            <a:pPr>
              <a:buNone/>
            </a:pPr>
            <a:r>
              <a:rPr lang="es-ES" b="1" dirty="0"/>
              <a:t>4. Grupos de seguridad de red (NSG):</a:t>
            </a:r>
            <a:br>
              <a:rPr lang="es-ES" dirty="0"/>
            </a:br>
            <a:r>
              <a:rPr lang="es-ES" dirty="0"/>
              <a:t>A cada subred se le puede asignar </a:t>
            </a:r>
            <a:r>
              <a:rPr lang="es-ES" b="1" dirty="0"/>
              <a:t>cero o un grupo de seguridad de red</a:t>
            </a:r>
            <a:r>
              <a:rPr lang="es-ES" dirty="0"/>
              <a:t>.</a:t>
            </a:r>
            <a:br>
              <a:rPr lang="es-ES" dirty="0"/>
            </a:br>
            <a:r>
              <a:rPr lang="es-ES" dirty="0"/>
              <a:t>Estos grupos contienen reglas que permiten o bloquean tráfico hacia o desde destinos específicos.</a:t>
            </a:r>
            <a:br>
              <a:rPr lang="es-ES" dirty="0"/>
            </a:br>
            <a:r>
              <a:rPr lang="es-ES" dirty="0"/>
              <a:t>👉 </a:t>
            </a:r>
            <a:r>
              <a:rPr lang="es-ES" i="1" dirty="0"/>
              <a:t>Puedes usarlo para, por ejemplo, permitir solo conexiones SSH a una subred concreta.</a:t>
            </a:r>
            <a:endParaRPr lang="es-ES" dirty="0"/>
          </a:p>
          <a:p>
            <a:r>
              <a:rPr lang="es-ES" dirty="0"/>
              <a:t>✔️ </a:t>
            </a:r>
            <a:r>
              <a:rPr lang="es-ES" b="1" dirty="0"/>
              <a:t>Importante:</a:t>
            </a:r>
            <a:r>
              <a:rPr lang="es-ES" dirty="0"/>
              <a:t> Azure </a:t>
            </a:r>
            <a:r>
              <a:rPr lang="es-ES" b="1" dirty="0"/>
              <a:t>reserva automáticamente</a:t>
            </a:r>
            <a:r>
              <a:rPr lang="es-ES" dirty="0"/>
              <a:t> las tres primeras direcciones IP y la última dentro de cada subred.</a:t>
            </a:r>
            <a:br>
              <a:rPr lang="es-ES" dirty="0"/>
            </a:br>
            <a:r>
              <a:rPr lang="es-ES" dirty="0"/>
              <a:t>👉 </a:t>
            </a:r>
            <a:r>
              <a:rPr lang="es-ES" i="1" dirty="0"/>
              <a:t>Es decir, si tienes una subred con 256 </a:t>
            </a:r>
            <a:r>
              <a:rPr lang="es-ES" i="1" dirty="0" err="1"/>
              <a:t>IPs</a:t>
            </a:r>
            <a:r>
              <a:rPr lang="es-ES" i="1" dirty="0"/>
              <a:t>, solo puedes usar 251 para tus recursos.</a:t>
            </a:r>
            <a:endParaRPr lang="es-E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3/31/2025 4:48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842464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s-ES" b="1" dirty="0"/>
              <a:t>Implementación de redes virtuales</a:t>
            </a:r>
            <a:endParaRPr lang="es-ES" dirty="0"/>
          </a:p>
          <a:p>
            <a:pPr>
              <a:buNone/>
            </a:pPr>
            <a:r>
              <a:rPr lang="es-ES" dirty="0"/>
              <a:t>Puedes crear nuevas redes virtuales (</a:t>
            </a:r>
            <a:r>
              <a:rPr lang="es-ES" dirty="0" err="1"/>
              <a:t>VNets</a:t>
            </a:r>
            <a:r>
              <a:rPr lang="es-ES" dirty="0"/>
              <a:t>) en cualquier momento.</a:t>
            </a:r>
            <a:br>
              <a:rPr lang="es-ES" dirty="0"/>
            </a:br>
            <a:r>
              <a:rPr lang="es-ES" dirty="0"/>
              <a:t>También puedes añadir una red virtual cuando creas una máquina virtual.</a:t>
            </a:r>
            <a:br>
              <a:rPr lang="es-ES" dirty="0"/>
            </a:br>
            <a:r>
              <a:rPr lang="es-ES" dirty="0"/>
              <a:t>👉 </a:t>
            </a:r>
            <a:r>
              <a:rPr lang="es-ES" i="1" dirty="0"/>
              <a:t>Es decir, puedes crear la </a:t>
            </a:r>
            <a:r>
              <a:rPr lang="es-ES" i="1" dirty="0" err="1"/>
              <a:t>VNet</a:t>
            </a:r>
            <a:r>
              <a:rPr lang="es-ES" i="1" dirty="0"/>
              <a:t> antes o durante la creación de una VM, como más te convenga.</a:t>
            </a:r>
            <a:endParaRPr lang="es-ES" dirty="0"/>
          </a:p>
          <a:p>
            <a:pPr>
              <a:buNone/>
            </a:pPr>
            <a:r>
              <a:rPr lang="es-ES" dirty="0"/>
              <a:t>De cualquier forma, deberás definir:</a:t>
            </a:r>
          </a:p>
          <a:p>
            <a:pPr>
              <a:buFont typeface="Arial" panose="020B0604020202020204" pitchFamily="34" charset="0"/>
              <a:buChar char="•"/>
            </a:pPr>
            <a:r>
              <a:rPr lang="es-ES" dirty="0"/>
              <a:t>el espacio de direcciones IP (</a:t>
            </a:r>
            <a:r>
              <a:rPr lang="es-ES" dirty="0" err="1"/>
              <a:t>address</a:t>
            </a:r>
            <a:r>
              <a:rPr lang="es-ES" dirty="0"/>
              <a:t> </a:t>
            </a:r>
            <a:r>
              <a:rPr lang="es-ES" dirty="0" err="1"/>
              <a:t>space</a:t>
            </a:r>
            <a:r>
              <a:rPr lang="es-ES" dirty="0"/>
              <a:t>)</a:t>
            </a:r>
          </a:p>
          <a:p>
            <a:pPr>
              <a:buFont typeface="Arial" panose="020B0604020202020204" pitchFamily="34" charset="0"/>
              <a:buChar char="•"/>
            </a:pPr>
            <a:r>
              <a:rPr lang="es-ES" dirty="0"/>
              <a:t>y al menos una subred (</a:t>
            </a:r>
            <a:r>
              <a:rPr lang="es-ES" dirty="0" err="1"/>
              <a:t>subnet</a:t>
            </a:r>
            <a:r>
              <a:rPr lang="es-ES" dirty="0"/>
              <a:t>).</a:t>
            </a:r>
            <a:br>
              <a:rPr lang="es-ES" dirty="0"/>
            </a:br>
            <a:r>
              <a:rPr lang="es-ES" dirty="0"/>
              <a:t>👉 </a:t>
            </a:r>
            <a:r>
              <a:rPr lang="es-ES" i="1" dirty="0"/>
              <a:t>Por ejemplo, podrías definir una red 10.1.0.0/16 y una subred 10.1.0.0/24.</a:t>
            </a:r>
            <a:endParaRPr lang="es-ES" dirty="0"/>
          </a:p>
          <a:p>
            <a:pPr>
              <a:buNone/>
            </a:pPr>
            <a:r>
              <a:rPr lang="es-ES" dirty="0"/>
              <a:t>Por defecto, puedes crear hasta </a:t>
            </a:r>
            <a:r>
              <a:rPr lang="es-ES" b="1" dirty="0"/>
              <a:t>50 redes virtuales por suscripción y por región</a:t>
            </a:r>
            <a:r>
              <a:rPr lang="es-ES" dirty="0"/>
              <a:t>.</a:t>
            </a:r>
            <a:br>
              <a:rPr lang="es-ES" dirty="0"/>
            </a:br>
            <a:r>
              <a:rPr lang="es-ES" dirty="0"/>
              <a:t>Aunque este límite puede aumentarse hasta </a:t>
            </a:r>
            <a:r>
              <a:rPr lang="es-ES" b="1" dirty="0"/>
              <a:t>500</a:t>
            </a:r>
            <a:r>
              <a:rPr lang="es-ES" dirty="0"/>
              <a:t> si contactas con el soporte de Azure.</a:t>
            </a:r>
            <a:br>
              <a:rPr lang="es-ES" dirty="0"/>
            </a:br>
            <a:r>
              <a:rPr lang="es-ES" dirty="0"/>
              <a:t>👉 </a:t>
            </a:r>
            <a:r>
              <a:rPr lang="es-ES" i="1" dirty="0"/>
              <a:t>Importante si trabajas en entornos grandes o con muchas </a:t>
            </a:r>
            <a:r>
              <a:rPr lang="es-ES" i="1" dirty="0" err="1"/>
              <a:t>VNets</a:t>
            </a:r>
            <a:r>
              <a:rPr lang="es-ES" i="1" dirty="0"/>
              <a:t> aisladas.</a:t>
            </a:r>
            <a:endParaRPr lang="es-ES" dirty="0"/>
          </a:p>
          <a:p>
            <a:pPr>
              <a:buNone/>
            </a:pPr>
            <a:r>
              <a:rPr lang="es-ES" dirty="0"/>
              <a:t>✔️ </a:t>
            </a:r>
            <a:r>
              <a:rPr lang="es-ES" b="1" dirty="0"/>
              <a:t>Los límites predeterminados de recursos de red en Azure pueden cambiar con el tiempo</a:t>
            </a:r>
            <a:r>
              <a:rPr lang="es-ES" dirty="0"/>
              <a:t>, así que es buena idea consultar la documentación oficial para asegurarte de estar actualizado.</a:t>
            </a:r>
            <a:br>
              <a:rPr lang="es-ES" dirty="0"/>
            </a:br>
            <a:r>
              <a:rPr lang="es-ES" dirty="0"/>
              <a:t>👉 </a:t>
            </a:r>
            <a:r>
              <a:rPr lang="es-ES" i="1" dirty="0"/>
              <a:t>Lo que vale hoy puede no ser válido mañana.</a:t>
            </a:r>
            <a:endParaRPr lang="es-ES" dirty="0"/>
          </a:p>
          <a:p>
            <a:pPr>
              <a:buNone/>
            </a:pPr>
            <a:r>
              <a:rPr lang="es-ES" dirty="0"/>
              <a:t>✔️ Siempre debes planificar el uso de un </a:t>
            </a:r>
            <a:r>
              <a:rPr lang="es-ES" b="1" dirty="0"/>
              <a:t>espacio de direcciones IP que no esté ya en uso</a:t>
            </a:r>
            <a:r>
              <a:rPr lang="es-ES" dirty="0"/>
              <a:t> en tu organización, ya sea en entornos </a:t>
            </a:r>
            <a:r>
              <a:rPr lang="es-ES" dirty="0" err="1"/>
              <a:t>on</a:t>
            </a:r>
            <a:r>
              <a:rPr lang="es-ES" dirty="0"/>
              <a:t>-premises o en otras </a:t>
            </a:r>
            <a:r>
              <a:rPr lang="es-ES" dirty="0" err="1"/>
              <a:t>VNets</a:t>
            </a:r>
            <a:r>
              <a:rPr lang="es-ES" dirty="0"/>
              <a:t>.</a:t>
            </a:r>
            <a:br>
              <a:rPr lang="es-ES" dirty="0"/>
            </a:br>
            <a:r>
              <a:rPr lang="es-ES" dirty="0"/>
              <a:t>👉 </a:t>
            </a:r>
            <a:r>
              <a:rPr lang="es-ES" i="1" dirty="0"/>
              <a:t>Esto es clave para evitar conflictos de red. No puedes tener dos redes con rangos IP solapados si quieres que se comuniquen entre sí.</a:t>
            </a:r>
            <a:endParaRPr lang="es-ES" dirty="0"/>
          </a:p>
          <a:p>
            <a:pPr>
              <a:buNone/>
            </a:pPr>
            <a:r>
              <a:rPr lang="es-ES" dirty="0"/>
              <a:t>Incluso si inicialmente planeas que la </a:t>
            </a:r>
            <a:r>
              <a:rPr lang="es-ES" dirty="0" err="1"/>
              <a:t>VNet</a:t>
            </a:r>
            <a:r>
              <a:rPr lang="es-ES" dirty="0"/>
              <a:t> solo exista en la nube, puede que más adelante necesites </a:t>
            </a:r>
            <a:r>
              <a:rPr lang="es-ES" b="1" dirty="0"/>
              <a:t>conectarla con tu red local</a:t>
            </a:r>
            <a:r>
              <a:rPr lang="es-ES" dirty="0"/>
              <a:t> mediante una VPN.</a:t>
            </a:r>
            <a:br>
              <a:rPr lang="es-ES" dirty="0"/>
            </a:br>
            <a:r>
              <a:rPr lang="es-ES" dirty="0"/>
              <a:t>Si en ese momento hay solapamiento de direcciones IP, tendrás que </a:t>
            </a:r>
            <a:r>
              <a:rPr lang="es-ES" b="1" dirty="0"/>
              <a:t>reconfigurar o recrear la red virtual</a:t>
            </a:r>
            <a:r>
              <a:rPr lang="es-ES" dirty="0"/>
              <a:t>, lo cual puede ser un dolor de cabeza.</a:t>
            </a:r>
          </a:p>
          <a:p>
            <a:r>
              <a:rPr lang="es-ES" dirty="0"/>
              <a:t>🧠 </a:t>
            </a:r>
            <a:r>
              <a:rPr lang="es-ES" i="1" dirty="0"/>
              <a:t>La siguiente lección se centrará en la asignación de direcciones IP.</a:t>
            </a:r>
            <a:endParaRPr lang="es-ES" dirty="0"/>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3/31/2025 4:48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470181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9</a:t>
            </a:fld>
            <a:endParaRPr lang="en-US" dirty="0"/>
          </a:p>
        </p:txBody>
      </p:sp>
    </p:spTree>
    <p:extLst>
      <p:ext uri="{BB962C8B-B14F-4D97-AF65-F5344CB8AC3E}">
        <p14:creationId xmlns:p14="http://schemas.microsoft.com/office/powerpoint/2010/main" val="40328346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11</a:t>
            </a:fld>
            <a:endParaRPr lang="en-US" dirty="0"/>
          </a:p>
        </p:txBody>
      </p:sp>
    </p:spTree>
    <p:extLst>
      <p:ext uri="{BB962C8B-B14F-4D97-AF65-F5344CB8AC3E}">
        <p14:creationId xmlns:p14="http://schemas.microsoft.com/office/powerpoint/2010/main" val="29106683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208284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287971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42312997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8533759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0290309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0907674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36873693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2319699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530237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86346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909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2422856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545225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33611835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09669242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80139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9548813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656831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881082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89797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904618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8493600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54581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2063" y="2443044"/>
            <a:ext cx="4167887" cy="1661993"/>
          </a:xfrm>
        </p:spPr>
        <p:txBody>
          <a:bodyPr/>
          <a:lstStyle/>
          <a:p>
            <a:r>
              <a:rPr lang="en-US" dirty="0"/>
              <a:t>AZ-104T00A</a:t>
            </a:r>
            <a:br>
              <a:rPr lang="en-US" dirty="0"/>
            </a:br>
            <a:r>
              <a:rPr lang="en-US" dirty="0"/>
              <a:t>Module 04: </a:t>
            </a:r>
            <a:br>
              <a:rPr lang="en-US" dirty="0"/>
            </a:br>
            <a:r>
              <a:rPr lang="en-US" dirty="0"/>
              <a:t>Virtual Networking</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cs typeface="Segoe UI"/>
              </a:rPr>
              <a:t>Lesson 02: IP Addressing</a:t>
            </a:r>
          </a:p>
        </p:txBody>
      </p:sp>
    </p:spTree>
    <p:extLst>
      <p:ext uri="{BB962C8B-B14F-4D97-AF65-F5344CB8AC3E}">
        <p14:creationId xmlns:p14="http://schemas.microsoft.com/office/powerpoint/2010/main" val="1021348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59A6A-B20B-45F5-A780-AC3D243BA88E}"/>
              </a:ext>
            </a:extLst>
          </p:cNvPr>
          <p:cNvSpPr>
            <a:spLocks noGrp="1"/>
          </p:cNvSpPr>
          <p:nvPr>
            <p:ph type="title"/>
          </p:nvPr>
        </p:nvSpPr>
        <p:spPr/>
        <p:txBody>
          <a:bodyPr/>
          <a:lstStyle/>
          <a:p>
            <a:r>
              <a:rPr lang="en-US" dirty="0"/>
              <a:t>IP Addressing Overview</a:t>
            </a:r>
          </a:p>
        </p:txBody>
      </p:sp>
      <p:sp>
        <p:nvSpPr>
          <p:cNvPr id="3" name="Text Placeholder 2">
            <a:extLst>
              <a:ext uri="{FF2B5EF4-FFF2-40B4-BE49-F238E27FC236}">
                <a16:creationId xmlns:a16="http://schemas.microsoft.com/office/drawing/2014/main" id="{845E3F00-128B-4CD3-BE87-E0A69987626F}"/>
              </a:ext>
            </a:extLst>
          </p:cNvPr>
          <p:cNvSpPr>
            <a:spLocks noGrp="1"/>
          </p:cNvSpPr>
          <p:nvPr>
            <p:ph type="body" sz="quarter" idx="10"/>
          </p:nvPr>
        </p:nvSpPr>
        <p:spPr>
          <a:xfrm>
            <a:off x="584200" y="1435497"/>
            <a:ext cx="11018520" cy="3016210"/>
          </a:xfrm>
        </p:spPr>
        <p:txBody>
          <a:bodyPr vert="horz" wrap="square" lIns="0" tIns="0" rIns="0" bIns="0" rtlCol="0" anchor="t">
            <a:spAutoFit/>
          </a:bodyPr>
          <a:lstStyle/>
          <a:p>
            <a:r>
              <a:rPr lang="en-US" dirty="0"/>
              <a:t>IP Addressing</a:t>
            </a:r>
          </a:p>
          <a:p>
            <a:r>
              <a:rPr lang="en-US" dirty="0">
                <a:latin typeface="Segoe UI Semilight"/>
                <a:cs typeface="Segoe UI Semilight"/>
              </a:rPr>
              <a:t>Creating IP Addresses</a:t>
            </a:r>
          </a:p>
          <a:p>
            <a:r>
              <a:rPr lang="en-US" dirty="0"/>
              <a:t>Public IP Addresses</a:t>
            </a:r>
          </a:p>
          <a:p>
            <a:r>
              <a:rPr lang="en-US" dirty="0"/>
              <a:t>Private IP Addresses</a:t>
            </a:r>
          </a:p>
          <a:p>
            <a:endParaRPr lang="en-US" dirty="0"/>
          </a:p>
          <a:p>
            <a:pPr marL="0" indent="0">
              <a:buNone/>
            </a:pPr>
            <a:endParaRPr lang="en-US" dirty="0"/>
          </a:p>
        </p:txBody>
      </p:sp>
    </p:spTree>
    <p:extLst>
      <p:ext uri="{BB962C8B-B14F-4D97-AF65-F5344CB8AC3E}">
        <p14:creationId xmlns:p14="http://schemas.microsoft.com/office/powerpoint/2010/main" val="103327513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IP Addressing</a:t>
            </a:r>
          </a:p>
        </p:txBody>
      </p:sp>
      <p:sp>
        <p:nvSpPr>
          <p:cNvPr id="6" name="Text Placeholder 5"/>
          <p:cNvSpPr>
            <a:spLocks noGrp="1"/>
          </p:cNvSpPr>
          <p:nvPr>
            <p:ph type="body" sz="quarter" idx="10"/>
          </p:nvPr>
        </p:nvSpPr>
        <p:spPr>
          <a:xfrm>
            <a:off x="584200" y="3960714"/>
            <a:ext cx="11018520" cy="2308324"/>
          </a:xfrm>
        </p:spPr>
        <p:txBody>
          <a:bodyPr/>
          <a:lstStyle/>
          <a:p>
            <a:r>
              <a:rPr lang="en-US" b="1" dirty="0"/>
              <a:t>Private IP addresses </a:t>
            </a:r>
            <a:r>
              <a:rPr lang="en-US" dirty="0"/>
              <a:t>are used within an Azure virtual network (VNet), and your on-premises network, when you use a VPN gateway or ExpressRoute circuit to extend your network to Azure</a:t>
            </a:r>
          </a:p>
          <a:p>
            <a:r>
              <a:rPr lang="en-US" b="1" dirty="0"/>
              <a:t>Public IP addresses </a:t>
            </a:r>
            <a:r>
              <a:rPr lang="en-US" dirty="0"/>
              <a:t>is used for communication with the Internet, including Azure public-facing services</a:t>
            </a:r>
          </a:p>
        </p:txBody>
      </p:sp>
      <p:pic>
        <p:nvPicPr>
          <p:cNvPr id="5" name="Picture 4" descr="An Azure resource is shown. The resource is using a private IP address to connect to VNets, on-premises networks, VPN gateways, and ExpressRoute. The resource is using a public IP address to connect to the internet, and public-facing services.">
            <a:extLst>
              <a:ext uri="{FF2B5EF4-FFF2-40B4-BE49-F238E27FC236}">
                <a16:creationId xmlns:a16="http://schemas.microsoft.com/office/drawing/2014/main" id="{BE858628-71FA-4775-ACBD-7EAC6B69FF9F}"/>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1311783" y="1828755"/>
            <a:ext cx="9413040" cy="1261981"/>
          </a:xfrm>
          <a:prstGeom prst="rect">
            <a:avLst/>
          </a:prstGeom>
        </p:spPr>
      </p:pic>
    </p:spTree>
    <p:extLst>
      <p:ext uri="{BB962C8B-B14F-4D97-AF65-F5344CB8AC3E}">
        <p14:creationId xmlns:p14="http://schemas.microsoft.com/office/powerpoint/2010/main" val="3129176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366E9-0060-45DA-BCD8-B002315BCFBD}"/>
              </a:ext>
            </a:extLst>
          </p:cNvPr>
          <p:cNvSpPr>
            <a:spLocks noGrp="1"/>
          </p:cNvSpPr>
          <p:nvPr>
            <p:ph type="title"/>
          </p:nvPr>
        </p:nvSpPr>
        <p:spPr/>
        <p:txBody>
          <a:bodyPr/>
          <a:lstStyle/>
          <a:p>
            <a:r>
              <a:rPr lang="en-US" dirty="0">
                <a:cs typeface="Segoe UI"/>
              </a:rPr>
              <a:t>Creating Public IP Addresses</a:t>
            </a:r>
          </a:p>
        </p:txBody>
      </p:sp>
      <p:sp>
        <p:nvSpPr>
          <p:cNvPr id="3" name="Text Placeholder 2">
            <a:extLst>
              <a:ext uri="{FF2B5EF4-FFF2-40B4-BE49-F238E27FC236}">
                <a16:creationId xmlns:a16="http://schemas.microsoft.com/office/drawing/2014/main" id="{2A304CA1-18B1-4FAF-B6FD-96D0F9D1E5D4}"/>
              </a:ext>
            </a:extLst>
          </p:cNvPr>
          <p:cNvSpPr>
            <a:spLocks noGrp="1"/>
          </p:cNvSpPr>
          <p:nvPr>
            <p:ph type="body" sz="quarter" idx="10"/>
          </p:nvPr>
        </p:nvSpPr>
        <p:spPr>
          <a:xfrm>
            <a:off x="584200" y="1435497"/>
            <a:ext cx="6022115" cy="4247317"/>
          </a:xfrm>
        </p:spPr>
        <p:txBody>
          <a:bodyPr vert="horz" wrap="square" lIns="0" tIns="0" rIns="0" bIns="0" rtlCol="0" anchor="t">
            <a:spAutoFit/>
          </a:bodyPr>
          <a:lstStyle/>
          <a:p>
            <a:r>
              <a:rPr lang="en-US" dirty="0">
                <a:latin typeface="Segoe UI Semilight"/>
                <a:ea typeface="+mn-lt"/>
                <a:cs typeface="+mn-lt"/>
              </a:rPr>
              <a:t>Available in IPv4 or IPv6 or both</a:t>
            </a:r>
          </a:p>
          <a:p>
            <a:r>
              <a:rPr lang="en-US" dirty="0">
                <a:latin typeface="Segoe UI Semilight"/>
                <a:cs typeface="Segoe UI Semilight"/>
              </a:rPr>
              <a:t>Basic vs Standard SKU  </a:t>
            </a:r>
          </a:p>
          <a:p>
            <a:r>
              <a:rPr lang="en-US" dirty="0">
                <a:latin typeface="Segoe UI Semilight"/>
                <a:ea typeface="+mn-lt"/>
                <a:cs typeface="+mn-lt"/>
              </a:rPr>
              <a:t>Available in Dynamic, Static or both (depending on SKU)</a:t>
            </a:r>
            <a:endParaRPr lang="en-US" dirty="0">
              <a:latin typeface="Segoe UI Semilight"/>
              <a:ea typeface="+mn-lt"/>
              <a:cs typeface="Segoe UI Semilight"/>
            </a:endParaRPr>
          </a:p>
          <a:p>
            <a:pPr lvl="1"/>
            <a:r>
              <a:rPr lang="en-US" sz="2400" dirty="0">
                <a:latin typeface="Segoe UI Semilight"/>
                <a:cs typeface="Segoe UI Semilight"/>
              </a:rPr>
              <a:t>Zone redundant</a:t>
            </a:r>
          </a:p>
          <a:p>
            <a:pPr lvl="1"/>
            <a:r>
              <a:rPr lang="en-US" sz="2400" dirty="0"/>
              <a:t>Not mixable or immutable</a:t>
            </a:r>
            <a:endParaRPr lang="en-US" sz="2400" dirty="0">
              <a:cs typeface="Segoe UI"/>
            </a:endParaRPr>
          </a:p>
          <a:p>
            <a:r>
              <a:rPr lang="en-US" dirty="0">
                <a:latin typeface="Segoe UI Semilight"/>
                <a:cs typeface="Segoe UI Semilight"/>
              </a:rPr>
              <a:t>Range of contiguous addresses available as a prefix</a:t>
            </a:r>
          </a:p>
          <a:p>
            <a:pPr marL="228600"/>
            <a:endParaRPr lang="en-US" dirty="0"/>
          </a:p>
        </p:txBody>
      </p:sp>
      <p:pic>
        <p:nvPicPr>
          <p:cNvPr id="7" name="Picture 7" descr="Screenshot of the create public IP address. ">
            <a:extLst>
              <a:ext uri="{FF2B5EF4-FFF2-40B4-BE49-F238E27FC236}">
                <a16:creationId xmlns:a16="http://schemas.microsoft.com/office/drawing/2014/main" id="{1CC87487-4B9E-4D13-9D17-7CB51C8EC442}"/>
              </a:ext>
            </a:extLst>
          </p:cNvPr>
          <p:cNvPicPr>
            <a:picLocks noChangeAspect="1"/>
          </p:cNvPicPr>
          <p:nvPr/>
        </p:nvPicPr>
        <p:blipFill>
          <a:blip r:embed="rId3"/>
          <a:stretch>
            <a:fillRect/>
          </a:stretch>
        </p:blipFill>
        <p:spPr>
          <a:xfrm>
            <a:off x="7367286" y="1021060"/>
            <a:ext cx="3948896" cy="4989498"/>
          </a:xfrm>
          <a:prstGeom prst="rect">
            <a:avLst/>
          </a:prstGeom>
          <a:ln>
            <a:solidFill>
              <a:schemeClr val="tx1"/>
            </a:solidFill>
          </a:ln>
        </p:spPr>
      </p:pic>
    </p:spTree>
    <p:extLst>
      <p:ext uri="{BB962C8B-B14F-4D97-AF65-F5344CB8AC3E}">
        <p14:creationId xmlns:p14="http://schemas.microsoft.com/office/powerpoint/2010/main" val="281938318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Public IP Addresses</a:t>
            </a:r>
          </a:p>
        </p:txBody>
      </p:sp>
      <p:sp>
        <p:nvSpPr>
          <p:cNvPr id="3" name="Text Placeholder 2">
            <a:extLst>
              <a:ext uri="{FF2B5EF4-FFF2-40B4-BE49-F238E27FC236}">
                <a16:creationId xmlns:a16="http://schemas.microsoft.com/office/drawing/2014/main" id="{E3CFE0E5-BC01-4AA6-86B3-F795E6BE316A}"/>
              </a:ext>
            </a:extLst>
          </p:cNvPr>
          <p:cNvSpPr>
            <a:spLocks noGrp="1"/>
          </p:cNvSpPr>
          <p:nvPr>
            <p:ph type="body" sz="quarter" idx="10"/>
          </p:nvPr>
        </p:nvSpPr>
        <p:spPr>
          <a:xfrm>
            <a:off x="584200" y="4620660"/>
            <a:ext cx="11023138" cy="2179058"/>
          </a:xfrm>
        </p:spPr>
        <p:txBody>
          <a:bodyPr vert="horz" wrap="square" lIns="0" tIns="0" rIns="0" bIns="0" rtlCol="0" anchor="t">
            <a:spAutoFit/>
          </a:bodyPr>
          <a:lstStyle/>
          <a:p>
            <a:r>
              <a:rPr lang="en-US" dirty="0">
                <a:latin typeface="Segoe UI Semilight"/>
                <a:cs typeface="Segoe UI Semilight"/>
              </a:rPr>
              <a:t>A public IP address resource can be associated with virtual machine network interfaces, internet-facing load balancers, VPN gateways, and application gateways.</a:t>
            </a:r>
          </a:p>
          <a:p>
            <a:pPr marL="0" indent="0">
              <a:buNone/>
            </a:pPr>
            <a:r>
              <a:rPr lang="en-US" sz="2000" dirty="0">
                <a:latin typeface="Segoe UI Semilight"/>
                <a:cs typeface="Segoe UI Semilight"/>
              </a:rPr>
              <a:t>* Static IP addresses only available on certain SKUs.</a:t>
            </a:r>
            <a:endParaRPr lang="en-US" sz="2000" dirty="0"/>
          </a:p>
          <a:p>
            <a:endParaRPr lang="en-US" dirty="0"/>
          </a:p>
        </p:txBody>
      </p:sp>
      <p:graphicFrame>
        <p:nvGraphicFramePr>
          <p:cNvPr id="9" name="Table 8">
            <a:extLst>
              <a:ext uri="{FF2B5EF4-FFF2-40B4-BE49-F238E27FC236}">
                <a16:creationId xmlns:a16="http://schemas.microsoft.com/office/drawing/2014/main" id="{E66B9D45-1ED8-4863-BC67-F226EAE91928}"/>
              </a:ext>
            </a:extLst>
          </p:cNvPr>
          <p:cNvGraphicFramePr>
            <a:graphicFrameLocks noGrp="1"/>
          </p:cNvGraphicFramePr>
          <p:nvPr>
            <p:extLst>
              <p:ext uri="{D42A27DB-BD31-4B8C-83A1-F6EECF244321}">
                <p14:modId xmlns:p14="http://schemas.microsoft.com/office/powerpoint/2010/main" val="4212488934"/>
              </p:ext>
            </p:extLst>
          </p:nvPr>
        </p:nvGraphicFramePr>
        <p:xfrm>
          <a:off x="579578" y="1341699"/>
          <a:ext cx="10815894" cy="2845220"/>
        </p:xfrm>
        <a:graphic>
          <a:graphicData uri="http://schemas.openxmlformats.org/drawingml/2006/table">
            <a:tbl>
              <a:tblPr firstRow="1" firstCol="1" bandRow="1">
                <a:tableStyleId>{5C22544A-7EE6-4342-B048-85BDC9FD1C3A}</a:tableStyleId>
              </a:tblPr>
              <a:tblGrid>
                <a:gridCol w="3325743">
                  <a:extLst>
                    <a:ext uri="{9D8B030D-6E8A-4147-A177-3AD203B41FA5}">
                      <a16:colId xmlns:a16="http://schemas.microsoft.com/office/drawing/2014/main" val="3174192451"/>
                    </a:ext>
                  </a:extLst>
                </a:gridCol>
                <a:gridCol w="3956186">
                  <a:extLst>
                    <a:ext uri="{9D8B030D-6E8A-4147-A177-3AD203B41FA5}">
                      <a16:colId xmlns:a16="http://schemas.microsoft.com/office/drawing/2014/main" val="2284610204"/>
                    </a:ext>
                  </a:extLst>
                </a:gridCol>
                <a:gridCol w="1873986">
                  <a:extLst>
                    <a:ext uri="{9D8B030D-6E8A-4147-A177-3AD203B41FA5}">
                      <a16:colId xmlns:a16="http://schemas.microsoft.com/office/drawing/2014/main" val="1182798680"/>
                    </a:ext>
                  </a:extLst>
                </a:gridCol>
                <a:gridCol w="1659979">
                  <a:extLst>
                    <a:ext uri="{9D8B030D-6E8A-4147-A177-3AD203B41FA5}">
                      <a16:colId xmlns:a16="http://schemas.microsoft.com/office/drawing/2014/main" val="3457186022"/>
                    </a:ext>
                  </a:extLst>
                </a:gridCol>
              </a:tblGrid>
              <a:tr h="569044">
                <a:tc>
                  <a:txBody>
                    <a:bodyPr/>
                    <a:lstStyle/>
                    <a:p>
                      <a:pPr marL="0" marR="156845">
                        <a:lnSpc>
                          <a:spcPct val="115000"/>
                        </a:lnSpc>
                      </a:pPr>
                      <a:r>
                        <a:rPr lang="en-US" sz="2400" b="0" dirty="0">
                          <a:effectLst/>
                          <a:latin typeface="Segoe UI Semilight"/>
                          <a:cs typeface="Segoe UI Semilight"/>
                        </a:rPr>
                        <a:t>Public IP addresses</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a:cs typeface="Segoe UI Semilight"/>
                        </a:rPr>
                        <a:t>IP address association</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a:cs typeface="Segoe UI Semilight"/>
                        </a:rPr>
                        <a:t>Dynamic</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a:cs typeface="Segoe UI Semilight"/>
                        </a:rPr>
                        <a:t>Static</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94654805"/>
                  </a:ext>
                </a:extLst>
              </a:tr>
              <a:tr h="569044">
                <a:tc>
                  <a:txBody>
                    <a:bodyPr/>
                    <a:lstStyle/>
                    <a:p>
                      <a:pPr marL="0" marR="156845">
                        <a:lnSpc>
                          <a:spcPct val="115000"/>
                        </a:lnSpc>
                      </a:pPr>
                      <a:r>
                        <a:rPr lang="en-US" sz="2400" b="0" dirty="0">
                          <a:effectLst/>
                          <a:latin typeface="Segoe UI Semilight"/>
                          <a:cs typeface="Segoe UI Semilight"/>
                        </a:rPr>
                        <a:t>Virtual Machine</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a:cs typeface="Segoe UI Semilight"/>
                        </a:rPr>
                        <a:t>NIC</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a:cs typeface="Segoe UI Semilight"/>
                        </a:rPr>
                        <a:t>Yes</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a:cs typeface="Segoe UI Semilight"/>
                        </a:rPr>
                        <a:t>Yes</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31043496"/>
                  </a:ext>
                </a:extLst>
              </a:tr>
              <a:tr h="569044">
                <a:tc>
                  <a:txBody>
                    <a:bodyPr/>
                    <a:lstStyle/>
                    <a:p>
                      <a:pPr marL="0" marR="156845">
                        <a:lnSpc>
                          <a:spcPct val="115000"/>
                        </a:lnSpc>
                      </a:pPr>
                      <a:r>
                        <a:rPr lang="en-US" sz="2400" b="0" dirty="0">
                          <a:effectLst/>
                          <a:latin typeface="Segoe UI Semilight"/>
                          <a:cs typeface="Segoe UI Semilight"/>
                        </a:rPr>
                        <a:t>Load Balancer</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a:cs typeface="Segoe UI Semilight"/>
                        </a:rPr>
                        <a:t>Front-end configuration</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a:cs typeface="Segoe UI Semilight"/>
                        </a:rPr>
                        <a:t>Yes</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a:cs typeface="Segoe UI Semilight"/>
                        </a:rPr>
                        <a:t>Yes</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49406885"/>
                  </a:ext>
                </a:extLst>
              </a:tr>
              <a:tr h="569044">
                <a:tc>
                  <a:txBody>
                    <a:bodyPr/>
                    <a:lstStyle/>
                    <a:p>
                      <a:pPr marL="0" marR="156845">
                        <a:lnSpc>
                          <a:spcPct val="115000"/>
                        </a:lnSpc>
                      </a:pPr>
                      <a:r>
                        <a:rPr lang="en-US" sz="2400" b="0" dirty="0">
                          <a:effectLst/>
                          <a:latin typeface="Segoe UI Semilight"/>
                          <a:cs typeface="Segoe UI Semilight"/>
                        </a:rPr>
                        <a:t>VPN Gateway</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a:cs typeface="Segoe UI Semilight"/>
                        </a:rPr>
                        <a:t>Gateway IP configuration</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a:cs typeface="Segoe UI Semilight"/>
                        </a:rPr>
                        <a:t>Yes</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a:cs typeface="Segoe UI Semilight"/>
                        </a:rPr>
                        <a:t>Yes*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5675026"/>
                  </a:ext>
                </a:extLst>
              </a:tr>
              <a:tr h="569044">
                <a:tc>
                  <a:txBody>
                    <a:bodyPr/>
                    <a:lstStyle/>
                    <a:p>
                      <a:pPr marL="0" marR="156845">
                        <a:lnSpc>
                          <a:spcPct val="115000"/>
                        </a:lnSpc>
                      </a:pPr>
                      <a:r>
                        <a:rPr lang="en-US" sz="2400" b="0" dirty="0">
                          <a:effectLst/>
                          <a:latin typeface="Segoe UI Semilight"/>
                          <a:cs typeface="Segoe UI Semilight"/>
                        </a:rPr>
                        <a:t>Application Gateway</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a:cs typeface="Segoe UI Semilight"/>
                        </a:rPr>
                        <a:t>Front-end configuration</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a:cs typeface="Segoe UI Semilight"/>
                        </a:rPr>
                        <a:t>Yes</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a:cs typeface="Segoe UI Semilight"/>
                        </a:rPr>
                        <a:t>Yes*</a:t>
                      </a:r>
                      <a:endParaRPr lang="en-US" sz="2400" b="0" dirty="0">
                        <a:solidFill>
                          <a:srgbClr val="3C3C3C"/>
                        </a:solidFill>
                        <a:effectLst/>
                        <a:latin typeface="Segoe UI Semilight"/>
                        <a:ea typeface="Times New Roman" panose="02020603050405020304" pitchFamily="18" charset="0"/>
                        <a:cs typeface="Segoe UI Semiligh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1467203"/>
                  </a:ext>
                </a:extLst>
              </a:tr>
            </a:tbl>
          </a:graphicData>
        </a:graphic>
      </p:graphicFrame>
    </p:spTree>
    <p:extLst>
      <p:ext uri="{BB962C8B-B14F-4D97-AF65-F5344CB8AC3E}">
        <p14:creationId xmlns:p14="http://schemas.microsoft.com/office/powerpoint/2010/main" val="973305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Private IP Addresses</a:t>
            </a:r>
          </a:p>
        </p:txBody>
      </p:sp>
      <p:sp>
        <p:nvSpPr>
          <p:cNvPr id="3" name="Text Placeholder 2">
            <a:extLst>
              <a:ext uri="{FF2B5EF4-FFF2-40B4-BE49-F238E27FC236}">
                <a16:creationId xmlns:a16="http://schemas.microsoft.com/office/drawing/2014/main" id="{F011A511-94DA-4606-BAD7-6EDD40AFB7A8}"/>
              </a:ext>
            </a:extLst>
          </p:cNvPr>
          <p:cNvSpPr>
            <a:spLocks noGrp="1"/>
          </p:cNvSpPr>
          <p:nvPr>
            <p:ph type="body" sz="quarter" idx="10"/>
          </p:nvPr>
        </p:nvSpPr>
        <p:spPr>
          <a:xfrm>
            <a:off x="538480" y="4553419"/>
            <a:ext cx="11018520" cy="1809726"/>
          </a:xfrm>
        </p:spPr>
        <p:txBody>
          <a:bodyPr/>
          <a:lstStyle/>
          <a:p>
            <a:pPr lvl="0"/>
            <a:r>
              <a:rPr lang="en-US" b="1" dirty="0"/>
              <a:t>Dynamic (default)</a:t>
            </a:r>
            <a:r>
              <a:rPr lang="en-US" dirty="0"/>
              <a:t>. Azure assigns the next available unassigned or unreserved IP address in the subnet's address range </a:t>
            </a:r>
          </a:p>
          <a:p>
            <a:pPr lvl="0"/>
            <a:r>
              <a:rPr lang="en-US" b="1" dirty="0"/>
              <a:t>Static.</a:t>
            </a:r>
            <a:r>
              <a:rPr lang="en-US" dirty="0"/>
              <a:t> You select and assign any unassigned or unreserved IP address in the subnet's address range </a:t>
            </a:r>
          </a:p>
        </p:txBody>
      </p:sp>
      <p:graphicFrame>
        <p:nvGraphicFramePr>
          <p:cNvPr id="9" name="Table 8">
            <a:extLst>
              <a:ext uri="{FF2B5EF4-FFF2-40B4-BE49-F238E27FC236}">
                <a16:creationId xmlns:a16="http://schemas.microsoft.com/office/drawing/2014/main" id="{C82CA4EF-9753-473D-AD58-920D3A0EA892}"/>
              </a:ext>
            </a:extLst>
          </p:cNvPr>
          <p:cNvGraphicFramePr>
            <a:graphicFrameLocks noGrp="1"/>
          </p:cNvGraphicFramePr>
          <p:nvPr>
            <p:extLst>
              <p:ext uri="{D42A27DB-BD31-4B8C-83A1-F6EECF244321}">
                <p14:modId xmlns:p14="http://schemas.microsoft.com/office/powerpoint/2010/main" val="4192393070"/>
              </p:ext>
            </p:extLst>
          </p:nvPr>
        </p:nvGraphicFramePr>
        <p:xfrm>
          <a:off x="584199" y="1435100"/>
          <a:ext cx="10416033" cy="2695876"/>
        </p:xfrm>
        <a:graphic>
          <a:graphicData uri="http://schemas.openxmlformats.org/drawingml/2006/table">
            <a:tbl>
              <a:tblPr firstRow="1" firstCol="1" bandRow="1">
                <a:tableStyleId>{5C22544A-7EE6-4342-B048-85BDC9FD1C3A}</a:tableStyleId>
              </a:tblPr>
              <a:tblGrid>
                <a:gridCol w="3320289">
                  <a:extLst>
                    <a:ext uri="{9D8B030D-6E8A-4147-A177-3AD203B41FA5}">
                      <a16:colId xmlns:a16="http://schemas.microsoft.com/office/drawing/2014/main" val="3958975764"/>
                    </a:ext>
                  </a:extLst>
                </a:gridCol>
                <a:gridCol w="4169664">
                  <a:extLst>
                    <a:ext uri="{9D8B030D-6E8A-4147-A177-3AD203B41FA5}">
                      <a16:colId xmlns:a16="http://schemas.microsoft.com/office/drawing/2014/main" val="2354717621"/>
                    </a:ext>
                  </a:extLst>
                </a:gridCol>
                <a:gridCol w="1536192">
                  <a:extLst>
                    <a:ext uri="{9D8B030D-6E8A-4147-A177-3AD203B41FA5}">
                      <a16:colId xmlns:a16="http://schemas.microsoft.com/office/drawing/2014/main" val="1131238555"/>
                    </a:ext>
                  </a:extLst>
                </a:gridCol>
                <a:gridCol w="1389888">
                  <a:extLst>
                    <a:ext uri="{9D8B030D-6E8A-4147-A177-3AD203B41FA5}">
                      <a16:colId xmlns:a16="http://schemas.microsoft.com/office/drawing/2014/main" val="1892619202"/>
                    </a:ext>
                  </a:extLst>
                </a:gridCol>
              </a:tblGrid>
              <a:tr h="594868">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Private IP Addresses</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IP address association</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Dynamic</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Static</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02162536"/>
                  </a:ext>
                </a:extLst>
              </a:tr>
              <a:tr h="530266">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Virtual Machine</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NIC</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Yes</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Yes</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08074148"/>
                  </a:ext>
                </a:extLst>
              </a:tr>
              <a:tr h="785371">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Internal Load Balancer</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Front-end configuration</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Yes</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Yes</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72633377"/>
                  </a:ext>
                </a:extLst>
              </a:tr>
              <a:tr h="785371">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Application Gateway</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Front-end configuration</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Yes</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156845">
                        <a:lnSpc>
                          <a:spcPct val="115000"/>
                        </a:lnSpc>
                      </a:pPr>
                      <a:r>
                        <a:rPr lang="en-US" sz="2400" b="0" dirty="0">
                          <a:effectLst/>
                          <a:latin typeface="Segoe UI Semilight" panose="020B0402040204020203" pitchFamily="34" charset="0"/>
                          <a:cs typeface="Segoe UI Semilight" panose="020B0402040204020203" pitchFamily="34" charset="0"/>
                        </a:rPr>
                        <a:t>Yes</a:t>
                      </a:r>
                      <a:endParaRPr lang="en-US" sz="2400" b="0" dirty="0">
                        <a:solidFill>
                          <a:srgbClr val="3C3C3C"/>
                        </a:solidFill>
                        <a:effectLst/>
                        <a:latin typeface="Segoe UI Semilight" panose="020B0402040204020203" pitchFamily="34" charset="0"/>
                        <a:ea typeface="Times New Roman" panose="02020603050405020304" pitchFamily="18"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34450399"/>
                  </a:ext>
                </a:extLst>
              </a:tr>
            </a:tbl>
          </a:graphicData>
        </a:graphic>
      </p:graphicFrame>
    </p:spTree>
    <p:extLst>
      <p:ext uri="{BB962C8B-B14F-4D97-AF65-F5344CB8AC3E}">
        <p14:creationId xmlns:p14="http://schemas.microsoft.com/office/powerpoint/2010/main" val="3232483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cs typeface="Segoe UI"/>
              </a:rPr>
              <a:t>Lesson 03: Network Security Groups</a:t>
            </a:r>
          </a:p>
        </p:txBody>
      </p:sp>
    </p:spTree>
    <p:extLst>
      <p:ext uri="{BB962C8B-B14F-4D97-AF65-F5344CB8AC3E}">
        <p14:creationId xmlns:p14="http://schemas.microsoft.com/office/powerpoint/2010/main" val="1789238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59A6A-B20B-45F5-A780-AC3D243BA88E}"/>
              </a:ext>
            </a:extLst>
          </p:cNvPr>
          <p:cNvSpPr>
            <a:spLocks noGrp="1"/>
          </p:cNvSpPr>
          <p:nvPr>
            <p:ph type="title"/>
          </p:nvPr>
        </p:nvSpPr>
        <p:spPr/>
        <p:txBody>
          <a:bodyPr/>
          <a:lstStyle/>
          <a:p>
            <a:r>
              <a:rPr lang="en-US" dirty="0"/>
              <a:t>Network Security Groups Overview</a:t>
            </a:r>
          </a:p>
        </p:txBody>
      </p:sp>
      <p:sp>
        <p:nvSpPr>
          <p:cNvPr id="3" name="Text Placeholder 2">
            <a:extLst>
              <a:ext uri="{FF2B5EF4-FFF2-40B4-BE49-F238E27FC236}">
                <a16:creationId xmlns:a16="http://schemas.microsoft.com/office/drawing/2014/main" id="{845E3F00-128B-4CD3-BE87-E0A69987626F}"/>
              </a:ext>
            </a:extLst>
          </p:cNvPr>
          <p:cNvSpPr>
            <a:spLocks noGrp="1"/>
          </p:cNvSpPr>
          <p:nvPr>
            <p:ph type="body" sz="quarter" idx="10"/>
          </p:nvPr>
        </p:nvSpPr>
        <p:spPr>
          <a:xfrm>
            <a:off x="584200" y="1435497"/>
            <a:ext cx="11018520" cy="3016210"/>
          </a:xfrm>
        </p:spPr>
        <p:txBody>
          <a:bodyPr/>
          <a:lstStyle/>
          <a:p>
            <a:r>
              <a:rPr lang="en-US" dirty="0"/>
              <a:t>Network Security Groups </a:t>
            </a:r>
          </a:p>
          <a:p>
            <a:r>
              <a:rPr lang="en-US" dirty="0"/>
              <a:t>NSG Rules</a:t>
            </a:r>
          </a:p>
          <a:p>
            <a:r>
              <a:rPr lang="en-US" dirty="0"/>
              <a:t>NSG Effective Rules</a:t>
            </a:r>
          </a:p>
          <a:p>
            <a:r>
              <a:rPr lang="en-US" dirty="0"/>
              <a:t>Creating NSG Rules</a:t>
            </a:r>
          </a:p>
          <a:p>
            <a:r>
              <a:rPr lang="en-US" dirty="0"/>
              <a:t>Application Security Groups</a:t>
            </a:r>
          </a:p>
          <a:p>
            <a:r>
              <a:rPr lang="en-US" dirty="0"/>
              <a:t>Demonstration - NSGs</a:t>
            </a:r>
          </a:p>
        </p:txBody>
      </p:sp>
    </p:spTree>
    <p:extLst>
      <p:ext uri="{BB962C8B-B14F-4D97-AF65-F5344CB8AC3E}">
        <p14:creationId xmlns:p14="http://schemas.microsoft.com/office/powerpoint/2010/main" val="94199651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Network Security Groups</a:t>
            </a:r>
          </a:p>
        </p:txBody>
      </p:sp>
      <p:sp>
        <p:nvSpPr>
          <p:cNvPr id="3" name="Text Placeholder 2">
            <a:extLst>
              <a:ext uri="{FF2B5EF4-FFF2-40B4-BE49-F238E27FC236}">
                <a16:creationId xmlns:a16="http://schemas.microsoft.com/office/drawing/2014/main" id="{9E21812E-01E8-44BA-BE97-5E9E1FBBF788}"/>
              </a:ext>
            </a:extLst>
          </p:cNvPr>
          <p:cNvSpPr>
            <a:spLocks noGrp="1"/>
          </p:cNvSpPr>
          <p:nvPr>
            <p:ph type="body" sz="quarter" idx="10"/>
          </p:nvPr>
        </p:nvSpPr>
        <p:spPr>
          <a:xfrm>
            <a:off x="584200" y="3984703"/>
            <a:ext cx="10507472" cy="1895904"/>
          </a:xfrm>
        </p:spPr>
        <p:txBody>
          <a:bodyPr/>
          <a:lstStyle/>
          <a:p>
            <a:r>
              <a:rPr lang="en-US" dirty="0"/>
              <a:t>Limit network traffic to resources in a virtual network</a:t>
            </a:r>
            <a:endParaRPr lang="bs-Latn-BA"/>
          </a:p>
          <a:p>
            <a:r>
              <a:rPr lang="en-US" dirty="0"/>
              <a:t>Contains a list of security rules that allow or deny inbound or outbound network traffic </a:t>
            </a:r>
          </a:p>
          <a:p>
            <a:r>
              <a:rPr lang="en-US" dirty="0"/>
              <a:t>Can be associated to a subnet or a network interface </a:t>
            </a:r>
          </a:p>
        </p:txBody>
      </p:sp>
      <p:pic>
        <p:nvPicPr>
          <p:cNvPr id="2" name="Picture 3" descr="Screenshot of the network security group overview blade. One subnet and one custom security rule are shown. ">
            <a:extLst>
              <a:ext uri="{FF2B5EF4-FFF2-40B4-BE49-F238E27FC236}">
                <a16:creationId xmlns:a16="http://schemas.microsoft.com/office/drawing/2014/main" id="{E9015A45-07BB-4ECB-BB79-6862723F6819}"/>
              </a:ext>
            </a:extLst>
          </p:cNvPr>
          <p:cNvPicPr>
            <a:picLocks noChangeAspect="1"/>
          </p:cNvPicPr>
          <p:nvPr/>
        </p:nvPicPr>
        <p:blipFill>
          <a:blip r:embed="rId3"/>
          <a:stretch>
            <a:fillRect/>
          </a:stretch>
        </p:blipFill>
        <p:spPr>
          <a:xfrm>
            <a:off x="773910" y="1336478"/>
            <a:ext cx="10455563" cy="2322945"/>
          </a:xfrm>
          <a:prstGeom prst="rect">
            <a:avLst/>
          </a:prstGeom>
          <a:ln>
            <a:solidFill>
              <a:schemeClr val="tx1"/>
            </a:solidFill>
          </a:ln>
        </p:spPr>
      </p:pic>
    </p:spTree>
    <p:extLst>
      <p:ext uri="{BB962C8B-B14F-4D97-AF65-F5344CB8AC3E}">
        <p14:creationId xmlns:p14="http://schemas.microsoft.com/office/powerpoint/2010/main" val="769872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NSG Rules</a:t>
            </a:r>
          </a:p>
        </p:txBody>
      </p:sp>
      <p:sp>
        <p:nvSpPr>
          <p:cNvPr id="8" name="Text Placeholder 7">
            <a:extLst>
              <a:ext uri="{FF2B5EF4-FFF2-40B4-BE49-F238E27FC236}">
                <a16:creationId xmlns:a16="http://schemas.microsoft.com/office/drawing/2014/main" id="{37B485B1-04A3-4531-A6A1-CA384C8FFB95}"/>
              </a:ext>
            </a:extLst>
          </p:cNvPr>
          <p:cNvSpPr>
            <a:spLocks noGrp="1"/>
          </p:cNvSpPr>
          <p:nvPr>
            <p:ph type="body" sz="quarter" idx="10"/>
          </p:nvPr>
        </p:nvSpPr>
        <p:spPr>
          <a:xfrm>
            <a:off x="704273" y="4557387"/>
            <a:ext cx="10905017" cy="1809726"/>
          </a:xfrm>
        </p:spPr>
        <p:txBody>
          <a:bodyPr vert="horz" wrap="square" lIns="0" tIns="0" rIns="0" bIns="0" rtlCol="0" anchor="t">
            <a:spAutoFit/>
          </a:bodyPr>
          <a:lstStyle/>
          <a:p>
            <a:r>
              <a:rPr lang="en-US" dirty="0">
                <a:latin typeface="Segoe UI Semilight"/>
                <a:cs typeface="Segoe UI Semilight"/>
              </a:rPr>
              <a:t>Security rules in NSGs enable you to filter network traffic that can flow in and out of virtual network subnets and network interfaces. </a:t>
            </a:r>
            <a:endParaRPr lang="en-US" dirty="0">
              <a:solidFill>
                <a:srgbClr val="1A1A1A"/>
              </a:solidFill>
            </a:endParaRPr>
          </a:p>
          <a:p>
            <a:r>
              <a:rPr lang="en-US" dirty="0">
                <a:latin typeface="Segoe UI Semilight"/>
                <a:cs typeface="Segoe UI Semilight"/>
              </a:rPr>
              <a:t>There are default security rules. You cannot delete the default rules, but you can add other rules with a higher priority.</a:t>
            </a:r>
          </a:p>
        </p:txBody>
      </p:sp>
      <p:pic>
        <p:nvPicPr>
          <p:cNvPr id="3" name="Picture 3" descr="Screenshot of the inbound and outbound NSG rules page. ">
            <a:extLst>
              <a:ext uri="{FF2B5EF4-FFF2-40B4-BE49-F238E27FC236}">
                <a16:creationId xmlns:a16="http://schemas.microsoft.com/office/drawing/2014/main" id="{CB79E332-905F-4495-81A7-4EDA0931A44E}"/>
              </a:ext>
            </a:extLst>
          </p:cNvPr>
          <p:cNvPicPr>
            <a:picLocks noChangeAspect="1"/>
          </p:cNvPicPr>
          <p:nvPr/>
        </p:nvPicPr>
        <p:blipFill>
          <a:blip r:embed="rId3"/>
          <a:stretch>
            <a:fillRect/>
          </a:stretch>
        </p:blipFill>
        <p:spPr>
          <a:xfrm>
            <a:off x="1145309" y="1273796"/>
            <a:ext cx="8788400" cy="2975752"/>
          </a:xfrm>
          <a:prstGeom prst="rect">
            <a:avLst/>
          </a:prstGeom>
          <a:ln>
            <a:solidFill>
              <a:schemeClr val="tx1"/>
            </a:solidFill>
          </a:ln>
        </p:spPr>
      </p:pic>
    </p:spTree>
    <p:extLst>
      <p:ext uri="{BB962C8B-B14F-4D97-AF65-F5344CB8AC3E}">
        <p14:creationId xmlns:p14="http://schemas.microsoft.com/office/powerpoint/2010/main" val="759302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59A6A-B20B-45F5-A780-AC3D243BA88E}"/>
              </a:ext>
            </a:extLst>
          </p:cNvPr>
          <p:cNvSpPr>
            <a:spLocks noGrp="1"/>
          </p:cNvSpPr>
          <p:nvPr>
            <p:ph type="title"/>
          </p:nvPr>
        </p:nvSpPr>
        <p:spPr/>
        <p:txBody>
          <a:bodyPr/>
          <a:lstStyle/>
          <a:p>
            <a:r>
              <a:rPr lang="en-US" dirty="0"/>
              <a:t>Module Overview</a:t>
            </a:r>
          </a:p>
        </p:txBody>
      </p:sp>
      <p:sp>
        <p:nvSpPr>
          <p:cNvPr id="3" name="Text Placeholder 2">
            <a:extLst>
              <a:ext uri="{FF2B5EF4-FFF2-40B4-BE49-F238E27FC236}">
                <a16:creationId xmlns:a16="http://schemas.microsoft.com/office/drawing/2014/main" id="{845E3F00-128B-4CD3-BE87-E0A69987626F}"/>
              </a:ext>
            </a:extLst>
          </p:cNvPr>
          <p:cNvSpPr>
            <a:spLocks noGrp="1"/>
          </p:cNvSpPr>
          <p:nvPr>
            <p:ph type="body" sz="quarter" idx="10"/>
          </p:nvPr>
        </p:nvSpPr>
        <p:spPr>
          <a:xfrm>
            <a:off x="584200" y="1435497"/>
            <a:ext cx="11018520" cy="4050340"/>
          </a:xfrm>
        </p:spPr>
        <p:txBody>
          <a:bodyPr vert="horz" wrap="square" lIns="0" tIns="0" rIns="0" bIns="0" rtlCol="0" anchor="t">
            <a:spAutoFit/>
          </a:bodyPr>
          <a:lstStyle/>
          <a:p>
            <a:r>
              <a:rPr lang="en-US" dirty="0"/>
              <a:t>Lesson 01: Virtual Networks</a:t>
            </a:r>
          </a:p>
          <a:p>
            <a:r>
              <a:rPr lang="en-US" dirty="0">
                <a:latin typeface="Segoe UI Semilight"/>
                <a:cs typeface="Segoe UI Semilight"/>
              </a:rPr>
              <a:t>Lesson 02: IP Addressing </a:t>
            </a:r>
          </a:p>
          <a:p>
            <a:r>
              <a:rPr lang="en-US" dirty="0">
                <a:latin typeface="Segoe UI Semilight"/>
                <a:cs typeface="Segoe UI Semilight"/>
              </a:rPr>
              <a:t>Lesson 03: Network Security Groups</a:t>
            </a:r>
          </a:p>
          <a:p>
            <a:r>
              <a:rPr lang="en-US" dirty="0">
                <a:latin typeface="Segoe UI Semilight"/>
                <a:cs typeface="Segoe UI Semilight"/>
              </a:rPr>
              <a:t>Lesson 04: Azure Firewall</a:t>
            </a:r>
            <a:endParaRPr lang="en-US" dirty="0">
              <a:solidFill>
                <a:schemeClr val="tx1"/>
              </a:solidFill>
              <a:latin typeface="Segoe UI Semilight"/>
              <a:cs typeface="Segoe UI Semilight"/>
            </a:endParaRPr>
          </a:p>
          <a:p>
            <a:r>
              <a:rPr lang="en-US" dirty="0">
                <a:solidFill>
                  <a:schemeClr val="tx1"/>
                </a:solidFill>
                <a:latin typeface="Segoe UI Semilight"/>
                <a:cs typeface="Segoe UI Semilight"/>
              </a:rPr>
              <a:t>Lesson 05: Azure </a:t>
            </a:r>
            <a:r>
              <a:rPr lang="en-US" dirty="0">
                <a:latin typeface="Segoe UI Semilight"/>
                <a:cs typeface="Segoe UI Semilight"/>
              </a:rPr>
              <a:t>DNS</a:t>
            </a:r>
            <a:endParaRPr lang="en-US" dirty="0"/>
          </a:p>
          <a:p>
            <a:r>
              <a:rPr lang="en-US" dirty="0"/>
              <a:t>Lesson 06: Module 04 Lab and Review</a:t>
            </a:r>
          </a:p>
          <a:p>
            <a:endParaRPr lang="en-US" dirty="0"/>
          </a:p>
          <a:p>
            <a:endParaRPr lang="en-US" dirty="0"/>
          </a:p>
        </p:txBody>
      </p:sp>
    </p:spTree>
    <p:extLst>
      <p:ext uri="{BB962C8B-B14F-4D97-AF65-F5344CB8AC3E}">
        <p14:creationId xmlns:p14="http://schemas.microsoft.com/office/powerpoint/2010/main" val="326821280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NSG Effective Rules</a:t>
            </a:r>
          </a:p>
        </p:txBody>
      </p:sp>
      <p:sp>
        <p:nvSpPr>
          <p:cNvPr id="5" name="Text Placeholder 4">
            <a:extLst>
              <a:ext uri="{FF2B5EF4-FFF2-40B4-BE49-F238E27FC236}">
                <a16:creationId xmlns:a16="http://schemas.microsoft.com/office/drawing/2014/main" id="{8CF8207D-B662-4CD9-BBA7-B833BC3B26DE}"/>
              </a:ext>
            </a:extLst>
          </p:cNvPr>
          <p:cNvSpPr>
            <a:spLocks noGrp="1"/>
          </p:cNvSpPr>
          <p:nvPr>
            <p:ph type="body" sz="quarter" idx="10"/>
          </p:nvPr>
        </p:nvSpPr>
        <p:spPr>
          <a:xfrm>
            <a:off x="584199" y="1435100"/>
            <a:ext cx="5673725" cy="3705630"/>
          </a:xfrm>
        </p:spPr>
        <p:txBody>
          <a:bodyPr vert="horz" wrap="square" lIns="0" tIns="0" rIns="0" bIns="0" rtlCol="0" anchor="t">
            <a:spAutoFit/>
          </a:bodyPr>
          <a:lstStyle/>
          <a:p>
            <a:r>
              <a:rPr lang="en-US" dirty="0">
                <a:latin typeface="Segoe UI Semilight"/>
                <a:cs typeface="Segoe UI Semilight"/>
              </a:rPr>
              <a:t>NSGs are evaluated independently for the subnet and NIC </a:t>
            </a:r>
            <a:endParaRPr lang="en-US" dirty="0"/>
          </a:p>
          <a:p>
            <a:r>
              <a:rPr lang="en-US" dirty="0">
                <a:latin typeface="Segoe UI Semilight"/>
                <a:cs typeface="Segoe UI Semilight"/>
              </a:rPr>
              <a:t>An “allow” rule must exist at both levels for traffic to be admitted </a:t>
            </a:r>
            <a:endParaRPr lang="en-US" dirty="0"/>
          </a:p>
          <a:p>
            <a:r>
              <a:rPr lang="en-US" dirty="0">
                <a:latin typeface="Segoe UI Semilight"/>
                <a:cs typeface="Segoe UI Semilight"/>
              </a:rPr>
              <a:t>Use the Effective Rules link if you are not sure which security rules are being applied</a:t>
            </a:r>
          </a:p>
          <a:p>
            <a:endParaRPr lang="en-US" dirty="0"/>
          </a:p>
        </p:txBody>
      </p:sp>
      <p:pic>
        <p:nvPicPr>
          <p:cNvPr id="7" name="Picture 6" descr="A NSG is shown controlling traffic to a subnet. Inside the subnet another NSG is shown controlling traffic to a virtual machine NIC. ">
            <a:extLst>
              <a:ext uri="{FF2B5EF4-FFF2-40B4-BE49-F238E27FC236}">
                <a16:creationId xmlns:a16="http://schemas.microsoft.com/office/drawing/2014/main" id="{345F8CA4-6895-4F95-9B5A-2FD3EE05A67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604001" y="1435100"/>
            <a:ext cx="4678010" cy="2956277"/>
          </a:xfrm>
          <a:prstGeom prst="rect">
            <a:avLst/>
          </a:prstGeom>
          <a:noFill/>
        </p:spPr>
      </p:pic>
      <p:pic>
        <p:nvPicPr>
          <p:cNvPr id="2" name="Picture 2" descr="A close up of a sign&#10;&#10;Description generated with very high confidence">
            <a:extLst>
              <a:ext uri="{FF2B5EF4-FFF2-40B4-BE49-F238E27FC236}">
                <a16:creationId xmlns:a16="http://schemas.microsoft.com/office/drawing/2014/main" id="{7C368FC2-6951-4389-9211-C11043B8A91E}"/>
              </a:ext>
            </a:extLst>
          </p:cNvPr>
          <p:cNvPicPr>
            <a:picLocks noChangeAspect="1"/>
          </p:cNvPicPr>
          <p:nvPr/>
        </p:nvPicPr>
        <p:blipFill>
          <a:blip r:embed="rId4"/>
          <a:stretch>
            <a:fillRect/>
          </a:stretch>
        </p:blipFill>
        <p:spPr>
          <a:xfrm>
            <a:off x="4262583" y="5052254"/>
            <a:ext cx="7015017" cy="528855"/>
          </a:xfrm>
          <a:prstGeom prst="rect">
            <a:avLst/>
          </a:prstGeom>
        </p:spPr>
      </p:pic>
    </p:spTree>
    <p:extLst>
      <p:ext uri="{BB962C8B-B14F-4D97-AF65-F5344CB8AC3E}">
        <p14:creationId xmlns:p14="http://schemas.microsoft.com/office/powerpoint/2010/main" val="907997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Creating NSG Rules</a:t>
            </a:r>
          </a:p>
        </p:txBody>
      </p:sp>
      <p:sp>
        <p:nvSpPr>
          <p:cNvPr id="7" name="Text Placeholder 5">
            <a:extLst>
              <a:ext uri="{FF2B5EF4-FFF2-40B4-BE49-F238E27FC236}">
                <a16:creationId xmlns:a16="http://schemas.microsoft.com/office/drawing/2014/main" id="{EA6B19EF-6F9D-4A6A-B191-D7CD3513609B}"/>
              </a:ext>
            </a:extLst>
          </p:cNvPr>
          <p:cNvSpPr>
            <a:spLocks noGrp="1"/>
          </p:cNvSpPr>
          <p:nvPr>
            <p:ph type="body" sz="quarter" idx="10"/>
          </p:nvPr>
        </p:nvSpPr>
        <p:spPr>
          <a:xfrm>
            <a:off x="584200" y="1435497"/>
            <a:ext cx="6054344" cy="3705630"/>
          </a:xfrm>
        </p:spPr>
        <p:txBody>
          <a:bodyPr/>
          <a:lstStyle/>
          <a:p>
            <a:r>
              <a:rPr lang="en-US" dirty="0"/>
              <a:t>Select from a large variety of services </a:t>
            </a:r>
          </a:p>
          <a:p>
            <a:r>
              <a:rPr lang="en-US" b="1" dirty="0"/>
              <a:t>Service</a:t>
            </a:r>
            <a:r>
              <a:rPr lang="en-US" dirty="0"/>
              <a:t> - The destination protocol and port range for this rule</a:t>
            </a:r>
          </a:p>
          <a:p>
            <a:r>
              <a:rPr lang="en-US" b="1" dirty="0"/>
              <a:t>Port ranges </a:t>
            </a:r>
            <a:r>
              <a:rPr lang="en-US" dirty="0"/>
              <a:t>– Single port or multiple ports</a:t>
            </a:r>
          </a:p>
          <a:p>
            <a:r>
              <a:rPr lang="en-US" b="1" dirty="0"/>
              <a:t>Priority</a:t>
            </a:r>
            <a:r>
              <a:rPr lang="en-US" dirty="0"/>
              <a:t> - The lower the number, the higher the priority</a:t>
            </a:r>
          </a:p>
        </p:txBody>
      </p:sp>
      <p:pic>
        <p:nvPicPr>
          <p:cNvPr id="2" name="Picture 2" descr="Screenshot of the Add an Inbound security rule page.">
            <a:extLst>
              <a:ext uri="{FF2B5EF4-FFF2-40B4-BE49-F238E27FC236}">
                <a16:creationId xmlns:a16="http://schemas.microsoft.com/office/drawing/2014/main" id="{621FFFAB-6B90-4754-BA17-8B5892B2570B}"/>
              </a:ext>
            </a:extLst>
          </p:cNvPr>
          <p:cNvPicPr>
            <a:picLocks noChangeAspect="1"/>
          </p:cNvPicPr>
          <p:nvPr/>
        </p:nvPicPr>
        <p:blipFill>
          <a:blip r:embed="rId3"/>
          <a:stretch>
            <a:fillRect/>
          </a:stretch>
        </p:blipFill>
        <p:spPr>
          <a:xfrm>
            <a:off x="7206673" y="1012634"/>
            <a:ext cx="4272972" cy="5184867"/>
          </a:xfrm>
          <a:prstGeom prst="rect">
            <a:avLst/>
          </a:prstGeom>
          <a:ln>
            <a:solidFill>
              <a:schemeClr val="tx1"/>
            </a:solidFill>
          </a:ln>
        </p:spPr>
      </p:pic>
    </p:spTree>
    <p:extLst>
      <p:ext uri="{BB962C8B-B14F-4D97-AF65-F5344CB8AC3E}">
        <p14:creationId xmlns:p14="http://schemas.microsoft.com/office/powerpoint/2010/main" val="4142514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Application Security Groups</a:t>
            </a:r>
          </a:p>
        </p:txBody>
      </p:sp>
      <p:sp>
        <p:nvSpPr>
          <p:cNvPr id="6" name="Text Placeholder 5"/>
          <p:cNvSpPr>
            <a:spLocks noGrp="1"/>
          </p:cNvSpPr>
          <p:nvPr>
            <p:ph type="body" sz="quarter" idx="10"/>
          </p:nvPr>
        </p:nvSpPr>
        <p:spPr>
          <a:xfrm>
            <a:off x="584200" y="1435496"/>
            <a:ext cx="6178341" cy="4965303"/>
          </a:xfrm>
        </p:spPr>
        <p:txBody>
          <a:bodyPr/>
          <a:lstStyle/>
          <a:p>
            <a:pPr marL="0" indent="0">
              <a:buNone/>
            </a:pPr>
            <a:r>
              <a:rPr lang="en-IE" dirty="0"/>
              <a:t>Provides for the grouping of servers with similar port filtering requirements, and group together servers with similar functions, such as web servers.</a:t>
            </a:r>
            <a:endParaRPr lang="en-US" sz="1050" dirty="0"/>
          </a:p>
          <a:p>
            <a:r>
              <a:rPr lang="en-IE" dirty="0"/>
              <a:t>Allows you to reuse your security policy at scale without manual maintenance of explicit IP addresses.</a:t>
            </a:r>
          </a:p>
          <a:p>
            <a:r>
              <a:rPr lang="en-IE" dirty="0"/>
              <a:t>Handles the complexity of explicit IP addresses and multiple rule sets, allowing you to focus on your business logic.</a:t>
            </a:r>
          </a:p>
          <a:p>
            <a:pPr marL="0" indent="0">
              <a:buNone/>
            </a:pPr>
            <a:endParaRPr lang="en-IE" dirty="0"/>
          </a:p>
        </p:txBody>
      </p:sp>
      <p:pic>
        <p:nvPicPr>
          <p:cNvPr id="5" name="Picture 4" descr="Virtual machines are grouped into Web and Logic ASGs. A NSG controls access to the ASGs. ">
            <a:extLst>
              <a:ext uri="{FF2B5EF4-FFF2-40B4-BE49-F238E27FC236}">
                <a16:creationId xmlns:a16="http://schemas.microsoft.com/office/drawing/2014/main" id="{26A1E043-9327-431E-8F1C-094EB4DF3A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6122" y="1136056"/>
            <a:ext cx="4731966" cy="5166286"/>
          </a:xfrm>
          <a:prstGeom prst="rect">
            <a:avLst/>
          </a:prstGeom>
        </p:spPr>
      </p:pic>
    </p:spTree>
    <p:extLst>
      <p:ext uri="{BB962C8B-B14F-4D97-AF65-F5344CB8AC3E}">
        <p14:creationId xmlns:p14="http://schemas.microsoft.com/office/powerpoint/2010/main" val="402244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2E84E-1BED-49C3-9537-ACBBFC4FBDF0}"/>
              </a:ext>
            </a:extLst>
          </p:cNvPr>
          <p:cNvSpPr>
            <a:spLocks noGrp="1"/>
          </p:cNvSpPr>
          <p:nvPr>
            <p:ph type="title"/>
          </p:nvPr>
        </p:nvSpPr>
        <p:spPr/>
        <p:txBody>
          <a:bodyPr/>
          <a:lstStyle/>
          <a:p>
            <a:r>
              <a:rPr lang="en-US" dirty="0"/>
              <a:t>Demonstration – Network Security Rules</a:t>
            </a:r>
          </a:p>
        </p:txBody>
      </p:sp>
      <p:sp>
        <p:nvSpPr>
          <p:cNvPr id="3" name="Text Placeholder 2">
            <a:extLst>
              <a:ext uri="{FF2B5EF4-FFF2-40B4-BE49-F238E27FC236}">
                <a16:creationId xmlns:a16="http://schemas.microsoft.com/office/drawing/2014/main" id="{EA13A14C-8C77-4E04-BBFC-903A3D33E7D0}"/>
              </a:ext>
            </a:extLst>
          </p:cNvPr>
          <p:cNvSpPr>
            <a:spLocks noGrp="1"/>
          </p:cNvSpPr>
          <p:nvPr>
            <p:ph type="body" sz="quarter" idx="10"/>
          </p:nvPr>
        </p:nvSpPr>
        <p:spPr>
          <a:xfrm>
            <a:off x="584200" y="1435497"/>
            <a:ext cx="11018520" cy="1465016"/>
          </a:xfrm>
        </p:spPr>
        <p:txBody>
          <a:bodyPr/>
          <a:lstStyle/>
          <a:p>
            <a:r>
              <a:rPr lang="en-US" dirty="0"/>
              <a:t>Access the NSGs blade</a:t>
            </a:r>
          </a:p>
          <a:p>
            <a:r>
              <a:rPr lang="en-US" dirty="0"/>
              <a:t>Add a new NSG</a:t>
            </a:r>
          </a:p>
          <a:p>
            <a:r>
              <a:rPr lang="en-US" dirty="0"/>
              <a:t>Explore inbound and outbound rules</a:t>
            </a:r>
          </a:p>
        </p:txBody>
      </p:sp>
    </p:spTree>
    <p:extLst>
      <p:ext uri="{BB962C8B-B14F-4D97-AF65-F5344CB8AC3E}">
        <p14:creationId xmlns:p14="http://schemas.microsoft.com/office/powerpoint/2010/main" val="85511300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605313" y="2969388"/>
            <a:ext cx="9308592" cy="498598"/>
          </a:xfrm>
        </p:spPr>
        <p:txBody>
          <a:bodyPr/>
          <a:lstStyle/>
          <a:p>
            <a:r>
              <a:rPr lang="en-US" dirty="0">
                <a:cs typeface="Segoe UI"/>
              </a:rPr>
              <a:t>Lesson 04: Azure Firewall</a:t>
            </a:r>
          </a:p>
        </p:txBody>
      </p:sp>
    </p:spTree>
    <p:extLst>
      <p:ext uri="{BB962C8B-B14F-4D97-AF65-F5344CB8AC3E}">
        <p14:creationId xmlns:p14="http://schemas.microsoft.com/office/powerpoint/2010/main" val="3674080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59A6A-B20B-45F5-A780-AC3D243BA88E}"/>
              </a:ext>
            </a:extLst>
          </p:cNvPr>
          <p:cNvSpPr>
            <a:spLocks noGrp="1"/>
          </p:cNvSpPr>
          <p:nvPr>
            <p:ph type="title"/>
          </p:nvPr>
        </p:nvSpPr>
        <p:spPr/>
        <p:txBody>
          <a:bodyPr/>
          <a:lstStyle/>
          <a:p>
            <a:r>
              <a:rPr lang="en-US" dirty="0"/>
              <a:t>Azure Firewall Overview</a:t>
            </a:r>
          </a:p>
        </p:txBody>
      </p:sp>
      <p:sp>
        <p:nvSpPr>
          <p:cNvPr id="3" name="Text Placeholder 2">
            <a:extLst>
              <a:ext uri="{FF2B5EF4-FFF2-40B4-BE49-F238E27FC236}">
                <a16:creationId xmlns:a16="http://schemas.microsoft.com/office/drawing/2014/main" id="{845E3F00-128B-4CD3-BE87-E0A69987626F}"/>
              </a:ext>
            </a:extLst>
          </p:cNvPr>
          <p:cNvSpPr>
            <a:spLocks noGrp="1"/>
          </p:cNvSpPr>
          <p:nvPr>
            <p:ph type="body" sz="quarter" idx="10"/>
          </p:nvPr>
        </p:nvSpPr>
        <p:spPr>
          <a:xfrm>
            <a:off x="584200" y="1435497"/>
            <a:ext cx="11018520" cy="1465016"/>
          </a:xfrm>
        </p:spPr>
        <p:txBody>
          <a:bodyPr/>
          <a:lstStyle/>
          <a:p>
            <a:r>
              <a:rPr lang="en-US" dirty="0"/>
              <a:t>Azure Firewall</a:t>
            </a:r>
          </a:p>
          <a:p>
            <a:r>
              <a:rPr lang="en-US" dirty="0"/>
              <a:t>Implementing Firewalls</a:t>
            </a:r>
          </a:p>
          <a:p>
            <a:r>
              <a:rPr lang="en-US" dirty="0"/>
              <a:t>Firewall Rules</a:t>
            </a:r>
          </a:p>
        </p:txBody>
      </p:sp>
    </p:spTree>
    <p:extLst>
      <p:ext uri="{BB962C8B-B14F-4D97-AF65-F5344CB8AC3E}">
        <p14:creationId xmlns:p14="http://schemas.microsoft.com/office/powerpoint/2010/main" val="408511889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2E84E-1BED-49C3-9537-ACBBFC4FBDF0}"/>
              </a:ext>
            </a:extLst>
          </p:cNvPr>
          <p:cNvSpPr>
            <a:spLocks noGrp="1"/>
          </p:cNvSpPr>
          <p:nvPr>
            <p:ph type="title"/>
          </p:nvPr>
        </p:nvSpPr>
        <p:spPr/>
        <p:txBody>
          <a:bodyPr/>
          <a:lstStyle/>
          <a:p>
            <a:r>
              <a:rPr lang="en-US" dirty="0"/>
              <a:t>Azure Firewall</a:t>
            </a:r>
          </a:p>
        </p:txBody>
      </p:sp>
      <p:sp>
        <p:nvSpPr>
          <p:cNvPr id="3" name="Text Placeholder 2">
            <a:extLst>
              <a:ext uri="{FF2B5EF4-FFF2-40B4-BE49-F238E27FC236}">
                <a16:creationId xmlns:a16="http://schemas.microsoft.com/office/drawing/2014/main" id="{EA13A14C-8C77-4E04-BBFC-903A3D33E7D0}"/>
              </a:ext>
            </a:extLst>
          </p:cNvPr>
          <p:cNvSpPr>
            <a:spLocks noGrp="1"/>
          </p:cNvSpPr>
          <p:nvPr>
            <p:ph type="body" sz="quarter" idx="10"/>
          </p:nvPr>
        </p:nvSpPr>
        <p:spPr>
          <a:xfrm>
            <a:off x="588263" y="1314917"/>
            <a:ext cx="5966773" cy="5170646"/>
          </a:xfrm>
        </p:spPr>
        <p:txBody>
          <a:bodyPr/>
          <a:lstStyle/>
          <a:p>
            <a:r>
              <a:rPr lang="en-US" dirty="0"/>
              <a:t>Stateful firewall as a service</a:t>
            </a:r>
          </a:p>
          <a:p>
            <a:r>
              <a:rPr lang="en-US" dirty="0"/>
              <a:t>Built-in high availability with unrestricted cloud scalability</a:t>
            </a:r>
          </a:p>
          <a:p>
            <a:r>
              <a:rPr lang="en-US" dirty="0"/>
              <a:t>Create, enforce, and log application and network connectivity policies</a:t>
            </a:r>
          </a:p>
          <a:p>
            <a:r>
              <a:rPr lang="en-US" dirty="0"/>
              <a:t>Threat intelligence-based filtering</a:t>
            </a:r>
          </a:p>
          <a:p>
            <a:r>
              <a:rPr lang="en-US" dirty="0"/>
              <a:t>Fully integrated with Azure Monitor for logging and analytics</a:t>
            </a:r>
          </a:p>
          <a:p>
            <a:r>
              <a:rPr lang="en-US" dirty="0"/>
              <a:t>Support for hybrid connectivity through deployment behind VPN and ExpressRoute Gateways</a:t>
            </a:r>
          </a:p>
        </p:txBody>
      </p:sp>
      <p:pic>
        <p:nvPicPr>
          <p:cNvPr id="4" name="Picture 3" descr="VNets are using an Azure Firewall and Threat Intelligence to deny or allow traffic. ">
            <a:extLst>
              <a:ext uri="{FF2B5EF4-FFF2-40B4-BE49-F238E27FC236}">
                <a16:creationId xmlns:a16="http://schemas.microsoft.com/office/drawing/2014/main" id="{3ABB2A8A-49B2-471D-8816-8B37C098D8E8}"/>
              </a:ext>
            </a:extLst>
          </p:cNvPr>
          <p:cNvPicPr>
            <a:picLocks noChangeAspect="1"/>
          </p:cNvPicPr>
          <p:nvPr/>
        </p:nvPicPr>
        <p:blipFill>
          <a:blip r:embed="rId3"/>
          <a:stretch>
            <a:fillRect/>
          </a:stretch>
        </p:blipFill>
        <p:spPr>
          <a:xfrm>
            <a:off x="6687239" y="1883885"/>
            <a:ext cx="5427947" cy="3571276"/>
          </a:xfrm>
          <a:prstGeom prst="rect">
            <a:avLst/>
          </a:prstGeom>
        </p:spPr>
      </p:pic>
    </p:spTree>
    <p:extLst>
      <p:ext uri="{BB962C8B-B14F-4D97-AF65-F5344CB8AC3E}">
        <p14:creationId xmlns:p14="http://schemas.microsoft.com/office/powerpoint/2010/main" val="41631089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4BEE9-E5E3-4336-BA26-8B078D3D7218}"/>
              </a:ext>
            </a:extLst>
          </p:cNvPr>
          <p:cNvSpPr>
            <a:spLocks noGrp="1"/>
          </p:cNvSpPr>
          <p:nvPr>
            <p:ph type="title"/>
          </p:nvPr>
        </p:nvSpPr>
        <p:spPr>
          <a:xfrm>
            <a:off x="588263" y="457200"/>
            <a:ext cx="11018520" cy="553998"/>
          </a:xfrm>
        </p:spPr>
        <p:txBody>
          <a:bodyPr/>
          <a:lstStyle/>
          <a:p>
            <a:r>
              <a:rPr lang="en-US" dirty="0"/>
              <a:t>Implementing Firewalls</a:t>
            </a:r>
          </a:p>
        </p:txBody>
      </p:sp>
      <p:pic>
        <p:nvPicPr>
          <p:cNvPr id="4" name="Picture 3" descr="Diagram with three subnets. Numbers are aligned with the subnet and explained in the bullets on the slide.">
            <a:extLst>
              <a:ext uri="{FF2B5EF4-FFF2-40B4-BE49-F238E27FC236}">
                <a16:creationId xmlns:a16="http://schemas.microsoft.com/office/drawing/2014/main" id="{90E31D2A-4366-4E52-BE47-CBB971F77448}"/>
              </a:ext>
            </a:extLst>
          </p:cNvPr>
          <p:cNvPicPr>
            <a:picLocks noChangeAspect="1"/>
          </p:cNvPicPr>
          <p:nvPr/>
        </p:nvPicPr>
        <p:blipFill>
          <a:blip r:embed="rId3"/>
          <a:stretch>
            <a:fillRect/>
          </a:stretch>
        </p:blipFill>
        <p:spPr>
          <a:xfrm>
            <a:off x="1580006" y="1563012"/>
            <a:ext cx="8803387" cy="2225233"/>
          </a:xfrm>
          <a:prstGeom prst="rect">
            <a:avLst/>
          </a:prstGeom>
        </p:spPr>
      </p:pic>
      <p:sp>
        <p:nvSpPr>
          <p:cNvPr id="3" name="Text Placeholder 2">
            <a:extLst>
              <a:ext uri="{FF2B5EF4-FFF2-40B4-BE49-F238E27FC236}">
                <a16:creationId xmlns:a16="http://schemas.microsoft.com/office/drawing/2014/main" id="{39625B8D-E164-4860-B764-B2020C7C7677}"/>
              </a:ext>
            </a:extLst>
          </p:cNvPr>
          <p:cNvSpPr>
            <a:spLocks noGrp="1"/>
          </p:cNvSpPr>
          <p:nvPr>
            <p:ph type="body" sz="quarter" idx="10"/>
          </p:nvPr>
        </p:nvSpPr>
        <p:spPr>
          <a:xfrm>
            <a:off x="586581" y="4092575"/>
            <a:ext cx="11018838" cy="1698927"/>
          </a:xfrm>
        </p:spPr>
        <p:txBody>
          <a:bodyPr/>
          <a:lstStyle/>
          <a:p>
            <a:pPr marL="514350" indent="-514350">
              <a:buFont typeface="+mj-lt"/>
              <a:buAutoNum type="arabicPeriod"/>
            </a:pPr>
            <a:r>
              <a:rPr lang="en-US" sz="2400" dirty="0"/>
              <a:t>Create the network infrastructure.</a:t>
            </a:r>
          </a:p>
          <a:p>
            <a:pPr marL="514350" indent="-514350">
              <a:buFont typeface="+mj-lt"/>
              <a:buAutoNum type="arabicPeriod"/>
            </a:pPr>
            <a:r>
              <a:rPr lang="en-US" sz="2400" dirty="0"/>
              <a:t>Deploy the firewall.</a:t>
            </a:r>
          </a:p>
          <a:p>
            <a:pPr marL="514350" indent="-514350">
              <a:buFont typeface="+mj-lt"/>
              <a:buAutoNum type="arabicPeriod"/>
            </a:pPr>
            <a:r>
              <a:rPr lang="en-US" sz="2400" dirty="0"/>
              <a:t>Create a default route.</a:t>
            </a:r>
          </a:p>
          <a:p>
            <a:pPr marL="514350" indent="-514350">
              <a:buFont typeface="+mj-lt"/>
              <a:buAutoNum type="arabicPeriod"/>
            </a:pPr>
            <a:r>
              <a:rPr lang="en-US" sz="2400" dirty="0"/>
              <a:t>Configure rules.</a:t>
            </a:r>
          </a:p>
        </p:txBody>
      </p:sp>
      <p:sp>
        <p:nvSpPr>
          <p:cNvPr id="8" name="Rectangle 7">
            <a:extLst>
              <a:ext uri="{FF2B5EF4-FFF2-40B4-BE49-F238E27FC236}">
                <a16:creationId xmlns:a16="http://schemas.microsoft.com/office/drawing/2014/main" id="{BE84DC43-D8C9-4562-A2CF-F789F3FA3191}"/>
              </a:ext>
            </a:extLst>
          </p:cNvPr>
          <p:cNvSpPr/>
          <p:nvPr/>
        </p:nvSpPr>
        <p:spPr>
          <a:xfrm>
            <a:off x="515815" y="6095832"/>
            <a:ext cx="10547420" cy="461665"/>
          </a:xfrm>
          <a:prstGeom prst="rect">
            <a:avLst/>
          </a:prstGeom>
        </p:spPr>
        <p:txBody>
          <a:bodyPr wrap="square">
            <a:spAutoFit/>
          </a:bodyPr>
          <a:lstStyle/>
          <a:p>
            <a:r>
              <a:rPr lang="en-US" sz="2400" dirty="0">
                <a:solidFill>
                  <a:schemeClr val="accent3">
                    <a:lumMod val="75000"/>
                  </a:schemeClr>
                </a:solidFill>
              </a:rPr>
              <a:t>✔️</a:t>
            </a:r>
            <a:r>
              <a:rPr lang="en-US" sz="2400" dirty="0"/>
              <a:t> </a:t>
            </a:r>
            <a:r>
              <a:rPr lang="en-US" sz="2400" dirty="0">
                <a:latin typeface="Segoe UI Semilight" panose="020B0402040204020203" pitchFamily="34" charset="0"/>
                <a:cs typeface="Segoe UI Semilight" panose="020B0402040204020203" pitchFamily="34" charset="0"/>
              </a:rPr>
              <a:t>In production deployments, a Hub and Spoke model is recommended.</a:t>
            </a:r>
          </a:p>
        </p:txBody>
      </p:sp>
    </p:spTree>
    <p:extLst>
      <p:ext uri="{BB962C8B-B14F-4D97-AF65-F5344CB8AC3E}">
        <p14:creationId xmlns:p14="http://schemas.microsoft.com/office/powerpoint/2010/main" val="189916119"/>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6FEE1-EDF8-423D-BBCE-93C01A29C952}"/>
              </a:ext>
            </a:extLst>
          </p:cNvPr>
          <p:cNvSpPr>
            <a:spLocks noGrp="1"/>
          </p:cNvSpPr>
          <p:nvPr>
            <p:ph type="title"/>
          </p:nvPr>
        </p:nvSpPr>
        <p:spPr/>
        <p:txBody>
          <a:bodyPr/>
          <a:lstStyle/>
          <a:p>
            <a:r>
              <a:rPr lang="en-US" dirty="0"/>
              <a:t>Firewall Rules</a:t>
            </a:r>
          </a:p>
        </p:txBody>
      </p:sp>
      <p:sp>
        <p:nvSpPr>
          <p:cNvPr id="3" name="Text Placeholder 2">
            <a:extLst>
              <a:ext uri="{FF2B5EF4-FFF2-40B4-BE49-F238E27FC236}">
                <a16:creationId xmlns:a16="http://schemas.microsoft.com/office/drawing/2014/main" id="{2547C47B-B0C3-46B6-A77C-375848E37AF5}"/>
              </a:ext>
            </a:extLst>
          </p:cNvPr>
          <p:cNvSpPr>
            <a:spLocks noGrp="1"/>
          </p:cNvSpPr>
          <p:nvPr>
            <p:ph type="body" sz="quarter" idx="10"/>
          </p:nvPr>
        </p:nvSpPr>
        <p:spPr>
          <a:xfrm>
            <a:off x="880590" y="3728567"/>
            <a:ext cx="10504192" cy="2326791"/>
          </a:xfrm>
        </p:spPr>
        <p:txBody>
          <a:bodyPr/>
          <a:lstStyle/>
          <a:p>
            <a:r>
              <a:rPr lang="en-US" b="1" dirty="0"/>
              <a:t>NAT rules</a:t>
            </a:r>
            <a:r>
              <a:rPr lang="en-US" dirty="0"/>
              <a:t>. Configure DNAT rules to allow incoming connections</a:t>
            </a:r>
          </a:p>
          <a:p>
            <a:r>
              <a:rPr lang="en-US" b="1" dirty="0"/>
              <a:t>Network rules</a:t>
            </a:r>
            <a:r>
              <a:rPr lang="en-US" dirty="0"/>
              <a:t>. Configure rules that contain source addresses, protocols, destination ports, and destination addresses</a:t>
            </a:r>
          </a:p>
          <a:p>
            <a:r>
              <a:rPr lang="en-US" b="1" dirty="0"/>
              <a:t>Application rules</a:t>
            </a:r>
            <a:r>
              <a:rPr lang="en-US" dirty="0"/>
              <a:t>. Configure fully qualified domain names (FQDNs) that can be accessed from a subnet</a:t>
            </a:r>
          </a:p>
        </p:txBody>
      </p:sp>
      <p:pic>
        <p:nvPicPr>
          <p:cNvPr id="4" name="Picture 3" descr="Screenshot of the Azure Firewall Rules blade with three tabs: NAT rule collection, Network rule collection, and Application rule collection. ">
            <a:extLst>
              <a:ext uri="{FF2B5EF4-FFF2-40B4-BE49-F238E27FC236}">
                <a16:creationId xmlns:a16="http://schemas.microsoft.com/office/drawing/2014/main" id="{652CA8FF-653D-4BC0-8128-CB3C65F250DA}"/>
              </a:ext>
            </a:extLst>
          </p:cNvPr>
          <p:cNvPicPr>
            <a:picLocks noChangeAspect="1"/>
          </p:cNvPicPr>
          <p:nvPr/>
        </p:nvPicPr>
        <p:blipFill>
          <a:blip r:embed="rId3"/>
          <a:stretch>
            <a:fillRect/>
          </a:stretch>
        </p:blipFill>
        <p:spPr>
          <a:xfrm>
            <a:off x="1766871" y="1795882"/>
            <a:ext cx="8175938" cy="1148000"/>
          </a:xfrm>
          <a:prstGeom prst="rect">
            <a:avLst/>
          </a:prstGeom>
          <a:ln>
            <a:solidFill>
              <a:schemeClr val="tx1"/>
            </a:solidFill>
          </a:ln>
        </p:spPr>
      </p:pic>
    </p:spTree>
    <p:extLst>
      <p:ext uri="{BB962C8B-B14F-4D97-AF65-F5344CB8AC3E}">
        <p14:creationId xmlns:p14="http://schemas.microsoft.com/office/powerpoint/2010/main" val="298117459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cs typeface="Segoe UI"/>
              </a:rPr>
              <a:t>Lesson 05: Azure DNS</a:t>
            </a:r>
          </a:p>
        </p:txBody>
      </p:sp>
    </p:spTree>
    <p:extLst>
      <p:ext uri="{BB962C8B-B14F-4D97-AF65-F5344CB8AC3E}">
        <p14:creationId xmlns:p14="http://schemas.microsoft.com/office/powerpoint/2010/main" val="3381233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01: Virtual Networks</a:t>
            </a:r>
          </a:p>
        </p:txBody>
      </p:sp>
    </p:spTree>
    <p:extLst>
      <p:ext uri="{BB962C8B-B14F-4D97-AF65-F5344CB8AC3E}">
        <p14:creationId xmlns:p14="http://schemas.microsoft.com/office/powerpoint/2010/main" val="374676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59A6A-B20B-45F5-A780-AC3D243BA88E}"/>
              </a:ext>
            </a:extLst>
          </p:cNvPr>
          <p:cNvSpPr>
            <a:spLocks noGrp="1"/>
          </p:cNvSpPr>
          <p:nvPr>
            <p:ph type="title"/>
          </p:nvPr>
        </p:nvSpPr>
        <p:spPr/>
        <p:txBody>
          <a:bodyPr/>
          <a:lstStyle/>
          <a:p>
            <a:r>
              <a:rPr lang="en-US" dirty="0"/>
              <a:t>Azure DNS Overview</a:t>
            </a:r>
          </a:p>
        </p:txBody>
      </p:sp>
      <p:sp>
        <p:nvSpPr>
          <p:cNvPr id="3" name="Text Placeholder 2">
            <a:extLst>
              <a:ext uri="{FF2B5EF4-FFF2-40B4-BE49-F238E27FC236}">
                <a16:creationId xmlns:a16="http://schemas.microsoft.com/office/drawing/2014/main" id="{845E3F00-128B-4CD3-BE87-E0A69987626F}"/>
              </a:ext>
            </a:extLst>
          </p:cNvPr>
          <p:cNvSpPr>
            <a:spLocks noGrp="1"/>
          </p:cNvSpPr>
          <p:nvPr>
            <p:ph type="body" sz="quarter" idx="10"/>
          </p:nvPr>
        </p:nvSpPr>
        <p:spPr>
          <a:xfrm>
            <a:off x="584200" y="1435497"/>
            <a:ext cx="11018520" cy="4050340"/>
          </a:xfrm>
        </p:spPr>
        <p:txBody>
          <a:bodyPr vert="horz" wrap="square" lIns="0" tIns="0" rIns="0" bIns="0" rtlCol="0" anchor="t">
            <a:spAutoFit/>
          </a:bodyPr>
          <a:lstStyle/>
          <a:p>
            <a:r>
              <a:rPr lang="en-US" dirty="0">
                <a:latin typeface="Segoe UI Semilight"/>
                <a:cs typeface="Segoe UI Semilight"/>
              </a:rPr>
              <a:t>Domains and Custom Domains</a:t>
            </a:r>
          </a:p>
          <a:p>
            <a:r>
              <a:rPr lang="en-US" dirty="0">
                <a:latin typeface="Segoe UI Semilight"/>
                <a:cs typeface="Segoe UI Semilight"/>
              </a:rPr>
              <a:t>Verifying Custom Domain Names</a:t>
            </a:r>
          </a:p>
          <a:p>
            <a:r>
              <a:rPr lang="en-US" dirty="0">
                <a:latin typeface="Segoe UI Semilight"/>
                <a:cs typeface="Segoe UI Semilight"/>
              </a:rPr>
              <a:t>Azure DNS Zones</a:t>
            </a:r>
          </a:p>
          <a:p>
            <a:r>
              <a:rPr lang="en-US" dirty="0">
                <a:latin typeface="Segoe UI Semilight"/>
                <a:cs typeface="Segoe UI Semilight"/>
              </a:rPr>
              <a:t>DNS Delegation</a:t>
            </a:r>
          </a:p>
          <a:p>
            <a:r>
              <a:rPr lang="en-US" dirty="0">
                <a:latin typeface="Segoe UI Semilight"/>
                <a:cs typeface="Segoe UI Semilight"/>
              </a:rPr>
              <a:t>DNS Record Sets</a:t>
            </a:r>
          </a:p>
          <a:p>
            <a:r>
              <a:rPr lang="en-US" dirty="0">
                <a:latin typeface="Segoe UI Semilight"/>
                <a:cs typeface="Segoe UI Semilight"/>
              </a:rPr>
              <a:t>DNS for Private Domains </a:t>
            </a:r>
          </a:p>
          <a:p>
            <a:r>
              <a:rPr lang="en-US" dirty="0">
                <a:latin typeface="Segoe UI Semilight"/>
                <a:cs typeface="Segoe UI Semilight"/>
              </a:rPr>
              <a:t>Private Zones Scenarios </a:t>
            </a:r>
            <a:endParaRPr lang="en-US" dirty="0"/>
          </a:p>
          <a:p>
            <a:r>
              <a:rPr lang="en-US" dirty="0">
                <a:latin typeface="Segoe UI Semilight"/>
                <a:cs typeface="Segoe UI Semilight"/>
              </a:rPr>
              <a:t>Demonstration – DNS Name Resolution</a:t>
            </a:r>
          </a:p>
        </p:txBody>
      </p:sp>
    </p:spTree>
    <p:extLst>
      <p:ext uri="{BB962C8B-B14F-4D97-AF65-F5344CB8AC3E}">
        <p14:creationId xmlns:p14="http://schemas.microsoft.com/office/powerpoint/2010/main" val="1432426974"/>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015F5-7E54-4674-9594-975BAF12005A}"/>
              </a:ext>
            </a:extLst>
          </p:cNvPr>
          <p:cNvSpPr>
            <a:spLocks noGrp="1"/>
          </p:cNvSpPr>
          <p:nvPr>
            <p:ph type="title"/>
          </p:nvPr>
        </p:nvSpPr>
        <p:spPr/>
        <p:txBody>
          <a:bodyPr/>
          <a:lstStyle/>
          <a:p>
            <a:r>
              <a:rPr lang="en-US" dirty="0"/>
              <a:t>Domains and Custom Domains</a:t>
            </a:r>
          </a:p>
        </p:txBody>
      </p:sp>
      <p:sp>
        <p:nvSpPr>
          <p:cNvPr id="3" name="Text Placeholder 2">
            <a:extLst>
              <a:ext uri="{FF2B5EF4-FFF2-40B4-BE49-F238E27FC236}">
                <a16:creationId xmlns:a16="http://schemas.microsoft.com/office/drawing/2014/main" id="{C97B08B4-17DD-49E3-B081-AE5A0AFBEA32}"/>
              </a:ext>
            </a:extLst>
          </p:cNvPr>
          <p:cNvSpPr>
            <a:spLocks noGrp="1"/>
          </p:cNvSpPr>
          <p:nvPr>
            <p:ph type="body" sz="quarter" idx="10"/>
          </p:nvPr>
        </p:nvSpPr>
        <p:spPr>
          <a:xfrm>
            <a:off x="589972" y="1445436"/>
            <a:ext cx="5893305" cy="3274743"/>
          </a:xfrm>
        </p:spPr>
        <p:txBody>
          <a:bodyPr/>
          <a:lstStyle/>
          <a:p>
            <a:r>
              <a:rPr lang="en-US" dirty="0"/>
              <a:t>When you create an Azure subscription an Azure AD domain is created for you</a:t>
            </a:r>
          </a:p>
          <a:p>
            <a:r>
              <a:rPr lang="en-US" dirty="0"/>
              <a:t>The domain has initial domain name in the form </a:t>
            </a:r>
            <a:r>
              <a:rPr lang="en-US" i="1" dirty="0"/>
              <a:t>domainname.onmicrosoft.com</a:t>
            </a:r>
          </a:p>
          <a:p>
            <a:r>
              <a:rPr lang="en-US" dirty="0"/>
              <a:t>You can customize/change the name </a:t>
            </a:r>
          </a:p>
          <a:p>
            <a:r>
              <a:rPr lang="en-US" dirty="0"/>
              <a:t>After the custom name is added it must be verified (next topic)</a:t>
            </a:r>
          </a:p>
        </p:txBody>
      </p:sp>
      <p:pic>
        <p:nvPicPr>
          <p:cNvPr id="4" name="Picture 4" descr="Screenshot of the create a directory configuration tab.">
            <a:extLst>
              <a:ext uri="{FF2B5EF4-FFF2-40B4-BE49-F238E27FC236}">
                <a16:creationId xmlns:a16="http://schemas.microsoft.com/office/drawing/2014/main" id="{86E31A40-8568-42C3-9BCF-4A471BA1FA0B}"/>
              </a:ext>
            </a:extLst>
          </p:cNvPr>
          <p:cNvPicPr>
            <a:picLocks noChangeAspect="1"/>
          </p:cNvPicPr>
          <p:nvPr/>
        </p:nvPicPr>
        <p:blipFill>
          <a:blip r:embed="rId3"/>
          <a:stretch>
            <a:fillRect/>
          </a:stretch>
        </p:blipFill>
        <p:spPr>
          <a:xfrm>
            <a:off x="7396552" y="1011198"/>
            <a:ext cx="3597563" cy="2937370"/>
          </a:xfrm>
          <a:prstGeom prst="rect">
            <a:avLst/>
          </a:prstGeom>
          <a:ln>
            <a:solidFill>
              <a:schemeClr val="tx1"/>
            </a:solidFill>
          </a:ln>
        </p:spPr>
      </p:pic>
      <p:pic>
        <p:nvPicPr>
          <p:cNvPr id="5" name="Picture 4" descr="Screenshot of adding a custom domain name. ">
            <a:extLst>
              <a:ext uri="{FF2B5EF4-FFF2-40B4-BE49-F238E27FC236}">
                <a16:creationId xmlns:a16="http://schemas.microsoft.com/office/drawing/2014/main" id="{12C2456B-60BD-4735-9C16-311FF09B1B35}"/>
              </a:ext>
            </a:extLst>
          </p:cNvPr>
          <p:cNvPicPr>
            <a:picLocks noChangeAspect="1"/>
          </p:cNvPicPr>
          <p:nvPr/>
        </p:nvPicPr>
        <p:blipFill>
          <a:blip r:embed="rId4"/>
          <a:stretch>
            <a:fillRect/>
          </a:stretch>
        </p:blipFill>
        <p:spPr>
          <a:xfrm>
            <a:off x="7742770" y="4505325"/>
            <a:ext cx="2905125" cy="1895475"/>
          </a:xfrm>
          <a:prstGeom prst="rect">
            <a:avLst/>
          </a:prstGeom>
        </p:spPr>
      </p:pic>
      <p:sp>
        <p:nvSpPr>
          <p:cNvPr id="7" name="Arrow: Down 6">
            <a:extLst>
              <a:ext uri="{FF2B5EF4-FFF2-40B4-BE49-F238E27FC236}">
                <a16:creationId xmlns:a16="http://schemas.microsoft.com/office/drawing/2014/main" id="{E446F3D1-E10E-4757-9849-93073EC277D3}"/>
              </a:ext>
              <a:ext uri="{C183D7F6-B498-43B3-948B-1728B52AA6E4}">
                <adec:decorative xmlns:adec="http://schemas.microsoft.com/office/drawing/2017/decorative" val="1"/>
              </a:ext>
            </a:extLst>
          </p:cNvPr>
          <p:cNvSpPr/>
          <p:nvPr/>
        </p:nvSpPr>
        <p:spPr bwMode="auto">
          <a:xfrm>
            <a:off x="8728364" y="4165480"/>
            <a:ext cx="1068779" cy="334327"/>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797390050"/>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A3137-CCDE-4D5D-AAB3-7D5EC85AF276}"/>
              </a:ext>
            </a:extLst>
          </p:cNvPr>
          <p:cNvSpPr>
            <a:spLocks noGrp="1"/>
          </p:cNvSpPr>
          <p:nvPr>
            <p:ph type="title"/>
          </p:nvPr>
        </p:nvSpPr>
        <p:spPr/>
        <p:txBody>
          <a:bodyPr/>
          <a:lstStyle/>
          <a:p>
            <a:r>
              <a:rPr lang="en-US" dirty="0"/>
              <a:t>Verify the Custom Domain Name</a:t>
            </a:r>
          </a:p>
        </p:txBody>
      </p:sp>
      <p:sp>
        <p:nvSpPr>
          <p:cNvPr id="3" name="Text Placeholder 2">
            <a:extLst>
              <a:ext uri="{FF2B5EF4-FFF2-40B4-BE49-F238E27FC236}">
                <a16:creationId xmlns:a16="http://schemas.microsoft.com/office/drawing/2014/main" id="{BF5AA6E9-4437-47A5-BE00-32DCCF96C249}"/>
              </a:ext>
            </a:extLst>
          </p:cNvPr>
          <p:cNvSpPr>
            <a:spLocks noGrp="1"/>
          </p:cNvSpPr>
          <p:nvPr>
            <p:ph type="body" sz="quarter" idx="10"/>
          </p:nvPr>
        </p:nvSpPr>
        <p:spPr>
          <a:xfrm>
            <a:off x="584200" y="1435496"/>
            <a:ext cx="5167376" cy="4567404"/>
          </a:xfrm>
        </p:spPr>
        <p:txBody>
          <a:bodyPr/>
          <a:lstStyle/>
          <a:p>
            <a:r>
              <a:rPr lang="en-US" dirty="0"/>
              <a:t>Verification demonstrates ownership of the domain name</a:t>
            </a:r>
          </a:p>
          <a:p>
            <a:r>
              <a:rPr lang="en-US" dirty="0"/>
              <a:t>Add a DNS record (MX or TXT) that is provided by Azure into your company’s DNS zone</a:t>
            </a:r>
          </a:p>
          <a:p>
            <a:r>
              <a:rPr lang="en-US" dirty="0"/>
              <a:t>Azure will query the DNS domain for the presence of the record</a:t>
            </a:r>
          </a:p>
          <a:p>
            <a:r>
              <a:rPr lang="en-US" dirty="0"/>
              <a:t>This could take several minutes or several hours</a:t>
            </a:r>
          </a:p>
        </p:txBody>
      </p:sp>
      <p:pic>
        <p:nvPicPr>
          <p:cNvPr id="4" name="Picture 5" descr="Screenshot of the add a DNS text record page. ">
            <a:extLst>
              <a:ext uri="{FF2B5EF4-FFF2-40B4-BE49-F238E27FC236}">
                <a16:creationId xmlns:a16="http://schemas.microsoft.com/office/drawing/2014/main" id="{AE6D26F6-81F5-4319-8D58-8494DD096643}"/>
              </a:ext>
            </a:extLst>
          </p:cNvPr>
          <p:cNvPicPr>
            <a:picLocks noChangeAspect="1"/>
          </p:cNvPicPr>
          <p:nvPr/>
        </p:nvPicPr>
        <p:blipFill>
          <a:blip r:embed="rId3"/>
          <a:stretch>
            <a:fillRect/>
          </a:stretch>
        </p:blipFill>
        <p:spPr>
          <a:xfrm>
            <a:off x="6213764" y="1438289"/>
            <a:ext cx="5156200" cy="4564466"/>
          </a:xfrm>
          <a:prstGeom prst="rect">
            <a:avLst/>
          </a:prstGeom>
          <a:ln>
            <a:solidFill>
              <a:schemeClr val="tx1"/>
            </a:solidFill>
          </a:ln>
        </p:spPr>
      </p:pic>
    </p:spTree>
    <p:extLst>
      <p:ext uri="{BB962C8B-B14F-4D97-AF65-F5344CB8AC3E}">
        <p14:creationId xmlns:p14="http://schemas.microsoft.com/office/powerpoint/2010/main" val="3237138387"/>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DNS Zones</a:t>
            </a:r>
          </a:p>
        </p:txBody>
      </p:sp>
      <p:sp>
        <p:nvSpPr>
          <p:cNvPr id="4" name="Text Placeholder 3">
            <a:extLst>
              <a:ext uri="{FF2B5EF4-FFF2-40B4-BE49-F238E27FC236}">
                <a16:creationId xmlns:a16="http://schemas.microsoft.com/office/drawing/2014/main" id="{E69AB0F7-30E7-4B07-892B-6E092350C69E}"/>
              </a:ext>
            </a:extLst>
          </p:cNvPr>
          <p:cNvSpPr>
            <a:spLocks noGrp="1"/>
          </p:cNvSpPr>
          <p:nvPr>
            <p:ph type="body" sz="quarter" idx="10"/>
          </p:nvPr>
        </p:nvSpPr>
        <p:spPr>
          <a:xfrm>
            <a:off x="584200" y="1452961"/>
            <a:ext cx="5170748" cy="4816077"/>
          </a:xfrm>
        </p:spPr>
        <p:txBody>
          <a:bodyPr/>
          <a:lstStyle/>
          <a:p>
            <a:r>
              <a:rPr lang="en-US" sz="2400" dirty="0"/>
              <a:t>A DNS zone hosts the DNS records for a domain</a:t>
            </a:r>
          </a:p>
          <a:p>
            <a:pPr lvl="0"/>
            <a:r>
              <a:rPr lang="en-US" sz="2400" dirty="0"/>
              <a:t>The name of the zone must be unique within the resource group</a:t>
            </a:r>
          </a:p>
          <a:p>
            <a:pPr lvl="0"/>
            <a:r>
              <a:rPr lang="en-US" sz="2400" dirty="0"/>
              <a:t>Where multiple zones share the same name, each instance is assigned different name server addresses </a:t>
            </a:r>
          </a:p>
          <a:p>
            <a:pPr lvl="0"/>
            <a:r>
              <a:rPr lang="en-US" sz="2400" dirty="0"/>
              <a:t>Only one set of addresses can be configured with the domain name registrar </a:t>
            </a:r>
          </a:p>
        </p:txBody>
      </p:sp>
      <p:pic>
        <p:nvPicPr>
          <p:cNvPr id="2" name="Picture 2" descr="Screenshot of the create a DNS zone page. ">
            <a:extLst>
              <a:ext uri="{FF2B5EF4-FFF2-40B4-BE49-F238E27FC236}">
                <a16:creationId xmlns:a16="http://schemas.microsoft.com/office/drawing/2014/main" id="{C3151A95-A1FA-4093-8EEE-02BCF1992F2A}"/>
              </a:ext>
            </a:extLst>
          </p:cNvPr>
          <p:cNvPicPr>
            <a:picLocks noChangeAspect="1"/>
          </p:cNvPicPr>
          <p:nvPr/>
        </p:nvPicPr>
        <p:blipFill>
          <a:blip r:embed="rId3"/>
          <a:stretch>
            <a:fillRect/>
          </a:stretch>
        </p:blipFill>
        <p:spPr>
          <a:xfrm>
            <a:off x="6485081" y="1452693"/>
            <a:ext cx="5040745" cy="4264341"/>
          </a:xfrm>
          <a:prstGeom prst="rect">
            <a:avLst/>
          </a:prstGeom>
          <a:ln>
            <a:solidFill>
              <a:schemeClr val="tx1"/>
            </a:solidFill>
          </a:ln>
        </p:spPr>
      </p:pic>
    </p:spTree>
    <p:extLst>
      <p:ext uri="{BB962C8B-B14F-4D97-AF65-F5344CB8AC3E}">
        <p14:creationId xmlns:p14="http://schemas.microsoft.com/office/powerpoint/2010/main" val="1646937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DNS Delegation</a:t>
            </a:r>
          </a:p>
        </p:txBody>
      </p:sp>
      <p:sp>
        <p:nvSpPr>
          <p:cNvPr id="3" name="Text Placeholder 2">
            <a:extLst>
              <a:ext uri="{FF2B5EF4-FFF2-40B4-BE49-F238E27FC236}">
                <a16:creationId xmlns:a16="http://schemas.microsoft.com/office/drawing/2014/main" id="{1AEE1E11-6CBE-4069-BCE4-4A36AF388C6D}"/>
              </a:ext>
            </a:extLst>
          </p:cNvPr>
          <p:cNvSpPr>
            <a:spLocks noGrp="1"/>
          </p:cNvSpPr>
          <p:nvPr>
            <p:ph type="body" sz="quarter" idx="10"/>
          </p:nvPr>
        </p:nvSpPr>
        <p:spPr>
          <a:xfrm>
            <a:off x="476568" y="1526938"/>
            <a:ext cx="5034944" cy="2063313"/>
          </a:xfrm>
        </p:spPr>
        <p:txBody>
          <a:bodyPr/>
          <a:lstStyle/>
          <a:p>
            <a:r>
              <a:rPr lang="en-US" dirty="0"/>
              <a:t>When delegating a domain to Azure DNS, you must use the name server names provided by Azure DNS – use all four</a:t>
            </a:r>
          </a:p>
          <a:p>
            <a:r>
              <a:rPr lang="en-US" dirty="0"/>
              <a:t>Once the DNS zone is created, update the parent registrar</a:t>
            </a:r>
          </a:p>
          <a:p>
            <a:r>
              <a:rPr lang="en-US" dirty="0"/>
              <a:t>For child zones, register the NS records in the parent domain</a:t>
            </a:r>
          </a:p>
        </p:txBody>
      </p:sp>
      <p:pic>
        <p:nvPicPr>
          <p:cNvPr id="4" name="Picture 4" descr="Screenshot of the DNS delegation page. ">
            <a:extLst>
              <a:ext uri="{FF2B5EF4-FFF2-40B4-BE49-F238E27FC236}">
                <a16:creationId xmlns:a16="http://schemas.microsoft.com/office/drawing/2014/main" id="{B4B8A053-2C92-4990-A09D-0C7DABF45676}"/>
              </a:ext>
            </a:extLst>
          </p:cNvPr>
          <p:cNvPicPr>
            <a:picLocks noChangeAspect="1"/>
          </p:cNvPicPr>
          <p:nvPr/>
        </p:nvPicPr>
        <p:blipFill>
          <a:blip r:embed="rId3"/>
          <a:stretch>
            <a:fillRect/>
          </a:stretch>
        </p:blipFill>
        <p:spPr>
          <a:xfrm>
            <a:off x="5698837" y="1936201"/>
            <a:ext cx="5906654" cy="3050253"/>
          </a:xfrm>
          <a:prstGeom prst="rect">
            <a:avLst/>
          </a:prstGeom>
          <a:ln>
            <a:solidFill>
              <a:schemeClr val="tx1"/>
            </a:solidFill>
          </a:ln>
        </p:spPr>
      </p:pic>
    </p:spTree>
    <p:extLst>
      <p:ext uri="{BB962C8B-B14F-4D97-AF65-F5344CB8AC3E}">
        <p14:creationId xmlns:p14="http://schemas.microsoft.com/office/powerpoint/2010/main" val="4138574709"/>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E645B-1F5B-40E4-9CB7-9CFBFB74CC3E}"/>
              </a:ext>
            </a:extLst>
          </p:cNvPr>
          <p:cNvSpPr>
            <a:spLocks noGrp="1"/>
          </p:cNvSpPr>
          <p:nvPr>
            <p:ph type="title"/>
          </p:nvPr>
        </p:nvSpPr>
        <p:spPr/>
        <p:txBody>
          <a:bodyPr/>
          <a:lstStyle/>
          <a:p>
            <a:r>
              <a:rPr lang="en-US" dirty="0"/>
              <a:t>DNS Record Sets</a:t>
            </a:r>
          </a:p>
        </p:txBody>
      </p:sp>
      <p:sp>
        <p:nvSpPr>
          <p:cNvPr id="3" name="Text Placeholder 2">
            <a:extLst>
              <a:ext uri="{FF2B5EF4-FFF2-40B4-BE49-F238E27FC236}">
                <a16:creationId xmlns:a16="http://schemas.microsoft.com/office/drawing/2014/main" id="{57FB410B-FD5D-4FF3-A9E3-F58B752BA9F3}"/>
              </a:ext>
            </a:extLst>
          </p:cNvPr>
          <p:cNvSpPr>
            <a:spLocks noGrp="1"/>
          </p:cNvSpPr>
          <p:nvPr>
            <p:ph type="body" sz="quarter" idx="10"/>
          </p:nvPr>
        </p:nvSpPr>
        <p:spPr>
          <a:xfrm>
            <a:off x="584200" y="1435497"/>
            <a:ext cx="6154928" cy="4136517"/>
          </a:xfrm>
        </p:spPr>
        <p:txBody>
          <a:bodyPr/>
          <a:lstStyle/>
          <a:p>
            <a:r>
              <a:rPr lang="en-US" dirty="0"/>
              <a:t>A record set is a collection of records in a zone that have the same name and are the same type</a:t>
            </a:r>
          </a:p>
          <a:p>
            <a:r>
              <a:rPr lang="en-US" dirty="0"/>
              <a:t>You can add up to 20 records to any record set</a:t>
            </a:r>
          </a:p>
          <a:p>
            <a:r>
              <a:rPr lang="en-US" dirty="0"/>
              <a:t>A record set cannot contain two identical records</a:t>
            </a:r>
          </a:p>
          <a:p>
            <a:r>
              <a:rPr lang="en-US" dirty="0"/>
              <a:t>Changing the drop-down Type, changes the information required</a:t>
            </a:r>
          </a:p>
        </p:txBody>
      </p:sp>
      <p:pic>
        <p:nvPicPr>
          <p:cNvPr id="5" name="Picture 5" descr="Screenshot of the DNS add record set page. ">
            <a:extLst>
              <a:ext uri="{FF2B5EF4-FFF2-40B4-BE49-F238E27FC236}">
                <a16:creationId xmlns:a16="http://schemas.microsoft.com/office/drawing/2014/main" id="{443599F9-64A8-408B-B810-5A47BB1815FB}"/>
              </a:ext>
            </a:extLst>
          </p:cNvPr>
          <p:cNvPicPr>
            <a:picLocks noChangeAspect="1"/>
          </p:cNvPicPr>
          <p:nvPr/>
        </p:nvPicPr>
        <p:blipFill>
          <a:blip r:embed="rId3"/>
          <a:stretch>
            <a:fillRect/>
          </a:stretch>
        </p:blipFill>
        <p:spPr>
          <a:xfrm>
            <a:off x="6946900" y="1434156"/>
            <a:ext cx="4561609" cy="4255234"/>
          </a:xfrm>
          <a:prstGeom prst="rect">
            <a:avLst/>
          </a:prstGeom>
          <a:ln>
            <a:solidFill>
              <a:schemeClr val="tx1"/>
            </a:solidFill>
          </a:ln>
        </p:spPr>
      </p:pic>
    </p:spTree>
    <p:extLst>
      <p:ext uri="{BB962C8B-B14F-4D97-AF65-F5344CB8AC3E}">
        <p14:creationId xmlns:p14="http://schemas.microsoft.com/office/powerpoint/2010/main" val="833344192"/>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05605-C6B8-454F-991A-3BC0214DCFD8}"/>
              </a:ext>
            </a:extLst>
          </p:cNvPr>
          <p:cNvSpPr>
            <a:spLocks noGrp="1"/>
          </p:cNvSpPr>
          <p:nvPr>
            <p:ph type="title"/>
          </p:nvPr>
        </p:nvSpPr>
        <p:spPr/>
        <p:txBody>
          <a:bodyPr/>
          <a:lstStyle/>
          <a:p>
            <a:r>
              <a:rPr lang="en-US" dirty="0"/>
              <a:t>DNS for Private Domains</a:t>
            </a:r>
          </a:p>
        </p:txBody>
      </p:sp>
      <p:sp>
        <p:nvSpPr>
          <p:cNvPr id="3" name="Text Placeholder 2">
            <a:extLst>
              <a:ext uri="{FF2B5EF4-FFF2-40B4-BE49-F238E27FC236}">
                <a16:creationId xmlns:a16="http://schemas.microsoft.com/office/drawing/2014/main" id="{4221813D-F1DF-424E-8C96-7BFC93F38FD3}"/>
              </a:ext>
            </a:extLst>
          </p:cNvPr>
          <p:cNvSpPr>
            <a:spLocks noGrp="1"/>
          </p:cNvSpPr>
          <p:nvPr>
            <p:ph type="body" sz="quarter" idx="10"/>
          </p:nvPr>
        </p:nvSpPr>
        <p:spPr>
          <a:xfrm>
            <a:off x="584200" y="1435497"/>
            <a:ext cx="5898896" cy="4825937"/>
          </a:xfrm>
        </p:spPr>
        <p:txBody>
          <a:bodyPr/>
          <a:lstStyle/>
          <a:p>
            <a:r>
              <a:rPr lang="en-US" dirty="0"/>
              <a:t>Use your own custom domain names</a:t>
            </a:r>
          </a:p>
          <a:p>
            <a:r>
              <a:rPr lang="en-US" dirty="0"/>
              <a:t>Provides name resolution for VMs within a VNet and between VNets</a:t>
            </a:r>
          </a:p>
          <a:p>
            <a:r>
              <a:rPr lang="en-US" dirty="0"/>
              <a:t>Automatic hostname record management</a:t>
            </a:r>
          </a:p>
          <a:p>
            <a:r>
              <a:rPr lang="en-US" dirty="0"/>
              <a:t>Removes the need for custom DNS solutions</a:t>
            </a:r>
          </a:p>
          <a:p>
            <a:r>
              <a:rPr lang="en-US" dirty="0"/>
              <a:t>Use all common DNS records types</a:t>
            </a:r>
          </a:p>
          <a:p>
            <a:r>
              <a:rPr lang="en-US" dirty="0"/>
              <a:t>Available in all Azure regions</a:t>
            </a:r>
          </a:p>
          <a:p>
            <a:endParaRPr lang="en-US" dirty="0"/>
          </a:p>
        </p:txBody>
      </p:sp>
      <p:pic>
        <p:nvPicPr>
          <p:cNvPr id="5" name="Picture 4" descr="Diagram showing a VM requesting and receiving a local IP address from Azure DNS. The IP address is used to communicate with another VM in the same virtual network. ">
            <a:extLst>
              <a:ext uri="{FF2B5EF4-FFF2-40B4-BE49-F238E27FC236}">
                <a16:creationId xmlns:a16="http://schemas.microsoft.com/office/drawing/2014/main" id="{F8DD0FB6-C7EB-4857-B5D6-372D0DDD0D8F}"/>
              </a:ext>
            </a:extLst>
          </p:cNvPr>
          <p:cNvPicPr>
            <a:picLocks noChangeAspect="1"/>
          </p:cNvPicPr>
          <p:nvPr/>
        </p:nvPicPr>
        <p:blipFill>
          <a:blip r:embed="rId3"/>
          <a:stretch>
            <a:fillRect/>
          </a:stretch>
        </p:blipFill>
        <p:spPr>
          <a:xfrm>
            <a:off x="7003558" y="2036156"/>
            <a:ext cx="4837795" cy="2958275"/>
          </a:xfrm>
          <a:prstGeom prst="rect">
            <a:avLst/>
          </a:prstGeom>
        </p:spPr>
      </p:pic>
    </p:spTree>
    <p:extLst>
      <p:ext uri="{BB962C8B-B14F-4D97-AF65-F5344CB8AC3E}">
        <p14:creationId xmlns:p14="http://schemas.microsoft.com/office/powerpoint/2010/main" val="844532542"/>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Private Zone Scenarios</a:t>
            </a:r>
          </a:p>
        </p:txBody>
      </p:sp>
      <p:sp>
        <p:nvSpPr>
          <p:cNvPr id="8" name="Text Placeholder 5">
            <a:extLst>
              <a:ext uri="{FF2B5EF4-FFF2-40B4-BE49-F238E27FC236}">
                <a16:creationId xmlns:a16="http://schemas.microsoft.com/office/drawing/2014/main" id="{195E3433-F99E-4046-8121-61855E87D55E}"/>
              </a:ext>
            </a:extLst>
          </p:cNvPr>
          <p:cNvSpPr>
            <a:spLocks noGrp="1"/>
          </p:cNvSpPr>
          <p:nvPr>
            <p:ph type="body" sz="quarter" idx="10"/>
          </p:nvPr>
        </p:nvSpPr>
        <p:spPr>
          <a:xfrm>
            <a:off x="454991" y="4506688"/>
            <a:ext cx="11018520" cy="1465016"/>
          </a:xfrm>
        </p:spPr>
        <p:txBody>
          <a:bodyPr/>
          <a:lstStyle/>
          <a:p>
            <a:r>
              <a:rPr lang="en-US" dirty="0"/>
              <a:t>DNS resolution in VNet1 is private and not accessible from the Internet</a:t>
            </a:r>
          </a:p>
          <a:p>
            <a:r>
              <a:rPr lang="en-US" dirty="0"/>
              <a:t>DNS queries across the virtual networks are resolved</a:t>
            </a:r>
          </a:p>
          <a:p>
            <a:r>
              <a:rPr lang="en-US" dirty="0"/>
              <a:t>Reverse DNS queries are scoped to the same virtual network</a:t>
            </a:r>
          </a:p>
        </p:txBody>
      </p:sp>
      <p:grpSp>
        <p:nvGrpSpPr>
          <p:cNvPr id="2" name="Group 1" descr="Diagram showing VNet1 as the registration VNet and VNet1 as the resolution VNet. Azure DNS is providing private zone records for the two VNets. ">
            <a:extLst>
              <a:ext uri="{FF2B5EF4-FFF2-40B4-BE49-F238E27FC236}">
                <a16:creationId xmlns:a16="http://schemas.microsoft.com/office/drawing/2014/main" id="{FE24B6EA-A9FF-4585-A9F6-E9FFD4B61A74}"/>
              </a:ext>
            </a:extLst>
          </p:cNvPr>
          <p:cNvGrpSpPr/>
          <p:nvPr/>
        </p:nvGrpSpPr>
        <p:grpSpPr>
          <a:xfrm>
            <a:off x="1877875" y="1361661"/>
            <a:ext cx="7405273" cy="2768876"/>
            <a:chOff x="1877875" y="1361661"/>
            <a:chExt cx="7405273" cy="2768876"/>
          </a:xfrm>
        </p:grpSpPr>
        <p:pic>
          <p:nvPicPr>
            <p:cNvPr id="3" name="Picture 2" descr="Diagram showing VNet1 as the registration VNet and VNet1 as the resolution VNet. Azure DNS is providing private zone records for the two VNets. ">
              <a:extLst>
                <a:ext uri="{FF2B5EF4-FFF2-40B4-BE49-F238E27FC236}">
                  <a16:creationId xmlns:a16="http://schemas.microsoft.com/office/drawing/2014/main" id="{91506BEC-5F15-4C33-BAFC-2CEB48AA3617}"/>
                </a:ext>
              </a:extLst>
            </p:cNvPr>
            <p:cNvPicPr>
              <a:picLocks noChangeAspect="1"/>
            </p:cNvPicPr>
            <p:nvPr/>
          </p:nvPicPr>
          <p:blipFill>
            <a:blip r:embed="rId3"/>
            <a:stretch>
              <a:fillRect/>
            </a:stretch>
          </p:blipFill>
          <p:spPr>
            <a:xfrm>
              <a:off x="1877875" y="1361661"/>
              <a:ext cx="6384731" cy="2768876"/>
            </a:xfrm>
            <a:prstGeom prst="rect">
              <a:avLst/>
            </a:prstGeom>
          </p:spPr>
        </p:pic>
        <p:sp>
          <p:nvSpPr>
            <p:cNvPr id="4" name="Rectangle 3" descr="Azure DNS is answering and providing responses to queries. ">
              <a:extLst>
                <a:ext uri="{FF2B5EF4-FFF2-40B4-BE49-F238E27FC236}">
                  <a16:creationId xmlns:a16="http://schemas.microsoft.com/office/drawing/2014/main" id="{A3474874-1B42-4546-A15B-9D3BDF62ABD1}"/>
                </a:ext>
              </a:extLst>
            </p:cNvPr>
            <p:cNvSpPr/>
            <p:nvPr/>
          </p:nvSpPr>
          <p:spPr bwMode="auto">
            <a:xfrm>
              <a:off x="7733760" y="2228254"/>
              <a:ext cx="1549388" cy="97123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VNet2</a:t>
              </a:r>
            </a:p>
            <a:p>
              <a:pPr algn="l" defTabSz="932472"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Resolution</a:t>
              </a:r>
            </a:p>
          </p:txBody>
        </p:sp>
        <p:cxnSp>
          <p:nvCxnSpPr>
            <p:cNvPr id="6" name="Straight Arrow Connector 5">
              <a:extLst>
                <a:ext uri="{FF2B5EF4-FFF2-40B4-BE49-F238E27FC236}">
                  <a16:creationId xmlns:a16="http://schemas.microsoft.com/office/drawing/2014/main" id="{9DDC4432-4233-4C00-8E0C-A0FD581FE5FC}"/>
                </a:ext>
              </a:extLst>
            </p:cNvPr>
            <p:cNvCxnSpPr>
              <a:cxnSpLocks/>
              <a:endCxn id="4" idx="1"/>
            </p:cNvCxnSpPr>
            <p:nvPr/>
          </p:nvCxnSpPr>
          <p:spPr>
            <a:xfrm>
              <a:off x="7185097" y="2713872"/>
              <a:ext cx="548662" cy="0"/>
            </a:xfrm>
            <a:prstGeom prst="straightConnector1">
              <a:avLst/>
            </a:prstGeom>
            <a:ln w="19050">
              <a:solidFill>
                <a:schemeClr val="tx1"/>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35894154"/>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A1961-EF07-4B34-A4F5-A97D1136528C}"/>
              </a:ext>
            </a:extLst>
          </p:cNvPr>
          <p:cNvSpPr>
            <a:spLocks noGrp="1"/>
          </p:cNvSpPr>
          <p:nvPr>
            <p:ph type="title"/>
          </p:nvPr>
        </p:nvSpPr>
        <p:spPr/>
        <p:txBody>
          <a:bodyPr/>
          <a:lstStyle/>
          <a:p>
            <a:r>
              <a:rPr lang="en-US" dirty="0"/>
              <a:t>Demonstration – DNS Name Resolution</a:t>
            </a:r>
          </a:p>
        </p:txBody>
      </p:sp>
      <p:sp>
        <p:nvSpPr>
          <p:cNvPr id="3" name="Text Placeholder 2">
            <a:extLst>
              <a:ext uri="{FF2B5EF4-FFF2-40B4-BE49-F238E27FC236}">
                <a16:creationId xmlns:a16="http://schemas.microsoft.com/office/drawing/2014/main" id="{9FE4D301-447F-48F2-9631-A2EFC31CE8C8}"/>
              </a:ext>
            </a:extLst>
          </p:cNvPr>
          <p:cNvSpPr>
            <a:spLocks noGrp="1"/>
          </p:cNvSpPr>
          <p:nvPr>
            <p:ph type="body" sz="quarter" idx="10"/>
          </p:nvPr>
        </p:nvSpPr>
        <p:spPr>
          <a:xfrm>
            <a:off x="584200" y="1435497"/>
            <a:ext cx="11018520" cy="3016210"/>
          </a:xfrm>
        </p:spPr>
        <p:txBody>
          <a:bodyPr/>
          <a:lstStyle/>
          <a:p>
            <a:r>
              <a:rPr lang="en-US" dirty="0"/>
              <a:t>Create a DNS zone</a:t>
            </a:r>
          </a:p>
          <a:p>
            <a:r>
              <a:rPr lang="en-US" dirty="0"/>
              <a:t>Add a DNS record set</a:t>
            </a:r>
          </a:p>
          <a:p>
            <a:r>
              <a:rPr lang="en-US" dirty="0"/>
              <a:t>Use PowerShell to view DNS information</a:t>
            </a:r>
          </a:p>
          <a:p>
            <a:r>
              <a:rPr lang="en-US" dirty="0"/>
              <a:t>View your name servers</a:t>
            </a:r>
          </a:p>
          <a:p>
            <a:r>
              <a:rPr lang="en-US" dirty="0"/>
              <a:t>Test the resolution</a:t>
            </a:r>
          </a:p>
          <a:p>
            <a:r>
              <a:rPr lang="en-US" dirty="0"/>
              <a:t>Explore DNS metrics</a:t>
            </a:r>
          </a:p>
        </p:txBody>
      </p:sp>
    </p:spTree>
    <p:extLst>
      <p:ext uri="{BB962C8B-B14F-4D97-AF65-F5344CB8AC3E}">
        <p14:creationId xmlns:p14="http://schemas.microsoft.com/office/powerpoint/2010/main" val="2289464969"/>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605313" y="2969388"/>
            <a:ext cx="9308592" cy="498598"/>
          </a:xfrm>
        </p:spPr>
        <p:txBody>
          <a:bodyPr/>
          <a:lstStyle/>
          <a:p>
            <a:r>
              <a:rPr lang="en-US" dirty="0"/>
              <a:t>Lesson 06: Module 04 Lab and Review</a:t>
            </a:r>
          </a:p>
        </p:txBody>
      </p:sp>
    </p:spTree>
    <p:extLst>
      <p:ext uri="{BB962C8B-B14F-4D97-AF65-F5344CB8AC3E}">
        <p14:creationId xmlns:p14="http://schemas.microsoft.com/office/powerpoint/2010/main" val="3194727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59A6A-B20B-45F5-A780-AC3D243BA88E}"/>
              </a:ext>
            </a:extLst>
          </p:cNvPr>
          <p:cNvSpPr>
            <a:spLocks noGrp="1"/>
          </p:cNvSpPr>
          <p:nvPr>
            <p:ph type="title"/>
          </p:nvPr>
        </p:nvSpPr>
        <p:spPr/>
        <p:txBody>
          <a:bodyPr/>
          <a:lstStyle/>
          <a:p>
            <a:r>
              <a:rPr lang="en-US" dirty="0"/>
              <a:t>Virtual Networks Overview</a:t>
            </a:r>
          </a:p>
        </p:txBody>
      </p:sp>
      <p:sp>
        <p:nvSpPr>
          <p:cNvPr id="3" name="Text Placeholder 2">
            <a:extLst>
              <a:ext uri="{FF2B5EF4-FFF2-40B4-BE49-F238E27FC236}">
                <a16:creationId xmlns:a16="http://schemas.microsoft.com/office/drawing/2014/main" id="{845E3F00-128B-4CD3-BE87-E0A69987626F}"/>
              </a:ext>
            </a:extLst>
          </p:cNvPr>
          <p:cNvSpPr>
            <a:spLocks noGrp="1"/>
          </p:cNvSpPr>
          <p:nvPr>
            <p:ph type="body" sz="quarter" idx="10"/>
          </p:nvPr>
        </p:nvSpPr>
        <p:spPr>
          <a:xfrm>
            <a:off x="584200" y="1435497"/>
            <a:ext cx="11018520" cy="3016210"/>
          </a:xfrm>
        </p:spPr>
        <p:txBody>
          <a:bodyPr/>
          <a:lstStyle/>
          <a:p>
            <a:r>
              <a:rPr lang="en-US" dirty="0">
                <a:solidFill>
                  <a:schemeClr val="tx1"/>
                </a:solidFill>
              </a:rPr>
              <a:t>Azure Networking Components</a:t>
            </a:r>
          </a:p>
          <a:p>
            <a:r>
              <a:rPr lang="en-US" dirty="0"/>
              <a:t>Virtual Networks</a:t>
            </a:r>
          </a:p>
          <a:p>
            <a:r>
              <a:rPr lang="en-US" dirty="0"/>
              <a:t>Subnets</a:t>
            </a:r>
          </a:p>
          <a:p>
            <a:r>
              <a:rPr lang="en-US" dirty="0"/>
              <a:t>Implementing Virtual Networks</a:t>
            </a:r>
          </a:p>
          <a:p>
            <a:r>
              <a:rPr lang="en-US" dirty="0"/>
              <a:t>Demonstration – Creating Virtual Networks</a:t>
            </a:r>
          </a:p>
          <a:p>
            <a:pPr marL="0" indent="0">
              <a:buNone/>
            </a:pPr>
            <a:endParaRPr lang="en-US" dirty="0"/>
          </a:p>
        </p:txBody>
      </p:sp>
    </p:spTree>
    <p:extLst>
      <p:ext uri="{BB962C8B-B14F-4D97-AF65-F5344CB8AC3E}">
        <p14:creationId xmlns:p14="http://schemas.microsoft.com/office/powerpoint/2010/main" val="4074022650"/>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lstStyle/>
          <a:p>
            <a:r>
              <a:rPr lang="en-US" dirty="0">
                <a:ea typeface="+mj-lt"/>
                <a:cs typeface="+mj-lt"/>
              </a:rPr>
              <a:t>Lab 04 - Implement Virtual Networking</a:t>
            </a:r>
          </a:p>
        </p:txBody>
      </p:sp>
      <p:sp>
        <p:nvSpPr>
          <p:cNvPr id="3" name="Text Placeholder 2">
            <a:extLst>
              <a:ext uri="{FF2B5EF4-FFF2-40B4-BE49-F238E27FC236}">
                <a16:creationId xmlns:a16="http://schemas.microsoft.com/office/drawing/2014/main" id="{D463C3F3-1C03-40AA-A1FF-C685CB71C05F}"/>
              </a:ext>
            </a:extLst>
          </p:cNvPr>
          <p:cNvSpPr>
            <a:spLocks noGrp="1"/>
          </p:cNvSpPr>
          <p:nvPr>
            <p:ph type="body" sz="quarter" idx="10"/>
          </p:nvPr>
        </p:nvSpPr>
        <p:spPr>
          <a:xfrm>
            <a:off x="586390" y="1434370"/>
            <a:ext cx="11018520" cy="5170646"/>
          </a:xfrm>
        </p:spPr>
        <p:txBody>
          <a:bodyPr vert="horz" wrap="square" lIns="0" tIns="0" rIns="0" bIns="0" rtlCol="0" anchor="t">
            <a:spAutoFit/>
          </a:bodyPr>
          <a:lstStyle/>
          <a:p>
            <a:r>
              <a:rPr lang="en-US" sz="2000" b="1" dirty="0">
                <a:latin typeface="Segoe UI Semilight"/>
                <a:cs typeface="Segoe UI Semilight"/>
              </a:rPr>
              <a:t>Lab scenario</a:t>
            </a:r>
            <a:endParaRPr lang="en-US" sz="2400" dirty="0"/>
          </a:p>
          <a:p>
            <a:r>
              <a:rPr lang="en-US" sz="2000" dirty="0">
                <a:latin typeface="Segoe UI Semilight"/>
                <a:cs typeface="Segoe UI Semilight"/>
              </a:rPr>
              <a:t>You plan to create a virtual network in Azure that will host a couple of Azure virtual machines. You will deploy them into different subnets of the virtual network. You also want to ensure that their private and public IP addresses will not change over time. To comply with Contoso security requirements, you need to protect public endpoints of Azure virtual machines accessible from Internet. Finally, you need to implement DNS name resolution for Azure virtual machines both within the virtual network and from Internet.</a:t>
            </a:r>
            <a:endParaRPr lang="en-US" sz="2400" dirty="0"/>
          </a:p>
          <a:p>
            <a:endParaRPr lang="en-US" sz="1100" dirty="0">
              <a:latin typeface="Segoe UI Semilight"/>
              <a:cs typeface="Segoe UI Semilight"/>
            </a:endParaRPr>
          </a:p>
          <a:p>
            <a:r>
              <a:rPr lang="en-US" sz="2000" b="1" dirty="0">
                <a:latin typeface="Segoe UI Semilight"/>
                <a:cs typeface="Segoe UI Semilight"/>
              </a:rPr>
              <a:t>Objectives</a:t>
            </a:r>
            <a:endParaRPr lang="en-US" sz="2400" dirty="0"/>
          </a:p>
          <a:p>
            <a:r>
              <a:rPr lang="en-US" sz="2000" dirty="0">
                <a:latin typeface="Segoe UI Semilight"/>
                <a:cs typeface="Segoe UI Semilight"/>
              </a:rPr>
              <a:t>Task 1: Create and configure a virtual network</a:t>
            </a:r>
            <a:endParaRPr lang="en-US" sz="2400" dirty="0"/>
          </a:p>
          <a:p>
            <a:r>
              <a:rPr lang="en-US" sz="2000" dirty="0">
                <a:latin typeface="Segoe UI Semilight"/>
                <a:cs typeface="Segoe UI Semilight"/>
              </a:rPr>
              <a:t>Task 2: Deploy virtual machines into the virtual network</a:t>
            </a:r>
            <a:endParaRPr lang="en-US" sz="2400" dirty="0"/>
          </a:p>
          <a:p>
            <a:r>
              <a:rPr lang="en-US" sz="2000" dirty="0">
                <a:latin typeface="Segoe UI Semilight"/>
                <a:cs typeface="Segoe UI Semilight"/>
              </a:rPr>
              <a:t>Task 3: Configure private and public IP addresses of Azure VMs</a:t>
            </a:r>
            <a:endParaRPr lang="en-US" sz="2400" dirty="0"/>
          </a:p>
          <a:p>
            <a:r>
              <a:rPr lang="en-US" sz="2000" dirty="0">
                <a:latin typeface="Segoe UI Semilight"/>
                <a:cs typeface="Segoe UI Semilight"/>
              </a:rPr>
              <a:t>Task 4: Configure network security groups</a:t>
            </a:r>
            <a:endParaRPr lang="en-US" sz="2400" dirty="0"/>
          </a:p>
          <a:p>
            <a:r>
              <a:rPr lang="en-US" sz="2000" dirty="0">
                <a:latin typeface="Segoe UI Semilight"/>
                <a:cs typeface="Segoe UI Semilight"/>
              </a:rPr>
              <a:t>Task 5: Configure Azure DNS for internal name resolution</a:t>
            </a:r>
            <a:endParaRPr lang="en-US" sz="2400" dirty="0"/>
          </a:p>
          <a:p>
            <a:r>
              <a:rPr lang="en-US" sz="2000" dirty="0">
                <a:latin typeface="Segoe UI Semilight"/>
                <a:cs typeface="Segoe UI Semilight"/>
              </a:rPr>
              <a:t>Task 6: Configure Azure DNS for external name resolution</a:t>
            </a:r>
            <a:endParaRPr lang="en-US" sz="2400" dirty="0"/>
          </a:p>
        </p:txBody>
      </p:sp>
      <p:pic>
        <p:nvPicPr>
          <p:cNvPr id="4" name="Picture 4" descr="Next slide for architecture diagram. ">
            <a:extLst>
              <a:ext uri="{FF2B5EF4-FFF2-40B4-BE49-F238E27FC236}">
                <a16:creationId xmlns:a16="http://schemas.microsoft.com/office/drawing/2014/main" id="{693F3ED5-6B6E-42A0-9418-712EE0749A2F}"/>
              </a:ext>
            </a:extLst>
          </p:cNvPr>
          <p:cNvPicPr>
            <a:picLocks noChangeAspect="1"/>
          </p:cNvPicPr>
          <p:nvPr/>
        </p:nvPicPr>
        <p:blipFill>
          <a:blip r:embed="rId3"/>
          <a:stretch>
            <a:fillRect/>
          </a:stretch>
        </p:blipFill>
        <p:spPr>
          <a:xfrm>
            <a:off x="9166302" y="5750224"/>
            <a:ext cx="2743200" cy="895989"/>
          </a:xfrm>
          <a:prstGeom prst="rect">
            <a:avLst/>
          </a:prstGeom>
        </p:spPr>
      </p:pic>
    </p:spTree>
    <p:extLst>
      <p:ext uri="{BB962C8B-B14F-4D97-AF65-F5344CB8AC3E}">
        <p14:creationId xmlns:p14="http://schemas.microsoft.com/office/powerpoint/2010/main" val="3091649004"/>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02B1-5CB4-4E61-93D2-CD8FFBD5512A}"/>
              </a:ext>
            </a:extLst>
          </p:cNvPr>
          <p:cNvSpPr>
            <a:spLocks noGrp="1"/>
          </p:cNvSpPr>
          <p:nvPr>
            <p:ph type="title"/>
          </p:nvPr>
        </p:nvSpPr>
        <p:spPr/>
        <p:txBody>
          <a:bodyPr/>
          <a:lstStyle/>
          <a:p>
            <a:r>
              <a:rPr lang="en-US" dirty="0">
                <a:cs typeface="Segoe UI"/>
              </a:rPr>
              <a:t>Lab 04 – Architecture Diagram</a:t>
            </a:r>
            <a:endParaRPr lang="en-US" dirty="0"/>
          </a:p>
        </p:txBody>
      </p:sp>
      <p:pic>
        <p:nvPicPr>
          <p:cNvPr id="3" name="Picture 4" descr="Architecture diagram as described in the lab guide. ">
            <a:extLst>
              <a:ext uri="{FF2B5EF4-FFF2-40B4-BE49-F238E27FC236}">
                <a16:creationId xmlns:a16="http://schemas.microsoft.com/office/drawing/2014/main" id="{F9FEE45C-C44C-476B-8F4F-F4EF237E167D}"/>
              </a:ext>
            </a:extLst>
          </p:cNvPr>
          <p:cNvPicPr>
            <a:picLocks noChangeAspect="1"/>
          </p:cNvPicPr>
          <p:nvPr/>
        </p:nvPicPr>
        <p:blipFill>
          <a:blip r:embed="rId2"/>
          <a:stretch>
            <a:fillRect/>
          </a:stretch>
        </p:blipFill>
        <p:spPr>
          <a:xfrm>
            <a:off x="2114846" y="1244506"/>
            <a:ext cx="7453744" cy="5321487"/>
          </a:xfrm>
          <a:prstGeom prst="rect">
            <a:avLst/>
          </a:prstGeom>
        </p:spPr>
      </p:pic>
    </p:spTree>
    <p:extLst>
      <p:ext uri="{BB962C8B-B14F-4D97-AF65-F5344CB8AC3E}">
        <p14:creationId xmlns:p14="http://schemas.microsoft.com/office/powerpoint/2010/main" val="1970680321"/>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Module Review</a:t>
            </a:r>
          </a:p>
        </p:txBody>
      </p:sp>
      <p:sp>
        <p:nvSpPr>
          <p:cNvPr id="3" name="Text Placeholder 2">
            <a:extLst>
              <a:ext uri="{FF2B5EF4-FFF2-40B4-BE49-F238E27FC236}">
                <a16:creationId xmlns:a16="http://schemas.microsoft.com/office/drawing/2014/main" id="{4E573D8F-FF98-40B8-8F53-FA4CB8828267}"/>
              </a:ext>
            </a:extLst>
          </p:cNvPr>
          <p:cNvSpPr>
            <a:spLocks noGrp="1"/>
          </p:cNvSpPr>
          <p:nvPr>
            <p:ph type="body" sz="quarter" idx="10"/>
          </p:nvPr>
        </p:nvSpPr>
        <p:spPr>
          <a:xfrm>
            <a:off x="586390" y="1434370"/>
            <a:ext cx="11018520" cy="2646878"/>
          </a:xfrm>
        </p:spPr>
        <p:txBody>
          <a:bodyPr/>
          <a:lstStyle/>
          <a:p>
            <a:pPr marL="457200" indent="-457200">
              <a:buFont typeface="Arial" panose="020B0604020202020204" pitchFamily="34" charset="0"/>
              <a:buChar char="•"/>
            </a:pPr>
            <a:r>
              <a:rPr lang="en-US" dirty="0"/>
              <a:t>Module Review Questions</a:t>
            </a:r>
          </a:p>
          <a:p>
            <a:pPr marL="457200" indent="-457200">
              <a:buFont typeface="Arial" panose="020B0604020202020204" pitchFamily="34" charset="0"/>
              <a:buChar char="•"/>
            </a:pPr>
            <a:r>
              <a:rPr lang="en-US" dirty="0"/>
              <a:t>Microsoft Learn Modules (docs.microsoft.com/Learn)</a:t>
            </a:r>
          </a:p>
          <a:p>
            <a:pPr marL="685800" lvl="1" indent="-457200">
              <a:buFont typeface="Arial" panose="020B0604020202020204" pitchFamily="34" charset="0"/>
              <a:buChar char="•"/>
            </a:pPr>
            <a:r>
              <a:rPr lang="en-US" sz="2400" dirty="0"/>
              <a:t>Networking Fundamentals - Principals</a:t>
            </a:r>
          </a:p>
          <a:p>
            <a:pPr marL="685800" lvl="1" indent="-457200">
              <a:buFont typeface="Arial" panose="020B0604020202020204" pitchFamily="34" charset="0"/>
              <a:buChar char="•"/>
            </a:pPr>
            <a:r>
              <a:rPr lang="en-US" sz="2400" dirty="0"/>
              <a:t>Design an IP addressing schema for your Azure deployment</a:t>
            </a:r>
          </a:p>
          <a:p>
            <a:pPr marL="685800" lvl="1" indent="-457200">
              <a:buFont typeface="Arial" panose="020B0604020202020204" pitchFamily="34" charset="0"/>
              <a:buChar char="•"/>
            </a:pPr>
            <a:r>
              <a:rPr lang="en-US" sz="2400" dirty="0"/>
              <a:t>Secure and isolate access to Azure resources by using network security groups and service endpoints</a:t>
            </a:r>
          </a:p>
        </p:txBody>
      </p:sp>
    </p:spTree>
    <p:extLst>
      <p:ext uri="{BB962C8B-B14F-4D97-AF65-F5344CB8AC3E}">
        <p14:creationId xmlns:p14="http://schemas.microsoft.com/office/powerpoint/2010/main" val="245363075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Azure Networking Components</a:t>
            </a:r>
          </a:p>
        </p:txBody>
      </p:sp>
      <p:sp>
        <p:nvSpPr>
          <p:cNvPr id="3" name="Text Placeholder 2">
            <a:extLst>
              <a:ext uri="{FF2B5EF4-FFF2-40B4-BE49-F238E27FC236}">
                <a16:creationId xmlns:a16="http://schemas.microsoft.com/office/drawing/2014/main" id="{08C79525-6093-4957-B915-6381CCFCC68C}"/>
              </a:ext>
            </a:extLst>
          </p:cNvPr>
          <p:cNvSpPr>
            <a:spLocks noGrp="1"/>
          </p:cNvSpPr>
          <p:nvPr>
            <p:ph type="body" sz="quarter" idx="10"/>
          </p:nvPr>
        </p:nvSpPr>
        <p:spPr>
          <a:xfrm>
            <a:off x="584200" y="1435497"/>
            <a:ext cx="4689258" cy="4998291"/>
          </a:xfrm>
        </p:spPr>
        <p:txBody>
          <a:bodyPr/>
          <a:lstStyle/>
          <a:p>
            <a:r>
              <a:rPr lang="en-US" dirty="0"/>
              <a:t>Adopting cloud solutions can save time and simplify operations</a:t>
            </a:r>
          </a:p>
          <a:p>
            <a:r>
              <a:rPr lang="en-US" dirty="0"/>
              <a:t>Azure requires the same types of networking functionality as on-premises infrastructure</a:t>
            </a:r>
          </a:p>
          <a:p>
            <a:r>
              <a:rPr lang="en-US" dirty="0"/>
              <a:t>Azure networking offers a wide range of services and products</a:t>
            </a:r>
          </a:p>
          <a:p>
            <a:endParaRPr lang="en-US" dirty="0"/>
          </a:p>
        </p:txBody>
      </p:sp>
      <p:pic>
        <p:nvPicPr>
          <p:cNvPr id="2" name="Picture 3" descr="Marketplace virtual network, load balancer, and application gateway. ">
            <a:extLst>
              <a:ext uri="{FF2B5EF4-FFF2-40B4-BE49-F238E27FC236}">
                <a16:creationId xmlns:a16="http://schemas.microsoft.com/office/drawing/2014/main" id="{4DBA8E43-AF52-4636-953D-768E72DA8349}"/>
              </a:ext>
            </a:extLst>
          </p:cNvPr>
          <p:cNvPicPr>
            <a:picLocks noChangeAspect="1"/>
          </p:cNvPicPr>
          <p:nvPr/>
        </p:nvPicPr>
        <p:blipFill>
          <a:blip r:embed="rId3"/>
          <a:stretch>
            <a:fillRect/>
          </a:stretch>
        </p:blipFill>
        <p:spPr>
          <a:xfrm>
            <a:off x="5809673" y="1627645"/>
            <a:ext cx="5915890" cy="2198782"/>
          </a:xfrm>
          <a:prstGeom prst="rect">
            <a:avLst/>
          </a:prstGeom>
        </p:spPr>
      </p:pic>
      <p:pic>
        <p:nvPicPr>
          <p:cNvPr id="5" name="Picture 5" descr="Marketplace traffic manager profile, virtual network gateway, and virtual WAN.">
            <a:extLst>
              <a:ext uri="{FF2B5EF4-FFF2-40B4-BE49-F238E27FC236}">
                <a16:creationId xmlns:a16="http://schemas.microsoft.com/office/drawing/2014/main" id="{6FB6C859-CFA0-4DBC-B506-F359BBDEE2A5}"/>
              </a:ext>
            </a:extLst>
          </p:cNvPr>
          <p:cNvPicPr>
            <a:picLocks noChangeAspect="1"/>
          </p:cNvPicPr>
          <p:nvPr/>
        </p:nvPicPr>
        <p:blipFill>
          <a:blip r:embed="rId4"/>
          <a:stretch>
            <a:fillRect/>
          </a:stretch>
        </p:blipFill>
        <p:spPr>
          <a:xfrm>
            <a:off x="5809673" y="3828889"/>
            <a:ext cx="5915890" cy="2197421"/>
          </a:xfrm>
          <a:prstGeom prst="rect">
            <a:avLst/>
          </a:prstGeom>
        </p:spPr>
      </p:pic>
    </p:spTree>
    <p:extLst>
      <p:ext uri="{BB962C8B-B14F-4D97-AF65-F5344CB8AC3E}">
        <p14:creationId xmlns:p14="http://schemas.microsoft.com/office/powerpoint/2010/main" val="2778768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CECF43-A5B3-4EBA-84DE-4A669251E787}"/>
              </a:ext>
              <a:ext uri="{C183D7F6-B498-43B3-948B-1728B52AA6E4}">
                <adec:decorative xmlns:adec="http://schemas.microsoft.com/office/drawing/2017/decorative" val="0"/>
              </a:ext>
            </a:extLst>
          </p:cNvPr>
          <p:cNvSpPr>
            <a:spLocks noGrp="1"/>
          </p:cNvSpPr>
          <p:nvPr>
            <p:ph type="title"/>
          </p:nvPr>
        </p:nvSpPr>
        <p:spPr>
          <a:xfrm>
            <a:off x="588263" y="457200"/>
            <a:ext cx="11018520" cy="553998"/>
          </a:xfrm>
        </p:spPr>
        <p:txBody>
          <a:bodyPr/>
          <a:lstStyle/>
          <a:p>
            <a:r>
              <a:rPr lang="en-US" dirty="0"/>
              <a:t>Virtual Networks</a:t>
            </a:r>
          </a:p>
        </p:txBody>
      </p:sp>
      <p:pic>
        <p:nvPicPr>
          <p:cNvPr id="11" name="Picture 10" descr="Diagram of a VNet with a subnet containing two virtual machines, pointing to a on-premises infrastructure and a separate virtual network, and showing connectivity with both.">
            <a:extLst>
              <a:ext uri="{FF2B5EF4-FFF2-40B4-BE49-F238E27FC236}">
                <a16:creationId xmlns:a16="http://schemas.microsoft.com/office/drawing/2014/main" id="{6904FF70-CF32-4B80-92C3-C16988E731E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038866" y="1276611"/>
            <a:ext cx="7191632" cy="2714621"/>
          </a:xfrm>
          <a:prstGeom prst="rect">
            <a:avLst/>
          </a:prstGeom>
          <a:noFill/>
        </p:spPr>
      </p:pic>
      <p:sp>
        <p:nvSpPr>
          <p:cNvPr id="3" name="Text Placeholder 2">
            <a:extLst>
              <a:ext uri="{FF2B5EF4-FFF2-40B4-BE49-F238E27FC236}">
                <a16:creationId xmlns:a16="http://schemas.microsoft.com/office/drawing/2014/main" id="{40AA0DF7-843F-4CF1-994A-E870DCF34836}"/>
              </a:ext>
              <a:ext uri="{C183D7F6-B498-43B3-948B-1728B52AA6E4}">
                <adec:decorative xmlns:adec="http://schemas.microsoft.com/office/drawing/2017/decorative" val="0"/>
              </a:ext>
            </a:extLst>
          </p:cNvPr>
          <p:cNvSpPr>
            <a:spLocks noGrp="1"/>
          </p:cNvSpPr>
          <p:nvPr>
            <p:ph type="body" sz="quarter" idx="10"/>
          </p:nvPr>
        </p:nvSpPr>
        <p:spPr>
          <a:xfrm>
            <a:off x="586581" y="4330700"/>
            <a:ext cx="11018838" cy="1982081"/>
          </a:xfrm>
        </p:spPr>
        <p:txBody>
          <a:bodyPr/>
          <a:lstStyle/>
          <a:p>
            <a:r>
              <a:rPr lang="en-US" dirty="0"/>
              <a:t>Logical representation of your own network</a:t>
            </a:r>
          </a:p>
          <a:p>
            <a:r>
              <a:rPr lang="en-US" dirty="0"/>
              <a:t>Create a dedicated private cloud-only virtual network</a:t>
            </a:r>
          </a:p>
          <a:p>
            <a:r>
              <a:rPr lang="en-US" dirty="0"/>
              <a:t>Securely extend your datacenter with virtual networks</a:t>
            </a:r>
          </a:p>
          <a:p>
            <a:r>
              <a:rPr lang="en-US" dirty="0"/>
              <a:t>Enable hybrid cloud scenarios</a:t>
            </a:r>
          </a:p>
        </p:txBody>
      </p:sp>
    </p:spTree>
    <p:extLst>
      <p:ext uri="{BB962C8B-B14F-4D97-AF65-F5344CB8AC3E}">
        <p14:creationId xmlns:p14="http://schemas.microsoft.com/office/powerpoint/2010/main" val="1264106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Subnets</a:t>
            </a:r>
          </a:p>
        </p:txBody>
      </p:sp>
      <p:sp>
        <p:nvSpPr>
          <p:cNvPr id="6" name="Text Placeholder 5"/>
          <p:cNvSpPr>
            <a:spLocks noGrp="1"/>
          </p:cNvSpPr>
          <p:nvPr>
            <p:ph type="body" sz="quarter" idx="10"/>
          </p:nvPr>
        </p:nvSpPr>
        <p:spPr>
          <a:xfrm>
            <a:off x="581724" y="4169800"/>
            <a:ext cx="11018520" cy="2437590"/>
          </a:xfrm>
        </p:spPr>
        <p:txBody>
          <a:bodyPr/>
          <a:lstStyle/>
          <a:p>
            <a:r>
              <a:rPr lang="en-US" sz="2400" dirty="0"/>
              <a:t>A virtual network can be segmented into one or more subnets</a:t>
            </a:r>
          </a:p>
          <a:p>
            <a:r>
              <a:rPr lang="en-US" sz="2400" dirty="0"/>
              <a:t>Subnets provide logical divisions within your network</a:t>
            </a:r>
          </a:p>
          <a:p>
            <a:r>
              <a:rPr lang="en-US" sz="2400" dirty="0"/>
              <a:t>Subnets can help improve security, increase performance, and make it easier to manage the network</a:t>
            </a:r>
          </a:p>
          <a:p>
            <a:r>
              <a:rPr lang="en-US" sz="2400" dirty="0"/>
              <a:t>Each subnet must have a unique address range - cannot overlap with other subnets in the virtual network in the subscription </a:t>
            </a:r>
            <a:endParaRPr lang="en-US" dirty="0"/>
          </a:p>
        </p:txBody>
      </p:sp>
      <p:pic>
        <p:nvPicPr>
          <p:cNvPr id="2" name="Picture 2" descr="Screenshot of adding a subnet page. Several subnets are listed. ">
            <a:extLst>
              <a:ext uri="{FF2B5EF4-FFF2-40B4-BE49-F238E27FC236}">
                <a16:creationId xmlns:a16="http://schemas.microsoft.com/office/drawing/2014/main" id="{114CA777-B941-4AA8-AFCB-FE02F98DDCA9}"/>
              </a:ext>
            </a:extLst>
          </p:cNvPr>
          <p:cNvPicPr>
            <a:picLocks noChangeAspect="1"/>
          </p:cNvPicPr>
          <p:nvPr/>
        </p:nvPicPr>
        <p:blipFill>
          <a:blip r:embed="rId3"/>
          <a:stretch>
            <a:fillRect/>
          </a:stretch>
        </p:blipFill>
        <p:spPr>
          <a:xfrm>
            <a:off x="1089891" y="1248806"/>
            <a:ext cx="9485745" cy="2693223"/>
          </a:xfrm>
          <a:prstGeom prst="rect">
            <a:avLst/>
          </a:prstGeom>
          <a:ln>
            <a:solidFill>
              <a:schemeClr val="tx1"/>
            </a:solidFill>
          </a:ln>
        </p:spPr>
      </p:pic>
    </p:spTree>
    <p:extLst>
      <p:ext uri="{BB962C8B-B14F-4D97-AF65-F5344CB8AC3E}">
        <p14:creationId xmlns:p14="http://schemas.microsoft.com/office/powerpoint/2010/main" val="204549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Implementing Virtual Networks</a:t>
            </a:r>
          </a:p>
        </p:txBody>
      </p:sp>
      <p:sp>
        <p:nvSpPr>
          <p:cNvPr id="3" name="Text Placeholder 2">
            <a:extLst>
              <a:ext uri="{FF2B5EF4-FFF2-40B4-BE49-F238E27FC236}">
                <a16:creationId xmlns:a16="http://schemas.microsoft.com/office/drawing/2014/main" id="{7363EC8A-7ACC-4D56-896F-282380E46F5E}"/>
              </a:ext>
            </a:extLst>
          </p:cNvPr>
          <p:cNvSpPr>
            <a:spLocks noGrp="1"/>
          </p:cNvSpPr>
          <p:nvPr>
            <p:ph type="body" sz="quarter" idx="10"/>
          </p:nvPr>
        </p:nvSpPr>
        <p:spPr>
          <a:xfrm>
            <a:off x="584200" y="1435497"/>
            <a:ext cx="6187303" cy="3705630"/>
          </a:xfrm>
        </p:spPr>
        <p:txBody>
          <a:bodyPr/>
          <a:lstStyle/>
          <a:p>
            <a:r>
              <a:rPr lang="en-US" dirty="0"/>
              <a:t>Create new virtual networks at any time</a:t>
            </a:r>
          </a:p>
          <a:p>
            <a:r>
              <a:rPr lang="en-US" dirty="0"/>
              <a:t>Add virtual networks when you create a virtual machine</a:t>
            </a:r>
          </a:p>
          <a:p>
            <a:r>
              <a:rPr lang="en-US" dirty="0"/>
              <a:t>Need to define the address space, and at least one subnet</a:t>
            </a:r>
          </a:p>
          <a:p>
            <a:r>
              <a:rPr lang="en-US" dirty="0"/>
              <a:t>Be careful with overlapping address spaces</a:t>
            </a:r>
          </a:p>
        </p:txBody>
      </p:sp>
      <p:pic>
        <p:nvPicPr>
          <p:cNvPr id="4" name="Picture 4" descr="A screenshot of a cell phone&#10;&#10;Description generated with very high confidence">
            <a:extLst>
              <a:ext uri="{FF2B5EF4-FFF2-40B4-BE49-F238E27FC236}">
                <a16:creationId xmlns:a16="http://schemas.microsoft.com/office/drawing/2014/main" id="{DF141413-9ED2-463B-BB5B-95DA8D605177}"/>
              </a:ext>
            </a:extLst>
          </p:cNvPr>
          <p:cNvPicPr>
            <a:picLocks noChangeAspect="1"/>
          </p:cNvPicPr>
          <p:nvPr/>
        </p:nvPicPr>
        <p:blipFill>
          <a:blip r:embed="rId3"/>
          <a:stretch>
            <a:fillRect/>
          </a:stretch>
        </p:blipFill>
        <p:spPr>
          <a:xfrm>
            <a:off x="7094034" y="1478626"/>
            <a:ext cx="4583151" cy="3315308"/>
          </a:xfrm>
          <a:prstGeom prst="rect">
            <a:avLst/>
          </a:prstGeom>
          <a:ln>
            <a:solidFill>
              <a:schemeClr val="tx1"/>
            </a:solidFill>
          </a:ln>
        </p:spPr>
      </p:pic>
    </p:spTree>
    <p:extLst>
      <p:ext uri="{BB962C8B-B14F-4D97-AF65-F5344CB8AC3E}">
        <p14:creationId xmlns:p14="http://schemas.microsoft.com/office/powerpoint/2010/main" val="285281172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01A9B-4884-43FC-B882-32050A4E731A}"/>
              </a:ext>
            </a:extLst>
          </p:cNvPr>
          <p:cNvSpPr>
            <a:spLocks noGrp="1"/>
          </p:cNvSpPr>
          <p:nvPr>
            <p:ph type="title"/>
          </p:nvPr>
        </p:nvSpPr>
        <p:spPr>
          <a:xfrm>
            <a:off x="588263" y="457200"/>
            <a:ext cx="11018520" cy="553998"/>
          </a:xfrm>
        </p:spPr>
        <p:txBody>
          <a:bodyPr/>
          <a:lstStyle/>
          <a:p>
            <a:r>
              <a:rPr lang="en-US" dirty="0"/>
              <a:t>Demonstration – Creating Virtual Networks</a:t>
            </a:r>
          </a:p>
        </p:txBody>
      </p:sp>
      <p:sp>
        <p:nvSpPr>
          <p:cNvPr id="3" name="Text Placeholder 2">
            <a:extLst>
              <a:ext uri="{FF2B5EF4-FFF2-40B4-BE49-F238E27FC236}">
                <a16:creationId xmlns:a16="http://schemas.microsoft.com/office/drawing/2014/main" id="{D07FCB18-58FA-4A6A-8A25-CD537568416E}"/>
              </a:ext>
            </a:extLst>
          </p:cNvPr>
          <p:cNvSpPr>
            <a:spLocks noGrp="1"/>
          </p:cNvSpPr>
          <p:nvPr>
            <p:ph type="body" sz="quarter" idx="10"/>
          </p:nvPr>
        </p:nvSpPr>
        <p:spPr>
          <a:xfrm>
            <a:off x="584200" y="1435497"/>
            <a:ext cx="11018520" cy="947952"/>
          </a:xfrm>
        </p:spPr>
        <p:txBody>
          <a:bodyPr/>
          <a:lstStyle/>
          <a:p>
            <a:r>
              <a:rPr lang="en-US" dirty="0"/>
              <a:t>Create a virtual network in the portal</a:t>
            </a:r>
          </a:p>
          <a:p>
            <a:r>
              <a:rPr lang="en-US" dirty="0"/>
              <a:t>Create a virtual network with PowerShell</a:t>
            </a:r>
          </a:p>
        </p:txBody>
      </p:sp>
    </p:spTree>
    <p:extLst>
      <p:ext uri="{BB962C8B-B14F-4D97-AF65-F5344CB8AC3E}">
        <p14:creationId xmlns:p14="http://schemas.microsoft.com/office/powerpoint/2010/main" val="2665455472"/>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10239</Words>
  <Application>Microsoft Office PowerPoint</Application>
  <PresentationFormat>Panorámica</PresentationFormat>
  <Paragraphs>867</Paragraphs>
  <Slides>42</Slides>
  <Notes>37</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42</vt:i4>
      </vt:variant>
    </vt:vector>
  </HeadingPairs>
  <TitlesOfParts>
    <vt:vector size="50" baseType="lpstr">
      <vt:lpstr>Arial</vt:lpstr>
      <vt:lpstr>Calibri</vt:lpstr>
      <vt:lpstr>Consolas</vt:lpstr>
      <vt:lpstr>Segoe UI</vt:lpstr>
      <vt:lpstr>Segoe UI Semibold</vt:lpstr>
      <vt:lpstr>Segoe UI Semilight</vt:lpstr>
      <vt:lpstr>Wingdings</vt:lpstr>
      <vt:lpstr>WHITE TEMPLATE</vt:lpstr>
      <vt:lpstr>AZ-104T00A Module 04:  Virtual Networking</vt:lpstr>
      <vt:lpstr>Module Overview</vt:lpstr>
      <vt:lpstr>Lesson 01: Virtual Networks</vt:lpstr>
      <vt:lpstr>Virtual Networks Overview</vt:lpstr>
      <vt:lpstr>Azure Networking Components</vt:lpstr>
      <vt:lpstr>Virtual Networks</vt:lpstr>
      <vt:lpstr>Subnets</vt:lpstr>
      <vt:lpstr>Implementing Virtual Networks</vt:lpstr>
      <vt:lpstr>Demonstration – Creating Virtual Networks</vt:lpstr>
      <vt:lpstr>Lesson 02: IP Addressing</vt:lpstr>
      <vt:lpstr>IP Addressing Overview</vt:lpstr>
      <vt:lpstr>IP Addressing</vt:lpstr>
      <vt:lpstr>Creating Public IP Addresses</vt:lpstr>
      <vt:lpstr>Public IP Addresses</vt:lpstr>
      <vt:lpstr>Private IP Addresses</vt:lpstr>
      <vt:lpstr>Lesson 03: Network Security Groups</vt:lpstr>
      <vt:lpstr>Network Security Groups Overview</vt:lpstr>
      <vt:lpstr>Network Security Groups</vt:lpstr>
      <vt:lpstr>NSG Rules</vt:lpstr>
      <vt:lpstr>NSG Effective Rules</vt:lpstr>
      <vt:lpstr>Creating NSG Rules</vt:lpstr>
      <vt:lpstr>Application Security Groups</vt:lpstr>
      <vt:lpstr>Demonstration – Network Security Rules</vt:lpstr>
      <vt:lpstr>Lesson 04: Azure Firewall</vt:lpstr>
      <vt:lpstr>Azure Firewall Overview</vt:lpstr>
      <vt:lpstr>Azure Firewall</vt:lpstr>
      <vt:lpstr>Implementing Firewalls</vt:lpstr>
      <vt:lpstr>Firewall Rules</vt:lpstr>
      <vt:lpstr>Lesson 05: Azure DNS</vt:lpstr>
      <vt:lpstr>Azure DNS Overview</vt:lpstr>
      <vt:lpstr>Domains and Custom Domains</vt:lpstr>
      <vt:lpstr>Verify the Custom Domain Name</vt:lpstr>
      <vt:lpstr>Azure DNS Zones</vt:lpstr>
      <vt:lpstr>DNS Delegation</vt:lpstr>
      <vt:lpstr>DNS Record Sets</vt:lpstr>
      <vt:lpstr>DNS for Private Domains</vt:lpstr>
      <vt:lpstr>Private Zone Scenarios</vt:lpstr>
      <vt:lpstr>Demonstration – DNS Name Resolution</vt:lpstr>
      <vt:lpstr>Lesson 06: Module 04 Lab and Review</vt:lpstr>
      <vt:lpstr>Lab 04 - Implement Virtual Networking</vt:lpstr>
      <vt:lpstr>Lab 04 – Architecture Diagram</vt:lpstr>
      <vt:lpstr>Module 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cp:revision>
  <dcterms:created xsi:type="dcterms:W3CDTF">2020-03-16T13:48:56Z</dcterms:created>
  <dcterms:modified xsi:type="dcterms:W3CDTF">2025-03-31T17:04:39Z</dcterms:modified>
</cp:coreProperties>
</file>