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52"/>
  </p:notesMasterIdLst>
  <p:sldIdLst>
    <p:sldId id="1719" r:id="rId2"/>
    <p:sldId id="2253" r:id="rId3"/>
    <p:sldId id="1865" r:id="rId4"/>
    <p:sldId id="2235" r:id="rId5"/>
    <p:sldId id="1862" r:id="rId6"/>
    <p:sldId id="2227" r:id="rId7"/>
    <p:sldId id="2257" r:id="rId8"/>
    <p:sldId id="559" r:id="rId9"/>
    <p:sldId id="1861" r:id="rId10"/>
    <p:sldId id="2310" r:id="rId11"/>
    <p:sldId id="2476" r:id="rId12"/>
    <p:sldId id="1866" r:id="rId13"/>
    <p:sldId id="2236" r:id="rId14"/>
    <p:sldId id="2028" r:id="rId15"/>
    <p:sldId id="2029" r:id="rId16"/>
    <p:sldId id="2231" r:id="rId17"/>
    <p:sldId id="2477" r:id="rId18"/>
    <p:sldId id="2030" r:id="rId19"/>
    <p:sldId id="1873" r:id="rId20"/>
    <p:sldId id="2232" r:id="rId21"/>
    <p:sldId id="2222" r:id="rId22"/>
    <p:sldId id="2238" r:id="rId23"/>
    <p:sldId id="2255" r:id="rId24"/>
    <p:sldId id="2054" r:id="rId25"/>
    <p:sldId id="2056" r:id="rId26"/>
    <p:sldId id="2239" r:id="rId27"/>
    <p:sldId id="2240" r:id="rId28"/>
    <p:sldId id="2241" r:id="rId29"/>
    <p:sldId id="2059" r:id="rId30"/>
    <p:sldId id="2004" r:id="rId31"/>
    <p:sldId id="2237" r:id="rId32"/>
    <p:sldId id="2035" r:id="rId33"/>
    <p:sldId id="2472" r:id="rId34"/>
    <p:sldId id="2233" r:id="rId35"/>
    <p:sldId id="2234" r:id="rId36"/>
    <p:sldId id="2072" r:id="rId37"/>
    <p:sldId id="2251" r:id="rId38"/>
    <p:sldId id="2074" r:id="rId39"/>
    <p:sldId id="2475" r:id="rId40"/>
    <p:sldId id="2244" r:id="rId41"/>
    <p:sldId id="2226" r:id="rId42"/>
    <p:sldId id="2473" r:id="rId43"/>
    <p:sldId id="2247" r:id="rId44"/>
    <p:sldId id="2098" r:id="rId45"/>
    <p:sldId id="2474" r:id="rId46"/>
    <p:sldId id="2230" r:id="rId47"/>
    <p:sldId id="2246" r:id="rId48"/>
    <p:sldId id="2469" r:id="rId49"/>
    <p:sldId id="2470" r:id="rId50"/>
    <p:sldId id="247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A5CF1-C9E8-4D99-82B4-726F200889B0}" v="5" dt="2020-02-18T14:18:41.962"/>
    <p1510:client id="{117212DF-D3E6-F7E7-7C25-3FD5B1A9727B}" v="3" dt="2020-02-12T03:17:34.326"/>
    <p1510:client id="{1DE5A7DA-5542-4AFF-B8F6-BACB0D9B70D5}" v="3" dt="2020-02-24T16:56:29.928"/>
    <p1510:client id="{1F235451-850A-493B-BF92-31CEBD96050F}" v="10" dt="2020-02-25T15:28:46.422"/>
    <p1510:client id="{3029E18C-CFED-4771-8F79-14BAD8F4DD55}" v="88" dt="2020-03-11T20:54:59.710"/>
    <p1510:client id="{3AA38C78-7B34-43EC-8B67-B56D8724857F}" v="4" dt="2020-02-24T16:54:05.559"/>
    <p1510:client id="{44C6A639-7DBD-4CF3-9D18-F3531FDA39B2}" v="51" dt="2020-02-13T16:58:27.636"/>
    <p1510:client id="{700B1EF2-3780-4BDA-A5EE-FB1860245109}" v="2" dt="2020-02-25T03:36:53.910"/>
    <p1510:client id="{7E26C65A-5CD2-5374-803E-67E2CAB317D4}" v="4" dt="2020-02-24T18:42:55.307"/>
    <p1510:client id="{865B7EF4-74A9-486E-B3A6-821218C48CE9}" v="19" dt="2020-02-18T14:16:26.263"/>
    <p1510:client id="{A676EC73-3488-4BE2-A36A-E739D665DE47}" v="2" dt="2020-03-11T21:55:57.520"/>
    <p1510:client id="{C7CC25A1-6B3D-46C8-BCBF-A178E3B3E696}" v="856" dt="2020-02-12T04:03:06.527"/>
    <p1510:client id="{DAB83540-3618-47F2-8D39-96B91762BA1A}" v="11" dt="2020-02-12T13:57:45.509"/>
    <p1510:client id="{E4F5B598-CA47-4A0F-AD40-0454BE32D29E}" v="223" dt="2020-03-12T01:14:01.976"/>
    <p1510:client id="{F8DAC950-BC15-4FF3-B431-C22594CFA789}" v="12" dt="2020-03-12T14:31:33.947"/>
    <p1510:client id="{F9AF9684-0606-498B-93BC-C7E9B7A39712}" v="2" dt="2020-03-12T21:09:41.62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975" autoAdjust="0"/>
    <p:restoredTop sz="42912" autoAdjust="0"/>
  </p:normalViewPr>
  <p:slideViewPr>
    <p:cSldViewPr snapToGrid="0">
      <p:cViewPr varScale="1">
        <p:scale>
          <a:sx n="44" d="100"/>
          <a:sy n="44" d="100"/>
        </p:scale>
        <p:origin x="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‹Nº›</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earn.microsoft.com/es-es/azure/storage/common/storage-sas-overview"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RaianBocanegra/azure-docs.es-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learn.microsoft.com/es-es/azure/architecture/hybrid/hybrid-file-services"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learn.microsoft.com/es-es/azure/architecture/hybrid/azure-files-private"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RaianBocanegra/azure-docs.es-e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earn.microsoft.com/es-es/sql/big-data-cluster/big-data-opt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3/31/2025 7:09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42022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360860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Blob Storage - https://azure.microsoft.com/en-us/services/storage/blobs/ </a:t>
            </a:r>
          </a:p>
          <a:p>
            <a:endParaRPr lang="en-US" dirty="0"/>
          </a:p>
          <a:p>
            <a:pPr>
              <a:buNone/>
            </a:pPr>
            <a:r>
              <a:rPr lang="es-ES" b="1" dirty="0"/>
              <a:t>Azure Blob Storage: Almacenamiento de Datos No Estructurados</a:t>
            </a:r>
            <a:endParaRPr lang="es-ES" dirty="0"/>
          </a:p>
          <a:p>
            <a:pPr>
              <a:buFont typeface="Arial" panose="020B0604020202020204" pitchFamily="34" charset="0"/>
              <a:buChar char="•"/>
            </a:pPr>
            <a:r>
              <a:rPr lang="es-ES" b="1" dirty="0"/>
              <a:t>Definición:</a:t>
            </a:r>
            <a:r>
              <a:rPr lang="es-ES" dirty="0"/>
              <a:t> </a:t>
            </a:r>
          </a:p>
          <a:p>
            <a:pPr marL="742950" lvl="1" indent="-285750">
              <a:buFont typeface="Arial" panose="020B0604020202020204" pitchFamily="34" charset="0"/>
              <a:buChar char="•"/>
            </a:pPr>
            <a:r>
              <a:rPr lang="es-ES" dirty="0"/>
              <a:t>Azure Blob </a:t>
            </a:r>
            <a:r>
              <a:rPr lang="es-ES" dirty="0" err="1"/>
              <a:t>storage</a:t>
            </a:r>
            <a:r>
              <a:rPr lang="es-ES" dirty="0"/>
              <a:t> es un servicio de Azure diseñado para almacenar datos no estructurados en la nube, representados como objetos o "blobs".</a:t>
            </a:r>
          </a:p>
          <a:p>
            <a:pPr marL="742950" lvl="1" indent="-285750">
              <a:buFont typeface="Arial" panose="020B0604020202020204" pitchFamily="34" charset="0"/>
              <a:buChar char="•"/>
            </a:pPr>
            <a:r>
              <a:rPr lang="es-ES" dirty="0"/>
              <a:t>Puede almacenar cualquier tipo de datos, ya sean textuales o binarios, como documentos, archivos multimedia o instaladores de aplicaciones.</a:t>
            </a:r>
          </a:p>
          <a:p>
            <a:pPr marL="742950" lvl="1" indent="-285750">
              <a:buFont typeface="Arial" panose="020B0604020202020204" pitchFamily="34" charset="0"/>
              <a:buChar char="•"/>
            </a:pPr>
            <a:r>
              <a:rPr lang="es-ES" dirty="0"/>
              <a:t>También se le conoce como almacenamiento de objetos.</a:t>
            </a:r>
          </a:p>
          <a:p>
            <a:pPr>
              <a:buFont typeface="Arial" panose="020B0604020202020204" pitchFamily="34" charset="0"/>
              <a:buChar char="•"/>
            </a:pPr>
            <a:r>
              <a:rPr lang="es-ES" b="1" dirty="0"/>
              <a:t>Casos de uso comunes:</a:t>
            </a:r>
            <a:r>
              <a:rPr lang="es-ES" dirty="0"/>
              <a:t> </a:t>
            </a:r>
          </a:p>
          <a:p>
            <a:pPr marL="742950" lvl="1" indent="-285750">
              <a:buFont typeface="Arial" panose="020B0604020202020204" pitchFamily="34" charset="0"/>
              <a:buChar char="•"/>
            </a:pPr>
            <a:r>
              <a:rPr lang="es-ES" dirty="0"/>
              <a:t>Servir imágenes o documentos directamente a un navegador web.</a:t>
            </a:r>
          </a:p>
          <a:p>
            <a:pPr marL="742950" lvl="1" indent="-285750">
              <a:buFont typeface="Arial" panose="020B0604020202020204" pitchFamily="34" charset="0"/>
              <a:buChar char="•"/>
            </a:pPr>
            <a:r>
              <a:rPr lang="es-ES" dirty="0"/>
              <a:t>Almacenar archivos para acceso distribuido, como instaladores de software.</a:t>
            </a:r>
          </a:p>
          <a:p>
            <a:pPr marL="742950" lvl="1" indent="-285750">
              <a:buFont typeface="Arial" panose="020B0604020202020204" pitchFamily="34" charset="0"/>
              <a:buChar char="•"/>
            </a:pPr>
            <a:r>
              <a:rPr lang="es-ES" dirty="0"/>
              <a:t>Transmitir video y audio en tiempo real (</a:t>
            </a:r>
            <a:r>
              <a:rPr lang="es-ES" dirty="0" err="1"/>
              <a:t>streaming</a:t>
            </a:r>
            <a:r>
              <a:rPr lang="es-ES" dirty="0"/>
              <a:t>).</a:t>
            </a:r>
          </a:p>
          <a:p>
            <a:pPr marL="742950" lvl="1" indent="-285750">
              <a:buFont typeface="Arial" panose="020B0604020202020204" pitchFamily="34" charset="0"/>
              <a:buChar char="•"/>
            </a:pPr>
            <a:r>
              <a:rPr lang="es-ES" dirty="0"/>
              <a:t>Almacenar datos para copias de seguridad, recuperación ante desastres y archivado.</a:t>
            </a:r>
          </a:p>
          <a:p>
            <a:pPr marL="742950" lvl="1" indent="-285750">
              <a:buFont typeface="Arial" panose="020B0604020202020204" pitchFamily="34" charset="0"/>
              <a:buChar char="•"/>
            </a:pPr>
            <a:r>
              <a:rPr lang="es-ES" dirty="0"/>
              <a:t>Almacenar datos para análisis por servicios locales o alojados en Azure.</a:t>
            </a:r>
          </a:p>
          <a:p>
            <a:pPr>
              <a:buNone/>
            </a:pPr>
            <a:r>
              <a:rPr lang="es-ES" b="1" dirty="0"/>
              <a:t>Recursos del Servicio Blob</a:t>
            </a:r>
            <a:endParaRPr lang="es-ES" dirty="0"/>
          </a:p>
          <a:p>
            <a:pPr>
              <a:buFont typeface="Arial" panose="020B0604020202020204" pitchFamily="34" charset="0"/>
              <a:buChar char="•"/>
            </a:pPr>
            <a:r>
              <a:rPr lang="es-ES" b="1" dirty="0"/>
              <a:t>Estructura jerárquica:</a:t>
            </a:r>
            <a:r>
              <a:rPr lang="es-ES" dirty="0"/>
              <a:t> </a:t>
            </a:r>
          </a:p>
          <a:p>
            <a:pPr marL="742950" lvl="1" indent="-285750">
              <a:buFont typeface="Arial" panose="020B0604020202020204" pitchFamily="34" charset="0"/>
              <a:buChar char="•"/>
            </a:pPr>
            <a:r>
              <a:rPr lang="es-ES" dirty="0"/>
              <a:t>Blob </a:t>
            </a:r>
            <a:r>
              <a:rPr lang="es-ES" dirty="0" err="1"/>
              <a:t>storage</a:t>
            </a:r>
            <a:r>
              <a:rPr lang="es-ES" dirty="0"/>
              <a:t> organiza los datos en una jerarquía de tres niveles: </a:t>
            </a:r>
          </a:p>
          <a:p>
            <a:pPr marL="1143000" lvl="2" indent="-228600">
              <a:buFont typeface="Arial" panose="020B0604020202020204" pitchFamily="34" charset="0"/>
              <a:buChar char="•"/>
            </a:pPr>
            <a:r>
              <a:rPr lang="es-ES" b="1" dirty="0"/>
              <a:t>Cuenta de almacenamiento (Storage </a:t>
            </a:r>
            <a:r>
              <a:rPr lang="es-ES" b="1" dirty="0" err="1"/>
              <a:t>account</a:t>
            </a:r>
            <a:r>
              <a:rPr lang="es-ES" b="1" dirty="0"/>
              <a:t>):</a:t>
            </a:r>
            <a:r>
              <a:rPr lang="es-ES" dirty="0"/>
              <a:t> El nivel superior, que proporciona un espacio de nombres único para tus datos de Azure Storage.</a:t>
            </a:r>
          </a:p>
          <a:p>
            <a:pPr marL="1143000" lvl="2" indent="-228600">
              <a:buFont typeface="Arial" panose="020B0604020202020204" pitchFamily="34" charset="0"/>
              <a:buChar char="•"/>
            </a:pPr>
            <a:r>
              <a:rPr lang="es-ES" b="1" dirty="0"/>
              <a:t>Contenedores (</a:t>
            </a:r>
            <a:r>
              <a:rPr lang="es-ES" b="1" dirty="0" err="1"/>
              <a:t>Containers</a:t>
            </a:r>
            <a:r>
              <a:rPr lang="es-ES" b="1" dirty="0"/>
              <a:t>):</a:t>
            </a:r>
            <a:r>
              <a:rPr lang="es-ES" dirty="0"/>
              <a:t> Los contenedores actúan como carpetas dentro de la cuenta de almacenamiento, organizando los blobs.</a:t>
            </a:r>
          </a:p>
          <a:p>
            <a:pPr marL="1143000" lvl="2" indent="-228600">
              <a:buFont typeface="Arial" panose="020B0604020202020204" pitchFamily="34" charset="0"/>
              <a:buChar char="•"/>
            </a:pPr>
            <a:r>
              <a:rPr lang="es-ES" b="1" dirty="0"/>
              <a:t>Blobs:</a:t>
            </a:r>
            <a:r>
              <a:rPr lang="es-ES" dirty="0"/>
              <a:t> Los objetos individuales de datos almacenados en los contenedores.</a:t>
            </a:r>
          </a:p>
          <a:p>
            <a:pPr>
              <a:buFont typeface="Arial" panose="020B0604020202020204" pitchFamily="34" charset="0"/>
              <a:buChar char="•"/>
            </a:pPr>
            <a:r>
              <a:rPr lang="es-ES" b="1" dirty="0"/>
              <a:t>Relación entre recursos:</a:t>
            </a:r>
            <a:r>
              <a:rPr lang="es-ES" dirty="0"/>
              <a:t> </a:t>
            </a:r>
          </a:p>
          <a:p>
            <a:pPr marL="742950" lvl="1" indent="-285750">
              <a:buFont typeface="Arial" panose="020B0604020202020204" pitchFamily="34" charset="0"/>
              <a:buChar char="•"/>
            </a:pPr>
            <a:r>
              <a:rPr lang="es-ES" dirty="0"/>
              <a:t>Una cuenta de almacenamiento puede contener múltiples contenedores.</a:t>
            </a:r>
          </a:p>
          <a:p>
            <a:pPr marL="742950" lvl="1" indent="-285750">
              <a:buFont typeface="Arial" panose="020B0604020202020204" pitchFamily="34" charset="0"/>
              <a:buChar char="•"/>
            </a:pPr>
            <a:r>
              <a:rPr lang="es-ES" dirty="0"/>
              <a:t>Cada contenedor puede almacenar un número ilimitado de blobs.</a:t>
            </a:r>
          </a:p>
          <a:p>
            <a:pPr marL="742950" lvl="1" indent="-285750">
              <a:buFont typeface="Arial" panose="020B0604020202020204" pitchFamily="34" charset="0"/>
              <a:buChar char="•"/>
            </a:pPr>
            <a:r>
              <a:rPr lang="es-ES" dirty="0"/>
              <a:t>This </a:t>
            </a:r>
            <a:r>
              <a:rPr lang="es-ES" dirty="0" err="1"/>
              <a:t>provides</a:t>
            </a:r>
            <a:r>
              <a:rPr lang="es-ES" dirty="0"/>
              <a:t> a flexible </a:t>
            </a:r>
            <a:r>
              <a:rPr lang="es-ES" dirty="0" err="1"/>
              <a:t>method</a:t>
            </a:r>
            <a:r>
              <a:rPr lang="es-ES" dirty="0"/>
              <a:t> </a:t>
            </a:r>
            <a:r>
              <a:rPr lang="es-ES" dirty="0" err="1"/>
              <a:t>for</a:t>
            </a:r>
            <a:r>
              <a:rPr lang="es-ES" dirty="0"/>
              <a:t> </a:t>
            </a:r>
            <a:r>
              <a:rPr lang="es-ES" dirty="0" err="1"/>
              <a:t>organizing</a:t>
            </a:r>
            <a:r>
              <a:rPr lang="es-ES" dirty="0"/>
              <a:t> data.</a:t>
            </a:r>
          </a:p>
          <a:p>
            <a:pPr>
              <a:buNone/>
            </a:pPr>
            <a:r>
              <a:rPr lang="es-ES" b="1" dirty="0"/>
              <a:t>Puntos clave:</a:t>
            </a:r>
            <a:endParaRPr lang="es-ES" dirty="0"/>
          </a:p>
          <a:p>
            <a:pPr>
              <a:buFont typeface="Arial" panose="020B0604020202020204" pitchFamily="34" charset="0"/>
              <a:buChar char="•"/>
            </a:pPr>
            <a:r>
              <a:rPr lang="es-ES" dirty="0"/>
              <a:t>Blob </a:t>
            </a:r>
            <a:r>
              <a:rPr lang="es-ES" dirty="0" err="1"/>
              <a:t>storage</a:t>
            </a:r>
            <a:r>
              <a:rPr lang="es-ES" dirty="0"/>
              <a:t> es ideal para almacenar datos no estructurados de cualquier tipo.</a:t>
            </a:r>
          </a:p>
          <a:p>
            <a:pPr>
              <a:buFont typeface="Arial" panose="020B0604020202020204" pitchFamily="34" charset="0"/>
              <a:buChar char="•"/>
            </a:pPr>
            <a:r>
              <a:rPr lang="es-ES" dirty="0"/>
              <a:t>Su estructura jerárquica facilita la organización y gestión de los datos.</a:t>
            </a:r>
          </a:p>
          <a:p>
            <a:pPr>
              <a:buFont typeface="Arial" panose="020B0604020202020204" pitchFamily="34" charset="0"/>
              <a:buChar char="•"/>
            </a:pPr>
            <a:r>
              <a:rPr lang="es-ES" dirty="0"/>
              <a:t>Tiene una amplia gama de aplicaciones, desde servir contenido web hasta almacenar datos para análisis y recuperación.</a:t>
            </a:r>
          </a:p>
          <a:p>
            <a:r>
              <a:rPr lang="es-ES" dirty="0"/>
              <a:t>En resumen, Azure Blob Storage es un servicio versátil y escalable para almacenar y acceder a datos no estructurados en la nube.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buNone/>
            </a:pPr>
            <a:r>
              <a:rPr lang="es-ES" b="1" dirty="0"/>
              <a:t>Contenedores en Azure Blob Storage:</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Un contenedor actúa como una agrupación lógica para un conjunto de blobs.</a:t>
            </a:r>
          </a:p>
          <a:p>
            <a:pPr marL="742950" lvl="1" indent="-285750">
              <a:buFont typeface="Arial" panose="020B0604020202020204" pitchFamily="34" charset="0"/>
              <a:buChar char="•"/>
            </a:pPr>
            <a:r>
              <a:rPr lang="es-ES" dirty="0"/>
              <a:t>Todos los blobs deben pertenecer a un contenedor.</a:t>
            </a:r>
          </a:p>
          <a:p>
            <a:pPr marL="742950" lvl="1" indent="-285750">
              <a:buFont typeface="Arial" panose="020B0604020202020204" pitchFamily="34" charset="0"/>
              <a:buChar char="•"/>
            </a:pPr>
            <a:r>
              <a:rPr lang="es-ES" dirty="0"/>
              <a:t>Piensa en los contenedores como "carpetas" que organizan tus blobs dentro de tu cuenta de almacenamiento.</a:t>
            </a:r>
          </a:p>
          <a:p>
            <a:pPr>
              <a:buFont typeface="Arial" panose="020B0604020202020204" pitchFamily="34" charset="0"/>
              <a:buChar char="•"/>
            </a:pPr>
            <a:r>
              <a:rPr lang="es-ES" b="1" dirty="0"/>
              <a:t>Escalabilidad:</a:t>
            </a:r>
            <a:r>
              <a:rPr lang="es-ES" dirty="0"/>
              <a:t> </a:t>
            </a:r>
          </a:p>
          <a:p>
            <a:pPr marL="742950" lvl="1" indent="-285750">
              <a:buFont typeface="Arial" panose="020B0604020202020204" pitchFamily="34" charset="0"/>
              <a:buChar char="•"/>
            </a:pPr>
            <a:r>
              <a:rPr lang="es-ES" dirty="0"/>
              <a:t>Una cuenta de almacenamiento puede contener un número ilimitado de contenedores.</a:t>
            </a:r>
          </a:p>
          <a:p>
            <a:pPr marL="742950" lvl="1" indent="-285750">
              <a:buFont typeface="Arial" panose="020B0604020202020204" pitchFamily="34" charset="0"/>
              <a:buChar char="•"/>
            </a:pPr>
            <a:r>
              <a:rPr lang="es-ES" dirty="0"/>
              <a:t>Cada contenedor puede almacenar un número ilimitado de blobs.</a:t>
            </a:r>
          </a:p>
          <a:p>
            <a:pPr>
              <a:buFont typeface="Arial" panose="020B0604020202020204" pitchFamily="34" charset="0"/>
              <a:buChar char="•"/>
            </a:pPr>
            <a:r>
              <a:rPr lang="es-ES" b="1" dirty="0"/>
              <a:t>Creación:</a:t>
            </a:r>
            <a:r>
              <a:rPr lang="es-ES" dirty="0"/>
              <a:t> </a:t>
            </a:r>
          </a:p>
          <a:p>
            <a:pPr marL="742950" lvl="1" indent="-285750">
              <a:buFont typeface="Arial" panose="020B0604020202020204" pitchFamily="34" charset="0"/>
              <a:buChar char="•"/>
            </a:pPr>
            <a:r>
              <a:rPr lang="es-ES" dirty="0"/>
              <a:t>Los contenedores se pueden crear fácilmente a través del Azure Portal.</a:t>
            </a:r>
          </a:p>
          <a:p>
            <a:pPr>
              <a:buFont typeface="Arial" panose="020B0604020202020204" pitchFamily="34" charset="0"/>
              <a:buChar char="•"/>
            </a:pPr>
            <a:r>
              <a:rPr lang="es-ES" b="1" dirty="0"/>
              <a:t>Reglas de Nomenclatura:</a:t>
            </a:r>
            <a:r>
              <a:rPr lang="es-ES" dirty="0"/>
              <a:t> </a:t>
            </a:r>
          </a:p>
          <a:p>
            <a:pPr marL="742950" lvl="1" indent="-285750">
              <a:buFont typeface="Arial" panose="020B0604020202020204" pitchFamily="34" charset="0"/>
              <a:buChar char="•"/>
            </a:pPr>
            <a:r>
              <a:rPr lang="es-ES" dirty="0"/>
              <a:t>El nombre de un contenedor está sujeto a ciertas restricciones: </a:t>
            </a:r>
          </a:p>
          <a:p>
            <a:pPr marL="1143000" lvl="2" indent="-228600">
              <a:buFont typeface="Arial" panose="020B0604020202020204" pitchFamily="34" charset="0"/>
              <a:buChar char="•"/>
            </a:pPr>
            <a:r>
              <a:rPr lang="es-ES" dirty="0"/>
              <a:t>Solo puede contener letras minúsculas, números y guiones (-).</a:t>
            </a:r>
          </a:p>
          <a:p>
            <a:pPr marL="1143000" lvl="2" indent="-228600">
              <a:buFont typeface="Arial" panose="020B0604020202020204" pitchFamily="34" charset="0"/>
              <a:buChar char="•"/>
            </a:pPr>
            <a:r>
              <a:rPr lang="es-ES" dirty="0"/>
              <a:t>Debe comenzar con una letra o un número.</a:t>
            </a:r>
          </a:p>
          <a:p>
            <a:pPr marL="1143000" lvl="2" indent="-228600">
              <a:buFont typeface="Arial" panose="020B0604020202020204" pitchFamily="34" charset="0"/>
              <a:buChar char="•"/>
            </a:pPr>
            <a:r>
              <a:rPr lang="es-ES" dirty="0"/>
              <a:t>Debe tener entre 3 y 63 caracteres de longitud.</a:t>
            </a:r>
          </a:p>
          <a:p>
            <a:pPr>
              <a:buFont typeface="Arial" panose="020B0604020202020204" pitchFamily="34" charset="0"/>
              <a:buChar char="•"/>
            </a:pPr>
            <a:r>
              <a:rPr lang="es-ES" b="1" dirty="0"/>
              <a:t>Niveles de Acceso Público:</a:t>
            </a:r>
            <a:r>
              <a:rPr lang="es-ES" dirty="0"/>
              <a:t> </a:t>
            </a:r>
          </a:p>
          <a:p>
            <a:pPr marL="742950" lvl="1" indent="-285750">
              <a:buFont typeface="Arial" panose="020B0604020202020204" pitchFamily="34" charset="0"/>
              <a:buChar char="•"/>
            </a:pPr>
            <a:r>
              <a:rPr lang="es-ES" dirty="0"/>
              <a:t>El nivel de acceso público determina quién puede acceder a los datos dentro del contenedor.</a:t>
            </a:r>
          </a:p>
          <a:p>
            <a:pPr marL="742950" lvl="1" indent="-285750">
              <a:buFont typeface="Arial" panose="020B0604020202020204" pitchFamily="34" charset="0"/>
              <a:buChar char="•"/>
            </a:pPr>
            <a:r>
              <a:rPr lang="es-ES" dirty="0"/>
              <a:t>Las opciones son: </a:t>
            </a:r>
          </a:p>
          <a:p>
            <a:pPr marL="1143000" lvl="2" indent="-228600">
              <a:buFont typeface="Arial" panose="020B0604020202020204" pitchFamily="34" charset="0"/>
              <a:buChar char="•"/>
            </a:pPr>
            <a:r>
              <a:rPr lang="es-ES" b="1" dirty="0" err="1"/>
              <a:t>Private</a:t>
            </a:r>
            <a:r>
              <a:rPr lang="es-ES" b="1" dirty="0"/>
              <a:t>:</a:t>
            </a:r>
            <a:r>
              <a:rPr lang="es-ES" dirty="0"/>
              <a:t> </a:t>
            </a:r>
          </a:p>
          <a:p>
            <a:pPr marL="1600200" lvl="3" indent="-228600">
              <a:buFont typeface="Arial" panose="020B0604020202020204" pitchFamily="34" charset="0"/>
              <a:buChar char="•"/>
            </a:pPr>
            <a:r>
              <a:rPr lang="es-ES" dirty="0"/>
              <a:t>El acceso es privado, y solo el propietario de la cuenta puede acceder al contenedor y sus blobs.</a:t>
            </a:r>
          </a:p>
          <a:p>
            <a:pPr marL="1600200" lvl="3" indent="-228600">
              <a:buFont typeface="Arial" panose="020B0604020202020204" pitchFamily="34" charset="0"/>
              <a:buChar char="•"/>
            </a:pPr>
            <a:r>
              <a:rPr lang="es-ES" dirty="0"/>
              <a:t>Esta es la configuración predeterminada y la más segura.</a:t>
            </a:r>
          </a:p>
          <a:p>
            <a:pPr marL="1143000" lvl="2" indent="-228600">
              <a:buFont typeface="Arial" panose="020B0604020202020204" pitchFamily="34" charset="0"/>
              <a:buChar char="•"/>
            </a:pPr>
            <a:r>
              <a:rPr lang="es-ES" b="1" dirty="0"/>
              <a:t>Blob:</a:t>
            </a:r>
            <a:r>
              <a:rPr lang="es-ES" dirty="0"/>
              <a:t> </a:t>
            </a:r>
          </a:p>
          <a:p>
            <a:pPr marL="1600200" lvl="3" indent="-228600">
              <a:buFont typeface="Arial" panose="020B0604020202020204" pitchFamily="34" charset="0"/>
              <a:buChar char="•"/>
            </a:pPr>
            <a:r>
              <a:rPr lang="es-ES" dirty="0"/>
              <a:t>Permite el acceso público anónimo de solo lectura a los blobs dentro del contenedor.</a:t>
            </a:r>
          </a:p>
          <a:p>
            <a:pPr marL="1600200" lvl="3" indent="-228600">
              <a:buFont typeface="Arial" panose="020B0604020202020204" pitchFamily="34" charset="0"/>
              <a:buChar char="•"/>
            </a:pPr>
            <a:r>
              <a:rPr lang="es-ES" dirty="0"/>
              <a:t>People can </a:t>
            </a:r>
            <a:r>
              <a:rPr lang="es-ES" dirty="0" err="1"/>
              <a:t>not</a:t>
            </a:r>
            <a:r>
              <a:rPr lang="es-ES" dirty="0"/>
              <a:t> </a:t>
            </a:r>
            <a:r>
              <a:rPr lang="es-ES" dirty="0" err="1"/>
              <a:t>list</a:t>
            </a:r>
            <a:r>
              <a:rPr lang="es-ES" dirty="0"/>
              <a:t> </a:t>
            </a:r>
            <a:r>
              <a:rPr lang="es-ES" dirty="0" err="1"/>
              <a:t>the</a:t>
            </a:r>
            <a:r>
              <a:rPr lang="es-ES" dirty="0"/>
              <a:t> </a:t>
            </a:r>
            <a:r>
              <a:rPr lang="es-ES" dirty="0" err="1"/>
              <a:t>containers</a:t>
            </a:r>
            <a:r>
              <a:rPr lang="es-ES" dirty="0"/>
              <a:t>.</a:t>
            </a:r>
          </a:p>
          <a:p>
            <a:pPr marL="1143000" lvl="2" indent="-228600">
              <a:buFont typeface="Arial" panose="020B0604020202020204" pitchFamily="34" charset="0"/>
              <a:buChar char="•"/>
            </a:pPr>
            <a:r>
              <a:rPr lang="es-ES" b="1" dirty="0"/>
              <a:t>Container:</a:t>
            </a:r>
            <a:r>
              <a:rPr lang="es-ES" dirty="0"/>
              <a:t> </a:t>
            </a:r>
          </a:p>
          <a:p>
            <a:pPr marL="1600200" lvl="3" indent="-228600">
              <a:buFont typeface="Arial" panose="020B0604020202020204" pitchFamily="34" charset="0"/>
              <a:buChar char="•"/>
            </a:pPr>
            <a:r>
              <a:rPr lang="es-ES" dirty="0"/>
              <a:t>Permite el acceso público anónimo de lectura y listado a todo el contenedor, incluidos los blobs.</a:t>
            </a:r>
          </a:p>
          <a:p>
            <a:pPr marL="1600200" lvl="3" indent="-228600">
              <a:buFont typeface="Arial" panose="020B0604020202020204" pitchFamily="34" charset="0"/>
              <a:buChar char="•"/>
            </a:pPr>
            <a:r>
              <a:rPr lang="es-ES" dirty="0"/>
              <a:t>People can </a:t>
            </a:r>
            <a:r>
              <a:rPr lang="es-ES" dirty="0" err="1"/>
              <a:t>list</a:t>
            </a:r>
            <a:r>
              <a:rPr lang="es-ES" dirty="0"/>
              <a:t> </a:t>
            </a:r>
            <a:r>
              <a:rPr lang="es-ES" dirty="0" err="1"/>
              <a:t>the</a:t>
            </a:r>
            <a:r>
              <a:rPr lang="es-ES" dirty="0"/>
              <a:t> </a:t>
            </a:r>
            <a:r>
              <a:rPr lang="es-ES" dirty="0" err="1"/>
              <a:t>containers</a:t>
            </a:r>
            <a:r>
              <a:rPr lang="es-ES" dirty="0"/>
              <a:t> and </a:t>
            </a:r>
            <a:r>
              <a:rPr lang="es-ES" dirty="0" err="1"/>
              <a:t>the</a:t>
            </a:r>
            <a:r>
              <a:rPr lang="es-ES" dirty="0"/>
              <a:t> blobs </a:t>
            </a:r>
            <a:r>
              <a:rPr lang="es-ES" dirty="0" err="1"/>
              <a:t>inside</a:t>
            </a:r>
            <a:r>
              <a:rPr lang="es-ES" dirty="0"/>
              <a:t> </a:t>
            </a:r>
            <a:r>
              <a:rPr lang="es-ES" dirty="0" err="1"/>
              <a:t>the</a:t>
            </a:r>
            <a:r>
              <a:rPr lang="es-ES" dirty="0"/>
              <a:t> </a:t>
            </a:r>
            <a:r>
              <a:rPr lang="es-ES" dirty="0" err="1"/>
              <a:t>containers</a:t>
            </a:r>
            <a:r>
              <a:rPr lang="es-ES" dirty="0"/>
              <a:t>.</a:t>
            </a:r>
          </a:p>
          <a:p>
            <a:pPr>
              <a:buFont typeface="Arial" panose="020B0604020202020204" pitchFamily="34" charset="0"/>
              <a:buChar char="•"/>
            </a:pPr>
            <a:r>
              <a:rPr lang="es-ES" b="1" dirty="0"/>
              <a:t>Creación con PowerShell:</a:t>
            </a:r>
            <a:r>
              <a:rPr lang="es-ES" dirty="0"/>
              <a:t> </a:t>
            </a:r>
          </a:p>
          <a:p>
            <a:pPr marL="742950" lvl="1" indent="-285750">
              <a:buFont typeface="Arial" panose="020B0604020202020204" pitchFamily="34" charset="0"/>
              <a:buChar char="•"/>
            </a:pPr>
            <a:r>
              <a:rPr lang="es-ES" dirty="0"/>
              <a:t>También puedes crear contenedores mediante PowerShell utilizando el comando New-</a:t>
            </a:r>
            <a:r>
              <a:rPr lang="es-ES" dirty="0" err="1"/>
              <a:t>AzStorageContainer</a:t>
            </a:r>
            <a:r>
              <a:rPr lang="es-ES" dirty="0"/>
              <a:t>.</a:t>
            </a:r>
          </a:p>
          <a:p>
            <a:pPr>
              <a:buFont typeface="Arial" panose="020B0604020202020204" pitchFamily="34" charset="0"/>
              <a:buChar char="•"/>
            </a:pPr>
            <a:r>
              <a:rPr lang="es-ES" b="1" dirty="0"/>
              <a:t>Organización de Contenedores:</a:t>
            </a:r>
            <a:r>
              <a:rPr lang="es-ES" dirty="0"/>
              <a:t> </a:t>
            </a:r>
          </a:p>
          <a:p>
            <a:pPr marL="742950" lvl="1" indent="-285750">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consider</a:t>
            </a:r>
            <a:r>
              <a:rPr lang="es-ES" dirty="0"/>
              <a:t> how you </a:t>
            </a:r>
            <a:r>
              <a:rPr lang="es-ES" dirty="0" err="1"/>
              <a:t>will</a:t>
            </a:r>
            <a:r>
              <a:rPr lang="es-ES" dirty="0"/>
              <a:t> </a:t>
            </a:r>
            <a:r>
              <a:rPr lang="es-ES" dirty="0" err="1"/>
              <a:t>organize</a:t>
            </a:r>
            <a:r>
              <a:rPr lang="es-ES" dirty="0"/>
              <a:t> </a:t>
            </a:r>
            <a:r>
              <a:rPr lang="es-ES" dirty="0" err="1"/>
              <a:t>your</a:t>
            </a:r>
            <a:r>
              <a:rPr lang="es-ES" dirty="0"/>
              <a:t> </a:t>
            </a:r>
            <a:r>
              <a:rPr lang="es-ES" dirty="0" err="1"/>
              <a:t>containers</a:t>
            </a:r>
            <a:r>
              <a:rPr lang="es-ES" dirty="0"/>
              <a:t>. </a:t>
            </a:r>
            <a:r>
              <a:rPr lang="es-ES" dirty="0" err="1"/>
              <a:t>Proper</a:t>
            </a:r>
            <a:r>
              <a:rPr lang="es-ES" dirty="0"/>
              <a:t> </a:t>
            </a:r>
            <a:r>
              <a:rPr lang="es-ES" dirty="0" err="1"/>
              <a:t>organization</a:t>
            </a:r>
            <a:r>
              <a:rPr lang="es-ES" dirty="0"/>
              <a:t> </a:t>
            </a:r>
            <a:r>
              <a:rPr lang="es-ES" dirty="0" err="1"/>
              <a:t>will</a:t>
            </a:r>
            <a:r>
              <a:rPr lang="es-ES" dirty="0"/>
              <a:t> </a:t>
            </a:r>
            <a:r>
              <a:rPr lang="es-ES" dirty="0" err="1"/>
              <a:t>make</a:t>
            </a:r>
            <a:r>
              <a:rPr lang="es-ES" dirty="0"/>
              <a:t> </a:t>
            </a:r>
            <a:r>
              <a:rPr lang="es-ES" dirty="0" err="1"/>
              <a:t>it</a:t>
            </a:r>
            <a:r>
              <a:rPr lang="es-ES" dirty="0"/>
              <a:t> </a:t>
            </a:r>
            <a:r>
              <a:rPr lang="es-ES" dirty="0" err="1"/>
              <a:t>much</a:t>
            </a:r>
            <a:r>
              <a:rPr lang="es-ES" dirty="0"/>
              <a:t> </a:t>
            </a:r>
            <a:r>
              <a:rPr lang="es-ES" dirty="0" err="1"/>
              <a:t>easier</a:t>
            </a:r>
            <a:r>
              <a:rPr lang="es-ES" dirty="0"/>
              <a:t> to </a:t>
            </a:r>
            <a:r>
              <a:rPr lang="es-ES" dirty="0" err="1"/>
              <a:t>manage</a:t>
            </a:r>
            <a:r>
              <a:rPr lang="es-ES" dirty="0"/>
              <a:t> </a:t>
            </a:r>
            <a:r>
              <a:rPr lang="es-ES" dirty="0" err="1"/>
              <a:t>your</a:t>
            </a:r>
            <a:r>
              <a:rPr lang="es-ES" dirty="0"/>
              <a:t> data.</a:t>
            </a:r>
          </a:p>
          <a:p>
            <a:pPr>
              <a:buNone/>
            </a:pPr>
            <a:r>
              <a:rPr lang="es-ES" b="1" dirty="0"/>
              <a:t>Puntos clave:</a:t>
            </a:r>
            <a:endParaRPr lang="es-ES" dirty="0"/>
          </a:p>
          <a:p>
            <a:pPr>
              <a:buFont typeface="Arial" panose="020B0604020202020204" pitchFamily="34" charset="0"/>
              <a:buChar char="•"/>
            </a:pPr>
            <a:r>
              <a:rPr lang="es-ES" dirty="0"/>
              <a:t>Los contenedores son esenciales para organizar los blobs en Azure Storage.</a:t>
            </a:r>
          </a:p>
          <a:p>
            <a:pPr>
              <a:buFont typeface="Arial" panose="020B0604020202020204" pitchFamily="34" charset="0"/>
              <a:buChar char="•"/>
            </a:pPr>
            <a:r>
              <a:rPr lang="es-ES" dirty="0"/>
              <a:t>Azure proporciona flexibilidad en la creación y gestión de contenedores.</a:t>
            </a:r>
          </a:p>
          <a:p>
            <a:pPr>
              <a:buFont typeface="Arial" panose="020B0604020202020204" pitchFamily="34" charset="0"/>
              <a:buChar char="•"/>
            </a:pPr>
            <a:r>
              <a:rPr lang="es-ES" dirty="0"/>
              <a:t>La configuración del nivel de acceso público es crucial para la seguridad de los datos.</a:t>
            </a:r>
          </a:p>
          <a:p>
            <a:pPr>
              <a:buFont typeface="Arial" panose="020B0604020202020204" pitchFamily="34" charset="0"/>
              <a:buChar char="•"/>
            </a:pPr>
            <a:r>
              <a:rPr lang="es-ES" dirty="0" err="1"/>
              <a:t>Planning</a:t>
            </a:r>
            <a:r>
              <a:rPr lang="es-ES" dirty="0"/>
              <a:t> container </a:t>
            </a:r>
            <a:r>
              <a:rPr lang="es-ES" dirty="0" err="1"/>
              <a:t>organization</a:t>
            </a:r>
            <a:r>
              <a:rPr lang="es-ES" dirty="0"/>
              <a:t> </a:t>
            </a:r>
            <a:r>
              <a:rPr lang="es-ES" dirty="0" err="1"/>
              <a:t>is</a:t>
            </a:r>
            <a:r>
              <a:rPr lang="es-ES" dirty="0"/>
              <a:t> a </a:t>
            </a:r>
            <a:r>
              <a:rPr lang="es-ES" dirty="0" err="1"/>
              <a:t>critical</a:t>
            </a:r>
            <a:r>
              <a:rPr lang="es-ES" dirty="0"/>
              <a:t> step.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Niveles de Acceso de Blob Storage:</a:t>
            </a:r>
            <a:endParaRPr lang="es-ES" dirty="0"/>
          </a:p>
          <a:p>
            <a:pPr>
              <a:buNone/>
            </a:pPr>
            <a:r>
              <a:rPr lang="es-ES" dirty="0"/>
              <a:t>Azure Storage ofrece diferentes niveles de acceso para datos de blob de bloques, optimizados para distintos patrones de uso. La elección del nivel adecuado permite almacenar los datos de manera rentable.</a:t>
            </a:r>
          </a:p>
          <a:p>
            <a:pPr>
              <a:buFont typeface="Arial" panose="020B0604020202020204" pitchFamily="34" charset="0"/>
              <a:buChar char="•"/>
            </a:pPr>
            <a:r>
              <a:rPr lang="es-ES" b="1" dirty="0"/>
              <a:t>Hot (Caliente):</a:t>
            </a:r>
            <a:r>
              <a:rPr lang="es-ES" dirty="0"/>
              <a:t> </a:t>
            </a:r>
          </a:p>
          <a:p>
            <a:pPr marL="742950" lvl="1" indent="-285750">
              <a:buFont typeface="Arial" panose="020B0604020202020204" pitchFamily="34" charset="0"/>
              <a:buChar char="•"/>
            </a:pPr>
            <a:r>
              <a:rPr lang="es-ES" dirty="0"/>
              <a:t>Optimizado para el acceso frecuente a objetos en la cuenta de almacenamiento.</a:t>
            </a:r>
          </a:p>
          <a:p>
            <a:pPr marL="742950" lvl="1" indent="-285750">
              <a:buFont typeface="Arial" panose="020B0604020202020204" pitchFamily="34" charset="0"/>
              <a:buChar char="•"/>
            </a:pPr>
            <a:r>
              <a:rPr lang="es-ES" dirty="0"/>
              <a:t>El acceso a los datos en este nivel es el más rentable, aunque los costos de almacenamiento son ligeramente más altos.</a:t>
            </a:r>
          </a:p>
          <a:p>
            <a:pPr marL="742950" lvl="1" indent="-285750">
              <a:buFont typeface="Arial" panose="020B0604020202020204" pitchFamily="34" charset="0"/>
              <a:buChar char="•"/>
            </a:pPr>
            <a:r>
              <a:rPr lang="es-ES" dirty="0"/>
              <a:t>Las nuevas cuentas de almacenamiento se crean en el nivel Hot de forma predeterminada.</a:t>
            </a:r>
          </a:p>
          <a:p>
            <a:pPr>
              <a:buFont typeface="Arial" panose="020B0604020202020204" pitchFamily="34" charset="0"/>
              <a:buChar char="•"/>
            </a:pPr>
            <a:r>
              <a:rPr lang="es-ES" b="1" dirty="0" err="1"/>
              <a:t>Cool</a:t>
            </a:r>
            <a:r>
              <a:rPr lang="es-ES" b="1" dirty="0"/>
              <a:t> (Frío):</a:t>
            </a:r>
            <a:r>
              <a:rPr lang="es-ES" dirty="0"/>
              <a:t> </a:t>
            </a:r>
          </a:p>
          <a:p>
            <a:pPr marL="742950" lvl="1" indent="-285750">
              <a:buFont typeface="Arial" panose="020B0604020202020204" pitchFamily="34" charset="0"/>
              <a:buChar char="•"/>
            </a:pPr>
            <a:r>
              <a:rPr lang="es-ES" dirty="0"/>
              <a:t>Optimizado para almacenar grandes cantidades de datos a los que se accede con poca frecuencia y que se almacenan durante al menos 30 días.</a:t>
            </a:r>
          </a:p>
          <a:p>
            <a:pPr marL="742950" lvl="1" indent="-285750">
              <a:buFont typeface="Arial" panose="020B0604020202020204" pitchFamily="34" charset="0"/>
              <a:buChar char="•"/>
            </a:pPr>
            <a:r>
              <a:rPr lang="es-ES" dirty="0"/>
              <a:t>El almacenamiento de datos en el nivel </a:t>
            </a:r>
            <a:r>
              <a:rPr lang="es-ES" dirty="0" err="1"/>
              <a:t>Cool</a:t>
            </a:r>
            <a:r>
              <a:rPr lang="es-ES" dirty="0"/>
              <a:t> es más rentable que en el nivel Hot, pero el acceso a esos datos puede ser un poco más caro.</a:t>
            </a:r>
          </a:p>
          <a:p>
            <a:pPr>
              <a:buFont typeface="Arial" panose="020B0604020202020204" pitchFamily="34" charset="0"/>
              <a:buChar char="•"/>
            </a:pPr>
            <a:r>
              <a:rPr lang="es-ES" b="1" dirty="0"/>
              <a:t>Archive (Archivo):</a:t>
            </a:r>
            <a:r>
              <a:rPr lang="es-ES" dirty="0"/>
              <a:t> </a:t>
            </a:r>
          </a:p>
          <a:p>
            <a:pPr marL="742950" lvl="1" indent="-285750">
              <a:buFont typeface="Arial" panose="020B0604020202020204" pitchFamily="34" charset="0"/>
              <a:buChar char="•"/>
            </a:pPr>
            <a:r>
              <a:rPr lang="es-ES" dirty="0"/>
              <a:t>Optimizado para datos que pueden tolerar varias horas de latencia de recuperación y que permanecerán en el nivel Archive durante al menos 180 días.</a:t>
            </a:r>
          </a:p>
          <a:p>
            <a:pPr marL="742950" lvl="1" indent="-285750">
              <a:buFont typeface="Arial" panose="020B0604020202020204" pitchFamily="34" charset="0"/>
              <a:buChar char="•"/>
            </a:pPr>
            <a:r>
              <a:rPr lang="es-ES" dirty="0"/>
              <a:t>El nivel Archive es la opción más rentable para almacenar datos, pero el acceso a esos datos es más caro que el acceso a los datos en los niveles Hot o </a:t>
            </a:r>
            <a:r>
              <a:rPr lang="es-ES" dirty="0" err="1"/>
              <a:t>Cool</a:t>
            </a:r>
            <a:r>
              <a:rPr lang="es-ES" dirty="0"/>
              <a:t>.</a:t>
            </a:r>
          </a:p>
          <a:p>
            <a:pPr>
              <a:buFont typeface="Arial" panose="020B0604020202020204" pitchFamily="34" charset="0"/>
              <a:buChar char="•"/>
            </a:pPr>
            <a:r>
              <a:rPr lang="es-ES" b="1" dirty="0"/>
              <a:t>Flexibilidad:</a:t>
            </a:r>
            <a:r>
              <a:rPr lang="es-ES" dirty="0"/>
              <a:t> </a:t>
            </a:r>
          </a:p>
          <a:p>
            <a:pPr marL="742950" lvl="1" indent="-285750">
              <a:buFont typeface="Arial" panose="020B0604020202020204" pitchFamily="34" charset="0"/>
              <a:buChar char="•"/>
            </a:pPr>
            <a:r>
              <a:rPr lang="es-ES" dirty="0"/>
              <a:t>Si hay un cambio en el patrón de uso de tus datos, puedes cambiar entre estos niveles de acceso en cualquier momento.</a:t>
            </a:r>
          </a:p>
          <a:p>
            <a:pPr>
              <a:buNone/>
            </a:pPr>
            <a:r>
              <a:rPr lang="es-ES" b="1" dirty="0"/>
              <a:t>Puntos Clave:</a:t>
            </a:r>
            <a:endParaRPr lang="es-ES" dirty="0"/>
          </a:p>
          <a:p>
            <a:pPr>
              <a:buFont typeface="Arial" panose="020B0604020202020204" pitchFamily="34" charset="0"/>
              <a:buChar char="•"/>
            </a:pPr>
            <a:r>
              <a:rPr lang="es-ES" dirty="0"/>
              <a:t>Azure ofrece tres niveles de acceso para Blob Storage: Hot, </a:t>
            </a:r>
            <a:r>
              <a:rPr lang="es-ES" dirty="0" err="1"/>
              <a:t>Cool</a:t>
            </a:r>
            <a:r>
              <a:rPr lang="es-ES" dirty="0"/>
              <a:t> y Archive.</a:t>
            </a:r>
          </a:p>
          <a:p>
            <a:pPr>
              <a:buFont typeface="Arial" panose="020B0604020202020204" pitchFamily="34" charset="0"/>
              <a:buChar char="•"/>
            </a:pPr>
            <a:r>
              <a:rPr lang="es-ES" dirty="0"/>
              <a:t>Cada nivel está optimizado para un patrón de uso diferente, lo que permite la optimización de costos.</a:t>
            </a:r>
          </a:p>
          <a:p>
            <a:pPr>
              <a:buFont typeface="Arial" panose="020B0604020202020204" pitchFamily="34" charset="0"/>
              <a:buChar char="•"/>
            </a:pPr>
            <a:r>
              <a:rPr lang="es-ES" dirty="0"/>
              <a:t>Hot </a:t>
            </a:r>
            <a:r>
              <a:rPr lang="es-ES" dirty="0" err="1"/>
              <a:t>is</a:t>
            </a:r>
            <a:r>
              <a:rPr lang="es-ES" dirty="0"/>
              <a:t> </a:t>
            </a:r>
            <a:r>
              <a:rPr lang="es-ES" dirty="0" err="1"/>
              <a:t>for</a:t>
            </a:r>
            <a:r>
              <a:rPr lang="es-ES" dirty="0"/>
              <a:t> data </a:t>
            </a:r>
            <a:r>
              <a:rPr lang="es-ES" dirty="0" err="1"/>
              <a:t>that</a:t>
            </a:r>
            <a:r>
              <a:rPr lang="es-ES" dirty="0"/>
              <a:t> </a:t>
            </a:r>
            <a:r>
              <a:rPr lang="es-ES" dirty="0" err="1"/>
              <a:t>is</a:t>
            </a:r>
            <a:r>
              <a:rPr lang="es-ES" dirty="0"/>
              <a:t> </a:t>
            </a:r>
            <a:r>
              <a:rPr lang="es-ES" dirty="0" err="1"/>
              <a:t>used</a:t>
            </a:r>
            <a:r>
              <a:rPr lang="es-ES" dirty="0"/>
              <a:t> </a:t>
            </a:r>
            <a:r>
              <a:rPr lang="es-ES" dirty="0" err="1"/>
              <a:t>often</a:t>
            </a:r>
            <a:r>
              <a:rPr lang="es-ES" dirty="0"/>
              <a:t>. </a:t>
            </a:r>
            <a:r>
              <a:rPr lang="es-ES" dirty="0" err="1"/>
              <a:t>Cool</a:t>
            </a:r>
            <a:r>
              <a:rPr lang="es-ES" dirty="0"/>
              <a:t> </a:t>
            </a:r>
            <a:r>
              <a:rPr lang="es-ES" dirty="0" err="1"/>
              <a:t>is</a:t>
            </a:r>
            <a:r>
              <a:rPr lang="es-ES" dirty="0"/>
              <a:t> </a:t>
            </a:r>
            <a:r>
              <a:rPr lang="es-ES" dirty="0" err="1"/>
              <a:t>for</a:t>
            </a:r>
            <a:r>
              <a:rPr lang="es-ES" dirty="0"/>
              <a:t> data </a:t>
            </a:r>
            <a:r>
              <a:rPr lang="es-ES" dirty="0" err="1"/>
              <a:t>that</a:t>
            </a:r>
            <a:r>
              <a:rPr lang="es-ES" dirty="0"/>
              <a:t> </a:t>
            </a:r>
            <a:r>
              <a:rPr lang="es-ES" dirty="0" err="1"/>
              <a:t>is</a:t>
            </a:r>
            <a:r>
              <a:rPr lang="es-ES" dirty="0"/>
              <a:t> </a:t>
            </a:r>
            <a:r>
              <a:rPr lang="es-ES" dirty="0" err="1"/>
              <a:t>used</a:t>
            </a:r>
            <a:r>
              <a:rPr lang="es-ES" dirty="0"/>
              <a:t> </a:t>
            </a:r>
            <a:r>
              <a:rPr lang="es-ES" dirty="0" err="1"/>
              <a:t>infrequently</a:t>
            </a:r>
            <a:r>
              <a:rPr lang="es-ES" dirty="0"/>
              <a:t>. Archive </a:t>
            </a:r>
            <a:r>
              <a:rPr lang="es-ES" dirty="0" err="1"/>
              <a:t>is</a:t>
            </a:r>
            <a:r>
              <a:rPr lang="es-ES" dirty="0"/>
              <a:t> </a:t>
            </a:r>
            <a:r>
              <a:rPr lang="es-ES" dirty="0" err="1"/>
              <a:t>for</a:t>
            </a:r>
            <a:r>
              <a:rPr lang="es-ES" dirty="0"/>
              <a:t> data </a:t>
            </a:r>
            <a:r>
              <a:rPr lang="es-ES" dirty="0" err="1"/>
              <a:t>that</a:t>
            </a:r>
            <a:r>
              <a:rPr lang="es-ES" dirty="0"/>
              <a:t> </a:t>
            </a:r>
            <a:r>
              <a:rPr lang="es-ES" dirty="0" err="1"/>
              <a:t>is</a:t>
            </a:r>
            <a:r>
              <a:rPr lang="es-ES" dirty="0"/>
              <a:t> </a:t>
            </a:r>
            <a:r>
              <a:rPr lang="es-ES" dirty="0" err="1"/>
              <a:t>rarely</a:t>
            </a:r>
            <a:r>
              <a:rPr lang="es-ES" dirty="0"/>
              <a:t> </a:t>
            </a:r>
            <a:r>
              <a:rPr lang="es-ES" dirty="0" err="1"/>
              <a:t>if</a:t>
            </a:r>
            <a:r>
              <a:rPr lang="es-ES" dirty="0"/>
              <a:t> </a:t>
            </a:r>
            <a:r>
              <a:rPr lang="es-ES" dirty="0" err="1"/>
              <a:t>ever</a:t>
            </a:r>
            <a:r>
              <a:rPr lang="es-ES" dirty="0"/>
              <a:t> </a:t>
            </a:r>
            <a:r>
              <a:rPr lang="es-ES" dirty="0" err="1"/>
              <a:t>used</a:t>
            </a:r>
            <a:r>
              <a:rPr lang="es-ES" dirty="0"/>
              <a:t>.</a:t>
            </a:r>
          </a:p>
          <a:p>
            <a:pPr>
              <a:buFont typeface="Arial" panose="020B0604020202020204" pitchFamily="34" charset="0"/>
              <a:buChar char="•"/>
            </a:pPr>
            <a:r>
              <a:rPr lang="es-ES" dirty="0"/>
              <a:t>You can </a:t>
            </a:r>
            <a:r>
              <a:rPr lang="es-ES" dirty="0" err="1"/>
              <a:t>change</a:t>
            </a:r>
            <a:r>
              <a:rPr lang="es-ES" dirty="0"/>
              <a:t> </a:t>
            </a:r>
            <a:r>
              <a:rPr lang="es-ES" dirty="0" err="1"/>
              <a:t>the</a:t>
            </a:r>
            <a:r>
              <a:rPr lang="es-ES" dirty="0"/>
              <a:t> </a:t>
            </a:r>
            <a:r>
              <a:rPr lang="es-ES" dirty="0" err="1"/>
              <a:t>tier</a:t>
            </a:r>
            <a:r>
              <a:rPr lang="es-ES" dirty="0"/>
              <a:t> </a:t>
            </a:r>
            <a:r>
              <a:rPr lang="es-ES" dirty="0" err="1"/>
              <a:t>of</a:t>
            </a:r>
            <a:r>
              <a:rPr lang="es-ES" dirty="0"/>
              <a:t> </a:t>
            </a:r>
            <a:r>
              <a:rPr lang="es-ES" dirty="0" err="1"/>
              <a:t>your</a:t>
            </a:r>
            <a:r>
              <a:rPr lang="es-ES" dirty="0"/>
              <a:t> data at </a:t>
            </a:r>
            <a:r>
              <a:rPr lang="es-ES" dirty="0" err="1"/>
              <a:t>any</a:t>
            </a:r>
            <a:r>
              <a:rPr lang="es-ES" dirty="0"/>
              <a:t> time.</a:t>
            </a:r>
          </a:p>
          <a:p>
            <a:r>
              <a:rPr lang="es-ES" dirty="0"/>
              <a:t>En resumen, los niveles de acceso de Blob Storage permiten equilibrar el costo del almacenamiento con la frecuencia de acceso a los datos.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404664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Gestión del Ciclo de Vida de los Blobs:</a:t>
            </a:r>
            <a:endParaRPr lang="es-ES" dirty="0"/>
          </a:p>
          <a:p>
            <a:pPr>
              <a:buFont typeface="Arial" panose="020B0604020202020204" pitchFamily="34" charset="0"/>
              <a:buChar char="•"/>
            </a:pPr>
            <a:r>
              <a:rPr lang="es-ES" b="1" dirty="0"/>
              <a:t>Necesidad de Gestión del Ciclo de Vida:</a:t>
            </a:r>
            <a:r>
              <a:rPr lang="es-ES" dirty="0"/>
              <a:t> </a:t>
            </a:r>
          </a:p>
          <a:p>
            <a:pPr marL="742950" lvl="1" indent="-285750">
              <a:buFont typeface="Arial" panose="020B0604020202020204" pitchFamily="34" charset="0"/>
              <a:buChar char="•"/>
            </a:pPr>
            <a:r>
              <a:rPr lang="es-ES" dirty="0"/>
              <a:t>Los conjuntos de datos tienen ciclos de vida distintos.</a:t>
            </a:r>
          </a:p>
          <a:p>
            <a:pPr marL="742950" lvl="1" indent="-285750">
              <a:buFont typeface="Arial" panose="020B0604020202020204" pitchFamily="34" charset="0"/>
              <a:buChar char="•"/>
            </a:pPr>
            <a:r>
              <a:rPr lang="es-ES" dirty="0"/>
              <a:t>El acceso a los datos varía a lo largo de su vida útil (frecuente al principio, raro después).</a:t>
            </a:r>
          </a:p>
          <a:p>
            <a:pPr marL="742950" lvl="1" indent="-285750">
              <a:buFont typeface="Arial" panose="020B0604020202020204" pitchFamily="34" charset="0"/>
              <a:buChar char="•"/>
            </a:pPr>
            <a:r>
              <a:rPr lang="es-ES" dirty="0"/>
              <a:t>Algunos datos se vuelven inactivos, mientras que otros se modifican constantemente.</a:t>
            </a:r>
          </a:p>
          <a:p>
            <a:pPr marL="742950" lvl="1" indent="-285750">
              <a:buFont typeface="Arial" panose="020B0604020202020204" pitchFamily="34" charset="0"/>
              <a:buChar char="•"/>
            </a:pPr>
            <a:r>
              <a:rPr lang="es-ES" dirty="0"/>
              <a:t>Azure Blob </a:t>
            </a:r>
            <a:r>
              <a:rPr lang="es-ES" dirty="0" err="1"/>
              <a:t>storage</a:t>
            </a:r>
            <a:r>
              <a:rPr lang="es-ES" dirty="0"/>
              <a:t> </a:t>
            </a:r>
            <a:r>
              <a:rPr lang="es-ES" dirty="0" err="1"/>
              <a:t>lifecycle</a:t>
            </a:r>
            <a:r>
              <a:rPr lang="es-ES" dirty="0"/>
              <a:t> </a:t>
            </a:r>
            <a:r>
              <a:rPr lang="es-ES" dirty="0" err="1"/>
              <a:t>management</a:t>
            </a:r>
            <a:r>
              <a:rPr lang="es-ES" dirty="0"/>
              <a:t> proporciona una política basada en reglas para automatizar la gestión del ciclo de vida.</a:t>
            </a:r>
          </a:p>
          <a:p>
            <a:pPr>
              <a:buFont typeface="Arial" panose="020B0604020202020204" pitchFamily="34" charset="0"/>
              <a:buChar char="•"/>
            </a:pPr>
            <a:r>
              <a:rPr lang="es-ES" b="1" dirty="0"/>
              <a:t>Funcionalidades de la Política de Gestión del Ciclo de Vida:</a:t>
            </a:r>
            <a:r>
              <a:rPr lang="es-ES" dirty="0"/>
              <a:t> </a:t>
            </a:r>
          </a:p>
          <a:p>
            <a:pPr marL="742950" lvl="1" indent="-285750">
              <a:buFont typeface="Arial" panose="020B0604020202020204" pitchFamily="34" charset="0"/>
              <a:buChar char="•"/>
            </a:pPr>
            <a:r>
              <a:rPr lang="es-ES" b="1" dirty="0"/>
              <a:t>Transición a Niveles de Almacenamiento Más Fríos:</a:t>
            </a:r>
            <a:r>
              <a:rPr lang="es-ES" dirty="0"/>
              <a:t> </a:t>
            </a:r>
          </a:p>
          <a:p>
            <a:pPr marL="1143000" lvl="2" indent="-228600">
              <a:buFont typeface="Arial" panose="020B0604020202020204" pitchFamily="34" charset="0"/>
              <a:buChar char="•"/>
            </a:pPr>
            <a:r>
              <a:rPr lang="es-ES" dirty="0"/>
              <a:t>Permite mover blobs a niveles de almacenamiento más fríos (</a:t>
            </a:r>
            <a:r>
              <a:rPr lang="es-ES" dirty="0" err="1"/>
              <a:t>hot</a:t>
            </a:r>
            <a:r>
              <a:rPr lang="es-ES" dirty="0"/>
              <a:t> a </a:t>
            </a:r>
            <a:r>
              <a:rPr lang="es-ES" dirty="0" err="1"/>
              <a:t>cool</a:t>
            </a:r>
            <a:r>
              <a:rPr lang="es-ES" dirty="0"/>
              <a:t>, </a:t>
            </a:r>
            <a:r>
              <a:rPr lang="es-ES" dirty="0" err="1"/>
              <a:t>hot</a:t>
            </a:r>
            <a:r>
              <a:rPr lang="es-ES" dirty="0"/>
              <a:t> a archive, </a:t>
            </a:r>
            <a:r>
              <a:rPr lang="es-ES" dirty="0" err="1"/>
              <a:t>cool</a:t>
            </a:r>
            <a:r>
              <a:rPr lang="es-ES" dirty="0"/>
              <a:t> a archive) para optimizar el rendimiento y el costo.</a:t>
            </a:r>
          </a:p>
          <a:p>
            <a:pPr marL="742950" lvl="1" indent="-285750">
              <a:buFont typeface="Arial" panose="020B0604020202020204" pitchFamily="34" charset="0"/>
              <a:buChar char="•"/>
            </a:pPr>
            <a:r>
              <a:rPr lang="es-ES" b="1" dirty="0"/>
              <a:t>Eliminación de Blobs:</a:t>
            </a:r>
            <a:r>
              <a:rPr lang="es-ES" dirty="0"/>
              <a:t> </a:t>
            </a:r>
          </a:p>
          <a:p>
            <a:pPr marL="1143000" lvl="2" indent="-228600">
              <a:buFont typeface="Arial" panose="020B0604020202020204" pitchFamily="34" charset="0"/>
              <a:buChar char="•"/>
            </a:pPr>
            <a:r>
              <a:rPr lang="es-ES" dirty="0"/>
              <a:t>Permite eliminar blobs al final de su ciclo de vida.</a:t>
            </a:r>
          </a:p>
          <a:p>
            <a:pPr marL="742950" lvl="1" indent="-285750">
              <a:buFont typeface="Arial" panose="020B0604020202020204" pitchFamily="34" charset="0"/>
              <a:buChar char="•"/>
            </a:pPr>
            <a:r>
              <a:rPr lang="es-ES" b="1" dirty="0"/>
              <a:t>Reglas Diarias:</a:t>
            </a:r>
            <a:r>
              <a:rPr lang="es-ES" dirty="0"/>
              <a:t> </a:t>
            </a:r>
          </a:p>
          <a:p>
            <a:pPr marL="1143000" lvl="2" indent="-228600">
              <a:buFont typeface="Arial" panose="020B0604020202020204" pitchFamily="34" charset="0"/>
              <a:buChar char="•"/>
            </a:pPr>
            <a:r>
              <a:rPr lang="es-ES" dirty="0"/>
              <a:t>Define reglas que se ejecutan una vez al día a nivel de la cuenta de almacenamiento.</a:t>
            </a:r>
          </a:p>
          <a:p>
            <a:pPr marL="742950" lvl="1" indent="-285750">
              <a:buFont typeface="Arial" panose="020B0604020202020204" pitchFamily="34" charset="0"/>
              <a:buChar char="•"/>
            </a:pPr>
            <a:r>
              <a:rPr lang="es-ES" b="1" dirty="0"/>
              <a:t>Aplicación de Reglas:</a:t>
            </a:r>
            <a:r>
              <a:rPr lang="es-ES" dirty="0"/>
              <a:t> </a:t>
            </a:r>
          </a:p>
          <a:p>
            <a:pPr marL="1143000" lvl="2" indent="-228600">
              <a:buFont typeface="Arial" panose="020B0604020202020204" pitchFamily="34" charset="0"/>
              <a:buChar char="•"/>
            </a:pPr>
            <a:r>
              <a:rPr lang="es-ES" dirty="0"/>
              <a:t>Aplica reglas a contenedores o subconjuntos de blobs (utilizando prefijos como filtros).</a:t>
            </a:r>
          </a:p>
          <a:p>
            <a:pPr>
              <a:buFont typeface="Arial" panose="020B0604020202020204" pitchFamily="34" charset="0"/>
              <a:buChar char="•"/>
            </a:pPr>
            <a:r>
              <a:rPr lang="es-ES" b="1" dirty="0"/>
              <a:t>Escenario de Ejemplo:</a:t>
            </a:r>
            <a:r>
              <a:rPr lang="es-ES" dirty="0"/>
              <a:t> </a:t>
            </a:r>
          </a:p>
          <a:p>
            <a:pPr marL="742950" lvl="1" indent="-285750">
              <a:buFont typeface="Arial" panose="020B0604020202020204" pitchFamily="34" charset="0"/>
              <a:buChar char="•"/>
            </a:pPr>
            <a:r>
              <a:rPr lang="es-ES" dirty="0"/>
              <a:t>Datos con acceso frecuente al principio, ocasional después de dos semanas y raro después de un mes.</a:t>
            </a:r>
          </a:p>
          <a:p>
            <a:pPr marL="742950" lvl="1" indent="-285750">
              <a:buFont typeface="Arial" panose="020B0604020202020204" pitchFamily="34" charset="0"/>
              <a:buChar char="•"/>
            </a:pPr>
            <a:r>
              <a:rPr lang="es-ES" dirty="0"/>
              <a:t>En este caso, </a:t>
            </a:r>
            <a:r>
              <a:rPr lang="es-ES" dirty="0" err="1"/>
              <a:t>hot</a:t>
            </a:r>
            <a:r>
              <a:rPr lang="es-ES" dirty="0"/>
              <a:t> </a:t>
            </a:r>
            <a:r>
              <a:rPr lang="es-ES" dirty="0" err="1"/>
              <a:t>storage</a:t>
            </a:r>
            <a:r>
              <a:rPr lang="es-ES" dirty="0"/>
              <a:t> es óptimo al principio, </a:t>
            </a:r>
            <a:r>
              <a:rPr lang="es-ES" dirty="0" err="1"/>
              <a:t>cool</a:t>
            </a:r>
            <a:r>
              <a:rPr lang="es-ES" dirty="0"/>
              <a:t> </a:t>
            </a:r>
            <a:r>
              <a:rPr lang="es-ES" dirty="0" err="1"/>
              <a:t>storage</a:t>
            </a:r>
            <a:r>
              <a:rPr lang="es-ES" dirty="0"/>
              <a:t> para el acceso ocasional y archive </a:t>
            </a:r>
            <a:r>
              <a:rPr lang="es-ES" dirty="0" err="1"/>
              <a:t>storage</a:t>
            </a:r>
            <a:r>
              <a:rPr lang="es-ES" dirty="0"/>
              <a:t> para datos antiguos.</a:t>
            </a:r>
          </a:p>
          <a:p>
            <a:pPr marL="742950" lvl="1" indent="-285750">
              <a:buFont typeface="Arial" panose="020B0604020202020204" pitchFamily="34" charset="0"/>
              <a:buChar char="•"/>
            </a:pPr>
            <a:r>
              <a:rPr lang="es-ES" b="1" dirty="0"/>
              <a:t>Optimización de Costos:</a:t>
            </a:r>
            <a:r>
              <a:rPr lang="es-ES" dirty="0"/>
              <a:t> </a:t>
            </a:r>
          </a:p>
          <a:p>
            <a:pPr marL="1143000" lvl="2" indent="-228600">
              <a:buFont typeface="Arial" panose="020B0604020202020204" pitchFamily="34" charset="0"/>
              <a:buChar char="•"/>
            </a:pPr>
            <a:r>
              <a:rPr lang="es-ES" dirty="0"/>
              <a:t>Ajustar los niveles de almacenamiento según la antigüedad de los datos reduce los costos.</a:t>
            </a:r>
          </a:p>
          <a:p>
            <a:pPr marL="1143000" lvl="2" indent="-228600">
              <a:buFont typeface="Arial" panose="020B0604020202020204" pitchFamily="34" charset="0"/>
              <a:buChar char="•"/>
            </a:pPr>
            <a:r>
              <a:rPr lang="es-ES" dirty="0"/>
              <a:t>Las reglas de la política de gestión del ciclo de vida automatizan esta transición.</a:t>
            </a:r>
          </a:p>
          <a:p>
            <a:pPr>
              <a:buNone/>
            </a:pPr>
            <a:r>
              <a:rPr lang="es-ES" b="1" dirty="0"/>
              <a:t>Puntos Clave:</a:t>
            </a:r>
            <a:endParaRPr lang="es-ES" dirty="0"/>
          </a:p>
          <a:p>
            <a:pPr>
              <a:buFont typeface="Arial" panose="020B0604020202020204" pitchFamily="34" charset="0"/>
              <a:buChar char="•"/>
            </a:pPr>
            <a:r>
              <a:rPr lang="es-ES" dirty="0"/>
              <a:t>La gestión del ciclo de vida de los blobs automatiza la transición de datos a niveles de almacenamiento más rentables.</a:t>
            </a:r>
          </a:p>
          <a:p>
            <a:pPr>
              <a:buFont typeface="Arial" panose="020B0604020202020204" pitchFamily="34" charset="0"/>
              <a:buChar char="•"/>
            </a:pPr>
            <a:r>
              <a:rPr lang="es-ES" dirty="0"/>
              <a:t>Permite la eliminación automática de datos obsoletos.</a:t>
            </a:r>
          </a:p>
          <a:p>
            <a:pPr>
              <a:buFont typeface="Arial" panose="020B0604020202020204" pitchFamily="34" charset="0"/>
              <a:buChar char="•"/>
            </a:pPr>
            <a:r>
              <a:rPr lang="es-ES" dirty="0"/>
              <a:t>Azure </a:t>
            </a:r>
            <a:r>
              <a:rPr lang="es-ES" dirty="0" err="1"/>
              <a:t>allows</a:t>
            </a:r>
            <a:r>
              <a:rPr lang="es-ES" dirty="0"/>
              <a:t> </a:t>
            </a:r>
            <a:r>
              <a:rPr lang="es-ES" dirty="0" err="1"/>
              <a:t>for</a:t>
            </a:r>
            <a:r>
              <a:rPr lang="es-ES" dirty="0"/>
              <a:t> </a:t>
            </a:r>
            <a:r>
              <a:rPr lang="es-ES" dirty="0" err="1"/>
              <a:t>very</a:t>
            </a:r>
            <a:r>
              <a:rPr lang="es-ES" dirty="0"/>
              <a:t> </a:t>
            </a:r>
            <a:r>
              <a:rPr lang="es-ES" dirty="0" err="1"/>
              <a:t>specific</a:t>
            </a:r>
            <a:r>
              <a:rPr lang="es-ES" dirty="0"/>
              <a:t> rules to </a:t>
            </a:r>
            <a:r>
              <a:rPr lang="es-ES" dirty="0" err="1"/>
              <a:t>manage</a:t>
            </a:r>
            <a:r>
              <a:rPr lang="es-ES" dirty="0"/>
              <a:t> </a:t>
            </a:r>
            <a:r>
              <a:rPr lang="es-ES" dirty="0" err="1"/>
              <a:t>the</a:t>
            </a:r>
            <a:r>
              <a:rPr lang="es-ES" dirty="0"/>
              <a:t> </a:t>
            </a:r>
            <a:r>
              <a:rPr lang="es-ES" dirty="0" err="1"/>
              <a:t>lifecycle</a:t>
            </a:r>
            <a:r>
              <a:rPr lang="es-ES" dirty="0"/>
              <a:t> </a:t>
            </a:r>
            <a:r>
              <a:rPr lang="es-ES" dirty="0" err="1"/>
              <a:t>of</a:t>
            </a:r>
            <a:r>
              <a:rPr lang="es-ES" dirty="0"/>
              <a:t> </a:t>
            </a:r>
            <a:r>
              <a:rPr lang="es-ES" dirty="0" err="1"/>
              <a:t>your</a:t>
            </a:r>
            <a:r>
              <a:rPr lang="es-ES" dirty="0"/>
              <a:t> blobs.</a:t>
            </a:r>
          </a:p>
          <a:p>
            <a:pPr>
              <a:buFont typeface="Arial" panose="020B0604020202020204" pitchFamily="34" charset="0"/>
              <a:buChar char="•"/>
            </a:pPr>
            <a:r>
              <a:rPr lang="es-ES" dirty="0"/>
              <a:t>This </a:t>
            </a:r>
            <a:r>
              <a:rPr lang="es-ES" dirty="0" err="1"/>
              <a:t>is</a:t>
            </a:r>
            <a:r>
              <a:rPr lang="es-ES" dirty="0"/>
              <a:t> a </a:t>
            </a:r>
            <a:r>
              <a:rPr lang="es-ES" dirty="0" err="1"/>
              <a:t>very</a:t>
            </a:r>
            <a:r>
              <a:rPr lang="es-ES" dirty="0"/>
              <a:t> </a:t>
            </a:r>
            <a:r>
              <a:rPr lang="es-ES" dirty="0" err="1"/>
              <a:t>important</a:t>
            </a:r>
            <a:r>
              <a:rPr lang="es-ES" dirty="0"/>
              <a:t> </a:t>
            </a:r>
            <a:r>
              <a:rPr lang="es-ES" dirty="0" err="1"/>
              <a:t>tool</a:t>
            </a:r>
            <a:r>
              <a:rPr lang="es-ES" dirty="0"/>
              <a:t> </a:t>
            </a:r>
            <a:r>
              <a:rPr lang="es-ES" dirty="0" err="1"/>
              <a:t>for</a:t>
            </a:r>
            <a:r>
              <a:rPr lang="es-ES" dirty="0"/>
              <a:t> </a:t>
            </a:r>
            <a:r>
              <a:rPr lang="es-ES" dirty="0" err="1"/>
              <a:t>cost</a:t>
            </a:r>
            <a:r>
              <a:rPr lang="es-ES" dirty="0"/>
              <a:t> </a:t>
            </a:r>
            <a:r>
              <a:rPr lang="es-ES" dirty="0" err="1"/>
              <a:t>optimization</a:t>
            </a:r>
            <a:r>
              <a:rPr lang="es-ES" dirty="0"/>
              <a:t>.</a:t>
            </a:r>
          </a:p>
          <a:p>
            <a:r>
              <a:rPr lang="es-ES" dirty="0"/>
              <a:t>En resumen, la gestión del ciclo de vida de los blobs en Azure permite automatizar la transición y eliminación de datos, optimizando costos y simplificando la administración.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119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p>
          <a:p>
            <a:pPr>
              <a:buNone/>
            </a:pPr>
            <a:r>
              <a:rPr lang="es-ES" b="1" dirty="0"/>
              <a:t>Carga de Blobs:</a:t>
            </a:r>
            <a:endParaRPr lang="es-ES" dirty="0"/>
          </a:p>
          <a:p>
            <a:pPr>
              <a:buFont typeface="Arial" panose="020B0604020202020204" pitchFamily="34" charset="0"/>
              <a:buChar char="•"/>
            </a:pPr>
            <a:r>
              <a:rPr lang="es-ES" b="1" dirty="0"/>
              <a:t>Tipos de Blobs:</a:t>
            </a:r>
            <a:r>
              <a:rPr lang="es-ES" dirty="0"/>
              <a:t> </a:t>
            </a:r>
          </a:p>
          <a:p>
            <a:pPr marL="742950" lvl="1" indent="-285750">
              <a:buFont typeface="Arial" panose="020B0604020202020204" pitchFamily="34" charset="0"/>
              <a:buChar char="•"/>
            </a:pPr>
            <a:r>
              <a:rPr lang="es-ES" dirty="0"/>
              <a:t>Azure Storage admite tres tipos de blobs, cada uno optimizado para diferentes escenarios: </a:t>
            </a:r>
          </a:p>
          <a:p>
            <a:pPr marL="1143000" lvl="2" indent="-228600">
              <a:buFont typeface="Arial" panose="020B0604020202020204" pitchFamily="34" charset="0"/>
              <a:buChar char="•"/>
            </a:pPr>
            <a:r>
              <a:rPr lang="es-ES" b="1" dirty="0"/>
              <a:t>Block Blobs (Blobs de Bloques):</a:t>
            </a:r>
            <a:r>
              <a:rPr lang="es-ES" dirty="0"/>
              <a:t> </a:t>
            </a:r>
          </a:p>
          <a:p>
            <a:pPr marL="1600200" lvl="3" indent="-228600">
              <a:buFont typeface="Arial" panose="020B0604020202020204" pitchFamily="34" charset="0"/>
              <a:buChar char="•"/>
            </a:pPr>
            <a:r>
              <a:rPr lang="es-ES" dirty="0"/>
              <a:t>El tipo predeterminado y el más común.</a:t>
            </a:r>
          </a:p>
          <a:p>
            <a:pPr marL="1600200" lvl="3" indent="-228600">
              <a:buFont typeface="Arial" panose="020B0604020202020204" pitchFamily="34" charset="0"/>
              <a:buChar char="•"/>
            </a:pPr>
            <a:r>
              <a:rPr lang="es-ES" dirty="0"/>
              <a:t>Compuestos por bloques de datos ensamblados.</a:t>
            </a:r>
          </a:p>
          <a:p>
            <a:pPr marL="1600200" lvl="3" indent="-228600">
              <a:buFont typeface="Arial" panose="020B0604020202020204" pitchFamily="34" charset="0"/>
              <a:buChar char="•"/>
            </a:pPr>
            <a:r>
              <a:rPr lang="es-ES" dirty="0"/>
              <a:t>Ideales para almacenar datos de texto y binarios, como archivos, imágenes y videos.</a:t>
            </a:r>
          </a:p>
          <a:p>
            <a:pPr marL="1143000" lvl="2" indent="-228600">
              <a:buFont typeface="Arial" panose="020B0604020202020204" pitchFamily="34" charset="0"/>
              <a:buChar char="•"/>
            </a:pPr>
            <a:r>
              <a:rPr lang="es-ES" b="1" dirty="0" err="1"/>
              <a:t>Append</a:t>
            </a:r>
            <a:r>
              <a:rPr lang="es-ES" b="1" dirty="0"/>
              <a:t> Blobs (Blobs de Anexión):</a:t>
            </a:r>
            <a:r>
              <a:rPr lang="es-ES" dirty="0"/>
              <a:t> </a:t>
            </a:r>
          </a:p>
          <a:p>
            <a:pPr marL="1600200" lvl="3" indent="-228600">
              <a:buFont typeface="Arial" panose="020B0604020202020204" pitchFamily="34" charset="0"/>
              <a:buChar char="•"/>
            </a:pPr>
            <a:r>
              <a:rPr lang="es-ES" dirty="0"/>
              <a:t>Similares a los blobs de bloques, pero optimizados para operaciones de anexión.</a:t>
            </a:r>
          </a:p>
          <a:p>
            <a:pPr marL="1600200" lvl="3" indent="-228600">
              <a:buFont typeface="Arial" panose="020B0604020202020204" pitchFamily="34" charset="0"/>
              <a:buChar char="•"/>
            </a:pPr>
            <a:r>
              <a:rPr lang="es-ES" dirty="0"/>
              <a:t>Útiles para escenarios de registro.</a:t>
            </a:r>
          </a:p>
          <a:p>
            <a:pPr marL="1143000" lvl="2" indent="-228600">
              <a:buFont typeface="Arial" panose="020B0604020202020204" pitchFamily="34" charset="0"/>
              <a:buChar char="•"/>
            </a:pPr>
            <a:r>
              <a:rPr lang="es-ES" b="1" dirty="0"/>
              <a:t>Page Blobs (Blobs de Páginas):</a:t>
            </a:r>
            <a:r>
              <a:rPr lang="es-ES" dirty="0"/>
              <a:t> </a:t>
            </a:r>
          </a:p>
          <a:p>
            <a:pPr marL="1600200" lvl="3" indent="-228600">
              <a:buFont typeface="Arial" panose="020B0604020202020204" pitchFamily="34" charset="0"/>
              <a:buChar char="•"/>
            </a:pPr>
            <a:r>
              <a:rPr lang="es-ES" dirty="0"/>
              <a:t>Pueden tener hasta 8 TB de tamaño.</a:t>
            </a:r>
          </a:p>
          <a:p>
            <a:pPr marL="1600200" lvl="3" indent="-228600">
              <a:buFont typeface="Arial" panose="020B0604020202020204" pitchFamily="34" charset="0"/>
              <a:buChar char="•"/>
            </a:pPr>
            <a:r>
              <a:rPr lang="es-ES" dirty="0"/>
              <a:t>Más eficientes para operaciones frecuentes de lectura/escritura.</a:t>
            </a:r>
          </a:p>
          <a:p>
            <a:pPr marL="1600200" lvl="3" indent="-228600">
              <a:buFont typeface="Arial" panose="020B0604020202020204" pitchFamily="34" charset="0"/>
              <a:buChar char="•"/>
            </a:pPr>
            <a:r>
              <a:rPr lang="es-ES" dirty="0"/>
              <a:t>Utilizados por las máquinas virtuales de Azure como discos de sistema operativo y datos.</a:t>
            </a:r>
          </a:p>
          <a:p>
            <a:pPr>
              <a:buFont typeface="Arial" panose="020B0604020202020204" pitchFamily="34" charset="0"/>
              <a:buChar char="•"/>
            </a:pPr>
            <a:r>
              <a:rPr lang="es-ES" b="1" dirty="0"/>
              <a:t>Especificación de Tipo y Nivel de Acceso:</a:t>
            </a:r>
            <a:r>
              <a:rPr lang="es-ES" dirty="0"/>
              <a:t> </a:t>
            </a:r>
          </a:p>
          <a:p>
            <a:pPr marL="742950" lvl="1" indent="-285750">
              <a:buFont typeface="Arial" panose="020B0604020202020204" pitchFamily="34" charset="0"/>
              <a:buChar char="•"/>
            </a:pPr>
            <a:r>
              <a:rPr lang="es-ES" dirty="0"/>
              <a:t>El tipo de blob y el nivel de acceso se especifican al crear el blob.</a:t>
            </a:r>
          </a:p>
          <a:p>
            <a:pPr marL="742950" lvl="1" indent="-285750">
              <a:buFont typeface="Arial" panose="020B0604020202020204" pitchFamily="34" charset="0"/>
              <a:buChar char="•"/>
            </a:pPr>
            <a:r>
              <a:rPr lang="es-ES" b="1" dirty="0"/>
              <a:t>Importante:</a:t>
            </a:r>
            <a:r>
              <a:rPr lang="es-ES" dirty="0"/>
              <a:t> Una vez creado, el tipo de blob no se puede cambiar.</a:t>
            </a:r>
          </a:p>
          <a:p>
            <a:pPr>
              <a:buNone/>
            </a:pPr>
            <a:r>
              <a:rPr lang="es-ES" b="1" dirty="0"/>
              <a:t>Herramientas de Carga de Blobs:</a:t>
            </a:r>
            <a:endParaRPr lang="es-ES" dirty="0"/>
          </a:p>
          <a:p>
            <a:pPr>
              <a:buFont typeface="Arial" panose="020B0604020202020204" pitchFamily="34" charset="0"/>
              <a:buChar char="•"/>
            </a:pPr>
            <a:r>
              <a:rPr lang="es-ES" b="1" dirty="0" err="1"/>
              <a:t>AzCopy</a:t>
            </a:r>
            <a:r>
              <a:rPr lang="es-ES" b="1" dirty="0"/>
              <a:t>:</a:t>
            </a:r>
            <a:r>
              <a:rPr lang="es-ES" dirty="0"/>
              <a:t> </a:t>
            </a:r>
          </a:p>
          <a:p>
            <a:pPr marL="742950" lvl="1" indent="-285750">
              <a:buFont typeface="Arial" panose="020B0604020202020204" pitchFamily="34" charset="0"/>
              <a:buChar char="•"/>
            </a:pPr>
            <a:r>
              <a:rPr lang="es-ES" dirty="0"/>
              <a:t>Una herramienta de línea de comandos fácil de usar para Windows y Linux.</a:t>
            </a:r>
          </a:p>
          <a:p>
            <a:pPr marL="742950" lvl="1" indent="-285750">
              <a:buFont typeface="Arial" panose="020B0604020202020204" pitchFamily="34" charset="0"/>
              <a:buChar char="•"/>
            </a:pPr>
            <a:r>
              <a:rPr lang="es-ES" dirty="0"/>
              <a:t>Copia datos hacia y desde Blob Storage, entre contenedores o entre cuentas de almacenamiento.</a:t>
            </a:r>
          </a:p>
          <a:p>
            <a:pPr>
              <a:buFont typeface="Arial" panose="020B0604020202020204" pitchFamily="34" charset="0"/>
              <a:buChar char="•"/>
            </a:pPr>
            <a:r>
              <a:rPr lang="es-ES" b="1" dirty="0"/>
              <a:t>.NET Azure Storage Data </a:t>
            </a:r>
            <a:r>
              <a:rPr lang="es-ES" b="1" dirty="0" err="1"/>
              <a:t>Movement</a:t>
            </a:r>
            <a:r>
              <a:rPr lang="es-ES" b="1" dirty="0"/>
              <a:t> Library (Biblioteca de Movimiento de Datos de Azure Storage):</a:t>
            </a:r>
            <a:r>
              <a:rPr lang="es-ES" dirty="0"/>
              <a:t> </a:t>
            </a:r>
          </a:p>
          <a:p>
            <a:pPr marL="742950" lvl="1" indent="-285750">
              <a:buFont typeface="Arial" panose="020B0604020202020204" pitchFamily="34" charset="0"/>
              <a:buChar char="•"/>
            </a:pPr>
            <a:r>
              <a:rPr lang="es-ES" dirty="0"/>
              <a:t>Una biblioteca .NET para mover datos entre servicios de Azure Storage.</a:t>
            </a:r>
          </a:p>
          <a:p>
            <a:pPr marL="742950" lvl="1" indent="-285750">
              <a:buFont typeface="Arial" panose="020B0604020202020204" pitchFamily="34" charset="0"/>
              <a:buChar char="•"/>
            </a:pPr>
            <a:r>
              <a:rPr lang="es-ES" dirty="0" err="1"/>
              <a:t>AzCopy</a:t>
            </a:r>
            <a:r>
              <a:rPr lang="es-ES" dirty="0"/>
              <a:t> está construido usando esta librería.</a:t>
            </a:r>
          </a:p>
          <a:p>
            <a:pPr>
              <a:buFont typeface="Arial" panose="020B0604020202020204" pitchFamily="34" charset="0"/>
              <a:buChar char="•"/>
            </a:pPr>
            <a:r>
              <a:rPr lang="es-ES" b="1" dirty="0"/>
              <a:t>Azure Data Factory:</a:t>
            </a:r>
            <a:r>
              <a:rPr lang="es-ES" dirty="0"/>
              <a:t> </a:t>
            </a:r>
          </a:p>
          <a:p>
            <a:pPr marL="742950" lvl="1" indent="-285750">
              <a:buFont typeface="Arial" panose="020B0604020202020204" pitchFamily="34" charset="0"/>
              <a:buChar char="•"/>
            </a:pPr>
            <a:r>
              <a:rPr lang="es-ES" dirty="0"/>
              <a:t>Admite la copia de datos hacia y desde Blob Storage mediante la clave de cuenta, la firma de acceso compartido, la entidad de servicio o las identidades administradas para la autenticación de recursos de Azure.</a:t>
            </a:r>
          </a:p>
          <a:p>
            <a:pPr>
              <a:buFont typeface="Arial" panose="020B0604020202020204" pitchFamily="34" charset="0"/>
              <a:buChar char="•"/>
            </a:pPr>
            <a:r>
              <a:rPr lang="es-ES" b="1" dirty="0" err="1"/>
              <a:t>Blobfuse</a:t>
            </a:r>
            <a:r>
              <a:rPr lang="es-ES" b="1" dirty="0"/>
              <a:t>:</a:t>
            </a:r>
            <a:r>
              <a:rPr lang="es-ES" dirty="0"/>
              <a:t> </a:t>
            </a:r>
          </a:p>
          <a:p>
            <a:pPr marL="742950" lvl="1" indent="-285750">
              <a:buFont typeface="Arial" panose="020B0604020202020204" pitchFamily="34" charset="0"/>
              <a:buChar char="•"/>
            </a:pPr>
            <a:r>
              <a:rPr lang="es-ES" dirty="0"/>
              <a:t>Un controlador de sistema de archivos virtual para Azure Blob Storage.</a:t>
            </a:r>
          </a:p>
          <a:p>
            <a:pPr marL="742950" lvl="1" indent="-285750">
              <a:buFont typeface="Arial" panose="020B0604020202020204" pitchFamily="34" charset="0"/>
              <a:buChar char="•"/>
            </a:pPr>
            <a:r>
              <a:rPr lang="es-ES" dirty="0"/>
              <a:t>Permite acceder a los datos de blob de bloques existentes en una cuenta de almacenamiento a través del sistema de archivos Linux.</a:t>
            </a:r>
          </a:p>
          <a:p>
            <a:pPr>
              <a:buFont typeface="Arial" panose="020B0604020202020204" pitchFamily="34" charset="0"/>
              <a:buChar char="•"/>
            </a:pPr>
            <a:r>
              <a:rPr lang="es-ES" b="1" dirty="0"/>
              <a:t>Azure Data Box Disk:</a:t>
            </a:r>
            <a:r>
              <a:rPr lang="es-ES" dirty="0"/>
              <a:t> </a:t>
            </a:r>
          </a:p>
          <a:p>
            <a:pPr marL="742950" lvl="1" indent="-285750">
              <a:buFont typeface="Arial" panose="020B0604020202020204" pitchFamily="34" charset="0"/>
              <a:buChar char="•"/>
            </a:pPr>
            <a:r>
              <a:rPr lang="es-ES" dirty="0"/>
              <a:t>Un servicio para transferir datos locales a Blob Storage cuando grandes conjuntos de datos o restricciones de red hacen que la carga de datos a través de la red no sea realista.</a:t>
            </a:r>
          </a:p>
          <a:p>
            <a:pPr marL="742950" lvl="1" indent="-285750">
              <a:buFont typeface="Arial" panose="020B0604020202020204" pitchFamily="34" charset="0"/>
              <a:buChar char="•"/>
            </a:pPr>
            <a:r>
              <a:rPr lang="es-ES" dirty="0"/>
              <a:t>Permite solicitar discos de estado sólido (SSD) a Microsoft, copiar los datos a esos discos y enviarlos de vuelta a Microsoft para cargarlos en Blob Storage.</a:t>
            </a:r>
          </a:p>
          <a:p>
            <a:pPr>
              <a:buFont typeface="Arial" panose="020B0604020202020204" pitchFamily="34" charset="0"/>
              <a:buChar char="•"/>
            </a:pPr>
            <a:r>
              <a:rPr lang="es-ES" b="1" dirty="0"/>
              <a:t>Azure </a:t>
            </a:r>
            <a:r>
              <a:rPr lang="es-ES" b="1" dirty="0" err="1"/>
              <a:t>Import</a:t>
            </a:r>
            <a:r>
              <a:rPr lang="es-ES" b="1" dirty="0"/>
              <a:t>/</a:t>
            </a:r>
            <a:r>
              <a:rPr lang="es-ES" b="1" dirty="0" err="1"/>
              <a:t>Export</a:t>
            </a:r>
            <a:r>
              <a:rPr lang="es-ES" b="1" dirty="0"/>
              <a:t> </a:t>
            </a:r>
            <a:r>
              <a:rPr lang="es-ES" b="1" dirty="0" err="1"/>
              <a:t>Service</a:t>
            </a:r>
            <a:r>
              <a:rPr lang="es-ES" b="1" dirty="0"/>
              <a:t> (Servicio de Importación/Exportación de Azure):</a:t>
            </a:r>
            <a:r>
              <a:rPr lang="es-ES" dirty="0"/>
              <a:t> </a:t>
            </a:r>
          </a:p>
          <a:p>
            <a:pPr marL="742950" lvl="1" indent="-285750">
              <a:buFont typeface="Arial" panose="020B0604020202020204" pitchFamily="34" charset="0"/>
              <a:buChar char="•"/>
            </a:pPr>
            <a:r>
              <a:rPr lang="es-ES" dirty="0"/>
              <a:t>Permite exportar grandes cantidades de datos de una cuenta de almacenamiento a discos duros proporcionados por el usuario, que luego Microsoft devuelve con los datos.</a:t>
            </a:r>
          </a:p>
          <a:p>
            <a:pPr>
              <a:buFont typeface="Arial" panose="020B0604020202020204" pitchFamily="34" charset="0"/>
              <a:buChar char="•"/>
            </a:pPr>
            <a:r>
              <a:rPr lang="es-ES" b="1" dirty="0"/>
              <a:t>Azure Storage Explorer:</a:t>
            </a:r>
            <a:r>
              <a:rPr lang="es-ES" dirty="0"/>
              <a:t> </a:t>
            </a:r>
          </a:p>
          <a:p>
            <a:pPr marL="742950" lvl="1" indent="-285750">
              <a:buFont typeface="Arial" panose="020B0604020202020204" pitchFamily="34" charset="0"/>
              <a:buChar char="•"/>
            </a:pPr>
            <a:r>
              <a:rPr lang="es-ES" dirty="0"/>
              <a:t>Una herramienta GUI, que permite interactuar con los servicios de Azure Storage.</a:t>
            </a:r>
          </a:p>
          <a:p>
            <a:pPr>
              <a:buNone/>
            </a:pPr>
            <a:r>
              <a:rPr lang="es-ES" b="1" dirty="0"/>
              <a:t>Puntos Clave:</a:t>
            </a:r>
            <a:endParaRPr lang="es-ES" dirty="0"/>
          </a:p>
          <a:p>
            <a:pPr>
              <a:buFont typeface="Arial" panose="020B0604020202020204" pitchFamily="34" charset="0"/>
              <a:buChar char="•"/>
            </a:pPr>
            <a:r>
              <a:rPr lang="es-ES" dirty="0"/>
              <a:t>Azure proporciona una variedad de herramientas para cargar blobs, adaptadas a diferentes necesidades y escenarios.</a:t>
            </a:r>
          </a:p>
          <a:p>
            <a:pPr>
              <a:buFont typeface="Arial" panose="020B0604020202020204" pitchFamily="34" charset="0"/>
              <a:buChar char="•"/>
            </a:pPr>
            <a:r>
              <a:rPr lang="es-ES" dirty="0" err="1"/>
              <a:t>The</a:t>
            </a:r>
            <a:r>
              <a:rPr lang="es-ES" dirty="0"/>
              <a:t> </a:t>
            </a:r>
            <a:r>
              <a:rPr lang="es-ES" dirty="0" err="1"/>
              <a:t>correct</a:t>
            </a:r>
            <a:r>
              <a:rPr lang="es-ES" dirty="0"/>
              <a:t> </a:t>
            </a:r>
            <a:r>
              <a:rPr lang="es-ES" dirty="0" err="1"/>
              <a:t>tool</a:t>
            </a:r>
            <a:r>
              <a:rPr lang="es-ES" dirty="0"/>
              <a:t> </a:t>
            </a:r>
            <a:r>
              <a:rPr lang="es-ES" dirty="0" err="1"/>
              <a:t>is</a:t>
            </a:r>
            <a:r>
              <a:rPr lang="es-ES" dirty="0"/>
              <a:t> </a:t>
            </a:r>
            <a:r>
              <a:rPr lang="es-ES" dirty="0" err="1"/>
              <a:t>very</a:t>
            </a:r>
            <a:r>
              <a:rPr lang="es-ES" dirty="0"/>
              <a:t> </a:t>
            </a:r>
            <a:r>
              <a:rPr lang="es-ES" dirty="0" err="1"/>
              <a:t>dependent</a:t>
            </a:r>
            <a:r>
              <a:rPr lang="es-ES" dirty="0"/>
              <a:t> </a:t>
            </a:r>
            <a:r>
              <a:rPr lang="es-ES" dirty="0" err="1"/>
              <a:t>on</a:t>
            </a:r>
            <a:r>
              <a:rPr lang="es-ES" dirty="0"/>
              <a:t> </a:t>
            </a:r>
            <a:r>
              <a:rPr lang="es-ES" dirty="0" err="1"/>
              <a:t>the</a:t>
            </a:r>
            <a:r>
              <a:rPr lang="es-ES" dirty="0"/>
              <a:t> </a:t>
            </a:r>
            <a:r>
              <a:rPr lang="es-ES" dirty="0" err="1"/>
              <a:t>amount</a:t>
            </a:r>
            <a:r>
              <a:rPr lang="es-ES" dirty="0"/>
              <a:t> </a:t>
            </a:r>
            <a:r>
              <a:rPr lang="es-ES" dirty="0" err="1"/>
              <a:t>of</a:t>
            </a:r>
            <a:r>
              <a:rPr lang="es-ES" dirty="0"/>
              <a:t> data, and </a:t>
            </a:r>
            <a:r>
              <a:rPr lang="es-ES" dirty="0" err="1"/>
              <a:t>the</a:t>
            </a:r>
            <a:r>
              <a:rPr lang="es-ES" dirty="0"/>
              <a:t> </a:t>
            </a:r>
            <a:r>
              <a:rPr lang="es-ES" dirty="0" err="1"/>
              <a:t>network</a:t>
            </a:r>
            <a:r>
              <a:rPr lang="es-ES" dirty="0"/>
              <a:t> </a:t>
            </a:r>
            <a:r>
              <a:rPr lang="es-ES" dirty="0" err="1"/>
              <a:t>constraints</a:t>
            </a:r>
            <a:r>
              <a:rPr lang="es-ES" dirty="0"/>
              <a:t> </a:t>
            </a:r>
            <a:r>
              <a:rPr lang="es-ES" dirty="0" err="1"/>
              <a:t>of</a:t>
            </a:r>
            <a:r>
              <a:rPr lang="es-ES" dirty="0"/>
              <a:t> </a:t>
            </a:r>
            <a:r>
              <a:rPr lang="es-ES" dirty="0" err="1"/>
              <a:t>the</a:t>
            </a:r>
            <a:r>
              <a:rPr lang="es-ES" dirty="0"/>
              <a:t> </a:t>
            </a:r>
            <a:r>
              <a:rPr lang="es-ES" dirty="0" err="1"/>
              <a:t>user</a:t>
            </a:r>
            <a:r>
              <a:rPr lang="es-ES" dirty="0"/>
              <a:t>.</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choose</a:t>
            </a:r>
            <a:r>
              <a:rPr lang="es-ES" dirty="0"/>
              <a:t> </a:t>
            </a:r>
            <a:r>
              <a:rPr lang="es-ES" dirty="0" err="1"/>
              <a:t>the</a:t>
            </a:r>
            <a:r>
              <a:rPr lang="es-ES" dirty="0"/>
              <a:t> </a:t>
            </a:r>
            <a:r>
              <a:rPr lang="es-ES" dirty="0" err="1"/>
              <a:t>correct</a:t>
            </a:r>
            <a:r>
              <a:rPr lang="es-ES" dirty="0"/>
              <a:t> blob </a:t>
            </a:r>
            <a:r>
              <a:rPr lang="es-ES" dirty="0" err="1"/>
              <a:t>type</a:t>
            </a:r>
            <a:r>
              <a:rPr lang="es-ES" dirty="0"/>
              <a:t> </a:t>
            </a:r>
            <a:r>
              <a:rPr lang="es-ES" dirty="0" err="1"/>
              <a:t>for</a:t>
            </a:r>
            <a:r>
              <a:rPr lang="es-ES" dirty="0"/>
              <a:t> </a:t>
            </a:r>
            <a:r>
              <a:rPr lang="es-ES" dirty="0" err="1"/>
              <a:t>your</a:t>
            </a:r>
            <a:r>
              <a:rPr lang="es-ES" dirty="0"/>
              <a:t> </a:t>
            </a:r>
            <a:r>
              <a:rPr lang="es-ES" dirty="0" err="1"/>
              <a:t>needs</a:t>
            </a:r>
            <a:r>
              <a:rPr lang="es-ES" dirty="0"/>
              <a:t>.</a:t>
            </a:r>
          </a:p>
          <a:p>
            <a:r>
              <a:rPr lang="es-ES" dirty="0"/>
              <a:t>En resumen, Azure ofrece flexibilidad y opciones para cargar blobs, desde herramientas de línea de comandos hasta servicios de transferencia física, permitiendo a los usuarios elegir la mejor opción según sus requisitos.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Precios del Almacenamiento en Azure:</a:t>
            </a:r>
            <a:endParaRPr lang="es-ES" dirty="0"/>
          </a:p>
          <a:p>
            <a:pPr>
              <a:buNone/>
            </a:pPr>
            <a:r>
              <a:rPr lang="es-ES" dirty="0"/>
              <a:t>El modelo de precios para el almacenamiento de blobs en Azure se basa en el nivel de acceso de cada blob. Al utilizar una cuenta de almacenamiento, se aplican las siguientes consideraciones de facturación:</a:t>
            </a:r>
          </a:p>
          <a:p>
            <a:pPr>
              <a:buFont typeface="Arial" panose="020B0604020202020204" pitchFamily="34" charset="0"/>
              <a:buChar char="•"/>
            </a:pPr>
            <a:r>
              <a:rPr lang="es-ES" b="1" dirty="0"/>
              <a:t>Niveles de Rendimiento:</a:t>
            </a:r>
            <a:r>
              <a:rPr lang="es-ES" dirty="0"/>
              <a:t> </a:t>
            </a:r>
          </a:p>
          <a:p>
            <a:pPr marL="742950" lvl="1" indent="-285750">
              <a:buFont typeface="Arial" panose="020B0604020202020204" pitchFamily="34" charset="0"/>
              <a:buChar char="•"/>
            </a:pPr>
            <a:r>
              <a:rPr lang="es-ES" dirty="0"/>
              <a:t>El costo de almacenar datos varía según el nivel de almacenamiento, además de la cantidad de datos almacenados.</a:t>
            </a:r>
          </a:p>
          <a:p>
            <a:pPr marL="742950" lvl="1" indent="-285750">
              <a:buFont typeface="Arial" panose="020B0604020202020204" pitchFamily="34" charset="0"/>
              <a:buChar char="•"/>
            </a:pPr>
            <a:r>
              <a:rPr lang="es-ES" dirty="0"/>
              <a:t>El costo por gigabyte disminuye a medida que el nivel se vuelve "más frío" (de </a:t>
            </a:r>
            <a:r>
              <a:rPr lang="es-ES" dirty="0" err="1"/>
              <a:t>hot</a:t>
            </a:r>
            <a:r>
              <a:rPr lang="es-ES" dirty="0"/>
              <a:t> a </a:t>
            </a:r>
            <a:r>
              <a:rPr lang="es-ES" dirty="0" err="1"/>
              <a:t>cool</a:t>
            </a:r>
            <a:r>
              <a:rPr lang="es-ES" dirty="0"/>
              <a:t> a archive).</a:t>
            </a:r>
          </a:p>
          <a:p>
            <a:pPr>
              <a:buFont typeface="Arial" panose="020B0604020202020204" pitchFamily="34" charset="0"/>
              <a:buChar char="•"/>
            </a:pPr>
            <a:r>
              <a:rPr lang="es-ES" b="1" dirty="0"/>
              <a:t>Costos de Acceso a Datos:</a:t>
            </a:r>
            <a:r>
              <a:rPr lang="es-ES" dirty="0"/>
              <a:t> </a:t>
            </a:r>
          </a:p>
          <a:p>
            <a:pPr marL="742950" lvl="1" indent="-285750">
              <a:buFont typeface="Arial" panose="020B0604020202020204" pitchFamily="34" charset="0"/>
              <a:buChar char="•"/>
            </a:pPr>
            <a:r>
              <a:rPr lang="es-ES" dirty="0"/>
              <a:t>Los cargos de acceso a datos aumentan a medida que el nivel se vuelve "más frío".</a:t>
            </a:r>
          </a:p>
          <a:p>
            <a:pPr marL="742950" lvl="1" indent="-285750">
              <a:buFont typeface="Arial" panose="020B0604020202020204" pitchFamily="34" charset="0"/>
              <a:buChar char="•"/>
            </a:pPr>
            <a:r>
              <a:rPr lang="es-ES" dirty="0"/>
              <a:t>Para los datos en los niveles de almacenamiento </a:t>
            </a:r>
            <a:r>
              <a:rPr lang="es-ES" dirty="0" err="1"/>
              <a:t>cool</a:t>
            </a:r>
            <a:r>
              <a:rPr lang="es-ES" dirty="0"/>
              <a:t> y archive, se cobra un cargo de acceso a datos por gigabyte para las lecturas.</a:t>
            </a:r>
          </a:p>
          <a:p>
            <a:pPr>
              <a:buFont typeface="Arial" panose="020B0604020202020204" pitchFamily="34" charset="0"/>
              <a:buChar char="•"/>
            </a:pPr>
            <a:r>
              <a:rPr lang="es-ES" b="1" dirty="0"/>
              <a:t>Costos de Transacción:</a:t>
            </a:r>
            <a:r>
              <a:rPr lang="es-ES" dirty="0"/>
              <a:t> </a:t>
            </a:r>
          </a:p>
          <a:p>
            <a:pPr marL="742950" lvl="1" indent="-285750">
              <a:buFont typeface="Arial" panose="020B0604020202020204" pitchFamily="34" charset="0"/>
              <a:buChar char="•"/>
            </a:pPr>
            <a:r>
              <a:rPr lang="es-ES" dirty="0"/>
              <a:t>Hay un cargo por transacción para todos los niveles que aumenta a medida que el nivel se vuelve "más frío".</a:t>
            </a:r>
          </a:p>
          <a:p>
            <a:pPr>
              <a:buFont typeface="Arial" panose="020B0604020202020204" pitchFamily="34" charset="0"/>
              <a:buChar char="•"/>
            </a:pPr>
            <a:r>
              <a:rPr lang="es-ES" b="1" dirty="0"/>
              <a:t>Costos de Transferencia de Datos de Geo-Replicación:</a:t>
            </a:r>
            <a:r>
              <a:rPr lang="es-ES" dirty="0"/>
              <a:t> </a:t>
            </a:r>
          </a:p>
          <a:p>
            <a:pPr marL="742950" lvl="1" indent="-285750">
              <a:buFont typeface="Arial" panose="020B0604020202020204" pitchFamily="34" charset="0"/>
              <a:buChar char="•"/>
            </a:pPr>
            <a:r>
              <a:rPr lang="es-ES" dirty="0"/>
              <a:t>Este cargo solo se aplica a las cuentas con geo-replicación configurada, incluidos GRS y RA-GRS.</a:t>
            </a:r>
          </a:p>
          <a:p>
            <a:pPr marL="742950" lvl="1" indent="-285750">
              <a:buFont typeface="Arial" panose="020B0604020202020204" pitchFamily="34" charset="0"/>
              <a:buChar char="•"/>
            </a:pPr>
            <a:r>
              <a:rPr lang="es-ES" dirty="0"/>
              <a:t>La transferencia de datos de geo-replicación incurre en un cargo por gigabyte.</a:t>
            </a:r>
          </a:p>
          <a:p>
            <a:pPr>
              <a:buFont typeface="Arial" panose="020B0604020202020204" pitchFamily="34" charset="0"/>
              <a:buChar char="•"/>
            </a:pPr>
            <a:r>
              <a:rPr lang="es-ES" b="1" dirty="0"/>
              <a:t>Costos de Transferencia de Datos de Salida:</a:t>
            </a:r>
            <a:r>
              <a:rPr lang="es-ES" dirty="0"/>
              <a:t> </a:t>
            </a:r>
          </a:p>
          <a:p>
            <a:pPr marL="742950" lvl="1" indent="-285750">
              <a:buFont typeface="Arial" panose="020B0604020202020204" pitchFamily="34" charset="0"/>
              <a:buChar char="•"/>
            </a:pPr>
            <a:r>
              <a:rPr lang="es-ES" dirty="0"/>
              <a:t>Las transferencias de datos de salida (datos que se transfieren fuera de una región de Azure) incurren en facturación por el uso de ancho de banda por gigabyte, en consonancia con las cuentas de almacenamiento de uso general.</a:t>
            </a:r>
          </a:p>
          <a:p>
            <a:pPr>
              <a:buFont typeface="Arial" panose="020B0604020202020204" pitchFamily="34" charset="0"/>
              <a:buChar char="•"/>
            </a:pPr>
            <a:r>
              <a:rPr lang="es-ES" b="1" dirty="0"/>
              <a:t>Cambio del Nivel de Almacenamiento:</a:t>
            </a:r>
            <a:r>
              <a:rPr lang="es-ES" dirty="0"/>
              <a:t> </a:t>
            </a:r>
          </a:p>
          <a:p>
            <a:pPr marL="742950" lvl="1" indent="-285750">
              <a:buFont typeface="Arial" panose="020B0604020202020204" pitchFamily="34" charset="0"/>
              <a:buChar char="•"/>
            </a:pPr>
            <a:r>
              <a:rPr lang="es-ES" dirty="0"/>
              <a:t>Cambiar el nivel de almacenamiento de la cuenta de </a:t>
            </a:r>
            <a:r>
              <a:rPr lang="es-ES" dirty="0" err="1"/>
              <a:t>cool</a:t>
            </a:r>
            <a:r>
              <a:rPr lang="es-ES" dirty="0"/>
              <a:t> a </a:t>
            </a:r>
            <a:r>
              <a:rPr lang="es-ES" dirty="0" err="1"/>
              <a:t>hot</a:t>
            </a:r>
            <a:r>
              <a:rPr lang="es-ES" dirty="0"/>
              <a:t> incurre en un cargo equivalente a la lectura de todos los datos existentes en la cuenta de almacenamiento.</a:t>
            </a:r>
          </a:p>
          <a:p>
            <a:pPr marL="742950" lvl="1" indent="-285750">
              <a:buFont typeface="Arial" panose="020B0604020202020204" pitchFamily="34" charset="0"/>
              <a:buChar char="•"/>
            </a:pPr>
            <a:r>
              <a:rPr lang="es-ES" dirty="0" err="1"/>
              <a:t>Changing</a:t>
            </a:r>
            <a:r>
              <a:rPr lang="es-ES" dirty="0"/>
              <a:t> </a:t>
            </a:r>
            <a:r>
              <a:rPr lang="es-ES" dirty="0" err="1"/>
              <a:t>the</a:t>
            </a:r>
            <a:r>
              <a:rPr lang="es-ES" dirty="0"/>
              <a:t> </a:t>
            </a:r>
            <a:r>
              <a:rPr lang="es-ES" dirty="0" err="1"/>
              <a:t>account</a:t>
            </a:r>
            <a:r>
              <a:rPr lang="es-ES" dirty="0"/>
              <a:t> </a:t>
            </a:r>
            <a:r>
              <a:rPr lang="es-ES" dirty="0" err="1"/>
              <a:t>storage</a:t>
            </a:r>
            <a:r>
              <a:rPr lang="es-ES" dirty="0"/>
              <a:t> </a:t>
            </a:r>
            <a:r>
              <a:rPr lang="es-ES" dirty="0" err="1"/>
              <a:t>tier</a:t>
            </a:r>
            <a:r>
              <a:rPr lang="es-ES" dirty="0"/>
              <a:t> </a:t>
            </a:r>
            <a:r>
              <a:rPr lang="es-ES" dirty="0" err="1"/>
              <a:t>from</a:t>
            </a:r>
            <a:r>
              <a:rPr lang="es-ES" dirty="0"/>
              <a:t> </a:t>
            </a:r>
            <a:r>
              <a:rPr lang="es-ES" dirty="0" err="1"/>
              <a:t>hot</a:t>
            </a:r>
            <a:r>
              <a:rPr lang="es-ES" dirty="0"/>
              <a:t> to </a:t>
            </a:r>
            <a:r>
              <a:rPr lang="es-ES" dirty="0" err="1"/>
              <a:t>cool</a:t>
            </a:r>
            <a:r>
              <a:rPr lang="es-ES" dirty="0"/>
              <a:t> </a:t>
            </a:r>
            <a:r>
              <a:rPr lang="es-ES" dirty="0" err="1"/>
              <a:t>incurs</a:t>
            </a:r>
            <a:r>
              <a:rPr lang="es-ES" dirty="0"/>
              <a:t> a </a:t>
            </a:r>
            <a:r>
              <a:rPr lang="es-ES" dirty="0" err="1"/>
              <a:t>charge</a:t>
            </a:r>
            <a:r>
              <a:rPr lang="es-ES" dirty="0"/>
              <a:t> </a:t>
            </a:r>
            <a:r>
              <a:rPr lang="es-ES" dirty="0" err="1"/>
              <a:t>equal</a:t>
            </a:r>
            <a:r>
              <a:rPr lang="es-ES" dirty="0"/>
              <a:t> to </a:t>
            </a:r>
            <a:r>
              <a:rPr lang="es-ES" dirty="0" err="1"/>
              <a:t>writing</a:t>
            </a:r>
            <a:r>
              <a:rPr lang="es-ES" dirty="0"/>
              <a:t> </a:t>
            </a:r>
            <a:r>
              <a:rPr lang="es-ES" dirty="0" err="1"/>
              <a:t>all</a:t>
            </a:r>
            <a:r>
              <a:rPr lang="es-ES" dirty="0"/>
              <a:t> </a:t>
            </a:r>
            <a:r>
              <a:rPr lang="es-ES" dirty="0" err="1"/>
              <a:t>the</a:t>
            </a:r>
            <a:r>
              <a:rPr lang="es-ES" dirty="0"/>
              <a:t> data </a:t>
            </a:r>
            <a:r>
              <a:rPr lang="es-ES" dirty="0" err="1"/>
              <a:t>into</a:t>
            </a:r>
            <a:r>
              <a:rPr lang="es-ES" dirty="0"/>
              <a:t> </a:t>
            </a:r>
            <a:r>
              <a:rPr lang="es-ES" dirty="0" err="1"/>
              <a:t>the</a:t>
            </a:r>
            <a:r>
              <a:rPr lang="es-ES" dirty="0"/>
              <a:t> </a:t>
            </a:r>
            <a:r>
              <a:rPr lang="es-ES" dirty="0" err="1"/>
              <a:t>cool</a:t>
            </a:r>
            <a:r>
              <a:rPr lang="es-ES" dirty="0"/>
              <a:t> </a:t>
            </a:r>
            <a:r>
              <a:rPr lang="es-ES" dirty="0" err="1"/>
              <a:t>tier</a:t>
            </a:r>
            <a:r>
              <a:rPr lang="es-ES" dirty="0"/>
              <a:t> (GPv2 </a:t>
            </a:r>
            <a:r>
              <a:rPr lang="es-ES" dirty="0" err="1"/>
              <a:t>accounts</a:t>
            </a:r>
            <a:r>
              <a:rPr lang="es-ES" dirty="0"/>
              <a:t> </a:t>
            </a:r>
            <a:r>
              <a:rPr lang="es-ES" dirty="0" err="1"/>
              <a:t>only</a:t>
            </a:r>
            <a:r>
              <a:rPr lang="es-ES" dirty="0"/>
              <a:t>).</a:t>
            </a:r>
          </a:p>
          <a:p>
            <a:pPr>
              <a:buNone/>
            </a:pPr>
            <a:r>
              <a:rPr lang="es-ES" b="1" dirty="0"/>
              <a:t>Puntos Clave:</a:t>
            </a:r>
            <a:endParaRPr lang="es-ES" dirty="0"/>
          </a:p>
          <a:p>
            <a:pPr>
              <a:buFont typeface="Arial" panose="020B0604020202020204" pitchFamily="34" charset="0"/>
              <a:buChar char="•"/>
            </a:pPr>
            <a:r>
              <a:rPr lang="es-ES" dirty="0"/>
              <a:t>El costo del almacenamiento en Azure depende de varios factores, incluido el nivel de acceso de los datos, las transacciones, la geo-replicación y la transferencia de datos.</a:t>
            </a:r>
          </a:p>
          <a:p>
            <a:pPr>
              <a:buFont typeface="Arial" panose="020B0604020202020204" pitchFamily="34" charset="0"/>
              <a:buChar char="•"/>
            </a:pPr>
            <a:r>
              <a:rPr lang="es-ES" dirty="0"/>
              <a:t>Los niveles de almacenamiento "más fríos" son más baratos para el almacenamiento, pero más caros para el acceso.</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understand</a:t>
            </a:r>
            <a:r>
              <a:rPr lang="es-ES" dirty="0"/>
              <a:t> </a:t>
            </a:r>
            <a:r>
              <a:rPr lang="es-ES" dirty="0" err="1"/>
              <a:t>the</a:t>
            </a:r>
            <a:r>
              <a:rPr lang="es-ES" dirty="0"/>
              <a:t> </a:t>
            </a:r>
            <a:r>
              <a:rPr lang="es-ES" dirty="0" err="1"/>
              <a:t>pricing</a:t>
            </a:r>
            <a:r>
              <a:rPr lang="es-ES" dirty="0"/>
              <a:t> </a:t>
            </a:r>
            <a:r>
              <a:rPr lang="es-ES" dirty="0" err="1"/>
              <a:t>model</a:t>
            </a:r>
            <a:r>
              <a:rPr lang="es-ES" dirty="0"/>
              <a:t> </a:t>
            </a:r>
            <a:r>
              <a:rPr lang="es-ES" dirty="0" err="1"/>
              <a:t>before</a:t>
            </a:r>
            <a:r>
              <a:rPr lang="es-ES" dirty="0"/>
              <a:t> </a:t>
            </a:r>
            <a:r>
              <a:rPr lang="es-ES" dirty="0" err="1"/>
              <a:t>storing</a:t>
            </a:r>
            <a:r>
              <a:rPr lang="es-ES" dirty="0"/>
              <a:t> </a:t>
            </a:r>
            <a:r>
              <a:rPr lang="es-ES" dirty="0" err="1"/>
              <a:t>large</a:t>
            </a:r>
            <a:r>
              <a:rPr lang="es-ES" dirty="0"/>
              <a:t> </a:t>
            </a:r>
            <a:r>
              <a:rPr lang="es-ES" dirty="0" err="1"/>
              <a:t>amounts</a:t>
            </a:r>
            <a:r>
              <a:rPr lang="es-ES" dirty="0"/>
              <a:t> </a:t>
            </a:r>
            <a:r>
              <a:rPr lang="es-ES" dirty="0" err="1"/>
              <a:t>of</a:t>
            </a:r>
            <a:r>
              <a:rPr lang="es-ES" dirty="0"/>
              <a:t> data.</a:t>
            </a:r>
          </a:p>
          <a:p>
            <a:pPr>
              <a:buFont typeface="Arial" panose="020B0604020202020204" pitchFamily="34" charset="0"/>
              <a:buChar char="•"/>
            </a:pPr>
            <a:r>
              <a:rPr lang="es-ES" dirty="0"/>
              <a:t>Azure </a:t>
            </a:r>
            <a:r>
              <a:rPr lang="es-ES" dirty="0" err="1"/>
              <a:t>charges</a:t>
            </a:r>
            <a:r>
              <a:rPr lang="es-ES" dirty="0"/>
              <a:t> </a:t>
            </a:r>
            <a:r>
              <a:rPr lang="es-ES" dirty="0" err="1"/>
              <a:t>for</a:t>
            </a:r>
            <a:r>
              <a:rPr lang="es-ES" dirty="0"/>
              <a:t> </a:t>
            </a:r>
            <a:r>
              <a:rPr lang="es-ES" dirty="0" err="1"/>
              <a:t>reading</a:t>
            </a:r>
            <a:r>
              <a:rPr lang="es-ES" dirty="0"/>
              <a:t> and </a:t>
            </a:r>
            <a:r>
              <a:rPr lang="es-ES" dirty="0" err="1"/>
              <a:t>writing</a:t>
            </a:r>
            <a:r>
              <a:rPr lang="es-ES" dirty="0"/>
              <a:t> data, and </a:t>
            </a:r>
            <a:r>
              <a:rPr lang="es-ES" dirty="0" err="1"/>
              <a:t>also</a:t>
            </a:r>
            <a:r>
              <a:rPr lang="es-ES" dirty="0"/>
              <a:t> </a:t>
            </a:r>
            <a:r>
              <a:rPr lang="es-ES" dirty="0" err="1"/>
              <a:t>for</a:t>
            </a:r>
            <a:r>
              <a:rPr lang="es-ES" dirty="0"/>
              <a:t> </a:t>
            </a:r>
            <a:r>
              <a:rPr lang="es-ES" dirty="0" err="1"/>
              <a:t>storing</a:t>
            </a:r>
            <a:r>
              <a:rPr lang="es-ES" dirty="0"/>
              <a:t> </a:t>
            </a:r>
            <a:r>
              <a:rPr lang="es-ES" dirty="0" err="1"/>
              <a:t>the</a:t>
            </a:r>
            <a:r>
              <a:rPr lang="es-ES" dirty="0"/>
              <a:t> data.</a:t>
            </a:r>
          </a:p>
          <a:p>
            <a:r>
              <a:rPr lang="es-ES" dirty="0"/>
              <a:t>En resumen, Azure proporciona una estructura de precios flexible para el almacenamiento de blobs, permitiendo a los usuarios optimizar los costos en función de sus patrones de uso y requisitos de acceso.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941802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30916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Seguridad del Almacenamiento en Azure:</a:t>
            </a:r>
            <a:endParaRPr lang="es-ES" dirty="0"/>
          </a:p>
          <a:p>
            <a:pPr>
              <a:buNone/>
            </a:pPr>
            <a:r>
              <a:rPr lang="es-ES" dirty="0"/>
              <a:t>Azure Storage proporciona un conjunto completo de capacidades de seguridad para construir aplicaciones seguras. Los puntos clave son:</a:t>
            </a:r>
          </a:p>
          <a:p>
            <a:pPr>
              <a:buFont typeface="Arial" panose="020B0604020202020204" pitchFamily="34" charset="0"/>
              <a:buChar char="•"/>
            </a:pPr>
            <a:r>
              <a:rPr lang="es-ES" b="1" dirty="0"/>
              <a:t>Cifrado (</a:t>
            </a:r>
            <a:r>
              <a:rPr lang="es-ES" b="1" dirty="0" err="1"/>
              <a:t>Encryption</a:t>
            </a:r>
            <a:r>
              <a:rPr lang="es-ES" b="1" dirty="0"/>
              <a:t>):</a:t>
            </a:r>
            <a:r>
              <a:rPr lang="es-ES" dirty="0"/>
              <a:t> </a:t>
            </a:r>
          </a:p>
          <a:p>
            <a:pPr marL="742950" lvl="1" indent="-285750">
              <a:buFont typeface="Arial" panose="020B0604020202020204" pitchFamily="34" charset="0"/>
              <a:buChar char="•"/>
            </a:pPr>
            <a:r>
              <a:rPr lang="es-ES" dirty="0"/>
              <a:t>Todos los datos escritos en Azure Storage se cifran automáticamente utilizando el Cifrado del Servicio de Almacenamiento (SSE).</a:t>
            </a:r>
          </a:p>
          <a:p>
            <a:pPr>
              <a:buFont typeface="Arial" panose="020B0604020202020204" pitchFamily="34" charset="0"/>
              <a:buChar char="•"/>
            </a:pPr>
            <a:r>
              <a:rPr lang="es-ES" b="1" dirty="0"/>
              <a:t>Autenticación (</a:t>
            </a:r>
            <a:r>
              <a:rPr lang="es-ES" b="1" dirty="0" err="1"/>
              <a:t>Authentication</a:t>
            </a:r>
            <a:r>
              <a:rPr lang="es-ES" b="1" dirty="0"/>
              <a:t>):</a:t>
            </a:r>
            <a:r>
              <a:rPr lang="es-ES" dirty="0"/>
              <a:t> </a:t>
            </a:r>
          </a:p>
          <a:p>
            <a:pPr marL="742950" lvl="1" indent="-285750">
              <a:buFont typeface="Arial" panose="020B0604020202020204" pitchFamily="34" charset="0"/>
              <a:buChar char="•"/>
            </a:pPr>
            <a:r>
              <a:rPr lang="es-ES" dirty="0"/>
              <a:t>Azure Active </a:t>
            </a:r>
            <a:r>
              <a:rPr lang="es-ES" dirty="0" err="1"/>
              <a:t>Directory</a:t>
            </a:r>
            <a:r>
              <a:rPr lang="es-ES" dirty="0"/>
              <a:t> (Azure AD) y el Control de Acceso Basado en Roles (RBAC) son compatibles con Azure Storage para operaciones de administración de recursos y operaciones de datos. </a:t>
            </a:r>
          </a:p>
          <a:p>
            <a:pPr marL="1143000" lvl="2" indent="-228600">
              <a:buFont typeface="Arial" panose="020B0604020202020204" pitchFamily="34" charset="0"/>
              <a:buChar char="•"/>
            </a:pPr>
            <a:r>
              <a:rPr lang="es-ES" dirty="0"/>
              <a:t>Puedes asignar roles RBAC con alcance a la cuenta de almacenamiento a entidades de seguridad y usar Azure AD para autorizar operaciones de administración de recursos, como la administración de claves.</a:t>
            </a:r>
          </a:p>
          <a:p>
            <a:pPr marL="1143000" lvl="2" indent="-228600">
              <a:buFont typeface="Arial" panose="020B0604020202020204" pitchFamily="34" charset="0"/>
              <a:buChar char="•"/>
            </a:pPr>
            <a:r>
              <a:rPr lang="es-ES" dirty="0"/>
              <a:t>La integración de Azure AD es compatible con las operaciones de datos en los servicios Blob y </a:t>
            </a:r>
            <a:r>
              <a:rPr lang="es-ES" dirty="0" err="1"/>
              <a:t>Queue</a:t>
            </a:r>
            <a:r>
              <a:rPr lang="es-ES" dirty="0"/>
              <a:t>.</a:t>
            </a:r>
          </a:p>
          <a:p>
            <a:pPr>
              <a:buFont typeface="Arial" panose="020B0604020202020204" pitchFamily="34" charset="0"/>
              <a:buChar char="•"/>
            </a:pPr>
            <a:r>
              <a:rPr lang="es-ES" b="1" dirty="0"/>
              <a:t>Datos en Tránsito (Data in </a:t>
            </a:r>
            <a:r>
              <a:rPr lang="es-ES" b="1" dirty="0" err="1"/>
              <a:t>transit</a:t>
            </a:r>
            <a:r>
              <a:rPr lang="es-ES" b="1" dirty="0"/>
              <a:t>):</a:t>
            </a:r>
            <a:r>
              <a:rPr lang="es-ES" dirty="0"/>
              <a:t> </a:t>
            </a:r>
          </a:p>
          <a:p>
            <a:pPr marL="742950" lvl="1" indent="-285750">
              <a:buFont typeface="Arial" panose="020B0604020202020204" pitchFamily="34" charset="0"/>
              <a:buChar char="•"/>
            </a:pPr>
            <a:r>
              <a:rPr lang="es-ES" dirty="0"/>
              <a:t>Los datos se pueden proteger en tránsito entre una aplicación y Azure mediante el Cifrado del Lado del Cliente, HTTPS o SMB 3.0.</a:t>
            </a:r>
          </a:p>
          <a:p>
            <a:pPr>
              <a:buFont typeface="Arial" panose="020B0604020202020204" pitchFamily="34" charset="0"/>
              <a:buChar char="•"/>
            </a:pPr>
            <a:r>
              <a:rPr lang="es-ES" b="1" dirty="0"/>
              <a:t>Cifrado de Discos (Disk </a:t>
            </a:r>
            <a:r>
              <a:rPr lang="es-ES" b="1" dirty="0" err="1"/>
              <a:t>encryption</a:t>
            </a:r>
            <a:r>
              <a:rPr lang="es-ES" b="1" dirty="0"/>
              <a:t>):</a:t>
            </a:r>
            <a:r>
              <a:rPr lang="es-ES" dirty="0"/>
              <a:t> </a:t>
            </a:r>
          </a:p>
          <a:p>
            <a:pPr marL="742950" lvl="1" indent="-285750">
              <a:buFont typeface="Arial" panose="020B0604020202020204" pitchFamily="34" charset="0"/>
              <a:buChar char="•"/>
            </a:pPr>
            <a:r>
              <a:rPr lang="es-ES" dirty="0"/>
              <a:t>Los discos del sistema operativo y de datos utilizados por las máquinas virtuales de Azure se pueden cifrar utilizando el Cifrado de Discos de Azure.</a:t>
            </a:r>
          </a:p>
          <a:p>
            <a:pPr>
              <a:buFont typeface="Arial" panose="020B0604020202020204" pitchFamily="34" charset="0"/>
              <a:buChar char="•"/>
            </a:pPr>
            <a:r>
              <a:rPr lang="es-ES" b="1" dirty="0"/>
              <a:t>Firmas de Acceso Compartido (</a:t>
            </a:r>
            <a:r>
              <a:rPr lang="es-ES" b="1" dirty="0" err="1"/>
              <a:t>Shared</a:t>
            </a:r>
            <a:r>
              <a:rPr lang="es-ES" b="1" dirty="0"/>
              <a:t> Access </a:t>
            </a:r>
            <a:r>
              <a:rPr lang="es-ES" b="1" dirty="0" err="1"/>
              <a:t>Signatures</a:t>
            </a:r>
            <a:r>
              <a:rPr lang="es-ES" b="1" dirty="0"/>
              <a:t> - SAS):</a:t>
            </a:r>
            <a:r>
              <a:rPr lang="es-ES" dirty="0"/>
              <a:t> </a:t>
            </a:r>
          </a:p>
          <a:p>
            <a:pPr marL="742950" lvl="1" indent="-285750">
              <a:buFont typeface="Arial" panose="020B0604020202020204" pitchFamily="34" charset="0"/>
              <a:buChar char="•"/>
            </a:pPr>
            <a:r>
              <a:rPr lang="es-ES" dirty="0"/>
              <a:t>Se puede conceder acceso delegado a los objetos de datos en Azure Storage utilizando Firmas de Acceso Compartido (SAS).</a:t>
            </a:r>
          </a:p>
          <a:p>
            <a:pPr>
              <a:buNone/>
            </a:pPr>
            <a:r>
              <a:rPr lang="es-ES" b="1" dirty="0"/>
              <a:t>Opciones de Autorización:</a:t>
            </a:r>
            <a:endParaRPr lang="es-ES" dirty="0"/>
          </a:p>
          <a:p>
            <a:pPr>
              <a:buNone/>
            </a:pPr>
            <a:r>
              <a:rPr lang="es-ES" dirty="0"/>
              <a:t>Cada solicitud realizada contra un recurso protegido en los servicios Blob, File, </a:t>
            </a:r>
            <a:r>
              <a:rPr lang="es-ES" dirty="0" err="1"/>
              <a:t>Queue</a:t>
            </a:r>
            <a:r>
              <a:rPr lang="es-ES" dirty="0"/>
              <a:t> o Table debe estar autorizada. La autorización garantiza que los recursos en tu cuenta de almacenamiento sean accesibles solo cuando lo deseas, y solo a aquellos usuarios o aplicaciones a quienes concedes acceso. Las opciones para autorizar solicitudes a Azure Storage incluyen:</a:t>
            </a:r>
          </a:p>
          <a:p>
            <a:pPr>
              <a:buFont typeface="Arial" panose="020B0604020202020204" pitchFamily="34" charset="0"/>
              <a:buChar char="•"/>
            </a:pPr>
            <a:r>
              <a:rPr lang="es-ES" b="1" dirty="0"/>
              <a:t>Azure Active </a:t>
            </a:r>
            <a:r>
              <a:rPr lang="es-ES" b="1" dirty="0" err="1"/>
              <a:t>Directory</a:t>
            </a:r>
            <a:r>
              <a:rPr lang="es-ES" b="1" dirty="0"/>
              <a:t> (Azure AD):</a:t>
            </a:r>
            <a:r>
              <a:rPr lang="es-ES" dirty="0"/>
              <a:t> </a:t>
            </a:r>
          </a:p>
          <a:p>
            <a:pPr marL="742950" lvl="1" indent="-285750">
              <a:buFont typeface="Arial" panose="020B0604020202020204" pitchFamily="34" charset="0"/>
              <a:buChar char="•"/>
            </a:pPr>
            <a:r>
              <a:rPr lang="es-ES" dirty="0"/>
              <a:t>El servicio de administración de identidad y acceso basado en la nube de Microsoft.</a:t>
            </a:r>
          </a:p>
          <a:p>
            <a:pPr marL="742950" lvl="1" indent="-285750">
              <a:buFont typeface="Arial" panose="020B0604020202020204" pitchFamily="34" charset="0"/>
              <a:buChar char="•"/>
            </a:pPr>
            <a:r>
              <a:rPr lang="es-ES" dirty="0"/>
              <a:t>Permite asignar acceso granular a usuarios, grupos o aplicaciones a través del control de acceso basado en roles (RBAC).</a:t>
            </a:r>
          </a:p>
          <a:p>
            <a:pPr>
              <a:buFont typeface="Arial" panose="020B0604020202020204" pitchFamily="34" charset="0"/>
              <a:buChar char="•"/>
            </a:pPr>
            <a:r>
              <a:rPr lang="es-ES" b="1" dirty="0"/>
              <a:t>Clave Compartida (</a:t>
            </a:r>
            <a:r>
              <a:rPr lang="es-ES" b="1" dirty="0" err="1"/>
              <a:t>Shared</a:t>
            </a:r>
            <a:r>
              <a:rPr lang="es-ES" b="1" dirty="0"/>
              <a:t> Key):</a:t>
            </a:r>
            <a:r>
              <a:rPr lang="es-ES" dirty="0"/>
              <a:t> </a:t>
            </a:r>
          </a:p>
          <a:p>
            <a:pPr marL="742950" lvl="1" indent="-285750">
              <a:buFont typeface="Arial" panose="020B0604020202020204" pitchFamily="34" charset="0"/>
              <a:buChar char="•"/>
            </a:pPr>
            <a:r>
              <a:rPr lang="es-ES" dirty="0"/>
              <a:t>La autorización de clave compartida se basa en las claves de acceso de tu cuenta y otros parámetros para producir una cadena de firma cifrada que se pasa en la solicitud en el encabezado de autorización.</a:t>
            </a:r>
          </a:p>
          <a:p>
            <a:pPr>
              <a:buFont typeface="Arial" panose="020B0604020202020204" pitchFamily="34" charset="0"/>
              <a:buChar char="•"/>
            </a:pPr>
            <a:r>
              <a:rPr lang="es-ES" b="1" dirty="0"/>
              <a:t>Firmas de Acceso Compartido (SAS):</a:t>
            </a:r>
            <a:r>
              <a:rPr lang="es-ES" dirty="0"/>
              <a:t> </a:t>
            </a:r>
          </a:p>
          <a:p>
            <a:pPr marL="742950" lvl="1" indent="-285750">
              <a:buFont typeface="Arial" panose="020B0604020202020204" pitchFamily="34" charset="0"/>
              <a:buChar char="•"/>
            </a:pPr>
            <a:r>
              <a:rPr lang="es-ES" dirty="0"/>
              <a:t>Las firmas de acceso compartido (SAS) delegan el acceso a un recurso particular en tu cuenta con permisos especificados y durante un intervalo de tiempo especificado.</a:t>
            </a:r>
          </a:p>
          <a:p>
            <a:pPr>
              <a:buFont typeface="Arial" panose="020B0604020202020204" pitchFamily="34" charset="0"/>
              <a:buChar char="•"/>
            </a:pPr>
            <a:r>
              <a:rPr lang="es-ES" b="1" dirty="0"/>
              <a:t>Acceso Anónimo a Contenedores y Blobs (Anonymous </a:t>
            </a:r>
            <a:r>
              <a:rPr lang="es-ES" b="1" dirty="0" err="1"/>
              <a:t>access</a:t>
            </a:r>
            <a:r>
              <a:rPr lang="es-ES" b="1" dirty="0"/>
              <a:t> to </a:t>
            </a:r>
            <a:r>
              <a:rPr lang="es-ES" b="1" dirty="0" err="1"/>
              <a:t>containers</a:t>
            </a:r>
            <a:r>
              <a:rPr lang="es-ES" b="1" dirty="0"/>
              <a:t> and blobs):</a:t>
            </a:r>
            <a:r>
              <a:rPr lang="es-ES" dirty="0"/>
              <a:t> </a:t>
            </a:r>
          </a:p>
          <a:p>
            <a:pPr marL="742950" lvl="1" indent="-285750">
              <a:buFont typeface="Arial" panose="020B0604020202020204" pitchFamily="34" charset="0"/>
              <a:buChar char="•"/>
            </a:pPr>
            <a:r>
              <a:rPr lang="es-ES" dirty="0"/>
              <a:t>Opcionalmente, puedes hacer que los recursos de blob sean públicos a nivel de contenedor o blob.</a:t>
            </a:r>
          </a:p>
          <a:p>
            <a:pPr marL="742950" lvl="1" indent="-285750">
              <a:buFont typeface="Arial" panose="020B0604020202020204" pitchFamily="34" charset="0"/>
              <a:buChar char="•"/>
            </a:pPr>
            <a:r>
              <a:rPr lang="es-ES" dirty="0"/>
              <a:t>Un contenedor o blob público es accesible para cualquier usuario para acceso de lectura anónimo.</a:t>
            </a:r>
          </a:p>
          <a:p>
            <a:pPr marL="742950" lvl="1" indent="-285750">
              <a:buFont typeface="Arial" panose="020B0604020202020204" pitchFamily="34" charset="0"/>
              <a:buChar char="•"/>
            </a:pPr>
            <a:r>
              <a:rPr lang="es-ES" dirty="0"/>
              <a:t>Las solicitudes de lectura a contenedores y blobs públicos no requieren autorización.</a:t>
            </a:r>
          </a:p>
          <a:p>
            <a:pPr>
              <a:buNone/>
            </a:pPr>
            <a:r>
              <a:rPr lang="es-ES" b="1" dirty="0"/>
              <a:t>Puntos Clave:</a:t>
            </a:r>
            <a:endParaRPr lang="es-ES" dirty="0"/>
          </a:p>
          <a:p>
            <a:pPr>
              <a:buFont typeface="Arial" panose="020B0604020202020204" pitchFamily="34" charset="0"/>
              <a:buChar char="•"/>
            </a:pPr>
            <a:r>
              <a:rPr lang="es-ES" dirty="0"/>
              <a:t>Azure Storage ofrece múltiples capas de seguridad para proteger los datos.</a:t>
            </a:r>
          </a:p>
          <a:p>
            <a:pPr>
              <a:buFont typeface="Arial" panose="020B0604020202020204" pitchFamily="34" charset="0"/>
              <a:buChar char="•"/>
            </a:pPr>
            <a:r>
              <a:rPr lang="es-ES" dirty="0"/>
              <a:t>Azure AD, Claves Compartidas y SAS proporcionan diferentes formas de controlar el acceso.</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understand</a:t>
            </a:r>
            <a:r>
              <a:rPr lang="es-ES" dirty="0"/>
              <a:t> </a:t>
            </a:r>
            <a:r>
              <a:rPr lang="es-ES" dirty="0" err="1"/>
              <a:t>the</a:t>
            </a:r>
            <a:r>
              <a:rPr lang="es-ES" dirty="0"/>
              <a:t> </a:t>
            </a:r>
            <a:r>
              <a:rPr lang="es-ES" dirty="0" err="1"/>
              <a:t>different</a:t>
            </a:r>
            <a:r>
              <a:rPr lang="es-ES" dirty="0"/>
              <a:t> </a:t>
            </a:r>
            <a:r>
              <a:rPr lang="es-ES" dirty="0" err="1"/>
              <a:t>methods</a:t>
            </a:r>
            <a:r>
              <a:rPr lang="es-ES" dirty="0"/>
              <a:t> </a:t>
            </a:r>
            <a:r>
              <a:rPr lang="es-ES" dirty="0" err="1"/>
              <a:t>of</a:t>
            </a:r>
            <a:r>
              <a:rPr lang="es-ES" dirty="0"/>
              <a:t> </a:t>
            </a:r>
            <a:r>
              <a:rPr lang="es-ES" dirty="0" err="1"/>
              <a:t>authorization</a:t>
            </a:r>
            <a:r>
              <a:rPr lang="es-ES" dirty="0"/>
              <a:t>, to </a:t>
            </a:r>
            <a:r>
              <a:rPr lang="es-ES" dirty="0" err="1"/>
              <a:t>ensure</a:t>
            </a:r>
            <a:r>
              <a:rPr lang="es-ES" dirty="0"/>
              <a:t> </a:t>
            </a:r>
            <a:r>
              <a:rPr lang="es-ES" dirty="0" err="1"/>
              <a:t>the</a:t>
            </a:r>
            <a:r>
              <a:rPr lang="es-ES" dirty="0"/>
              <a:t> </a:t>
            </a:r>
            <a:r>
              <a:rPr lang="es-ES" dirty="0" err="1"/>
              <a:t>correct</a:t>
            </a:r>
            <a:r>
              <a:rPr lang="es-ES" dirty="0"/>
              <a:t> one </a:t>
            </a:r>
            <a:r>
              <a:rPr lang="es-ES" dirty="0" err="1"/>
              <a:t>is</a:t>
            </a:r>
            <a:r>
              <a:rPr lang="es-ES" dirty="0"/>
              <a:t> </a:t>
            </a:r>
            <a:r>
              <a:rPr lang="es-ES" dirty="0" err="1"/>
              <a:t>being</a:t>
            </a:r>
            <a:r>
              <a:rPr lang="es-ES" dirty="0"/>
              <a:t> </a:t>
            </a:r>
            <a:r>
              <a:rPr lang="es-ES" dirty="0" err="1"/>
              <a:t>used</a:t>
            </a:r>
            <a:r>
              <a:rPr lang="es-ES" dirty="0"/>
              <a:t>.</a:t>
            </a:r>
          </a:p>
          <a:p>
            <a:pPr>
              <a:buFont typeface="Arial" panose="020B0604020202020204" pitchFamily="34" charset="0"/>
              <a:buChar char="•"/>
            </a:pPr>
            <a:r>
              <a:rPr lang="es-ES" dirty="0" err="1"/>
              <a:t>Encryption</a:t>
            </a:r>
            <a:r>
              <a:rPr lang="es-ES" dirty="0"/>
              <a:t> </a:t>
            </a:r>
            <a:r>
              <a:rPr lang="es-ES" dirty="0" err="1"/>
              <a:t>is</a:t>
            </a:r>
            <a:r>
              <a:rPr lang="es-ES" dirty="0"/>
              <a:t> done </a:t>
            </a:r>
            <a:r>
              <a:rPr lang="es-ES" dirty="0" err="1"/>
              <a:t>by</a:t>
            </a:r>
            <a:r>
              <a:rPr lang="es-ES" dirty="0"/>
              <a:t> default.</a:t>
            </a:r>
          </a:p>
          <a:p>
            <a:r>
              <a:rPr lang="es-ES" dirty="0"/>
              <a:t>En resumen, Azure Storage ofrece un conjunto robusto de capacidades de seguridad y opciones de autorización para proteger los datos almacenados en la nube.</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01334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shared access signature? - https://docs.microsoft.com/en-us/azure/storage/common/storage-dotnet-shared-access-signature-part-1?toc=%2fazure%2fstorage%2fblobs%2ftoc.json#what-is-a-shared-access-signature  </a:t>
            </a:r>
          </a:p>
          <a:p>
            <a:pPr>
              <a:buNone/>
            </a:pPr>
            <a:r>
              <a:rPr lang="es-ES" b="1" dirty="0"/>
              <a:t>Firmas de Acceso Compartido (SAS):</a:t>
            </a:r>
            <a:endParaRPr lang="es-ES" dirty="0"/>
          </a:p>
          <a:p>
            <a:pPr>
              <a:buFont typeface="Arial" panose="020B0604020202020204" pitchFamily="34" charset="0"/>
              <a:buChar char="•"/>
            </a:pPr>
            <a:r>
              <a:rPr lang="es-ES" b="1" dirty="0"/>
              <a:t>Definición:</a:t>
            </a:r>
            <a:r>
              <a:rPr lang="es-ES" dirty="0"/>
              <a:t> </a:t>
            </a:r>
          </a:p>
          <a:p>
            <a:pPr marL="742950" lvl="1" indent="-285750">
              <a:buFont typeface="Arial" panose="020B0604020202020204" pitchFamily="34" charset="0"/>
              <a:buChar char="•"/>
            </a:pPr>
            <a:r>
              <a:rPr lang="es-ES" dirty="0"/>
              <a:t>Una firma de acceso compartido (SAS) es un URI que otorga derechos de acceso restringidos a los recursos de Azure Storage (en este caso, un blob específico).</a:t>
            </a:r>
          </a:p>
          <a:p>
            <a:pPr marL="742950" lvl="1" indent="-285750">
              <a:buFont typeface="Arial" panose="020B0604020202020204" pitchFamily="34" charset="0"/>
              <a:buChar char="•"/>
            </a:pPr>
            <a:r>
              <a:rPr lang="es-ES" dirty="0"/>
              <a:t>Permite delegar el acceso a recursos de la cuenta de almacenamiento a clientes que no deberían tener acceso a las claves de la cuenta.</a:t>
            </a:r>
          </a:p>
          <a:p>
            <a:pPr marL="742950" lvl="1" indent="-285750">
              <a:buFont typeface="Arial" panose="020B0604020202020204" pitchFamily="34" charset="0"/>
              <a:buChar char="•"/>
            </a:pPr>
            <a:r>
              <a:rPr lang="es-ES" dirty="0"/>
              <a:t>Al distribuir un URI de SAS a estos clientes, se les otorga acceso a un recurso durante un período de tiempo específico.</a:t>
            </a:r>
          </a:p>
          <a:p>
            <a:pPr marL="742950" lvl="1" indent="-285750">
              <a:buFont typeface="Arial" panose="020B0604020202020204" pitchFamily="34" charset="0"/>
              <a:buChar char="•"/>
            </a:pPr>
            <a:r>
              <a:rPr lang="es-ES" dirty="0"/>
              <a:t>SAS es una forma segura de compartir recursos de almacenamiento sin comprometer las claves de la cuenta.</a:t>
            </a:r>
          </a:p>
          <a:p>
            <a:pPr>
              <a:buFont typeface="Arial" panose="020B0604020202020204" pitchFamily="34" charset="0"/>
              <a:buChar char="•"/>
            </a:pPr>
            <a:r>
              <a:rPr lang="es-ES" b="1" dirty="0"/>
              <a:t>Control Granular:</a:t>
            </a:r>
            <a:r>
              <a:rPr lang="es-ES" dirty="0"/>
              <a:t> </a:t>
            </a:r>
          </a:p>
          <a:p>
            <a:pPr marL="742950" lvl="1" indent="-285750">
              <a:buFont typeface="Arial" panose="020B0604020202020204" pitchFamily="34" charset="0"/>
              <a:buChar char="•"/>
            </a:pPr>
            <a:r>
              <a:rPr lang="es-ES" dirty="0"/>
              <a:t>SAS proporciona un control granular sobre el tipo de acceso que se otorga a los clientes que tienen la SAS, incluyendo: </a:t>
            </a:r>
          </a:p>
          <a:p>
            <a:pPr marL="1143000" lvl="2" indent="-228600">
              <a:buFont typeface="Arial" panose="020B0604020202020204" pitchFamily="34" charset="0"/>
              <a:buChar char="•"/>
            </a:pPr>
            <a:r>
              <a:rPr lang="es-ES" b="1" dirty="0"/>
              <a:t>Alcance de la SAS a nivel de cuenta:</a:t>
            </a:r>
            <a:r>
              <a:rPr lang="es-ES" dirty="0"/>
              <a:t> Puede delegar el acceso a múltiples servicios de almacenamiento (blob, file, </a:t>
            </a:r>
            <a:r>
              <a:rPr lang="es-ES" dirty="0" err="1"/>
              <a:t>queue</a:t>
            </a:r>
            <a:r>
              <a:rPr lang="es-ES" dirty="0"/>
              <a:t>, table).</a:t>
            </a:r>
          </a:p>
          <a:p>
            <a:pPr marL="1143000" lvl="2" indent="-228600">
              <a:buFont typeface="Arial" panose="020B0604020202020204" pitchFamily="34" charset="0"/>
              <a:buChar char="•"/>
            </a:pPr>
            <a:r>
              <a:rPr lang="es-ES" b="1" dirty="0"/>
              <a:t>Intervalo de validez:</a:t>
            </a:r>
            <a:r>
              <a:rPr lang="es-ES" dirty="0"/>
              <a:t> Define el período durante el cual la SAS es válida, incluyendo la hora de inicio y la hora de vencimiento.</a:t>
            </a:r>
          </a:p>
          <a:p>
            <a:pPr marL="1143000" lvl="2" indent="-228600">
              <a:buFont typeface="Arial" panose="020B0604020202020204" pitchFamily="34" charset="0"/>
              <a:buChar char="•"/>
            </a:pPr>
            <a:r>
              <a:rPr lang="es-ES" b="1" dirty="0"/>
              <a:t>Permisos otorgados:</a:t>
            </a:r>
            <a:r>
              <a:rPr lang="es-ES" dirty="0"/>
              <a:t> Especifica los permisos otorgados por la SAS (por ejemplo, permisos de lectura y escritura para un blob, pero no permisos de eliminación).</a:t>
            </a:r>
          </a:p>
          <a:p>
            <a:pPr>
              <a:buFont typeface="Arial" panose="020B0604020202020204" pitchFamily="34" charset="0"/>
              <a:buChar char="•"/>
            </a:pPr>
            <a:r>
              <a:rPr lang="es-ES" b="1" dirty="0"/>
              <a:t>Opciones Adicionales:</a:t>
            </a:r>
            <a:r>
              <a:rPr lang="es-ES" dirty="0"/>
              <a:t> </a:t>
            </a:r>
          </a:p>
          <a:p>
            <a:pPr marL="742950" lvl="1" indent="-285750">
              <a:buFont typeface="Arial" panose="020B0604020202020204" pitchFamily="34" charset="0"/>
              <a:buChar char="•"/>
            </a:pPr>
            <a:r>
              <a:rPr lang="es-ES" b="1" dirty="0"/>
              <a:t>Dirección IP o rango de direcciones IP:</a:t>
            </a:r>
            <a:r>
              <a:rPr lang="es-ES" dirty="0"/>
              <a:t> Permite especificar las direcciones IP desde las cuales Azure Storage aceptará la SAS (por ejemplo, un rango de direcciones IP pertenecientes a la organización).</a:t>
            </a:r>
          </a:p>
          <a:p>
            <a:pPr marL="742950" lvl="1" indent="-285750">
              <a:buFont typeface="Arial" panose="020B0604020202020204" pitchFamily="34" charset="0"/>
              <a:buChar char="•"/>
            </a:pPr>
            <a:r>
              <a:rPr lang="es-ES" b="1" dirty="0"/>
              <a:t>Protocolo:</a:t>
            </a:r>
            <a:r>
              <a:rPr lang="es-ES" dirty="0"/>
              <a:t> Permite especificar el protocolo sobre el cual Azure Storage aceptará la SAS (por ejemplo, restringir el acceso a clientes que utilizan HTTPS).</a:t>
            </a:r>
          </a:p>
          <a:p>
            <a:pPr>
              <a:buFont typeface="Arial" panose="020B0604020202020204" pitchFamily="34" charset="0"/>
              <a:buChar char="•"/>
            </a:pPr>
            <a:r>
              <a:rPr lang="es-ES" b="1" dirty="0"/>
              <a:t>Tipos de SAS:</a:t>
            </a:r>
            <a:r>
              <a:rPr lang="es-ES" dirty="0"/>
              <a:t> </a:t>
            </a:r>
          </a:p>
          <a:p>
            <a:pPr marL="742950" lvl="1" indent="-285750">
              <a:buFont typeface="Arial" panose="020B0604020202020204" pitchFamily="34" charset="0"/>
              <a:buChar char="•"/>
            </a:pPr>
            <a:r>
              <a:rPr lang="es-ES" b="1" dirty="0"/>
              <a:t>SAS de cuenta:</a:t>
            </a:r>
            <a:r>
              <a:rPr lang="es-ES" dirty="0"/>
              <a:t> Delega el acceso a recursos en uno o más de los servicios de almacenamiento.</a:t>
            </a:r>
          </a:p>
          <a:p>
            <a:pPr marL="742950" lvl="1" indent="-285750">
              <a:buFont typeface="Arial" panose="020B0604020202020204" pitchFamily="34" charset="0"/>
              <a:buChar char="•"/>
            </a:pPr>
            <a:r>
              <a:rPr lang="es-ES" b="1" dirty="0"/>
              <a:t>SAS de servicio:</a:t>
            </a:r>
            <a:r>
              <a:rPr lang="es-ES" dirty="0"/>
              <a:t> Delega el acceso a un recurso en solo uno de los servicios de almacenamiento.</a:t>
            </a:r>
          </a:p>
          <a:p>
            <a:pPr>
              <a:buFont typeface="Arial" panose="020B0604020202020204" pitchFamily="34" charset="0"/>
              <a:buChar char="•"/>
            </a:pPr>
            <a:r>
              <a:rPr lang="es-ES" b="1" dirty="0"/>
              <a:t>Políticas de Acceso Almacenadas:</a:t>
            </a:r>
            <a:r>
              <a:rPr lang="es-ES" dirty="0"/>
              <a:t> </a:t>
            </a:r>
          </a:p>
          <a:p>
            <a:pPr marL="742950" lvl="1" indent="-285750">
              <a:buFont typeface="Arial" panose="020B0604020202020204" pitchFamily="34" charset="0"/>
              <a:buChar char="•"/>
            </a:pPr>
            <a:r>
              <a:rPr lang="es-ES" dirty="0"/>
              <a:t>Una política de acceso almacenada puede proporcionar un nivel adicional de control sobre las SAS de nivel de servicio en el lado del servidor.</a:t>
            </a:r>
          </a:p>
          <a:p>
            <a:pPr marL="742950" lvl="1" indent="-285750">
              <a:buFont typeface="Arial" panose="020B0604020202020204" pitchFamily="34" charset="0"/>
              <a:buChar char="•"/>
            </a:pPr>
            <a:r>
              <a:rPr lang="es-ES" dirty="0"/>
              <a:t>Permite agrupar firmas de acceso compartido y proporcionar restricciones adicionales para las firmas que están vinculadas por la política.</a:t>
            </a:r>
          </a:p>
          <a:p>
            <a:pPr>
              <a:buNone/>
            </a:pPr>
            <a:r>
              <a:rPr lang="es-ES" b="1" dirty="0"/>
              <a:t>Puntos Clave:</a:t>
            </a:r>
            <a:endParaRPr lang="es-ES" dirty="0"/>
          </a:p>
          <a:p>
            <a:pPr>
              <a:buFont typeface="Arial" panose="020B0604020202020204" pitchFamily="34" charset="0"/>
              <a:buChar char="•"/>
            </a:pPr>
            <a:r>
              <a:rPr lang="es-ES" dirty="0"/>
              <a:t>SAS permite compartir el acceso a los recursos de almacenamiento de Azure de forma segura y controlada.</a:t>
            </a:r>
          </a:p>
          <a:p>
            <a:pPr>
              <a:buFont typeface="Arial" panose="020B0604020202020204" pitchFamily="34" charset="0"/>
              <a:buChar char="•"/>
            </a:pPr>
            <a:r>
              <a:rPr lang="es-ES" dirty="0"/>
              <a:t>Proporciona un control granular sobre los permisos, el intervalo de tiempo y el origen del acceso.</a:t>
            </a:r>
          </a:p>
          <a:p>
            <a:pPr>
              <a:buFont typeface="Arial" panose="020B0604020202020204" pitchFamily="34" charset="0"/>
              <a:buChar char="•"/>
            </a:pPr>
            <a:r>
              <a:rPr lang="es-ES" dirty="0"/>
              <a:t>Azure </a:t>
            </a:r>
            <a:r>
              <a:rPr lang="es-ES" dirty="0" err="1"/>
              <a:t>offers</a:t>
            </a:r>
            <a:r>
              <a:rPr lang="es-ES" dirty="0"/>
              <a:t> </a:t>
            </a:r>
            <a:r>
              <a:rPr lang="es-ES" dirty="0" err="1"/>
              <a:t>account</a:t>
            </a:r>
            <a:r>
              <a:rPr lang="es-ES" dirty="0"/>
              <a:t> </a:t>
            </a:r>
            <a:r>
              <a:rPr lang="es-ES" dirty="0" err="1"/>
              <a:t>level</a:t>
            </a:r>
            <a:r>
              <a:rPr lang="es-ES" dirty="0"/>
              <a:t> SAS and </a:t>
            </a:r>
            <a:r>
              <a:rPr lang="es-ES" dirty="0" err="1"/>
              <a:t>service</a:t>
            </a:r>
            <a:r>
              <a:rPr lang="es-ES" dirty="0"/>
              <a:t> </a:t>
            </a:r>
            <a:r>
              <a:rPr lang="es-ES" dirty="0" err="1"/>
              <a:t>level</a:t>
            </a:r>
            <a:r>
              <a:rPr lang="es-ES" dirty="0"/>
              <a:t> SAS.</a:t>
            </a:r>
          </a:p>
          <a:p>
            <a:pPr>
              <a:buFont typeface="Arial" panose="020B0604020202020204" pitchFamily="34" charset="0"/>
              <a:buChar char="•"/>
            </a:pPr>
            <a:r>
              <a:rPr lang="es-ES" dirty="0" err="1"/>
              <a:t>Stored</a:t>
            </a:r>
            <a:r>
              <a:rPr lang="es-ES" dirty="0"/>
              <a:t> Access </a:t>
            </a:r>
            <a:r>
              <a:rPr lang="es-ES" dirty="0" err="1"/>
              <a:t>Policies</a:t>
            </a:r>
            <a:r>
              <a:rPr lang="es-ES" dirty="0"/>
              <a:t> </a:t>
            </a:r>
            <a:r>
              <a:rPr lang="es-ES" dirty="0" err="1"/>
              <a:t>allow</a:t>
            </a:r>
            <a:r>
              <a:rPr lang="es-ES" dirty="0"/>
              <a:t> </a:t>
            </a:r>
            <a:r>
              <a:rPr lang="es-ES" dirty="0" err="1"/>
              <a:t>for</a:t>
            </a:r>
            <a:r>
              <a:rPr lang="es-ES" dirty="0"/>
              <a:t> </a:t>
            </a:r>
            <a:r>
              <a:rPr lang="es-ES" dirty="0" err="1"/>
              <a:t>additional</a:t>
            </a:r>
            <a:r>
              <a:rPr lang="es-ES" dirty="0"/>
              <a:t> control.</a:t>
            </a:r>
          </a:p>
          <a:p>
            <a:r>
              <a:rPr lang="es-ES" dirty="0"/>
              <a:t>En resumen, las Firmas de Acceso Compartido (SAS) son una herramienta poderosa para delegar el acceso a los recursos de Azure Storage de forma segura y flexible.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URI y Parámetros SAS:</a:t>
            </a:r>
            <a:endParaRPr lang="es-ES" dirty="0"/>
          </a:p>
          <a:p>
            <a:pPr>
              <a:buNone/>
            </a:pPr>
            <a:r>
              <a:rPr lang="es-ES" dirty="0"/>
              <a:t>Cuando creas una SAS, se genera un URI utilizando parámetros y tokens. El URI consta del URI del Recurso de Almacenamiento y el token SAS.</a:t>
            </a:r>
          </a:p>
          <a:p>
            <a:pPr>
              <a:buNone/>
            </a:pPr>
            <a:r>
              <a:rPr lang="es-ES" dirty="0"/>
              <a:t>Aquí tienes un ejemplo de URI y la descripción de cada parte:</a:t>
            </a:r>
          </a:p>
          <a:p>
            <a:pPr>
              <a:buNone/>
            </a:pPr>
            <a:r>
              <a:rPr lang="es-ES" dirty="0">
                <a:effectLst/>
              </a:rPr>
              <a:t>https://myaccount.blob.core.windows.net/?restype=service&amp;comp=properties&amp;sv=2015-04-05&amp;ss=bf&amp;srt=s&amp;st=2015-04-29T22%3A18%3A26Z&amp;se=2015-04-30T02%3A23%3A26Z&amp;sr=b&amp;sp=rw&amp;sip=168.1.5.60-168.1.5.70&amp;spr=https&amp;sig=F%6GRVAZ5Cdj2Pw4txxxxx </a:t>
            </a:r>
          </a:p>
          <a:p>
            <a:pPr>
              <a:buNone/>
            </a:pPr>
            <a:r>
              <a:rPr lang="es-ES" b="1" dirty="0"/>
              <a:t>Desglose de los Parámetros:</a:t>
            </a:r>
            <a:endParaRPr lang="es-ES" dirty="0"/>
          </a:p>
          <a:p>
            <a:pPr>
              <a:buNone/>
            </a:pPr>
            <a:r>
              <a:rPr lang="es-ES" dirty="0" err="1"/>
              <a:t>NombreParte</a:t>
            </a:r>
            <a:r>
              <a:rPr lang="es-ES" dirty="0"/>
              <a:t> </a:t>
            </a:r>
            <a:r>
              <a:rPr lang="es-ES" dirty="0" err="1"/>
              <a:t>SASDescripciónURI</a:t>
            </a:r>
            <a:r>
              <a:rPr lang="es-ES" dirty="0"/>
              <a:t> del Recursohttps://myaccount.blob.core.windows.net/?restype=service&amp;comp=propertiesEl </a:t>
            </a:r>
            <a:r>
              <a:rPr lang="es-ES" dirty="0" err="1"/>
              <a:t>endpoint</a:t>
            </a:r>
            <a:r>
              <a:rPr lang="es-ES" dirty="0"/>
              <a:t> del servicio Blob, con parámetros para obtener propiedades del servicio (con GET) o establecer propiedades del servicio (con SET).Versión de los Servicios de </a:t>
            </a:r>
            <a:r>
              <a:rPr lang="es-ES" dirty="0" err="1"/>
              <a:t>Almacenamientosv</a:t>
            </a:r>
            <a:r>
              <a:rPr lang="es-ES" dirty="0"/>
              <a:t>=2015-04-05Para la versión 2012-02-12 y posteriores de los servicios de almacenamiento, este parámetro indica la versión a </a:t>
            </a:r>
            <a:r>
              <a:rPr lang="es-ES" dirty="0" err="1"/>
              <a:t>utilizar.Serviciosss</a:t>
            </a:r>
            <a:r>
              <a:rPr lang="es-ES" dirty="0"/>
              <a:t>=</a:t>
            </a:r>
            <a:r>
              <a:rPr lang="es-ES" dirty="0" err="1"/>
              <a:t>bfLa</a:t>
            </a:r>
            <a:r>
              <a:rPr lang="es-ES" dirty="0"/>
              <a:t> SAS se aplica a los servicios Blob y </a:t>
            </a:r>
            <a:r>
              <a:rPr lang="es-ES" dirty="0" err="1"/>
              <a:t>File.Tipos</a:t>
            </a:r>
            <a:r>
              <a:rPr lang="es-ES" dirty="0"/>
              <a:t> de </a:t>
            </a:r>
            <a:r>
              <a:rPr lang="es-ES" dirty="0" err="1"/>
              <a:t>Recursosrt</a:t>
            </a:r>
            <a:r>
              <a:rPr lang="es-ES" dirty="0"/>
              <a:t>=</a:t>
            </a:r>
            <a:r>
              <a:rPr lang="es-ES" dirty="0" err="1"/>
              <a:t>sLa</a:t>
            </a:r>
            <a:r>
              <a:rPr lang="es-ES" dirty="0"/>
              <a:t> SAS se aplica a operaciones a nivel de </a:t>
            </a:r>
            <a:r>
              <a:rPr lang="es-ES" dirty="0" err="1"/>
              <a:t>servicio.Hora</a:t>
            </a:r>
            <a:r>
              <a:rPr lang="es-ES" dirty="0"/>
              <a:t> de </a:t>
            </a:r>
            <a:r>
              <a:rPr lang="es-ES" dirty="0" err="1"/>
              <a:t>Iniciost</a:t>
            </a:r>
            <a:r>
              <a:rPr lang="es-ES" dirty="0"/>
              <a:t>=2015-04-29T22%3A18%3A26ZEspecificado en hora UTC. Si deseas que la SAS sea válida inmediatamente, omite la hora de </a:t>
            </a:r>
            <a:r>
              <a:rPr lang="es-ES" dirty="0" err="1"/>
              <a:t>inicio.Hora</a:t>
            </a:r>
            <a:r>
              <a:rPr lang="es-ES" dirty="0"/>
              <a:t> de </a:t>
            </a:r>
            <a:r>
              <a:rPr lang="es-ES" dirty="0" err="1"/>
              <a:t>Expiraciónse</a:t>
            </a:r>
            <a:r>
              <a:rPr lang="es-ES" dirty="0"/>
              <a:t>=2015-04-30T02%3A23%3A26ZEspecificado en hora </a:t>
            </a:r>
            <a:r>
              <a:rPr lang="es-ES" dirty="0" err="1"/>
              <a:t>UTC.Recursosr</a:t>
            </a:r>
            <a:r>
              <a:rPr lang="es-ES" dirty="0"/>
              <a:t>=</a:t>
            </a:r>
            <a:r>
              <a:rPr lang="es-ES" dirty="0" err="1"/>
              <a:t>bEl</a:t>
            </a:r>
            <a:r>
              <a:rPr lang="es-ES" dirty="0"/>
              <a:t> recurso es un </a:t>
            </a:r>
            <a:r>
              <a:rPr lang="es-ES" dirty="0" err="1"/>
              <a:t>blob.Permisossp</a:t>
            </a:r>
            <a:r>
              <a:rPr lang="es-ES" dirty="0"/>
              <a:t>=</a:t>
            </a:r>
            <a:r>
              <a:rPr lang="es-ES" dirty="0" err="1"/>
              <a:t>rwLos</a:t>
            </a:r>
            <a:r>
              <a:rPr lang="es-ES" dirty="0"/>
              <a:t> permisos otorgan acceso a operaciones de lectura y </a:t>
            </a:r>
            <a:r>
              <a:rPr lang="es-ES" dirty="0" err="1"/>
              <a:t>escritura.Rango</a:t>
            </a:r>
            <a:r>
              <a:rPr lang="es-ES" dirty="0"/>
              <a:t> de </a:t>
            </a:r>
            <a:r>
              <a:rPr lang="es-ES" dirty="0" err="1"/>
              <a:t>IPsip</a:t>
            </a:r>
            <a:r>
              <a:rPr lang="es-ES" dirty="0"/>
              <a:t>=168.1.5.60-168.1.5.70El rango de direcciones IP desde las cuales se aceptará una </a:t>
            </a:r>
            <a:r>
              <a:rPr lang="es-ES" dirty="0" err="1"/>
              <a:t>solicitud.Protocolospr</a:t>
            </a:r>
            <a:r>
              <a:rPr lang="es-ES" dirty="0"/>
              <a:t>=</a:t>
            </a:r>
            <a:r>
              <a:rPr lang="es-ES" dirty="0" err="1"/>
              <a:t>httpsSolo</a:t>
            </a:r>
            <a:r>
              <a:rPr lang="es-ES" dirty="0"/>
              <a:t> se permiten solicitudes que utilizan </a:t>
            </a:r>
            <a:r>
              <a:rPr lang="es-ES" dirty="0" err="1"/>
              <a:t>HTTPS.Firmasig</a:t>
            </a:r>
            <a:r>
              <a:rPr lang="es-ES" dirty="0"/>
              <a:t>=F%6GRVAZ5Cdj2Pw4tgU7Il-STkWgn7bUkkAg8P6HESXwmf%4BSe utiliza para autenticar el acceso al blob. La firma es un HMAC calculado sobre una cadena para firmar y una clave utilizando el algoritmo SHA256, y luego codificado utilizando la codificación Base64.</a:t>
            </a:r>
          </a:p>
          <a:p>
            <a:pPr>
              <a:buNone/>
            </a:pPr>
            <a:r>
              <a:rPr lang="es-ES" dirty="0"/>
              <a:t>Exportar a Hojas de cálculo</a:t>
            </a:r>
          </a:p>
          <a:p>
            <a:pPr>
              <a:buNone/>
            </a:pPr>
            <a:r>
              <a:rPr lang="es-ES" b="1" dirty="0"/>
              <a:t>Puntos Clave:</a:t>
            </a:r>
            <a:endParaRPr lang="es-ES" dirty="0"/>
          </a:p>
          <a:p>
            <a:pPr>
              <a:buFont typeface="Arial" panose="020B0604020202020204" pitchFamily="34" charset="0"/>
              <a:buChar char="•"/>
            </a:pPr>
            <a:r>
              <a:rPr lang="es-ES" dirty="0"/>
              <a:t>Los parámetros de URI y SAS definen el acceso y las restricciones de una SAS.</a:t>
            </a:r>
          </a:p>
          <a:p>
            <a:pPr>
              <a:buFont typeface="Arial" panose="020B0604020202020204" pitchFamily="34" charset="0"/>
              <a:buChar char="•"/>
            </a:pPr>
            <a:r>
              <a:rPr lang="es-ES" dirty="0"/>
              <a:t>Cada parámetro tiene un propósito específico para controlar el acceso al recurso de almacenamiento.</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important</a:t>
            </a:r>
            <a:r>
              <a:rPr lang="es-ES" dirty="0"/>
              <a:t> to </a:t>
            </a:r>
            <a:r>
              <a:rPr lang="es-ES" dirty="0" err="1"/>
              <a:t>understand</a:t>
            </a:r>
            <a:r>
              <a:rPr lang="es-ES" dirty="0"/>
              <a:t> </a:t>
            </a:r>
            <a:r>
              <a:rPr lang="es-ES" dirty="0" err="1"/>
              <a:t>each</a:t>
            </a:r>
            <a:r>
              <a:rPr lang="es-ES" dirty="0"/>
              <a:t> </a:t>
            </a:r>
            <a:r>
              <a:rPr lang="es-ES" dirty="0" err="1"/>
              <a:t>of</a:t>
            </a:r>
            <a:r>
              <a:rPr lang="es-ES" dirty="0"/>
              <a:t> </a:t>
            </a:r>
            <a:r>
              <a:rPr lang="es-ES" dirty="0" err="1"/>
              <a:t>the</a:t>
            </a:r>
            <a:r>
              <a:rPr lang="es-ES" dirty="0"/>
              <a:t> </a:t>
            </a:r>
            <a:r>
              <a:rPr lang="es-ES" dirty="0" err="1"/>
              <a:t>parameters</a:t>
            </a:r>
            <a:r>
              <a:rPr lang="es-ES" dirty="0"/>
              <a:t>, to </a:t>
            </a:r>
            <a:r>
              <a:rPr lang="es-ES" dirty="0" err="1"/>
              <a:t>create</a:t>
            </a:r>
            <a:r>
              <a:rPr lang="es-ES" dirty="0"/>
              <a:t> a </a:t>
            </a:r>
            <a:r>
              <a:rPr lang="es-ES" dirty="0" err="1"/>
              <a:t>secure</a:t>
            </a:r>
            <a:r>
              <a:rPr lang="es-ES" dirty="0"/>
              <a:t> and </a:t>
            </a:r>
            <a:r>
              <a:rPr lang="es-ES" dirty="0" err="1"/>
              <a:t>useful</a:t>
            </a:r>
            <a:r>
              <a:rPr lang="es-ES" dirty="0"/>
              <a:t> SAS.</a:t>
            </a:r>
          </a:p>
          <a:p>
            <a:r>
              <a:rPr lang="es-ES" dirty="0"/>
              <a:t>En resumen, los parámetros de URI y SAS proporcionan un control granular sobre el acceso a los recursos de Azure Storage, permitiendo una delegación segura y flexible.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1109150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Cifrado del Servicio de Almacenamiento (SSE):</a:t>
            </a:r>
            <a:endParaRPr lang="es-ES" dirty="0"/>
          </a:p>
          <a:p>
            <a:pPr>
              <a:buFont typeface="Arial" panose="020B0604020202020204" pitchFamily="34" charset="0"/>
              <a:buChar char="•"/>
            </a:pPr>
            <a:r>
              <a:rPr lang="es-ES" b="1" dirty="0"/>
              <a:t>Propósito:</a:t>
            </a:r>
            <a:r>
              <a:rPr lang="es-ES" dirty="0"/>
              <a:t> </a:t>
            </a:r>
          </a:p>
          <a:p>
            <a:pPr marL="742950" lvl="1" indent="-285750">
              <a:buFont typeface="Arial" panose="020B0604020202020204" pitchFamily="34" charset="0"/>
              <a:buChar char="•"/>
            </a:pPr>
            <a:r>
              <a:rPr lang="es-ES" dirty="0"/>
              <a:t>El Cifrado del Servicio de Almacenamiento (SSE) de Azure para datos en reposo ayuda a proteger los datos para cumplir con los compromisos de seguridad y cumplimiento de la organización.</a:t>
            </a:r>
          </a:p>
          <a:p>
            <a:pPr>
              <a:buFont typeface="Arial" panose="020B0604020202020204" pitchFamily="34" charset="0"/>
              <a:buChar char="•"/>
            </a:pPr>
            <a:r>
              <a:rPr lang="es-ES" b="1" dirty="0"/>
              <a:t>Funcionamiento:</a:t>
            </a:r>
            <a:r>
              <a:rPr lang="es-ES" dirty="0"/>
              <a:t> </a:t>
            </a:r>
          </a:p>
          <a:p>
            <a:pPr marL="742950" lvl="1" indent="-285750">
              <a:buFont typeface="Arial" panose="020B0604020202020204" pitchFamily="34" charset="0"/>
              <a:buChar char="•"/>
            </a:pPr>
            <a:r>
              <a:rPr lang="es-ES" dirty="0"/>
              <a:t>Con esta característica, la plataforma de almacenamiento de Azure cifra automáticamente los datos antes de persistirlos en Azure </a:t>
            </a:r>
            <a:r>
              <a:rPr lang="es-ES" dirty="0" err="1"/>
              <a:t>Managed</a:t>
            </a:r>
            <a:r>
              <a:rPr lang="es-ES" dirty="0"/>
              <a:t> Disks, Azure Blob, </a:t>
            </a:r>
            <a:r>
              <a:rPr lang="es-ES" dirty="0" err="1"/>
              <a:t>Queue</a:t>
            </a:r>
            <a:r>
              <a:rPr lang="es-ES" dirty="0"/>
              <a:t>, Table </a:t>
            </a:r>
            <a:r>
              <a:rPr lang="es-ES" dirty="0" err="1"/>
              <a:t>storage</a:t>
            </a:r>
            <a:r>
              <a:rPr lang="es-ES" dirty="0"/>
              <a:t> o Azure Files, y descifra los datos antes de la recuperación.</a:t>
            </a:r>
          </a:p>
          <a:p>
            <a:pPr marL="742950" lvl="1" indent="-285750">
              <a:buFont typeface="Arial" panose="020B0604020202020204" pitchFamily="34" charset="0"/>
              <a:buChar char="•"/>
            </a:pPr>
            <a:r>
              <a:rPr lang="es-ES" dirty="0"/>
              <a:t>El manejo del cifrado, el cifrado en reposo, el descifrado y la administración de claves en el Cifrado del Servicio de Almacenamiento es transparente para los usuarios.</a:t>
            </a:r>
          </a:p>
          <a:p>
            <a:pPr marL="742950" lvl="1" indent="-285750">
              <a:buFont typeface="Arial" panose="020B0604020202020204" pitchFamily="34" charset="0"/>
              <a:buChar char="•"/>
            </a:pPr>
            <a:r>
              <a:rPr lang="es-ES" dirty="0"/>
              <a:t>Todos los datos escritos en la plataforma de almacenamiento de Azure se cifran mediante el cifrado AES de 256 bits, uno de los cifrados de bloque más fuertes disponibles.</a:t>
            </a:r>
          </a:p>
          <a:p>
            <a:pPr>
              <a:buFont typeface="Arial" panose="020B0604020202020204" pitchFamily="34" charset="0"/>
              <a:buChar char="•"/>
            </a:pPr>
            <a:r>
              <a:rPr lang="es-ES" b="1" dirty="0"/>
              <a:t>Habilitación Predeterminada:</a:t>
            </a:r>
            <a:r>
              <a:rPr lang="es-ES" dirty="0"/>
              <a:t> </a:t>
            </a:r>
          </a:p>
          <a:p>
            <a:pPr marL="742950" lvl="1" indent="-285750">
              <a:buFont typeface="Arial" panose="020B0604020202020204" pitchFamily="34" charset="0"/>
              <a:buChar char="•"/>
            </a:pPr>
            <a:r>
              <a:rPr lang="es-ES" dirty="0"/>
              <a:t>SSE está habilitado para todas las cuentas de almacenamiento nuevas y existentes, y no se puede deshabilitar.</a:t>
            </a:r>
          </a:p>
          <a:p>
            <a:pPr marL="742950" lvl="1" indent="-285750">
              <a:buFont typeface="Arial" panose="020B0604020202020204" pitchFamily="34" charset="0"/>
              <a:buChar char="•"/>
            </a:pPr>
            <a:r>
              <a:rPr lang="es-ES" dirty="0"/>
              <a:t>Debido a que los datos están protegidos de forma predeterminada, no es necesario modificar el código o las aplicaciones.</a:t>
            </a:r>
          </a:p>
          <a:p>
            <a:pPr>
              <a:buNone/>
            </a:pPr>
            <a:r>
              <a:rPr lang="es-ES" b="1" dirty="0"/>
              <a:t>Puntos Clave:</a:t>
            </a:r>
            <a:endParaRPr lang="es-ES" dirty="0"/>
          </a:p>
          <a:p>
            <a:pPr>
              <a:buFont typeface="Arial" panose="020B0604020202020204" pitchFamily="34" charset="0"/>
              <a:buChar char="•"/>
            </a:pPr>
            <a:r>
              <a:rPr lang="es-ES" dirty="0"/>
              <a:t>SSE proporciona cifrado automático para los datos almacenados en Azure.</a:t>
            </a:r>
          </a:p>
          <a:p>
            <a:pPr>
              <a:buFont typeface="Arial" panose="020B0604020202020204" pitchFamily="34" charset="0"/>
              <a:buChar char="•"/>
            </a:pPr>
            <a:r>
              <a:rPr lang="es-ES" dirty="0"/>
              <a:t>Utiliza el cifrado AES de 256 bits, que es un estándar de la industria fuerte.</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enabled</a:t>
            </a:r>
            <a:r>
              <a:rPr lang="es-ES" dirty="0"/>
              <a:t> </a:t>
            </a:r>
            <a:r>
              <a:rPr lang="es-ES" dirty="0" err="1"/>
              <a:t>by</a:t>
            </a:r>
            <a:r>
              <a:rPr lang="es-ES" dirty="0"/>
              <a:t> default, so </a:t>
            </a:r>
            <a:r>
              <a:rPr lang="es-ES" dirty="0" err="1"/>
              <a:t>all</a:t>
            </a:r>
            <a:r>
              <a:rPr lang="es-ES" dirty="0"/>
              <a:t> data at </a:t>
            </a:r>
            <a:r>
              <a:rPr lang="es-ES" dirty="0" err="1"/>
              <a:t>rest</a:t>
            </a:r>
            <a:r>
              <a:rPr lang="es-ES" dirty="0"/>
              <a:t> </a:t>
            </a:r>
            <a:r>
              <a:rPr lang="es-ES" dirty="0" err="1"/>
              <a:t>is</a:t>
            </a:r>
            <a:r>
              <a:rPr lang="es-ES" dirty="0"/>
              <a:t> </a:t>
            </a:r>
            <a:r>
              <a:rPr lang="es-ES" dirty="0" err="1"/>
              <a:t>encrypted</a:t>
            </a:r>
            <a:r>
              <a:rPr lang="es-ES" dirty="0"/>
              <a:t>.</a:t>
            </a:r>
          </a:p>
          <a:p>
            <a:pPr>
              <a:buFont typeface="Arial" panose="020B0604020202020204" pitchFamily="34" charset="0"/>
              <a:buChar char="•"/>
            </a:pPr>
            <a:r>
              <a:rPr lang="es-ES" dirty="0"/>
              <a:t>This </a:t>
            </a:r>
            <a:r>
              <a:rPr lang="es-ES" dirty="0" err="1"/>
              <a:t>is</a:t>
            </a:r>
            <a:r>
              <a:rPr lang="es-ES" dirty="0"/>
              <a:t> a </a:t>
            </a:r>
            <a:r>
              <a:rPr lang="es-ES" dirty="0" err="1"/>
              <a:t>very</a:t>
            </a:r>
            <a:r>
              <a:rPr lang="es-ES" dirty="0"/>
              <a:t> </a:t>
            </a:r>
            <a:r>
              <a:rPr lang="es-ES" dirty="0" err="1"/>
              <a:t>important</a:t>
            </a:r>
            <a:r>
              <a:rPr lang="es-ES" dirty="0"/>
              <a:t> </a:t>
            </a:r>
            <a:r>
              <a:rPr lang="es-ES" dirty="0" err="1"/>
              <a:t>security</a:t>
            </a:r>
            <a:r>
              <a:rPr lang="es-ES" dirty="0"/>
              <a:t> </a:t>
            </a:r>
            <a:r>
              <a:rPr lang="es-ES" dirty="0" err="1"/>
              <a:t>feature</a:t>
            </a:r>
            <a:r>
              <a:rPr lang="es-ES" dirty="0"/>
              <a:t>.</a:t>
            </a:r>
          </a:p>
          <a:p>
            <a:r>
              <a:rPr lang="es-ES" dirty="0"/>
              <a:t>En resumen, el Cifrado del Servicio de Almacenamiento (SSE) de Azure es una característica de seguridad fundamental que cifra automáticamente los datos en reposo, lo que garantiza que los datos almacenados en Azure estén protegidos sin necesidad de configuración adicional.</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2976947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Claves Administradas por el Cliente:</a:t>
            </a:r>
            <a:endParaRPr lang="es-ES" dirty="0"/>
          </a:p>
          <a:p>
            <a:pPr>
              <a:buFont typeface="Arial" panose="020B0604020202020204" pitchFamily="34" charset="0"/>
              <a:buChar char="•"/>
            </a:pPr>
            <a:r>
              <a:rPr lang="es-ES" b="1" dirty="0"/>
              <a:t>Alternativa a las Claves Administradas por Microsoft:</a:t>
            </a:r>
            <a:r>
              <a:rPr lang="es-ES" dirty="0"/>
              <a:t> </a:t>
            </a:r>
          </a:p>
          <a:p>
            <a:pPr marL="742950" lvl="1" indent="-285750">
              <a:buFont typeface="Arial" panose="020B0604020202020204" pitchFamily="34" charset="0"/>
              <a:buChar char="•"/>
            </a:pPr>
            <a:r>
              <a:rPr lang="es-ES" dirty="0"/>
              <a:t>Si prefieres tener un mayor control sobre tus claves de cifrado, puedes utilizar Azure Key </a:t>
            </a:r>
            <a:r>
              <a:rPr lang="es-ES" dirty="0" err="1"/>
              <a:t>Vault</a:t>
            </a:r>
            <a:r>
              <a:rPr lang="es-ES" dirty="0"/>
              <a:t> para administrarlas.</a:t>
            </a:r>
          </a:p>
          <a:p>
            <a:pPr>
              <a:buFont typeface="Arial" panose="020B0604020202020204" pitchFamily="34" charset="0"/>
              <a:buChar char="•"/>
            </a:pPr>
            <a:r>
              <a:rPr lang="es-ES" b="1" dirty="0"/>
              <a:t>Funcionalidad de Azure Key </a:t>
            </a:r>
            <a:r>
              <a:rPr lang="es-ES" b="1" dirty="0" err="1"/>
              <a:t>Vault</a:t>
            </a:r>
            <a:r>
              <a:rPr lang="es-ES" b="1" dirty="0"/>
              <a:t>:</a:t>
            </a:r>
            <a:r>
              <a:rPr lang="es-ES" dirty="0"/>
              <a:t> </a:t>
            </a:r>
          </a:p>
          <a:p>
            <a:pPr marL="742950" lvl="1" indent="-285750">
              <a:buFont typeface="Arial" panose="020B0604020202020204" pitchFamily="34" charset="0"/>
              <a:buChar char="•"/>
            </a:pPr>
            <a:r>
              <a:rPr lang="es-ES" dirty="0"/>
              <a:t>Con Key </a:t>
            </a:r>
            <a:r>
              <a:rPr lang="es-ES" dirty="0" err="1"/>
              <a:t>Vault</a:t>
            </a:r>
            <a:r>
              <a:rPr lang="es-ES" dirty="0"/>
              <a:t>, puedes crear tus propias claves de cifrado y almacenarlas en un almacén de claves, o puedes utilizar las API de Azure Key </a:t>
            </a:r>
            <a:r>
              <a:rPr lang="es-ES" dirty="0" err="1"/>
              <a:t>Vault</a:t>
            </a:r>
            <a:r>
              <a:rPr lang="es-ES" dirty="0"/>
              <a:t> para generar claves de cifrado.</a:t>
            </a:r>
          </a:p>
          <a:p>
            <a:pPr>
              <a:buFont typeface="Arial" panose="020B0604020202020204" pitchFamily="34" charset="0"/>
              <a:buChar char="•"/>
            </a:pPr>
            <a:r>
              <a:rPr lang="es-ES" b="1" dirty="0"/>
              <a:t>Beneficios de las Claves Personalizadas:</a:t>
            </a:r>
            <a:r>
              <a:rPr lang="es-ES" dirty="0"/>
              <a:t> </a:t>
            </a:r>
          </a:p>
          <a:p>
            <a:pPr marL="742950" lvl="1" indent="-285750">
              <a:buFont typeface="Arial" panose="020B0604020202020204" pitchFamily="34" charset="0"/>
              <a:buChar char="•"/>
            </a:pPr>
            <a:r>
              <a:rPr lang="es-ES" dirty="0"/>
              <a:t>El uso de claves personalizadas te brinda más flexibilidad y control al crear, deshabilitar, auditar, rotar y definir controles de acceso.</a:t>
            </a:r>
          </a:p>
          <a:p>
            <a:pPr>
              <a:buFont typeface="Arial" panose="020B0604020202020204" pitchFamily="34" charset="0"/>
              <a:buChar char="•"/>
            </a:pPr>
            <a:r>
              <a:rPr lang="es-ES" b="1" dirty="0"/>
              <a:t>Integración con SSE:</a:t>
            </a:r>
            <a:r>
              <a:rPr lang="es-ES" dirty="0"/>
              <a:t> </a:t>
            </a:r>
          </a:p>
          <a:p>
            <a:pPr marL="742950" lvl="1" indent="-285750">
              <a:buFont typeface="Arial" panose="020B0604020202020204" pitchFamily="34" charset="0"/>
              <a:buChar char="•"/>
            </a:pPr>
            <a:r>
              <a:rPr lang="es-ES" dirty="0"/>
              <a:t>Para utilizar claves administradas por el cliente con el Cifrado del Servicio de Almacenamiento (SSE), puedes crear un nuevo almacén de claves y una nueva clave, o puedes utilizar un almacén de claves y una clave existentes.</a:t>
            </a:r>
          </a:p>
          <a:p>
            <a:pPr marL="742950" lvl="1" indent="-285750">
              <a:buFont typeface="Arial" panose="020B0604020202020204" pitchFamily="34" charset="0"/>
              <a:buChar char="•"/>
            </a:pPr>
            <a:r>
              <a:rPr lang="es-ES" dirty="0"/>
              <a:t>La cuenta de almacenamiento y el almacén de claves deben estar en la misma región de Azure, pero pueden estar en suscripciones diferentes.</a:t>
            </a:r>
          </a:p>
          <a:p>
            <a:pPr>
              <a:buNone/>
            </a:pPr>
            <a:r>
              <a:rPr lang="es-ES" b="1" dirty="0"/>
              <a:t>Puntos Clave:</a:t>
            </a:r>
            <a:endParaRPr lang="es-ES" dirty="0"/>
          </a:p>
          <a:p>
            <a:pPr>
              <a:buFont typeface="Arial" panose="020B0604020202020204" pitchFamily="34" charset="0"/>
              <a:buChar char="•"/>
            </a:pPr>
            <a:r>
              <a:rPr lang="es-ES" dirty="0"/>
              <a:t>Azure permite a los usuarios administrar sus propias claves de cifrado, </a:t>
            </a:r>
            <a:r>
              <a:rPr lang="es-ES" dirty="0" err="1"/>
              <a:t>using</a:t>
            </a:r>
            <a:r>
              <a:rPr lang="es-ES" dirty="0"/>
              <a:t> Azure Key </a:t>
            </a:r>
            <a:r>
              <a:rPr lang="es-ES" dirty="0" err="1"/>
              <a:t>Vault</a:t>
            </a:r>
            <a:r>
              <a:rPr lang="es-ES" dirty="0"/>
              <a:t>.</a:t>
            </a:r>
          </a:p>
          <a:p>
            <a:pPr>
              <a:buFont typeface="Arial" panose="020B0604020202020204" pitchFamily="34" charset="0"/>
              <a:buChar char="•"/>
            </a:pPr>
            <a:r>
              <a:rPr lang="es-ES" dirty="0"/>
              <a:t>This </a:t>
            </a:r>
            <a:r>
              <a:rPr lang="es-ES" dirty="0" err="1"/>
              <a:t>gives</a:t>
            </a:r>
            <a:r>
              <a:rPr lang="es-ES" dirty="0"/>
              <a:t> </a:t>
            </a:r>
            <a:r>
              <a:rPr lang="es-ES" dirty="0" err="1"/>
              <a:t>the</a:t>
            </a:r>
            <a:r>
              <a:rPr lang="es-ES" dirty="0"/>
              <a:t> </a:t>
            </a:r>
            <a:r>
              <a:rPr lang="es-ES" dirty="0" err="1"/>
              <a:t>user</a:t>
            </a:r>
            <a:r>
              <a:rPr lang="es-ES" dirty="0"/>
              <a:t> </a:t>
            </a:r>
            <a:r>
              <a:rPr lang="es-ES" dirty="0" err="1"/>
              <a:t>much</a:t>
            </a:r>
            <a:r>
              <a:rPr lang="es-ES" dirty="0"/>
              <a:t> </a:t>
            </a:r>
            <a:r>
              <a:rPr lang="es-ES" dirty="0" err="1"/>
              <a:t>greater</a:t>
            </a:r>
            <a:r>
              <a:rPr lang="es-ES" dirty="0"/>
              <a:t> control </a:t>
            </a:r>
            <a:r>
              <a:rPr lang="es-ES" dirty="0" err="1"/>
              <a:t>over</a:t>
            </a:r>
            <a:r>
              <a:rPr lang="es-ES" dirty="0"/>
              <a:t> </a:t>
            </a:r>
            <a:r>
              <a:rPr lang="es-ES" dirty="0" err="1"/>
              <a:t>their</a:t>
            </a:r>
            <a:r>
              <a:rPr lang="es-ES" dirty="0"/>
              <a:t> </a:t>
            </a:r>
            <a:r>
              <a:rPr lang="es-ES" dirty="0" err="1"/>
              <a:t>encrypted</a:t>
            </a:r>
            <a:r>
              <a:rPr lang="es-ES" dirty="0"/>
              <a:t> data.</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keep</a:t>
            </a:r>
            <a:r>
              <a:rPr lang="es-ES" dirty="0"/>
              <a:t> </a:t>
            </a:r>
            <a:r>
              <a:rPr lang="es-ES" dirty="0" err="1"/>
              <a:t>your</a:t>
            </a:r>
            <a:r>
              <a:rPr lang="es-ES" dirty="0"/>
              <a:t> </a:t>
            </a:r>
            <a:r>
              <a:rPr lang="es-ES" dirty="0" err="1"/>
              <a:t>keys</a:t>
            </a:r>
            <a:r>
              <a:rPr lang="es-ES" dirty="0"/>
              <a:t> </a:t>
            </a:r>
            <a:r>
              <a:rPr lang="es-ES" dirty="0" err="1"/>
              <a:t>safe</a:t>
            </a:r>
            <a:r>
              <a:rPr lang="es-ES" dirty="0"/>
              <a:t>.</a:t>
            </a:r>
          </a:p>
          <a:p>
            <a:pPr>
              <a:buFont typeface="Arial" panose="020B0604020202020204" pitchFamily="34" charset="0"/>
              <a:buChar char="•"/>
            </a:pPr>
            <a:r>
              <a:rPr lang="es-ES" dirty="0" err="1"/>
              <a:t>The</a:t>
            </a:r>
            <a:r>
              <a:rPr lang="es-ES" dirty="0"/>
              <a:t> </a:t>
            </a:r>
            <a:r>
              <a:rPr lang="es-ES" dirty="0" err="1"/>
              <a:t>key</a:t>
            </a:r>
            <a:r>
              <a:rPr lang="es-ES" dirty="0"/>
              <a:t> </a:t>
            </a:r>
            <a:r>
              <a:rPr lang="es-ES" dirty="0" err="1"/>
              <a:t>vault</a:t>
            </a:r>
            <a:r>
              <a:rPr lang="es-ES" dirty="0"/>
              <a:t> and </a:t>
            </a:r>
            <a:r>
              <a:rPr lang="es-ES" dirty="0" err="1"/>
              <a:t>the</a:t>
            </a:r>
            <a:r>
              <a:rPr lang="es-ES" dirty="0"/>
              <a:t> </a:t>
            </a:r>
            <a:r>
              <a:rPr lang="es-ES" dirty="0" err="1"/>
              <a:t>storage</a:t>
            </a:r>
            <a:r>
              <a:rPr lang="es-ES" dirty="0"/>
              <a:t> </a:t>
            </a:r>
            <a:r>
              <a:rPr lang="es-ES" dirty="0" err="1"/>
              <a:t>account</a:t>
            </a:r>
            <a:r>
              <a:rPr lang="es-ES" dirty="0"/>
              <a:t> </a:t>
            </a:r>
            <a:r>
              <a:rPr lang="es-ES" dirty="0" err="1"/>
              <a:t>must</a:t>
            </a:r>
            <a:r>
              <a:rPr lang="es-ES" dirty="0"/>
              <a:t> be in </a:t>
            </a:r>
            <a:r>
              <a:rPr lang="es-ES" dirty="0" err="1"/>
              <a:t>the</a:t>
            </a:r>
            <a:r>
              <a:rPr lang="es-ES" dirty="0"/>
              <a:t> </a:t>
            </a:r>
            <a:r>
              <a:rPr lang="es-ES" dirty="0" err="1"/>
              <a:t>same</a:t>
            </a:r>
            <a:r>
              <a:rPr lang="es-ES" dirty="0"/>
              <a:t> </a:t>
            </a:r>
            <a:r>
              <a:rPr lang="es-ES" dirty="0" err="1"/>
              <a:t>region</a:t>
            </a:r>
            <a:r>
              <a:rPr lang="es-ES" dirty="0"/>
              <a:t>.</a:t>
            </a:r>
          </a:p>
          <a:p>
            <a:r>
              <a:rPr lang="es-ES" dirty="0"/>
              <a:t>En resumen, las claves administradas por el cliente en Azure Storage permiten a los usuarios tener un control total sobre sus claves de cifrado, lo que proporciona una capa adicional de seguridad y cumplimiento normativo.</a:t>
            </a:r>
          </a:p>
          <a:p>
            <a:r>
              <a:rPr lang="en-US" sz="1200" b="0" i="0" u="none" strike="noStrike" kern="1200" dirty="0">
                <a:solidFill>
                  <a:schemeClr val="tx1"/>
                </a:solidFill>
                <a:effectLst/>
                <a:latin typeface="+mn-lt"/>
                <a:ea typeface="+mn-ea"/>
                <a:cs typeface="+mn-cs"/>
              </a:rPr>
              <a:t>✔️ The key vault can also be used to store BitLocker keys.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50570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Riesgos de las SAS:</a:t>
            </a:r>
            <a:endParaRPr lang="es-ES" dirty="0"/>
          </a:p>
          <a:p>
            <a:pPr>
              <a:buFont typeface="Arial" panose="020B0604020202020204" pitchFamily="34" charset="0"/>
              <a:buChar char="•"/>
            </a:pPr>
            <a:r>
              <a:rPr lang="es-ES" b="1" dirty="0"/>
              <a:t>Compromiso de SAS:</a:t>
            </a:r>
            <a:r>
              <a:rPr lang="es-ES" dirty="0"/>
              <a:t> </a:t>
            </a:r>
          </a:p>
          <a:p>
            <a:pPr marL="742950" lvl="1" indent="-285750">
              <a:buFont typeface="Arial" panose="020B0604020202020204" pitchFamily="34" charset="0"/>
              <a:buChar char="•"/>
            </a:pPr>
            <a:r>
              <a:rPr lang="es-ES" dirty="0"/>
              <a:t>Si una SAS se ve comprometida, cualquiera que la obtenga puede usarla.</a:t>
            </a:r>
          </a:p>
          <a:p>
            <a:pPr>
              <a:buFont typeface="Arial" panose="020B0604020202020204" pitchFamily="34" charset="0"/>
              <a:buChar char="•"/>
            </a:pPr>
            <a:r>
              <a:rPr lang="es-ES" b="1" dirty="0"/>
              <a:t>Expiración de SAS:</a:t>
            </a:r>
            <a:r>
              <a:rPr lang="es-ES" dirty="0"/>
              <a:t> </a:t>
            </a:r>
          </a:p>
          <a:p>
            <a:pPr marL="742950" lvl="1" indent="-285750">
              <a:buFont typeface="Arial" panose="020B0604020202020204" pitchFamily="34" charset="0"/>
              <a:buChar char="•"/>
            </a:pPr>
            <a:r>
              <a:rPr lang="es-ES" dirty="0"/>
              <a:t>Si una SAS proporcionada a una aplicación cliente expira y la aplicación no puede recuperar una nueva SAS del servicio, la funcionalidad de la aplicación puede verse afectada.</a:t>
            </a:r>
            <a:r>
              <a:rPr lang="es-ES" baseline="30000" dirty="0"/>
              <a:t> 1 </a:t>
            </a:r>
            <a:r>
              <a:rPr lang="es-ES" dirty="0"/>
              <a:t>  </a:t>
            </a:r>
            <a:r>
              <a:rPr lang="es-ES" dirty="0">
                <a:hlinkClick r:id="rId3"/>
              </a:rPr>
              <a:t>1. learn.microsoft.com </a:t>
            </a:r>
          </a:p>
          <a:p>
            <a:pPr marL="742950" lvl="1" indent="-285750">
              <a:buFont typeface="Arial" panose="020B0604020202020204" pitchFamily="34" charset="0"/>
              <a:buChar char="•"/>
            </a:pPr>
            <a:r>
              <a:rPr lang="es-ES" dirty="0">
                <a:hlinkClick r:id="rId3"/>
              </a:rPr>
              <a:t>learn.microsoft.com</a:t>
            </a:r>
          </a:p>
          <a:p>
            <a:pPr>
              <a:buNone/>
            </a:pPr>
            <a:r>
              <a:rPr lang="es-ES" b="1" dirty="0"/>
              <a:t>Recomendaciones para Usar SAS:</a:t>
            </a:r>
            <a:endParaRPr lang="es-ES" dirty="0"/>
          </a:p>
          <a:p>
            <a:pPr>
              <a:buFont typeface="Arial" panose="020B0604020202020204" pitchFamily="34" charset="0"/>
              <a:buChar char="•"/>
            </a:pPr>
            <a:r>
              <a:rPr lang="es-ES" b="1" dirty="0"/>
              <a:t>Usar Siempre HTTPS:</a:t>
            </a:r>
            <a:r>
              <a:rPr lang="es-ES" dirty="0"/>
              <a:t> </a:t>
            </a:r>
          </a:p>
          <a:p>
            <a:pPr marL="742950" lvl="1" indent="-285750">
              <a:buFont typeface="Arial" panose="020B0604020202020204" pitchFamily="34" charset="0"/>
              <a:buChar char="•"/>
            </a:pPr>
            <a:r>
              <a:rPr lang="es-ES" dirty="0"/>
              <a:t>Utiliza siempre HTTPS para crear o distribuir una SAS. Si se transmite una SAS a través de HTTP y se intercepta, un atacante puede leerla y usarla.</a:t>
            </a:r>
          </a:p>
          <a:p>
            <a:pPr>
              <a:buFont typeface="Arial" panose="020B0604020202020204" pitchFamily="34" charset="0"/>
              <a:buChar char="•"/>
            </a:pPr>
            <a:r>
              <a:rPr lang="es-ES" b="1" dirty="0"/>
              <a:t>Referenciar Políticas de Acceso Almacenadas:</a:t>
            </a:r>
            <a:r>
              <a:rPr lang="es-ES" dirty="0"/>
              <a:t> </a:t>
            </a:r>
          </a:p>
          <a:p>
            <a:pPr marL="742950" lvl="1" indent="-285750">
              <a:buFont typeface="Arial" panose="020B0604020202020204" pitchFamily="34" charset="0"/>
              <a:buChar char="•"/>
            </a:pPr>
            <a:r>
              <a:rPr lang="es-ES" dirty="0"/>
              <a:t>Las políticas de acceso almacenadas permiten revocar permisos sin regenerar las claves de la cuenta de almacenamiento.</a:t>
            </a:r>
          </a:p>
          <a:p>
            <a:pPr marL="742950" lvl="1" indent="-285750">
              <a:buFont typeface="Arial" panose="020B0604020202020204" pitchFamily="34" charset="0"/>
              <a:buChar char="•"/>
            </a:pPr>
            <a:r>
              <a:rPr lang="es-ES" dirty="0"/>
              <a:t>Establece la expiración en un futuro lejano (o infinito) y actualízala regularmente.</a:t>
            </a:r>
          </a:p>
          <a:p>
            <a:pPr>
              <a:buFont typeface="Arial" panose="020B0604020202020204" pitchFamily="34" charset="0"/>
              <a:buChar char="•"/>
            </a:pPr>
            <a:r>
              <a:rPr lang="es-ES" b="1" dirty="0"/>
              <a:t>Usar Tiempos de Expiración Cortos para SAS Ad Hoc:</a:t>
            </a:r>
            <a:r>
              <a:rPr lang="es-ES" dirty="0"/>
              <a:t> </a:t>
            </a:r>
          </a:p>
          <a:p>
            <a:pPr marL="742950" lvl="1" indent="-285750">
              <a:buFont typeface="Arial" panose="020B0604020202020204" pitchFamily="34" charset="0"/>
              <a:buChar char="•"/>
            </a:pPr>
            <a:r>
              <a:rPr lang="es-ES" dirty="0"/>
              <a:t>Si una SAS se ve comprometida, solo será válida por un corto tiempo.</a:t>
            </a:r>
          </a:p>
          <a:p>
            <a:pPr marL="742950" lvl="1" indent="-285750">
              <a:buFont typeface="Arial" panose="020B0604020202020204" pitchFamily="34" charset="0"/>
              <a:buChar char="•"/>
            </a:pPr>
            <a:r>
              <a:rPr lang="es-ES" dirty="0"/>
              <a:t>Limita la cantidad de datos que se pueden escribir en un blob.</a:t>
            </a:r>
          </a:p>
          <a:p>
            <a:pPr>
              <a:buFont typeface="Arial" panose="020B0604020202020204" pitchFamily="34" charset="0"/>
              <a:buChar char="•"/>
            </a:pPr>
            <a:r>
              <a:rPr lang="es-ES" b="1" dirty="0"/>
              <a:t>Renovación Automática de SAS por Parte de los Clientes:</a:t>
            </a:r>
            <a:r>
              <a:rPr lang="es-ES" dirty="0"/>
              <a:t> </a:t>
            </a:r>
          </a:p>
          <a:p>
            <a:pPr marL="742950" lvl="1" indent="-285750">
              <a:buFont typeface="Arial" panose="020B0604020202020204" pitchFamily="34" charset="0"/>
              <a:buChar char="•"/>
            </a:pPr>
            <a:r>
              <a:rPr lang="es-ES" dirty="0"/>
              <a:t>Los clientes deben renovar la SAS antes de la expiración.</a:t>
            </a:r>
          </a:p>
          <a:p>
            <a:pPr marL="742950" lvl="1" indent="-285750">
              <a:buFont typeface="Arial" panose="020B0604020202020204" pitchFamily="34" charset="0"/>
              <a:buChar char="•"/>
            </a:pPr>
            <a:r>
              <a:rPr lang="es-ES" dirty="0"/>
              <a:t>Equilibra la necesidad de una SAS de corta duración con la necesidad de una renovación oportuna.</a:t>
            </a:r>
          </a:p>
          <a:p>
            <a:pPr>
              <a:buFont typeface="Arial" panose="020B0604020202020204" pitchFamily="34" charset="0"/>
              <a:buChar char="•"/>
            </a:pPr>
            <a:r>
              <a:rPr lang="es-ES" b="1" dirty="0"/>
              <a:t>Precaución con la Hora de Inicio de la SAS:</a:t>
            </a:r>
            <a:r>
              <a:rPr lang="es-ES" dirty="0"/>
              <a:t> </a:t>
            </a:r>
          </a:p>
          <a:p>
            <a:pPr marL="742950" lvl="1" indent="-285750">
              <a:buFont typeface="Arial" panose="020B0604020202020204" pitchFamily="34" charset="0"/>
              <a:buChar char="•"/>
            </a:pPr>
            <a:r>
              <a:rPr lang="es-ES" dirty="0"/>
              <a:t>Evita establecer la hora de inicio en "ahora" debido a la desviación del reloj.</a:t>
            </a:r>
          </a:p>
          <a:p>
            <a:pPr marL="742950" lvl="1" indent="-285750">
              <a:buFont typeface="Arial" panose="020B0604020202020204" pitchFamily="34" charset="0"/>
              <a:buChar char="•"/>
            </a:pPr>
            <a:r>
              <a:rPr lang="es-ES" dirty="0"/>
              <a:t>Establece la hora de inicio al menos 15 minutos en el pasado o no la establezcas.</a:t>
            </a:r>
          </a:p>
          <a:p>
            <a:pPr marL="742950" lvl="1" indent="-285750">
              <a:buFont typeface="Arial" panose="020B0604020202020204" pitchFamily="34" charset="0"/>
              <a:buChar char="•"/>
            </a:pPr>
            <a:r>
              <a:rPr lang="es-ES" dirty="0"/>
              <a:t>Considera la desviación del reloj al establecer la hora de expiración.</a:t>
            </a:r>
          </a:p>
          <a:p>
            <a:pPr>
              <a:buFont typeface="Arial" panose="020B0604020202020204" pitchFamily="34" charset="0"/>
              <a:buChar char="•"/>
            </a:pPr>
            <a:r>
              <a:rPr lang="es-ES" b="1" dirty="0"/>
              <a:t>Especificar el Recurso a Acceder:</a:t>
            </a:r>
            <a:r>
              <a:rPr lang="es-ES" dirty="0"/>
              <a:t> </a:t>
            </a:r>
          </a:p>
          <a:p>
            <a:pPr marL="742950" lvl="1" indent="-285750">
              <a:buFont typeface="Arial" panose="020B0604020202020204" pitchFamily="34" charset="0"/>
              <a:buChar char="•"/>
            </a:pPr>
            <a:r>
              <a:rPr lang="es-ES" dirty="0"/>
              <a:t>Otorgar privilegios mínimos requeridos.</a:t>
            </a:r>
          </a:p>
          <a:p>
            <a:pPr marL="742950" lvl="1" indent="-285750">
              <a:buFont typeface="Arial" panose="020B0604020202020204" pitchFamily="34" charset="0"/>
              <a:buChar char="•"/>
            </a:pPr>
            <a:r>
              <a:rPr lang="es-ES" dirty="0"/>
              <a:t>Limita el daño si una SAS se ve comprometida.</a:t>
            </a:r>
          </a:p>
          <a:p>
            <a:pPr>
              <a:buFont typeface="Arial" panose="020B0604020202020204" pitchFamily="34" charset="0"/>
              <a:buChar char="•"/>
            </a:pPr>
            <a:r>
              <a:rPr lang="es-ES" b="1" dirty="0"/>
              <a:t>Comprender los Costos de Uso:</a:t>
            </a:r>
            <a:r>
              <a:rPr lang="es-ES" dirty="0"/>
              <a:t> </a:t>
            </a:r>
          </a:p>
          <a:p>
            <a:pPr marL="742950" lvl="1" indent="-285750">
              <a:buFont typeface="Arial" panose="020B0604020202020204" pitchFamily="34" charset="0"/>
              <a:buChar char="•"/>
            </a:pPr>
            <a:r>
              <a:rPr lang="es-ES" dirty="0"/>
              <a:t>La cuenta se facturará por cualquier uso, incluso con SAS.</a:t>
            </a:r>
          </a:p>
          <a:p>
            <a:pPr marL="742950" lvl="1" indent="-285750">
              <a:buFont typeface="Arial" panose="020B0604020202020204" pitchFamily="34" charset="0"/>
              <a:buChar char="•"/>
            </a:pPr>
            <a:r>
              <a:rPr lang="es-ES" dirty="0"/>
              <a:t>Limita los permisos para mitigar el potencial de acciones maliciosas.</a:t>
            </a:r>
          </a:p>
          <a:p>
            <a:pPr marL="742950" lvl="1" indent="-285750">
              <a:buFont typeface="Arial" panose="020B0604020202020204" pitchFamily="34" charset="0"/>
              <a:buChar char="•"/>
            </a:pPr>
            <a:r>
              <a:rPr lang="es-ES" dirty="0"/>
              <a:t>Utilizar SAS de corta duración.</a:t>
            </a:r>
          </a:p>
          <a:p>
            <a:pPr>
              <a:buFont typeface="Arial" panose="020B0604020202020204" pitchFamily="34" charset="0"/>
              <a:buChar char="•"/>
            </a:pPr>
            <a:r>
              <a:rPr lang="es-ES" b="1" dirty="0"/>
              <a:t>Validar los Datos Escritos con SAS:</a:t>
            </a:r>
            <a:r>
              <a:rPr lang="es-ES" dirty="0"/>
              <a:t> </a:t>
            </a:r>
          </a:p>
          <a:p>
            <a:pPr marL="742950" lvl="1" indent="-285750">
              <a:buFont typeface="Arial" panose="020B0604020202020204" pitchFamily="34" charset="0"/>
              <a:buChar char="•"/>
            </a:pPr>
            <a:r>
              <a:rPr lang="es-ES" dirty="0"/>
              <a:t>Validar los datos después de la escritura y antes del uso.</a:t>
            </a:r>
          </a:p>
          <a:p>
            <a:pPr marL="742950" lvl="1" indent="-285750">
              <a:buFont typeface="Arial" panose="020B0604020202020204" pitchFamily="34" charset="0"/>
              <a:buChar char="•"/>
            </a:pPr>
            <a:r>
              <a:rPr lang="es-ES" dirty="0"/>
              <a:t>Protege contra datos corruptos o maliciosos.</a:t>
            </a:r>
          </a:p>
          <a:p>
            <a:pPr>
              <a:buFont typeface="Arial" panose="020B0604020202020204" pitchFamily="34" charset="0"/>
              <a:buChar char="•"/>
            </a:pPr>
            <a:r>
              <a:rPr lang="es-ES" b="1" dirty="0"/>
              <a:t>No Asumir que SAS es Siempre la Opción Correcta:</a:t>
            </a:r>
            <a:r>
              <a:rPr lang="es-ES" dirty="0"/>
              <a:t> </a:t>
            </a:r>
          </a:p>
          <a:p>
            <a:pPr marL="742950" lvl="1" indent="-285750">
              <a:buFont typeface="Arial" panose="020B0604020202020204" pitchFamily="34" charset="0"/>
              <a:buChar char="•"/>
            </a:pPr>
            <a:r>
              <a:rPr lang="es-ES" dirty="0"/>
              <a:t>Considerar un servicio de nivel intermedio para operaciones riesgosas.</a:t>
            </a:r>
          </a:p>
          <a:p>
            <a:pPr marL="742950" lvl="1" indent="-285750">
              <a:buFont typeface="Arial" panose="020B0604020202020204" pitchFamily="34" charset="0"/>
              <a:buChar char="•"/>
            </a:pPr>
            <a:r>
              <a:rPr lang="es-ES" dirty="0"/>
              <a:t>Considerar otras formas de gestionar el acceso (por ejemplo, contenedores públicos).</a:t>
            </a:r>
          </a:p>
          <a:p>
            <a:pPr>
              <a:buFont typeface="Arial" panose="020B0604020202020204" pitchFamily="34" charset="0"/>
              <a:buChar char="•"/>
            </a:pPr>
            <a:r>
              <a:rPr lang="es-ES" b="1" dirty="0"/>
              <a:t>Usar Storage </a:t>
            </a:r>
            <a:r>
              <a:rPr lang="es-ES" b="1" dirty="0" err="1"/>
              <a:t>Analytics</a:t>
            </a:r>
            <a:r>
              <a:rPr lang="es-ES" b="1" dirty="0"/>
              <a:t> para Monitorear la Aplicación:</a:t>
            </a:r>
            <a:r>
              <a:rPr lang="es-ES" dirty="0"/>
              <a:t> </a:t>
            </a:r>
          </a:p>
          <a:p>
            <a:pPr marL="742950" lvl="1" indent="-285750">
              <a:buFont typeface="Arial" panose="020B0604020202020204" pitchFamily="34" charset="0"/>
              <a:buChar char="•"/>
            </a:pPr>
            <a:r>
              <a:rPr lang="es-ES" dirty="0"/>
              <a:t>Usar registros y métricas para observar fallos de autenticación o la eliminación inadvertida de políticas de acceso almacenadas.</a:t>
            </a:r>
          </a:p>
          <a:p>
            <a:pPr>
              <a:buNone/>
            </a:pPr>
            <a:r>
              <a:rPr lang="es-ES" b="1" dirty="0"/>
              <a:t>Puntos Clave:</a:t>
            </a:r>
            <a:endParaRPr lang="es-ES" dirty="0"/>
          </a:p>
          <a:p>
            <a:pPr>
              <a:buFont typeface="Arial" panose="020B0604020202020204" pitchFamily="34" charset="0"/>
              <a:buChar char="•"/>
            </a:pPr>
            <a:r>
              <a:rPr lang="es-ES" dirty="0"/>
              <a:t>SAS </a:t>
            </a:r>
            <a:r>
              <a:rPr lang="es-ES" dirty="0" err="1"/>
              <a:t>is</a:t>
            </a:r>
            <a:r>
              <a:rPr lang="es-ES" dirty="0"/>
              <a:t> a </a:t>
            </a:r>
            <a:r>
              <a:rPr lang="es-ES" dirty="0" err="1"/>
              <a:t>very</a:t>
            </a:r>
            <a:r>
              <a:rPr lang="es-ES" dirty="0"/>
              <a:t> </a:t>
            </a:r>
            <a:r>
              <a:rPr lang="es-ES" dirty="0" err="1"/>
              <a:t>powerful</a:t>
            </a:r>
            <a:r>
              <a:rPr lang="es-ES" dirty="0"/>
              <a:t> </a:t>
            </a:r>
            <a:r>
              <a:rPr lang="es-ES" dirty="0" err="1"/>
              <a:t>tool</a:t>
            </a:r>
            <a:r>
              <a:rPr lang="es-ES" dirty="0"/>
              <a:t>, </a:t>
            </a:r>
            <a:r>
              <a:rPr lang="es-ES" dirty="0" err="1"/>
              <a:t>that</a:t>
            </a:r>
            <a:r>
              <a:rPr lang="es-ES" dirty="0"/>
              <a:t> </a:t>
            </a:r>
            <a:r>
              <a:rPr lang="es-ES" dirty="0" err="1"/>
              <a:t>requires</a:t>
            </a:r>
            <a:r>
              <a:rPr lang="es-ES" dirty="0"/>
              <a:t> care.</a:t>
            </a:r>
          </a:p>
          <a:p>
            <a:pPr>
              <a:buFont typeface="Arial" panose="020B0604020202020204" pitchFamily="34" charset="0"/>
              <a:buChar char="•"/>
            </a:pPr>
            <a:r>
              <a:rPr lang="es-ES" dirty="0" err="1"/>
              <a:t>Always</a:t>
            </a:r>
            <a:r>
              <a:rPr lang="es-ES" dirty="0"/>
              <a:t> use HTTPS.</a:t>
            </a:r>
          </a:p>
          <a:p>
            <a:pPr>
              <a:buFont typeface="Arial" panose="020B0604020202020204" pitchFamily="34" charset="0"/>
              <a:buChar char="•"/>
            </a:pPr>
            <a:r>
              <a:rPr lang="es-ES" dirty="0" err="1"/>
              <a:t>Limit</a:t>
            </a:r>
            <a:r>
              <a:rPr lang="es-ES" dirty="0"/>
              <a:t> </a:t>
            </a:r>
            <a:r>
              <a:rPr lang="es-ES" dirty="0" err="1"/>
              <a:t>the</a:t>
            </a:r>
            <a:r>
              <a:rPr lang="es-ES" dirty="0"/>
              <a:t> </a:t>
            </a:r>
            <a:r>
              <a:rPr lang="es-ES" dirty="0" err="1"/>
              <a:t>scope</a:t>
            </a:r>
            <a:r>
              <a:rPr lang="es-ES" dirty="0"/>
              <a:t> and </a:t>
            </a:r>
            <a:r>
              <a:rPr lang="es-ES" dirty="0" err="1"/>
              <a:t>duration</a:t>
            </a:r>
            <a:r>
              <a:rPr lang="es-ES" dirty="0"/>
              <a:t> </a:t>
            </a:r>
            <a:r>
              <a:rPr lang="es-ES" dirty="0" err="1"/>
              <a:t>of</a:t>
            </a:r>
            <a:r>
              <a:rPr lang="es-ES" dirty="0"/>
              <a:t> SAS tokens.</a:t>
            </a:r>
          </a:p>
          <a:p>
            <a:pPr>
              <a:buFont typeface="Arial" panose="020B0604020202020204" pitchFamily="34" charset="0"/>
              <a:buChar char="•"/>
            </a:pPr>
            <a:r>
              <a:rPr lang="es-ES" dirty="0"/>
              <a:t>Monitor </a:t>
            </a:r>
            <a:r>
              <a:rPr lang="es-ES" dirty="0" err="1"/>
              <a:t>usage</a:t>
            </a:r>
            <a:r>
              <a:rPr lang="es-ES" dirty="0"/>
              <a:t>.</a:t>
            </a:r>
          </a:p>
          <a:p>
            <a:r>
              <a:rPr lang="es-ES" dirty="0"/>
              <a:t>En resumen, seguir estas mejores prácticas ayuda a mitigar los riesgos asociados con las SAS y a garantizar la seguridad de los datos almacenados en Azure.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4126457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 </a:t>
            </a:r>
          </a:p>
          <a:p>
            <a:endParaRPr lang="en-US" dirty="0"/>
          </a:p>
          <a:p>
            <a:pPr>
              <a:buNone/>
            </a:pPr>
            <a:r>
              <a:rPr lang="es-ES" b="1" dirty="0"/>
              <a:t>Azure Files:</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Ofrece almacenamiento compartido para aplicaciones que utilizan el protocolo SMB estándar de la industria.</a:t>
            </a:r>
          </a:p>
          <a:p>
            <a:pPr marL="742950" lvl="1" indent="-285750">
              <a:buFont typeface="Arial" panose="020B0604020202020204" pitchFamily="34" charset="0"/>
              <a:buChar char="•"/>
            </a:pPr>
            <a:r>
              <a:rPr lang="es-ES" dirty="0"/>
              <a:t>Permite que las máquinas virtuales y los servicios en la nube de Azure compartan datos de archivos a través de recursos compartidos montados.</a:t>
            </a:r>
          </a:p>
          <a:p>
            <a:pPr marL="742950" lvl="1" indent="-285750">
              <a:buFont typeface="Arial" panose="020B0604020202020204" pitchFamily="34" charset="0"/>
              <a:buChar char="•"/>
            </a:pPr>
            <a:r>
              <a:rPr lang="es-ES" dirty="0"/>
              <a:t>También permite que las aplicaciones locales accedan a los datos de archivos en el recurso compartido.</a:t>
            </a:r>
          </a:p>
          <a:p>
            <a:pPr>
              <a:buFont typeface="Arial" panose="020B0604020202020204" pitchFamily="34" charset="0"/>
              <a:buChar char="•"/>
            </a:pPr>
            <a:r>
              <a:rPr lang="es-ES" b="1" dirty="0"/>
              <a:t>Casos de uso comunes:</a:t>
            </a:r>
            <a:r>
              <a:rPr lang="es-ES" dirty="0"/>
              <a:t> </a:t>
            </a:r>
          </a:p>
          <a:p>
            <a:pPr marL="742950" lvl="1" indent="-285750">
              <a:buFont typeface="Arial" panose="020B0604020202020204" pitchFamily="34" charset="0"/>
              <a:buChar char="•"/>
            </a:pPr>
            <a:r>
              <a:rPr lang="es-ES" b="1" dirty="0"/>
              <a:t>Reemplazo y complemento:</a:t>
            </a:r>
            <a:r>
              <a:rPr lang="es-ES" dirty="0"/>
              <a:t> Reemplazar o complementar servidores de archivos locales o dispositivos NAS tradicionales.</a:t>
            </a:r>
          </a:p>
          <a:p>
            <a:pPr marL="742950" lvl="1" indent="-285750">
              <a:buFont typeface="Arial" panose="020B0604020202020204" pitchFamily="34" charset="0"/>
              <a:buChar char="•"/>
            </a:pPr>
            <a:r>
              <a:rPr lang="es-ES" b="1" dirty="0"/>
              <a:t>Acceso desde cualquier lugar:</a:t>
            </a:r>
            <a:r>
              <a:rPr lang="es-ES" dirty="0"/>
              <a:t> Acceder a recursos compartidos de Azure Files desde sistemas operativos populares como Windows, macOS y Linux.</a:t>
            </a:r>
          </a:p>
          <a:p>
            <a:pPr marL="742950" lvl="1" indent="-285750">
              <a:buFont typeface="Arial" panose="020B0604020202020204" pitchFamily="34" charset="0"/>
              <a:buChar char="•"/>
            </a:pPr>
            <a:r>
              <a:rPr lang="es-ES" b="1" dirty="0" err="1"/>
              <a:t>Lift</a:t>
            </a:r>
            <a:r>
              <a:rPr lang="es-ES" b="1" dirty="0"/>
              <a:t> and shift:</a:t>
            </a:r>
            <a:r>
              <a:rPr lang="es-ES" dirty="0"/>
              <a:t> Migrar aplicaciones a la nube que esperan un recurso compartido de archivos para almacenar datos de aplicaciones o usuarios.</a:t>
            </a:r>
          </a:p>
          <a:p>
            <a:pPr marL="742950" lvl="1" indent="-285750">
              <a:buFont typeface="Arial" panose="020B0604020202020204" pitchFamily="34" charset="0"/>
              <a:buChar char="•"/>
            </a:pPr>
            <a:r>
              <a:rPr lang="es-ES" b="1" dirty="0"/>
              <a:t>Azure File </a:t>
            </a:r>
            <a:r>
              <a:rPr lang="es-ES" b="1" dirty="0" err="1"/>
              <a:t>Sync</a:t>
            </a:r>
            <a:r>
              <a:rPr lang="es-ES" b="1" dirty="0"/>
              <a:t>:</a:t>
            </a:r>
            <a:r>
              <a:rPr lang="es-ES" dirty="0"/>
              <a:t> Replicar recursos compartidos de Azure Files con Azure File </a:t>
            </a:r>
            <a:r>
              <a:rPr lang="es-ES" dirty="0" err="1"/>
              <a:t>Sync</a:t>
            </a:r>
            <a:r>
              <a:rPr lang="es-ES" dirty="0"/>
              <a:t> a servidores Windows, locales o en la nube, para un mejor rendimiento y almacenamiento en caché distribuido.</a:t>
            </a:r>
          </a:p>
          <a:p>
            <a:pPr marL="742950" lvl="1" indent="-285750">
              <a:buFont typeface="Arial" panose="020B0604020202020204" pitchFamily="34" charset="0"/>
              <a:buChar char="•"/>
            </a:pPr>
            <a:r>
              <a:rPr lang="es-ES" b="1" dirty="0"/>
              <a:t>Aplicaciones compartidas:</a:t>
            </a:r>
            <a:r>
              <a:rPr lang="es-ES" dirty="0"/>
              <a:t> Almacenar configuraciones de aplicaciones compartidas, por ejemplo, en archivos de configuración.</a:t>
            </a:r>
          </a:p>
          <a:p>
            <a:pPr marL="742950" lvl="1" indent="-285750">
              <a:buFont typeface="Arial" panose="020B0604020202020204" pitchFamily="34" charset="0"/>
              <a:buChar char="•"/>
            </a:pPr>
            <a:r>
              <a:rPr lang="es-ES" b="1" dirty="0"/>
              <a:t>Datos de diagnóstico:</a:t>
            </a:r>
            <a:r>
              <a:rPr lang="es-ES" dirty="0"/>
              <a:t> Almacenar datos de diagnóstico como registros, métricas y volcados de fallos en una ubicación compartida.</a:t>
            </a:r>
          </a:p>
          <a:p>
            <a:pPr marL="742950" lvl="1" indent="-285750">
              <a:buFont typeface="Arial" panose="020B0604020202020204" pitchFamily="34" charset="0"/>
              <a:buChar char="•"/>
            </a:pPr>
            <a:r>
              <a:rPr lang="es-ES" b="1" dirty="0"/>
              <a:t>Herramientas y utilidades:</a:t>
            </a:r>
            <a:r>
              <a:rPr lang="es-ES" dirty="0"/>
              <a:t> Almacenar herramientas y utilidades necesarias para desarrollar o administrar máquinas virtuales o servicios en la nube de Azure.   </a:t>
            </a:r>
          </a:p>
          <a:p>
            <a:pPr>
              <a:buNone/>
            </a:pPr>
            <a:r>
              <a:rPr lang="es-ES" b="1" dirty="0"/>
              <a:t>Comparación entre Azure Files y Azure Blobs:</a:t>
            </a:r>
            <a:endParaRPr lang="es-ES" dirty="0"/>
          </a:p>
          <a:p>
            <a:pPr>
              <a:buNone/>
            </a:pPr>
            <a:r>
              <a:rPr lang="es-ES" dirty="0" err="1"/>
              <a:t>CaracterísticaDescripciónCuándo</a:t>
            </a:r>
            <a:r>
              <a:rPr lang="es-ES" dirty="0"/>
              <a:t> </a:t>
            </a:r>
            <a:r>
              <a:rPr lang="es-ES" dirty="0" err="1"/>
              <a:t>usarAzure</a:t>
            </a:r>
            <a:r>
              <a:rPr lang="es-ES" dirty="0"/>
              <a:t> </a:t>
            </a:r>
            <a:r>
              <a:rPr lang="es-ES" dirty="0" err="1"/>
              <a:t>FilesProporciona</a:t>
            </a:r>
            <a:r>
              <a:rPr lang="es-ES" dirty="0"/>
              <a:t> una interfaz SMB, bibliotecas de cliente y una interfaz REST que permite el acceso desde cualquier lugar a los archivos </a:t>
            </a:r>
            <a:r>
              <a:rPr lang="es-ES" dirty="0" err="1"/>
              <a:t>almacenados.Cuando</a:t>
            </a:r>
            <a:r>
              <a:rPr lang="es-ES" dirty="0"/>
              <a:t> deseas migrar una aplicación a la nube que ya utiliza las API del sistema de archivos nativo para compartir datos entre ella y otras aplicaciones que se ejecutan en Azure. Cuando deseas almacenar herramientas de desarrollo y depuración que necesitan ser accesibles desde muchas máquinas </a:t>
            </a:r>
            <a:r>
              <a:rPr lang="es-ES" dirty="0" err="1"/>
              <a:t>virtuales.Azure</a:t>
            </a:r>
            <a:r>
              <a:rPr lang="es-ES" dirty="0"/>
              <a:t> </a:t>
            </a:r>
            <a:r>
              <a:rPr lang="es-ES" dirty="0" err="1"/>
              <a:t>BlobsProporciona</a:t>
            </a:r>
            <a:r>
              <a:rPr lang="es-ES" dirty="0"/>
              <a:t> bibliotecas de cliente y una interfaz REST que permite almacenar y acceder a datos no estructurados a gran escala en blobs de </a:t>
            </a:r>
            <a:r>
              <a:rPr lang="es-ES" dirty="0" err="1"/>
              <a:t>bloques.Cuando</a:t>
            </a:r>
            <a:r>
              <a:rPr lang="es-ES" dirty="0"/>
              <a:t> deseas que tu aplicación admita escenarios de transmisión y acceso aleatorio. Cuando deseas poder acceder a los datos de la aplicación desde cualquier lugar.</a:t>
            </a:r>
          </a:p>
          <a:p>
            <a:pPr>
              <a:buNone/>
            </a:pPr>
            <a:r>
              <a:rPr lang="es-ES" dirty="0"/>
              <a:t>Exportar a Hojas de cálculo</a:t>
            </a:r>
          </a:p>
          <a:p>
            <a:pPr>
              <a:buNone/>
            </a:pPr>
            <a:r>
              <a:rPr lang="es-ES" dirty="0"/>
              <a:t>  </a:t>
            </a:r>
          </a:p>
          <a:p>
            <a:pPr>
              <a:buNone/>
            </a:pPr>
            <a:r>
              <a:rPr lang="es-ES" b="1" dirty="0"/>
              <a:t>Características Distintivas:</a:t>
            </a:r>
            <a:endParaRPr lang="es-ES" dirty="0"/>
          </a:p>
          <a:p>
            <a:pPr>
              <a:buFont typeface="Arial" panose="020B0604020202020204" pitchFamily="34" charset="0"/>
              <a:buChar char="•"/>
            </a:pPr>
            <a:r>
              <a:rPr lang="es-ES" dirty="0"/>
              <a:t>Azure Files son objetos de directorio verdaderos. Azure Blobs son un espacio de nombres plano.</a:t>
            </a:r>
          </a:p>
          <a:p>
            <a:pPr>
              <a:buFont typeface="Arial" panose="020B0604020202020204" pitchFamily="34" charset="0"/>
              <a:buChar char="•"/>
            </a:pPr>
            <a:r>
              <a:rPr lang="es-ES" dirty="0"/>
              <a:t>Se accede a Azure Files a través de recursos compartidos de archivos. Se accede a Azure Blobs a través de un contenedor.</a:t>
            </a:r>
          </a:p>
          <a:p>
            <a:pPr>
              <a:buFont typeface="Arial" panose="020B0604020202020204" pitchFamily="34" charset="0"/>
              <a:buChar char="•"/>
            </a:pPr>
            <a:r>
              <a:rPr lang="es-ES" dirty="0"/>
              <a:t>Azure Files proporciona acceso compartido a través de múltiples máquinas virtuales. Los discos de Azure son exclusivos de una sola máquina virtual.</a:t>
            </a:r>
          </a:p>
          <a:p>
            <a:pPr>
              <a:buFont typeface="Arial" panose="020B0604020202020204" pitchFamily="34" charset="0"/>
              <a:buChar char="•"/>
            </a:pPr>
            <a:r>
              <a:rPr lang="es-ES" dirty="0"/>
              <a:t>Azure Files ofrece recursos compartidos de archivos totalmente administrados en la nube que son accesibles a través del protocolo Server </a:t>
            </a:r>
            <a:r>
              <a:rPr lang="es-ES" dirty="0" err="1"/>
              <a:t>Message</a:t>
            </a:r>
            <a:r>
              <a:rPr lang="es-ES" dirty="0"/>
              <a:t> Block (SMB) estándar de la industria.</a:t>
            </a:r>
          </a:p>
          <a:p>
            <a:pPr>
              <a:buNone/>
            </a:pPr>
            <a:r>
              <a:rPr lang="es-ES" b="1" dirty="0"/>
              <a:t>Puntos Clave:</a:t>
            </a:r>
            <a:endParaRPr lang="es-ES" dirty="0"/>
          </a:p>
          <a:p>
            <a:pPr>
              <a:buFont typeface="Arial" panose="020B0604020202020204" pitchFamily="34" charset="0"/>
              <a:buChar char="•"/>
            </a:pPr>
            <a:r>
              <a:rPr lang="es-ES" dirty="0"/>
              <a:t>Azure Files es para compartir archivos, Azure Blobs es para almacenar grandes </a:t>
            </a:r>
            <a:r>
              <a:rPr lang="es-ES" dirty="0" err="1"/>
              <a:t>amounts</a:t>
            </a:r>
            <a:r>
              <a:rPr lang="es-ES" dirty="0"/>
              <a:t> </a:t>
            </a:r>
            <a:r>
              <a:rPr lang="es-ES" dirty="0" err="1"/>
              <a:t>of</a:t>
            </a:r>
            <a:r>
              <a:rPr lang="es-ES" dirty="0"/>
              <a:t> </a:t>
            </a:r>
            <a:r>
              <a:rPr lang="es-ES" dirty="0" err="1"/>
              <a:t>unstructured</a:t>
            </a:r>
            <a:r>
              <a:rPr lang="es-ES" dirty="0"/>
              <a:t> data.</a:t>
            </a:r>
          </a:p>
          <a:p>
            <a:pPr>
              <a:buFont typeface="Arial" panose="020B0604020202020204" pitchFamily="34" charset="0"/>
              <a:buChar char="•"/>
            </a:pPr>
            <a:r>
              <a:rPr lang="es-ES" dirty="0"/>
              <a:t>Azure Files uses </a:t>
            </a:r>
            <a:r>
              <a:rPr lang="es-ES" dirty="0" err="1"/>
              <a:t>the</a:t>
            </a:r>
            <a:r>
              <a:rPr lang="es-ES" dirty="0"/>
              <a:t> SMB </a:t>
            </a:r>
            <a:r>
              <a:rPr lang="es-ES" dirty="0" err="1"/>
              <a:t>protocol</a:t>
            </a:r>
            <a:r>
              <a:rPr lang="es-ES" dirty="0"/>
              <a:t>.</a:t>
            </a:r>
          </a:p>
          <a:p>
            <a:pPr>
              <a:buFont typeface="Arial" panose="020B0604020202020204" pitchFamily="34" charset="0"/>
              <a:buChar char="•"/>
            </a:pPr>
            <a:r>
              <a:rPr lang="es-ES" dirty="0"/>
              <a:t>Azure Blobs uses a flat </a:t>
            </a:r>
            <a:r>
              <a:rPr lang="es-ES" dirty="0" err="1"/>
              <a:t>namespace</a:t>
            </a:r>
            <a:r>
              <a:rPr lang="es-ES" dirty="0"/>
              <a:t>.</a:t>
            </a:r>
          </a:p>
          <a:p>
            <a:r>
              <a:rPr lang="es-ES" dirty="0"/>
              <a:t>En resumen, Azure Files es ideal para aplicaciones que requieren un sistema de archivos compartido, mientras que Azure Blobs es más adecuado para el almacenamiento de grandes cantidades de datos no estructurados.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Gestión de Recursos Compartidos de Archivos:</a:t>
            </a:r>
            <a:endParaRPr lang="es-ES" dirty="0"/>
          </a:p>
          <a:p>
            <a:pPr>
              <a:buFont typeface="Arial" panose="020B0604020202020204" pitchFamily="34" charset="0"/>
              <a:buChar char="•"/>
            </a:pPr>
            <a:r>
              <a:rPr lang="es-ES" b="1" dirty="0"/>
              <a:t>Requisitos Previos:</a:t>
            </a:r>
            <a:r>
              <a:rPr lang="es-ES" dirty="0"/>
              <a:t> </a:t>
            </a:r>
          </a:p>
          <a:p>
            <a:pPr marL="742950" lvl="1" indent="-285750">
              <a:buFont typeface="Arial" panose="020B0604020202020204" pitchFamily="34" charset="0"/>
              <a:buChar char="•"/>
            </a:pPr>
            <a:r>
              <a:rPr lang="es-ES" dirty="0"/>
              <a:t>Necesitas una cuenta de almacenamiento para acceder a tus archivos.</a:t>
            </a:r>
          </a:p>
          <a:p>
            <a:pPr marL="742950" lvl="1" indent="-285750">
              <a:buFont typeface="Arial" panose="020B0604020202020204" pitchFamily="34" charset="0"/>
              <a:buChar char="•"/>
            </a:pPr>
            <a:r>
              <a:rPr lang="es-ES" dirty="0"/>
              <a:t>Al crear un recurso compartido de archivos, debes especificar el nombre del recurso compartido y la cuota (el tamaño total de los archivos en el recurso compartido).</a:t>
            </a:r>
          </a:p>
          <a:p>
            <a:pPr>
              <a:buNone/>
            </a:pPr>
            <a:r>
              <a:rPr lang="es-ES" b="1" dirty="0"/>
              <a:t>Mapeo de Recursos Compartidos de Archivos (Windows):</a:t>
            </a:r>
            <a:endParaRPr lang="es-ES" dirty="0"/>
          </a:p>
          <a:p>
            <a:pPr>
              <a:buFont typeface="Arial" panose="020B0604020202020204" pitchFamily="34" charset="0"/>
              <a:buChar char="•"/>
            </a:pPr>
            <a:r>
              <a:rPr lang="es-ES" b="1" dirty="0"/>
              <a:t>Conexión:</a:t>
            </a:r>
            <a:r>
              <a:rPr lang="es-ES" dirty="0"/>
              <a:t> </a:t>
            </a:r>
          </a:p>
          <a:p>
            <a:pPr marL="742950" lvl="1" indent="-285750">
              <a:buFont typeface="Arial" panose="020B0604020202020204" pitchFamily="34" charset="0"/>
              <a:buChar char="•"/>
            </a:pPr>
            <a:r>
              <a:rPr lang="es-ES" dirty="0"/>
              <a:t>Puedes conectarte a tu recurso compartido de archivos de Azure con Windows o Windows Server.</a:t>
            </a:r>
          </a:p>
          <a:p>
            <a:pPr marL="742950" lvl="1" indent="-285750">
              <a:buFont typeface="Arial" panose="020B0604020202020204" pitchFamily="34" charset="0"/>
              <a:buChar char="•"/>
            </a:pPr>
            <a:r>
              <a:rPr lang="es-ES" dirty="0"/>
              <a:t>Toda la información necesaria está disponible al seleccionar "Conectar" en la página del recurso compartido de archivos.</a:t>
            </a:r>
          </a:p>
          <a:p>
            <a:pPr>
              <a:buFont typeface="Arial" panose="020B0604020202020204" pitchFamily="34" charset="0"/>
              <a:buChar char="•"/>
            </a:pPr>
            <a:r>
              <a:rPr lang="es-ES" b="1" dirty="0"/>
              <a:t>Requisito del Puerto 445:</a:t>
            </a:r>
            <a:r>
              <a:rPr lang="es-ES" dirty="0"/>
              <a:t> </a:t>
            </a:r>
          </a:p>
          <a:p>
            <a:pPr marL="742950" lvl="1" indent="-285750">
              <a:buFont typeface="Arial" panose="020B0604020202020204" pitchFamily="34" charset="0"/>
              <a:buChar char="•"/>
            </a:pPr>
            <a:r>
              <a:rPr lang="es-ES" dirty="0"/>
              <a:t>Asegúrate de que el puerto 445 esté abierto. Azure Files utiliza el protocolo SMB, que se comunica a través del puerto TCP 445.</a:t>
            </a:r>
          </a:p>
          <a:p>
            <a:pPr marL="742950" lvl="1" indent="-285750">
              <a:buFont typeface="Arial" panose="020B0604020202020204" pitchFamily="34" charset="0"/>
              <a:buChar char="•"/>
            </a:pPr>
            <a:r>
              <a:rPr lang="es-ES" dirty="0"/>
              <a:t>Asegúrate de que tu firewall no esté bloqueando los puertos TCP 445 desde la máquina cliente.</a:t>
            </a:r>
          </a:p>
          <a:p>
            <a:pPr>
              <a:buNone/>
            </a:pPr>
            <a:r>
              <a:rPr lang="es-ES" b="1" dirty="0"/>
              <a:t>Montaje de Recursos Compartidos de Archivos (Linux):</a:t>
            </a:r>
            <a:endParaRPr lang="es-ES" dirty="0"/>
          </a:p>
          <a:p>
            <a:pPr>
              <a:buFont typeface="Arial" panose="020B0604020202020204" pitchFamily="34" charset="0"/>
              <a:buChar char="•"/>
            </a:pPr>
            <a:r>
              <a:rPr lang="es-ES" b="1" dirty="0"/>
              <a:t>Cliente CIFS:</a:t>
            </a:r>
            <a:r>
              <a:rPr lang="es-ES" dirty="0"/>
              <a:t> </a:t>
            </a:r>
          </a:p>
          <a:p>
            <a:pPr marL="742950" lvl="1" indent="-285750">
              <a:buFont typeface="Arial" panose="020B0604020202020204" pitchFamily="34" charset="0"/>
              <a:buChar char="•"/>
            </a:pPr>
            <a:r>
              <a:rPr lang="es-ES" dirty="0"/>
              <a:t>Los recursos compartidos de archivos de Azure se pueden montar en distribuciones de Linux utilizando el cliente del </a:t>
            </a:r>
            <a:r>
              <a:rPr lang="es-ES" dirty="0" err="1"/>
              <a:t>kernel</a:t>
            </a:r>
            <a:r>
              <a:rPr lang="es-ES" dirty="0"/>
              <a:t> CIFS.</a:t>
            </a:r>
          </a:p>
          <a:p>
            <a:pPr marL="742950" lvl="1" indent="-285750">
              <a:buFont typeface="Arial" panose="020B0604020202020204" pitchFamily="34" charset="0"/>
              <a:buChar char="•"/>
            </a:pPr>
            <a:r>
              <a:rPr lang="es-ES" dirty="0"/>
              <a:t>Esto se puede hacer a demanda con un comando de montaje o al inicio (persistente) creando una entrada en /</a:t>
            </a:r>
            <a:r>
              <a:rPr lang="es-ES" dirty="0" err="1"/>
              <a:t>etc</a:t>
            </a:r>
            <a:r>
              <a:rPr lang="es-ES" dirty="0"/>
              <a:t>/</a:t>
            </a:r>
            <a:r>
              <a:rPr lang="es-ES" dirty="0" err="1"/>
              <a:t>fstab</a:t>
            </a:r>
            <a:r>
              <a:rPr lang="es-ES" dirty="0"/>
              <a:t>.</a:t>
            </a:r>
          </a:p>
          <a:p>
            <a:pPr>
              <a:buNone/>
            </a:pPr>
            <a:r>
              <a:rPr lang="es-ES" b="1" dirty="0"/>
              <a:t>Transferencia Segura Requerida:</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La opción de transferencia segura mejora la seguridad de tu cuenta de almacenamiento al permitir solo solicitudes a la cuenta de almacenamiento mediante una conexión segura.</a:t>
            </a:r>
          </a:p>
          <a:p>
            <a:pPr marL="742950" lvl="1" indent="-285750">
              <a:buFont typeface="Arial" panose="020B0604020202020204" pitchFamily="34" charset="0"/>
              <a:buChar char="•"/>
            </a:pPr>
            <a:r>
              <a:rPr lang="es-ES" dirty="0"/>
              <a:t>Por ejemplo, al llamar a las API REST para acceder a tus cuentas de almacenamiento, debes conectarte mediante HTTPS.</a:t>
            </a:r>
          </a:p>
          <a:p>
            <a:pPr marL="742950" lvl="1" indent="-285750">
              <a:buFont typeface="Arial" panose="020B0604020202020204" pitchFamily="34" charset="0"/>
              <a:buChar char="•"/>
            </a:pPr>
            <a:r>
              <a:rPr lang="es-ES" dirty="0"/>
              <a:t>Cualquier solicitud que utilice HTTP será rechazada cuando la opción "Transferencia segura requerida" esté habilitada.</a:t>
            </a:r>
          </a:p>
          <a:p>
            <a:pPr>
              <a:buFont typeface="Arial" panose="020B0604020202020204" pitchFamily="34" charset="0"/>
              <a:buChar char="•"/>
            </a:pPr>
            <a:r>
              <a:rPr lang="es-ES" b="1" dirty="0"/>
              <a:t>Limitación de Dominios Personalizados:</a:t>
            </a:r>
            <a:r>
              <a:rPr lang="es-ES" dirty="0"/>
              <a:t> </a:t>
            </a:r>
          </a:p>
          <a:p>
            <a:pPr marL="742950" lvl="1" indent="-285750">
              <a:buFont typeface="Arial" panose="020B0604020202020204" pitchFamily="34" charset="0"/>
              <a:buChar char="•"/>
            </a:pPr>
            <a:r>
              <a:rPr lang="es-ES" dirty="0"/>
              <a:t>Debido a que el almacenamiento de Azure no admite HTTPS para nombres de dominio personalizados, esta opción no se aplica al usar un nombre de dominio personalizado.</a:t>
            </a:r>
          </a:p>
          <a:p>
            <a:pPr>
              <a:buNone/>
            </a:pPr>
            <a:r>
              <a:rPr lang="es-ES" b="1" dirty="0"/>
              <a:t>Puntos Clave:</a:t>
            </a:r>
            <a:endParaRPr lang="es-ES" dirty="0"/>
          </a:p>
          <a:p>
            <a:pPr>
              <a:buFont typeface="Arial" panose="020B0604020202020204" pitchFamily="34" charset="0"/>
              <a:buChar char="•"/>
            </a:pPr>
            <a:r>
              <a:rPr lang="es-ES" dirty="0"/>
              <a:t>Azure file shares can be </a:t>
            </a:r>
            <a:r>
              <a:rPr lang="es-ES" dirty="0" err="1"/>
              <a:t>mapped</a:t>
            </a:r>
            <a:r>
              <a:rPr lang="es-ES" dirty="0"/>
              <a:t> to </a:t>
            </a:r>
            <a:r>
              <a:rPr lang="es-ES" dirty="0" err="1"/>
              <a:t>windows</a:t>
            </a:r>
            <a:r>
              <a:rPr lang="es-ES" dirty="0"/>
              <a:t> machines, and </a:t>
            </a:r>
            <a:r>
              <a:rPr lang="es-ES" dirty="0" err="1"/>
              <a:t>mounted</a:t>
            </a:r>
            <a:r>
              <a:rPr lang="es-ES" dirty="0"/>
              <a:t> </a:t>
            </a:r>
            <a:r>
              <a:rPr lang="es-ES" dirty="0" err="1"/>
              <a:t>on</a:t>
            </a:r>
            <a:r>
              <a:rPr lang="es-ES" dirty="0"/>
              <a:t> </a:t>
            </a:r>
            <a:r>
              <a:rPr lang="es-ES" dirty="0" err="1"/>
              <a:t>linux</a:t>
            </a:r>
            <a:r>
              <a:rPr lang="es-ES" dirty="0"/>
              <a:t> machines.</a:t>
            </a:r>
          </a:p>
          <a:p>
            <a:pPr>
              <a:buFont typeface="Arial" panose="020B0604020202020204" pitchFamily="34" charset="0"/>
              <a:buChar char="•"/>
            </a:pPr>
            <a:r>
              <a:rPr lang="es-ES" dirty="0" err="1"/>
              <a:t>The</a:t>
            </a:r>
            <a:r>
              <a:rPr lang="es-ES" dirty="0"/>
              <a:t> 445 </a:t>
            </a:r>
            <a:r>
              <a:rPr lang="es-ES" dirty="0" err="1"/>
              <a:t>port</a:t>
            </a:r>
            <a:r>
              <a:rPr lang="es-ES" dirty="0"/>
              <a:t> </a:t>
            </a:r>
            <a:r>
              <a:rPr lang="es-ES" dirty="0" err="1"/>
              <a:t>must</a:t>
            </a:r>
            <a:r>
              <a:rPr lang="es-ES" dirty="0"/>
              <a:t> be open.</a:t>
            </a:r>
          </a:p>
          <a:p>
            <a:pPr>
              <a:buFont typeface="Arial" panose="020B0604020202020204" pitchFamily="34" charset="0"/>
              <a:buChar char="•"/>
            </a:pPr>
            <a:r>
              <a:rPr lang="es-ES" dirty="0" err="1"/>
              <a:t>Secure</a:t>
            </a:r>
            <a:r>
              <a:rPr lang="es-ES" dirty="0"/>
              <a:t> transfer </a:t>
            </a:r>
            <a:r>
              <a:rPr lang="es-ES" dirty="0" err="1"/>
              <a:t>over</a:t>
            </a:r>
            <a:r>
              <a:rPr lang="es-ES" dirty="0"/>
              <a:t> https </a:t>
            </a:r>
            <a:r>
              <a:rPr lang="es-ES" dirty="0" err="1"/>
              <a:t>is</a:t>
            </a:r>
            <a:r>
              <a:rPr lang="es-ES" dirty="0"/>
              <a:t> </a:t>
            </a:r>
            <a:r>
              <a:rPr lang="es-ES" dirty="0" err="1"/>
              <a:t>recommended</a:t>
            </a:r>
            <a:r>
              <a:rPr lang="es-ES" dirty="0"/>
              <a:t>.</a:t>
            </a:r>
          </a:p>
          <a:p>
            <a:pPr>
              <a:buFont typeface="Arial" panose="020B0604020202020204" pitchFamily="34" charset="0"/>
              <a:buChar char="•"/>
            </a:pPr>
            <a:r>
              <a:rPr lang="es-ES" dirty="0" err="1"/>
              <a:t>Custom</a:t>
            </a:r>
            <a:r>
              <a:rPr lang="es-ES" dirty="0"/>
              <a:t> </a:t>
            </a:r>
            <a:r>
              <a:rPr lang="es-ES" dirty="0" err="1"/>
              <a:t>domains</a:t>
            </a:r>
            <a:r>
              <a:rPr lang="es-ES" dirty="0"/>
              <a:t> do </a:t>
            </a:r>
            <a:r>
              <a:rPr lang="es-ES" dirty="0" err="1"/>
              <a:t>not</a:t>
            </a:r>
            <a:r>
              <a:rPr lang="es-ES" dirty="0"/>
              <a:t> </a:t>
            </a:r>
            <a:r>
              <a:rPr lang="es-ES" dirty="0" err="1"/>
              <a:t>support</a:t>
            </a:r>
            <a:r>
              <a:rPr lang="es-ES" dirty="0"/>
              <a:t> </a:t>
            </a:r>
            <a:r>
              <a:rPr lang="es-ES" dirty="0" err="1"/>
              <a:t>secure</a:t>
            </a:r>
            <a:r>
              <a:rPr lang="es-ES" dirty="0"/>
              <a:t> transfer.</a:t>
            </a:r>
          </a:p>
          <a:p>
            <a:r>
              <a:rPr lang="es-ES" dirty="0"/>
              <a:t>En resumen, Azure proporciona flexibilidad para acceder a recursos compartidos de archivos desde diferentes sistemas operativos, pero es crucial configurar correctamente los puertos y la seguridad para garantizar un acceso seguro.</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48855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50122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Instantáneas de Recursos Compartidos de Archivos:</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Azure Files permite tomar instantáneas de recursos compartidos de archivos, capturando el estado del recurso compartido en un momento dado.</a:t>
            </a:r>
          </a:p>
          <a:p>
            <a:pPr marL="742950" lvl="1" indent="-285750">
              <a:buFont typeface="Arial" panose="020B0604020202020204" pitchFamily="34" charset="0"/>
              <a:buChar char="•"/>
            </a:pPr>
            <a:r>
              <a:rPr lang="es-ES" dirty="0"/>
              <a:t>Una instantánea de recurso compartido es una copia de solo lectura de tus datos en un punto en el tiempo.</a:t>
            </a:r>
          </a:p>
          <a:p>
            <a:pPr marL="742950" lvl="1" indent="-285750">
              <a:buFont typeface="Arial" panose="020B0604020202020204" pitchFamily="34" charset="0"/>
              <a:buChar char="•"/>
            </a:pPr>
            <a:r>
              <a:rPr lang="es-ES" dirty="0"/>
              <a:t>La capacidad de instantáneas de recursos compartidos se proporciona a nivel de recurso compartido de archivos.</a:t>
            </a:r>
          </a:p>
          <a:p>
            <a:pPr marL="742950" lvl="1" indent="-285750">
              <a:buFont typeface="Arial" panose="020B0604020202020204" pitchFamily="34" charset="0"/>
              <a:buChar char="•"/>
            </a:pPr>
            <a:r>
              <a:rPr lang="es-ES" dirty="0"/>
              <a:t>La recuperación se proporciona a nivel de archivo individual, lo que permite restaurar archivos individuales.</a:t>
            </a:r>
          </a:p>
          <a:p>
            <a:pPr marL="742950" lvl="1" indent="-285750">
              <a:buFont typeface="Arial" panose="020B0604020202020204" pitchFamily="34" charset="0"/>
              <a:buChar char="•"/>
            </a:pPr>
            <a:r>
              <a:rPr lang="es-ES" dirty="0"/>
              <a:t>No puedes eliminar un recurso compartido que tenga instantáneas de recursos compartidos a menos que elimines todas las instantáneas de recursos compartidos primero.</a:t>
            </a:r>
          </a:p>
          <a:p>
            <a:pPr>
              <a:buFont typeface="Arial" panose="020B0604020202020204" pitchFamily="34" charset="0"/>
              <a:buChar char="•"/>
            </a:pPr>
            <a:r>
              <a:rPr lang="es-ES" b="1" dirty="0"/>
              <a:t>Naturaleza Incremental:</a:t>
            </a:r>
            <a:r>
              <a:rPr lang="es-ES" dirty="0"/>
              <a:t> </a:t>
            </a:r>
          </a:p>
          <a:p>
            <a:pPr marL="742950" lvl="1" indent="-285750">
              <a:buFont typeface="Arial" panose="020B0604020202020204" pitchFamily="34" charset="0"/>
              <a:buChar char="•"/>
            </a:pPr>
            <a:r>
              <a:rPr lang="es-ES" dirty="0"/>
              <a:t>Las instantáneas de recursos compartidos son incrementales por naturaleza.</a:t>
            </a:r>
          </a:p>
          <a:p>
            <a:pPr marL="742950" lvl="1" indent="-285750">
              <a:buFont typeface="Arial" panose="020B0604020202020204" pitchFamily="34" charset="0"/>
              <a:buChar char="•"/>
            </a:pPr>
            <a:r>
              <a:rPr lang="es-ES" dirty="0"/>
              <a:t>Solo se guardan los datos que han cambiado después de la instantánea de recurso compartido más reciente.</a:t>
            </a:r>
          </a:p>
          <a:p>
            <a:pPr marL="742950" lvl="1" indent="-285750">
              <a:buFont typeface="Arial" panose="020B0604020202020204" pitchFamily="34" charset="0"/>
              <a:buChar char="•"/>
            </a:pPr>
            <a:r>
              <a:rPr lang="es-ES" dirty="0"/>
              <a:t>Esto minimiza el tiempo necesario para crear la instantánea de recurso compartido y</a:t>
            </a:r>
            <a:r>
              <a:rPr lang="es-ES" baseline="30000" dirty="0"/>
              <a:t> 1 </a:t>
            </a:r>
            <a:r>
              <a:rPr lang="es-ES" dirty="0"/>
              <a:t>ahorra costos de almacenamiento.   </a:t>
            </a:r>
            <a:r>
              <a:rPr lang="es-ES" dirty="0">
                <a:hlinkClick r:id="rId3"/>
              </a:rPr>
              <a:t>1. github.com </a:t>
            </a:r>
          </a:p>
          <a:p>
            <a:pPr marL="742950" lvl="1" indent="-285750">
              <a:buFont typeface="Arial" panose="020B0604020202020204" pitchFamily="34" charset="0"/>
              <a:buChar char="•"/>
            </a:pPr>
            <a:r>
              <a:rPr lang="es-ES" dirty="0">
                <a:hlinkClick r:id="rId3"/>
              </a:rPr>
              <a:t>github.com</a:t>
            </a:r>
          </a:p>
          <a:p>
            <a:pPr marL="742950" lvl="1" indent="-285750">
              <a:buFont typeface="Arial" panose="020B0604020202020204" pitchFamily="34" charset="0"/>
              <a:buChar char="•"/>
            </a:pPr>
            <a:r>
              <a:rPr lang="es-ES" dirty="0"/>
              <a:t>A pesar de que las instantáneas de recursos compartidos se guardan de forma incremental, solo necesitas conservar la instantánea de recurso compartido más reciente para restaurar el recurso compartido.</a:t>
            </a:r>
          </a:p>
          <a:p>
            <a:pPr>
              <a:buNone/>
            </a:pPr>
            <a:r>
              <a:rPr lang="es-ES" b="1" dirty="0"/>
              <a:t>Cuándo Usar Instantáneas de Recursos Compartidos:</a:t>
            </a:r>
            <a:endParaRPr lang="es-ES" dirty="0"/>
          </a:p>
          <a:p>
            <a:pPr>
              <a:buFont typeface="Arial" panose="020B0604020202020204" pitchFamily="34" charset="0"/>
              <a:buChar char="•"/>
            </a:pPr>
            <a:r>
              <a:rPr lang="es-ES" b="1" dirty="0"/>
              <a:t>Protección contra errores de aplicación y corrupción de datos:</a:t>
            </a:r>
            <a:r>
              <a:rPr lang="es-ES" dirty="0"/>
              <a:t> </a:t>
            </a:r>
          </a:p>
          <a:p>
            <a:pPr marL="742950" lvl="1" indent="-285750">
              <a:buFont typeface="Arial" panose="020B0604020202020204" pitchFamily="34" charset="0"/>
              <a:buChar char="•"/>
            </a:pPr>
            <a:r>
              <a:rPr lang="es-ES" dirty="0"/>
              <a:t>Las aplicaciones que utilizan recursos compartidos de archivos realizan operaciones como escritura, lectura, almacenamiento, transmisión y procesamiento.</a:t>
            </a:r>
          </a:p>
          <a:p>
            <a:pPr marL="742950" lvl="1" indent="-285750">
              <a:buFont typeface="Arial" panose="020B0604020202020204" pitchFamily="34" charset="0"/>
              <a:buChar char="•"/>
            </a:pPr>
            <a:r>
              <a:rPr lang="es-ES" dirty="0"/>
              <a:t>Si una aplicación está mal configurada o se introduce un error involuntario, se puede producir una </a:t>
            </a:r>
            <a:r>
              <a:rPr lang="es-ES" dirty="0" err="1"/>
              <a:t>sobrescritura</a:t>
            </a:r>
            <a:r>
              <a:rPr lang="es-ES" dirty="0"/>
              <a:t> accidental o daños en algunos bloques.</a:t>
            </a:r>
          </a:p>
          <a:p>
            <a:pPr marL="742950" lvl="1" indent="-285750">
              <a:buFont typeface="Arial" panose="020B0604020202020204" pitchFamily="34" charset="0"/>
              <a:buChar char="•"/>
            </a:pPr>
            <a:r>
              <a:rPr lang="es-ES" dirty="0"/>
              <a:t>Para proteger contra estos escenarios, puedes tomar una instantánea de recurso compartido antes de implementar nuevo código de aplicación.</a:t>
            </a:r>
          </a:p>
          <a:p>
            <a:pPr marL="742950" lvl="1" indent="-285750">
              <a:buFont typeface="Arial" panose="020B0604020202020204" pitchFamily="34" charset="0"/>
              <a:buChar char="•"/>
            </a:pPr>
            <a:r>
              <a:rPr lang="es-ES" dirty="0"/>
              <a:t>Si se introduce un error o error de aplicación con la nueva implementación, puedes volver a una versión anterior de tus datos en ese recurso compartido de archivos.</a:t>
            </a:r>
          </a:p>
          <a:p>
            <a:pPr>
              <a:buFont typeface="Arial" panose="020B0604020202020204" pitchFamily="34" charset="0"/>
              <a:buChar char="•"/>
            </a:pPr>
            <a:r>
              <a:rPr lang="es-ES" b="1" dirty="0"/>
              <a:t>Protección contra eliminaciones accidentales o cambios no deseados:</a:t>
            </a:r>
            <a:r>
              <a:rPr lang="es-ES" dirty="0"/>
              <a:t> </a:t>
            </a:r>
          </a:p>
          <a:p>
            <a:pPr marL="742950" lvl="1" indent="-285750">
              <a:buFont typeface="Arial" panose="020B0604020202020204" pitchFamily="34" charset="0"/>
              <a:buChar char="•"/>
            </a:pPr>
            <a:r>
              <a:rPr lang="es-ES" dirty="0"/>
              <a:t>Imagina que estás trabajando en un archivo de texto en un recurso compartido de archivos.</a:t>
            </a:r>
          </a:p>
          <a:p>
            <a:pPr marL="742950" lvl="1" indent="-285750">
              <a:buFont typeface="Arial" panose="020B0604020202020204" pitchFamily="34" charset="0"/>
              <a:buChar char="•"/>
            </a:pPr>
            <a:r>
              <a:rPr lang="es-ES" dirty="0"/>
              <a:t>Después de cerrar el archivo de texto, pierdes la capacidad de deshacer tus cambios.</a:t>
            </a:r>
          </a:p>
          <a:p>
            <a:pPr marL="742950" lvl="1" indent="-285750">
              <a:buFont typeface="Arial" panose="020B0604020202020204" pitchFamily="34" charset="0"/>
              <a:buChar char="•"/>
            </a:pPr>
            <a:r>
              <a:rPr lang="es-ES" dirty="0"/>
              <a:t>En estos casos, necesitas recuperar una versión anterior del archivo.</a:t>
            </a:r>
          </a:p>
          <a:p>
            <a:pPr marL="742950" lvl="1" indent="-285750">
              <a:buFont typeface="Arial" panose="020B0604020202020204" pitchFamily="34" charset="0"/>
              <a:buChar char="•"/>
            </a:pPr>
            <a:r>
              <a:rPr lang="es-ES" dirty="0"/>
              <a:t>Puedes utilizar instantáneas de recursos compartidos para recuperar versiones anteriores del archivo si se renombra o elimina accidentalmente.</a:t>
            </a:r>
          </a:p>
          <a:p>
            <a:pPr>
              <a:buFont typeface="Arial" panose="020B0604020202020204" pitchFamily="34" charset="0"/>
              <a:buChar char="•"/>
            </a:pPr>
            <a:r>
              <a:rPr lang="es-ES" b="1" dirty="0"/>
              <a:t>Propósitos generales de copia de seguridad:</a:t>
            </a:r>
            <a:r>
              <a:rPr lang="es-ES" dirty="0"/>
              <a:t> </a:t>
            </a:r>
          </a:p>
          <a:p>
            <a:pPr marL="742950" lvl="1" indent="-285750">
              <a:buFont typeface="Arial" panose="020B0604020202020204" pitchFamily="34" charset="0"/>
              <a:buChar char="•"/>
            </a:pPr>
            <a:r>
              <a:rPr lang="es-ES" dirty="0"/>
              <a:t>Después de crear un recurso compartido de archivos, puedes crear periódicamente una instantánea de recurso compartido del recurso compartido de archivos para utilizarla como copia de seguridad de datos.</a:t>
            </a:r>
          </a:p>
          <a:p>
            <a:pPr marL="742950" lvl="1" indent="-285750">
              <a:buFont typeface="Arial" panose="020B0604020202020204" pitchFamily="34" charset="0"/>
              <a:buChar char="•"/>
            </a:pPr>
            <a:r>
              <a:rPr lang="es-ES" dirty="0"/>
              <a:t>Una instantánea de recurso compartido, cuando se toma periódicamente, ayuda a mantener versiones anteriores de datos que se pueden utilizar para futuros requisitos de auditoría o recuperación ante desastres.</a:t>
            </a:r>
          </a:p>
          <a:p>
            <a:pPr>
              <a:buNone/>
            </a:pPr>
            <a:r>
              <a:rPr lang="es-ES" b="1" dirty="0"/>
              <a:t>Puntos Clave:</a:t>
            </a:r>
            <a:endParaRPr lang="es-ES" dirty="0"/>
          </a:p>
          <a:p>
            <a:pPr>
              <a:buFont typeface="Arial" panose="020B0604020202020204" pitchFamily="34" charset="0"/>
              <a:buChar char="•"/>
            </a:pPr>
            <a:r>
              <a:rPr lang="es-ES" dirty="0"/>
              <a:t>Share </a:t>
            </a:r>
            <a:r>
              <a:rPr lang="es-ES" dirty="0" err="1"/>
              <a:t>snapshots</a:t>
            </a:r>
            <a:r>
              <a:rPr lang="es-ES" dirty="0"/>
              <a:t> </a:t>
            </a:r>
            <a:r>
              <a:rPr lang="es-ES" dirty="0" err="1"/>
              <a:t>create</a:t>
            </a:r>
            <a:r>
              <a:rPr lang="es-ES" dirty="0"/>
              <a:t> a </a:t>
            </a:r>
            <a:r>
              <a:rPr lang="es-ES" dirty="0" err="1"/>
              <a:t>point</a:t>
            </a:r>
            <a:r>
              <a:rPr lang="es-ES" dirty="0"/>
              <a:t> in time </a:t>
            </a:r>
            <a:r>
              <a:rPr lang="es-ES" dirty="0" err="1"/>
              <a:t>read</a:t>
            </a:r>
            <a:r>
              <a:rPr lang="es-ES" dirty="0"/>
              <a:t> </a:t>
            </a:r>
            <a:r>
              <a:rPr lang="es-ES" dirty="0" err="1"/>
              <a:t>only</a:t>
            </a:r>
            <a:r>
              <a:rPr lang="es-ES" dirty="0"/>
              <a:t> </a:t>
            </a:r>
            <a:r>
              <a:rPr lang="es-ES" dirty="0" err="1"/>
              <a:t>backup</a:t>
            </a:r>
            <a:r>
              <a:rPr lang="es-ES" dirty="0"/>
              <a:t> </a:t>
            </a:r>
            <a:r>
              <a:rPr lang="es-ES" dirty="0" err="1"/>
              <a:t>of</a:t>
            </a:r>
            <a:r>
              <a:rPr lang="es-ES" dirty="0"/>
              <a:t> </a:t>
            </a:r>
            <a:r>
              <a:rPr lang="es-ES" dirty="0" err="1"/>
              <a:t>your</a:t>
            </a:r>
            <a:r>
              <a:rPr lang="es-ES" dirty="0"/>
              <a:t> </a:t>
            </a:r>
            <a:r>
              <a:rPr lang="es-ES" dirty="0" err="1"/>
              <a:t>fileshare</a:t>
            </a:r>
            <a:r>
              <a:rPr lang="es-ES" dirty="0"/>
              <a:t>.</a:t>
            </a:r>
          </a:p>
          <a:p>
            <a:pPr>
              <a:buFont typeface="Arial" panose="020B0604020202020204" pitchFamily="34" charset="0"/>
              <a:buChar char="•"/>
            </a:pPr>
            <a:r>
              <a:rPr lang="es-ES" dirty="0" err="1"/>
              <a:t>These</a:t>
            </a:r>
            <a:r>
              <a:rPr lang="es-ES" dirty="0"/>
              <a:t> </a:t>
            </a:r>
            <a:r>
              <a:rPr lang="es-ES" dirty="0" err="1"/>
              <a:t>snapshots</a:t>
            </a:r>
            <a:r>
              <a:rPr lang="es-ES" dirty="0"/>
              <a:t> are incremental.</a:t>
            </a:r>
          </a:p>
          <a:p>
            <a:pPr>
              <a:buFont typeface="Arial" panose="020B0604020202020204" pitchFamily="34" charset="0"/>
              <a:buChar char="•"/>
            </a:pPr>
            <a:r>
              <a:rPr lang="es-ES" dirty="0" err="1"/>
              <a:t>They</a:t>
            </a:r>
            <a:r>
              <a:rPr lang="es-ES" dirty="0"/>
              <a:t> are </a:t>
            </a:r>
            <a:r>
              <a:rPr lang="es-ES" dirty="0" err="1"/>
              <a:t>very</a:t>
            </a:r>
            <a:r>
              <a:rPr lang="es-ES" dirty="0"/>
              <a:t> </a:t>
            </a:r>
            <a:r>
              <a:rPr lang="es-ES" dirty="0" err="1"/>
              <a:t>helpful</a:t>
            </a:r>
            <a:r>
              <a:rPr lang="es-ES" dirty="0"/>
              <a:t> </a:t>
            </a:r>
            <a:r>
              <a:rPr lang="es-ES" dirty="0" err="1"/>
              <a:t>for</a:t>
            </a:r>
            <a:r>
              <a:rPr lang="es-ES" dirty="0"/>
              <a:t> </a:t>
            </a:r>
            <a:r>
              <a:rPr lang="es-ES" dirty="0" err="1"/>
              <a:t>recovery</a:t>
            </a:r>
            <a:r>
              <a:rPr lang="es-ES" dirty="0"/>
              <a:t>.</a:t>
            </a:r>
          </a:p>
          <a:p>
            <a:r>
              <a:rPr lang="es-ES" dirty="0"/>
              <a:t>En resumen, las instantáneas de recursos compartidos de archivos en Azure proporcionan una forma flexible y eficiente de proteger tus datos contra errores, eliminaciones accidentales y otros problemas, y también sirven como una herramienta valiosa para la copia de seguridad y la recuperación ante desastres.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735644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283557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Azure File </a:t>
            </a:r>
            <a:r>
              <a:rPr lang="es-ES" b="1" dirty="0" err="1"/>
              <a:t>Sync</a:t>
            </a:r>
            <a:r>
              <a:rPr lang="es-ES" b="1" dirty="0"/>
              <a:t>:</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Azure File </a:t>
            </a:r>
            <a:r>
              <a:rPr lang="es-ES" dirty="0" err="1"/>
              <a:t>Sync</a:t>
            </a:r>
            <a:r>
              <a:rPr lang="es-ES" dirty="0"/>
              <a:t> permite centralizar los recursos compartidos de archivos de tu organización en Azure Files, manteniendo la flexibilidad, el rendimiento y la compatibilidad de un servidor de archivos local.</a:t>
            </a:r>
          </a:p>
          <a:p>
            <a:pPr marL="742950" lvl="1" indent="-285750">
              <a:buFont typeface="Arial" panose="020B0604020202020204" pitchFamily="34" charset="0"/>
              <a:buChar char="•"/>
            </a:pPr>
            <a:r>
              <a:rPr lang="es-ES" dirty="0"/>
              <a:t>Transforma Windows Server en una caché rápida de tu recurso compartido de archivos de Azure.</a:t>
            </a:r>
          </a:p>
          <a:p>
            <a:pPr marL="742950" lvl="1" indent="-285750">
              <a:buFont typeface="Arial" panose="020B0604020202020204" pitchFamily="34" charset="0"/>
              <a:buChar char="•"/>
            </a:pPr>
            <a:r>
              <a:rPr lang="es-ES" dirty="0"/>
              <a:t>Puedes utilizar cualquier protocolo disponible en Windows Server para acceder a tus datos localmente, incluidos SMB, NFS y FTPS.</a:t>
            </a:r>
          </a:p>
          <a:p>
            <a:pPr marL="742950" lvl="1" indent="-285750">
              <a:buFont typeface="Arial" panose="020B0604020202020204" pitchFamily="34" charset="0"/>
              <a:buChar char="•"/>
            </a:pPr>
            <a:r>
              <a:rPr lang="es-ES" dirty="0"/>
              <a:t>Puedes tener tantas cachés como necesites en todo el mundo.</a:t>
            </a:r>
          </a:p>
          <a:p>
            <a:pPr>
              <a:buFont typeface="Arial" panose="020B0604020202020204" pitchFamily="34" charset="0"/>
              <a:buChar char="•"/>
            </a:pPr>
            <a:r>
              <a:rPr lang="es-ES" b="1" dirty="0"/>
              <a:t>Usos y Ventajas:</a:t>
            </a:r>
            <a:r>
              <a:rPr lang="es-ES" dirty="0"/>
              <a:t> </a:t>
            </a:r>
          </a:p>
          <a:p>
            <a:pPr marL="742950" lvl="1" indent="-285750">
              <a:buFont typeface="Arial" panose="020B0604020202020204" pitchFamily="34" charset="0"/>
              <a:buChar char="•"/>
            </a:pPr>
            <a:r>
              <a:rPr lang="es-ES" b="1" dirty="0" err="1"/>
              <a:t>Lift</a:t>
            </a:r>
            <a:r>
              <a:rPr lang="es-ES" b="1" dirty="0"/>
              <a:t> and Shift:</a:t>
            </a:r>
            <a:r>
              <a:rPr lang="es-ES" dirty="0"/>
              <a:t> </a:t>
            </a:r>
          </a:p>
          <a:p>
            <a:pPr marL="1143000" lvl="2" indent="-228600">
              <a:buFont typeface="Arial" panose="020B0604020202020204" pitchFamily="34" charset="0"/>
              <a:buChar char="•"/>
            </a:pPr>
            <a:r>
              <a:rPr lang="es-ES" dirty="0"/>
              <a:t>Permite mover aplicaciones que requieren acceso entre sistemas Azure y locales.</a:t>
            </a:r>
          </a:p>
          <a:p>
            <a:pPr marL="1143000" lvl="2" indent="-228600">
              <a:buFont typeface="Arial" panose="020B0604020202020204" pitchFamily="34" charset="0"/>
              <a:buChar char="•"/>
            </a:pPr>
            <a:r>
              <a:rPr lang="es-ES" dirty="0"/>
              <a:t>Proporciona acceso de escritura a los mismos datos en Windows Servers y Azure Files.</a:t>
            </a:r>
          </a:p>
          <a:p>
            <a:pPr marL="1143000" lvl="2" indent="-228600">
              <a:buFont typeface="Arial" panose="020B0604020202020204" pitchFamily="34" charset="0"/>
              <a:buChar char="•"/>
            </a:pPr>
            <a:r>
              <a:rPr lang="es-ES" dirty="0"/>
              <a:t>Facilita el intercambio de archivos entre oficinas con múltiples ubicaciones.</a:t>
            </a:r>
          </a:p>
          <a:p>
            <a:pPr marL="742950" lvl="1" indent="-285750">
              <a:buFont typeface="Arial" panose="020B0604020202020204" pitchFamily="34" charset="0"/>
              <a:buChar char="•"/>
            </a:pPr>
            <a:r>
              <a:rPr lang="es-ES" b="1" dirty="0"/>
              <a:t>Sucursales:</a:t>
            </a:r>
            <a:r>
              <a:rPr lang="es-ES" dirty="0"/>
              <a:t> </a:t>
            </a:r>
          </a:p>
          <a:p>
            <a:pPr marL="1143000" lvl="2" indent="-228600">
              <a:buFont typeface="Arial" panose="020B0604020202020204" pitchFamily="34" charset="0"/>
              <a:buChar char="•"/>
            </a:pPr>
            <a:r>
              <a:rPr lang="es-ES" dirty="0"/>
              <a:t>Permite a las sucursales realizar copias de seguridad de archivos o configurar nuevos servidores que se conectarán al almacenamiento de Azure.</a:t>
            </a:r>
          </a:p>
          <a:p>
            <a:pPr marL="742950" lvl="1" indent="-285750">
              <a:buFont typeface="Arial" panose="020B0604020202020204" pitchFamily="34" charset="0"/>
              <a:buChar char="•"/>
            </a:pPr>
            <a:r>
              <a:rPr lang="es-ES" b="1" dirty="0"/>
              <a:t>Copia de Seguridad y Recuperación ante Desastres:</a:t>
            </a:r>
            <a:r>
              <a:rPr lang="es-ES" dirty="0"/>
              <a:t> </a:t>
            </a:r>
          </a:p>
          <a:p>
            <a:pPr marL="1143000" lvl="2" indent="-228600">
              <a:buFont typeface="Arial" panose="020B0604020202020204" pitchFamily="34" charset="0"/>
              <a:buChar char="•"/>
            </a:pPr>
            <a:r>
              <a:rPr lang="es-ES" dirty="0"/>
              <a:t>Una vez implementado File </a:t>
            </a:r>
            <a:r>
              <a:rPr lang="es-ES" dirty="0" err="1"/>
              <a:t>Sync</a:t>
            </a:r>
            <a:r>
              <a:rPr lang="es-ES" dirty="0"/>
              <a:t>, Azure </a:t>
            </a:r>
            <a:r>
              <a:rPr lang="es-ES" dirty="0" err="1"/>
              <a:t>Backup</a:t>
            </a:r>
            <a:r>
              <a:rPr lang="es-ES" dirty="0"/>
              <a:t> realizará copias de seguridad de tus datos locales.</a:t>
            </a:r>
          </a:p>
          <a:p>
            <a:pPr marL="1143000" lvl="2" indent="-228600">
              <a:buFont typeface="Arial" panose="020B0604020202020204" pitchFamily="34" charset="0"/>
              <a:buChar char="•"/>
            </a:pPr>
            <a:r>
              <a:rPr lang="es-ES" dirty="0"/>
              <a:t>Permite restaurar metadatos de archivos de inmediato y recuperar datos según sea necesario para una rápida recuperación ante desastres.</a:t>
            </a:r>
          </a:p>
          <a:p>
            <a:pPr marL="742950" lvl="1" indent="-285750">
              <a:buFont typeface="Arial" panose="020B0604020202020204" pitchFamily="34" charset="0"/>
              <a:buChar char="•"/>
            </a:pPr>
            <a:r>
              <a:rPr lang="es-ES" b="1" dirty="0"/>
              <a:t>Archivado de Archivos:</a:t>
            </a:r>
            <a:r>
              <a:rPr lang="es-ES" dirty="0"/>
              <a:t> </a:t>
            </a:r>
          </a:p>
          <a:p>
            <a:pPr marL="1143000" lvl="2" indent="-228600">
              <a:buFont typeface="Arial" panose="020B0604020202020204" pitchFamily="34" charset="0"/>
              <a:buChar char="•"/>
            </a:pPr>
            <a:r>
              <a:rPr lang="es-ES" dirty="0"/>
              <a:t>Solo los datos a los que se accede recientemente se ubican en los servidores locales.</a:t>
            </a:r>
          </a:p>
          <a:p>
            <a:pPr marL="1143000" lvl="2" indent="-228600">
              <a:buFont typeface="Arial" panose="020B0604020202020204" pitchFamily="34" charset="0"/>
              <a:buChar char="•"/>
            </a:pPr>
            <a:r>
              <a:rPr lang="es-ES" dirty="0"/>
              <a:t>Los datos no utilizados se mueven a Azure mediante la función llamada "Cloud </a:t>
            </a:r>
            <a:r>
              <a:rPr lang="es-ES" dirty="0" err="1"/>
              <a:t>Tiering</a:t>
            </a:r>
            <a:r>
              <a:rPr lang="es-ES" dirty="0"/>
              <a:t>".</a:t>
            </a:r>
          </a:p>
          <a:p>
            <a:pPr>
              <a:buFont typeface="Arial" panose="020B0604020202020204" pitchFamily="34" charset="0"/>
              <a:buChar char="•"/>
            </a:pPr>
            <a:r>
              <a:rPr lang="es-ES" b="1" dirty="0"/>
              <a:t>Cloud </a:t>
            </a:r>
            <a:r>
              <a:rPr lang="es-ES" b="1" dirty="0" err="1"/>
              <a:t>Tiering</a:t>
            </a:r>
            <a:r>
              <a:rPr lang="es-ES" b="1" dirty="0"/>
              <a:t>:</a:t>
            </a:r>
            <a:r>
              <a:rPr lang="es-ES" dirty="0"/>
              <a:t> </a:t>
            </a:r>
          </a:p>
          <a:p>
            <a:pPr marL="742950" lvl="1" indent="-285750">
              <a:buFont typeface="Arial" panose="020B0604020202020204" pitchFamily="34" charset="0"/>
              <a:buChar char="•"/>
            </a:pPr>
            <a:r>
              <a:rPr lang="es-ES" dirty="0"/>
              <a:t>Es una función opcional de Azure File </a:t>
            </a:r>
            <a:r>
              <a:rPr lang="es-ES" dirty="0" err="1"/>
              <a:t>Sync</a:t>
            </a:r>
            <a:r>
              <a:rPr lang="es-ES" dirty="0"/>
              <a:t> en la que los archivos a los que se accede con frecuencia se almacenan en caché localmente en el servidor, mientras que todos los demás archivos se organizan</a:t>
            </a:r>
            <a:r>
              <a:rPr lang="es-ES" baseline="30000" dirty="0"/>
              <a:t> 1 </a:t>
            </a:r>
            <a:r>
              <a:rPr lang="es-ES" dirty="0"/>
              <a:t>en niveles en Azure Files según la configuración de</a:t>
            </a:r>
            <a:r>
              <a:rPr lang="es-ES" baseline="30000" dirty="0"/>
              <a:t> 2 </a:t>
            </a:r>
            <a:r>
              <a:rPr lang="es-ES" dirty="0"/>
              <a:t>la política.   </a:t>
            </a:r>
            <a:r>
              <a:rPr lang="es-ES" dirty="0">
                <a:hlinkClick r:id="rId3"/>
              </a:rPr>
              <a:t>1. learn.microsoft.com </a:t>
            </a:r>
          </a:p>
          <a:p>
            <a:pPr marL="742950" lvl="1" indent="-285750">
              <a:buFont typeface="Arial" panose="020B0604020202020204" pitchFamily="34" charset="0"/>
              <a:buChar char="•"/>
            </a:pPr>
            <a:r>
              <a:rPr lang="es-ES" dirty="0">
                <a:hlinkClick r:id="rId3"/>
              </a:rPr>
              <a:t>learn.microsoft.com</a:t>
            </a:r>
          </a:p>
          <a:p>
            <a:pPr marL="742950" lvl="1" indent="-285750">
              <a:buFont typeface="Arial" panose="020B0604020202020204" pitchFamily="34" charset="0"/>
              <a:buChar char="•"/>
            </a:pPr>
            <a:r>
              <a:rPr lang="es-ES" dirty="0">
                <a:hlinkClick r:id="rId4"/>
              </a:rPr>
              <a:t>2. learn.microsoft.com </a:t>
            </a:r>
          </a:p>
          <a:p>
            <a:pPr marL="742950" lvl="1" indent="-285750">
              <a:buFont typeface="Arial" panose="020B0604020202020204" pitchFamily="34" charset="0"/>
              <a:buChar char="•"/>
            </a:pPr>
            <a:r>
              <a:rPr lang="es-ES" dirty="0">
                <a:hlinkClick r:id="rId4"/>
              </a:rPr>
              <a:t>learn.microsoft.com</a:t>
            </a:r>
          </a:p>
          <a:p>
            <a:pPr marL="742950" lvl="1" indent="-285750">
              <a:buFont typeface="Arial" panose="020B0604020202020204" pitchFamily="34" charset="0"/>
              <a:buChar char="•"/>
            </a:pPr>
            <a:r>
              <a:rPr lang="es-ES" dirty="0"/>
              <a:t>Cuando un archivo se organiza en niveles, el sistema de archivos de Azure File </a:t>
            </a:r>
            <a:r>
              <a:rPr lang="es-ES" dirty="0" err="1"/>
              <a:t>Sync</a:t>
            </a:r>
            <a:r>
              <a:rPr lang="es-ES" dirty="0"/>
              <a:t> reemplaza el archivo localmente con un puntero o punto de análisis.</a:t>
            </a:r>
          </a:p>
          <a:p>
            <a:pPr marL="742950" lvl="1" indent="-285750">
              <a:buFont typeface="Arial" panose="020B0604020202020204" pitchFamily="34" charset="0"/>
              <a:buChar char="•"/>
            </a:pPr>
            <a:r>
              <a:rPr lang="es-ES" dirty="0"/>
              <a:t>El punto de análisis representa una URL al archivo en Azure Files.</a:t>
            </a:r>
          </a:p>
          <a:p>
            <a:pPr marL="742950" lvl="1" indent="-285750">
              <a:buFont typeface="Arial" panose="020B0604020202020204" pitchFamily="34" charset="0"/>
              <a:buChar char="•"/>
            </a:pPr>
            <a:r>
              <a:rPr lang="es-ES" dirty="0"/>
              <a:t>Cuando un usuario abre un archivo en niveles, Azure File </a:t>
            </a:r>
            <a:r>
              <a:rPr lang="es-ES" dirty="0" err="1"/>
              <a:t>Sync</a:t>
            </a:r>
            <a:r>
              <a:rPr lang="es-ES" dirty="0"/>
              <a:t> recupera sin problemas los datos del archivo de Azure Files sin que el usuario necesite saber que el archivo está almacenado en Azure.</a:t>
            </a:r>
          </a:p>
          <a:p>
            <a:pPr marL="742950" lvl="1" indent="-285750">
              <a:buFont typeface="Arial" panose="020B0604020202020204" pitchFamily="34" charset="0"/>
              <a:buChar char="•"/>
            </a:pPr>
            <a:r>
              <a:rPr lang="es-ES" dirty="0"/>
              <a:t>Los archivos de Cloud </a:t>
            </a:r>
            <a:r>
              <a:rPr lang="es-ES" dirty="0" err="1"/>
              <a:t>Tiering</a:t>
            </a:r>
            <a:r>
              <a:rPr lang="es-ES" dirty="0"/>
              <a:t> tendrán iconos grises con un atributo de archivo O sin conexión para informar al usuario de que el archivo solo está en Azure.</a:t>
            </a:r>
          </a:p>
          <a:p>
            <a:pPr>
              <a:buNone/>
            </a:pPr>
            <a:r>
              <a:rPr lang="es-ES" b="1" dirty="0"/>
              <a:t>Puntos Clave:</a:t>
            </a:r>
            <a:endParaRPr lang="es-ES" dirty="0"/>
          </a:p>
          <a:p>
            <a:pPr>
              <a:buFont typeface="Arial" panose="020B0604020202020204" pitchFamily="34" charset="0"/>
              <a:buChar char="•"/>
            </a:pPr>
            <a:r>
              <a:rPr lang="es-ES" dirty="0"/>
              <a:t>Azure File </a:t>
            </a:r>
            <a:r>
              <a:rPr lang="es-ES" dirty="0" err="1"/>
              <a:t>Sync</a:t>
            </a:r>
            <a:r>
              <a:rPr lang="es-ES" dirty="0"/>
              <a:t> </a:t>
            </a:r>
            <a:r>
              <a:rPr lang="es-ES" dirty="0" err="1"/>
              <a:t>allows</a:t>
            </a:r>
            <a:r>
              <a:rPr lang="es-ES" dirty="0"/>
              <a:t> you to cache Azure file shares </a:t>
            </a:r>
            <a:r>
              <a:rPr lang="es-ES" dirty="0" err="1"/>
              <a:t>on</a:t>
            </a:r>
            <a:r>
              <a:rPr lang="es-ES" dirty="0"/>
              <a:t> local servers.</a:t>
            </a:r>
          </a:p>
          <a:p>
            <a:pPr>
              <a:buFont typeface="Arial" panose="020B0604020202020204" pitchFamily="34" charset="0"/>
              <a:buChar char="•"/>
            </a:pPr>
            <a:r>
              <a:rPr lang="es-ES" dirty="0"/>
              <a:t>Cloud </a:t>
            </a:r>
            <a:r>
              <a:rPr lang="es-ES" dirty="0" err="1"/>
              <a:t>tiering</a:t>
            </a:r>
            <a:r>
              <a:rPr lang="es-ES" dirty="0"/>
              <a:t> </a:t>
            </a:r>
            <a:r>
              <a:rPr lang="es-ES" dirty="0" err="1"/>
              <a:t>moves</a:t>
            </a:r>
            <a:r>
              <a:rPr lang="es-ES" dirty="0"/>
              <a:t> </a:t>
            </a:r>
            <a:r>
              <a:rPr lang="es-ES" dirty="0" err="1"/>
              <a:t>rarely</a:t>
            </a:r>
            <a:r>
              <a:rPr lang="es-ES" dirty="0"/>
              <a:t> </a:t>
            </a:r>
            <a:r>
              <a:rPr lang="es-ES" dirty="0" err="1"/>
              <a:t>used</a:t>
            </a:r>
            <a:r>
              <a:rPr lang="es-ES" dirty="0"/>
              <a:t> files to </a:t>
            </a:r>
            <a:r>
              <a:rPr lang="es-ES" dirty="0" err="1"/>
              <a:t>the</a:t>
            </a:r>
            <a:r>
              <a:rPr lang="es-ES" dirty="0"/>
              <a:t> </a:t>
            </a:r>
            <a:r>
              <a:rPr lang="es-ES" dirty="0" err="1"/>
              <a:t>cloud</a:t>
            </a:r>
            <a:r>
              <a:rPr lang="es-ES" dirty="0"/>
              <a:t>.</a:t>
            </a:r>
          </a:p>
          <a:p>
            <a:pPr>
              <a:buFont typeface="Arial" panose="020B0604020202020204" pitchFamily="34" charset="0"/>
              <a:buChar char="•"/>
            </a:pPr>
            <a:r>
              <a:rPr lang="es-ES" dirty="0"/>
              <a:t>This </a:t>
            </a:r>
            <a:r>
              <a:rPr lang="es-ES" dirty="0" err="1"/>
              <a:t>allows</a:t>
            </a:r>
            <a:r>
              <a:rPr lang="es-ES" dirty="0"/>
              <a:t> </a:t>
            </a:r>
            <a:r>
              <a:rPr lang="es-ES" dirty="0" err="1"/>
              <a:t>for</a:t>
            </a:r>
            <a:r>
              <a:rPr lang="es-ES" dirty="0"/>
              <a:t> </a:t>
            </a:r>
            <a:r>
              <a:rPr lang="es-ES" dirty="0" err="1"/>
              <a:t>fast</a:t>
            </a:r>
            <a:r>
              <a:rPr lang="es-ES" dirty="0"/>
              <a:t> local </a:t>
            </a:r>
            <a:r>
              <a:rPr lang="es-ES" dirty="0" err="1"/>
              <a:t>access</a:t>
            </a:r>
            <a:r>
              <a:rPr lang="es-ES" dirty="0"/>
              <a:t> to </a:t>
            </a:r>
            <a:r>
              <a:rPr lang="es-ES" dirty="0" err="1"/>
              <a:t>frequently</a:t>
            </a:r>
            <a:r>
              <a:rPr lang="es-ES" dirty="0"/>
              <a:t> </a:t>
            </a:r>
            <a:r>
              <a:rPr lang="es-ES" dirty="0" err="1"/>
              <a:t>used</a:t>
            </a:r>
            <a:r>
              <a:rPr lang="es-ES" dirty="0"/>
              <a:t> files.</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helpful</a:t>
            </a:r>
            <a:r>
              <a:rPr lang="es-ES" dirty="0"/>
              <a:t> </a:t>
            </a:r>
            <a:r>
              <a:rPr lang="es-ES" dirty="0" err="1"/>
              <a:t>for</a:t>
            </a:r>
            <a:r>
              <a:rPr lang="es-ES" dirty="0"/>
              <a:t> </a:t>
            </a:r>
            <a:r>
              <a:rPr lang="es-ES" dirty="0" err="1"/>
              <a:t>branch</a:t>
            </a:r>
            <a:r>
              <a:rPr lang="es-ES" dirty="0"/>
              <a:t> office </a:t>
            </a:r>
            <a:r>
              <a:rPr lang="es-ES" dirty="0" err="1"/>
              <a:t>scenarios</a:t>
            </a:r>
            <a:r>
              <a:rPr lang="es-ES" dirty="0"/>
              <a:t>.</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1202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Componentes de Azure File </a:t>
            </a:r>
            <a:r>
              <a:rPr lang="es-ES" b="1" dirty="0" err="1"/>
              <a:t>Sync</a:t>
            </a:r>
            <a:r>
              <a:rPr lang="es-ES" b="1" dirty="0"/>
              <a:t>:</a:t>
            </a:r>
            <a:endParaRPr lang="es-ES" dirty="0"/>
          </a:p>
          <a:p>
            <a:pPr>
              <a:buFont typeface="Arial" panose="020B0604020202020204" pitchFamily="34" charset="0"/>
              <a:buChar char="•"/>
            </a:pPr>
            <a:r>
              <a:rPr lang="es-ES" b="1" dirty="0"/>
              <a:t>Storage </a:t>
            </a:r>
            <a:r>
              <a:rPr lang="es-ES" b="1" dirty="0" err="1"/>
              <a:t>Sync</a:t>
            </a:r>
            <a:r>
              <a:rPr lang="es-ES" b="1" dirty="0"/>
              <a:t> </a:t>
            </a:r>
            <a:r>
              <a:rPr lang="es-ES" b="1" dirty="0" err="1"/>
              <a:t>Service</a:t>
            </a:r>
            <a:r>
              <a:rPr lang="es-ES" b="1" dirty="0"/>
              <a:t>:</a:t>
            </a:r>
            <a:r>
              <a:rPr lang="es-ES" dirty="0"/>
              <a:t> </a:t>
            </a:r>
          </a:p>
          <a:p>
            <a:pPr marL="742950" lvl="1" indent="-285750">
              <a:buFont typeface="Arial" panose="020B0604020202020204" pitchFamily="34" charset="0"/>
              <a:buChar char="•"/>
            </a:pPr>
            <a:r>
              <a:rPr lang="es-ES" dirty="0"/>
              <a:t>El recurso de Azure de nivel superior para Azure File </a:t>
            </a:r>
            <a:r>
              <a:rPr lang="es-ES" dirty="0" err="1"/>
              <a:t>Sync</a:t>
            </a:r>
            <a:r>
              <a:rPr lang="es-ES" dirty="0"/>
              <a:t>.</a:t>
            </a:r>
          </a:p>
          <a:p>
            <a:pPr marL="742950" lvl="1" indent="-285750">
              <a:buFont typeface="Arial" panose="020B0604020202020204" pitchFamily="34" charset="0"/>
              <a:buChar char="•"/>
            </a:pPr>
            <a:r>
              <a:rPr lang="es-ES" dirty="0"/>
              <a:t>Es un recurso del mismo nivel que el recurso de la cuenta de almacenamiento y se puede implementar en grupos de recursos de Azure.</a:t>
            </a:r>
          </a:p>
          <a:p>
            <a:pPr marL="742950" lvl="1" indent="-285750">
              <a:buFont typeface="Arial" panose="020B0604020202020204" pitchFamily="34" charset="0"/>
              <a:buChar char="•"/>
            </a:pPr>
            <a:r>
              <a:rPr lang="es-ES" dirty="0"/>
              <a:t>Se requiere un recurso de nivel superior distinto del recurso de la cuenta de almacenamiento</a:t>
            </a:r>
            <a:r>
              <a:rPr lang="es-ES" baseline="30000" dirty="0"/>
              <a:t> 1 </a:t>
            </a:r>
            <a:r>
              <a:rPr lang="es-ES" dirty="0"/>
              <a:t>porque el Storage </a:t>
            </a:r>
            <a:r>
              <a:rPr lang="es-ES" dirty="0" err="1"/>
              <a:t>Sync</a:t>
            </a:r>
            <a:r>
              <a:rPr lang="es-ES" dirty="0"/>
              <a:t> </a:t>
            </a:r>
            <a:r>
              <a:rPr lang="es-ES" dirty="0" err="1"/>
              <a:t>Service</a:t>
            </a:r>
            <a:r>
              <a:rPr lang="es-ES" dirty="0"/>
              <a:t> puede crear relaciones de sincronización con varias cuentas de almacenamiento a través de múltiples grupos de sincronización.   </a:t>
            </a:r>
            <a:r>
              <a:rPr lang="es-ES" dirty="0">
                <a:hlinkClick r:id="rId3"/>
              </a:rPr>
              <a:t>1. github.com </a:t>
            </a:r>
          </a:p>
          <a:p>
            <a:pPr marL="742950" lvl="1" indent="-285750">
              <a:buFont typeface="Arial" panose="020B0604020202020204" pitchFamily="34" charset="0"/>
              <a:buChar char="•"/>
            </a:pPr>
            <a:r>
              <a:rPr lang="es-ES" dirty="0">
                <a:hlinkClick r:id="rId3"/>
              </a:rPr>
              <a:t>github.com</a:t>
            </a:r>
          </a:p>
          <a:p>
            <a:pPr marL="742950" lvl="1" indent="-285750">
              <a:buFont typeface="Arial" panose="020B0604020202020204" pitchFamily="34" charset="0"/>
              <a:buChar char="•"/>
            </a:pPr>
            <a:r>
              <a:rPr lang="es-ES" dirty="0"/>
              <a:t>Una suscripción puede tener varios recursos de Storage </a:t>
            </a:r>
            <a:r>
              <a:rPr lang="es-ES" dirty="0" err="1"/>
              <a:t>Sync</a:t>
            </a:r>
            <a:r>
              <a:rPr lang="es-ES" dirty="0"/>
              <a:t> </a:t>
            </a:r>
            <a:r>
              <a:rPr lang="es-ES" dirty="0" err="1"/>
              <a:t>Service</a:t>
            </a:r>
            <a:r>
              <a:rPr lang="es-ES" dirty="0"/>
              <a:t> implementados.</a:t>
            </a:r>
          </a:p>
          <a:p>
            <a:pPr>
              <a:buFont typeface="Arial" panose="020B0604020202020204" pitchFamily="34" charset="0"/>
              <a:buChar char="•"/>
            </a:pPr>
            <a:r>
              <a:rPr lang="es-ES" b="1" dirty="0" err="1"/>
              <a:t>Sync</a:t>
            </a:r>
            <a:r>
              <a:rPr lang="es-ES" b="1" dirty="0"/>
              <a:t> </a:t>
            </a:r>
            <a:r>
              <a:rPr lang="es-ES" b="1" dirty="0" err="1"/>
              <a:t>Group</a:t>
            </a:r>
            <a:r>
              <a:rPr lang="es-ES" b="1" dirty="0"/>
              <a:t> (Grupo de Sincronización):</a:t>
            </a:r>
            <a:r>
              <a:rPr lang="es-ES" dirty="0"/>
              <a:t> </a:t>
            </a:r>
          </a:p>
          <a:p>
            <a:pPr marL="742950" lvl="1" indent="-285750">
              <a:buFont typeface="Arial" panose="020B0604020202020204" pitchFamily="34" charset="0"/>
              <a:buChar char="•"/>
            </a:pPr>
            <a:r>
              <a:rPr lang="es-ES" dirty="0"/>
              <a:t>Define la topología de sincronización para un conjunto de archivos.</a:t>
            </a:r>
          </a:p>
          <a:p>
            <a:pPr marL="742950" lvl="1" indent="-285750">
              <a:buFont typeface="Arial" panose="020B0604020202020204" pitchFamily="34" charset="0"/>
              <a:buChar char="•"/>
            </a:pPr>
            <a:r>
              <a:rPr lang="es-ES" dirty="0"/>
              <a:t>Los </a:t>
            </a:r>
            <a:r>
              <a:rPr lang="es-ES" dirty="0" err="1"/>
              <a:t>endpoints</a:t>
            </a:r>
            <a:r>
              <a:rPr lang="es-ES" dirty="0"/>
              <a:t> dentro de un grupo de sincronización se mantienen sincronizados entre sí.</a:t>
            </a:r>
          </a:p>
          <a:p>
            <a:pPr marL="742950" lvl="1" indent="-285750">
              <a:buFont typeface="Arial" panose="020B0604020202020204" pitchFamily="34" charset="0"/>
              <a:buChar char="•"/>
            </a:pPr>
            <a:r>
              <a:rPr lang="es-ES" dirty="0"/>
              <a:t>Si tienes dos conjuntos distintos de archivos que deseas administrar con Azure File </a:t>
            </a:r>
            <a:r>
              <a:rPr lang="es-ES" dirty="0" err="1"/>
              <a:t>Sync</a:t>
            </a:r>
            <a:r>
              <a:rPr lang="es-ES" dirty="0"/>
              <a:t>, puedes crear dos grupos de sincronización y agregar diferentes </a:t>
            </a:r>
            <a:r>
              <a:rPr lang="es-ES" dirty="0" err="1"/>
              <a:t>endpoints</a:t>
            </a:r>
            <a:r>
              <a:rPr lang="es-ES" dirty="0"/>
              <a:t> a cada grupo de sincronización.</a:t>
            </a:r>
          </a:p>
          <a:p>
            <a:pPr marL="742950" lvl="1" indent="-285750">
              <a:buFont typeface="Arial" panose="020B0604020202020204" pitchFamily="34" charset="0"/>
              <a:buChar char="•"/>
            </a:pPr>
            <a:r>
              <a:rPr lang="es-ES" dirty="0"/>
              <a:t>Un Storage </a:t>
            </a:r>
            <a:r>
              <a:rPr lang="es-ES" dirty="0" err="1"/>
              <a:t>Sync</a:t>
            </a:r>
            <a:r>
              <a:rPr lang="es-ES" dirty="0"/>
              <a:t> </a:t>
            </a:r>
            <a:r>
              <a:rPr lang="es-ES" dirty="0" err="1"/>
              <a:t>Service</a:t>
            </a:r>
            <a:r>
              <a:rPr lang="es-ES" dirty="0"/>
              <a:t> puede alojar tantos grupos de sincronización como necesites.</a:t>
            </a:r>
          </a:p>
          <a:p>
            <a:pPr>
              <a:buFont typeface="Arial" panose="020B0604020202020204" pitchFamily="34" charset="0"/>
              <a:buChar char="•"/>
            </a:pPr>
            <a:r>
              <a:rPr lang="es-ES" b="1" dirty="0" err="1"/>
              <a:t>Registered</a:t>
            </a:r>
            <a:r>
              <a:rPr lang="es-ES" b="1" dirty="0"/>
              <a:t> Server (Servidor Registrado):</a:t>
            </a:r>
            <a:r>
              <a:rPr lang="es-ES" dirty="0"/>
              <a:t> </a:t>
            </a:r>
          </a:p>
          <a:p>
            <a:pPr marL="742950" lvl="1" indent="-285750">
              <a:buFont typeface="Arial" panose="020B0604020202020204" pitchFamily="34" charset="0"/>
              <a:buChar char="•"/>
            </a:pPr>
            <a:r>
              <a:rPr lang="es-ES" dirty="0"/>
              <a:t>El objeto de servidor registrado representa una relación de confianza entre tu servidor (o clúster) y el Storage </a:t>
            </a:r>
            <a:r>
              <a:rPr lang="es-ES" dirty="0" err="1"/>
              <a:t>Sync</a:t>
            </a:r>
            <a:r>
              <a:rPr lang="es-ES" dirty="0"/>
              <a:t> </a:t>
            </a:r>
            <a:r>
              <a:rPr lang="es-ES" dirty="0" err="1"/>
              <a:t>Service</a:t>
            </a:r>
            <a:r>
              <a:rPr lang="es-ES" dirty="0"/>
              <a:t>.</a:t>
            </a:r>
          </a:p>
          <a:p>
            <a:pPr marL="742950" lvl="1" indent="-285750">
              <a:buFont typeface="Arial" panose="020B0604020202020204" pitchFamily="34" charset="0"/>
              <a:buChar char="•"/>
            </a:pPr>
            <a:r>
              <a:rPr lang="es-ES" dirty="0"/>
              <a:t>Puedes registrar tantos servidores en una instancia de Storage </a:t>
            </a:r>
            <a:r>
              <a:rPr lang="es-ES" dirty="0" err="1"/>
              <a:t>Sync</a:t>
            </a:r>
            <a:r>
              <a:rPr lang="es-ES" dirty="0"/>
              <a:t> </a:t>
            </a:r>
            <a:r>
              <a:rPr lang="es-ES" dirty="0" err="1"/>
              <a:t>Service</a:t>
            </a:r>
            <a:r>
              <a:rPr lang="es-ES" dirty="0"/>
              <a:t> como desees.</a:t>
            </a:r>
          </a:p>
          <a:p>
            <a:pPr marL="742950" lvl="1" indent="-285750">
              <a:buFont typeface="Arial" panose="020B0604020202020204" pitchFamily="34" charset="0"/>
              <a:buChar char="•"/>
            </a:pPr>
            <a:r>
              <a:rPr lang="es-ES" dirty="0"/>
              <a:t>Sin embargo, un servidor (o clúster) solo se puede registrar con un Storage </a:t>
            </a:r>
            <a:r>
              <a:rPr lang="es-ES" dirty="0" err="1"/>
              <a:t>Sync</a:t>
            </a:r>
            <a:r>
              <a:rPr lang="es-ES" dirty="0"/>
              <a:t> </a:t>
            </a:r>
            <a:r>
              <a:rPr lang="es-ES" dirty="0" err="1"/>
              <a:t>Service</a:t>
            </a:r>
            <a:r>
              <a:rPr lang="es-ES" dirty="0"/>
              <a:t> a la vez.</a:t>
            </a:r>
          </a:p>
          <a:p>
            <a:pPr>
              <a:buFont typeface="Arial" panose="020B0604020202020204" pitchFamily="34" charset="0"/>
              <a:buChar char="•"/>
            </a:pPr>
            <a:r>
              <a:rPr lang="es-ES" b="1" dirty="0"/>
              <a:t>Azure File </a:t>
            </a:r>
            <a:r>
              <a:rPr lang="es-ES" b="1" dirty="0" err="1"/>
              <a:t>Sync</a:t>
            </a:r>
            <a:r>
              <a:rPr lang="es-ES" b="1" dirty="0"/>
              <a:t> </a:t>
            </a:r>
            <a:r>
              <a:rPr lang="es-ES" b="1" dirty="0" err="1"/>
              <a:t>Agent</a:t>
            </a:r>
            <a:r>
              <a:rPr lang="es-ES" b="1" dirty="0"/>
              <a:t> (Agente de Azure File </a:t>
            </a:r>
            <a:r>
              <a:rPr lang="es-ES" b="1" dirty="0" err="1"/>
              <a:t>Sync</a:t>
            </a:r>
            <a:r>
              <a:rPr lang="es-ES" b="1" dirty="0"/>
              <a:t>):</a:t>
            </a:r>
            <a:r>
              <a:rPr lang="es-ES" dirty="0"/>
              <a:t> </a:t>
            </a:r>
          </a:p>
          <a:p>
            <a:pPr marL="742950" lvl="1" indent="-285750">
              <a:buFont typeface="Arial" panose="020B0604020202020204" pitchFamily="34" charset="0"/>
              <a:buChar char="•"/>
            </a:pPr>
            <a:r>
              <a:rPr lang="es-ES" dirty="0"/>
              <a:t>Es un paquete descargable que permite que Windows Server se sincronice con un recurso compartido de archivos de Azure.</a:t>
            </a:r>
          </a:p>
          <a:p>
            <a:pPr marL="742950" lvl="1" indent="-285750">
              <a:buFont typeface="Arial" panose="020B0604020202020204" pitchFamily="34" charset="0"/>
              <a:buChar char="•"/>
            </a:pPr>
            <a:r>
              <a:rPr lang="es-ES" dirty="0"/>
              <a:t>Tiene tres componentes principales: </a:t>
            </a:r>
          </a:p>
          <a:p>
            <a:pPr marL="1143000" lvl="2" indent="-228600">
              <a:buFont typeface="Arial" panose="020B0604020202020204" pitchFamily="34" charset="0"/>
              <a:buChar char="•"/>
            </a:pPr>
            <a:r>
              <a:rPr lang="es-ES" dirty="0"/>
              <a:t>FileSyncSvc.exe: El servicio de Windows en segundo plano que es responsable de monitorear los cambios en los </a:t>
            </a:r>
            <a:r>
              <a:rPr lang="es-ES" dirty="0" err="1"/>
              <a:t>endpoints</a:t>
            </a:r>
            <a:r>
              <a:rPr lang="es-ES" dirty="0"/>
              <a:t> del servidor e iniciar sesiones de sincronización con Azure.</a:t>
            </a:r>
          </a:p>
          <a:p>
            <a:pPr marL="1143000" lvl="2" indent="-228600">
              <a:buFont typeface="Arial" panose="020B0604020202020204" pitchFamily="34" charset="0"/>
              <a:buChar char="•"/>
            </a:pPr>
            <a:r>
              <a:rPr lang="es-ES" dirty="0"/>
              <a:t>StorageSync.sys: El filtro del sistema de archivos de Azure File </a:t>
            </a:r>
            <a:r>
              <a:rPr lang="es-ES" dirty="0" err="1"/>
              <a:t>Sync</a:t>
            </a:r>
            <a:r>
              <a:rPr lang="es-ES" dirty="0"/>
              <a:t>, que es responsable de organizar los archivos en niveles en Azure Files (cuando Cloud </a:t>
            </a:r>
            <a:r>
              <a:rPr lang="es-ES" dirty="0" err="1"/>
              <a:t>Tiering</a:t>
            </a:r>
            <a:r>
              <a:rPr lang="es-ES" dirty="0"/>
              <a:t> está habilitado).</a:t>
            </a:r>
          </a:p>
          <a:p>
            <a:pPr marL="1143000" lvl="2" indent="-228600">
              <a:buFont typeface="Arial" panose="020B0604020202020204" pitchFamily="34" charset="0"/>
              <a:buChar char="•"/>
            </a:pPr>
            <a:r>
              <a:rPr lang="es-ES" dirty="0" err="1"/>
              <a:t>Cmdlets</a:t>
            </a:r>
            <a:r>
              <a:rPr lang="es-ES" dirty="0"/>
              <a:t> de administración de PowerShell: </a:t>
            </a:r>
            <a:r>
              <a:rPr lang="es-ES" dirty="0" err="1"/>
              <a:t>Cmdlets</a:t>
            </a:r>
            <a:r>
              <a:rPr lang="es-ES" dirty="0"/>
              <a:t> de PowerShell que utilizas para interactuar con el proveedor de recursos de </a:t>
            </a:r>
            <a:r>
              <a:rPr lang="es-ES" dirty="0" err="1"/>
              <a:t>Microsoft.StorageSync</a:t>
            </a:r>
            <a:r>
              <a:rPr lang="es-ES" dirty="0"/>
              <a:t> de Azure.</a:t>
            </a:r>
          </a:p>
          <a:p>
            <a:pPr>
              <a:buFont typeface="Arial" panose="020B0604020202020204" pitchFamily="34" charset="0"/>
              <a:buChar char="•"/>
            </a:pPr>
            <a:r>
              <a:rPr lang="es-ES" b="1" dirty="0"/>
              <a:t>Server </a:t>
            </a:r>
            <a:r>
              <a:rPr lang="es-ES" b="1" dirty="0" err="1"/>
              <a:t>Endpoint</a:t>
            </a:r>
            <a:r>
              <a:rPr lang="es-ES" b="1" dirty="0"/>
              <a:t> (</a:t>
            </a:r>
            <a:r>
              <a:rPr lang="es-ES" b="1" dirty="0" err="1"/>
              <a:t>Endpoint</a:t>
            </a:r>
            <a:r>
              <a:rPr lang="es-ES" b="1" dirty="0"/>
              <a:t> del Servidor):</a:t>
            </a:r>
            <a:r>
              <a:rPr lang="es-ES" dirty="0"/>
              <a:t> </a:t>
            </a:r>
          </a:p>
          <a:p>
            <a:pPr marL="742950" lvl="1" indent="-285750">
              <a:buFont typeface="Arial" panose="020B0604020202020204" pitchFamily="34" charset="0"/>
              <a:buChar char="•"/>
            </a:pPr>
            <a:r>
              <a:rPr lang="es-ES" dirty="0"/>
              <a:t>Representa una ubicación específica en un servidor registrado, como una carpeta en un volumen del servidor.</a:t>
            </a:r>
          </a:p>
          <a:p>
            <a:pPr marL="742950" lvl="1" indent="-285750">
              <a:buFont typeface="Arial" panose="020B0604020202020204" pitchFamily="34" charset="0"/>
              <a:buChar char="•"/>
            </a:pPr>
            <a:r>
              <a:rPr lang="es-ES" dirty="0"/>
              <a:t>Pueden existir múltiples </a:t>
            </a:r>
            <a:r>
              <a:rPr lang="es-ES" dirty="0" err="1"/>
              <a:t>endpoints</a:t>
            </a:r>
            <a:r>
              <a:rPr lang="es-ES" dirty="0"/>
              <a:t> del servidor en el mismo volumen si sus espacios de nombres no se superponen (por ejemplo, F:\sync1 y F:\sync2).</a:t>
            </a:r>
          </a:p>
          <a:p>
            <a:pPr marL="742950" lvl="1" indent="-285750">
              <a:buFont typeface="Arial" panose="020B0604020202020204" pitchFamily="34" charset="0"/>
              <a:buChar char="•"/>
            </a:pPr>
            <a:r>
              <a:rPr lang="es-ES" dirty="0"/>
              <a:t>Puedes configurar políticas de Cloud </a:t>
            </a:r>
            <a:r>
              <a:rPr lang="es-ES" dirty="0" err="1"/>
              <a:t>Tiering</a:t>
            </a:r>
            <a:r>
              <a:rPr lang="es-ES" dirty="0"/>
              <a:t> individualmente para cada </a:t>
            </a:r>
            <a:r>
              <a:rPr lang="es-ES" dirty="0" err="1"/>
              <a:t>endpoint</a:t>
            </a:r>
            <a:r>
              <a:rPr lang="es-ES" dirty="0"/>
              <a:t> del servidor.</a:t>
            </a:r>
          </a:p>
          <a:p>
            <a:pPr marL="742950" lvl="1" indent="-285750">
              <a:buFont typeface="Arial" panose="020B0604020202020204" pitchFamily="34" charset="0"/>
              <a:buChar char="•"/>
            </a:pPr>
            <a:r>
              <a:rPr lang="es-ES" dirty="0"/>
              <a:t>You can </a:t>
            </a:r>
            <a:r>
              <a:rPr lang="es-ES" dirty="0" err="1"/>
              <a:t>create</a:t>
            </a:r>
            <a:r>
              <a:rPr lang="es-ES" dirty="0"/>
              <a:t> a server </a:t>
            </a:r>
            <a:r>
              <a:rPr lang="es-ES" dirty="0" err="1"/>
              <a:t>endpoint</a:t>
            </a:r>
            <a:r>
              <a:rPr lang="es-ES" dirty="0"/>
              <a:t> </a:t>
            </a:r>
            <a:r>
              <a:rPr lang="es-ES" dirty="0" err="1"/>
              <a:t>via</a:t>
            </a:r>
            <a:r>
              <a:rPr lang="es-ES" dirty="0"/>
              <a:t> a </a:t>
            </a:r>
            <a:r>
              <a:rPr lang="es-ES" dirty="0" err="1"/>
              <a:t>mountpoint</a:t>
            </a:r>
            <a:r>
              <a:rPr lang="es-ES" dirty="0"/>
              <a:t>. </a:t>
            </a:r>
            <a:r>
              <a:rPr lang="es-ES" dirty="0" err="1"/>
              <a:t>Mountpoints</a:t>
            </a:r>
            <a:r>
              <a:rPr lang="es-ES" dirty="0"/>
              <a:t> </a:t>
            </a:r>
            <a:r>
              <a:rPr lang="es-ES" dirty="0" err="1"/>
              <a:t>within</a:t>
            </a:r>
            <a:r>
              <a:rPr lang="es-ES" dirty="0"/>
              <a:t> </a:t>
            </a:r>
            <a:r>
              <a:rPr lang="es-ES" dirty="0" err="1"/>
              <a:t>the</a:t>
            </a:r>
            <a:r>
              <a:rPr lang="es-ES" dirty="0"/>
              <a:t> server </a:t>
            </a:r>
            <a:r>
              <a:rPr lang="es-ES" dirty="0" err="1"/>
              <a:t>endpoint</a:t>
            </a:r>
            <a:r>
              <a:rPr lang="es-ES" dirty="0"/>
              <a:t> are </a:t>
            </a:r>
            <a:r>
              <a:rPr lang="es-ES" dirty="0" err="1"/>
              <a:t>skipped</a:t>
            </a:r>
            <a:r>
              <a:rPr lang="es-ES" dirty="0"/>
              <a:t>.</a:t>
            </a:r>
          </a:p>
          <a:p>
            <a:pPr marL="742950" lvl="1" indent="-285750">
              <a:buFont typeface="Arial" panose="020B0604020202020204" pitchFamily="34" charset="0"/>
              <a:buChar char="•"/>
            </a:pPr>
            <a:r>
              <a:rPr lang="es-ES" dirty="0"/>
              <a:t>You can </a:t>
            </a:r>
            <a:r>
              <a:rPr lang="es-ES" dirty="0" err="1"/>
              <a:t>create</a:t>
            </a:r>
            <a:r>
              <a:rPr lang="es-ES" dirty="0"/>
              <a:t> a server </a:t>
            </a:r>
            <a:r>
              <a:rPr lang="es-ES" dirty="0" err="1"/>
              <a:t>endpoint</a:t>
            </a:r>
            <a:r>
              <a:rPr lang="es-ES" dirty="0"/>
              <a:t> </a:t>
            </a:r>
            <a:r>
              <a:rPr lang="es-ES" dirty="0" err="1"/>
              <a:t>on</a:t>
            </a:r>
            <a:r>
              <a:rPr lang="es-ES" dirty="0"/>
              <a:t> </a:t>
            </a:r>
            <a:r>
              <a:rPr lang="es-ES" dirty="0" err="1"/>
              <a:t>the</a:t>
            </a:r>
            <a:r>
              <a:rPr lang="es-ES" dirty="0"/>
              <a:t> </a:t>
            </a:r>
            <a:r>
              <a:rPr lang="es-ES" dirty="0" err="1"/>
              <a:t>system</a:t>
            </a:r>
            <a:r>
              <a:rPr lang="es-ES" dirty="0"/>
              <a:t> </a:t>
            </a:r>
            <a:r>
              <a:rPr lang="es-ES" dirty="0" err="1"/>
              <a:t>volume</a:t>
            </a:r>
            <a:r>
              <a:rPr lang="es-ES" dirty="0"/>
              <a:t> </a:t>
            </a:r>
            <a:r>
              <a:rPr lang="es-ES" dirty="0" err="1"/>
              <a:t>but</a:t>
            </a:r>
            <a:r>
              <a:rPr lang="es-ES" dirty="0"/>
              <a:t>, </a:t>
            </a:r>
            <a:r>
              <a:rPr lang="es-ES" dirty="0" err="1"/>
              <a:t>there</a:t>
            </a:r>
            <a:r>
              <a:rPr lang="es-ES" dirty="0"/>
              <a:t> are </a:t>
            </a:r>
            <a:r>
              <a:rPr lang="es-ES" dirty="0" err="1"/>
              <a:t>two</a:t>
            </a:r>
            <a:r>
              <a:rPr lang="es-ES" dirty="0"/>
              <a:t> </a:t>
            </a:r>
            <a:r>
              <a:rPr lang="es-ES" dirty="0" err="1"/>
              <a:t>limitations</a:t>
            </a:r>
            <a:r>
              <a:rPr lang="es-ES" dirty="0"/>
              <a:t> </a:t>
            </a:r>
            <a:r>
              <a:rPr lang="es-ES" dirty="0" err="1"/>
              <a:t>if</a:t>
            </a:r>
            <a:r>
              <a:rPr lang="es-ES" dirty="0"/>
              <a:t> you do so: Cloud </a:t>
            </a:r>
            <a:r>
              <a:rPr lang="es-ES" dirty="0" err="1"/>
              <a:t>tiering</a:t>
            </a:r>
            <a:r>
              <a:rPr lang="es-ES" dirty="0"/>
              <a:t> </a:t>
            </a:r>
            <a:r>
              <a:rPr lang="es-ES" dirty="0" err="1"/>
              <a:t>cannot</a:t>
            </a:r>
            <a:r>
              <a:rPr lang="es-ES" dirty="0"/>
              <a:t> be </a:t>
            </a:r>
            <a:r>
              <a:rPr lang="es-ES" dirty="0" err="1"/>
              <a:t>enabled</a:t>
            </a:r>
            <a:r>
              <a:rPr lang="es-ES" dirty="0"/>
              <a:t>, and </a:t>
            </a:r>
            <a:r>
              <a:rPr lang="es-ES" dirty="0" err="1"/>
              <a:t>rapid</a:t>
            </a:r>
            <a:r>
              <a:rPr lang="es-ES" dirty="0"/>
              <a:t> </a:t>
            </a:r>
            <a:r>
              <a:rPr lang="es-ES" dirty="0" err="1"/>
              <a:t>namespace</a:t>
            </a:r>
            <a:r>
              <a:rPr lang="es-ES" dirty="0"/>
              <a:t> </a:t>
            </a:r>
            <a:r>
              <a:rPr lang="es-ES" dirty="0" err="1"/>
              <a:t>restore</a:t>
            </a:r>
            <a:r>
              <a:rPr lang="es-ES" dirty="0"/>
              <a:t> </a:t>
            </a:r>
            <a:r>
              <a:rPr lang="es-ES" dirty="0" err="1"/>
              <a:t>is</a:t>
            </a:r>
            <a:r>
              <a:rPr lang="es-ES" dirty="0"/>
              <a:t> </a:t>
            </a:r>
            <a:r>
              <a:rPr lang="es-ES" dirty="0" err="1"/>
              <a:t>not</a:t>
            </a:r>
            <a:r>
              <a:rPr lang="es-ES" dirty="0"/>
              <a:t> </a:t>
            </a:r>
            <a:r>
              <a:rPr lang="es-ES" dirty="0" err="1"/>
              <a:t>performed</a:t>
            </a:r>
            <a:r>
              <a:rPr lang="es-ES" dirty="0"/>
              <a:t>.</a:t>
            </a:r>
          </a:p>
          <a:p>
            <a:pPr>
              <a:buFont typeface="Arial" panose="020B0604020202020204" pitchFamily="34" charset="0"/>
              <a:buChar char="•"/>
            </a:pPr>
            <a:r>
              <a:rPr lang="es-ES" b="1" dirty="0"/>
              <a:t>Cloud </a:t>
            </a:r>
            <a:r>
              <a:rPr lang="es-ES" b="1" dirty="0" err="1"/>
              <a:t>Endpoint</a:t>
            </a:r>
            <a:r>
              <a:rPr lang="es-ES" b="1" dirty="0"/>
              <a:t> (</a:t>
            </a:r>
            <a:r>
              <a:rPr lang="es-ES" b="1" dirty="0" err="1"/>
              <a:t>Endpoint</a:t>
            </a:r>
            <a:r>
              <a:rPr lang="es-ES" b="1" dirty="0"/>
              <a:t> de la Nube):</a:t>
            </a:r>
            <a:r>
              <a:rPr lang="es-ES" dirty="0"/>
              <a:t> </a:t>
            </a:r>
          </a:p>
          <a:p>
            <a:pPr marL="742950" lvl="1" indent="-285750">
              <a:buFont typeface="Arial" panose="020B0604020202020204" pitchFamily="34" charset="0"/>
              <a:buChar char="•"/>
            </a:pPr>
            <a:r>
              <a:rPr lang="es-ES" dirty="0"/>
              <a:t>Es un recurso compartido de archivos de Azure que forma parte de un grupo de sincronización.</a:t>
            </a:r>
          </a:p>
          <a:p>
            <a:pPr marL="742950" lvl="1" indent="-285750">
              <a:buFont typeface="Arial" panose="020B0604020202020204" pitchFamily="34" charset="0"/>
              <a:buChar char="•"/>
            </a:pPr>
            <a:r>
              <a:rPr lang="es-ES" dirty="0"/>
              <a:t>Se sincroniza todo el recurso compartido de archivos de Azure, y un recurso compartido de archivos de Azure solo puede ser miembro de un </a:t>
            </a:r>
            <a:r>
              <a:rPr lang="es-ES" dirty="0" err="1"/>
              <a:t>endpoint</a:t>
            </a:r>
            <a:r>
              <a:rPr lang="es-ES" dirty="0"/>
              <a:t> de la nube.</a:t>
            </a:r>
          </a:p>
          <a:p>
            <a:pPr marL="742950" lvl="1" indent="-285750">
              <a:buFont typeface="Arial" panose="020B0604020202020204" pitchFamily="34" charset="0"/>
              <a:buChar char="•"/>
            </a:pPr>
            <a:r>
              <a:rPr lang="es-ES" dirty="0"/>
              <a:t>Por lo tanto, un recurso compartido de archivos de Azure solo puede ser miembro de un grupo de sincronización.</a:t>
            </a:r>
          </a:p>
          <a:p>
            <a:pPr marL="742950" lvl="1" indent="-285750">
              <a:buFont typeface="Arial" panose="020B0604020202020204" pitchFamily="34" charset="0"/>
              <a:buChar char="•"/>
            </a:pPr>
            <a:r>
              <a:rPr lang="es-ES" dirty="0"/>
              <a:t>Si agregas un recurso compartido de archivos de Azure que tiene un conjunto existente de archivos como un </a:t>
            </a:r>
            <a:r>
              <a:rPr lang="es-ES" dirty="0" err="1"/>
              <a:t>endpoint</a:t>
            </a:r>
            <a:r>
              <a:rPr lang="es-ES" dirty="0"/>
              <a:t> de la nube a un grupo de sincronización, los archivos existentes se combinan con cualquier otro archivo que ya esté en otros </a:t>
            </a:r>
            <a:r>
              <a:rPr lang="es-ES" dirty="0" err="1"/>
              <a:t>endpoints</a:t>
            </a:r>
            <a:r>
              <a:rPr lang="es-ES" dirty="0"/>
              <a:t> en el grupo de sincronización.</a:t>
            </a:r>
          </a:p>
          <a:p>
            <a:pPr>
              <a:buNone/>
            </a:pPr>
            <a:r>
              <a:rPr lang="es-ES" b="1" dirty="0"/>
              <a:t>Puntos Clave:</a:t>
            </a:r>
            <a:endParaRPr lang="es-ES" dirty="0"/>
          </a:p>
          <a:p>
            <a:pPr>
              <a:buFont typeface="Arial" panose="020B0604020202020204" pitchFamily="34" charset="0"/>
              <a:buChar char="•"/>
            </a:pPr>
            <a:r>
              <a:rPr lang="es-ES" dirty="0"/>
              <a:t>Azure File </a:t>
            </a:r>
            <a:r>
              <a:rPr lang="es-ES" dirty="0" err="1"/>
              <a:t>Sync</a:t>
            </a:r>
            <a:r>
              <a:rPr lang="es-ES" dirty="0"/>
              <a:t> </a:t>
            </a:r>
            <a:r>
              <a:rPr lang="es-ES" dirty="0" err="1"/>
              <a:t>is</a:t>
            </a:r>
            <a:r>
              <a:rPr lang="es-ES" dirty="0"/>
              <a:t> </a:t>
            </a:r>
            <a:r>
              <a:rPr lang="es-ES" dirty="0" err="1"/>
              <a:t>made</a:t>
            </a:r>
            <a:r>
              <a:rPr lang="es-ES" dirty="0"/>
              <a:t> up </a:t>
            </a:r>
            <a:r>
              <a:rPr lang="es-ES" dirty="0" err="1"/>
              <a:t>of</a:t>
            </a:r>
            <a:r>
              <a:rPr lang="es-ES" dirty="0"/>
              <a:t> </a:t>
            </a:r>
            <a:r>
              <a:rPr lang="es-ES" dirty="0" err="1"/>
              <a:t>many</a:t>
            </a:r>
            <a:r>
              <a:rPr lang="es-ES" dirty="0"/>
              <a:t> </a:t>
            </a:r>
            <a:r>
              <a:rPr lang="es-ES" dirty="0" err="1"/>
              <a:t>components</a:t>
            </a:r>
            <a:r>
              <a:rPr lang="es-ES" dirty="0"/>
              <a:t>.</a:t>
            </a:r>
          </a:p>
          <a:p>
            <a:pPr>
              <a:buFont typeface="Arial" panose="020B0604020202020204" pitchFamily="34" charset="0"/>
              <a:buChar char="•"/>
            </a:pPr>
            <a:r>
              <a:rPr lang="es-ES" dirty="0" err="1"/>
              <a:t>Understanding</a:t>
            </a:r>
            <a:r>
              <a:rPr lang="es-ES" dirty="0"/>
              <a:t> </a:t>
            </a:r>
            <a:r>
              <a:rPr lang="es-ES" dirty="0" err="1"/>
              <a:t>those</a:t>
            </a:r>
            <a:r>
              <a:rPr lang="es-ES" dirty="0"/>
              <a:t> </a:t>
            </a:r>
            <a:r>
              <a:rPr lang="es-ES" dirty="0" err="1"/>
              <a:t>components</a:t>
            </a:r>
            <a:r>
              <a:rPr lang="es-ES" dirty="0"/>
              <a:t> </a:t>
            </a:r>
            <a:r>
              <a:rPr lang="es-ES" dirty="0" err="1"/>
              <a:t>is</a:t>
            </a:r>
            <a:r>
              <a:rPr lang="es-ES" dirty="0"/>
              <a:t> </a:t>
            </a:r>
            <a:r>
              <a:rPr lang="es-ES" dirty="0" err="1"/>
              <a:t>key</a:t>
            </a:r>
            <a:r>
              <a:rPr lang="es-ES" dirty="0"/>
              <a:t> to a </a:t>
            </a:r>
            <a:r>
              <a:rPr lang="es-ES" dirty="0" err="1"/>
              <a:t>succesful</a:t>
            </a:r>
            <a:r>
              <a:rPr lang="es-ES" dirty="0"/>
              <a:t> </a:t>
            </a:r>
            <a:r>
              <a:rPr lang="es-ES" dirty="0" err="1"/>
              <a:t>deployment</a:t>
            </a:r>
            <a:r>
              <a:rPr lang="es-ES" dirty="0"/>
              <a:t>.</a:t>
            </a:r>
          </a:p>
          <a:p>
            <a:pPr>
              <a:buFont typeface="Arial" panose="020B0604020202020204" pitchFamily="34" charset="0"/>
              <a:buChar char="•"/>
            </a:pPr>
            <a:r>
              <a:rPr lang="es-ES" dirty="0" err="1"/>
              <a:t>The</a:t>
            </a:r>
            <a:r>
              <a:rPr lang="es-ES" dirty="0"/>
              <a:t> </a:t>
            </a:r>
            <a:r>
              <a:rPr lang="es-ES" dirty="0" err="1"/>
              <a:t>sync</a:t>
            </a:r>
            <a:r>
              <a:rPr lang="es-ES" dirty="0"/>
              <a:t> </a:t>
            </a:r>
            <a:r>
              <a:rPr lang="es-ES" dirty="0" err="1"/>
              <a:t>group</a:t>
            </a:r>
            <a:r>
              <a:rPr lang="es-ES" dirty="0"/>
              <a:t> </a:t>
            </a:r>
            <a:r>
              <a:rPr lang="es-ES" dirty="0" err="1"/>
              <a:t>is</a:t>
            </a:r>
            <a:r>
              <a:rPr lang="es-ES" dirty="0"/>
              <a:t> </a:t>
            </a:r>
            <a:r>
              <a:rPr lang="es-ES" dirty="0" err="1"/>
              <a:t>the</a:t>
            </a:r>
            <a:r>
              <a:rPr lang="es-ES" dirty="0"/>
              <a:t> </a:t>
            </a:r>
            <a:r>
              <a:rPr lang="es-ES" dirty="0" err="1"/>
              <a:t>core</a:t>
            </a:r>
            <a:r>
              <a:rPr lang="es-ES" dirty="0"/>
              <a:t> </a:t>
            </a:r>
            <a:r>
              <a:rPr lang="es-ES" dirty="0" err="1"/>
              <a:t>object</a:t>
            </a:r>
            <a:r>
              <a:rPr lang="es-ES" dirty="0"/>
              <a:t> </a:t>
            </a:r>
            <a:r>
              <a:rPr lang="es-ES" dirty="0" err="1"/>
              <a:t>that</a:t>
            </a:r>
            <a:r>
              <a:rPr lang="es-ES" dirty="0"/>
              <a:t> </a:t>
            </a:r>
            <a:r>
              <a:rPr lang="es-ES" dirty="0" err="1"/>
              <a:t>keeps</a:t>
            </a:r>
            <a:r>
              <a:rPr lang="es-ES" dirty="0"/>
              <a:t> files in </a:t>
            </a:r>
            <a:r>
              <a:rPr lang="es-ES" dirty="0" err="1"/>
              <a:t>sync</a:t>
            </a:r>
            <a:r>
              <a:rPr lang="es-ES" dirty="0"/>
              <a:t>.</a:t>
            </a:r>
          </a:p>
          <a:p>
            <a:r>
              <a:rPr lang="es-ES" dirty="0"/>
              <a:t>En resumen, Azure File </a:t>
            </a:r>
            <a:r>
              <a:rPr lang="es-ES" dirty="0" err="1"/>
              <a:t>Sync</a:t>
            </a:r>
            <a:r>
              <a:rPr lang="es-ES" dirty="0"/>
              <a:t> utiliza una arquitectura compleja para permitir la sincronización de archivos entre entornos locales y la nube, y es importante comprender cada componente para implementar y administrar correctamente el servicio.</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3086816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pPr>
              <a:buNone/>
            </a:pPr>
            <a:r>
              <a:rPr lang="es-ES" b="1" dirty="0"/>
              <a:t>Pasos para Configurar Azure File </a:t>
            </a:r>
            <a:r>
              <a:rPr lang="es-ES" b="1" dirty="0" err="1"/>
              <a:t>Sync</a:t>
            </a:r>
            <a:r>
              <a:rPr lang="es-ES" b="1" dirty="0"/>
              <a:t>:</a:t>
            </a:r>
            <a:endParaRPr lang="es-ES" dirty="0"/>
          </a:p>
          <a:p>
            <a:pPr>
              <a:buFont typeface="+mj-lt"/>
              <a:buAutoNum type="arabicPeriod"/>
            </a:pPr>
            <a:r>
              <a:rPr lang="es-ES" b="1" dirty="0"/>
              <a:t>Implementar el Storage </a:t>
            </a:r>
            <a:r>
              <a:rPr lang="es-ES" b="1" dirty="0" err="1"/>
              <a:t>Sync</a:t>
            </a:r>
            <a:r>
              <a:rPr lang="es-ES" b="1" dirty="0"/>
              <a:t> </a:t>
            </a:r>
            <a:r>
              <a:rPr lang="es-ES" b="1" dirty="0" err="1"/>
              <a:t>Service</a:t>
            </a:r>
            <a:r>
              <a:rPr lang="es-ES" b="1" dirty="0"/>
              <a:t>:</a:t>
            </a:r>
            <a:endParaRPr lang="es-ES" dirty="0"/>
          </a:p>
          <a:p>
            <a:pPr marL="742950" lvl="1" indent="-285750">
              <a:buFont typeface="+mj-lt"/>
              <a:buAutoNum type="arabicPeriod"/>
            </a:pPr>
            <a:r>
              <a:rPr lang="es-ES" dirty="0"/>
              <a:t>El Storage </a:t>
            </a:r>
            <a:r>
              <a:rPr lang="es-ES" dirty="0" err="1"/>
              <a:t>Sync</a:t>
            </a:r>
            <a:r>
              <a:rPr lang="es-ES" dirty="0"/>
              <a:t> </a:t>
            </a:r>
            <a:r>
              <a:rPr lang="es-ES" dirty="0" err="1"/>
              <a:t>Service</a:t>
            </a:r>
            <a:r>
              <a:rPr lang="es-ES" dirty="0"/>
              <a:t> se puede implementar desde el portal de Azure.</a:t>
            </a:r>
          </a:p>
          <a:p>
            <a:pPr marL="742950" lvl="1" indent="-285750">
              <a:buFont typeface="+mj-lt"/>
              <a:buAutoNum type="arabicPeriod"/>
            </a:pPr>
            <a:r>
              <a:rPr lang="es-ES" dirty="0"/>
              <a:t>Necesitarás proporcionar el Nombre, la Suscripción, el Grupo de Recursos y la Ubicación.</a:t>
            </a:r>
          </a:p>
          <a:p>
            <a:pPr>
              <a:buFont typeface="+mj-lt"/>
              <a:buAutoNum type="arabicPeriod"/>
            </a:pPr>
            <a:r>
              <a:rPr lang="es-ES" b="1" dirty="0"/>
              <a:t>Preparar Windows Server para usar con Azure File </a:t>
            </a:r>
            <a:r>
              <a:rPr lang="es-ES" b="1" dirty="0" err="1"/>
              <a:t>Sync</a:t>
            </a:r>
            <a:r>
              <a:rPr lang="es-ES" b="1" dirty="0"/>
              <a:t>:</a:t>
            </a:r>
            <a:endParaRPr lang="es-ES" dirty="0"/>
          </a:p>
          <a:p>
            <a:pPr marL="742950" lvl="1" indent="-285750">
              <a:buFont typeface="+mj-lt"/>
              <a:buAutoNum type="arabicPeriod"/>
            </a:pPr>
            <a:r>
              <a:rPr lang="es-ES" dirty="0"/>
              <a:t>Para cada servidor que pretendas usar con Azure File </a:t>
            </a:r>
            <a:r>
              <a:rPr lang="es-ES" dirty="0" err="1"/>
              <a:t>Sync</a:t>
            </a:r>
            <a:r>
              <a:rPr lang="es-ES" dirty="0"/>
              <a:t>, incluidos los nodos de servidor en un clúster de conmutación por error, deberás configurar el servidor.</a:t>
            </a:r>
          </a:p>
          <a:p>
            <a:pPr marL="742950" lvl="1" indent="-285750">
              <a:buFont typeface="+mj-lt"/>
              <a:buAutoNum type="arabicPeriod"/>
            </a:pPr>
            <a:r>
              <a:rPr lang="es-ES" dirty="0"/>
              <a:t>Los pasos de preparación incluyen deshabilitar temporalmente la Seguridad Mejorada de Internet Explorer y asegurarte de tener la versión más reciente de PowerShell.</a:t>
            </a:r>
          </a:p>
          <a:p>
            <a:pPr>
              <a:buFont typeface="+mj-lt"/>
              <a:buAutoNum type="arabicPeriod"/>
            </a:pPr>
            <a:r>
              <a:rPr lang="es-ES" b="1" dirty="0"/>
              <a:t>Instalar el Agente de Azure File </a:t>
            </a:r>
            <a:r>
              <a:rPr lang="es-ES" b="1" dirty="0" err="1"/>
              <a:t>Sync</a:t>
            </a:r>
            <a:r>
              <a:rPr lang="es-ES" b="1" dirty="0"/>
              <a:t>:</a:t>
            </a:r>
            <a:endParaRPr lang="es-ES" dirty="0"/>
          </a:p>
          <a:p>
            <a:pPr marL="742950" lvl="1" indent="-285750">
              <a:buFont typeface="+mj-lt"/>
              <a:buAutoNum type="arabicPeriod"/>
            </a:pPr>
            <a:r>
              <a:rPr lang="es-ES" dirty="0"/>
              <a:t>El agente de Azure File </a:t>
            </a:r>
            <a:r>
              <a:rPr lang="es-ES" dirty="0" err="1"/>
              <a:t>Sync</a:t>
            </a:r>
            <a:r>
              <a:rPr lang="es-ES" dirty="0"/>
              <a:t> es un paquete descargable que permite que Windows Server se sincronice con un recurso compartido de archivos de Azure.</a:t>
            </a:r>
          </a:p>
          <a:p>
            <a:pPr marL="742950" lvl="1" indent="-285750">
              <a:buFont typeface="+mj-lt"/>
              <a:buAutoNum type="arabicPeriod"/>
            </a:pPr>
            <a:r>
              <a:rPr lang="es-ES" dirty="0"/>
              <a:t>El paquete de instalación del agente de Azure File </a:t>
            </a:r>
            <a:r>
              <a:rPr lang="es-ES" dirty="0" err="1"/>
              <a:t>Sync</a:t>
            </a:r>
            <a:r>
              <a:rPr lang="es-ES" dirty="0"/>
              <a:t> debería instalarse relativamente rápido.</a:t>
            </a:r>
          </a:p>
          <a:p>
            <a:pPr marL="742950" lvl="1" indent="-285750">
              <a:buFont typeface="+mj-lt"/>
              <a:buAutoNum type="arabicPeriod"/>
            </a:pPr>
            <a:r>
              <a:rPr lang="es-ES" dirty="0"/>
              <a:t>Se recomienda mantener la ruta de instalación predeterminada y habilitar Microsoft </a:t>
            </a:r>
            <a:r>
              <a:rPr lang="es-ES" dirty="0" err="1"/>
              <a:t>Update</a:t>
            </a:r>
            <a:r>
              <a:rPr lang="es-ES" dirty="0"/>
              <a:t> para mantener Azure File </a:t>
            </a:r>
            <a:r>
              <a:rPr lang="es-ES" dirty="0" err="1"/>
              <a:t>Sync</a:t>
            </a:r>
            <a:r>
              <a:rPr lang="es-ES" dirty="0"/>
              <a:t> actualizado.</a:t>
            </a:r>
          </a:p>
          <a:p>
            <a:pPr>
              <a:buFont typeface="+mj-lt"/>
              <a:buAutoNum type="arabicPeriod"/>
            </a:pPr>
            <a:r>
              <a:rPr lang="es-ES" b="1" dirty="0"/>
              <a:t>Registrar Windows Server con el Storage </a:t>
            </a:r>
            <a:r>
              <a:rPr lang="es-ES" b="1" dirty="0" err="1"/>
              <a:t>Sync</a:t>
            </a:r>
            <a:r>
              <a:rPr lang="es-ES" b="1" dirty="0"/>
              <a:t> </a:t>
            </a:r>
            <a:r>
              <a:rPr lang="es-ES" b="1" dirty="0" err="1"/>
              <a:t>Service</a:t>
            </a:r>
            <a:r>
              <a:rPr lang="es-ES" b="1" dirty="0"/>
              <a:t>:</a:t>
            </a:r>
            <a:endParaRPr lang="es-ES" dirty="0"/>
          </a:p>
          <a:p>
            <a:pPr marL="742950" lvl="1" indent="-285750">
              <a:buFont typeface="+mj-lt"/>
              <a:buAutoNum type="arabicPeriod"/>
            </a:pPr>
            <a:r>
              <a:rPr lang="es-ES" dirty="0"/>
              <a:t>Cuando finaliza la instalación del agente de Azure File </a:t>
            </a:r>
            <a:r>
              <a:rPr lang="es-ES" dirty="0" err="1"/>
              <a:t>Sync</a:t>
            </a:r>
            <a:r>
              <a:rPr lang="es-ES" dirty="0"/>
              <a:t>, la interfaz de usuario de Registro de Servidor se abre automáticamente.</a:t>
            </a:r>
          </a:p>
          <a:p>
            <a:pPr marL="742950" lvl="1" indent="-285750">
              <a:buFont typeface="+mj-lt"/>
              <a:buAutoNum type="arabicPeriod"/>
            </a:pPr>
            <a:r>
              <a:rPr lang="es-ES" dirty="0"/>
              <a:t>Registrar Windows Server con un Storage </a:t>
            </a:r>
            <a:r>
              <a:rPr lang="es-ES" dirty="0" err="1"/>
              <a:t>Sync</a:t>
            </a:r>
            <a:r>
              <a:rPr lang="es-ES" dirty="0"/>
              <a:t> </a:t>
            </a:r>
            <a:r>
              <a:rPr lang="es-ES" dirty="0" err="1"/>
              <a:t>Service</a:t>
            </a:r>
            <a:r>
              <a:rPr lang="es-ES" dirty="0"/>
              <a:t> establece una relación de confianza entre tu servidor (o clúster) y el Storage </a:t>
            </a:r>
            <a:r>
              <a:rPr lang="es-ES" dirty="0" err="1"/>
              <a:t>Sync</a:t>
            </a:r>
            <a:r>
              <a:rPr lang="es-ES" dirty="0"/>
              <a:t> </a:t>
            </a:r>
            <a:r>
              <a:rPr lang="es-ES" dirty="0" err="1"/>
              <a:t>Service</a:t>
            </a:r>
            <a:r>
              <a:rPr lang="es-ES" dirty="0"/>
              <a:t>.</a:t>
            </a:r>
          </a:p>
          <a:p>
            <a:pPr marL="742950" lvl="1" indent="-285750">
              <a:buFont typeface="+mj-lt"/>
              <a:buAutoNum type="arabicPeriod"/>
            </a:pPr>
            <a:r>
              <a:rPr lang="es-ES" dirty="0"/>
              <a:t>El registro requiere tu ID de Suscripción, Grupo de Recursos y Storage </a:t>
            </a:r>
            <a:r>
              <a:rPr lang="es-ES" dirty="0" err="1"/>
              <a:t>Sync</a:t>
            </a:r>
            <a:r>
              <a:rPr lang="es-ES" dirty="0"/>
              <a:t> </a:t>
            </a:r>
            <a:r>
              <a:rPr lang="es-ES" dirty="0" err="1"/>
              <a:t>Service</a:t>
            </a:r>
            <a:r>
              <a:rPr lang="es-ES" dirty="0"/>
              <a:t> (creado en el paso uno).</a:t>
            </a:r>
          </a:p>
          <a:p>
            <a:pPr marL="742950" lvl="1" indent="-285750">
              <a:buFont typeface="+mj-lt"/>
              <a:buAutoNum type="arabicPeriod"/>
            </a:pPr>
            <a:r>
              <a:rPr lang="es-ES" dirty="0"/>
              <a:t>Un servidor (o clúster) solo se puede registrar con un Storage </a:t>
            </a:r>
            <a:r>
              <a:rPr lang="es-ES" dirty="0" err="1"/>
              <a:t>Sync</a:t>
            </a:r>
            <a:r>
              <a:rPr lang="es-ES" dirty="0"/>
              <a:t> </a:t>
            </a:r>
            <a:r>
              <a:rPr lang="es-ES" dirty="0" err="1"/>
              <a:t>Service</a:t>
            </a:r>
            <a:r>
              <a:rPr lang="es-ES" dirty="0"/>
              <a:t> a la vez.</a:t>
            </a:r>
          </a:p>
          <a:p>
            <a:pPr>
              <a:buNone/>
            </a:pPr>
            <a:r>
              <a:rPr lang="es-ES" b="1" dirty="0"/>
              <a:t>Punto Clave:</a:t>
            </a:r>
            <a:endParaRPr lang="es-ES" dirty="0"/>
          </a:p>
          <a:p>
            <a:pPr>
              <a:buFont typeface="Arial" panose="020B0604020202020204" pitchFamily="34" charset="0"/>
              <a:buChar char="•"/>
            </a:pPr>
            <a:r>
              <a:rPr lang="es-ES" dirty="0"/>
              <a:t>Después de configurar File </a:t>
            </a:r>
            <a:r>
              <a:rPr lang="es-ES" dirty="0" err="1"/>
              <a:t>Sync</a:t>
            </a:r>
            <a:r>
              <a:rPr lang="es-ES" dirty="0"/>
              <a:t>, deberás configurar la sincronización de archivos.</a:t>
            </a:r>
          </a:p>
          <a:p>
            <a:r>
              <a:rPr lang="es-ES" dirty="0"/>
              <a:t>En resumen, la configuración de Azure File </a:t>
            </a:r>
            <a:r>
              <a:rPr lang="es-ES" dirty="0" err="1"/>
              <a:t>Sync</a:t>
            </a:r>
            <a:r>
              <a:rPr lang="es-ES" dirty="0"/>
              <a:t> implica una serie de pasos que incluyen la implementación del servicio, la preparación del servidor, la instalación del agente y el registro del servidor.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474241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6113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buNone/>
            </a:pPr>
            <a:r>
              <a:rPr lang="es-ES" b="1" dirty="0"/>
              <a:t>Azure Storage Explorer:</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Es una aplicación independiente que facilita el trabajo con datos de Azure Storage en Windows, macOS y Linux.</a:t>
            </a:r>
          </a:p>
          <a:p>
            <a:pPr marL="742950" lvl="1" indent="-285750">
              <a:buFont typeface="Arial" panose="020B0604020202020204" pitchFamily="34" charset="0"/>
              <a:buChar char="•"/>
            </a:pPr>
            <a:r>
              <a:rPr lang="es-ES" dirty="0"/>
              <a:t>Permite acceder a múltiples cuentas y suscripciones y administrar todo el contenido de almacenamiento.</a:t>
            </a:r>
          </a:p>
          <a:p>
            <a:pPr>
              <a:buFont typeface="Arial" panose="020B0604020202020204" pitchFamily="34" charset="0"/>
              <a:buChar char="•"/>
            </a:pPr>
            <a:r>
              <a:rPr lang="es-ES" b="1" dirty="0"/>
              <a:t>Permisos:</a:t>
            </a:r>
            <a:r>
              <a:rPr lang="es-ES" dirty="0"/>
              <a:t> </a:t>
            </a:r>
          </a:p>
          <a:p>
            <a:pPr marL="742950" lvl="1" indent="-285750">
              <a:buFont typeface="Arial" panose="020B0604020202020204" pitchFamily="34" charset="0"/>
              <a:buChar char="•"/>
            </a:pPr>
            <a:r>
              <a:rPr lang="es-ES" dirty="0"/>
              <a:t>Para acceder completamente a los recursos después de iniciar sesión, Storage Explorer requiere permisos de administración (Azure </a:t>
            </a:r>
            <a:r>
              <a:rPr lang="es-ES" dirty="0" err="1"/>
              <a:t>Resource</a:t>
            </a:r>
            <a:r>
              <a:rPr lang="es-ES" dirty="0"/>
              <a:t> Manager) y de capa de datos.</a:t>
            </a:r>
          </a:p>
          <a:p>
            <a:pPr marL="742950" lvl="1" indent="-285750">
              <a:buFont typeface="Arial" panose="020B0604020202020204" pitchFamily="34" charset="0"/>
              <a:buChar char="•"/>
            </a:pPr>
            <a:r>
              <a:rPr lang="es-ES" dirty="0"/>
              <a:t>Esto significa que necesitas permisos de Azure Active </a:t>
            </a:r>
            <a:r>
              <a:rPr lang="es-ES" dirty="0" err="1"/>
              <a:t>Directory</a:t>
            </a:r>
            <a:r>
              <a:rPr lang="es-ES" dirty="0"/>
              <a:t> (Azure AD), que te dan acceso a tu cuenta de almacenamiento, los contenedores en la cuenta y los datos en los contenedores.</a:t>
            </a:r>
          </a:p>
          <a:p>
            <a:pPr>
              <a:buFont typeface="Arial" panose="020B0604020202020204" pitchFamily="34" charset="0"/>
              <a:buChar char="•"/>
            </a:pPr>
            <a:r>
              <a:rPr lang="es-ES" b="1" dirty="0"/>
              <a:t>Conexión al Almacenamiento:</a:t>
            </a:r>
            <a:r>
              <a:rPr lang="es-ES" dirty="0"/>
              <a:t> </a:t>
            </a:r>
          </a:p>
          <a:p>
            <a:pPr marL="742950" lvl="1" indent="-285750">
              <a:buFont typeface="Arial" panose="020B0604020202020204" pitchFamily="34" charset="0"/>
              <a:buChar char="•"/>
            </a:pPr>
            <a:r>
              <a:rPr lang="es-ES" dirty="0"/>
              <a:t>Conectarse a cuentas de almacenamiento asociadas con tus suscripciones de Azure.</a:t>
            </a:r>
          </a:p>
          <a:p>
            <a:pPr marL="742950" lvl="1" indent="-285750">
              <a:buFont typeface="Arial" panose="020B0604020202020204" pitchFamily="34" charset="0"/>
              <a:buChar char="•"/>
            </a:pPr>
            <a:r>
              <a:rPr lang="es-ES" dirty="0"/>
              <a:t>Conectarse a cuentas de almacenamiento y servicios que se comparten desde otras suscripciones de Azure.</a:t>
            </a:r>
          </a:p>
          <a:p>
            <a:pPr marL="742950" lvl="1" indent="-285750">
              <a:buFont typeface="Arial" panose="020B0604020202020204" pitchFamily="34" charset="0"/>
              <a:buChar char="•"/>
            </a:pPr>
            <a:r>
              <a:rPr lang="es-ES" dirty="0"/>
              <a:t>Conectarse y administrar el almacenamiento local mediante el emulador de Azure Storage.</a:t>
            </a:r>
          </a:p>
          <a:p>
            <a:pPr>
              <a:buFont typeface="Arial" panose="020B0604020202020204" pitchFamily="34" charset="0"/>
              <a:buChar char="•"/>
            </a:pPr>
            <a:r>
              <a:rPr lang="es-ES" b="1" dirty="0"/>
              <a:t>Trabajar con Almacenamiento Global y Nacional de Azure:</a:t>
            </a:r>
            <a:r>
              <a:rPr lang="es-ES" dirty="0"/>
              <a:t> </a:t>
            </a:r>
          </a:p>
          <a:p>
            <a:pPr marL="742950" lvl="1" indent="-285750">
              <a:buFont typeface="Arial" panose="020B0604020202020204" pitchFamily="34" charset="0"/>
              <a:buChar char="•"/>
            </a:pPr>
            <a:r>
              <a:rPr lang="es-ES" dirty="0"/>
              <a:t>Conectarse a una suscripción de Azure. Administrar recursos de almacenamiento que pertenecen a tu suscripción de Azure.</a:t>
            </a:r>
          </a:p>
          <a:p>
            <a:pPr marL="742950" lvl="1" indent="-285750">
              <a:buFont typeface="Arial" panose="020B0604020202020204" pitchFamily="34" charset="0"/>
              <a:buChar char="•"/>
            </a:pPr>
            <a:r>
              <a:rPr lang="es-ES" dirty="0"/>
              <a:t>Trabajar con almacenamiento de desarrollo local. Administrar el almacenamiento local mediante el emulador de Azure Storage.</a:t>
            </a:r>
          </a:p>
          <a:p>
            <a:pPr marL="742950" lvl="1" indent="-285750">
              <a:buFont typeface="Arial" panose="020B0604020202020204" pitchFamily="34" charset="0"/>
              <a:buChar char="•"/>
            </a:pPr>
            <a:r>
              <a:rPr lang="es-ES" dirty="0"/>
              <a:t>Adjuntar a almacenamiento externo. Administrar recursos de almacenamiento que pertenecen a otra suscripción de Azure o que están bajo nubes nacionales de Azure utilizando el nombre, la clave y los </a:t>
            </a:r>
            <a:r>
              <a:rPr lang="es-ES" dirty="0" err="1"/>
              <a:t>endpoints</a:t>
            </a:r>
            <a:r>
              <a:rPr lang="es-ES" dirty="0"/>
              <a:t> de la cuenta de almacenamiento.</a:t>
            </a:r>
          </a:p>
          <a:p>
            <a:pPr marL="742950" lvl="1" indent="-285750">
              <a:buFont typeface="Arial" panose="020B0604020202020204" pitchFamily="34" charset="0"/>
              <a:buChar char="•"/>
            </a:pPr>
            <a:r>
              <a:rPr lang="es-ES" dirty="0"/>
              <a:t>Adjuntar una cuenta de almacenamiento utilizando una SAS. Administrar recursos de almacenamiento que pertenecen a otra suscripción de Azure utilizando una firma de acceso compartido (SAS).</a:t>
            </a:r>
          </a:p>
          <a:p>
            <a:pPr marL="742950" lvl="1" indent="-285750">
              <a:buFont typeface="Arial" panose="020B0604020202020204" pitchFamily="34" charset="0"/>
              <a:buChar char="•"/>
            </a:pPr>
            <a:r>
              <a:rPr lang="es-ES" dirty="0"/>
              <a:t>Adjuntar un servicio utilizando una SAS. Administrar un servicio de almacenamiento específico (contenedor blob, cola o tabla) que pertenece a otra suscripción de Azure utilizando una SAS.</a:t>
            </a:r>
          </a:p>
          <a:p>
            <a:pPr marL="742950" lvl="1" indent="-285750">
              <a:buFont typeface="Arial" panose="020B0604020202020204" pitchFamily="34" charset="0"/>
              <a:buChar char="•"/>
            </a:pPr>
            <a:r>
              <a:rPr lang="es-ES" dirty="0"/>
              <a:t>Conectarse a una cuenta de Azure Cosmos DB utilizando una cadena de conexión. Administrar la cuenta de Cosmos DB utilizando una cadena de conexión.</a:t>
            </a:r>
          </a:p>
          <a:p>
            <a:pPr>
              <a:buFont typeface="Arial" panose="020B0604020202020204" pitchFamily="34" charset="0"/>
              <a:buChar char="•"/>
            </a:pPr>
            <a:r>
              <a:rPr lang="es-ES" b="1" dirty="0"/>
              <a:t>Acceso a Cuentas de Almacenamiento Externas:</a:t>
            </a:r>
            <a:r>
              <a:rPr lang="es-ES" dirty="0"/>
              <a:t> </a:t>
            </a:r>
          </a:p>
          <a:p>
            <a:pPr marL="742950" lvl="1" indent="-285750">
              <a:buFont typeface="Arial" panose="020B0604020202020204" pitchFamily="34" charset="0"/>
              <a:buChar char="•"/>
            </a:pPr>
            <a:r>
              <a:rPr lang="es-ES" dirty="0"/>
              <a:t>Storage Explorer permite adjuntar a cuentas de almacenamiento externas para que las cuentas de almacenamiento se puedan compartir fácilmente.</a:t>
            </a:r>
          </a:p>
          <a:p>
            <a:pPr marL="742950" lvl="1" indent="-285750">
              <a:buFont typeface="Arial" panose="020B0604020202020204" pitchFamily="34" charset="0"/>
              <a:buChar char="•"/>
            </a:pPr>
            <a:r>
              <a:rPr lang="es-ES" dirty="0"/>
              <a:t>Para crear la conexión, necesitarás el nombre de la cuenta de almacenamiento y la clave de la cuenta.</a:t>
            </a:r>
          </a:p>
          <a:p>
            <a:pPr marL="742950" lvl="1" indent="-285750">
              <a:buFont typeface="Arial" panose="020B0604020202020204" pitchFamily="34" charset="0"/>
              <a:buChar char="•"/>
            </a:pPr>
            <a:r>
              <a:rPr lang="es-ES" dirty="0"/>
              <a:t>En el portal, la clave de la cuenta se llama clave1.</a:t>
            </a:r>
          </a:p>
          <a:p>
            <a:pPr marL="742950" lvl="1" indent="-285750">
              <a:buFont typeface="Arial" panose="020B0604020202020204" pitchFamily="34" charset="0"/>
              <a:buChar char="•"/>
            </a:pPr>
            <a:r>
              <a:rPr lang="es-ES" dirty="0"/>
              <a:t>Para utilizar un nombre y una clave de una nube nacional, utiliza el menú desplegable del dominio de los </a:t>
            </a:r>
            <a:r>
              <a:rPr lang="es-ES" dirty="0" err="1"/>
              <a:t>endpoints</a:t>
            </a:r>
            <a:r>
              <a:rPr lang="es-ES" dirty="0"/>
              <a:t> de almacenamiento para seleccionar "Otro" y luego introduce el dominio del </a:t>
            </a:r>
            <a:r>
              <a:rPr lang="es-ES" dirty="0" err="1"/>
              <a:t>endpoint</a:t>
            </a:r>
            <a:r>
              <a:rPr lang="es-ES" dirty="0"/>
              <a:t> de almacenamiento personalizado.</a:t>
            </a:r>
          </a:p>
          <a:p>
            <a:pPr>
              <a:buFont typeface="Arial" panose="020B0604020202020204" pitchFamily="34" charset="0"/>
              <a:buChar char="•"/>
            </a:pPr>
            <a:r>
              <a:rPr lang="es-ES" b="1" dirty="0"/>
              <a:t>Claves de Acceso:</a:t>
            </a:r>
            <a:r>
              <a:rPr lang="es-ES" dirty="0"/>
              <a:t> </a:t>
            </a:r>
          </a:p>
          <a:p>
            <a:pPr marL="742950" lvl="1" indent="-285750">
              <a:buFont typeface="Arial" panose="020B0604020202020204" pitchFamily="34" charset="0"/>
              <a:buChar char="•"/>
            </a:pPr>
            <a:r>
              <a:rPr lang="es-ES" dirty="0"/>
              <a:t>Las claves de acceso se utilizan para autenticar tus aplicaciones al realizar solicitudes a esta cuenta de almacenamiento de Azure.</a:t>
            </a:r>
          </a:p>
          <a:p>
            <a:pPr marL="742950" lvl="1" indent="-285750">
              <a:buFont typeface="Arial" panose="020B0604020202020204" pitchFamily="34" charset="0"/>
              <a:buChar char="•"/>
            </a:pPr>
            <a:r>
              <a:rPr lang="es-ES" dirty="0"/>
              <a:t>Almacena tus claves de acceso de forma segura (por ejemplo, utilizando Azure Key </a:t>
            </a:r>
            <a:r>
              <a:rPr lang="es-ES" dirty="0" err="1"/>
              <a:t>Vault</a:t>
            </a:r>
            <a:r>
              <a:rPr lang="es-ES" dirty="0"/>
              <a:t>) y no las compartas.</a:t>
            </a:r>
          </a:p>
          <a:p>
            <a:pPr marL="742950" lvl="1" indent="-285750">
              <a:buFont typeface="Arial" panose="020B0604020202020204" pitchFamily="34" charset="0"/>
              <a:buChar char="•"/>
            </a:pPr>
            <a:r>
              <a:rPr lang="es-ES" dirty="0"/>
              <a:t>Se recomienda regenerar tus claves de acceso regularmente.</a:t>
            </a:r>
          </a:p>
          <a:p>
            <a:pPr marL="742950" lvl="1" indent="-285750">
              <a:buFont typeface="Arial" panose="020B0604020202020204" pitchFamily="34" charset="0"/>
              <a:buChar char="•"/>
            </a:pPr>
            <a:r>
              <a:rPr lang="es-ES" dirty="0"/>
              <a:t>Se te proporcionan dos claves de acceso para que puedas mantener las conexiones utilizando una clave mientras regeneras la otra.</a:t>
            </a:r>
          </a:p>
          <a:p>
            <a:pPr marL="742950" lvl="1" indent="-285750">
              <a:buFont typeface="Arial" panose="020B0604020202020204" pitchFamily="34" charset="0"/>
              <a:buChar char="•"/>
            </a:pPr>
            <a:r>
              <a:rPr lang="es-ES" dirty="0"/>
              <a:t>Cuando regeneras tus claves de acceso, debes actualizar cualquier recurso y aplicación de Azure que acceda a esta cuenta de almacenamiento para que utilice las nuevas claves.</a:t>
            </a:r>
          </a:p>
          <a:p>
            <a:pPr marL="742950" lvl="1" indent="-285750">
              <a:buFont typeface="Arial" panose="020B0604020202020204" pitchFamily="34" charset="0"/>
              <a:buChar char="•"/>
            </a:pPr>
            <a:r>
              <a:rPr lang="es-ES" dirty="0"/>
              <a:t>Esta acción no interrumpirá el acceso a los discos desde tus máquinas virtuales.</a:t>
            </a:r>
          </a:p>
          <a:p>
            <a:pPr>
              <a:buFont typeface="Arial" panose="020B0604020202020204" pitchFamily="34" charset="0"/>
              <a:buChar char="•"/>
            </a:pPr>
            <a:r>
              <a:rPr lang="es-ES" b="1" dirty="0"/>
              <a:t>Acceso Completo:</a:t>
            </a:r>
            <a:r>
              <a:rPr lang="es-ES" dirty="0"/>
              <a:t> </a:t>
            </a:r>
          </a:p>
          <a:p>
            <a:pPr marL="742950" lvl="1" indent="-285750">
              <a:buFont typeface="Arial" panose="020B0604020202020204" pitchFamily="34" charset="0"/>
              <a:buChar char="•"/>
            </a:pPr>
            <a:r>
              <a:rPr lang="es-ES" dirty="0"/>
              <a:t>Este método de conexión proporciona acceso a toda la cuenta de almacenamiento.</a:t>
            </a:r>
          </a:p>
          <a:p>
            <a:pPr>
              <a:buNone/>
            </a:pPr>
            <a:r>
              <a:rPr lang="es-ES" b="1" dirty="0"/>
              <a:t>Puntos Clave:</a:t>
            </a:r>
            <a:endParaRPr lang="es-ES" dirty="0"/>
          </a:p>
          <a:p>
            <a:pPr>
              <a:buFont typeface="Arial" panose="020B0604020202020204" pitchFamily="34" charset="0"/>
              <a:buChar char="•"/>
            </a:pPr>
            <a:r>
              <a:rPr lang="es-ES" dirty="0"/>
              <a:t>Azure Storage Explorer </a:t>
            </a:r>
            <a:r>
              <a:rPr lang="es-ES" dirty="0" err="1"/>
              <a:t>is</a:t>
            </a:r>
            <a:r>
              <a:rPr lang="es-ES" dirty="0"/>
              <a:t> a </a:t>
            </a:r>
            <a:r>
              <a:rPr lang="es-ES" dirty="0" err="1"/>
              <a:t>powerful</a:t>
            </a:r>
            <a:r>
              <a:rPr lang="es-ES" dirty="0"/>
              <a:t> </a:t>
            </a:r>
            <a:r>
              <a:rPr lang="es-ES" dirty="0" err="1"/>
              <a:t>tool</a:t>
            </a:r>
            <a:r>
              <a:rPr lang="es-ES" dirty="0"/>
              <a:t> </a:t>
            </a:r>
            <a:r>
              <a:rPr lang="es-ES" dirty="0" err="1"/>
              <a:t>for</a:t>
            </a:r>
            <a:r>
              <a:rPr lang="es-ES" dirty="0"/>
              <a:t> </a:t>
            </a:r>
            <a:r>
              <a:rPr lang="es-ES" dirty="0" err="1"/>
              <a:t>managing</a:t>
            </a:r>
            <a:r>
              <a:rPr lang="es-ES" dirty="0"/>
              <a:t> Azure </a:t>
            </a:r>
            <a:r>
              <a:rPr lang="es-ES" dirty="0" err="1"/>
              <a:t>storage</a:t>
            </a:r>
            <a:r>
              <a:rPr lang="es-ES" dirty="0"/>
              <a:t>.</a:t>
            </a:r>
          </a:p>
          <a:p>
            <a:pPr>
              <a:buFont typeface="Arial" panose="020B0604020202020204" pitchFamily="34" charset="0"/>
              <a:buChar char="•"/>
            </a:pPr>
            <a:r>
              <a:rPr lang="es-ES" dirty="0" err="1"/>
              <a:t>It</a:t>
            </a:r>
            <a:r>
              <a:rPr lang="es-ES" dirty="0"/>
              <a:t> </a:t>
            </a:r>
            <a:r>
              <a:rPr lang="es-ES" dirty="0" err="1"/>
              <a:t>allows</a:t>
            </a:r>
            <a:r>
              <a:rPr lang="es-ES" dirty="0"/>
              <a:t> </a:t>
            </a:r>
            <a:r>
              <a:rPr lang="es-ES" dirty="0" err="1"/>
              <a:t>for</a:t>
            </a:r>
            <a:r>
              <a:rPr lang="es-ES" dirty="0"/>
              <a:t> </a:t>
            </a:r>
            <a:r>
              <a:rPr lang="es-ES" dirty="0" err="1"/>
              <a:t>connection</a:t>
            </a:r>
            <a:r>
              <a:rPr lang="es-ES" dirty="0"/>
              <a:t> to </a:t>
            </a:r>
            <a:r>
              <a:rPr lang="es-ES" dirty="0" err="1"/>
              <a:t>many</a:t>
            </a:r>
            <a:r>
              <a:rPr lang="es-ES" dirty="0"/>
              <a:t> </a:t>
            </a:r>
            <a:r>
              <a:rPr lang="es-ES" dirty="0" err="1"/>
              <a:t>differnt</a:t>
            </a:r>
            <a:r>
              <a:rPr lang="es-ES" dirty="0"/>
              <a:t> </a:t>
            </a:r>
            <a:r>
              <a:rPr lang="es-ES" dirty="0" err="1"/>
              <a:t>types</a:t>
            </a:r>
            <a:r>
              <a:rPr lang="es-ES" dirty="0"/>
              <a:t> </a:t>
            </a:r>
            <a:r>
              <a:rPr lang="es-ES" dirty="0" err="1"/>
              <a:t>of</a:t>
            </a:r>
            <a:r>
              <a:rPr lang="es-ES" dirty="0"/>
              <a:t> </a:t>
            </a:r>
            <a:r>
              <a:rPr lang="es-ES" dirty="0" err="1"/>
              <a:t>storage</a:t>
            </a:r>
            <a:r>
              <a:rPr lang="es-ES" dirty="0"/>
              <a:t>.</a:t>
            </a:r>
          </a:p>
          <a:p>
            <a:pPr>
              <a:buFont typeface="Arial" panose="020B0604020202020204" pitchFamily="34" charset="0"/>
              <a:buChar char="•"/>
            </a:pPr>
            <a:r>
              <a:rPr lang="es-ES" dirty="0" err="1"/>
              <a:t>It</a:t>
            </a:r>
            <a:r>
              <a:rPr lang="es-ES" dirty="0"/>
              <a:t> </a:t>
            </a:r>
            <a:r>
              <a:rPr lang="es-ES" dirty="0" err="1"/>
              <a:t>is</a:t>
            </a:r>
            <a:r>
              <a:rPr lang="es-ES" dirty="0"/>
              <a:t> </a:t>
            </a:r>
            <a:r>
              <a:rPr lang="es-ES" dirty="0" err="1"/>
              <a:t>very</a:t>
            </a:r>
            <a:r>
              <a:rPr lang="es-ES" dirty="0"/>
              <a:t> </a:t>
            </a:r>
            <a:r>
              <a:rPr lang="es-ES" dirty="0" err="1"/>
              <a:t>important</a:t>
            </a:r>
            <a:r>
              <a:rPr lang="es-ES" dirty="0"/>
              <a:t> to </a:t>
            </a:r>
            <a:r>
              <a:rPr lang="es-ES" dirty="0" err="1"/>
              <a:t>secure</a:t>
            </a:r>
            <a:r>
              <a:rPr lang="es-ES" dirty="0"/>
              <a:t> </a:t>
            </a:r>
            <a:r>
              <a:rPr lang="es-ES" dirty="0" err="1"/>
              <a:t>your</a:t>
            </a:r>
            <a:r>
              <a:rPr lang="es-ES" dirty="0"/>
              <a:t> </a:t>
            </a:r>
            <a:r>
              <a:rPr lang="es-ES" dirty="0" err="1"/>
              <a:t>access</a:t>
            </a:r>
            <a:r>
              <a:rPr lang="es-ES" dirty="0"/>
              <a:t> </a:t>
            </a:r>
            <a:r>
              <a:rPr lang="es-ES" dirty="0" err="1"/>
              <a:t>keys</a:t>
            </a:r>
            <a:r>
              <a:rPr lang="es-ES" dirty="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956108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Servicio de Importación/Exportación de Azure:</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Se utiliza para importar de forma segura grandes cantidades de datos a Azure Blob </a:t>
            </a:r>
            <a:r>
              <a:rPr lang="es-ES" dirty="0" err="1"/>
              <a:t>storage</a:t>
            </a:r>
            <a:r>
              <a:rPr lang="es-ES" dirty="0"/>
              <a:t> y Azure Files mediante el envío de unidades de disco a un centro de datos de Azure.</a:t>
            </a:r>
          </a:p>
          <a:p>
            <a:pPr marL="742950" lvl="1" indent="-285750">
              <a:buFont typeface="Arial" panose="020B0604020202020204" pitchFamily="34" charset="0"/>
              <a:buChar char="•"/>
            </a:pPr>
            <a:r>
              <a:rPr lang="es-ES" dirty="0"/>
              <a:t>También se puede</a:t>
            </a:r>
            <a:r>
              <a:rPr lang="es-ES" baseline="30000" dirty="0"/>
              <a:t> 1 </a:t>
            </a:r>
            <a:r>
              <a:rPr lang="es-ES" dirty="0"/>
              <a:t>utilizar para transferir datos desde Azure Blob </a:t>
            </a:r>
            <a:r>
              <a:rPr lang="es-ES" dirty="0" err="1"/>
              <a:t>storage</a:t>
            </a:r>
            <a:r>
              <a:rPr lang="es-ES" dirty="0"/>
              <a:t> a unidades de disco y enviarlos a tus sitios locales.   </a:t>
            </a:r>
            <a:r>
              <a:rPr lang="es-ES" dirty="0">
                <a:hlinkClick r:id="rId3"/>
              </a:rPr>
              <a:t>1. learn.microsoft.com </a:t>
            </a:r>
          </a:p>
          <a:p>
            <a:pPr marL="742950" lvl="1" indent="-285750">
              <a:buFont typeface="Arial" panose="020B0604020202020204" pitchFamily="34" charset="0"/>
              <a:buChar char="•"/>
            </a:pPr>
            <a:r>
              <a:rPr lang="es-ES" dirty="0">
                <a:hlinkClick r:id="rId3"/>
              </a:rPr>
              <a:t>learn.microsoft.com</a:t>
            </a:r>
          </a:p>
          <a:p>
            <a:pPr marL="742950" lvl="1" indent="-285750">
              <a:buFont typeface="Arial" panose="020B0604020202020204" pitchFamily="34" charset="0"/>
              <a:buChar char="•"/>
            </a:pPr>
            <a:r>
              <a:rPr lang="es-ES" dirty="0"/>
              <a:t>Los datos de una o más unidades de disco se pueden importar a Azure Blob </a:t>
            </a:r>
            <a:r>
              <a:rPr lang="es-ES" dirty="0" err="1"/>
              <a:t>storage</a:t>
            </a:r>
            <a:r>
              <a:rPr lang="es-ES" dirty="0"/>
              <a:t> o Azure Files.</a:t>
            </a:r>
          </a:p>
          <a:p>
            <a:pPr marL="742950" lvl="1" indent="-285750">
              <a:buFont typeface="Arial" panose="020B0604020202020204" pitchFamily="34" charset="0"/>
              <a:buChar char="•"/>
            </a:pPr>
            <a:r>
              <a:rPr lang="es-ES" dirty="0"/>
              <a:t>Con el servicio de Importación/Exportación de Azure, proporcionas tus propias unidades de disco y transfieres los datos tú mismo.</a:t>
            </a:r>
          </a:p>
          <a:p>
            <a:pPr>
              <a:buFont typeface="Arial" panose="020B0604020202020204" pitchFamily="34" charset="0"/>
              <a:buChar char="•"/>
            </a:pPr>
            <a:r>
              <a:rPr lang="es-ES" b="1" dirty="0"/>
              <a:t>Casos de Uso:</a:t>
            </a:r>
            <a:r>
              <a:rPr lang="es-ES" dirty="0"/>
              <a:t> </a:t>
            </a:r>
          </a:p>
          <a:p>
            <a:pPr marL="742950" lvl="1" indent="-285750">
              <a:buFont typeface="Arial" panose="020B0604020202020204" pitchFamily="34" charset="0"/>
              <a:buChar char="•"/>
            </a:pPr>
            <a:r>
              <a:rPr lang="es-ES" b="1" dirty="0"/>
              <a:t>Migración de datos a la nube:</a:t>
            </a:r>
            <a:r>
              <a:rPr lang="es-ES" dirty="0"/>
              <a:t> Mover grandes cantidades de datos a Azure de forma rápida y rentable.</a:t>
            </a:r>
          </a:p>
          <a:p>
            <a:pPr marL="742950" lvl="1" indent="-285750">
              <a:buFont typeface="Arial" panose="020B0604020202020204" pitchFamily="34" charset="0"/>
              <a:buChar char="•"/>
            </a:pPr>
            <a:r>
              <a:rPr lang="es-ES" b="1" dirty="0"/>
              <a:t>Distribución de contenido:</a:t>
            </a:r>
            <a:r>
              <a:rPr lang="es-ES" dirty="0"/>
              <a:t> Enviar datos rápidamente a tus sitios de clientes.</a:t>
            </a:r>
          </a:p>
          <a:p>
            <a:pPr marL="742950" lvl="1" indent="-285750">
              <a:buFont typeface="Arial" panose="020B0604020202020204" pitchFamily="34" charset="0"/>
              <a:buChar char="•"/>
            </a:pPr>
            <a:r>
              <a:rPr lang="es-ES" b="1" dirty="0"/>
              <a:t>Copia de seguridad:</a:t>
            </a:r>
            <a:r>
              <a:rPr lang="es-ES" dirty="0"/>
              <a:t> Realizar copias de seguridad de tus datos locales para almacenarlos en Azure blob </a:t>
            </a:r>
            <a:r>
              <a:rPr lang="es-ES" dirty="0" err="1"/>
              <a:t>storage</a:t>
            </a:r>
            <a:r>
              <a:rPr lang="es-ES" dirty="0"/>
              <a:t>.</a:t>
            </a:r>
          </a:p>
          <a:p>
            <a:pPr marL="742950" lvl="1" indent="-285750">
              <a:buFont typeface="Arial" panose="020B0604020202020204" pitchFamily="34" charset="0"/>
              <a:buChar char="•"/>
            </a:pPr>
            <a:r>
              <a:rPr lang="es-ES" b="1" dirty="0"/>
              <a:t>Recuperación de datos:</a:t>
            </a:r>
            <a:r>
              <a:rPr lang="es-ES" dirty="0"/>
              <a:t> Recuperar grandes cantidades de datos almacenados en blob </a:t>
            </a:r>
            <a:r>
              <a:rPr lang="es-ES" dirty="0" err="1"/>
              <a:t>storage</a:t>
            </a:r>
            <a:r>
              <a:rPr lang="es-ES" dirty="0"/>
              <a:t> y hacer que se entreguen en tu ubicación local.</a:t>
            </a:r>
          </a:p>
          <a:p>
            <a:pPr>
              <a:buNone/>
            </a:pPr>
            <a:r>
              <a:rPr lang="es-ES" b="1" dirty="0"/>
              <a:t>Trabajos de Importación:</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Transfiere de forma segura grandes cantidades de datos a Azure Blob </a:t>
            </a:r>
            <a:r>
              <a:rPr lang="es-ES" dirty="0" err="1"/>
              <a:t>storage</a:t>
            </a:r>
            <a:r>
              <a:rPr lang="es-ES" dirty="0"/>
              <a:t> (blobs de bloques y páginas) y Azure Files mediante el envío de unidades de disco a un centro de datos de Azure.</a:t>
            </a:r>
          </a:p>
          <a:p>
            <a:pPr marL="742950" lvl="1" indent="-285750">
              <a:buFont typeface="Arial" panose="020B0604020202020204" pitchFamily="34" charset="0"/>
              <a:buChar char="•"/>
            </a:pPr>
            <a:r>
              <a:rPr lang="es-ES" dirty="0"/>
              <a:t>En este caso, enviarás discos duros que contienen tus datos.</a:t>
            </a:r>
          </a:p>
          <a:p>
            <a:pPr>
              <a:buFont typeface="Arial" panose="020B0604020202020204" pitchFamily="34" charset="0"/>
              <a:buChar char="•"/>
            </a:pPr>
            <a:r>
              <a:rPr lang="es-ES" b="1" dirty="0"/>
              <a:t>Pasos:</a:t>
            </a:r>
            <a:r>
              <a:rPr lang="es-ES" dirty="0"/>
              <a:t> </a:t>
            </a:r>
          </a:p>
          <a:p>
            <a:pPr marL="742950" lvl="1" indent="-285750">
              <a:buFont typeface="Arial" panose="020B0604020202020204" pitchFamily="34" charset="0"/>
              <a:buChar char="•"/>
            </a:pPr>
            <a:r>
              <a:rPr lang="es-ES" dirty="0"/>
              <a:t>Crear una cuenta de Azure Storage.</a:t>
            </a:r>
          </a:p>
          <a:p>
            <a:pPr marL="742950" lvl="1" indent="-285750">
              <a:buFont typeface="Arial" panose="020B0604020202020204" pitchFamily="34" charset="0"/>
              <a:buChar char="•"/>
            </a:pPr>
            <a:r>
              <a:rPr lang="es-ES" dirty="0"/>
              <a:t>Identificar el número de discos que necesitarás para acomodar todos los datos que deseas transferir.</a:t>
            </a:r>
          </a:p>
          <a:p>
            <a:pPr marL="742950" lvl="1" indent="-285750">
              <a:buFont typeface="Arial" panose="020B0604020202020204" pitchFamily="34" charset="0"/>
              <a:buChar char="•"/>
            </a:pPr>
            <a:r>
              <a:rPr lang="es-ES" dirty="0"/>
              <a:t>Identificar una computadora que utilizarás para realizar la copia de datos, conectar los discos físicos que enviarás al centro de datos de Azure de destino e instalar la herramienta </a:t>
            </a:r>
            <a:r>
              <a:rPr lang="es-ES" dirty="0" err="1"/>
              <a:t>WAImportExport</a:t>
            </a:r>
            <a:r>
              <a:rPr lang="es-ES" dirty="0"/>
              <a:t>.</a:t>
            </a:r>
          </a:p>
          <a:p>
            <a:pPr marL="742950" lvl="1" indent="-285750">
              <a:buFont typeface="Arial" panose="020B0604020202020204" pitchFamily="34" charset="0"/>
              <a:buChar char="•"/>
            </a:pPr>
            <a:r>
              <a:rPr lang="es-ES" dirty="0"/>
              <a:t>Ejecutar la herramienta </a:t>
            </a:r>
            <a:r>
              <a:rPr lang="es-ES" dirty="0" err="1"/>
              <a:t>WAImportExport</a:t>
            </a:r>
            <a:r>
              <a:rPr lang="es-ES" dirty="0"/>
              <a:t> para copiar los datos, cifrar la unidad con BitLocker y generar archivos de diario.</a:t>
            </a:r>
          </a:p>
          <a:p>
            <a:pPr marL="742950" lvl="1" indent="-285750">
              <a:buFont typeface="Arial" panose="020B0604020202020204" pitchFamily="34" charset="0"/>
              <a:buChar char="•"/>
            </a:pPr>
            <a:r>
              <a:rPr lang="es-ES" dirty="0"/>
              <a:t>Utilizar el portal de Azure para crear un trabajo de importación que haga referencia a la cuenta de Azure Storage. Como parte de la definición del trabajo, especifica la dirección de destino que representa la región de Azure donde reside la cuenta de Azure Storage.</a:t>
            </a:r>
          </a:p>
          <a:p>
            <a:pPr marL="742950" lvl="1" indent="-285750">
              <a:buFont typeface="Arial" panose="020B0604020202020204" pitchFamily="34" charset="0"/>
              <a:buChar char="•"/>
            </a:pPr>
            <a:r>
              <a:rPr lang="es-ES" dirty="0"/>
              <a:t>Enviar los discos al destino que especificaste al crear el trabajo de importación y actualizar el trabajo proporcionando el número de seguimiento del envío.</a:t>
            </a:r>
          </a:p>
          <a:p>
            <a:pPr marL="742950" lvl="1" indent="-285750">
              <a:buFont typeface="Arial" panose="020B0604020202020204" pitchFamily="34" charset="0"/>
              <a:buChar char="•"/>
            </a:pPr>
            <a:r>
              <a:rPr lang="es-ES" dirty="0"/>
              <a:t>Una vez que los discos lleguen al destino, el personal del centro de datos de Azure realizará la copia de datos a la cuenta de Azure Storage de destino y te enviará los discos de vuelta.</a:t>
            </a:r>
          </a:p>
          <a:p>
            <a:pPr>
              <a:buNone/>
            </a:pPr>
            <a:r>
              <a:rPr lang="es-ES" b="1" dirty="0"/>
              <a:t>Trabajos de Exportación:</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Transfiere datos desde el almacenamiento de Azure a unidades de disco duro y los envía a tus sitios locales.</a:t>
            </a:r>
          </a:p>
          <a:p>
            <a:pPr>
              <a:buFont typeface="Arial" panose="020B0604020202020204" pitchFamily="34" charset="0"/>
              <a:buChar char="•"/>
            </a:pPr>
            <a:r>
              <a:rPr lang="es-ES" b="1" dirty="0"/>
              <a:t>Pasos:</a:t>
            </a:r>
            <a:r>
              <a:rPr lang="es-ES" dirty="0"/>
              <a:t> </a:t>
            </a:r>
          </a:p>
          <a:p>
            <a:pPr marL="742950" lvl="1" indent="-285750">
              <a:buFont typeface="Arial" panose="020B0604020202020204" pitchFamily="34" charset="0"/>
              <a:buChar char="•"/>
            </a:pPr>
            <a:r>
              <a:rPr lang="es-ES" dirty="0"/>
              <a:t>Identificar los datos en los blobs de Azure Storage que pretendes exportar.</a:t>
            </a:r>
          </a:p>
          <a:p>
            <a:pPr marL="742950" lvl="1" indent="-285750">
              <a:buFont typeface="Arial" panose="020B0604020202020204" pitchFamily="34" charset="0"/>
              <a:buChar char="•"/>
            </a:pPr>
            <a:r>
              <a:rPr lang="es-ES" dirty="0"/>
              <a:t>Identificar el número de discos que necesitarás para acomodar todos los datos que deseas transferir.</a:t>
            </a:r>
          </a:p>
          <a:p>
            <a:pPr marL="742950" lvl="1" indent="-285750">
              <a:buFont typeface="Arial" panose="020B0604020202020204" pitchFamily="34" charset="0"/>
              <a:buChar char="•"/>
            </a:pPr>
            <a:r>
              <a:rPr lang="es-ES" dirty="0"/>
              <a:t>Utilizar el portal de Azure para crear un trabajo de exportación que haga referencia a la cuenta de Azure Storage. Como parte de la definición del trabajo, especifica los blobs que deseas exportar, la dirección de devolución y tu número de cuenta de transportista. Microsoft te enviará tus discos de vuelta una vez que se complete el proceso de exportación.</a:t>
            </a:r>
          </a:p>
          <a:p>
            <a:pPr marL="742950" lvl="1" indent="-285750">
              <a:buFont typeface="Arial" panose="020B0604020202020204" pitchFamily="34" charset="0"/>
              <a:buChar char="•"/>
            </a:pPr>
            <a:r>
              <a:rPr lang="es-ES" dirty="0"/>
              <a:t>Enviar el número requerido de discos a la región de Azure que aloja la cuenta de almacenamiento. Actualizar el trabajo proporcionando el número de seguimiento del envío.</a:t>
            </a:r>
          </a:p>
          <a:p>
            <a:pPr marL="742950" lvl="1" indent="-285750">
              <a:buFont typeface="Arial" panose="020B0604020202020204" pitchFamily="34" charset="0"/>
              <a:buChar char="•"/>
            </a:pPr>
            <a:r>
              <a:rPr lang="es-ES" dirty="0"/>
              <a:t>Una vez que los discos lleguen al destino, el personal del centro de datos de Azure realizará la copia de datos desde la cuenta de almacenamiento a los discos que proporcionaste, cifrará los volúmenes en los discos utilizando BitLocker y te los enviará de vuelta. Las claves de BitLocker estarán disponibles en el portal de Azure, lo que te permitirá descifrar el contenido de los discos y copiarlos en tu almacenamiento local.</a:t>
            </a:r>
          </a:p>
          <a:p>
            <a:pPr>
              <a:buNone/>
            </a:pPr>
            <a:r>
              <a:rPr lang="es-ES" b="1" dirty="0"/>
              <a:t>Herramienta de Importación/Exportación (</a:t>
            </a:r>
            <a:r>
              <a:rPr lang="es-ES" b="1" dirty="0" err="1"/>
              <a:t>WAImportExport</a:t>
            </a:r>
            <a:r>
              <a:rPr lang="es-ES" b="1" dirty="0"/>
              <a:t>):</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La herramienta de Importación/Exportación de Azure es la herramienta de preparación y reparación de unidades que puedes utilizar con el servicio de Importación/Exportación de Microsoft Azure.</a:t>
            </a:r>
          </a:p>
          <a:p>
            <a:pPr marL="742950" lvl="1" indent="-285750">
              <a:buFont typeface="Arial" panose="020B0604020202020204" pitchFamily="34" charset="0"/>
              <a:buChar char="•"/>
            </a:pPr>
            <a:r>
              <a:rPr lang="es-ES" dirty="0"/>
              <a:t>Puedes utilizar la herramienta para las siguientes funciones: </a:t>
            </a:r>
          </a:p>
          <a:p>
            <a:pPr marL="1143000" lvl="2" indent="-228600">
              <a:buFont typeface="Arial" panose="020B0604020202020204" pitchFamily="34" charset="0"/>
              <a:buChar char="•"/>
            </a:pPr>
            <a:r>
              <a:rPr lang="es-ES" dirty="0"/>
              <a:t>Antes de crear un trabajo de importación, puedes utilizar esta herramienta para copiar datos a los discos duros que vas a enviar a un centro de datos de Azure.</a:t>
            </a:r>
          </a:p>
          <a:p>
            <a:pPr marL="1143000" lvl="2" indent="-228600">
              <a:buFont typeface="Arial" panose="020B0604020202020204" pitchFamily="34" charset="0"/>
              <a:buChar char="•"/>
            </a:pPr>
            <a:r>
              <a:rPr lang="es-ES" dirty="0"/>
              <a:t>Una vez que se haya completado un trabajo de importación, puedes utilizar esta herramienta para reparar cualquier blob que esté dañado, que falte o que entre en conflicto con otros blobs.</a:t>
            </a:r>
          </a:p>
          <a:p>
            <a:pPr marL="1143000" lvl="2" indent="-228600">
              <a:buFont typeface="Arial" panose="020B0604020202020204" pitchFamily="34" charset="0"/>
              <a:buChar char="•"/>
            </a:pPr>
            <a:r>
              <a:rPr lang="es-ES" dirty="0"/>
              <a:t>Después de recibir las unidades de un trabajo de exportación completado, puedes utilizar esta herramienta para reparar cualquier archivo que esté dañado o que falte en las unidades.</a:t>
            </a:r>
          </a:p>
          <a:p>
            <a:pPr>
              <a:buFont typeface="Arial" panose="020B0604020202020204" pitchFamily="34" charset="0"/>
              <a:buChar char="•"/>
            </a:pPr>
            <a:r>
              <a:rPr lang="es-ES" b="1" dirty="0"/>
              <a:t>Requisitos:</a:t>
            </a:r>
            <a:r>
              <a:rPr lang="es-ES" dirty="0"/>
              <a:t> </a:t>
            </a:r>
          </a:p>
          <a:p>
            <a:pPr marL="742950" lvl="1" indent="-285750">
              <a:buFont typeface="Arial" panose="020B0604020202020204" pitchFamily="34" charset="0"/>
              <a:buChar char="•"/>
            </a:pPr>
            <a:r>
              <a:rPr lang="es-ES" dirty="0"/>
              <a:t>El servicio de Importación/Exportación requiere el uso de HDD o SSD SATA II/III internos.</a:t>
            </a:r>
          </a:p>
          <a:p>
            <a:pPr marL="742950" lvl="1" indent="-285750">
              <a:buFont typeface="Arial" panose="020B0604020202020204" pitchFamily="34" charset="0"/>
              <a:buChar char="•"/>
            </a:pPr>
            <a:r>
              <a:rPr lang="es-ES" dirty="0"/>
              <a:t>Cada disco contiene un solo volumen NTFS que cifras con BitLocker al preparar la unidad.</a:t>
            </a:r>
          </a:p>
          <a:p>
            <a:pPr marL="742950" lvl="1" indent="-285750">
              <a:buFont typeface="Arial" panose="020B0604020202020204" pitchFamily="34" charset="0"/>
              <a:buChar char="•"/>
            </a:pPr>
            <a:r>
              <a:rPr lang="es-ES" dirty="0"/>
              <a:t>Para preparar una unidad, debes conectarla a una computadora que ejecute una versión de 64 bits del sistema operativo cliente o servidor de Windows y ejecutar la herramienta </a:t>
            </a:r>
            <a:r>
              <a:rPr lang="es-ES" dirty="0" err="1"/>
              <a:t>WAImportExport</a:t>
            </a:r>
            <a:r>
              <a:rPr lang="es-ES" dirty="0"/>
              <a:t> desde esa computadora.</a:t>
            </a:r>
          </a:p>
          <a:p>
            <a:pPr marL="742950" lvl="1" indent="-285750">
              <a:buFont typeface="Arial" panose="020B0604020202020204" pitchFamily="34" charset="0"/>
              <a:buChar char="•"/>
            </a:pPr>
            <a:r>
              <a:rPr lang="es-ES" dirty="0"/>
              <a:t>La herramienta </a:t>
            </a:r>
            <a:r>
              <a:rPr lang="es-ES" dirty="0" err="1"/>
              <a:t>WAImportExport</a:t>
            </a:r>
            <a:r>
              <a:rPr lang="es-ES" dirty="0"/>
              <a:t> maneja la copia de datos, el cifrado de volúmenes y la creación de archivos de diario.</a:t>
            </a:r>
          </a:p>
          <a:p>
            <a:pPr marL="742950" lvl="1" indent="-285750">
              <a:buFont typeface="Arial" panose="020B0604020202020204" pitchFamily="34" charset="0"/>
              <a:buChar char="•"/>
            </a:pPr>
            <a:r>
              <a:rPr lang="es-ES" dirty="0"/>
              <a:t>Los archivos de diario son necesarios para crear un trabajo de importación/exportación y ayudan a garantizar la integridad de la transferencia de datos.</a:t>
            </a:r>
          </a:p>
          <a:p>
            <a:pPr>
              <a:buFont typeface="Arial" panose="020B0604020202020204" pitchFamily="34" charset="0"/>
              <a:buChar char="•"/>
            </a:pPr>
            <a:r>
              <a:rPr lang="es-ES" b="1" dirty="0"/>
              <a:t>Creación de Trabajos:</a:t>
            </a:r>
            <a:r>
              <a:rPr lang="es-ES" dirty="0"/>
              <a:t> </a:t>
            </a:r>
          </a:p>
          <a:p>
            <a:pPr marL="742950" lvl="1" indent="-285750">
              <a:buFont typeface="Arial" panose="020B0604020202020204" pitchFamily="34" charset="0"/>
              <a:buChar char="•"/>
            </a:pPr>
            <a:r>
              <a:rPr lang="es-ES" dirty="0"/>
              <a:t>Puedes crear trabajos directamente desde el portal de Azure o puedes hacerlo mediante programación utilizando la API REST de Importación/Exportación de Azure Storage.</a:t>
            </a:r>
          </a:p>
          <a:p>
            <a:pPr>
              <a:buNone/>
            </a:pPr>
            <a:r>
              <a:rPr lang="es-ES" b="1" dirty="0"/>
              <a:t>Puntos Clave:</a:t>
            </a:r>
            <a:endParaRPr lang="es-ES" dirty="0"/>
          </a:p>
          <a:p>
            <a:pPr>
              <a:buFont typeface="Arial" panose="020B0604020202020204" pitchFamily="34" charset="0"/>
              <a:buChar char="•"/>
            </a:pPr>
            <a:r>
              <a:rPr lang="es-ES" dirty="0"/>
              <a:t>Azure </a:t>
            </a:r>
            <a:r>
              <a:rPr lang="es-ES" dirty="0" err="1"/>
              <a:t>Import</a:t>
            </a:r>
            <a:r>
              <a:rPr lang="es-ES" dirty="0"/>
              <a:t>/</a:t>
            </a:r>
            <a:r>
              <a:rPr lang="es-ES" dirty="0" err="1"/>
              <a:t>Export</a:t>
            </a:r>
            <a:r>
              <a:rPr lang="es-ES" dirty="0"/>
              <a:t> </a:t>
            </a:r>
            <a:r>
              <a:rPr lang="es-ES" dirty="0" err="1"/>
              <a:t>service</a:t>
            </a:r>
            <a:r>
              <a:rPr lang="es-ES" dirty="0"/>
              <a:t> </a:t>
            </a:r>
            <a:r>
              <a:rPr lang="es-ES" dirty="0" err="1"/>
              <a:t>allows</a:t>
            </a:r>
            <a:r>
              <a:rPr lang="es-ES" dirty="0"/>
              <a:t> </a:t>
            </a:r>
            <a:r>
              <a:rPr lang="es-ES" dirty="0" err="1"/>
              <a:t>for</a:t>
            </a:r>
            <a:r>
              <a:rPr lang="es-ES" dirty="0"/>
              <a:t> </a:t>
            </a:r>
            <a:r>
              <a:rPr lang="es-ES" dirty="0" err="1"/>
              <a:t>the</a:t>
            </a:r>
            <a:r>
              <a:rPr lang="es-ES" dirty="0"/>
              <a:t> transfer </a:t>
            </a:r>
            <a:r>
              <a:rPr lang="es-ES" dirty="0" err="1"/>
              <a:t>of</a:t>
            </a:r>
            <a:r>
              <a:rPr lang="es-ES" dirty="0"/>
              <a:t> </a:t>
            </a:r>
            <a:r>
              <a:rPr lang="es-ES" dirty="0" err="1"/>
              <a:t>very</a:t>
            </a:r>
            <a:r>
              <a:rPr lang="es-ES" dirty="0"/>
              <a:t> </a:t>
            </a:r>
            <a:r>
              <a:rPr lang="es-ES" dirty="0" err="1"/>
              <a:t>large</a:t>
            </a:r>
            <a:r>
              <a:rPr lang="es-ES" dirty="0"/>
              <a:t> </a:t>
            </a:r>
            <a:r>
              <a:rPr lang="es-ES" dirty="0" err="1"/>
              <a:t>datasets</a:t>
            </a:r>
            <a:r>
              <a:rPr lang="es-ES" dirty="0"/>
              <a:t>.</a:t>
            </a:r>
          </a:p>
          <a:p>
            <a:pPr>
              <a:buFont typeface="Arial" panose="020B0604020202020204" pitchFamily="34" charset="0"/>
              <a:buChar char="•"/>
            </a:pPr>
            <a:r>
              <a:rPr lang="es-ES" dirty="0"/>
              <a:t>This </a:t>
            </a:r>
            <a:r>
              <a:rPr lang="es-ES" dirty="0" err="1"/>
              <a:t>service</a:t>
            </a:r>
            <a:r>
              <a:rPr lang="es-ES" dirty="0"/>
              <a:t> uses </a:t>
            </a:r>
            <a:r>
              <a:rPr lang="es-ES" dirty="0" err="1"/>
              <a:t>physical</a:t>
            </a:r>
            <a:r>
              <a:rPr lang="es-ES" dirty="0"/>
              <a:t> disk drives.</a:t>
            </a:r>
          </a:p>
          <a:p>
            <a:pPr>
              <a:buFont typeface="Arial" panose="020B0604020202020204" pitchFamily="34" charset="0"/>
              <a:buChar char="•"/>
            </a:pPr>
            <a:r>
              <a:rPr lang="es-ES" dirty="0" err="1"/>
              <a:t>The</a:t>
            </a:r>
            <a:r>
              <a:rPr lang="es-ES" dirty="0"/>
              <a:t> </a:t>
            </a:r>
            <a:r>
              <a:rPr lang="es-ES" dirty="0" err="1"/>
              <a:t>WAImportExport</a:t>
            </a:r>
            <a:r>
              <a:rPr lang="es-ES" dirty="0"/>
              <a:t> </a:t>
            </a:r>
            <a:r>
              <a:rPr lang="es-ES" dirty="0" err="1"/>
              <a:t>tool</a:t>
            </a:r>
            <a:r>
              <a:rPr lang="es-ES" dirty="0"/>
              <a:t> </a:t>
            </a:r>
            <a:r>
              <a:rPr lang="es-ES" dirty="0" err="1"/>
              <a:t>is</a:t>
            </a:r>
            <a:r>
              <a:rPr lang="es-ES" dirty="0"/>
              <a:t> </a:t>
            </a:r>
            <a:r>
              <a:rPr lang="es-ES" dirty="0" err="1"/>
              <a:t>used</a:t>
            </a:r>
            <a:r>
              <a:rPr lang="es-ES" dirty="0"/>
              <a:t> to prepare </a:t>
            </a:r>
            <a:r>
              <a:rPr lang="es-ES" dirty="0" err="1"/>
              <a:t>the</a:t>
            </a:r>
            <a:r>
              <a:rPr lang="es-ES" dirty="0"/>
              <a:t> drives.</a:t>
            </a:r>
          </a:p>
          <a:p>
            <a:r>
              <a:rPr lang="es-ES" dirty="0"/>
              <a:t>En resumen, el Servicio de Importación/Exportación de Azure proporciona una solución para transferir grandes cantidades de datos a Azure utilizando unidades de disco físico, lo cual es útil en escenarios donde la transferencia de datos a través de la red es poco práctica.</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5364864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Data Box Products - https://azure.microsoft.com/en-us/services/storage/databox/ </a:t>
            </a:r>
          </a:p>
          <a:p>
            <a:r>
              <a:rPr lang="en-US" dirty="0"/>
              <a:t>Azure Data Box - https://docs.microsoft.com/en-us/azure/databox-family/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43</a:t>
            </a:fld>
            <a:endParaRPr lang="en-US" dirty="0"/>
          </a:p>
        </p:txBody>
      </p:sp>
    </p:spTree>
    <p:extLst>
      <p:ext uri="{BB962C8B-B14F-4D97-AF65-F5344CB8AC3E}">
        <p14:creationId xmlns:p14="http://schemas.microsoft.com/office/powerpoint/2010/main" val="3680616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0616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sz="1100" b="1" dirty="0"/>
              <a:t>¿Qué es Azure Storage?</a:t>
            </a:r>
          </a:p>
          <a:p>
            <a:pPr>
              <a:buNone/>
            </a:pPr>
            <a:r>
              <a:rPr lang="es-ES" sz="1100" b="1" dirty="0"/>
              <a:t>Azure Storage</a:t>
            </a:r>
            <a:r>
              <a:rPr lang="es-ES" sz="1100" dirty="0"/>
              <a:t> es la </a:t>
            </a:r>
            <a:r>
              <a:rPr lang="es-ES" sz="1100" b="1" dirty="0"/>
              <a:t>solución de almacenamiento en la nube de Microsoft</a:t>
            </a:r>
            <a:r>
              <a:rPr lang="es-ES" sz="1100" dirty="0"/>
              <a:t> pensada para cubrir múltiples escenarios modernos, desde almacenamiento de archivos hasta bases de datos NoSQL o colas de mensajes.</a:t>
            </a:r>
          </a:p>
          <a:p>
            <a:pPr>
              <a:buNone/>
            </a:pPr>
            <a:r>
              <a:rPr lang="es-ES" sz="1100" dirty="0"/>
              <a:t>Se utiliza en aplicaciones web, móviles, de escritorio, máquinas virtuales (IaaS), y servicios en la nube (PaaS).</a:t>
            </a:r>
          </a:p>
          <a:p>
            <a:pPr>
              <a:buNone/>
            </a:pPr>
            <a:r>
              <a:rPr lang="es-ES" sz="1100" b="1" dirty="0"/>
              <a:t>✅ Características principales</a:t>
            </a:r>
          </a:p>
          <a:p>
            <a:pPr>
              <a:buNone/>
            </a:pPr>
            <a:r>
              <a:rPr lang="es-ES" sz="1100" b="1" dirty="0" err="1"/>
              <a:t>CaracterísticaDescripción</a:t>
            </a:r>
            <a:r>
              <a:rPr lang="es-ES" sz="1100" dirty="0"/>
              <a:t>💾 </a:t>
            </a:r>
            <a:r>
              <a:rPr lang="es-ES" sz="1100" b="1" dirty="0"/>
              <a:t>Duradero y </a:t>
            </a:r>
            <a:r>
              <a:rPr lang="es-ES" sz="1100" b="1" dirty="0" err="1"/>
              <a:t>disponible</a:t>
            </a:r>
            <a:r>
              <a:rPr lang="es-ES" sz="1100" dirty="0" err="1"/>
              <a:t>Azure</a:t>
            </a:r>
            <a:r>
              <a:rPr lang="es-ES" sz="1100" dirty="0"/>
              <a:t> replica los datos para garantizar su disponibilidad incluso en fallos de hardware o desastres regionales.🔐 </a:t>
            </a:r>
            <a:r>
              <a:rPr lang="es-ES" sz="1100" b="1" dirty="0" err="1"/>
              <a:t>Seguro</a:t>
            </a:r>
            <a:r>
              <a:rPr lang="es-ES" sz="1100" dirty="0" err="1"/>
              <a:t>Todos</a:t>
            </a:r>
            <a:r>
              <a:rPr lang="es-ES" sz="1100" dirty="0"/>
              <a:t> los datos se cifran automáticamente y puedes definir quién accede a ellos con controles detallados.📈 </a:t>
            </a:r>
            <a:r>
              <a:rPr lang="es-ES" sz="1100" b="1" dirty="0" err="1"/>
              <a:t>Escalable</a:t>
            </a:r>
            <a:r>
              <a:rPr lang="es-ES" sz="1100" dirty="0" err="1"/>
              <a:t>Diseñado</a:t>
            </a:r>
            <a:r>
              <a:rPr lang="es-ES" sz="1100" dirty="0"/>
              <a:t> para crecer masivamente según lo que necesiten tus aplicaciones.🛠️ </a:t>
            </a:r>
            <a:r>
              <a:rPr lang="es-ES" sz="1100" b="1" dirty="0" err="1"/>
              <a:t>Gestionado</a:t>
            </a:r>
            <a:r>
              <a:rPr lang="es-ES" sz="1100" dirty="0" err="1"/>
              <a:t>Microsoft</a:t>
            </a:r>
            <a:r>
              <a:rPr lang="es-ES" sz="1100" dirty="0"/>
              <a:t> se encarga del mantenimiento, actualizaciones y fallos críticos.🌐 </a:t>
            </a:r>
            <a:r>
              <a:rPr lang="es-ES" sz="1100" b="1" dirty="0" err="1"/>
              <a:t>Accesible</a:t>
            </a:r>
            <a:r>
              <a:rPr lang="es-ES" sz="1100" dirty="0" err="1"/>
              <a:t>Puedes</a:t>
            </a:r>
            <a:r>
              <a:rPr lang="es-ES" sz="1100" dirty="0"/>
              <a:t> acceder a los datos desde cualquier lugar a través de HTTP o HTTPS, usando </a:t>
            </a:r>
            <a:r>
              <a:rPr lang="es-ES" sz="1100" dirty="0" err="1"/>
              <a:t>SDKs</a:t>
            </a:r>
            <a:r>
              <a:rPr lang="es-ES" sz="1100" dirty="0"/>
              <a:t> (.NET, Java, Python, etc.), PowerShell, CLI o interfaces visuales como el portal de Azure o Azure Storage Explorer.</a:t>
            </a:r>
          </a:p>
          <a:p>
            <a:pPr>
              <a:buNone/>
            </a:pPr>
            <a:r>
              <a:rPr lang="es-ES" sz="1100" b="1" dirty="0"/>
              <a:t>📦 Tipos de almacenamiento en Azure</a:t>
            </a:r>
          </a:p>
          <a:p>
            <a:pPr>
              <a:buNone/>
            </a:pPr>
            <a:r>
              <a:rPr lang="es-ES" sz="1100" b="1" dirty="0"/>
              <a:t>🔸 1. Almacenamiento para Máquinas Virtuales</a:t>
            </a:r>
          </a:p>
          <a:p>
            <a:pPr>
              <a:buFont typeface="Arial" panose="020B0604020202020204" pitchFamily="34" charset="0"/>
              <a:buChar char="•"/>
            </a:pPr>
            <a:r>
              <a:rPr lang="es-ES" sz="1100" b="1" dirty="0"/>
              <a:t>Discos</a:t>
            </a:r>
            <a:r>
              <a:rPr lang="es-ES" sz="1100" dirty="0"/>
              <a:t>: almacenamiento persistente de tipo </a:t>
            </a:r>
            <a:r>
              <a:rPr lang="es-ES" sz="1100" b="1" dirty="0"/>
              <a:t>block</a:t>
            </a:r>
            <a:r>
              <a:rPr lang="es-ES" sz="1100" dirty="0"/>
              <a:t> para </a:t>
            </a:r>
            <a:r>
              <a:rPr lang="es-ES" sz="1100" dirty="0" err="1"/>
              <a:t>VMs</a:t>
            </a:r>
            <a:r>
              <a:rPr lang="es-ES" sz="1100" dirty="0"/>
              <a:t> de Azure (IaaS).</a:t>
            </a:r>
          </a:p>
          <a:p>
            <a:pPr>
              <a:buFont typeface="Arial" panose="020B0604020202020204" pitchFamily="34" charset="0"/>
              <a:buChar char="•"/>
            </a:pPr>
            <a:r>
              <a:rPr lang="es-ES" sz="1100" b="1" dirty="0"/>
              <a:t>Archivos</a:t>
            </a:r>
            <a:r>
              <a:rPr lang="es-ES" sz="1100" dirty="0"/>
              <a:t>: sistemas de archivos totalmente gestionados en la nube, accesibles como una </a:t>
            </a:r>
            <a:r>
              <a:rPr lang="es-ES" sz="1100" b="1" dirty="0"/>
              <a:t>unidad compartida</a:t>
            </a:r>
            <a:r>
              <a:rPr lang="es-ES" sz="1100" dirty="0"/>
              <a:t>.</a:t>
            </a:r>
          </a:p>
          <a:p>
            <a:pPr>
              <a:buNone/>
            </a:pPr>
            <a:r>
              <a:rPr lang="es-ES" sz="1100" b="1" dirty="0"/>
              <a:t>🔸 2. Datos no estructurados</a:t>
            </a:r>
          </a:p>
          <a:p>
            <a:pPr>
              <a:buFont typeface="Arial" panose="020B0604020202020204" pitchFamily="34" charset="0"/>
              <a:buChar char="•"/>
            </a:pPr>
            <a:r>
              <a:rPr lang="es-ES" sz="1100" b="1" dirty="0"/>
              <a:t>Blobs</a:t>
            </a:r>
            <a:r>
              <a:rPr lang="es-ES" sz="1100" dirty="0"/>
              <a:t>: almacenamiento de objetos altamente escalable, ideal para archivos grandes (videos, imágenes, </a:t>
            </a:r>
            <a:r>
              <a:rPr lang="es-ES" sz="1100" dirty="0" err="1"/>
              <a:t>backups</a:t>
            </a:r>
            <a:r>
              <a:rPr lang="es-ES" sz="1100" dirty="0"/>
              <a:t>…).</a:t>
            </a:r>
          </a:p>
          <a:p>
            <a:pPr>
              <a:buFont typeface="Arial" panose="020B0604020202020204" pitchFamily="34" charset="0"/>
              <a:buChar char="•"/>
            </a:pPr>
            <a:r>
              <a:rPr lang="es-ES" sz="1100" b="1" dirty="0"/>
              <a:t>Data Lake Store</a:t>
            </a:r>
            <a:r>
              <a:rPr lang="es-ES" sz="1100" dirty="0"/>
              <a:t>: versión del sistema HDFS como servicio, útil para </a:t>
            </a:r>
            <a:r>
              <a:rPr lang="es-ES" sz="1100" b="1" dirty="0"/>
              <a:t>Big Data y análisis</a:t>
            </a:r>
            <a:r>
              <a:rPr lang="es-ES" sz="1100" dirty="0"/>
              <a:t>.</a:t>
            </a:r>
          </a:p>
          <a:p>
            <a:pPr>
              <a:buNone/>
            </a:pPr>
            <a:r>
              <a:rPr lang="es-ES" sz="1100" b="1" dirty="0"/>
              <a:t>🔸 3. Datos estructurados</a:t>
            </a:r>
          </a:p>
          <a:p>
            <a:pPr>
              <a:buFont typeface="Arial" panose="020B0604020202020204" pitchFamily="34" charset="0"/>
              <a:buChar char="•"/>
            </a:pPr>
            <a:r>
              <a:rPr lang="es-ES" sz="1100" b="1" dirty="0"/>
              <a:t>Tables</a:t>
            </a:r>
            <a:r>
              <a:rPr lang="es-ES" sz="1100" dirty="0"/>
              <a:t>: almacenamiento NoSQL tipo clave/valor, </a:t>
            </a:r>
            <a:r>
              <a:rPr lang="es-ES" sz="1100" b="1" dirty="0"/>
              <a:t>escalable automáticamente</a:t>
            </a:r>
            <a:r>
              <a:rPr lang="es-ES" sz="1100" dirty="0"/>
              <a:t>.</a:t>
            </a:r>
          </a:p>
          <a:p>
            <a:pPr>
              <a:buFont typeface="Arial" panose="020B0604020202020204" pitchFamily="34" charset="0"/>
              <a:buChar char="•"/>
            </a:pPr>
            <a:r>
              <a:rPr lang="es-ES" sz="1100" b="1" dirty="0"/>
              <a:t>Cosmos DB</a:t>
            </a:r>
            <a:r>
              <a:rPr lang="es-ES" sz="1100" dirty="0"/>
              <a:t>: base de datos </a:t>
            </a:r>
            <a:r>
              <a:rPr lang="es-ES" sz="1100" b="1" dirty="0"/>
              <a:t>distribuida globalmente</a:t>
            </a:r>
            <a:r>
              <a:rPr lang="es-ES" sz="1100" dirty="0"/>
              <a:t>, muy usada en entornos con latencia mínima.</a:t>
            </a:r>
          </a:p>
          <a:p>
            <a:pPr>
              <a:buFont typeface="Arial" panose="020B0604020202020204" pitchFamily="34" charset="0"/>
              <a:buChar char="•"/>
            </a:pPr>
            <a:r>
              <a:rPr lang="es-ES" sz="1100" b="1" dirty="0"/>
              <a:t>Azure SQL </a:t>
            </a:r>
            <a:r>
              <a:rPr lang="es-ES" sz="1100" b="1" dirty="0" err="1"/>
              <a:t>Database</a:t>
            </a:r>
            <a:r>
              <a:rPr lang="es-ES" sz="1100" dirty="0"/>
              <a:t>: servicio completamente gestionado de base de datos SQL (modelo PaaS).</a:t>
            </a:r>
          </a:p>
          <a:p>
            <a:pPr>
              <a:buNone/>
            </a:pPr>
            <a:r>
              <a:rPr lang="es-ES" sz="1100" b="1" dirty="0"/>
              <a:t>📊 Tipos de cuentas de almacenamiento</a:t>
            </a:r>
          </a:p>
          <a:p>
            <a:pPr>
              <a:buNone/>
            </a:pPr>
            <a:r>
              <a:rPr lang="es-ES" sz="1100" b="1" dirty="0" err="1"/>
              <a:t>TipoTecnologíaUso</a:t>
            </a:r>
            <a:r>
              <a:rPr lang="es-ES" sz="1100" b="1" dirty="0"/>
              <a:t> </a:t>
            </a:r>
            <a:r>
              <a:rPr lang="es-ES" sz="1100" b="1" dirty="0" err="1"/>
              <a:t>recomendadoStandard</a:t>
            </a:r>
            <a:r>
              <a:rPr lang="es-ES" sz="1100" dirty="0" err="1"/>
              <a:t>Discos</a:t>
            </a:r>
            <a:r>
              <a:rPr lang="es-ES" sz="1100" dirty="0"/>
              <a:t> magnéticos (HDD)Para almacenamiento masivo o datos de acceso poco </a:t>
            </a:r>
            <a:r>
              <a:rPr lang="es-ES" sz="1100" dirty="0" err="1"/>
              <a:t>frecuente</a:t>
            </a:r>
            <a:r>
              <a:rPr lang="es-ES" sz="1100" b="1" dirty="0" err="1"/>
              <a:t>Premium</a:t>
            </a:r>
            <a:r>
              <a:rPr lang="es-ES" sz="1100" dirty="0" err="1"/>
              <a:t>Discos</a:t>
            </a:r>
            <a:r>
              <a:rPr lang="es-ES" sz="1100" dirty="0"/>
              <a:t> </a:t>
            </a:r>
            <a:r>
              <a:rPr lang="es-ES" sz="1100" dirty="0" err="1"/>
              <a:t>SSDPara</a:t>
            </a:r>
            <a:r>
              <a:rPr lang="es-ES" sz="1100" dirty="0"/>
              <a:t> aplicaciones con alta demanda de I/O, como bases de datos</a:t>
            </a:r>
          </a:p>
          <a:p>
            <a:pPr>
              <a:buNone/>
            </a:pPr>
            <a:r>
              <a:rPr lang="es-ES" sz="1100" dirty="0"/>
              <a:t>❗ </a:t>
            </a:r>
            <a:r>
              <a:rPr lang="es-ES" sz="1100" b="1" dirty="0"/>
              <a:t>No se puede convertir</a:t>
            </a:r>
            <a:r>
              <a:rPr lang="es-ES" sz="1100" dirty="0"/>
              <a:t> una cuenta de almacenamiento Standard a Premium (ni al revés).</a:t>
            </a:r>
            <a:br>
              <a:rPr lang="es-ES" sz="1100" dirty="0"/>
            </a:br>
            <a:r>
              <a:rPr lang="es-ES" sz="1100" dirty="0"/>
              <a:t>👉 Si necesitas cambiar, debes crear una </a:t>
            </a:r>
            <a:r>
              <a:rPr lang="es-ES" sz="1100" b="1" dirty="0"/>
              <a:t>nueva cuenta</a:t>
            </a:r>
            <a:r>
              <a:rPr lang="es-ES" sz="1100" dirty="0"/>
              <a:t> y </a:t>
            </a:r>
            <a:r>
              <a:rPr lang="es-ES" sz="1100" b="1" dirty="0"/>
              <a:t>migrar los datos</a:t>
            </a:r>
            <a:r>
              <a:rPr lang="es-ES" sz="1100" dirty="0"/>
              <a:t>.</a:t>
            </a:r>
          </a:p>
          <a:p>
            <a:pPr>
              <a:buNone/>
            </a:pPr>
            <a:r>
              <a:rPr lang="es-ES" sz="1100" b="1" dirty="0"/>
              <a:t>📌 Ejemplo de uso:</a:t>
            </a:r>
          </a:p>
          <a:p>
            <a:pPr>
              <a:buFont typeface="Arial" panose="020B0604020202020204" pitchFamily="34" charset="0"/>
              <a:buChar char="•"/>
            </a:pPr>
            <a:r>
              <a:rPr lang="es-ES" sz="1100" dirty="0"/>
              <a:t>Usar </a:t>
            </a:r>
            <a:r>
              <a:rPr lang="es-ES" sz="1100" b="1" dirty="0"/>
              <a:t>Azure Files</a:t>
            </a:r>
            <a:r>
              <a:rPr lang="es-ES" sz="1100" dirty="0"/>
              <a:t> para compartir archivos entre servicios y usuarios.</a:t>
            </a:r>
          </a:p>
          <a:p>
            <a:pPr>
              <a:buFont typeface="Arial" panose="020B0604020202020204" pitchFamily="34" charset="0"/>
              <a:buChar char="•"/>
            </a:pPr>
            <a:r>
              <a:rPr lang="es-ES" sz="1100" dirty="0"/>
              <a:t>Usar </a:t>
            </a:r>
            <a:r>
              <a:rPr lang="es-ES" sz="1100" b="1" dirty="0"/>
              <a:t>Blob Storage</a:t>
            </a:r>
            <a:r>
              <a:rPr lang="es-ES" sz="1100" dirty="0"/>
              <a:t> para guardar imágenes subidas desde una app móvil.</a:t>
            </a:r>
          </a:p>
          <a:p>
            <a:pPr>
              <a:buFont typeface="Arial" panose="020B0604020202020204" pitchFamily="34" charset="0"/>
              <a:buChar char="•"/>
            </a:pPr>
            <a:r>
              <a:rPr lang="es-ES" sz="1100" dirty="0"/>
              <a:t>Usar </a:t>
            </a:r>
            <a:r>
              <a:rPr lang="es-ES" sz="1100" b="1" dirty="0"/>
              <a:t>Azure Tables</a:t>
            </a:r>
            <a:r>
              <a:rPr lang="es-ES" sz="1100" dirty="0"/>
              <a:t> para guardar configuraciones de usuarios de forma NoSQL.</a:t>
            </a:r>
          </a:p>
          <a:p>
            <a:pPr>
              <a:buFont typeface="Arial" panose="020B0604020202020204" pitchFamily="34" charset="0"/>
              <a:buChar char="•"/>
            </a:pPr>
            <a:r>
              <a:rPr lang="es-ES" sz="1100" dirty="0"/>
              <a:t>Usar </a:t>
            </a:r>
            <a:r>
              <a:rPr lang="es-ES" sz="1100" b="1" dirty="0"/>
              <a:t>Premium Disks</a:t>
            </a:r>
            <a:r>
              <a:rPr lang="es-ES" sz="1100" dirty="0"/>
              <a:t> como almacenamiento de alto rendimiento para una base de datos en una VM.</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46</a:t>
            </a:fld>
            <a:endParaRPr lang="en-US" dirty="0"/>
          </a:p>
        </p:txBody>
      </p:sp>
    </p:spTree>
    <p:extLst>
      <p:ext uri="{BB962C8B-B14F-4D97-AF65-F5344CB8AC3E}">
        <p14:creationId xmlns:p14="http://schemas.microsoft.com/office/powerpoint/2010/main" val="2119929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47</a:t>
            </a:fld>
            <a:endParaRPr lang="en-US" dirty="0"/>
          </a:p>
        </p:txBody>
      </p:sp>
    </p:spTree>
    <p:extLst>
      <p:ext uri="{BB962C8B-B14F-4D97-AF65-F5344CB8AC3E}">
        <p14:creationId xmlns:p14="http://schemas.microsoft.com/office/powerpoint/2010/main" val="2464172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7:09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50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Servicios de Azure Storage</a:t>
            </a:r>
          </a:p>
          <a:p>
            <a:pPr>
              <a:buNone/>
            </a:pPr>
            <a:r>
              <a:rPr lang="es-ES" dirty="0"/>
              <a:t>Cuando creas una </a:t>
            </a:r>
            <a:r>
              <a:rPr lang="es-ES" b="1" dirty="0"/>
              <a:t>cuenta de almacenamiento en Azure</a:t>
            </a:r>
            <a:r>
              <a:rPr lang="es-ES" dirty="0"/>
              <a:t>, puedes acceder a </a:t>
            </a:r>
            <a:r>
              <a:rPr lang="es-ES" b="1" dirty="0"/>
              <a:t>cuatro servicios principales</a:t>
            </a:r>
            <a:r>
              <a:rPr lang="es-ES" dirty="0"/>
              <a:t> según el tipo de datos que necesitas manejar:</a:t>
            </a:r>
          </a:p>
          <a:p>
            <a:pPr>
              <a:buNone/>
            </a:pPr>
            <a:r>
              <a:rPr lang="es-ES" b="1" dirty="0" err="1"/>
              <a:t>ServicioDescripciónBlobs</a:t>
            </a:r>
            <a:r>
              <a:rPr lang="es-ES" b="1" dirty="0"/>
              <a:t> (Azure </a:t>
            </a:r>
            <a:r>
              <a:rPr lang="es-ES" b="1" dirty="0" err="1"/>
              <a:t>Containers</a:t>
            </a:r>
            <a:r>
              <a:rPr lang="es-ES" b="1" dirty="0"/>
              <a:t>)</a:t>
            </a:r>
            <a:r>
              <a:rPr lang="es-ES" dirty="0"/>
              <a:t>Almacenamiento masivo de datos no estructurados como imágenes, vídeos o </a:t>
            </a:r>
            <a:r>
              <a:rPr lang="es-ES" dirty="0" err="1"/>
              <a:t>backups</a:t>
            </a:r>
            <a:r>
              <a:rPr lang="es-ES" b="1" dirty="0" err="1"/>
              <a:t>Files</a:t>
            </a:r>
            <a:r>
              <a:rPr lang="es-ES" b="1" dirty="0"/>
              <a:t> (Azure Files)</a:t>
            </a:r>
            <a:r>
              <a:rPr lang="es-ES" dirty="0"/>
              <a:t>Compartición de archivos mediante SMB, accesible desde </a:t>
            </a:r>
            <a:r>
              <a:rPr lang="es-ES" dirty="0" err="1"/>
              <a:t>VMs</a:t>
            </a:r>
            <a:r>
              <a:rPr lang="es-ES" dirty="0"/>
              <a:t> o desde fuera de </a:t>
            </a:r>
            <a:r>
              <a:rPr lang="es-ES" dirty="0" err="1"/>
              <a:t>Azure</a:t>
            </a:r>
            <a:r>
              <a:rPr lang="es-ES" b="1" dirty="0" err="1"/>
              <a:t>Queues</a:t>
            </a:r>
            <a:r>
              <a:rPr lang="es-ES" b="1" dirty="0"/>
              <a:t> (Azure </a:t>
            </a:r>
            <a:r>
              <a:rPr lang="es-ES" b="1" dirty="0" err="1"/>
              <a:t>Queues</a:t>
            </a:r>
            <a:r>
              <a:rPr lang="es-ES" b="1" dirty="0"/>
              <a:t>)</a:t>
            </a:r>
            <a:r>
              <a:rPr lang="es-ES" dirty="0"/>
              <a:t>Almacenamiento de mensajes para procesamientos asíncronos entre </a:t>
            </a:r>
            <a:r>
              <a:rPr lang="es-ES" dirty="0" err="1"/>
              <a:t>componentes</a:t>
            </a:r>
            <a:r>
              <a:rPr lang="es-ES" b="1" dirty="0" err="1"/>
              <a:t>Tables</a:t>
            </a:r>
            <a:r>
              <a:rPr lang="es-ES" b="1" dirty="0"/>
              <a:t> (Azure Tables)</a:t>
            </a:r>
            <a:r>
              <a:rPr lang="es-ES" dirty="0"/>
              <a:t>Almacenamiento NoSQL para datos estructurados sin esquema fijo</a:t>
            </a:r>
          </a:p>
          <a:p>
            <a:pPr>
              <a:buNone/>
            </a:pPr>
            <a:r>
              <a:rPr lang="es-ES" b="1" dirty="0"/>
              <a:t>📦 Blob Storage (Contenedores)</a:t>
            </a:r>
          </a:p>
          <a:p>
            <a:pPr>
              <a:buNone/>
            </a:pPr>
            <a:r>
              <a:rPr lang="es-ES" dirty="0"/>
              <a:t>Azure Blob Storage es ideal para </a:t>
            </a:r>
            <a:r>
              <a:rPr lang="es-ES" b="1" dirty="0"/>
              <a:t>almacenar grandes volúmenes de datos no estructurados</a:t>
            </a:r>
            <a:r>
              <a:rPr lang="es-ES" dirty="0"/>
              <a:t>, como:</a:t>
            </a:r>
          </a:p>
          <a:p>
            <a:pPr>
              <a:buFont typeface="Arial" panose="020B0604020202020204" pitchFamily="34" charset="0"/>
              <a:buChar char="•"/>
            </a:pPr>
            <a:r>
              <a:rPr lang="es-ES" dirty="0"/>
              <a:t>Imágenes, documentos o archivos para servir directamente al navegador</a:t>
            </a:r>
          </a:p>
          <a:p>
            <a:pPr>
              <a:buFont typeface="Arial" panose="020B0604020202020204" pitchFamily="34" charset="0"/>
              <a:buChar char="•"/>
            </a:pPr>
            <a:r>
              <a:rPr lang="es-ES" dirty="0" err="1"/>
              <a:t>Streaming</a:t>
            </a:r>
            <a:r>
              <a:rPr lang="es-ES" dirty="0"/>
              <a:t> de audio/video</a:t>
            </a:r>
          </a:p>
          <a:p>
            <a:pPr>
              <a:buFont typeface="Arial" panose="020B0604020202020204" pitchFamily="34" charset="0"/>
              <a:buChar char="•"/>
            </a:pPr>
            <a:r>
              <a:rPr lang="es-ES" dirty="0" err="1"/>
              <a:t>Backups</a:t>
            </a:r>
            <a:r>
              <a:rPr lang="es-ES" dirty="0"/>
              <a:t>, recuperación ante desastres y archivado</a:t>
            </a:r>
          </a:p>
          <a:p>
            <a:pPr>
              <a:buFont typeface="Arial" panose="020B0604020202020204" pitchFamily="34" charset="0"/>
              <a:buChar char="•"/>
            </a:pPr>
            <a:r>
              <a:rPr lang="es-ES" dirty="0"/>
              <a:t>Datos para análisis, tanto locales como en la nube</a:t>
            </a:r>
          </a:p>
          <a:p>
            <a:pPr>
              <a:buNone/>
            </a:pPr>
            <a:r>
              <a:rPr lang="es-ES" dirty="0"/>
              <a:t>🔗 Los blobs pueden ser accedidos desde cualquier lugar del mundo usando:</a:t>
            </a:r>
          </a:p>
          <a:p>
            <a:pPr>
              <a:buFont typeface="Arial" panose="020B0604020202020204" pitchFamily="34" charset="0"/>
              <a:buChar char="•"/>
            </a:pPr>
            <a:r>
              <a:rPr lang="es-ES" dirty="0" err="1"/>
              <a:t>URLs</a:t>
            </a:r>
            <a:r>
              <a:rPr lang="es-ES" dirty="0"/>
              <a:t> públicas (con permisos configurables)</a:t>
            </a:r>
          </a:p>
          <a:p>
            <a:pPr>
              <a:buFont typeface="Arial" panose="020B0604020202020204" pitchFamily="34" charset="0"/>
              <a:buChar char="•"/>
            </a:pPr>
            <a:r>
              <a:rPr lang="es-ES" dirty="0"/>
              <a:t>REST API, PowerShell, CLI</a:t>
            </a:r>
          </a:p>
          <a:p>
            <a:pPr>
              <a:buFont typeface="Arial" panose="020B0604020202020204" pitchFamily="34" charset="0"/>
              <a:buChar char="•"/>
            </a:pPr>
            <a:r>
              <a:rPr lang="es-ES" dirty="0" err="1"/>
              <a:t>SDKs</a:t>
            </a:r>
            <a:r>
              <a:rPr lang="es-ES" dirty="0"/>
              <a:t> en .NET, Java, Node.js, Python, PHP, Ruby, etc.</a:t>
            </a:r>
          </a:p>
          <a:p>
            <a:pPr>
              <a:buNone/>
            </a:pPr>
            <a:r>
              <a:rPr lang="es-ES" b="1" dirty="0"/>
              <a:t>📁 Azure Files</a:t>
            </a:r>
          </a:p>
          <a:p>
            <a:pPr>
              <a:buNone/>
            </a:pPr>
            <a:r>
              <a:rPr lang="es-ES" dirty="0"/>
              <a:t>Permite crear </a:t>
            </a:r>
            <a:r>
              <a:rPr lang="es-ES" b="1" dirty="0"/>
              <a:t>comparticiones de archivos</a:t>
            </a:r>
            <a:r>
              <a:rPr lang="es-ES" dirty="0"/>
              <a:t> accesibles mediante el protocolo </a:t>
            </a:r>
            <a:r>
              <a:rPr lang="es-ES" b="1" dirty="0"/>
              <a:t>SMB</a:t>
            </a:r>
            <a:r>
              <a:rPr lang="es-ES" dirty="0"/>
              <a:t> (Server </a:t>
            </a:r>
            <a:r>
              <a:rPr lang="es-ES" dirty="0" err="1"/>
              <a:t>Message</a:t>
            </a:r>
            <a:r>
              <a:rPr lang="es-ES" dirty="0"/>
              <a:t> Block).</a:t>
            </a:r>
            <a:br>
              <a:rPr lang="es-ES" dirty="0"/>
            </a:br>
            <a:r>
              <a:rPr lang="es-ES" dirty="0"/>
              <a:t>Múltiples </a:t>
            </a:r>
            <a:r>
              <a:rPr lang="es-ES" dirty="0" err="1"/>
              <a:t>VMs</a:t>
            </a:r>
            <a:r>
              <a:rPr lang="es-ES" dirty="0"/>
              <a:t> pueden </a:t>
            </a:r>
            <a:r>
              <a:rPr lang="es-ES" b="1" dirty="0"/>
              <a:t>leer y escribir archivos compartidos</a:t>
            </a:r>
            <a:r>
              <a:rPr lang="es-ES" dirty="0"/>
              <a:t> de forma simultánea.</a:t>
            </a:r>
          </a:p>
          <a:p>
            <a:pPr>
              <a:buNone/>
            </a:pPr>
            <a:r>
              <a:rPr lang="es-ES" dirty="0"/>
              <a:t>📌 Puedes acceder a los archivos:</a:t>
            </a:r>
          </a:p>
          <a:p>
            <a:pPr>
              <a:buFont typeface="Arial" panose="020B0604020202020204" pitchFamily="34" charset="0"/>
              <a:buChar char="•"/>
            </a:pPr>
            <a:r>
              <a:rPr lang="es-ES" dirty="0"/>
              <a:t>Desde la red interna (como un disco de red)</a:t>
            </a:r>
          </a:p>
          <a:p>
            <a:pPr>
              <a:buFont typeface="Arial" panose="020B0604020202020204" pitchFamily="34" charset="0"/>
              <a:buChar char="•"/>
            </a:pPr>
            <a:r>
              <a:rPr lang="es-ES" dirty="0"/>
              <a:t>Desde cualquier parte del mundo usando una </a:t>
            </a:r>
            <a:r>
              <a:rPr lang="es-ES" b="1" dirty="0"/>
              <a:t>URL + token SAS (</a:t>
            </a:r>
            <a:r>
              <a:rPr lang="es-ES" b="1" dirty="0" err="1"/>
              <a:t>Shared</a:t>
            </a:r>
            <a:r>
              <a:rPr lang="es-ES" b="1" dirty="0"/>
              <a:t> Access </a:t>
            </a:r>
            <a:r>
              <a:rPr lang="es-ES" b="1" dirty="0" err="1"/>
              <a:t>Signature</a:t>
            </a:r>
            <a:r>
              <a:rPr lang="es-ES" b="1" dirty="0"/>
              <a:t>)</a:t>
            </a:r>
            <a:endParaRPr lang="es-ES" dirty="0"/>
          </a:p>
          <a:p>
            <a:pPr>
              <a:buNone/>
            </a:pPr>
            <a:r>
              <a:rPr lang="es-ES" dirty="0"/>
              <a:t>✅ Casos de uso comunes:</a:t>
            </a:r>
          </a:p>
          <a:p>
            <a:pPr>
              <a:buFont typeface="Arial" panose="020B0604020202020204" pitchFamily="34" charset="0"/>
              <a:buChar char="•"/>
            </a:pPr>
            <a:r>
              <a:rPr lang="es-ES" dirty="0"/>
              <a:t>Migrar aplicaciones locales que dependen de carpetas compartidas</a:t>
            </a:r>
          </a:p>
          <a:p>
            <a:pPr>
              <a:buFont typeface="Arial" panose="020B0604020202020204" pitchFamily="34" charset="0"/>
              <a:buChar char="•"/>
            </a:pPr>
            <a:r>
              <a:rPr lang="es-ES" dirty="0"/>
              <a:t>Compartir configuraciones o herramientas comunes entre desarrolladores</a:t>
            </a:r>
          </a:p>
          <a:p>
            <a:pPr>
              <a:buFont typeface="Arial" panose="020B0604020202020204" pitchFamily="34" charset="0"/>
              <a:buChar char="•"/>
            </a:pPr>
            <a:r>
              <a:rPr lang="es-ES" dirty="0"/>
              <a:t>Guardar logs, métricas o volcados de errores para análisis posterior</a:t>
            </a:r>
          </a:p>
          <a:p>
            <a:pPr>
              <a:buNone/>
            </a:pPr>
            <a:r>
              <a:rPr lang="es-ES" dirty="0"/>
              <a:t>⚠️ Actualmente no se soporta autenticación con Active </a:t>
            </a:r>
            <a:r>
              <a:rPr lang="es-ES" dirty="0" err="1"/>
              <a:t>Directory</a:t>
            </a:r>
            <a:r>
              <a:rPr lang="es-ES" dirty="0"/>
              <a:t> ni control detallado con </a:t>
            </a:r>
            <a:r>
              <a:rPr lang="es-ES" dirty="0" err="1"/>
              <a:t>ACLs</a:t>
            </a:r>
            <a:r>
              <a:rPr lang="es-ES" dirty="0"/>
              <a:t>, aunque está previsto para el futuro.</a:t>
            </a:r>
            <a:br>
              <a:rPr lang="es-ES" dirty="0"/>
            </a:br>
            <a:r>
              <a:rPr lang="es-ES" dirty="0"/>
              <a:t>El acceso se controla mediante </a:t>
            </a:r>
            <a:r>
              <a:rPr lang="es-ES" b="1" dirty="0"/>
              <a:t>credenciales de la cuenta de almacenamiento</a:t>
            </a:r>
            <a:r>
              <a:rPr lang="es-ES" dirty="0"/>
              <a:t>, por lo tanto </a:t>
            </a:r>
            <a:r>
              <a:rPr lang="es-ES" b="1" dirty="0"/>
              <a:t>quien monte el recurso, tiene acceso total</a:t>
            </a:r>
            <a:r>
              <a:rPr lang="es-ES" dirty="0"/>
              <a:t>.</a:t>
            </a:r>
          </a:p>
          <a:p>
            <a:pPr>
              <a:buNone/>
            </a:pPr>
            <a:r>
              <a:rPr lang="es-ES" b="1" dirty="0"/>
              <a:t>📬 Azure </a:t>
            </a:r>
            <a:r>
              <a:rPr lang="es-ES" b="1" dirty="0" err="1"/>
              <a:t>Queues</a:t>
            </a:r>
            <a:endParaRPr lang="es-ES" b="1" dirty="0"/>
          </a:p>
          <a:p>
            <a:pPr>
              <a:buNone/>
            </a:pPr>
            <a:r>
              <a:rPr lang="es-ES" dirty="0"/>
              <a:t>Azure </a:t>
            </a:r>
            <a:r>
              <a:rPr lang="es-ES" dirty="0" err="1"/>
              <a:t>Queue</a:t>
            </a:r>
            <a:r>
              <a:rPr lang="es-ES" dirty="0"/>
              <a:t> Storage es un servicio de </a:t>
            </a:r>
            <a:r>
              <a:rPr lang="es-ES" b="1" dirty="0"/>
              <a:t>mensajería ligera y confiable</a:t>
            </a:r>
            <a:r>
              <a:rPr lang="es-ES" dirty="0"/>
              <a:t>.</a:t>
            </a:r>
          </a:p>
          <a:p>
            <a:pPr>
              <a:buFont typeface="Arial" panose="020B0604020202020204" pitchFamily="34" charset="0"/>
              <a:buChar char="•"/>
            </a:pPr>
            <a:r>
              <a:rPr lang="es-ES" dirty="0"/>
              <a:t>Cada mensaje puede pesar hasta </a:t>
            </a:r>
            <a:r>
              <a:rPr lang="es-ES" b="1" dirty="0"/>
              <a:t>64 KB</a:t>
            </a:r>
            <a:endParaRPr lang="es-ES" dirty="0"/>
          </a:p>
          <a:p>
            <a:pPr>
              <a:buFont typeface="Arial" panose="020B0604020202020204" pitchFamily="34" charset="0"/>
              <a:buChar char="•"/>
            </a:pPr>
            <a:r>
              <a:rPr lang="es-ES" dirty="0"/>
              <a:t>Las colas pueden contener </a:t>
            </a:r>
            <a:r>
              <a:rPr lang="es-ES" b="1" dirty="0"/>
              <a:t>millones de mensajes</a:t>
            </a:r>
            <a:endParaRPr lang="es-ES" dirty="0"/>
          </a:p>
          <a:p>
            <a:pPr>
              <a:buFont typeface="Arial" panose="020B0604020202020204" pitchFamily="34" charset="0"/>
              <a:buChar char="•"/>
            </a:pPr>
            <a:r>
              <a:rPr lang="es-ES" dirty="0"/>
              <a:t>Ideal para </a:t>
            </a:r>
            <a:r>
              <a:rPr lang="es-ES" b="1" dirty="0"/>
              <a:t>procesamiento asíncrono y desacoplado</a:t>
            </a:r>
            <a:r>
              <a:rPr lang="es-ES" dirty="0"/>
              <a:t> entre componentes</a:t>
            </a:r>
          </a:p>
          <a:p>
            <a:pPr>
              <a:buNone/>
            </a:pPr>
            <a:r>
              <a:rPr lang="es-ES" dirty="0"/>
              <a:t>🧠 </a:t>
            </a:r>
            <a:r>
              <a:rPr lang="es-ES" b="1" dirty="0"/>
              <a:t>Ejemplo práctico</a:t>
            </a:r>
            <a:r>
              <a:rPr lang="es-ES" dirty="0"/>
              <a:t>:</a:t>
            </a:r>
          </a:p>
          <a:p>
            <a:pPr>
              <a:buFont typeface="Arial" panose="020B0604020202020204" pitchFamily="34" charset="0"/>
              <a:buChar char="•"/>
            </a:pPr>
            <a:r>
              <a:rPr lang="es-ES" dirty="0"/>
              <a:t>Un usuario sube una foto</a:t>
            </a:r>
          </a:p>
          <a:p>
            <a:pPr>
              <a:buFont typeface="Arial" panose="020B0604020202020204" pitchFamily="34" charset="0"/>
              <a:buChar char="•"/>
            </a:pPr>
            <a:r>
              <a:rPr lang="es-ES" dirty="0"/>
              <a:t>Se guarda un </a:t>
            </a:r>
            <a:r>
              <a:rPr lang="es-ES" b="1" dirty="0"/>
              <a:t>mensaje en la cola</a:t>
            </a:r>
            <a:r>
              <a:rPr lang="es-ES" dirty="0"/>
              <a:t> avisando de que hay una nueva imagen</a:t>
            </a:r>
          </a:p>
          <a:p>
            <a:pPr>
              <a:buFont typeface="Arial" panose="020B0604020202020204" pitchFamily="34" charset="0"/>
              <a:buChar char="•"/>
            </a:pPr>
            <a:r>
              <a:rPr lang="es-ES" dirty="0"/>
              <a:t>Una </a:t>
            </a:r>
            <a:r>
              <a:rPr lang="es-ES" b="1" dirty="0"/>
              <a:t>Azure </a:t>
            </a:r>
            <a:r>
              <a:rPr lang="es-ES" b="1" dirty="0" err="1"/>
              <a:t>Function</a:t>
            </a:r>
            <a:r>
              <a:rPr lang="es-ES" dirty="0"/>
              <a:t> toma ese mensaje y genera las miniaturas</a:t>
            </a:r>
          </a:p>
          <a:p>
            <a:pPr>
              <a:buFont typeface="Arial" panose="020B0604020202020204" pitchFamily="34" charset="0"/>
              <a:buChar char="•"/>
            </a:pPr>
            <a:r>
              <a:rPr lang="es-ES" dirty="0"/>
              <a:t>Esto permite escalar el proceso de forma independiente</a:t>
            </a:r>
          </a:p>
          <a:p>
            <a:pPr>
              <a:buNone/>
            </a:pPr>
            <a:r>
              <a:rPr lang="es-ES" b="1" dirty="0"/>
              <a:t>📊 Azure Tables</a:t>
            </a:r>
          </a:p>
          <a:p>
            <a:pPr>
              <a:buNone/>
            </a:pPr>
            <a:r>
              <a:rPr lang="es-ES" dirty="0"/>
              <a:t>Servicio de almacenamiento </a:t>
            </a:r>
            <a:r>
              <a:rPr lang="es-ES" b="1" dirty="0"/>
              <a:t>NoSQL tipo clave/valor</a:t>
            </a:r>
            <a:r>
              <a:rPr lang="es-ES" dirty="0"/>
              <a:t>. Útil para datos estructurados pero sin esquema rígido.</a:t>
            </a:r>
          </a:p>
          <a:p>
            <a:pPr>
              <a:buFont typeface="Arial" panose="020B0604020202020204" pitchFamily="34" charset="0"/>
              <a:buChar char="•"/>
            </a:pPr>
            <a:r>
              <a:rPr lang="es-ES" b="1" dirty="0"/>
              <a:t>Escala automáticamente</a:t>
            </a:r>
            <a:endParaRPr lang="es-ES" dirty="0"/>
          </a:p>
          <a:p>
            <a:pPr>
              <a:buFont typeface="Arial" panose="020B0604020202020204" pitchFamily="34" charset="0"/>
              <a:buChar char="•"/>
            </a:pPr>
            <a:r>
              <a:rPr lang="es-ES" dirty="0"/>
              <a:t>Ahora también está disponible como parte de </a:t>
            </a:r>
            <a:r>
              <a:rPr lang="es-ES" b="1" dirty="0"/>
              <a:t>Azure Cosmos DB (Table API)</a:t>
            </a:r>
            <a:r>
              <a:rPr lang="es-ES" dirty="0"/>
              <a:t> con ventajas como:</a:t>
            </a:r>
          </a:p>
          <a:p>
            <a:pPr marL="742950" lvl="1" indent="-285750">
              <a:buFont typeface="Arial" panose="020B0604020202020204" pitchFamily="34" charset="0"/>
              <a:buChar char="•"/>
            </a:pPr>
            <a:r>
              <a:rPr lang="es-ES" dirty="0"/>
              <a:t>Distribución global</a:t>
            </a:r>
          </a:p>
          <a:p>
            <a:pPr marL="742950" lvl="1" indent="-285750">
              <a:buFont typeface="Arial" panose="020B0604020202020204" pitchFamily="34" charset="0"/>
              <a:buChar char="•"/>
            </a:pPr>
            <a:r>
              <a:rPr lang="es-ES" dirty="0"/>
              <a:t>Alta disponibilidad</a:t>
            </a:r>
          </a:p>
          <a:p>
            <a:pPr marL="742950" lvl="1" indent="-285750">
              <a:buFont typeface="Arial" panose="020B0604020202020204" pitchFamily="34" charset="0"/>
              <a:buChar char="•"/>
            </a:pPr>
            <a:r>
              <a:rPr lang="es-ES" dirty="0"/>
              <a:t>Índices automáticos secundarios</a:t>
            </a:r>
          </a:p>
          <a:p>
            <a:pPr marL="742950" lvl="1" indent="-285750">
              <a:buFont typeface="Arial" panose="020B0604020202020204" pitchFamily="34" charset="0"/>
              <a:buChar char="•"/>
            </a:pPr>
            <a:r>
              <a:rPr lang="es-ES" dirty="0"/>
              <a:t>Optimización de rendimiento</a:t>
            </a:r>
          </a:p>
          <a:p>
            <a:r>
              <a:rPr lang="es-ES" dirty="0"/>
              <a:t>👉 Si necesitas una experiencia más avanzada, puedes usar </a:t>
            </a:r>
            <a:r>
              <a:rPr lang="es-ES" b="1" dirty="0"/>
              <a:t>Azure Cosmos DB Table API</a:t>
            </a:r>
            <a:r>
              <a:rPr lang="es-ES" dirty="0"/>
              <a:t> en lugar del servicio básico de Azure Table Storage.</a:t>
            </a:r>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650320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Tipos de cuentas de almacenamiento en Azure</a:t>
            </a:r>
          </a:p>
          <a:p>
            <a:pPr>
              <a:buNone/>
            </a:pPr>
            <a:r>
              <a:rPr lang="es-ES" dirty="0"/>
              <a:t>Azure ofrece </a:t>
            </a:r>
            <a:r>
              <a:rPr lang="es-ES" b="1" dirty="0"/>
              <a:t>diferentes tipos de cuentas de almacenamiento</a:t>
            </a:r>
            <a:r>
              <a:rPr lang="es-ES" dirty="0"/>
              <a:t>, según:</a:t>
            </a:r>
          </a:p>
          <a:p>
            <a:pPr>
              <a:buFont typeface="Arial" panose="020B0604020202020204" pitchFamily="34" charset="0"/>
              <a:buChar char="•"/>
            </a:pPr>
            <a:r>
              <a:rPr lang="es-ES" dirty="0"/>
              <a:t>Los </a:t>
            </a:r>
            <a:r>
              <a:rPr lang="es-ES" b="1" dirty="0"/>
              <a:t>servicios</a:t>
            </a:r>
            <a:r>
              <a:rPr lang="es-ES" dirty="0"/>
              <a:t> que necesitas usar</a:t>
            </a:r>
          </a:p>
          <a:p>
            <a:pPr>
              <a:buFont typeface="Arial" panose="020B0604020202020204" pitchFamily="34" charset="0"/>
              <a:buChar char="•"/>
            </a:pPr>
            <a:r>
              <a:rPr lang="es-ES" dirty="0"/>
              <a:t>El </a:t>
            </a:r>
            <a:r>
              <a:rPr lang="es-ES" b="1" dirty="0"/>
              <a:t>rendimiento</a:t>
            </a:r>
            <a:r>
              <a:rPr lang="es-ES" dirty="0"/>
              <a:t> deseado (estándar o premium)</a:t>
            </a:r>
          </a:p>
          <a:p>
            <a:pPr>
              <a:buFont typeface="Arial" panose="020B0604020202020204" pitchFamily="34" charset="0"/>
              <a:buChar char="•"/>
            </a:pPr>
            <a:r>
              <a:rPr lang="es-ES" dirty="0"/>
              <a:t>Las opciones de </a:t>
            </a:r>
            <a:r>
              <a:rPr lang="es-ES" b="1" dirty="0"/>
              <a:t>replicación</a:t>
            </a:r>
            <a:endParaRPr lang="es-ES" dirty="0"/>
          </a:p>
          <a:p>
            <a:pPr>
              <a:buFont typeface="Arial" panose="020B0604020202020204" pitchFamily="34" charset="0"/>
              <a:buChar char="•"/>
            </a:pPr>
            <a:r>
              <a:rPr lang="es-ES" dirty="0"/>
              <a:t>Y el </a:t>
            </a:r>
            <a:r>
              <a:rPr lang="es-ES" b="1" dirty="0"/>
              <a:t>modelo de precios</a:t>
            </a:r>
            <a:endParaRPr lang="es-ES" dirty="0"/>
          </a:p>
          <a:p>
            <a:pPr>
              <a:buNone/>
            </a:pPr>
            <a:r>
              <a:rPr lang="es-ES" b="1" dirty="0"/>
              <a:t>📦 Resumen de los tipos de cuenta</a:t>
            </a:r>
          </a:p>
          <a:p>
            <a:pPr>
              <a:buNone/>
            </a:pPr>
            <a:r>
              <a:rPr lang="es-ES" b="1" dirty="0"/>
              <a:t>Tipo de </a:t>
            </a:r>
            <a:r>
              <a:rPr lang="es-ES" b="1" dirty="0" err="1"/>
              <a:t>cuentaServicios</a:t>
            </a:r>
            <a:r>
              <a:rPr lang="es-ES" b="1" dirty="0"/>
              <a:t> </a:t>
            </a:r>
            <a:r>
              <a:rPr lang="es-ES" b="1" dirty="0" err="1"/>
              <a:t>soportadosRendimientoOpciones</a:t>
            </a:r>
            <a:r>
              <a:rPr lang="es-ES" b="1" dirty="0"/>
              <a:t> de </a:t>
            </a:r>
            <a:r>
              <a:rPr lang="es-ES" b="1" dirty="0" err="1"/>
              <a:t>replicaciónRecomendado</a:t>
            </a:r>
            <a:r>
              <a:rPr lang="es-ES" b="1" dirty="0"/>
              <a:t> para...General-</a:t>
            </a:r>
            <a:r>
              <a:rPr lang="es-ES" b="1" dirty="0" err="1"/>
              <a:t>purpose</a:t>
            </a:r>
            <a:r>
              <a:rPr lang="es-ES" b="1" dirty="0"/>
              <a:t> v2</a:t>
            </a:r>
            <a:r>
              <a:rPr lang="es-ES" dirty="0"/>
              <a:t>Blob, File, </a:t>
            </a:r>
            <a:r>
              <a:rPr lang="es-ES" dirty="0" err="1"/>
              <a:t>Queue</a:t>
            </a:r>
            <a:r>
              <a:rPr lang="es-ES" dirty="0"/>
              <a:t>, Table, </a:t>
            </a:r>
            <a:r>
              <a:rPr lang="es-ES" dirty="0" err="1"/>
              <a:t>DiskEstándar</a:t>
            </a:r>
            <a:r>
              <a:rPr lang="es-ES" dirty="0"/>
              <a:t> o </a:t>
            </a:r>
            <a:r>
              <a:rPr lang="es-ES" dirty="0" err="1"/>
              <a:t>PremiumLRS</a:t>
            </a:r>
            <a:r>
              <a:rPr lang="es-ES" dirty="0"/>
              <a:t>, GRS, RA-GRS, ZRS, ZGRS*, RAZGRS*🔹 Escenario </a:t>
            </a:r>
            <a:r>
              <a:rPr lang="es-ES" dirty="0" err="1"/>
              <a:t>recomendado</a:t>
            </a:r>
            <a:r>
              <a:rPr lang="es-ES" b="1" dirty="0" err="1"/>
              <a:t>General-purpose</a:t>
            </a:r>
            <a:r>
              <a:rPr lang="es-ES" b="1" dirty="0"/>
              <a:t> v1</a:t>
            </a:r>
            <a:r>
              <a:rPr lang="es-ES" dirty="0"/>
              <a:t>Blob, File, </a:t>
            </a:r>
            <a:r>
              <a:rPr lang="es-ES" dirty="0" err="1"/>
              <a:t>Queue</a:t>
            </a:r>
            <a:r>
              <a:rPr lang="es-ES" dirty="0"/>
              <a:t>, Table, </a:t>
            </a:r>
            <a:r>
              <a:rPr lang="es-ES" dirty="0" err="1"/>
              <a:t>DiskEstándar</a:t>
            </a:r>
            <a:r>
              <a:rPr lang="es-ES" dirty="0"/>
              <a:t> o </a:t>
            </a:r>
            <a:r>
              <a:rPr lang="es-ES" dirty="0" err="1"/>
              <a:t>PremiumLRS</a:t>
            </a:r>
            <a:r>
              <a:rPr lang="es-ES" dirty="0"/>
              <a:t>, GRS, RA-</a:t>
            </a:r>
            <a:r>
              <a:rPr lang="es-ES" dirty="0" err="1"/>
              <a:t>GRSObsoleto</a:t>
            </a:r>
            <a:r>
              <a:rPr lang="es-ES" dirty="0"/>
              <a:t>, usa V2 si es </a:t>
            </a:r>
            <a:r>
              <a:rPr lang="es-ES" dirty="0" err="1"/>
              <a:t>posible</a:t>
            </a:r>
            <a:r>
              <a:rPr lang="es-ES" b="1" dirty="0" err="1"/>
              <a:t>BlobStorage</a:t>
            </a:r>
            <a:r>
              <a:rPr lang="es-ES" dirty="0" err="1"/>
              <a:t>Solo</a:t>
            </a:r>
            <a:r>
              <a:rPr lang="es-ES" dirty="0"/>
              <a:t> Blob (Block y </a:t>
            </a:r>
            <a:r>
              <a:rPr lang="es-ES" dirty="0" err="1"/>
              <a:t>Append</a:t>
            </a:r>
            <a:r>
              <a:rPr lang="es-ES" dirty="0"/>
              <a:t> Blobs)Solo </a:t>
            </a:r>
            <a:r>
              <a:rPr lang="es-ES" dirty="0" err="1"/>
              <a:t>EstándarLRS</a:t>
            </a:r>
            <a:r>
              <a:rPr lang="es-ES" dirty="0"/>
              <a:t>, GRS, RA-</a:t>
            </a:r>
            <a:r>
              <a:rPr lang="es-ES" dirty="0" err="1"/>
              <a:t>GRSMejor</a:t>
            </a:r>
            <a:r>
              <a:rPr lang="es-ES" dirty="0"/>
              <a:t> usar V2</a:t>
            </a:r>
            <a:r>
              <a:rPr lang="es-ES" b="1" dirty="0"/>
              <a:t>BlockBlobStorage</a:t>
            </a:r>
            <a:r>
              <a:rPr lang="es-ES" dirty="0"/>
              <a:t>Solo Blob (Block y </a:t>
            </a:r>
            <a:r>
              <a:rPr lang="es-ES" dirty="0" err="1"/>
              <a:t>Append</a:t>
            </a:r>
            <a:r>
              <a:rPr lang="es-ES" dirty="0"/>
              <a:t> Blobs)Solo </a:t>
            </a:r>
            <a:r>
              <a:rPr lang="es-ES" dirty="0" err="1"/>
              <a:t>PremiumLRS</a:t>
            </a:r>
            <a:r>
              <a:rPr lang="es-ES" dirty="0"/>
              <a:t>, ZRS (regiones limitadas)Alto rendimiento con </a:t>
            </a:r>
            <a:r>
              <a:rPr lang="es-ES" dirty="0" err="1"/>
              <a:t>blobs</a:t>
            </a:r>
            <a:r>
              <a:rPr lang="es-ES" b="1" dirty="0" err="1"/>
              <a:t>FileStorage</a:t>
            </a:r>
            <a:r>
              <a:rPr lang="es-ES" dirty="0" err="1"/>
              <a:t>Solo</a:t>
            </a:r>
            <a:r>
              <a:rPr lang="es-ES" dirty="0"/>
              <a:t> </a:t>
            </a:r>
            <a:r>
              <a:rPr lang="es-ES" dirty="0" err="1"/>
              <a:t>FilesSolo</a:t>
            </a:r>
            <a:r>
              <a:rPr lang="es-ES" dirty="0"/>
              <a:t> </a:t>
            </a:r>
            <a:r>
              <a:rPr lang="es-ES" dirty="0" err="1"/>
              <a:t>PremiumLRS</a:t>
            </a:r>
            <a:r>
              <a:rPr lang="es-ES" dirty="0"/>
              <a:t>, ZRS (regiones limitadas)Aplicaciones empresariales de alto rendimiento</a:t>
            </a:r>
          </a:p>
          <a:p>
            <a:pPr>
              <a:buNone/>
            </a:pPr>
            <a:r>
              <a:rPr lang="es-ES" dirty="0"/>
              <a:t>ℹ️ </a:t>
            </a:r>
            <a:r>
              <a:rPr lang="es-ES" i="1" dirty="0"/>
              <a:t>ZGRS y RAZGRS: replicación geográfica con zona de disponibilidad (en </a:t>
            </a:r>
            <a:r>
              <a:rPr lang="es-ES" i="1" dirty="0" err="1"/>
              <a:t>preview</a:t>
            </a:r>
            <a:r>
              <a:rPr lang="es-ES" i="1" dirty="0"/>
              <a:t>)</a:t>
            </a:r>
            <a:br>
              <a:rPr lang="es-ES" dirty="0"/>
            </a:br>
            <a:r>
              <a:rPr lang="es-ES" dirty="0"/>
              <a:t>🔐 Todos los tipos de cuenta </a:t>
            </a:r>
            <a:r>
              <a:rPr lang="es-ES" b="1" dirty="0"/>
              <a:t>usan cifrado SSE (Storage </a:t>
            </a:r>
            <a:r>
              <a:rPr lang="es-ES" b="1" dirty="0" err="1"/>
              <a:t>Service</a:t>
            </a:r>
            <a:r>
              <a:rPr lang="es-ES" b="1" dirty="0"/>
              <a:t> </a:t>
            </a:r>
            <a:r>
              <a:rPr lang="es-ES" b="1" dirty="0" err="1"/>
              <a:t>Encryption</a:t>
            </a:r>
            <a:r>
              <a:rPr lang="es-ES" b="1" dirty="0"/>
              <a:t>)</a:t>
            </a:r>
            <a:r>
              <a:rPr lang="es-ES" dirty="0"/>
              <a:t> para proteger los datos en reposo.</a:t>
            </a:r>
          </a:p>
          <a:p>
            <a:pPr>
              <a:buNone/>
            </a:pPr>
            <a:r>
              <a:rPr lang="es-ES" b="1" dirty="0"/>
              <a:t>✅ ¿Cuál deberías usar?</a:t>
            </a:r>
          </a:p>
          <a:p>
            <a:pPr>
              <a:buFont typeface="Arial" panose="020B0604020202020204" pitchFamily="34" charset="0"/>
              <a:buChar char="•"/>
            </a:pPr>
            <a:r>
              <a:rPr lang="es-ES" b="1" dirty="0"/>
              <a:t>General-</a:t>
            </a:r>
            <a:r>
              <a:rPr lang="es-ES" b="1" dirty="0" err="1"/>
              <a:t>purpose</a:t>
            </a:r>
            <a:r>
              <a:rPr lang="es-ES" b="1" dirty="0"/>
              <a:t> v2</a:t>
            </a:r>
            <a:r>
              <a:rPr lang="es-ES" dirty="0"/>
              <a:t> (StorageV2):</a:t>
            </a:r>
            <a:br>
              <a:rPr lang="es-ES" dirty="0"/>
            </a:br>
            <a:r>
              <a:rPr lang="es-ES" dirty="0"/>
              <a:t>✅ </a:t>
            </a:r>
            <a:r>
              <a:rPr lang="es-ES" i="1" dirty="0"/>
              <a:t>Es el tipo recomendado para la mayoría de escenarios</a:t>
            </a:r>
            <a:r>
              <a:rPr lang="es-ES" dirty="0"/>
              <a:t>.</a:t>
            </a:r>
            <a:br>
              <a:rPr lang="es-ES" dirty="0"/>
            </a:br>
            <a:r>
              <a:rPr lang="es-ES" dirty="0"/>
              <a:t>Soporta todos los servicios (blobs, archivos, colas, tablas, discos) con opciones de replicación avanzadas.</a:t>
            </a:r>
          </a:p>
          <a:p>
            <a:pPr>
              <a:buFont typeface="Arial" panose="020B0604020202020204" pitchFamily="34" charset="0"/>
              <a:buChar char="•"/>
            </a:pPr>
            <a:r>
              <a:rPr lang="es-ES" b="1" dirty="0" err="1"/>
              <a:t>BlockBlobStorage</a:t>
            </a:r>
            <a:r>
              <a:rPr lang="es-ES" dirty="0"/>
              <a:t>:</a:t>
            </a:r>
            <a:br>
              <a:rPr lang="es-ES" dirty="0"/>
            </a:br>
            <a:r>
              <a:rPr lang="es-ES" dirty="0"/>
              <a:t>🔥 Ideal si necesitas rendimiento premium, objetos pequeños y </a:t>
            </a:r>
            <a:r>
              <a:rPr lang="es-ES" b="1" dirty="0"/>
              <a:t>baja latencia constante</a:t>
            </a:r>
            <a:r>
              <a:rPr lang="es-ES" dirty="0"/>
              <a:t>, por ejemplo, cargas frecuentes de imágenes o vídeos.</a:t>
            </a:r>
          </a:p>
          <a:p>
            <a:pPr>
              <a:buFont typeface="Arial" panose="020B0604020202020204" pitchFamily="34" charset="0"/>
              <a:buChar char="•"/>
            </a:pPr>
            <a:r>
              <a:rPr lang="es-ES" b="1" dirty="0" err="1"/>
              <a:t>FileStorage</a:t>
            </a:r>
            <a:r>
              <a:rPr lang="es-ES" dirty="0"/>
              <a:t>:</a:t>
            </a:r>
            <a:br>
              <a:rPr lang="es-ES" dirty="0"/>
            </a:br>
            <a:r>
              <a:rPr lang="es-ES" dirty="0"/>
              <a:t>📁 Recomendado para aplicaciones empresariales que usan </a:t>
            </a:r>
            <a:r>
              <a:rPr lang="es-ES" b="1" dirty="0"/>
              <a:t>file shares con acceso intensivo</a:t>
            </a:r>
            <a:r>
              <a:rPr lang="es-ES" dirty="0"/>
              <a:t>.</a:t>
            </a:r>
          </a:p>
          <a:p>
            <a:pPr>
              <a:buFont typeface="Arial" panose="020B0604020202020204" pitchFamily="34" charset="0"/>
              <a:buChar char="•"/>
            </a:pPr>
            <a:r>
              <a:rPr lang="es-ES" b="1" dirty="0" err="1"/>
              <a:t>BlobStorage</a:t>
            </a:r>
            <a:r>
              <a:rPr lang="es-ES" dirty="0"/>
              <a:t>:</a:t>
            </a:r>
            <a:br>
              <a:rPr lang="es-ES" dirty="0"/>
            </a:br>
            <a:r>
              <a:rPr lang="es-ES" dirty="0"/>
              <a:t>⚠️ Solo para blobs. Mejor usar General-</a:t>
            </a:r>
            <a:r>
              <a:rPr lang="es-ES" dirty="0" err="1"/>
              <a:t>purpose</a:t>
            </a:r>
            <a:r>
              <a:rPr lang="es-ES" dirty="0"/>
              <a:t> v2.</a:t>
            </a:r>
          </a:p>
          <a:p>
            <a:pPr>
              <a:buFont typeface="Arial" panose="020B0604020202020204" pitchFamily="34" charset="0"/>
              <a:buChar char="•"/>
            </a:pPr>
            <a:r>
              <a:rPr lang="es-ES" b="1" dirty="0"/>
              <a:t>General-</a:t>
            </a:r>
            <a:r>
              <a:rPr lang="es-ES" b="1" dirty="0" err="1"/>
              <a:t>purpose</a:t>
            </a:r>
            <a:r>
              <a:rPr lang="es-ES" b="1" dirty="0"/>
              <a:t> v1</a:t>
            </a:r>
            <a:r>
              <a:rPr lang="es-ES" dirty="0"/>
              <a:t>:</a:t>
            </a:r>
            <a:br>
              <a:rPr lang="es-ES" dirty="0"/>
            </a:br>
            <a:r>
              <a:rPr lang="es-ES" dirty="0"/>
              <a:t>❌ Obsoleto. Solo usar si ya tienes infraestructura basada en este tipo.</a:t>
            </a:r>
          </a:p>
          <a:p>
            <a:pPr>
              <a:buNone/>
            </a:pPr>
            <a:r>
              <a:rPr lang="es-ES" b="1" dirty="0"/>
              <a:t>📘 Glosario de replicación</a:t>
            </a:r>
          </a:p>
          <a:p>
            <a:r>
              <a:rPr lang="es-ES" b="1" dirty="0" err="1"/>
              <a:t>SiglaSignificadoLRS</a:t>
            </a:r>
            <a:r>
              <a:rPr lang="es-ES" dirty="0" err="1"/>
              <a:t>Local</a:t>
            </a:r>
            <a:r>
              <a:rPr lang="es-ES" dirty="0"/>
              <a:t> </a:t>
            </a:r>
            <a:r>
              <a:rPr lang="es-ES" dirty="0" err="1"/>
              <a:t>Redundant</a:t>
            </a:r>
            <a:r>
              <a:rPr lang="es-ES" dirty="0"/>
              <a:t> Storage (en una región)</a:t>
            </a:r>
            <a:r>
              <a:rPr lang="es-ES" b="1" dirty="0" err="1"/>
              <a:t>GRS</a:t>
            </a:r>
            <a:r>
              <a:rPr lang="es-ES" dirty="0" err="1"/>
              <a:t>Geo</a:t>
            </a:r>
            <a:r>
              <a:rPr lang="es-ES" dirty="0"/>
              <a:t> </a:t>
            </a:r>
            <a:r>
              <a:rPr lang="es-ES" dirty="0" err="1"/>
              <a:t>Redundant</a:t>
            </a:r>
            <a:r>
              <a:rPr lang="es-ES" dirty="0"/>
              <a:t> Storage (entre regiones)</a:t>
            </a:r>
            <a:r>
              <a:rPr lang="es-ES" b="1" dirty="0"/>
              <a:t>RA-GRS</a:t>
            </a:r>
            <a:r>
              <a:rPr lang="es-ES" dirty="0"/>
              <a:t>GRS con acceso de solo </a:t>
            </a:r>
            <a:r>
              <a:rPr lang="es-ES" dirty="0" err="1"/>
              <a:t>lectura</a:t>
            </a:r>
            <a:r>
              <a:rPr lang="es-ES" b="1" dirty="0" err="1"/>
              <a:t>ZRS</a:t>
            </a:r>
            <a:r>
              <a:rPr lang="es-ES" dirty="0" err="1"/>
              <a:t>Zone</a:t>
            </a:r>
            <a:r>
              <a:rPr lang="es-ES" dirty="0"/>
              <a:t> </a:t>
            </a:r>
            <a:r>
              <a:rPr lang="es-ES" dirty="0" err="1"/>
              <a:t>Redundant</a:t>
            </a:r>
            <a:r>
              <a:rPr lang="es-ES" dirty="0"/>
              <a:t> Storage (varias zonas)</a:t>
            </a:r>
            <a:r>
              <a:rPr lang="es-ES" b="1" dirty="0"/>
              <a:t>ZGRS/</a:t>
            </a:r>
            <a:r>
              <a:rPr lang="es-ES" b="1" dirty="0" err="1"/>
              <a:t>RAZGRS</a:t>
            </a:r>
            <a:r>
              <a:rPr lang="es-ES" dirty="0" err="1"/>
              <a:t>Combinan</a:t>
            </a:r>
            <a:r>
              <a:rPr lang="es-ES" dirty="0"/>
              <a:t> zonas y regiones (</a:t>
            </a:r>
            <a:r>
              <a:rPr lang="es-ES" dirty="0" err="1"/>
              <a:t>preview</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7</a:t>
            </a:fld>
            <a:endParaRPr lang="en-US" dirty="0"/>
          </a:p>
        </p:txBody>
      </p:sp>
    </p:spTree>
    <p:extLst>
      <p:ext uri="{BB962C8B-B14F-4D97-AF65-F5344CB8AC3E}">
        <p14:creationId xmlns:p14="http://schemas.microsoft.com/office/powerpoint/2010/main" val="3185363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Estrategias de replicación en Azure Storage</a:t>
            </a:r>
          </a:p>
          <a:p>
            <a:pPr>
              <a:buNone/>
            </a:pPr>
            <a:r>
              <a:rPr lang="es-ES" dirty="0"/>
              <a:t>Azure Storage </a:t>
            </a:r>
            <a:r>
              <a:rPr lang="es-ES" b="1" dirty="0"/>
              <a:t>siempre replica tus datos</a:t>
            </a:r>
            <a:r>
              <a:rPr lang="es-ES" dirty="0"/>
              <a:t> para garantizar:</a:t>
            </a:r>
          </a:p>
          <a:p>
            <a:pPr>
              <a:buFont typeface="Arial" panose="020B0604020202020204" pitchFamily="34" charset="0"/>
              <a:buChar char="•"/>
            </a:pPr>
            <a:r>
              <a:rPr lang="es-ES" b="1" dirty="0"/>
              <a:t>Durabilidad</a:t>
            </a:r>
            <a:r>
              <a:rPr lang="es-ES" dirty="0"/>
              <a:t> ante fallos de hardware o red</a:t>
            </a:r>
          </a:p>
          <a:p>
            <a:pPr>
              <a:buFont typeface="Arial" panose="020B0604020202020204" pitchFamily="34" charset="0"/>
              <a:buChar char="•"/>
            </a:pPr>
            <a:r>
              <a:rPr lang="es-ES" b="1" dirty="0"/>
              <a:t>Alta disponibilidad</a:t>
            </a:r>
            <a:r>
              <a:rPr lang="es-ES" dirty="0"/>
              <a:t> ante desastres locales o regionales</a:t>
            </a:r>
          </a:p>
          <a:p>
            <a:pPr>
              <a:buFont typeface="Arial" panose="020B0604020202020204" pitchFamily="34" charset="0"/>
              <a:buChar char="•"/>
            </a:pPr>
            <a:r>
              <a:rPr lang="es-ES" dirty="0"/>
              <a:t>Cumplimiento de los </a:t>
            </a:r>
            <a:r>
              <a:rPr lang="es-ES" b="1" dirty="0"/>
              <a:t>SLA</a:t>
            </a:r>
            <a:r>
              <a:rPr lang="es-ES" dirty="0"/>
              <a:t> de Azure</a:t>
            </a:r>
          </a:p>
          <a:p>
            <a:pPr>
              <a:buNone/>
            </a:pPr>
            <a:r>
              <a:rPr lang="es-ES" dirty="0"/>
              <a:t>Puedes elegir entre varias opciones, según el nivel de protección que necesites y el coste.</a:t>
            </a:r>
          </a:p>
          <a:p>
            <a:pPr>
              <a:buNone/>
            </a:pPr>
            <a:r>
              <a:rPr lang="es-ES" b="1" dirty="0"/>
              <a:t>📊 Comparativa rápida de replicación</a:t>
            </a:r>
          </a:p>
          <a:p>
            <a:pPr>
              <a:buNone/>
            </a:pPr>
            <a:r>
              <a:rPr lang="es-ES" b="1" dirty="0" err="1"/>
              <a:t>EventoLRSZRSGRS</a:t>
            </a:r>
            <a:r>
              <a:rPr lang="es-ES" b="1" dirty="0"/>
              <a:t> / RA-GRSGZRS / RA-</a:t>
            </a:r>
            <a:r>
              <a:rPr lang="es-ES" b="1" dirty="0" err="1"/>
              <a:t>GZRS</a:t>
            </a:r>
            <a:r>
              <a:rPr lang="es-ES" dirty="0" err="1"/>
              <a:t>Fallo</a:t>
            </a:r>
            <a:r>
              <a:rPr lang="es-ES" dirty="0"/>
              <a:t> de nodo✔️✔️✔️✔️Caída de un </a:t>
            </a:r>
            <a:r>
              <a:rPr lang="es-ES" dirty="0" err="1"/>
              <a:t>datacenter</a:t>
            </a:r>
            <a:r>
              <a:rPr lang="es-ES" dirty="0"/>
              <a:t> (zona entera)❌✔️✔️✔️Caída de región completa❌❌✔️✔️Lectura desde región secundaria❌❌✔️ (solo RA-GRS)✔️ (solo RA-GZRS)Tipos de cuenta disponiblesGPv1, GPv2, BlobGPv2GPv1, GPv2, BlobGPv2</a:t>
            </a:r>
          </a:p>
          <a:p>
            <a:pPr>
              <a:buNone/>
            </a:pPr>
            <a:r>
              <a:rPr lang="es-ES" b="1" dirty="0"/>
              <a:t>🔸 Tipos de replicación explicados</a:t>
            </a:r>
          </a:p>
          <a:p>
            <a:pPr>
              <a:buNone/>
            </a:pPr>
            <a:r>
              <a:rPr lang="es-ES" b="1" dirty="0"/>
              <a:t>🟢 LRS – </a:t>
            </a:r>
            <a:r>
              <a:rPr lang="es-ES" b="1" dirty="0" err="1"/>
              <a:t>Locally</a:t>
            </a:r>
            <a:r>
              <a:rPr lang="es-ES" b="1" dirty="0"/>
              <a:t> </a:t>
            </a:r>
            <a:r>
              <a:rPr lang="es-ES" b="1" dirty="0" err="1"/>
              <a:t>Redundant</a:t>
            </a:r>
            <a:r>
              <a:rPr lang="es-ES" b="1" dirty="0"/>
              <a:t> Storage</a:t>
            </a:r>
          </a:p>
          <a:p>
            <a:pPr>
              <a:buFont typeface="Arial" panose="020B0604020202020204" pitchFamily="34" charset="0"/>
              <a:buChar char="•"/>
            </a:pPr>
            <a:r>
              <a:rPr lang="es-ES" dirty="0"/>
              <a:t>✅ Copia los datos </a:t>
            </a:r>
            <a:r>
              <a:rPr lang="es-ES" b="1" dirty="0"/>
              <a:t>dentro del mismo </a:t>
            </a:r>
            <a:r>
              <a:rPr lang="es-ES" b="1" dirty="0" err="1"/>
              <a:t>datacenter</a:t>
            </a:r>
            <a:r>
              <a:rPr lang="es-ES" dirty="0"/>
              <a:t> (3 veces).</a:t>
            </a:r>
          </a:p>
          <a:p>
            <a:pPr>
              <a:buFont typeface="Arial" panose="020B0604020202020204" pitchFamily="34" charset="0"/>
              <a:buChar char="•"/>
            </a:pPr>
            <a:r>
              <a:rPr lang="es-ES" dirty="0"/>
              <a:t>💰 Es la opción más </a:t>
            </a:r>
            <a:r>
              <a:rPr lang="es-ES" b="1" dirty="0"/>
              <a:t>económica</a:t>
            </a:r>
            <a:r>
              <a:rPr lang="es-ES" dirty="0"/>
              <a:t>.</a:t>
            </a:r>
          </a:p>
          <a:p>
            <a:pPr>
              <a:buFont typeface="Arial" panose="020B0604020202020204" pitchFamily="34" charset="0"/>
              <a:buChar char="•"/>
            </a:pPr>
            <a:r>
              <a:rPr lang="es-ES" dirty="0"/>
              <a:t>⚠️ </a:t>
            </a:r>
            <a:r>
              <a:rPr lang="es-ES" b="1" dirty="0"/>
              <a:t>No protege contra desastres físicos del centro de datos.</a:t>
            </a:r>
            <a:endParaRPr lang="es-ES" dirty="0"/>
          </a:p>
          <a:p>
            <a:pPr>
              <a:buFont typeface="Arial" panose="020B0604020202020204" pitchFamily="34" charset="0"/>
              <a:buChar char="•"/>
            </a:pPr>
            <a:r>
              <a:rPr lang="es-ES" dirty="0"/>
              <a:t>📌 Útil si:</a:t>
            </a:r>
          </a:p>
          <a:p>
            <a:pPr marL="742950" lvl="1" indent="-285750">
              <a:buFont typeface="Arial" panose="020B0604020202020204" pitchFamily="34" charset="0"/>
              <a:buChar char="•"/>
            </a:pPr>
            <a:r>
              <a:rPr lang="es-ES" dirty="0"/>
              <a:t>Puedes reconstruir los datos fácilmente.</a:t>
            </a:r>
          </a:p>
          <a:p>
            <a:pPr marL="742950" lvl="1" indent="-285750">
              <a:buFont typeface="Arial" panose="020B0604020202020204" pitchFamily="34" charset="0"/>
              <a:buChar char="•"/>
            </a:pPr>
            <a:r>
              <a:rPr lang="es-ES" dirty="0"/>
              <a:t>Tienes restricciones legales que impiden replicar fuera del país.</a:t>
            </a:r>
          </a:p>
          <a:p>
            <a:pPr>
              <a:buNone/>
            </a:pPr>
            <a:r>
              <a:rPr lang="es-ES" b="1" dirty="0"/>
              <a:t>🟠 ZRS – </a:t>
            </a:r>
            <a:r>
              <a:rPr lang="es-ES" b="1" dirty="0" err="1"/>
              <a:t>Zone</a:t>
            </a:r>
            <a:r>
              <a:rPr lang="es-ES" b="1" dirty="0"/>
              <a:t> </a:t>
            </a:r>
            <a:r>
              <a:rPr lang="es-ES" b="1" dirty="0" err="1"/>
              <a:t>Redundant</a:t>
            </a:r>
            <a:r>
              <a:rPr lang="es-ES" b="1" dirty="0"/>
              <a:t> Storage</a:t>
            </a:r>
          </a:p>
          <a:p>
            <a:pPr>
              <a:buFont typeface="Arial" panose="020B0604020202020204" pitchFamily="34" charset="0"/>
              <a:buChar char="•"/>
            </a:pPr>
            <a:r>
              <a:rPr lang="es-ES" dirty="0"/>
              <a:t>✅ Replica datos de forma </a:t>
            </a:r>
            <a:r>
              <a:rPr lang="es-ES" b="1" dirty="0"/>
              <a:t>sincrónica entre 3 zonas</a:t>
            </a:r>
            <a:r>
              <a:rPr lang="es-ES" dirty="0"/>
              <a:t> de disponibilidad en </a:t>
            </a:r>
            <a:r>
              <a:rPr lang="es-ES" b="1" dirty="0"/>
              <a:t>la misma región</a:t>
            </a:r>
            <a:r>
              <a:rPr lang="es-ES" dirty="0"/>
              <a:t>.</a:t>
            </a:r>
          </a:p>
          <a:p>
            <a:pPr>
              <a:buFont typeface="Arial" panose="020B0604020202020204" pitchFamily="34" charset="0"/>
              <a:buChar char="•"/>
            </a:pPr>
            <a:r>
              <a:rPr lang="es-ES" dirty="0"/>
              <a:t>Cada zona tiene infraestructura independiente.</a:t>
            </a:r>
          </a:p>
          <a:p>
            <a:pPr>
              <a:buFont typeface="Arial" panose="020B0604020202020204" pitchFamily="34" charset="0"/>
              <a:buChar char="•"/>
            </a:pPr>
            <a:r>
              <a:rPr lang="es-ES" dirty="0"/>
              <a:t>📈 Ofrece </a:t>
            </a:r>
            <a:r>
              <a:rPr lang="es-ES" b="1" dirty="0"/>
              <a:t>baja latencia y alto rendimiento</a:t>
            </a:r>
            <a:r>
              <a:rPr lang="es-ES" dirty="0"/>
              <a:t>.</a:t>
            </a:r>
          </a:p>
          <a:p>
            <a:pPr>
              <a:buFont typeface="Arial" panose="020B0604020202020204" pitchFamily="34" charset="0"/>
              <a:buChar char="•"/>
            </a:pPr>
            <a:r>
              <a:rPr lang="es-ES" dirty="0"/>
              <a:t>⚠️ </a:t>
            </a:r>
            <a:r>
              <a:rPr lang="es-ES" b="1" dirty="0"/>
              <a:t>No protege contra desastres regionales</a:t>
            </a:r>
            <a:r>
              <a:rPr lang="es-ES" dirty="0"/>
              <a:t> (afecten a todas las zonas).</a:t>
            </a:r>
          </a:p>
          <a:p>
            <a:pPr>
              <a:buFont typeface="Arial" panose="020B0604020202020204" pitchFamily="34" charset="0"/>
              <a:buChar char="•"/>
            </a:pPr>
            <a:r>
              <a:rPr lang="es-ES" dirty="0"/>
              <a:t>❗ No está disponible en todas las regiones.</a:t>
            </a:r>
          </a:p>
          <a:p>
            <a:pPr>
              <a:buNone/>
            </a:pPr>
            <a:r>
              <a:rPr lang="es-ES" b="1" dirty="0"/>
              <a:t>🔵 GRS – Geo </a:t>
            </a:r>
            <a:r>
              <a:rPr lang="es-ES" b="1" dirty="0" err="1"/>
              <a:t>Redundant</a:t>
            </a:r>
            <a:r>
              <a:rPr lang="es-ES" b="1" dirty="0"/>
              <a:t> Storage</a:t>
            </a:r>
          </a:p>
          <a:p>
            <a:pPr>
              <a:buFont typeface="Arial" panose="020B0604020202020204" pitchFamily="34" charset="0"/>
              <a:buChar char="•"/>
            </a:pPr>
            <a:r>
              <a:rPr lang="es-ES" dirty="0"/>
              <a:t>✅ Replica los datos </a:t>
            </a:r>
            <a:r>
              <a:rPr lang="es-ES" b="1" dirty="0"/>
              <a:t>a otra región geográfica secundaria</a:t>
            </a:r>
            <a:r>
              <a:rPr lang="es-ES" dirty="0"/>
              <a:t>.</a:t>
            </a:r>
          </a:p>
          <a:p>
            <a:pPr>
              <a:buFont typeface="Arial" panose="020B0604020202020204" pitchFamily="34" charset="0"/>
              <a:buChar char="•"/>
            </a:pPr>
            <a:r>
              <a:rPr lang="es-ES" dirty="0"/>
              <a:t>✈️ Los datos se escriben primero en LRS localmente, luego se replican de forma </a:t>
            </a:r>
            <a:r>
              <a:rPr lang="es-ES" b="1" dirty="0"/>
              <a:t>asíncrona</a:t>
            </a:r>
            <a:r>
              <a:rPr lang="es-ES" dirty="0"/>
              <a:t>.</a:t>
            </a:r>
          </a:p>
          <a:p>
            <a:pPr>
              <a:buFont typeface="Arial" panose="020B0604020202020204" pitchFamily="34" charset="0"/>
              <a:buChar char="•"/>
            </a:pPr>
            <a:r>
              <a:rPr lang="es-ES" dirty="0"/>
              <a:t>🛑 El acceso a la copia secundaria </a:t>
            </a:r>
            <a:r>
              <a:rPr lang="es-ES" b="1" dirty="0"/>
              <a:t>solo es posible si Microsoft hace un </a:t>
            </a:r>
            <a:r>
              <a:rPr lang="es-ES" b="1" dirty="0" err="1"/>
              <a:t>failover</a:t>
            </a:r>
            <a:r>
              <a:rPr lang="es-ES" b="1" dirty="0"/>
              <a:t>.</a:t>
            </a:r>
            <a:endParaRPr lang="es-ES" dirty="0"/>
          </a:p>
          <a:p>
            <a:pPr>
              <a:buFont typeface="Arial" panose="020B0604020202020204" pitchFamily="34" charset="0"/>
              <a:buChar char="•"/>
            </a:pPr>
            <a:r>
              <a:rPr lang="es-ES" dirty="0"/>
              <a:t>🧱 Durabilidad: </a:t>
            </a:r>
            <a:r>
              <a:rPr lang="es-ES" b="1" dirty="0"/>
              <a:t>16 nueves (99.99999999999999%)</a:t>
            </a:r>
            <a:r>
              <a:rPr lang="es-ES" dirty="0"/>
              <a:t>.</a:t>
            </a:r>
          </a:p>
          <a:p>
            <a:pPr>
              <a:buFont typeface="Arial" panose="020B0604020202020204" pitchFamily="34" charset="0"/>
              <a:buChar char="•"/>
            </a:pPr>
            <a:r>
              <a:rPr lang="es-ES" dirty="0"/>
              <a:t>📌 Ideal si necesitas </a:t>
            </a:r>
            <a:r>
              <a:rPr lang="es-ES" b="1" dirty="0"/>
              <a:t>recuperación ante desastres regionales</a:t>
            </a:r>
            <a:r>
              <a:rPr lang="es-ES" dirty="0"/>
              <a:t>.</a:t>
            </a:r>
          </a:p>
          <a:p>
            <a:pPr>
              <a:buNone/>
            </a:pPr>
            <a:r>
              <a:rPr lang="es-ES" b="1" dirty="0"/>
              <a:t>🔹 RA-GRS – </a:t>
            </a:r>
            <a:r>
              <a:rPr lang="es-ES" b="1" dirty="0" err="1"/>
              <a:t>Read</a:t>
            </a:r>
            <a:r>
              <a:rPr lang="es-ES" b="1" dirty="0"/>
              <a:t>-Access GRS</a:t>
            </a:r>
          </a:p>
          <a:p>
            <a:pPr>
              <a:buFont typeface="Arial" panose="020B0604020202020204" pitchFamily="34" charset="0"/>
              <a:buChar char="•"/>
            </a:pPr>
            <a:r>
              <a:rPr lang="es-ES" dirty="0"/>
              <a:t>Igual que GRS, pero </a:t>
            </a:r>
            <a:r>
              <a:rPr lang="es-ES" b="1" dirty="0"/>
              <a:t>puedes leer la copia secundaria en todo momento</a:t>
            </a:r>
            <a:r>
              <a:rPr lang="es-ES" dirty="0"/>
              <a:t>.</a:t>
            </a:r>
          </a:p>
          <a:p>
            <a:pPr>
              <a:buFont typeface="Arial" panose="020B0604020202020204" pitchFamily="34" charset="0"/>
              <a:buChar char="•"/>
            </a:pPr>
            <a:r>
              <a:rPr lang="es-ES" dirty="0"/>
              <a:t>📌 Ideal para análisis, </a:t>
            </a:r>
            <a:r>
              <a:rPr lang="es-ES" dirty="0" err="1"/>
              <a:t>reporting</a:t>
            </a:r>
            <a:r>
              <a:rPr lang="es-ES" dirty="0"/>
              <a:t> o lectura distribuida en caso de fallo.</a:t>
            </a:r>
          </a:p>
          <a:p>
            <a:pPr>
              <a:buNone/>
            </a:pPr>
            <a:r>
              <a:rPr lang="es-ES" b="1" dirty="0"/>
              <a:t>🟣 GZRS – Geo-</a:t>
            </a:r>
            <a:r>
              <a:rPr lang="es-ES" b="1" dirty="0" err="1"/>
              <a:t>Zone</a:t>
            </a:r>
            <a:r>
              <a:rPr lang="es-ES" b="1" dirty="0"/>
              <a:t> </a:t>
            </a:r>
            <a:r>
              <a:rPr lang="es-ES" b="1" dirty="0" err="1"/>
              <a:t>Redundant</a:t>
            </a:r>
            <a:r>
              <a:rPr lang="es-ES" b="1" dirty="0"/>
              <a:t> Storage</a:t>
            </a:r>
          </a:p>
          <a:p>
            <a:pPr>
              <a:buFont typeface="Arial" panose="020B0604020202020204" pitchFamily="34" charset="0"/>
              <a:buChar char="•"/>
            </a:pPr>
            <a:r>
              <a:rPr lang="es-ES" dirty="0"/>
              <a:t>Combina lo mejor de ZRS + GRS:</a:t>
            </a:r>
          </a:p>
          <a:p>
            <a:pPr marL="742950" lvl="1" indent="-285750">
              <a:buFont typeface="Arial" panose="020B0604020202020204" pitchFamily="34" charset="0"/>
              <a:buChar char="•"/>
            </a:pPr>
            <a:r>
              <a:rPr lang="es-ES" dirty="0"/>
              <a:t>✅ Datos replicados entre </a:t>
            </a:r>
            <a:r>
              <a:rPr lang="es-ES" b="1" dirty="0"/>
              <a:t>3 zonas</a:t>
            </a:r>
            <a:r>
              <a:rPr lang="es-ES" dirty="0"/>
              <a:t> de disponibilidad </a:t>
            </a:r>
            <a:r>
              <a:rPr lang="es-ES" b="1" dirty="0"/>
              <a:t>en la región primaria</a:t>
            </a:r>
            <a:endParaRPr lang="es-ES" dirty="0"/>
          </a:p>
          <a:p>
            <a:pPr marL="742950" lvl="1" indent="-285750">
              <a:buFont typeface="Arial" panose="020B0604020202020204" pitchFamily="34" charset="0"/>
              <a:buChar char="•"/>
            </a:pPr>
            <a:r>
              <a:rPr lang="es-ES" dirty="0"/>
              <a:t>✅ Además, </a:t>
            </a:r>
            <a:r>
              <a:rPr lang="es-ES" b="1" dirty="0"/>
              <a:t>replicados en una región secundaria</a:t>
            </a:r>
            <a:r>
              <a:rPr lang="es-ES" dirty="0"/>
              <a:t> para recuperación ante desastres</a:t>
            </a:r>
          </a:p>
          <a:p>
            <a:pPr>
              <a:buFont typeface="Arial" panose="020B0604020202020204" pitchFamily="34" charset="0"/>
              <a:buChar char="•"/>
            </a:pPr>
            <a:r>
              <a:rPr lang="es-ES" dirty="0"/>
              <a:t>🔁 Soporta lectura y escritura incluso si una zona entera falla.</a:t>
            </a:r>
          </a:p>
          <a:p>
            <a:pPr>
              <a:buFont typeface="Arial" panose="020B0604020202020204" pitchFamily="34" charset="0"/>
              <a:buChar char="•"/>
            </a:pPr>
            <a:r>
              <a:rPr lang="es-ES" dirty="0"/>
              <a:t>📌 </a:t>
            </a:r>
            <a:r>
              <a:rPr lang="es-ES" b="1" dirty="0"/>
              <a:t>Alta consistencia, disponibilidad y recuperación ante fallos</a:t>
            </a:r>
            <a:r>
              <a:rPr lang="es-ES" dirty="0"/>
              <a:t>.</a:t>
            </a:r>
          </a:p>
          <a:p>
            <a:pPr>
              <a:buFont typeface="Arial" panose="020B0604020202020204" pitchFamily="34" charset="0"/>
              <a:buChar char="•"/>
            </a:pPr>
            <a:r>
              <a:rPr lang="es-ES" dirty="0"/>
              <a:t>📈 Escala igual que LRS/ZRS/GRS</a:t>
            </a:r>
          </a:p>
          <a:p>
            <a:pPr>
              <a:buNone/>
            </a:pPr>
            <a:r>
              <a:rPr lang="es-ES" b="1" dirty="0"/>
              <a:t>🔹 RA-GZRS – </a:t>
            </a:r>
            <a:r>
              <a:rPr lang="es-ES" b="1" dirty="0" err="1"/>
              <a:t>Read</a:t>
            </a:r>
            <a:r>
              <a:rPr lang="es-ES" b="1" dirty="0"/>
              <a:t>-Access GZRS</a:t>
            </a:r>
          </a:p>
          <a:p>
            <a:pPr>
              <a:buFont typeface="Arial" panose="020B0604020202020204" pitchFamily="34" charset="0"/>
              <a:buChar char="•"/>
            </a:pPr>
            <a:r>
              <a:rPr lang="es-ES" dirty="0"/>
              <a:t>GZRS con opción de </a:t>
            </a:r>
            <a:r>
              <a:rPr lang="es-ES" b="1" dirty="0"/>
              <a:t>lectura desde la región secundaria</a:t>
            </a:r>
            <a:r>
              <a:rPr lang="es-ES" dirty="0"/>
              <a:t>.</a:t>
            </a:r>
          </a:p>
          <a:p>
            <a:pPr>
              <a:buFont typeface="Arial" panose="020B0604020202020204" pitchFamily="34" charset="0"/>
              <a:buChar char="•"/>
            </a:pPr>
            <a:r>
              <a:rPr lang="es-ES" dirty="0"/>
              <a:t>📌 Ideal si necesitas máxima disponibilidad y rendimiento.</a:t>
            </a:r>
          </a:p>
          <a:p>
            <a:pPr>
              <a:buNone/>
            </a:pPr>
            <a:r>
              <a:rPr lang="es-ES" b="1" dirty="0"/>
              <a:t>✅ Recomendaciones de uso</a:t>
            </a:r>
          </a:p>
          <a:p>
            <a:r>
              <a:rPr lang="es-ES" b="1" dirty="0"/>
              <a:t>Necesidad del </a:t>
            </a:r>
            <a:r>
              <a:rPr lang="es-ES" b="1" dirty="0" err="1"/>
              <a:t>proyectoOpción</a:t>
            </a:r>
            <a:r>
              <a:rPr lang="es-ES" b="1" dirty="0"/>
              <a:t> </a:t>
            </a:r>
            <a:r>
              <a:rPr lang="es-ES" b="1" dirty="0" err="1"/>
              <a:t>recomendada</a:t>
            </a:r>
            <a:r>
              <a:rPr lang="es-ES" dirty="0" err="1"/>
              <a:t>Bajo</a:t>
            </a:r>
            <a:r>
              <a:rPr lang="es-ES" dirty="0"/>
              <a:t> coste, sin necesidad de replicación </a:t>
            </a:r>
            <a:r>
              <a:rPr lang="es-ES" dirty="0" err="1"/>
              <a:t>externa</a:t>
            </a:r>
            <a:r>
              <a:rPr lang="es-ES" b="1" dirty="0" err="1"/>
              <a:t>LRS</a:t>
            </a:r>
            <a:r>
              <a:rPr lang="es-ES" dirty="0" err="1"/>
              <a:t>Alta</a:t>
            </a:r>
            <a:r>
              <a:rPr lang="es-ES" dirty="0"/>
              <a:t> disponibilidad dentro de una </a:t>
            </a:r>
            <a:r>
              <a:rPr lang="es-ES" dirty="0" err="1"/>
              <a:t>región</a:t>
            </a:r>
            <a:r>
              <a:rPr lang="es-ES" b="1" dirty="0" err="1"/>
              <a:t>ZRS</a:t>
            </a:r>
            <a:r>
              <a:rPr lang="es-ES" dirty="0" err="1"/>
              <a:t>Protección</a:t>
            </a:r>
            <a:r>
              <a:rPr lang="es-ES" dirty="0"/>
              <a:t> ante desastres </a:t>
            </a:r>
            <a:r>
              <a:rPr lang="es-ES" dirty="0" err="1"/>
              <a:t>regionales</a:t>
            </a:r>
            <a:r>
              <a:rPr lang="es-ES" b="1" dirty="0" err="1"/>
              <a:t>GRS</a:t>
            </a:r>
            <a:r>
              <a:rPr lang="es-ES" dirty="0"/>
              <a:t> o </a:t>
            </a:r>
            <a:r>
              <a:rPr lang="es-ES" b="1" dirty="0"/>
              <a:t>RA-</a:t>
            </a:r>
            <a:r>
              <a:rPr lang="es-ES" b="1" dirty="0" err="1"/>
              <a:t>GRS</a:t>
            </a:r>
            <a:r>
              <a:rPr lang="es-ES" dirty="0" err="1"/>
              <a:t>Máxima</a:t>
            </a:r>
            <a:r>
              <a:rPr lang="es-ES" dirty="0"/>
              <a:t> disponibilidad, rendimiento y </a:t>
            </a:r>
            <a:r>
              <a:rPr lang="es-ES" dirty="0" err="1"/>
              <a:t>resiliencia</a:t>
            </a:r>
            <a:r>
              <a:rPr lang="es-ES" b="1" dirty="0" err="1"/>
              <a:t>GZRS</a:t>
            </a:r>
            <a:r>
              <a:rPr lang="es-ES" dirty="0"/>
              <a:t> o </a:t>
            </a:r>
            <a:r>
              <a:rPr lang="es-ES" b="1" dirty="0"/>
              <a:t>RA-GZRS</a:t>
            </a:r>
            <a:endParaRPr lang="es-ES" dirty="0"/>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173971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Acceso al almacenamiento en Azure</a:t>
            </a:r>
          </a:p>
          <a:p>
            <a:pPr>
              <a:buNone/>
            </a:pPr>
            <a:r>
              <a:rPr lang="es-ES" dirty="0"/>
              <a:t>Cada objeto que guardas en Azure Storage tiene una </a:t>
            </a:r>
            <a:r>
              <a:rPr lang="es-ES" b="1" dirty="0"/>
              <a:t>URL única</a:t>
            </a:r>
            <a:r>
              <a:rPr lang="es-ES" dirty="0"/>
              <a:t>, que sigue esta estructura:</a:t>
            </a:r>
          </a:p>
          <a:p>
            <a:pPr>
              <a:buNone/>
            </a:pPr>
            <a:r>
              <a:rPr lang="es-ES" dirty="0" err="1"/>
              <a:t>cpp</a:t>
            </a:r>
            <a:endParaRPr lang="es-ES" dirty="0"/>
          </a:p>
          <a:p>
            <a:pPr>
              <a:buNone/>
            </a:pPr>
            <a:r>
              <a:rPr lang="es-ES" dirty="0" err="1"/>
              <a:t>CopiarEditar</a:t>
            </a:r>
            <a:endParaRPr lang="es-ES" dirty="0"/>
          </a:p>
          <a:p>
            <a:pPr rtl="0">
              <a:buNone/>
            </a:pPr>
            <a:r>
              <a:rPr lang="es-ES" dirty="0"/>
              <a:t>http://&lt;nombre-de-la-cuenta&gt;.servicio.core.windows.net </a:t>
            </a:r>
          </a:p>
          <a:p>
            <a:pPr>
              <a:buNone/>
            </a:pPr>
            <a:r>
              <a:rPr lang="es-ES" dirty="0"/>
              <a:t>El </a:t>
            </a:r>
            <a:r>
              <a:rPr lang="es-ES" b="1" dirty="0"/>
              <a:t>nombre de la cuenta de almacenamiento</a:t>
            </a:r>
            <a:r>
              <a:rPr lang="es-ES" dirty="0"/>
              <a:t> forma el </a:t>
            </a:r>
            <a:r>
              <a:rPr lang="es-ES" b="1" dirty="0"/>
              <a:t>subdominio</a:t>
            </a:r>
            <a:r>
              <a:rPr lang="es-ES" dirty="0"/>
              <a:t>, y el servicio define el </a:t>
            </a:r>
            <a:r>
              <a:rPr lang="es-ES" b="1" dirty="0"/>
              <a:t>dominio principal</a:t>
            </a:r>
            <a:r>
              <a:rPr lang="es-ES" dirty="0"/>
              <a:t>.</a:t>
            </a:r>
          </a:p>
          <a:p>
            <a:pPr>
              <a:buNone/>
            </a:pPr>
            <a:r>
              <a:rPr lang="es-ES" b="1" dirty="0"/>
              <a:t>✅ Ejemplos de </a:t>
            </a:r>
            <a:r>
              <a:rPr lang="es-ES" b="1" dirty="0" err="1"/>
              <a:t>endpoints</a:t>
            </a:r>
            <a:r>
              <a:rPr lang="es-ES" b="1" dirty="0"/>
              <a:t> por servicio</a:t>
            </a:r>
          </a:p>
          <a:p>
            <a:pPr>
              <a:buNone/>
            </a:pPr>
            <a:r>
              <a:rPr lang="es-ES" dirty="0"/>
              <a:t>Si tu cuenta de almacenamiento se llama </a:t>
            </a:r>
            <a:r>
              <a:rPr lang="es-ES" dirty="0" err="1"/>
              <a:t>mystorageaccount</a:t>
            </a:r>
            <a:r>
              <a:rPr lang="es-ES" dirty="0"/>
              <a:t>, tendrás:</a:t>
            </a:r>
          </a:p>
          <a:p>
            <a:pPr>
              <a:buNone/>
            </a:pPr>
            <a:r>
              <a:rPr lang="es-ES" b="1" dirty="0" err="1"/>
              <a:t>ServicioEndpoint</a:t>
            </a:r>
            <a:r>
              <a:rPr lang="es-ES" b="1" dirty="0"/>
              <a:t> por </a:t>
            </a:r>
            <a:r>
              <a:rPr lang="es-ES" b="1" dirty="0" err="1"/>
              <a:t>defecto</a:t>
            </a:r>
            <a:r>
              <a:rPr lang="es-ES" dirty="0" err="1"/>
              <a:t>Blob</a:t>
            </a:r>
            <a:r>
              <a:rPr lang="es-ES" dirty="0"/>
              <a:t> (contenedores)http://mystorageaccount.blob.core.windows.netTable (tablas NoSQL)http://mystorageaccount.table.core.windows.netQueue (mensajes)http://mystorageaccount.queue.core.windows.netFile (archivos SMB)http://mystorageaccount.file.core.windows.net</a:t>
            </a:r>
          </a:p>
          <a:p>
            <a:pPr>
              <a:buNone/>
            </a:pPr>
            <a:r>
              <a:rPr lang="es-ES" dirty="0"/>
              <a:t>Para acceder a un objeto, solo debes añadir el </a:t>
            </a:r>
            <a:r>
              <a:rPr lang="es-ES" b="1" dirty="0"/>
              <a:t>contenedor</a:t>
            </a:r>
            <a:r>
              <a:rPr lang="es-ES" dirty="0"/>
              <a:t> y el </a:t>
            </a:r>
            <a:r>
              <a:rPr lang="es-ES" b="1" dirty="0"/>
              <a:t>nombre del objeto</a:t>
            </a:r>
            <a:r>
              <a:rPr lang="es-ES" dirty="0"/>
              <a:t> al final de la URL.</a:t>
            </a:r>
            <a:br>
              <a:rPr lang="es-ES" dirty="0"/>
            </a:br>
            <a:r>
              <a:rPr lang="es-ES" dirty="0"/>
              <a:t>📌 Ejemplo:</a:t>
            </a:r>
          </a:p>
          <a:p>
            <a:pPr>
              <a:buNone/>
            </a:pPr>
            <a:r>
              <a:rPr lang="es-ES" dirty="0" err="1"/>
              <a:t>arduino</a:t>
            </a:r>
            <a:endParaRPr lang="es-ES" dirty="0"/>
          </a:p>
          <a:p>
            <a:pPr>
              <a:buNone/>
            </a:pPr>
            <a:r>
              <a:rPr lang="es-ES" dirty="0" err="1"/>
              <a:t>CopiarEditar</a:t>
            </a:r>
            <a:endParaRPr lang="es-ES" dirty="0"/>
          </a:p>
          <a:p>
            <a:pPr rtl="0">
              <a:buNone/>
            </a:pPr>
            <a:r>
              <a:rPr lang="es-ES" dirty="0"/>
              <a:t>http://mystorageaccount.blob.core.windows.net/mycontainer/myblob </a:t>
            </a:r>
          </a:p>
          <a:p>
            <a:pPr>
              <a:buNone/>
            </a:pPr>
            <a:r>
              <a:rPr lang="es-ES" b="1" dirty="0"/>
              <a:t>🌐 Configurar un dominio personalizado para acceder a blobs</a:t>
            </a:r>
          </a:p>
          <a:p>
            <a:pPr>
              <a:buNone/>
            </a:pPr>
            <a:r>
              <a:rPr lang="es-ES" dirty="0"/>
              <a:t>En lugar de usar la URL genérica, puedes hacer que tus usuarios accedan a los blobs con un </a:t>
            </a:r>
            <a:r>
              <a:rPr lang="es-ES" b="1" dirty="0"/>
              <a:t>dominio propio</a:t>
            </a:r>
            <a:r>
              <a:rPr lang="es-ES" dirty="0"/>
              <a:t>, como:</a:t>
            </a:r>
          </a:p>
          <a:p>
            <a:pPr>
              <a:buNone/>
            </a:pPr>
            <a:r>
              <a:rPr lang="es-ES" dirty="0" err="1"/>
              <a:t>arduino</a:t>
            </a:r>
            <a:endParaRPr lang="es-ES" dirty="0"/>
          </a:p>
          <a:p>
            <a:pPr>
              <a:buNone/>
            </a:pPr>
            <a:r>
              <a:rPr lang="es-ES" dirty="0" err="1"/>
              <a:t>CopiarEditar</a:t>
            </a:r>
            <a:endParaRPr lang="es-ES" dirty="0"/>
          </a:p>
          <a:p>
            <a:pPr rtl="0">
              <a:buNone/>
            </a:pPr>
            <a:r>
              <a:rPr lang="es-ES" dirty="0"/>
              <a:t>https://www.contoso.com </a:t>
            </a:r>
          </a:p>
          <a:p>
            <a:pPr>
              <a:buNone/>
            </a:pPr>
            <a:r>
              <a:rPr lang="es-ES" b="1" dirty="0"/>
              <a:t>🛠️ Opciones de configuración de dominio personalizado</a:t>
            </a:r>
          </a:p>
          <a:p>
            <a:pPr>
              <a:buNone/>
            </a:pPr>
            <a:r>
              <a:rPr lang="es-ES" b="1" dirty="0"/>
              <a:t>1. Mapeo directo con CNAME</a:t>
            </a:r>
          </a:p>
          <a:p>
            <a:pPr>
              <a:buNone/>
            </a:pPr>
            <a:r>
              <a:rPr lang="es-ES" dirty="0"/>
              <a:t>Crea un </a:t>
            </a:r>
            <a:r>
              <a:rPr lang="es-ES" b="1" dirty="0"/>
              <a:t>registro CNAME</a:t>
            </a:r>
            <a:r>
              <a:rPr lang="es-ES" dirty="0"/>
              <a:t> en tu DNS que apunte al </a:t>
            </a:r>
            <a:r>
              <a:rPr lang="es-ES" dirty="0" err="1"/>
              <a:t>endpoint</a:t>
            </a:r>
            <a:r>
              <a:rPr lang="es-ES" dirty="0"/>
              <a:t> de Azure.</a:t>
            </a:r>
          </a:p>
          <a:p>
            <a:pPr>
              <a:buNone/>
            </a:pPr>
            <a:r>
              <a:rPr lang="es-ES" b="1" dirty="0"/>
              <a:t>Registro CNAMEDestino</a:t>
            </a:r>
            <a:r>
              <a:rPr lang="es-ES" dirty="0"/>
              <a:t>blobs.contoso.comcontosoblobs.blob.core.windows.net</a:t>
            </a:r>
          </a:p>
          <a:p>
            <a:pPr>
              <a:buNone/>
            </a:pPr>
            <a:r>
              <a:rPr lang="es-ES" dirty="0"/>
              <a:t>De este modo, http://blobs.contoso.com funcionará como alias para tu blob.</a:t>
            </a:r>
          </a:p>
          <a:p>
            <a:pPr>
              <a:buNone/>
            </a:pPr>
            <a:r>
              <a:rPr lang="es-ES" b="1" dirty="0"/>
              <a:t>2. Mapeo intermedio con </a:t>
            </a:r>
            <a:r>
              <a:rPr lang="es-ES" b="1" dirty="0" err="1"/>
              <a:t>asverify</a:t>
            </a:r>
            <a:r>
              <a:rPr lang="es-ES" b="1" dirty="0"/>
              <a:t> (sin tiempo de inactividad)</a:t>
            </a:r>
          </a:p>
          <a:p>
            <a:pPr>
              <a:buNone/>
            </a:pPr>
            <a:r>
              <a:rPr lang="es-ES" dirty="0"/>
              <a:t>Si el dominio ya está en uso en Azure, puedes evitar un pequeño </a:t>
            </a:r>
            <a:r>
              <a:rPr lang="es-ES" dirty="0" err="1"/>
              <a:t>downtime</a:t>
            </a:r>
            <a:r>
              <a:rPr lang="es-ES" dirty="0"/>
              <a:t> usando </a:t>
            </a:r>
            <a:r>
              <a:rPr lang="es-ES" dirty="0" err="1"/>
              <a:t>asverify</a:t>
            </a:r>
            <a:r>
              <a:rPr lang="es-ES" dirty="0"/>
              <a:t>.</a:t>
            </a:r>
          </a:p>
          <a:p>
            <a:pPr>
              <a:buNone/>
            </a:pPr>
            <a:r>
              <a:rPr lang="es-ES" b="1" dirty="0"/>
              <a:t>Registro CNAMEDestino</a:t>
            </a:r>
            <a:r>
              <a:rPr lang="es-ES" dirty="0"/>
              <a:t>asverify.blobs.contoso.comasverify.contosoblobs.blob.core.windows.netblobs.contoso.comcontosoblobs.blob.core.windows.net</a:t>
            </a:r>
          </a:p>
          <a:p>
            <a:pPr>
              <a:buNone/>
            </a:pPr>
            <a:r>
              <a:rPr lang="es-ES" dirty="0"/>
              <a:t>Esto permite a Azure verificar y preparar el dominio antes de realizar el cambio definitivo.</a:t>
            </a:r>
          </a:p>
          <a:p>
            <a:pPr>
              <a:buNone/>
            </a:pPr>
            <a:r>
              <a:rPr lang="es-ES" b="1" dirty="0"/>
              <a:t>⚠️ Limitación importante</a:t>
            </a:r>
          </a:p>
          <a:p>
            <a:pPr>
              <a:buNone/>
            </a:pPr>
            <a:r>
              <a:rPr lang="es-ES" dirty="0"/>
              <a:t>🔒 Azure Storage </a:t>
            </a:r>
            <a:r>
              <a:rPr lang="es-ES" b="1" dirty="0"/>
              <a:t>no soporta HTTPS directamente</a:t>
            </a:r>
            <a:r>
              <a:rPr lang="es-ES" dirty="0"/>
              <a:t> con dominios personalizados.</a:t>
            </a:r>
          </a:p>
          <a:p>
            <a:pPr>
              <a:buNone/>
            </a:pPr>
            <a:r>
              <a:rPr lang="es-ES" dirty="0"/>
              <a:t>Para tener </a:t>
            </a:r>
            <a:r>
              <a:rPr lang="es-ES" b="1" dirty="0"/>
              <a:t>HTTPS con tu dominio propio</a:t>
            </a:r>
            <a:r>
              <a:rPr lang="es-ES" dirty="0"/>
              <a:t>, debes usar </a:t>
            </a:r>
            <a:r>
              <a:rPr lang="es-ES" b="1" dirty="0"/>
              <a:t>Azure CDN</a:t>
            </a:r>
            <a:r>
              <a:rPr lang="es-ES" dirty="0"/>
              <a:t> como intermediario.</a:t>
            </a:r>
          </a:p>
          <a:p>
            <a:pPr>
              <a:buNone/>
            </a:pPr>
            <a:r>
              <a:rPr lang="es-ES" b="1" dirty="0"/>
              <a:t>✅ Resumen práctico</a:t>
            </a:r>
          </a:p>
          <a:p>
            <a:pPr>
              <a:buFont typeface="Arial" panose="020B0604020202020204" pitchFamily="34" charset="0"/>
              <a:buChar char="•"/>
            </a:pPr>
            <a:r>
              <a:rPr lang="es-ES" dirty="0"/>
              <a:t>Todos los servicios de Azure Storage exponen una </a:t>
            </a:r>
            <a:r>
              <a:rPr lang="es-ES" b="1" dirty="0"/>
              <a:t>URL única</a:t>
            </a:r>
            <a:r>
              <a:rPr lang="es-ES" dirty="0"/>
              <a:t> construida con el nombre de la cuenta.</a:t>
            </a:r>
          </a:p>
          <a:p>
            <a:pPr>
              <a:buFont typeface="Arial" panose="020B0604020202020204" pitchFamily="34" charset="0"/>
              <a:buChar char="•"/>
            </a:pPr>
            <a:r>
              <a:rPr lang="es-ES" dirty="0"/>
              <a:t>Puedes acceder a los datos desde navegadores, </a:t>
            </a:r>
            <a:r>
              <a:rPr lang="es-ES" dirty="0" err="1"/>
              <a:t>SDKs</a:t>
            </a:r>
            <a:r>
              <a:rPr lang="es-ES" dirty="0"/>
              <a:t> o herramientas CLI.</a:t>
            </a:r>
          </a:p>
          <a:p>
            <a:pPr>
              <a:buFont typeface="Arial" panose="020B0604020202020204" pitchFamily="34" charset="0"/>
              <a:buChar char="•"/>
            </a:pPr>
            <a:r>
              <a:rPr lang="es-ES" dirty="0"/>
              <a:t>Puedes </a:t>
            </a:r>
            <a:r>
              <a:rPr lang="es-ES" b="1" dirty="0"/>
              <a:t>personalizar la URL</a:t>
            </a:r>
            <a:r>
              <a:rPr lang="es-ES" dirty="0"/>
              <a:t> con tu propio dominio mediante </a:t>
            </a:r>
            <a:r>
              <a:rPr lang="es-ES" b="1" dirty="0"/>
              <a:t>CNAME</a:t>
            </a:r>
            <a:r>
              <a:rPr lang="es-ES" dirty="0"/>
              <a:t> o </a:t>
            </a:r>
            <a:r>
              <a:rPr lang="es-ES" dirty="0" err="1"/>
              <a:t>asverify</a:t>
            </a:r>
            <a:r>
              <a:rPr lang="es-ES" dirty="0"/>
              <a:t>.</a:t>
            </a:r>
          </a:p>
          <a:p>
            <a:pPr>
              <a:buFont typeface="Arial" panose="020B0604020202020204" pitchFamily="34" charset="0"/>
              <a:buChar char="•"/>
            </a:pPr>
            <a:r>
              <a:rPr lang="es-ES" dirty="0"/>
              <a:t>Si necesitas </a:t>
            </a:r>
            <a:r>
              <a:rPr lang="es-ES" b="1" dirty="0"/>
              <a:t>HTTPS con dominio personalizado</a:t>
            </a:r>
            <a:r>
              <a:rPr lang="es-ES" dirty="0"/>
              <a:t>, usa </a:t>
            </a:r>
            <a:r>
              <a:rPr lang="es-ES" b="1" dirty="0"/>
              <a:t>Azure CDN</a:t>
            </a:r>
            <a:r>
              <a:rPr lang="es-ES" dirty="0"/>
              <a:t>.</a:t>
            </a:r>
          </a:p>
          <a:p>
            <a:r>
              <a:rPr lang="en-US" dirty="0"/>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a:t>
            </a:r>
          </a:p>
          <a:p>
            <a:pPr>
              <a:buNone/>
            </a:pPr>
            <a:r>
              <a:rPr lang="es-ES" b="1" dirty="0"/>
              <a:t>Asegurando </a:t>
            </a:r>
            <a:r>
              <a:rPr lang="es-ES" b="1" dirty="0" err="1"/>
              <a:t>Endpoints</a:t>
            </a:r>
            <a:r>
              <a:rPr lang="es-ES" b="1" dirty="0"/>
              <a:t> de Almacenamiento:</a:t>
            </a:r>
            <a:endParaRPr lang="es-ES" dirty="0"/>
          </a:p>
          <a:p>
            <a:pPr>
              <a:buFont typeface="Arial" panose="020B0604020202020204" pitchFamily="34" charset="0"/>
              <a:buChar char="•"/>
            </a:pPr>
            <a:r>
              <a:rPr lang="es-ES" b="1" dirty="0"/>
              <a:t>Variabilidad en la seguridad:</a:t>
            </a:r>
            <a:r>
              <a:rPr lang="es-ES" dirty="0"/>
              <a:t> </a:t>
            </a:r>
          </a:p>
          <a:p>
            <a:pPr marL="742950" lvl="1" indent="-285750">
              <a:buFont typeface="Arial" panose="020B0604020202020204" pitchFamily="34" charset="0"/>
              <a:buChar char="•"/>
            </a:pPr>
            <a:r>
              <a:rPr lang="es-ES" dirty="0"/>
              <a:t>Los pasos para restringir el acceso de red a los servicios de Azure varían según el servicio.</a:t>
            </a:r>
          </a:p>
          <a:p>
            <a:pPr>
              <a:buFont typeface="Arial" panose="020B0604020202020204" pitchFamily="34" charset="0"/>
              <a:buChar char="•"/>
            </a:pPr>
            <a:r>
              <a:rPr lang="es-ES" b="1" dirty="0"/>
              <a:t>Asegurando cuentas de almacenamiento:</a:t>
            </a:r>
            <a:r>
              <a:rPr lang="es-ES" dirty="0"/>
              <a:t> </a:t>
            </a:r>
          </a:p>
          <a:p>
            <a:pPr marL="742950" lvl="1" indent="-285750">
              <a:buFont typeface="Arial" panose="020B0604020202020204" pitchFamily="34" charset="0"/>
              <a:buChar char="•"/>
            </a:pPr>
            <a:r>
              <a:rPr lang="es-ES" dirty="0"/>
              <a:t>Para cuentas de almacenamiento, se utiliza la sección "Firewalls and virtual </a:t>
            </a:r>
            <a:r>
              <a:rPr lang="es-ES" dirty="0" err="1"/>
              <a:t>networks</a:t>
            </a:r>
            <a:r>
              <a:rPr lang="es-ES" dirty="0"/>
              <a:t>" en el portal de Azure.</a:t>
            </a:r>
          </a:p>
          <a:p>
            <a:pPr marL="742950" lvl="1" indent="-285750">
              <a:buFont typeface="Arial" panose="020B0604020202020204" pitchFamily="34" charset="0"/>
              <a:buChar char="•"/>
            </a:pPr>
            <a:r>
              <a:rPr lang="es-ES" dirty="0"/>
              <a:t>Aquí, puedes agregar las redes virtuales que tendrán acceso a la cuenta de almacenamiento.</a:t>
            </a:r>
          </a:p>
          <a:p>
            <a:pPr marL="742950" lvl="1" indent="-285750">
              <a:buFont typeface="Arial" panose="020B0604020202020204" pitchFamily="34" charset="0"/>
              <a:buChar char="•"/>
            </a:pPr>
            <a:r>
              <a:rPr lang="es-ES" dirty="0"/>
              <a:t>También puedes configurar el acceso para permitir rangos de direcciones IP públicas específicas.</a:t>
            </a:r>
          </a:p>
          <a:p>
            <a:pPr>
              <a:buFont typeface="Arial" panose="020B0604020202020204" pitchFamily="34" charset="0"/>
              <a:buChar char="•"/>
            </a:pPr>
            <a:r>
              <a:rPr lang="es-ES" b="1" dirty="0"/>
              <a:t>Funcionalidades de "Firewalls and Virtual Networks":</a:t>
            </a:r>
            <a:r>
              <a:rPr lang="es-ES" dirty="0"/>
              <a:t> </a:t>
            </a:r>
          </a:p>
          <a:p>
            <a:pPr marL="742950" lvl="1" indent="-285750">
              <a:buFont typeface="Arial" panose="020B0604020202020204" pitchFamily="34" charset="0"/>
              <a:buChar char="•"/>
            </a:pPr>
            <a:r>
              <a:rPr lang="es-ES" dirty="0"/>
              <a:t>Permite restringir el acceso a la cuenta de almacenamiento desde subredes específicas dentro de las redes virtuales.</a:t>
            </a:r>
          </a:p>
          <a:p>
            <a:pPr>
              <a:buFont typeface="Arial" panose="020B0604020202020204" pitchFamily="34" charset="0"/>
              <a:buChar char="•"/>
            </a:pPr>
            <a:r>
              <a:rPr lang="es-ES" b="1" dirty="0"/>
              <a:t>Requisitos de ubicación:</a:t>
            </a:r>
            <a:r>
              <a:rPr lang="es-ES" dirty="0"/>
              <a:t> </a:t>
            </a:r>
          </a:p>
          <a:p>
            <a:pPr marL="742950" lvl="1" indent="-285750">
              <a:buFont typeface="Arial" panose="020B0604020202020204" pitchFamily="34" charset="0"/>
              <a:buChar char="•"/>
            </a:pPr>
            <a:r>
              <a:rPr lang="es-ES" dirty="0"/>
              <a:t>Las subredes y las redes virtuales deben estar ubicadas en la misma región de Azure o en la región emparejada que la cuenta de almacenamiento.</a:t>
            </a:r>
          </a:p>
          <a:p>
            <a:pPr>
              <a:buFont typeface="Arial" panose="020B0604020202020204" pitchFamily="34" charset="0"/>
              <a:buChar char="•"/>
            </a:pPr>
            <a:r>
              <a:rPr lang="es-ES" b="1" dirty="0"/>
              <a:t>Importancia de la verificación:</a:t>
            </a:r>
            <a:r>
              <a:rPr lang="es-ES" dirty="0"/>
              <a:t> </a:t>
            </a:r>
          </a:p>
          <a:p>
            <a:pPr marL="742950" lvl="1" indent="-285750">
              <a:buFont typeface="Arial" panose="020B0604020202020204" pitchFamily="34" charset="0"/>
              <a:buChar char="•"/>
            </a:pPr>
            <a:r>
              <a:rPr lang="es-ES" dirty="0"/>
              <a:t>Es crucial realizar pruebas para asegurarse de que el </a:t>
            </a:r>
            <a:r>
              <a:rPr lang="es-ES" dirty="0" err="1"/>
              <a:t>endpoint</a:t>
            </a:r>
            <a:r>
              <a:rPr lang="es-ES" dirty="0"/>
              <a:t> del servicio esté limitando el acceso según lo esperado.</a:t>
            </a:r>
          </a:p>
          <a:p>
            <a:pPr>
              <a:buNone/>
            </a:pPr>
            <a:r>
              <a:rPr lang="es-ES" b="1" dirty="0"/>
              <a:t>Puntos clave:</a:t>
            </a:r>
            <a:endParaRPr lang="es-ES" dirty="0"/>
          </a:p>
          <a:p>
            <a:pPr>
              <a:buFont typeface="Arial" panose="020B0604020202020204" pitchFamily="34" charset="0"/>
              <a:buChar char="•"/>
            </a:pPr>
            <a:r>
              <a:rPr lang="es-ES" dirty="0"/>
              <a:t>Azure proporciona herramientas para controlar el acceso a tus cuentas de almacenamiento.</a:t>
            </a:r>
          </a:p>
          <a:p>
            <a:pPr>
              <a:buFont typeface="Arial" panose="020B0604020202020204" pitchFamily="34" charset="0"/>
              <a:buChar char="•"/>
            </a:pPr>
            <a:r>
              <a:rPr lang="es-ES" dirty="0"/>
              <a:t>"Firewalls and virtual </a:t>
            </a:r>
            <a:r>
              <a:rPr lang="es-ES" dirty="0" err="1"/>
              <a:t>networks</a:t>
            </a:r>
            <a:r>
              <a:rPr lang="es-ES" dirty="0"/>
              <a:t>" es la herramienta principal para configurar el acceso de red.</a:t>
            </a:r>
          </a:p>
          <a:p>
            <a:pPr>
              <a:buFont typeface="Arial" panose="020B0604020202020204" pitchFamily="34" charset="0"/>
              <a:buChar char="•"/>
            </a:pPr>
            <a:r>
              <a:rPr lang="es-ES" dirty="0"/>
              <a:t>La ubicación de las redes virtuales y subredes es importante para la seguridad del acceso.</a:t>
            </a:r>
          </a:p>
          <a:p>
            <a:pPr>
              <a:buFont typeface="Arial" panose="020B0604020202020204" pitchFamily="34" charset="0"/>
              <a:buChar char="•"/>
            </a:pPr>
            <a:r>
              <a:rPr lang="es-ES" dirty="0"/>
              <a:t>La validación del acceso configurado es primordial.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7:09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9058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9D825C85-E28F-4EFB-9BB8-ACA38AF5A9BA}" type="datetimeFigureOut">
              <a:rPr lang="en-US" smtClean="0"/>
              <a:pPr/>
              <a:t>3/31/2025</a:t>
            </a:fld>
            <a:endParaRPr lang="en-US" dirty="0"/>
          </a:p>
        </p:txBody>
      </p:sp>
      <p:sp>
        <p:nvSpPr>
          <p:cNvPr id="5" name="Footer Placeholder 4"/>
          <p:cNvSpPr>
            <a:spLocks noGrp="1"/>
          </p:cNvSpPr>
          <p:nvPr>
            <p:ph type="ftr" sz="quarter" idx="11"/>
          </p:nvPr>
        </p:nvSpPr>
        <p:spPr/>
        <p:txBody>
          <a:bodyPr/>
          <a:lstStyle>
            <a:lvl1pPr>
              <a:defRPr>
                <a:latin typeface="Segoe UI" panose="020B0502040204020203" pitchFamily="34" charset="0"/>
                <a:cs typeface="Segoe UI" panose="020B05020402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Segoe UI" panose="020B0502040204020203" pitchFamily="34" charset="0"/>
                <a:cs typeface="Segoe UI" panose="020B0502040204020203" pitchFamily="34" charset="0"/>
              </a:defRPr>
            </a:lvl1pPr>
          </a:lstStyle>
          <a:p>
            <a:fld id="{DF483534-87E6-4F38-844E-7E523C14F7CE}" type="slidenum">
              <a:rPr lang="en-US" smtClean="0"/>
              <a:pPr/>
              <a:t>‹Nº›</a:t>
            </a:fld>
            <a:endParaRPr lang="en-US" dirty="0"/>
          </a:p>
        </p:txBody>
      </p:sp>
    </p:spTree>
    <p:extLst>
      <p:ext uri="{BB962C8B-B14F-4D97-AF65-F5344CB8AC3E}">
        <p14:creationId xmlns:p14="http://schemas.microsoft.com/office/powerpoint/2010/main" val="293043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07: </a:t>
            </a:r>
            <a:br>
              <a:rPr lang="en-US" dirty="0"/>
            </a:br>
            <a:r>
              <a:rPr lang="en-US" dirty="0"/>
              <a:t>Azure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ea typeface="+mj-lt"/>
                <a:cs typeface="+mj-lt"/>
              </a:rPr>
              <a:t>Securing Storage Account Endpoints</a:t>
            </a:r>
            <a:endParaRPr lang="en-US" dirty="0"/>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777773"/>
            <a:ext cx="11018520" cy="1809726"/>
          </a:xfrm>
        </p:spPr>
        <p:txBody>
          <a:bodyPr vert="horz" wrap="square" lIns="0" tIns="0" rIns="0" bIns="0" rtlCol="0" anchor="t">
            <a:spAutoFit/>
          </a:bodyPr>
          <a:lstStyle/>
          <a:p>
            <a:r>
              <a:rPr lang="en-US" dirty="0">
                <a:latin typeface="Segoe UI Semilight"/>
                <a:cs typeface="Segoe UI Semilight"/>
              </a:rPr>
              <a:t>Firewalls and Virtual Networks allows for restricting access to the Storage Account from specific Subnets on Virtual Networks</a:t>
            </a:r>
          </a:p>
          <a:p>
            <a:r>
              <a:rPr lang="en-US" dirty="0">
                <a:latin typeface="Segoe UI Semilight"/>
                <a:cs typeface="Segoe UI Semilight"/>
              </a:rPr>
              <a:t>Subnets and Virtual Networks must exist in the same Azure Region or Region Pair as the Storage Account </a:t>
            </a:r>
            <a:endParaRPr lang="en-US" dirty="0"/>
          </a:p>
        </p:txBody>
      </p:sp>
      <p:pic>
        <p:nvPicPr>
          <p:cNvPr id="5" name="Picture 5" descr="A screenshot of the Storage Account Firewalls and Virtual Networks section. vnet01 and subnet01 are configured to access the storage account.">
            <a:extLst>
              <a:ext uri="{FF2B5EF4-FFF2-40B4-BE49-F238E27FC236}">
                <a16:creationId xmlns:a16="http://schemas.microsoft.com/office/drawing/2014/main" id="{7304DDDC-B839-4F06-A7C8-A7DEF0D5EBE8}"/>
              </a:ext>
            </a:extLst>
          </p:cNvPr>
          <p:cNvPicPr>
            <a:picLocks noChangeAspect="1"/>
          </p:cNvPicPr>
          <p:nvPr/>
        </p:nvPicPr>
        <p:blipFill>
          <a:blip r:embed="rId3"/>
          <a:stretch>
            <a:fillRect/>
          </a:stretch>
        </p:blipFill>
        <p:spPr>
          <a:xfrm>
            <a:off x="662248" y="1332707"/>
            <a:ext cx="10940472" cy="3123557"/>
          </a:xfrm>
          <a:prstGeom prst="rect">
            <a:avLst/>
          </a:prstGeom>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5A68-9C1B-490A-B2C1-3410BE0EFA20}"/>
              </a:ext>
            </a:extLst>
          </p:cNvPr>
          <p:cNvSpPr>
            <a:spLocks noGrp="1"/>
          </p:cNvSpPr>
          <p:nvPr>
            <p:ph type="title"/>
          </p:nvPr>
        </p:nvSpPr>
        <p:spPr/>
        <p:txBody>
          <a:bodyPr/>
          <a:lstStyle/>
          <a:p>
            <a:r>
              <a:rPr lang="en-US" dirty="0"/>
              <a:t>Demonstration – Securing a Storage Endpoint</a:t>
            </a:r>
          </a:p>
        </p:txBody>
      </p:sp>
      <p:sp>
        <p:nvSpPr>
          <p:cNvPr id="3" name="Text Placeholder 2">
            <a:extLst>
              <a:ext uri="{FF2B5EF4-FFF2-40B4-BE49-F238E27FC236}">
                <a16:creationId xmlns:a16="http://schemas.microsoft.com/office/drawing/2014/main" id="{44F400A7-4B95-4274-8077-5F1F426E4237}"/>
              </a:ext>
            </a:extLst>
          </p:cNvPr>
          <p:cNvSpPr>
            <a:spLocks noGrp="1"/>
          </p:cNvSpPr>
          <p:nvPr>
            <p:ph type="body" sz="quarter" idx="10"/>
          </p:nvPr>
        </p:nvSpPr>
        <p:spPr>
          <a:xfrm>
            <a:off x="584200" y="1435497"/>
            <a:ext cx="7735835" cy="3791807"/>
          </a:xfrm>
        </p:spPr>
        <p:txBody>
          <a:bodyPr/>
          <a:lstStyle/>
          <a:p>
            <a:r>
              <a:rPr lang="en-US" dirty="0"/>
              <a:t>Create a storage account </a:t>
            </a:r>
          </a:p>
          <a:p>
            <a:r>
              <a:rPr lang="en-US" dirty="0"/>
              <a:t>Upload a file to the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963013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Blob Storage</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AA0-8232-4708-9EE0-515ECB8BDAEF}"/>
              </a:ext>
            </a:extLst>
          </p:cNvPr>
          <p:cNvSpPr>
            <a:spLocks noGrp="1"/>
          </p:cNvSpPr>
          <p:nvPr>
            <p:ph type="title"/>
          </p:nvPr>
        </p:nvSpPr>
        <p:spPr/>
        <p:txBody>
          <a:bodyPr/>
          <a:lstStyle/>
          <a:p>
            <a:r>
              <a:rPr lang="en-US" dirty="0"/>
              <a:t>Blob Storage Overview</a:t>
            </a:r>
          </a:p>
        </p:txBody>
      </p:sp>
      <p:sp>
        <p:nvSpPr>
          <p:cNvPr id="3" name="Text Placeholder 2">
            <a:extLst>
              <a:ext uri="{FF2B5EF4-FFF2-40B4-BE49-F238E27FC236}">
                <a16:creationId xmlns:a16="http://schemas.microsoft.com/office/drawing/2014/main" id="{ACC0479B-C1B2-4965-A874-1A8E0C51E62F}"/>
              </a:ext>
            </a:extLst>
          </p:cNvPr>
          <p:cNvSpPr>
            <a:spLocks noGrp="1"/>
          </p:cNvSpPr>
          <p:nvPr>
            <p:ph type="body" sz="quarter" idx="10"/>
          </p:nvPr>
        </p:nvSpPr>
        <p:spPr>
          <a:xfrm>
            <a:off x="584200" y="1435497"/>
            <a:ext cx="11018520" cy="3533275"/>
          </a:xfrm>
        </p:spPr>
        <p:txBody>
          <a:bodyPr vert="horz" wrap="square" lIns="0" tIns="0" rIns="0" bIns="0" rtlCol="0" anchor="t">
            <a:spAutoFit/>
          </a:bodyPr>
          <a:lstStyle/>
          <a:p>
            <a:r>
              <a:rPr lang="en-US" dirty="0">
                <a:latin typeface="Segoe UI Semilight"/>
                <a:cs typeface="Segoe UI Semilight"/>
              </a:rPr>
              <a:t>Blob Storage</a:t>
            </a:r>
          </a:p>
          <a:p>
            <a:r>
              <a:rPr lang="en-US" dirty="0">
                <a:latin typeface="Segoe UI Semilight"/>
                <a:cs typeface="Segoe UI Semilight"/>
              </a:rPr>
              <a:t>Blob Containers</a:t>
            </a:r>
          </a:p>
          <a:p>
            <a:r>
              <a:rPr lang="en-US" dirty="0">
                <a:latin typeface="Segoe UI Semilight"/>
                <a:cs typeface="Segoe UI Semilight"/>
              </a:rPr>
              <a:t>Blob Access Tiers</a:t>
            </a:r>
          </a:p>
          <a:p>
            <a:r>
              <a:rPr lang="en-US" dirty="0">
                <a:latin typeface="Segoe UI Semilight"/>
                <a:cs typeface="Segoe UI Semilight"/>
              </a:rPr>
              <a:t>Blob Lifecycle Management</a:t>
            </a:r>
          </a:p>
          <a:p>
            <a:r>
              <a:rPr lang="en-US" dirty="0">
                <a:latin typeface="Segoe UI Semilight"/>
                <a:cs typeface="Segoe UI Semilight"/>
              </a:rPr>
              <a:t>Uploading Blobs</a:t>
            </a:r>
          </a:p>
          <a:p>
            <a:r>
              <a:rPr lang="en-US" dirty="0">
                <a:latin typeface="Segoe UI Semilight"/>
                <a:cs typeface="Segoe UI Semilight"/>
              </a:rPr>
              <a:t>Storage Pricing</a:t>
            </a:r>
          </a:p>
          <a:p>
            <a:r>
              <a:rPr lang="en-US" dirty="0">
                <a:latin typeface="Segoe UI Semilight"/>
                <a:cs typeface="Segoe UI Semilight"/>
              </a:rPr>
              <a:t>Demonstration – Blob Storage</a:t>
            </a:r>
          </a:p>
        </p:txBody>
      </p:sp>
    </p:spTree>
    <p:extLst>
      <p:ext uri="{BB962C8B-B14F-4D97-AF65-F5344CB8AC3E}">
        <p14:creationId xmlns:p14="http://schemas.microsoft.com/office/powerpoint/2010/main" val="40977440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Storage</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7041896" cy="44442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3" name="Picture 2" descr="Diagram of an account that has two containers and each container has images. ">
            <a:extLst>
              <a:ext uri="{FF2B5EF4-FFF2-40B4-BE49-F238E27FC236}">
                <a16:creationId xmlns:a16="http://schemas.microsoft.com/office/drawing/2014/main" id="{1849CD9F-F766-48E6-B8B8-CB61A6758E9E}"/>
              </a:ext>
            </a:extLst>
          </p:cNvPr>
          <p:cNvPicPr>
            <a:picLocks noChangeAspect="1"/>
          </p:cNvPicPr>
          <p:nvPr/>
        </p:nvPicPr>
        <p:blipFill>
          <a:blip r:embed="rId3"/>
          <a:stretch>
            <a:fillRect/>
          </a:stretch>
        </p:blipFill>
        <p:spPr>
          <a:xfrm>
            <a:off x="7688807" y="2304478"/>
            <a:ext cx="3917976" cy="1988760"/>
          </a:xfrm>
          <a:prstGeom prst="rect">
            <a:avLst/>
          </a:prstGeom>
          <a:ln>
            <a:solidFill>
              <a:schemeClr val="tx1"/>
            </a:solidFill>
          </a:ln>
        </p:spPr>
      </p:pic>
    </p:spTree>
    <p:extLst>
      <p:ext uri="{BB962C8B-B14F-4D97-AF65-F5344CB8AC3E}">
        <p14:creationId xmlns:p14="http://schemas.microsoft.com/office/powerpoint/2010/main" val="14970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can have unlimited blobs</a:t>
            </a:r>
          </a:p>
          <a:p>
            <a:pPr lvl="0"/>
            <a:r>
              <a:rPr lang="en-US" b="1" dirty="0"/>
              <a:t>Private blobs </a:t>
            </a:r>
            <a:r>
              <a:rPr lang="en-US" dirty="0"/>
              <a:t>- no anonymous access </a:t>
            </a:r>
          </a:p>
          <a:p>
            <a:pPr lvl="0"/>
            <a:r>
              <a:rPr lang="en-US" b="1" dirty="0"/>
              <a:t>Blob access </a:t>
            </a:r>
            <a:r>
              <a:rPr lang="en-US" dirty="0"/>
              <a:t>- anonymous public read access for blobs only </a:t>
            </a:r>
          </a:p>
          <a:p>
            <a:pPr lvl="0"/>
            <a:r>
              <a:rPr lang="en-US" b="1" dirty="0"/>
              <a:t>Container access </a:t>
            </a:r>
            <a:r>
              <a:rPr lang="en-US" dirty="0"/>
              <a:t>- anonymous public read and list access to the entire container, including the blobs</a:t>
            </a:r>
          </a:p>
        </p:txBody>
      </p:sp>
      <p:pic>
        <p:nvPicPr>
          <p:cNvPr id="2" name="Picture 2" descr="Screenshot of creating a new container. The name and public access level are shown. The public access level choices are: private, blob, and container. ">
            <a:extLst>
              <a:ext uri="{FF2B5EF4-FFF2-40B4-BE49-F238E27FC236}">
                <a16:creationId xmlns:a16="http://schemas.microsoft.com/office/drawing/2014/main" id="{C0888D42-CD2E-4E5F-9865-A86FFD401E75}"/>
              </a:ext>
            </a:extLst>
          </p:cNvPr>
          <p:cNvPicPr>
            <a:picLocks noChangeAspect="1"/>
          </p:cNvPicPr>
          <p:nvPr/>
        </p:nvPicPr>
        <p:blipFill>
          <a:blip r:embed="rId3"/>
          <a:stretch>
            <a:fillRect/>
          </a:stretch>
        </p:blipFill>
        <p:spPr>
          <a:xfrm>
            <a:off x="7273636" y="1456630"/>
            <a:ext cx="3883891" cy="2457687"/>
          </a:xfrm>
          <a:prstGeom prst="rect">
            <a:avLst/>
          </a:prstGeom>
          <a:ln>
            <a:solidFill>
              <a:schemeClr val="tx1"/>
            </a:solidFill>
          </a:ln>
        </p:spPr>
      </p:pic>
      <p:pic>
        <p:nvPicPr>
          <p:cNvPr id="4" name="Picture 4" descr="Screenshot of creating a new container. The name and public access level are shown. The public access level choices are: private, blob, and container. ">
            <a:extLst>
              <a:ext uri="{FF2B5EF4-FFF2-40B4-BE49-F238E27FC236}">
                <a16:creationId xmlns:a16="http://schemas.microsoft.com/office/drawing/2014/main" id="{35E0ECFB-250B-40ED-B18A-9DDCEBDCD191}"/>
              </a:ext>
            </a:extLst>
          </p:cNvPr>
          <p:cNvPicPr>
            <a:picLocks noChangeAspect="1"/>
          </p:cNvPicPr>
          <p:nvPr/>
        </p:nvPicPr>
        <p:blipFill>
          <a:blip r:embed="rId4"/>
          <a:stretch>
            <a:fillRect/>
          </a:stretch>
        </p:blipFill>
        <p:spPr>
          <a:xfrm>
            <a:off x="7273636" y="4372454"/>
            <a:ext cx="3971636" cy="1345822"/>
          </a:xfrm>
          <a:prstGeom prst="rect">
            <a:avLst/>
          </a:prstGeom>
          <a:ln>
            <a:solidFill>
              <a:schemeClr val="tx1"/>
            </a:solidFill>
          </a:ln>
        </p:spPr>
      </p:pic>
    </p:spTree>
    <p:extLst>
      <p:ext uri="{BB962C8B-B14F-4D97-AF65-F5344CB8AC3E}">
        <p14:creationId xmlns:p14="http://schemas.microsoft.com/office/powerpoint/2010/main" val="499052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Access Tiers</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483616" y="1325769"/>
            <a:ext cx="6639560" cy="4050340"/>
          </a:xfrm>
        </p:spPr>
        <p:txBody>
          <a:bodyPr/>
          <a:lstStyle/>
          <a:p>
            <a:r>
              <a:rPr lang="en-US" b="1" dirty="0"/>
              <a:t>Hot tier </a:t>
            </a:r>
            <a:r>
              <a:rPr lang="en-US" dirty="0"/>
              <a:t>- Optimized for frequent access of objects in the storage account</a:t>
            </a:r>
          </a:p>
          <a:p>
            <a:r>
              <a:rPr lang="en-US" b="1" dirty="0"/>
              <a:t>Cool tier </a:t>
            </a:r>
            <a:r>
              <a:rPr lang="en-US" dirty="0"/>
              <a:t>- Optimized for storing large amounts of data that is infrequently accessed and stored for at least 30 days</a:t>
            </a:r>
          </a:p>
          <a:p>
            <a:r>
              <a:rPr lang="en-US" b="1" dirty="0"/>
              <a:t>Archive</a:t>
            </a:r>
            <a:r>
              <a:rPr lang="en-US" dirty="0"/>
              <a:t> - Optimized for data that can tolerate several hours of retrieval latency and will remain in the Archive tier for at least 180 days</a:t>
            </a:r>
          </a:p>
        </p:txBody>
      </p:sp>
      <p:pic>
        <p:nvPicPr>
          <p:cNvPr id="7" name="Picture 6" descr="Screenshot of Blob Access tier selections: Hot, cool, and archive. ">
            <a:extLst>
              <a:ext uri="{FF2B5EF4-FFF2-40B4-BE49-F238E27FC236}">
                <a16:creationId xmlns:a16="http://schemas.microsoft.com/office/drawing/2014/main" id="{A3765628-9166-4EA0-A0DE-88D12326E0F2}"/>
              </a:ext>
            </a:extLst>
          </p:cNvPr>
          <p:cNvPicPr>
            <a:picLocks noChangeAspect="1"/>
          </p:cNvPicPr>
          <p:nvPr/>
        </p:nvPicPr>
        <p:blipFill>
          <a:blip r:embed="rId3"/>
          <a:stretch>
            <a:fillRect/>
          </a:stretch>
        </p:blipFill>
        <p:spPr>
          <a:xfrm>
            <a:off x="7609998" y="2201173"/>
            <a:ext cx="4140900" cy="1724133"/>
          </a:xfrm>
          <a:prstGeom prst="rect">
            <a:avLst/>
          </a:prstGeom>
          <a:ln>
            <a:solidFill>
              <a:schemeClr val="tx1"/>
            </a:solidFill>
          </a:ln>
        </p:spPr>
      </p:pic>
      <p:sp>
        <p:nvSpPr>
          <p:cNvPr id="6" name="Rectangle 5">
            <a:extLst>
              <a:ext uri="{FF2B5EF4-FFF2-40B4-BE49-F238E27FC236}">
                <a16:creationId xmlns:a16="http://schemas.microsoft.com/office/drawing/2014/main" id="{6D31E909-EC90-4FF4-B257-F353E0481BBA}"/>
              </a:ext>
            </a:extLst>
          </p:cNvPr>
          <p:cNvSpPr/>
          <p:nvPr/>
        </p:nvSpPr>
        <p:spPr>
          <a:xfrm>
            <a:off x="641604" y="5993237"/>
            <a:ext cx="11152632" cy="523220"/>
          </a:xfrm>
          <a:prstGeom prst="rect">
            <a:avLst/>
          </a:prstGeom>
        </p:spPr>
        <p:txBody>
          <a:bodyPr wrap="square">
            <a:spAutoFit/>
          </a:bodyPr>
          <a:lstStyle/>
          <a:p>
            <a:r>
              <a:rPr lang="en-US" sz="2800" dirty="0">
                <a:solidFill>
                  <a:srgbClr val="92D050"/>
                </a:solidFill>
                <a:latin typeface="Segoe UI Emoji" panose="020B0502040204020203" pitchFamily="34" charset="0"/>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switch between these access tiers at any time.</a:t>
            </a:r>
          </a:p>
        </p:txBody>
      </p:sp>
    </p:spTree>
    <p:extLst>
      <p:ext uri="{BB962C8B-B14F-4D97-AF65-F5344CB8AC3E}">
        <p14:creationId xmlns:p14="http://schemas.microsoft.com/office/powerpoint/2010/main" val="21428868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E4D-6C02-450A-801D-51813AC223EE}"/>
              </a:ext>
            </a:extLst>
          </p:cNvPr>
          <p:cNvSpPr>
            <a:spLocks noGrp="1"/>
          </p:cNvSpPr>
          <p:nvPr>
            <p:ph type="title"/>
          </p:nvPr>
        </p:nvSpPr>
        <p:spPr/>
        <p:txBody>
          <a:bodyPr/>
          <a:lstStyle/>
          <a:p>
            <a:r>
              <a:rPr lang="en-US" dirty="0">
                <a:cs typeface="Segoe UI"/>
              </a:rPr>
              <a:t>Blob Lifecycle Management</a:t>
            </a:r>
          </a:p>
        </p:txBody>
      </p:sp>
      <p:sp>
        <p:nvSpPr>
          <p:cNvPr id="3" name="Text Placeholder 2">
            <a:extLst>
              <a:ext uri="{FF2B5EF4-FFF2-40B4-BE49-F238E27FC236}">
                <a16:creationId xmlns:a16="http://schemas.microsoft.com/office/drawing/2014/main" id="{2289C00B-E475-4044-8FCF-3167D0BA4283}"/>
              </a:ext>
            </a:extLst>
          </p:cNvPr>
          <p:cNvSpPr>
            <a:spLocks noGrp="1"/>
          </p:cNvSpPr>
          <p:nvPr>
            <p:ph type="body" sz="quarter" idx="10"/>
          </p:nvPr>
        </p:nvSpPr>
        <p:spPr>
          <a:xfrm>
            <a:off x="587743" y="1471621"/>
            <a:ext cx="5892569" cy="3705630"/>
          </a:xfrm>
        </p:spPr>
        <p:txBody>
          <a:bodyPr vert="horz" wrap="square" lIns="0" tIns="0" rIns="0" bIns="0" rtlCol="0" anchor="t">
            <a:spAutoFit/>
          </a:bodyPr>
          <a:lstStyle/>
          <a:p>
            <a:pPr marL="0" indent="0">
              <a:buNone/>
            </a:pPr>
            <a:r>
              <a:rPr lang="en-US" dirty="0">
                <a:latin typeface="Segoe UI Semilight"/>
                <a:cs typeface="Segoe UI Semilight"/>
              </a:rPr>
              <a:t>Blob Lifecycle Management allows for:</a:t>
            </a:r>
            <a:endParaRPr lang="en-US" dirty="0"/>
          </a:p>
          <a:p>
            <a:r>
              <a:rPr lang="en-US" dirty="0">
                <a:latin typeface="Segoe UI Semilight"/>
                <a:cs typeface="Segoe UI Semilight"/>
              </a:rPr>
              <a:t>Transitioning of blobs to a cooler storage tier to optimize for performance and cost</a:t>
            </a:r>
            <a:endParaRPr lang="en-US" dirty="0"/>
          </a:p>
          <a:p>
            <a:r>
              <a:rPr lang="en-US" dirty="0">
                <a:latin typeface="Segoe UI Semilight"/>
                <a:cs typeface="Segoe UI Semilight"/>
              </a:rPr>
              <a:t>Delete blobs at the end of their lifecycle</a:t>
            </a:r>
          </a:p>
          <a:p>
            <a:r>
              <a:rPr lang="en-US" dirty="0">
                <a:latin typeface="Segoe UI Semilight"/>
                <a:cs typeface="Segoe UI Semilight"/>
              </a:rPr>
              <a:t>Apply rules to filtered paths in the Storage Account</a:t>
            </a:r>
            <a:endParaRPr lang="en-US" dirty="0"/>
          </a:p>
        </p:txBody>
      </p:sp>
      <p:pic>
        <p:nvPicPr>
          <p:cNvPr id="5" name="Picture 5" descr="A screenshot of blob lifecycle management which includes the rule name and settings for cool, archive, and deletion.">
            <a:extLst>
              <a:ext uri="{FF2B5EF4-FFF2-40B4-BE49-F238E27FC236}">
                <a16:creationId xmlns:a16="http://schemas.microsoft.com/office/drawing/2014/main" id="{3923686A-0FDB-450B-83E0-4C02296B284B}"/>
              </a:ext>
            </a:extLst>
          </p:cNvPr>
          <p:cNvPicPr>
            <a:picLocks noChangeAspect="1"/>
          </p:cNvPicPr>
          <p:nvPr/>
        </p:nvPicPr>
        <p:blipFill>
          <a:blip r:embed="rId3"/>
          <a:stretch>
            <a:fillRect/>
          </a:stretch>
        </p:blipFill>
        <p:spPr>
          <a:xfrm>
            <a:off x="6994576" y="1246877"/>
            <a:ext cx="4382654" cy="4734752"/>
          </a:xfrm>
          <a:prstGeom prst="rect">
            <a:avLst/>
          </a:prstGeom>
          <a:ln>
            <a:solidFill>
              <a:schemeClr val="tx1"/>
            </a:solidFill>
          </a:ln>
        </p:spPr>
      </p:pic>
    </p:spTree>
    <p:extLst>
      <p:ext uri="{BB962C8B-B14F-4D97-AF65-F5344CB8AC3E}">
        <p14:creationId xmlns:p14="http://schemas.microsoft.com/office/powerpoint/2010/main" val="26091513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5519657" cy="3705630"/>
          </a:xfrm>
        </p:spPr>
        <p:txBody>
          <a:bodyPr vert="horz" wrap="square" lIns="0" tIns="0" rIns="0" bIns="0" rtlCol="0" anchor="t">
            <a:spAutoFit/>
          </a:bodyPr>
          <a:lstStyle/>
          <a:p>
            <a:r>
              <a:rPr lang="en-US" b="1" dirty="0">
                <a:latin typeface="Segoe UI Semilight"/>
                <a:cs typeface="Segoe UI Semilight"/>
              </a:rPr>
              <a:t>Block blobs </a:t>
            </a:r>
            <a:r>
              <a:rPr lang="en-US" dirty="0">
                <a:latin typeface="Segoe UI Semilight"/>
                <a:cs typeface="Segoe UI Semilight"/>
              </a:rPr>
              <a:t>(default) - useful for storing text or binary files</a:t>
            </a:r>
          </a:p>
          <a:p>
            <a:r>
              <a:rPr lang="en-US" b="1" dirty="0">
                <a:latin typeface="Segoe UI Semilight"/>
                <a:cs typeface="Segoe UI Semilight"/>
              </a:rPr>
              <a:t>Page blobs </a:t>
            </a:r>
            <a:r>
              <a:rPr lang="en-US" dirty="0">
                <a:latin typeface="Segoe UI Semilight"/>
                <a:cs typeface="Segoe UI Semilight"/>
              </a:rPr>
              <a:t>- More efficient for frequent read/write operations</a:t>
            </a:r>
          </a:p>
          <a:p>
            <a:r>
              <a:rPr lang="en-US" b="1" dirty="0">
                <a:latin typeface="Segoe UI Semilight"/>
                <a:cs typeface="Segoe UI Semilight"/>
              </a:rPr>
              <a:t>Append blobs </a:t>
            </a:r>
            <a:r>
              <a:rPr lang="en-US" dirty="0">
                <a:latin typeface="Segoe UI Semilight"/>
                <a:cs typeface="Segoe UI Semilight"/>
              </a:rPr>
              <a:t>- useful for logging scenarios</a:t>
            </a:r>
          </a:p>
          <a:p>
            <a:r>
              <a:rPr lang="en-US" b="1" dirty="0">
                <a:latin typeface="Segoe UI Semilight"/>
                <a:cs typeface="Segoe UI Semilight"/>
              </a:rPr>
              <a:t>Access tier</a:t>
            </a:r>
            <a:r>
              <a:rPr lang="en-US" dirty="0">
                <a:latin typeface="Segoe UI Semilight"/>
                <a:cs typeface="Segoe UI Semilight"/>
              </a:rPr>
              <a:t> – select either Hot, Cool, or Archive</a:t>
            </a:r>
            <a:endParaRPr lang="en-US" dirty="0"/>
          </a:p>
        </p:txBody>
      </p:sp>
      <p:sp>
        <p:nvSpPr>
          <p:cNvPr id="3" name="Rectangle 2">
            <a:extLst>
              <a:ext uri="{FF2B5EF4-FFF2-40B4-BE49-F238E27FC236}">
                <a16:creationId xmlns:a16="http://schemas.microsoft.com/office/drawing/2014/main" id="{B1F493A2-B9CB-4C30-B076-EC160C9299A7}"/>
              </a:ext>
            </a:extLst>
          </p:cNvPr>
          <p:cNvSpPr/>
          <p:nvPr/>
        </p:nvSpPr>
        <p:spPr>
          <a:xfrm>
            <a:off x="730358" y="5698427"/>
            <a:ext cx="6115364" cy="830997"/>
          </a:xfrm>
          <a:prstGeom prst="rect">
            <a:avLst/>
          </a:prstGeom>
        </p:spPr>
        <p:txBody>
          <a:bodyPr wrap="square">
            <a:spAutoFit/>
          </a:bodyPr>
          <a:lstStyle/>
          <a:p>
            <a:r>
              <a:rPr lang="en-US" sz="2400" dirty="0">
                <a:solidFill>
                  <a:srgbClr val="92D050"/>
                </a:solidFill>
              </a:rPr>
              <a:t>✔️ </a:t>
            </a:r>
            <a:r>
              <a:rPr lang="en-US" sz="2400" dirty="0"/>
              <a:t>You cannot change a blob type once it has been created</a:t>
            </a:r>
          </a:p>
        </p:txBody>
      </p:sp>
      <p:pic>
        <p:nvPicPr>
          <p:cNvPr id="2" name="Picture 4" descr="A screen shot of uploading a blob. Block blob is selected and Access tier or Hot is selected.">
            <a:extLst>
              <a:ext uri="{FF2B5EF4-FFF2-40B4-BE49-F238E27FC236}">
                <a16:creationId xmlns:a16="http://schemas.microsoft.com/office/drawing/2014/main" id="{CE0EC257-7A55-4A59-A626-BCF3D1653AA7}"/>
              </a:ext>
            </a:extLst>
          </p:cNvPr>
          <p:cNvPicPr>
            <a:picLocks noChangeAspect="1"/>
          </p:cNvPicPr>
          <p:nvPr/>
        </p:nvPicPr>
        <p:blipFill>
          <a:blip r:embed="rId3"/>
          <a:stretch>
            <a:fillRect/>
          </a:stretch>
        </p:blipFill>
        <p:spPr>
          <a:xfrm>
            <a:off x="7398535" y="580737"/>
            <a:ext cx="3825749" cy="6071754"/>
          </a:xfrm>
          <a:prstGeom prst="rect">
            <a:avLst/>
          </a:prstGeom>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Pricing</a:t>
            </a:r>
          </a:p>
        </p:txBody>
      </p:sp>
      <p:sp>
        <p:nvSpPr>
          <p:cNvPr id="6" name="Text Placeholder 5"/>
          <p:cNvSpPr>
            <a:spLocks noGrp="1"/>
          </p:cNvSpPr>
          <p:nvPr>
            <p:ph type="body" sz="quarter" idx="10"/>
          </p:nvPr>
        </p:nvSpPr>
        <p:spPr>
          <a:xfrm>
            <a:off x="586740" y="1484588"/>
            <a:ext cx="5130339"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GraphicFramePr>
            <a:graphicFrameLocks noChangeAspect="1"/>
          </p:cNvGraphicFramePr>
          <p:nvPr>
            <p:extLst>
              <p:ext uri="{D42A27DB-BD31-4B8C-83A1-F6EECF244321}">
                <p14:modId xmlns:p14="http://schemas.microsoft.com/office/powerpoint/2010/main" val="1625179575"/>
              </p:ext>
            </p:extLst>
          </p:nvPr>
        </p:nvGraphicFramePr>
        <p:xfrm>
          <a:off x="6086855" y="1225296"/>
          <a:ext cx="5412481" cy="4247083"/>
        </p:xfrm>
        <a:graphic>
          <a:graphicData uri="http://schemas.openxmlformats.org/presentationml/2006/ole">
            <mc:AlternateContent xmlns:mc="http://schemas.openxmlformats.org/markup-compatibility/2006">
              <mc:Choice xmlns:v="urn:schemas-microsoft-com:vml" Requires="v">
                <p:oleObj name="Bitmap Image" r:id="rId3" imgW="5495760" imgH="3533760" progId="Paint.Picture">
                  <p:embed/>
                </p:oleObj>
              </mc:Choice>
              <mc:Fallback>
                <p:oleObj name="Bitmap Image" r:id="rId3" imgW="5495760" imgH="3533760" progId="Paint.Picture">
                  <p:embed/>
                  <p:pic>
                    <p:nvPicPr>
                      <p:cNvPr id="2" name="Object 1" descr="Screenshot of the Block Blobs and Files pricing information. Block Blobs are shown as $.0002/GB per month. Files are shown as $0.06/GB per month. ">
                        <a:extLst>
                          <a:ext uri="{FF2B5EF4-FFF2-40B4-BE49-F238E27FC236}">
                            <a16:creationId xmlns:a16="http://schemas.microsoft.com/office/drawing/2014/main" id="{B07D6BDC-0181-48B0-B4D9-BC5E0D88E534}"/>
                          </a:ext>
                        </a:extLst>
                      </p:cNvPr>
                      <p:cNvPicPr/>
                      <p:nvPr/>
                    </p:nvPicPr>
                    <p:blipFill>
                      <a:blip r:embed="rId4"/>
                      <a:stretch>
                        <a:fillRect/>
                      </a:stretch>
                    </p:blipFill>
                    <p:spPr>
                      <a:xfrm>
                        <a:off x="6086855" y="1225296"/>
                        <a:ext cx="5412481" cy="4247083"/>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016210"/>
          </a:xfrm>
        </p:spPr>
        <p:txBody>
          <a:bodyPr/>
          <a:lstStyle/>
          <a:p>
            <a:r>
              <a:rPr lang="en-US" dirty="0"/>
              <a:t>Lesson 01: Storage Accounts</a:t>
            </a:r>
          </a:p>
          <a:p>
            <a:r>
              <a:rPr lang="en-US" dirty="0"/>
              <a:t>Lesson 02: Blob Storage</a:t>
            </a:r>
          </a:p>
          <a:p>
            <a:r>
              <a:rPr lang="en-US" dirty="0"/>
              <a:t>Lesson 03: Storage Security</a:t>
            </a:r>
          </a:p>
          <a:p>
            <a:r>
              <a:rPr lang="en-US" dirty="0"/>
              <a:t>Lesson 04: Azure Files and File Sync</a:t>
            </a:r>
          </a:p>
          <a:p>
            <a:r>
              <a:rPr lang="en-US" dirty="0"/>
              <a:t>Lesson 05: Managing Storage</a:t>
            </a:r>
          </a:p>
          <a:p>
            <a:r>
              <a:rPr lang="en-US" dirty="0"/>
              <a:t>Lesson 06: Module 07 Lab and Review </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6356-AFAA-4DCE-8895-CBE367E877F4}"/>
              </a:ext>
            </a:extLst>
          </p:cNvPr>
          <p:cNvSpPr>
            <a:spLocks noGrp="1"/>
          </p:cNvSpPr>
          <p:nvPr>
            <p:ph type="title"/>
          </p:nvPr>
        </p:nvSpPr>
        <p:spPr/>
        <p:txBody>
          <a:bodyPr/>
          <a:lstStyle/>
          <a:p>
            <a:r>
              <a:rPr lang="en-US" dirty="0"/>
              <a:t>Demonstration – Blob Storage</a:t>
            </a:r>
          </a:p>
        </p:txBody>
      </p:sp>
      <p:sp>
        <p:nvSpPr>
          <p:cNvPr id="3" name="Text Placeholder 2">
            <a:extLst>
              <a:ext uri="{FF2B5EF4-FFF2-40B4-BE49-F238E27FC236}">
                <a16:creationId xmlns:a16="http://schemas.microsoft.com/office/drawing/2014/main" id="{ACF5D1DB-A844-4446-B5D8-FE8689C6A488}"/>
              </a:ext>
            </a:extLst>
          </p:cNvPr>
          <p:cNvSpPr>
            <a:spLocks noGrp="1"/>
          </p:cNvSpPr>
          <p:nvPr>
            <p:ph type="body" sz="quarter" idx="10"/>
          </p:nvPr>
        </p:nvSpPr>
        <p:spPr>
          <a:xfrm>
            <a:off x="584200" y="1435497"/>
            <a:ext cx="11018520" cy="1465016"/>
          </a:xfrm>
        </p:spPr>
        <p:txBody>
          <a:bodyPr/>
          <a:lstStyle/>
          <a:p>
            <a:r>
              <a:rPr lang="en-US" dirty="0"/>
              <a:t>Create a container</a:t>
            </a:r>
          </a:p>
          <a:p>
            <a:r>
              <a:rPr lang="en-US" dirty="0"/>
              <a:t>Upload a block blob</a:t>
            </a:r>
          </a:p>
          <a:p>
            <a:r>
              <a:rPr lang="en-US" dirty="0"/>
              <a:t>Download a block blob</a:t>
            </a:r>
          </a:p>
        </p:txBody>
      </p:sp>
    </p:spTree>
    <p:extLst>
      <p:ext uri="{BB962C8B-B14F-4D97-AF65-F5344CB8AC3E}">
        <p14:creationId xmlns:p14="http://schemas.microsoft.com/office/powerpoint/2010/main" val="3823915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Storage Security</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CD4C-A642-48D7-8AB3-D5EE9290AB7E}"/>
              </a:ext>
            </a:extLst>
          </p:cNvPr>
          <p:cNvSpPr>
            <a:spLocks noGrp="1"/>
          </p:cNvSpPr>
          <p:nvPr>
            <p:ph type="title"/>
          </p:nvPr>
        </p:nvSpPr>
        <p:spPr/>
        <p:txBody>
          <a:bodyPr/>
          <a:lstStyle/>
          <a:p>
            <a:r>
              <a:rPr lang="en-US" dirty="0"/>
              <a:t>Storage Security Overview</a:t>
            </a:r>
          </a:p>
        </p:txBody>
      </p:sp>
      <p:sp>
        <p:nvSpPr>
          <p:cNvPr id="3" name="Text Placeholder 2">
            <a:extLst>
              <a:ext uri="{FF2B5EF4-FFF2-40B4-BE49-F238E27FC236}">
                <a16:creationId xmlns:a16="http://schemas.microsoft.com/office/drawing/2014/main" id="{41792893-12C4-4341-878C-A39DC2B4567B}"/>
              </a:ext>
            </a:extLst>
          </p:cNvPr>
          <p:cNvSpPr>
            <a:spLocks noGrp="1"/>
          </p:cNvSpPr>
          <p:nvPr>
            <p:ph type="body" sz="quarter" idx="10"/>
          </p:nvPr>
        </p:nvSpPr>
        <p:spPr>
          <a:xfrm>
            <a:off x="584200" y="1435497"/>
            <a:ext cx="11018520" cy="3533275"/>
          </a:xfrm>
        </p:spPr>
        <p:txBody>
          <a:bodyPr/>
          <a:lstStyle/>
          <a:p>
            <a:r>
              <a:rPr lang="en-US" dirty="0">
                <a:solidFill>
                  <a:schemeClr val="tx1"/>
                </a:solidFill>
              </a:rPr>
              <a:t>Storage Security</a:t>
            </a:r>
          </a:p>
          <a:p>
            <a:r>
              <a:rPr lang="en-US" dirty="0"/>
              <a:t>Shared Access Signatures</a:t>
            </a:r>
          </a:p>
          <a:p>
            <a:r>
              <a:rPr lang="en-US" dirty="0"/>
              <a:t>URI and SAS Parameters</a:t>
            </a:r>
          </a:p>
          <a:p>
            <a:r>
              <a:rPr lang="en-US" dirty="0"/>
              <a:t>Demonstration – SAS (Portal)</a:t>
            </a:r>
          </a:p>
          <a:p>
            <a:r>
              <a:rPr lang="en-US" dirty="0"/>
              <a:t>Storage Service Encryption</a:t>
            </a:r>
          </a:p>
          <a:p>
            <a:r>
              <a:rPr lang="en-US" dirty="0"/>
              <a:t>Customer Managed Keys</a:t>
            </a:r>
          </a:p>
          <a:p>
            <a:r>
              <a:rPr lang="en-US" dirty="0"/>
              <a:t>Storage Security Best Practices</a:t>
            </a:r>
          </a:p>
        </p:txBody>
      </p:sp>
    </p:spTree>
    <p:extLst>
      <p:ext uri="{BB962C8B-B14F-4D97-AF65-F5344CB8AC3E}">
        <p14:creationId xmlns:p14="http://schemas.microsoft.com/office/powerpoint/2010/main" val="19907456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1FCE-64F4-4472-AA65-D063EFDC413D}"/>
              </a:ext>
            </a:extLst>
          </p:cNvPr>
          <p:cNvSpPr>
            <a:spLocks noGrp="1"/>
          </p:cNvSpPr>
          <p:nvPr>
            <p:ph type="title"/>
          </p:nvPr>
        </p:nvSpPr>
        <p:spPr/>
        <p:txBody>
          <a:bodyPr/>
          <a:lstStyle/>
          <a:p>
            <a:r>
              <a:rPr lang="en-US" dirty="0"/>
              <a:t>Storage Security</a:t>
            </a:r>
          </a:p>
        </p:txBody>
      </p:sp>
      <p:sp>
        <p:nvSpPr>
          <p:cNvPr id="3" name="Text Placeholder 2">
            <a:extLst>
              <a:ext uri="{FF2B5EF4-FFF2-40B4-BE49-F238E27FC236}">
                <a16:creationId xmlns:a16="http://schemas.microsoft.com/office/drawing/2014/main" id="{D33CDAA0-116B-4C49-97C3-AEB7CF30B80D}"/>
              </a:ext>
            </a:extLst>
          </p:cNvPr>
          <p:cNvSpPr>
            <a:spLocks noGrp="1"/>
          </p:cNvSpPr>
          <p:nvPr>
            <p:ph type="body" sz="quarter" idx="10"/>
          </p:nvPr>
        </p:nvSpPr>
        <p:spPr>
          <a:xfrm>
            <a:off x="584200" y="1435497"/>
            <a:ext cx="11018520" cy="3533275"/>
          </a:xfrm>
        </p:spPr>
        <p:txBody>
          <a:bodyPr/>
          <a:lstStyle/>
          <a:p>
            <a:r>
              <a:rPr lang="en-US" dirty="0"/>
              <a:t>Storage Encryption Services</a:t>
            </a:r>
          </a:p>
          <a:p>
            <a:r>
              <a:rPr lang="en-US" dirty="0"/>
              <a:t>Authentication with Azure AD and RBAC</a:t>
            </a:r>
          </a:p>
          <a:p>
            <a:r>
              <a:rPr lang="en-US" dirty="0"/>
              <a:t>Client-side encryption, HTTPS, and SMB 3.0 for data in transit</a:t>
            </a:r>
          </a:p>
          <a:p>
            <a:r>
              <a:rPr lang="en-US" dirty="0"/>
              <a:t>Azure disk encryption</a:t>
            </a:r>
          </a:p>
          <a:p>
            <a:r>
              <a:rPr lang="en-US" dirty="0"/>
              <a:t>Shared Access Signatures – delegated access</a:t>
            </a:r>
          </a:p>
          <a:p>
            <a:r>
              <a:rPr lang="en-US" dirty="0"/>
              <a:t>Shared Key – encrypted signature string</a:t>
            </a:r>
          </a:p>
          <a:p>
            <a:r>
              <a:rPr lang="en-US" dirty="0"/>
              <a:t>Anonymous access to containers and blobs</a:t>
            </a:r>
          </a:p>
        </p:txBody>
      </p:sp>
    </p:spTree>
    <p:extLst>
      <p:ext uri="{BB962C8B-B14F-4D97-AF65-F5344CB8AC3E}">
        <p14:creationId xmlns:p14="http://schemas.microsoft.com/office/powerpoint/2010/main" val="152629383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Shared Access Signatures</a:t>
            </a:r>
          </a:p>
        </p:txBody>
      </p:sp>
      <p:sp>
        <p:nvSpPr>
          <p:cNvPr id="6" name="Text Placeholder 5"/>
          <p:cNvSpPr>
            <a:spLocks noGrp="1"/>
          </p:cNvSpPr>
          <p:nvPr>
            <p:ph type="body" sz="quarter" idx="10"/>
          </p:nvPr>
        </p:nvSpPr>
        <p:spPr>
          <a:xfrm>
            <a:off x="588263" y="1476543"/>
            <a:ext cx="6365196" cy="4136517"/>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a:t>
            </a:r>
          </a:p>
          <a:p>
            <a:r>
              <a:rPr lang="en-US" dirty="0"/>
              <a:t>The service SAS delegates access to a resource in just one of the storage services</a:t>
            </a:r>
          </a:p>
        </p:txBody>
      </p:sp>
      <p:pic>
        <p:nvPicPr>
          <p:cNvPr id="7" name="Picture 6" descr="Screenshot of the SAS Parameters page in the portal. ">
            <a:extLst>
              <a:ext uri="{FF2B5EF4-FFF2-40B4-BE49-F238E27FC236}">
                <a16:creationId xmlns:a16="http://schemas.microsoft.com/office/drawing/2014/main" id="{C0CB3321-E414-4D77-AD8E-95EC450E171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278021" y="1837446"/>
            <a:ext cx="4638414" cy="3506330"/>
          </a:xfrm>
          <a:prstGeom prst="rect">
            <a:avLst/>
          </a:prstGeom>
          <a:noFill/>
          <a:ln>
            <a:solidFill>
              <a:schemeClr val="tx1"/>
            </a:solidFill>
          </a:ln>
        </p:spPr>
      </p:pic>
    </p:spTree>
    <p:extLst>
      <p:ext uri="{BB962C8B-B14F-4D97-AF65-F5344CB8AC3E}">
        <p14:creationId xmlns:p14="http://schemas.microsoft.com/office/powerpoint/2010/main" val="9050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352996"/>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and the SAS token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350074"/>
            <a:ext cx="6265137" cy="1374001"/>
          </a:xfrm>
          <a:prstGeom prst="rect">
            <a:avLst/>
          </a:prstGeom>
          <a:noFill/>
        </p:spPr>
      </p:pic>
      <p:sp>
        <p:nvSpPr>
          <p:cNvPr id="2" name="Rectangle 1">
            <a:extLst>
              <a:ext uri="{FF2B5EF4-FFF2-40B4-BE49-F238E27FC236}">
                <a16:creationId xmlns:a16="http://schemas.microsoft.com/office/drawing/2014/main" id="{E157E203-F664-4C58-8805-C3587F77C87B}"/>
              </a:ext>
            </a:extLst>
          </p:cNvPr>
          <p:cNvSpPr/>
          <p:nvPr/>
        </p:nvSpPr>
        <p:spPr>
          <a:xfrm>
            <a:off x="1399032" y="3775794"/>
            <a:ext cx="10433304" cy="1200329"/>
          </a:xfrm>
          <a:prstGeom prst="rect">
            <a:avLst/>
          </a:prstGeom>
        </p:spPr>
        <p:txBody>
          <a:bodyPr wrap="square">
            <a:spAutoFit/>
          </a:bodyPr>
          <a:lstStyle/>
          <a:p>
            <a:r>
              <a:rPr lang="en-US" dirty="0">
                <a:solidFill>
                  <a:srgbClr val="A31515"/>
                </a:solidFill>
                <a:latin typeface="Consolas" panose="020B0609020204030204" pitchFamily="49" charset="0"/>
              </a:rPr>
              <a:t>https://myaccount.blob.core.windows.net/?restype=service&amp;comp=properties&amp;sv=2015-04-05&amp;ss=bf&amp;srt=s&amp;st=2015-04-29T22%3A18%3A26Z&amp;se=2015-04-30T02%3A23%3A26Z&amp;sr=b&amp;sp=rw&amp;sip=168.1.5.60-168.1.5.70&amp;spr=https &amp;sig=F%6GRVAZ5Cdj2Pw4txxxxx</a:t>
            </a:r>
            <a:endParaRPr lang="en-US" b="0" dirty="0">
              <a:solidFill>
                <a:srgbClr val="000000"/>
              </a:solidFill>
              <a:effectLst/>
              <a:latin typeface="Consolas" panose="020B0609020204030204" pitchFamily="49" charset="0"/>
            </a:endParaRPr>
          </a:p>
        </p:txBody>
      </p:sp>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58674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69-FE4F-40DC-9D2D-460EC467B03C}"/>
              </a:ext>
            </a:extLst>
          </p:cNvPr>
          <p:cNvSpPr>
            <a:spLocks noGrp="1"/>
          </p:cNvSpPr>
          <p:nvPr>
            <p:ph type="title"/>
          </p:nvPr>
        </p:nvSpPr>
        <p:spPr>
          <a:xfrm>
            <a:off x="588263" y="457200"/>
            <a:ext cx="11018520" cy="553998"/>
          </a:xfrm>
        </p:spPr>
        <p:txBody>
          <a:bodyPr/>
          <a:lstStyle/>
          <a:p>
            <a:r>
              <a:rPr lang="en-US" dirty="0"/>
              <a:t>Demonstration – SAS (Portal)</a:t>
            </a:r>
          </a:p>
        </p:txBody>
      </p:sp>
      <p:sp>
        <p:nvSpPr>
          <p:cNvPr id="3" name="Text Placeholder 2">
            <a:extLst>
              <a:ext uri="{FF2B5EF4-FFF2-40B4-BE49-F238E27FC236}">
                <a16:creationId xmlns:a16="http://schemas.microsoft.com/office/drawing/2014/main" id="{F336563F-AA36-4FE5-AFED-3182216BD493}"/>
              </a:ext>
            </a:extLst>
          </p:cNvPr>
          <p:cNvSpPr>
            <a:spLocks noGrp="1"/>
          </p:cNvSpPr>
          <p:nvPr>
            <p:ph type="body" sz="quarter" idx="10"/>
          </p:nvPr>
        </p:nvSpPr>
        <p:spPr>
          <a:xfrm>
            <a:off x="584200" y="1435497"/>
            <a:ext cx="11018520" cy="947952"/>
          </a:xfrm>
        </p:spPr>
        <p:txBody>
          <a:bodyPr/>
          <a:lstStyle/>
          <a:p>
            <a:r>
              <a:rPr lang="en-US" dirty="0"/>
              <a:t>Create a SAS at the service level</a:t>
            </a:r>
          </a:p>
          <a:p>
            <a:r>
              <a:rPr lang="en-US" dirty="0"/>
              <a:t>Create a SAS at the account level</a:t>
            </a:r>
          </a:p>
        </p:txBody>
      </p:sp>
    </p:spTree>
    <p:extLst>
      <p:ext uri="{BB962C8B-B14F-4D97-AF65-F5344CB8AC3E}">
        <p14:creationId xmlns:p14="http://schemas.microsoft.com/office/powerpoint/2010/main" val="19389013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DC61-0E62-49F2-8573-F72976BFE085}"/>
              </a:ext>
            </a:extLst>
          </p:cNvPr>
          <p:cNvSpPr>
            <a:spLocks noGrp="1"/>
          </p:cNvSpPr>
          <p:nvPr>
            <p:ph type="title"/>
          </p:nvPr>
        </p:nvSpPr>
        <p:spPr/>
        <p:txBody>
          <a:bodyPr/>
          <a:lstStyle/>
          <a:p>
            <a:r>
              <a:rPr lang="en-US" dirty="0"/>
              <a:t>Storage Service Encryption</a:t>
            </a:r>
          </a:p>
        </p:txBody>
      </p:sp>
      <p:sp>
        <p:nvSpPr>
          <p:cNvPr id="3" name="Text Placeholder 2">
            <a:extLst>
              <a:ext uri="{FF2B5EF4-FFF2-40B4-BE49-F238E27FC236}">
                <a16:creationId xmlns:a16="http://schemas.microsoft.com/office/drawing/2014/main" id="{052FB6D9-8A6F-44D0-A56A-0CE019094237}"/>
              </a:ext>
            </a:extLst>
          </p:cNvPr>
          <p:cNvSpPr>
            <a:spLocks noGrp="1"/>
          </p:cNvSpPr>
          <p:nvPr>
            <p:ph type="body" sz="quarter" idx="10"/>
          </p:nvPr>
        </p:nvSpPr>
        <p:spPr>
          <a:xfrm>
            <a:off x="584199" y="1435497"/>
            <a:ext cx="5984551" cy="4321183"/>
          </a:xfrm>
        </p:spPr>
        <p:txBody>
          <a:bodyPr/>
          <a:lstStyle/>
          <a:p>
            <a:r>
              <a:rPr lang="en-US" sz="2600" dirty="0"/>
              <a:t>Protects your data for security and compliance</a:t>
            </a:r>
          </a:p>
          <a:p>
            <a:r>
              <a:rPr lang="en-US" sz="2600" dirty="0"/>
              <a:t>Automatically encrypts and decrypts your data</a:t>
            </a:r>
          </a:p>
          <a:p>
            <a:r>
              <a:rPr lang="en-US" sz="2600" dirty="0"/>
              <a:t>Encrypted through 256-bit AES encryption</a:t>
            </a:r>
          </a:p>
          <a:p>
            <a:r>
              <a:rPr lang="en-US" sz="2600" dirty="0"/>
              <a:t>Is enabled for all new and existing storage accounts and cannot be disabled</a:t>
            </a:r>
          </a:p>
          <a:p>
            <a:r>
              <a:rPr lang="en-US" sz="2600" dirty="0"/>
              <a:t>Is transparent to users</a:t>
            </a:r>
          </a:p>
        </p:txBody>
      </p:sp>
      <p:pic>
        <p:nvPicPr>
          <p:cNvPr id="4" name="Picture 6" descr="A screenshot of Storage Service Encryption.">
            <a:extLst>
              <a:ext uri="{FF2B5EF4-FFF2-40B4-BE49-F238E27FC236}">
                <a16:creationId xmlns:a16="http://schemas.microsoft.com/office/drawing/2014/main" id="{DD339870-C48F-4CB2-A467-8A73806DB1BB}"/>
              </a:ext>
            </a:extLst>
          </p:cNvPr>
          <p:cNvPicPr>
            <a:picLocks noChangeAspect="1"/>
          </p:cNvPicPr>
          <p:nvPr/>
        </p:nvPicPr>
        <p:blipFill>
          <a:blip r:embed="rId3"/>
          <a:stretch>
            <a:fillRect/>
          </a:stretch>
        </p:blipFill>
        <p:spPr>
          <a:xfrm>
            <a:off x="6717723" y="1497153"/>
            <a:ext cx="5317836" cy="4099382"/>
          </a:xfrm>
          <a:prstGeom prst="rect">
            <a:avLst/>
          </a:prstGeom>
          <a:ln>
            <a:solidFill>
              <a:schemeClr val="tx1"/>
            </a:solidFill>
          </a:ln>
        </p:spPr>
      </p:pic>
      <p:sp>
        <p:nvSpPr>
          <p:cNvPr id="6" name="Rectangle 5">
            <a:extLst>
              <a:ext uri="{FF2B5EF4-FFF2-40B4-BE49-F238E27FC236}">
                <a16:creationId xmlns:a16="http://schemas.microsoft.com/office/drawing/2014/main" id="{23D833EC-B4D0-4974-854F-3B90B137EC5A}"/>
              </a:ext>
            </a:extLst>
          </p:cNvPr>
          <p:cNvSpPr/>
          <p:nvPr/>
        </p:nvSpPr>
        <p:spPr>
          <a:xfrm>
            <a:off x="542544" y="6085439"/>
            <a:ext cx="82814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You can use your own key (next topic)</a:t>
            </a:r>
          </a:p>
        </p:txBody>
      </p:sp>
    </p:spTree>
    <p:extLst>
      <p:ext uri="{BB962C8B-B14F-4D97-AF65-F5344CB8AC3E}">
        <p14:creationId xmlns:p14="http://schemas.microsoft.com/office/powerpoint/2010/main" val="51562915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8D39-0AE7-4BFA-AFA4-5CD03C00368E}"/>
              </a:ext>
            </a:extLst>
          </p:cNvPr>
          <p:cNvSpPr>
            <a:spLocks noGrp="1"/>
          </p:cNvSpPr>
          <p:nvPr>
            <p:ph type="title"/>
          </p:nvPr>
        </p:nvSpPr>
        <p:spPr/>
        <p:txBody>
          <a:bodyPr/>
          <a:lstStyle/>
          <a:p>
            <a:r>
              <a:rPr lang="en-US" dirty="0"/>
              <a:t>Customer Managed Keys</a:t>
            </a:r>
          </a:p>
        </p:txBody>
      </p:sp>
      <p:sp>
        <p:nvSpPr>
          <p:cNvPr id="3" name="Text Placeholder 2">
            <a:extLst>
              <a:ext uri="{FF2B5EF4-FFF2-40B4-BE49-F238E27FC236}">
                <a16:creationId xmlns:a16="http://schemas.microsoft.com/office/drawing/2014/main" id="{BE0F098A-3A62-4195-A3EC-372C57FA94F9}"/>
              </a:ext>
            </a:extLst>
          </p:cNvPr>
          <p:cNvSpPr>
            <a:spLocks noGrp="1"/>
          </p:cNvSpPr>
          <p:nvPr>
            <p:ph type="body" sz="quarter" idx="10"/>
          </p:nvPr>
        </p:nvSpPr>
        <p:spPr>
          <a:xfrm>
            <a:off x="584200" y="1435497"/>
            <a:ext cx="5825744" cy="4567404"/>
          </a:xfrm>
        </p:spPr>
        <p:txBody>
          <a:bodyPr/>
          <a:lstStyle/>
          <a:p>
            <a:r>
              <a:rPr lang="en-US" dirty="0"/>
              <a:t>Use the Azure Key Vault to manage your encryption keys</a:t>
            </a:r>
          </a:p>
          <a:p>
            <a:r>
              <a:rPr lang="en-US" dirty="0"/>
              <a:t>Create your own encryption keys and store them in a key vault</a:t>
            </a:r>
          </a:p>
          <a:p>
            <a:r>
              <a:rPr lang="en-US" dirty="0"/>
              <a:t>Use Azure Key Vault's APIs to generate encryption keys</a:t>
            </a:r>
          </a:p>
          <a:p>
            <a:r>
              <a:rPr lang="en-US" dirty="0"/>
              <a:t>Custom keys give you more flexibility and control </a:t>
            </a:r>
          </a:p>
        </p:txBody>
      </p:sp>
      <p:pic>
        <p:nvPicPr>
          <p:cNvPr id="5" name="Picture 5" descr="A screenshot of using Customer Managed Keys for encryption, and selecting a key from the Key Vault.">
            <a:extLst>
              <a:ext uri="{FF2B5EF4-FFF2-40B4-BE49-F238E27FC236}">
                <a16:creationId xmlns:a16="http://schemas.microsoft.com/office/drawing/2014/main" id="{6B105656-1BF8-4882-B46B-F254373BBB19}"/>
              </a:ext>
            </a:extLst>
          </p:cNvPr>
          <p:cNvPicPr>
            <a:picLocks noChangeAspect="1"/>
          </p:cNvPicPr>
          <p:nvPr/>
        </p:nvPicPr>
        <p:blipFill>
          <a:blip r:embed="rId3"/>
          <a:stretch>
            <a:fillRect/>
          </a:stretch>
        </p:blipFill>
        <p:spPr>
          <a:xfrm>
            <a:off x="6369627" y="1618783"/>
            <a:ext cx="5473699" cy="3406841"/>
          </a:xfrm>
          <a:prstGeom prst="rect">
            <a:avLst/>
          </a:prstGeom>
          <a:ln>
            <a:solidFill>
              <a:schemeClr val="tx1"/>
            </a:solidFill>
          </a:ln>
        </p:spPr>
      </p:pic>
    </p:spTree>
    <p:extLst>
      <p:ext uri="{BB962C8B-B14F-4D97-AF65-F5344CB8AC3E}">
        <p14:creationId xmlns:p14="http://schemas.microsoft.com/office/powerpoint/2010/main" val="365275889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Best Practices</a:t>
            </a:r>
          </a:p>
        </p:txBody>
      </p:sp>
      <p:sp>
        <p:nvSpPr>
          <p:cNvPr id="6" name="Text Placeholder 5"/>
          <p:cNvSpPr>
            <a:spLocks noGrp="1"/>
          </p:cNvSpPr>
          <p:nvPr>
            <p:ph type="body" sz="quarter" idx="10"/>
          </p:nvPr>
        </p:nvSpPr>
        <p:spPr>
          <a:xfrm>
            <a:off x="584200" y="1435497"/>
            <a:ext cx="11018520" cy="4721292"/>
          </a:xfrm>
        </p:spPr>
        <p:txBody>
          <a:bodyPr/>
          <a:lstStyle/>
          <a:p>
            <a:r>
              <a:rPr lang="en-US" sz="2600" dirty="0"/>
              <a:t>Always use HTTPS to create or distribute an SAS</a:t>
            </a:r>
          </a:p>
          <a:p>
            <a:r>
              <a:rPr lang="en-US" sz="2600" dirty="0"/>
              <a:t>Reference stored access policies where possible</a:t>
            </a:r>
          </a:p>
          <a:p>
            <a:r>
              <a:rPr lang="en-US" sz="2600" dirty="0"/>
              <a:t>Use near-term expiration times on an ad hoc SAS</a:t>
            </a:r>
          </a:p>
          <a:p>
            <a:r>
              <a:rPr lang="en-US" sz="2600" dirty="0"/>
              <a:t>Have clients automatically renew the SAS if necessary</a:t>
            </a:r>
          </a:p>
          <a:p>
            <a:r>
              <a:rPr lang="en-US" sz="2600" dirty="0"/>
              <a:t>Be careful with SAS start time</a:t>
            </a:r>
          </a:p>
          <a:p>
            <a:r>
              <a:rPr lang="en-US" sz="2600" dirty="0"/>
              <a:t>Be specific with the resource to be accessed</a:t>
            </a:r>
          </a:p>
          <a:p>
            <a:r>
              <a:rPr lang="en-US" sz="2600" dirty="0"/>
              <a:t>Understand that your account will be billed for any usage</a:t>
            </a:r>
          </a:p>
          <a:p>
            <a:r>
              <a:rPr lang="en-US" sz="2600" dirty="0"/>
              <a:t>Validate data written using SAS</a:t>
            </a:r>
          </a:p>
          <a:p>
            <a:r>
              <a:rPr lang="en-US" sz="2600" dirty="0"/>
              <a:t>Don't assume SAS is always the correct choice</a:t>
            </a:r>
          </a:p>
          <a:p>
            <a:r>
              <a:rPr lang="en-US" sz="2600" dirty="0"/>
              <a:t>Use Storage Analytics to monitor your application</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Azure Files and File Sync</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4271-4FBA-4D51-A9AB-1857C14569F3}"/>
              </a:ext>
            </a:extLst>
          </p:cNvPr>
          <p:cNvSpPr>
            <a:spLocks noGrp="1"/>
          </p:cNvSpPr>
          <p:nvPr>
            <p:ph type="title"/>
          </p:nvPr>
        </p:nvSpPr>
        <p:spPr/>
        <p:txBody>
          <a:bodyPr/>
          <a:lstStyle/>
          <a:p>
            <a:r>
              <a:rPr lang="en-US" dirty="0"/>
              <a:t>Azure Files and File Sync Overview</a:t>
            </a:r>
          </a:p>
        </p:txBody>
      </p:sp>
      <p:sp>
        <p:nvSpPr>
          <p:cNvPr id="3" name="Text Placeholder 2">
            <a:extLst>
              <a:ext uri="{FF2B5EF4-FFF2-40B4-BE49-F238E27FC236}">
                <a16:creationId xmlns:a16="http://schemas.microsoft.com/office/drawing/2014/main" id="{036F5570-8DFD-4CC4-9704-B27220AD6186}"/>
              </a:ext>
            </a:extLst>
          </p:cNvPr>
          <p:cNvSpPr>
            <a:spLocks noGrp="1"/>
          </p:cNvSpPr>
          <p:nvPr>
            <p:ph type="body" sz="quarter" idx="10"/>
          </p:nvPr>
        </p:nvSpPr>
        <p:spPr>
          <a:xfrm>
            <a:off x="584200" y="1435497"/>
            <a:ext cx="5825653" cy="4050340"/>
          </a:xfrm>
        </p:spPr>
        <p:txBody>
          <a:bodyPr/>
          <a:lstStyle/>
          <a:p>
            <a:r>
              <a:rPr lang="en-US" dirty="0">
                <a:solidFill>
                  <a:schemeClr val="tx1"/>
                </a:solidFill>
              </a:rPr>
              <a:t>Files vs Blobs</a:t>
            </a:r>
          </a:p>
          <a:p>
            <a:r>
              <a:rPr lang="en-US" dirty="0">
                <a:solidFill>
                  <a:schemeClr val="tx1"/>
                </a:solidFill>
              </a:rPr>
              <a:t>Managing File Shares</a:t>
            </a:r>
          </a:p>
          <a:p>
            <a:r>
              <a:rPr lang="en-US" dirty="0">
                <a:solidFill>
                  <a:schemeClr val="tx1"/>
                </a:solidFill>
              </a:rPr>
              <a:t>File Share Snapshots</a:t>
            </a:r>
          </a:p>
          <a:p>
            <a:r>
              <a:rPr lang="en-US" dirty="0">
                <a:solidFill>
                  <a:schemeClr val="tx1"/>
                </a:solidFill>
              </a:rPr>
              <a:t>Demonstration – File Shares</a:t>
            </a:r>
          </a:p>
          <a:p>
            <a:r>
              <a:rPr lang="en-US" dirty="0">
                <a:solidFill>
                  <a:schemeClr val="tx1"/>
                </a:solidFill>
              </a:rPr>
              <a:t>Azure File Sync</a:t>
            </a:r>
          </a:p>
          <a:p>
            <a:r>
              <a:rPr lang="en-US" dirty="0">
                <a:solidFill>
                  <a:schemeClr val="tx1"/>
                </a:solidFill>
              </a:rPr>
              <a:t>Azure File Sync Components</a:t>
            </a:r>
          </a:p>
          <a:p>
            <a:r>
              <a:rPr lang="en-US" dirty="0">
                <a:solidFill>
                  <a:schemeClr val="tx1"/>
                </a:solidFill>
              </a:rPr>
              <a:t>File Sync Steps</a:t>
            </a:r>
          </a:p>
          <a:p>
            <a:endParaRPr lang="en-US" dirty="0"/>
          </a:p>
        </p:txBody>
      </p:sp>
    </p:spTree>
    <p:extLst>
      <p:ext uri="{BB962C8B-B14F-4D97-AF65-F5344CB8AC3E}">
        <p14:creationId xmlns:p14="http://schemas.microsoft.com/office/powerpoint/2010/main" val="172577541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Files vs Blobs</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ext uri="{D42A27DB-BD31-4B8C-83A1-F6EECF244321}">
                <p14:modId xmlns:p14="http://schemas.microsoft.com/office/powerpoint/2010/main" val="20516251"/>
              </p:ext>
            </p:extLst>
          </p:nvPr>
        </p:nvGraphicFramePr>
        <p:xfrm>
          <a:off x="584199" y="1435100"/>
          <a:ext cx="11025189" cy="4372847"/>
        </p:xfrm>
        <a:graphic>
          <a:graphicData uri="http://schemas.openxmlformats.org/drawingml/2006/table">
            <a:tbl>
              <a:tblPr firstRow="1" firstCol="1" bandRow="1">
                <a:tableStyleId>{5C22544A-7EE6-4342-B048-85BDC9FD1C3A}</a:tableStyleId>
              </a:tblPr>
              <a:tblGrid>
                <a:gridCol w="1485761">
                  <a:extLst>
                    <a:ext uri="{9D8B030D-6E8A-4147-A177-3AD203B41FA5}">
                      <a16:colId xmlns:a16="http://schemas.microsoft.com/office/drawing/2014/main" val="645021739"/>
                    </a:ext>
                  </a:extLst>
                </a:gridCol>
                <a:gridCol w="4166248">
                  <a:extLst>
                    <a:ext uri="{9D8B030D-6E8A-4147-A177-3AD203B41FA5}">
                      <a16:colId xmlns:a16="http://schemas.microsoft.com/office/drawing/2014/main" val="3259532712"/>
                    </a:ext>
                  </a:extLst>
                </a:gridCol>
                <a:gridCol w="5373180">
                  <a:extLst>
                    <a:ext uri="{9D8B030D-6E8A-4147-A177-3AD203B41FA5}">
                      <a16:colId xmlns:a16="http://schemas.microsoft.com/office/drawing/2014/main" val="1501333279"/>
                    </a:ext>
                  </a:extLst>
                </a:gridCol>
              </a:tblGrid>
              <a:tr h="343912">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2200085">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Files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p>
                    <a:p>
                      <a:pPr marL="342900" marR="0" indent="-342900">
                        <a:lnSpc>
                          <a:spcPct val="107000"/>
                        </a:lnSpc>
                        <a:spcBef>
                          <a:spcPts val="0"/>
                        </a:spcBef>
                        <a:spcAft>
                          <a:spcPts val="0"/>
                        </a:spcAft>
                        <a:buFont typeface="Arial" panose="020B0604020202020204" pitchFamily="34" charset="0"/>
                        <a:buChar char="•"/>
                      </a:pP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828850">
                <a:tc>
                  <a:txBody>
                    <a:bodyPr/>
                    <a:lstStyle/>
                    <a:p>
                      <a:pPr marL="0" marR="0">
                        <a:lnSpc>
                          <a:spcPct val="107000"/>
                        </a:lnSpc>
                        <a:spcBef>
                          <a:spcPts val="0"/>
                        </a:spcBef>
                        <a:spcAft>
                          <a:spcPts val="0"/>
                        </a:spcAft>
                      </a:pPr>
                      <a:r>
                        <a:rPr lang="en-US" sz="2000" b="0" dirty="0">
                          <a:solidFill>
                            <a:schemeClr val="tx1"/>
                          </a:solidFill>
                          <a:effectLst/>
                          <a:latin typeface="Segoe UI Semilight" panose="020B0402040204020203" pitchFamily="34" charset="0"/>
                          <a:cs typeface="Segoe UI Semilight" panose="020B0402040204020203" pitchFamily="34" charset="0"/>
                        </a:rPr>
                        <a:t>Azure Blobs</a:t>
                      </a:r>
                      <a:endParaRPr lang="en-US" sz="2000" b="0" dirty="0">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marL="0" marR="0" algn="l">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Support streaming and random-access scenarios.</a:t>
                      </a:r>
                    </a:p>
                    <a:p>
                      <a:pPr marL="342900" marR="0" indent="-342900">
                        <a:lnSpc>
                          <a:spcPct val="107000"/>
                        </a:lnSpc>
                        <a:spcBef>
                          <a:spcPts val="0"/>
                        </a:spcBef>
                        <a:spcAft>
                          <a:spcPts val="0"/>
                        </a:spcAft>
                        <a:buFont typeface="Arial" panose="020B0604020202020204" pitchFamily="34" charset="0"/>
                        <a:buChar char="•"/>
                      </a:pP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Access </a:t>
                      </a:r>
                      <a:r>
                        <a:rPr lang="en-US" sz="2000" b="0" dirty="0">
                          <a:effectLst/>
                          <a:latin typeface="Segoe UI Semilight" panose="020B0402040204020203" pitchFamily="34" charset="0"/>
                          <a:cs typeface="Segoe UI Semilight" panose="020B0402040204020203" pitchFamily="34" charset="0"/>
                        </a:rPr>
                        <a:t>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8AB8-6259-4474-AC41-D80FF4123A85}"/>
              </a:ext>
            </a:extLst>
          </p:cNvPr>
          <p:cNvSpPr>
            <a:spLocks noGrp="1"/>
          </p:cNvSpPr>
          <p:nvPr>
            <p:ph type="title"/>
          </p:nvPr>
        </p:nvSpPr>
        <p:spPr/>
        <p:txBody>
          <a:bodyPr/>
          <a:lstStyle/>
          <a:p>
            <a:r>
              <a:rPr lang="en-US" dirty="0">
                <a:solidFill>
                  <a:schemeClr val="tx1"/>
                </a:solidFill>
              </a:rPr>
              <a:t>Managing File Shares</a:t>
            </a:r>
          </a:p>
        </p:txBody>
      </p:sp>
      <p:sp>
        <p:nvSpPr>
          <p:cNvPr id="3" name="Text Placeholder 2">
            <a:extLst>
              <a:ext uri="{FF2B5EF4-FFF2-40B4-BE49-F238E27FC236}">
                <a16:creationId xmlns:a16="http://schemas.microsoft.com/office/drawing/2014/main" id="{93E730F1-C2E3-41AC-A055-BCD048896D8A}"/>
              </a:ext>
            </a:extLst>
          </p:cNvPr>
          <p:cNvSpPr>
            <a:spLocks noGrp="1"/>
          </p:cNvSpPr>
          <p:nvPr>
            <p:ph type="body" sz="quarter" idx="10"/>
          </p:nvPr>
        </p:nvSpPr>
        <p:spPr>
          <a:xfrm>
            <a:off x="584200" y="1435497"/>
            <a:ext cx="6050124" cy="3447098"/>
          </a:xfrm>
        </p:spPr>
        <p:txBody>
          <a:bodyPr/>
          <a:lstStyle/>
          <a:p>
            <a:r>
              <a:rPr lang="en-US" dirty="0"/>
              <a:t>File share quotas</a:t>
            </a:r>
          </a:p>
          <a:p>
            <a:r>
              <a:rPr lang="en-US" dirty="0"/>
              <a:t>Windows – ensure port 445 is open</a:t>
            </a:r>
          </a:p>
          <a:p>
            <a:r>
              <a:rPr lang="en-US" dirty="0"/>
              <a:t>Linux – mount the drive</a:t>
            </a:r>
          </a:p>
          <a:p>
            <a:r>
              <a:rPr lang="en-US" dirty="0"/>
              <a:t>MacOS – mount the drive</a:t>
            </a:r>
          </a:p>
          <a:p>
            <a:r>
              <a:rPr lang="en-US" dirty="0"/>
              <a:t>Secure transfer required - SMB 3.0 encryption</a:t>
            </a:r>
          </a:p>
          <a:p>
            <a:endParaRPr lang="en-US" dirty="0"/>
          </a:p>
        </p:txBody>
      </p:sp>
      <p:pic>
        <p:nvPicPr>
          <p:cNvPr id="4" name="Picture 4" descr="A screen shot of connecting a a file share from a Windows client.">
            <a:extLst>
              <a:ext uri="{FF2B5EF4-FFF2-40B4-BE49-F238E27FC236}">
                <a16:creationId xmlns:a16="http://schemas.microsoft.com/office/drawing/2014/main" id="{849E6015-34D2-4D61-ADC7-EE079C4193C1}"/>
              </a:ext>
            </a:extLst>
          </p:cNvPr>
          <p:cNvPicPr>
            <a:picLocks noChangeAspect="1"/>
          </p:cNvPicPr>
          <p:nvPr/>
        </p:nvPicPr>
        <p:blipFill>
          <a:blip r:embed="rId3"/>
          <a:stretch>
            <a:fillRect/>
          </a:stretch>
        </p:blipFill>
        <p:spPr>
          <a:xfrm>
            <a:off x="6970568" y="1085409"/>
            <a:ext cx="4428836" cy="4882879"/>
          </a:xfrm>
          <a:prstGeom prst="rect">
            <a:avLst/>
          </a:prstGeom>
          <a:ln>
            <a:solidFill>
              <a:schemeClr val="tx1"/>
            </a:solidFill>
          </a:ln>
        </p:spPr>
      </p:pic>
    </p:spTree>
    <p:extLst>
      <p:ext uri="{BB962C8B-B14F-4D97-AF65-F5344CB8AC3E}">
        <p14:creationId xmlns:p14="http://schemas.microsoft.com/office/powerpoint/2010/main" val="38723968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B942-BAA7-46F9-8EC7-B8A0C0B7D7C6}"/>
              </a:ext>
            </a:extLst>
          </p:cNvPr>
          <p:cNvSpPr>
            <a:spLocks noGrp="1"/>
          </p:cNvSpPr>
          <p:nvPr>
            <p:ph type="title"/>
          </p:nvPr>
        </p:nvSpPr>
        <p:spPr/>
        <p:txBody>
          <a:bodyPr/>
          <a:lstStyle/>
          <a:p>
            <a:r>
              <a:rPr lang="en-US" dirty="0"/>
              <a:t>File Share Snapshots</a:t>
            </a:r>
          </a:p>
        </p:txBody>
      </p:sp>
      <p:sp>
        <p:nvSpPr>
          <p:cNvPr id="3" name="Text Placeholder 2">
            <a:extLst>
              <a:ext uri="{FF2B5EF4-FFF2-40B4-BE49-F238E27FC236}">
                <a16:creationId xmlns:a16="http://schemas.microsoft.com/office/drawing/2014/main" id="{44845C24-D222-4286-A653-8B4B1CCE2163}"/>
              </a:ext>
            </a:extLst>
          </p:cNvPr>
          <p:cNvSpPr>
            <a:spLocks noGrp="1"/>
          </p:cNvSpPr>
          <p:nvPr>
            <p:ph type="body" sz="quarter" idx="10"/>
          </p:nvPr>
        </p:nvSpPr>
        <p:spPr>
          <a:xfrm>
            <a:off x="589973" y="3080724"/>
            <a:ext cx="11018520" cy="3311676"/>
          </a:xfrm>
        </p:spPr>
        <p:txBody>
          <a:bodyPr vert="horz" wrap="square" lIns="0" tIns="0" rIns="0" bIns="0" rtlCol="0" anchor="t">
            <a:spAutoFit/>
          </a:bodyPr>
          <a:lstStyle/>
          <a:p>
            <a:r>
              <a:rPr lang="en-US" dirty="0">
                <a:latin typeface="Segoe UI Semilight"/>
                <a:cs typeface="Segoe UI Semilight"/>
              </a:rPr>
              <a:t>Incremental snapshot that captures the share state at a point in time</a:t>
            </a:r>
          </a:p>
          <a:p>
            <a:r>
              <a:rPr lang="en-US" dirty="0">
                <a:latin typeface="Segoe UI Semilight"/>
                <a:cs typeface="Segoe UI Semilight"/>
              </a:rPr>
              <a:t>Is read-only copy of your data</a:t>
            </a:r>
          </a:p>
          <a:p>
            <a:r>
              <a:rPr lang="en-US" dirty="0">
                <a:latin typeface="Segoe UI Semilight"/>
                <a:cs typeface="Segoe UI Semilight"/>
              </a:rPr>
              <a:t>Snapshot at the file share level, and restore at the file level</a:t>
            </a:r>
            <a:endParaRPr lang="en-US" dirty="0"/>
          </a:p>
          <a:p>
            <a:r>
              <a:rPr lang="en-US" dirty="0">
                <a:latin typeface="Segoe UI Semilight"/>
                <a:cs typeface="Segoe UI Semilight"/>
              </a:rPr>
              <a:t>Uses:</a:t>
            </a:r>
          </a:p>
          <a:p>
            <a:pPr lvl="1"/>
            <a:r>
              <a:rPr lang="en-US" sz="2400" dirty="0"/>
              <a:t>Protection against application error and data corruption.</a:t>
            </a:r>
            <a:endParaRPr lang="en-US" sz="2400" dirty="0">
              <a:cs typeface="Segoe UI"/>
            </a:endParaRPr>
          </a:p>
          <a:p>
            <a:pPr lvl="1"/>
            <a:r>
              <a:rPr lang="en-US" sz="2400" dirty="0"/>
              <a:t>Protection against accidental deletions or unintended changes.</a:t>
            </a:r>
            <a:endParaRPr lang="en-US" sz="2400" dirty="0">
              <a:cs typeface="Segoe UI"/>
            </a:endParaRPr>
          </a:p>
          <a:p>
            <a:pPr lvl="1"/>
            <a:r>
              <a:rPr lang="en-US" sz="2400" dirty="0"/>
              <a:t>General backup purposes.</a:t>
            </a:r>
            <a:endParaRPr lang="en-US" sz="2400" dirty="0">
              <a:cs typeface="Segoe UI"/>
            </a:endParaRPr>
          </a:p>
        </p:txBody>
      </p:sp>
      <p:pic>
        <p:nvPicPr>
          <p:cNvPr id="5" name="Picture 5" descr="A screenshot of creating a snapshot for a file share.">
            <a:extLst>
              <a:ext uri="{FF2B5EF4-FFF2-40B4-BE49-F238E27FC236}">
                <a16:creationId xmlns:a16="http://schemas.microsoft.com/office/drawing/2014/main" id="{4470F7E7-59B9-4067-A44F-405B66CA55E3}"/>
              </a:ext>
            </a:extLst>
          </p:cNvPr>
          <p:cNvPicPr>
            <a:picLocks noChangeAspect="1"/>
          </p:cNvPicPr>
          <p:nvPr/>
        </p:nvPicPr>
        <p:blipFill>
          <a:blip r:embed="rId3"/>
          <a:stretch>
            <a:fillRect/>
          </a:stretch>
        </p:blipFill>
        <p:spPr>
          <a:xfrm>
            <a:off x="2030558" y="1317076"/>
            <a:ext cx="7794334" cy="1574742"/>
          </a:xfrm>
          <a:prstGeom prst="rect">
            <a:avLst/>
          </a:prstGeom>
          <a:ln>
            <a:solidFill>
              <a:schemeClr val="tx1"/>
            </a:solidFill>
          </a:ln>
        </p:spPr>
      </p:pic>
    </p:spTree>
    <p:extLst>
      <p:ext uri="{BB962C8B-B14F-4D97-AF65-F5344CB8AC3E}">
        <p14:creationId xmlns:p14="http://schemas.microsoft.com/office/powerpoint/2010/main" val="53380781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C65A-2386-4FEB-A5C5-D1BF9FD3FAA7}"/>
              </a:ext>
            </a:extLst>
          </p:cNvPr>
          <p:cNvSpPr>
            <a:spLocks noGrp="1"/>
          </p:cNvSpPr>
          <p:nvPr>
            <p:ph type="title"/>
          </p:nvPr>
        </p:nvSpPr>
        <p:spPr/>
        <p:txBody>
          <a:bodyPr/>
          <a:lstStyle/>
          <a:p>
            <a:r>
              <a:rPr lang="en-US" dirty="0"/>
              <a:t>Demonstration – File Shares</a:t>
            </a:r>
          </a:p>
        </p:txBody>
      </p:sp>
      <p:sp>
        <p:nvSpPr>
          <p:cNvPr id="3" name="Text Placeholder 2">
            <a:extLst>
              <a:ext uri="{FF2B5EF4-FFF2-40B4-BE49-F238E27FC236}">
                <a16:creationId xmlns:a16="http://schemas.microsoft.com/office/drawing/2014/main" id="{A3840322-B1EC-4866-8EB2-58EBE4628F0E}"/>
              </a:ext>
            </a:extLst>
          </p:cNvPr>
          <p:cNvSpPr>
            <a:spLocks noGrp="1"/>
          </p:cNvSpPr>
          <p:nvPr>
            <p:ph type="body" sz="quarter" idx="10"/>
          </p:nvPr>
        </p:nvSpPr>
        <p:spPr>
          <a:xfrm>
            <a:off x="584200" y="1435497"/>
            <a:ext cx="11018520" cy="1982081"/>
          </a:xfrm>
        </p:spPr>
        <p:txBody>
          <a:bodyPr/>
          <a:lstStyle/>
          <a:p>
            <a:r>
              <a:rPr lang="en-US" dirty="0"/>
              <a:t>Create a file share and upload a file</a:t>
            </a:r>
          </a:p>
          <a:p>
            <a:r>
              <a:rPr lang="en-US" dirty="0"/>
              <a:t>Manage snapshots</a:t>
            </a:r>
          </a:p>
          <a:p>
            <a:r>
              <a:rPr lang="en-US" dirty="0"/>
              <a:t>Create a file share (PowerShell)</a:t>
            </a:r>
          </a:p>
          <a:p>
            <a:r>
              <a:rPr lang="en-US" dirty="0"/>
              <a:t>Mount a file share (PowerShell)</a:t>
            </a:r>
          </a:p>
        </p:txBody>
      </p:sp>
    </p:spTree>
    <p:extLst>
      <p:ext uri="{BB962C8B-B14F-4D97-AF65-F5344CB8AC3E}">
        <p14:creationId xmlns:p14="http://schemas.microsoft.com/office/powerpoint/2010/main" val="569345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01621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856" y="1644061"/>
            <a:ext cx="5509260" cy="3153863"/>
          </a:xfrm>
          <a:prstGeom prst="rect">
            <a:avLst/>
          </a:prstGeom>
          <a:noFill/>
        </p:spPr>
      </p:pic>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72E9-99A2-4CB6-A9D9-5FA2DCB71F52}"/>
              </a:ext>
            </a:extLst>
          </p:cNvPr>
          <p:cNvSpPr>
            <a:spLocks noGrp="1"/>
          </p:cNvSpPr>
          <p:nvPr>
            <p:ph type="title"/>
          </p:nvPr>
        </p:nvSpPr>
        <p:spPr/>
        <p:txBody>
          <a:bodyPr/>
          <a:lstStyle/>
          <a:p>
            <a:r>
              <a:rPr lang="en-US" dirty="0"/>
              <a:t>File Sync Components</a:t>
            </a:r>
          </a:p>
        </p:txBody>
      </p:sp>
      <p:sp>
        <p:nvSpPr>
          <p:cNvPr id="3" name="Text Placeholder 2">
            <a:extLst>
              <a:ext uri="{FF2B5EF4-FFF2-40B4-BE49-F238E27FC236}">
                <a16:creationId xmlns:a16="http://schemas.microsoft.com/office/drawing/2014/main" id="{F6B475F6-2047-4B3D-B868-7AFCBC4E9017}"/>
              </a:ext>
            </a:extLst>
          </p:cNvPr>
          <p:cNvSpPr>
            <a:spLocks noGrp="1"/>
          </p:cNvSpPr>
          <p:nvPr>
            <p:ph type="body" sz="quarter" idx="10"/>
          </p:nvPr>
        </p:nvSpPr>
        <p:spPr>
          <a:xfrm>
            <a:off x="410464" y="1261872"/>
            <a:ext cx="6484112" cy="4601260"/>
          </a:xfrm>
        </p:spPr>
        <p:txBody>
          <a:bodyPr/>
          <a:lstStyle/>
          <a:p>
            <a:r>
              <a:rPr lang="en-US" sz="2300" dirty="0"/>
              <a:t>The </a:t>
            </a:r>
            <a:r>
              <a:rPr lang="en-US" sz="2300" b="1" dirty="0"/>
              <a:t>Storage Sync Service </a:t>
            </a:r>
            <a:r>
              <a:rPr lang="en-US" sz="2300" dirty="0"/>
              <a:t>is the top-level resource.</a:t>
            </a:r>
          </a:p>
          <a:p>
            <a:r>
              <a:rPr lang="en-US" sz="2300" dirty="0"/>
              <a:t>The </a:t>
            </a:r>
            <a:r>
              <a:rPr lang="en-US" sz="2300" b="1" dirty="0"/>
              <a:t>registered server </a:t>
            </a:r>
            <a:r>
              <a:rPr lang="en-US" sz="2300" dirty="0"/>
              <a:t>object represents a trust relationship between your server (or cluster) and the Storage Sync Service </a:t>
            </a:r>
          </a:p>
          <a:p>
            <a:r>
              <a:rPr lang="en-US" sz="2300" dirty="0"/>
              <a:t>The </a:t>
            </a:r>
            <a:r>
              <a:rPr lang="en-US" sz="2300" b="1" dirty="0"/>
              <a:t>Azure File Sync agent </a:t>
            </a:r>
            <a:r>
              <a:rPr lang="en-US" sz="2300" dirty="0"/>
              <a:t>is a downloadable package that enables Windows Server to be synced with an Azure file share </a:t>
            </a:r>
          </a:p>
          <a:p>
            <a:r>
              <a:rPr lang="en-US" sz="2300" dirty="0"/>
              <a:t>A </a:t>
            </a:r>
            <a:r>
              <a:rPr lang="en-US" sz="2300" b="1" dirty="0"/>
              <a:t>server endpoint </a:t>
            </a:r>
            <a:r>
              <a:rPr lang="en-US" sz="2300" dirty="0"/>
              <a:t>represents a specific location on a registered server, such as a folder </a:t>
            </a:r>
          </a:p>
          <a:p>
            <a:r>
              <a:rPr lang="en-US" sz="2300" dirty="0"/>
              <a:t>A </a:t>
            </a:r>
            <a:r>
              <a:rPr lang="en-US" sz="2300" b="1" dirty="0"/>
              <a:t>cloud endpoint </a:t>
            </a:r>
            <a:r>
              <a:rPr lang="en-US" sz="2300" dirty="0"/>
              <a:t>is an Azure file share</a:t>
            </a:r>
          </a:p>
          <a:p>
            <a:r>
              <a:rPr lang="en-US" sz="2300" dirty="0"/>
              <a:t>A </a:t>
            </a:r>
            <a:r>
              <a:rPr lang="en-US" sz="2300" b="1" dirty="0"/>
              <a:t>sync group </a:t>
            </a:r>
            <a:r>
              <a:rPr lang="en-US" sz="2300" dirty="0"/>
              <a:t>defines which files are kept in sync</a:t>
            </a:r>
          </a:p>
        </p:txBody>
      </p:sp>
      <p:pic>
        <p:nvPicPr>
          <p:cNvPr id="4" name="Picture 3" descr="File sync architecture showing server with server endpoints">
            <a:extLst>
              <a:ext uri="{FF2B5EF4-FFF2-40B4-BE49-F238E27FC236}">
                <a16:creationId xmlns:a16="http://schemas.microsoft.com/office/drawing/2014/main" id="{57C0DDF3-ED52-4EB8-961A-DAF2F536EAD2}"/>
              </a:ext>
            </a:extLst>
          </p:cNvPr>
          <p:cNvPicPr>
            <a:picLocks noChangeAspect="1"/>
          </p:cNvPicPr>
          <p:nvPr/>
        </p:nvPicPr>
        <p:blipFill>
          <a:blip r:embed="rId3"/>
          <a:stretch>
            <a:fillRect/>
          </a:stretch>
        </p:blipFill>
        <p:spPr>
          <a:xfrm>
            <a:off x="6858000" y="1608010"/>
            <a:ext cx="5140452" cy="3952875"/>
          </a:xfrm>
          <a:prstGeom prst="rect">
            <a:avLst/>
          </a:prstGeom>
        </p:spPr>
      </p:pic>
    </p:spTree>
    <p:extLst>
      <p:ext uri="{BB962C8B-B14F-4D97-AF65-F5344CB8AC3E}">
        <p14:creationId xmlns:p14="http://schemas.microsoft.com/office/powerpoint/2010/main" val="85138842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Steps</a:t>
            </a:r>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50373" y="811093"/>
            <a:ext cx="7867151" cy="2481953"/>
          </a:xfrm>
          <a:prstGeom prst="rect">
            <a:avLst/>
          </a:prstGeom>
          <a:noFill/>
        </p:spPr>
      </p:pic>
      <p:pic>
        <p:nvPicPr>
          <p:cNvPr id="5" name="Picture 4" descr="Screenshot of the deploy storage sync service page with name, subscription, resource group, and location. ">
            <a:extLst>
              <a:ext uri="{FF2B5EF4-FFF2-40B4-BE49-F238E27FC236}">
                <a16:creationId xmlns:a16="http://schemas.microsoft.com/office/drawing/2014/main" id="{7A11B255-9516-4EC8-8867-24581DAEED02}"/>
              </a:ext>
            </a:extLst>
          </p:cNvPr>
          <p:cNvPicPr>
            <a:picLocks noChangeAspect="1"/>
          </p:cNvPicPr>
          <p:nvPr/>
        </p:nvPicPr>
        <p:blipFill>
          <a:blip r:embed="rId4"/>
          <a:stretch>
            <a:fillRect/>
          </a:stretch>
        </p:blipFill>
        <p:spPr>
          <a:xfrm>
            <a:off x="1413360" y="3311094"/>
            <a:ext cx="2597191" cy="33404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27E5CF5F-4192-4318-8491-7EC357A6F70C}"/>
              </a:ext>
              <a:ext uri="{C183D7F6-B498-43B3-948B-1728B52AA6E4}">
                <adec:decorative xmlns:adec="http://schemas.microsoft.com/office/drawing/2017/decorative" val="1"/>
              </a:ext>
            </a:extLst>
          </p:cNvPr>
          <p:cNvCxnSpPr>
            <a:cxnSpLocks/>
            <a:endCxn id="5" idx="0"/>
          </p:cNvCxnSpPr>
          <p:nvPr/>
        </p:nvCxnSpPr>
        <p:spPr>
          <a:xfrm>
            <a:off x="2711956" y="2632787"/>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Screenshot of the choose a file sync service wizard with azure subscription, resource group, an storage sync service. ">
            <a:extLst>
              <a:ext uri="{FF2B5EF4-FFF2-40B4-BE49-F238E27FC236}">
                <a16:creationId xmlns:a16="http://schemas.microsoft.com/office/drawing/2014/main" id="{15EA0A70-8B15-4ADE-BCE7-8C54E8EDE61D}"/>
              </a:ext>
            </a:extLst>
          </p:cNvPr>
          <p:cNvPicPr>
            <a:picLocks noChangeAspect="1"/>
          </p:cNvPicPr>
          <p:nvPr/>
        </p:nvPicPr>
        <p:blipFill>
          <a:blip r:embed="rId5"/>
          <a:stretch>
            <a:fillRect/>
          </a:stretch>
        </p:blipFill>
        <p:spPr>
          <a:xfrm>
            <a:off x="6481330" y="3293046"/>
            <a:ext cx="4502553" cy="2741957"/>
          </a:xfrm>
          <a:prstGeom prst="rect">
            <a:avLst/>
          </a:prstGeom>
        </p:spPr>
      </p:pic>
      <p:cxnSp>
        <p:nvCxnSpPr>
          <p:cNvPr id="19" name="Straight Arrow Connector 18">
            <a:extLst>
              <a:ext uri="{FF2B5EF4-FFF2-40B4-BE49-F238E27FC236}">
                <a16:creationId xmlns:a16="http://schemas.microsoft.com/office/drawing/2014/main" id="{2C665619-33EC-47D0-911C-5549347647BC}"/>
              </a:ext>
              <a:ext uri="{C183D7F6-B498-43B3-948B-1728B52AA6E4}">
                <adec:decorative xmlns:adec="http://schemas.microsoft.com/office/drawing/2017/decorative" val="1"/>
              </a:ext>
            </a:extLst>
          </p:cNvPr>
          <p:cNvCxnSpPr>
            <a:cxnSpLocks/>
          </p:cNvCxnSpPr>
          <p:nvPr/>
        </p:nvCxnSpPr>
        <p:spPr>
          <a:xfrm>
            <a:off x="8797390" y="2623221"/>
            <a:ext cx="0" cy="678307"/>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2450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6F81-492B-4A01-961F-9CAB77E0DB02}"/>
              </a:ext>
            </a:extLst>
          </p:cNvPr>
          <p:cNvSpPr>
            <a:spLocks noGrp="1"/>
          </p:cNvSpPr>
          <p:nvPr>
            <p:ph type="title"/>
          </p:nvPr>
        </p:nvSpPr>
        <p:spPr/>
        <p:txBody>
          <a:bodyPr/>
          <a:lstStyle/>
          <a:p>
            <a:r>
              <a:rPr lang="en-US" dirty="0">
                <a:solidFill>
                  <a:schemeClr val="tx1"/>
                </a:solidFill>
              </a:rPr>
              <a:t>Lesson 05: Managing Storage</a:t>
            </a:r>
          </a:p>
        </p:txBody>
      </p:sp>
    </p:spTree>
    <p:extLst>
      <p:ext uri="{BB962C8B-B14F-4D97-AF65-F5344CB8AC3E}">
        <p14:creationId xmlns:p14="http://schemas.microsoft.com/office/powerpoint/2010/main" val="20998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Storage Accounts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3533275"/>
          </a:xfrm>
        </p:spPr>
        <p:txBody>
          <a:bodyPr/>
          <a:lstStyle/>
          <a:p>
            <a:r>
              <a:rPr lang="en-US" dirty="0"/>
              <a:t>Azure Storage</a:t>
            </a:r>
          </a:p>
          <a:p>
            <a:r>
              <a:rPr lang="en-US" dirty="0"/>
              <a:t>Azure Storage Services</a:t>
            </a:r>
          </a:p>
          <a:p>
            <a:r>
              <a:rPr lang="en-US" dirty="0"/>
              <a:t>Storage Account Kinds</a:t>
            </a:r>
          </a:p>
          <a:p>
            <a:r>
              <a:rPr lang="en-US" dirty="0">
                <a:solidFill>
                  <a:schemeClr val="tx1"/>
                </a:solidFill>
              </a:rPr>
              <a:t>Replication Strategies</a:t>
            </a:r>
          </a:p>
          <a:p>
            <a:r>
              <a:rPr lang="en-US" dirty="0"/>
              <a:t>Accessing Storage </a:t>
            </a:r>
          </a:p>
          <a:p>
            <a:r>
              <a:rPr lang="en-US" dirty="0"/>
              <a:t>Securing Storage Endpoints</a:t>
            </a:r>
          </a:p>
          <a:p>
            <a:r>
              <a:rPr lang="en-US" dirty="0"/>
              <a:t>Demonstration – Securing a Storage Endpoint</a:t>
            </a:r>
          </a:p>
        </p:txBody>
      </p:sp>
    </p:spTree>
    <p:extLst>
      <p:ext uri="{BB962C8B-B14F-4D97-AF65-F5344CB8AC3E}">
        <p14:creationId xmlns:p14="http://schemas.microsoft.com/office/powerpoint/2010/main" val="30651524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Storage Overview</a:t>
            </a:r>
          </a:p>
        </p:txBody>
      </p:sp>
      <p:sp>
        <p:nvSpPr>
          <p:cNvPr id="6" name="Text Placeholder 5"/>
          <p:cNvSpPr>
            <a:spLocks noGrp="1"/>
          </p:cNvSpPr>
          <p:nvPr>
            <p:ph type="body" sz="quarter" idx="10"/>
          </p:nvPr>
        </p:nvSpPr>
        <p:spPr>
          <a:xfrm>
            <a:off x="588263" y="1194761"/>
            <a:ext cx="11018520" cy="3533275"/>
          </a:xfrm>
        </p:spPr>
        <p:txBody>
          <a:bodyPr vert="horz" wrap="square" lIns="0" tIns="0" rIns="0" bIns="0" rtlCol="0" anchor="t">
            <a:spAutoFit/>
          </a:bodyPr>
          <a:lstStyle/>
          <a:p>
            <a:pPr fontAlgn="base"/>
            <a:r>
              <a:rPr lang="en-US" dirty="0">
                <a:latin typeface="Segoe UI Semilight"/>
                <a:cs typeface="Segoe UI Semilight"/>
              </a:rPr>
              <a:t>Storage Explorer ​</a:t>
            </a:r>
          </a:p>
          <a:p>
            <a:pPr fontAlgn="base"/>
            <a:r>
              <a:rPr lang="en-US" dirty="0">
                <a:latin typeface="Segoe UI Semilight"/>
                <a:cs typeface="Segoe UI Semilight"/>
              </a:rPr>
              <a:t>Import and Export Service​</a:t>
            </a:r>
          </a:p>
          <a:p>
            <a:pPr fontAlgn="base"/>
            <a:r>
              <a:rPr lang="en-US" dirty="0">
                <a:latin typeface="Segoe UI Semilight"/>
                <a:cs typeface="Segoe UI Semilight"/>
              </a:rPr>
              <a:t>Data Box​</a:t>
            </a:r>
          </a:p>
          <a:p>
            <a:pPr fontAlgn="base"/>
            <a:r>
              <a:rPr lang="en-US" dirty="0">
                <a:latin typeface="Segoe UI Semilight"/>
                <a:cs typeface="Segoe UI Semilight"/>
              </a:rPr>
              <a:t>AzCopy​</a:t>
            </a:r>
          </a:p>
          <a:p>
            <a:pPr fontAlgn="base"/>
            <a:r>
              <a:rPr lang="en-US" dirty="0"/>
              <a:t>Data Transfer Tool Selection​</a:t>
            </a:r>
          </a:p>
          <a:p>
            <a:pPr fontAlgn="base"/>
            <a:r>
              <a:rPr lang="en-US" dirty="0">
                <a:latin typeface="Segoe UI Semilight"/>
                <a:cs typeface="Segoe UI Semilight"/>
              </a:rPr>
              <a:t>Demonstration – Storage Explorer​</a:t>
            </a:r>
          </a:p>
          <a:p>
            <a:pPr fontAlgn="base"/>
            <a:r>
              <a:rPr lang="en-US" dirty="0">
                <a:latin typeface="Segoe UI Semilight"/>
                <a:cs typeface="Segoe UI Semilight"/>
              </a:rPr>
              <a:t>Demonstration - AzCopy</a:t>
            </a:r>
          </a:p>
        </p:txBody>
      </p:sp>
    </p:spTree>
    <p:extLst>
      <p:ext uri="{BB962C8B-B14F-4D97-AF65-F5344CB8AC3E}">
        <p14:creationId xmlns:p14="http://schemas.microsoft.com/office/powerpoint/2010/main" val="31563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6076" y="1553806"/>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3748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F22D-C613-4DB7-B60A-DC34EAB73B9B}"/>
              </a:ext>
            </a:extLst>
          </p:cNvPr>
          <p:cNvSpPr>
            <a:spLocks noGrp="1"/>
          </p:cNvSpPr>
          <p:nvPr>
            <p:ph type="title"/>
          </p:nvPr>
        </p:nvSpPr>
        <p:spPr/>
        <p:txBody>
          <a:bodyPr/>
          <a:lstStyle/>
          <a:p>
            <a:r>
              <a:rPr lang="en-US" dirty="0">
                <a:solidFill>
                  <a:schemeClr val="tx1"/>
                </a:solidFill>
              </a:rPr>
              <a:t>Import and Export Service</a:t>
            </a:r>
          </a:p>
        </p:txBody>
      </p:sp>
      <p:sp>
        <p:nvSpPr>
          <p:cNvPr id="3" name="Text Placeholder 2">
            <a:extLst>
              <a:ext uri="{FF2B5EF4-FFF2-40B4-BE49-F238E27FC236}">
                <a16:creationId xmlns:a16="http://schemas.microsoft.com/office/drawing/2014/main" id="{0CD7FDBD-4A10-4D95-B4A0-2938CA58CBEB}"/>
              </a:ext>
            </a:extLst>
          </p:cNvPr>
          <p:cNvSpPr>
            <a:spLocks noGrp="1"/>
          </p:cNvSpPr>
          <p:nvPr>
            <p:ph type="body" sz="quarter" idx="10"/>
          </p:nvPr>
        </p:nvSpPr>
        <p:spPr>
          <a:xfrm>
            <a:off x="588263" y="1362340"/>
            <a:ext cx="11018520" cy="430887"/>
          </a:xfrm>
        </p:spPr>
        <p:txBody>
          <a:bodyPr/>
          <a:lstStyle/>
          <a:p>
            <a:r>
              <a:rPr lang="en-US" b="1" dirty="0"/>
              <a:t>Import jobs </a:t>
            </a:r>
            <a:r>
              <a:rPr lang="en-US" dirty="0"/>
              <a:t>move large amounts of data to Azure blob storage or files</a:t>
            </a:r>
          </a:p>
        </p:txBody>
      </p:sp>
      <p:pic>
        <p:nvPicPr>
          <p:cNvPr id="5" name="Picture 4"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87CB2C11-AEE1-4893-818A-85361456E63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94482" y="1973847"/>
            <a:ext cx="9556632" cy="1680924"/>
          </a:xfrm>
          <a:prstGeom prst="rect">
            <a:avLst/>
          </a:prstGeom>
        </p:spPr>
      </p:pic>
      <p:sp>
        <p:nvSpPr>
          <p:cNvPr id="6" name="Text Placeholder 2">
            <a:extLst>
              <a:ext uri="{FF2B5EF4-FFF2-40B4-BE49-F238E27FC236}">
                <a16:creationId xmlns:a16="http://schemas.microsoft.com/office/drawing/2014/main" id="{4E34C19C-6713-4AC7-AA36-795B6042E8C0}"/>
              </a:ext>
            </a:extLst>
          </p:cNvPr>
          <p:cNvSpPr txBox="1">
            <a:spLocks/>
          </p:cNvSpPr>
          <p:nvPr/>
        </p:nvSpPr>
        <p:spPr>
          <a:xfrm>
            <a:off x="526281" y="3835391"/>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Export jobs </a:t>
            </a:r>
            <a:r>
              <a:rPr lang="en-US" dirty="0"/>
              <a:t>move large amounts of data from Azure storage (not files)</a:t>
            </a:r>
          </a:p>
        </p:txBody>
      </p:sp>
      <p:pic>
        <p:nvPicPr>
          <p:cNvPr id="8" name="Picture 7" descr="Workflow including create job, receive disks in the datacenter, transfer data, package disks, ship to user, and receive and unlock disks. ">
            <a:extLst>
              <a:ext uri="{FF2B5EF4-FFF2-40B4-BE49-F238E27FC236}">
                <a16:creationId xmlns:a16="http://schemas.microsoft.com/office/drawing/2014/main" id="{35C9571E-853B-419F-A36E-75439C1D0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82" y="4603229"/>
            <a:ext cx="6763694" cy="1705213"/>
          </a:xfrm>
          <a:prstGeom prst="rect">
            <a:avLst/>
          </a:prstGeom>
        </p:spPr>
      </p:pic>
    </p:spTree>
    <p:extLst>
      <p:ext uri="{BB962C8B-B14F-4D97-AF65-F5344CB8AC3E}">
        <p14:creationId xmlns:p14="http://schemas.microsoft.com/office/powerpoint/2010/main" val="38192851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6C6D-B737-43ED-A94C-9B8FCA3559DA}"/>
              </a:ext>
            </a:extLst>
          </p:cNvPr>
          <p:cNvSpPr>
            <a:spLocks noGrp="1"/>
          </p:cNvSpPr>
          <p:nvPr>
            <p:ph type="title"/>
          </p:nvPr>
        </p:nvSpPr>
        <p:spPr/>
        <p:txBody>
          <a:bodyPr/>
          <a:lstStyle/>
          <a:p>
            <a:r>
              <a:rPr lang="en-US" dirty="0">
                <a:solidFill>
                  <a:schemeClr val="tx1"/>
                </a:solidFill>
              </a:rPr>
              <a:t>Data Box</a:t>
            </a:r>
          </a:p>
        </p:txBody>
      </p:sp>
      <p:sp>
        <p:nvSpPr>
          <p:cNvPr id="5" name="Text Placeholder 4">
            <a:extLst>
              <a:ext uri="{FF2B5EF4-FFF2-40B4-BE49-F238E27FC236}">
                <a16:creationId xmlns:a16="http://schemas.microsoft.com/office/drawing/2014/main" id="{2F8CBE6A-DB6F-4BBC-AB2E-FF3B7686269A}"/>
              </a:ext>
            </a:extLst>
          </p:cNvPr>
          <p:cNvSpPr>
            <a:spLocks noGrp="1"/>
          </p:cNvSpPr>
          <p:nvPr>
            <p:ph type="body" sz="quarter" idx="10"/>
          </p:nvPr>
        </p:nvSpPr>
        <p:spPr>
          <a:xfrm>
            <a:off x="699747" y="4120000"/>
            <a:ext cx="11214713" cy="1625060"/>
          </a:xfrm>
        </p:spPr>
        <p:txBody>
          <a:bodyPr/>
          <a:lstStyle/>
          <a:p>
            <a:pPr marL="457200" indent="-457200">
              <a:buFont typeface="Arial" panose="020B0604020202020204" pitchFamily="34" charset="0"/>
              <a:buChar char="•"/>
            </a:pPr>
            <a:r>
              <a:rPr lang="en-US" sz="2400" dirty="0"/>
              <a:t>Easy, secure, fast large volume data transfer</a:t>
            </a:r>
          </a:p>
          <a:p>
            <a:pPr marL="457200" indent="-457200">
              <a:buFont typeface="Arial" panose="020B0604020202020204" pitchFamily="34" charset="0"/>
              <a:buChar char="•"/>
            </a:pPr>
            <a:r>
              <a:rPr lang="en-US" sz="2400" b="1" dirty="0"/>
              <a:t>Offline</a:t>
            </a:r>
            <a:r>
              <a:rPr lang="en-US" sz="2400" dirty="0"/>
              <a:t> usage - one-time migration, incremental transfer, periodic updates</a:t>
            </a:r>
          </a:p>
          <a:p>
            <a:pPr marL="457200" indent="-457200">
              <a:buFont typeface="Arial" panose="020B0604020202020204" pitchFamily="34" charset="0"/>
              <a:buChar char="•"/>
            </a:pPr>
            <a:r>
              <a:rPr lang="en-US" sz="2400" b="1" dirty="0"/>
              <a:t>Online</a:t>
            </a:r>
            <a:r>
              <a:rPr lang="en-US" sz="2400" dirty="0"/>
              <a:t> usage – cloud archival, data aggregation, integration with on-premises workloads, pre-process data (Edge), inference Azure Machine Learning (Edge)</a:t>
            </a:r>
          </a:p>
        </p:txBody>
      </p:sp>
      <p:grpSp>
        <p:nvGrpSpPr>
          <p:cNvPr id="21" name="Group 20" descr="Data is shown using offline and online data box products to upload information to an Azure Datacenter. ">
            <a:extLst>
              <a:ext uri="{FF2B5EF4-FFF2-40B4-BE49-F238E27FC236}">
                <a16:creationId xmlns:a16="http://schemas.microsoft.com/office/drawing/2014/main" id="{41769215-7CF9-4EE0-BAC4-6E1D46C01CEE}"/>
              </a:ext>
            </a:extLst>
          </p:cNvPr>
          <p:cNvGrpSpPr/>
          <p:nvPr/>
        </p:nvGrpSpPr>
        <p:grpSpPr>
          <a:xfrm>
            <a:off x="1457011" y="1587175"/>
            <a:ext cx="8521002" cy="2011558"/>
            <a:chOff x="1457011" y="1587175"/>
            <a:chExt cx="8521002" cy="2011558"/>
          </a:xfrm>
        </p:grpSpPr>
        <p:sp>
          <p:nvSpPr>
            <p:cNvPr id="22" name="Rectangle 21">
              <a:extLst>
                <a:ext uri="{FF2B5EF4-FFF2-40B4-BE49-F238E27FC236}">
                  <a16:creationId xmlns:a16="http://schemas.microsoft.com/office/drawing/2014/main" id="{D2B75DD9-7E2E-4014-B40E-3391083B2C3B}"/>
                </a:ext>
              </a:extLst>
            </p:cNvPr>
            <p:cNvSpPr/>
            <p:nvPr/>
          </p:nvSpPr>
          <p:spPr>
            <a:xfrm>
              <a:off x="1457011" y="2288638"/>
              <a:ext cx="873884" cy="521863"/>
            </a:xfrm>
            <a:prstGeom prst="rect">
              <a:avLst/>
            </a:prstGeom>
            <a:solidFill>
              <a:srgbClr val="FDFFE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solidFill>
                  <a:latin typeface="Segoe UI" panose="020B0502040204020203" pitchFamily="34" charset="0"/>
                  <a:ea typeface="Verdana" panose="020B0604030504040204" pitchFamily="34" charset="0"/>
                  <a:cs typeface="Segoe UI" panose="020B0502040204020203" pitchFamily="34" charset="0"/>
                </a:rPr>
                <a:t>Data</a:t>
              </a:r>
            </a:p>
          </p:txBody>
        </p:sp>
        <p:sp>
          <p:nvSpPr>
            <p:cNvPr id="23" name="Rectangle 22">
              <a:extLst>
                <a:ext uri="{FF2B5EF4-FFF2-40B4-BE49-F238E27FC236}">
                  <a16:creationId xmlns:a16="http://schemas.microsoft.com/office/drawing/2014/main" id="{260DDCE0-B992-47CD-89BC-B46CC954B858}"/>
                </a:ext>
              </a:extLst>
            </p:cNvPr>
            <p:cNvSpPr/>
            <p:nvPr/>
          </p:nvSpPr>
          <p:spPr>
            <a:xfrm>
              <a:off x="3632638" y="1587175"/>
              <a:ext cx="3129799" cy="1200329"/>
            </a:xfrm>
            <a:prstGeom prst="rect">
              <a:avLst/>
            </a:prstGeom>
          </p:spPr>
          <p:txBody>
            <a:bodyPr wrap="squar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Disk (8TB SSDs)</a:t>
              </a:r>
            </a:p>
            <a:p>
              <a:r>
                <a:rPr lang="en-US" dirty="0">
                  <a:latin typeface="Segoe UI" panose="020B0502040204020203" pitchFamily="34" charset="0"/>
                  <a:ea typeface="Verdana" panose="020B0604030504040204" pitchFamily="34" charset="0"/>
                  <a:cs typeface="Segoe UI" panose="020B0502040204020203" pitchFamily="34" charset="0"/>
                </a:rPr>
                <a:t>Data Box (up to 100TB)</a:t>
              </a:r>
            </a:p>
            <a:p>
              <a:r>
                <a:rPr lang="en-US" dirty="0">
                  <a:latin typeface="Segoe UI" panose="020B0502040204020203" pitchFamily="34" charset="0"/>
                  <a:ea typeface="Verdana" panose="020B0604030504040204" pitchFamily="34" charset="0"/>
                  <a:cs typeface="Segoe UI" panose="020B0502040204020203" pitchFamily="34" charset="0"/>
                </a:rPr>
                <a:t>Data Box Heavy (up to 1PB)</a:t>
              </a:r>
            </a:p>
          </p:txBody>
        </p:sp>
        <p:cxnSp>
          <p:nvCxnSpPr>
            <p:cNvPr id="24" name="Connector: Elbow 23">
              <a:extLst>
                <a:ext uri="{FF2B5EF4-FFF2-40B4-BE49-F238E27FC236}">
                  <a16:creationId xmlns:a16="http://schemas.microsoft.com/office/drawing/2014/main" id="{2F27508F-0DCA-49E4-BDD1-E1F53F755B48}"/>
                </a:ext>
              </a:extLst>
            </p:cNvPr>
            <p:cNvCxnSpPr>
              <a:cxnSpLocks/>
              <a:stCxn id="22" idx="3"/>
              <a:endCxn id="23" idx="1"/>
            </p:cNvCxnSpPr>
            <p:nvPr/>
          </p:nvCxnSpPr>
          <p:spPr>
            <a:xfrm flipV="1">
              <a:off x="2330895" y="2187340"/>
              <a:ext cx="1301743" cy="36223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B17A0AA4-E7CC-420C-B9AD-53E395808A39}"/>
                </a:ext>
              </a:extLst>
            </p:cNvPr>
            <p:cNvSpPr/>
            <p:nvPr/>
          </p:nvSpPr>
          <p:spPr>
            <a:xfrm>
              <a:off x="3632639" y="2834439"/>
              <a:ext cx="4265687" cy="646331"/>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Data Box Gateway (virtual appliance)</a:t>
              </a:r>
            </a:p>
            <a:p>
              <a:r>
                <a:rPr lang="en-US" dirty="0">
                  <a:latin typeface="Segoe UI" panose="020B0502040204020203" pitchFamily="34" charset="0"/>
                  <a:ea typeface="Verdana" panose="020B0604030504040204" pitchFamily="34" charset="0"/>
                  <a:cs typeface="Segoe UI" panose="020B0502040204020203" pitchFamily="34" charset="0"/>
                </a:rPr>
                <a:t>Data Box Edge (physical appliance)</a:t>
              </a:r>
            </a:p>
          </p:txBody>
        </p:sp>
        <p:cxnSp>
          <p:nvCxnSpPr>
            <p:cNvPr id="26" name="Connector: Elbow 25">
              <a:extLst>
                <a:ext uri="{FF2B5EF4-FFF2-40B4-BE49-F238E27FC236}">
                  <a16:creationId xmlns:a16="http://schemas.microsoft.com/office/drawing/2014/main" id="{C660ED25-0E7F-4761-B0B5-A6EC2B0FE7EA}"/>
                </a:ext>
              </a:extLst>
            </p:cNvPr>
            <p:cNvCxnSpPr>
              <a:cxnSpLocks/>
              <a:stCxn id="22" idx="3"/>
              <a:endCxn id="25" idx="1"/>
            </p:cNvCxnSpPr>
            <p:nvPr/>
          </p:nvCxnSpPr>
          <p:spPr>
            <a:xfrm>
              <a:off x="2330895" y="2549570"/>
              <a:ext cx="1301744" cy="6080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350A9E3-11D0-4DF1-A32F-243CBF9DEB80}"/>
                </a:ext>
              </a:extLst>
            </p:cNvPr>
            <p:cNvSpPr/>
            <p:nvPr/>
          </p:nvSpPr>
          <p:spPr>
            <a:xfrm>
              <a:off x="2528246" y="1590706"/>
              <a:ext cx="947705"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Offline</a:t>
              </a:r>
              <a:endParaRPr lang="en-US" dirty="0">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CCE94F25-F067-4D63-AC4D-910E5EA4F95D}"/>
                </a:ext>
              </a:extLst>
            </p:cNvPr>
            <p:cNvSpPr/>
            <p:nvPr/>
          </p:nvSpPr>
          <p:spPr>
            <a:xfrm>
              <a:off x="2537887" y="3229401"/>
              <a:ext cx="931914"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Online</a:t>
              </a:r>
              <a:endParaRPr lang="en-US" dirty="0">
                <a:latin typeface="Segoe UI" panose="020B0502040204020203" pitchFamily="34" charset="0"/>
                <a:cs typeface="Segoe UI" panose="020B0502040204020203" pitchFamily="34" charset="0"/>
              </a:endParaRPr>
            </a:p>
          </p:txBody>
        </p:sp>
        <p:pic>
          <p:nvPicPr>
            <p:cNvPr id="29" name="Picture 28">
              <a:extLst>
                <a:ext uri="{FF2B5EF4-FFF2-40B4-BE49-F238E27FC236}">
                  <a16:creationId xmlns:a16="http://schemas.microsoft.com/office/drawing/2014/main" id="{BB731B9D-5CFE-4EFB-9F19-B65657CCF250}"/>
                </a:ext>
              </a:extLst>
            </p:cNvPr>
            <p:cNvPicPr>
              <a:picLocks noChangeAspect="1"/>
            </p:cNvPicPr>
            <p:nvPr/>
          </p:nvPicPr>
          <p:blipFill>
            <a:blip r:embed="rId3"/>
            <a:stretch>
              <a:fillRect/>
            </a:stretch>
          </p:blipFill>
          <p:spPr>
            <a:xfrm>
              <a:off x="8316880" y="1609460"/>
              <a:ext cx="843400" cy="569906"/>
            </a:xfrm>
            <a:prstGeom prst="rect">
              <a:avLst/>
            </a:prstGeom>
          </p:spPr>
        </p:pic>
        <p:sp>
          <p:nvSpPr>
            <p:cNvPr id="30" name="Rectangle 29">
              <a:extLst>
                <a:ext uri="{FF2B5EF4-FFF2-40B4-BE49-F238E27FC236}">
                  <a16:creationId xmlns:a16="http://schemas.microsoft.com/office/drawing/2014/main" id="{AB46A93D-6877-468C-B749-FFDCC21F84FB}"/>
                </a:ext>
              </a:extLst>
            </p:cNvPr>
            <p:cNvSpPr/>
            <p:nvPr/>
          </p:nvSpPr>
          <p:spPr>
            <a:xfrm>
              <a:off x="7853135" y="2113823"/>
              <a:ext cx="2124878" cy="369332"/>
            </a:xfrm>
            <a:prstGeom prst="rect">
              <a:avLst/>
            </a:prstGeom>
          </p:spPr>
          <p:txBody>
            <a:bodyPr wrap="none">
              <a:spAutoFit/>
            </a:bodyPr>
            <a:lstStyle/>
            <a:p>
              <a:r>
                <a:rPr lang="en-US" dirty="0">
                  <a:latin typeface="Segoe UI" panose="020B0502040204020203" pitchFamily="34" charset="0"/>
                  <a:ea typeface="Verdana" panose="020B0604030504040204" pitchFamily="34" charset="0"/>
                  <a:cs typeface="Segoe UI" panose="020B0502040204020203" pitchFamily="34" charset="0"/>
                </a:rPr>
                <a:t>Azure Datacenter</a:t>
              </a:r>
              <a:endParaRPr lang="en-US" dirty="0">
                <a:latin typeface="Segoe UI" panose="020B0502040204020203" pitchFamily="34" charset="0"/>
                <a:cs typeface="Segoe UI" panose="020B0502040204020203" pitchFamily="34" charset="0"/>
              </a:endParaRPr>
            </a:p>
          </p:txBody>
        </p:sp>
        <p:cxnSp>
          <p:nvCxnSpPr>
            <p:cNvPr id="31" name="Straight Arrow Connector 30">
              <a:extLst>
                <a:ext uri="{FF2B5EF4-FFF2-40B4-BE49-F238E27FC236}">
                  <a16:creationId xmlns:a16="http://schemas.microsoft.com/office/drawing/2014/main" id="{F54A50FD-7F65-4A0F-B93B-C89254115F39}"/>
                </a:ext>
              </a:extLst>
            </p:cNvPr>
            <p:cNvCxnSpPr>
              <a:cxnSpLocks/>
            </p:cNvCxnSpPr>
            <p:nvPr/>
          </p:nvCxnSpPr>
          <p:spPr>
            <a:xfrm>
              <a:off x="7538591" y="3115629"/>
              <a:ext cx="657149" cy="55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46894CDF-0FFE-46E1-B3A2-AAC00F919845}"/>
                </a:ext>
              </a:extLst>
            </p:cNvPr>
            <p:cNvCxnSpPr>
              <a:cxnSpLocks/>
            </p:cNvCxnSpPr>
            <p:nvPr/>
          </p:nvCxnSpPr>
          <p:spPr>
            <a:xfrm>
              <a:off x="8738580" y="2452377"/>
              <a:ext cx="0" cy="382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87C62A8-909A-47A3-A38C-42F3D2E4104C}"/>
                </a:ext>
              </a:extLst>
            </p:cNvPr>
            <p:cNvCxnSpPr>
              <a:cxnSpLocks/>
            </p:cNvCxnSpPr>
            <p:nvPr/>
          </p:nvCxnSpPr>
          <p:spPr>
            <a:xfrm>
              <a:off x="6762437" y="2155590"/>
              <a:ext cx="14333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Freeform 5">
              <a:extLst>
                <a:ext uri="{FF2B5EF4-FFF2-40B4-BE49-F238E27FC236}">
                  <a16:creationId xmlns:a16="http://schemas.microsoft.com/office/drawing/2014/main" id="{388C3AF2-C3F9-43A1-9514-2F70B150F837}"/>
                </a:ext>
              </a:extLst>
            </p:cNvPr>
            <p:cNvSpPr>
              <a:spLocks/>
            </p:cNvSpPr>
            <p:nvPr/>
          </p:nvSpPr>
          <p:spPr bwMode="auto">
            <a:xfrm>
              <a:off x="8223145" y="2810500"/>
              <a:ext cx="1229967" cy="470333"/>
            </a:xfrm>
            <a:custGeom>
              <a:avLst/>
              <a:gdLst>
                <a:gd name="T0" fmla="*/ 349 w 391"/>
                <a:gd name="T1" fmla="*/ 75 h 159"/>
                <a:gd name="T2" fmla="*/ 342 w 391"/>
                <a:gd name="T3" fmla="*/ 76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1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6"/>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6" y="101"/>
                    <a:pt x="59" y="107"/>
                  </a:cubicBezTo>
                  <a:cubicBezTo>
                    <a:pt x="53" y="99"/>
                    <a:pt x="43" y="94"/>
                    <a:pt x="32" y="94"/>
                  </a:cubicBezTo>
                  <a:cubicBezTo>
                    <a:pt x="14" y="94"/>
                    <a:pt x="0" y="108"/>
                    <a:pt x="0" y="126"/>
                  </a:cubicBezTo>
                  <a:cubicBezTo>
                    <a:pt x="0" y="144"/>
                    <a:pt x="14" y="159"/>
                    <a:pt x="32" y="159"/>
                  </a:cubicBezTo>
                  <a:cubicBezTo>
                    <a:pt x="41" y="159"/>
                    <a:pt x="41" y="159"/>
                    <a:pt x="41"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8"/>
                    <a:pt x="391" y="139"/>
                    <a:pt x="391" y="117"/>
                  </a:cubicBezTo>
                  <a:cubicBezTo>
                    <a:pt x="391" y="94"/>
                    <a:pt x="372" y="75"/>
                    <a:pt x="349" y="75"/>
                  </a:cubicBezTo>
                  <a:close/>
                </a:path>
              </a:pathLst>
            </a:custGeom>
            <a:solidFill>
              <a:srgbClr val="EBF1DF"/>
            </a:solidFill>
            <a:ln w="9525">
              <a:solidFill>
                <a:schemeClr val="tx1"/>
              </a:solidFill>
              <a:round/>
              <a:headEnd/>
              <a:tailEnd/>
            </a:ln>
          </p:spPr>
          <p:txBody>
            <a:bodyPr vert="horz" wrap="square" lIns="91440" tIns="45720" rIns="91440" bIns="45720" numCol="1" anchor="b" anchorCtr="1" compatLnSpc="1">
              <a:prstTxWarp prst="textNoShape">
                <a:avLst/>
              </a:prstTxWarp>
            </a:bodyPr>
            <a:lstStyle/>
            <a:p>
              <a:r>
                <a:rPr lang="en-US" dirty="0">
                  <a:latin typeface="Segoe UI" panose="020B0502040204020203" pitchFamily="34" charset="0"/>
                  <a:ea typeface="Verdana" panose="020B0604030504040204" pitchFamily="34" charset="0"/>
                  <a:cs typeface="Segoe UI" panose="020B0502040204020203" pitchFamily="34" charset="0"/>
                </a:rPr>
                <a:t>Azure</a:t>
              </a:r>
            </a:p>
          </p:txBody>
        </p:sp>
        <p:pic>
          <p:nvPicPr>
            <p:cNvPr id="35" name="Picture 34">
              <a:extLst>
                <a:ext uri="{FF2B5EF4-FFF2-40B4-BE49-F238E27FC236}">
                  <a16:creationId xmlns:a16="http://schemas.microsoft.com/office/drawing/2014/main" id="{E6D62DE7-5E4A-4AAA-ABFA-474F7591ABAD}"/>
                </a:ext>
              </a:extLst>
            </p:cNvPr>
            <p:cNvPicPr>
              <a:picLocks noChangeAspect="1"/>
            </p:cNvPicPr>
            <p:nvPr/>
          </p:nvPicPr>
          <p:blipFill>
            <a:blip r:embed="rId4"/>
            <a:stretch>
              <a:fillRect/>
            </a:stretch>
          </p:blipFill>
          <p:spPr>
            <a:xfrm>
              <a:off x="6995144" y="1706913"/>
              <a:ext cx="726576" cy="388723"/>
            </a:xfrm>
            <a:prstGeom prst="rect">
              <a:avLst/>
            </a:prstGeom>
          </p:spPr>
        </p:pic>
      </p:grpSp>
    </p:spTree>
    <p:extLst>
      <p:ext uri="{BB962C8B-B14F-4D97-AF65-F5344CB8AC3E}">
        <p14:creationId xmlns:p14="http://schemas.microsoft.com/office/powerpoint/2010/main" val="27880383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68452" y="2138335"/>
            <a:ext cx="11018520" cy="3447098"/>
          </a:xfrm>
        </p:spPr>
        <p:txBody>
          <a:bodyPr vert="horz" wrap="square" lIns="0" tIns="0" rIns="0" bIns="0" rtlCol="0" anchor="t">
            <a:spAutoFit/>
          </a:bodyPr>
          <a:lstStyle/>
          <a:p>
            <a:r>
              <a:rPr lang="en-US" dirty="0">
                <a:latin typeface="Segoe UI Semilight"/>
                <a:cs typeface="Segoe UI Semilight"/>
              </a:rPr>
              <a:t>Command-line utility</a:t>
            </a:r>
          </a:p>
          <a:p>
            <a:r>
              <a:rPr lang="en-US" dirty="0">
                <a:latin typeface="Segoe UI Semilight"/>
                <a:cs typeface="Segoe UI Semilight"/>
              </a:rPr>
              <a:t>Available on Windows, Linux, and MacOS</a:t>
            </a:r>
          </a:p>
          <a:p>
            <a:r>
              <a:rPr lang="en-US" dirty="0">
                <a:latin typeface="Segoe UI Semilight"/>
                <a:cs typeface="Segoe UI Semilight"/>
              </a:rPr>
              <a:t>Designed for copying data to and from Azure Blob, File, and Table storage</a:t>
            </a:r>
          </a:p>
          <a:p>
            <a:r>
              <a:rPr lang="en-US" dirty="0">
                <a:latin typeface="Segoe UI Semilight"/>
                <a:cs typeface="Segoe UI Semilight"/>
              </a:rPr>
              <a:t>Authentication options include Active Directory or SAS token</a:t>
            </a:r>
          </a:p>
          <a:p>
            <a:r>
              <a:rPr lang="en-US" dirty="0">
                <a:latin typeface="Segoe UI Semilight"/>
                <a:cs typeface="Segoe UI Semilight"/>
              </a:rPr>
              <a:t>Example 1: Copy a Blob storage account to another account</a:t>
            </a:r>
          </a:p>
          <a:p>
            <a:r>
              <a:rPr lang="en-US" dirty="0">
                <a:latin typeface="Segoe UI Semilight"/>
                <a:cs typeface="Segoe UI Semilight"/>
              </a:rPr>
              <a:t>Example 2: List/Remove files and blobs (wildcard support)</a:t>
            </a:r>
          </a:p>
        </p:txBody>
      </p:sp>
      <p:sp>
        <p:nvSpPr>
          <p:cNvPr id="2" name="Rectangle 1">
            <a:extLst>
              <a:ext uri="{FF2B5EF4-FFF2-40B4-BE49-F238E27FC236}">
                <a16:creationId xmlns:a16="http://schemas.microsoft.com/office/drawing/2014/main" id="{4B50F156-2278-4203-AC73-B30449E7769B}"/>
              </a:ext>
            </a:extLst>
          </p:cNvPr>
          <p:cNvSpPr/>
          <p:nvPr/>
        </p:nvSpPr>
        <p:spPr>
          <a:xfrm>
            <a:off x="1056661" y="1415534"/>
            <a:ext cx="10812251" cy="523220"/>
          </a:xfrm>
          <a:prstGeom prst="rect">
            <a:avLst/>
          </a:prstGeom>
        </p:spPr>
        <p:txBody>
          <a:bodyPr wrap="square">
            <a:spAutoFit/>
          </a:bodyPr>
          <a:lstStyle/>
          <a:p>
            <a:r>
              <a:rPr lang="fr-FR" sz="2800" dirty="0">
                <a:latin typeface="Consolas" panose="020B0609020204030204" pitchFamily="49" charset="0"/>
              </a:rPr>
              <a:t>AzCopy /Source:&lt;source&gt; /Dest:&lt;destination&gt; [Options]</a:t>
            </a:r>
            <a:endParaRPr lang="en-US" dirty="0"/>
          </a:p>
        </p:txBody>
      </p:sp>
    </p:spTree>
    <p:extLst>
      <p:ext uri="{BB962C8B-B14F-4D97-AF65-F5344CB8AC3E}">
        <p14:creationId xmlns:p14="http://schemas.microsoft.com/office/powerpoint/2010/main" val="153658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7697-4C48-4AFF-BDFF-9F92E72CCB76}"/>
              </a:ext>
            </a:extLst>
          </p:cNvPr>
          <p:cNvSpPr>
            <a:spLocks noGrp="1"/>
          </p:cNvSpPr>
          <p:nvPr>
            <p:ph type="title"/>
          </p:nvPr>
        </p:nvSpPr>
        <p:spPr/>
        <p:txBody>
          <a:bodyPr/>
          <a:lstStyle/>
          <a:p>
            <a:r>
              <a:rPr lang="en-US" dirty="0">
                <a:solidFill>
                  <a:schemeClr val="tx1"/>
                </a:solidFill>
              </a:rPr>
              <a:t>Data Transfer Tool Selection</a:t>
            </a:r>
          </a:p>
        </p:txBody>
      </p:sp>
      <p:graphicFrame>
        <p:nvGraphicFramePr>
          <p:cNvPr id="4" name="Table 3">
            <a:extLst>
              <a:ext uri="{FF2B5EF4-FFF2-40B4-BE49-F238E27FC236}">
                <a16:creationId xmlns:a16="http://schemas.microsoft.com/office/drawing/2014/main" id="{1C5F3E78-D27F-43C9-B030-306D14B04C3C}"/>
              </a:ext>
            </a:extLst>
          </p:cNvPr>
          <p:cNvGraphicFramePr>
            <a:graphicFrameLocks noGrp="1"/>
          </p:cNvGraphicFramePr>
          <p:nvPr>
            <p:extLst>
              <p:ext uri="{D42A27DB-BD31-4B8C-83A1-F6EECF244321}">
                <p14:modId xmlns:p14="http://schemas.microsoft.com/office/powerpoint/2010/main" val="1185073594"/>
              </p:ext>
            </p:extLst>
          </p:nvPr>
        </p:nvGraphicFramePr>
        <p:xfrm>
          <a:off x="588263" y="1410674"/>
          <a:ext cx="10794912" cy="4600584"/>
        </p:xfrm>
        <a:graphic>
          <a:graphicData uri="http://schemas.openxmlformats.org/drawingml/2006/table">
            <a:tbl>
              <a:tblPr firstRow="1">
                <a:tableStyleId>{5C22544A-7EE6-4342-B048-85BDC9FD1C3A}</a:tableStyleId>
              </a:tblPr>
              <a:tblGrid>
                <a:gridCol w="2480862">
                  <a:extLst>
                    <a:ext uri="{9D8B030D-6E8A-4147-A177-3AD203B41FA5}">
                      <a16:colId xmlns:a16="http://schemas.microsoft.com/office/drawing/2014/main" val="2869550268"/>
                    </a:ext>
                  </a:extLst>
                </a:gridCol>
                <a:gridCol w="3877852">
                  <a:extLst>
                    <a:ext uri="{9D8B030D-6E8A-4147-A177-3AD203B41FA5}">
                      <a16:colId xmlns:a16="http://schemas.microsoft.com/office/drawing/2014/main" val="740551141"/>
                    </a:ext>
                  </a:extLst>
                </a:gridCol>
                <a:gridCol w="4436198">
                  <a:extLst>
                    <a:ext uri="{9D8B030D-6E8A-4147-A177-3AD203B41FA5}">
                      <a16:colId xmlns:a16="http://schemas.microsoft.com/office/drawing/2014/main" val="1937237856"/>
                    </a:ext>
                  </a:extLst>
                </a:gridCol>
              </a:tblGrid>
              <a:tr h="371592">
                <a:tc>
                  <a:txBody>
                    <a:bodyPr/>
                    <a:lstStyle/>
                    <a:p>
                      <a:pPr algn="ctr" fontAlgn="b"/>
                      <a:r>
                        <a:rPr lang="en-US" sz="2000" dirty="0">
                          <a:effectLst/>
                        </a:rPr>
                        <a:t>Dataset</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Network bandwidth</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dirty="0">
                          <a:effectLst/>
                        </a:rPr>
                        <a:t>Solution to use</a:t>
                      </a:r>
                    </a:p>
                  </a:txBody>
                  <a:tcPr marL="44432" marR="44432" marT="33324" marB="333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69128"/>
                  </a:ext>
                </a:extLst>
              </a:tr>
              <a:tr h="1182339">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Low-bandwidth network or direct connectivity to on-premises storage is limited by organization policies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Data Box Disk or Data Box for import where supported; otherwise use Azure Import/Export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763970"/>
                  </a:ext>
                </a:extLst>
              </a:tr>
              <a:tr h="979653">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High-bandwidth network: 1 gigabit per second (Gbps) - 100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AzCopy for online transfers; or to import data, Azure Data Box Edge, or Azure Data Box Gateway</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953371"/>
                  </a:ext>
                </a:extLst>
              </a:tr>
              <a:tr h="776965">
                <a:tc>
                  <a:txBody>
                    <a:bodyPr/>
                    <a:lstStyle/>
                    <a:p>
                      <a:pPr algn="l" fontAlgn="t"/>
                      <a:r>
                        <a:rPr lang="en-US" sz="2000" dirty="0">
                          <a:effectLst/>
                        </a:rPr>
                        <a:t>Large dataset</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Moderate-bandwidth network: 100 megabits per second (Mbps) - 1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Azure Import/Export for export or Azure Data Box family for import where supported</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850253"/>
                  </a:ext>
                </a:extLst>
              </a:tr>
              <a:tr h="776965">
                <a:tc>
                  <a:txBody>
                    <a:bodyPr/>
                    <a:lstStyle/>
                    <a:p>
                      <a:pPr algn="l" fontAlgn="t"/>
                      <a:r>
                        <a:rPr lang="en-US" sz="2000" dirty="0">
                          <a:effectLst/>
                        </a:rPr>
                        <a:t>Small dataset: a few GBs to a few TBs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Low to moderate-bandwidth network: up to 1 Gbps</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2000" dirty="0">
                          <a:effectLst/>
                        </a:rPr>
                        <a:t>If transferring only a few files, use Azure Storage Explorer, Azure portal, AzCopy, or AZ CLI</a:t>
                      </a:r>
                    </a:p>
                  </a:txBody>
                  <a:tcPr marL="44432" marR="44432" marT="33324" marB="333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3465992"/>
                  </a:ext>
                </a:extLst>
              </a:tr>
            </a:tbl>
          </a:graphicData>
        </a:graphic>
      </p:graphicFrame>
    </p:spTree>
    <p:extLst>
      <p:ext uri="{BB962C8B-B14F-4D97-AF65-F5344CB8AC3E}">
        <p14:creationId xmlns:p14="http://schemas.microsoft.com/office/powerpoint/2010/main" val="398188682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D590-BBE6-430E-A7D3-F934B9F52EE4}"/>
              </a:ext>
            </a:extLst>
          </p:cNvPr>
          <p:cNvSpPr>
            <a:spLocks noGrp="1"/>
          </p:cNvSpPr>
          <p:nvPr>
            <p:ph type="title"/>
          </p:nvPr>
        </p:nvSpPr>
        <p:spPr/>
        <p:txBody>
          <a:bodyPr/>
          <a:lstStyle/>
          <a:p>
            <a:r>
              <a:rPr lang="en-US" dirty="0"/>
              <a:t>Demonstration – Storage Explorer</a:t>
            </a:r>
          </a:p>
        </p:txBody>
      </p:sp>
      <p:sp>
        <p:nvSpPr>
          <p:cNvPr id="3" name="Text Placeholder 2">
            <a:extLst>
              <a:ext uri="{FF2B5EF4-FFF2-40B4-BE49-F238E27FC236}">
                <a16:creationId xmlns:a16="http://schemas.microsoft.com/office/drawing/2014/main" id="{2E9FF805-DDCC-4CEC-B222-6D76B9EC6EEC}"/>
              </a:ext>
            </a:extLst>
          </p:cNvPr>
          <p:cNvSpPr>
            <a:spLocks noGrp="1"/>
          </p:cNvSpPr>
          <p:nvPr>
            <p:ph type="body" sz="quarter" idx="10"/>
          </p:nvPr>
        </p:nvSpPr>
        <p:spPr>
          <a:xfrm>
            <a:off x="586740" y="1395303"/>
            <a:ext cx="11018520" cy="3016210"/>
          </a:xfrm>
        </p:spPr>
        <p:txBody>
          <a:bodyPr/>
          <a:lstStyle/>
          <a:p>
            <a:r>
              <a:rPr lang="en-US" dirty="0"/>
              <a:t>Download and install Storage Explorer</a:t>
            </a:r>
          </a:p>
          <a:p>
            <a:r>
              <a:rPr lang="en-US" dirty="0"/>
              <a:t>Connect to an Azure subscription</a:t>
            </a:r>
          </a:p>
          <a:p>
            <a:r>
              <a:rPr lang="en-US" dirty="0"/>
              <a:t>Attach an Azure storage account</a:t>
            </a:r>
          </a:p>
          <a:p>
            <a:r>
              <a:rPr lang="en-US" dirty="0">
                <a:solidFill>
                  <a:schemeClr val="tx1"/>
                </a:solidFill>
              </a:rPr>
              <a:t>Generate a SAS connection string for the account you want to share</a:t>
            </a:r>
          </a:p>
          <a:p>
            <a:r>
              <a:rPr lang="en-US" dirty="0">
                <a:solidFill>
                  <a:schemeClr val="tx1"/>
                </a:solidFill>
              </a:rPr>
              <a:t>Attach to a storage account by using a SAS Connection string</a:t>
            </a:r>
          </a:p>
          <a:p>
            <a:endParaRPr lang="en-US" dirty="0"/>
          </a:p>
        </p:txBody>
      </p:sp>
    </p:spTree>
    <p:extLst>
      <p:ext uri="{BB962C8B-B14F-4D97-AF65-F5344CB8AC3E}">
        <p14:creationId xmlns:p14="http://schemas.microsoft.com/office/powerpoint/2010/main" val="6867490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86B3-589D-4A84-A862-E30348770AF6}"/>
              </a:ext>
            </a:extLst>
          </p:cNvPr>
          <p:cNvSpPr>
            <a:spLocks noGrp="1"/>
          </p:cNvSpPr>
          <p:nvPr>
            <p:ph type="title"/>
          </p:nvPr>
        </p:nvSpPr>
        <p:spPr/>
        <p:txBody>
          <a:bodyPr/>
          <a:lstStyle/>
          <a:p>
            <a:r>
              <a:rPr lang="en-US" dirty="0"/>
              <a:t>Demonstration - AzCopy</a:t>
            </a:r>
          </a:p>
        </p:txBody>
      </p:sp>
      <p:sp>
        <p:nvSpPr>
          <p:cNvPr id="3" name="Text Placeholder 2">
            <a:extLst>
              <a:ext uri="{FF2B5EF4-FFF2-40B4-BE49-F238E27FC236}">
                <a16:creationId xmlns:a16="http://schemas.microsoft.com/office/drawing/2014/main" id="{80D3808A-EB1D-4317-B29E-5BD09BEB7B25}"/>
              </a:ext>
            </a:extLst>
          </p:cNvPr>
          <p:cNvSpPr>
            <a:spLocks noGrp="1"/>
          </p:cNvSpPr>
          <p:nvPr>
            <p:ph type="body" sz="quarter" idx="10"/>
          </p:nvPr>
        </p:nvSpPr>
        <p:spPr>
          <a:xfrm>
            <a:off x="584200" y="1435497"/>
            <a:ext cx="11018520" cy="1982081"/>
          </a:xfrm>
        </p:spPr>
        <p:txBody>
          <a:bodyPr/>
          <a:lstStyle/>
          <a:p>
            <a:r>
              <a:rPr lang="en-US" dirty="0"/>
              <a:t>Install the AzCopy tool</a:t>
            </a:r>
          </a:p>
          <a:p>
            <a:r>
              <a:rPr lang="en-US" dirty="0"/>
              <a:t>Explore the help</a:t>
            </a:r>
          </a:p>
          <a:p>
            <a:r>
              <a:rPr lang="en-US" dirty="0"/>
              <a:t>Download a blob from Blob storage to the file system</a:t>
            </a:r>
          </a:p>
          <a:p>
            <a:r>
              <a:rPr lang="en-US" dirty="0"/>
              <a:t>Upload files to Azure blob storage</a:t>
            </a:r>
          </a:p>
        </p:txBody>
      </p:sp>
    </p:spTree>
    <p:extLst>
      <p:ext uri="{BB962C8B-B14F-4D97-AF65-F5344CB8AC3E}">
        <p14:creationId xmlns:p14="http://schemas.microsoft.com/office/powerpoint/2010/main" val="239113994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06: Module 07 Labs and Review</a:t>
            </a:r>
            <a:endParaRPr lang="en-US" strike="sngStrike" dirty="0">
              <a:solidFill>
                <a:srgbClr val="FF0000"/>
              </a:solidFill>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cs typeface="Segoe UI"/>
              </a:rPr>
              <a:t>Lab 07 – Manage Azure Storage</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the use of Azure storage for storing files residing currently in on-premises data stores. While many of these files are not accessed frequently, there are some exceptions. You would like to minimize cost of storage by placing less frequently accessed files in lower-priced storage tiers. You also plan to explore different protection mechanisms that Azure Storage offers, including network access, authentication, authorization, and replication. Finally, you want to determine to what extent Azure Files service might be suitable for hosting your on-premises file shares.</a:t>
            </a:r>
            <a:endParaRPr lang="en-US" sz="2000" dirty="0"/>
          </a:p>
          <a:p>
            <a:endParaRPr lang="en-US" sz="800" dirty="0">
              <a:latin typeface="Segoe UI Semilight"/>
              <a:cs typeface="Segoe UI Semilight"/>
            </a:endParaRPr>
          </a:p>
          <a:p>
            <a:r>
              <a:rPr lang="en-US" sz="2000" b="1" dirty="0">
                <a:latin typeface="Segoe UI Semilight"/>
                <a:cs typeface="Segoe UI Semilight"/>
              </a:rPr>
              <a:t>Objectives</a:t>
            </a:r>
          </a:p>
          <a:p>
            <a:pPr marL="285750" indent="-285750">
              <a:buFont typeface="Arial"/>
              <a:buChar char="•"/>
            </a:pPr>
            <a:r>
              <a:rPr lang="en-US" sz="2000" dirty="0">
                <a:latin typeface="Segoe UI Semilight"/>
                <a:cs typeface="Segoe UI Semilight"/>
              </a:rPr>
              <a:t>Task 1: Provision the lab environment</a:t>
            </a:r>
            <a:endParaRPr lang="en-US" sz="2000" dirty="0"/>
          </a:p>
          <a:p>
            <a:pPr marL="285750" indent="-285750">
              <a:buFont typeface="Arial"/>
              <a:buChar char="•"/>
            </a:pPr>
            <a:r>
              <a:rPr lang="en-US" sz="2000" dirty="0">
                <a:latin typeface="Segoe UI Semilight"/>
                <a:cs typeface="Segoe UI Semilight"/>
              </a:rPr>
              <a:t>Task 2: Create and configure Azure Storage accounts</a:t>
            </a:r>
            <a:endParaRPr lang="en-US" sz="2000" dirty="0"/>
          </a:p>
          <a:p>
            <a:pPr marL="285750" indent="-285750">
              <a:buFont typeface="Arial"/>
              <a:buChar char="•"/>
            </a:pPr>
            <a:r>
              <a:rPr lang="en-US" sz="2000" dirty="0">
                <a:latin typeface="Segoe UI Semilight"/>
                <a:cs typeface="Segoe UI Semilight"/>
              </a:rPr>
              <a:t>Task 3: Manage blob storage</a:t>
            </a:r>
            <a:endParaRPr lang="en-US" sz="2000" dirty="0"/>
          </a:p>
          <a:p>
            <a:pPr marL="285750" indent="-285750">
              <a:buFont typeface="Arial"/>
              <a:buChar char="•"/>
            </a:pPr>
            <a:r>
              <a:rPr lang="en-US" sz="2000" dirty="0">
                <a:latin typeface="Segoe UI Semilight"/>
                <a:cs typeface="Segoe UI Semilight"/>
              </a:rPr>
              <a:t>Task 4: Manage authentication and authorization for Azure Storage</a:t>
            </a:r>
          </a:p>
          <a:p>
            <a:pPr marL="285750" indent="-285750">
              <a:buFont typeface="Arial"/>
              <a:buChar char="•"/>
            </a:pPr>
            <a:r>
              <a:rPr lang="en-US" sz="2000" dirty="0">
                <a:latin typeface="Segoe UI Semilight"/>
                <a:cs typeface="Segoe UI Semilight"/>
              </a:rPr>
              <a:t>Task 5: Create and configure an Azure Files shares</a:t>
            </a:r>
            <a:endParaRPr lang="en-US" sz="2000" dirty="0"/>
          </a:p>
          <a:p>
            <a:pPr marL="285750" indent="-285750">
              <a:buFont typeface="Arial"/>
              <a:buChar char="•"/>
            </a:pPr>
            <a:r>
              <a:rPr lang="en-US" sz="2000" dirty="0">
                <a:latin typeface="Segoe UI Semilight"/>
                <a:cs typeface="Segoe UI Semilight"/>
              </a:rPr>
              <a:t>Task 6: Manage network access for Azure Storage</a:t>
            </a: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8263" y="1274559"/>
            <a:ext cx="10862715" cy="5207579"/>
          </a:xfrm>
        </p:spPr>
        <p:txBody>
          <a:bodyPr/>
          <a:lstStyle/>
          <a:p>
            <a:r>
              <a:rPr lang="en-US" dirty="0"/>
              <a:t>A service that you can use to store files, messages, tables, and other types of information</a:t>
            </a:r>
          </a:p>
          <a:p>
            <a:r>
              <a:rPr lang="en-US" dirty="0"/>
              <a:t>Durable, secure, scalable, managed, accessible</a:t>
            </a:r>
          </a:p>
          <a:p>
            <a:r>
              <a:rPr lang="en-US" dirty="0"/>
              <a:t>Manage data with multiple storage accounts</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a:p>
            <a:r>
              <a:rPr lang="en-US" dirty="0"/>
              <a:t>Standard storage backed by magnetic drives (HDD) is lowest cost</a:t>
            </a:r>
          </a:p>
          <a:p>
            <a:r>
              <a:rPr lang="en-US" dirty="0"/>
              <a:t>Premium storage backed by solid state drives (SSD)</a:t>
            </a:r>
          </a:p>
        </p:txBody>
      </p:sp>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478900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an Azure Storage account</a:t>
            </a:r>
          </a:p>
          <a:p>
            <a:pPr marL="685800" lvl="1" indent="-457200">
              <a:buFont typeface="Arial" panose="020B0604020202020204" pitchFamily="34" charset="0"/>
              <a:buChar char="•"/>
            </a:pPr>
            <a:r>
              <a:rPr lang="en-US" sz="2400" dirty="0"/>
              <a:t>Secure your Azure Storage</a:t>
            </a:r>
          </a:p>
          <a:p>
            <a:pPr marL="685800" lvl="1" indent="-457200">
              <a:buFont typeface="Arial" panose="020B0604020202020204" pitchFamily="34" charset="0"/>
              <a:buChar char="•"/>
            </a:pPr>
            <a:r>
              <a:rPr lang="en-US" sz="2400" dirty="0"/>
              <a:t>Optimize storage performance and costs using Blob storage tiers</a:t>
            </a:r>
          </a:p>
          <a:p>
            <a:pPr marL="685800" lvl="1" indent="-457200">
              <a:buFont typeface="Arial" panose="020B0604020202020204" pitchFamily="34" charset="0"/>
              <a:buChar char="•"/>
            </a:pPr>
            <a:r>
              <a:rPr lang="en-US" sz="2400" dirty="0"/>
              <a:t>Make your application storage highly available with read-access geo-redundant storage</a:t>
            </a:r>
          </a:p>
          <a:p>
            <a:pPr marL="685800" lvl="1" indent="-457200">
              <a:buFont typeface="Arial" panose="020B0604020202020204" pitchFamily="34" charset="0"/>
              <a:buChar char="•"/>
            </a:pPr>
            <a:r>
              <a:rPr lang="en-US" sz="2400" dirty="0"/>
              <a:t>Copy and move blobs from one container or storage account to another from the command line and in code</a:t>
            </a:r>
          </a:p>
          <a:p>
            <a:pPr marL="685800" lvl="1" indent="-457200">
              <a:buFont typeface="Arial" panose="020B0604020202020204" pitchFamily="34" charset="0"/>
              <a:buChar char="•"/>
            </a:pPr>
            <a:r>
              <a:rPr lang="en-US" sz="2400" dirty="0"/>
              <a:t>Move large amounts of data to the cloud by using Azure Data Box family</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6089082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A8DC-7D85-43DE-962C-11EEECC7013A}"/>
              </a:ext>
            </a:extLst>
          </p:cNvPr>
          <p:cNvSpPr>
            <a:spLocks noGrp="1"/>
          </p:cNvSpPr>
          <p:nvPr>
            <p:ph type="title"/>
          </p:nvPr>
        </p:nvSpPr>
        <p:spPr/>
        <p:txBody>
          <a:bodyPr/>
          <a:lstStyle/>
          <a:p>
            <a:r>
              <a:rPr lang="en-US" dirty="0">
                <a:solidFill>
                  <a:schemeClr val="tx1"/>
                </a:solidFill>
              </a:rPr>
              <a:t>Azure Storage Services </a:t>
            </a:r>
          </a:p>
        </p:txBody>
      </p:sp>
      <p:sp>
        <p:nvSpPr>
          <p:cNvPr id="3" name="Text Placeholder 2">
            <a:extLst>
              <a:ext uri="{FF2B5EF4-FFF2-40B4-BE49-F238E27FC236}">
                <a16:creationId xmlns:a16="http://schemas.microsoft.com/office/drawing/2014/main" id="{3E8811E9-4783-4FB4-B508-0CE982284783}"/>
              </a:ext>
            </a:extLst>
          </p:cNvPr>
          <p:cNvSpPr>
            <a:spLocks noGrp="1"/>
          </p:cNvSpPr>
          <p:nvPr>
            <p:ph type="body" sz="quarter" idx="10"/>
          </p:nvPr>
        </p:nvSpPr>
        <p:spPr>
          <a:xfrm>
            <a:off x="584200" y="1435497"/>
            <a:ext cx="6136640" cy="4136517"/>
          </a:xfrm>
        </p:spPr>
        <p:txBody>
          <a:bodyPr vert="horz" wrap="square" lIns="0" tIns="0" rIns="0" bIns="0" rtlCol="0" anchor="t">
            <a:spAutoFit/>
          </a:bodyPr>
          <a:lstStyle/>
          <a:p>
            <a:r>
              <a:rPr lang="en-US" b="1" dirty="0"/>
              <a:t>Azure Containers</a:t>
            </a:r>
            <a:r>
              <a:rPr lang="en-US" dirty="0"/>
              <a:t>: A massively scalable object store for text and binary data</a:t>
            </a:r>
          </a:p>
          <a:p>
            <a:r>
              <a:rPr lang="en-US" b="1" dirty="0"/>
              <a:t>Azure Files</a:t>
            </a:r>
            <a:r>
              <a:rPr lang="en-US" dirty="0"/>
              <a:t>: Managed file shares for cloud or on-premises deployments</a:t>
            </a:r>
          </a:p>
          <a:p>
            <a:r>
              <a:rPr lang="en-US" b="1" dirty="0">
                <a:latin typeface="Segoe UI Semilight"/>
                <a:cs typeface="Segoe UI Semilight"/>
              </a:rPr>
              <a:t>Azure Tables</a:t>
            </a:r>
            <a:r>
              <a:rPr lang="en-US" dirty="0">
                <a:latin typeface="Segoe UI Semilight"/>
                <a:cs typeface="Segoe UI Semilight"/>
              </a:rPr>
              <a:t>: A NoSQL store for schemaless storage of structured data</a:t>
            </a:r>
          </a:p>
          <a:p>
            <a:r>
              <a:rPr lang="en-US" b="1" dirty="0"/>
              <a:t>Azure Queues</a:t>
            </a:r>
            <a:r>
              <a:rPr lang="en-US" dirty="0"/>
              <a:t>: A messaging store for reliable messaging between application components</a:t>
            </a:r>
          </a:p>
        </p:txBody>
      </p:sp>
      <p:pic>
        <p:nvPicPr>
          <p:cNvPr id="6" name="Picture 5" descr="Screenshot of the Azure storage dashboard with containers, file shares, tables, and queues. ">
            <a:extLst>
              <a:ext uri="{FF2B5EF4-FFF2-40B4-BE49-F238E27FC236}">
                <a16:creationId xmlns:a16="http://schemas.microsoft.com/office/drawing/2014/main" id="{E8D2185C-612D-48BC-A9BB-6D5C0F09EED0}"/>
              </a:ext>
            </a:extLst>
          </p:cNvPr>
          <p:cNvPicPr>
            <a:picLocks noChangeAspect="1"/>
          </p:cNvPicPr>
          <p:nvPr/>
        </p:nvPicPr>
        <p:blipFill>
          <a:blip r:embed="rId3"/>
          <a:stretch>
            <a:fillRect/>
          </a:stretch>
        </p:blipFill>
        <p:spPr>
          <a:xfrm>
            <a:off x="7834993" y="1011198"/>
            <a:ext cx="3314700" cy="5076825"/>
          </a:xfrm>
          <a:prstGeom prst="rect">
            <a:avLst/>
          </a:prstGeom>
        </p:spPr>
      </p:pic>
    </p:spTree>
    <p:extLst>
      <p:ext uri="{BB962C8B-B14F-4D97-AF65-F5344CB8AC3E}">
        <p14:creationId xmlns:p14="http://schemas.microsoft.com/office/powerpoint/2010/main" val="412816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Storage Account Kinds</a:t>
            </a:r>
          </a:p>
        </p:txBody>
      </p:sp>
      <p:graphicFrame>
        <p:nvGraphicFramePr>
          <p:cNvPr id="4" name="Table 3">
            <a:extLst>
              <a:ext uri="{FF2B5EF4-FFF2-40B4-BE49-F238E27FC236}">
                <a16:creationId xmlns:a16="http://schemas.microsoft.com/office/drawing/2014/main" id="{C63C61C4-362D-4C4D-BF42-B73F179EB9A3}"/>
              </a:ext>
            </a:extLst>
          </p:cNvPr>
          <p:cNvGraphicFramePr>
            <a:graphicFrameLocks noGrp="1"/>
          </p:cNvGraphicFramePr>
          <p:nvPr>
            <p:extLst>
              <p:ext uri="{D42A27DB-BD31-4B8C-83A1-F6EECF244321}">
                <p14:modId xmlns:p14="http://schemas.microsoft.com/office/powerpoint/2010/main" val="3166829447"/>
              </p:ext>
            </p:extLst>
          </p:nvPr>
        </p:nvGraphicFramePr>
        <p:xfrm>
          <a:off x="588262" y="1468877"/>
          <a:ext cx="11084052" cy="3522162"/>
        </p:xfrm>
        <a:graphic>
          <a:graphicData uri="http://schemas.openxmlformats.org/drawingml/2006/table">
            <a:tbl>
              <a:tblPr firstRow="1">
                <a:tableStyleId>{3C2FFA5D-87B4-456A-9821-1D502468CF0F}</a:tableStyleId>
              </a:tblPr>
              <a:tblGrid>
                <a:gridCol w="2466437">
                  <a:extLst>
                    <a:ext uri="{9D8B030D-6E8A-4147-A177-3AD203B41FA5}">
                      <a16:colId xmlns:a16="http://schemas.microsoft.com/office/drawing/2014/main" val="565760015"/>
                    </a:ext>
                  </a:extLst>
                </a:gridCol>
                <a:gridCol w="3075589">
                  <a:extLst>
                    <a:ext uri="{9D8B030D-6E8A-4147-A177-3AD203B41FA5}">
                      <a16:colId xmlns:a16="http://schemas.microsoft.com/office/drawing/2014/main" val="67243231"/>
                    </a:ext>
                  </a:extLst>
                </a:gridCol>
                <a:gridCol w="2771013">
                  <a:extLst>
                    <a:ext uri="{9D8B030D-6E8A-4147-A177-3AD203B41FA5}">
                      <a16:colId xmlns:a16="http://schemas.microsoft.com/office/drawing/2014/main" val="1279908248"/>
                    </a:ext>
                  </a:extLst>
                </a:gridCol>
                <a:gridCol w="2771013">
                  <a:extLst>
                    <a:ext uri="{9D8B030D-6E8A-4147-A177-3AD203B41FA5}">
                      <a16:colId xmlns:a16="http://schemas.microsoft.com/office/drawing/2014/main" val="927231463"/>
                    </a:ext>
                  </a:extLst>
                </a:gridCol>
              </a:tblGrid>
              <a:tr h="457200">
                <a:tc>
                  <a:txBody>
                    <a:bodyPr/>
                    <a:lstStyle/>
                    <a:p>
                      <a:pPr algn="ctr"/>
                      <a:r>
                        <a:rPr lang="en-US" sz="1800" dirty="0">
                          <a:effectLst/>
                        </a:rPr>
                        <a:t>Storage account type</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services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Supported tiers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effectLst/>
                        </a:rPr>
                        <a:t>Replication options</a:t>
                      </a:r>
                      <a:endParaRPr lang="en-US" sz="1800" dirty="0">
                        <a:solidFill>
                          <a:schemeClr val="bg1"/>
                        </a:solidFill>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331877"/>
                  </a:ext>
                </a:extLst>
              </a:tr>
              <a:tr h="457200">
                <a:tc>
                  <a:txBody>
                    <a:bodyPr/>
                    <a:lstStyle/>
                    <a:p>
                      <a:pPr algn="l"/>
                      <a:r>
                        <a:rPr lang="en-US" sz="1800" dirty="0">
                          <a:effectLst/>
                        </a:rPr>
                        <a:t>BlobStorage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Standard</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083846976"/>
                  </a:ext>
                </a:extLst>
              </a:tr>
              <a:tr h="636650">
                <a:tc>
                  <a:txBody>
                    <a:bodyPr/>
                    <a:lstStyle/>
                    <a:p>
                      <a:pPr algn="l"/>
                      <a:r>
                        <a:rPr lang="en-US" sz="1800" dirty="0">
                          <a:effectLst/>
                        </a:rPr>
                        <a:t>Storage (general purpose v1)</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831040734"/>
                  </a:ext>
                </a:extLst>
              </a:tr>
              <a:tr h="636650">
                <a:tc>
                  <a:txBody>
                    <a:bodyPr/>
                    <a:lstStyle/>
                    <a:p>
                      <a:pPr algn="l"/>
                      <a:r>
                        <a:rPr lang="en-US" sz="1800" dirty="0">
                          <a:effectLst/>
                        </a:rPr>
                        <a:t>StorageV2 (general purpose v2)</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File, Queue, Table, and Disk</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Standard, 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GRS, RA-GRS, ZRS, ZGRS (preview), RA-ZGRS (preview)</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161086412"/>
                  </a:ext>
                </a:extLst>
              </a:tr>
              <a:tr h="457200">
                <a:tc>
                  <a:txBody>
                    <a:bodyPr/>
                    <a:lstStyle/>
                    <a:p>
                      <a:pPr algn="l"/>
                      <a:r>
                        <a:rPr lang="en-US" sz="1800" dirty="0">
                          <a:effectLst/>
                        </a:rPr>
                        <a:t>Block blob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l"/>
                      <a:r>
                        <a:rPr lang="en-US" sz="1800" dirty="0">
                          <a:effectLst/>
                        </a:rPr>
                        <a:t>Blob (block blobs and append blobs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1800" dirty="0">
                          <a:effectLst/>
                        </a:rPr>
                        <a:t>LRS, ZRS (limited regions)</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1047334802"/>
                  </a:ext>
                </a:extLst>
              </a:tr>
              <a:tr h="277750">
                <a:tc>
                  <a:txBody>
                    <a:bodyPr/>
                    <a:lstStyle/>
                    <a:p>
                      <a:pPr algn="l"/>
                      <a:r>
                        <a:rPr lang="en-US" sz="1800" dirty="0">
                          <a:effectLst/>
                        </a:rPr>
                        <a:t>File Storage</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l"/>
                      <a:r>
                        <a:rPr lang="en-US" sz="1800" dirty="0">
                          <a:effectLst/>
                        </a:rPr>
                        <a:t>Files only</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Premium</a:t>
                      </a: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1800" dirty="0">
                          <a:effectLst/>
                        </a:rPr>
                        <a:t>LRS, </a:t>
                      </a:r>
                      <a:r>
                        <a:rPr lang="en-US" sz="1800" b="0" i="0" u="none" strike="noStrike" noProof="0" dirty="0">
                          <a:effectLst/>
                          <a:latin typeface="Segoe UI"/>
                        </a:rPr>
                        <a:t>ZRS (limited regions)</a:t>
                      </a:r>
                      <a:endParaRPr lang="en-US" sz="1800" dirty="0">
                        <a:effectLst/>
                      </a:endParaRPr>
                    </a:p>
                  </a:txBody>
                  <a:tcPr marL="36524" marR="36524" marT="29219" marB="292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619226042"/>
                  </a:ext>
                </a:extLst>
              </a:tr>
            </a:tbl>
          </a:graphicData>
        </a:graphic>
      </p:graphicFrame>
      <p:sp>
        <p:nvSpPr>
          <p:cNvPr id="5" name="Rectangle 4">
            <a:extLst>
              <a:ext uri="{FF2B5EF4-FFF2-40B4-BE49-F238E27FC236}">
                <a16:creationId xmlns:a16="http://schemas.microsoft.com/office/drawing/2014/main" id="{F18C382E-CB68-458E-946E-7E0643308302}"/>
              </a:ext>
            </a:extLst>
          </p:cNvPr>
          <p:cNvSpPr/>
          <p:nvPr/>
        </p:nvSpPr>
        <p:spPr>
          <a:xfrm>
            <a:off x="519684" y="5673181"/>
            <a:ext cx="11152632" cy="369332"/>
          </a:xfrm>
          <a:prstGeom prst="rect">
            <a:avLst/>
          </a:prstGeom>
        </p:spPr>
        <p:txBody>
          <a:bodyPr wrap="square">
            <a:spAutoFit/>
          </a:bodyPr>
          <a:lstStyle/>
          <a:p>
            <a:r>
              <a:rPr lang="en-US" dirty="0">
                <a:solidFill>
                  <a:srgbClr val="92D050"/>
                </a:solidFill>
              </a:rPr>
              <a:t>✔️ </a:t>
            </a:r>
            <a:r>
              <a:rPr lang="en-US" dirty="0"/>
              <a:t>All storage accounts are encrypted using Storage Service Encryption (SSE) for data at rest</a:t>
            </a:r>
            <a:endParaRPr lang="en-US" dirty="0">
              <a:gradFill>
                <a:gsLst>
                  <a:gs pos="1250">
                    <a:schemeClr val="tx1"/>
                  </a:gs>
                  <a:gs pos="100000">
                    <a:schemeClr val="tx1"/>
                  </a:gs>
                </a:gsLst>
                <a:lin ang="5400000" scaled="0"/>
              </a:gradFill>
              <a:cs typeface="Segoe UI Semilight" panose="020B0402040204020203" pitchFamily="34" charset="0"/>
            </a:endParaRP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C7ACE3-520A-41FC-86D2-BB5BA149FD56}"/>
              </a:ext>
            </a:extLst>
          </p:cNvPr>
          <p:cNvSpPr>
            <a:spLocks noGrp="1"/>
          </p:cNvSpPr>
          <p:nvPr>
            <p:ph type="title"/>
          </p:nvPr>
        </p:nvSpPr>
        <p:spPr/>
        <p:txBody>
          <a:bodyPr/>
          <a:lstStyle/>
          <a:p>
            <a:r>
              <a:rPr lang="en-US" dirty="0">
                <a:solidFill>
                  <a:schemeClr val="tx1"/>
                </a:solidFill>
              </a:rPr>
              <a:t>Replication Strategies </a:t>
            </a:r>
          </a:p>
        </p:txBody>
      </p:sp>
      <p:graphicFrame>
        <p:nvGraphicFramePr>
          <p:cNvPr id="4" name="Table 4">
            <a:extLst>
              <a:ext uri="{FF2B5EF4-FFF2-40B4-BE49-F238E27FC236}">
                <a16:creationId xmlns:a16="http://schemas.microsoft.com/office/drawing/2014/main" id="{062E5073-A387-4CB3-9FDE-32A0FDF5CDE7}"/>
              </a:ext>
            </a:extLst>
          </p:cNvPr>
          <p:cNvGraphicFramePr>
            <a:graphicFrameLocks noGrp="1"/>
          </p:cNvGraphicFramePr>
          <p:nvPr>
            <p:extLst>
              <p:ext uri="{D42A27DB-BD31-4B8C-83A1-F6EECF244321}">
                <p14:modId xmlns:p14="http://schemas.microsoft.com/office/powerpoint/2010/main" val="3095340640"/>
              </p:ext>
            </p:extLst>
          </p:nvPr>
        </p:nvGraphicFramePr>
        <p:xfrm>
          <a:off x="625670" y="1423051"/>
          <a:ext cx="11191192" cy="4611779"/>
        </p:xfrm>
        <a:graphic>
          <a:graphicData uri="http://schemas.openxmlformats.org/drawingml/2006/table">
            <a:tbl>
              <a:tblPr firstRow="1" bandRow="1">
                <a:tableStyleId>{5C22544A-7EE6-4342-B048-85BDC9FD1C3A}</a:tableStyleId>
              </a:tblPr>
              <a:tblGrid>
                <a:gridCol w="3484106">
                  <a:extLst>
                    <a:ext uri="{9D8B030D-6E8A-4147-A177-3AD203B41FA5}">
                      <a16:colId xmlns:a16="http://schemas.microsoft.com/office/drawing/2014/main" val="2119848390"/>
                    </a:ext>
                  </a:extLst>
                </a:gridCol>
                <a:gridCol w="7707086">
                  <a:extLst>
                    <a:ext uri="{9D8B030D-6E8A-4147-A177-3AD203B41FA5}">
                      <a16:colId xmlns:a16="http://schemas.microsoft.com/office/drawing/2014/main" val="3629307046"/>
                    </a:ext>
                  </a:extLst>
                </a:gridCol>
              </a:tblGrid>
              <a:tr h="289268">
                <a:tc>
                  <a:txBody>
                    <a:bodyPr/>
                    <a:lstStyle/>
                    <a:p>
                      <a:pPr algn="ctr"/>
                      <a:r>
                        <a:rPr lang="en-US" sz="1600" dirty="0"/>
                        <a:t>Data Replication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3925093"/>
                  </a:ext>
                </a:extLst>
              </a:tr>
              <a:tr h="532875">
                <a:tc>
                  <a:txBody>
                    <a:bodyPr/>
                    <a:lstStyle/>
                    <a:p>
                      <a:pPr algn="l" rtl="0" fontAlgn="base"/>
                      <a:r>
                        <a:rPr lang="en-US" b="0" i="0" dirty="0">
                          <a:solidFill>
                            <a:srgbClr val="1A1A1A"/>
                          </a:solidFill>
                          <a:effectLst/>
                          <a:latin typeface="Segoe UI" panose="020B0502040204020203" pitchFamily="34" charset="0"/>
                        </a:rPr>
                        <a:t>Locally redundant storage (LRS)​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 within a single facility in a single region.​</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287120"/>
                  </a:ext>
                </a:extLst>
              </a:tr>
              <a:tr h="891010">
                <a:tc>
                  <a:txBody>
                    <a:bodyPr/>
                    <a:lstStyle/>
                    <a:p>
                      <a:pPr algn="l" rtl="0" fontAlgn="base"/>
                      <a:r>
                        <a:rPr lang="en-US" b="0" i="0" dirty="0">
                          <a:solidFill>
                            <a:srgbClr val="1A1A1A"/>
                          </a:solidFill>
                          <a:effectLst/>
                          <a:latin typeface="Segoe UI" panose="020B0502040204020203" pitchFamily="34" charset="0"/>
                        </a:rPr>
                        <a:t>Zone-redundant storage (ZRS)​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dirty="0">
                          <a:solidFill>
                            <a:srgbClr val="1A1A1A"/>
                          </a:solidFill>
                          <a:effectLst/>
                          <a:latin typeface="Segoe UI" panose="020B0502040204020203" pitchFamily="34" charset="0"/>
                        </a:rPr>
                        <a:t>Data is replicated three times across two to three facilities, either within a single region or across two regions.​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2744405"/>
                  </a:ext>
                </a:extLst>
              </a:tr>
              <a:tr h="659412">
                <a:tc>
                  <a:txBody>
                    <a:bodyPr/>
                    <a:lstStyle/>
                    <a:p>
                      <a:pPr algn="l" rtl="0" fontAlgn="base"/>
                      <a:r>
                        <a:rPr lang="en-US" b="0" i="0" dirty="0">
                          <a:solidFill>
                            <a:srgbClr val="1A1A1A"/>
                          </a:solidFill>
                          <a:effectLst/>
                          <a:latin typeface="Segoe UI" panose="020B0502040204020203" pitchFamily="34" charset="0"/>
                        </a:rPr>
                        <a:t>Geo-redundant storage (GRS)​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three times to the regions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4116886"/>
                  </a:ext>
                </a:extLst>
              </a:tr>
              <a:tr h="874378">
                <a:tc>
                  <a:txBody>
                    <a:bodyPr/>
                    <a:lstStyle/>
                    <a:p>
                      <a:pPr algn="l" rtl="0" fontAlgn="base"/>
                      <a:r>
                        <a:rPr lang="en-US" b="0" i="0" dirty="0">
                          <a:solidFill>
                            <a:srgbClr val="1A1A1A"/>
                          </a:solidFill>
                          <a:effectLst/>
                          <a:latin typeface="Segoe UI" panose="020B0502040204020203" pitchFamily="34" charset="0"/>
                        </a:rPr>
                        <a:t>Read access geo-redundant storage (RA-GRS)​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three times within the primary region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3594867"/>
                  </a:ext>
                </a:extLst>
              </a:tr>
              <a:tr h="659412">
                <a:tc>
                  <a:txBody>
                    <a:bodyPr/>
                    <a:lstStyle/>
                    <a:p>
                      <a:pPr algn="l" rtl="0" fontAlgn="base"/>
                      <a:r>
                        <a:rPr lang="en-US" b="0" i="0" dirty="0">
                          <a:solidFill>
                            <a:srgbClr val="1A1A1A"/>
                          </a:solidFill>
                          <a:effectLst/>
                          <a:latin typeface="Segoe UI" panose="020B0502040204020203" pitchFamily="34" charset="0"/>
                        </a:rPr>
                        <a:t>Geo-zone-redundant storage (GZRS)​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9927439"/>
                  </a:ext>
                </a:extLst>
              </a:tr>
              <a:tr h="659412">
                <a:tc>
                  <a:txBody>
                    <a:bodyPr/>
                    <a:lstStyle/>
                    <a:p>
                      <a:pPr algn="l" rtl="0" fontAlgn="base"/>
                      <a:r>
                        <a:rPr lang="en-US" b="0" i="0" dirty="0">
                          <a:solidFill>
                            <a:srgbClr val="1A1A1A"/>
                          </a:solidFill>
                          <a:effectLst/>
                          <a:latin typeface="Segoe UI" panose="020B0502040204020203" pitchFamily="34" charset="0"/>
                        </a:rPr>
                        <a:t>Read-access Geo-zone-redundant storage (RA-GZRS)​</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n-US" b="0" i="0" u="none" strike="noStrike" dirty="0">
                          <a:solidFill>
                            <a:srgbClr val="1A1A1A"/>
                          </a:solidFill>
                          <a:effectLst/>
                          <a:latin typeface="Segoe UI" panose="020B0502040204020203" pitchFamily="34" charset="0"/>
                        </a:rPr>
                        <a:t>Data is replicated across three Availability Zones and replicated with read-access to the region pair.</a:t>
                      </a:r>
                      <a:r>
                        <a:rPr lang="en-US" b="0" i="0" dirty="0">
                          <a:solidFill>
                            <a:srgbClr val="1A1A1A"/>
                          </a:solidFill>
                          <a:effectLst/>
                          <a:latin typeface="Segoe UI" panose="020B0502040204020203" pitchFamily="34" charset="0"/>
                        </a:rPr>
                        <a:t>​</a:t>
                      </a:r>
                      <a:endParaRPr lang="en-US" b="0" i="0" dirty="0">
                        <a:solidFill>
                          <a:srgbClr val="1A1A1A"/>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794863"/>
                  </a:ext>
                </a:extLst>
              </a:tr>
            </a:tbl>
          </a:graphicData>
        </a:graphic>
      </p:graphicFrame>
    </p:spTree>
    <p:extLst>
      <p:ext uri="{BB962C8B-B14F-4D97-AF65-F5344CB8AC3E}">
        <p14:creationId xmlns:p14="http://schemas.microsoft.com/office/powerpoint/2010/main" val="24445550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Accessing Storage</a:t>
            </a:r>
          </a:p>
        </p:txBody>
      </p:sp>
      <p:sp>
        <p:nvSpPr>
          <p:cNvPr id="6" name="Text Placeholder 5"/>
          <p:cNvSpPr>
            <a:spLocks noGrp="1"/>
          </p:cNvSpPr>
          <p:nvPr>
            <p:ph type="body" sz="quarter" idx="10"/>
          </p:nvPr>
        </p:nvSpPr>
        <p:spPr>
          <a:xfrm>
            <a:off x="588263" y="2371047"/>
            <a:ext cx="10526564" cy="4198072"/>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Container service</a:t>
            </a:r>
            <a:r>
              <a:rPr lang="en-US" sz="2400" dirty="0"/>
              <a:t>: http://</a:t>
            </a:r>
            <a:r>
              <a:rPr lang="en-US" sz="2400" i="1" dirty="0"/>
              <a:t>mystorageaccount</a:t>
            </a:r>
            <a:r>
              <a:rPr lang="en-US" sz="2400" dirty="0"/>
              <a:t>.blob.core.windows.net</a:t>
            </a:r>
          </a:p>
          <a:p>
            <a:pPr lvl="1"/>
            <a:r>
              <a:rPr lang="en-US" sz="2400" b="1" dirty="0">
                <a:solidFill>
                  <a:schemeClr val="tx1"/>
                </a:solidFill>
              </a:rPr>
              <a:t>Table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.table.core.windows.net</a:t>
            </a:r>
          </a:p>
          <a:p>
            <a:pPr lvl="1"/>
            <a:r>
              <a:rPr lang="en-US" sz="2400" b="1" dirty="0">
                <a:solidFill>
                  <a:schemeClr val="tx1"/>
                </a:solidFill>
              </a:rPr>
              <a:t>Queue service</a:t>
            </a:r>
            <a:r>
              <a:rPr lang="en-US" sz="2400" dirty="0">
                <a:solidFill>
                  <a:schemeClr val="tx1"/>
                </a:solidFill>
              </a:rPr>
              <a:t>: http://</a:t>
            </a:r>
            <a:r>
              <a:rPr lang="en-US" sz="2400" i="1" dirty="0">
                <a:solidFill>
                  <a:schemeClr val="tx1"/>
                </a:solidFill>
              </a:rPr>
              <a:t>mystorageaccount</a:t>
            </a:r>
            <a:r>
              <a:rPr lang="en-US" sz="2400" dirty="0">
                <a:solidFill>
                  <a:schemeClr val="tx1"/>
                </a:solidFill>
              </a:rPr>
              <a:t>.queue.core.windows.net</a:t>
            </a:r>
          </a:p>
          <a:p>
            <a:pPr lvl="1"/>
            <a:r>
              <a:rPr lang="en-US" sz="2400" b="1" dirty="0"/>
              <a:t>File service</a:t>
            </a:r>
            <a:r>
              <a:rPr lang="en-US" sz="2400" dirty="0"/>
              <a:t>: http://</a:t>
            </a:r>
            <a:r>
              <a:rPr lang="en-US" sz="2400" i="1" dirty="0"/>
              <a:t>mystorageaccount</a:t>
            </a:r>
            <a:r>
              <a:rPr lang="en-US" sz="2400" dirty="0"/>
              <a:t>.file.core.windows.net</a:t>
            </a:r>
          </a:p>
          <a:p>
            <a:r>
              <a:rPr lang="en-US" dirty="0"/>
              <a:t>If you prefer you can configure a custom domain name</a:t>
            </a:r>
          </a:p>
          <a:p>
            <a:pPr lvl="1"/>
            <a:endParaRPr lang="en-US" dirty="0"/>
          </a:p>
        </p:txBody>
      </p:sp>
      <p:graphicFrame>
        <p:nvGraphicFramePr>
          <p:cNvPr id="4" name="Table 3">
            <a:extLst>
              <a:ext uri="{FF2B5EF4-FFF2-40B4-BE49-F238E27FC236}">
                <a16:creationId xmlns:a16="http://schemas.microsoft.com/office/drawing/2014/main" id="{2669008F-56F7-46EB-B757-4251F0C1BE41}"/>
              </a:ext>
            </a:extLst>
          </p:cNvPr>
          <p:cNvGraphicFramePr>
            <a:graphicFrameLocks noGrp="1"/>
          </p:cNvGraphicFramePr>
          <p:nvPr>
            <p:extLst>
              <p:ext uri="{D42A27DB-BD31-4B8C-83A1-F6EECF244321}">
                <p14:modId xmlns:p14="http://schemas.microsoft.com/office/powerpoint/2010/main" val="2053829244"/>
              </p:ext>
            </p:extLst>
          </p:nvPr>
        </p:nvGraphicFramePr>
        <p:xfrm>
          <a:off x="585217" y="1328537"/>
          <a:ext cx="10529610" cy="74041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14308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15266</Words>
  <Application>Microsoft Office PowerPoint</Application>
  <PresentationFormat>Panorámica</PresentationFormat>
  <Paragraphs>1223</Paragraphs>
  <Slides>50</Slides>
  <Notes>43</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62" baseType="lpstr">
      <vt:lpstr>Arial</vt:lpstr>
      <vt:lpstr>Calibri</vt:lpstr>
      <vt:lpstr>Consolas</vt:lpstr>
      <vt:lpstr>Open Sans</vt:lpstr>
      <vt:lpstr>Segoe UI</vt:lpstr>
      <vt:lpstr>Segoe UI Emoji</vt:lpstr>
      <vt:lpstr>Segoe UI Light</vt:lpstr>
      <vt:lpstr>Segoe UI Semibold</vt:lpstr>
      <vt:lpstr>Segoe UI Semilight</vt:lpstr>
      <vt:lpstr>Wingdings</vt:lpstr>
      <vt:lpstr>WHITE TEMPLATE</vt:lpstr>
      <vt:lpstr>Bitmap Image</vt:lpstr>
      <vt:lpstr>AZ-104T00A Module 07:  Azure Storage</vt:lpstr>
      <vt:lpstr>Module Overview</vt:lpstr>
      <vt:lpstr>Lesson 01: Storage Accounts</vt:lpstr>
      <vt:lpstr>Storage Accounts Overview</vt:lpstr>
      <vt:lpstr>Azure Storage</vt:lpstr>
      <vt:lpstr>Azure Storage Services </vt:lpstr>
      <vt:lpstr>Storage Account Kinds</vt:lpstr>
      <vt:lpstr>Replication Strategies </vt:lpstr>
      <vt:lpstr>Accessing Storage</vt:lpstr>
      <vt:lpstr>Securing Storage Account Endpoints</vt:lpstr>
      <vt:lpstr>Demonstration – Securing a Storage Endpoint</vt:lpstr>
      <vt:lpstr>Lesson 02: Blob Storage</vt:lpstr>
      <vt:lpstr>Blob Storage Overview</vt:lpstr>
      <vt:lpstr>Blob Storage</vt:lpstr>
      <vt:lpstr>Blob Containers</vt:lpstr>
      <vt:lpstr>Blob Access Tiers</vt:lpstr>
      <vt:lpstr>Blob Lifecycle Management</vt:lpstr>
      <vt:lpstr>Uploading Blobs</vt:lpstr>
      <vt:lpstr>Storage Pricing</vt:lpstr>
      <vt:lpstr>Demonstration – Blob Storage</vt:lpstr>
      <vt:lpstr>Lesson 03: Storage Security</vt:lpstr>
      <vt:lpstr>Storage Security Overview</vt:lpstr>
      <vt:lpstr>Storage Security</vt:lpstr>
      <vt:lpstr>Shared Access Signatures</vt:lpstr>
      <vt:lpstr>URI and SAS Parameters</vt:lpstr>
      <vt:lpstr>Demonstration – SAS (Portal)</vt:lpstr>
      <vt:lpstr>Storage Service Encryption</vt:lpstr>
      <vt:lpstr>Customer Managed Keys</vt:lpstr>
      <vt:lpstr>Storage Best Practices</vt:lpstr>
      <vt:lpstr>Lesson 04: Azure Files and File Sync</vt:lpstr>
      <vt:lpstr>Azure Files and File Sync Overview</vt:lpstr>
      <vt:lpstr>Files vs Blobs</vt:lpstr>
      <vt:lpstr>Managing File Shares</vt:lpstr>
      <vt:lpstr>File Share Snapshots</vt:lpstr>
      <vt:lpstr>Demonstration – File Shares</vt:lpstr>
      <vt:lpstr>Azure File Sync</vt:lpstr>
      <vt:lpstr>File Sync Components</vt:lpstr>
      <vt:lpstr>File Sync Steps</vt:lpstr>
      <vt:lpstr>Lesson 05: Managing Storage</vt:lpstr>
      <vt:lpstr>Managing Storage Overview</vt:lpstr>
      <vt:lpstr>Storage Explorer</vt:lpstr>
      <vt:lpstr>Import and Export Service</vt:lpstr>
      <vt:lpstr>Data Box</vt:lpstr>
      <vt:lpstr>AzCopy</vt:lpstr>
      <vt:lpstr>Data Transfer Tool Selection</vt:lpstr>
      <vt:lpstr>Demonstration – Storage Explorer</vt:lpstr>
      <vt:lpstr>Demonstration - AzCopy</vt:lpstr>
      <vt:lpstr>Lesson 06: Module 07 Labs and Review</vt:lpstr>
      <vt:lpstr>Lab 07 – Manage Azure Storage</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2020-03-16T14:13:47Z</dcterms:created>
  <dcterms:modified xsi:type="dcterms:W3CDTF">2025-03-31T17:37:42Z</dcterms:modified>
</cp:coreProperties>
</file>