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1719" r:id="rId2"/>
    <p:sldId id="2009" r:id="rId3"/>
    <p:sldId id="2238" r:id="rId4"/>
    <p:sldId id="2004" r:id="rId5"/>
    <p:sldId id="1994" r:id="rId6"/>
    <p:sldId id="1995" r:id="rId7"/>
    <p:sldId id="1891" r:id="rId8"/>
    <p:sldId id="1892" r:id="rId9"/>
    <p:sldId id="1893" r:id="rId10"/>
    <p:sldId id="2242" r:id="rId11"/>
    <p:sldId id="1670" r:id="rId12"/>
    <p:sldId id="1996" r:id="rId13"/>
    <p:sldId id="1866" r:id="rId14"/>
    <p:sldId id="2008" r:id="rId15"/>
    <p:sldId id="1992" r:id="rId16"/>
    <p:sldId id="1993" r:id="rId17"/>
    <p:sldId id="1997" r:id="rId18"/>
    <p:sldId id="1990" r:id="rId19"/>
    <p:sldId id="1999" r:id="rId20"/>
    <p:sldId id="1867" r:id="rId21"/>
    <p:sldId id="2006" r:id="rId22"/>
    <p:sldId id="1981" r:id="rId23"/>
    <p:sldId id="1980" r:id="rId24"/>
    <p:sldId id="2000" r:id="rId25"/>
    <p:sldId id="1986" r:id="rId26"/>
    <p:sldId id="2002" r:id="rId27"/>
    <p:sldId id="1868" r:id="rId28"/>
    <p:sldId id="2007" r:id="rId29"/>
    <p:sldId id="1884" r:id="rId30"/>
    <p:sldId id="1899" r:id="rId31"/>
    <p:sldId id="1901" r:id="rId32"/>
    <p:sldId id="1903" r:id="rId33"/>
    <p:sldId id="1900" r:id="rId34"/>
    <p:sldId id="1902" r:id="rId35"/>
    <p:sldId id="1904" r:id="rId36"/>
    <p:sldId id="1908" r:id="rId37"/>
    <p:sldId id="1905" r:id="rId38"/>
    <p:sldId id="1906" r:id="rId39"/>
    <p:sldId id="2010" r:id="rId40"/>
    <p:sldId id="1907" r:id="rId41"/>
    <p:sldId id="2239" r:id="rId42"/>
    <p:sldId id="2240" r:id="rId43"/>
    <p:sldId id="2241" r:id="rId44"/>
    <p:sldId id="223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8DF23-BBFD-450B-B5C7-458CBED6652A}" v="1" dt="2020-02-25T03:41:13.669"/>
    <p1510:client id="{3918580C-383E-46F5-A3C0-1AC286BD351E}" v="12" dt="2020-03-10T22:19:10.456"/>
    <p1510:client id="{430ABB0E-ABB4-43BB-88CD-21210BC5809E}" v="77" dt="2020-03-11T00:46:18.285"/>
    <p1510:client id="{52EBEF75-1558-4958-A2F7-45A66A69BFCC}" v="18" dt="2020-02-25T04:42:31.781"/>
    <p1510:client id="{69132C16-C159-44B1-B79A-8597ADBA7B8C}" v="76" dt="2020-02-24T15:51:57.179"/>
    <p1510:client id="{837EC249-960E-447B-BA13-DBE26000530D}" v="2" dt="2020-03-11T13:14:04.419"/>
    <p1510:client id="{8F7D28F1-D594-4316-BF46-4D1468FA024E}" v="12" dt="2020-02-24T14:35:01.179"/>
    <p1510:client id="{C4F79211-1AA7-4CC6-8068-D62786C61E20}" v="2" dt="2020-02-25T15:26:47.093"/>
    <p1510:client id="{EE7AF18C-0C35-40AD-9DFD-7BEA4554B2C3}" v="19" dt="2020-03-10T22:52:1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395" autoAdjust="0"/>
    <p:restoredTop sz="58989" autoAdjust="0"/>
  </p:normalViewPr>
  <p:slideViewPr>
    <p:cSldViewPr snapToGrid="0">
      <p:cViewPr varScale="1">
        <p:scale>
          <a:sx n="44" d="100"/>
          <a:sy n="44" d="100"/>
        </p:scale>
        <p:origin x="60" y="432"/>
      </p:cViewPr>
      <p:guideLst/>
    </p:cSldViewPr>
  </p:slideViewPr>
  <p:notesTextViewPr>
    <p:cViewPr>
      <p:scale>
        <a:sx n="1" d="1"/>
        <a:sy n="1" d="1"/>
      </p:scale>
      <p:origin x="0" y="-2976"/>
    </p:cViewPr>
  </p:notesTextViewPr>
  <p:sorterViewPr>
    <p:cViewPr varScale="1">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‹Nº›</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scribd.com/document/553251533/Az-104t00a-Espano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s.scribd.com/document/553251533/Az-104t00a-Espano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s-es/learn/modules/create-deploy-logic-apps-using-arm-templates/3-deploy-logic-app-using-arm-templat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MicrosoftDocs/azure-docs.es-es/blob/master/articles/azure-resource-manager/templates/syntax.m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wiki-see.page/m/Andresggomez/proyectoUTP/wiki/configuracion_recursos_plantillas_arm"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zure-resource-manager/management/move-support-resourc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3/31/2025 4:25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Límites de Recursos</a:t>
            </a:r>
            <a:endParaRPr lang="es-ES" dirty="0"/>
          </a:p>
          <a:p>
            <a:pPr>
              <a:buNone/>
            </a:pPr>
            <a:r>
              <a:rPr lang="es-ES" dirty="0"/>
              <a:t>Azure ofrece la capacidad de observar el número de cada tipo de recurso de red que has implementado en tu suscripción y cuáles son los límites de tu suscripción. La capacidad de ver el uso de recursos en comparación con los límites es útil para rastrear el uso actual y planificar el uso futuro.</a:t>
            </a:r>
          </a:p>
          <a:p>
            <a:pPr>
              <a:buFont typeface="Arial" panose="020B0604020202020204" pitchFamily="34" charset="0"/>
              <a:buChar char="•"/>
            </a:pPr>
            <a:r>
              <a:rPr lang="es-ES" dirty="0"/>
              <a:t>Los límites mostrados son los límites de tu suscripción.</a:t>
            </a:r>
          </a:p>
          <a:p>
            <a:pPr>
              <a:buFont typeface="Arial" panose="020B0604020202020204" pitchFamily="34" charset="0"/>
              <a:buChar char="•"/>
            </a:pPr>
            <a:r>
              <a:rPr lang="es-ES" dirty="0"/>
              <a:t>Si necesitas aumentar un límite predeterminado, hay un enlace "Solicitar Aumento". Completarás y enviarás la solicitud de soporte.</a:t>
            </a:r>
          </a:p>
          <a:p>
            <a:pPr>
              <a:buFont typeface="Arial" panose="020B0604020202020204" pitchFamily="34" charset="0"/>
              <a:buChar char="•"/>
            </a:pPr>
            <a:r>
              <a:rPr lang="es-ES" dirty="0"/>
              <a:t>Todos los recursos tienen un límite máximo listado en los límites de Azure². Si tu límite actual ya está en el número máximo, el límite no se puede aumentar.</a:t>
            </a:r>
          </a:p>
          <a:p>
            <a:pPr>
              <a:buNone/>
            </a:pPr>
            <a:r>
              <a:rPr lang="es-ES" dirty="0"/>
              <a:t>² (Enlace a la documentación de límites de Azure)</a:t>
            </a:r>
          </a:p>
          <a:p>
            <a:pPr>
              <a:buNone/>
            </a:pPr>
            <a:r>
              <a:rPr lang="es-ES" b="1" dirty="0"/>
              <a:t>Explicación:</a:t>
            </a:r>
            <a:endParaRPr lang="es-ES" dirty="0"/>
          </a:p>
          <a:p>
            <a:pPr>
              <a:buNone/>
            </a:pPr>
            <a:r>
              <a:rPr lang="es-ES" dirty="0"/>
              <a:t>Este texto describe cómo Azure maneja los límites de recursos, proporcionando a los usuarios la capacidad de monitorear su uso y solicitar aumentos si es necesario.</a:t>
            </a:r>
          </a:p>
          <a:p>
            <a:pPr>
              <a:buNone/>
            </a:pPr>
            <a:r>
              <a:rPr lang="es-ES" b="1" dirty="0"/>
              <a:t>Puntos Clave:</a:t>
            </a:r>
            <a:endParaRPr lang="es-ES" dirty="0"/>
          </a:p>
          <a:p>
            <a:pPr>
              <a:buFont typeface="Arial" panose="020B0604020202020204" pitchFamily="34" charset="0"/>
              <a:buChar char="•"/>
            </a:pPr>
            <a:r>
              <a:rPr lang="es-ES" b="1" dirty="0"/>
              <a:t>Visibilidad de Límites:</a:t>
            </a:r>
            <a:r>
              <a:rPr lang="es-ES" dirty="0"/>
              <a:t> </a:t>
            </a:r>
          </a:p>
          <a:p>
            <a:pPr marL="742950" lvl="1" indent="-285750">
              <a:buFont typeface="Arial" panose="020B0604020202020204" pitchFamily="34" charset="0"/>
              <a:buChar char="•"/>
            </a:pPr>
            <a:r>
              <a:rPr lang="es-ES" dirty="0"/>
              <a:t>Azure permite a los usuarios ver los límites de recursos de su suscripción, lo que ayuda a comprender la capacidad actual y planificar futuras implementaciones.</a:t>
            </a:r>
          </a:p>
          <a:p>
            <a:pPr>
              <a:buFont typeface="Arial" panose="020B0604020202020204" pitchFamily="34" charset="0"/>
              <a:buChar char="•"/>
            </a:pPr>
            <a:r>
              <a:rPr lang="es-ES" b="1" dirty="0"/>
              <a:t>Límites de Suscripción:</a:t>
            </a:r>
            <a:r>
              <a:rPr lang="es-ES" dirty="0"/>
              <a:t> </a:t>
            </a:r>
          </a:p>
          <a:p>
            <a:pPr marL="742950" lvl="1" indent="-285750">
              <a:buFont typeface="Arial" panose="020B0604020202020204" pitchFamily="34" charset="0"/>
              <a:buChar char="•"/>
            </a:pPr>
            <a:r>
              <a:rPr lang="es-ES" dirty="0"/>
              <a:t>Los límites mostrados son específicos de la suscripción del usuario, lo que significa que pueden variar entre diferentes suscripciones.</a:t>
            </a:r>
          </a:p>
          <a:p>
            <a:pPr>
              <a:buFont typeface="Arial" panose="020B0604020202020204" pitchFamily="34" charset="0"/>
              <a:buChar char="•"/>
            </a:pPr>
            <a:r>
              <a:rPr lang="es-ES" b="1" dirty="0"/>
              <a:t>Solicitud de Aumento de Límites:</a:t>
            </a:r>
            <a:r>
              <a:rPr lang="es-ES" dirty="0"/>
              <a:t> </a:t>
            </a:r>
          </a:p>
          <a:p>
            <a:pPr marL="742950" lvl="1" indent="-285750">
              <a:buFont typeface="Arial" panose="020B0604020202020204" pitchFamily="34" charset="0"/>
              <a:buChar char="•"/>
            </a:pPr>
            <a:r>
              <a:rPr lang="es-ES" dirty="0"/>
              <a:t>Si se necesita un límite mayor, Azure proporciona un proceso para solicitar un aumento a través de una solicitud de soporte.</a:t>
            </a:r>
          </a:p>
          <a:p>
            <a:pPr marL="742950" lvl="1" indent="-285750">
              <a:buFont typeface="Arial" panose="020B0604020202020204" pitchFamily="34" charset="0"/>
              <a:buChar char="•"/>
            </a:pPr>
            <a:r>
              <a:rPr lang="es-ES" dirty="0"/>
              <a:t>El usuario debe llenar la información necesaria y enviarla a soporte.</a:t>
            </a:r>
          </a:p>
          <a:p>
            <a:pPr>
              <a:buFont typeface="Arial" panose="020B0604020202020204" pitchFamily="34" charset="0"/>
              <a:buChar char="•"/>
            </a:pPr>
            <a:r>
              <a:rPr lang="es-ES" b="1" dirty="0"/>
              <a:t>Límites Máximos:</a:t>
            </a:r>
            <a:r>
              <a:rPr lang="es-ES" dirty="0"/>
              <a:t> </a:t>
            </a:r>
          </a:p>
          <a:p>
            <a:pPr marL="742950" lvl="1" indent="-285750">
              <a:buFont typeface="Arial" panose="020B0604020202020204" pitchFamily="34" charset="0"/>
              <a:buChar char="•"/>
            </a:pPr>
            <a:r>
              <a:rPr lang="es-ES" dirty="0"/>
              <a:t>Cada recurso en Azure tiene un límite máximo definido.</a:t>
            </a:r>
          </a:p>
          <a:p>
            <a:pPr marL="742950" lvl="1" indent="-285750">
              <a:buFont typeface="Arial" panose="020B0604020202020204" pitchFamily="34" charset="0"/>
              <a:buChar char="•"/>
            </a:pPr>
            <a:r>
              <a:rPr lang="es-ES" dirty="0"/>
              <a:t>Si el límite actual de un usuario ya ha alcanzado el máximo, no se puede solicitar un aumento adicional.</a:t>
            </a:r>
          </a:p>
          <a:p>
            <a:pPr marL="742950" lvl="1" indent="-285750">
              <a:buFont typeface="Arial" panose="020B0604020202020204" pitchFamily="34" charset="0"/>
              <a:buChar char="•"/>
            </a:pPr>
            <a:r>
              <a:rPr lang="es-ES" dirty="0"/>
              <a:t>La documentación de limites de Azure, contiene los valores máximos de cada recurso.</a:t>
            </a:r>
          </a:p>
          <a:p>
            <a:pPr>
              <a:buFont typeface="Arial" panose="020B0604020202020204" pitchFamily="34" charset="0"/>
              <a:buChar char="•"/>
            </a:pPr>
            <a:r>
              <a:rPr lang="es-ES" b="1" dirty="0"/>
              <a:t>Importancia del Monitoreo:</a:t>
            </a:r>
            <a:r>
              <a:rPr lang="es-ES" dirty="0"/>
              <a:t> </a:t>
            </a:r>
          </a:p>
          <a:p>
            <a:pPr marL="742950" lvl="1" indent="-285750">
              <a:buFont typeface="Arial" panose="020B0604020202020204" pitchFamily="34" charset="0"/>
              <a:buChar char="•"/>
            </a:pPr>
            <a:r>
              <a:rPr lang="es-ES" dirty="0"/>
              <a:t>Es importante monitorear el uso de los recursos para evitar alcanzar los límites y experimentar interrupciones en los servicios.</a:t>
            </a:r>
          </a:p>
          <a:p>
            <a:pPr marL="742950" lvl="1" indent="-285750">
              <a:buFont typeface="Arial" panose="020B0604020202020204" pitchFamily="34" charset="0"/>
              <a:buChar char="•"/>
            </a:pPr>
            <a:r>
              <a:rPr lang="es-ES" dirty="0"/>
              <a:t>Planificar el uso futuro de los recursos permite a los usuarios solicitar aumentos de límites de manera proactiva, si es necesario.</a:t>
            </a:r>
          </a:p>
          <a:p>
            <a:r>
              <a:rPr lang="es-ES" dirty="0"/>
              <a:t>En resumen, Azure proporciona herramientas para monitorear los límites de recursos y solicitar aumentos, lo que ayuda a los usuarios a administrar eficientemente sus implementaciones y evitar problemas de capacidad.</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6343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333604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dirty="0"/>
              <a:t>El Portal de Azure te permite construir, administrar y monitorear todo, desde aplicaciones web simples hasta aplicaciones en la nube complejas, en una única consola unificada.</a:t>
            </a:r>
          </a:p>
          <a:p>
            <a:pPr>
              <a:buFont typeface="Arial" panose="020B0604020202020204" pitchFamily="34" charset="0"/>
              <a:buChar char="•"/>
            </a:pPr>
            <a:r>
              <a:rPr lang="es-ES" dirty="0"/>
              <a:t>Buscar recursos, servicios y documentación.</a:t>
            </a:r>
          </a:p>
          <a:p>
            <a:pPr>
              <a:buFont typeface="Arial" panose="020B0604020202020204" pitchFamily="34" charset="0"/>
              <a:buChar char="•"/>
            </a:pPr>
            <a:r>
              <a:rPr lang="es-ES" dirty="0"/>
              <a:t>Administrar recursos.</a:t>
            </a:r>
          </a:p>
          <a:p>
            <a:pPr>
              <a:buFont typeface="Arial" panose="020B0604020202020204" pitchFamily="34" charset="0"/>
              <a:buChar char="•"/>
            </a:pPr>
            <a:r>
              <a:rPr lang="es-ES" dirty="0"/>
              <a:t>Crear paneles personalizados y favoritos.</a:t>
            </a:r>
          </a:p>
          <a:p>
            <a:pPr>
              <a:buFont typeface="Arial" panose="020B0604020202020204" pitchFamily="34" charset="0"/>
              <a:buChar char="•"/>
            </a:pPr>
            <a:r>
              <a:rPr lang="es-ES" dirty="0"/>
              <a:t>Acceder a Cloud Shell.</a:t>
            </a:r>
          </a:p>
          <a:p>
            <a:pPr>
              <a:buFont typeface="Arial" panose="020B0604020202020204" pitchFamily="34" charset="0"/>
              <a:buChar char="•"/>
            </a:pPr>
            <a:r>
              <a:rPr lang="es-ES" dirty="0"/>
              <a:t>Recibir notificaciones.</a:t>
            </a:r>
          </a:p>
          <a:p>
            <a:pPr>
              <a:buFont typeface="Arial" panose="020B0604020202020204" pitchFamily="34" charset="0"/>
              <a:buChar char="•"/>
            </a:pPr>
            <a:r>
              <a:rPr lang="es-ES" dirty="0"/>
              <a:t>Enlaces a la documentación de Azure.</a:t>
            </a:r>
          </a:p>
          <a:p>
            <a:pPr>
              <a:buNone/>
            </a:pPr>
            <a:r>
              <a:rPr lang="es-ES" dirty="0"/>
              <a:t>✔️ Puedes acceder al portal en </a:t>
            </a:r>
            <a:r>
              <a:rPr lang="es-ES" dirty="0">
                <a:hlinkClick r:id="rId3"/>
              </a:rPr>
              <a:t>https://portal.azure.com</a:t>
            </a:r>
            <a:r>
              <a:rPr lang="es-ES" dirty="0"/>
              <a:t>.</a:t>
            </a:r>
          </a:p>
          <a:p>
            <a:pPr>
              <a:buNone/>
            </a:pPr>
            <a:r>
              <a:rPr lang="es-ES" b="1" dirty="0"/>
              <a:t>Explicación:</a:t>
            </a:r>
            <a:endParaRPr lang="es-ES" dirty="0"/>
          </a:p>
          <a:p>
            <a:pPr>
              <a:buNone/>
            </a:pPr>
            <a:r>
              <a:rPr lang="es-ES" dirty="0"/>
              <a:t>Este texto describe las funcionalidades principales del Portal de Azure, la interfaz gráfica de usuario para administrar los servicios de Azure.</a:t>
            </a:r>
          </a:p>
          <a:p>
            <a:pPr>
              <a:buNone/>
            </a:pPr>
            <a:r>
              <a:rPr lang="es-ES" b="1" dirty="0"/>
              <a:t>Puntos Clave:</a:t>
            </a:r>
            <a:endParaRPr lang="es-ES" dirty="0"/>
          </a:p>
          <a:p>
            <a:pPr>
              <a:buFont typeface="Arial" panose="020B0604020202020204" pitchFamily="34" charset="0"/>
              <a:buChar char="•"/>
            </a:pPr>
            <a:r>
              <a:rPr lang="es-ES" b="1" dirty="0"/>
              <a:t>Consola Unificada:</a:t>
            </a:r>
            <a:r>
              <a:rPr lang="es-ES" dirty="0"/>
              <a:t> </a:t>
            </a:r>
          </a:p>
          <a:p>
            <a:pPr marL="742950" lvl="1" indent="-285750">
              <a:buFont typeface="Arial" panose="020B0604020202020204" pitchFamily="34" charset="0"/>
              <a:buChar char="•"/>
            </a:pPr>
            <a:r>
              <a:rPr lang="es-ES" dirty="0"/>
              <a:t>El Portal de Azure proporciona una única interfaz para administrar todos los aspectos de tu entorno de Azure, simplificando la gestión de recursos complejos.</a:t>
            </a:r>
          </a:p>
          <a:p>
            <a:pPr>
              <a:buFont typeface="Arial" panose="020B0604020202020204" pitchFamily="34" charset="0"/>
              <a:buChar char="•"/>
            </a:pPr>
            <a:r>
              <a:rPr lang="es-ES" b="1" dirty="0"/>
              <a:t>Búsqueda:</a:t>
            </a:r>
            <a:r>
              <a:rPr lang="es-ES" dirty="0"/>
              <a:t> </a:t>
            </a:r>
          </a:p>
          <a:p>
            <a:pPr marL="742950" lvl="1" indent="-285750">
              <a:buFont typeface="Arial" panose="020B0604020202020204" pitchFamily="34" charset="0"/>
              <a:buChar char="•"/>
            </a:pPr>
            <a:r>
              <a:rPr lang="es-ES" dirty="0"/>
              <a:t>Permite buscar rápidamente recursos, servicios y documentación, lo que facilita la navegación y la resolución de problemas.</a:t>
            </a:r>
          </a:p>
          <a:p>
            <a:pPr>
              <a:buFont typeface="Arial" panose="020B0604020202020204" pitchFamily="34" charset="0"/>
              <a:buChar char="•"/>
            </a:pPr>
            <a:r>
              <a:rPr lang="es-ES" b="1" dirty="0"/>
              <a:t>Gestión de Recursos:</a:t>
            </a:r>
            <a:r>
              <a:rPr lang="es-ES" dirty="0"/>
              <a:t> </a:t>
            </a:r>
          </a:p>
          <a:p>
            <a:pPr marL="742950" lvl="1" indent="-285750">
              <a:buFont typeface="Arial" panose="020B0604020202020204" pitchFamily="34" charset="0"/>
              <a:buChar char="•"/>
            </a:pPr>
            <a:r>
              <a:rPr lang="es-ES" dirty="0"/>
              <a:t>Proporciona herramientas para crear, configurar, monitorear y eliminar recursos de Azure.</a:t>
            </a:r>
          </a:p>
          <a:p>
            <a:pPr>
              <a:buFont typeface="Arial" panose="020B0604020202020204" pitchFamily="34" charset="0"/>
              <a:buChar char="•"/>
            </a:pPr>
            <a:r>
              <a:rPr lang="es-ES" b="1" dirty="0"/>
              <a:t>Paneles Personalizados y Favoritos:</a:t>
            </a:r>
            <a:r>
              <a:rPr lang="es-ES" dirty="0"/>
              <a:t> </a:t>
            </a:r>
          </a:p>
          <a:p>
            <a:pPr marL="742950" lvl="1" indent="-285750">
              <a:buFont typeface="Arial" panose="020B0604020202020204" pitchFamily="34" charset="0"/>
              <a:buChar char="•"/>
            </a:pPr>
            <a:r>
              <a:rPr lang="es-ES" dirty="0"/>
              <a:t>Los usuarios pueden crear paneles personalizados para visualizar la información más relevante y guardar recursos y servicios como favoritos para un acceso rápido.</a:t>
            </a:r>
          </a:p>
          <a:p>
            <a:pPr>
              <a:buFont typeface="Arial" panose="020B0604020202020204" pitchFamily="34" charset="0"/>
              <a:buChar char="•"/>
            </a:pPr>
            <a:r>
              <a:rPr lang="es-ES" b="1" dirty="0"/>
              <a:t>Cloud Shell:</a:t>
            </a:r>
            <a:r>
              <a:rPr lang="es-ES" dirty="0"/>
              <a:t> </a:t>
            </a:r>
          </a:p>
          <a:p>
            <a:pPr marL="742950" lvl="1" indent="-285750">
              <a:buFont typeface="Arial" panose="020B0604020202020204" pitchFamily="34" charset="0"/>
              <a:buChar char="•"/>
            </a:pPr>
            <a:r>
              <a:rPr lang="es-ES" dirty="0"/>
              <a:t>Integra Cloud Shell, un entorno de línea de comandos basado en navegador, que permite administrar los recursos de Azure mediante PowerShell o </a:t>
            </a:r>
            <a:r>
              <a:rPr lang="es-ES" dirty="0" err="1"/>
              <a:t>Bash</a:t>
            </a:r>
            <a:r>
              <a:rPr lang="es-ES" dirty="0"/>
              <a:t>.</a:t>
            </a:r>
          </a:p>
          <a:p>
            <a:pPr>
              <a:buFont typeface="Arial" panose="020B0604020202020204" pitchFamily="34" charset="0"/>
              <a:buChar char="•"/>
            </a:pPr>
            <a:r>
              <a:rPr lang="es-ES" b="1" dirty="0"/>
              <a:t>Notificaciones:</a:t>
            </a:r>
            <a:r>
              <a:rPr lang="es-ES" dirty="0"/>
              <a:t> </a:t>
            </a:r>
          </a:p>
          <a:p>
            <a:pPr marL="742950" lvl="1" indent="-285750">
              <a:buFont typeface="Arial" panose="020B0604020202020204" pitchFamily="34" charset="0"/>
              <a:buChar char="•"/>
            </a:pPr>
            <a:r>
              <a:rPr lang="es-ES" dirty="0"/>
              <a:t>Muestra notificaciones sobre el estado de los recursos, alertas y otras actualizaciones importantes.</a:t>
            </a:r>
          </a:p>
          <a:p>
            <a:pPr>
              <a:buFont typeface="Arial" panose="020B0604020202020204" pitchFamily="34" charset="0"/>
              <a:buChar char="•"/>
            </a:pPr>
            <a:r>
              <a:rPr lang="es-ES" b="1" dirty="0"/>
              <a:t>Documentación de Azure:</a:t>
            </a:r>
            <a:r>
              <a:rPr lang="es-ES" dirty="0"/>
              <a:t> </a:t>
            </a:r>
          </a:p>
          <a:p>
            <a:pPr marL="742950" lvl="1" indent="-285750">
              <a:buFont typeface="Arial" panose="020B0604020202020204" pitchFamily="34" charset="0"/>
              <a:buChar char="•"/>
            </a:pPr>
            <a:r>
              <a:rPr lang="es-ES" dirty="0"/>
              <a:t>Proporciona enlaces directos a la documentación oficial de Azure, lo que facilita la búsqueda de información y la resolución de problemas.</a:t>
            </a:r>
          </a:p>
          <a:p>
            <a:pPr>
              <a:buFont typeface="Arial" panose="020B0604020202020204" pitchFamily="34" charset="0"/>
              <a:buChar char="•"/>
            </a:pPr>
            <a:r>
              <a:rPr lang="es-ES" b="1" dirty="0"/>
              <a:t>Acceso:</a:t>
            </a:r>
            <a:r>
              <a:rPr lang="es-ES" dirty="0"/>
              <a:t> </a:t>
            </a:r>
          </a:p>
          <a:p>
            <a:pPr marL="742950" lvl="1" indent="-285750">
              <a:buFont typeface="Arial" panose="020B0604020202020204" pitchFamily="34" charset="0"/>
              <a:buChar char="•"/>
            </a:pPr>
            <a:r>
              <a:rPr lang="es-ES" dirty="0"/>
              <a:t>El portal se encuentra en la dirección web: </a:t>
            </a:r>
            <a:r>
              <a:rPr lang="es-ES" dirty="0">
                <a:hlinkClick r:id="rId3"/>
              </a:rPr>
              <a:t>https://portal.azure.com</a:t>
            </a:r>
            <a:r>
              <a:rPr lang="es-ES" dirty="0"/>
              <a:t>.</a:t>
            </a:r>
          </a:p>
          <a:p>
            <a:r>
              <a:rPr lang="es-ES" dirty="0"/>
              <a:t>En resumen, el Portal de Azure es una herramienta esencial para administrar los servicios de Azure, ofreciendo una interfaz gráfica intuitiva y completa para todas las tareas de gestión.</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589700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Aplicación Móvil de Azure</a:t>
            </a:r>
            <a:endParaRPr lang="es-ES" dirty="0"/>
          </a:p>
          <a:p>
            <a:pPr>
              <a:buNone/>
            </a:pPr>
            <a:r>
              <a:rPr lang="es-ES" dirty="0"/>
              <a:t>La aplicación móvil de Azure te ayuda a realizar un seguimiento de tus recursos mientras estás en movimiento:</a:t>
            </a:r>
          </a:p>
          <a:p>
            <a:pPr>
              <a:buFont typeface="Arial" panose="020B0604020202020204" pitchFamily="34" charset="0"/>
              <a:buChar char="•"/>
            </a:pPr>
            <a:r>
              <a:rPr lang="es-ES" b="1" dirty="0"/>
              <a:t>Mantente conectado a la nube y verifica el estado y las métricas críticas en cualquier momento y lugar.</a:t>
            </a:r>
            <a:r>
              <a:rPr lang="es-ES" dirty="0"/>
              <a:t> Con la aplicación móvil de Azure, no necesitas estar frente a tu computadora para vigilar tus recursos de Azure, como máquinas virtuales y aplicaciones web. Mantente conectado sin importar dónde estés desde tu dispositivo móvil iOS o Android.</a:t>
            </a:r>
          </a:p>
          <a:p>
            <a:pPr>
              <a:buFont typeface="Arial" panose="020B0604020202020204" pitchFamily="34" charset="0"/>
              <a:buChar char="•"/>
            </a:pPr>
            <a:r>
              <a:rPr lang="es-ES" b="1" dirty="0"/>
              <a:t>Diagnostica y soluciona problemas rápidamente con Azure Mobile.</a:t>
            </a:r>
            <a:r>
              <a:rPr lang="es-ES" dirty="0"/>
              <a:t> Verifica las alertas, visualiza las métricas y toma medidas correctivas para solucionar problemas comunes. Reinicia una aplicación web o conéctate directamente a una máquina virtual. Sé ágil y responde a los problemas más rápido con la aplicación móvil de Azure.</a:t>
            </a:r>
          </a:p>
          <a:p>
            <a:pPr>
              <a:buFont typeface="Arial" panose="020B0604020202020204" pitchFamily="34" charset="0"/>
              <a:buChar char="•"/>
            </a:pPr>
            <a:r>
              <a:rPr lang="es-ES" b="1" dirty="0"/>
              <a:t>Ejecuta comandos para administrar tus recursos de Azure.</a:t>
            </a:r>
            <a:r>
              <a:rPr lang="es-ES" dirty="0"/>
              <a:t> ¿Quieres usar la línea de comandos? Ejecuta comandos ad hoc de la CLI de Azure o PowerShell desde la aplicación móvil de Azure. Mantén el control de tus recursos y toma medidas correctivas, como iniciar y detener máquinas virtuales y aplicaciones web.</a:t>
            </a:r>
          </a:p>
          <a:p>
            <a:pPr>
              <a:buNone/>
            </a:pPr>
            <a:r>
              <a:rPr lang="es-ES" b="1" dirty="0"/>
              <a:t>Explicación:</a:t>
            </a:r>
            <a:endParaRPr lang="es-ES" dirty="0"/>
          </a:p>
          <a:p>
            <a:pPr>
              <a:buNone/>
            </a:pPr>
            <a:r>
              <a:rPr lang="es-ES" dirty="0"/>
              <a:t>Este texto describe las funcionalidades principales de la aplicación móvil de Azure, diseñada para permitir a los usuarios administrar sus recursos de Azure desde dispositivos móviles.</a:t>
            </a:r>
          </a:p>
          <a:p>
            <a:pPr>
              <a:buNone/>
            </a:pPr>
            <a:r>
              <a:rPr lang="es-ES" b="1" dirty="0"/>
              <a:t>Puntos Clave:</a:t>
            </a:r>
            <a:endParaRPr lang="es-ES" dirty="0"/>
          </a:p>
          <a:p>
            <a:pPr>
              <a:buFont typeface="Arial" panose="020B0604020202020204" pitchFamily="34" charset="0"/>
              <a:buChar char="•"/>
            </a:pPr>
            <a:r>
              <a:rPr lang="es-ES" b="1" dirty="0"/>
              <a:t>Acceso Remoto y Monitoreo:</a:t>
            </a:r>
            <a:r>
              <a:rPr lang="es-ES" dirty="0"/>
              <a:t> </a:t>
            </a:r>
          </a:p>
          <a:p>
            <a:pPr marL="742950" lvl="1" indent="-285750">
              <a:buFont typeface="Arial" panose="020B0604020202020204" pitchFamily="34" charset="0"/>
              <a:buChar char="•"/>
            </a:pPr>
            <a:r>
              <a:rPr lang="es-ES" dirty="0"/>
              <a:t>La aplicación permite a los usuarios monitorear el estado y las métricas de sus recursos de Azure desde cualquier lugar, lo que proporciona flexibilidad y disponibilidad.</a:t>
            </a:r>
          </a:p>
          <a:p>
            <a:pPr marL="742950" lvl="1" indent="-285750">
              <a:buFont typeface="Arial" panose="020B0604020202020204" pitchFamily="34" charset="0"/>
              <a:buChar char="•"/>
            </a:pPr>
            <a:r>
              <a:rPr lang="es-ES" dirty="0"/>
              <a:t>Esto es especialmente útil para situaciones en las que el acceso a una computadora de escritorio no es posible.</a:t>
            </a:r>
          </a:p>
          <a:p>
            <a:pPr>
              <a:buFont typeface="Arial" panose="020B0604020202020204" pitchFamily="34" charset="0"/>
              <a:buChar char="•"/>
            </a:pPr>
            <a:r>
              <a:rPr lang="es-ES" b="1" dirty="0"/>
              <a:t>Diagnóstico y Solución de Problemas:</a:t>
            </a:r>
            <a:r>
              <a:rPr lang="es-ES" dirty="0"/>
              <a:t> </a:t>
            </a:r>
          </a:p>
          <a:p>
            <a:pPr marL="742950" lvl="1" indent="-285750">
              <a:buFont typeface="Arial" panose="020B0604020202020204" pitchFamily="34" charset="0"/>
              <a:buChar char="•"/>
            </a:pPr>
            <a:r>
              <a:rPr lang="es-ES" dirty="0"/>
              <a:t>La aplicación facilita la identificación y resolución rápida de problemas al proporcionar acceso a alertas, métricas y acciones correctivas.</a:t>
            </a:r>
          </a:p>
          <a:p>
            <a:pPr marL="742950" lvl="1" indent="-285750">
              <a:buFont typeface="Arial" panose="020B0604020202020204" pitchFamily="34" charset="0"/>
              <a:buChar char="•"/>
            </a:pPr>
            <a:r>
              <a:rPr lang="es-ES" dirty="0"/>
              <a:t>Los usuarios pueden realizar tareas comunes, como reiniciar aplicaciones web o conectarse a máquinas virtuales, directamente desde sus dispositivos móviles.</a:t>
            </a:r>
          </a:p>
          <a:p>
            <a:pPr>
              <a:buFont typeface="Arial" panose="020B0604020202020204" pitchFamily="34" charset="0"/>
              <a:buChar char="•"/>
            </a:pPr>
            <a:r>
              <a:rPr lang="es-ES" b="1" dirty="0"/>
              <a:t>Administración a través de Línea de Comandos:</a:t>
            </a:r>
            <a:r>
              <a:rPr lang="es-ES" dirty="0"/>
              <a:t> </a:t>
            </a:r>
          </a:p>
          <a:p>
            <a:pPr marL="742950" lvl="1" indent="-285750">
              <a:buFont typeface="Arial" panose="020B0604020202020204" pitchFamily="34" charset="0"/>
              <a:buChar char="•"/>
            </a:pPr>
            <a:r>
              <a:rPr lang="es-ES" dirty="0"/>
              <a:t>La aplicación permite a los usuarios ejecutar comandos de la CLI de Azure o PowerShell, lo que proporciona un control granular sobre sus recursos.</a:t>
            </a:r>
          </a:p>
          <a:p>
            <a:pPr marL="742950" lvl="1" indent="-285750">
              <a:buFont typeface="Arial" panose="020B0604020202020204" pitchFamily="34" charset="0"/>
              <a:buChar char="•"/>
            </a:pPr>
            <a:r>
              <a:rPr lang="es-ES" dirty="0"/>
              <a:t>Esto es útil para usuarios que prefieren la línea de comandos o necesitan realizar tareas de administración específicas.</a:t>
            </a:r>
          </a:p>
          <a:p>
            <a:pPr>
              <a:buFont typeface="Arial" panose="020B0604020202020204" pitchFamily="34" charset="0"/>
              <a:buChar char="•"/>
            </a:pPr>
            <a:r>
              <a:rPr lang="es-ES" b="1" dirty="0"/>
              <a:t>Funcionalidad en Movimiento:</a:t>
            </a:r>
            <a:r>
              <a:rPr lang="es-ES" dirty="0"/>
              <a:t> </a:t>
            </a:r>
          </a:p>
          <a:p>
            <a:pPr marL="742950" lvl="1" indent="-285750">
              <a:buFont typeface="Arial" panose="020B0604020202020204" pitchFamily="34" charset="0"/>
              <a:buChar char="•"/>
            </a:pPr>
            <a:r>
              <a:rPr lang="es-ES" dirty="0"/>
              <a:t>La aplicación está diseñada para la movilidad, permitiendo a los administradores de Azure a actuar </a:t>
            </a:r>
            <a:r>
              <a:rPr lang="es-ES" dirty="0" err="1"/>
              <a:t>rapidamente</a:t>
            </a:r>
            <a:r>
              <a:rPr lang="es-ES" dirty="0"/>
              <a:t> a cualquier problema, sin importar su ubicación.</a:t>
            </a:r>
          </a:p>
          <a:p>
            <a:pPr>
              <a:buFont typeface="Arial" panose="020B0604020202020204" pitchFamily="34" charset="0"/>
              <a:buChar char="•"/>
            </a:pPr>
            <a:r>
              <a:rPr lang="es-ES" b="1" dirty="0"/>
              <a:t>Plataformas:</a:t>
            </a:r>
            <a:r>
              <a:rPr lang="es-ES" dirty="0"/>
              <a:t> </a:t>
            </a:r>
          </a:p>
          <a:p>
            <a:pPr marL="742950" lvl="1" indent="-285750">
              <a:buFont typeface="Arial" panose="020B0604020202020204" pitchFamily="34" charset="0"/>
              <a:buChar char="•"/>
            </a:pPr>
            <a:r>
              <a:rPr lang="es-ES" dirty="0"/>
              <a:t>La aplicación esta disponible para los sistemas operativos iOS y Android.</a:t>
            </a:r>
          </a:p>
          <a:p>
            <a:r>
              <a:rPr lang="es-ES" dirty="0"/>
              <a:t>En resumen, la aplicación móvil de Azure es una herramienta valiosa para los administradores de Azure que necesitan monitorear y administrar sus recursos mientras están en movimiento, proporcionando acceso a información crítica y funcionalidades de administración desde dispositivos móviles.</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1755783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84623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Azure Cloud Shell</a:t>
            </a:r>
            <a:endParaRPr lang="es-ES" dirty="0"/>
          </a:p>
          <a:p>
            <a:pPr>
              <a:buNone/>
            </a:pPr>
            <a:r>
              <a:rPr lang="es-ES" dirty="0"/>
              <a:t>Azure Cloud Shell es un </a:t>
            </a:r>
            <a:r>
              <a:rPr lang="es-ES" dirty="0" err="1"/>
              <a:t>shell</a:t>
            </a:r>
            <a:r>
              <a:rPr lang="es-ES" dirty="0"/>
              <a:t> interactivo accesible desde el navegador para administrar recursos de Azure. Proporciona la flexibilidad de elegir la experiencia de </a:t>
            </a:r>
            <a:r>
              <a:rPr lang="es-ES" dirty="0" err="1"/>
              <a:t>shell</a:t>
            </a:r>
            <a:r>
              <a:rPr lang="es-ES" dirty="0"/>
              <a:t> que mejor se adapte a tu forma de trabajar. Los usuarios de Linux pueden optar por una experiencia </a:t>
            </a:r>
            <a:r>
              <a:rPr lang="es-ES" dirty="0" err="1"/>
              <a:t>Bash</a:t>
            </a:r>
            <a:r>
              <a:rPr lang="es-ES" dirty="0"/>
              <a:t>, mientras que los usuarios de Windows pueden optar por PowerShell.</a:t>
            </a:r>
          </a:p>
          <a:p>
            <a:pPr>
              <a:buNone/>
            </a:pPr>
            <a:r>
              <a:rPr lang="es-ES" dirty="0"/>
              <a:t>Cloud Shell permite el acceso a una experiencia de línea de comandos basada en navegador</a:t>
            </a:r>
            <a:r>
              <a:rPr lang="es-ES" baseline="30000" dirty="0"/>
              <a:t> 1 </a:t>
            </a:r>
            <a:r>
              <a:rPr lang="es-ES" dirty="0"/>
              <a:t>diseñada teniendo en cuenta las tareas de administración de Azure. Aprovecha Cloud Shell para trabajar sin depender de una máquina local de una manera que solo la nube puede proporcionar.   </a:t>
            </a:r>
          </a:p>
          <a:p>
            <a:pPr>
              <a:buNone/>
            </a:pPr>
            <a:r>
              <a:rPr lang="es-ES" dirty="0">
                <a:hlinkClick r:id="rId3"/>
              </a:rPr>
              <a:t>1. es.scribd.com </a:t>
            </a:r>
          </a:p>
          <a:p>
            <a:pPr>
              <a:buNone/>
            </a:pPr>
            <a:r>
              <a:rPr lang="es-ES" dirty="0">
                <a:hlinkClick r:id="rId3"/>
              </a:rPr>
              <a:t>es.scribd.com</a:t>
            </a:r>
          </a:p>
          <a:p>
            <a:pPr>
              <a:buNone/>
            </a:pPr>
            <a:r>
              <a:rPr lang="es-ES" b="1" dirty="0"/>
              <a:t>Características de Azure Cloud Shell</a:t>
            </a:r>
            <a:endParaRPr lang="es-ES" dirty="0"/>
          </a:p>
          <a:p>
            <a:pPr>
              <a:buFont typeface="Arial" panose="020B0604020202020204" pitchFamily="34" charset="0"/>
              <a:buChar char="•"/>
            </a:pPr>
            <a:r>
              <a:rPr lang="es-ES" dirty="0"/>
              <a:t>Es temporal y requiere que se monte un recurso compartido de Azure Files nuevo o existente.</a:t>
            </a:r>
          </a:p>
          <a:p>
            <a:pPr>
              <a:buFont typeface="Arial" panose="020B0604020202020204" pitchFamily="34" charset="0"/>
              <a:buChar char="•"/>
            </a:pPr>
            <a:r>
              <a:rPr lang="es-ES" dirty="0"/>
              <a:t>Ofrece un editor de texto gráfico integrado basado en el editor de código abierto </a:t>
            </a:r>
            <a:r>
              <a:rPr lang="es-ES" dirty="0" err="1"/>
              <a:t>Monaco</a:t>
            </a:r>
            <a:r>
              <a:rPr lang="es-ES" dirty="0"/>
              <a:t> Editor.</a:t>
            </a:r>
          </a:p>
          <a:p>
            <a:pPr>
              <a:buFont typeface="Arial" panose="020B0604020202020204" pitchFamily="34" charset="0"/>
              <a:buChar char="•"/>
            </a:pPr>
            <a:r>
              <a:rPr lang="es-ES" dirty="0"/>
              <a:t>Se autentica automáticamente para un acceso instantáneo a tus recursos.</a:t>
            </a:r>
          </a:p>
          <a:p>
            <a:pPr>
              <a:buFont typeface="Arial" panose="020B0604020202020204" pitchFamily="34" charset="0"/>
              <a:buChar char="•"/>
            </a:pPr>
            <a:r>
              <a:rPr lang="es-ES" dirty="0"/>
              <a:t>Se ejecuta en un host temporal proporcionado por sesión y por usuario.</a:t>
            </a:r>
          </a:p>
          <a:p>
            <a:pPr>
              <a:buFont typeface="Arial" panose="020B0604020202020204" pitchFamily="34" charset="0"/>
              <a:buChar char="•"/>
            </a:pPr>
            <a:r>
              <a:rPr lang="es-ES" dirty="0"/>
              <a:t>Se agota el tiempo de espera después de 20 minutos sin actividad interactiva.</a:t>
            </a:r>
          </a:p>
          <a:p>
            <a:pPr>
              <a:buFont typeface="Arial" panose="020B0604020202020204" pitchFamily="34" charset="0"/>
              <a:buChar char="•"/>
            </a:pPr>
            <a:r>
              <a:rPr lang="es-ES" dirty="0"/>
              <a:t>Requiere un grupo de recursos, una cuenta de almacenamiento y un recurso compartido de Azure Files.</a:t>
            </a:r>
          </a:p>
          <a:p>
            <a:pPr>
              <a:buFont typeface="Arial" panose="020B0604020202020204" pitchFamily="34" charset="0"/>
              <a:buChar char="•"/>
            </a:pPr>
            <a:r>
              <a:rPr lang="es-ES" dirty="0"/>
              <a:t>Utiliza el mismo recurso compartido de Azure Files tanto para </a:t>
            </a:r>
            <a:r>
              <a:rPr lang="es-ES" dirty="0" err="1"/>
              <a:t>Bash</a:t>
            </a:r>
            <a:r>
              <a:rPr lang="es-ES" dirty="0"/>
              <a:t> como para PowerShell.</a:t>
            </a:r>
          </a:p>
          <a:p>
            <a:pPr>
              <a:buFont typeface="Arial" panose="020B0604020202020204" pitchFamily="34" charset="0"/>
              <a:buChar char="•"/>
            </a:pPr>
            <a:r>
              <a:rPr lang="es-ES" dirty="0"/>
              <a:t>Se asigna una máquina por cuenta de usuario.</a:t>
            </a:r>
          </a:p>
          <a:p>
            <a:pPr>
              <a:buFont typeface="Arial" panose="020B0604020202020204" pitchFamily="34" charset="0"/>
              <a:buChar char="•"/>
            </a:pPr>
            <a:r>
              <a:rPr lang="es-ES" dirty="0"/>
              <a:t>Persiste $HOME usando una imagen de 5 GB alojada en tu recurso compartido de archivos.</a:t>
            </a:r>
          </a:p>
          <a:p>
            <a:pPr>
              <a:buFont typeface="Arial" panose="020B0604020202020204" pitchFamily="34" charset="0"/>
              <a:buChar char="•"/>
            </a:pPr>
            <a:r>
              <a:rPr lang="es-ES" dirty="0"/>
              <a:t>Los permisos se establecen como un usuario Linux normal en </a:t>
            </a:r>
            <a:r>
              <a:rPr lang="es-ES" dirty="0" err="1"/>
              <a:t>Bash</a:t>
            </a:r>
            <a:r>
              <a:rPr lang="es-ES" dirty="0"/>
              <a:t>.</a:t>
            </a:r>
          </a:p>
          <a:p>
            <a:pPr>
              <a:buNone/>
            </a:pPr>
            <a:r>
              <a:rPr lang="es-ES" b="1" dirty="0"/>
              <a:t>Explicación:</a:t>
            </a:r>
            <a:endParaRPr lang="es-ES" dirty="0"/>
          </a:p>
          <a:p>
            <a:pPr>
              <a:buNone/>
            </a:pPr>
            <a:r>
              <a:rPr lang="es-ES" dirty="0"/>
              <a:t>Este texto describe Azure Cloud Shell, una herramienta basada en navegador que proporciona un entorno de línea de comandos para administrar recursos de Azure.</a:t>
            </a:r>
          </a:p>
          <a:p>
            <a:pPr>
              <a:buNone/>
            </a:pPr>
            <a:r>
              <a:rPr lang="es-ES" b="1" dirty="0"/>
              <a:t>Puntos Clave:</a:t>
            </a:r>
            <a:endParaRPr lang="es-ES" dirty="0"/>
          </a:p>
          <a:p>
            <a:pPr>
              <a:buFont typeface="Arial" panose="020B0604020202020204" pitchFamily="34" charset="0"/>
              <a:buChar char="•"/>
            </a:pPr>
            <a:r>
              <a:rPr lang="es-ES" b="1" dirty="0"/>
              <a:t>Acceso Basado en Navegador:</a:t>
            </a:r>
            <a:r>
              <a:rPr lang="es-ES" dirty="0"/>
              <a:t> </a:t>
            </a:r>
          </a:p>
          <a:p>
            <a:pPr marL="742950" lvl="1" indent="-285750">
              <a:buFont typeface="Arial" panose="020B0604020202020204" pitchFamily="34" charset="0"/>
              <a:buChar char="•"/>
            </a:pPr>
            <a:r>
              <a:rPr lang="es-ES" dirty="0"/>
              <a:t>Cloud Shell permite a los usuarios acceder a un entorno de línea de comandos directamente desde su navegador, eliminando la necesidad de instalar herramientas locales.</a:t>
            </a:r>
          </a:p>
          <a:p>
            <a:pPr>
              <a:buFont typeface="Arial" panose="020B0604020202020204" pitchFamily="34" charset="0"/>
              <a:buChar char="•"/>
            </a:pPr>
            <a:r>
              <a:rPr lang="es-ES" b="1" dirty="0"/>
              <a:t>Flexibilidad de Shell:</a:t>
            </a:r>
            <a:r>
              <a:rPr lang="es-ES" dirty="0"/>
              <a:t> </a:t>
            </a:r>
          </a:p>
          <a:p>
            <a:pPr marL="742950" lvl="1" indent="-285750">
              <a:buFont typeface="Arial" panose="020B0604020202020204" pitchFamily="34" charset="0"/>
              <a:buChar char="•"/>
            </a:pPr>
            <a:r>
              <a:rPr lang="es-ES" dirty="0"/>
              <a:t>Los usuarios pueden elegir entre </a:t>
            </a:r>
            <a:r>
              <a:rPr lang="es-ES" dirty="0" err="1"/>
              <a:t>Bash</a:t>
            </a:r>
            <a:r>
              <a:rPr lang="es-ES" dirty="0"/>
              <a:t> (para usuarios de Linux) y PowerShell (para usuarios de Windows), lo que proporciona flexibilidad y familiaridad.</a:t>
            </a:r>
          </a:p>
          <a:p>
            <a:pPr>
              <a:buFont typeface="Arial" panose="020B0604020202020204" pitchFamily="34" charset="0"/>
              <a:buChar char="•"/>
            </a:pPr>
            <a:r>
              <a:rPr lang="es-ES" b="1" dirty="0"/>
              <a:t>Administración de Azure:</a:t>
            </a:r>
            <a:r>
              <a:rPr lang="es-ES" dirty="0"/>
              <a:t> </a:t>
            </a:r>
          </a:p>
          <a:p>
            <a:pPr marL="742950" lvl="1" indent="-285750">
              <a:buFont typeface="Arial" panose="020B0604020202020204" pitchFamily="34" charset="0"/>
              <a:buChar char="•"/>
            </a:pPr>
            <a:r>
              <a:rPr lang="es-ES" dirty="0"/>
              <a:t>Cloud Shell está diseñado específicamente para tareas de administración de Azure, proporcionando acceso a las herramientas y comandos necesarios.</a:t>
            </a:r>
          </a:p>
          <a:p>
            <a:pPr>
              <a:buFont typeface="Arial" panose="020B0604020202020204" pitchFamily="34" charset="0"/>
              <a:buChar char="•"/>
            </a:pPr>
            <a:r>
              <a:rPr lang="es-ES" b="1" dirty="0"/>
              <a:t>Características Clave:</a:t>
            </a:r>
            <a:r>
              <a:rPr lang="es-ES" dirty="0"/>
              <a:t> </a:t>
            </a:r>
          </a:p>
          <a:p>
            <a:pPr marL="742950" lvl="1" indent="-285750">
              <a:buFont typeface="Arial" panose="020B0604020202020204" pitchFamily="34" charset="0"/>
              <a:buChar char="•"/>
            </a:pPr>
            <a:r>
              <a:rPr lang="es-ES" b="1" dirty="0"/>
              <a:t>Temporalidad:</a:t>
            </a:r>
            <a:r>
              <a:rPr lang="es-ES" dirty="0"/>
              <a:t> Cloud Shell es una sesión temporal, lo que significa que los cambios no persistirán a menos que se guarden en el almacenamiento persistente.</a:t>
            </a:r>
          </a:p>
          <a:p>
            <a:pPr marL="742950" lvl="1" indent="-285750">
              <a:buFont typeface="Arial" panose="020B0604020202020204" pitchFamily="34" charset="0"/>
              <a:buChar char="•"/>
            </a:pPr>
            <a:r>
              <a:rPr lang="es-ES" b="1" dirty="0"/>
              <a:t>Editor de Texto Integrado:</a:t>
            </a:r>
            <a:r>
              <a:rPr lang="es-ES" dirty="0"/>
              <a:t> Incluye un editor de texto basado en </a:t>
            </a:r>
            <a:r>
              <a:rPr lang="es-ES" dirty="0" err="1"/>
              <a:t>Monaco</a:t>
            </a:r>
            <a:r>
              <a:rPr lang="es-ES" dirty="0"/>
              <a:t> Editor, lo que permite editar archivos directamente en el entorno Cloud Shell.</a:t>
            </a:r>
          </a:p>
          <a:p>
            <a:pPr marL="742950" lvl="1" indent="-285750">
              <a:buFont typeface="Arial" panose="020B0604020202020204" pitchFamily="34" charset="0"/>
              <a:buChar char="•"/>
            </a:pPr>
            <a:r>
              <a:rPr lang="es-ES" b="1" dirty="0"/>
              <a:t>Autenticación Automática:</a:t>
            </a:r>
            <a:r>
              <a:rPr lang="es-ES" dirty="0"/>
              <a:t> Cloud Shell se autentica automáticamente con la cuenta de Azure del usuario, proporcionando acceso instantáneo a los recursos.</a:t>
            </a:r>
          </a:p>
          <a:p>
            <a:pPr marL="742950" lvl="1" indent="-285750">
              <a:buFont typeface="Arial" panose="020B0604020202020204" pitchFamily="34" charset="0"/>
              <a:buChar char="•"/>
            </a:pPr>
            <a:r>
              <a:rPr lang="es-ES" b="1" dirty="0"/>
              <a:t>Host Temporal:</a:t>
            </a:r>
            <a:r>
              <a:rPr lang="es-ES" dirty="0"/>
              <a:t> Se ejecuta en un host temporal proporcionado por sesión y por usuario, lo que garantiza el aislamiento y la seguridad.</a:t>
            </a:r>
          </a:p>
          <a:p>
            <a:pPr marL="742950" lvl="1" indent="-285750">
              <a:buFont typeface="Arial" panose="020B0604020202020204" pitchFamily="34" charset="0"/>
              <a:buChar char="•"/>
            </a:pPr>
            <a:r>
              <a:rPr lang="es-ES" b="1" dirty="0"/>
              <a:t>Tiempo de Espera:</a:t>
            </a:r>
            <a:r>
              <a:rPr lang="es-ES" dirty="0"/>
              <a:t> La sesión de Cloud Shell se agota después de 20 minutos de inactividad para conservar los recursos.</a:t>
            </a:r>
          </a:p>
          <a:p>
            <a:pPr marL="742950" lvl="1" indent="-285750">
              <a:buFont typeface="Arial" panose="020B0604020202020204" pitchFamily="34" charset="0"/>
              <a:buChar char="•"/>
            </a:pPr>
            <a:r>
              <a:rPr lang="es-ES" b="1" dirty="0"/>
              <a:t>Requisitos de Almacenamiento:</a:t>
            </a:r>
            <a:r>
              <a:rPr lang="es-ES" dirty="0"/>
              <a:t> Requiere un grupo de recursos, una cuenta de almacenamiento y un recurso compartido de Azure Files para persistir los datos.</a:t>
            </a:r>
          </a:p>
          <a:p>
            <a:pPr marL="742950" lvl="1" indent="-285750">
              <a:buFont typeface="Arial" panose="020B0604020202020204" pitchFamily="34" charset="0"/>
              <a:buChar char="•"/>
            </a:pPr>
            <a:r>
              <a:rPr lang="es-ES" b="1" dirty="0"/>
              <a:t>Recurso Compartido de Archivos Compartido:</a:t>
            </a:r>
            <a:r>
              <a:rPr lang="es-ES" dirty="0"/>
              <a:t> Tanto </a:t>
            </a:r>
            <a:r>
              <a:rPr lang="es-ES" dirty="0" err="1"/>
              <a:t>Bash</a:t>
            </a:r>
            <a:r>
              <a:rPr lang="es-ES" dirty="0"/>
              <a:t> como PowerShell utilizan el mismo recurso compartido de Azure Files.</a:t>
            </a:r>
          </a:p>
          <a:p>
            <a:pPr marL="742950" lvl="1" indent="-285750">
              <a:buFont typeface="Arial" panose="020B0604020202020204" pitchFamily="34" charset="0"/>
              <a:buChar char="•"/>
            </a:pPr>
            <a:r>
              <a:rPr lang="es-ES" b="1" dirty="0"/>
              <a:t>Máquina por Usuario:</a:t>
            </a:r>
            <a:r>
              <a:rPr lang="es-ES" dirty="0"/>
              <a:t> Se asigna una máquina virtual a cada usuario que utiliza Cloud Shell.</a:t>
            </a:r>
          </a:p>
          <a:p>
            <a:pPr marL="742950" lvl="1" indent="-285750">
              <a:buFont typeface="Arial" panose="020B0604020202020204" pitchFamily="34" charset="0"/>
              <a:buChar char="•"/>
            </a:pPr>
            <a:r>
              <a:rPr lang="es-ES" b="1" dirty="0"/>
              <a:t>Persistencia de $HOME:</a:t>
            </a:r>
            <a:r>
              <a:rPr lang="es-ES" dirty="0"/>
              <a:t> El directorio $HOME se persiste mediante una imagen de 5 GB almacenada en el recurso compartido de archivos.</a:t>
            </a:r>
          </a:p>
          <a:p>
            <a:pPr marL="742950" lvl="1" indent="-285750">
              <a:buFont typeface="Arial" panose="020B0604020202020204" pitchFamily="34" charset="0"/>
              <a:buChar char="•"/>
            </a:pPr>
            <a:r>
              <a:rPr lang="es-ES" b="1" dirty="0"/>
              <a:t>Permisos de Linux:</a:t>
            </a:r>
            <a:r>
              <a:rPr lang="es-ES" dirty="0"/>
              <a:t> Los permisos en el entorno </a:t>
            </a:r>
            <a:r>
              <a:rPr lang="es-ES" dirty="0" err="1"/>
              <a:t>Bash</a:t>
            </a:r>
            <a:r>
              <a:rPr lang="es-ES" dirty="0"/>
              <a:t> se establecen como los de un usuario Linux normal.</a:t>
            </a:r>
          </a:p>
          <a:p>
            <a:pPr>
              <a:buFont typeface="Arial" panose="020B0604020202020204" pitchFamily="34" charset="0"/>
              <a:buChar char="•"/>
            </a:pPr>
            <a:r>
              <a:rPr lang="es-ES" b="1" dirty="0"/>
              <a:t>Ventajas:</a:t>
            </a:r>
            <a:r>
              <a:rPr lang="es-ES" dirty="0"/>
              <a:t> </a:t>
            </a:r>
          </a:p>
          <a:p>
            <a:pPr marL="742950" lvl="1" indent="-285750">
              <a:buFont typeface="Arial" panose="020B0604020202020204" pitchFamily="34" charset="0"/>
              <a:buChar char="•"/>
            </a:pPr>
            <a:r>
              <a:rPr lang="es-ES" dirty="0"/>
              <a:t>Permite la administración de Azure desde cualquier lugar con un navegador.</a:t>
            </a:r>
          </a:p>
          <a:p>
            <a:pPr marL="742950" lvl="1" indent="-285750">
              <a:buFont typeface="Arial" panose="020B0604020202020204" pitchFamily="34" charset="0"/>
              <a:buChar char="•"/>
            </a:pPr>
            <a:r>
              <a:rPr lang="es-ES" dirty="0"/>
              <a:t>Elimina la necesidad de administrar entornos de línea de comandos locales.</a:t>
            </a:r>
          </a:p>
          <a:p>
            <a:pPr marL="742950" lvl="1" indent="-285750">
              <a:buFont typeface="Arial" panose="020B0604020202020204" pitchFamily="34" charset="0"/>
              <a:buChar char="•"/>
            </a:pPr>
            <a:r>
              <a:rPr lang="es-ES" dirty="0"/>
              <a:t>Proporciona acceso a las herramientas de administración de Azure de forma rápida y sencilla.</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1284651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Azure PowerShell</a:t>
            </a:r>
            <a:endParaRPr lang="es-ES" dirty="0"/>
          </a:p>
          <a:p>
            <a:pPr>
              <a:buNone/>
            </a:pPr>
            <a:r>
              <a:rPr lang="es-ES" dirty="0"/>
              <a:t>Azure PowerShell es un módulo que agregas a Windows PowerShell o PowerShell Core para permitirte conectarte a tu suscripción de Azure y administrar recursos. Azure PowerShell requiere PowerShell para funcionar. PowerShell proporciona servicios como la ventana del </a:t>
            </a:r>
            <a:r>
              <a:rPr lang="es-ES" dirty="0" err="1"/>
              <a:t>shell</a:t>
            </a:r>
            <a:r>
              <a:rPr lang="es-ES" dirty="0"/>
              <a:t> y el análisis de comandos. Azure PowerShell agrega los comandos específicos de Azure.   </a:t>
            </a:r>
          </a:p>
          <a:p>
            <a:pPr>
              <a:buNone/>
            </a:pPr>
            <a:r>
              <a:rPr lang="es-ES" dirty="0"/>
              <a:t>Por ejemplo, Azure PowerShell proporciona el comando New-</a:t>
            </a:r>
            <a:r>
              <a:rPr lang="es-ES" dirty="0" err="1"/>
              <a:t>AzVm</a:t>
            </a:r>
            <a:r>
              <a:rPr lang="es-ES" dirty="0"/>
              <a:t> que crea una máquina virtual dentro de tu suscripción de Azure. Para usarlo, iniciarías la aplicación PowerShell y luego emitirías un comando como el siguiente:   </a:t>
            </a:r>
          </a:p>
          <a:p>
            <a:pPr>
              <a:buNone/>
            </a:pPr>
            <a:r>
              <a:rPr lang="es-ES" dirty="0">
                <a:effectLst/>
              </a:rPr>
              <a:t>PowerShell</a:t>
            </a:r>
          </a:p>
          <a:p>
            <a:pPr>
              <a:buNone/>
            </a:pPr>
            <a:r>
              <a:rPr lang="es-ES" dirty="0">
                <a:effectLst/>
              </a:rPr>
              <a:t>New-</a:t>
            </a:r>
            <a:r>
              <a:rPr lang="es-ES" dirty="0" err="1">
                <a:effectLst/>
              </a:rPr>
              <a:t>AzVm</a:t>
            </a:r>
            <a:r>
              <a:rPr lang="es-ES" dirty="0">
                <a:effectLst/>
              </a:rPr>
              <a:t> ` -</a:t>
            </a:r>
            <a:r>
              <a:rPr lang="es-ES" dirty="0" err="1">
                <a:effectLst/>
              </a:rPr>
              <a:t>ResourceGroupName</a:t>
            </a:r>
            <a:r>
              <a:rPr lang="es-ES" dirty="0">
                <a:effectLst/>
              </a:rPr>
              <a:t> "</a:t>
            </a:r>
            <a:r>
              <a:rPr lang="es-ES" dirty="0" err="1">
                <a:effectLst/>
              </a:rPr>
              <a:t>CrmTestingResourceGroup</a:t>
            </a:r>
            <a:r>
              <a:rPr lang="es-ES" dirty="0">
                <a:effectLst/>
              </a:rPr>
              <a:t>" ` -</a:t>
            </a:r>
            <a:r>
              <a:rPr lang="es-ES" dirty="0" err="1">
                <a:effectLst/>
              </a:rPr>
              <a:t>Name</a:t>
            </a:r>
            <a:r>
              <a:rPr lang="es-ES" dirty="0">
                <a:effectLst/>
              </a:rPr>
              <a:t> "</a:t>
            </a:r>
            <a:r>
              <a:rPr lang="es-ES" dirty="0" err="1">
                <a:effectLst/>
              </a:rPr>
              <a:t>CrmUnitTests</a:t>
            </a:r>
            <a:r>
              <a:rPr lang="es-ES" dirty="0">
                <a:effectLst/>
              </a:rPr>
              <a:t>" ` -</a:t>
            </a:r>
            <a:r>
              <a:rPr lang="es-ES" dirty="0" err="1">
                <a:effectLst/>
              </a:rPr>
              <a:t>Image</a:t>
            </a:r>
            <a:r>
              <a:rPr lang="es-ES" dirty="0">
                <a:effectLst/>
              </a:rPr>
              <a:t> "</a:t>
            </a:r>
            <a:r>
              <a:rPr lang="es-ES" dirty="0" err="1">
                <a:effectLst/>
              </a:rPr>
              <a:t>UbuntuLTS</a:t>
            </a:r>
            <a:r>
              <a:rPr lang="es-ES" dirty="0">
                <a:effectLst/>
              </a:rPr>
              <a:t>" ... </a:t>
            </a:r>
          </a:p>
          <a:p>
            <a:pPr>
              <a:buNone/>
            </a:pPr>
            <a:r>
              <a:rPr lang="es-ES" dirty="0"/>
              <a:t>Azure PowerShell también está disponible de dos maneras: dentro de un navegador a través de Azure Cloud Shell, o con una instalación local en Linux, macOS o el sistema operativo Windows. En ambos casos, tienes dos modos para elegir: puedes usarlo en modo interactivo, donde emites manualmente un comando a la vez, o en modo de scripting, donde ejecutas un script que consta de múltiples comandos.   </a:t>
            </a:r>
          </a:p>
          <a:p>
            <a:pPr>
              <a:buNone/>
            </a:pPr>
            <a:r>
              <a:rPr lang="es-ES" b="1" dirty="0"/>
              <a:t>¿Qué es el módulo </a:t>
            </a:r>
            <a:r>
              <a:rPr lang="es-ES" b="1" dirty="0" err="1"/>
              <a:t>Az</a:t>
            </a:r>
            <a:r>
              <a:rPr lang="es-ES" b="1" dirty="0"/>
              <a:t>?</a:t>
            </a:r>
            <a:endParaRPr lang="es-ES" dirty="0"/>
          </a:p>
          <a:p>
            <a:pPr>
              <a:buNone/>
            </a:pPr>
            <a:r>
              <a:rPr lang="es-ES" dirty="0" err="1"/>
              <a:t>Az</a:t>
            </a:r>
            <a:r>
              <a:rPr lang="es-ES" dirty="0"/>
              <a:t> es el nombre formal del módulo Azure PowerShell que contiene </a:t>
            </a:r>
            <a:r>
              <a:rPr lang="es-ES" dirty="0" err="1"/>
              <a:t>cmdlets</a:t>
            </a:r>
            <a:r>
              <a:rPr lang="es-ES" dirty="0"/>
              <a:t> para trabajar con las funciones de Azure. Contiene cientos de </a:t>
            </a:r>
            <a:r>
              <a:rPr lang="es-ES" dirty="0" err="1"/>
              <a:t>cmdlets</a:t>
            </a:r>
            <a:r>
              <a:rPr lang="es-ES" dirty="0"/>
              <a:t> que te permiten controlar casi todos los aspectos de cada recurso de Azure. Puedes trabajar con las siguientes funciones, y más:</a:t>
            </a:r>
          </a:p>
          <a:p>
            <a:pPr>
              <a:buFont typeface="Arial" panose="020B0604020202020204" pitchFamily="34" charset="0"/>
              <a:buChar char="•"/>
            </a:pPr>
            <a:r>
              <a:rPr lang="es-ES" dirty="0"/>
              <a:t>Grupos de recursos</a:t>
            </a:r>
          </a:p>
          <a:p>
            <a:pPr>
              <a:buFont typeface="Arial" panose="020B0604020202020204" pitchFamily="34" charset="0"/>
              <a:buChar char="•"/>
            </a:pPr>
            <a:r>
              <a:rPr lang="es-ES" dirty="0"/>
              <a:t>Almacenamiento</a:t>
            </a:r>
          </a:p>
          <a:p>
            <a:pPr>
              <a:buFont typeface="Arial" panose="020B0604020202020204" pitchFamily="34" charset="0"/>
              <a:buChar char="•"/>
            </a:pPr>
            <a:r>
              <a:rPr lang="es-ES" dirty="0"/>
              <a:t>Máquinas virtuales</a:t>
            </a:r>
          </a:p>
          <a:p>
            <a:pPr>
              <a:buFont typeface="Arial" panose="020B0604020202020204" pitchFamily="34" charset="0"/>
              <a:buChar char="•"/>
            </a:pPr>
            <a:r>
              <a:rPr lang="es-ES" dirty="0"/>
              <a:t>Azure AD</a:t>
            </a:r>
          </a:p>
          <a:p>
            <a:pPr>
              <a:buFont typeface="Arial" panose="020B0604020202020204" pitchFamily="34" charset="0"/>
              <a:buChar char="•"/>
            </a:pPr>
            <a:r>
              <a:rPr lang="es-ES" dirty="0"/>
              <a:t>Contenedores</a:t>
            </a:r>
          </a:p>
          <a:p>
            <a:pPr>
              <a:buFont typeface="Arial" panose="020B0604020202020204" pitchFamily="34" charset="0"/>
              <a:buChar char="•"/>
            </a:pPr>
            <a:r>
              <a:rPr lang="es-ES" dirty="0"/>
              <a:t>Aprendizaje automático</a:t>
            </a:r>
          </a:p>
          <a:p>
            <a:pPr>
              <a:buNone/>
            </a:pPr>
            <a:r>
              <a:rPr lang="es-ES" dirty="0"/>
              <a:t>Este módulo es un componente de código abierto disponible en GitHub³.</a:t>
            </a:r>
          </a:p>
          <a:p>
            <a:pPr>
              <a:buNone/>
            </a:pPr>
            <a:r>
              <a:rPr lang="es-ES" dirty="0"/>
              <a:t>Nota: Es posible que hayas visto o utilizado comandos de Azure PowerShell que usaban un formato -</a:t>
            </a:r>
            <a:r>
              <a:rPr lang="es-ES" dirty="0" err="1"/>
              <a:t>AzureRM</a:t>
            </a:r>
            <a:r>
              <a:rPr lang="es-ES" dirty="0"/>
              <a:t>. En diciembre de 2018, Microsoft lanzó para disponibilidad general el reemplazo del módulo </a:t>
            </a:r>
            <a:r>
              <a:rPr lang="es-ES" dirty="0" err="1"/>
              <a:t>AzureRM</a:t>
            </a:r>
            <a:r>
              <a:rPr lang="es-ES" dirty="0"/>
              <a:t> con el módulo </a:t>
            </a:r>
            <a:r>
              <a:rPr lang="es-ES" dirty="0" err="1"/>
              <a:t>Az</a:t>
            </a:r>
            <a:r>
              <a:rPr lang="es-ES" dirty="0"/>
              <a:t>. Este nuevo módulo tiene varias características, especialmente un prefijo de sustantivo de </a:t>
            </a:r>
            <a:r>
              <a:rPr lang="es-ES" dirty="0" err="1"/>
              <a:t>cmdlet</a:t>
            </a:r>
            <a:r>
              <a:rPr lang="es-ES" dirty="0"/>
              <a:t> abreviado de -</a:t>
            </a:r>
            <a:r>
              <a:rPr lang="es-ES" dirty="0" err="1"/>
              <a:t>Az</a:t>
            </a:r>
            <a:r>
              <a:rPr lang="es-ES" dirty="0"/>
              <a:t>, que reemplaza a </a:t>
            </a:r>
            <a:r>
              <a:rPr lang="es-ES" dirty="0" err="1"/>
              <a:t>AzureRM</a:t>
            </a:r>
            <a:r>
              <a:rPr lang="es-ES" dirty="0"/>
              <a:t>. El módulo </a:t>
            </a:r>
            <a:r>
              <a:rPr lang="es-ES" dirty="0" err="1"/>
              <a:t>Az</a:t>
            </a:r>
            <a:r>
              <a:rPr lang="es-ES" dirty="0"/>
              <a:t> se envía con compatibilidad con versiones anteriores para el módulo </a:t>
            </a:r>
            <a:r>
              <a:rPr lang="es-ES" dirty="0" err="1"/>
              <a:t>AzureRM</a:t>
            </a:r>
            <a:r>
              <a:rPr lang="es-ES" dirty="0"/>
              <a:t>, por lo que el formato de </a:t>
            </a:r>
            <a:r>
              <a:rPr lang="es-ES" dirty="0" err="1"/>
              <a:t>cmdlet</a:t>
            </a:r>
            <a:r>
              <a:rPr lang="es-ES" dirty="0"/>
              <a:t> -</a:t>
            </a:r>
            <a:r>
              <a:rPr lang="es-ES" dirty="0" err="1"/>
              <a:t>AzureRM</a:t>
            </a:r>
            <a:r>
              <a:rPr lang="es-ES" dirty="0"/>
              <a:t> funcionará. Sin embargo, en el futuro, debes realizar la transición al módulo </a:t>
            </a:r>
            <a:r>
              <a:rPr lang="es-ES" dirty="0" err="1"/>
              <a:t>Az</a:t>
            </a:r>
            <a:r>
              <a:rPr lang="es-ES" dirty="0"/>
              <a:t> y usar los comandos -</a:t>
            </a:r>
            <a:r>
              <a:rPr lang="es-ES" dirty="0" err="1"/>
              <a:t>Az</a:t>
            </a:r>
            <a:r>
              <a:rPr lang="es-ES" dirty="0"/>
              <a:t>.   </a:t>
            </a:r>
          </a:p>
          <a:p>
            <a:pPr>
              <a:buNone/>
            </a:pPr>
            <a:r>
              <a:rPr lang="es-ES" dirty="0"/>
              <a:t>✔️ Marca como favorito la Referencia de Azure PowerShell⁴</a:t>
            </a:r>
          </a:p>
          <a:p>
            <a:pPr>
              <a:buNone/>
            </a:pPr>
            <a:r>
              <a:rPr lang="es-ES" dirty="0"/>
              <a:t>³(Enlace al GitHub de Azure PowerShell) ⁴(Enlace a la referencia de Azure PowerShell)</a:t>
            </a:r>
          </a:p>
          <a:p>
            <a:pPr>
              <a:buNone/>
            </a:pPr>
            <a:r>
              <a:rPr lang="es-ES" b="1" dirty="0"/>
              <a:t>Explicación:</a:t>
            </a:r>
            <a:endParaRPr lang="es-ES" dirty="0"/>
          </a:p>
          <a:p>
            <a:pPr>
              <a:buNone/>
            </a:pPr>
            <a:r>
              <a:rPr lang="es-ES" dirty="0"/>
              <a:t>Este texto describe Azure PowerShell, una herramienta que permite a los usuarios administrar recursos de Azure mediante comandos de PowerShell.</a:t>
            </a:r>
          </a:p>
          <a:p>
            <a:pPr>
              <a:buNone/>
            </a:pPr>
            <a:r>
              <a:rPr lang="es-ES" b="1" dirty="0"/>
              <a:t>Puntos Clave:</a:t>
            </a:r>
            <a:endParaRPr lang="es-ES" dirty="0"/>
          </a:p>
          <a:p>
            <a:pPr>
              <a:buFont typeface="Arial" panose="020B0604020202020204" pitchFamily="34" charset="0"/>
              <a:buChar char="•"/>
            </a:pPr>
            <a:r>
              <a:rPr lang="es-ES" b="1" dirty="0"/>
              <a:t>Extensión de PowerShell:</a:t>
            </a:r>
            <a:r>
              <a:rPr lang="es-ES" dirty="0"/>
              <a:t> </a:t>
            </a:r>
          </a:p>
          <a:p>
            <a:pPr marL="742950" lvl="1" indent="-285750">
              <a:buFont typeface="Arial" panose="020B0604020202020204" pitchFamily="34" charset="0"/>
              <a:buChar char="•"/>
            </a:pPr>
            <a:r>
              <a:rPr lang="es-ES" dirty="0"/>
              <a:t>Azure PowerShell es un módulo que se agrega a PowerShell para proporcionar comandos específicos para administrar recursos de Azure.</a:t>
            </a:r>
          </a:p>
          <a:p>
            <a:pPr>
              <a:buFont typeface="Arial" panose="020B0604020202020204" pitchFamily="34" charset="0"/>
              <a:buChar char="•"/>
            </a:pPr>
            <a:r>
              <a:rPr lang="es-ES" b="1" dirty="0"/>
              <a:t>Administración de Recursos:</a:t>
            </a:r>
            <a:r>
              <a:rPr lang="es-ES" dirty="0"/>
              <a:t> </a:t>
            </a:r>
          </a:p>
          <a:p>
            <a:pPr marL="742950" lvl="1" indent="-285750">
              <a:buFont typeface="Arial" panose="020B0604020202020204" pitchFamily="34" charset="0"/>
              <a:buChar char="•"/>
            </a:pPr>
            <a:r>
              <a:rPr lang="es-ES" dirty="0"/>
              <a:t>Permite a los usuarios crear, configurar y administrar recursos de Azure mediante scripts y comandos.</a:t>
            </a:r>
          </a:p>
          <a:p>
            <a:pPr>
              <a:buFont typeface="Arial" panose="020B0604020202020204" pitchFamily="34" charset="0"/>
              <a:buChar char="•"/>
            </a:pPr>
            <a:r>
              <a:rPr lang="es-ES" b="1" dirty="0"/>
              <a:t>Ejemplo de Comando:</a:t>
            </a:r>
            <a:r>
              <a:rPr lang="es-ES" dirty="0"/>
              <a:t> </a:t>
            </a:r>
          </a:p>
          <a:p>
            <a:pPr marL="742950" lvl="1" indent="-285750">
              <a:buFont typeface="Arial" panose="020B0604020202020204" pitchFamily="34" charset="0"/>
              <a:buChar char="•"/>
            </a:pPr>
            <a:r>
              <a:rPr lang="es-ES" dirty="0"/>
              <a:t>El texto proporciona un ejemplo del comando New-</a:t>
            </a:r>
            <a:r>
              <a:rPr lang="es-ES" dirty="0" err="1"/>
              <a:t>AzVm</a:t>
            </a:r>
            <a:r>
              <a:rPr lang="es-ES" dirty="0"/>
              <a:t> para crear una máquina virtual.</a:t>
            </a:r>
          </a:p>
          <a:p>
            <a:pPr>
              <a:buFont typeface="Arial" panose="020B0604020202020204" pitchFamily="34" charset="0"/>
              <a:buChar char="•"/>
            </a:pPr>
            <a:r>
              <a:rPr lang="es-ES" b="1" dirty="0"/>
              <a:t>Disponibilidad:</a:t>
            </a:r>
            <a:r>
              <a:rPr lang="es-ES" dirty="0"/>
              <a:t> </a:t>
            </a:r>
          </a:p>
          <a:p>
            <a:pPr marL="742950" lvl="1" indent="-285750">
              <a:buFont typeface="Arial" panose="020B0604020202020204" pitchFamily="34" charset="0"/>
              <a:buChar char="•"/>
            </a:pPr>
            <a:r>
              <a:rPr lang="es-ES" dirty="0"/>
              <a:t>Azure PowerShell está disponible en Cloud Shell y como una instalación local en varios sistemas operativos.</a:t>
            </a:r>
          </a:p>
          <a:p>
            <a:pPr>
              <a:buFont typeface="Arial" panose="020B0604020202020204" pitchFamily="34" charset="0"/>
              <a:buChar char="•"/>
            </a:pPr>
            <a:r>
              <a:rPr lang="es-ES" b="1" dirty="0"/>
              <a:t>Modos de Uso:</a:t>
            </a:r>
            <a:r>
              <a:rPr lang="es-ES" dirty="0"/>
              <a:t> </a:t>
            </a:r>
          </a:p>
          <a:p>
            <a:pPr marL="742950" lvl="1" indent="-285750">
              <a:buFont typeface="Arial" panose="020B0604020202020204" pitchFamily="34" charset="0"/>
              <a:buChar char="•"/>
            </a:pPr>
            <a:r>
              <a:rPr lang="es-ES" dirty="0"/>
              <a:t>Se puede utilizar en modo interactivo (un comando a la vez) o en modo de scripting (ejecutando scripts).</a:t>
            </a:r>
          </a:p>
          <a:p>
            <a:pPr>
              <a:buFont typeface="Arial" panose="020B0604020202020204" pitchFamily="34" charset="0"/>
              <a:buChar char="•"/>
            </a:pPr>
            <a:r>
              <a:rPr lang="es-ES" b="1" dirty="0"/>
              <a:t>Módulo </a:t>
            </a:r>
            <a:r>
              <a:rPr lang="es-ES" b="1" dirty="0" err="1"/>
              <a:t>Az</a:t>
            </a:r>
            <a:r>
              <a:rPr lang="es-ES" b="1" dirty="0"/>
              <a:t>:</a:t>
            </a:r>
            <a:r>
              <a:rPr lang="es-ES" dirty="0"/>
              <a:t> </a:t>
            </a:r>
          </a:p>
          <a:p>
            <a:pPr marL="742950" lvl="1" indent="-285750">
              <a:buFont typeface="Arial" panose="020B0604020202020204" pitchFamily="34" charset="0"/>
              <a:buChar char="•"/>
            </a:pPr>
            <a:r>
              <a:rPr lang="es-ES" dirty="0"/>
              <a:t>El módulo </a:t>
            </a:r>
            <a:r>
              <a:rPr lang="es-ES" dirty="0" err="1"/>
              <a:t>Az</a:t>
            </a:r>
            <a:r>
              <a:rPr lang="es-ES" dirty="0"/>
              <a:t> es el módulo oficial de Azure PowerShell, que reemplaza al antiguo módulo </a:t>
            </a:r>
            <a:r>
              <a:rPr lang="es-ES" dirty="0" err="1"/>
              <a:t>AzureRM</a:t>
            </a:r>
            <a:r>
              <a:rPr lang="es-ES" dirty="0"/>
              <a:t>.</a:t>
            </a:r>
          </a:p>
          <a:p>
            <a:pPr marL="742950" lvl="1" indent="-285750">
              <a:buFont typeface="Arial" panose="020B0604020202020204" pitchFamily="34" charset="0"/>
              <a:buChar char="•"/>
            </a:pPr>
            <a:r>
              <a:rPr lang="es-ES" dirty="0"/>
              <a:t>Proporciona una amplia gama de </a:t>
            </a:r>
            <a:r>
              <a:rPr lang="es-ES" dirty="0" err="1"/>
              <a:t>cmdlets</a:t>
            </a:r>
            <a:r>
              <a:rPr lang="es-ES" dirty="0"/>
              <a:t> para administrar casi todos los aspectos de los recursos de Azure.</a:t>
            </a:r>
          </a:p>
          <a:p>
            <a:pPr marL="742950" lvl="1" indent="-285750">
              <a:buFont typeface="Arial" panose="020B0604020202020204" pitchFamily="34" charset="0"/>
              <a:buChar char="•"/>
            </a:pPr>
            <a:r>
              <a:rPr lang="es-ES" dirty="0"/>
              <a:t>Es un proyecto de código abierto en GitHub.</a:t>
            </a:r>
          </a:p>
          <a:p>
            <a:pPr>
              <a:buFont typeface="Arial" panose="020B0604020202020204" pitchFamily="34" charset="0"/>
              <a:buChar char="•"/>
            </a:pPr>
            <a:r>
              <a:rPr lang="es-ES" b="1" dirty="0"/>
              <a:t>Migración de </a:t>
            </a:r>
            <a:r>
              <a:rPr lang="es-ES" b="1" dirty="0" err="1"/>
              <a:t>AzureRM</a:t>
            </a:r>
            <a:r>
              <a:rPr lang="es-ES" b="1" dirty="0"/>
              <a:t> a </a:t>
            </a:r>
            <a:r>
              <a:rPr lang="es-ES" b="1" dirty="0" err="1"/>
              <a:t>Az</a:t>
            </a:r>
            <a:r>
              <a:rPr lang="es-ES" b="1" dirty="0"/>
              <a:t>:</a:t>
            </a:r>
            <a:r>
              <a:rPr lang="es-ES" dirty="0"/>
              <a:t> </a:t>
            </a:r>
          </a:p>
          <a:p>
            <a:pPr marL="742950" lvl="1" indent="-285750">
              <a:buFont typeface="Arial" panose="020B0604020202020204" pitchFamily="34" charset="0"/>
              <a:buChar char="•"/>
            </a:pPr>
            <a:r>
              <a:rPr lang="es-ES" dirty="0"/>
              <a:t>Se recomienda migrar del módulo </a:t>
            </a:r>
            <a:r>
              <a:rPr lang="es-ES" dirty="0" err="1"/>
              <a:t>AzureRM</a:t>
            </a:r>
            <a:r>
              <a:rPr lang="es-ES" dirty="0"/>
              <a:t> al módulo </a:t>
            </a:r>
            <a:r>
              <a:rPr lang="es-ES" dirty="0" err="1"/>
              <a:t>Az</a:t>
            </a:r>
            <a:r>
              <a:rPr lang="es-ES" dirty="0"/>
              <a:t>, ya que el módulo </a:t>
            </a:r>
            <a:r>
              <a:rPr lang="es-ES" dirty="0" err="1"/>
              <a:t>Az</a:t>
            </a:r>
            <a:r>
              <a:rPr lang="es-ES" dirty="0"/>
              <a:t> es la versión más reciente y compatible.</a:t>
            </a:r>
          </a:p>
          <a:p>
            <a:pPr marL="742950" lvl="1" indent="-285750">
              <a:buFont typeface="Arial" panose="020B0604020202020204" pitchFamily="34" charset="0"/>
              <a:buChar char="•"/>
            </a:pPr>
            <a:r>
              <a:rPr lang="es-ES" dirty="0"/>
              <a:t>Aunque los comandos de </a:t>
            </a:r>
            <a:r>
              <a:rPr lang="es-ES" dirty="0" err="1"/>
              <a:t>AzureRM</a:t>
            </a:r>
            <a:r>
              <a:rPr lang="es-ES" dirty="0"/>
              <a:t> siguen funcionando, se recomienda el uso de los comandos </a:t>
            </a:r>
            <a:r>
              <a:rPr lang="es-ES" dirty="0" err="1"/>
              <a:t>Az</a:t>
            </a:r>
            <a:r>
              <a:rPr lang="es-ES" dirty="0"/>
              <a:t>.</a:t>
            </a:r>
          </a:p>
          <a:p>
            <a:pPr>
              <a:buFont typeface="Arial" panose="020B0604020202020204" pitchFamily="34" charset="0"/>
              <a:buChar char="•"/>
            </a:pPr>
            <a:r>
              <a:rPr lang="es-ES" b="1" dirty="0"/>
              <a:t>Referencia de Azure PowerShell:</a:t>
            </a:r>
            <a:r>
              <a:rPr lang="es-ES" dirty="0"/>
              <a:t> </a:t>
            </a:r>
          </a:p>
          <a:p>
            <a:pPr marL="742950" lvl="1" indent="-285750">
              <a:buFont typeface="Arial" panose="020B0604020202020204" pitchFamily="34" charset="0"/>
              <a:buChar char="•"/>
            </a:pPr>
            <a:r>
              <a:rPr lang="es-ES" dirty="0"/>
              <a:t>Se recomienda marcar la referencia de Azure PowerShell para obtener información detallada sobre los </a:t>
            </a:r>
            <a:r>
              <a:rPr lang="es-ES" dirty="0" err="1"/>
              <a:t>cmdlets</a:t>
            </a:r>
            <a:r>
              <a:rPr lang="es-ES" dirty="0"/>
              <a:t> y su uso.</a:t>
            </a:r>
          </a:p>
          <a:p>
            <a:r>
              <a:rPr lang="es-ES" dirty="0"/>
              <a:t>En resumen, Azure PowerShell es una herramienta poderosa para automatizar y administrar recursos de Azure, y el módulo </a:t>
            </a:r>
            <a:r>
              <a:rPr lang="es-ES" dirty="0" err="1"/>
              <a:t>Az</a:t>
            </a:r>
            <a:r>
              <a:rPr lang="es-ES" dirty="0"/>
              <a:t> es la versión recomendada para su uso.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3/31/2025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err="1"/>
              <a:t>Cmdlets</a:t>
            </a:r>
            <a:r>
              <a:rPr lang="es-ES" b="1" dirty="0"/>
              <a:t> y Módulos de PowerShell</a:t>
            </a:r>
            <a:endParaRPr lang="es-ES" dirty="0"/>
          </a:p>
          <a:p>
            <a:pPr>
              <a:buNone/>
            </a:pPr>
            <a:r>
              <a:rPr lang="es-ES" dirty="0"/>
              <a:t>Un comando de PowerShell se llama </a:t>
            </a:r>
            <a:r>
              <a:rPr lang="es-ES" dirty="0" err="1"/>
              <a:t>cmdlet</a:t>
            </a:r>
            <a:r>
              <a:rPr lang="es-ES" dirty="0"/>
              <a:t> (pronunciado "</a:t>
            </a:r>
            <a:r>
              <a:rPr lang="es-ES" dirty="0" err="1"/>
              <a:t>command-let</a:t>
            </a:r>
            <a:r>
              <a:rPr lang="es-ES" dirty="0"/>
              <a:t>"). Un </a:t>
            </a:r>
            <a:r>
              <a:rPr lang="es-ES" dirty="0" err="1"/>
              <a:t>cmdlet</a:t>
            </a:r>
            <a:r>
              <a:rPr lang="es-ES" dirty="0"/>
              <a:t> es un comando que manipula una sola característica. El término </a:t>
            </a:r>
            <a:r>
              <a:rPr lang="es-ES" dirty="0" err="1"/>
              <a:t>cmdlet</a:t>
            </a:r>
            <a:r>
              <a:rPr lang="es-ES" dirty="0"/>
              <a:t> pretende implicar que es un comando pequeño. Por convención, se anima a los autores de </a:t>
            </a:r>
            <a:r>
              <a:rPr lang="es-ES" dirty="0" err="1"/>
              <a:t>cmdlets</a:t>
            </a:r>
            <a:r>
              <a:rPr lang="es-ES" dirty="0"/>
              <a:t> a mantener los </a:t>
            </a:r>
            <a:r>
              <a:rPr lang="es-ES" dirty="0" err="1"/>
              <a:t>cmdlets</a:t>
            </a:r>
            <a:r>
              <a:rPr lang="es-ES" dirty="0"/>
              <a:t> simples y de un solo propósito.</a:t>
            </a:r>
          </a:p>
          <a:p>
            <a:pPr>
              <a:buNone/>
            </a:pPr>
            <a:r>
              <a:rPr lang="es-ES" dirty="0"/>
              <a:t>El producto base de PowerShell se entrega con </a:t>
            </a:r>
            <a:r>
              <a:rPr lang="es-ES" dirty="0" err="1"/>
              <a:t>cmdlets</a:t>
            </a:r>
            <a:r>
              <a:rPr lang="es-ES" dirty="0"/>
              <a:t> que funcionan con características como sesiones y trabajos en segundo plano. Agregas módulos a tu instalación de PowerShell para obtener </a:t>
            </a:r>
            <a:r>
              <a:rPr lang="es-ES" dirty="0" err="1"/>
              <a:t>cmdlets</a:t>
            </a:r>
            <a:r>
              <a:rPr lang="es-ES" dirty="0"/>
              <a:t> que manipulan otras características. Por ejemplo, hay módulos de terceros para trabajar con ftp, administrar tu sistema operativo y acceder al sistema de archivos.</a:t>
            </a:r>
          </a:p>
          <a:p>
            <a:pPr>
              <a:buNone/>
            </a:pPr>
            <a:r>
              <a:rPr lang="es-ES" dirty="0"/>
              <a:t>Los </a:t>
            </a:r>
            <a:r>
              <a:rPr lang="es-ES" dirty="0" err="1"/>
              <a:t>cmdlets</a:t>
            </a:r>
            <a:r>
              <a:rPr lang="es-ES" dirty="0"/>
              <a:t> siguen una convención de nomenclatura verbo-sustantivo; por ejemplo, </a:t>
            </a:r>
            <a:r>
              <a:rPr lang="es-ES" dirty="0" err="1"/>
              <a:t>Get-Process</a:t>
            </a:r>
            <a:r>
              <a:rPr lang="es-ES" dirty="0"/>
              <a:t>, </a:t>
            </a:r>
            <a:r>
              <a:rPr lang="es-ES" dirty="0" err="1"/>
              <a:t>Format</a:t>
            </a:r>
            <a:r>
              <a:rPr lang="es-ES" dirty="0"/>
              <a:t>-Table y </a:t>
            </a:r>
            <a:r>
              <a:rPr lang="es-ES" dirty="0" err="1"/>
              <a:t>Start-Service</a:t>
            </a:r>
            <a:r>
              <a:rPr lang="es-ES" dirty="0"/>
              <a:t>. También existe una convención para la elección del verbo. Puedes usar </a:t>
            </a:r>
            <a:r>
              <a:rPr lang="es-ES" dirty="0" err="1"/>
              <a:t>Get-Verb</a:t>
            </a:r>
            <a:r>
              <a:rPr lang="es-ES" dirty="0"/>
              <a:t> para recuperar ejemplos, como:</a:t>
            </a:r>
          </a:p>
          <a:p>
            <a:pPr>
              <a:buFont typeface="Arial" panose="020B0604020202020204" pitchFamily="34" charset="0"/>
              <a:buChar char="•"/>
            </a:pPr>
            <a:r>
              <a:rPr lang="es-ES" dirty="0" err="1"/>
              <a:t>get</a:t>
            </a:r>
            <a:r>
              <a:rPr lang="es-ES" dirty="0"/>
              <a:t> recupera datos.</a:t>
            </a:r>
          </a:p>
          <a:p>
            <a:pPr>
              <a:buFont typeface="Arial" panose="020B0604020202020204" pitchFamily="34" charset="0"/>
              <a:buChar char="•"/>
            </a:pPr>
            <a:r>
              <a:rPr lang="es-ES" dirty="0"/>
              <a:t>set inserta o actualiza datos.</a:t>
            </a:r>
          </a:p>
          <a:p>
            <a:pPr>
              <a:buFont typeface="Arial" panose="020B0604020202020204" pitchFamily="34" charset="0"/>
              <a:buChar char="•"/>
            </a:pPr>
            <a:r>
              <a:rPr lang="es-ES" dirty="0" err="1"/>
              <a:t>format</a:t>
            </a:r>
            <a:r>
              <a:rPr lang="es-ES" dirty="0"/>
              <a:t> formatea datos.</a:t>
            </a:r>
          </a:p>
          <a:p>
            <a:pPr>
              <a:buFont typeface="Arial" panose="020B0604020202020204" pitchFamily="34" charset="0"/>
              <a:buChar char="•"/>
            </a:pPr>
            <a:r>
              <a:rPr lang="es-ES" dirty="0" err="1"/>
              <a:t>out</a:t>
            </a:r>
            <a:r>
              <a:rPr lang="es-ES" dirty="0"/>
              <a:t> dirige la salida a un destino.</a:t>
            </a:r>
          </a:p>
          <a:p>
            <a:pPr>
              <a:buNone/>
            </a:pPr>
            <a:r>
              <a:rPr lang="es-ES" dirty="0"/>
              <a:t>Se anima a los autores de </a:t>
            </a:r>
            <a:r>
              <a:rPr lang="es-ES" dirty="0" err="1"/>
              <a:t>cmdlets</a:t>
            </a:r>
            <a:r>
              <a:rPr lang="es-ES" dirty="0"/>
              <a:t> a incluir un archivo de ayuda para cada </a:t>
            </a:r>
            <a:r>
              <a:rPr lang="es-ES" dirty="0" err="1"/>
              <a:t>cmdlet</a:t>
            </a:r>
            <a:r>
              <a:rPr lang="es-ES" dirty="0"/>
              <a:t>. El </a:t>
            </a:r>
            <a:r>
              <a:rPr lang="es-ES" dirty="0" err="1"/>
              <a:t>cmdlet</a:t>
            </a:r>
            <a:r>
              <a:rPr lang="es-ES" dirty="0"/>
              <a:t> </a:t>
            </a:r>
            <a:r>
              <a:rPr lang="es-ES" dirty="0" err="1"/>
              <a:t>Get-Help</a:t>
            </a:r>
            <a:r>
              <a:rPr lang="es-ES" dirty="0"/>
              <a:t> muestra el archivo de ayuda para cualquier </a:t>
            </a:r>
            <a:r>
              <a:rPr lang="es-ES" dirty="0" err="1"/>
              <a:t>cmdlet</a:t>
            </a:r>
            <a:r>
              <a:rPr lang="es-ES" dirty="0"/>
              <a:t>. Por ejemplo, podrías obtener ayuda sobre el </a:t>
            </a:r>
            <a:r>
              <a:rPr lang="es-ES" dirty="0" err="1"/>
              <a:t>cmdlet</a:t>
            </a:r>
            <a:r>
              <a:rPr lang="es-ES" dirty="0"/>
              <a:t> </a:t>
            </a:r>
            <a:r>
              <a:rPr lang="es-ES" dirty="0" err="1"/>
              <a:t>Get-ChildItem</a:t>
            </a:r>
            <a:r>
              <a:rPr lang="es-ES" dirty="0"/>
              <a:t> con la siguiente declaración:</a:t>
            </a:r>
          </a:p>
          <a:p>
            <a:pPr>
              <a:buNone/>
            </a:pPr>
            <a:r>
              <a:rPr lang="es-ES" dirty="0">
                <a:effectLst/>
              </a:rPr>
              <a:t>PowerShell</a:t>
            </a:r>
          </a:p>
          <a:p>
            <a:pPr>
              <a:buNone/>
            </a:pPr>
            <a:r>
              <a:rPr lang="es-ES" dirty="0" err="1">
                <a:effectLst/>
              </a:rPr>
              <a:t>Get-Help</a:t>
            </a:r>
            <a:r>
              <a:rPr lang="es-ES" dirty="0">
                <a:effectLst/>
              </a:rPr>
              <a:t> </a:t>
            </a:r>
            <a:r>
              <a:rPr lang="es-ES" dirty="0" err="1">
                <a:effectLst/>
              </a:rPr>
              <a:t>Get-ChildItem</a:t>
            </a:r>
            <a:r>
              <a:rPr lang="es-ES" dirty="0">
                <a:effectLst/>
              </a:rPr>
              <a:t> -</a:t>
            </a:r>
            <a:r>
              <a:rPr lang="es-ES" dirty="0" err="1">
                <a:effectLst/>
              </a:rPr>
              <a:t>detailed</a:t>
            </a:r>
            <a:r>
              <a:rPr lang="es-ES" dirty="0">
                <a:effectLst/>
              </a:rPr>
              <a:t> </a:t>
            </a:r>
          </a:p>
          <a:p>
            <a:pPr>
              <a:buNone/>
            </a:pPr>
            <a:r>
              <a:rPr lang="es-ES" dirty="0"/>
              <a:t>Los </a:t>
            </a:r>
            <a:r>
              <a:rPr lang="es-ES" dirty="0" err="1"/>
              <a:t>cmdlets</a:t>
            </a:r>
            <a:r>
              <a:rPr lang="es-ES" dirty="0"/>
              <a:t> se envían en </a:t>
            </a:r>
            <a:r>
              <a:rPr lang="es-ES" i="1" dirty="0"/>
              <a:t>módulos</a:t>
            </a:r>
            <a:r>
              <a:rPr lang="es-ES" dirty="0"/>
              <a:t>. Un módulo de PowerShell es un archivo DLL que incluye el código para procesar cada </a:t>
            </a:r>
            <a:r>
              <a:rPr lang="es-ES" dirty="0" err="1"/>
              <a:t>cmdlet</a:t>
            </a:r>
            <a:r>
              <a:rPr lang="es-ES" dirty="0"/>
              <a:t> disponible. Cargas </a:t>
            </a:r>
            <a:r>
              <a:rPr lang="es-ES" dirty="0" err="1"/>
              <a:t>cmdlets</a:t>
            </a:r>
            <a:r>
              <a:rPr lang="es-ES" dirty="0"/>
              <a:t> en PowerShell cargando el módulo que los contiene. Puedes obtener una lista de los módulos cargados usando el comando </a:t>
            </a:r>
            <a:r>
              <a:rPr lang="es-ES" dirty="0" err="1"/>
              <a:t>Get</a:t>
            </a:r>
            <a:r>
              <a:rPr lang="es-ES" dirty="0"/>
              <a:t>-Module:</a:t>
            </a:r>
          </a:p>
          <a:p>
            <a:pPr>
              <a:buNone/>
            </a:pPr>
            <a:r>
              <a:rPr lang="es-ES" dirty="0">
                <a:effectLst/>
              </a:rPr>
              <a:t>PowerShell</a:t>
            </a:r>
          </a:p>
          <a:p>
            <a:pPr>
              <a:buNone/>
            </a:pPr>
            <a:r>
              <a:rPr lang="es-ES" dirty="0" err="1">
                <a:effectLst/>
              </a:rPr>
              <a:t>Get</a:t>
            </a:r>
            <a:r>
              <a:rPr lang="es-ES" dirty="0">
                <a:effectLst/>
              </a:rPr>
              <a:t>-Module </a:t>
            </a:r>
          </a:p>
          <a:p>
            <a:pPr>
              <a:buNone/>
            </a:pPr>
            <a:r>
              <a:rPr lang="es-ES" dirty="0"/>
              <a:t>Esto generará algo como el siguiente código:</a:t>
            </a:r>
          </a:p>
          <a:p>
            <a:pPr>
              <a:buNone/>
            </a:pPr>
            <a:r>
              <a:rPr lang="es-ES" dirty="0" err="1">
                <a:effectLst/>
              </a:rPr>
              <a:t>ModuleType</a:t>
            </a:r>
            <a:r>
              <a:rPr lang="es-ES" dirty="0">
                <a:effectLst/>
              </a:rPr>
              <a:t> </a:t>
            </a:r>
            <a:r>
              <a:rPr lang="es-ES" dirty="0" err="1">
                <a:effectLst/>
              </a:rPr>
              <a:t>Version</a:t>
            </a:r>
            <a:r>
              <a:rPr lang="es-ES" dirty="0">
                <a:effectLst/>
              </a:rPr>
              <a:t> </a:t>
            </a:r>
            <a:r>
              <a:rPr lang="es-ES" dirty="0" err="1">
                <a:effectLst/>
              </a:rPr>
              <a:t>Name</a:t>
            </a:r>
            <a:r>
              <a:rPr lang="es-ES" dirty="0">
                <a:effectLst/>
              </a:rPr>
              <a:t> </a:t>
            </a:r>
            <a:r>
              <a:rPr lang="es-ES" dirty="0" err="1">
                <a:effectLst/>
              </a:rPr>
              <a:t>ExportedCommands</a:t>
            </a:r>
            <a:r>
              <a:rPr lang="es-ES" dirty="0">
                <a:effectLst/>
              </a:rPr>
              <a:t> ---------- ------- ---- ---------------- </a:t>
            </a:r>
            <a:r>
              <a:rPr lang="es-ES" dirty="0" err="1">
                <a:effectLst/>
              </a:rPr>
              <a:t>Manifest</a:t>
            </a:r>
            <a:r>
              <a:rPr lang="es-ES" dirty="0">
                <a:effectLst/>
              </a:rPr>
              <a:t> 3.1.0.0 </a:t>
            </a:r>
            <a:r>
              <a:rPr lang="es-ES" dirty="0" err="1">
                <a:effectLst/>
              </a:rPr>
              <a:t>Microsoft.PowerShell.Management</a:t>
            </a:r>
            <a:r>
              <a:rPr lang="es-ES" dirty="0">
                <a:effectLst/>
              </a:rPr>
              <a:t> {</a:t>
            </a:r>
            <a:r>
              <a:rPr lang="es-ES" dirty="0" err="1">
                <a:effectLst/>
              </a:rPr>
              <a:t>Add-Computer</a:t>
            </a:r>
            <a:r>
              <a:rPr lang="es-ES" dirty="0">
                <a:effectLst/>
              </a:rPr>
              <a:t>, </a:t>
            </a:r>
            <a:r>
              <a:rPr lang="es-ES" dirty="0" err="1">
                <a:effectLst/>
              </a:rPr>
              <a:t>Add</a:t>
            </a:r>
            <a:r>
              <a:rPr lang="es-ES" dirty="0">
                <a:effectLst/>
              </a:rPr>
              <a:t>-Content, </a:t>
            </a:r>
            <a:r>
              <a:rPr lang="es-ES" dirty="0" err="1">
                <a:effectLst/>
              </a:rPr>
              <a:t>Checkpoint</a:t>
            </a:r>
            <a:r>
              <a:rPr lang="es-ES" dirty="0">
                <a:effectLst/>
              </a:rPr>
              <a:t>- </a:t>
            </a:r>
            <a:r>
              <a:rPr lang="es-ES" dirty="0" err="1">
                <a:effectLst/>
              </a:rPr>
              <a:t>Computer</a:t>
            </a:r>
            <a:r>
              <a:rPr lang="es-ES" dirty="0">
                <a:effectLst/>
              </a:rPr>
              <a:t>, Clear-Con... </a:t>
            </a:r>
            <a:r>
              <a:rPr lang="es-ES" dirty="0" err="1">
                <a:effectLst/>
              </a:rPr>
              <a:t>Manifest</a:t>
            </a:r>
            <a:r>
              <a:rPr lang="es-ES" dirty="0">
                <a:effectLst/>
              </a:rPr>
              <a:t> 3.1.0.0 </a:t>
            </a:r>
            <a:r>
              <a:rPr lang="es-ES" dirty="0" err="1">
                <a:effectLst/>
              </a:rPr>
              <a:t>Microsoft.PowerShell.Utility</a:t>
            </a:r>
            <a:r>
              <a:rPr lang="es-ES" dirty="0">
                <a:effectLst/>
              </a:rPr>
              <a:t> {</a:t>
            </a:r>
            <a:r>
              <a:rPr lang="es-ES" dirty="0" err="1">
                <a:effectLst/>
              </a:rPr>
              <a:t>Add-Member</a:t>
            </a:r>
            <a:r>
              <a:rPr lang="es-ES" dirty="0">
                <a:effectLst/>
              </a:rPr>
              <a:t>, </a:t>
            </a:r>
            <a:r>
              <a:rPr lang="es-ES" dirty="0" err="1">
                <a:effectLst/>
              </a:rPr>
              <a:t>Add-Type</a:t>
            </a:r>
            <a:r>
              <a:rPr lang="es-ES" dirty="0">
                <a:effectLst/>
              </a:rPr>
              <a:t>, Clear-Variable, Compare- </a:t>
            </a:r>
            <a:r>
              <a:rPr lang="es-ES" dirty="0" err="1">
                <a:effectLst/>
              </a:rPr>
              <a:t>Object</a:t>
            </a:r>
            <a:r>
              <a:rPr lang="es-ES" dirty="0">
                <a:effectLst/>
              </a:rPr>
              <a:t>...} </a:t>
            </a:r>
            <a:r>
              <a:rPr lang="es-ES" dirty="0" err="1">
                <a:effectLst/>
              </a:rPr>
              <a:t>Binary</a:t>
            </a:r>
            <a:r>
              <a:rPr lang="es-ES" dirty="0">
                <a:effectLst/>
              </a:rPr>
              <a:t> 1.0.0.1 </a:t>
            </a:r>
            <a:r>
              <a:rPr lang="es-ES" dirty="0" err="1">
                <a:effectLst/>
              </a:rPr>
              <a:t>PackageManagement</a:t>
            </a:r>
            <a:r>
              <a:rPr lang="es-ES" dirty="0">
                <a:effectLst/>
              </a:rPr>
              <a:t> {</a:t>
            </a:r>
            <a:r>
              <a:rPr lang="es-ES" dirty="0" err="1">
                <a:effectLst/>
              </a:rPr>
              <a:t>Find-Package</a:t>
            </a:r>
            <a:r>
              <a:rPr lang="es-ES" dirty="0">
                <a:effectLst/>
              </a:rPr>
              <a:t>, </a:t>
            </a:r>
            <a:r>
              <a:rPr lang="es-ES" dirty="0" err="1">
                <a:effectLst/>
              </a:rPr>
              <a:t>Find-PackageProvider</a:t>
            </a:r>
            <a:r>
              <a:rPr lang="es-ES" dirty="0">
                <a:effectLst/>
              </a:rPr>
              <a:t>, </a:t>
            </a:r>
            <a:r>
              <a:rPr lang="es-ES" dirty="0" err="1">
                <a:effectLst/>
              </a:rPr>
              <a:t>Get-Package</a:t>
            </a:r>
            <a:r>
              <a:rPr lang="es-ES" dirty="0">
                <a:effectLst/>
              </a:rPr>
              <a:t>, </a:t>
            </a:r>
            <a:r>
              <a:rPr lang="es-ES" dirty="0" err="1">
                <a:effectLst/>
              </a:rPr>
              <a:t>Get</a:t>
            </a:r>
            <a:r>
              <a:rPr lang="es-ES" dirty="0">
                <a:effectLst/>
              </a:rPr>
              <a:t>-Pack... Script 1.0.0.1 </a:t>
            </a:r>
            <a:r>
              <a:rPr lang="es-ES" dirty="0" err="1">
                <a:effectLst/>
              </a:rPr>
              <a:t>PowerShellGet</a:t>
            </a:r>
            <a:r>
              <a:rPr lang="es-ES" dirty="0">
                <a:effectLst/>
              </a:rPr>
              <a:t> {</a:t>
            </a:r>
            <a:r>
              <a:rPr lang="es-ES" dirty="0" err="1">
                <a:effectLst/>
              </a:rPr>
              <a:t>Find-Command</a:t>
            </a:r>
            <a:r>
              <a:rPr lang="es-ES" dirty="0">
                <a:effectLst/>
              </a:rPr>
              <a:t>, </a:t>
            </a:r>
            <a:r>
              <a:rPr lang="es-ES" dirty="0" err="1">
                <a:effectLst/>
              </a:rPr>
              <a:t>Find-DscResource</a:t>
            </a:r>
            <a:r>
              <a:rPr lang="es-ES" dirty="0">
                <a:effectLst/>
              </a:rPr>
              <a:t>, </a:t>
            </a:r>
            <a:r>
              <a:rPr lang="es-ES" dirty="0" err="1">
                <a:effectLst/>
              </a:rPr>
              <a:t>Find</a:t>
            </a:r>
            <a:r>
              <a:rPr lang="es-ES" dirty="0">
                <a:effectLst/>
              </a:rPr>
              <a:t>-Module, </a:t>
            </a:r>
            <a:r>
              <a:rPr lang="es-ES" dirty="0" err="1">
                <a:effectLst/>
              </a:rPr>
              <a:t>Find-RoleCap</a:t>
            </a:r>
            <a:r>
              <a:rPr lang="es-ES" dirty="0">
                <a:effectLst/>
              </a:rPr>
              <a:t>... Script 2.0.0 </a:t>
            </a:r>
            <a:r>
              <a:rPr lang="es-ES" dirty="0" err="1">
                <a:effectLst/>
              </a:rPr>
              <a:t>PSReadline</a:t>
            </a:r>
            <a:r>
              <a:rPr lang="es-ES" dirty="0">
                <a:effectLst/>
              </a:rPr>
              <a:t> {</a:t>
            </a:r>
            <a:r>
              <a:rPr lang="es-ES" dirty="0" err="1">
                <a:effectLst/>
              </a:rPr>
              <a:t>Get-PSReadLineKeyHandler</a:t>
            </a:r>
            <a:r>
              <a:rPr lang="es-ES" dirty="0">
                <a:effectLst/>
              </a:rPr>
              <a:t>, </a:t>
            </a:r>
            <a:r>
              <a:rPr lang="es-ES" dirty="0" err="1">
                <a:effectLst/>
              </a:rPr>
              <a:t>Get-PSReadLineOption</a:t>
            </a:r>
            <a:r>
              <a:rPr lang="es-ES" dirty="0">
                <a:effectLst/>
              </a:rPr>
              <a:t>, </a:t>
            </a:r>
            <a:r>
              <a:rPr lang="es-ES" dirty="0" err="1">
                <a:effectLst/>
              </a:rPr>
              <a:t>Remove</a:t>
            </a:r>
            <a:r>
              <a:rPr lang="es-ES" dirty="0">
                <a:effectLst/>
              </a:rPr>
              <a:t>-PS... </a:t>
            </a:r>
          </a:p>
          <a:p>
            <a:pPr>
              <a:buNone/>
            </a:pPr>
            <a:r>
              <a:rPr lang="es-ES" b="1" dirty="0"/>
              <a:t>Explicación:</a:t>
            </a:r>
            <a:endParaRPr lang="es-ES" dirty="0"/>
          </a:p>
          <a:p>
            <a:pPr>
              <a:buNone/>
            </a:pPr>
            <a:r>
              <a:rPr lang="es-ES" dirty="0"/>
              <a:t>Este texto explica los conceptos fundamentales de </a:t>
            </a:r>
            <a:r>
              <a:rPr lang="es-ES" dirty="0" err="1"/>
              <a:t>cmdlets</a:t>
            </a:r>
            <a:r>
              <a:rPr lang="es-ES" dirty="0"/>
              <a:t> y módulos en PowerShell.</a:t>
            </a:r>
          </a:p>
          <a:p>
            <a:pPr>
              <a:buNone/>
            </a:pPr>
            <a:r>
              <a:rPr lang="es-ES" b="1" dirty="0"/>
              <a:t>Puntos Clave:</a:t>
            </a:r>
            <a:endParaRPr lang="es-ES" dirty="0"/>
          </a:p>
          <a:p>
            <a:pPr>
              <a:buFont typeface="Arial" panose="020B0604020202020204" pitchFamily="34" charset="0"/>
              <a:buChar char="•"/>
            </a:pPr>
            <a:r>
              <a:rPr lang="es-ES" b="1" dirty="0" err="1"/>
              <a:t>Cmdlets</a:t>
            </a:r>
            <a:r>
              <a:rPr lang="es-ES" b="1" dirty="0"/>
              <a:t>:</a:t>
            </a:r>
            <a:r>
              <a:rPr lang="es-ES" dirty="0"/>
              <a:t> </a:t>
            </a:r>
          </a:p>
          <a:p>
            <a:pPr marL="742950" lvl="1" indent="-285750">
              <a:buFont typeface="Arial" panose="020B0604020202020204" pitchFamily="34" charset="0"/>
              <a:buChar char="•"/>
            </a:pPr>
            <a:r>
              <a:rPr lang="es-ES" dirty="0"/>
              <a:t>Son comandos individuales en PowerShell diseñados para realizar tareas específicas.</a:t>
            </a:r>
          </a:p>
          <a:p>
            <a:pPr marL="742950" lvl="1" indent="-285750">
              <a:buFont typeface="Arial" panose="020B0604020202020204" pitchFamily="34" charset="0"/>
              <a:buChar char="•"/>
            </a:pPr>
            <a:r>
              <a:rPr lang="es-ES" dirty="0"/>
              <a:t>Siguen una convención de nomenclatura "verbo-sustantivo" para facilitar su comprensión (por ejemplo, </a:t>
            </a:r>
            <a:r>
              <a:rPr lang="es-ES" dirty="0" err="1"/>
              <a:t>Get-Process</a:t>
            </a:r>
            <a:r>
              <a:rPr lang="es-ES" dirty="0"/>
              <a:t>, Set-</a:t>
            </a:r>
            <a:r>
              <a:rPr lang="es-ES" dirty="0" err="1"/>
              <a:t>Location</a:t>
            </a:r>
            <a:r>
              <a:rPr lang="es-ES" dirty="0"/>
              <a:t>).</a:t>
            </a:r>
          </a:p>
          <a:p>
            <a:pPr marL="742950" lvl="1" indent="-285750">
              <a:buFont typeface="Arial" panose="020B0604020202020204" pitchFamily="34" charset="0"/>
              <a:buChar char="•"/>
            </a:pPr>
            <a:r>
              <a:rPr lang="es-ES" dirty="0"/>
              <a:t>El comando </a:t>
            </a:r>
            <a:r>
              <a:rPr lang="es-ES" dirty="0" err="1"/>
              <a:t>Get-Verb</a:t>
            </a:r>
            <a:r>
              <a:rPr lang="es-ES" dirty="0"/>
              <a:t> lista los verbos recomendados para los </a:t>
            </a:r>
            <a:r>
              <a:rPr lang="es-ES" dirty="0" err="1"/>
              <a:t>cmdlets</a:t>
            </a:r>
            <a:r>
              <a:rPr lang="es-ES" dirty="0"/>
              <a:t>.</a:t>
            </a:r>
          </a:p>
          <a:p>
            <a:pPr marL="742950" lvl="1" indent="-285750">
              <a:buFont typeface="Arial" panose="020B0604020202020204" pitchFamily="34" charset="0"/>
              <a:buChar char="•"/>
            </a:pPr>
            <a:r>
              <a:rPr lang="es-ES" dirty="0"/>
              <a:t>El comando </a:t>
            </a:r>
            <a:r>
              <a:rPr lang="es-ES" dirty="0" err="1"/>
              <a:t>Get-Help</a:t>
            </a:r>
            <a:r>
              <a:rPr lang="es-ES" dirty="0"/>
              <a:t> muestra la ayuda de un </a:t>
            </a:r>
            <a:r>
              <a:rPr lang="es-ES" dirty="0" err="1"/>
              <a:t>cmdlet</a:t>
            </a:r>
            <a:r>
              <a:rPr lang="es-ES" dirty="0"/>
              <a:t>.</a:t>
            </a:r>
          </a:p>
          <a:p>
            <a:pPr>
              <a:buFont typeface="Arial" panose="020B0604020202020204" pitchFamily="34" charset="0"/>
              <a:buChar char="•"/>
            </a:pPr>
            <a:r>
              <a:rPr lang="es-ES" b="1" dirty="0"/>
              <a:t>Módulos:</a:t>
            </a:r>
            <a:r>
              <a:rPr lang="es-ES" dirty="0"/>
              <a:t> </a:t>
            </a:r>
          </a:p>
          <a:p>
            <a:pPr marL="742950" lvl="1" indent="-285750">
              <a:buFont typeface="Arial" panose="020B0604020202020204" pitchFamily="34" charset="0"/>
              <a:buChar char="•"/>
            </a:pPr>
            <a:r>
              <a:rPr lang="es-ES" dirty="0"/>
              <a:t>Son paquetes que contienen </a:t>
            </a:r>
            <a:r>
              <a:rPr lang="es-ES" dirty="0" err="1"/>
              <a:t>cmdlets</a:t>
            </a:r>
            <a:r>
              <a:rPr lang="es-ES" dirty="0"/>
              <a:t> y otras funcionalidades relacionadas.</a:t>
            </a:r>
          </a:p>
          <a:p>
            <a:pPr marL="742950" lvl="1" indent="-285750">
              <a:buFont typeface="Arial" panose="020B0604020202020204" pitchFamily="34" charset="0"/>
              <a:buChar char="•"/>
            </a:pPr>
            <a:r>
              <a:rPr lang="es-ES" dirty="0"/>
              <a:t>Permiten ampliar las capacidades de PowerShell al agregar </a:t>
            </a:r>
            <a:r>
              <a:rPr lang="es-ES" dirty="0" err="1"/>
              <a:t>cmdlets</a:t>
            </a:r>
            <a:r>
              <a:rPr lang="es-ES" dirty="0"/>
              <a:t> para tareas específicas (por ejemplo, administración de Azure, administración de sistemas).</a:t>
            </a:r>
          </a:p>
          <a:p>
            <a:pPr marL="742950" lvl="1" indent="-285750">
              <a:buFont typeface="Arial" panose="020B0604020202020204" pitchFamily="34" charset="0"/>
              <a:buChar char="•"/>
            </a:pPr>
            <a:r>
              <a:rPr lang="es-ES" dirty="0"/>
              <a:t>Los módulos se cargan en PowerShell para que sus </a:t>
            </a:r>
            <a:r>
              <a:rPr lang="es-ES" dirty="0" err="1"/>
              <a:t>cmdlets</a:t>
            </a:r>
            <a:r>
              <a:rPr lang="es-ES" dirty="0"/>
              <a:t> estén disponibles.</a:t>
            </a:r>
          </a:p>
          <a:p>
            <a:pPr marL="742950" lvl="1" indent="-285750">
              <a:buFont typeface="Arial" panose="020B0604020202020204" pitchFamily="34" charset="0"/>
              <a:buChar char="•"/>
            </a:pPr>
            <a:r>
              <a:rPr lang="es-ES" dirty="0"/>
              <a:t>El comando </a:t>
            </a:r>
            <a:r>
              <a:rPr lang="es-ES" dirty="0" err="1"/>
              <a:t>Get</a:t>
            </a:r>
            <a:r>
              <a:rPr lang="es-ES" dirty="0"/>
              <a:t>-Module lista los </a:t>
            </a:r>
            <a:r>
              <a:rPr lang="es-ES" dirty="0" err="1"/>
              <a:t>modulos</a:t>
            </a:r>
            <a:r>
              <a:rPr lang="es-ES" dirty="0"/>
              <a:t> cargados en la sesión de </a:t>
            </a:r>
            <a:r>
              <a:rPr lang="es-ES" dirty="0" err="1"/>
              <a:t>powershell</a:t>
            </a:r>
            <a:r>
              <a:rPr lang="es-ES" dirty="0"/>
              <a:t> actual.</a:t>
            </a:r>
          </a:p>
          <a:p>
            <a:pPr>
              <a:buFont typeface="Arial" panose="020B0604020202020204" pitchFamily="34" charset="0"/>
              <a:buChar char="•"/>
            </a:pPr>
            <a:r>
              <a:rPr lang="es-ES" b="1" dirty="0"/>
              <a:t>Convenciones de Nomenclatura:</a:t>
            </a:r>
            <a:r>
              <a:rPr lang="es-ES" dirty="0"/>
              <a:t> </a:t>
            </a:r>
          </a:p>
          <a:p>
            <a:pPr marL="742950" lvl="1" indent="-285750">
              <a:buFont typeface="Arial" panose="020B0604020202020204" pitchFamily="34" charset="0"/>
              <a:buChar char="•"/>
            </a:pPr>
            <a:r>
              <a:rPr lang="es-ES" dirty="0"/>
              <a:t>La convención "verbo-sustantivo" hace que los </a:t>
            </a:r>
            <a:r>
              <a:rPr lang="es-ES" dirty="0" err="1"/>
              <a:t>cmdlets</a:t>
            </a:r>
            <a:r>
              <a:rPr lang="es-ES" dirty="0"/>
              <a:t> sean más intuitivos y fáciles de aprender.</a:t>
            </a:r>
          </a:p>
          <a:p>
            <a:pPr marL="742950" lvl="1" indent="-285750">
              <a:buFont typeface="Arial" panose="020B0604020202020204" pitchFamily="34" charset="0"/>
              <a:buChar char="•"/>
            </a:pPr>
            <a:r>
              <a:rPr lang="es-ES" dirty="0"/>
              <a:t>La elección de verbos estandarizados (como </a:t>
            </a:r>
            <a:r>
              <a:rPr lang="es-ES" dirty="0" err="1"/>
              <a:t>Get</a:t>
            </a:r>
            <a:r>
              <a:rPr lang="es-ES" dirty="0"/>
              <a:t>, Set, </a:t>
            </a:r>
            <a:r>
              <a:rPr lang="es-ES" dirty="0" err="1"/>
              <a:t>Format</a:t>
            </a:r>
            <a:r>
              <a:rPr lang="es-ES" dirty="0"/>
              <a:t>, </a:t>
            </a:r>
            <a:r>
              <a:rPr lang="es-ES" dirty="0" err="1"/>
              <a:t>Out</a:t>
            </a:r>
            <a:r>
              <a:rPr lang="es-ES" dirty="0"/>
              <a:t>) promueve la coherencia.</a:t>
            </a:r>
          </a:p>
          <a:p>
            <a:pPr>
              <a:buFont typeface="Arial" panose="020B0604020202020204" pitchFamily="34" charset="0"/>
              <a:buChar char="•"/>
            </a:pPr>
            <a:r>
              <a:rPr lang="es-ES" b="1" dirty="0"/>
              <a:t>Ayuda Integrada:</a:t>
            </a:r>
            <a:r>
              <a:rPr lang="es-ES" dirty="0"/>
              <a:t> </a:t>
            </a:r>
          </a:p>
          <a:p>
            <a:pPr marL="742950" lvl="1" indent="-285750">
              <a:buFont typeface="Arial" panose="020B0604020202020204" pitchFamily="34" charset="0"/>
              <a:buChar char="•"/>
            </a:pPr>
            <a:r>
              <a:rPr lang="es-ES" dirty="0"/>
              <a:t>PowerShell proporciona ayuda detallada para cada </a:t>
            </a:r>
            <a:r>
              <a:rPr lang="es-ES" dirty="0" err="1"/>
              <a:t>cmdlet</a:t>
            </a:r>
            <a:r>
              <a:rPr lang="es-ES" dirty="0"/>
              <a:t> a través del comando </a:t>
            </a:r>
            <a:r>
              <a:rPr lang="es-ES" dirty="0" err="1"/>
              <a:t>Get-Help</a:t>
            </a:r>
            <a:r>
              <a:rPr lang="es-ES" dirty="0"/>
              <a:t>.</a:t>
            </a:r>
          </a:p>
          <a:p>
            <a:pPr marL="742950" lvl="1" indent="-285750">
              <a:buFont typeface="Arial" panose="020B0604020202020204" pitchFamily="34" charset="0"/>
              <a:buChar char="•"/>
            </a:pPr>
            <a:r>
              <a:rPr lang="es-ES" dirty="0"/>
              <a:t>Esto facilita el aprendizaje y el uso de los </a:t>
            </a:r>
            <a:r>
              <a:rPr lang="es-ES" dirty="0" err="1"/>
              <a:t>cmdlets</a:t>
            </a:r>
            <a:r>
              <a:rPr lang="es-ES" dirty="0"/>
              <a:t>.</a:t>
            </a:r>
          </a:p>
          <a:p>
            <a:pPr>
              <a:buFont typeface="Arial" panose="020B0604020202020204" pitchFamily="34" charset="0"/>
              <a:buChar char="•"/>
            </a:pPr>
            <a:r>
              <a:rPr lang="es-ES" b="1" dirty="0"/>
              <a:t>Funcionalidad Modular:</a:t>
            </a:r>
            <a:r>
              <a:rPr lang="es-ES" dirty="0"/>
              <a:t> </a:t>
            </a:r>
          </a:p>
          <a:p>
            <a:pPr marL="742950" lvl="1" indent="-285750">
              <a:buFont typeface="Arial" panose="020B0604020202020204" pitchFamily="34" charset="0"/>
              <a:buChar char="•"/>
            </a:pPr>
            <a:r>
              <a:rPr lang="es-ES" dirty="0"/>
              <a:t>La arquitectura modular de PowerShell permite a los usuarios agregar solo las funcionalidades que necesitan.</a:t>
            </a:r>
          </a:p>
          <a:p>
            <a:pPr marL="742950" lvl="1" indent="-285750">
              <a:buFont typeface="Arial" panose="020B0604020202020204" pitchFamily="34" charset="0"/>
              <a:buChar char="•"/>
            </a:pPr>
            <a:r>
              <a:rPr lang="es-ES" dirty="0"/>
              <a:t>Esto mantiene el núcleo de PowerShell ligero y eficiente.</a:t>
            </a:r>
          </a:p>
          <a:p>
            <a:r>
              <a:rPr lang="es-ES" dirty="0"/>
              <a:t>En resumen, los </a:t>
            </a:r>
            <a:r>
              <a:rPr lang="es-ES" dirty="0" err="1"/>
              <a:t>cmdlets</a:t>
            </a:r>
            <a:r>
              <a:rPr lang="es-ES" dirty="0"/>
              <a:t> y los módulos son componentes esenciales de PowerShell que permiten a los usuarios automatizar tareas y administrar sistemas de manera eficiente.</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835229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None/>
            </a:pPr>
            <a:r>
              <a:rPr lang="es-ES" b="1" dirty="0">
                <a:effectLst/>
              </a:rPr>
              <a:t>Azure CLI</a:t>
            </a:r>
            <a:endParaRPr lang="es-ES" dirty="0">
              <a:effectLst/>
            </a:endParaRPr>
          </a:p>
          <a:p>
            <a:pPr rtl="0">
              <a:buNone/>
            </a:pPr>
            <a:r>
              <a:rPr lang="es-ES" dirty="0">
                <a:effectLst/>
              </a:rPr>
              <a:t>Azure CLI es un programa de línea de comandos para conectarse a Azure y ejecutar comandos administrativos en recursos de Azure. Se ejecuta en Linux, macOS y Windows, y permite a administradores y desarrolladores ejecutar sus comandos a través de una terminal o un símbolo del sistema (¡o script!), en lugar de un navegador web. Por ejemplo, para reiniciar una máquina virtual, usarías un comando como el siguiente:   </a:t>
            </a:r>
          </a:p>
          <a:p>
            <a:pPr rtl="0">
              <a:buNone/>
            </a:pPr>
            <a:r>
              <a:rPr lang="es-ES" dirty="0" err="1">
                <a:effectLst/>
              </a:rPr>
              <a:t>Bash</a:t>
            </a:r>
            <a:endParaRPr lang="es-ES" dirty="0">
              <a:effectLst/>
            </a:endParaRPr>
          </a:p>
          <a:p>
            <a:pPr rtl="0">
              <a:buNone/>
            </a:pPr>
            <a:r>
              <a:rPr lang="es-ES" dirty="0" err="1">
                <a:effectLst/>
              </a:rPr>
              <a:t>az</a:t>
            </a:r>
            <a:r>
              <a:rPr lang="es-ES" dirty="0">
                <a:effectLst/>
              </a:rPr>
              <a:t> </a:t>
            </a:r>
            <a:r>
              <a:rPr lang="es-ES" dirty="0" err="1">
                <a:effectLst/>
              </a:rPr>
              <a:t>vm</a:t>
            </a:r>
            <a:r>
              <a:rPr lang="es-ES" dirty="0">
                <a:effectLst/>
              </a:rPr>
              <a:t> </a:t>
            </a:r>
            <a:r>
              <a:rPr lang="es-ES" dirty="0" err="1">
                <a:effectLst/>
              </a:rPr>
              <a:t>restart</a:t>
            </a:r>
            <a:r>
              <a:rPr lang="es-ES" dirty="0">
                <a:effectLst/>
              </a:rPr>
              <a:t> -g </a:t>
            </a:r>
            <a:r>
              <a:rPr lang="es-ES" dirty="0" err="1">
                <a:effectLst/>
              </a:rPr>
              <a:t>MyResourceGroup</a:t>
            </a:r>
            <a:r>
              <a:rPr lang="es-ES" dirty="0">
                <a:effectLst/>
              </a:rPr>
              <a:t> -n </a:t>
            </a:r>
            <a:r>
              <a:rPr lang="es-ES" dirty="0" err="1">
                <a:effectLst/>
              </a:rPr>
              <a:t>MyVm</a:t>
            </a:r>
            <a:r>
              <a:rPr lang="es-ES" dirty="0">
                <a:effectLst/>
              </a:rPr>
              <a:t> </a:t>
            </a:r>
          </a:p>
          <a:p>
            <a:pPr rtl="0">
              <a:buNone/>
            </a:pPr>
            <a:r>
              <a:rPr lang="es-ES" dirty="0">
                <a:effectLst/>
              </a:rPr>
              <a:t>Azure CLI proporciona herramientas de línea de comandos multiplataforma para administrar recursos de Azure. Puedes instalarlo localmente en computadoras que ejecutan los sistemas operativos Linux, macOS o Windows. También puedes usar Azure CLI desde un navegador a través de Azure Cloud Shell.</a:t>
            </a:r>
          </a:p>
          <a:p>
            <a:pPr rtl="0">
              <a:buNone/>
            </a:pPr>
            <a:r>
              <a:rPr lang="es-ES" dirty="0">
                <a:effectLst/>
              </a:rPr>
              <a:t>En ambos casos, Azure CLI se puede utilizar de forma interactiva o mediante scripts:</a:t>
            </a:r>
          </a:p>
          <a:p>
            <a:pPr rtl="0">
              <a:buFont typeface="Arial" panose="020B0604020202020204" pitchFamily="34" charset="0"/>
              <a:buChar char="•"/>
            </a:pPr>
            <a:r>
              <a:rPr lang="es-ES" b="1" dirty="0">
                <a:effectLst/>
              </a:rPr>
              <a:t>Interactivo.</a:t>
            </a:r>
            <a:r>
              <a:rPr lang="es-ES" dirty="0">
                <a:effectLst/>
              </a:rPr>
              <a:t> Primero, para los sistemas operativos Windows, inicia un </a:t>
            </a:r>
            <a:r>
              <a:rPr lang="es-ES" dirty="0" err="1">
                <a:effectLst/>
              </a:rPr>
              <a:t>shell</a:t>
            </a:r>
            <a:r>
              <a:rPr lang="es-ES" dirty="0">
                <a:effectLst/>
              </a:rPr>
              <a:t> como cmd.exe, o para Linux o macOS, usa </a:t>
            </a:r>
            <a:r>
              <a:rPr lang="es-ES" dirty="0" err="1">
                <a:effectLst/>
              </a:rPr>
              <a:t>Bash</a:t>
            </a:r>
            <a:r>
              <a:rPr lang="es-ES" dirty="0">
                <a:effectLst/>
              </a:rPr>
              <a:t>. Luego, emite el comando en el símbolo del </a:t>
            </a:r>
            <a:r>
              <a:rPr lang="es-ES" dirty="0" err="1">
                <a:effectLst/>
              </a:rPr>
              <a:t>shell</a:t>
            </a:r>
            <a:r>
              <a:rPr lang="es-ES" dirty="0">
                <a:effectLst/>
              </a:rPr>
              <a:t>.</a:t>
            </a:r>
          </a:p>
          <a:p>
            <a:pPr rtl="0">
              <a:buFont typeface="Arial" panose="020B0604020202020204" pitchFamily="34" charset="0"/>
              <a:buChar char="•"/>
            </a:pPr>
            <a:r>
              <a:rPr lang="es-ES" b="1" dirty="0">
                <a:effectLst/>
              </a:rPr>
              <a:t>Con scripts.</a:t>
            </a:r>
            <a:r>
              <a:rPr lang="es-ES" dirty="0">
                <a:effectLst/>
              </a:rPr>
              <a:t> Ensambla los comandos de Azure CLI en un script de </a:t>
            </a:r>
            <a:r>
              <a:rPr lang="es-ES" dirty="0" err="1">
                <a:effectLst/>
              </a:rPr>
              <a:t>shell</a:t>
            </a:r>
            <a:r>
              <a:rPr lang="es-ES" dirty="0">
                <a:effectLst/>
              </a:rPr>
              <a:t> utilizando la sintaxis de script del </a:t>
            </a:r>
            <a:r>
              <a:rPr lang="es-ES" dirty="0" err="1">
                <a:effectLst/>
              </a:rPr>
              <a:t>shell</a:t>
            </a:r>
            <a:r>
              <a:rPr lang="es-ES" dirty="0">
                <a:effectLst/>
              </a:rPr>
              <a:t> elegido. Luego, ejecuta el script.</a:t>
            </a:r>
          </a:p>
          <a:p>
            <a:pPr rtl="0">
              <a:buNone/>
            </a:pPr>
            <a:r>
              <a:rPr lang="es-ES" dirty="0">
                <a:effectLst/>
              </a:rPr>
              <a:t>Azure CLI te permite controlar casi todos los aspectos de cada recurso de Azure. Puedes trabajar con grupos de recursos, almacenamiento, máquinas virtuales, Azure Active </a:t>
            </a:r>
            <a:r>
              <a:rPr lang="es-ES" dirty="0" err="1">
                <a:effectLst/>
              </a:rPr>
              <a:t>Directory</a:t>
            </a:r>
            <a:r>
              <a:rPr lang="es-ES" dirty="0">
                <a:effectLst/>
              </a:rPr>
              <a:t> (Azure AD), contenedores, aprendizaje automático, etc.</a:t>
            </a:r>
          </a:p>
          <a:p>
            <a:pPr rtl="0">
              <a:buNone/>
            </a:pPr>
            <a:r>
              <a:rPr lang="es-ES" dirty="0">
                <a:effectLst/>
              </a:rPr>
              <a:t>Los comandos en la CLI están estructurados en grupos y subgrupos. Cada grupo representa un servicio proporcionado por Azure, y los subgrupos dividen los comandos para estos servicios en agrupaciones lógicas. Por ejemplo, el grupo de almacenamiento contiene subgrupos que incluyen cuenta, blob, almacenamiento y cola.   </a:t>
            </a:r>
          </a:p>
          <a:p>
            <a:pPr rtl="0">
              <a:buNone/>
            </a:pPr>
            <a:r>
              <a:rPr lang="es-ES" dirty="0">
                <a:effectLst/>
              </a:rPr>
              <a:t>Entonces, ¿cómo encuentras los comandos particulares que necesitas? Una forma es usar </a:t>
            </a:r>
            <a:r>
              <a:rPr lang="es-ES" dirty="0" err="1">
                <a:effectLst/>
              </a:rPr>
              <a:t>az</a:t>
            </a:r>
            <a:r>
              <a:rPr lang="es-ES" dirty="0">
                <a:effectLst/>
              </a:rPr>
              <a:t> </a:t>
            </a:r>
            <a:r>
              <a:rPr lang="es-ES" dirty="0" err="1">
                <a:effectLst/>
              </a:rPr>
              <a:t>find</a:t>
            </a:r>
            <a:r>
              <a:rPr lang="es-ES" dirty="0">
                <a:effectLst/>
              </a:rPr>
              <a:t>. Por ejemplo, si deseas encontrar comandos que puedan ayudarte a administrar un blob de almacenamiento, puedes usar el siguiente comando de búsqueda:</a:t>
            </a:r>
          </a:p>
          <a:p>
            <a:pPr rtl="0">
              <a:buNone/>
            </a:pPr>
            <a:r>
              <a:rPr lang="es-ES" dirty="0" err="1">
                <a:effectLst/>
              </a:rPr>
              <a:t>Bash</a:t>
            </a:r>
            <a:endParaRPr lang="es-ES" dirty="0">
              <a:effectLst/>
            </a:endParaRPr>
          </a:p>
          <a:p>
            <a:pPr rtl="0">
              <a:buNone/>
            </a:pPr>
            <a:r>
              <a:rPr lang="es-ES" dirty="0" err="1">
                <a:effectLst/>
              </a:rPr>
              <a:t>az</a:t>
            </a:r>
            <a:r>
              <a:rPr lang="es-ES" dirty="0">
                <a:effectLst/>
              </a:rPr>
              <a:t> </a:t>
            </a:r>
            <a:r>
              <a:rPr lang="es-ES" dirty="0" err="1">
                <a:effectLst/>
              </a:rPr>
              <a:t>find</a:t>
            </a:r>
            <a:r>
              <a:rPr lang="es-ES" dirty="0">
                <a:effectLst/>
              </a:rPr>
              <a:t> -q blob </a:t>
            </a:r>
          </a:p>
          <a:p>
            <a:pPr rtl="0">
              <a:buNone/>
            </a:pPr>
            <a:r>
              <a:rPr lang="es-ES" dirty="0">
                <a:effectLst/>
              </a:rPr>
              <a:t>Si ya conoces el nombre del comando que deseas, el argumento --</a:t>
            </a:r>
            <a:r>
              <a:rPr lang="es-ES" dirty="0" err="1">
                <a:effectLst/>
              </a:rPr>
              <a:t>help</a:t>
            </a:r>
            <a:r>
              <a:rPr lang="es-ES" dirty="0">
                <a:effectLst/>
              </a:rPr>
              <a:t> para ese comando te proporcionará información más detallada sobre el comando, y para un grupo de comandos, una lista de los subcomandos disponibles. Por ejemplo, aquí te mostramos cómo puedes obtener una lista de los subgrupos y comandos para administrar el almacenamiento de blobs:   </a:t>
            </a:r>
          </a:p>
          <a:p>
            <a:pPr rtl="0">
              <a:buNone/>
            </a:pPr>
            <a:r>
              <a:rPr lang="es-ES" dirty="0" err="1">
                <a:effectLst/>
              </a:rPr>
              <a:t>Bash</a:t>
            </a:r>
            <a:endParaRPr lang="es-ES" dirty="0">
              <a:effectLst/>
            </a:endParaRPr>
          </a:p>
          <a:p>
            <a:pPr rtl="0">
              <a:buNone/>
            </a:pPr>
            <a:r>
              <a:rPr lang="es-ES" dirty="0" err="1">
                <a:effectLst/>
              </a:rPr>
              <a:t>az</a:t>
            </a:r>
            <a:r>
              <a:rPr lang="es-ES" dirty="0">
                <a:effectLst/>
              </a:rPr>
              <a:t> </a:t>
            </a:r>
            <a:r>
              <a:rPr lang="es-ES" dirty="0" err="1">
                <a:effectLst/>
              </a:rPr>
              <a:t>storage</a:t>
            </a:r>
            <a:r>
              <a:rPr lang="es-ES" dirty="0">
                <a:effectLst/>
              </a:rPr>
              <a:t> blob --</a:t>
            </a:r>
            <a:r>
              <a:rPr lang="es-ES" dirty="0" err="1">
                <a:effectLst/>
              </a:rPr>
              <a:t>help</a:t>
            </a:r>
            <a:r>
              <a:rPr lang="es-ES" dirty="0">
                <a:effectLst/>
              </a:rPr>
              <a:t> </a:t>
            </a:r>
          </a:p>
          <a:p>
            <a:pPr rtl="0">
              <a:buNone/>
            </a:pPr>
            <a:r>
              <a:rPr lang="es-ES" dirty="0">
                <a:effectLst/>
              </a:rPr>
              <a:t>✔️ Marca como favorito la Referencia de Azure CLI⁵.</a:t>
            </a:r>
          </a:p>
          <a:p>
            <a:pPr rtl="0">
              <a:buNone/>
            </a:pPr>
            <a:r>
              <a:rPr lang="es-ES" dirty="0">
                <a:effectLst/>
              </a:rPr>
              <a:t>⁵(Enlace a la referencia de Azure CLI)</a:t>
            </a:r>
          </a:p>
          <a:p>
            <a:pPr rtl="0">
              <a:buNone/>
            </a:pPr>
            <a:r>
              <a:rPr lang="es-ES" b="1" dirty="0">
                <a:effectLst/>
              </a:rPr>
              <a:t>Explicación:</a:t>
            </a:r>
            <a:endParaRPr lang="es-ES" dirty="0">
              <a:effectLst/>
            </a:endParaRPr>
          </a:p>
          <a:p>
            <a:pPr rtl="0">
              <a:buNone/>
            </a:pPr>
            <a:r>
              <a:rPr lang="es-ES" dirty="0">
                <a:effectLst/>
              </a:rPr>
              <a:t>Este texto describe Azure CLI, una herramienta de línea de comandos para administrar recursos de Azure.</a:t>
            </a:r>
          </a:p>
          <a:p>
            <a:pPr rtl="0">
              <a:buNone/>
            </a:pPr>
            <a:r>
              <a:rPr lang="es-ES" b="1" dirty="0">
                <a:effectLst/>
              </a:rPr>
              <a:t>Puntos Clave:</a:t>
            </a:r>
            <a:endParaRPr lang="es-ES" dirty="0">
              <a:effectLst/>
            </a:endParaRPr>
          </a:p>
          <a:p>
            <a:pPr rtl="0">
              <a:buFont typeface="Arial" panose="020B0604020202020204" pitchFamily="34" charset="0"/>
              <a:buChar char="•"/>
            </a:pPr>
            <a:r>
              <a:rPr lang="es-ES" b="1" dirty="0">
                <a:effectLst/>
              </a:rPr>
              <a:t>Administración a través de la Línea de Comandos:</a:t>
            </a:r>
            <a:r>
              <a:rPr lang="es-ES" dirty="0">
                <a:effectLst/>
              </a:rPr>
              <a:t> </a:t>
            </a:r>
          </a:p>
          <a:p>
            <a:pPr marL="742950" lvl="1" indent="-285750" rtl="0">
              <a:buFont typeface="Arial" panose="020B0604020202020204" pitchFamily="34" charset="0"/>
              <a:buChar char="•"/>
            </a:pPr>
            <a:r>
              <a:rPr lang="es-ES" dirty="0">
                <a:effectLst/>
              </a:rPr>
              <a:t>Azure CLI permite a los usuarios administrar recursos de Azure mediante comandos de texto en una terminal o símbolo del sistema.</a:t>
            </a:r>
          </a:p>
          <a:p>
            <a:pPr marL="742950" lvl="1" indent="-285750" rtl="0">
              <a:buFont typeface="Arial" panose="020B0604020202020204" pitchFamily="34" charset="0"/>
              <a:buChar char="•"/>
            </a:pPr>
            <a:r>
              <a:rPr lang="es-ES" dirty="0">
                <a:effectLst/>
              </a:rPr>
              <a:t>Esto es útil para la automatización, scripting y administración remota.</a:t>
            </a:r>
          </a:p>
          <a:p>
            <a:pPr rtl="0">
              <a:buFont typeface="Arial" panose="020B0604020202020204" pitchFamily="34" charset="0"/>
              <a:buChar char="•"/>
            </a:pPr>
            <a:r>
              <a:rPr lang="es-ES" b="1" dirty="0">
                <a:effectLst/>
              </a:rPr>
              <a:t>Multiplataforma:</a:t>
            </a:r>
            <a:r>
              <a:rPr lang="es-ES" dirty="0">
                <a:effectLst/>
              </a:rPr>
              <a:t> </a:t>
            </a:r>
          </a:p>
          <a:p>
            <a:pPr marL="742950" lvl="1" indent="-285750" rtl="0">
              <a:buFont typeface="Arial" panose="020B0604020202020204" pitchFamily="34" charset="0"/>
              <a:buChar char="•"/>
            </a:pPr>
            <a:r>
              <a:rPr lang="es-ES" dirty="0">
                <a:effectLst/>
              </a:rPr>
              <a:t>Azure CLI se puede instalar en Linux, macOS y Windows, lo que proporciona flexibilidad a los usuarios.</a:t>
            </a:r>
          </a:p>
          <a:p>
            <a:pPr marL="742950" lvl="1" indent="-285750" rtl="0">
              <a:buFont typeface="Arial" panose="020B0604020202020204" pitchFamily="34" charset="0"/>
              <a:buChar char="•"/>
            </a:pPr>
            <a:r>
              <a:rPr lang="es-ES" dirty="0">
                <a:effectLst/>
              </a:rPr>
              <a:t>También se puede usar desde el navegador mediante Cloud Shell.</a:t>
            </a:r>
          </a:p>
          <a:p>
            <a:pPr rtl="0">
              <a:buFont typeface="Arial" panose="020B0604020202020204" pitchFamily="34" charset="0"/>
              <a:buChar char="•"/>
            </a:pPr>
            <a:r>
              <a:rPr lang="es-ES" b="1" dirty="0">
                <a:effectLst/>
              </a:rPr>
              <a:t>Modos de Uso:</a:t>
            </a:r>
            <a:r>
              <a:rPr lang="es-ES" dirty="0">
                <a:effectLst/>
              </a:rPr>
              <a:t> </a:t>
            </a:r>
          </a:p>
          <a:p>
            <a:pPr marL="742950" lvl="1" indent="-285750" rtl="0">
              <a:buFont typeface="Arial" panose="020B0604020202020204" pitchFamily="34" charset="0"/>
              <a:buChar char="•"/>
            </a:pPr>
            <a:r>
              <a:rPr lang="es-ES" dirty="0">
                <a:effectLst/>
              </a:rPr>
              <a:t>Se puede utilizar de forma interactiva (ejecutando comandos uno por uno) o mediante scripts (ejecutando secuencias de comandos).</a:t>
            </a:r>
          </a:p>
          <a:p>
            <a:pPr rtl="0">
              <a:buFont typeface="Arial" panose="020B0604020202020204" pitchFamily="34" charset="0"/>
              <a:buChar char="•"/>
            </a:pPr>
            <a:r>
              <a:rPr lang="es-ES" b="1" dirty="0">
                <a:effectLst/>
              </a:rPr>
              <a:t>Control Completo de Recursos:</a:t>
            </a:r>
            <a:r>
              <a:rPr lang="es-ES" dirty="0">
                <a:effectLst/>
              </a:rPr>
              <a:t> </a:t>
            </a:r>
          </a:p>
          <a:p>
            <a:pPr marL="742950" lvl="1" indent="-285750" rtl="0">
              <a:buFont typeface="Arial" panose="020B0604020202020204" pitchFamily="34" charset="0"/>
              <a:buChar char="•"/>
            </a:pPr>
            <a:r>
              <a:rPr lang="es-ES" dirty="0">
                <a:effectLst/>
              </a:rPr>
              <a:t>Azure CLI proporciona comandos para administrar casi todos los aspectos de los recursos de Azure, incluidos grupos de recursos, almacenamiento, máquinas virtuales y Azure AD.</a:t>
            </a:r>
          </a:p>
          <a:p>
            <a:pPr rtl="0">
              <a:buFont typeface="Arial" panose="020B0604020202020204" pitchFamily="34" charset="0"/>
              <a:buChar char="•"/>
            </a:pPr>
            <a:r>
              <a:rPr lang="es-ES" b="1" dirty="0">
                <a:effectLst/>
              </a:rPr>
              <a:t>Estructura de Comandos:</a:t>
            </a:r>
            <a:r>
              <a:rPr lang="es-ES" dirty="0">
                <a:effectLst/>
              </a:rPr>
              <a:t> </a:t>
            </a:r>
          </a:p>
          <a:p>
            <a:pPr marL="742950" lvl="1" indent="-285750" rtl="0">
              <a:buFont typeface="Arial" panose="020B0604020202020204" pitchFamily="34" charset="0"/>
              <a:buChar char="•"/>
            </a:pPr>
            <a:r>
              <a:rPr lang="es-ES" dirty="0">
                <a:effectLst/>
              </a:rPr>
              <a:t>Los comandos están organizados en grupos (servicios de Azure) y subgrupos (categorías dentro de los servicios).</a:t>
            </a:r>
          </a:p>
          <a:p>
            <a:pPr marL="742950" lvl="1" indent="-285750" rtl="0">
              <a:buFont typeface="Arial" panose="020B0604020202020204" pitchFamily="34" charset="0"/>
              <a:buChar char="•"/>
            </a:pPr>
            <a:r>
              <a:rPr lang="es-ES" dirty="0">
                <a:effectLst/>
              </a:rPr>
              <a:t>Esto facilita la búsqueda y el uso de comandos.</a:t>
            </a:r>
          </a:p>
          <a:p>
            <a:pPr rtl="0">
              <a:buFont typeface="Arial" panose="020B0604020202020204" pitchFamily="34" charset="0"/>
              <a:buChar char="•"/>
            </a:pPr>
            <a:r>
              <a:rPr lang="es-ES" b="1" dirty="0">
                <a:effectLst/>
              </a:rPr>
              <a:t>Búsqueda de Comandos:</a:t>
            </a:r>
            <a:r>
              <a:rPr lang="es-ES" dirty="0">
                <a:effectLst/>
              </a:rPr>
              <a:t> </a:t>
            </a:r>
          </a:p>
          <a:p>
            <a:pPr marL="742950" lvl="1" indent="-285750" rtl="0">
              <a:buFont typeface="Arial" panose="020B0604020202020204" pitchFamily="34" charset="0"/>
              <a:buChar char="•"/>
            </a:pPr>
            <a:r>
              <a:rPr lang="es-ES" dirty="0">
                <a:effectLst/>
              </a:rPr>
              <a:t>El comando </a:t>
            </a:r>
            <a:r>
              <a:rPr lang="es-ES" dirty="0" err="1">
                <a:effectLst/>
              </a:rPr>
              <a:t>az</a:t>
            </a:r>
            <a:r>
              <a:rPr lang="es-ES" dirty="0">
                <a:effectLst/>
              </a:rPr>
              <a:t> </a:t>
            </a:r>
            <a:r>
              <a:rPr lang="es-ES" dirty="0" err="1">
                <a:effectLst/>
              </a:rPr>
              <a:t>find</a:t>
            </a:r>
            <a:r>
              <a:rPr lang="es-ES" dirty="0">
                <a:effectLst/>
              </a:rPr>
              <a:t> permite buscar comandos relacionados con una palabra clave.</a:t>
            </a:r>
          </a:p>
          <a:p>
            <a:pPr marL="742950" lvl="1" indent="-285750" rtl="0">
              <a:buFont typeface="Arial" panose="020B0604020202020204" pitchFamily="34" charset="0"/>
              <a:buChar char="•"/>
            </a:pPr>
            <a:r>
              <a:rPr lang="es-ES" dirty="0">
                <a:effectLst/>
              </a:rPr>
              <a:t>El </a:t>
            </a:r>
            <a:r>
              <a:rPr lang="es-ES" dirty="0" err="1">
                <a:effectLst/>
              </a:rPr>
              <a:t>flag</a:t>
            </a:r>
            <a:r>
              <a:rPr lang="es-ES" dirty="0">
                <a:effectLst/>
              </a:rPr>
              <a:t> --</a:t>
            </a:r>
            <a:r>
              <a:rPr lang="es-ES" dirty="0" err="1">
                <a:effectLst/>
              </a:rPr>
              <a:t>help</a:t>
            </a:r>
            <a:r>
              <a:rPr lang="es-ES" dirty="0">
                <a:effectLst/>
              </a:rPr>
              <a:t> muestra la ayuda de un comando o grupo de comandos.</a:t>
            </a:r>
          </a:p>
          <a:p>
            <a:pPr rtl="0">
              <a:buFont typeface="Arial" panose="020B0604020202020204" pitchFamily="34" charset="0"/>
              <a:buChar char="•"/>
            </a:pPr>
            <a:r>
              <a:rPr lang="es-ES" b="1" dirty="0">
                <a:effectLst/>
              </a:rPr>
              <a:t>Ejemplos de Comandos:</a:t>
            </a:r>
            <a:r>
              <a:rPr lang="es-ES" dirty="0">
                <a:effectLst/>
              </a:rPr>
              <a:t> </a:t>
            </a:r>
          </a:p>
          <a:p>
            <a:pPr marL="742950" lvl="1" indent="-285750" rtl="0">
              <a:buFont typeface="Arial" panose="020B0604020202020204" pitchFamily="34" charset="0"/>
              <a:buChar char="•"/>
            </a:pPr>
            <a:r>
              <a:rPr lang="es-ES" dirty="0">
                <a:effectLst/>
              </a:rPr>
              <a:t>El texto proporciona ejemplos de comandos para reiniciar una máquina virtual (</a:t>
            </a:r>
            <a:r>
              <a:rPr lang="es-ES" dirty="0" err="1">
                <a:effectLst/>
              </a:rPr>
              <a:t>az</a:t>
            </a:r>
            <a:r>
              <a:rPr lang="es-ES" dirty="0">
                <a:effectLst/>
              </a:rPr>
              <a:t> </a:t>
            </a:r>
            <a:r>
              <a:rPr lang="es-ES" dirty="0" err="1">
                <a:effectLst/>
              </a:rPr>
              <a:t>vm</a:t>
            </a:r>
            <a:r>
              <a:rPr lang="es-ES" dirty="0">
                <a:effectLst/>
              </a:rPr>
              <a:t> </a:t>
            </a:r>
            <a:r>
              <a:rPr lang="es-ES" dirty="0" err="1">
                <a:effectLst/>
              </a:rPr>
              <a:t>restart</a:t>
            </a:r>
            <a:r>
              <a:rPr lang="es-ES" dirty="0">
                <a:effectLst/>
              </a:rPr>
              <a:t>) y buscar comandos relacionados con blobs de almacenamiento (</a:t>
            </a:r>
            <a:r>
              <a:rPr lang="es-ES" dirty="0" err="1">
                <a:effectLst/>
              </a:rPr>
              <a:t>az</a:t>
            </a:r>
            <a:r>
              <a:rPr lang="es-ES" dirty="0">
                <a:effectLst/>
              </a:rPr>
              <a:t> </a:t>
            </a:r>
            <a:r>
              <a:rPr lang="es-ES" dirty="0" err="1">
                <a:effectLst/>
              </a:rPr>
              <a:t>find</a:t>
            </a:r>
            <a:r>
              <a:rPr lang="es-ES" dirty="0">
                <a:effectLst/>
              </a:rPr>
              <a:t> -q blob).</a:t>
            </a:r>
          </a:p>
          <a:p>
            <a:pPr rtl="0">
              <a:buFont typeface="Arial" panose="020B0604020202020204" pitchFamily="34" charset="0"/>
              <a:buChar char="•"/>
            </a:pPr>
            <a:r>
              <a:rPr lang="es-ES" b="1" dirty="0">
                <a:effectLst/>
              </a:rPr>
              <a:t>Referencia de Azure CLI:</a:t>
            </a:r>
            <a:r>
              <a:rPr lang="es-ES" dirty="0">
                <a:effectLst/>
              </a:rPr>
              <a:t> </a:t>
            </a:r>
          </a:p>
          <a:p>
            <a:pPr marL="742950" lvl="1" indent="-285750" rtl="0">
              <a:buFont typeface="Arial" panose="020B0604020202020204" pitchFamily="34" charset="0"/>
              <a:buChar char="•"/>
            </a:pPr>
            <a:r>
              <a:rPr lang="es-ES" dirty="0">
                <a:effectLst/>
              </a:rPr>
              <a:t>Se recomienda marcar la referencia de Azure CLI para obtener información detallada sobre los comandos y su uso.</a:t>
            </a:r>
          </a:p>
          <a:p>
            <a:pPr rtl="0">
              <a:buNone/>
            </a:pPr>
            <a:r>
              <a:rPr lang="es-ES" dirty="0">
                <a:effectLst/>
              </a:rPr>
              <a:t>En resumen, Azure CLI es una herramienta poderosa y versátil para administrar recursos de Azure, que ofrece flexibilidad, automatización y control completo a través de la línea de comandos.</a:t>
            </a:r>
          </a:p>
          <a:p>
            <a:r>
              <a:rPr lang="es-ES" dirty="0"/>
              <a:t>Fuentes y contenido relacionado</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3/31/2025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590898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Ventajas de las Plantillas</a:t>
            </a:r>
            <a:endParaRPr lang="es-ES" dirty="0"/>
          </a:p>
          <a:p>
            <a:pPr>
              <a:buNone/>
            </a:pPr>
            <a:r>
              <a:rPr lang="es-ES" dirty="0"/>
              <a:t>Una plantilla de Azure </a:t>
            </a:r>
            <a:r>
              <a:rPr lang="es-ES" dirty="0" err="1"/>
              <a:t>Resource</a:t>
            </a:r>
            <a:r>
              <a:rPr lang="es-ES" dirty="0"/>
              <a:t> Manager define con precisión todos los recursos de </a:t>
            </a:r>
            <a:r>
              <a:rPr lang="es-ES" dirty="0" err="1"/>
              <a:t>Resource</a:t>
            </a:r>
            <a:r>
              <a:rPr lang="es-ES" dirty="0"/>
              <a:t> Manager en una implementación. Puedes implementar una plantilla de </a:t>
            </a:r>
            <a:r>
              <a:rPr lang="es-ES" dirty="0" err="1"/>
              <a:t>Resource</a:t>
            </a:r>
            <a:r>
              <a:rPr lang="es-ES" dirty="0"/>
              <a:t> Manager en un grupo de recursos como una sola operación. El uso de plantillas de </a:t>
            </a:r>
            <a:r>
              <a:rPr lang="es-ES" dirty="0" err="1"/>
              <a:t>Resource</a:t>
            </a:r>
            <a:r>
              <a:rPr lang="es-ES" dirty="0"/>
              <a:t> Manager hará que tus implementaciones sean más rápidas y repetibles. Por ejemplo, ya no tienes que crear una máquina virtual en el portal, esperar a que termine y luego crear la siguiente máquina virtual. </a:t>
            </a:r>
            <a:r>
              <a:rPr lang="es-ES" dirty="0" err="1"/>
              <a:t>Resource</a:t>
            </a:r>
            <a:r>
              <a:rPr lang="es-ES" dirty="0"/>
              <a:t> Manager se encarga de toda la implementación por ti.   </a:t>
            </a:r>
          </a:p>
          <a:p>
            <a:pPr>
              <a:buNone/>
            </a:pPr>
            <a:r>
              <a:rPr lang="es-ES" b="1" dirty="0"/>
              <a:t>Beneficios de las Plantillas</a:t>
            </a:r>
            <a:endParaRPr lang="es-ES" dirty="0"/>
          </a:p>
          <a:p>
            <a:pPr>
              <a:buFont typeface="Arial" panose="020B0604020202020204" pitchFamily="34" charset="0"/>
              <a:buChar char="•"/>
            </a:pPr>
            <a:r>
              <a:rPr lang="es-ES" b="1" dirty="0"/>
              <a:t>Las plantillas mejoran la consistencia.</a:t>
            </a:r>
            <a:r>
              <a:rPr lang="es-ES" dirty="0"/>
              <a:t> Las plantillas de </a:t>
            </a:r>
            <a:r>
              <a:rPr lang="es-ES" dirty="0" err="1"/>
              <a:t>Resource</a:t>
            </a:r>
            <a:r>
              <a:rPr lang="es-ES" dirty="0"/>
              <a:t> Manager proporcionan un lenguaje común para que tú y otros describan tus implementaciones. Independientemente de la herramienta o SDK que uses para implementar la plantilla, la estructura, el formato y las expresiones dentro de la plantilla siguen siendo los mismos.   </a:t>
            </a:r>
          </a:p>
          <a:p>
            <a:pPr>
              <a:buFont typeface="Arial" panose="020B0604020202020204" pitchFamily="34" charset="0"/>
              <a:buChar char="•"/>
            </a:pPr>
            <a:r>
              <a:rPr lang="es-ES" b="1" dirty="0"/>
              <a:t>Las plantillas ayudan a expresar implementaciones complejas.</a:t>
            </a:r>
            <a:r>
              <a:rPr lang="es-ES" dirty="0"/>
              <a:t> Las plantillas te permiten implementar múltiples recursos en el orden correcto. Por ejemplo, no querrías implementar una máquina virtual antes de crear un disco del sistema operativo (SO) o una interfaz de red. </a:t>
            </a:r>
            <a:r>
              <a:rPr lang="es-ES" dirty="0" err="1"/>
              <a:t>Resource</a:t>
            </a:r>
            <a:r>
              <a:rPr lang="es-ES" dirty="0"/>
              <a:t> Manager mapea cada recurso y sus recursos dependientes, y crea los recursos dependientes primero. El mapeo de dependencias ayuda a garantizar que la implementación se lleve a cabo en el orden correcto.</a:t>
            </a:r>
          </a:p>
          <a:p>
            <a:pPr>
              <a:buFont typeface="Arial" panose="020B0604020202020204" pitchFamily="34" charset="0"/>
              <a:buChar char="•"/>
            </a:pPr>
            <a:r>
              <a:rPr lang="es-ES" b="1" dirty="0"/>
              <a:t>Las plantillas reducen las tareas manuales propensas a errores.</a:t>
            </a:r>
            <a:r>
              <a:rPr lang="es-ES" dirty="0"/>
              <a:t> Crear y conectar recursos manualmente puede llevar mucho tiempo y es fácil cometer errores. </a:t>
            </a:r>
            <a:r>
              <a:rPr lang="es-ES" dirty="0" err="1"/>
              <a:t>Resource</a:t>
            </a:r>
            <a:r>
              <a:rPr lang="es-ES" dirty="0"/>
              <a:t> Manager asegura que la implementación se realice de la misma manera cada vez.   </a:t>
            </a:r>
          </a:p>
          <a:p>
            <a:pPr>
              <a:buFont typeface="Arial" panose="020B0604020202020204" pitchFamily="34" charset="0"/>
              <a:buChar char="•"/>
            </a:pPr>
            <a:r>
              <a:rPr lang="es-ES" b="1" dirty="0"/>
              <a:t>Las plantillas son código.</a:t>
            </a:r>
            <a:r>
              <a:rPr lang="es-ES" dirty="0"/>
              <a:t> Las plantillas expresan tus requisitos a través de código. Piensa en una plantilla como un tipo de Infraestructura como Código que se puede compartir, probar y versionar de manera similar a cualquier otro fragmento de software. Además, debido a que las plantillas son código, puedes crear un "rastro de papel" que puedes seguir. El código de la plantilla documenta la implementación. La mayoría de los usuarios mantienen sus plantillas bajo algún tipo de control de revisiones, como GIT. Cuando cambias la plantilla, su historial de revisiones también documenta cómo ha evolucionado la plantilla (y tu implementación) a lo largo del tiempo.   </a:t>
            </a:r>
          </a:p>
          <a:p>
            <a:pPr>
              <a:buFont typeface="Arial" panose="020B0604020202020204" pitchFamily="34" charset="0"/>
              <a:buChar char="•"/>
            </a:pPr>
            <a:r>
              <a:rPr lang="es-ES" b="1" dirty="0"/>
              <a:t>Las plantillas promueven la reutilización.</a:t>
            </a:r>
            <a:r>
              <a:rPr lang="es-ES" dirty="0"/>
              <a:t> Tu plantilla puede contener parámetros que se completan cuando se ejecuta la plantilla. Un parámetro puede definir un nombre de usuario o contraseña, un nombre de dominio, etc. Los parámetros de plantilla te permiten crear múltiples versiones de tu infraestructura, como </a:t>
            </a:r>
            <a:r>
              <a:rPr lang="es-ES" dirty="0" err="1"/>
              <a:t>staging</a:t>
            </a:r>
            <a:r>
              <a:rPr lang="es-ES" dirty="0"/>
              <a:t> y producción, mientras sigues utilizando la misma plantilla exacta.   </a:t>
            </a:r>
          </a:p>
          <a:p>
            <a:pPr>
              <a:buFont typeface="Arial" panose="020B0604020202020204" pitchFamily="34" charset="0"/>
              <a:buChar char="•"/>
            </a:pPr>
            <a:r>
              <a:rPr lang="es-ES" b="1" dirty="0"/>
              <a:t>Las plantillas son enlazables.</a:t>
            </a:r>
            <a:r>
              <a:rPr lang="es-ES" dirty="0"/>
              <a:t> Puedes enlazar plantillas de </a:t>
            </a:r>
            <a:r>
              <a:rPr lang="es-ES" dirty="0" err="1"/>
              <a:t>Resource</a:t>
            </a:r>
            <a:r>
              <a:rPr lang="es-ES" dirty="0"/>
              <a:t> Manager juntas para hacer que las plantillas mismas sean modulares. Puedes escribir plantillas pequeñas que definan cada una </a:t>
            </a:r>
            <a:r>
              <a:rPr lang="es-ES" dirty="0" err="1"/>
              <a:t>una</a:t>
            </a:r>
            <a:r>
              <a:rPr lang="es-ES" dirty="0"/>
              <a:t> pieza de una solución, y luego combinarlas para crear un sistema completo.</a:t>
            </a:r>
          </a:p>
          <a:p>
            <a:pPr>
              <a:buFont typeface="Arial" panose="020B0604020202020204" pitchFamily="34" charset="0"/>
              <a:buChar char="•"/>
            </a:pPr>
            <a:r>
              <a:rPr lang="es-ES" b="1" dirty="0"/>
              <a:t>Las plantillas simplifican la orquestación.</a:t>
            </a:r>
            <a:r>
              <a:rPr lang="es-ES" dirty="0"/>
              <a:t> Solo necesitas implementar la plantilla para implementar todos tus recursos. Normalmente, esto requeriría múltiples operaciones.</a:t>
            </a:r>
          </a:p>
          <a:p>
            <a:pPr>
              <a:buNone/>
            </a:pPr>
            <a:r>
              <a:rPr lang="es-ES" b="1" dirty="0"/>
              <a:t>Explicación:</a:t>
            </a:r>
            <a:endParaRPr lang="es-ES" dirty="0"/>
          </a:p>
          <a:p>
            <a:pPr>
              <a:buNone/>
            </a:pPr>
            <a:r>
              <a:rPr lang="es-ES" dirty="0"/>
              <a:t>Este texto describe las ventajas y beneficios de utilizar plantillas de Azure </a:t>
            </a:r>
            <a:r>
              <a:rPr lang="es-ES" dirty="0" err="1"/>
              <a:t>Resource</a:t>
            </a:r>
            <a:r>
              <a:rPr lang="es-ES" dirty="0"/>
              <a:t> Manager (ARM) para la implementación de recursos en Azure.</a:t>
            </a:r>
          </a:p>
          <a:p>
            <a:pPr>
              <a:buNone/>
            </a:pPr>
            <a:r>
              <a:rPr lang="es-ES" b="1" dirty="0"/>
              <a:t>Puntos Clave:</a:t>
            </a:r>
            <a:endParaRPr lang="es-ES" dirty="0"/>
          </a:p>
          <a:p>
            <a:pPr>
              <a:buFont typeface="Arial" panose="020B0604020202020204" pitchFamily="34" charset="0"/>
              <a:buChar char="•"/>
            </a:pPr>
            <a:r>
              <a:rPr lang="es-ES" b="1" dirty="0"/>
              <a:t>Implementaciones Rápidas y Repetibles:</a:t>
            </a:r>
            <a:r>
              <a:rPr lang="es-ES" dirty="0"/>
              <a:t> </a:t>
            </a:r>
          </a:p>
          <a:p>
            <a:pPr marL="742950" lvl="1" indent="-285750">
              <a:buFont typeface="Arial" panose="020B0604020202020204" pitchFamily="34" charset="0"/>
              <a:buChar char="•"/>
            </a:pPr>
            <a:r>
              <a:rPr lang="es-ES" dirty="0"/>
              <a:t>Las plantillas ARM permiten implementar múltiples recursos en una sola operación, lo que ahorra tiempo y reduce la necesidad de tareas manuales.</a:t>
            </a:r>
          </a:p>
          <a:p>
            <a:pPr marL="742950" lvl="1" indent="-285750">
              <a:buFont typeface="Arial" panose="020B0604020202020204" pitchFamily="34" charset="0"/>
              <a:buChar char="•"/>
            </a:pPr>
            <a:r>
              <a:rPr lang="es-ES" dirty="0"/>
              <a:t>Garantizan que las implementaciones sean consistentes y repetibles, eliminando errores humanos.</a:t>
            </a:r>
          </a:p>
          <a:p>
            <a:pPr>
              <a:buFont typeface="Arial" panose="020B0604020202020204" pitchFamily="34" charset="0"/>
              <a:buChar char="•"/>
            </a:pPr>
            <a:r>
              <a:rPr lang="es-ES" b="1" dirty="0"/>
              <a:t>Consistencia:</a:t>
            </a:r>
            <a:r>
              <a:rPr lang="es-ES" dirty="0"/>
              <a:t> </a:t>
            </a:r>
          </a:p>
          <a:p>
            <a:pPr marL="742950" lvl="1" indent="-285750">
              <a:buFont typeface="Arial" panose="020B0604020202020204" pitchFamily="34" charset="0"/>
              <a:buChar char="•"/>
            </a:pPr>
            <a:r>
              <a:rPr lang="es-ES" dirty="0"/>
              <a:t>Las plantillas ARM proporcionan un lenguaje común para definir implementaciones, lo que facilita la colaboración y garantiza la uniformidad.</a:t>
            </a:r>
          </a:p>
          <a:p>
            <a:pPr>
              <a:buFont typeface="Arial" panose="020B0604020202020204" pitchFamily="34" charset="0"/>
              <a:buChar char="•"/>
            </a:pPr>
            <a:r>
              <a:rPr lang="es-ES" b="1" dirty="0"/>
              <a:t>Implementaciones Complejas:</a:t>
            </a:r>
            <a:r>
              <a:rPr lang="es-ES" dirty="0"/>
              <a:t> </a:t>
            </a:r>
          </a:p>
          <a:p>
            <a:pPr marL="742950" lvl="1" indent="-285750">
              <a:buFont typeface="Arial" panose="020B0604020202020204" pitchFamily="34" charset="0"/>
              <a:buChar char="•"/>
            </a:pPr>
            <a:r>
              <a:rPr lang="es-ES" dirty="0"/>
              <a:t>Las plantillas ARM permiten definir dependencias entre recursos, lo que garantiza que se implementen en el orden correcto.</a:t>
            </a:r>
          </a:p>
          <a:p>
            <a:pPr>
              <a:buFont typeface="Arial" panose="020B0604020202020204" pitchFamily="34" charset="0"/>
              <a:buChar char="•"/>
            </a:pPr>
            <a:r>
              <a:rPr lang="es-ES" b="1" dirty="0"/>
              <a:t>Reducción de Errores Manuales:</a:t>
            </a:r>
            <a:r>
              <a:rPr lang="es-ES" dirty="0"/>
              <a:t> </a:t>
            </a:r>
          </a:p>
          <a:p>
            <a:pPr marL="742950" lvl="1" indent="-285750">
              <a:buFont typeface="Arial" panose="020B0604020202020204" pitchFamily="34" charset="0"/>
              <a:buChar char="•"/>
            </a:pPr>
            <a:r>
              <a:rPr lang="es-ES" dirty="0"/>
              <a:t>La automatización de las implementaciones reduce la posibilidad de errores humanos y garantiza la consistencia.</a:t>
            </a:r>
          </a:p>
          <a:p>
            <a:pPr>
              <a:buFont typeface="Arial" panose="020B0604020202020204" pitchFamily="34" charset="0"/>
              <a:buChar char="•"/>
            </a:pPr>
            <a:r>
              <a:rPr lang="es-ES" b="1" dirty="0"/>
              <a:t>Infraestructura como Código (</a:t>
            </a:r>
            <a:r>
              <a:rPr lang="es-ES" b="1" dirty="0" err="1"/>
              <a:t>IaC</a:t>
            </a:r>
            <a:r>
              <a:rPr lang="es-ES" b="1" dirty="0"/>
              <a:t>):</a:t>
            </a:r>
            <a:r>
              <a:rPr lang="es-ES" dirty="0"/>
              <a:t> </a:t>
            </a:r>
          </a:p>
          <a:p>
            <a:pPr marL="742950" lvl="1" indent="-285750">
              <a:buFont typeface="Arial" panose="020B0604020202020204" pitchFamily="34" charset="0"/>
              <a:buChar char="•"/>
            </a:pPr>
            <a:r>
              <a:rPr lang="es-ES" dirty="0"/>
              <a:t>Las plantillas ARM se consideran código, lo que permite el control de versiones, las pruebas y la colaboración.</a:t>
            </a:r>
          </a:p>
          <a:p>
            <a:pPr marL="742950" lvl="1" indent="-285750">
              <a:buFont typeface="Arial" panose="020B0604020202020204" pitchFamily="34" charset="0"/>
              <a:buChar char="•"/>
            </a:pPr>
            <a:r>
              <a:rPr lang="es-ES" dirty="0"/>
              <a:t>Esto permite la creación de un historial de cambios.</a:t>
            </a:r>
          </a:p>
          <a:p>
            <a:pPr>
              <a:buFont typeface="Arial" panose="020B0604020202020204" pitchFamily="34" charset="0"/>
              <a:buChar char="•"/>
            </a:pPr>
            <a:r>
              <a:rPr lang="es-ES" b="1" dirty="0"/>
              <a:t>Reutilización:</a:t>
            </a:r>
            <a:r>
              <a:rPr lang="es-ES" dirty="0"/>
              <a:t> </a:t>
            </a:r>
          </a:p>
          <a:p>
            <a:pPr marL="742950" lvl="1" indent="-285750">
              <a:buFont typeface="Arial" panose="020B0604020202020204" pitchFamily="34" charset="0"/>
              <a:buChar char="•"/>
            </a:pPr>
            <a:r>
              <a:rPr lang="es-ES" dirty="0"/>
              <a:t>Los parámetros en las plantillas ARM permiten personalizar las implementaciones para diferentes entornos (por ejemplo, desarrollo, pruebas, producción) sin duplicar el código.</a:t>
            </a:r>
          </a:p>
          <a:p>
            <a:pPr>
              <a:buFont typeface="Arial" panose="020B0604020202020204" pitchFamily="34" charset="0"/>
              <a:buChar char="•"/>
            </a:pPr>
            <a:r>
              <a:rPr lang="es-ES" b="1" dirty="0"/>
              <a:t>Modularidad:</a:t>
            </a:r>
            <a:r>
              <a:rPr lang="es-ES" dirty="0"/>
              <a:t> </a:t>
            </a:r>
          </a:p>
          <a:p>
            <a:pPr marL="742950" lvl="1" indent="-285750">
              <a:buFont typeface="Arial" panose="020B0604020202020204" pitchFamily="34" charset="0"/>
              <a:buChar char="•"/>
            </a:pPr>
            <a:r>
              <a:rPr lang="es-ES" dirty="0"/>
              <a:t>Las plantillas ARM se pueden enlazar entre sí para crear implementaciones modulares y reutilizables.</a:t>
            </a:r>
          </a:p>
          <a:p>
            <a:pPr>
              <a:buFont typeface="Arial" panose="020B0604020202020204" pitchFamily="34" charset="0"/>
              <a:buChar char="•"/>
            </a:pPr>
            <a:r>
              <a:rPr lang="es-ES" b="1" dirty="0"/>
              <a:t>Orquestación Simplificada:</a:t>
            </a:r>
            <a:r>
              <a:rPr lang="es-ES" dirty="0"/>
              <a:t> </a:t>
            </a:r>
          </a:p>
          <a:p>
            <a:pPr marL="742950" lvl="1" indent="-285750">
              <a:buFont typeface="Arial" panose="020B0604020202020204" pitchFamily="34" charset="0"/>
              <a:buChar char="•"/>
            </a:pPr>
            <a:r>
              <a:rPr lang="es-ES" dirty="0"/>
              <a:t>Se simplifica el proceso de implementación, ya que una sola plantilla se encarga de muchos recursos.</a:t>
            </a:r>
          </a:p>
          <a:p>
            <a:r>
              <a:rPr lang="es-ES" dirty="0"/>
              <a:t>En resumen, las plantillas de Azure </a:t>
            </a:r>
            <a:r>
              <a:rPr lang="es-ES" dirty="0" err="1"/>
              <a:t>Resource</a:t>
            </a:r>
            <a:r>
              <a:rPr lang="es-ES" dirty="0"/>
              <a:t> Manager son una herramienta poderosa para automatizar y estandarizar la implementación de recursos en Azure, lo que mejora la eficiencia, reduce los errores y facilita la gestión de infraestructuras complejas.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Esquema de Plantillas</a:t>
            </a:r>
            <a:endParaRPr lang="es-ES" dirty="0"/>
          </a:p>
          <a:p>
            <a:pPr>
              <a:buNone/>
            </a:pPr>
            <a:r>
              <a:rPr lang="es-ES" dirty="0"/>
              <a:t>Las plantillas ARM están escritas en JSON, lo que te permite expresar datos almacenados como un objeto (como una máquina virtual) en texto. Un documento JSON es esencialmente una colección de pares clave-valor. Cada clave es una cadena, cuyo valor puede ser:   </a:t>
            </a:r>
          </a:p>
          <a:p>
            <a:pPr>
              <a:buFont typeface="Arial" panose="020B0604020202020204" pitchFamily="34" charset="0"/>
              <a:buChar char="•"/>
            </a:pPr>
            <a:r>
              <a:rPr lang="es-ES" dirty="0"/>
              <a:t>Una cadena</a:t>
            </a:r>
          </a:p>
          <a:p>
            <a:pPr>
              <a:buFont typeface="Arial" panose="020B0604020202020204" pitchFamily="34" charset="0"/>
              <a:buChar char="•"/>
            </a:pPr>
            <a:r>
              <a:rPr lang="es-ES" dirty="0"/>
              <a:t>Un número</a:t>
            </a:r>
          </a:p>
          <a:p>
            <a:pPr>
              <a:buFont typeface="Arial" panose="020B0604020202020204" pitchFamily="34" charset="0"/>
              <a:buChar char="•"/>
            </a:pPr>
            <a:r>
              <a:rPr lang="es-ES" dirty="0"/>
              <a:t>Una expresión booleana</a:t>
            </a:r>
          </a:p>
          <a:p>
            <a:pPr>
              <a:buFont typeface="Arial" panose="020B0604020202020204" pitchFamily="34" charset="0"/>
              <a:buChar char="•"/>
            </a:pPr>
            <a:r>
              <a:rPr lang="es-ES" dirty="0"/>
              <a:t>Una lista de valores</a:t>
            </a:r>
          </a:p>
          <a:p>
            <a:pPr>
              <a:buFont typeface="Arial" panose="020B0604020202020204" pitchFamily="34" charset="0"/>
              <a:buChar char="•"/>
            </a:pPr>
            <a:r>
              <a:rPr lang="es-ES" dirty="0"/>
              <a:t>Un objeto (que es una colección de otros pares clave-valor)</a:t>
            </a:r>
          </a:p>
          <a:p>
            <a:pPr>
              <a:buNone/>
            </a:pPr>
            <a:r>
              <a:rPr lang="es-ES" dirty="0"/>
              <a:t>Una plantilla de </a:t>
            </a:r>
            <a:r>
              <a:rPr lang="es-ES" dirty="0" err="1"/>
              <a:t>Resource</a:t>
            </a:r>
            <a:r>
              <a:rPr lang="es-ES" dirty="0"/>
              <a:t> Manager puede contener secciones que se expresan utilizando la notación JSON, pero que no están relacionadas con el lenguaje JSON en sí:   </a:t>
            </a:r>
          </a:p>
          <a:p>
            <a:pPr>
              <a:buNone/>
            </a:pPr>
            <a:r>
              <a:rPr lang="es-ES" dirty="0">
                <a:effectLst/>
              </a:rPr>
              <a:t>JSON</a:t>
            </a:r>
          </a:p>
          <a:p>
            <a:pPr>
              <a:buNone/>
            </a:pPr>
            <a:r>
              <a:rPr lang="es-ES" dirty="0">
                <a:effectLst/>
              </a:rPr>
              <a:t>{ "$</a:t>
            </a:r>
            <a:r>
              <a:rPr lang="es-ES" dirty="0" err="1">
                <a:effectLst/>
              </a:rPr>
              <a:t>schema</a:t>
            </a:r>
            <a:r>
              <a:rPr lang="es-ES" dirty="0">
                <a:effectLst/>
              </a:rPr>
              <a:t>": "http://schema.management.azure.com/</a:t>
            </a:r>
            <a:r>
              <a:rPr lang="es-ES" dirty="0" err="1">
                <a:effectLst/>
              </a:rPr>
              <a:t>schemas</a:t>
            </a:r>
            <a:r>
              <a:rPr lang="es-ES" dirty="0">
                <a:effectLst/>
              </a:rPr>
              <a:t>/2019-04-01/</a:t>
            </a:r>
            <a:r>
              <a:rPr lang="es-ES" dirty="0" err="1">
                <a:effectLst/>
              </a:rPr>
              <a:t>deploymentTemplate.json</a:t>
            </a:r>
            <a:r>
              <a:rPr lang="es-ES" dirty="0">
                <a:effectLst/>
              </a:rPr>
              <a:t>#", "</a:t>
            </a:r>
            <a:r>
              <a:rPr lang="es-ES" dirty="0" err="1">
                <a:effectLst/>
              </a:rPr>
              <a:t>contentVersion</a:t>
            </a:r>
            <a:r>
              <a:rPr lang="es-ES" dirty="0">
                <a:effectLst/>
              </a:rPr>
              <a:t>": "", "</a:t>
            </a:r>
            <a:r>
              <a:rPr lang="es-ES" dirty="0" err="1">
                <a:effectLst/>
              </a:rPr>
              <a:t>parameters</a:t>
            </a:r>
            <a:r>
              <a:rPr lang="es-ES" dirty="0">
                <a:effectLst/>
              </a:rPr>
              <a:t>": {}, "variables": {}, "</a:t>
            </a:r>
            <a:r>
              <a:rPr lang="es-ES" dirty="0" err="1">
                <a:effectLst/>
              </a:rPr>
              <a:t>functions</a:t>
            </a:r>
            <a:r>
              <a:rPr lang="es-ES" dirty="0">
                <a:effectLst/>
              </a:rPr>
              <a:t>": [], "</a:t>
            </a:r>
            <a:r>
              <a:rPr lang="es-ES" dirty="0" err="1">
                <a:effectLst/>
              </a:rPr>
              <a:t>resources</a:t>
            </a:r>
            <a:r>
              <a:rPr lang="es-ES" dirty="0">
                <a:effectLst/>
              </a:rPr>
              <a:t>": [], "outputs": {} } </a:t>
            </a:r>
          </a:p>
          <a:p>
            <a:r>
              <a:rPr lang="es-ES" dirty="0"/>
              <a:t>| Nombre del Elemento | Requerido | Descripción - | - |</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2139344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Parámetros de Plantillas</a:t>
            </a:r>
            <a:endParaRPr lang="es-ES" dirty="0"/>
          </a:p>
          <a:p>
            <a:pPr>
              <a:buNone/>
            </a:pPr>
            <a:r>
              <a:rPr lang="es-ES" dirty="0"/>
              <a:t>En la sección de parámetros de la plantilla, especificas qué valores puedes ingresar al implementar los recursos.</a:t>
            </a:r>
          </a:p>
          <a:p>
            <a:pPr>
              <a:buNone/>
            </a:pPr>
            <a:r>
              <a:rPr lang="es-ES" dirty="0"/>
              <a:t>Las propiedades disponibles para un parámetro son:</a:t>
            </a:r>
          </a:p>
          <a:p>
            <a:pPr>
              <a:buNone/>
            </a:pPr>
            <a:r>
              <a:rPr lang="es-ES" dirty="0">
                <a:effectLst/>
              </a:rPr>
              <a:t>JSON</a:t>
            </a:r>
          </a:p>
          <a:p>
            <a:pPr>
              <a:buNone/>
            </a:pPr>
            <a:r>
              <a:rPr lang="es-ES" dirty="0">
                <a:effectLst/>
              </a:rPr>
              <a:t>"</a:t>
            </a:r>
            <a:r>
              <a:rPr lang="es-ES" dirty="0" err="1">
                <a:effectLst/>
              </a:rPr>
              <a:t>parameters</a:t>
            </a:r>
            <a:r>
              <a:rPr lang="es-ES" dirty="0">
                <a:effectLst/>
              </a:rPr>
              <a:t>": { "&lt;nombre-del-parámetro&gt;" : { "</a:t>
            </a:r>
            <a:r>
              <a:rPr lang="es-ES" dirty="0" err="1">
                <a:effectLst/>
              </a:rPr>
              <a:t>type</a:t>
            </a:r>
            <a:r>
              <a:rPr lang="es-ES" dirty="0">
                <a:effectLst/>
              </a:rPr>
              <a:t>" : "&lt;tipo-de-valor-del-parámetro&gt;", "</a:t>
            </a:r>
            <a:r>
              <a:rPr lang="es-ES" dirty="0" err="1">
                <a:effectLst/>
              </a:rPr>
              <a:t>defaultValue</a:t>
            </a:r>
            <a:r>
              <a:rPr lang="es-ES" dirty="0">
                <a:effectLst/>
              </a:rPr>
              <a:t>": "&lt;valor-predeterminado-del-parámetro&gt;", "</a:t>
            </a:r>
            <a:r>
              <a:rPr lang="es-ES" dirty="0" err="1">
                <a:effectLst/>
              </a:rPr>
              <a:t>allowedValues</a:t>
            </a:r>
            <a:r>
              <a:rPr lang="es-ES" dirty="0">
                <a:effectLst/>
              </a:rPr>
              <a:t>": [ "&lt;matriz-de-valores-permitidos&gt;" ], "</a:t>
            </a:r>
            <a:r>
              <a:rPr lang="es-ES" dirty="0" err="1">
                <a:effectLst/>
              </a:rPr>
              <a:t>minValue</a:t>
            </a:r>
            <a:r>
              <a:rPr lang="es-ES" dirty="0">
                <a:effectLst/>
              </a:rPr>
              <a:t>": &lt;valor-mínimo-para-</a:t>
            </a:r>
            <a:r>
              <a:rPr lang="es-ES" dirty="0" err="1">
                <a:effectLst/>
              </a:rPr>
              <a:t>int</a:t>
            </a:r>
            <a:r>
              <a:rPr lang="es-ES" dirty="0">
                <a:effectLst/>
              </a:rPr>
              <a:t>&gt;, "</a:t>
            </a:r>
            <a:r>
              <a:rPr lang="es-ES" dirty="0" err="1">
                <a:effectLst/>
              </a:rPr>
              <a:t>maxValue</a:t>
            </a:r>
            <a:r>
              <a:rPr lang="es-ES" dirty="0">
                <a:effectLst/>
              </a:rPr>
              <a:t>": &lt;valor-máximo-para-</a:t>
            </a:r>
            <a:r>
              <a:rPr lang="es-ES" dirty="0" err="1">
                <a:effectLst/>
              </a:rPr>
              <a:t>int</a:t>
            </a:r>
            <a:r>
              <a:rPr lang="es-ES" dirty="0">
                <a:effectLst/>
              </a:rPr>
              <a:t>&gt;, "</a:t>
            </a:r>
            <a:r>
              <a:rPr lang="es-ES" dirty="0" err="1">
                <a:effectLst/>
              </a:rPr>
              <a:t>minLength</a:t>
            </a:r>
            <a:r>
              <a:rPr lang="es-ES" dirty="0">
                <a:effectLst/>
              </a:rPr>
              <a:t>": &lt;longitud-mínima-para-cadena-o-matriz&gt;, "</a:t>
            </a:r>
            <a:r>
              <a:rPr lang="es-ES" dirty="0" err="1">
                <a:effectLst/>
              </a:rPr>
              <a:t>maxLength</a:t>
            </a:r>
            <a:r>
              <a:rPr lang="es-ES" dirty="0">
                <a:effectLst/>
              </a:rPr>
              <a:t>": &lt;longitud-máxima-para-parámetros-de-cadena-o-matriz&gt;, "</a:t>
            </a:r>
            <a:r>
              <a:rPr lang="es-ES" dirty="0" err="1">
                <a:effectLst/>
              </a:rPr>
              <a:t>metadata</a:t>
            </a:r>
            <a:r>
              <a:rPr lang="es-ES" dirty="0">
                <a:effectLst/>
              </a:rPr>
              <a:t>": { "</a:t>
            </a:r>
            <a:r>
              <a:rPr lang="es-ES" dirty="0" err="1">
                <a:effectLst/>
              </a:rPr>
              <a:t>description</a:t>
            </a:r>
            <a:r>
              <a:rPr lang="es-ES" dirty="0">
                <a:effectLst/>
              </a:rPr>
              <a:t>": "&lt;descripción-del-parámetro&gt;" } } } </a:t>
            </a:r>
          </a:p>
          <a:p>
            <a:pPr>
              <a:buNone/>
            </a:pPr>
            <a:r>
              <a:rPr lang="es-ES" dirty="0"/>
              <a:t>Aquí tienes un ejemplo que ilustra dos parámetros: uno para el nombre de usuario de una máquina virtual (VM) y otro para su contraseña:</a:t>
            </a:r>
            <a:r>
              <a:rPr lang="es-ES" baseline="30000" dirty="0"/>
              <a:t> 1 </a:t>
            </a:r>
            <a:r>
              <a:rPr lang="es-ES" dirty="0"/>
              <a:t>  </a:t>
            </a:r>
          </a:p>
          <a:p>
            <a:pPr>
              <a:buNone/>
            </a:pPr>
            <a:r>
              <a:rPr lang="es-ES" dirty="0">
                <a:hlinkClick r:id="rId3"/>
              </a:rPr>
              <a:t>1. es.scribd.com </a:t>
            </a:r>
          </a:p>
          <a:p>
            <a:pPr>
              <a:buNone/>
            </a:pPr>
            <a:r>
              <a:rPr lang="es-ES" dirty="0">
                <a:hlinkClick r:id="rId3"/>
              </a:rPr>
              <a:t>es.scribd.com</a:t>
            </a:r>
          </a:p>
          <a:p>
            <a:pPr>
              <a:buNone/>
            </a:pPr>
            <a:r>
              <a:rPr lang="es-ES" dirty="0">
                <a:effectLst/>
              </a:rPr>
              <a:t>JSON</a:t>
            </a:r>
          </a:p>
          <a:p>
            <a:pPr>
              <a:buNone/>
            </a:pPr>
            <a:r>
              <a:rPr lang="es-ES" dirty="0">
                <a:effectLst/>
              </a:rPr>
              <a:t>"</a:t>
            </a:r>
            <a:r>
              <a:rPr lang="es-ES" dirty="0" err="1">
                <a:effectLst/>
              </a:rPr>
              <a:t>parameters</a:t>
            </a:r>
            <a:r>
              <a:rPr lang="es-ES" dirty="0">
                <a:effectLst/>
              </a:rPr>
              <a:t>": { "</a:t>
            </a:r>
            <a:r>
              <a:rPr lang="es-ES" dirty="0" err="1">
                <a:effectLst/>
              </a:rPr>
              <a:t>adminUsername</a:t>
            </a:r>
            <a:r>
              <a:rPr lang="es-ES" dirty="0">
                <a:effectLst/>
              </a:rPr>
              <a:t>": { "</a:t>
            </a:r>
            <a:r>
              <a:rPr lang="es-ES" dirty="0" err="1">
                <a:effectLst/>
              </a:rPr>
              <a:t>type</a:t>
            </a:r>
            <a:r>
              <a:rPr lang="es-ES" dirty="0">
                <a:effectLst/>
              </a:rPr>
              <a:t>": "</a:t>
            </a:r>
            <a:r>
              <a:rPr lang="es-ES" dirty="0" err="1">
                <a:effectLst/>
              </a:rPr>
              <a:t>string</a:t>
            </a:r>
            <a:r>
              <a:rPr lang="es-ES" dirty="0">
                <a:effectLst/>
              </a:rPr>
              <a:t>", "</a:t>
            </a:r>
            <a:r>
              <a:rPr lang="es-ES" dirty="0" err="1">
                <a:effectLst/>
              </a:rPr>
              <a:t>metadata</a:t>
            </a:r>
            <a:r>
              <a:rPr lang="es-ES" dirty="0">
                <a:effectLst/>
              </a:rPr>
              <a:t>": { "</a:t>
            </a:r>
            <a:r>
              <a:rPr lang="es-ES" dirty="0" err="1">
                <a:effectLst/>
              </a:rPr>
              <a:t>description</a:t>
            </a:r>
            <a:r>
              <a:rPr lang="es-ES" dirty="0">
                <a:effectLst/>
              </a:rPr>
              <a:t>": "Nombre de usuario para la Máquina Virtual." } }, "</a:t>
            </a:r>
            <a:r>
              <a:rPr lang="es-ES" dirty="0" err="1">
                <a:effectLst/>
              </a:rPr>
              <a:t>adminPassword</a:t>
            </a:r>
            <a:r>
              <a:rPr lang="es-ES" dirty="0">
                <a:effectLst/>
              </a:rPr>
              <a:t>": { "</a:t>
            </a:r>
            <a:r>
              <a:rPr lang="es-ES" dirty="0" err="1">
                <a:effectLst/>
              </a:rPr>
              <a:t>type</a:t>
            </a:r>
            <a:r>
              <a:rPr lang="es-ES" dirty="0">
                <a:effectLst/>
              </a:rPr>
              <a:t>": "</a:t>
            </a:r>
            <a:r>
              <a:rPr lang="es-ES" dirty="0" err="1">
                <a:effectLst/>
              </a:rPr>
              <a:t>securestring</a:t>
            </a:r>
            <a:r>
              <a:rPr lang="es-ES" dirty="0">
                <a:effectLst/>
              </a:rPr>
              <a:t>", "</a:t>
            </a:r>
            <a:r>
              <a:rPr lang="es-ES" dirty="0" err="1">
                <a:effectLst/>
              </a:rPr>
              <a:t>metadata</a:t>
            </a:r>
            <a:r>
              <a:rPr lang="es-ES" dirty="0">
                <a:effectLst/>
              </a:rPr>
              <a:t>": { "</a:t>
            </a:r>
            <a:r>
              <a:rPr lang="es-ES" dirty="0" err="1">
                <a:effectLst/>
              </a:rPr>
              <a:t>description</a:t>
            </a:r>
            <a:r>
              <a:rPr lang="es-ES" dirty="0">
                <a:effectLst/>
              </a:rPr>
              <a:t>": "Contraseña para la Máquina Virtual." } } } </a:t>
            </a:r>
          </a:p>
          <a:p>
            <a:pPr>
              <a:buNone/>
            </a:pPr>
            <a:r>
              <a:rPr lang="es-ES" dirty="0"/>
              <a:t>✔️ Estás limitado a 256 parámetros en una plantilla. Puedes reducir el número de parámetros utilizando...</a:t>
            </a:r>
          </a:p>
          <a:p>
            <a:pPr>
              <a:buNone/>
            </a:pPr>
            <a:r>
              <a:rPr lang="es-ES" b="1" dirty="0"/>
              <a:t>Explicación:</a:t>
            </a:r>
            <a:endParaRPr lang="es-ES" dirty="0"/>
          </a:p>
          <a:p>
            <a:pPr>
              <a:buNone/>
            </a:pPr>
            <a:r>
              <a:rPr lang="es-ES" dirty="0"/>
              <a:t>Este texto describe cómo definir y utilizar parámetros en las plantillas de Azure </a:t>
            </a:r>
            <a:r>
              <a:rPr lang="es-ES" dirty="0" err="1"/>
              <a:t>Resource</a:t>
            </a:r>
            <a:r>
              <a:rPr lang="es-ES" dirty="0"/>
              <a:t> Manager (ARM). Los parámetros permiten personalizar las implementaciones de recursos sin modificar el código de la plantilla.</a:t>
            </a:r>
          </a:p>
          <a:p>
            <a:pPr>
              <a:buNone/>
            </a:pPr>
            <a:r>
              <a:rPr lang="es-ES" b="1" dirty="0"/>
              <a:t>Puntos Clave:</a:t>
            </a:r>
            <a:endParaRPr lang="es-ES" dirty="0"/>
          </a:p>
          <a:p>
            <a:pPr>
              <a:buFont typeface="Arial" panose="020B0604020202020204" pitchFamily="34" charset="0"/>
              <a:buChar char="•"/>
            </a:pPr>
            <a:r>
              <a:rPr lang="es-ES" b="1" dirty="0"/>
              <a:t>Parámetros:</a:t>
            </a:r>
            <a:r>
              <a:rPr lang="es-ES" dirty="0"/>
              <a:t> </a:t>
            </a:r>
          </a:p>
          <a:p>
            <a:pPr marL="742950" lvl="1" indent="-285750">
              <a:buFont typeface="Arial" panose="020B0604020202020204" pitchFamily="34" charset="0"/>
              <a:buChar char="•"/>
            </a:pPr>
            <a:r>
              <a:rPr lang="es-ES" dirty="0"/>
              <a:t>Los parámetros son valores que se pueden proporcionar al implementar una plantilla ARM.</a:t>
            </a:r>
          </a:p>
          <a:p>
            <a:pPr marL="742950" lvl="1" indent="-285750">
              <a:buFont typeface="Arial" panose="020B0604020202020204" pitchFamily="34" charset="0"/>
              <a:buChar char="•"/>
            </a:pPr>
            <a:r>
              <a:rPr lang="es-ES" dirty="0"/>
              <a:t>Permiten la reutilización de plantillas para diferentes entornos o configuraciones.</a:t>
            </a:r>
          </a:p>
          <a:p>
            <a:pPr>
              <a:buFont typeface="Arial" panose="020B0604020202020204" pitchFamily="34" charset="0"/>
              <a:buChar char="•"/>
            </a:pPr>
            <a:r>
              <a:rPr lang="es-ES" b="1" dirty="0"/>
              <a:t>Propiedades de los Parámetros:</a:t>
            </a:r>
            <a:r>
              <a:rPr lang="es-ES" dirty="0"/>
              <a:t> </a:t>
            </a:r>
          </a:p>
          <a:p>
            <a:pPr marL="742950" lvl="1" indent="-285750">
              <a:buFont typeface="Arial" panose="020B0604020202020204" pitchFamily="34" charset="0"/>
              <a:buChar char="•"/>
            </a:pPr>
            <a:r>
              <a:rPr lang="es-ES" dirty="0" err="1"/>
              <a:t>type</a:t>
            </a:r>
            <a:r>
              <a:rPr lang="es-ES" dirty="0"/>
              <a:t>: Especifica el tipo de datos del parámetro (por ejemplo, </a:t>
            </a:r>
            <a:r>
              <a:rPr lang="es-ES" dirty="0" err="1"/>
              <a:t>string</a:t>
            </a:r>
            <a:r>
              <a:rPr lang="es-ES" dirty="0"/>
              <a:t>, </a:t>
            </a:r>
            <a:r>
              <a:rPr lang="es-ES" dirty="0" err="1"/>
              <a:t>int</a:t>
            </a:r>
            <a:r>
              <a:rPr lang="es-ES" dirty="0"/>
              <a:t>, </a:t>
            </a:r>
            <a:r>
              <a:rPr lang="es-ES" dirty="0" err="1"/>
              <a:t>bool</a:t>
            </a:r>
            <a:r>
              <a:rPr lang="es-ES" dirty="0"/>
              <a:t>, </a:t>
            </a:r>
            <a:r>
              <a:rPr lang="es-ES" dirty="0" err="1"/>
              <a:t>securestring</a:t>
            </a:r>
            <a:r>
              <a:rPr lang="es-ES" dirty="0"/>
              <a:t>).</a:t>
            </a:r>
          </a:p>
          <a:p>
            <a:pPr marL="742950" lvl="1" indent="-285750">
              <a:buFont typeface="Arial" panose="020B0604020202020204" pitchFamily="34" charset="0"/>
              <a:buChar char="•"/>
            </a:pPr>
            <a:r>
              <a:rPr lang="es-ES" dirty="0" err="1"/>
              <a:t>defaultValue</a:t>
            </a:r>
            <a:r>
              <a:rPr lang="es-ES" dirty="0"/>
              <a:t>: Proporciona un valor predeterminado si no se especifica ningún valor durante la implementación.</a:t>
            </a:r>
          </a:p>
          <a:p>
            <a:pPr marL="742950" lvl="1" indent="-285750">
              <a:buFont typeface="Arial" panose="020B0604020202020204" pitchFamily="34" charset="0"/>
              <a:buChar char="•"/>
            </a:pPr>
            <a:r>
              <a:rPr lang="es-ES" dirty="0" err="1"/>
              <a:t>allowedValues</a:t>
            </a:r>
            <a:r>
              <a:rPr lang="es-ES" dirty="0"/>
              <a:t>: Define una lista de valores permitidos para el parámetro.</a:t>
            </a:r>
          </a:p>
          <a:p>
            <a:pPr marL="742950" lvl="1" indent="-285750">
              <a:buFont typeface="Arial" panose="020B0604020202020204" pitchFamily="34" charset="0"/>
              <a:buChar char="•"/>
            </a:pPr>
            <a:r>
              <a:rPr lang="es-ES" dirty="0" err="1"/>
              <a:t>minValue</a:t>
            </a:r>
            <a:r>
              <a:rPr lang="es-ES" dirty="0"/>
              <a:t> y </a:t>
            </a:r>
            <a:r>
              <a:rPr lang="es-ES" dirty="0" err="1"/>
              <a:t>maxValue</a:t>
            </a:r>
            <a:r>
              <a:rPr lang="es-ES" dirty="0"/>
              <a:t>: Especifican los valores mínimo y máximo permitidos para los parámetros de tipo entero.</a:t>
            </a:r>
          </a:p>
          <a:p>
            <a:pPr marL="742950" lvl="1" indent="-285750">
              <a:buFont typeface="Arial" panose="020B0604020202020204" pitchFamily="34" charset="0"/>
              <a:buChar char="•"/>
            </a:pPr>
            <a:r>
              <a:rPr lang="es-ES" dirty="0" err="1"/>
              <a:t>minLength</a:t>
            </a:r>
            <a:r>
              <a:rPr lang="es-ES" dirty="0"/>
              <a:t> y </a:t>
            </a:r>
            <a:r>
              <a:rPr lang="es-ES" dirty="0" err="1"/>
              <a:t>maxLength</a:t>
            </a:r>
            <a:r>
              <a:rPr lang="es-ES" dirty="0"/>
              <a:t>: Especifican las longitudes mínima y máxima permitidas para los parámetros de tipo cadena o matriz.</a:t>
            </a:r>
          </a:p>
          <a:p>
            <a:pPr marL="742950" lvl="1" indent="-285750">
              <a:buFont typeface="Arial" panose="020B0604020202020204" pitchFamily="34" charset="0"/>
              <a:buChar char="•"/>
            </a:pPr>
            <a:r>
              <a:rPr lang="es-ES" dirty="0" err="1"/>
              <a:t>metadata</a:t>
            </a:r>
            <a:r>
              <a:rPr lang="es-ES" dirty="0"/>
              <a:t>: Proporciona información adicional sobre el parámetro, como una descripción.</a:t>
            </a:r>
          </a:p>
          <a:p>
            <a:pPr>
              <a:buFont typeface="Arial" panose="020B0604020202020204" pitchFamily="34" charset="0"/>
              <a:buChar char="•"/>
            </a:pPr>
            <a:r>
              <a:rPr lang="es-ES" b="1" dirty="0"/>
              <a:t>Ejemplo de Parámetros:</a:t>
            </a:r>
            <a:r>
              <a:rPr lang="es-ES" dirty="0"/>
              <a:t> </a:t>
            </a:r>
          </a:p>
          <a:p>
            <a:pPr marL="742950" lvl="1" indent="-285750">
              <a:buFont typeface="Arial" panose="020B0604020202020204" pitchFamily="34" charset="0"/>
              <a:buChar char="•"/>
            </a:pPr>
            <a:r>
              <a:rPr lang="es-ES" dirty="0"/>
              <a:t>El ejemplo muestra cómo definir parámetros para el nombre de usuario y la contraseña de una máquina virtual.</a:t>
            </a:r>
          </a:p>
          <a:p>
            <a:pPr marL="742950" lvl="1" indent="-285750">
              <a:buFont typeface="Arial" panose="020B0604020202020204" pitchFamily="34" charset="0"/>
              <a:buChar char="•"/>
            </a:pPr>
            <a:r>
              <a:rPr lang="es-ES" dirty="0" err="1"/>
              <a:t>securestring</a:t>
            </a:r>
            <a:r>
              <a:rPr lang="es-ES" dirty="0"/>
              <a:t> se utiliza para la contraseña para garantizar que se maneje de forma segura.</a:t>
            </a:r>
          </a:p>
          <a:p>
            <a:pPr>
              <a:buFont typeface="Arial" panose="020B0604020202020204" pitchFamily="34" charset="0"/>
              <a:buChar char="•"/>
            </a:pPr>
            <a:r>
              <a:rPr lang="es-ES" b="1" dirty="0"/>
              <a:t>Límite de Parámetros:</a:t>
            </a:r>
            <a:r>
              <a:rPr lang="es-ES" dirty="0"/>
              <a:t> </a:t>
            </a:r>
          </a:p>
          <a:p>
            <a:pPr marL="742950" lvl="1" indent="-285750">
              <a:buFont typeface="Arial" panose="020B0604020202020204" pitchFamily="34" charset="0"/>
              <a:buChar char="•"/>
            </a:pPr>
            <a:r>
              <a:rPr lang="es-ES" dirty="0"/>
              <a:t>Existe un límite de 256 parámetros por plantilla.</a:t>
            </a:r>
          </a:p>
          <a:p>
            <a:pPr marL="742950" lvl="1" indent="-285750">
              <a:buFont typeface="Arial" panose="020B0604020202020204" pitchFamily="34" charset="0"/>
              <a:buChar char="•"/>
            </a:pPr>
            <a:r>
              <a:rPr lang="es-ES" dirty="0"/>
              <a:t>El texto menciona que se puede reducir el numero de parámetros, pero no completa como se hace. (Esto normalmente se hace usando variables, o usando objetos como </a:t>
            </a:r>
            <a:r>
              <a:rPr lang="es-ES" dirty="0" err="1"/>
              <a:t>parametros</a:t>
            </a:r>
            <a:r>
              <a:rPr lang="es-ES" dirty="0"/>
              <a:t>.)</a:t>
            </a:r>
          </a:p>
          <a:p>
            <a:r>
              <a:rPr lang="es-ES" dirty="0"/>
              <a:t>En resumen, los parámetros son una característica fundamental de las plantillas ARM que permiten la flexibilidad y la reutilización en las implementaciones de recursos de Azure.</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3132255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Variables de Plantillas</a:t>
            </a:r>
            <a:endParaRPr lang="es-ES" dirty="0"/>
          </a:p>
          <a:p>
            <a:pPr>
              <a:buNone/>
            </a:pPr>
            <a:r>
              <a:rPr lang="es-ES" dirty="0"/>
              <a:t>Esta sección de la plantilla es donde defines los valores que se utilizan en toda la plantilla. Las variables pueden ayudar a que tus plantillas sean más fáciles de mantener. Por ejemplo, puedes definir un nombre de cuenta de almacenamiento una vez como una variable y luego usar esa variable en toda la plantilla. Si el nombre</a:t>
            </a:r>
            <a:r>
              <a:rPr lang="es-ES" baseline="30000" dirty="0"/>
              <a:t> 1 </a:t>
            </a:r>
            <a:r>
              <a:rPr lang="es-ES" dirty="0"/>
              <a:t>de la cuenta de almacenamiento cambia, solo necesitas actualizar la variable una vez.   </a:t>
            </a:r>
          </a:p>
          <a:p>
            <a:pPr>
              <a:buNone/>
            </a:pPr>
            <a:r>
              <a:rPr lang="es-ES" dirty="0">
                <a:hlinkClick r:id="rId3"/>
              </a:rPr>
              <a:t>1. docs.microsoft.com </a:t>
            </a:r>
          </a:p>
          <a:p>
            <a:pPr>
              <a:buNone/>
            </a:pPr>
            <a:r>
              <a:rPr lang="es-ES" dirty="0">
                <a:hlinkClick r:id="rId3"/>
              </a:rPr>
              <a:t>docs.microsoft.com</a:t>
            </a:r>
          </a:p>
          <a:p>
            <a:pPr>
              <a:buNone/>
            </a:pPr>
            <a:r>
              <a:rPr lang="es-ES" dirty="0"/>
              <a:t>Aquí tienes un ejemplo que ilustra algunas variables que describen las características de red para una VM:</a:t>
            </a:r>
          </a:p>
          <a:p>
            <a:pPr>
              <a:buNone/>
            </a:pPr>
            <a:r>
              <a:rPr lang="es-ES" dirty="0">
                <a:effectLst/>
              </a:rPr>
              <a:t>JSON</a:t>
            </a:r>
          </a:p>
          <a:p>
            <a:pPr>
              <a:buNone/>
            </a:pPr>
            <a:r>
              <a:rPr lang="es-ES" dirty="0">
                <a:effectLst/>
              </a:rPr>
              <a:t>"variables": { "</a:t>
            </a:r>
            <a:r>
              <a:rPr lang="es-ES" dirty="0" err="1">
                <a:effectLst/>
              </a:rPr>
              <a:t>nicName</a:t>
            </a:r>
            <a:r>
              <a:rPr lang="es-ES" dirty="0">
                <a:effectLst/>
              </a:rPr>
              <a:t>": "</a:t>
            </a:r>
            <a:r>
              <a:rPr lang="es-ES" dirty="0" err="1">
                <a:effectLst/>
              </a:rPr>
              <a:t>myVMNic</a:t>
            </a:r>
            <a:r>
              <a:rPr lang="es-ES" dirty="0">
                <a:effectLst/>
              </a:rPr>
              <a:t>", "</a:t>
            </a:r>
            <a:r>
              <a:rPr lang="es-ES" dirty="0" err="1">
                <a:effectLst/>
              </a:rPr>
              <a:t>addressPrefix</a:t>
            </a:r>
            <a:r>
              <a:rPr lang="es-ES" dirty="0">
                <a:effectLst/>
              </a:rPr>
              <a:t>": "10.0.0.0/16", "</a:t>
            </a:r>
            <a:r>
              <a:rPr lang="es-ES" dirty="0" err="1">
                <a:effectLst/>
              </a:rPr>
              <a:t>subnetName</a:t>
            </a:r>
            <a:r>
              <a:rPr lang="es-ES" dirty="0">
                <a:effectLst/>
              </a:rPr>
              <a:t>": "</a:t>
            </a:r>
            <a:r>
              <a:rPr lang="es-ES" dirty="0" err="1">
                <a:effectLst/>
              </a:rPr>
              <a:t>Subnet</a:t>
            </a:r>
            <a:r>
              <a:rPr lang="es-ES" dirty="0">
                <a:effectLst/>
              </a:rPr>
              <a:t>", "</a:t>
            </a:r>
            <a:r>
              <a:rPr lang="es-ES" dirty="0" err="1">
                <a:effectLst/>
              </a:rPr>
              <a:t>subnetPrefix</a:t>
            </a:r>
            <a:r>
              <a:rPr lang="es-ES" dirty="0">
                <a:effectLst/>
              </a:rPr>
              <a:t>": "10.0.0.0/24", "</a:t>
            </a:r>
            <a:r>
              <a:rPr lang="es-ES" dirty="0" err="1">
                <a:effectLst/>
              </a:rPr>
              <a:t>publicIPAddressName</a:t>
            </a:r>
            <a:r>
              <a:rPr lang="es-ES" dirty="0">
                <a:effectLst/>
              </a:rPr>
              <a:t>": "</a:t>
            </a:r>
            <a:r>
              <a:rPr lang="es-ES" dirty="0" err="1">
                <a:effectLst/>
              </a:rPr>
              <a:t>myPublicIP</a:t>
            </a:r>
            <a:r>
              <a:rPr lang="es-ES" dirty="0">
                <a:effectLst/>
              </a:rPr>
              <a:t>", "</a:t>
            </a:r>
            <a:r>
              <a:rPr lang="es-ES" dirty="0" err="1">
                <a:effectLst/>
              </a:rPr>
              <a:t>virtualNetworkName</a:t>
            </a:r>
            <a:r>
              <a:rPr lang="es-ES" dirty="0">
                <a:effectLst/>
              </a:rPr>
              <a:t>": "</a:t>
            </a:r>
            <a:r>
              <a:rPr lang="es-ES" dirty="0" err="1">
                <a:effectLst/>
              </a:rPr>
              <a:t>MyVNET</a:t>
            </a:r>
            <a:r>
              <a:rPr lang="es-ES" dirty="0">
                <a:effectLst/>
              </a:rPr>
              <a:t>" } </a:t>
            </a:r>
          </a:p>
          <a:p>
            <a:pPr>
              <a:buNone/>
            </a:pPr>
            <a:r>
              <a:rPr lang="es-ES" b="1" dirty="0"/>
              <a:t>Explicación:</a:t>
            </a:r>
            <a:endParaRPr lang="es-ES" dirty="0"/>
          </a:p>
          <a:p>
            <a:pPr>
              <a:buNone/>
            </a:pPr>
            <a:r>
              <a:rPr lang="es-ES" dirty="0"/>
              <a:t>Este texto describe el propósito y el uso de las variables en las plantillas de Azure </a:t>
            </a:r>
            <a:r>
              <a:rPr lang="es-ES" dirty="0" err="1"/>
              <a:t>Resource</a:t>
            </a:r>
            <a:r>
              <a:rPr lang="es-ES" dirty="0"/>
              <a:t> Manager (ARM).</a:t>
            </a:r>
          </a:p>
          <a:p>
            <a:pPr>
              <a:buNone/>
            </a:pPr>
            <a:r>
              <a:rPr lang="es-ES" b="1" dirty="0"/>
              <a:t>Puntos Clave:</a:t>
            </a:r>
            <a:endParaRPr lang="es-ES" dirty="0"/>
          </a:p>
          <a:p>
            <a:pPr>
              <a:buFont typeface="Arial" panose="020B0604020202020204" pitchFamily="34" charset="0"/>
              <a:buChar char="•"/>
            </a:pPr>
            <a:r>
              <a:rPr lang="es-ES" b="1" dirty="0"/>
              <a:t>Variables:</a:t>
            </a:r>
            <a:r>
              <a:rPr lang="es-ES" dirty="0"/>
              <a:t> </a:t>
            </a:r>
          </a:p>
          <a:p>
            <a:pPr marL="742950" lvl="1" indent="-285750">
              <a:buFont typeface="Arial" panose="020B0604020202020204" pitchFamily="34" charset="0"/>
              <a:buChar char="•"/>
            </a:pPr>
            <a:r>
              <a:rPr lang="es-ES" dirty="0"/>
              <a:t>Las variables son valores reutilizables definidos dentro de una plantilla ARM.</a:t>
            </a:r>
          </a:p>
          <a:p>
            <a:pPr marL="742950" lvl="1" indent="-285750">
              <a:buFont typeface="Arial" panose="020B0604020202020204" pitchFamily="34" charset="0"/>
              <a:buChar char="•"/>
            </a:pPr>
            <a:r>
              <a:rPr lang="es-ES" dirty="0"/>
              <a:t>Permiten centralizar valores que se utilizan en múltiples lugares dentro de la plantilla.</a:t>
            </a:r>
          </a:p>
          <a:p>
            <a:pPr marL="742950" lvl="1" indent="-285750">
              <a:buFont typeface="Arial" panose="020B0604020202020204" pitchFamily="34" charset="0"/>
              <a:buChar char="•"/>
            </a:pPr>
            <a:r>
              <a:rPr lang="es-ES" dirty="0"/>
              <a:t>Mejoran la mantenibilidad de la plantilla al reducir la necesidad de cambios repetitivos.</a:t>
            </a:r>
          </a:p>
          <a:p>
            <a:pPr>
              <a:buFont typeface="Arial" panose="020B0604020202020204" pitchFamily="34" charset="0"/>
              <a:buChar char="•"/>
            </a:pPr>
            <a:r>
              <a:rPr lang="es-ES" b="1" dirty="0"/>
              <a:t>Uso:</a:t>
            </a:r>
            <a:r>
              <a:rPr lang="es-ES" dirty="0"/>
              <a:t> </a:t>
            </a:r>
          </a:p>
          <a:p>
            <a:pPr marL="742950" lvl="1" indent="-285750">
              <a:buFont typeface="Arial" panose="020B0604020202020204" pitchFamily="34" charset="0"/>
              <a:buChar char="•"/>
            </a:pPr>
            <a:r>
              <a:rPr lang="es-ES" dirty="0"/>
              <a:t>Las variables se definen en la sección "variables" de la plantilla.</a:t>
            </a:r>
          </a:p>
          <a:p>
            <a:pPr marL="742950" lvl="1" indent="-285750">
              <a:buFont typeface="Arial" panose="020B0604020202020204" pitchFamily="34" charset="0"/>
              <a:buChar char="•"/>
            </a:pPr>
            <a:r>
              <a:rPr lang="es-ES" dirty="0"/>
              <a:t>Se pueden utilizar para almacenar cualquier tipo de valor, como cadenas, números o objetos.</a:t>
            </a:r>
          </a:p>
          <a:p>
            <a:pPr marL="742950" lvl="1" indent="-285750">
              <a:buFont typeface="Arial" panose="020B0604020202020204" pitchFamily="34" charset="0"/>
              <a:buChar char="•"/>
            </a:pPr>
            <a:r>
              <a:rPr lang="es-ES" dirty="0"/>
              <a:t>Se hace referencia a las variables en otras partes de la plantilla usando su nombre.</a:t>
            </a:r>
          </a:p>
          <a:p>
            <a:pPr>
              <a:buFont typeface="Arial" panose="020B0604020202020204" pitchFamily="34" charset="0"/>
              <a:buChar char="•"/>
            </a:pPr>
            <a:r>
              <a:rPr lang="es-ES" b="1" dirty="0"/>
              <a:t>Mantenibilidad:</a:t>
            </a:r>
            <a:r>
              <a:rPr lang="es-ES" dirty="0"/>
              <a:t> </a:t>
            </a:r>
          </a:p>
          <a:p>
            <a:pPr marL="742950" lvl="1" indent="-285750">
              <a:buFont typeface="Arial" panose="020B0604020202020204" pitchFamily="34" charset="0"/>
              <a:buChar char="•"/>
            </a:pPr>
            <a:r>
              <a:rPr lang="es-ES" dirty="0"/>
              <a:t>El uso de variables simplifica la actualización de la plantilla.</a:t>
            </a:r>
          </a:p>
          <a:p>
            <a:pPr marL="742950" lvl="1" indent="-285750">
              <a:buFont typeface="Arial" panose="020B0604020202020204" pitchFamily="34" charset="0"/>
              <a:buChar char="•"/>
            </a:pPr>
            <a:r>
              <a:rPr lang="es-ES" dirty="0"/>
              <a:t>Si un valor necesita cambiar, solo se necesita modificar la variable correspondiente.</a:t>
            </a:r>
          </a:p>
          <a:p>
            <a:pPr>
              <a:buFont typeface="Arial" panose="020B0604020202020204" pitchFamily="34" charset="0"/>
              <a:buChar char="•"/>
            </a:pPr>
            <a:r>
              <a:rPr lang="es-ES" b="1" dirty="0"/>
              <a:t>Ejemplo:</a:t>
            </a:r>
            <a:r>
              <a:rPr lang="es-ES" dirty="0"/>
              <a:t> </a:t>
            </a:r>
          </a:p>
          <a:p>
            <a:pPr marL="742950" lvl="1" indent="-285750">
              <a:buFont typeface="Arial" panose="020B0604020202020204" pitchFamily="34" charset="0"/>
              <a:buChar char="•"/>
            </a:pPr>
            <a:r>
              <a:rPr lang="es-ES" dirty="0"/>
              <a:t>El ejemplo muestra variables utilizadas para configurar las características de red de una máquina virtual.</a:t>
            </a:r>
          </a:p>
          <a:p>
            <a:pPr marL="742950" lvl="1" indent="-285750">
              <a:buFont typeface="Arial" panose="020B0604020202020204" pitchFamily="34" charset="0"/>
              <a:buChar char="•"/>
            </a:pPr>
            <a:r>
              <a:rPr lang="es-ES" dirty="0"/>
              <a:t>Estas variables definen nombres para la interfaz de red (NIC), prefijos de dirección, nombres de subredes, direcciones IP públicas y nombres de redes virtuales.</a:t>
            </a:r>
          </a:p>
          <a:p>
            <a:r>
              <a:rPr lang="es-ES" dirty="0"/>
              <a:t>En resumen, las variables en las plantillas ARM proporcionan una forma de gestionar valores reutilizables, mejorando la mantenibilidad y reduciendo la redundancia.</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3178940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Funciones de Plantillas</a:t>
            </a:r>
            <a:endParaRPr lang="es-ES" dirty="0"/>
          </a:p>
          <a:p>
            <a:pPr>
              <a:buNone/>
            </a:pPr>
            <a:r>
              <a:rPr lang="es-ES" dirty="0"/>
              <a:t>Esta sección es donde defines procedimientos que no deseas repetir en toda la plantilla. Al igual que las variables, las funciones pueden ayudar a que tus plantillas sean más fáciles de mantener.</a:t>
            </a:r>
          </a:p>
          <a:p>
            <a:pPr>
              <a:buNone/>
            </a:pPr>
            <a:r>
              <a:rPr lang="es-ES" dirty="0"/>
              <a:t>Al definir una función de usuario, existen algunas restricciones:</a:t>
            </a:r>
          </a:p>
          <a:p>
            <a:pPr>
              <a:buFont typeface="Arial" panose="020B0604020202020204" pitchFamily="34" charset="0"/>
              <a:buChar char="•"/>
            </a:pPr>
            <a:r>
              <a:rPr lang="es-ES" dirty="0"/>
              <a:t>La función no puede acceder a variables.</a:t>
            </a:r>
          </a:p>
          <a:p>
            <a:pPr>
              <a:buFont typeface="Arial" panose="020B0604020202020204" pitchFamily="34" charset="0"/>
              <a:buChar char="•"/>
            </a:pPr>
            <a:r>
              <a:rPr lang="es-ES" dirty="0"/>
              <a:t>La función solo puede usar parámetros definidos en la función. Cuando usas la función de parámetros dentro de una función definida por el usuario, estás restringido a los parámetros de esa función.</a:t>
            </a:r>
          </a:p>
          <a:p>
            <a:pPr>
              <a:buFont typeface="Arial" panose="020B0604020202020204" pitchFamily="34" charset="0"/>
              <a:buChar char="•"/>
            </a:pPr>
            <a:r>
              <a:rPr lang="es-ES" dirty="0"/>
              <a:t>La función no puede llamar a otras funciones definidas por el usuario.</a:t>
            </a:r>
          </a:p>
          <a:p>
            <a:pPr>
              <a:buFont typeface="Arial" panose="020B0604020202020204" pitchFamily="34" charset="0"/>
              <a:buChar char="•"/>
            </a:pPr>
            <a:r>
              <a:rPr lang="es-ES" dirty="0"/>
              <a:t>La función no puede usar la función de referencia.</a:t>
            </a:r>
          </a:p>
          <a:p>
            <a:pPr>
              <a:buFont typeface="Arial" panose="020B0604020202020204" pitchFamily="34" charset="0"/>
              <a:buChar char="•"/>
            </a:pPr>
            <a:r>
              <a:rPr lang="es-ES" dirty="0"/>
              <a:t>Los parámetros de la función no pueden tener valores predeterminados.</a:t>
            </a:r>
            <a:r>
              <a:rPr lang="es-ES" baseline="30000" dirty="0"/>
              <a:t> 1 </a:t>
            </a:r>
            <a:r>
              <a:rPr lang="es-ES" dirty="0"/>
              <a:t>  </a:t>
            </a:r>
            <a:r>
              <a:rPr lang="es-ES" dirty="0">
                <a:hlinkClick r:id="rId3"/>
              </a:rPr>
              <a:t>1. github.com </a:t>
            </a:r>
          </a:p>
          <a:p>
            <a:pPr>
              <a:buFont typeface="Arial" panose="020B0604020202020204" pitchFamily="34" charset="0"/>
              <a:buChar char="•"/>
            </a:pPr>
            <a:r>
              <a:rPr lang="es-ES" dirty="0">
                <a:hlinkClick r:id="rId3"/>
              </a:rPr>
              <a:t>github.com</a:t>
            </a:r>
          </a:p>
          <a:p>
            <a:pPr>
              <a:buNone/>
            </a:pPr>
            <a:r>
              <a:rPr lang="es-ES" dirty="0"/>
              <a:t>Aquí tienes una función que crea un nombre único. Podrías usar esta función al crear recursos que tienen requisitos de nombres únicos globalmente.</a:t>
            </a:r>
          </a:p>
          <a:p>
            <a:pPr>
              <a:buNone/>
            </a:pPr>
            <a:r>
              <a:rPr lang="es-ES" dirty="0">
                <a:effectLst/>
              </a:rPr>
              <a:t>JSON</a:t>
            </a:r>
          </a:p>
          <a:p>
            <a:pPr>
              <a:buNone/>
            </a:pPr>
            <a:r>
              <a:rPr lang="es-ES" dirty="0">
                <a:effectLst/>
              </a:rPr>
              <a:t>"</a:t>
            </a:r>
            <a:r>
              <a:rPr lang="es-ES" dirty="0" err="1">
                <a:effectLst/>
              </a:rPr>
              <a:t>functions</a:t>
            </a:r>
            <a:r>
              <a:rPr lang="es-ES" dirty="0">
                <a:effectLst/>
              </a:rPr>
              <a:t>": [ { "</a:t>
            </a:r>
            <a:r>
              <a:rPr lang="es-ES" dirty="0" err="1">
                <a:effectLst/>
              </a:rPr>
              <a:t>namespace</a:t>
            </a:r>
            <a:r>
              <a:rPr lang="es-ES" dirty="0">
                <a:effectLst/>
              </a:rPr>
              <a:t>": "</a:t>
            </a:r>
            <a:r>
              <a:rPr lang="es-ES" dirty="0" err="1">
                <a:effectLst/>
              </a:rPr>
              <a:t>contoso</a:t>
            </a:r>
            <a:r>
              <a:rPr lang="es-ES" dirty="0">
                <a:effectLst/>
              </a:rPr>
              <a:t>", "</a:t>
            </a:r>
            <a:r>
              <a:rPr lang="es-ES" dirty="0" err="1">
                <a:effectLst/>
              </a:rPr>
              <a:t>members</a:t>
            </a:r>
            <a:r>
              <a:rPr lang="es-ES" dirty="0">
                <a:effectLst/>
              </a:rPr>
              <a:t>": { "</a:t>
            </a:r>
            <a:r>
              <a:rPr lang="es-ES" dirty="0" err="1">
                <a:effectLst/>
              </a:rPr>
              <a:t>uniqueName</a:t>
            </a:r>
            <a:r>
              <a:rPr lang="es-ES" dirty="0">
                <a:effectLst/>
              </a:rPr>
              <a:t>": { "</a:t>
            </a:r>
            <a:r>
              <a:rPr lang="es-ES" dirty="0" err="1">
                <a:effectLst/>
              </a:rPr>
              <a:t>parameters</a:t>
            </a:r>
            <a:r>
              <a:rPr lang="es-ES" dirty="0">
                <a:effectLst/>
              </a:rPr>
              <a:t>": [ { "</a:t>
            </a:r>
            <a:r>
              <a:rPr lang="es-ES" dirty="0" err="1">
                <a:effectLst/>
              </a:rPr>
              <a:t>name</a:t>
            </a:r>
            <a:r>
              <a:rPr lang="es-ES" dirty="0">
                <a:effectLst/>
              </a:rPr>
              <a:t>": "</a:t>
            </a:r>
            <a:r>
              <a:rPr lang="es-ES" dirty="0" err="1">
                <a:effectLst/>
              </a:rPr>
              <a:t>namePrefix</a:t>
            </a:r>
            <a:r>
              <a:rPr lang="es-ES" dirty="0">
                <a:effectLst/>
              </a:rPr>
              <a:t>", "</a:t>
            </a:r>
            <a:r>
              <a:rPr lang="es-ES" dirty="0" err="1">
                <a:effectLst/>
              </a:rPr>
              <a:t>type</a:t>
            </a:r>
            <a:r>
              <a:rPr lang="es-ES" dirty="0">
                <a:effectLst/>
              </a:rPr>
              <a:t>": "</a:t>
            </a:r>
            <a:r>
              <a:rPr lang="es-ES" dirty="0" err="1">
                <a:effectLst/>
              </a:rPr>
              <a:t>string</a:t>
            </a:r>
            <a:r>
              <a:rPr lang="es-ES" dirty="0">
                <a:effectLst/>
              </a:rPr>
              <a:t>" } ], "output": { "</a:t>
            </a:r>
            <a:r>
              <a:rPr lang="es-ES" dirty="0" err="1">
                <a:effectLst/>
              </a:rPr>
              <a:t>type</a:t>
            </a:r>
            <a:r>
              <a:rPr lang="es-ES" dirty="0">
                <a:effectLst/>
              </a:rPr>
              <a:t>": "</a:t>
            </a:r>
            <a:r>
              <a:rPr lang="es-ES" dirty="0" err="1">
                <a:effectLst/>
              </a:rPr>
              <a:t>string</a:t>
            </a:r>
            <a:r>
              <a:rPr lang="es-ES" dirty="0">
                <a:effectLst/>
              </a:rPr>
              <a:t>", "</a:t>
            </a:r>
            <a:r>
              <a:rPr lang="es-ES" dirty="0" err="1">
                <a:effectLst/>
              </a:rPr>
              <a:t>value</a:t>
            </a:r>
            <a:r>
              <a:rPr lang="es-ES" dirty="0">
                <a:effectLst/>
              </a:rPr>
              <a:t>": "[</a:t>
            </a:r>
            <a:r>
              <a:rPr lang="es-ES" dirty="0" err="1">
                <a:effectLst/>
              </a:rPr>
              <a:t>concat</a:t>
            </a:r>
            <a:r>
              <a:rPr lang="es-ES" dirty="0">
                <a:effectLst/>
              </a:rPr>
              <a:t>(</a:t>
            </a:r>
            <a:r>
              <a:rPr lang="es-ES" dirty="0" err="1">
                <a:effectLst/>
              </a:rPr>
              <a:t>toLower</a:t>
            </a:r>
            <a:r>
              <a:rPr lang="es-ES" dirty="0">
                <a:effectLst/>
              </a:rPr>
              <a:t>(</a:t>
            </a:r>
            <a:r>
              <a:rPr lang="es-ES" dirty="0" err="1">
                <a:effectLst/>
              </a:rPr>
              <a:t>parameters</a:t>
            </a:r>
            <a:r>
              <a:rPr lang="es-ES" dirty="0">
                <a:effectLst/>
              </a:rPr>
              <a:t>('</a:t>
            </a:r>
            <a:r>
              <a:rPr lang="es-ES" dirty="0" err="1">
                <a:effectLst/>
              </a:rPr>
              <a:t>namePrefix</a:t>
            </a:r>
            <a:r>
              <a:rPr lang="es-ES" dirty="0">
                <a:effectLst/>
              </a:rPr>
              <a:t>')), </a:t>
            </a:r>
            <a:r>
              <a:rPr lang="es-ES" dirty="0" err="1">
                <a:effectLst/>
              </a:rPr>
              <a:t>uniqueString</a:t>
            </a:r>
            <a:r>
              <a:rPr lang="es-ES" dirty="0">
                <a:effectLst/>
              </a:rPr>
              <a:t>(</a:t>
            </a:r>
            <a:r>
              <a:rPr lang="es-ES" dirty="0" err="1">
                <a:effectLst/>
              </a:rPr>
              <a:t>resourceGroup</a:t>
            </a:r>
            <a:r>
              <a:rPr lang="es-ES" dirty="0">
                <a:effectLst/>
              </a:rPr>
              <a:t>().id))]" } } } } ] </a:t>
            </a:r>
          </a:p>
          <a:p>
            <a:pPr>
              <a:buNone/>
            </a:pPr>
            <a:r>
              <a:rPr lang="es-ES" b="1" dirty="0"/>
              <a:t>Explicación:</a:t>
            </a:r>
            <a:endParaRPr lang="es-ES" dirty="0"/>
          </a:p>
          <a:p>
            <a:pPr>
              <a:buNone/>
            </a:pPr>
            <a:r>
              <a:rPr lang="es-ES" dirty="0"/>
              <a:t>Este texto describe el propósito y las restricciones de las funciones definidas por el usuario en las plantillas de Azure </a:t>
            </a:r>
            <a:r>
              <a:rPr lang="es-ES" dirty="0" err="1"/>
              <a:t>Resource</a:t>
            </a:r>
            <a:r>
              <a:rPr lang="es-ES" dirty="0"/>
              <a:t> Manager (ARM).</a:t>
            </a:r>
          </a:p>
          <a:p>
            <a:pPr>
              <a:buNone/>
            </a:pPr>
            <a:r>
              <a:rPr lang="es-ES" b="1" dirty="0"/>
              <a:t>Puntos Clave:</a:t>
            </a:r>
            <a:endParaRPr lang="es-ES" dirty="0"/>
          </a:p>
          <a:p>
            <a:pPr>
              <a:buFont typeface="Arial" panose="020B0604020202020204" pitchFamily="34" charset="0"/>
              <a:buChar char="•"/>
            </a:pPr>
            <a:r>
              <a:rPr lang="es-ES" b="1" dirty="0"/>
              <a:t>Funciones Definidas por el Usuario:</a:t>
            </a:r>
            <a:r>
              <a:rPr lang="es-ES" dirty="0"/>
              <a:t> </a:t>
            </a:r>
          </a:p>
          <a:p>
            <a:pPr marL="742950" lvl="1" indent="-285750">
              <a:buFont typeface="Arial" panose="020B0604020202020204" pitchFamily="34" charset="0"/>
              <a:buChar char="•"/>
            </a:pPr>
            <a:r>
              <a:rPr lang="es-ES" dirty="0"/>
              <a:t>Permiten definir lógica reutilizable dentro de una plantilla ARM.</a:t>
            </a:r>
          </a:p>
          <a:p>
            <a:pPr marL="742950" lvl="1" indent="-285750">
              <a:buFont typeface="Arial" panose="020B0604020202020204" pitchFamily="34" charset="0"/>
              <a:buChar char="•"/>
            </a:pPr>
            <a:r>
              <a:rPr lang="es-ES" dirty="0"/>
              <a:t>Reducen la repetición de código y mejoran la mantenibilidad.</a:t>
            </a:r>
          </a:p>
          <a:p>
            <a:pPr>
              <a:buFont typeface="Arial" panose="020B0604020202020204" pitchFamily="34" charset="0"/>
              <a:buChar char="•"/>
            </a:pPr>
            <a:r>
              <a:rPr lang="es-ES" b="1" dirty="0"/>
              <a:t>Restricciones:</a:t>
            </a:r>
            <a:r>
              <a:rPr lang="es-ES" dirty="0"/>
              <a:t> </a:t>
            </a:r>
          </a:p>
          <a:p>
            <a:pPr marL="742950" lvl="1" indent="-285750">
              <a:buFont typeface="Arial" panose="020B0604020202020204" pitchFamily="34" charset="0"/>
              <a:buChar char="•"/>
            </a:pPr>
            <a:r>
              <a:rPr lang="es-ES" b="1" dirty="0"/>
              <a:t>No Acceso a Variables:</a:t>
            </a:r>
            <a:r>
              <a:rPr lang="es-ES" dirty="0"/>
              <a:t> Las funciones no pueden acceder a variables definidas en la plantilla.</a:t>
            </a:r>
          </a:p>
          <a:p>
            <a:pPr marL="742950" lvl="1" indent="-285750">
              <a:buFont typeface="Arial" panose="020B0604020202020204" pitchFamily="34" charset="0"/>
              <a:buChar char="•"/>
            </a:pPr>
            <a:r>
              <a:rPr lang="es-ES" b="1" dirty="0"/>
              <a:t>Parámetros Limitados:</a:t>
            </a:r>
            <a:r>
              <a:rPr lang="es-ES" dirty="0"/>
              <a:t> Solo pueden usar parámetros definidos dentro de la función.</a:t>
            </a:r>
          </a:p>
          <a:p>
            <a:pPr marL="742950" lvl="1" indent="-285750">
              <a:buFont typeface="Arial" panose="020B0604020202020204" pitchFamily="34" charset="0"/>
              <a:buChar char="•"/>
            </a:pPr>
            <a:r>
              <a:rPr lang="es-ES" b="1" dirty="0"/>
              <a:t>No Llamadas a Otras Funciones de Usuario:</a:t>
            </a:r>
            <a:r>
              <a:rPr lang="es-ES" dirty="0"/>
              <a:t> No pueden llamar a otras funciones definidas por el usuario.</a:t>
            </a:r>
          </a:p>
          <a:p>
            <a:pPr marL="742950" lvl="1" indent="-285750">
              <a:buFont typeface="Arial" panose="020B0604020202020204" pitchFamily="34" charset="0"/>
              <a:buChar char="•"/>
            </a:pPr>
            <a:r>
              <a:rPr lang="es-ES" b="1" dirty="0"/>
              <a:t>No Función de Referencia:</a:t>
            </a:r>
            <a:r>
              <a:rPr lang="es-ES" dirty="0"/>
              <a:t> No pueden usar la función </a:t>
            </a:r>
            <a:r>
              <a:rPr lang="es-ES" dirty="0" err="1"/>
              <a:t>reference</a:t>
            </a:r>
            <a:r>
              <a:rPr lang="es-ES" dirty="0"/>
              <a:t>, que obtiene información sobre recursos existentes.</a:t>
            </a:r>
          </a:p>
          <a:p>
            <a:pPr marL="742950" lvl="1" indent="-285750">
              <a:buFont typeface="Arial" panose="020B0604020202020204" pitchFamily="34" charset="0"/>
              <a:buChar char="•"/>
            </a:pPr>
            <a:r>
              <a:rPr lang="es-ES" b="1" dirty="0"/>
              <a:t>Sin Valores Predeterminados en Parámetros:</a:t>
            </a:r>
            <a:r>
              <a:rPr lang="es-ES" dirty="0"/>
              <a:t> Los parámetros de la función no pueden tener valores predeterminados.</a:t>
            </a:r>
          </a:p>
          <a:p>
            <a:pPr>
              <a:buFont typeface="Arial" panose="020B0604020202020204" pitchFamily="34" charset="0"/>
              <a:buChar char="•"/>
            </a:pPr>
            <a:r>
              <a:rPr lang="es-ES" b="1" dirty="0"/>
              <a:t>Ejemplo: Función </a:t>
            </a:r>
            <a:r>
              <a:rPr lang="es-ES" b="1" dirty="0" err="1"/>
              <a:t>uniqueName</a:t>
            </a:r>
            <a:r>
              <a:rPr lang="es-ES" b="1" dirty="0"/>
              <a:t>:</a:t>
            </a:r>
            <a:r>
              <a:rPr lang="es-ES" dirty="0"/>
              <a:t> </a:t>
            </a:r>
          </a:p>
          <a:p>
            <a:pPr marL="742950" lvl="1" indent="-285750">
              <a:buFont typeface="Arial" panose="020B0604020202020204" pitchFamily="34" charset="0"/>
              <a:buChar char="•"/>
            </a:pPr>
            <a:r>
              <a:rPr lang="es-ES" dirty="0"/>
              <a:t>La función </a:t>
            </a:r>
            <a:r>
              <a:rPr lang="es-ES" dirty="0" err="1"/>
              <a:t>uniqueName</a:t>
            </a:r>
            <a:r>
              <a:rPr lang="es-ES" dirty="0"/>
              <a:t> crea un nombre único concatenando un prefijo proporcionado por el usuario con un valor único generado a partir del ID del grupo de recursos.</a:t>
            </a:r>
          </a:p>
          <a:p>
            <a:pPr marL="742950" lvl="1" indent="-285750">
              <a:buFont typeface="Arial" panose="020B0604020202020204" pitchFamily="34" charset="0"/>
              <a:buChar char="•"/>
            </a:pPr>
            <a:r>
              <a:rPr lang="es-ES" dirty="0"/>
              <a:t>Esto es útil para crear nombres de recursos que deben ser únicos globalmente.</a:t>
            </a:r>
          </a:p>
          <a:p>
            <a:pPr marL="742950" lvl="1" indent="-285750">
              <a:buFont typeface="Arial" panose="020B0604020202020204" pitchFamily="34" charset="0"/>
              <a:buChar char="•"/>
            </a:pPr>
            <a:r>
              <a:rPr lang="es-ES" dirty="0" err="1"/>
              <a:t>namespace</a:t>
            </a:r>
            <a:r>
              <a:rPr lang="es-ES" dirty="0"/>
              <a:t> define el nombre del espacio de nombres que contiene la función.</a:t>
            </a:r>
          </a:p>
          <a:p>
            <a:pPr marL="742950" lvl="1" indent="-285750">
              <a:buFont typeface="Arial" panose="020B0604020202020204" pitchFamily="34" charset="0"/>
              <a:buChar char="•"/>
            </a:pPr>
            <a:r>
              <a:rPr lang="es-ES" dirty="0" err="1"/>
              <a:t>members</a:t>
            </a:r>
            <a:r>
              <a:rPr lang="es-ES" dirty="0"/>
              <a:t> contiene las definiciones de las funciones dentro del espacio de nombres.</a:t>
            </a:r>
          </a:p>
          <a:p>
            <a:pPr marL="742950" lvl="1" indent="-285750">
              <a:buFont typeface="Arial" panose="020B0604020202020204" pitchFamily="34" charset="0"/>
              <a:buChar char="•"/>
            </a:pPr>
            <a:r>
              <a:rPr lang="es-ES" dirty="0" err="1"/>
              <a:t>parameters</a:t>
            </a:r>
            <a:r>
              <a:rPr lang="es-ES" dirty="0"/>
              <a:t> define los parámetros de entrada de la función.</a:t>
            </a:r>
          </a:p>
          <a:p>
            <a:pPr marL="742950" lvl="1" indent="-285750">
              <a:buFont typeface="Arial" panose="020B0604020202020204" pitchFamily="34" charset="0"/>
              <a:buChar char="•"/>
            </a:pPr>
            <a:r>
              <a:rPr lang="es-ES" dirty="0"/>
              <a:t>output define el tipo de salida y el valor calculado de la función.</a:t>
            </a:r>
          </a:p>
          <a:p>
            <a:pPr>
              <a:buFont typeface="Arial" panose="020B0604020202020204" pitchFamily="34" charset="0"/>
              <a:buChar char="•"/>
            </a:pPr>
            <a:r>
              <a:rPr lang="es-ES" b="1" dirty="0"/>
              <a:t>Beneficios:</a:t>
            </a:r>
            <a:r>
              <a:rPr lang="es-ES" dirty="0"/>
              <a:t> </a:t>
            </a:r>
          </a:p>
          <a:p>
            <a:pPr marL="742950" lvl="1" indent="-285750">
              <a:buFont typeface="Arial" panose="020B0604020202020204" pitchFamily="34" charset="0"/>
              <a:buChar char="•"/>
            </a:pPr>
            <a:r>
              <a:rPr lang="es-ES" dirty="0"/>
              <a:t>Reducen la redundancia de código.</a:t>
            </a:r>
          </a:p>
          <a:p>
            <a:pPr marL="742950" lvl="1" indent="-285750">
              <a:buFont typeface="Arial" panose="020B0604020202020204" pitchFamily="34" charset="0"/>
              <a:buChar char="•"/>
            </a:pPr>
            <a:r>
              <a:rPr lang="es-ES" dirty="0"/>
              <a:t>Mejoran la legibilidad y mantenibilidad de las plantillas.</a:t>
            </a:r>
          </a:p>
          <a:p>
            <a:pPr marL="742950" lvl="1" indent="-285750">
              <a:buFont typeface="Arial" panose="020B0604020202020204" pitchFamily="34" charset="0"/>
              <a:buChar char="•"/>
            </a:pPr>
            <a:r>
              <a:rPr lang="es-ES" dirty="0"/>
              <a:t>Permiten encapsular lógica compleja.</a:t>
            </a:r>
          </a:p>
          <a:p>
            <a:r>
              <a:rPr lang="es-ES" dirty="0"/>
              <a:t>En resumen, las funciones definidas por el usuario en las plantillas ARM permiten crear lógica reutilizable y mejorar la organización de las plantillas, aunque con ciertas restricciones sobre su uso.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822152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Recursos de Plantillas</a:t>
            </a:r>
            <a:endParaRPr lang="es-ES" dirty="0"/>
          </a:p>
          <a:p>
            <a:pPr>
              <a:buNone/>
            </a:pPr>
            <a:r>
              <a:rPr lang="es-ES" dirty="0"/>
              <a:t>Esta sección es donde defines los recursos de Azure que componen tu implementación.</a:t>
            </a:r>
          </a:p>
          <a:p>
            <a:pPr>
              <a:buNone/>
            </a:pPr>
            <a:r>
              <a:rPr lang="es-ES" dirty="0"/>
              <a:t>Aquí tienes un ejemplo que crea un recurso de dirección IP pública.</a:t>
            </a:r>
          </a:p>
          <a:p>
            <a:pPr>
              <a:buNone/>
            </a:pPr>
            <a:r>
              <a:rPr lang="es-ES" dirty="0">
                <a:effectLst/>
              </a:rPr>
              <a:t>JSON</a:t>
            </a:r>
          </a:p>
          <a:p>
            <a:pPr>
              <a:buNone/>
            </a:pPr>
            <a:r>
              <a:rPr lang="es-ES" dirty="0">
                <a:effectLst/>
              </a:rPr>
              <a:t>{ "</a:t>
            </a:r>
            <a:r>
              <a:rPr lang="es-ES" dirty="0" err="1">
                <a:effectLst/>
              </a:rPr>
              <a:t>type</a:t>
            </a:r>
            <a:r>
              <a:rPr lang="es-ES" dirty="0">
                <a:effectLst/>
              </a:rPr>
              <a:t>": "</a:t>
            </a:r>
            <a:r>
              <a:rPr lang="es-ES" dirty="0" err="1">
                <a:effectLst/>
              </a:rPr>
              <a:t>Microsoft.Network</a:t>
            </a:r>
            <a:r>
              <a:rPr lang="es-ES" dirty="0">
                <a:effectLst/>
              </a:rPr>
              <a:t>/</a:t>
            </a:r>
            <a:r>
              <a:rPr lang="es-ES" dirty="0" err="1">
                <a:effectLst/>
              </a:rPr>
              <a:t>publicIPAddresses</a:t>
            </a:r>
            <a:r>
              <a:rPr lang="es-ES" dirty="0">
                <a:effectLst/>
              </a:rPr>
              <a:t>", "</a:t>
            </a:r>
            <a:r>
              <a:rPr lang="es-ES" dirty="0" err="1">
                <a:effectLst/>
              </a:rPr>
              <a:t>name</a:t>
            </a:r>
            <a:r>
              <a:rPr lang="es-ES" dirty="0">
                <a:effectLst/>
              </a:rPr>
              <a:t>": "[variables('</a:t>
            </a:r>
            <a:r>
              <a:rPr lang="es-ES" dirty="0" err="1">
                <a:effectLst/>
              </a:rPr>
              <a:t>publicIPAddressName</a:t>
            </a:r>
            <a:r>
              <a:rPr lang="es-ES" dirty="0">
                <a:effectLst/>
              </a:rPr>
              <a:t>')]", "</a:t>
            </a:r>
            <a:r>
              <a:rPr lang="es-ES" dirty="0" err="1">
                <a:effectLst/>
              </a:rPr>
              <a:t>location</a:t>
            </a:r>
            <a:r>
              <a:rPr lang="es-ES" dirty="0">
                <a:effectLst/>
              </a:rPr>
              <a:t>": "[</a:t>
            </a:r>
            <a:r>
              <a:rPr lang="es-ES" dirty="0" err="1">
                <a:effectLst/>
              </a:rPr>
              <a:t>parameters</a:t>
            </a:r>
            <a:r>
              <a:rPr lang="es-ES" dirty="0">
                <a:effectLst/>
              </a:rPr>
              <a:t>('</a:t>
            </a:r>
            <a:r>
              <a:rPr lang="es-ES" dirty="0" err="1">
                <a:effectLst/>
              </a:rPr>
              <a:t>location</a:t>
            </a:r>
            <a:r>
              <a:rPr lang="es-ES" dirty="0">
                <a:effectLst/>
              </a:rPr>
              <a:t>')]", "</a:t>
            </a:r>
            <a:r>
              <a:rPr lang="es-ES" dirty="0" err="1">
                <a:effectLst/>
              </a:rPr>
              <a:t>apiVersion</a:t>
            </a:r>
            <a:r>
              <a:rPr lang="es-ES" dirty="0">
                <a:effectLst/>
              </a:rPr>
              <a:t>": "2018-08-01", "</a:t>
            </a:r>
            <a:r>
              <a:rPr lang="es-ES" dirty="0" err="1">
                <a:effectLst/>
              </a:rPr>
              <a:t>properties</a:t>
            </a:r>
            <a:r>
              <a:rPr lang="es-ES" dirty="0">
                <a:effectLst/>
              </a:rPr>
              <a:t>": { "</a:t>
            </a:r>
            <a:r>
              <a:rPr lang="es-ES" dirty="0" err="1">
                <a:effectLst/>
              </a:rPr>
              <a:t>publicIPAllocationMethod</a:t>
            </a:r>
            <a:r>
              <a:rPr lang="es-ES" dirty="0">
                <a:effectLst/>
              </a:rPr>
              <a:t>": "Dynamic", "</a:t>
            </a:r>
            <a:r>
              <a:rPr lang="es-ES" dirty="0" err="1">
                <a:effectLst/>
              </a:rPr>
              <a:t>dnsSettings</a:t>
            </a:r>
            <a:r>
              <a:rPr lang="es-ES" dirty="0">
                <a:effectLst/>
              </a:rPr>
              <a:t>": { "</a:t>
            </a:r>
            <a:r>
              <a:rPr lang="es-ES" dirty="0" err="1">
                <a:effectLst/>
              </a:rPr>
              <a:t>domainNameLabel</a:t>
            </a:r>
            <a:r>
              <a:rPr lang="es-ES" dirty="0">
                <a:effectLst/>
              </a:rPr>
              <a:t>": "[</a:t>
            </a:r>
            <a:r>
              <a:rPr lang="es-ES" dirty="0" err="1">
                <a:effectLst/>
              </a:rPr>
              <a:t>parameters</a:t>
            </a:r>
            <a:r>
              <a:rPr lang="es-ES" dirty="0">
                <a:effectLst/>
              </a:rPr>
              <a:t>('</a:t>
            </a:r>
            <a:r>
              <a:rPr lang="es-ES" dirty="0" err="1">
                <a:effectLst/>
              </a:rPr>
              <a:t>dnsLabelPrefix</a:t>
            </a:r>
            <a:r>
              <a:rPr lang="es-ES" dirty="0">
                <a:effectLst/>
              </a:rPr>
              <a:t>')]" } } } </a:t>
            </a:r>
          </a:p>
          <a:p>
            <a:pPr>
              <a:buNone/>
            </a:pPr>
            <a:r>
              <a:rPr lang="es-ES" dirty="0"/>
              <a:t>El tipo de recurso es </a:t>
            </a:r>
            <a:r>
              <a:rPr lang="es-ES" dirty="0" err="1"/>
              <a:t>Microsoft.Network</a:t>
            </a:r>
            <a:r>
              <a:rPr lang="es-ES" dirty="0"/>
              <a:t>/</a:t>
            </a:r>
            <a:r>
              <a:rPr lang="es-ES" dirty="0" err="1"/>
              <a:t>publicIPAddresses</a:t>
            </a:r>
            <a:r>
              <a:rPr lang="es-ES" dirty="0"/>
              <a:t>. El nombre se lee de la sección de variables. La ubicación, o región de Azure, y </a:t>
            </a:r>
            <a:r>
              <a:rPr lang="es-ES" dirty="0" err="1"/>
              <a:t>domainNameLabel</a:t>
            </a:r>
            <a:r>
              <a:rPr lang="es-ES" dirty="0"/>
              <a:t> se proporcionan desde la sección de parámetros. La dirección IP se asignará dinámicamente.</a:t>
            </a:r>
          </a:p>
          <a:p>
            <a:pPr>
              <a:buNone/>
            </a:pPr>
            <a:r>
              <a:rPr lang="es-ES" dirty="0"/>
              <a:t>Debido a que los tipos de recursos pueden cambiar con el tiempo, </a:t>
            </a:r>
            <a:r>
              <a:rPr lang="es-ES" dirty="0" err="1"/>
              <a:t>apiVersion</a:t>
            </a:r>
            <a:r>
              <a:rPr lang="es-ES" dirty="0"/>
              <a:t> se refiere a la versión del tipo de recurso que deseas utilizar. A medida que los tipos de recursos evolucionan, puedes modificar tus plantillas para trabajar con las últimas características.</a:t>
            </a:r>
          </a:p>
          <a:p>
            <a:pPr>
              <a:buNone/>
            </a:pPr>
            <a:r>
              <a:rPr lang="es-ES" b="1" dirty="0"/>
              <a:t>Explicación:</a:t>
            </a:r>
            <a:endParaRPr lang="es-ES" dirty="0"/>
          </a:p>
          <a:p>
            <a:pPr>
              <a:buNone/>
            </a:pPr>
            <a:r>
              <a:rPr lang="es-ES" dirty="0"/>
              <a:t>Este texto describe la sección "</a:t>
            </a:r>
            <a:r>
              <a:rPr lang="es-ES" dirty="0" err="1"/>
              <a:t>resources</a:t>
            </a:r>
            <a:r>
              <a:rPr lang="es-ES" dirty="0"/>
              <a:t>" de una plantilla ARM, donde se definen los recursos de Azure que se implementarán.</a:t>
            </a:r>
          </a:p>
          <a:p>
            <a:pPr>
              <a:buNone/>
            </a:pPr>
            <a:r>
              <a:rPr lang="es-ES" b="1" dirty="0"/>
              <a:t>Puntos Clave:</a:t>
            </a:r>
            <a:endParaRPr lang="es-ES" dirty="0"/>
          </a:p>
          <a:p>
            <a:pPr>
              <a:buFont typeface="Arial" panose="020B0604020202020204" pitchFamily="34" charset="0"/>
              <a:buChar char="•"/>
            </a:pPr>
            <a:r>
              <a:rPr lang="es-ES" b="1" dirty="0"/>
              <a:t>Sección "</a:t>
            </a:r>
            <a:r>
              <a:rPr lang="es-ES" b="1" dirty="0" err="1"/>
              <a:t>resources</a:t>
            </a:r>
            <a:r>
              <a:rPr lang="es-ES" b="1" dirty="0"/>
              <a:t>":</a:t>
            </a:r>
            <a:r>
              <a:rPr lang="es-ES" dirty="0"/>
              <a:t> </a:t>
            </a:r>
          </a:p>
          <a:p>
            <a:pPr marL="742950" lvl="1" indent="-285750">
              <a:buFont typeface="Arial" panose="020B0604020202020204" pitchFamily="34" charset="0"/>
              <a:buChar char="•"/>
            </a:pPr>
            <a:r>
              <a:rPr lang="es-ES" dirty="0"/>
              <a:t>Define los recursos de Azure que se crearán o actualizarán durante la implementación de la plantilla.</a:t>
            </a:r>
          </a:p>
          <a:p>
            <a:pPr marL="742950" lvl="1" indent="-285750">
              <a:buFont typeface="Arial" panose="020B0604020202020204" pitchFamily="34" charset="0"/>
              <a:buChar char="•"/>
            </a:pPr>
            <a:r>
              <a:rPr lang="es-ES" dirty="0"/>
              <a:t>Cada recurso se define como un objeto JSON dentro de la matriz "</a:t>
            </a:r>
            <a:r>
              <a:rPr lang="es-ES" dirty="0" err="1"/>
              <a:t>resources</a:t>
            </a:r>
            <a:r>
              <a:rPr lang="es-ES" dirty="0"/>
              <a:t>".</a:t>
            </a:r>
          </a:p>
          <a:p>
            <a:pPr>
              <a:buFont typeface="Arial" panose="020B0604020202020204" pitchFamily="34" charset="0"/>
              <a:buChar char="•"/>
            </a:pPr>
            <a:r>
              <a:rPr lang="es-ES" b="1" dirty="0"/>
              <a:t>Ejemplo de Recurso: Dirección IP Pública:</a:t>
            </a:r>
            <a:r>
              <a:rPr lang="es-ES" dirty="0"/>
              <a:t> </a:t>
            </a:r>
          </a:p>
          <a:p>
            <a:pPr marL="742950" lvl="1" indent="-285750">
              <a:buFont typeface="Arial" panose="020B0604020202020204" pitchFamily="34" charset="0"/>
              <a:buChar char="•"/>
            </a:pPr>
            <a:r>
              <a:rPr lang="es-ES" dirty="0"/>
              <a:t>El ejemplo muestra cómo definir un recurso de dirección IP pública.</a:t>
            </a:r>
          </a:p>
          <a:p>
            <a:pPr marL="742950" lvl="1" indent="-285750">
              <a:buFont typeface="Arial" panose="020B0604020202020204" pitchFamily="34" charset="0"/>
              <a:buChar char="•"/>
            </a:pPr>
            <a:r>
              <a:rPr lang="es-ES" dirty="0" err="1"/>
              <a:t>type</a:t>
            </a:r>
            <a:r>
              <a:rPr lang="es-ES" dirty="0"/>
              <a:t>: Especifica el tipo de recurso (en este caso, </a:t>
            </a:r>
            <a:r>
              <a:rPr lang="es-ES" dirty="0" err="1"/>
              <a:t>Microsoft.Network</a:t>
            </a:r>
            <a:r>
              <a:rPr lang="es-ES" dirty="0"/>
              <a:t>/</a:t>
            </a:r>
            <a:r>
              <a:rPr lang="es-ES" dirty="0" err="1"/>
              <a:t>publicIPAddresses</a:t>
            </a:r>
            <a:r>
              <a:rPr lang="es-ES" dirty="0"/>
              <a:t>).</a:t>
            </a:r>
          </a:p>
          <a:p>
            <a:pPr marL="742950" lvl="1" indent="-285750">
              <a:buFont typeface="Arial" panose="020B0604020202020204" pitchFamily="34" charset="0"/>
              <a:buChar char="•"/>
            </a:pPr>
            <a:r>
              <a:rPr lang="es-ES" dirty="0" err="1"/>
              <a:t>name</a:t>
            </a:r>
            <a:r>
              <a:rPr lang="es-ES" dirty="0"/>
              <a:t>: Especifica el nombre del recurso, que se obtiene de una variable definida en la sección "variables".</a:t>
            </a:r>
          </a:p>
          <a:p>
            <a:pPr marL="742950" lvl="1" indent="-285750">
              <a:buFont typeface="Arial" panose="020B0604020202020204" pitchFamily="34" charset="0"/>
              <a:buChar char="•"/>
            </a:pPr>
            <a:r>
              <a:rPr lang="es-ES" dirty="0" err="1"/>
              <a:t>location</a:t>
            </a:r>
            <a:r>
              <a:rPr lang="es-ES" dirty="0"/>
              <a:t>: Especifica la región de Azure donde se implementará el recurso, obtenida de un parámetro.</a:t>
            </a:r>
          </a:p>
          <a:p>
            <a:pPr marL="742950" lvl="1" indent="-285750">
              <a:buFont typeface="Arial" panose="020B0604020202020204" pitchFamily="34" charset="0"/>
              <a:buChar char="•"/>
            </a:pPr>
            <a:r>
              <a:rPr lang="es-ES" dirty="0" err="1"/>
              <a:t>apiVersion</a:t>
            </a:r>
            <a:r>
              <a:rPr lang="es-ES" dirty="0"/>
              <a:t>: Especifica la versión de la API del recurso. Es importante especificar la versión correcta para garantizar la compatibilidad y el acceso a las características deseadas.</a:t>
            </a:r>
          </a:p>
          <a:p>
            <a:pPr marL="742950" lvl="1" indent="-285750">
              <a:buFont typeface="Arial" panose="020B0604020202020204" pitchFamily="34" charset="0"/>
              <a:buChar char="•"/>
            </a:pPr>
            <a:r>
              <a:rPr lang="es-ES" dirty="0" err="1"/>
              <a:t>properties</a:t>
            </a:r>
            <a:r>
              <a:rPr lang="es-ES" dirty="0"/>
              <a:t>: Define las propiedades específicas del recurso, como el método de asignación de IP (</a:t>
            </a:r>
            <a:r>
              <a:rPr lang="es-ES" dirty="0" err="1"/>
              <a:t>publicIPAllocationMethod</a:t>
            </a:r>
            <a:r>
              <a:rPr lang="es-ES" dirty="0"/>
              <a:t>) y la configuración de DNS (</a:t>
            </a:r>
            <a:r>
              <a:rPr lang="es-ES" dirty="0" err="1"/>
              <a:t>dnsSettings</a:t>
            </a:r>
            <a:r>
              <a:rPr lang="es-ES" dirty="0"/>
              <a:t>).</a:t>
            </a:r>
          </a:p>
          <a:p>
            <a:pPr>
              <a:buFont typeface="Arial" panose="020B0604020202020204" pitchFamily="34" charset="0"/>
              <a:buChar char="•"/>
            </a:pPr>
            <a:r>
              <a:rPr lang="es-ES" b="1" dirty="0"/>
              <a:t>Uso de Variables y Parámetros:</a:t>
            </a:r>
            <a:r>
              <a:rPr lang="es-ES" dirty="0"/>
              <a:t> </a:t>
            </a:r>
          </a:p>
          <a:p>
            <a:pPr marL="742950" lvl="1" indent="-285750">
              <a:buFont typeface="Arial" panose="020B0604020202020204" pitchFamily="34" charset="0"/>
              <a:buChar char="•"/>
            </a:pPr>
            <a:r>
              <a:rPr lang="es-ES" dirty="0"/>
              <a:t>El ejemplo muestra cómo se utilizan variables y parámetros para personalizar la configuración del recurso.</a:t>
            </a:r>
          </a:p>
          <a:p>
            <a:pPr marL="742950" lvl="1" indent="-285750">
              <a:buFont typeface="Arial" panose="020B0604020202020204" pitchFamily="34" charset="0"/>
              <a:buChar char="•"/>
            </a:pPr>
            <a:r>
              <a:rPr lang="es-ES" dirty="0"/>
              <a:t>Las variables permiten reutilizar valores dentro de la plantilla, mientras que los parámetros permiten personalizar la implementación durante la ejecución.</a:t>
            </a:r>
          </a:p>
          <a:p>
            <a:pPr>
              <a:buFont typeface="Arial" panose="020B0604020202020204" pitchFamily="34" charset="0"/>
              <a:buChar char="•"/>
            </a:pPr>
            <a:r>
              <a:rPr lang="es-ES" b="1" dirty="0" err="1"/>
              <a:t>apiVersion</a:t>
            </a:r>
            <a:r>
              <a:rPr lang="es-ES" b="1" dirty="0"/>
              <a:t>:</a:t>
            </a:r>
            <a:r>
              <a:rPr lang="es-ES" dirty="0"/>
              <a:t> </a:t>
            </a:r>
          </a:p>
          <a:p>
            <a:pPr marL="742950" lvl="1" indent="-285750">
              <a:buFont typeface="Arial" panose="020B0604020202020204" pitchFamily="34" charset="0"/>
              <a:buChar char="•"/>
            </a:pPr>
            <a:r>
              <a:rPr lang="es-ES" dirty="0"/>
              <a:t>Es crucial especificar la versión correcta de la API del recurso, ya que los tipos de recursos pueden cambiar con el tiempo.</a:t>
            </a:r>
          </a:p>
          <a:p>
            <a:pPr marL="742950" lvl="1" indent="-285750">
              <a:buFont typeface="Arial" panose="020B0604020202020204" pitchFamily="34" charset="0"/>
              <a:buChar char="•"/>
            </a:pPr>
            <a:r>
              <a:rPr lang="es-ES" dirty="0"/>
              <a:t>Esto asegura que la plantilla funcione correctamente y que se utilicen las características deseadas.</a:t>
            </a:r>
          </a:p>
          <a:p>
            <a:pPr>
              <a:buFont typeface="Arial" panose="020B0604020202020204" pitchFamily="34" charset="0"/>
              <a:buChar char="•"/>
            </a:pPr>
            <a:r>
              <a:rPr lang="es-ES" b="1" dirty="0"/>
              <a:t>Flexibilidad:</a:t>
            </a:r>
            <a:r>
              <a:rPr lang="es-ES" dirty="0"/>
              <a:t> </a:t>
            </a:r>
          </a:p>
          <a:p>
            <a:pPr marL="742950" lvl="1" indent="-285750">
              <a:buFont typeface="Arial" panose="020B0604020202020204" pitchFamily="34" charset="0"/>
              <a:buChar char="•"/>
            </a:pPr>
            <a:r>
              <a:rPr lang="es-ES" dirty="0"/>
              <a:t>La sección "</a:t>
            </a:r>
            <a:r>
              <a:rPr lang="es-ES" dirty="0" err="1"/>
              <a:t>resources</a:t>
            </a:r>
            <a:r>
              <a:rPr lang="es-ES" dirty="0"/>
              <a:t>" permite definir múltiples recursos y sus dependencias, lo que permite implementar infraestructuras complejas de manera automatizada.</a:t>
            </a:r>
          </a:p>
          <a:p>
            <a:r>
              <a:rPr lang="es-ES" dirty="0"/>
              <a:t>En resumen, la sección "</a:t>
            </a:r>
            <a:r>
              <a:rPr lang="es-ES" dirty="0" err="1"/>
              <a:t>resources</a:t>
            </a:r>
            <a:r>
              <a:rPr lang="es-ES" dirty="0"/>
              <a:t>" de una plantilla ARM es donde se definen los recursos de Azure que se implementarán, y se utilizan variables y parámetros para personalizar la configuración de los recursos.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318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Salidas de Plantillas</a:t>
            </a:r>
            <a:endParaRPr lang="es-ES" dirty="0"/>
          </a:p>
          <a:p>
            <a:pPr>
              <a:buNone/>
            </a:pPr>
            <a:r>
              <a:rPr lang="es-ES" dirty="0"/>
              <a:t>Esta sección es donde defines cualquier información que te gustaría recibir cuando se ejecuta la plantilla. Por ejemplo, es posible que desees recibir la dirección IP de tu máquina virtual o el nombre de dominio completo (FQDN), información que no conoces hasta que se ejecuta la implementación.</a:t>
            </a:r>
          </a:p>
          <a:p>
            <a:pPr>
              <a:buNone/>
            </a:pPr>
            <a:r>
              <a:rPr lang="es-ES" dirty="0"/>
              <a:t>Aquí está la estructura de una definición de salida:</a:t>
            </a:r>
          </a:p>
          <a:p>
            <a:pPr>
              <a:buNone/>
            </a:pPr>
            <a:r>
              <a:rPr lang="es-ES" dirty="0">
                <a:effectLst/>
              </a:rPr>
              <a:t>JSON</a:t>
            </a:r>
          </a:p>
          <a:p>
            <a:pPr>
              <a:buNone/>
            </a:pPr>
            <a:r>
              <a:rPr lang="es-ES" dirty="0">
                <a:effectLst/>
              </a:rPr>
              <a:t>"outputs": { "&lt;nombre-de-salida&gt;": { "</a:t>
            </a:r>
            <a:r>
              <a:rPr lang="es-ES" dirty="0" err="1">
                <a:effectLst/>
              </a:rPr>
              <a:t>condition</a:t>
            </a:r>
            <a:r>
              <a:rPr lang="es-ES" dirty="0">
                <a:effectLst/>
              </a:rPr>
              <a:t>": "&lt;valor-booleano-si-se-debe-emitir-el-valor&gt;", "</a:t>
            </a:r>
            <a:r>
              <a:rPr lang="es-ES" dirty="0" err="1">
                <a:effectLst/>
              </a:rPr>
              <a:t>type</a:t>
            </a:r>
            <a:r>
              <a:rPr lang="es-ES" dirty="0">
                <a:effectLst/>
              </a:rPr>
              <a:t>": "&lt;tipo-de-valor-de-salida&gt;", "</a:t>
            </a:r>
            <a:r>
              <a:rPr lang="es-ES" dirty="0" err="1">
                <a:effectLst/>
              </a:rPr>
              <a:t>value</a:t>
            </a:r>
            <a:r>
              <a:rPr lang="es-ES" dirty="0">
                <a:effectLst/>
              </a:rPr>
              <a:t>": "&lt;expresión-de-valor-de-salida&gt;", "</a:t>
            </a:r>
            <a:r>
              <a:rPr lang="es-ES" dirty="0" err="1">
                <a:effectLst/>
              </a:rPr>
              <a:t>copy</a:t>
            </a:r>
            <a:r>
              <a:rPr lang="es-ES" dirty="0">
                <a:effectLst/>
              </a:rPr>
              <a:t>": { "</a:t>
            </a:r>
            <a:r>
              <a:rPr lang="es-ES" dirty="0" err="1">
                <a:effectLst/>
              </a:rPr>
              <a:t>count</a:t>
            </a:r>
            <a:r>
              <a:rPr lang="es-ES" dirty="0">
                <a:effectLst/>
              </a:rPr>
              <a:t>": &lt;número-de-iteraciones&gt;, "input": &lt;valores-para-la-variable&gt; } } } </a:t>
            </a:r>
          </a:p>
          <a:p>
            <a:pPr>
              <a:buNone/>
            </a:pPr>
            <a:r>
              <a:rPr lang="es-ES" dirty="0"/>
              <a:t>Aquí tienes un ejemplo que ilustra una salida llamada </a:t>
            </a:r>
            <a:r>
              <a:rPr lang="es-ES" dirty="0" err="1"/>
              <a:t>hostname</a:t>
            </a:r>
            <a:r>
              <a:rPr lang="es-ES" dirty="0"/>
              <a:t>. El valor FQDN se lee de la configuración de la dirección IP pública de la VM:</a:t>
            </a:r>
          </a:p>
          <a:p>
            <a:pPr>
              <a:buNone/>
            </a:pPr>
            <a:r>
              <a:rPr lang="es-ES" dirty="0">
                <a:effectLst/>
              </a:rPr>
              <a:t>JSON</a:t>
            </a:r>
          </a:p>
          <a:p>
            <a:pPr>
              <a:buNone/>
            </a:pPr>
            <a:r>
              <a:rPr lang="es-ES" dirty="0">
                <a:effectLst/>
              </a:rPr>
              <a:t>"outputs": { "</a:t>
            </a:r>
            <a:r>
              <a:rPr lang="es-ES" dirty="0" err="1">
                <a:effectLst/>
              </a:rPr>
              <a:t>hostname</a:t>
            </a:r>
            <a:r>
              <a:rPr lang="es-ES" dirty="0">
                <a:effectLst/>
              </a:rPr>
              <a:t>": { "</a:t>
            </a:r>
            <a:r>
              <a:rPr lang="es-ES" dirty="0" err="1">
                <a:effectLst/>
              </a:rPr>
              <a:t>type</a:t>
            </a:r>
            <a:r>
              <a:rPr lang="es-ES" dirty="0">
                <a:effectLst/>
              </a:rPr>
              <a:t>": "</a:t>
            </a:r>
            <a:r>
              <a:rPr lang="es-ES" dirty="0" err="1">
                <a:effectLst/>
              </a:rPr>
              <a:t>string</a:t>
            </a:r>
            <a:r>
              <a:rPr lang="es-ES" dirty="0">
                <a:effectLst/>
              </a:rPr>
              <a:t>", "</a:t>
            </a:r>
            <a:r>
              <a:rPr lang="es-ES" dirty="0" err="1">
                <a:effectLst/>
              </a:rPr>
              <a:t>value</a:t>
            </a:r>
            <a:r>
              <a:rPr lang="es-ES" dirty="0">
                <a:effectLst/>
              </a:rPr>
              <a:t>": "[</a:t>
            </a:r>
            <a:r>
              <a:rPr lang="es-ES" dirty="0" err="1">
                <a:effectLst/>
              </a:rPr>
              <a:t>reference</a:t>
            </a:r>
            <a:r>
              <a:rPr lang="es-ES" dirty="0">
                <a:effectLst/>
              </a:rPr>
              <a:t>(variables('</a:t>
            </a:r>
            <a:r>
              <a:rPr lang="es-ES" dirty="0" err="1">
                <a:effectLst/>
              </a:rPr>
              <a:t>publicIPAddressName</a:t>
            </a:r>
            <a:r>
              <a:rPr lang="es-ES" dirty="0">
                <a:effectLst/>
              </a:rPr>
              <a:t>')).</a:t>
            </a:r>
            <a:r>
              <a:rPr lang="es-ES" dirty="0" err="1">
                <a:effectLst/>
              </a:rPr>
              <a:t>dnsSettings.fqdn</a:t>
            </a:r>
            <a:r>
              <a:rPr lang="es-ES" dirty="0">
                <a:effectLst/>
              </a:rPr>
              <a:t>]" } } </a:t>
            </a:r>
          </a:p>
          <a:p>
            <a:pPr>
              <a:buNone/>
            </a:pPr>
            <a:r>
              <a:rPr lang="es-ES" dirty="0"/>
              <a:t>✔️ Es una buena práctica comentar tus plantillas. Para comentarios en línea, puedes comentar una sola línea con //. Puedes comentar un bloque de líneas con /* ... */. Esto puede variar entre diferentes herramientas, así que asegúrate de verificar qué funciona para ti.</a:t>
            </a:r>
          </a:p>
          <a:p>
            <a:pPr>
              <a:buNone/>
            </a:pPr>
            <a:r>
              <a:rPr lang="es-ES" b="1" dirty="0"/>
              <a:t>Explicación:</a:t>
            </a:r>
            <a:endParaRPr lang="es-ES" dirty="0"/>
          </a:p>
          <a:p>
            <a:pPr>
              <a:buNone/>
            </a:pPr>
            <a:r>
              <a:rPr lang="es-ES" dirty="0"/>
              <a:t>Este texto describe la sección "outputs" de las plantillas ARM, que permite definir los valores que se devolverán después de la implementación de la plantilla.</a:t>
            </a:r>
          </a:p>
          <a:p>
            <a:pPr>
              <a:buNone/>
            </a:pPr>
            <a:r>
              <a:rPr lang="es-ES" b="1" dirty="0"/>
              <a:t>Puntos Clave:</a:t>
            </a:r>
            <a:endParaRPr lang="es-ES" dirty="0"/>
          </a:p>
          <a:p>
            <a:pPr>
              <a:buFont typeface="Arial" panose="020B0604020202020204" pitchFamily="34" charset="0"/>
              <a:buChar char="•"/>
            </a:pPr>
            <a:r>
              <a:rPr lang="es-ES" b="1" dirty="0"/>
              <a:t>Sección "outputs":</a:t>
            </a:r>
            <a:r>
              <a:rPr lang="es-ES" dirty="0"/>
              <a:t> </a:t>
            </a:r>
          </a:p>
          <a:p>
            <a:pPr marL="742950" lvl="1" indent="-285750">
              <a:buFont typeface="Arial" panose="020B0604020202020204" pitchFamily="34" charset="0"/>
              <a:buChar char="•"/>
            </a:pPr>
            <a:r>
              <a:rPr lang="es-ES" dirty="0"/>
              <a:t>Define los valores que se devolverán después de que la plantilla ARM se haya implementado correctamente.</a:t>
            </a:r>
          </a:p>
          <a:p>
            <a:pPr marL="742950" lvl="1" indent="-285750">
              <a:buFont typeface="Arial" panose="020B0604020202020204" pitchFamily="34" charset="0"/>
              <a:buChar char="•"/>
            </a:pPr>
            <a:r>
              <a:rPr lang="es-ES" dirty="0"/>
              <a:t>Esto es útil para obtener información dinámica sobre los recursos implementados, como direcciones IP o nombres de dominio.</a:t>
            </a:r>
          </a:p>
          <a:p>
            <a:pPr>
              <a:buFont typeface="Arial" panose="020B0604020202020204" pitchFamily="34" charset="0"/>
              <a:buChar char="•"/>
            </a:pPr>
            <a:r>
              <a:rPr lang="es-ES" b="1" dirty="0"/>
              <a:t>Estructura de la Salida:</a:t>
            </a:r>
            <a:r>
              <a:rPr lang="es-ES" dirty="0"/>
              <a:t> </a:t>
            </a:r>
          </a:p>
          <a:p>
            <a:pPr marL="742950" lvl="1" indent="-285750">
              <a:buFont typeface="Arial" panose="020B0604020202020204" pitchFamily="34" charset="0"/>
              <a:buChar char="•"/>
            </a:pPr>
            <a:r>
              <a:rPr lang="es-ES" dirty="0" err="1"/>
              <a:t>name</a:t>
            </a:r>
            <a:r>
              <a:rPr lang="es-ES" dirty="0"/>
              <a:t>: El nombre de la salida.</a:t>
            </a:r>
          </a:p>
          <a:p>
            <a:pPr marL="742950" lvl="1" indent="-285750">
              <a:buFont typeface="Arial" panose="020B0604020202020204" pitchFamily="34" charset="0"/>
              <a:buChar char="•"/>
            </a:pPr>
            <a:r>
              <a:rPr lang="es-ES" dirty="0" err="1"/>
              <a:t>condition</a:t>
            </a:r>
            <a:r>
              <a:rPr lang="es-ES" dirty="0"/>
              <a:t>: (Opcional) Una expresión booleana que determina si la salida se devuelve.</a:t>
            </a:r>
          </a:p>
          <a:p>
            <a:pPr marL="742950" lvl="1" indent="-285750">
              <a:buFont typeface="Arial" panose="020B0604020202020204" pitchFamily="34" charset="0"/>
              <a:buChar char="•"/>
            </a:pPr>
            <a:r>
              <a:rPr lang="es-ES" dirty="0" err="1"/>
              <a:t>type</a:t>
            </a:r>
            <a:r>
              <a:rPr lang="es-ES" dirty="0"/>
              <a:t>: El tipo de datos de la salida (por ejemplo, </a:t>
            </a:r>
            <a:r>
              <a:rPr lang="es-ES" dirty="0" err="1"/>
              <a:t>string</a:t>
            </a:r>
            <a:r>
              <a:rPr lang="es-ES" dirty="0"/>
              <a:t>, </a:t>
            </a:r>
            <a:r>
              <a:rPr lang="es-ES" dirty="0" err="1"/>
              <a:t>int</a:t>
            </a:r>
            <a:r>
              <a:rPr lang="es-ES" dirty="0"/>
              <a:t>, </a:t>
            </a:r>
            <a:r>
              <a:rPr lang="es-ES" dirty="0" err="1"/>
              <a:t>bool</a:t>
            </a:r>
            <a:r>
              <a:rPr lang="es-ES" dirty="0"/>
              <a:t>).</a:t>
            </a:r>
          </a:p>
          <a:p>
            <a:pPr marL="742950" lvl="1" indent="-285750">
              <a:buFont typeface="Arial" panose="020B0604020202020204" pitchFamily="34" charset="0"/>
              <a:buChar char="•"/>
            </a:pPr>
            <a:r>
              <a:rPr lang="es-ES" dirty="0" err="1"/>
              <a:t>value</a:t>
            </a:r>
            <a:r>
              <a:rPr lang="es-ES" dirty="0"/>
              <a:t>: La expresión que calcula el valor de la salida. Puede utilizar funciones y referencias a otros recursos.</a:t>
            </a:r>
          </a:p>
          <a:p>
            <a:pPr marL="742950" lvl="1" indent="-285750">
              <a:buFont typeface="Arial" panose="020B0604020202020204" pitchFamily="34" charset="0"/>
              <a:buChar char="•"/>
            </a:pPr>
            <a:r>
              <a:rPr lang="es-ES" dirty="0" err="1"/>
              <a:t>copy</a:t>
            </a:r>
            <a:r>
              <a:rPr lang="es-ES" dirty="0"/>
              <a:t>: (Opcional) Permite crear múltiples salidas basadas en una iteración.</a:t>
            </a:r>
          </a:p>
          <a:p>
            <a:pPr>
              <a:buFont typeface="Arial" panose="020B0604020202020204" pitchFamily="34" charset="0"/>
              <a:buChar char="•"/>
            </a:pPr>
            <a:r>
              <a:rPr lang="es-ES" b="1" dirty="0"/>
              <a:t>Ejemplo: Salida </a:t>
            </a:r>
            <a:r>
              <a:rPr lang="es-ES" b="1" dirty="0" err="1"/>
              <a:t>hostname</a:t>
            </a:r>
            <a:r>
              <a:rPr lang="es-ES" b="1" dirty="0"/>
              <a:t>:</a:t>
            </a:r>
            <a:r>
              <a:rPr lang="es-ES" dirty="0"/>
              <a:t> </a:t>
            </a:r>
          </a:p>
          <a:p>
            <a:pPr marL="742950" lvl="1" indent="-285750">
              <a:buFont typeface="Arial" panose="020B0604020202020204" pitchFamily="34" charset="0"/>
              <a:buChar char="•"/>
            </a:pPr>
            <a:r>
              <a:rPr lang="es-ES" dirty="0"/>
              <a:t>El ejemplo muestra cómo obtener el FQDN de una máquina virtual a partir de su dirección IP pública.</a:t>
            </a:r>
          </a:p>
          <a:p>
            <a:pPr marL="742950" lvl="1" indent="-285750">
              <a:buFont typeface="Arial" panose="020B0604020202020204" pitchFamily="34" charset="0"/>
              <a:buChar char="•"/>
            </a:pPr>
            <a:r>
              <a:rPr lang="es-ES" dirty="0"/>
              <a:t>La función </a:t>
            </a:r>
            <a:r>
              <a:rPr lang="es-ES" dirty="0" err="1"/>
              <a:t>reference</a:t>
            </a:r>
            <a:r>
              <a:rPr lang="es-ES" dirty="0"/>
              <a:t> se utiliza para obtener información sobre el recurso de dirección IP pública.</a:t>
            </a:r>
          </a:p>
          <a:p>
            <a:pPr marL="742950" lvl="1" indent="-285750">
              <a:buFont typeface="Arial" panose="020B0604020202020204" pitchFamily="34" charset="0"/>
              <a:buChar char="•"/>
            </a:pPr>
            <a:r>
              <a:rPr lang="es-ES" dirty="0"/>
              <a:t>La propiedad </a:t>
            </a:r>
            <a:r>
              <a:rPr lang="es-ES" dirty="0" err="1"/>
              <a:t>dnsSettings.fqdn</a:t>
            </a:r>
            <a:r>
              <a:rPr lang="es-ES" dirty="0"/>
              <a:t> contiene el nombre de dominio completo.</a:t>
            </a:r>
          </a:p>
          <a:p>
            <a:pPr>
              <a:buFont typeface="Arial" panose="020B0604020202020204" pitchFamily="34" charset="0"/>
              <a:buChar char="•"/>
            </a:pPr>
            <a:r>
              <a:rPr lang="es-ES" b="1" dirty="0"/>
              <a:t>Comentarios en Plantillas:</a:t>
            </a:r>
            <a:r>
              <a:rPr lang="es-ES" dirty="0"/>
              <a:t> </a:t>
            </a:r>
          </a:p>
          <a:p>
            <a:pPr marL="742950" lvl="1" indent="-285750">
              <a:buFont typeface="Arial" panose="020B0604020202020204" pitchFamily="34" charset="0"/>
              <a:buChar char="•"/>
            </a:pPr>
            <a:r>
              <a:rPr lang="es-ES" dirty="0"/>
              <a:t>Es una buena práctica agregar comentarios a las plantillas ARM para mejorar la legibilidad y la mantenibilidad.</a:t>
            </a:r>
          </a:p>
          <a:p>
            <a:pPr marL="742950" lvl="1" indent="-285750">
              <a:buFont typeface="Arial" panose="020B0604020202020204" pitchFamily="34" charset="0"/>
              <a:buChar char="•"/>
            </a:pPr>
            <a:r>
              <a:rPr lang="es-ES" dirty="0"/>
              <a:t>Se proporcionan ejemplos de sintaxis para comentarios de una sola línea (//) y comentarios de bloque (/* ... */).</a:t>
            </a:r>
          </a:p>
          <a:p>
            <a:pPr marL="742950" lvl="1" indent="-285750">
              <a:buFont typeface="Arial" panose="020B0604020202020204" pitchFamily="34" charset="0"/>
              <a:buChar char="•"/>
            </a:pPr>
            <a:r>
              <a:rPr lang="es-ES" dirty="0"/>
              <a:t>Se advierte que la sintaxis de los comentarios puede variar según las herramientas utilizadas.</a:t>
            </a:r>
          </a:p>
          <a:p>
            <a:r>
              <a:rPr lang="es-ES" dirty="0"/>
              <a:t>En resumen, la sección "outputs" de las plantillas ARM permite devolver información importante después de la implementación, y la adición de comentarios mejora la legibilidad y la mantenibilidad de las plantillas.</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3819566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Plantillas de Inicio Rápido</a:t>
            </a:r>
            <a:endParaRPr lang="es-ES" dirty="0"/>
          </a:p>
          <a:p>
            <a:pPr>
              <a:buNone/>
            </a:pPr>
            <a:r>
              <a:rPr lang="es-ES" dirty="0"/>
              <a:t>Las plantillas de inicio rápido de Azure⁷ son plantillas de </a:t>
            </a:r>
            <a:r>
              <a:rPr lang="es-ES" dirty="0" err="1"/>
              <a:t>Resource</a:t>
            </a:r>
            <a:r>
              <a:rPr lang="es-ES" dirty="0"/>
              <a:t> Manager proporcionadas por la comunidad de Azure. Algunas plantillas proporcionan todo lo que necesitas para implementar tu solución, mientras que otras pueden servir como punto de partida para tu plantilla. De cualquier manera, puedes estudiar estas plantillas para aprender cómo crear y estructurar mejor tus propias plantillas.</a:t>
            </a:r>
          </a:p>
          <a:p>
            <a:pPr>
              <a:buFont typeface="Arial" panose="020B0604020202020204" pitchFamily="34" charset="0"/>
              <a:buChar char="•"/>
            </a:pPr>
            <a:r>
              <a:rPr lang="es-ES" dirty="0"/>
              <a:t>El archivo README.md proporciona una descripción general de lo que hace la plantilla.</a:t>
            </a:r>
          </a:p>
          <a:p>
            <a:pPr>
              <a:buFont typeface="Arial" panose="020B0604020202020204" pitchFamily="34" charset="0"/>
              <a:buChar char="•"/>
            </a:pPr>
            <a:r>
              <a:rPr lang="es-ES" dirty="0"/>
              <a:t>El archivo </a:t>
            </a:r>
            <a:r>
              <a:rPr lang="es-ES" dirty="0" err="1"/>
              <a:t>azuredeploy.json</a:t>
            </a:r>
            <a:r>
              <a:rPr lang="es-ES" dirty="0"/>
              <a:t> define los recursos que se implementarán.</a:t>
            </a:r>
          </a:p>
          <a:p>
            <a:pPr>
              <a:buFont typeface="Arial" panose="020B0604020202020204" pitchFamily="34" charset="0"/>
              <a:buChar char="•"/>
            </a:pPr>
            <a:r>
              <a:rPr lang="es-ES" dirty="0"/>
              <a:t>El archivo </a:t>
            </a:r>
            <a:r>
              <a:rPr lang="es-ES" dirty="0" err="1"/>
              <a:t>azuredeploy.parameters.json</a:t>
            </a:r>
            <a:r>
              <a:rPr lang="es-ES" dirty="0"/>
              <a:t> proporciona los valores que necesita la plantilla.</a:t>
            </a:r>
            <a:r>
              <a:rPr lang="es-ES" baseline="30000" dirty="0"/>
              <a:t> 1 </a:t>
            </a:r>
            <a:r>
              <a:rPr lang="es-ES" dirty="0"/>
              <a:t>  </a:t>
            </a:r>
            <a:r>
              <a:rPr lang="es-ES" dirty="0">
                <a:hlinkClick r:id="rId3"/>
              </a:rPr>
              <a:t>1. </a:t>
            </a:r>
            <a:r>
              <a:rPr lang="es-ES" dirty="0" err="1">
                <a:hlinkClick r:id="rId3"/>
              </a:rPr>
              <a:t>github</a:t>
            </a:r>
            <a:r>
              <a:rPr lang="es-ES" dirty="0">
                <a:hlinkClick r:id="rId3"/>
              </a:rPr>
              <a:t>-wiki-</a:t>
            </a:r>
            <a:r>
              <a:rPr lang="es-ES" dirty="0" err="1">
                <a:hlinkClick r:id="rId3"/>
              </a:rPr>
              <a:t>see.page</a:t>
            </a:r>
            <a:r>
              <a:rPr lang="es-ES" dirty="0">
                <a:hlinkClick r:id="rId3"/>
              </a:rPr>
              <a:t> </a:t>
            </a:r>
          </a:p>
          <a:p>
            <a:pPr>
              <a:buFont typeface="Arial" panose="020B0604020202020204" pitchFamily="34" charset="0"/>
              <a:buChar char="•"/>
            </a:pPr>
            <a:r>
              <a:rPr lang="es-ES" dirty="0" err="1">
                <a:hlinkClick r:id="rId3"/>
              </a:rPr>
              <a:t>github</a:t>
            </a:r>
            <a:r>
              <a:rPr lang="es-ES" dirty="0">
                <a:hlinkClick r:id="rId3"/>
              </a:rPr>
              <a:t>-wiki-</a:t>
            </a:r>
            <a:r>
              <a:rPr lang="es-ES" dirty="0" err="1">
                <a:hlinkClick r:id="rId3"/>
              </a:rPr>
              <a:t>see.page</a:t>
            </a:r>
            <a:endParaRPr lang="es-ES" dirty="0">
              <a:hlinkClick r:id="rId3"/>
            </a:endParaRPr>
          </a:p>
          <a:p>
            <a:pPr>
              <a:buNone/>
            </a:pPr>
            <a:r>
              <a:rPr lang="es-ES" dirty="0"/>
              <a:t>✔️ Tómate unos minutos para explorar las plantillas disponibles. ¿Algo de interés?</a:t>
            </a:r>
          </a:p>
          <a:p>
            <a:pPr>
              <a:buNone/>
            </a:pPr>
            <a:r>
              <a:rPr lang="es-ES" dirty="0"/>
              <a:t>⁷(Enlace a las plantillas de inicio rápido de Azure)</a:t>
            </a:r>
          </a:p>
          <a:p>
            <a:pPr>
              <a:buNone/>
            </a:pPr>
            <a:r>
              <a:rPr lang="es-ES" b="1" dirty="0"/>
              <a:t>Explicación:</a:t>
            </a:r>
            <a:endParaRPr lang="es-ES" dirty="0"/>
          </a:p>
          <a:p>
            <a:pPr>
              <a:buNone/>
            </a:pPr>
            <a:r>
              <a:rPr lang="es-ES" dirty="0"/>
              <a:t>Este texto describe las plantillas de inicio rápido de Azure, una colección de plantillas ARM proporcionadas por la comunidad que sirven como ejemplos y puntos de partida para la creación de plantillas personalizadas.</a:t>
            </a:r>
          </a:p>
          <a:p>
            <a:pPr>
              <a:buNone/>
            </a:pPr>
            <a:r>
              <a:rPr lang="es-ES" b="1" dirty="0"/>
              <a:t>Puntos Clave:</a:t>
            </a:r>
            <a:endParaRPr lang="es-ES" dirty="0"/>
          </a:p>
          <a:p>
            <a:pPr>
              <a:buFont typeface="Arial" panose="020B0604020202020204" pitchFamily="34" charset="0"/>
              <a:buChar char="•"/>
            </a:pPr>
            <a:r>
              <a:rPr lang="es-ES" b="1" dirty="0"/>
              <a:t>Plantillas de la Comunidad:</a:t>
            </a:r>
            <a:r>
              <a:rPr lang="es-ES" dirty="0"/>
              <a:t> </a:t>
            </a:r>
          </a:p>
          <a:p>
            <a:pPr marL="742950" lvl="1" indent="-285750">
              <a:buFont typeface="Arial" panose="020B0604020202020204" pitchFamily="34" charset="0"/>
              <a:buChar char="•"/>
            </a:pPr>
            <a:r>
              <a:rPr lang="es-ES" dirty="0"/>
              <a:t>Las plantillas de inicio rápido son creadas y mantenidas por la comunidad de Azure.</a:t>
            </a:r>
          </a:p>
          <a:p>
            <a:pPr marL="742950" lvl="1" indent="-285750">
              <a:buFont typeface="Arial" panose="020B0604020202020204" pitchFamily="34" charset="0"/>
              <a:buChar char="•"/>
            </a:pPr>
            <a:r>
              <a:rPr lang="es-ES" dirty="0"/>
              <a:t>Cubren una amplia gama de escenarios de implementación.</a:t>
            </a:r>
          </a:p>
          <a:p>
            <a:pPr>
              <a:buFont typeface="Arial" panose="020B0604020202020204" pitchFamily="34" charset="0"/>
              <a:buChar char="•"/>
            </a:pPr>
            <a:r>
              <a:rPr lang="es-ES" b="1" dirty="0"/>
              <a:t>Recursos de Aprendizaje:</a:t>
            </a:r>
            <a:r>
              <a:rPr lang="es-ES" dirty="0"/>
              <a:t> </a:t>
            </a:r>
          </a:p>
          <a:p>
            <a:pPr marL="742950" lvl="1" indent="-285750">
              <a:buFont typeface="Arial" panose="020B0604020202020204" pitchFamily="34" charset="0"/>
              <a:buChar char="•"/>
            </a:pPr>
            <a:r>
              <a:rPr lang="es-ES" dirty="0"/>
              <a:t>Sirven como valiosos recursos de aprendizaje para entender la estructura y las mejores prácticas de las plantillas ARM.</a:t>
            </a:r>
          </a:p>
          <a:p>
            <a:pPr marL="742950" lvl="1" indent="-285750">
              <a:buFont typeface="Arial" panose="020B0604020202020204" pitchFamily="34" charset="0"/>
              <a:buChar char="•"/>
            </a:pPr>
            <a:r>
              <a:rPr lang="es-ES" dirty="0"/>
              <a:t>Permiten a los usuarios aprender de ejemplos prácticos.</a:t>
            </a:r>
          </a:p>
          <a:p>
            <a:pPr>
              <a:buFont typeface="Arial" panose="020B0604020202020204" pitchFamily="34" charset="0"/>
              <a:buChar char="•"/>
            </a:pPr>
            <a:r>
              <a:rPr lang="es-ES" b="1" dirty="0"/>
              <a:t>Puntos de Partida:</a:t>
            </a:r>
            <a:r>
              <a:rPr lang="es-ES" dirty="0"/>
              <a:t> </a:t>
            </a:r>
          </a:p>
          <a:p>
            <a:pPr marL="742950" lvl="1" indent="-285750">
              <a:buFont typeface="Arial" panose="020B0604020202020204" pitchFamily="34" charset="0"/>
              <a:buChar char="•"/>
            </a:pPr>
            <a:r>
              <a:rPr lang="es-ES" dirty="0"/>
              <a:t>Pueden servir como puntos de partida para crear plantillas personalizadas, ahorrando tiempo y esfuerzo.</a:t>
            </a:r>
          </a:p>
          <a:p>
            <a:pPr>
              <a:buFont typeface="Arial" panose="020B0604020202020204" pitchFamily="34" charset="0"/>
              <a:buChar char="•"/>
            </a:pPr>
            <a:r>
              <a:rPr lang="es-ES" b="1" dirty="0"/>
              <a:t>Componentes de las Plantillas:</a:t>
            </a:r>
            <a:r>
              <a:rPr lang="es-ES" dirty="0"/>
              <a:t> </a:t>
            </a:r>
          </a:p>
          <a:p>
            <a:pPr marL="742950" lvl="1" indent="-285750">
              <a:buFont typeface="Arial" panose="020B0604020202020204" pitchFamily="34" charset="0"/>
              <a:buChar char="•"/>
            </a:pPr>
            <a:r>
              <a:rPr lang="es-ES" dirty="0"/>
              <a:t>README.md: Proporciona una descripción general de la funcionalidad de la plantilla, incluyendo instrucciones de implementación y requisitos previos.</a:t>
            </a:r>
          </a:p>
          <a:p>
            <a:pPr marL="742950" lvl="1" indent="-285750">
              <a:buFont typeface="Arial" panose="020B0604020202020204" pitchFamily="34" charset="0"/>
              <a:buChar char="•"/>
            </a:pPr>
            <a:r>
              <a:rPr lang="es-ES" dirty="0" err="1"/>
              <a:t>azuredeploy.json</a:t>
            </a:r>
            <a:r>
              <a:rPr lang="es-ES" dirty="0"/>
              <a:t>: Contiene la definición de los recursos de Azure que se implementarán mediante la plantilla.</a:t>
            </a:r>
          </a:p>
          <a:p>
            <a:pPr marL="742950" lvl="1" indent="-285750">
              <a:buFont typeface="Arial" panose="020B0604020202020204" pitchFamily="34" charset="0"/>
              <a:buChar char="•"/>
            </a:pPr>
            <a:r>
              <a:rPr lang="es-ES" dirty="0" err="1"/>
              <a:t>azuredeploy.parameters.json</a:t>
            </a:r>
            <a:r>
              <a:rPr lang="es-ES" dirty="0"/>
              <a:t>: Contiene los valores de los parámetros que se utilizarán durante la implementación de la plantilla.</a:t>
            </a:r>
          </a:p>
          <a:p>
            <a:pPr>
              <a:buFont typeface="Arial" panose="020B0604020202020204" pitchFamily="34" charset="0"/>
              <a:buChar char="•"/>
            </a:pPr>
            <a:r>
              <a:rPr lang="es-ES" b="1" dirty="0"/>
              <a:t>Exploración de Plantillas:</a:t>
            </a:r>
            <a:r>
              <a:rPr lang="es-ES" dirty="0"/>
              <a:t> </a:t>
            </a:r>
          </a:p>
          <a:p>
            <a:pPr marL="742950" lvl="1" indent="-285750">
              <a:buFont typeface="Arial" panose="020B0604020202020204" pitchFamily="34" charset="0"/>
              <a:buChar char="•"/>
            </a:pPr>
            <a:r>
              <a:rPr lang="es-ES" dirty="0"/>
              <a:t>Se anima a los usuarios a explorar las plantillas disponibles para familiarizarse con diferentes escenarios de implementación y aprender de los ejemplos de la comunidad.</a:t>
            </a:r>
          </a:p>
          <a:p>
            <a:r>
              <a:rPr lang="es-ES"/>
              <a:t>En resumen, las plantillas de inicio rápido de Azure son una valiosa fuente de ejemplos y puntos de partida para la creación de plantillas ARM personalizadas, lo que facilita el aprendizaje y la implementación de recursos en Azure.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905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319194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 Azure </a:t>
            </a:r>
            <a:r>
              <a:rPr lang="es-ES" b="1" dirty="0" err="1"/>
              <a:t>Resource</a:t>
            </a:r>
            <a:r>
              <a:rPr lang="es-ES" b="1" dirty="0"/>
              <a:t> Manager (ARM)</a:t>
            </a:r>
          </a:p>
          <a:p>
            <a:pPr>
              <a:buNone/>
            </a:pPr>
            <a:r>
              <a:rPr lang="es-ES" b="1" dirty="0"/>
              <a:t>📌 ¿Qué es Azure </a:t>
            </a:r>
            <a:r>
              <a:rPr lang="es-ES" b="1" dirty="0" err="1"/>
              <a:t>Resource</a:t>
            </a:r>
            <a:r>
              <a:rPr lang="es-ES" b="1" dirty="0"/>
              <a:t> Manager?</a:t>
            </a:r>
          </a:p>
          <a:p>
            <a:pPr>
              <a:buNone/>
            </a:pPr>
            <a:r>
              <a:rPr lang="es-ES" dirty="0"/>
              <a:t>Azure </a:t>
            </a:r>
            <a:r>
              <a:rPr lang="es-ES" dirty="0" err="1"/>
              <a:t>Resource</a:t>
            </a:r>
            <a:r>
              <a:rPr lang="es-ES" dirty="0"/>
              <a:t> Manager es el </a:t>
            </a:r>
            <a:r>
              <a:rPr lang="es-ES" b="1" dirty="0"/>
              <a:t>motor de implementación y gestión de recursos de Azure</a:t>
            </a:r>
            <a:r>
              <a:rPr lang="es-ES" dirty="0"/>
              <a:t>.</a:t>
            </a:r>
            <a:br>
              <a:rPr lang="es-ES" dirty="0"/>
            </a:br>
            <a:r>
              <a:rPr lang="es-ES" dirty="0"/>
              <a:t>Permite desplegar, organizar, actualizar, monitorizar y eliminar </a:t>
            </a:r>
            <a:r>
              <a:rPr lang="es-ES" b="1" dirty="0"/>
              <a:t>todos los recursos de una solución como un grupo</a:t>
            </a:r>
            <a:r>
              <a:rPr lang="es-ES" dirty="0"/>
              <a:t>, en lugar de gestionarlos uno a uno.</a:t>
            </a:r>
          </a:p>
          <a:p>
            <a:pPr>
              <a:buNone/>
            </a:pPr>
            <a:r>
              <a:rPr lang="es-ES" dirty="0"/>
              <a:t>🧩 Ejemplo de solución:</a:t>
            </a:r>
            <a:br>
              <a:rPr lang="es-ES" dirty="0"/>
            </a:br>
            <a:r>
              <a:rPr lang="es-ES" dirty="0"/>
              <a:t>Una VM, red virtual, cuenta de almacenamiento, base de datos, app web...</a:t>
            </a:r>
            <a:br>
              <a:rPr lang="es-ES" dirty="0"/>
            </a:br>
            <a:r>
              <a:rPr lang="es-ES" dirty="0"/>
              <a:t>→ Son parte de una misma solución y se </a:t>
            </a:r>
            <a:r>
              <a:rPr lang="es-ES" b="1" dirty="0"/>
              <a:t>gestionan de forma conjunta</a:t>
            </a:r>
            <a:r>
              <a:rPr lang="es-ES" dirty="0"/>
              <a:t>.</a:t>
            </a:r>
          </a:p>
          <a:p>
            <a:pPr>
              <a:buNone/>
            </a:pPr>
            <a:r>
              <a:rPr lang="es-ES" b="1" dirty="0"/>
              <a:t>🛠️ ¿Qué ventajas ofrece ARM?</a:t>
            </a:r>
          </a:p>
          <a:p>
            <a:pPr>
              <a:buNone/>
            </a:pPr>
            <a:r>
              <a:rPr lang="es-ES" dirty="0" err="1"/>
              <a:t>Ventaja¿Qué</a:t>
            </a:r>
            <a:r>
              <a:rPr lang="es-ES" dirty="0"/>
              <a:t> permite hacer?✅ </a:t>
            </a:r>
            <a:r>
              <a:rPr lang="es-ES" b="1" dirty="0"/>
              <a:t>Gestión por </a:t>
            </a:r>
            <a:r>
              <a:rPr lang="es-ES" b="1" dirty="0" err="1"/>
              <a:t>grupos</a:t>
            </a:r>
            <a:r>
              <a:rPr lang="es-ES" dirty="0" err="1"/>
              <a:t>Desplegar</a:t>
            </a:r>
            <a:r>
              <a:rPr lang="es-ES" dirty="0"/>
              <a:t>, actualizar o eliminar recursos como un conjunto🔁 </a:t>
            </a:r>
            <a:r>
              <a:rPr lang="es-ES" b="1" dirty="0"/>
              <a:t>Despliegues </a:t>
            </a:r>
            <a:r>
              <a:rPr lang="es-ES" b="1" dirty="0" err="1"/>
              <a:t>repetibles</a:t>
            </a:r>
            <a:r>
              <a:rPr lang="es-ES" dirty="0" err="1"/>
              <a:t>Usar</a:t>
            </a:r>
            <a:r>
              <a:rPr lang="es-ES" dirty="0"/>
              <a:t> plantillas para desplegar en distintos entornos (</a:t>
            </a:r>
            <a:r>
              <a:rPr lang="es-ES" dirty="0" err="1"/>
              <a:t>dev</a:t>
            </a:r>
            <a:r>
              <a:rPr lang="es-ES" dirty="0"/>
              <a:t>, test, </a:t>
            </a:r>
            <a:r>
              <a:rPr lang="es-ES" dirty="0" err="1"/>
              <a:t>prod</a:t>
            </a:r>
            <a:r>
              <a:rPr lang="es-ES" dirty="0"/>
              <a:t>) con consistencia📝 </a:t>
            </a:r>
            <a:r>
              <a:rPr lang="es-ES" b="1" dirty="0"/>
              <a:t>Plantillas declarativas (JSON)</a:t>
            </a:r>
            <a:r>
              <a:rPr lang="es-ES" dirty="0"/>
              <a:t>Definir toda la infraestructura en código🔄 </a:t>
            </a:r>
            <a:r>
              <a:rPr lang="es-ES" b="1" dirty="0"/>
              <a:t>Definir </a:t>
            </a:r>
            <a:r>
              <a:rPr lang="es-ES" b="1" dirty="0" err="1"/>
              <a:t>dependencias</a:t>
            </a:r>
            <a:r>
              <a:rPr lang="es-ES" dirty="0" err="1"/>
              <a:t>Asegura</a:t>
            </a:r>
            <a:r>
              <a:rPr lang="es-ES" dirty="0"/>
              <a:t> que los recursos se desplieguen en el orden correcto🔐 </a:t>
            </a:r>
            <a:r>
              <a:rPr lang="es-ES" b="1" dirty="0"/>
              <a:t>Control de acceso con RBAC </a:t>
            </a:r>
            <a:r>
              <a:rPr lang="es-ES" b="1" dirty="0" err="1"/>
              <a:t>integrado</a:t>
            </a:r>
            <a:r>
              <a:rPr lang="es-ES" dirty="0" err="1"/>
              <a:t>Aplicar</a:t>
            </a:r>
            <a:r>
              <a:rPr lang="es-ES" dirty="0"/>
              <a:t> permisos de forma centralizada🏷️ </a:t>
            </a:r>
            <a:r>
              <a:rPr lang="es-ES" b="1" dirty="0"/>
              <a:t>Uso de etiquetas (tags)</a:t>
            </a:r>
            <a:r>
              <a:rPr lang="es-ES" dirty="0"/>
              <a:t>Organizar y visualizar los recursos lógicamente💰 </a:t>
            </a:r>
            <a:r>
              <a:rPr lang="es-ES" b="1" dirty="0"/>
              <a:t>Control de </a:t>
            </a:r>
            <a:r>
              <a:rPr lang="es-ES" b="1" dirty="0" err="1"/>
              <a:t>costes</a:t>
            </a:r>
            <a:r>
              <a:rPr lang="es-ES" dirty="0" err="1"/>
              <a:t>Ver</a:t>
            </a:r>
            <a:r>
              <a:rPr lang="es-ES" dirty="0"/>
              <a:t> el coste agrupado de recursos que comparten una misma etiqueta</a:t>
            </a:r>
          </a:p>
          <a:p>
            <a:pPr>
              <a:buNone/>
            </a:pPr>
            <a:r>
              <a:rPr lang="es-ES" b="1" dirty="0"/>
              <a:t>⚙️ Capa de gestión unificada</a:t>
            </a:r>
          </a:p>
          <a:p>
            <a:pPr>
              <a:buNone/>
            </a:pPr>
            <a:r>
              <a:rPr lang="es-ES" dirty="0" err="1"/>
              <a:t>Resource</a:t>
            </a:r>
            <a:r>
              <a:rPr lang="es-ES" dirty="0"/>
              <a:t> Manager proporciona una </a:t>
            </a:r>
            <a:r>
              <a:rPr lang="es-ES" b="1" dirty="0"/>
              <a:t>capa de gestión común</a:t>
            </a:r>
            <a:r>
              <a:rPr lang="es-ES" dirty="0"/>
              <a:t> para todos los entornos, herramientas y </a:t>
            </a:r>
            <a:r>
              <a:rPr lang="es-ES" dirty="0" err="1"/>
              <a:t>APIs</a:t>
            </a:r>
            <a:r>
              <a:rPr lang="es-ES" dirty="0"/>
              <a:t>:</a:t>
            </a:r>
          </a:p>
          <a:p>
            <a:pPr>
              <a:buNone/>
            </a:pPr>
            <a:r>
              <a:rPr lang="es-ES" dirty="0"/>
              <a:t>Herramientas </a:t>
            </a:r>
            <a:r>
              <a:rPr lang="es-ES" dirty="0" err="1"/>
              <a:t>compatibles¿Puedes</a:t>
            </a:r>
            <a:r>
              <a:rPr lang="es-ES" dirty="0"/>
              <a:t> usar ARM desde...?Azure Portal✅ </a:t>
            </a:r>
            <a:r>
              <a:rPr lang="es-ES" dirty="0" err="1"/>
              <a:t>SíAzure</a:t>
            </a:r>
            <a:r>
              <a:rPr lang="es-ES" dirty="0"/>
              <a:t> PowerShell✅ </a:t>
            </a:r>
            <a:r>
              <a:rPr lang="es-ES" dirty="0" err="1"/>
              <a:t>SíAzure</a:t>
            </a:r>
            <a:r>
              <a:rPr lang="es-ES" dirty="0"/>
              <a:t> CLI✅ </a:t>
            </a:r>
            <a:r>
              <a:rPr lang="es-ES" dirty="0" err="1"/>
              <a:t>SíREST</a:t>
            </a:r>
            <a:r>
              <a:rPr lang="es-ES" dirty="0"/>
              <a:t> API / </a:t>
            </a:r>
            <a:r>
              <a:rPr lang="es-ES" dirty="0" err="1"/>
              <a:t>SDKs</a:t>
            </a:r>
            <a:r>
              <a:rPr lang="es-ES" dirty="0"/>
              <a:t>✅ Sí</a:t>
            </a:r>
          </a:p>
          <a:p>
            <a:pPr>
              <a:buNone/>
            </a:pPr>
            <a:r>
              <a:rPr lang="es-ES" dirty="0"/>
              <a:t>✳️ Todas estas herramientas interactúan con el </a:t>
            </a:r>
            <a:r>
              <a:rPr lang="es-ES" b="1" dirty="0"/>
              <a:t>mismo motor ARM</a:t>
            </a:r>
            <a:r>
              <a:rPr lang="es-ES" dirty="0"/>
              <a:t>, lo que garantiza resultados </a:t>
            </a:r>
            <a:r>
              <a:rPr lang="es-ES" b="1" dirty="0"/>
              <a:t>coherentes</a:t>
            </a:r>
            <a:r>
              <a:rPr lang="es-ES" dirty="0"/>
              <a:t> sin importar la interfaz utilizada.</a:t>
            </a:r>
          </a:p>
          <a:p>
            <a:pPr>
              <a:buNone/>
            </a:pPr>
            <a:r>
              <a:rPr lang="es-ES" b="1" dirty="0"/>
              <a:t>🧭 Buenas prácticas recomendadas</a:t>
            </a:r>
          </a:p>
          <a:p>
            <a:pPr>
              <a:buNone/>
            </a:pPr>
            <a:r>
              <a:rPr lang="es-ES" dirty="0" err="1"/>
              <a:t>Recomendación¿Por</a:t>
            </a:r>
            <a:r>
              <a:rPr lang="es-ES" dirty="0"/>
              <a:t> </a:t>
            </a:r>
            <a:r>
              <a:rPr lang="es-ES" dirty="0" err="1"/>
              <a:t>qué?Usa</a:t>
            </a:r>
            <a:r>
              <a:rPr lang="es-ES" dirty="0"/>
              <a:t> </a:t>
            </a:r>
            <a:r>
              <a:rPr lang="es-ES" b="1" dirty="0"/>
              <a:t>plantillas ARM</a:t>
            </a:r>
            <a:r>
              <a:rPr lang="es-ES" dirty="0"/>
              <a:t> en lugar de </a:t>
            </a:r>
            <a:r>
              <a:rPr lang="es-ES" dirty="0" err="1"/>
              <a:t>scriptsInfraestructura</a:t>
            </a:r>
            <a:r>
              <a:rPr lang="es-ES" dirty="0"/>
              <a:t> como código = despliegues automáticos, repetibles y </a:t>
            </a:r>
            <a:r>
              <a:rPr lang="es-ES" dirty="0" err="1"/>
              <a:t>consistentesDefine</a:t>
            </a:r>
            <a:r>
              <a:rPr lang="es-ES" dirty="0"/>
              <a:t> toda la infraestructura en la </a:t>
            </a:r>
            <a:r>
              <a:rPr lang="es-ES" dirty="0" err="1"/>
              <a:t>plantillaEvita</a:t>
            </a:r>
            <a:r>
              <a:rPr lang="es-ES" dirty="0"/>
              <a:t> pasos manuales que generan </a:t>
            </a:r>
            <a:r>
              <a:rPr lang="es-ES" dirty="0" err="1"/>
              <a:t>erroresAgrupa</a:t>
            </a:r>
            <a:r>
              <a:rPr lang="es-ES" dirty="0"/>
              <a:t> recursos con el mismo ciclo de </a:t>
            </a:r>
            <a:r>
              <a:rPr lang="es-ES" dirty="0" err="1"/>
              <a:t>vidaAsí</a:t>
            </a:r>
            <a:r>
              <a:rPr lang="es-ES" dirty="0"/>
              <a:t> puedes gestionarlos juntos más </a:t>
            </a:r>
            <a:r>
              <a:rPr lang="es-ES" dirty="0" err="1"/>
              <a:t>fácilmenteUsa</a:t>
            </a:r>
            <a:r>
              <a:rPr lang="es-ES" dirty="0"/>
              <a:t> </a:t>
            </a:r>
            <a:r>
              <a:rPr lang="es-ES" b="1" dirty="0"/>
              <a:t>tags</a:t>
            </a:r>
            <a:r>
              <a:rPr lang="es-ES" dirty="0"/>
              <a:t> para organización </a:t>
            </a:r>
            <a:r>
              <a:rPr lang="es-ES" dirty="0" err="1"/>
              <a:t>transversalPor</a:t>
            </a:r>
            <a:r>
              <a:rPr lang="es-ES" dirty="0"/>
              <a:t> ejemplo, por proyecto, equipo o entorno</a:t>
            </a:r>
          </a:p>
          <a:p>
            <a:pPr>
              <a:buNone/>
            </a:pPr>
            <a:r>
              <a:rPr lang="es-ES" b="1" dirty="0"/>
              <a:t>🧠 Resumen para clase</a:t>
            </a:r>
          </a:p>
          <a:p>
            <a:pPr>
              <a:buNone/>
            </a:pPr>
            <a:r>
              <a:rPr lang="es-ES" dirty="0" err="1"/>
              <a:t>Elemento¿Para</a:t>
            </a:r>
            <a:r>
              <a:rPr lang="es-ES" dirty="0"/>
              <a:t> qué </a:t>
            </a:r>
            <a:r>
              <a:rPr lang="es-ES" dirty="0" err="1"/>
              <a:t>sirve?</a:t>
            </a:r>
            <a:r>
              <a:rPr lang="es-ES" b="1" dirty="0" err="1"/>
              <a:t>Azure</a:t>
            </a:r>
            <a:r>
              <a:rPr lang="es-ES" b="1" dirty="0"/>
              <a:t> </a:t>
            </a:r>
            <a:r>
              <a:rPr lang="es-ES" b="1" dirty="0" err="1"/>
              <a:t>Resource</a:t>
            </a:r>
            <a:r>
              <a:rPr lang="es-ES" b="1" dirty="0"/>
              <a:t> </a:t>
            </a:r>
            <a:r>
              <a:rPr lang="es-ES" b="1" dirty="0" err="1"/>
              <a:t>Manager</a:t>
            </a:r>
            <a:r>
              <a:rPr lang="es-ES" dirty="0" err="1"/>
              <a:t>Motor</a:t>
            </a:r>
            <a:r>
              <a:rPr lang="es-ES" dirty="0"/>
              <a:t> que gestiona recursos como una </a:t>
            </a:r>
            <a:r>
              <a:rPr lang="es-ES" dirty="0" err="1"/>
              <a:t>unidad</a:t>
            </a:r>
            <a:r>
              <a:rPr lang="es-ES" b="1" dirty="0" err="1"/>
              <a:t>Plantillas</a:t>
            </a:r>
            <a:r>
              <a:rPr lang="es-ES" b="1" dirty="0"/>
              <a:t> ARM (JSON)</a:t>
            </a:r>
            <a:r>
              <a:rPr lang="es-ES" dirty="0"/>
              <a:t>Permiten definir qué y cómo se </a:t>
            </a:r>
            <a:r>
              <a:rPr lang="es-ES" dirty="0" err="1"/>
              <a:t>despliega</a:t>
            </a:r>
            <a:r>
              <a:rPr lang="es-ES" b="1" dirty="0" err="1"/>
              <a:t>Herramientas</a:t>
            </a:r>
            <a:r>
              <a:rPr lang="es-ES" b="1" dirty="0"/>
              <a:t> </a:t>
            </a:r>
            <a:r>
              <a:rPr lang="es-ES" b="1" dirty="0" err="1"/>
              <a:t>compatibles</a:t>
            </a:r>
            <a:r>
              <a:rPr lang="es-ES" dirty="0" err="1"/>
              <a:t>Azure</a:t>
            </a:r>
            <a:r>
              <a:rPr lang="es-ES" dirty="0"/>
              <a:t> Portal, CLI, PowerShell, REST </a:t>
            </a:r>
            <a:r>
              <a:rPr lang="es-ES" dirty="0" err="1"/>
              <a:t>API</a:t>
            </a:r>
            <a:r>
              <a:rPr lang="es-ES" b="1" dirty="0" err="1"/>
              <a:t>Ventajas</a:t>
            </a:r>
            <a:r>
              <a:rPr lang="es-ES" b="1" dirty="0"/>
              <a:t> </a:t>
            </a:r>
            <a:r>
              <a:rPr lang="es-ES" b="1" dirty="0" err="1"/>
              <a:t>clave</a:t>
            </a:r>
            <a:r>
              <a:rPr lang="es-ES" dirty="0" err="1"/>
              <a:t>Consistencia</a:t>
            </a:r>
            <a:r>
              <a:rPr lang="es-ES" dirty="0"/>
              <a:t>, control, automatización, tags, RBAC integrado</a:t>
            </a:r>
          </a:p>
          <a:p>
            <a:pPr>
              <a:buNone/>
            </a:pPr>
            <a:r>
              <a:rPr lang="es-ES" b="1" dirty="0"/>
              <a:t>❓ Pregunta para la clase:</a:t>
            </a:r>
          </a:p>
          <a:p>
            <a:pPr>
              <a:buNone/>
            </a:pPr>
            <a:r>
              <a:rPr lang="es-ES" dirty="0"/>
              <a:t>¿Qué ventajas tendría usar plantillas ARM frente a hacer el despliegue manual desde el portal?</a:t>
            </a:r>
          </a:p>
          <a:p>
            <a:r>
              <a:rPr lang="es-ES" dirty="0"/>
              <a:t>💬 </a:t>
            </a:r>
            <a:r>
              <a:rPr lang="es-ES" i="1" dirty="0"/>
              <a:t>Respuesta esperada: Mayor automatización, consistencia, velocidad y menos errores.</a:t>
            </a:r>
            <a:endParaRPr lang="es-ES" dirty="0"/>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27285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 Terminología básica de Azure </a:t>
            </a:r>
            <a:r>
              <a:rPr lang="es-ES" b="1" dirty="0" err="1"/>
              <a:t>Resource</a:t>
            </a:r>
            <a:r>
              <a:rPr lang="es-ES" b="1" dirty="0"/>
              <a:t> Manager (ARM)</a:t>
            </a:r>
          </a:p>
          <a:p>
            <a:pPr>
              <a:buNone/>
            </a:pPr>
            <a:r>
              <a:rPr lang="es-ES" b="1" dirty="0"/>
              <a:t>📌 Si estás empezando con ARM, hay varios conceptos clave que necesitas conocer:</a:t>
            </a:r>
          </a:p>
          <a:p>
            <a:pPr>
              <a:buNone/>
            </a:pPr>
            <a:r>
              <a:rPr lang="es-ES" b="1" dirty="0"/>
              <a:t>🔹 Recurso (</a:t>
            </a:r>
            <a:r>
              <a:rPr lang="es-ES" b="1" dirty="0" err="1"/>
              <a:t>Resource</a:t>
            </a:r>
            <a:r>
              <a:rPr lang="es-ES" b="1" dirty="0"/>
              <a:t>)</a:t>
            </a:r>
          </a:p>
          <a:p>
            <a:pPr>
              <a:buNone/>
            </a:pPr>
            <a:r>
              <a:rPr lang="es-ES" dirty="0"/>
              <a:t>Un </a:t>
            </a:r>
            <a:r>
              <a:rPr lang="es-ES" b="1" dirty="0"/>
              <a:t>recurso</a:t>
            </a:r>
            <a:r>
              <a:rPr lang="es-ES" dirty="0"/>
              <a:t> es cualquier elemento que puedes crear o gestionar en Azure.</a:t>
            </a:r>
          </a:p>
          <a:p>
            <a:pPr>
              <a:buNone/>
            </a:pPr>
            <a:r>
              <a:rPr lang="es-ES" dirty="0"/>
              <a:t>🧱 Ejemplos comunes:</a:t>
            </a:r>
          </a:p>
          <a:p>
            <a:pPr>
              <a:buFont typeface="Arial" panose="020B0604020202020204" pitchFamily="34" charset="0"/>
              <a:buChar char="•"/>
            </a:pPr>
            <a:r>
              <a:rPr lang="es-ES" dirty="0"/>
              <a:t>Máquina virtual (VM)</a:t>
            </a:r>
          </a:p>
          <a:p>
            <a:pPr>
              <a:buFont typeface="Arial" panose="020B0604020202020204" pitchFamily="34" charset="0"/>
              <a:buChar char="•"/>
            </a:pPr>
            <a:r>
              <a:rPr lang="es-ES" dirty="0"/>
              <a:t>Cuenta de almacenamiento</a:t>
            </a:r>
          </a:p>
          <a:p>
            <a:pPr>
              <a:buFont typeface="Arial" panose="020B0604020202020204" pitchFamily="34" charset="0"/>
              <a:buChar char="•"/>
            </a:pPr>
            <a:r>
              <a:rPr lang="es-ES" dirty="0"/>
              <a:t>Aplicación web (Web App)</a:t>
            </a:r>
          </a:p>
          <a:p>
            <a:pPr>
              <a:buFont typeface="Arial" panose="020B0604020202020204" pitchFamily="34" charset="0"/>
              <a:buChar char="•"/>
            </a:pPr>
            <a:r>
              <a:rPr lang="es-ES" dirty="0"/>
              <a:t>Base de datos</a:t>
            </a:r>
          </a:p>
          <a:p>
            <a:pPr>
              <a:buFont typeface="Arial" panose="020B0604020202020204" pitchFamily="34" charset="0"/>
              <a:buChar char="•"/>
            </a:pPr>
            <a:r>
              <a:rPr lang="es-ES" dirty="0"/>
              <a:t>Red virtual (</a:t>
            </a:r>
            <a:r>
              <a:rPr lang="es-ES" dirty="0" err="1"/>
              <a:t>VNet</a:t>
            </a:r>
            <a:r>
              <a:rPr lang="es-ES" dirty="0"/>
              <a:t>)</a:t>
            </a:r>
          </a:p>
          <a:p>
            <a:pPr>
              <a:buNone/>
            </a:pPr>
            <a:r>
              <a:rPr lang="es-ES" b="1" dirty="0"/>
              <a:t>🔹 Grupo de recursos (</a:t>
            </a:r>
            <a:r>
              <a:rPr lang="es-ES" b="1" dirty="0" err="1"/>
              <a:t>Resource</a:t>
            </a:r>
            <a:r>
              <a:rPr lang="es-ES" b="1" dirty="0"/>
              <a:t> </a:t>
            </a:r>
            <a:r>
              <a:rPr lang="es-ES" b="1" dirty="0" err="1"/>
              <a:t>Group</a:t>
            </a:r>
            <a:r>
              <a:rPr lang="es-ES" b="1" dirty="0"/>
              <a:t>)</a:t>
            </a:r>
          </a:p>
          <a:p>
            <a:pPr>
              <a:buNone/>
            </a:pPr>
            <a:r>
              <a:rPr lang="es-ES" dirty="0"/>
              <a:t>Un </a:t>
            </a:r>
            <a:r>
              <a:rPr lang="es-ES" b="1" dirty="0"/>
              <a:t>contenedor lógico</a:t>
            </a:r>
            <a:r>
              <a:rPr lang="es-ES" dirty="0"/>
              <a:t> que agrupa recursos relacionados para una solución.</a:t>
            </a:r>
          </a:p>
          <a:p>
            <a:pPr>
              <a:buNone/>
            </a:pPr>
            <a:r>
              <a:rPr lang="es-ES" dirty="0"/>
              <a:t>📦 ¿Para qué sirve?</a:t>
            </a:r>
          </a:p>
          <a:p>
            <a:pPr>
              <a:buFont typeface="Arial" panose="020B0604020202020204" pitchFamily="34" charset="0"/>
              <a:buChar char="•"/>
            </a:pPr>
            <a:r>
              <a:rPr lang="es-ES" dirty="0"/>
              <a:t>Organizar recursos con el mismo ciclo de vida (por ejemplo, todos los del entorno de pruebas).</a:t>
            </a:r>
          </a:p>
          <a:p>
            <a:pPr>
              <a:buFont typeface="Arial" panose="020B0604020202020204" pitchFamily="34" charset="0"/>
              <a:buChar char="•"/>
            </a:pPr>
            <a:r>
              <a:rPr lang="es-ES" dirty="0"/>
              <a:t>Aplicar control de acceso (RBAC), tags o políticas a todos los recursos del grupo.</a:t>
            </a:r>
          </a:p>
          <a:p>
            <a:pPr>
              <a:buFont typeface="Arial" panose="020B0604020202020204" pitchFamily="34" charset="0"/>
              <a:buChar char="•"/>
            </a:pPr>
            <a:r>
              <a:rPr lang="es-ES" dirty="0"/>
              <a:t>Facilitar la facturación agrupada.</a:t>
            </a:r>
          </a:p>
          <a:p>
            <a:pPr>
              <a:buNone/>
            </a:pPr>
            <a:r>
              <a:rPr lang="es-ES" dirty="0"/>
              <a:t>👉 Tú decides cómo agrupar: por entorno (</a:t>
            </a:r>
            <a:r>
              <a:rPr lang="es-ES" dirty="0" err="1"/>
              <a:t>dev</a:t>
            </a:r>
            <a:r>
              <a:rPr lang="es-ES" dirty="0"/>
              <a:t>, </a:t>
            </a:r>
            <a:r>
              <a:rPr lang="es-ES" dirty="0" err="1"/>
              <a:t>prod</a:t>
            </a:r>
            <a:r>
              <a:rPr lang="es-ES" dirty="0"/>
              <a:t>), por aplicación, por equipo...</a:t>
            </a:r>
          </a:p>
          <a:p>
            <a:pPr>
              <a:buNone/>
            </a:pPr>
            <a:r>
              <a:rPr lang="es-ES" b="1" dirty="0"/>
              <a:t>🔹 Proveedor de recursos (</a:t>
            </a:r>
            <a:r>
              <a:rPr lang="es-ES" b="1" dirty="0" err="1"/>
              <a:t>Resource</a:t>
            </a:r>
            <a:r>
              <a:rPr lang="es-ES" b="1" dirty="0"/>
              <a:t> </a:t>
            </a:r>
            <a:r>
              <a:rPr lang="es-ES" b="1" dirty="0" err="1"/>
              <a:t>Provider</a:t>
            </a:r>
            <a:r>
              <a:rPr lang="es-ES" b="1" dirty="0"/>
              <a:t>)</a:t>
            </a:r>
          </a:p>
          <a:p>
            <a:pPr>
              <a:buNone/>
            </a:pPr>
            <a:r>
              <a:rPr lang="es-ES" dirty="0"/>
              <a:t>Es un </a:t>
            </a:r>
            <a:r>
              <a:rPr lang="es-ES" b="1" dirty="0"/>
              <a:t>servicio de Azure</a:t>
            </a:r>
            <a:r>
              <a:rPr lang="es-ES" dirty="0"/>
              <a:t> que permite crear y gestionar un tipo concreto de recurso.</a:t>
            </a:r>
          </a:p>
          <a:p>
            <a:pPr>
              <a:buNone/>
            </a:pPr>
            <a:r>
              <a:rPr lang="es-ES" dirty="0" err="1"/>
              <a:t>ProveedorTipo</a:t>
            </a:r>
            <a:r>
              <a:rPr lang="es-ES" dirty="0"/>
              <a:t> de recurso que </a:t>
            </a:r>
            <a:r>
              <a:rPr lang="es-ES" dirty="0" err="1"/>
              <a:t>gestionaMicrosoft.ComputeMáquinas</a:t>
            </a:r>
            <a:r>
              <a:rPr lang="es-ES" dirty="0"/>
              <a:t> virtuales (</a:t>
            </a:r>
            <a:r>
              <a:rPr lang="es-ES" dirty="0" err="1"/>
              <a:t>VMs</a:t>
            </a:r>
            <a:r>
              <a:rPr lang="es-ES" dirty="0"/>
              <a:t>)</a:t>
            </a:r>
            <a:r>
              <a:rPr lang="es-ES" dirty="0" err="1"/>
              <a:t>Microsoft.StorageCuentas</a:t>
            </a:r>
            <a:r>
              <a:rPr lang="es-ES" dirty="0"/>
              <a:t> de </a:t>
            </a:r>
            <a:r>
              <a:rPr lang="es-ES" dirty="0" err="1"/>
              <a:t>almacenamientoMicrosoft.WebAplicaciones</a:t>
            </a:r>
            <a:r>
              <a:rPr lang="es-ES" dirty="0"/>
              <a:t> </a:t>
            </a:r>
            <a:r>
              <a:rPr lang="es-ES" dirty="0" err="1"/>
              <a:t>webMicrosoft.KeyVaultKey</a:t>
            </a:r>
            <a:r>
              <a:rPr lang="es-ES" dirty="0"/>
              <a:t> </a:t>
            </a:r>
            <a:r>
              <a:rPr lang="es-ES" dirty="0" err="1"/>
              <a:t>Vaults</a:t>
            </a:r>
            <a:r>
              <a:rPr lang="es-ES" dirty="0"/>
              <a:t> (gestión de secretos y claves)</a:t>
            </a:r>
          </a:p>
          <a:p>
            <a:pPr>
              <a:buNone/>
            </a:pPr>
            <a:r>
              <a:rPr lang="es-ES" dirty="0"/>
              <a:t>🧩 </a:t>
            </a:r>
            <a:r>
              <a:rPr lang="es-ES" b="1" dirty="0"/>
              <a:t>Formato del tipo de recurso</a:t>
            </a:r>
            <a:r>
              <a:rPr lang="es-ES" dirty="0"/>
              <a:t>:</a:t>
            </a:r>
            <a:br>
              <a:rPr lang="es-ES" dirty="0"/>
            </a:br>
            <a:r>
              <a:rPr lang="es-ES" dirty="0"/>
              <a:t>{</a:t>
            </a:r>
            <a:r>
              <a:rPr lang="es-ES" dirty="0" err="1"/>
              <a:t>resource-provider</a:t>
            </a:r>
            <a:r>
              <a:rPr lang="es-ES" dirty="0"/>
              <a:t>}/{</a:t>
            </a:r>
            <a:r>
              <a:rPr lang="es-ES" dirty="0" err="1"/>
              <a:t>resource-type</a:t>
            </a:r>
            <a:r>
              <a:rPr lang="es-ES" dirty="0"/>
              <a:t>}</a:t>
            </a:r>
            <a:br>
              <a:rPr lang="es-ES" dirty="0"/>
            </a:br>
            <a:r>
              <a:rPr lang="es-ES" dirty="0"/>
              <a:t>Ejemplo: </a:t>
            </a:r>
            <a:r>
              <a:rPr lang="es-ES" dirty="0" err="1"/>
              <a:t>Microsoft.KeyVault</a:t>
            </a:r>
            <a:r>
              <a:rPr lang="es-ES" dirty="0"/>
              <a:t>/</a:t>
            </a:r>
            <a:r>
              <a:rPr lang="es-ES" dirty="0" err="1"/>
              <a:t>vaults</a:t>
            </a:r>
            <a:endParaRPr lang="es-ES" dirty="0"/>
          </a:p>
          <a:p>
            <a:pPr>
              <a:buNone/>
            </a:pPr>
            <a:r>
              <a:rPr lang="es-ES" b="1" dirty="0"/>
              <a:t>🔹 Plantilla ARM (ARM </a:t>
            </a:r>
            <a:r>
              <a:rPr lang="es-ES" b="1" dirty="0" err="1"/>
              <a:t>Template</a:t>
            </a:r>
            <a:r>
              <a:rPr lang="es-ES" b="1" dirty="0"/>
              <a:t>)</a:t>
            </a:r>
          </a:p>
          <a:p>
            <a:pPr>
              <a:buNone/>
            </a:pPr>
            <a:r>
              <a:rPr lang="es-ES" dirty="0"/>
              <a:t>Un archivo en formato </a:t>
            </a:r>
            <a:r>
              <a:rPr lang="es-ES" b="1" dirty="0"/>
              <a:t>JSON</a:t>
            </a:r>
            <a:r>
              <a:rPr lang="es-ES" dirty="0"/>
              <a:t> que describe qué recursos quieres desplegar, cómo deben configurarse y en qué orden.</a:t>
            </a:r>
          </a:p>
          <a:p>
            <a:pPr>
              <a:buNone/>
            </a:pPr>
            <a:r>
              <a:rPr lang="es-ES" dirty="0"/>
              <a:t>🛠️ Se usa para:</a:t>
            </a:r>
          </a:p>
          <a:p>
            <a:pPr>
              <a:buFont typeface="Arial" panose="020B0604020202020204" pitchFamily="34" charset="0"/>
              <a:buChar char="•"/>
            </a:pPr>
            <a:r>
              <a:rPr lang="es-ES" dirty="0"/>
              <a:t>Automatizar despliegues</a:t>
            </a:r>
          </a:p>
          <a:p>
            <a:pPr>
              <a:buFont typeface="Arial" panose="020B0604020202020204" pitchFamily="34" charset="0"/>
              <a:buChar char="•"/>
            </a:pPr>
            <a:r>
              <a:rPr lang="es-ES" dirty="0"/>
              <a:t>Garantizar consistencia entre entornos</a:t>
            </a:r>
          </a:p>
          <a:p>
            <a:pPr>
              <a:buFont typeface="Arial" panose="020B0604020202020204" pitchFamily="34" charset="0"/>
              <a:buChar char="•"/>
            </a:pPr>
            <a:r>
              <a:rPr lang="es-ES" dirty="0"/>
              <a:t>Repetir fácilmente configuraciones</a:t>
            </a:r>
          </a:p>
          <a:p>
            <a:pPr>
              <a:buNone/>
            </a:pPr>
            <a:r>
              <a:rPr lang="es-ES" b="1" dirty="0"/>
              <a:t>🔹 Sintaxis declarativa</a:t>
            </a:r>
          </a:p>
          <a:p>
            <a:pPr>
              <a:buNone/>
            </a:pPr>
            <a:r>
              <a:rPr lang="es-ES" dirty="0"/>
              <a:t>Una forma de describir </a:t>
            </a:r>
            <a:r>
              <a:rPr lang="es-ES" b="1" dirty="0"/>
              <a:t>lo que quieres</a:t>
            </a:r>
            <a:r>
              <a:rPr lang="es-ES" dirty="0"/>
              <a:t> sin tener que programar paso a paso cómo lograrlo.</a:t>
            </a:r>
          </a:p>
          <a:p>
            <a:pPr>
              <a:buNone/>
            </a:pPr>
            <a:r>
              <a:rPr lang="es-ES" dirty="0"/>
              <a:t>📄 Ejemplo (simplificado):</a:t>
            </a:r>
          </a:p>
          <a:p>
            <a:pPr>
              <a:buNone/>
            </a:pPr>
            <a:r>
              <a:rPr lang="es-ES" dirty="0"/>
              <a:t>Quiero una VM con este nombre, en esta región, con esta red.</a:t>
            </a:r>
            <a:br>
              <a:rPr lang="es-ES" dirty="0"/>
            </a:br>
            <a:r>
              <a:rPr lang="es-ES" dirty="0"/>
              <a:t>No necesito escribir comandos de "crear red" &gt; "crear IP" &gt; "crear disco"...</a:t>
            </a:r>
          </a:p>
          <a:p>
            <a:pPr>
              <a:buNone/>
            </a:pPr>
            <a:r>
              <a:rPr lang="es-ES" b="1" dirty="0"/>
              <a:t>🧭 ¿Por qué es importante esta terminología?</a:t>
            </a:r>
          </a:p>
          <a:p>
            <a:pPr>
              <a:buFont typeface="Arial" panose="020B0604020202020204" pitchFamily="34" charset="0"/>
              <a:buChar char="•"/>
            </a:pPr>
            <a:r>
              <a:rPr lang="es-ES" dirty="0"/>
              <a:t>Saber </a:t>
            </a:r>
            <a:r>
              <a:rPr lang="es-ES" b="1" dirty="0"/>
              <a:t>qué recursos existen</a:t>
            </a:r>
            <a:r>
              <a:rPr lang="es-ES" dirty="0"/>
              <a:t> y </a:t>
            </a:r>
            <a:r>
              <a:rPr lang="es-ES" b="1" dirty="0"/>
              <a:t>quién los provee</a:t>
            </a:r>
            <a:r>
              <a:rPr lang="es-ES" dirty="0"/>
              <a:t> te permite estructurar bien tu solución.</a:t>
            </a:r>
          </a:p>
          <a:p>
            <a:pPr>
              <a:buFont typeface="Arial" panose="020B0604020202020204" pitchFamily="34" charset="0"/>
              <a:buChar char="•"/>
            </a:pPr>
            <a:r>
              <a:rPr lang="es-ES" dirty="0"/>
              <a:t>Necesitas conocer los nombres y ubicaciones válidas de cada recurso para crear plantillas correctamente.</a:t>
            </a:r>
          </a:p>
          <a:p>
            <a:pPr>
              <a:buFont typeface="Arial" panose="020B0604020202020204" pitchFamily="34" charset="0"/>
              <a:buChar char="•"/>
            </a:pPr>
            <a:r>
              <a:rPr lang="es-ES" dirty="0"/>
              <a:t>Te ayuda a trabajar de forma más eficiente y automatizada con Azure.</a:t>
            </a:r>
          </a:p>
          <a:p>
            <a:pPr>
              <a:buNone/>
            </a:pPr>
            <a:r>
              <a:rPr lang="es-ES" b="1" dirty="0"/>
              <a:t>🧠 Resumen para clase</a:t>
            </a:r>
          </a:p>
          <a:p>
            <a:pPr>
              <a:buNone/>
            </a:pPr>
            <a:r>
              <a:rPr lang="es-ES" dirty="0" err="1"/>
              <a:t>Término¿Qué</a:t>
            </a:r>
            <a:r>
              <a:rPr lang="es-ES" dirty="0"/>
              <a:t> </a:t>
            </a:r>
            <a:r>
              <a:rPr lang="es-ES" dirty="0" err="1"/>
              <a:t>significa?</a:t>
            </a:r>
            <a:r>
              <a:rPr lang="es-ES" b="1" dirty="0" err="1"/>
              <a:t>Resource</a:t>
            </a:r>
            <a:r>
              <a:rPr lang="es-ES" dirty="0" err="1"/>
              <a:t>Elemento</a:t>
            </a:r>
            <a:r>
              <a:rPr lang="es-ES" dirty="0"/>
              <a:t> gestionado en Azure (VM, BD, etc.)</a:t>
            </a:r>
            <a:r>
              <a:rPr lang="es-ES" b="1" dirty="0" err="1"/>
              <a:t>Resource</a:t>
            </a:r>
            <a:r>
              <a:rPr lang="es-ES" b="1" dirty="0"/>
              <a:t> </a:t>
            </a:r>
            <a:r>
              <a:rPr lang="es-ES" b="1" dirty="0" err="1"/>
              <a:t>Group</a:t>
            </a:r>
            <a:r>
              <a:rPr lang="es-ES" dirty="0" err="1"/>
              <a:t>Contenedor</a:t>
            </a:r>
            <a:r>
              <a:rPr lang="es-ES" dirty="0"/>
              <a:t> lógico de recursos </a:t>
            </a:r>
            <a:r>
              <a:rPr lang="es-ES" dirty="0" err="1"/>
              <a:t>relacionados</a:t>
            </a:r>
            <a:r>
              <a:rPr lang="es-ES" b="1" dirty="0" err="1"/>
              <a:t>Resource</a:t>
            </a:r>
            <a:r>
              <a:rPr lang="es-ES" b="1" dirty="0"/>
              <a:t> </a:t>
            </a:r>
            <a:r>
              <a:rPr lang="es-ES" b="1" dirty="0" err="1"/>
              <a:t>Provider</a:t>
            </a:r>
            <a:r>
              <a:rPr lang="es-ES" dirty="0" err="1"/>
              <a:t>Servicio</a:t>
            </a:r>
            <a:r>
              <a:rPr lang="es-ES" dirty="0"/>
              <a:t> que permite crear recursos </a:t>
            </a:r>
            <a:r>
              <a:rPr lang="es-ES" dirty="0" err="1"/>
              <a:t>específicos</a:t>
            </a:r>
            <a:r>
              <a:rPr lang="es-ES" b="1" dirty="0" err="1"/>
              <a:t>ARM</a:t>
            </a:r>
            <a:r>
              <a:rPr lang="es-ES" b="1" dirty="0"/>
              <a:t> </a:t>
            </a:r>
            <a:r>
              <a:rPr lang="es-ES" b="1" dirty="0" err="1"/>
              <a:t>Template</a:t>
            </a:r>
            <a:r>
              <a:rPr lang="es-ES" dirty="0" err="1"/>
              <a:t>Archivo</a:t>
            </a:r>
            <a:r>
              <a:rPr lang="es-ES" dirty="0"/>
              <a:t> JSON que define los recursos a </a:t>
            </a:r>
            <a:r>
              <a:rPr lang="es-ES" dirty="0" err="1"/>
              <a:t>desplegar</a:t>
            </a:r>
            <a:r>
              <a:rPr lang="es-ES" b="1" dirty="0" err="1"/>
              <a:t>Declarative</a:t>
            </a:r>
            <a:r>
              <a:rPr lang="es-ES" b="1" dirty="0"/>
              <a:t> </a:t>
            </a:r>
            <a:r>
              <a:rPr lang="es-ES" b="1" dirty="0" err="1"/>
              <a:t>Syntax</a:t>
            </a:r>
            <a:r>
              <a:rPr lang="es-ES" dirty="0" err="1"/>
              <a:t>Descripción</a:t>
            </a:r>
            <a:r>
              <a:rPr lang="es-ES" dirty="0"/>
              <a:t> del "qué", sin preocuparse del "cómo"</a:t>
            </a:r>
          </a:p>
          <a:p>
            <a:pPr>
              <a:buNone/>
            </a:pPr>
            <a:r>
              <a:rPr lang="es-ES" b="1" dirty="0"/>
              <a:t>❓ Pregunta para la clase:</a:t>
            </a:r>
          </a:p>
          <a:p>
            <a:pPr>
              <a:buNone/>
            </a:pPr>
            <a:r>
              <a:rPr lang="es-ES" dirty="0"/>
              <a:t>¿Qué diferencia hay entre un recurso y un proveedor de recursos?</a:t>
            </a:r>
          </a:p>
          <a:p>
            <a:r>
              <a:rPr lang="es-ES" dirty="0"/>
              <a:t>💬 </a:t>
            </a:r>
            <a:r>
              <a:rPr lang="es-ES" i="1" dirty="0"/>
              <a:t>Respuesta esperada: El recurso es lo que se crea y gestiona (por ejemplo, una VM). El proveedor es el servicio de Azure que permite crear ese recurso (por ejemplo, </a:t>
            </a:r>
            <a:r>
              <a:rPr lang="es-ES" i="1" dirty="0" err="1"/>
              <a:t>Microsoft.Compute</a:t>
            </a:r>
            <a:r>
              <a:rPr lang="es-ES" i="1" dirty="0"/>
              <a:t>).</a:t>
            </a:r>
            <a:endParaRPr lang="es-ES" dirty="0"/>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204046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err="1"/>
              <a:t>Deployments</a:t>
            </a:r>
            <a:r>
              <a:rPr lang="es-ES" b="1" dirty="0"/>
              <a:t> en </a:t>
            </a:r>
            <a:r>
              <a:rPr lang="es-ES" b="1" dirty="0" err="1"/>
              <a:t>Resource</a:t>
            </a:r>
            <a:r>
              <a:rPr lang="es-ES" b="1" dirty="0"/>
              <a:t> </a:t>
            </a:r>
            <a:r>
              <a:rPr lang="es-ES" b="1" dirty="0" err="1"/>
              <a:t>Groups</a:t>
            </a:r>
            <a:r>
              <a:rPr lang="es-ES" b="1" dirty="0"/>
              <a:t> (Grupos de Recursos en Azure)</a:t>
            </a:r>
          </a:p>
          <a:p>
            <a:pPr>
              <a:buNone/>
            </a:pPr>
            <a:r>
              <a:rPr lang="es-ES" b="1" dirty="0"/>
              <a:t>📌 ¿Qué es un </a:t>
            </a:r>
            <a:r>
              <a:rPr lang="es-ES" b="1" dirty="0" err="1"/>
              <a:t>Resource</a:t>
            </a:r>
            <a:r>
              <a:rPr lang="es-ES" b="1" dirty="0"/>
              <a:t> </a:t>
            </a:r>
            <a:r>
              <a:rPr lang="es-ES" b="1" dirty="0" err="1"/>
              <a:t>Group</a:t>
            </a:r>
            <a:r>
              <a:rPr lang="es-ES" b="1" dirty="0"/>
              <a:t>?</a:t>
            </a:r>
          </a:p>
          <a:p>
            <a:pPr>
              <a:buNone/>
            </a:pPr>
            <a:r>
              <a:rPr lang="es-ES" dirty="0"/>
              <a:t>Un </a:t>
            </a:r>
            <a:r>
              <a:rPr lang="es-ES" b="1" dirty="0" err="1"/>
              <a:t>Resource</a:t>
            </a:r>
            <a:r>
              <a:rPr lang="es-ES" b="1" dirty="0"/>
              <a:t> </a:t>
            </a:r>
            <a:r>
              <a:rPr lang="es-ES" b="1" dirty="0" err="1"/>
              <a:t>Group</a:t>
            </a:r>
            <a:r>
              <a:rPr lang="es-ES" dirty="0"/>
              <a:t> es una </a:t>
            </a:r>
            <a:r>
              <a:rPr lang="es-ES" b="1" dirty="0"/>
              <a:t>colección lógica de recursos</a:t>
            </a:r>
            <a:r>
              <a:rPr lang="es-ES" dirty="0"/>
              <a:t> de Azure que comparten un ciclo de vida común. Es la unidad básica para </a:t>
            </a:r>
            <a:r>
              <a:rPr lang="es-ES" b="1" dirty="0"/>
              <a:t>organizar, desplegar y administrar recursos</a:t>
            </a:r>
            <a:r>
              <a:rPr lang="es-ES" dirty="0"/>
              <a:t> en Azure.</a:t>
            </a:r>
          </a:p>
          <a:p>
            <a:pPr>
              <a:buNone/>
            </a:pPr>
            <a:r>
              <a:rPr lang="es-ES" dirty="0"/>
              <a:t>Ejemplo: puedes tener un grupo que contenga una base de datos, una aplicación web y una red virtual para un mismo proyecto.</a:t>
            </a:r>
          </a:p>
          <a:p>
            <a:pPr>
              <a:buNone/>
            </a:pPr>
            <a:r>
              <a:rPr lang="es-ES" b="1" dirty="0"/>
              <a:t>🚀 Despliegue en grupos de recursos</a:t>
            </a:r>
          </a:p>
          <a:p>
            <a:pPr>
              <a:buFont typeface="Arial" panose="020B0604020202020204" pitchFamily="34" charset="0"/>
              <a:buChar char="•"/>
            </a:pPr>
            <a:r>
              <a:rPr lang="es-ES" dirty="0"/>
              <a:t>Puedes desplegar recursos nuevos o existentes en cualquier </a:t>
            </a:r>
            <a:r>
              <a:rPr lang="es-ES" b="1" dirty="0" err="1"/>
              <a:t>Resource</a:t>
            </a:r>
            <a:r>
              <a:rPr lang="es-ES" b="1" dirty="0"/>
              <a:t> </a:t>
            </a:r>
            <a:r>
              <a:rPr lang="es-ES" b="1" dirty="0" err="1"/>
              <a:t>Group</a:t>
            </a:r>
            <a:r>
              <a:rPr lang="es-ES" dirty="0"/>
              <a:t>.</a:t>
            </a:r>
          </a:p>
          <a:p>
            <a:pPr>
              <a:buFont typeface="Arial" panose="020B0604020202020204" pitchFamily="34" charset="0"/>
              <a:buChar char="•"/>
            </a:pPr>
            <a:r>
              <a:rPr lang="es-ES" dirty="0"/>
              <a:t>Cada despliegue se trata como un </a:t>
            </a:r>
            <a:r>
              <a:rPr lang="es-ES" b="1" dirty="0"/>
              <a:t>"trabajo"</a:t>
            </a:r>
            <a:r>
              <a:rPr lang="es-ES" dirty="0"/>
              <a:t> que puedes </a:t>
            </a:r>
            <a:r>
              <a:rPr lang="es-ES" b="1" dirty="0"/>
              <a:t>monitorizar y depurar</a:t>
            </a:r>
            <a:r>
              <a:rPr lang="es-ES" dirty="0"/>
              <a:t> si algo falla.</a:t>
            </a:r>
          </a:p>
          <a:p>
            <a:pPr>
              <a:buFont typeface="Arial" panose="020B0604020202020204" pitchFamily="34" charset="0"/>
              <a:buChar char="•"/>
            </a:pPr>
            <a:r>
              <a:rPr lang="es-ES" dirty="0"/>
              <a:t>Los despliegues son </a:t>
            </a:r>
            <a:r>
              <a:rPr lang="es-ES" b="1" dirty="0"/>
              <a:t>incrementales</a:t>
            </a:r>
            <a:r>
              <a:rPr lang="es-ES" dirty="0"/>
              <a:t>:</a:t>
            </a:r>
            <a:br>
              <a:rPr lang="es-ES" dirty="0"/>
            </a:br>
            <a:r>
              <a:rPr lang="es-ES" dirty="0"/>
              <a:t>➕ Si ya tienes 2 Web Apps y añades una tercera, </a:t>
            </a:r>
            <a:r>
              <a:rPr lang="es-ES" b="1" dirty="0"/>
              <a:t>no se eliminan</a:t>
            </a:r>
            <a:r>
              <a:rPr lang="es-ES" dirty="0"/>
              <a:t> las anteriores.</a:t>
            </a:r>
          </a:p>
          <a:p>
            <a:pPr>
              <a:buFont typeface="Arial" panose="020B0604020202020204" pitchFamily="34" charset="0"/>
              <a:buChar char="•"/>
            </a:pPr>
            <a:r>
              <a:rPr lang="es-ES" dirty="0"/>
              <a:t>❌ Azure </a:t>
            </a:r>
            <a:r>
              <a:rPr lang="es-ES" b="1" dirty="0"/>
              <a:t>no admite despliegues inmutables</a:t>
            </a:r>
            <a:r>
              <a:rPr lang="es-ES" dirty="0"/>
              <a:t> dentro del mismo grupo.</a:t>
            </a:r>
            <a:br>
              <a:rPr lang="es-ES" dirty="0"/>
            </a:br>
            <a:r>
              <a:rPr lang="es-ES" dirty="0"/>
              <a:t>Si quieres un entorno inmutable, debes crear un </a:t>
            </a:r>
            <a:r>
              <a:rPr lang="es-ES" b="1" dirty="0"/>
              <a:t>nuevo </a:t>
            </a:r>
            <a:r>
              <a:rPr lang="es-ES" b="1" dirty="0" err="1"/>
              <a:t>Resource</a:t>
            </a:r>
            <a:r>
              <a:rPr lang="es-ES" b="1" dirty="0"/>
              <a:t> </a:t>
            </a:r>
            <a:r>
              <a:rPr lang="es-ES" b="1" dirty="0" err="1"/>
              <a:t>Group</a:t>
            </a:r>
            <a:r>
              <a:rPr lang="es-ES" dirty="0"/>
              <a:t>.</a:t>
            </a:r>
          </a:p>
          <a:p>
            <a:pPr>
              <a:buNone/>
            </a:pPr>
            <a:r>
              <a:rPr lang="es-ES" b="1" dirty="0"/>
              <a:t>📏 Reglas y consideraciones importantes</a:t>
            </a:r>
          </a:p>
          <a:p>
            <a:pPr>
              <a:buNone/>
            </a:pPr>
            <a:r>
              <a:rPr lang="es-ES" dirty="0"/>
              <a:t>Regla / </a:t>
            </a:r>
            <a:r>
              <a:rPr lang="es-ES" dirty="0" err="1"/>
              <a:t>ConsideraciónExplicación</a:t>
            </a:r>
            <a:r>
              <a:rPr lang="es-ES" dirty="0"/>
              <a:t>✅ </a:t>
            </a:r>
            <a:r>
              <a:rPr lang="es-ES" b="1" dirty="0"/>
              <a:t>Un recurso solo puede pertenecer a un </a:t>
            </a:r>
            <a:r>
              <a:rPr lang="es-ES" b="1" dirty="0" err="1"/>
              <a:t>grupo</a:t>
            </a:r>
            <a:r>
              <a:rPr lang="es-ES" dirty="0" err="1"/>
              <a:t>No</a:t>
            </a:r>
            <a:r>
              <a:rPr lang="es-ES" dirty="0"/>
              <a:t> puede existir en dos a la vez❌ </a:t>
            </a:r>
            <a:r>
              <a:rPr lang="es-ES" b="1" dirty="0"/>
              <a:t>No se puede renombrar</a:t>
            </a:r>
            <a:r>
              <a:rPr lang="es-ES" dirty="0"/>
              <a:t> un grupo de </a:t>
            </a:r>
            <a:r>
              <a:rPr lang="es-ES" dirty="0" err="1"/>
              <a:t>recursosSi</a:t>
            </a:r>
            <a:r>
              <a:rPr lang="es-ES" dirty="0"/>
              <a:t> quieres cambiar el nombre, debes crear uno nuevo🌍 </a:t>
            </a:r>
            <a:r>
              <a:rPr lang="es-ES" b="1" dirty="0"/>
              <a:t>Pueden incluir recursos de diferentes </a:t>
            </a:r>
            <a:r>
              <a:rPr lang="es-ES" b="1" dirty="0" err="1"/>
              <a:t>regiones</a:t>
            </a:r>
            <a:r>
              <a:rPr lang="es-ES" dirty="0" err="1"/>
              <a:t>No</a:t>
            </a:r>
            <a:r>
              <a:rPr lang="es-ES" dirty="0"/>
              <a:t> hay restricción geográfica dentro del grupo🛠️ </a:t>
            </a:r>
            <a:r>
              <a:rPr lang="es-ES" b="1" dirty="0"/>
              <a:t>Puedes añadir, quitar o mover </a:t>
            </a:r>
            <a:r>
              <a:rPr lang="es-ES" b="1" dirty="0" err="1"/>
              <a:t>recursos</a:t>
            </a:r>
            <a:r>
              <a:rPr lang="es-ES" dirty="0" err="1"/>
              <a:t>Incluso</a:t>
            </a:r>
            <a:r>
              <a:rPr lang="es-ES" dirty="0"/>
              <a:t> de un grupo a otro, cuando lo necesites🔄 </a:t>
            </a:r>
            <a:r>
              <a:rPr lang="es-ES" b="1" dirty="0"/>
              <a:t>Los recursos pueden interactuar entre </a:t>
            </a:r>
            <a:r>
              <a:rPr lang="es-ES" b="1" dirty="0" err="1"/>
              <a:t>grupos</a:t>
            </a:r>
            <a:r>
              <a:rPr lang="es-ES" dirty="0" err="1"/>
              <a:t>Por</a:t>
            </a:r>
            <a:r>
              <a:rPr lang="es-ES" dirty="0"/>
              <a:t> ejemplo, una app web en un grupo puede conectarse a una base de datos en otro📍 </a:t>
            </a:r>
            <a:r>
              <a:rPr lang="es-ES" b="1" dirty="0"/>
              <a:t>El grupo requiere una ubicación (región)</a:t>
            </a:r>
            <a:r>
              <a:rPr lang="es-ES" dirty="0"/>
              <a:t>Aunque los recursos estén en distintas regiones, </a:t>
            </a:r>
            <a:r>
              <a:rPr lang="es-ES" b="1" dirty="0"/>
              <a:t>la </a:t>
            </a:r>
            <a:r>
              <a:rPr lang="es-ES" b="1" dirty="0" err="1"/>
              <a:t>metadata</a:t>
            </a:r>
            <a:r>
              <a:rPr lang="es-ES" dirty="0"/>
              <a:t> del grupo se almacena en la región asignada</a:t>
            </a:r>
          </a:p>
          <a:p>
            <a:pPr>
              <a:buNone/>
            </a:pPr>
            <a:r>
              <a:rPr lang="es-ES" dirty="0"/>
              <a:t>📌 Este detalle puede ser </a:t>
            </a:r>
            <a:r>
              <a:rPr lang="es-ES" b="1" dirty="0"/>
              <a:t>importante por cumplimiento normativo</a:t>
            </a:r>
            <a:r>
              <a:rPr lang="es-ES" dirty="0"/>
              <a:t> (por ejemplo, si necesitas que los datos estén en Europa).</a:t>
            </a:r>
          </a:p>
          <a:p>
            <a:pPr>
              <a:buNone/>
            </a:pPr>
            <a:r>
              <a:rPr lang="es-ES" b="1" dirty="0"/>
              <a:t>🔐 Control de acceso basado en grupos</a:t>
            </a:r>
          </a:p>
          <a:p>
            <a:pPr>
              <a:buNone/>
            </a:pPr>
            <a:r>
              <a:rPr lang="es-ES" dirty="0"/>
              <a:t>Asignar permisos </a:t>
            </a:r>
            <a:r>
              <a:rPr lang="es-ES" b="1" dirty="0"/>
              <a:t>a nivel de </a:t>
            </a:r>
            <a:r>
              <a:rPr lang="es-ES" b="1" dirty="0" err="1"/>
              <a:t>Resource</a:t>
            </a:r>
            <a:r>
              <a:rPr lang="es-ES" b="1" dirty="0"/>
              <a:t> </a:t>
            </a:r>
            <a:r>
              <a:rPr lang="es-ES" b="1" dirty="0" err="1"/>
              <a:t>Group</a:t>
            </a:r>
            <a:r>
              <a:rPr lang="es-ES" dirty="0"/>
              <a:t> es una excelente práctica para:</a:t>
            </a:r>
          </a:p>
          <a:p>
            <a:pPr>
              <a:buFont typeface="Arial" panose="020B0604020202020204" pitchFamily="34" charset="0"/>
              <a:buChar char="•"/>
            </a:pPr>
            <a:r>
              <a:rPr lang="es-ES" b="1" dirty="0"/>
              <a:t>Delegar gestión</a:t>
            </a:r>
            <a:r>
              <a:rPr lang="es-ES" dirty="0"/>
              <a:t> solo sobre ese conjunto de recursos</a:t>
            </a:r>
          </a:p>
          <a:p>
            <a:pPr>
              <a:buFont typeface="Arial" panose="020B0604020202020204" pitchFamily="34" charset="0"/>
              <a:buChar char="•"/>
            </a:pPr>
            <a:r>
              <a:rPr lang="es-ES" dirty="0"/>
              <a:t>Controlar mejor el acceso con </a:t>
            </a:r>
            <a:r>
              <a:rPr lang="es-ES" b="1" dirty="0"/>
              <a:t>RBAC</a:t>
            </a:r>
            <a:endParaRPr lang="es-ES" dirty="0"/>
          </a:p>
          <a:p>
            <a:pPr>
              <a:buFont typeface="Arial" panose="020B0604020202020204" pitchFamily="34" charset="0"/>
              <a:buChar char="•"/>
            </a:pPr>
            <a:r>
              <a:rPr lang="es-ES" dirty="0"/>
              <a:t>Evitar errores al limitar lo que cada usuario puede administrar</a:t>
            </a:r>
          </a:p>
          <a:p>
            <a:pPr>
              <a:buNone/>
            </a:pPr>
            <a:r>
              <a:rPr lang="es-ES" b="1" dirty="0"/>
              <a:t>🧠 Resumen para clase</a:t>
            </a:r>
          </a:p>
          <a:p>
            <a:pPr>
              <a:buNone/>
            </a:pPr>
            <a:r>
              <a:rPr lang="es-ES" dirty="0" err="1"/>
              <a:t>ConceptoClave</a:t>
            </a:r>
            <a:r>
              <a:rPr lang="es-ES" b="1" dirty="0" err="1"/>
              <a:t>Resource</a:t>
            </a:r>
            <a:r>
              <a:rPr lang="es-ES" b="1" dirty="0"/>
              <a:t> </a:t>
            </a:r>
            <a:r>
              <a:rPr lang="es-ES" b="1" dirty="0" err="1"/>
              <a:t>Group</a:t>
            </a:r>
            <a:r>
              <a:rPr lang="es-ES" dirty="0" err="1"/>
              <a:t>Contenedor</a:t>
            </a:r>
            <a:r>
              <a:rPr lang="es-ES" dirty="0"/>
              <a:t> lógico de </a:t>
            </a:r>
            <a:r>
              <a:rPr lang="es-ES" dirty="0" err="1"/>
              <a:t>recursos</a:t>
            </a:r>
            <a:r>
              <a:rPr lang="es-ES" b="1" dirty="0" err="1"/>
              <a:t>Despliegue</a:t>
            </a:r>
            <a:r>
              <a:rPr lang="es-ES" b="1" dirty="0"/>
              <a:t> </a:t>
            </a:r>
            <a:r>
              <a:rPr lang="es-ES" b="1" dirty="0" err="1"/>
              <a:t>incremental</a:t>
            </a:r>
            <a:r>
              <a:rPr lang="es-ES" dirty="0" err="1"/>
              <a:t>Añade</a:t>
            </a:r>
            <a:r>
              <a:rPr lang="es-ES" dirty="0"/>
              <a:t> recursos sin eliminar los </a:t>
            </a:r>
            <a:r>
              <a:rPr lang="es-ES" dirty="0" err="1"/>
              <a:t>existentes</a:t>
            </a:r>
            <a:r>
              <a:rPr lang="es-ES" b="1" dirty="0" err="1"/>
              <a:t>Ubicación</a:t>
            </a:r>
            <a:r>
              <a:rPr lang="es-ES" b="1" dirty="0"/>
              <a:t> del </a:t>
            </a:r>
            <a:r>
              <a:rPr lang="es-ES" b="1" dirty="0" err="1"/>
              <a:t>grupo</a:t>
            </a:r>
            <a:r>
              <a:rPr lang="es-ES" dirty="0" err="1"/>
              <a:t>Afecta</a:t>
            </a:r>
            <a:r>
              <a:rPr lang="es-ES" dirty="0"/>
              <a:t> al almacenamiento de </a:t>
            </a:r>
            <a:r>
              <a:rPr lang="es-ES" dirty="0" err="1"/>
              <a:t>metadata</a:t>
            </a:r>
            <a:r>
              <a:rPr lang="es-ES" b="1" dirty="0" err="1"/>
              <a:t>Gestión</a:t>
            </a:r>
            <a:r>
              <a:rPr lang="es-ES" b="1" dirty="0"/>
              <a:t> de acceso (RBAC)</a:t>
            </a:r>
            <a:r>
              <a:rPr lang="es-ES" dirty="0"/>
              <a:t>Puedes limitar permisos al </a:t>
            </a:r>
            <a:r>
              <a:rPr lang="es-ES" dirty="0" err="1"/>
              <a:t>grupo</a:t>
            </a:r>
            <a:r>
              <a:rPr lang="es-ES" b="1" dirty="0" err="1"/>
              <a:t>Ciclo</a:t>
            </a:r>
            <a:r>
              <a:rPr lang="es-ES" b="1" dirty="0"/>
              <a:t> de vida </a:t>
            </a:r>
            <a:r>
              <a:rPr lang="es-ES" b="1" dirty="0" err="1"/>
              <a:t>común</a:t>
            </a:r>
            <a:r>
              <a:rPr lang="es-ES" dirty="0" err="1"/>
              <a:t>Ideal</a:t>
            </a:r>
            <a:r>
              <a:rPr lang="es-ES" dirty="0"/>
              <a:t> que todos los recursos del grupo tengan una finalidad compartida</a:t>
            </a:r>
          </a:p>
          <a:p>
            <a:pPr>
              <a:buNone/>
            </a:pPr>
            <a:r>
              <a:rPr lang="es-ES" b="1" dirty="0"/>
              <a:t>❓ Pregunta para la clase:</a:t>
            </a:r>
          </a:p>
          <a:p>
            <a:pPr>
              <a:buNone/>
            </a:pPr>
            <a:r>
              <a:rPr lang="es-ES" dirty="0"/>
              <a:t>¿Por qué no conviene poner todos los recursos de una organización en un único grupo de recursos?</a:t>
            </a:r>
          </a:p>
          <a:p>
            <a:r>
              <a:rPr lang="es-ES" dirty="0"/>
              <a:t>💬 </a:t>
            </a:r>
            <a:r>
              <a:rPr lang="es-ES" i="1" dirty="0"/>
              <a:t>Respuesta esperada: Porque no comparten el mismo ciclo de vida, complicaría el mantenimiento, el control de acceso y la facturación.</a:t>
            </a:r>
            <a:endParaRPr lang="es-E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None/>
            </a:pPr>
            <a:r>
              <a:rPr lang="es-ES" b="1" dirty="0">
                <a:effectLst/>
              </a:rPr>
              <a:t>Bloqueos de </a:t>
            </a:r>
            <a:r>
              <a:rPr lang="es-ES" b="1" dirty="0" err="1">
                <a:effectLst/>
              </a:rPr>
              <a:t>Resource</a:t>
            </a:r>
            <a:r>
              <a:rPr lang="es-ES" b="1" dirty="0">
                <a:effectLst/>
              </a:rPr>
              <a:t> Manager</a:t>
            </a:r>
            <a:endParaRPr lang="es-ES" dirty="0">
              <a:effectLst/>
            </a:endParaRPr>
          </a:p>
          <a:p>
            <a:pPr rtl="0">
              <a:buNone/>
            </a:pPr>
            <a:r>
              <a:rPr lang="es-ES" dirty="0">
                <a:effectLst/>
              </a:rPr>
              <a:t>Una preocupación común con los recursos aprovisionados en Azure es la facilidad con la que pueden ser eliminados. Un administrador demasiado entusiasta o descuidado puede borrar accidentalmente meses de trabajo con unos pocos clics. Los bloqueos de </a:t>
            </a:r>
            <a:r>
              <a:rPr lang="es-ES" dirty="0" err="1">
                <a:effectLst/>
              </a:rPr>
              <a:t>Resource</a:t>
            </a:r>
            <a:r>
              <a:rPr lang="es-ES" dirty="0">
                <a:effectLst/>
              </a:rPr>
              <a:t> Manager permiten a las organizaciones establecer una estructura que evita la eliminación accidental de recursos en Azure.   </a:t>
            </a:r>
          </a:p>
          <a:p>
            <a:pPr rtl="0">
              <a:buFont typeface="Arial" panose="020B0604020202020204" pitchFamily="34" charset="0"/>
              <a:buChar char="•"/>
            </a:pPr>
            <a:r>
              <a:rPr lang="es-ES" dirty="0">
                <a:effectLst/>
              </a:rPr>
              <a:t>Puedes asociar el bloqueo a una suscripción, grupo de recursos o recurso.</a:t>
            </a:r>
          </a:p>
          <a:p>
            <a:pPr rtl="0">
              <a:buFont typeface="Arial" panose="020B0604020202020204" pitchFamily="34" charset="0"/>
              <a:buChar char="•"/>
            </a:pPr>
            <a:r>
              <a:rPr lang="es-ES" dirty="0">
                <a:effectLst/>
              </a:rPr>
              <a:t>Los bloqueos son heredados por los recursos secundarios.</a:t>
            </a:r>
          </a:p>
          <a:p>
            <a:pPr rtl="0">
              <a:buNone/>
            </a:pPr>
            <a:r>
              <a:rPr lang="es-ES" b="1" dirty="0">
                <a:effectLst/>
              </a:rPr>
              <a:t>Tipos de Bloqueos</a:t>
            </a:r>
            <a:endParaRPr lang="es-ES" dirty="0">
              <a:effectLst/>
            </a:endParaRPr>
          </a:p>
          <a:p>
            <a:pPr rtl="0">
              <a:buNone/>
            </a:pPr>
            <a:r>
              <a:rPr lang="es-ES" dirty="0">
                <a:effectLst/>
              </a:rPr>
              <a:t>Hay dos tipos de bloqueos de recursos:</a:t>
            </a:r>
          </a:p>
          <a:p>
            <a:pPr rtl="0">
              <a:buFont typeface="Arial" panose="020B0604020202020204" pitchFamily="34" charset="0"/>
              <a:buChar char="•"/>
            </a:pPr>
            <a:r>
              <a:rPr lang="es-ES" dirty="0">
                <a:effectLst/>
              </a:rPr>
              <a:t>Bloqueos de Solo Lectura, que impiden cualquier cambio en el recurso.</a:t>
            </a:r>
          </a:p>
          <a:p>
            <a:pPr rtl="0">
              <a:buFont typeface="Arial" panose="020B0604020202020204" pitchFamily="34" charset="0"/>
              <a:buChar char="•"/>
            </a:pPr>
            <a:r>
              <a:rPr lang="es-ES" dirty="0">
                <a:effectLst/>
              </a:rPr>
              <a:t>Bloqueos de Eliminación, que impiden la eliminación.</a:t>
            </a:r>
          </a:p>
          <a:p>
            <a:pPr rtl="0">
              <a:buNone/>
            </a:pPr>
            <a:r>
              <a:rPr lang="es-ES" dirty="0">
                <a:effectLst/>
              </a:rPr>
              <a:t>✔️ Solo los roles de Propietario y Administrador de Acceso de Usuario pueden crear o eliminar bloqueos de administración.   </a:t>
            </a:r>
          </a:p>
          <a:p>
            <a:pPr rtl="0">
              <a:buNone/>
            </a:pPr>
            <a:r>
              <a:rPr lang="es-ES" b="1" dirty="0">
                <a:effectLst/>
              </a:rPr>
              <a:t>Explicación:</a:t>
            </a:r>
            <a:endParaRPr lang="es-ES" dirty="0">
              <a:effectLst/>
            </a:endParaRPr>
          </a:p>
          <a:p>
            <a:pPr rtl="0">
              <a:buNone/>
            </a:pPr>
            <a:r>
              <a:rPr lang="es-ES" dirty="0">
                <a:effectLst/>
              </a:rPr>
              <a:t>En Azure, los recursos (como máquinas virtuales, bases de datos, etc.) son administrados por el </a:t>
            </a:r>
            <a:r>
              <a:rPr lang="es-ES" dirty="0" err="1">
                <a:effectLst/>
              </a:rPr>
              <a:t>Resource</a:t>
            </a:r>
            <a:r>
              <a:rPr lang="es-ES" dirty="0">
                <a:effectLst/>
              </a:rPr>
              <a:t> Manager. Los "bloqueos de </a:t>
            </a:r>
            <a:r>
              <a:rPr lang="es-ES" dirty="0" err="1">
                <a:effectLst/>
              </a:rPr>
              <a:t>Resource</a:t>
            </a:r>
            <a:r>
              <a:rPr lang="es-ES" dirty="0">
                <a:effectLst/>
              </a:rPr>
              <a:t> Manager" son una característica de seguridad diseñada para prevenir la eliminación o modificación accidental de estos recursos.</a:t>
            </a:r>
          </a:p>
          <a:p>
            <a:pPr rtl="0">
              <a:buNone/>
            </a:pPr>
            <a:r>
              <a:rPr lang="es-ES" b="1" dirty="0">
                <a:effectLst/>
              </a:rPr>
              <a:t>Puntos Clave:</a:t>
            </a:r>
            <a:endParaRPr lang="es-ES" dirty="0">
              <a:effectLst/>
            </a:endParaRPr>
          </a:p>
          <a:p>
            <a:pPr rtl="0">
              <a:buFont typeface="Arial" panose="020B0604020202020204" pitchFamily="34" charset="0"/>
              <a:buChar char="•"/>
            </a:pPr>
            <a:r>
              <a:rPr lang="es-ES" b="1" dirty="0">
                <a:effectLst/>
              </a:rPr>
              <a:t>Prevención de Eliminación Accidental:</a:t>
            </a:r>
            <a:r>
              <a:rPr lang="es-ES" dirty="0">
                <a:effectLst/>
              </a:rPr>
              <a:t> </a:t>
            </a:r>
          </a:p>
          <a:p>
            <a:pPr marL="742950" lvl="1" indent="-285750" rtl="0">
              <a:buFont typeface="Arial" panose="020B0604020202020204" pitchFamily="34" charset="0"/>
              <a:buChar char="•"/>
            </a:pPr>
            <a:r>
              <a:rPr lang="es-ES" dirty="0">
                <a:effectLst/>
              </a:rPr>
              <a:t>El objetivo principal es proteger los recursos críticos de la eliminación no intencionada, que podría causar interrupciones importantes y pérdida de datos.</a:t>
            </a:r>
          </a:p>
          <a:p>
            <a:pPr rtl="0">
              <a:buFont typeface="Arial" panose="020B0604020202020204" pitchFamily="34" charset="0"/>
              <a:buChar char="•"/>
            </a:pPr>
            <a:r>
              <a:rPr lang="es-ES" b="1" dirty="0">
                <a:effectLst/>
              </a:rPr>
              <a:t>Alcance del Bloqueo:</a:t>
            </a:r>
            <a:r>
              <a:rPr lang="es-ES" dirty="0">
                <a:effectLst/>
              </a:rPr>
              <a:t> </a:t>
            </a:r>
          </a:p>
          <a:p>
            <a:pPr marL="742950" lvl="1" indent="-285750" rtl="0">
              <a:buFont typeface="Arial" panose="020B0604020202020204" pitchFamily="34" charset="0"/>
              <a:buChar char="•"/>
            </a:pPr>
            <a:r>
              <a:rPr lang="es-ES" dirty="0">
                <a:effectLst/>
              </a:rPr>
              <a:t>Los bloqueos se pueden aplicar en diferentes niveles: </a:t>
            </a:r>
          </a:p>
          <a:p>
            <a:pPr marL="1143000" lvl="2" indent="-228600" rtl="0">
              <a:buFont typeface="Arial" panose="020B0604020202020204" pitchFamily="34" charset="0"/>
              <a:buChar char="•"/>
            </a:pPr>
            <a:r>
              <a:rPr lang="es-ES" b="1" dirty="0">
                <a:effectLst/>
              </a:rPr>
              <a:t>Suscripción:</a:t>
            </a:r>
            <a:r>
              <a:rPr lang="es-ES" dirty="0">
                <a:effectLst/>
              </a:rPr>
              <a:t> Afecta a todos los recursos dentro de la suscripción.</a:t>
            </a:r>
          </a:p>
          <a:p>
            <a:pPr marL="1143000" lvl="2" indent="-228600" rtl="0">
              <a:buFont typeface="Arial" panose="020B0604020202020204" pitchFamily="34" charset="0"/>
              <a:buChar char="•"/>
            </a:pPr>
            <a:r>
              <a:rPr lang="es-ES" b="1" dirty="0">
                <a:effectLst/>
              </a:rPr>
              <a:t>Grupo de recursos:</a:t>
            </a:r>
            <a:r>
              <a:rPr lang="es-ES" dirty="0">
                <a:effectLst/>
              </a:rPr>
              <a:t> Afecta a todos los recursos dentro del grupo de recursos.</a:t>
            </a:r>
          </a:p>
          <a:p>
            <a:pPr marL="1143000" lvl="2" indent="-228600" rtl="0">
              <a:buFont typeface="Arial" panose="020B0604020202020204" pitchFamily="34" charset="0"/>
              <a:buChar char="•"/>
            </a:pPr>
            <a:r>
              <a:rPr lang="es-ES" b="1" dirty="0">
                <a:effectLst/>
              </a:rPr>
              <a:t>Recurso individual:</a:t>
            </a:r>
            <a:r>
              <a:rPr lang="es-ES" dirty="0">
                <a:effectLst/>
              </a:rPr>
              <a:t> Afecta solo a un recurso específico.</a:t>
            </a:r>
          </a:p>
          <a:p>
            <a:pPr marL="742950" lvl="1" indent="-285750" rtl="0">
              <a:buFont typeface="Arial" panose="020B0604020202020204" pitchFamily="34" charset="0"/>
              <a:buChar char="•"/>
            </a:pPr>
            <a:r>
              <a:rPr lang="es-ES" b="1" dirty="0">
                <a:effectLst/>
              </a:rPr>
              <a:t>Herencia:</a:t>
            </a:r>
            <a:r>
              <a:rPr lang="es-ES" dirty="0">
                <a:effectLst/>
              </a:rPr>
              <a:t> Cuando se aplica un bloqueo a un nivel superior (como una suscripción o grupo de recursos), se aplica automáticamente (se hereda) a todos los recursos contenidos dentro de ese nivel.</a:t>
            </a:r>
          </a:p>
          <a:p>
            <a:pPr rtl="0">
              <a:buFont typeface="Arial" panose="020B0604020202020204" pitchFamily="34" charset="0"/>
              <a:buChar char="•"/>
            </a:pPr>
            <a:r>
              <a:rPr lang="es-ES" b="1" dirty="0">
                <a:effectLst/>
              </a:rPr>
              <a:t>Tipos de Bloqueo:</a:t>
            </a:r>
            <a:r>
              <a:rPr lang="es-ES" dirty="0">
                <a:effectLst/>
              </a:rPr>
              <a:t> </a:t>
            </a:r>
          </a:p>
          <a:p>
            <a:pPr marL="742950" lvl="1" indent="-285750" rtl="0">
              <a:buFont typeface="Arial" panose="020B0604020202020204" pitchFamily="34" charset="0"/>
              <a:buChar char="•"/>
            </a:pPr>
            <a:r>
              <a:rPr lang="es-ES" b="1" dirty="0">
                <a:effectLst/>
              </a:rPr>
              <a:t>Solo Lectura (</a:t>
            </a:r>
            <a:r>
              <a:rPr lang="es-ES" b="1" dirty="0" err="1">
                <a:effectLst/>
              </a:rPr>
              <a:t>Read-Only</a:t>
            </a:r>
            <a:r>
              <a:rPr lang="es-ES" b="1" dirty="0">
                <a:effectLst/>
              </a:rPr>
              <a:t>):</a:t>
            </a:r>
            <a:r>
              <a:rPr lang="es-ES" dirty="0">
                <a:effectLst/>
              </a:rPr>
              <a:t> </a:t>
            </a:r>
          </a:p>
          <a:p>
            <a:pPr marL="1143000" lvl="2" indent="-228600" rtl="0">
              <a:buFont typeface="Arial" panose="020B0604020202020204" pitchFamily="34" charset="0"/>
              <a:buChar char="•"/>
            </a:pPr>
            <a:r>
              <a:rPr lang="es-ES" dirty="0">
                <a:effectLst/>
              </a:rPr>
              <a:t>Impide cualquier modificación del recurso. Los usuarios pueden ver el recurso, pero no pueden cambiar su configuración ni datos.</a:t>
            </a:r>
          </a:p>
          <a:p>
            <a:pPr marL="742950" lvl="1" indent="-285750" rtl="0">
              <a:buFont typeface="Arial" panose="020B0604020202020204" pitchFamily="34" charset="0"/>
              <a:buChar char="•"/>
            </a:pPr>
            <a:r>
              <a:rPr lang="es-ES" b="1" dirty="0">
                <a:effectLst/>
              </a:rPr>
              <a:t>Eliminación (</a:t>
            </a:r>
            <a:r>
              <a:rPr lang="es-ES" b="1" dirty="0" err="1">
                <a:effectLst/>
              </a:rPr>
              <a:t>Delete</a:t>
            </a:r>
            <a:r>
              <a:rPr lang="es-ES" b="1" dirty="0">
                <a:effectLst/>
              </a:rPr>
              <a:t>):</a:t>
            </a:r>
            <a:r>
              <a:rPr lang="es-ES" dirty="0">
                <a:effectLst/>
              </a:rPr>
              <a:t> </a:t>
            </a:r>
          </a:p>
          <a:p>
            <a:pPr marL="1143000" lvl="2" indent="-228600" rtl="0">
              <a:buFont typeface="Arial" panose="020B0604020202020204" pitchFamily="34" charset="0"/>
              <a:buChar char="•"/>
            </a:pPr>
            <a:r>
              <a:rPr lang="es-ES" dirty="0">
                <a:effectLst/>
              </a:rPr>
              <a:t>Impide la eliminación del recurso. Los usuarios pueden modificar el recurso, pero no pueden borrarlo.</a:t>
            </a:r>
          </a:p>
          <a:p>
            <a:pPr rtl="0">
              <a:buFont typeface="Arial" panose="020B0604020202020204" pitchFamily="34" charset="0"/>
              <a:buChar char="•"/>
            </a:pPr>
            <a:r>
              <a:rPr lang="es-ES" b="1" dirty="0">
                <a:effectLst/>
              </a:rPr>
              <a:t>Permisos:</a:t>
            </a:r>
            <a:r>
              <a:rPr lang="es-ES" dirty="0">
                <a:effectLst/>
              </a:rPr>
              <a:t> </a:t>
            </a:r>
          </a:p>
          <a:p>
            <a:pPr marL="742950" lvl="1" indent="-285750" rtl="0">
              <a:buFont typeface="Arial" panose="020B0604020202020204" pitchFamily="34" charset="0"/>
              <a:buChar char="•"/>
            </a:pPr>
            <a:r>
              <a:rPr lang="es-ES" dirty="0">
                <a:effectLst/>
              </a:rPr>
              <a:t>Solo los usuarios con los roles de "Propietario" o "Administrador de Acceso de Usuario" tienen los permisos necesarios para crear o eliminar bloqueos de administración. Esto asegura que solo las personas autorizadas puedan aplicar o cambiar estos bloqueos de seguridad.</a:t>
            </a:r>
          </a:p>
          <a:p>
            <a:pPr rtl="0">
              <a:buNone/>
            </a:pPr>
            <a:r>
              <a:rPr lang="es-ES" dirty="0">
                <a:effectLst/>
              </a:rPr>
              <a:t>En resumen, los bloqueos de </a:t>
            </a:r>
            <a:r>
              <a:rPr lang="es-ES" dirty="0" err="1">
                <a:effectLst/>
              </a:rPr>
              <a:t>Resource</a:t>
            </a:r>
            <a:r>
              <a:rPr lang="es-ES" dirty="0">
                <a:effectLst/>
              </a:rPr>
              <a:t> Manager son una herramienta esencial para mantener la integridad y disponibilidad de los recursos en Azure, especialmente en entornos de producción donde la protección contra cambios accidentales es crucial.</a:t>
            </a:r>
          </a:p>
          <a:p>
            <a:r>
              <a:rPr lang="es-ES" dirty="0"/>
              <a:t>Fuentes y contenido relacionado</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Movimiento de Recursos</a:t>
            </a:r>
            <a:endParaRPr lang="es-ES" dirty="0"/>
          </a:p>
          <a:p>
            <a:pPr>
              <a:buNone/>
            </a:pPr>
            <a:r>
              <a:rPr lang="es-ES" dirty="0"/>
              <a:t>A veces, es posible que necesites mover recursos a una nueva suscripción o a un nuevo grupo de recursos dentro de la misma suscripción.</a:t>
            </a:r>
          </a:p>
          <a:p>
            <a:pPr>
              <a:buNone/>
            </a:pPr>
            <a:r>
              <a:rPr lang="es-ES" dirty="0"/>
              <a:t>Al mover recursos, tanto el grupo de origen como el grupo de destino se bloquean durante la operación. Las operaciones de escritura y eliminación se bloquean en los grupos de recursos hasta que se complete el movimiento. Este bloqueo significa que no puedes agregar, actualizar o eliminar recursos en los grupos de recursos, pero no significa que los recursos estén congelados. Por ejemplo, si mueves una máquina virtual a un nuevo grupo de recursos, una aplicación que accede a la máquina virtual no experimenta tiempo de inactividad.   </a:t>
            </a:r>
          </a:p>
          <a:p>
            <a:pPr>
              <a:buNone/>
            </a:pPr>
            <a:r>
              <a:rPr lang="es-ES" b="1" dirty="0"/>
              <a:t>Limitaciones</a:t>
            </a:r>
            <a:endParaRPr lang="es-ES" dirty="0"/>
          </a:p>
          <a:p>
            <a:pPr>
              <a:buNone/>
            </a:pPr>
            <a:r>
              <a:rPr lang="es-ES" dirty="0"/>
              <a:t>Antes de comenzar este proceso, asegúrate de leer la página "Compatibilidad de la operación de movimiento para recursos"¹. Esta página detalla qué recursos se pueden mover entre grupos de recursos y suscripciones.   </a:t>
            </a:r>
          </a:p>
          <a:p>
            <a:pPr>
              <a:buNone/>
            </a:pPr>
            <a:r>
              <a:rPr lang="es-ES" dirty="0"/>
              <a:t>¹ </a:t>
            </a:r>
            <a:r>
              <a:rPr lang="es-ES" dirty="0">
                <a:hlinkClick r:id="rId3"/>
              </a:rPr>
              <a:t>https://docs.microsoft.com/en-us/azure/azure-resource-manager/management/move-support-resources</a:t>
            </a:r>
            <a:endParaRPr lang="es-ES" dirty="0"/>
          </a:p>
          <a:p>
            <a:pPr>
              <a:buNone/>
            </a:pPr>
            <a:r>
              <a:rPr lang="es-ES" b="1" dirty="0"/>
              <a:t>Implementación</a:t>
            </a:r>
            <a:endParaRPr lang="es-ES" dirty="0"/>
          </a:p>
          <a:p>
            <a:pPr>
              <a:buNone/>
            </a:pPr>
            <a:r>
              <a:rPr lang="es-ES" dirty="0"/>
              <a:t>Para mover recursos, selecciona el grupo de recursos que contiene esos recursos y, luego, selecciona el botón "Mover". Selecciona los recursos que deseas mover y el grupo de recursos de destino. Reconoce que necesitas actualizar los scripts.</a:t>
            </a:r>
          </a:p>
          <a:p>
            <a:pPr>
              <a:buNone/>
            </a:pPr>
            <a:r>
              <a:rPr lang="es-ES" dirty="0"/>
              <a:t>✔️ El hecho de que un servicio se pueda mover no significa que no haya restricciones. Por ejemplo, puedes mover una red virtual, pero también debes mover sus recursos dependientes, como las puertas de enlace.</a:t>
            </a:r>
          </a:p>
          <a:p>
            <a:pPr>
              <a:buNone/>
            </a:pPr>
            <a:r>
              <a:rPr lang="es-ES" b="1" dirty="0"/>
              <a:t>Explicación:</a:t>
            </a:r>
            <a:endParaRPr lang="es-ES" dirty="0"/>
          </a:p>
          <a:p>
            <a:pPr>
              <a:buNone/>
            </a:pPr>
            <a:r>
              <a:rPr lang="es-ES" dirty="0"/>
              <a:t>Este texto describe el proceso de mover recursos dentro de Azure, ya sea a un nuevo grupo de recursos dentro de la misma suscripción o a una suscripción completamente diferente.</a:t>
            </a:r>
          </a:p>
          <a:p>
            <a:pPr>
              <a:buNone/>
            </a:pPr>
            <a:r>
              <a:rPr lang="es-ES" b="1" dirty="0"/>
              <a:t>Puntos Clave:</a:t>
            </a:r>
            <a:endParaRPr lang="es-ES" dirty="0"/>
          </a:p>
          <a:p>
            <a:pPr>
              <a:buFont typeface="Arial" panose="020B0604020202020204" pitchFamily="34" charset="0"/>
              <a:buChar char="•"/>
            </a:pPr>
            <a:r>
              <a:rPr lang="es-ES" b="1" dirty="0"/>
              <a:t>Necesidad de Movimiento:</a:t>
            </a:r>
            <a:r>
              <a:rPr lang="es-ES" dirty="0"/>
              <a:t> </a:t>
            </a:r>
          </a:p>
          <a:p>
            <a:pPr marL="742950" lvl="1" indent="-285750">
              <a:buFont typeface="Arial" panose="020B0604020202020204" pitchFamily="34" charset="0"/>
              <a:buChar char="•"/>
            </a:pPr>
            <a:r>
              <a:rPr lang="es-ES" dirty="0"/>
              <a:t>A veces, es necesario reorganizar los recursos para mejorar la gestión, la facturación o para cumplir con los requisitos de la organización.</a:t>
            </a:r>
          </a:p>
          <a:p>
            <a:pPr>
              <a:buFont typeface="Arial" panose="020B0604020202020204" pitchFamily="34" charset="0"/>
              <a:buChar char="•"/>
            </a:pPr>
            <a:r>
              <a:rPr lang="es-ES" b="1" dirty="0"/>
              <a:t>Bloqueo Durante el Movimiento:</a:t>
            </a:r>
            <a:r>
              <a:rPr lang="es-ES" dirty="0"/>
              <a:t> </a:t>
            </a:r>
          </a:p>
          <a:p>
            <a:pPr marL="742950" lvl="1" indent="-285750">
              <a:buFont typeface="Arial" panose="020B0604020202020204" pitchFamily="34" charset="0"/>
              <a:buChar char="•"/>
            </a:pPr>
            <a:r>
              <a:rPr lang="es-ES" dirty="0"/>
              <a:t>Azure bloquea temporalmente los grupos de recursos de origen y destino para evitar cambios durante el proceso de movimiento, lo que garantiza la integridad de los datos.</a:t>
            </a:r>
          </a:p>
          <a:p>
            <a:pPr marL="742950" lvl="1" indent="-285750">
              <a:buFont typeface="Arial" panose="020B0604020202020204" pitchFamily="34" charset="0"/>
              <a:buChar char="•"/>
            </a:pPr>
            <a:r>
              <a:rPr lang="es-ES" dirty="0"/>
              <a:t>Este bloqueo solo afecta a las operaciones de gestión (agregar, actualizar, eliminar), no al funcionamiento de los recursos en sí.</a:t>
            </a:r>
          </a:p>
          <a:p>
            <a:pPr>
              <a:buFont typeface="Arial" panose="020B0604020202020204" pitchFamily="34" charset="0"/>
              <a:buChar char="•"/>
            </a:pPr>
            <a:r>
              <a:rPr lang="es-ES" b="1" dirty="0"/>
              <a:t>Impacto en los Recursos:</a:t>
            </a:r>
            <a:r>
              <a:rPr lang="es-ES" dirty="0"/>
              <a:t> </a:t>
            </a:r>
          </a:p>
          <a:p>
            <a:pPr marL="742950" lvl="1" indent="-285750">
              <a:buFont typeface="Arial" panose="020B0604020202020204" pitchFamily="34" charset="0"/>
              <a:buChar char="•"/>
            </a:pPr>
            <a:r>
              <a:rPr lang="es-ES" dirty="0"/>
              <a:t>Los recursos continúan funcionando durante el movimiento. Por ejemplo, una máquina virtual sigue respondiendo a las solicitudes.</a:t>
            </a:r>
          </a:p>
          <a:p>
            <a:pPr>
              <a:buFont typeface="Arial" panose="020B0604020202020204" pitchFamily="34" charset="0"/>
              <a:buChar char="•"/>
            </a:pPr>
            <a:r>
              <a:rPr lang="es-ES" b="1" dirty="0"/>
              <a:t>Limitaciones y Dependencias:</a:t>
            </a:r>
            <a:r>
              <a:rPr lang="es-ES" dirty="0"/>
              <a:t> </a:t>
            </a:r>
          </a:p>
          <a:p>
            <a:pPr marL="742950" lvl="1" indent="-285750">
              <a:buFont typeface="Arial" panose="020B0604020202020204" pitchFamily="34" charset="0"/>
              <a:buChar char="•"/>
            </a:pPr>
            <a:r>
              <a:rPr lang="es-ES" dirty="0"/>
              <a:t>No todos los recursos se pueden mover. Es importante consultar la documentación de Azure para conocer las limitaciones y dependencias.</a:t>
            </a:r>
          </a:p>
          <a:p>
            <a:pPr marL="742950" lvl="1" indent="-285750">
              <a:buFont typeface="Arial" panose="020B0604020202020204" pitchFamily="34" charset="0"/>
              <a:buChar char="•"/>
            </a:pPr>
            <a:r>
              <a:rPr lang="es-ES" dirty="0"/>
              <a:t>Algunos recursos tienen dependencias que también deben moverse. Por ejemplo, una red virtual y sus puertas de enlace deben moverse juntas.</a:t>
            </a:r>
          </a:p>
          <a:p>
            <a:pPr>
              <a:buFont typeface="Arial" panose="020B0604020202020204" pitchFamily="34" charset="0"/>
              <a:buChar char="•"/>
            </a:pPr>
            <a:r>
              <a:rPr lang="es-ES" b="1" dirty="0"/>
              <a:t>Proceso de Movimiento:</a:t>
            </a:r>
            <a:r>
              <a:rPr lang="es-ES" dirty="0"/>
              <a:t> </a:t>
            </a:r>
          </a:p>
          <a:p>
            <a:pPr marL="742950" lvl="1" indent="-285750">
              <a:buFont typeface="Arial" panose="020B0604020202020204" pitchFamily="34" charset="0"/>
              <a:buChar char="•"/>
            </a:pPr>
            <a:r>
              <a:rPr lang="es-ES" dirty="0"/>
              <a:t>El proceso se inicia desde el grupo de recursos de origen.</a:t>
            </a:r>
          </a:p>
          <a:p>
            <a:pPr marL="742950" lvl="1" indent="-285750">
              <a:buFont typeface="Arial" panose="020B0604020202020204" pitchFamily="34" charset="0"/>
              <a:buChar char="•"/>
            </a:pPr>
            <a:r>
              <a:rPr lang="es-ES" dirty="0"/>
              <a:t>El usuario selecciona los recursos que desea mover y el grupo de recursos de destino.</a:t>
            </a:r>
          </a:p>
          <a:p>
            <a:pPr marL="742950" lvl="1" indent="-285750">
              <a:buFont typeface="Arial" panose="020B0604020202020204" pitchFamily="34" charset="0"/>
              <a:buChar char="•"/>
            </a:pPr>
            <a:r>
              <a:rPr lang="es-ES" dirty="0"/>
              <a:t>Se requiere la confirmación que scripts de automatización deberán ser actualizados para reflejar los nuevos identificadores de los recursos.</a:t>
            </a:r>
          </a:p>
          <a:p>
            <a:pPr>
              <a:buFont typeface="Arial" panose="020B0604020202020204" pitchFamily="34" charset="0"/>
              <a:buChar char="•"/>
            </a:pPr>
            <a:r>
              <a:rPr lang="es-ES" b="1" dirty="0"/>
              <a:t>Consideraciones Importantes:</a:t>
            </a:r>
            <a:r>
              <a:rPr lang="es-ES" dirty="0"/>
              <a:t> </a:t>
            </a:r>
          </a:p>
          <a:p>
            <a:pPr marL="742950" lvl="1" indent="-285750">
              <a:buFont typeface="Arial" panose="020B0604020202020204" pitchFamily="34" charset="0"/>
              <a:buChar char="•"/>
            </a:pPr>
            <a:r>
              <a:rPr lang="es-ES" dirty="0"/>
              <a:t>Es muy importante revisar la documentación de Microsoft sobre las limitaciones de cada servicio antes de realizar un movimiento.</a:t>
            </a:r>
          </a:p>
          <a:p>
            <a:pPr marL="742950" lvl="1" indent="-285750">
              <a:buFont typeface="Arial" panose="020B0604020202020204" pitchFamily="34" charset="0"/>
              <a:buChar char="•"/>
            </a:pPr>
            <a:r>
              <a:rPr lang="es-ES" dirty="0"/>
              <a:t>El movimiento de recursos puede afectar a los scripts de automatización y a las conexiones de otros recursos, por lo que es necesario planificar cuidadosamente y realizar pruebas.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Eliminación de Recursos y Grupos de Recursos</a:t>
            </a:r>
            <a:endParaRPr lang="es-ES" dirty="0"/>
          </a:p>
          <a:p>
            <a:pPr>
              <a:buNone/>
            </a:pPr>
            <a:r>
              <a:rPr lang="es-ES" dirty="0"/>
              <a:t>Ten cuidado al eliminar un grupo de recursos. Eliminar un grupo de recursos elimina todos los recursos contenidos dentro de él. Ese grupo de recursos podría contener recursos de los que dependen recursos en otros grupos de recursos.</a:t>
            </a:r>
          </a:p>
          <a:p>
            <a:pPr>
              <a:buNone/>
            </a:pPr>
            <a:r>
              <a:rPr lang="es-ES" b="1" dirty="0"/>
              <a:t>Uso de PowerShell para eliminar grupos de recursos</a:t>
            </a:r>
            <a:endParaRPr lang="es-ES" dirty="0"/>
          </a:p>
          <a:p>
            <a:pPr>
              <a:buNone/>
            </a:pPr>
            <a:r>
              <a:rPr lang="es-ES" dirty="0"/>
              <a:t>Para eliminar un grupo de recursos, utiliza </a:t>
            </a:r>
            <a:r>
              <a:rPr lang="es-ES" dirty="0" err="1"/>
              <a:t>Remove-AzResourceGroup</a:t>
            </a:r>
            <a:r>
              <a:rPr lang="es-ES" dirty="0"/>
              <a:t>. En este ejemplo, estamos eliminando el grupo de recursos "ContosoRG01" de la suscripción. El </a:t>
            </a:r>
            <a:r>
              <a:rPr lang="es-ES" dirty="0" err="1"/>
              <a:t>cmdlet</a:t>
            </a:r>
            <a:r>
              <a:rPr lang="es-ES" dirty="0"/>
              <a:t> te solicita confirmación y no devuelve ninguna salida.</a:t>
            </a:r>
          </a:p>
          <a:p>
            <a:pPr>
              <a:buNone/>
            </a:pPr>
            <a:r>
              <a:rPr lang="es-ES" dirty="0">
                <a:effectLst/>
              </a:rPr>
              <a:t>PowerShell</a:t>
            </a:r>
          </a:p>
          <a:p>
            <a:pPr>
              <a:buNone/>
            </a:pPr>
            <a:r>
              <a:rPr lang="es-ES" dirty="0" err="1">
                <a:effectLst/>
              </a:rPr>
              <a:t>Remove-AzResourceGroup</a:t>
            </a:r>
            <a:r>
              <a:rPr lang="es-ES" dirty="0">
                <a:effectLst/>
              </a:rPr>
              <a:t> -</a:t>
            </a:r>
            <a:r>
              <a:rPr lang="es-ES" dirty="0" err="1">
                <a:effectLst/>
              </a:rPr>
              <a:t>Name</a:t>
            </a:r>
            <a:r>
              <a:rPr lang="es-ES" dirty="0">
                <a:effectLst/>
              </a:rPr>
              <a:t> "ContosoRG01" </a:t>
            </a:r>
          </a:p>
          <a:p>
            <a:pPr>
              <a:buNone/>
            </a:pPr>
            <a:r>
              <a:rPr lang="es-ES" b="1" dirty="0"/>
              <a:t>Eliminación de Recursos</a:t>
            </a:r>
            <a:endParaRPr lang="es-ES" dirty="0"/>
          </a:p>
          <a:p>
            <a:pPr>
              <a:buNone/>
            </a:pPr>
            <a:r>
              <a:rPr lang="es-ES" dirty="0"/>
              <a:t>También puedes eliminar recursos individuales dentro de un grupo de recursos. Por ejemplo, aquí estamos eliminando una red virtual. Observa que puedes cambiar el grupo de recursos en esta página.</a:t>
            </a:r>
          </a:p>
          <a:p>
            <a:pPr>
              <a:buNone/>
            </a:pPr>
            <a:r>
              <a:rPr lang="es-ES" b="1" dirty="0"/>
              <a:t>Explicación:</a:t>
            </a:r>
            <a:endParaRPr lang="es-ES" dirty="0"/>
          </a:p>
          <a:p>
            <a:pPr>
              <a:buNone/>
            </a:pPr>
            <a:r>
              <a:rPr lang="es-ES" dirty="0"/>
              <a:t>Este texto describe cómo eliminar grupos de recursos y recursos individuales en Azure, destacando la importancia de la precaución debido a las posibles dependencias entre recursos.</a:t>
            </a:r>
          </a:p>
          <a:p>
            <a:pPr>
              <a:buNone/>
            </a:pPr>
            <a:r>
              <a:rPr lang="es-ES" b="1" dirty="0"/>
              <a:t>Puntos Clave:</a:t>
            </a:r>
            <a:endParaRPr lang="es-ES" dirty="0"/>
          </a:p>
          <a:p>
            <a:pPr>
              <a:buFont typeface="Arial" panose="020B0604020202020204" pitchFamily="34" charset="0"/>
              <a:buChar char="•"/>
            </a:pPr>
            <a:r>
              <a:rPr lang="es-ES" b="1" dirty="0"/>
              <a:t>Eliminación de Grupos de Recursos:</a:t>
            </a:r>
            <a:r>
              <a:rPr lang="es-ES" dirty="0"/>
              <a:t> </a:t>
            </a:r>
          </a:p>
          <a:p>
            <a:pPr marL="742950" lvl="1" indent="-285750">
              <a:buFont typeface="Arial" panose="020B0604020202020204" pitchFamily="34" charset="0"/>
              <a:buChar char="•"/>
            </a:pPr>
            <a:r>
              <a:rPr lang="es-ES" dirty="0"/>
              <a:t>La eliminación de un grupo de recursos es una operación irreversible que elimina todos los recursos contenidos dentro de ese grupo.</a:t>
            </a:r>
          </a:p>
          <a:p>
            <a:pPr marL="742950" lvl="1" indent="-285750">
              <a:buFont typeface="Arial" panose="020B0604020202020204" pitchFamily="34" charset="0"/>
              <a:buChar char="•"/>
            </a:pPr>
            <a:r>
              <a:rPr lang="es-ES" dirty="0"/>
              <a:t>Es crucial tener en cuenta las dependencias entre recursos, ya que la eliminación de un grupo de recursos puede afectar a otros recursos en diferentes grupos de recursos si dependen de los recursos eliminados.</a:t>
            </a:r>
          </a:p>
          <a:p>
            <a:pPr>
              <a:buFont typeface="Arial" panose="020B0604020202020204" pitchFamily="34" charset="0"/>
              <a:buChar char="•"/>
            </a:pPr>
            <a:r>
              <a:rPr lang="es-ES" b="1" dirty="0"/>
              <a:t>PowerShell para Eliminar Grupos de Recursos:</a:t>
            </a:r>
            <a:r>
              <a:rPr lang="es-ES" dirty="0"/>
              <a:t> </a:t>
            </a:r>
          </a:p>
          <a:p>
            <a:pPr marL="742950" lvl="1" indent="-285750">
              <a:buFont typeface="Arial" panose="020B0604020202020204" pitchFamily="34" charset="0"/>
              <a:buChar char="•"/>
            </a:pPr>
            <a:r>
              <a:rPr lang="es-ES" dirty="0"/>
              <a:t>El </a:t>
            </a:r>
            <a:r>
              <a:rPr lang="es-ES" dirty="0" err="1"/>
              <a:t>cmdlet</a:t>
            </a:r>
            <a:r>
              <a:rPr lang="es-ES" dirty="0"/>
              <a:t> </a:t>
            </a:r>
            <a:r>
              <a:rPr lang="es-ES" dirty="0" err="1"/>
              <a:t>Remove-AzResourceGroup</a:t>
            </a:r>
            <a:r>
              <a:rPr lang="es-ES" dirty="0"/>
              <a:t> en PowerShell se utiliza para eliminar grupos de recursos.</a:t>
            </a:r>
          </a:p>
          <a:p>
            <a:pPr marL="742950" lvl="1" indent="-285750">
              <a:buFont typeface="Arial" panose="020B0604020202020204" pitchFamily="34" charset="0"/>
              <a:buChar char="•"/>
            </a:pPr>
            <a:r>
              <a:rPr lang="es-ES" dirty="0"/>
              <a:t>El </a:t>
            </a:r>
            <a:r>
              <a:rPr lang="es-ES" dirty="0" err="1"/>
              <a:t>cmdlet</a:t>
            </a:r>
            <a:r>
              <a:rPr lang="es-ES" dirty="0"/>
              <a:t> solicita confirmación antes de proceder con la eliminación.</a:t>
            </a:r>
          </a:p>
          <a:p>
            <a:pPr marL="742950" lvl="1" indent="-285750">
              <a:buFont typeface="Arial" panose="020B0604020202020204" pitchFamily="34" charset="0"/>
              <a:buChar char="•"/>
            </a:pPr>
            <a:r>
              <a:rPr lang="es-ES" dirty="0"/>
              <a:t>Tras la eliminación exitosa, no se devuelve ninguna salida en la consola.</a:t>
            </a:r>
          </a:p>
          <a:p>
            <a:pPr>
              <a:buFont typeface="Arial" panose="020B0604020202020204" pitchFamily="34" charset="0"/>
              <a:buChar char="•"/>
            </a:pPr>
            <a:r>
              <a:rPr lang="es-ES" b="1" dirty="0"/>
              <a:t>Eliminación de Recursos Individuales:</a:t>
            </a:r>
            <a:r>
              <a:rPr lang="es-ES" dirty="0"/>
              <a:t> </a:t>
            </a:r>
          </a:p>
          <a:p>
            <a:pPr marL="742950" lvl="1" indent="-285750">
              <a:buFont typeface="Arial" panose="020B0604020202020204" pitchFamily="34" charset="0"/>
              <a:buChar char="•"/>
            </a:pPr>
            <a:r>
              <a:rPr lang="es-ES" dirty="0"/>
              <a:t>Azure permite la eliminación de recursos individuales dentro de un grupo de recursos.</a:t>
            </a:r>
          </a:p>
          <a:p>
            <a:pPr marL="742950" lvl="1" indent="-285750">
              <a:buFont typeface="Arial" panose="020B0604020202020204" pitchFamily="34" charset="0"/>
              <a:buChar char="•"/>
            </a:pPr>
            <a:r>
              <a:rPr lang="es-ES" dirty="0"/>
              <a:t>Cuando se usa la interfaz gráfica de </a:t>
            </a:r>
            <a:r>
              <a:rPr lang="es-ES" dirty="0" err="1"/>
              <a:t>azure</a:t>
            </a:r>
            <a:r>
              <a:rPr lang="es-ES" dirty="0"/>
              <a:t>, al momento de querer eliminar un recurso, la interfaz muestra el grupo de recursos al que pertenece el recurso, y permite cambiar de grupo de recursos.</a:t>
            </a:r>
          </a:p>
          <a:p>
            <a:pPr>
              <a:buFont typeface="Arial" panose="020B0604020202020204" pitchFamily="34" charset="0"/>
              <a:buChar char="•"/>
            </a:pPr>
            <a:r>
              <a:rPr lang="es-ES" b="1" dirty="0"/>
              <a:t>Precauciones:</a:t>
            </a:r>
            <a:r>
              <a:rPr lang="es-ES" dirty="0"/>
              <a:t> </a:t>
            </a:r>
          </a:p>
          <a:p>
            <a:pPr marL="742950" lvl="1" indent="-285750">
              <a:buFont typeface="Arial" panose="020B0604020202020204" pitchFamily="34" charset="0"/>
              <a:buChar char="•"/>
            </a:pPr>
            <a:r>
              <a:rPr lang="es-ES" dirty="0"/>
              <a:t>Es fundamental revisar las dependencias de los recursos antes de eliminar un grupo de recursos o recursos individuales.</a:t>
            </a:r>
          </a:p>
          <a:p>
            <a:pPr marL="742950" lvl="1" indent="-285750">
              <a:buFont typeface="Arial" panose="020B0604020202020204" pitchFamily="34" charset="0"/>
              <a:buChar char="•"/>
            </a:pPr>
            <a:r>
              <a:rPr lang="es-ES" dirty="0"/>
              <a:t>La eliminación accidental de recursos puede provocar interrupciones en los servicios y pérdida de datos.</a:t>
            </a:r>
          </a:p>
          <a:p>
            <a:pPr marL="742950" lvl="1" indent="-285750">
              <a:buFont typeface="Arial" panose="020B0604020202020204" pitchFamily="34" charset="0"/>
              <a:buChar char="•"/>
            </a:pPr>
            <a:r>
              <a:rPr lang="es-ES" dirty="0"/>
              <a:t>Es muy recomendable tener </a:t>
            </a:r>
            <a:r>
              <a:rPr lang="es-ES" dirty="0" err="1"/>
              <a:t>backups</a:t>
            </a:r>
            <a:r>
              <a:rPr lang="es-ES" dirty="0"/>
              <a:t> de los recursos críticos.</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10</a:t>
            </a:fld>
            <a:endParaRPr lang="en-US" dirty="0"/>
          </a:p>
        </p:txBody>
      </p:sp>
    </p:spTree>
    <p:extLst>
      <p:ext uri="{BB962C8B-B14F-4D97-AF65-F5344CB8AC3E}">
        <p14:creationId xmlns:p14="http://schemas.microsoft.com/office/powerpoint/2010/main" val="3044103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AZ-104T00A</a:t>
            </a:r>
            <a:br>
              <a:rPr lang="en-US" dirty="0"/>
            </a:br>
            <a:r>
              <a:rPr lang="en-US" dirty="0"/>
              <a:t>Module 03: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cs typeface="Segoe UI"/>
              </a:rPr>
              <a:t>Removing Resources and Resource Groups</a:t>
            </a:r>
            <a:endParaRPr lang="en-US" dirty="0"/>
          </a:p>
        </p:txBody>
      </p:sp>
      <p:sp>
        <p:nvSpPr>
          <p:cNvPr id="3" name="Text Placeholder 2">
            <a:extLst>
              <a:ext uri="{FF2B5EF4-FFF2-40B4-BE49-F238E27FC236}">
                <a16:creationId xmlns:a16="http://schemas.microsoft.com/office/drawing/2014/main" id="{C8BFB2CD-047D-4187-BA07-160D28C4F5F7}"/>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Remove Azure resources that you no longer use</a:t>
            </a:r>
          </a:p>
          <a:p>
            <a:r>
              <a:rPr lang="en-US" dirty="0">
                <a:latin typeface="Segoe UI Semilight"/>
                <a:cs typeface="Segoe UI Semilight"/>
              </a:rPr>
              <a:t>Ensures you will not see unexpected charges</a:t>
            </a:r>
          </a:p>
          <a:p>
            <a:r>
              <a:rPr lang="en-US" dirty="0">
                <a:latin typeface="Segoe UI Semilight"/>
                <a:cs typeface="Segoe UI Semilight"/>
              </a:rPr>
              <a:t>Remove individual resources or remove the resource group</a:t>
            </a:r>
          </a:p>
          <a:p>
            <a:endParaRPr lang="en-US" dirty="0"/>
          </a:p>
        </p:txBody>
      </p:sp>
      <p:pic>
        <p:nvPicPr>
          <p:cNvPr id="4" name="Picture 4" descr="A resource group with resource. The Delete individual resource portal page is displayed. ">
            <a:extLst>
              <a:ext uri="{FF2B5EF4-FFF2-40B4-BE49-F238E27FC236}">
                <a16:creationId xmlns:a16="http://schemas.microsoft.com/office/drawing/2014/main" id="{064EE80C-DEB8-44CB-A490-FD204B969975}"/>
              </a:ext>
            </a:extLst>
          </p:cNvPr>
          <p:cNvPicPr>
            <a:picLocks noChangeAspect="1"/>
          </p:cNvPicPr>
          <p:nvPr/>
        </p:nvPicPr>
        <p:blipFill>
          <a:blip r:embed="rId3"/>
          <a:stretch>
            <a:fillRect/>
          </a:stretch>
        </p:blipFill>
        <p:spPr>
          <a:xfrm>
            <a:off x="782216" y="3276990"/>
            <a:ext cx="10005526" cy="2325653"/>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BC5885DE-628B-4E58-A679-F92A799E6DED}"/>
              </a:ext>
            </a:extLst>
          </p:cNvPr>
          <p:cNvPicPr>
            <a:picLocks noChangeAspect="1"/>
          </p:cNvPicPr>
          <p:nvPr/>
        </p:nvPicPr>
        <p:blipFill>
          <a:blip r:embed="rId4"/>
          <a:stretch>
            <a:fillRect/>
          </a:stretch>
        </p:blipFill>
        <p:spPr>
          <a:xfrm>
            <a:off x="712236" y="5577214"/>
            <a:ext cx="10075506" cy="524389"/>
          </a:xfrm>
          <a:prstGeom prst="rect">
            <a:avLst/>
          </a:prstGeom>
        </p:spPr>
      </p:pic>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Limits</a:t>
            </a:r>
          </a:p>
        </p:txBody>
      </p:sp>
      <p:sp>
        <p:nvSpPr>
          <p:cNvPr id="6" name="Text Placeholder 5"/>
          <p:cNvSpPr>
            <a:spLocks noGrp="1"/>
          </p:cNvSpPr>
          <p:nvPr>
            <p:ph type="body" sz="quarter" idx="10"/>
          </p:nvPr>
        </p:nvSpPr>
        <p:spPr>
          <a:xfrm>
            <a:off x="584200" y="4340724"/>
            <a:ext cx="11018520" cy="1895904"/>
          </a:xfrm>
        </p:spPr>
        <p:txBody>
          <a:bodyPr vert="horz" wrap="square" lIns="0" tIns="0" rIns="0" bIns="0" rtlCol="0" anchor="t">
            <a:spAutoFit/>
          </a:bodyPr>
          <a:lstStyle/>
          <a:p>
            <a:r>
              <a:rPr lang="en-US" dirty="0">
                <a:latin typeface="Segoe UI Semilight"/>
                <a:cs typeface="Segoe UI Semilight"/>
              </a:rPr>
              <a:t>Resources have a default limit also known as quota</a:t>
            </a:r>
            <a:endParaRPr lang="en-US" dirty="0"/>
          </a:p>
          <a:p>
            <a:r>
              <a:rPr lang="en-US" dirty="0"/>
              <a:t>Helpful to track current usage, and plan for future use</a:t>
            </a:r>
          </a:p>
          <a:p>
            <a:r>
              <a:rPr lang="en-US" dirty="0">
                <a:latin typeface="Segoe UI Semilight"/>
                <a:cs typeface="Segoe UI Semilight"/>
              </a:rPr>
              <a:t>You can open a free support case to increase limits to published maximums</a:t>
            </a:r>
            <a:endParaRPr lang="en-US" dirty="0"/>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696686" y="1175801"/>
            <a:ext cx="9406812" cy="2935744"/>
          </a:xfrm>
          <a:prstGeom prst="rect">
            <a:avLst/>
          </a:prstGeom>
        </p:spPr>
      </p:pic>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id="{178E3A5E-8E7C-4A42-A597-555886E8B5F5}"/>
              </a:ext>
            </a:extLst>
          </p:cNvPr>
          <p:cNvSpPr>
            <a:spLocks noGrp="1"/>
          </p:cNvSpPr>
          <p:nvPr>
            <p:ph type="body" sz="quarter" idx="10"/>
          </p:nvPr>
        </p:nvSpPr>
        <p:spPr>
          <a:xfrm>
            <a:off x="584200" y="1435497"/>
            <a:ext cx="11018520" cy="1317284"/>
          </a:xfrm>
        </p:spPr>
        <p:txBody>
          <a:bodyPr/>
          <a:lstStyle/>
          <a:p>
            <a:r>
              <a:rPr lang="en-US" dirty="0"/>
              <a:t>Manage resource groups in the portal</a:t>
            </a:r>
          </a:p>
          <a:p>
            <a:r>
              <a:rPr lang="en-US" dirty="0"/>
              <a:t>Manage resource groups with PowerShell</a:t>
            </a:r>
          </a:p>
          <a:p>
            <a:pPr lvl="1"/>
            <a:endParaRPr lang="en-US" sz="18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a:t>
            </a:r>
          </a:p>
          <a:p>
            <a:r>
              <a:rPr lang="en-US" dirty="0"/>
              <a:t>Azure Mobile App</a:t>
            </a:r>
          </a:p>
          <a:p>
            <a:r>
              <a:rPr lang="en-US" dirty="0"/>
              <a:t>Demonstration –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4" name="Picture 3" descr="Screenshot of the Azure portal dashboard page. ">
            <a:extLst>
              <a:ext uri="{FF2B5EF4-FFF2-40B4-BE49-F238E27FC236}">
                <a16:creationId xmlns:a16="http://schemas.microsoft.com/office/drawing/2014/main" id="{814F2CFB-1CC5-4E8F-AEF8-05F0784C1829}"/>
              </a:ext>
            </a:extLst>
          </p:cNvPr>
          <p:cNvPicPr>
            <a:picLocks noChangeAspect="1"/>
          </p:cNvPicPr>
          <p:nvPr/>
        </p:nvPicPr>
        <p:blipFill>
          <a:blip r:embed="rId3"/>
          <a:stretch>
            <a:fillRect/>
          </a:stretch>
        </p:blipFill>
        <p:spPr>
          <a:xfrm>
            <a:off x="5398890" y="1368436"/>
            <a:ext cx="6455184" cy="4379221"/>
          </a:xfrm>
          <a:prstGeom prst="rect">
            <a:avLst/>
          </a:prstGeom>
          <a:ln>
            <a:solidFill>
              <a:schemeClr val="tx1"/>
            </a:solidFill>
          </a:ln>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A75-25FC-4C09-98C3-69D01367898B}"/>
              </a:ext>
            </a:extLst>
          </p:cNvPr>
          <p:cNvSpPr>
            <a:spLocks noGrp="1"/>
          </p:cNvSpPr>
          <p:nvPr>
            <p:ph type="title"/>
          </p:nvPr>
        </p:nvSpPr>
        <p:spPr/>
        <p:txBody>
          <a:bodyPr/>
          <a:lstStyle/>
          <a:p>
            <a:r>
              <a:rPr lang="en-US" dirty="0"/>
              <a:t>Azure Mobile App</a:t>
            </a:r>
          </a:p>
        </p:txBody>
      </p:sp>
      <p:sp>
        <p:nvSpPr>
          <p:cNvPr id="3" name="Text Placeholder 2">
            <a:extLst>
              <a:ext uri="{FF2B5EF4-FFF2-40B4-BE49-F238E27FC236}">
                <a16:creationId xmlns:a16="http://schemas.microsoft.com/office/drawing/2014/main" id="{92D2425E-0200-4004-A31E-E16B934A73B7}"/>
              </a:ext>
            </a:extLst>
          </p:cNvPr>
          <p:cNvSpPr>
            <a:spLocks noGrp="1"/>
          </p:cNvSpPr>
          <p:nvPr>
            <p:ph type="body" sz="quarter" idx="10"/>
          </p:nvPr>
        </p:nvSpPr>
        <p:spPr>
          <a:xfrm>
            <a:off x="584200" y="4189986"/>
            <a:ext cx="11018520" cy="2499146"/>
          </a:xfrm>
        </p:spPr>
        <p:txBody>
          <a:bodyPr/>
          <a:lstStyle/>
          <a:p>
            <a:r>
              <a:rPr lang="en-US" b="1" dirty="0"/>
              <a:t>Stay connected to the cloud </a:t>
            </a:r>
          </a:p>
          <a:p>
            <a:r>
              <a:rPr lang="en-US" b="1" dirty="0"/>
              <a:t>Check status and critical metrics anytime, anywhere</a:t>
            </a:r>
            <a:endParaRPr lang="en-US" dirty="0"/>
          </a:p>
          <a:p>
            <a:r>
              <a:rPr lang="en-US" b="1" dirty="0"/>
              <a:t>Diagnose and fix issues quickly </a:t>
            </a:r>
          </a:p>
          <a:p>
            <a:r>
              <a:rPr lang="en-US" b="1" dirty="0"/>
              <a:t>Run commands to manage your Azure resources</a:t>
            </a:r>
            <a:endParaRPr lang="en-US" dirty="0"/>
          </a:p>
          <a:p>
            <a:endParaRPr lang="en-US" dirty="0"/>
          </a:p>
        </p:txBody>
      </p:sp>
      <p:pic>
        <p:nvPicPr>
          <p:cNvPr id="6" name="Picture 5" descr="Two devices are shown. One has the diagnostic page and the other has the cloud shell console. ">
            <a:extLst>
              <a:ext uri="{FF2B5EF4-FFF2-40B4-BE49-F238E27FC236}">
                <a16:creationId xmlns:a16="http://schemas.microsoft.com/office/drawing/2014/main" id="{002622AD-4417-4C47-B0FC-B019CFD70C1A}"/>
              </a:ext>
            </a:extLst>
          </p:cNvPr>
          <p:cNvPicPr>
            <a:picLocks noChangeAspect="1"/>
          </p:cNvPicPr>
          <p:nvPr/>
        </p:nvPicPr>
        <p:blipFill>
          <a:blip r:embed="rId3"/>
          <a:stretch>
            <a:fillRect/>
          </a:stretch>
        </p:blipFill>
        <p:spPr>
          <a:xfrm>
            <a:off x="2271712" y="1415476"/>
            <a:ext cx="6886575" cy="2505075"/>
          </a:xfrm>
          <a:prstGeom prst="rect">
            <a:avLst/>
          </a:prstGeom>
          <a:ln>
            <a:solidFill>
              <a:schemeClr val="tx1"/>
            </a:solidFill>
          </a:ln>
        </p:spPr>
      </p:pic>
    </p:spTree>
    <p:extLst>
      <p:ext uri="{BB962C8B-B14F-4D97-AF65-F5344CB8AC3E}">
        <p14:creationId xmlns:p14="http://schemas.microsoft.com/office/powerpoint/2010/main" val="37857189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sp>
        <p:nvSpPr>
          <p:cNvPr id="3" name="Text Placeholder 2">
            <a:extLst>
              <a:ext uri="{FF2B5EF4-FFF2-40B4-BE49-F238E27FC236}">
                <a16:creationId xmlns:a16="http://schemas.microsoft.com/office/drawing/2014/main" id="{B1FB2AFE-FB06-4E8B-AA6B-91F5507C9A54}"/>
              </a:ext>
            </a:extLst>
          </p:cNvPr>
          <p:cNvSpPr>
            <a:spLocks noGrp="1"/>
          </p:cNvSpPr>
          <p:nvPr>
            <p:ph type="body" sz="quarter" idx="10"/>
          </p:nvPr>
        </p:nvSpPr>
        <p:spPr>
          <a:xfrm>
            <a:off x="584200" y="1435497"/>
            <a:ext cx="11018520" cy="947952"/>
          </a:xfrm>
        </p:spPr>
        <p:txBody>
          <a:bodyPr/>
          <a:lstStyle/>
          <a:p>
            <a:r>
              <a:rPr lang="en-US" dirty="0"/>
              <a:t>Help and keyboard shortcuts</a:t>
            </a:r>
          </a:p>
          <a:p>
            <a:r>
              <a:rPr lang="en-US" dirty="0"/>
              <a:t>Customizing your experience</a:t>
            </a:r>
          </a:p>
        </p:txBody>
      </p:sp>
    </p:spTree>
    <p:extLst>
      <p:ext uri="{BB962C8B-B14F-4D97-AF65-F5344CB8AC3E}">
        <p14:creationId xmlns:p14="http://schemas.microsoft.com/office/powerpoint/2010/main" val="180272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descr="Cloud shell icon with choice for Bash or PowerShell. ">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 name="Text Placeholder 2">
            <a:extLst>
              <a:ext uri="{FF2B5EF4-FFF2-40B4-BE49-F238E27FC236}">
                <a16:creationId xmlns:a16="http://schemas.microsoft.com/office/drawing/2014/main" id="{EF7B44F8-0D3E-4131-BC1E-F1FBD2E3D4FD}"/>
              </a:ext>
            </a:extLst>
          </p:cNvPr>
          <p:cNvSpPr>
            <a:spLocks noGrp="1"/>
          </p:cNvSpPr>
          <p:nvPr>
            <p:ph type="body" sz="quarter" idx="10"/>
          </p:nvPr>
        </p:nvSpPr>
        <p:spPr>
          <a:xfrm>
            <a:off x="584200" y="1435497"/>
            <a:ext cx="11018520" cy="1698927"/>
          </a:xfrm>
        </p:spPr>
        <p:txBody>
          <a:bodyPr/>
          <a:lstStyle/>
          <a:p>
            <a:r>
              <a:rPr lang="en-US" sz="2400" dirty="0"/>
              <a:t>Configure the Cloud Shell</a:t>
            </a:r>
          </a:p>
          <a:p>
            <a:r>
              <a:rPr lang="en-US" sz="2400" dirty="0"/>
              <a:t>Experiment with Azure PowerShell</a:t>
            </a:r>
          </a:p>
          <a:p>
            <a:r>
              <a:rPr lang="en-US" sz="2400" dirty="0"/>
              <a:t>Experiment with Bash shell</a:t>
            </a:r>
          </a:p>
          <a:p>
            <a:r>
              <a:rPr lang="en-US" sz="2400" dirty="0"/>
              <a:t>Experiment with the Cloud Editor</a:t>
            </a:r>
            <a:endParaRPr lang="en-US" sz="2000" dirty="0"/>
          </a:p>
        </p:txBody>
      </p:sp>
    </p:spTree>
    <p:extLst>
      <p:ext uri="{BB962C8B-B14F-4D97-AF65-F5344CB8AC3E}">
        <p14:creationId xmlns:p14="http://schemas.microsoft.com/office/powerpoint/2010/main" val="3570574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533275"/>
          </a:xfrm>
        </p:spPr>
        <p:txBody>
          <a:bodyPr/>
          <a:lstStyle/>
          <a:p>
            <a:r>
              <a:rPr lang="en-US" dirty="0"/>
              <a:t>Lesson 01: Resource Manager</a:t>
            </a:r>
          </a:p>
          <a:p>
            <a:r>
              <a:rPr lang="en-US" dirty="0"/>
              <a:t>Lesson 02: Azure Portal and Cloud Shell</a:t>
            </a:r>
          </a:p>
          <a:p>
            <a:r>
              <a:rPr lang="en-US" dirty="0"/>
              <a:t>Lesson 03: Azure PowerShell and CLI</a:t>
            </a:r>
          </a:p>
          <a:p>
            <a:r>
              <a:rPr lang="en-US" dirty="0"/>
              <a:t>Lesson 04: ARM Templates</a:t>
            </a:r>
          </a:p>
          <a:p>
            <a:r>
              <a:rPr lang="en-US" dirty="0"/>
              <a:t>Lesson 05: Module 03 Lab and Review</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2499146"/>
          </a:xfrm>
        </p:spPr>
        <p:txBody>
          <a:bodyPr/>
          <a:lstStyle/>
          <a:p>
            <a:r>
              <a:rPr lang="en-US" dirty="0"/>
              <a:t>Azure PowerShell</a:t>
            </a:r>
          </a:p>
          <a:p>
            <a:r>
              <a:rPr lang="en-US" dirty="0"/>
              <a:t>PowerShell Cmdlets and Modules</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PowerShell Cmdlets and Modules</a:t>
            </a:r>
          </a:p>
        </p:txBody>
      </p:sp>
      <p:sp>
        <p:nvSpPr>
          <p:cNvPr id="3" name="Text Placeholder 2">
            <a:extLst>
              <a:ext uri="{FF2B5EF4-FFF2-40B4-BE49-F238E27FC236}">
                <a16:creationId xmlns:a16="http://schemas.microsoft.com/office/drawing/2014/main" id="{99FBF45B-26BC-47C8-BE5F-05978CDEB8EE}"/>
              </a:ext>
            </a:extLst>
          </p:cNvPr>
          <p:cNvSpPr>
            <a:spLocks noGrp="1"/>
          </p:cNvSpPr>
          <p:nvPr>
            <p:ph type="body" sz="quarter" idx="10"/>
          </p:nvPr>
        </p:nvSpPr>
        <p:spPr>
          <a:xfrm>
            <a:off x="437444" y="4506075"/>
            <a:ext cx="10738556" cy="1982081"/>
          </a:xfrm>
        </p:spPr>
        <p:txBody>
          <a:bodyPr/>
          <a:lstStyle/>
          <a:p>
            <a:r>
              <a:rPr lang="en-US" dirty="0"/>
              <a:t>Cmdlets follow a verb-noun naming convention; shipped in modules</a:t>
            </a:r>
          </a:p>
          <a:p>
            <a:r>
              <a:rPr lang="en-US" dirty="0"/>
              <a:t>Modules are a DLL file with the code to process each cmdlet</a:t>
            </a:r>
          </a:p>
          <a:p>
            <a:r>
              <a:rPr lang="en-US" dirty="0"/>
              <a:t>Load cmdlets by loading the module containing them</a:t>
            </a:r>
          </a:p>
          <a:p>
            <a:r>
              <a:rPr lang="en-US" dirty="0"/>
              <a:t>Use </a:t>
            </a:r>
            <a:r>
              <a:rPr lang="en-US" b="1" dirty="0"/>
              <a:t>Get-Modules </a:t>
            </a:r>
            <a:r>
              <a:rPr lang="en-US" dirty="0"/>
              <a:t>to see a list of loaded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1952978" y="1343360"/>
            <a:ext cx="8376356" cy="2862322"/>
          </a:xfrm>
          <a:prstGeom prst="rect">
            <a:avLst/>
          </a:prstGeom>
        </p:spPr>
        <p:txBody>
          <a:bodyPr wrap="square">
            <a:sp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081338" algn="l"/>
              </a:tabLst>
            </a:pPr>
            <a:r>
              <a:rPr lang="en-US" sz="2000" dirty="0">
                <a:latin typeface="Consolas" panose="020B0609020204030204" pitchFamily="49" charset="0"/>
              </a:rPr>
              <a:t>Manifest   3.1.0.0    Microsoft.PowerShell.Management     </a:t>
            </a:r>
          </a:p>
          <a:p>
            <a:pPr>
              <a:tabLst>
                <a:tab pos="3081338" algn="l"/>
              </a:tabLst>
            </a:pPr>
            <a:r>
              <a:rPr lang="en-US" sz="2000" dirty="0">
                <a:latin typeface="Consolas" panose="020B0609020204030204" pitchFamily="49" charset="0"/>
              </a:rPr>
              <a:t>Manifest   3.1.0.0    Microsoft.PowerShell.Utility</a:t>
            </a:r>
          </a:p>
          <a:p>
            <a:pPr>
              <a:tabLst>
                <a:tab pos="3081338" algn="l"/>
              </a:tabLst>
            </a:pPr>
            <a:r>
              <a:rPr lang="en-US" sz="2000" dirty="0">
                <a:latin typeface="Consolas" panose="020B0609020204030204" pitchFamily="49" charset="0"/>
              </a:rPr>
              <a:t>Binary     1.0.0.1	PackageManagement</a:t>
            </a:r>
          </a:p>
          <a:p>
            <a:pPr>
              <a:tabLst>
                <a:tab pos="3081338" algn="l"/>
              </a:tabLst>
            </a:pPr>
            <a:r>
              <a:rPr lang="en-US" sz="2000" dirty="0">
                <a:latin typeface="Consolas" panose="020B0609020204030204" pitchFamily="49" charset="0"/>
              </a:rPr>
              <a:t>Script     1.0.0.1	PowerShellGet</a:t>
            </a:r>
          </a:p>
          <a:p>
            <a:pPr>
              <a:tabLst>
                <a:tab pos="3081338" algn="l"/>
              </a:tabLst>
            </a:pPr>
            <a:r>
              <a:rPr lang="en-US" sz="2000" dirty="0">
                <a:latin typeface="Consolas" panose="020B0609020204030204" pitchFamily="49" charset="0"/>
              </a:rPr>
              <a:t>Script     2.0.0      PSReadline                          </a:t>
            </a:r>
            <a:endParaRPr lang="en-US" dirty="0">
              <a:latin typeface="Consolas" panose="020B0609020204030204" pitchFamily="49" charset="0"/>
            </a:endParaRP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Az module</a:t>
            </a:r>
          </a:p>
          <a:p>
            <a:pPr marL="342900" indent="-342900">
              <a:spcBef>
                <a:spcPts val="0"/>
              </a:spcBef>
              <a:buFont typeface="Arial" panose="020B0604020202020204" pitchFamily="34" charset="0"/>
              <a:buChar char="•"/>
            </a:pPr>
            <a:r>
              <a:rPr lang="en-US" dirty="0"/>
              <a:t>Install NuGet (if needed)</a:t>
            </a:r>
          </a:p>
          <a:p>
            <a:pPr marL="342900" indent="-342900">
              <a:spcBef>
                <a:spcPts val="0"/>
              </a:spcBef>
              <a:buFont typeface="Arial" panose="020B0604020202020204" pitchFamily="34" charset="0"/>
              <a:buChar char="•"/>
            </a:pPr>
            <a:r>
              <a:rPr lang="en-US" dirty="0"/>
              <a:t>Trust the repository</a:t>
            </a:r>
          </a:p>
          <a:p>
            <a:pPr marL="342900" indent="-342900">
              <a:spcBef>
                <a:spcPts val="0"/>
              </a:spcBef>
              <a:buFont typeface="Arial" panose="020B0604020202020204" pitchFamily="34" charset="0"/>
              <a:buChar char="•"/>
            </a:pPr>
            <a:r>
              <a:rPr lang="en-US" dirty="0"/>
              <a:t>Connect to Azure and view your subscription information</a:t>
            </a:r>
          </a:p>
          <a:p>
            <a:pPr marL="342900" indent="-342900">
              <a:spcBef>
                <a:spcPts val="0"/>
              </a:spcBef>
              <a:buFont typeface="Arial" panose="020B0604020202020204" pitchFamily="34" charset="0"/>
              <a:buChar char="•"/>
            </a:pPr>
            <a:r>
              <a:rPr lang="en-US"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CLI </a:t>
            </a:r>
          </a:p>
          <a:p>
            <a:pPr marL="342900" indent="-342900">
              <a:spcBef>
                <a:spcPts val="0"/>
              </a:spcBef>
              <a:buFont typeface="Arial" panose="020B0604020202020204" pitchFamily="34" charset="0"/>
              <a:buChar char="•"/>
            </a:pPr>
            <a:r>
              <a:rPr lang="en-US" dirty="0"/>
              <a:t>Verify the CLI installation</a:t>
            </a:r>
          </a:p>
          <a:p>
            <a:pPr marL="342900" indent="-342900">
              <a:spcBef>
                <a:spcPts val="0"/>
              </a:spcBef>
              <a:buFont typeface="Arial" panose="020B0604020202020204" pitchFamily="34" charset="0"/>
              <a:buChar char="•"/>
            </a:pPr>
            <a:r>
              <a:rPr lang="en-US" dirty="0"/>
              <a:t>Login to Azure</a:t>
            </a:r>
          </a:p>
          <a:p>
            <a:pPr marL="342900" indent="-342900">
              <a:spcBef>
                <a:spcPts val="0"/>
              </a:spcBef>
              <a:buFont typeface="Arial" panose="020B0604020202020204" pitchFamily="34" charset="0"/>
              <a:buChar char="•"/>
            </a:pPr>
            <a:r>
              <a:rPr lang="en-US" dirty="0"/>
              <a:t>Create a resource group</a:t>
            </a:r>
          </a:p>
          <a:p>
            <a:pPr marL="342900" indent="-342900">
              <a:spcBef>
                <a:spcPts val="0"/>
              </a:spcBef>
              <a:buFont typeface="Arial" panose="020B0604020202020204" pitchFamily="34" charset="0"/>
              <a:buChar char="•"/>
            </a:pPr>
            <a:r>
              <a:rPr lang="en-US"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ARM Templates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358116"/>
          </a:xfrm>
        </p:spPr>
        <p:txBody>
          <a:bodyPr/>
          <a:lstStyle/>
          <a:p>
            <a:r>
              <a:rPr lang="en-US" sz="2400" dirty="0"/>
              <a:t>Template Advantages</a:t>
            </a:r>
          </a:p>
          <a:p>
            <a:r>
              <a:rPr lang="en-US" sz="2400" dirty="0"/>
              <a:t>Template Schema</a:t>
            </a:r>
          </a:p>
          <a:p>
            <a:r>
              <a:rPr lang="en-US" sz="2400" dirty="0"/>
              <a:t>Template Parameters</a:t>
            </a:r>
          </a:p>
          <a:p>
            <a:r>
              <a:rPr lang="en-US" sz="2400" dirty="0"/>
              <a:t>Template Variables</a:t>
            </a:r>
          </a:p>
          <a:p>
            <a:r>
              <a:rPr lang="en-US" sz="2400" dirty="0"/>
              <a:t>Template Functions</a:t>
            </a:r>
          </a:p>
          <a:p>
            <a:r>
              <a:rPr lang="en-US" sz="2400" dirty="0"/>
              <a:t>Template Resources </a:t>
            </a:r>
          </a:p>
          <a:p>
            <a:r>
              <a:rPr lang="en-US" sz="2400" dirty="0"/>
              <a:t>Template Outputs </a:t>
            </a:r>
          </a:p>
          <a:p>
            <a:r>
              <a:rPr lang="en-US" sz="2400" dirty="0"/>
              <a:t>QuickStart Templates</a:t>
            </a:r>
          </a:p>
          <a:p>
            <a:r>
              <a:rPr lang="en-US" sz="2400" dirty="0"/>
              <a:t>Demonstration – QuickStart Templates</a:t>
            </a:r>
          </a:p>
          <a:p>
            <a:r>
              <a:rPr lang="en-US" sz="2400" dirty="0"/>
              <a:t>Demonstration – Run Templates with PowerShell</a:t>
            </a:r>
          </a:p>
        </p:txBody>
      </p:sp>
    </p:spTree>
    <p:extLst>
      <p:ext uri="{BB962C8B-B14F-4D97-AF65-F5344CB8AC3E}">
        <p14:creationId xmlns:p14="http://schemas.microsoft.com/office/powerpoint/2010/main" val="2826168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Template Advantages</a:t>
            </a:r>
          </a:p>
        </p:txBody>
      </p:sp>
      <p:sp>
        <p:nvSpPr>
          <p:cNvPr id="6" name="Text Placeholder 5"/>
          <p:cNvSpPr>
            <a:spLocks noGrp="1"/>
          </p:cNvSpPr>
          <p:nvPr>
            <p:ph type="body" sz="quarter" idx="10"/>
          </p:nvPr>
        </p:nvSpPr>
        <p:spPr>
          <a:xfrm>
            <a:off x="584200" y="1589479"/>
            <a:ext cx="6196610" cy="3533275"/>
          </a:xfrm>
        </p:spPr>
        <p:txBody>
          <a:bodyPr/>
          <a:lstStyle/>
          <a:p>
            <a:r>
              <a:rPr lang="en-US" dirty="0"/>
              <a:t>Improves consistency</a:t>
            </a:r>
          </a:p>
          <a:p>
            <a:r>
              <a:rPr lang="en-US" dirty="0"/>
              <a:t>Express complex deployments</a:t>
            </a:r>
          </a:p>
          <a:p>
            <a:r>
              <a:rPr lang="en-US" dirty="0"/>
              <a:t>Reduce manual, error prone tasks</a:t>
            </a:r>
          </a:p>
          <a:p>
            <a:r>
              <a:rPr lang="en-US" dirty="0"/>
              <a:t>Express requirements through code</a:t>
            </a:r>
          </a:p>
          <a:p>
            <a:r>
              <a:rPr lang="en-US" dirty="0"/>
              <a:t>Promotes reuse</a:t>
            </a:r>
          </a:p>
          <a:p>
            <a:r>
              <a:rPr lang="en-US" dirty="0"/>
              <a:t>Modular and can be linked</a:t>
            </a:r>
          </a:p>
          <a:p>
            <a:r>
              <a:rPr lang="en-US" dirty="0"/>
              <a:t>Simplifies orchestration</a:t>
            </a:r>
          </a:p>
        </p:txBody>
      </p:sp>
      <p:grpSp>
        <p:nvGrpSpPr>
          <p:cNvPr id="5" name="Group 4" descr="An ARM template is shown being deployed in Development, Production, and Quality Assurance. ">
            <a:extLst>
              <a:ext uri="{FF2B5EF4-FFF2-40B4-BE49-F238E27FC236}">
                <a16:creationId xmlns:a16="http://schemas.microsoft.com/office/drawing/2014/main" id="{17DBA4EE-1510-4FEB-9A72-0F49DC88BBAB}"/>
              </a:ext>
            </a:extLst>
          </p:cNvPr>
          <p:cNvGrpSpPr/>
          <p:nvPr/>
        </p:nvGrpSpPr>
        <p:grpSpPr>
          <a:xfrm>
            <a:off x="7264146" y="1461317"/>
            <a:ext cx="3368185" cy="3675560"/>
            <a:chOff x="409260" y="1290889"/>
            <a:chExt cx="2908098" cy="3675560"/>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290889"/>
              <a:ext cx="1790301" cy="642523"/>
            </a:xfrm>
            <a:prstGeom prst="rect">
              <a:avLst/>
            </a:prstGeom>
            <a:solidFill>
              <a:srgbClr val="EBF1D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ARM</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Template</a:t>
              </a:r>
            </a:p>
          </p:txBody>
        </p: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Development</a:t>
              </a:r>
            </a:p>
          </p:txBody>
        </p: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Quality</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Assurance</a:t>
              </a:r>
            </a:p>
          </p:txBody>
        </p: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accent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Production</a:t>
              </a:r>
            </a:p>
          </p:txBody>
        </p:sp>
        <p:cxnSp>
          <p:nvCxnSpPr>
            <p:cNvPr id="12" name="Connector: Elbow 11">
              <a:extLst>
                <a:ext uri="{FF2B5EF4-FFF2-40B4-BE49-F238E27FC236}">
                  <a16:creationId xmlns:a16="http://schemas.microsoft.com/office/drawing/2014/main" id="{F1E99D06-8763-496C-887D-A73563BD1E76}"/>
                </a:ext>
              </a:extLst>
            </p:cNvPr>
            <p:cNvCxnSpPr>
              <a:stCxn id="7" idx="2"/>
              <a:endCxn id="8" idx="1"/>
            </p:cNvCxnSpPr>
            <p:nvPr/>
          </p:nvCxnSpPr>
          <p:spPr>
            <a:xfrm rot="16200000" flipH="1">
              <a:off x="1083496" y="2154327"/>
              <a:ext cx="6644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1" y="2666152"/>
              <a:ext cx="168812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6" y="3177977"/>
              <a:ext cx="27117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3" name="Text Placeholder 2">
            <a:extLst>
              <a:ext uri="{FF2B5EF4-FFF2-40B4-BE49-F238E27FC236}">
                <a16:creationId xmlns:a16="http://schemas.microsoft.com/office/drawing/2014/main" id="{A5B1496A-E9C4-4C45-8101-7C5DB568F14E}"/>
              </a:ext>
            </a:extLst>
          </p:cNvPr>
          <p:cNvSpPr>
            <a:spLocks noGrp="1"/>
          </p:cNvSpPr>
          <p:nvPr>
            <p:ph type="body" sz="quarter" idx="10"/>
          </p:nvPr>
        </p:nvSpPr>
        <p:spPr>
          <a:xfrm>
            <a:off x="584200" y="1435497"/>
            <a:ext cx="5275247" cy="3791807"/>
          </a:xfrm>
        </p:spPr>
        <p:txBody>
          <a:bodyPr/>
          <a:lstStyle/>
          <a:p>
            <a:r>
              <a:rPr lang="en-US" dirty="0"/>
              <a:t>Defines all the Resource Manager resources in a deployment</a:t>
            </a:r>
          </a:p>
          <a:p>
            <a:r>
              <a:rPr lang="en-US" dirty="0"/>
              <a:t>Written in JSON</a:t>
            </a:r>
          </a:p>
          <a:p>
            <a:r>
              <a:rPr lang="en-US" dirty="0"/>
              <a:t>A collection of key-value pairs</a:t>
            </a:r>
          </a:p>
          <a:p>
            <a:r>
              <a:rPr lang="en-US" dirty="0"/>
              <a:t>Each key is a string</a:t>
            </a:r>
          </a:p>
          <a:p>
            <a:r>
              <a:rPr lang="en-US" dirty="0"/>
              <a:t>Each values can be a string, number, Boolean expression, list of values, object </a:t>
            </a:r>
          </a:p>
        </p:txBody>
      </p:sp>
      <p:sp>
        <p:nvSpPr>
          <p:cNvPr id="4" name="Rectangle 3">
            <a:extLst>
              <a:ext uri="{FF2B5EF4-FFF2-40B4-BE49-F238E27FC236}">
                <a16:creationId xmlns:a16="http://schemas.microsoft.com/office/drawing/2014/main" id="{C1CF7015-6340-491E-BD3D-FA6E3242D05F}"/>
              </a:ext>
            </a:extLst>
          </p:cNvPr>
          <p:cNvSpPr/>
          <p:nvPr/>
        </p:nvSpPr>
        <p:spPr>
          <a:xfrm>
            <a:off x="5860751" y="1069902"/>
            <a:ext cx="6104958" cy="4524315"/>
          </a:xfrm>
          <a:prstGeom prst="rect">
            <a:avLst/>
          </a:prstGeom>
        </p:spPr>
        <p:txBody>
          <a:bodyPr wrap="square" anchor="t">
            <a:spAutoFit/>
          </a:bodyPr>
          <a:lstStyle/>
          <a:p>
            <a:r>
              <a:rPr lang="en-US" sz="2400" dirty="0">
                <a:latin typeface="Consolas" panose="020B0609020204030204" pitchFamily="49" charset="0"/>
              </a:rPr>
              <a:t>{</a:t>
            </a:r>
            <a:endParaRPr lang="en-US" dirty="0"/>
          </a:p>
          <a:p>
            <a:r>
              <a:rPr lang="en-US" sz="2400" dirty="0">
                <a:latin typeface="Consolas" panose="020B0609020204030204" pitchFamily="49" charset="0"/>
              </a:rPr>
              <a:t>    "$schema": 	"http://schema.management.</a:t>
            </a:r>
            <a:endParaRPr lang="en-US" dirty="0"/>
          </a:p>
          <a:p>
            <a:r>
              <a:rPr lang="en-US" sz="2400" dirty="0">
                <a:latin typeface="Consolas" panose="020B0609020204030204" pitchFamily="49" charset="0"/>
              </a:rPr>
              <a:t>	azure.com/schemas/2019-04-	01/deploymentTemplate.json#",</a:t>
            </a:r>
            <a:endParaRPr lang="en-US" dirty="0"/>
          </a:p>
          <a:p>
            <a:r>
              <a:rPr lang="en-US" sz="2400" dirty="0">
                <a:latin typeface="Consolas" panose="020B0609020204030204" pitchFamily="49" charset="0"/>
              </a:rPr>
              <a:t>    "contentVersion": "",</a:t>
            </a:r>
            <a:endParaRPr lang="en-US" dirty="0"/>
          </a:p>
          <a:p>
            <a:r>
              <a:rPr lang="en-US" sz="2400" dirty="0">
                <a:latin typeface="Consolas"/>
              </a:rPr>
              <a:t>    "parameters": {},</a:t>
            </a:r>
            <a:endParaRPr lang="en-US" dirty="0"/>
          </a:p>
          <a:p>
            <a:r>
              <a:rPr lang="en-US" sz="2400" dirty="0">
                <a:latin typeface="Consolas"/>
              </a:rPr>
              <a:t>    "variables": {},</a:t>
            </a:r>
            <a:endParaRPr lang="en-US" dirty="0"/>
          </a:p>
          <a:p>
            <a:r>
              <a:rPr lang="en-US" sz="2400" dirty="0">
                <a:latin typeface="Consolas"/>
              </a:rPr>
              <a:t>    "functions": [],</a:t>
            </a:r>
            <a:endParaRPr lang="en-US" dirty="0"/>
          </a:p>
          <a:p>
            <a:r>
              <a:rPr lang="en-US" sz="2400" dirty="0">
                <a:latin typeface="Consolas"/>
              </a:rPr>
              <a:t>    "resources": [],</a:t>
            </a:r>
            <a:endParaRPr lang="en-US" dirty="0">
              <a:latin typeface="Consolas"/>
            </a:endParaRPr>
          </a:p>
          <a:p>
            <a:r>
              <a:rPr lang="en-US" sz="2400" dirty="0">
                <a:latin typeface="Consolas"/>
              </a:rPr>
              <a:t>    "outputs": {}</a:t>
            </a:r>
            <a:endParaRPr lang="en-US" dirty="0"/>
          </a:p>
          <a:p>
            <a:r>
              <a:rPr lang="en-US" sz="2400" dirty="0">
                <a:latin typeface="Consolas" panose="020B0609020204030204" pitchFamily="49" charset="0"/>
              </a:rPr>
              <a:t>}</a:t>
            </a:r>
            <a:endParaRPr lang="en-US" dirty="0"/>
          </a:p>
        </p:txBody>
      </p:sp>
    </p:spTree>
    <p:extLst>
      <p:ext uri="{BB962C8B-B14F-4D97-AF65-F5344CB8AC3E}">
        <p14:creationId xmlns:p14="http://schemas.microsoft.com/office/powerpoint/2010/main" val="4539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3" name="Text Placeholder 2">
            <a:extLst>
              <a:ext uri="{FF2B5EF4-FFF2-40B4-BE49-F238E27FC236}">
                <a16:creationId xmlns:a16="http://schemas.microsoft.com/office/drawing/2014/main" id="{552BED16-1B3D-4D72-A55A-005908060932}"/>
              </a:ext>
            </a:extLst>
          </p:cNvPr>
          <p:cNvSpPr>
            <a:spLocks noGrp="1"/>
          </p:cNvSpPr>
          <p:nvPr>
            <p:ph type="body" sz="quarter" idx="10"/>
          </p:nvPr>
        </p:nvSpPr>
        <p:spPr>
          <a:xfrm>
            <a:off x="584200" y="1435497"/>
            <a:ext cx="4490720" cy="3964162"/>
          </a:xfrm>
        </p:spPr>
        <p:txBody>
          <a:bodyPr/>
          <a:lstStyle/>
          <a:p>
            <a:r>
              <a:rPr lang="en-US" dirty="0"/>
              <a:t>Specify which values are configurable when the template runs</a:t>
            </a:r>
          </a:p>
          <a:p>
            <a:r>
              <a:rPr lang="en-US" dirty="0"/>
              <a:t>This example has two parameters: one for a VM’s username (adminUsername), and one for its password (adminPassword)</a:t>
            </a:r>
          </a:p>
        </p:txBody>
      </p:sp>
      <p:sp>
        <p:nvSpPr>
          <p:cNvPr id="4" name="Rectangle 3">
            <a:extLst>
              <a:ext uri="{FF2B5EF4-FFF2-40B4-BE49-F238E27FC236}">
                <a16:creationId xmlns:a16="http://schemas.microsoft.com/office/drawing/2014/main" id="{CB0E2F39-4978-4F8D-A10B-494C4BFD1A38}"/>
              </a:ext>
            </a:extLst>
          </p:cNvPr>
          <p:cNvSpPr/>
          <p:nvPr/>
        </p:nvSpPr>
        <p:spPr>
          <a:xfrm>
            <a:off x="5475110" y="1265018"/>
            <a:ext cx="6468533" cy="4401205"/>
          </a:xfrm>
          <a:prstGeom prst="rect">
            <a:avLst/>
          </a:prstGeom>
        </p:spPr>
        <p:txBody>
          <a:bodyPr wrap="square" anchor="t">
            <a:spAutoFit/>
          </a:bodyPr>
          <a:lstStyle/>
          <a:p>
            <a:r>
              <a:rPr lang="en-US" sz="2000" dirty="0">
                <a:latin typeface="Consolas" panose="020B0609020204030204" pitchFamily="49" charset="0"/>
              </a:rPr>
              <a:t>"parameters": {</a:t>
            </a:r>
          </a:p>
          <a:p>
            <a:r>
              <a:rPr lang="en-US" sz="2000" dirty="0">
                <a:latin typeface="Consolas" panose="020B0609020204030204" pitchFamily="49" charset="0"/>
              </a:rPr>
              <a:t>  "adminUsername": {</a:t>
            </a:r>
          </a:p>
          <a:p>
            <a:r>
              <a:rPr lang="en-US" sz="2000" dirty="0">
                <a:latin typeface="Consolas" panose="020B0609020204030204" pitchFamily="49" charset="0"/>
              </a:rPr>
              <a:t>    "type": "string",</a:t>
            </a:r>
          </a:p>
          <a:p>
            <a:r>
              <a:rPr lang="en-US" sz="2000" dirty="0">
                <a:latin typeface="Consolas" panose="020B0609020204030204" pitchFamily="49" charset="0"/>
              </a:rPr>
              <a:t>    "metadata": {</a:t>
            </a:r>
          </a:p>
          <a:p>
            <a:r>
              <a:rPr lang="en-US" sz="2000" dirty="0">
                <a:latin typeface="Consolas"/>
              </a:rPr>
              <a:t>      "description": "Username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"adminPassword": {</a:t>
            </a:r>
          </a:p>
          <a:p>
            <a:r>
              <a:rPr lang="en-US" sz="2000" dirty="0">
                <a:latin typeface="Consolas" panose="020B0609020204030204" pitchFamily="49" charset="0"/>
              </a:rPr>
              <a:t>    "type": "securestring",</a:t>
            </a:r>
          </a:p>
          <a:p>
            <a:r>
              <a:rPr lang="en-US" sz="2000" dirty="0">
                <a:latin typeface="Consolas" panose="020B0609020204030204" pitchFamily="49" charset="0"/>
              </a:rPr>
              <a:t>    "metadata": {</a:t>
            </a:r>
          </a:p>
          <a:p>
            <a:r>
              <a:rPr lang="en-US" sz="2000" dirty="0">
                <a:latin typeface="Consolas"/>
              </a:rPr>
              <a:t>      "description": "Password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75D-F3AB-4FFB-AF7F-504020703A49}"/>
              </a:ext>
            </a:extLst>
          </p:cNvPr>
          <p:cNvSpPr>
            <a:spLocks noGrp="1"/>
          </p:cNvSpPr>
          <p:nvPr>
            <p:ph type="title"/>
          </p:nvPr>
        </p:nvSpPr>
        <p:spPr/>
        <p:txBody>
          <a:bodyPr/>
          <a:lstStyle/>
          <a:p>
            <a:r>
              <a:rPr lang="en-US" dirty="0"/>
              <a:t>Template Variables</a:t>
            </a:r>
          </a:p>
        </p:txBody>
      </p:sp>
      <p:sp>
        <p:nvSpPr>
          <p:cNvPr id="3" name="Text Placeholder 2">
            <a:extLst>
              <a:ext uri="{FF2B5EF4-FFF2-40B4-BE49-F238E27FC236}">
                <a16:creationId xmlns:a16="http://schemas.microsoft.com/office/drawing/2014/main" id="{67EFF03A-8009-438F-B3F8-C7665CD78307}"/>
              </a:ext>
            </a:extLst>
          </p:cNvPr>
          <p:cNvSpPr>
            <a:spLocks noGrp="1"/>
          </p:cNvSpPr>
          <p:nvPr>
            <p:ph type="body" sz="quarter" idx="10"/>
          </p:nvPr>
        </p:nvSpPr>
        <p:spPr>
          <a:xfrm>
            <a:off x="584200" y="1435497"/>
            <a:ext cx="4550508" cy="3619452"/>
          </a:xfrm>
        </p:spPr>
        <p:txBody>
          <a:bodyPr/>
          <a:lstStyle/>
          <a:p>
            <a:r>
              <a:rPr lang="en-US" dirty="0"/>
              <a:t>Define values that are used throughout the template</a:t>
            </a:r>
          </a:p>
          <a:p>
            <a:r>
              <a:rPr lang="en-US" dirty="0"/>
              <a:t>Makes your templates easier to maintain</a:t>
            </a:r>
          </a:p>
          <a:p>
            <a:r>
              <a:rPr lang="en-US" dirty="0"/>
              <a:t>This example provides variables that describe networking features for a virtual machine</a:t>
            </a:r>
          </a:p>
        </p:txBody>
      </p:sp>
      <p:sp>
        <p:nvSpPr>
          <p:cNvPr id="4" name="Rectangle 3">
            <a:extLst>
              <a:ext uri="{FF2B5EF4-FFF2-40B4-BE49-F238E27FC236}">
                <a16:creationId xmlns:a16="http://schemas.microsoft.com/office/drawing/2014/main" id="{9E5E1274-7427-427C-8FFC-DCDBB3DEBD8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"variables": {</a:t>
            </a:r>
          </a:p>
          <a:p>
            <a:r>
              <a:rPr lang="en-US" sz="2000" dirty="0">
                <a:latin typeface="Consolas" panose="020B0609020204030204" pitchFamily="49" charset="0"/>
              </a:rPr>
              <a:t>  "nicName": "myVMNic",</a:t>
            </a:r>
          </a:p>
          <a:p>
            <a:r>
              <a:rPr lang="en-US" sz="2000" dirty="0">
                <a:latin typeface="Consolas" panose="020B0609020204030204" pitchFamily="49" charset="0"/>
              </a:rPr>
              <a:t>  "addressPrefix": "10.0.0.0/16",</a:t>
            </a:r>
          </a:p>
          <a:p>
            <a:r>
              <a:rPr lang="en-US" sz="2000" dirty="0">
                <a:latin typeface="Consolas" panose="020B0609020204030204" pitchFamily="49" charset="0"/>
              </a:rPr>
              <a:t>  "subnetName": "Subnet",</a:t>
            </a:r>
          </a:p>
          <a:p>
            <a:r>
              <a:rPr lang="en-US" sz="2000" dirty="0">
                <a:latin typeface="Consolas" panose="020B0609020204030204" pitchFamily="49" charset="0"/>
              </a:rPr>
              <a:t>  "subnetPrefix": "10.0.0.0/24",</a:t>
            </a:r>
          </a:p>
          <a:p>
            <a:r>
              <a:rPr lang="en-US" sz="2000" dirty="0">
                <a:latin typeface="Consolas" panose="020B0609020204030204" pitchFamily="49" charset="0"/>
              </a:rPr>
              <a:t>  "publicIPAddressName": "myPublicIP",</a:t>
            </a:r>
          </a:p>
          <a:p>
            <a:r>
              <a:rPr lang="en-US" sz="2000" dirty="0">
                <a:latin typeface="Consolas" panose="020B0609020204030204" pitchFamily="49" charset="0"/>
              </a:rPr>
              <a:t>  "virtualNetworkName": "MyVNET"</a:t>
            </a:r>
          </a:p>
          <a:p>
            <a:r>
              <a:rPr lang="en-US" sz="2000" dirty="0">
                <a:latin typeface="Consolas" panose="020B0609020204030204" pitchFamily="49" charset="0"/>
              </a:rPr>
              <a:t>}</a:t>
            </a:r>
          </a:p>
        </p:txBody>
      </p:sp>
    </p:spTree>
    <p:extLst>
      <p:ext uri="{BB962C8B-B14F-4D97-AF65-F5344CB8AC3E}">
        <p14:creationId xmlns:p14="http://schemas.microsoft.com/office/powerpoint/2010/main" val="1998244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D21D-1FDD-4C2F-923B-D3ACA5BE99DC}"/>
              </a:ext>
            </a:extLst>
          </p:cNvPr>
          <p:cNvSpPr>
            <a:spLocks noGrp="1"/>
          </p:cNvSpPr>
          <p:nvPr>
            <p:ph type="title"/>
          </p:nvPr>
        </p:nvSpPr>
        <p:spPr/>
        <p:txBody>
          <a:bodyPr/>
          <a:lstStyle/>
          <a:p>
            <a:r>
              <a:rPr lang="en-US" dirty="0"/>
              <a:t>Template Functions</a:t>
            </a:r>
          </a:p>
        </p:txBody>
      </p:sp>
      <p:sp>
        <p:nvSpPr>
          <p:cNvPr id="3" name="Text Placeholder 2">
            <a:extLst>
              <a:ext uri="{FF2B5EF4-FFF2-40B4-BE49-F238E27FC236}">
                <a16:creationId xmlns:a16="http://schemas.microsoft.com/office/drawing/2014/main" id="{DA4FFA97-CA8B-4267-BB40-970B8134B3C5}"/>
              </a:ext>
            </a:extLst>
          </p:cNvPr>
          <p:cNvSpPr>
            <a:spLocks noGrp="1"/>
          </p:cNvSpPr>
          <p:nvPr>
            <p:ph type="body" sz="quarter" idx="10"/>
          </p:nvPr>
        </p:nvSpPr>
        <p:spPr>
          <a:xfrm>
            <a:off x="584200" y="1435496"/>
            <a:ext cx="4578927" cy="4614321"/>
          </a:xfrm>
        </p:spPr>
        <p:txBody>
          <a:bodyPr/>
          <a:lstStyle/>
          <a:p>
            <a:r>
              <a:rPr lang="en-US" dirty="0"/>
              <a:t>Reusable procedures</a:t>
            </a:r>
          </a:p>
          <a:p>
            <a:r>
              <a:rPr lang="en-US" dirty="0"/>
              <a:t>Makes the template easier to maintain</a:t>
            </a:r>
          </a:p>
          <a:p>
            <a:r>
              <a:rPr lang="en-US" dirty="0"/>
              <a:t>This function creates a unique name - use when creating resources that have globally unique naming requirements</a:t>
            </a:r>
          </a:p>
          <a:p>
            <a:endParaRPr lang="en-US" dirty="0"/>
          </a:p>
          <a:p>
            <a:endParaRPr lang="en-US" dirty="0"/>
          </a:p>
        </p:txBody>
      </p:sp>
      <p:sp>
        <p:nvSpPr>
          <p:cNvPr id="4" name="Rectangle 3">
            <a:extLst>
              <a:ext uri="{FF2B5EF4-FFF2-40B4-BE49-F238E27FC236}">
                <a16:creationId xmlns:a16="http://schemas.microsoft.com/office/drawing/2014/main" id="{4F3DDD07-3E6B-42B3-8965-176A8EBB13FA}"/>
              </a:ext>
            </a:extLst>
          </p:cNvPr>
          <p:cNvSpPr/>
          <p:nvPr/>
        </p:nvSpPr>
        <p:spPr>
          <a:xfrm>
            <a:off x="5676157" y="1076265"/>
            <a:ext cx="6237724" cy="5016758"/>
          </a:xfrm>
          <a:prstGeom prst="rect">
            <a:avLst/>
          </a:prstGeom>
        </p:spPr>
        <p:txBody>
          <a:bodyPr wrap="square">
            <a:spAutoFit/>
          </a:bodyPr>
          <a:lstStyle/>
          <a:p>
            <a:r>
              <a:rPr lang="en-US" sz="2000" dirty="0">
                <a:latin typeface="Consolas" panose="020B0609020204030204" pitchFamily="49" charset="0"/>
              </a:rPr>
              <a:t>"functions": [</a:t>
            </a:r>
          </a:p>
          <a:p>
            <a:r>
              <a:rPr lang="en-US" sz="2000" dirty="0">
                <a:latin typeface="Consolas" panose="020B0609020204030204" pitchFamily="49" charset="0"/>
              </a:rPr>
              <a:t>  {</a:t>
            </a:r>
          </a:p>
          <a:p>
            <a:r>
              <a:rPr lang="en-US" sz="2000" dirty="0">
                <a:latin typeface="Consolas" panose="020B0609020204030204" pitchFamily="49" charset="0"/>
              </a:rPr>
              <a:t>    "namespace": "contoso",</a:t>
            </a:r>
          </a:p>
          <a:p>
            <a:r>
              <a:rPr lang="en-US" sz="2000" dirty="0">
                <a:latin typeface="Consolas" panose="020B0609020204030204" pitchFamily="49" charset="0"/>
              </a:rPr>
              <a:t>    "members": {</a:t>
            </a:r>
          </a:p>
          <a:p>
            <a:r>
              <a:rPr lang="en-US" sz="2000" dirty="0">
                <a:latin typeface="Consolas" panose="020B0609020204030204" pitchFamily="49" charset="0"/>
              </a:rPr>
              <a:t>      "uniqueName": {</a:t>
            </a:r>
          </a:p>
          <a:p>
            <a:r>
              <a:rPr lang="en-US" sz="2000" dirty="0">
                <a:latin typeface="Consolas" panose="020B0609020204030204" pitchFamily="49" charset="0"/>
              </a:rPr>
              <a:t>        "parameters": [</a:t>
            </a:r>
          </a:p>
          <a:p>
            <a:r>
              <a:rPr lang="en-US" sz="2000" dirty="0">
                <a:latin typeface="Consolas" panose="020B0609020204030204" pitchFamily="49" charset="0"/>
              </a:rPr>
              <a:t>          {</a:t>
            </a:r>
          </a:p>
          <a:p>
            <a:r>
              <a:rPr lang="en-US" sz="2000" dirty="0">
                <a:latin typeface="Consolas" panose="020B0609020204030204" pitchFamily="49" charset="0"/>
              </a:rPr>
              <a:t>            "name": "namePrefix",</a:t>
            </a:r>
          </a:p>
          <a:p>
            <a:r>
              <a:rPr lang="en-US" sz="2000" dirty="0">
                <a:latin typeface="Consolas" panose="020B0609020204030204" pitchFamily="49" charset="0"/>
              </a:rPr>
              <a:t>            "type": "string"</a:t>
            </a:r>
          </a:p>
          <a:p>
            <a:r>
              <a:rPr lang="en-US" sz="2000" dirty="0">
                <a:latin typeface="Consolas" panose="020B0609020204030204" pitchFamily="49" charset="0"/>
              </a:rPr>
              <a:t>          } ],</a:t>
            </a:r>
          </a:p>
          <a:p>
            <a:r>
              <a:rPr lang="en-US" sz="2000" dirty="0">
                <a:latin typeface="Consolas" panose="020B0609020204030204" pitchFamily="49" charset="0"/>
              </a:rPr>
              <a:t>        "output": {</a:t>
            </a:r>
          </a:p>
          <a:p>
            <a:r>
              <a:rPr lang="en-US" sz="2000" dirty="0">
                <a:latin typeface="Consolas" panose="020B0609020204030204" pitchFamily="49" charset="0"/>
              </a:rPr>
              <a:t>          "type": "string",</a:t>
            </a:r>
          </a:p>
          <a:p>
            <a:pPr>
              <a:tabLst>
                <a:tab pos="631825" algn="l"/>
              </a:tabLst>
            </a:pPr>
            <a:r>
              <a:rPr lang="en-US" sz="2000" dirty="0">
                <a:latin typeface="Consolas" panose="020B0609020204030204" pitchFamily="49" charset="0"/>
              </a:rPr>
              <a:t>          "value": "[concat(toLower(parameters('namePrefix’)),</a:t>
            </a:r>
          </a:p>
          <a:p>
            <a:pPr>
              <a:tabLst>
                <a:tab pos="631825" algn="l"/>
              </a:tabLst>
            </a:pPr>
            <a:r>
              <a:rPr lang="en-US" sz="2000" dirty="0">
                <a:latin typeface="Consolas" panose="020B0609020204030204" pitchFamily="49" charset="0"/>
              </a:rPr>
              <a:t> uniqueString(resourceGroup().id))]"</a:t>
            </a:r>
          </a:p>
          <a:p>
            <a:r>
              <a:rPr lang="en-US" sz="2000" dirty="0">
                <a:latin typeface="Consolas" panose="020B0609020204030204" pitchFamily="49" charset="0"/>
              </a:rPr>
              <a:t>        }      }    }   } ],</a:t>
            </a:r>
          </a:p>
        </p:txBody>
      </p:sp>
    </p:spTree>
    <p:extLst>
      <p:ext uri="{BB962C8B-B14F-4D97-AF65-F5344CB8AC3E}">
        <p14:creationId xmlns:p14="http://schemas.microsoft.com/office/powerpoint/2010/main" val="760896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45B8-4E34-49E1-9802-A6F2C8BBCB0A}"/>
              </a:ext>
            </a:extLst>
          </p:cNvPr>
          <p:cNvSpPr>
            <a:spLocks noGrp="1"/>
          </p:cNvSpPr>
          <p:nvPr>
            <p:ph type="title"/>
          </p:nvPr>
        </p:nvSpPr>
        <p:spPr/>
        <p:txBody>
          <a:bodyPr/>
          <a:lstStyle/>
          <a:p>
            <a:r>
              <a:rPr lang="en-US" dirty="0"/>
              <a:t>Template Resources</a:t>
            </a:r>
          </a:p>
        </p:txBody>
      </p:sp>
      <p:sp>
        <p:nvSpPr>
          <p:cNvPr id="3" name="Text Placeholder 2">
            <a:extLst>
              <a:ext uri="{FF2B5EF4-FFF2-40B4-BE49-F238E27FC236}">
                <a16:creationId xmlns:a16="http://schemas.microsoft.com/office/drawing/2014/main" id="{3634C8ED-D88B-4EC7-A44D-8BE60BE27CA3}"/>
              </a:ext>
            </a:extLst>
          </p:cNvPr>
          <p:cNvSpPr>
            <a:spLocks noGrp="1"/>
          </p:cNvSpPr>
          <p:nvPr>
            <p:ph type="body" sz="quarter" idx="10"/>
          </p:nvPr>
        </p:nvSpPr>
        <p:spPr>
          <a:xfrm>
            <a:off x="584200" y="1435497"/>
            <a:ext cx="4281311" cy="4222694"/>
          </a:xfrm>
        </p:spPr>
        <p:txBody>
          <a:bodyPr/>
          <a:lstStyle/>
          <a:p>
            <a:r>
              <a:rPr lang="en-US" dirty="0"/>
              <a:t>Define the Azure resources that make up your deployment</a:t>
            </a:r>
          </a:p>
          <a:p>
            <a:r>
              <a:rPr lang="en-US" dirty="0"/>
              <a:t>This example that creates a public IP address resource</a:t>
            </a:r>
          </a:p>
          <a:p>
            <a:r>
              <a:rPr lang="en-US" b="1" dirty="0"/>
              <a:t>Name </a:t>
            </a:r>
            <a:r>
              <a:rPr lang="en-US" dirty="0"/>
              <a:t>is a variable</a:t>
            </a:r>
          </a:p>
          <a:p>
            <a:r>
              <a:rPr lang="en-US" b="1" dirty="0"/>
              <a:t>Location </a:t>
            </a:r>
            <a:r>
              <a:rPr lang="en-US" dirty="0"/>
              <a:t>is a parameter</a:t>
            </a:r>
          </a:p>
          <a:p>
            <a:endParaRPr lang="en-US" dirty="0"/>
          </a:p>
        </p:txBody>
      </p:sp>
      <p:sp>
        <p:nvSpPr>
          <p:cNvPr id="4" name="Rectangle 3">
            <a:extLst>
              <a:ext uri="{FF2B5EF4-FFF2-40B4-BE49-F238E27FC236}">
                <a16:creationId xmlns:a16="http://schemas.microsoft.com/office/drawing/2014/main" id="{2E3E9C07-2A03-403A-9DFB-C2FF901AD264}"/>
              </a:ext>
            </a:extLst>
          </p:cNvPr>
          <p:cNvSpPr/>
          <p:nvPr/>
        </p:nvSpPr>
        <p:spPr>
          <a:xfrm>
            <a:off x="5012268" y="1265018"/>
            <a:ext cx="6931376" cy="4093428"/>
          </a:xfrm>
          <a:prstGeom prst="rect">
            <a:avLst/>
          </a:prstGeom>
        </p:spPr>
        <p:txBody>
          <a:bodyPr wrap="square">
            <a:spAutoFit/>
          </a:bodyPr>
          <a:lstStyle/>
          <a:p>
            <a:r>
              <a:rPr lang="en-US" sz="2000" dirty="0">
                <a:latin typeface="Consolas" panose="020B0609020204030204" pitchFamily="49" charset="0"/>
              </a:rPr>
              <a:t>{</a:t>
            </a:r>
          </a:p>
          <a:p>
            <a:r>
              <a:rPr lang="en-US" sz="2000" dirty="0">
                <a:latin typeface="Consolas" panose="020B0609020204030204" pitchFamily="49" charset="0"/>
              </a:rPr>
              <a:t>  "type": "Microsoft.Network/publicIPAddresses",</a:t>
            </a:r>
          </a:p>
          <a:p>
            <a:r>
              <a:rPr lang="en-US" sz="2000" dirty="0">
                <a:latin typeface="Consolas" panose="020B0609020204030204" pitchFamily="49" charset="0"/>
              </a:rPr>
              <a:t>  "name": "[variables('publicIPAddressName')]",</a:t>
            </a:r>
          </a:p>
          <a:p>
            <a:r>
              <a:rPr lang="en-US" sz="2000" dirty="0">
                <a:latin typeface="Consolas" panose="020B0609020204030204" pitchFamily="49" charset="0"/>
              </a:rPr>
              <a:t>  "location": "[parameters('location')]",</a:t>
            </a:r>
          </a:p>
          <a:p>
            <a:r>
              <a:rPr lang="en-US" sz="2000" dirty="0">
                <a:latin typeface="Consolas" panose="020B0609020204030204" pitchFamily="49" charset="0"/>
              </a:rPr>
              <a:t>  "apiVersion": "2018-08-01",</a:t>
            </a:r>
          </a:p>
          <a:p>
            <a:r>
              <a:rPr lang="en-US" sz="2000" dirty="0">
                <a:latin typeface="Consolas" panose="020B0609020204030204" pitchFamily="49" charset="0"/>
              </a:rPr>
              <a:t>  "properties": {</a:t>
            </a:r>
          </a:p>
          <a:p>
            <a:r>
              <a:rPr lang="en-US" sz="2000" dirty="0">
                <a:latin typeface="Consolas" panose="020B0609020204030204" pitchFamily="49" charset="0"/>
              </a:rPr>
              <a:t>    "publicIPAllocationMethod": "Dynamic",</a:t>
            </a:r>
          </a:p>
          <a:p>
            <a:r>
              <a:rPr lang="en-US" sz="2000" dirty="0">
                <a:latin typeface="Consolas" panose="020B0609020204030204" pitchFamily="49" charset="0"/>
              </a:rPr>
              <a:t>    "dnsSettings": {</a:t>
            </a:r>
          </a:p>
          <a:p>
            <a:r>
              <a:rPr lang="en-US" sz="2000" dirty="0">
                <a:latin typeface="Consolas" panose="020B0609020204030204" pitchFamily="49" charset="0"/>
              </a:rPr>
              <a:t>      "domainNameLabel": "[parameters('dnsLabelPrefix')]"</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1817928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E68A-1733-4CC8-88DA-D10F425EEF4F}"/>
              </a:ext>
            </a:extLst>
          </p:cNvPr>
          <p:cNvSpPr>
            <a:spLocks noGrp="1"/>
          </p:cNvSpPr>
          <p:nvPr>
            <p:ph type="title"/>
          </p:nvPr>
        </p:nvSpPr>
        <p:spPr/>
        <p:txBody>
          <a:bodyPr/>
          <a:lstStyle/>
          <a:p>
            <a:r>
              <a:rPr lang="en-US" dirty="0"/>
              <a:t>Template Outputs</a:t>
            </a:r>
          </a:p>
        </p:txBody>
      </p:sp>
      <p:sp>
        <p:nvSpPr>
          <p:cNvPr id="3" name="Text Placeholder 2">
            <a:extLst>
              <a:ext uri="{FF2B5EF4-FFF2-40B4-BE49-F238E27FC236}">
                <a16:creationId xmlns:a16="http://schemas.microsoft.com/office/drawing/2014/main" id="{CB7500A6-7B15-4943-A534-0A1B8E57DD3B}"/>
              </a:ext>
            </a:extLst>
          </p:cNvPr>
          <p:cNvSpPr>
            <a:spLocks noGrp="1"/>
          </p:cNvSpPr>
          <p:nvPr>
            <p:ph type="body" sz="quarter" idx="10"/>
          </p:nvPr>
        </p:nvSpPr>
        <p:spPr>
          <a:xfrm>
            <a:off x="584200" y="1435497"/>
            <a:ext cx="4269154" cy="4136517"/>
          </a:xfrm>
        </p:spPr>
        <p:txBody>
          <a:bodyPr/>
          <a:lstStyle/>
          <a:p>
            <a:r>
              <a:rPr lang="en-US" dirty="0"/>
              <a:t>Define any information you'd like to receive when the template runs</a:t>
            </a:r>
          </a:p>
          <a:p>
            <a:r>
              <a:rPr lang="en-US" dirty="0"/>
              <a:t>This example receives a VM's IP address or FQDN</a:t>
            </a:r>
          </a:p>
          <a:p>
            <a:r>
              <a:rPr lang="en-US" b="1" dirty="0"/>
              <a:t>Hostname</a:t>
            </a:r>
            <a:r>
              <a:rPr lang="en-US" dirty="0"/>
              <a:t> is the output</a:t>
            </a:r>
          </a:p>
          <a:p>
            <a:r>
              <a:rPr lang="en-US" dirty="0"/>
              <a:t>The FQDN value is read from the virtual machines public IP address settings</a:t>
            </a:r>
            <a:endParaRPr lang="en-US" b="1" dirty="0"/>
          </a:p>
        </p:txBody>
      </p:sp>
      <p:sp>
        <p:nvSpPr>
          <p:cNvPr id="4" name="Rectangle 3">
            <a:extLst>
              <a:ext uri="{FF2B5EF4-FFF2-40B4-BE49-F238E27FC236}">
                <a16:creationId xmlns:a16="http://schemas.microsoft.com/office/drawing/2014/main" id="{427CBAA9-DA2C-4A00-8A18-B40A8DE8624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"outputs": {</a:t>
            </a:r>
          </a:p>
          <a:p>
            <a:r>
              <a:rPr lang="en-US" sz="2000" dirty="0">
                <a:latin typeface="Consolas" panose="020B0609020204030204" pitchFamily="49" charset="0"/>
              </a:rPr>
              <a:t>  "hostname": {</a:t>
            </a:r>
          </a:p>
          <a:p>
            <a:r>
              <a:rPr lang="en-US" sz="2000" dirty="0">
                <a:latin typeface="Consolas" panose="020B0609020204030204" pitchFamily="49" charset="0"/>
              </a:rPr>
              <a:t>    "type": "string",</a:t>
            </a:r>
          </a:p>
          <a:p>
            <a:r>
              <a:rPr lang="en-US" sz="2000" dirty="0">
                <a:latin typeface="Consolas" panose="020B0609020204030204" pitchFamily="49" charset="0"/>
              </a:rPr>
              <a:t>    "value": "[reference(variables(</a:t>
            </a:r>
          </a:p>
          <a:p>
            <a:r>
              <a:rPr lang="en-US" sz="2000" dirty="0">
                <a:latin typeface="Consolas" panose="020B0609020204030204" pitchFamily="49" charset="0"/>
              </a:rPr>
              <a:t>	'publicIPAddressName’)).</a:t>
            </a:r>
          </a:p>
          <a:p>
            <a:r>
              <a:rPr lang="en-US" sz="2000" dirty="0">
                <a:latin typeface="Consolas" panose="020B0609020204030204" pitchFamily="49" charset="0"/>
              </a:rPr>
              <a:t>	dnsSettings.fqdn]"</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36995261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3" name="Text Placeholder 2">
            <a:extLst>
              <a:ext uri="{FF2B5EF4-FFF2-40B4-BE49-F238E27FC236}">
                <a16:creationId xmlns:a16="http://schemas.microsoft.com/office/drawing/2014/main" id="{493F4D70-4F38-4DFA-9B84-08B86F453FB6}"/>
              </a:ext>
            </a:extLst>
          </p:cNvPr>
          <p:cNvSpPr>
            <a:spLocks noGrp="1"/>
          </p:cNvSpPr>
          <p:nvPr>
            <p:ph type="body" sz="quarter" idx="10"/>
          </p:nvPr>
        </p:nvSpPr>
        <p:spPr>
          <a:xfrm>
            <a:off x="584200" y="1435497"/>
            <a:ext cx="4867031" cy="3102388"/>
          </a:xfrm>
        </p:spPr>
        <p:txBody>
          <a:bodyPr/>
          <a:lstStyle/>
          <a:p>
            <a:r>
              <a:rPr lang="en-US" dirty="0"/>
              <a:t>Resource Manager templates provided by the Azure community</a:t>
            </a:r>
          </a:p>
          <a:p>
            <a:r>
              <a:rPr lang="en-US" dirty="0"/>
              <a:t>Provides everything you need to deploy your solution or  serves as a starting point for your template</a:t>
            </a:r>
          </a:p>
        </p:txBody>
      </p:sp>
      <p:pic>
        <p:nvPicPr>
          <p:cNvPr id="4" name="Picture 3" descr="Screenshot of the QuickStart templates page. A template to create a storage account is shown. ">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5652722" y="1367936"/>
            <a:ext cx="5523923" cy="4200526"/>
          </a:xfrm>
          <a:prstGeom prst="rect">
            <a:avLst/>
          </a:prstGeom>
          <a:ln>
            <a:solidFill>
              <a:schemeClr val="tx1"/>
            </a:solidFill>
          </a:ln>
        </p:spPr>
      </p:pic>
      <p:sp>
        <p:nvSpPr>
          <p:cNvPr id="5" name="Rectangle 4">
            <a:extLst>
              <a:ext uri="{FF2B5EF4-FFF2-40B4-BE49-F238E27FC236}">
                <a16:creationId xmlns:a16="http://schemas.microsoft.com/office/drawing/2014/main" id="{EF6C3EAF-75AA-473F-9284-F0FD553BBFD9}"/>
              </a:ext>
            </a:extLst>
          </p:cNvPr>
          <p:cNvSpPr/>
          <p:nvPr/>
        </p:nvSpPr>
        <p:spPr>
          <a:xfrm>
            <a:off x="663929" y="5908165"/>
            <a:ext cx="9140066" cy="523220"/>
          </a:xfrm>
          <a:prstGeom prst="rect">
            <a:avLst/>
          </a:prstGeom>
        </p:spPr>
        <p:txBody>
          <a:bodyPr wrap="none">
            <a:spAutoFit/>
          </a:bodyPr>
          <a:lstStyle/>
          <a:p>
            <a:r>
              <a:rPr lang="en-US" sz="2800" dirty="0"/>
              <a:t>https://azure.microsoft.com/en-us/resources/templates/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3" name="Text Placeholder 2">
            <a:extLst>
              <a:ext uri="{FF2B5EF4-FFF2-40B4-BE49-F238E27FC236}">
                <a16:creationId xmlns:a16="http://schemas.microsoft.com/office/drawing/2014/main" id="{6A9FFD95-5BE0-48ED-BCCD-AA990509CC5B}"/>
              </a:ext>
            </a:extLst>
          </p:cNvPr>
          <p:cNvSpPr>
            <a:spLocks noGrp="1"/>
          </p:cNvSpPr>
          <p:nvPr>
            <p:ph type="body" sz="quarter" idx="10"/>
          </p:nvPr>
        </p:nvSpPr>
        <p:spPr>
          <a:xfrm>
            <a:off x="584200" y="1435497"/>
            <a:ext cx="11018520" cy="861774"/>
          </a:xfrm>
        </p:spPr>
        <p:txBody>
          <a:bodyPr/>
          <a:lstStyle/>
          <a:p>
            <a:pPr>
              <a:spcBef>
                <a:spcPts val="0"/>
              </a:spcBef>
            </a:pPr>
            <a:r>
              <a:rPr lang="en-US" dirty="0"/>
              <a:t>Explore the QuickStart gallery</a:t>
            </a:r>
          </a:p>
          <a:p>
            <a:pPr>
              <a:spcBef>
                <a:spcPts val="0"/>
              </a:spcBef>
            </a:pPr>
            <a:r>
              <a:rPr lang="en-US" dirty="0"/>
              <a:t>Explore 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sp>
        <p:nvSpPr>
          <p:cNvPr id="3" name="Text Placeholder 2">
            <a:extLst>
              <a:ext uri="{FF2B5EF4-FFF2-40B4-BE49-F238E27FC236}">
                <a16:creationId xmlns:a16="http://schemas.microsoft.com/office/drawing/2014/main" id="{CE207BC8-50D5-4917-82CB-53B5DF303BA1}"/>
              </a:ext>
            </a:extLst>
          </p:cNvPr>
          <p:cNvSpPr>
            <a:spLocks noGrp="1"/>
          </p:cNvSpPr>
          <p:nvPr>
            <p:ph type="body" sz="quarter" idx="10"/>
          </p:nvPr>
        </p:nvSpPr>
        <p:spPr>
          <a:xfrm>
            <a:off x="584200" y="1435497"/>
            <a:ext cx="11018520" cy="1723549"/>
          </a:xfrm>
        </p:spPr>
        <p:txBody>
          <a:bodyPr/>
          <a:lstStyle/>
          <a:p>
            <a:pPr>
              <a:spcBef>
                <a:spcPts val="0"/>
              </a:spcBef>
            </a:pPr>
            <a:r>
              <a:rPr lang="en-US" dirty="0"/>
              <a:t>Connect to your subscription</a:t>
            </a:r>
          </a:p>
          <a:p>
            <a:pPr>
              <a:spcBef>
                <a:spcPts val="0"/>
              </a:spcBef>
            </a:pPr>
            <a:r>
              <a:rPr lang="en-US" dirty="0"/>
              <a:t>Create the resource group</a:t>
            </a:r>
          </a:p>
          <a:p>
            <a:pPr>
              <a:spcBef>
                <a:spcPts val="0"/>
              </a:spcBef>
            </a:pPr>
            <a:r>
              <a:rPr lang="en-US" dirty="0"/>
              <a:t>Deploy the template into the resource group</a:t>
            </a:r>
          </a:p>
          <a:p>
            <a:pPr>
              <a:spcBef>
                <a:spcPts val="0"/>
              </a:spcBef>
            </a:pPr>
            <a:r>
              <a:rPr lang="en-US" dirty="0"/>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Module 03 Lab and Module</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050340"/>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solidFill>
                  <a:schemeClr val="tx1"/>
                </a:solidFill>
              </a:rPr>
              <a:t>Resource Limits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399520" cy="1661993"/>
          </a:xfrm>
        </p:spPr>
        <p:txBody>
          <a:bodyPr/>
          <a:lstStyle/>
          <a:p>
            <a:r>
              <a:rPr lang="en-US" dirty="0">
                <a:cs typeface="Segoe UI"/>
              </a:rPr>
              <a:t>Lab 03a - Manage Azure resources with the Azure Portal</a:t>
            </a:r>
          </a:p>
          <a:p>
            <a:endParaRPr lang="en-US" dirty="0">
              <a:solidFill>
                <a:schemeClr val="tx1"/>
              </a:solidFill>
              <a:cs typeface="Segoe UI"/>
            </a:endParaRPr>
          </a:p>
        </p:txBody>
      </p:sp>
      <p:sp>
        <p:nvSpPr>
          <p:cNvPr id="5" name="Text Placeholder 4">
            <a:extLst>
              <a:ext uri="{FF2B5EF4-FFF2-40B4-BE49-F238E27FC236}">
                <a16:creationId xmlns:a16="http://schemas.microsoft.com/office/drawing/2014/main" id="{C7E52C1D-DDA7-4A55-AE90-67099E46B37E}"/>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Create resource groups and deploy resources to resource groups</a:t>
            </a:r>
          </a:p>
          <a:p>
            <a:pPr marL="285750" indent="-285750">
              <a:buFont typeface="Arial"/>
              <a:buChar char="•"/>
            </a:pPr>
            <a:r>
              <a:rPr lang="en-US" sz="2400" dirty="0">
                <a:latin typeface="Segoe UI Semilight"/>
                <a:cs typeface="Segoe UI Semilight"/>
              </a:rPr>
              <a:t>Task 2: Move resources between resource groups</a:t>
            </a:r>
          </a:p>
          <a:p>
            <a:pPr marL="285750" indent="-285750">
              <a:buFont typeface="Arial"/>
              <a:buChar char="•"/>
            </a:pPr>
            <a:r>
              <a:rPr lang="en-US" sz="2400" dirty="0">
                <a:latin typeface="Segoe UI Semilight"/>
                <a:cs typeface="Segoe UI Semilight"/>
              </a:rPr>
              <a:t>Task 3: Implement and test resource locks</a:t>
            </a:r>
          </a:p>
          <a:p>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07AE-A6B7-4784-B893-09F651E3CE88}"/>
              </a:ext>
            </a:extLst>
          </p:cNvPr>
          <p:cNvSpPr>
            <a:spLocks noGrp="1"/>
          </p:cNvSpPr>
          <p:nvPr>
            <p:ph type="title"/>
          </p:nvPr>
        </p:nvSpPr>
        <p:spPr>
          <a:xfrm>
            <a:off x="588263" y="457200"/>
            <a:ext cx="11018520" cy="553998"/>
          </a:xfrm>
        </p:spPr>
        <p:txBody>
          <a:bodyPr/>
          <a:lstStyle/>
          <a:p>
            <a:r>
              <a:rPr lang="en-US" b="1" dirty="0">
                <a:ea typeface="+mj-lt"/>
                <a:cs typeface="+mj-lt"/>
              </a:rPr>
              <a:t>Lab 03b - Manage Azure resources with Templates</a:t>
            </a:r>
            <a:endParaRPr lang="en-US" dirty="0"/>
          </a:p>
        </p:txBody>
      </p:sp>
      <p:sp>
        <p:nvSpPr>
          <p:cNvPr id="3" name="Text Placeholder 2">
            <a:extLst>
              <a:ext uri="{FF2B5EF4-FFF2-40B4-BE49-F238E27FC236}">
                <a16:creationId xmlns:a16="http://schemas.microsoft.com/office/drawing/2014/main" id="{631FB16D-E58A-443B-B29B-043C251204EB}"/>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Review an ARM template for deployment of an Azure managed disk.</a:t>
            </a:r>
          </a:p>
          <a:p>
            <a:pPr marL="285750" indent="-285750">
              <a:buFont typeface="Arial"/>
              <a:buChar char="•"/>
            </a:pPr>
            <a:r>
              <a:rPr lang="en-US" sz="2400" dirty="0">
                <a:latin typeface="Segoe UI Semilight"/>
                <a:cs typeface="Segoe UI Semilight"/>
              </a:rPr>
              <a:t>Task 2: Create an Azure managed disk by using an ARM template.</a:t>
            </a:r>
          </a:p>
          <a:p>
            <a:pPr marL="285750" indent="-285750">
              <a:buFont typeface="Arial"/>
              <a:buChar char="•"/>
            </a:pPr>
            <a:r>
              <a:rPr lang="en-US" sz="2400" dirty="0">
                <a:latin typeface="Segoe UI Semilight"/>
                <a:cs typeface="Segoe UI Semilight"/>
              </a:rPr>
              <a:t>Task 3: Review the ARM template-based deployment of the managed disk.</a:t>
            </a:r>
          </a:p>
        </p:txBody>
      </p:sp>
    </p:spTree>
    <p:extLst>
      <p:ext uri="{BB962C8B-B14F-4D97-AF65-F5344CB8AC3E}">
        <p14:creationId xmlns:p14="http://schemas.microsoft.com/office/powerpoint/2010/main" val="36843712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D6F-9FE5-400C-8887-18C14BE28A5E}"/>
              </a:ext>
            </a:extLst>
          </p:cNvPr>
          <p:cNvSpPr>
            <a:spLocks noGrp="1"/>
          </p:cNvSpPr>
          <p:nvPr>
            <p:ph type="title"/>
          </p:nvPr>
        </p:nvSpPr>
        <p:spPr>
          <a:xfrm>
            <a:off x="588263" y="457200"/>
            <a:ext cx="11018520" cy="553998"/>
          </a:xfrm>
        </p:spPr>
        <p:txBody>
          <a:bodyPr/>
          <a:lstStyle/>
          <a:p>
            <a:r>
              <a:rPr lang="en-US" b="1" dirty="0">
                <a:ea typeface="+mj-lt"/>
                <a:cs typeface="+mj-lt"/>
              </a:rPr>
              <a:t>Lab 03c - Manage Azure resources with PowerShell</a:t>
            </a:r>
            <a:endParaRPr lang="en-US" dirty="0"/>
          </a:p>
        </p:txBody>
      </p:sp>
      <p:sp>
        <p:nvSpPr>
          <p:cNvPr id="3" name="Text Placeholder 2">
            <a:extLst>
              <a:ext uri="{FF2B5EF4-FFF2-40B4-BE49-F238E27FC236}">
                <a16:creationId xmlns:a16="http://schemas.microsoft.com/office/drawing/2014/main" id="{387A5125-405B-47F1-9C0B-15824665A0C7}"/>
              </a:ext>
            </a:extLst>
          </p:cNvPr>
          <p:cNvSpPr>
            <a:spLocks noGrp="1"/>
          </p:cNvSpPr>
          <p:nvPr>
            <p:ph type="body" sz="quarter" idx="10"/>
          </p:nvPr>
        </p:nvSpPr>
        <p:spPr>
          <a:xfrm>
            <a:off x="586390" y="1434370"/>
            <a:ext cx="11018520" cy="5318379"/>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PowerShell session in Azure Cloud Shell</a:t>
            </a:r>
          </a:p>
          <a:p>
            <a:pPr marL="285750" indent="-285750">
              <a:buFont typeface="Arial"/>
              <a:buChar char="•"/>
            </a:pPr>
            <a:r>
              <a:rPr lang="en-US" sz="2400" dirty="0">
                <a:latin typeface="Segoe UI Semilight"/>
                <a:cs typeface="Segoe UI Semilight"/>
              </a:rPr>
              <a:t>Task 2: Create a resource group and an Azure managed disk with Azure PowerShell</a:t>
            </a:r>
          </a:p>
          <a:p>
            <a:pPr marL="285750" indent="-285750">
              <a:buFont typeface="Arial"/>
              <a:buChar char="•"/>
            </a:pPr>
            <a:r>
              <a:rPr lang="en-US" sz="2400" dirty="0">
                <a:latin typeface="Segoe UI Semilight"/>
                <a:cs typeface="Segoe UI Semilight"/>
              </a:rPr>
              <a:t>Task 3: Configure the managed disk by using Azure PowerShell</a:t>
            </a:r>
          </a:p>
          <a:p>
            <a:endParaRPr lang="en-US" sz="2400" dirty="0"/>
          </a:p>
        </p:txBody>
      </p:sp>
    </p:spTree>
    <p:extLst>
      <p:ext uri="{BB962C8B-B14F-4D97-AF65-F5344CB8AC3E}">
        <p14:creationId xmlns:p14="http://schemas.microsoft.com/office/powerpoint/2010/main" val="14214173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F0F4-E2B2-4BCF-AEC7-0BE45CE03A1A}"/>
              </a:ext>
            </a:extLst>
          </p:cNvPr>
          <p:cNvSpPr>
            <a:spLocks noGrp="1"/>
          </p:cNvSpPr>
          <p:nvPr>
            <p:ph type="title"/>
          </p:nvPr>
        </p:nvSpPr>
        <p:spPr>
          <a:xfrm>
            <a:off x="588263" y="457200"/>
            <a:ext cx="11018520" cy="553998"/>
          </a:xfrm>
        </p:spPr>
        <p:txBody>
          <a:bodyPr/>
          <a:lstStyle/>
          <a:p>
            <a:r>
              <a:rPr lang="en-US" dirty="0">
                <a:cs typeface="Segoe UI"/>
              </a:rPr>
              <a:t>Lab 03d - Manage Azure resources with the Azure CLI</a:t>
            </a:r>
          </a:p>
        </p:txBody>
      </p:sp>
      <p:sp>
        <p:nvSpPr>
          <p:cNvPr id="3" name="Text Placeholder 2">
            <a:extLst>
              <a:ext uri="{FF2B5EF4-FFF2-40B4-BE49-F238E27FC236}">
                <a16:creationId xmlns:a16="http://schemas.microsoft.com/office/drawing/2014/main" id="{25444DDA-1495-4CE2-A653-6D5929BEE847}"/>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Bash session in Azure Cloud Shell</a:t>
            </a:r>
          </a:p>
          <a:p>
            <a:pPr marL="285750" indent="-285750">
              <a:buFont typeface="Arial"/>
              <a:buChar char="•"/>
            </a:pPr>
            <a:r>
              <a:rPr lang="en-US" sz="2400" dirty="0">
                <a:latin typeface="Segoe UI Semilight"/>
                <a:cs typeface="Segoe UI Semilight"/>
              </a:rPr>
              <a:t>Task 2: Create a resource group and a managed disk by using Azure CLI</a:t>
            </a:r>
          </a:p>
          <a:p>
            <a:pPr marL="285750" indent="-285750">
              <a:buFont typeface="Arial"/>
              <a:buChar char="•"/>
            </a:pPr>
            <a:r>
              <a:rPr lang="en-US" sz="2400" dirty="0">
                <a:latin typeface="Segoe UI Semilight"/>
                <a:cs typeface="Segoe UI Semilight"/>
              </a:rPr>
              <a:t>Task 3: Configure the managed disk by using Azure CLI</a:t>
            </a:r>
          </a:p>
          <a:p>
            <a:endParaRPr lang="en-US" sz="2400" dirty="0"/>
          </a:p>
        </p:txBody>
      </p:sp>
    </p:spTree>
    <p:extLst>
      <p:ext uri="{BB962C8B-B14F-4D97-AF65-F5344CB8AC3E}">
        <p14:creationId xmlns:p14="http://schemas.microsoft.com/office/powerpoint/2010/main" val="15868214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Module Review</a:t>
            </a:r>
          </a:p>
        </p:txBody>
      </p:sp>
      <p:sp>
        <p:nvSpPr>
          <p:cNvPr id="3" name="Text Placeholder 2">
            <a:extLst>
              <a:ext uri="{FF2B5EF4-FFF2-40B4-BE49-F238E27FC236}">
                <a16:creationId xmlns:a16="http://schemas.microsoft.com/office/drawing/2014/main" id="{4D783DE5-6A16-48C0-8C7B-DE0533316283}"/>
              </a:ext>
            </a:extLst>
          </p:cNvPr>
          <p:cNvSpPr>
            <a:spLocks noGrp="1"/>
          </p:cNvSpPr>
          <p:nvPr>
            <p:ph type="body" sz="quarter" idx="10"/>
          </p:nvPr>
        </p:nvSpPr>
        <p:spPr>
          <a:xfrm>
            <a:off x="586390" y="1434370"/>
            <a:ext cx="11018520" cy="3607141"/>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Core Cloud Services - Manage services with the Azure portal</a:t>
            </a:r>
          </a:p>
          <a:p>
            <a:pPr marL="685800" lvl="1" indent="-457200">
              <a:buFont typeface="Arial" panose="020B0604020202020204" pitchFamily="34" charset="0"/>
              <a:buChar char="•"/>
            </a:pPr>
            <a:r>
              <a:rPr lang="en-US" sz="2400" dirty="0"/>
              <a:t>Control and organize Azure resources with Azure Resource Manager</a:t>
            </a:r>
          </a:p>
          <a:p>
            <a:pPr marL="685800" lvl="1" indent="-457200">
              <a:buFont typeface="Arial" panose="020B0604020202020204" pitchFamily="34" charset="0"/>
              <a:buChar char="•"/>
            </a:pPr>
            <a:r>
              <a:rPr lang="en-US" sz="2400" dirty="0"/>
              <a:t>Build Azure Resource Manager templates</a:t>
            </a:r>
          </a:p>
          <a:p>
            <a:pPr marL="685800" lvl="1" indent="-457200">
              <a:buFont typeface="Arial" panose="020B0604020202020204" pitchFamily="34" charset="0"/>
              <a:buChar char="•"/>
            </a:pPr>
            <a:r>
              <a:rPr lang="en-US" sz="2400" dirty="0"/>
              <a:t>Automate Azure tasks using scripts with PowerShell</a:t>
            </a:r>
          </a:p>
          <a:p>
            <a:pPr marL="685800" lvl="1" indent="-457200">
              <a:buFont typeface="Arial" panose="020B0604020202020204" pitchFamily="34" charset="0"/>
              <a:buChar char="•"/>
            </a:pPr>
            <a:r>
              <a:rPr lang="en-US" sz="2400" dirty="0"/>
              <a:t>Manage virtual machines with the Azure CLI</a:t>
            </a:r>
          </a:p>
          <a:p>
            <a:pPr marL="6858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42701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id="{01B64197-DB04-4356-A457-5E9B5DADFF99}"/>
              </a:ext>
            </a:extLst>
          </p:cNvPr>
          <p:cNvSpPr>
            <a:spLocks noGrp="1"/>
          </p:cNvSpPr>
          <p:nvPr>
            <p:ph type="body" sz="quarter" idx="10"/>
          </p:nvPr>
        </p:nvSpPr>
        <p:spPr>
          <a:xfrm>
            <a:off x="584199" y="1435496"/>
            <a:ext cx="5511801" cy="5085883"/>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id="{13D052CF-E3DD-4BBD-B314-CC35C30CE8CC}"/>
              </a:ext>
            </a:extLst>
          </p:cNvPr>
          <p:cNvPicPr>
            <a:picLocks noChangeAspect="1"/>
          </p:cNvPicPr>
          <p:nvPr/>
        </p:nvPicPr>
        <p:blipFill>
          <a:blip r:embed="rId3"/>
          <a:stretch>
            <a:fillRect/>
          </a:stretch>
        </p:blipFill>
        <p:spPr>
          <a:xfrm>
            <a:off x="6360606" y="1957528"/>
            <a:ext cx="5429250" cy="2942943"/>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Resource Group Deployments</a:t>
            </a:r>
          </a:p>
        </p:txBody>
      </p:sp>
      <p:sp>
        <p:nvSpPr>
          <p:cNvPr id="6" name="Text Placeholder 5"/>
          <p:cNvSpPr>
            <a:spLocks noGrp="1"/>
          </p:cNvSpPr>
          <p:nvPr>
            <p:ph type="body" sz="quarter" idx="10"/>
          </p:nvPr>
        </p:nvSpPr>
        <p:spPr>
          <a:xfrm>
            <a:off x="584200" y="1435100"/>
            <a:ext cx="5710439" cy="2308225"/>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grpSp>
        <p:nvGrpSpPr>
          <p:cNvPr id="2" name="Group 1" descr="One resource group has several resources.">
            <a:extLst>
              <a:ext uri="{FF2B5EF4-FFF2-40B4-BE49-F238E27FC236}">
                <a16:creationId xmlns:a16="http://schemas.microsoft.com/office/drawing/2014/main" id="{9F2B1F10-2733-4A4F-BF16-C71D9A7EE347}"/>
              </a:ext>
            </a:extLst>
          </p:cNvPr>
          <p:cNvGrpSpPr/>
          <p:nvPr/>
        </p:nvGrpSpPr>
        <p:grpSpPr>
          <a:xfrm>
            <a:off x="6509084" y="1326857"/>
            <a:ext cx="5236495" cy="2204373"/>
            <a:chOff x="6509084" y="1326857"/>
            <a:chExt cx="5236495" cy="2204373"/>
          </a:xfrm>
        </p:grpSpPr>
        <p:grpSp>
          <p:nvGrpSpPr>
            <p:cNvPr id="7" name="Group 6">
              <a:extLst>
                <a:ext uri="{FF2B5EF4-FFF2-40B4-BE49-F238E27FC236}">
                  <a16:creationId xmlns:a16="http://schemas.microsoft.com/office/drawing/2014/main" id="{5325FECE-5C8C-4674-A61C-978AB173AE4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8" name="Freeform 306">
                <a:extLst>
                  <a:ext uri="{FF2B5EF4-FFF2-40B4-BE49-F238E27FC236}">
                    <a16:creationId xmlns:a16="http://schemas.microsoft.com/office/drawing/2014/main" id="{2D30F777-ACA1-46B9-B60E-364435CD9663}"/>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 name="Oval 307">
                <a:extLst>
                  <a:ext uri="{FF2B5EF4-FFF2-40B4-BE49-F238E27FC236}">
                    <a16:creationId xmlns:a16="http://schemas.microsoft.com/office/drawing/2014/main" id="{93EE7E33-188C-42EA-826F-A19AF22B5EA6}"/>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grpSp>
        <p:grpSp>
          <p:nvGrpSpPr>
            <p:cNvPr id="10" name="Group 9" descr="One resource group is shown with web, database, virtual machine, and storage resources. ">
              <a:extLst>
                <a:ext uri="{FF2B5EF4-FFF2-40B4-BE49-F238E27FC236}">
                  <a16:creationId xmlns:a16="http://schemas.microsoft.com/office/drawing/2014/main" id="{96A4A781-CB8C-4A64-98F0-B7088D03E5E7}"/>
                </a:ext>
              </a:extLst>
            </p:cNvPr>
            <p:cNvGrpSpPr/>
            <p:nvPr/>
          </p:nvGrpSpPr>
          <p:grpSpPr>
            <a:xfrm>
              <a:off x="6509084" y="1326857"/>
              <a:ext cx="5236495" cy="1675123"/>
              <a:chOff x="6509084" y="1326857"/>
              <a:chExt cx="5236495" cy="1675123"/>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12" name="Group 4">
                <a:extLst>
                  <a:ext uri="{FF2B5EF4-FFF2-40B4-BE49-F238E27FC236}">
                    <a16:creationId xmlns:a16="http://schemas.microsoft.com/office/drawing/2014/main" id="{1E26AAD7-B35C-44DF-82FC-EA2D873DFDC1}"/>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23" name="Freeform 5">
                  <a:extLst>
                    <a:ext uri="{FF2B5EF4-FFF2-40B4-BE49-F238E27FC236}">
                      <a16:creationId xmlns:a16="http://schemas.microsoft.com/office/drawing/2014/main" id="{B3CB43FB-5EC5-4613-8A09-01B1D599CB1E}"/>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4" name="Freeform 6">
                  <a:extLst>
                    <a:ext uri="{FF2B5EF4-FFF2-40B4-BE49-F238E27FC236}">
                      <a16:creationId xmlns:a16="http://schemas.microsoft.com/office/drawing/2014/main" id="{EEBE9904-E4D7-4999-BB46-6C4ABD658298}"/>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DE3BFE41-7642-443E-8B0A-4016D04374C0}"/>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21" name="Freeform 5">
                  <a:extLst>
                    <a:ext uri="{FF2B5EF4-FFF2-40B4-BE49-F238E27FC236}">
                      <a16:creationId xmlns:a16="http://schemas.microsoft.com/office/drawing/2014/main" id="{20F050B3-AAB5-4807-A350-638783BF8616}"/>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2" name="Freeform 6">
                  <a:extLst>
                    <a:ext uri="{FF2B5EF4-FFF2-40B4-BE49-F238E27FC236}">
                      <a16:creationId xmlns:a16="http://schemas.microsoft.com/office/drawing/2014/main" id="{0C73A8E1-32E2-4B1A-A755-7AE2041EF843}"/>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4" name="Freeform 256">
                <a:extLst>
                  <a:ext uri="{FF2B5EF4-FFF2-40B4-BE49-F238E27FC236}">
                    <a16:creationId xmlns:a16="http://schemas.microsoft.com/office/drawing/2014/main" id="{0C3C85C9-7C8D-4110-9439-35946E8EC1EC}"/>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257">
                <a:extLst>
                  <a:ext uri="{FF2B5EF4-FFF2-40B4-BE49-F238E27FC236}">
                    <a16:creationId xmlns:a16="http://schemas.microsoft.com/office/drawing/2014/main" id="{C82F02F9-EB31-40B1-8AFE-6DDCAA4BEB5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Text Placeholder 1">
                <a:extLst>
                  <a:ext uri="{FF2B5EF4-FFF2-40B4-BE49-F238E27FC236}">
                    <a16:creationId xmlns:a16="http://schemas.microsoft.com/office/drawing/2014/main" id="{CEBE4E66-538D-4E47-9E61-B2DDCA1CC705}"/>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 groups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18" name="Picture 17">
                <a:extLst>
                  <a:ext uri="{FF2B5EF4-FFF2-40B4-BE49-F238E27FC236}">
                    <a16:creationId xmlns:a16="http://schemas.microsoft.com/office/drawing/2014/main" id="{407D455B-45FD-422B-9CCB-59B539A50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19" name="Picture 18">
                <a:extLst>
                  <a:ext uri="{FF2B5EF4-FFF2-40B4-BE49-F238E27FC236}">
                    <a16:creationId xmlns:a16="http://schemas.microsoft.com/office/drawing/2014/main" id="{A5D6B0FA-BD6E-46BD-B676-DABCE6B990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20" name="Picture 19">
                <a:extLst>
                  <a:ext uri="{FF2B5EF4-FFF2-40B4-BE49-F238E27FC236}">
                    <a16:creationId xmlns:a16="http://schemas.microsoft.com/office/drawing/2014/main" id="{A6DD2236-C91D-4ABA-8FB9-88269300C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grpSp>
        <p:nvGrpSpPr>
          <p:cNvPr id="25" name="Group 24" descr="Three separate resource groups are shown. One for web and databases. One for virtual machines. One for storage. ">
            <a:extLst>
              <a:ext uri="{FF2B5EF4-FFF2-40B4-BE49-F238E27FC236}">
                <a16:creationId xmlns:a16="http://schemas.microsoft.com/office/drawing/2014/main" id="{2A2A1690-C495-4A88-846F-DA5DB88189BF}"/>
              </a:ext>
            </a:extLst>
          </p:cNvPr>
          <p:cNvGrpSpPr/>
          <p:nvPr/>
        </p:nvGrpSpPr>
        <p:grpSpPr>
          <a:xfrm>
            <a:off x="6509084" y="3591976"/>
            <a:ext cx="5236495" cy="2107615"/>
            <a:chOff x="6509084" y="3591976"/>
            <a:chExt cx="5236495" cy="2107615"/>
          </a:xfrm>
        </p:grpSpPr>
        <p:sp>
          <p:nvSpPr>
            <p:cNvPr id="26" name="Freeform 5">
              <a:extLst>
                <a:ext uri="{FF2B5EF4-FFF2-40B4-BE49-F238E27FC236}">
                  <a16:creationId xmlns:a16="http://schemas.microsoft.com/office/drawing/2014/main" id="{26A689E0-B82F-443B-B5DD-44D73C27E829}"/>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Freeform 6">
              <a:extLst>
                <a:ext uri="{FF2B5EF4-FFF2-40B4-BE49-F238E27FC236}">
                  <a16:creationId xmlns:a16="http://schemas.microsoft.com/office/drawing/2014/main" id="{E34CFD68-AEAB-40D0-AE51-A2AE258B6BEF}"/>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8" name="Freeform 5">
              <a:extLst>
                <a:ext uri="{FF2B5EF4-FFF2-40B4-BE49-F238E27FC236}">
                  <a16:creationId xmlns:a16="http://schemas.microsoft.com/office/drawing/2014/main" id="{CA6D14D6-C31C-42FE-A659-E63E0D3029A4}"/>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8C30F011-31C7-4FBF-9E57-80E4A53CF60F}"/>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resource group</a:t>
              </a:r>
            </a:p>
          </p:txBody>
        </p:sp>
        <p:pic>
          <p:nvPicPr>
            <p:cNvPr id="31" name="Picture 30">
              <a:extLst>
                <a:ext uri="{FF2B5EF4-FFF2-40B4-BE49-F238E27FC236}">
                  <a16:creationId xmlns:a16="http://schemas.microsoft.com/office/drawing/2014/main" id="{368363FE-346F-4D18-BEB1-1626DE060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32" name="Rectangle 31">
              <a:extLst>
                <a:ext uri="{FF2B5EF4-FFF2-40B4-BE49-F238E27FC236}">
                  <a16:creationId xmlns:a16="http://schemas.microsoft.com/office/drawing/2014/main" id="{D04AFD30-C459-4E6B-8E2A-99357E2724B9}"/>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33" name="Picture 32">
              <a:extLst>
                <a:ext uri="{FF2B5EF4-FFF2-40B4-BE49-F238E27FC236}">
                  <a16:creationId xmlns:a16="http://schemas.microsoft.com/office/drawing/2014/main" id="{87EAD709-D217-43A0-AB25-2C60E33FBE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34" name="Rectangle 33">
              <a:extLst>
                <a:ext uri="{FF2B5EF4-FFF2-40B4-BE49-F238E27FC236}">
                  <a16:creationId xmlns:a16="http://schemas.microsoft.com/office/drawing/2014/main" id="{7F495C3D-E20B-47EC-A6CF-42A2EBC69BA5}"/>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sp>
          <p:nvSpPr>
            <p:cNvPr id="35" name="Freeform 256">
              <a:extLst>
                <a:ext uri="{FF2B5EF4-FFF2-40B4-BE49-F238E27FC236}">
                  <a16:creationId xmlns:a16="http://schemas.microsoft.com/office/drawing/2014/main" id="{4FEB7B8E-7731-4920-931C-AC46DB721AEF}"/>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6" name="Freeform 257">
              <a:extLst>
                <a:ext uri="{FF2B5EF4-FFF2-40B4-BE49-F238E27FC236}">
                  <a16:creationId xmlns:a16="http://schemas.microsoft.com/office/drawing/2014/main" id="{83CF4C01-D394-445E-9494-71C02D95ADFE}"/>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37" name="Picture 36">
              <a:extLst>
                <a:ext uri="{FF2B5EF4-FFF2-40B4-BE49-F238E27FC236}">
                  <a16:creationId xmlns:a16="http://schemas.microsoft.com/office/drawing/2014/main" id="{103987C5-AB05-43DF-912C-E3BD3A80E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3" name="Rectangle 2">
            <a:extLst>
              <a:ext uri="{FF2B5EF4-FFF2-40B4-BE49-F238E27FC236}">
                <a16:creationId xmlns:a16="http://schemas.microsoft.com/office/drawing/2014/main"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1408261"/>
            <a:ext cx="4705466"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a:stretch>
            <a:fillRect/>
          </a:stretch>
        </p:blipFill>
        <p:spPr>
          <a:xfrm>
            <a:off x="5504872" y="1643188"/>
            <a:ext cx="6216072" cy="3797912"/>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 Other restrictions apply. </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13124</Words>
  <Application>Microsoft Office PowerPoint</Application>
  <PresentationFormat>Panorámica</PresentationFormat>
  <Paragraphs>1010</Paragraphs>
  <Slides>44</Slides>
  <Notes>36</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VSS (Regular)</vt:lpstr>
      <vt:lpstr>Verdana</vt:lpstr>
      <vt:lpstr>Wingdings</vt:lpstr>
      <vt:lpstr>WHITE TEMPLATE</vt:lpstr>
      <vt:lpstr>AZ-104T00A Module 03:  Azure Administration</vt:lpstr>
      <vt:lpstr>Module Overview</vt:lpstr>
      <vt:lpstr>Lesson 01: Resource Manager</vt:lpstr>
      <vt:lpstr>Resource Manager Overview</vt:lpstr>
      <vt:lpstr>Resource Manager</vt:lpstr>
      <vt:lpstr>Terminology</vt:lpstr>
      <vt:lpstr>Resource Group Deployments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Azure Mobile App</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ARM Templates</vt:lpstr>
      <vt:lpstr>ARM Templates Overview</vt:lpstr>
      <vt:lpstr>Template Advantages</vt:lpstr>
      <vt:lpstr>Template Schema</vt:lpstr>
      <vt:lpstr>Template Parameters</vt:lpstr>
      <vt:lpstr>Template Variables</vt:lpstr>
      <vt:lpstr>Template Functions</vt:lpstr>
      <vt:lpstr>Template Resources</vt:lpstr>
      <vt:lpstr>Template Outputs</vt:lpstr>
      <vt:lpstr>QuickStart Templates</vt:lpstr>
      <vt:lpstr>Demonstration – QuickStart Templates</vt:lpstr>
      <vt:lpstr>Demonstration – Run Templates with PowerShell</vt:lpstr>
      <vt:lpstr>Lesson 05: Module 03 Lab and Module</vt:lpstr>
      <vt:lpstr>Lab 03a - Manage Azure resources with the Azure Portal </vt:lpstr>
      <vt:lpstr>Lab 03b - Manage Azure resources with Templates</vt:lpstr>
      <vt:lpstr>Lab 03c - Manage Azure resources with PowerShell</vt:lpstr>
      <vt:lpstr>Lab 03d - Manage Azure resources with the Azure CLI</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2020-03-16T13:44:18Z</dcterms:created>
  <dcterms:modified xsi:type="dcterms:W3CDTF">2025-03-31T14:45:30Z</dcterms:modified>
</cp:coreProperties>
</file>