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5" r:id="rId18"/>
    <p:sldId id="272" r:id="rId19"/>
    <p:sldId id="276" r:id="rId20"/>
    <p:sldId id="280" r:id="rId21"/>
    <p:sldId id="281" r:id="rId22"/>
    <p:sldId id="284" r:id="rId23"/>
    <p:sldId id="273" r:id="rId24"/>
    <p:sldId id="274" r:id="rId25"/>
    <p:sldId id="277" r:id="rId26"/>
    <p:sldId id="278" r:id="rId27"/>
    <p:sldId id="279" r:id="rId28"/>
    <p:sldId id="283"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85D47-2487-B180-8683-44C23FCD115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435496F-B280-47D4-31E8-C1AECBAA66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D5A4189-5D6D-BD2B-F3B2-A1CF92C2EB91}"/>
              </a:ext>
            </a:extLst>
          </p:cNvPr>
          <p:cNvSpPr>
            <a:spLocks noGrp="1"/>
          </p:cNvSpPr>
          <p:nvPr>
            <p:ph type="dt" sz="half" idx="10"/>
          </p:nvPr>
        </p:nvSpPr>
        <p:spPr/>
        <p:txBody>
          <a:bodyPr/>
          <a:lstStyle/>
          <a:p>
            <a:fld id="{07B54D71-93FF-4FE9-8FBA-4F7CF4208026}" type="datetimeFigureOut">
              <a:rPr lang="es-ES" smtClean="0"/>
              <a:t>23/02/2023</a:t>
            </a:fld>
            <a:endParaRPr lang="es-ES"/>
          </a:p>
        </p:txBody>
      </p:sp>
      <p:sp>
        <p:nvSpPr>
          <p:cNvPr id="5" name="Marcador de pie de página 4">
            <a:extLst>
              <a:ext uri="{FF2B5EF4-FFF2-40B4-BE49-F238E27FC236}">
                <a16:creationId xmlns:a16="http://schemas.microsoft.com/office/drawing/2014/main" id="{600B25A6-4A1B-CFC8-46DA-40F631F244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AAD1281-DD59-0546-3379-C6CF706CE1DC}"/>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15787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28A00-804D-EEA8-9D8B-39D2119796D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85B4B73-387B-794C-5AFC-6866252530A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05449C5-758F-6D07-CDF6-C3ED1187206B}"/>
              </a:ext>
            </a:extLst>
          </p:cNvPr>
          <p:cNvSpPr>
            <a:spLocks noGrp="1"/>
          </p:cNvSpPr>
          <p:nvPr>
            <p:ph type="dt" sz="half" idx="10"/>
          </p:nvPr>
        </p:nvSpPr>
        <p:spPr/>
        <p:txBody>
          <a:bodyPr/>
          <a:lstStyle/>
          <a:p>
            <a:fld id="{07B54D71-93FF-4FE9-8FBA-4F7CF4208026}" type="datetimeFigureOut">
              <a:rPr lang="es-ES" smtClean="0"/>
              <a:t>23/02/2023</a:t>
            </a:fld>
            <a:endParaRPr lang="es-ES"/>
          </a:p>
        </p:txBody>
      </p:sp>
      <p:sp>
        <p:nvSpPr>
          <p:cNvPr id="5" name="Marcador de pie de página 4">
            <a:extLst>
              <a:ext uri="{FF2B5EF4-FFF2-40B4-BE49-F238E27FC236}">
                <a16:creationId xmlns:a16="http://schemas.microsoft.com/office/drawing/2014/main" id="{B9AEB500-70CE-93D4-21F5-E2E07CC287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0C65A5B-3B4B-CC99-59BF-39BAE6318DED}"/>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17443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53E9A91-CE54-33A6-AC97-2D84058CC20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29864DA-94E5-70D8-9911-2F4DF365598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5C47145-ED02-094E-8063-874BB375FC62}"/>
              </a:ext>
            </a:extLst>
          </p:cNvPr>
          <p:cNvSpPr>
            <a:spLocks noGrp="1"/>
          </p:cNvSpPr>
          <p:nvPr>
            <p:ph type="dt" sz="half" idx="10"/>
          </p:nvPr>
        </p:nvSpPr>
        <p:spPr/>
        <p:txBody>
          <a:bodyPr/>
          <a:lstStyle/>
          <a:p>
            <a:fld id="{07B54D71-93FF-4FE9-8FBA-4F7CF4208026}" type="datetimeFigureOut">
              <a:rPr lang="es-ES" smtClean="0"/>
              <a:t>23/02/2023</a:t>
            </a:fld>
            <a:endParaRPr lang="es-ES"/>
          </a:p>
        </p:txBody>
      </p:sp>
      <p:sp>
        <p:nvSpPr>
          <p:cNvPr id="5" name="Marcador de pie de página 4">
            <a:extLst>
              <a:ext uri="{FF2B5EF4-FFF2-40B4-BE49-F238E27FC236}">
                <a16:creationId xmlns:a16="http://schemas.microsoft.com/office/drawing/2014/main" id="{E58CAEA0-450C-57D0-DD83-158ED735C74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DCE36B3-8170-69FD-34A0-1B928BF72E6A}"/>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178229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CFC9D-08F9-8D30-D00C-9860CFFFBFE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560AC43-F284-2EC8-6DEF-53251EB9722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2C65094-F9F3-52D2-7B4A-D0148F6030C8}"/>
              </a:ext>
            </a:extLst>
          </p:cNvPr>
          <p:cNvSpPr>
            <a:spLocks noGrp="1"/>
          </p:cNvSpPr>
          <p:nvPr>
            <p:ph type="dt" sz="half" idx="10"/>
          </p:nvPr>
        </p:nvSpPr>
        <p:spPr/>
        <p:txBody>
          <a:bodyPr/>
          <a:lstStyle/>
          <a:p>
            <a:fld id="{07B54D71-93FF-4FE9-8FBA-4F7CF4208026}" type="datetimeFigureOut">
              <a:rPr lang="es-ES" smtClean="0"/>
              <a:t>23/02/2023</a:t>
            </a:fld>
            <a:endParaRPr lang="es-ES"/>
          </a:p>
        </p:txBody>
      </p:sp>
      <p:sp>
        <p:nvSpPr>
          <p:cNvPr id="5" name="Marcador de pie de página 4">
            <a:extLst>
              <a:ext uri="{FF2B5EF4-FFF2-40B4-BE49-F238E27FC236}">
                <a16:creationId xmlns:a16="http://schemas.microsoft.com/office/drawing/2014/main" id="{0B3D9D36-8676-F0AC-3E76-A237003E7E6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50FD87F-282C-C19E-DD6D-B683EDE563F8}"/>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88014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61AC68-76D9-6354-FF9E-0C224B78632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4D4C357-E28E-5FE1-5801-9BE7197FF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922E3D-38A2-7C92-B33E-419F39804888}"/>
              </a:ext>
            </a:extLst>
          </p:cNvPr>
          <p:cNvSpPr>
            <a:spLocks noGrp="1"/>
          </p:cNvSpPr>
          <p:nvPr>
            <p:ph type="dt" sz="half" idx="10"/>
          </p:nvPr>
        </p:nvSpPr>
        <p:spPr/>
        <p:txBody>
          <a:bodyPr/>
          <a:lstStyle/>
          <a:p>
            <a:fld id="{07B54D71-93FF-4FE9-8FBA-4F7CF4208026}" type="datetimeFigureOut">
              <a:rPr lang="es-ES" smtClean="0"/>
              <a:t>23/02/2023</a:t>
            </a:fld>
            <a:endParaRPr lang="es-ES"/>
          </a:p>
        </p:txBody>
      </p:sp>
      <p:sp>
        <p:nvSpPr>
          <p:cNvPr id="5" name="Marcador de pie de página 4">
            <a:extLst>
              <a:ext uri="{FF2B5EF4-FFF2-40B4-BE49-F238E27FC236}">
                <a16:creationId xmlns:a16="http://schemas.microsoft.com/office/drawing/2014/main" id="{E44B1B2E-608E-4173-478E-3FC04551A9A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EDE3812-13DC-7432-223A-8EAB109B922E}"/>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90115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92143-75EA-3964-771B-196E9522104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8E26D23-B3EA-864D-1E67-7BFBAD23D8B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7A03352-1C32-15BB-1268-9234AE42F63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A12B4AF-347E-D812-0E52-5E676C5377C0}"/>
              </a:ext>
            </a:extLst>
          </p:cNvPr>
          <p:cNvSpPr>
            <a:spLocks noGrp="1"/>
          </p:cNvSpPr>
          <p:nvPr>
            <p:ph type="dt" sz="half" idx="10"/>
          </p:nvPr>
        </p:nvSpPr>
        <p:spPr/>
        <p:txBody>
          <a:bodyPr/>
          <a:lstStyle/>
          <a:p>
            <a:fld id="{07B54D71-93FF-4FE9-8FBA-4F7CF4208026}" type="datetimeFigureOut">
              <a:rPr lang="es-ES" smtClean="0"/>
              <a:t>23/02/2023</a:t>
            </a:fld>
            <a:endParaRPr lang="es-ES"/>
          </a:p>
        </p:txBody>
      </p:sp>
      <p:sp>
        <p:nvSpPr>
          <p:cNvPr id="6" name="Marcador de pie de página 5">
            <a:extLst>
              <a:ext uri="{FF2B5EF4-FFF2-40B4-BE49-F238E27FC236}">
                <a16:creationId xmlns:a16="http://schemas.microsoft.com/office/drawing/2014/main" id="{C9F488CA-C837-57E7-B591-D8699292CF8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E0CCEE-98F1-B3A0-D6DE-DF882B192F97}"/>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356406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2E0FB-EF6F-8C41-1072-39207ADC02A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99F3E1C-114A-0C79-1B86-E4C27222FC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711F6FA-5BDD-275A-145A-D58FF938998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AFC90B9-B0FB-D0BC-8715-EC404DD9D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0F10651-F129-9C16-FC3C-3704D12A731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F60C949-407B-D963-4A44-7DFE9293CB1C}"/>
              </a:ext>
            </a:extLst>
          </p:cNvPr>
          <p:cNvSpPr>
            <a:spLocks noGrp="1"/>
          </p:cNvSpPr>
          <p:nvPr>
            <p:ph type="dt" sz="half" idx="10"/>
          </p:nvPr>
        </p:nvSpPr>
        <p:spPr/>
        <p:txBody>
          <a:bodyPr/>
          <a:lstStyle/>
          <a:p>
            <a:fld id="{07B54D71-93FF-4FE9-8FBA-4F7CF4208026}" type="datetimeFigureOut">
              <a:rPr lang="es-ES" smtClean="0"/>
              <a:t>23/02/2023</a:t>
            </a:fld>
            <a:endParaRPr lang="es-ES"/>
          </a:p>
        </p:txBody>
      </p:sp>
      <p:sp>
        <p:nvSpPr>
          <p:cNvPr id="8" name="Marcador de pie de página 7">
            <a:extLst>
              <a:ext uri="{FF2B5EF4-FFF2-40B4-BE49-F238E27FC236}">
                <a16:creationId xmlns:a16="http://schemas.microsoft.com/office/drawing/2014/main" id="{6185B589-0496-B504-A415-9C10A8CAB2C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AD6637B-1B6E-C3CA-F0D6-59F0D43AEF6C}"/>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60704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C437B-634C-76DC-FC3A-48C0132E125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B28F0D6-CBDB-FCAB-C4E4-53980AEC9DCF}"/>
              </a:ext>
            </a:extLst>
          </p:cNvPr>
          <p:cNvSpPr>
            <a:spLocks noGrp="1"/>
          </p:cNvSpPr>
          <p:nvPr>
            <p:ph type="dt" sz="half" idx="10"/>
          </p:nvPr>
        </p:nvSpPr>
        <p:spPr/>
        <p:txBody>
          <a:bodyPr/>
          <a:lstStyle/>
          <a:p>
            <a:fld id="{07B54D71-93FF-4FE9-8FBA-4F7CF4208026}" type="datetimeFigureOut">
              <a:rPr lang="es-ES" smtClean="0"/>
              <a:t>23/02/2023</a:t>
            </a:fld>
            <a:endParaRPr lang="es-ES"/>
          </a:p>
        </p:txBody>
      </p:sp>
      <p:sp>
        <p:nvSpPr>
          <p:cNvPr id="4" name="Marcador de pie de página 3">
            <a:extLst>
              <a:ext uri="{FF2B5EF4-FFF2-40B4-BE49-F238E27FC236}">
                <a16:creationId xmlns:a16="http://schemas.microsoft.com/office/drawing/2014/main" id="{25EE2BA1-2FF8-0E0B-3E8E-71F55BF21C6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CCDA947-A155-7AF8-F923-F6B7282CB82B}"/>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137985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98FADE-04A1-BA36-3EF1-0732A017C4F6}"/>
              </a:ext>
            </a:extLst>
          </p:cNvPr>
          <p:cNvSpPr>
            <a:spLocks noGrp="1"/>
          </p:cNvSpPr>
          <p:nvPr>
            <p:ph type="dt" sz="half" idx="10"/>
          </p:nvPr>
        </p:nvSpPr>
        <p:spPr/>
        <p:txBody>
          <a:bodyPr/>
          <a:lstStyle/>
          <a:p>
            <a:fld id="{07B54D71-93FF-4FE9-8FBA-4F7CF4208026}" type="datetimeFigureOut">
              <a:rPr lang="es-ES" smtClean="0"/>
              <a:t>23/02/2023</a:t>
            </a:fld>
            <a:endParaRPr lang="es-ES"/>
          </a:p>
        </p:txBody>
      </p:sp>
      <p:sp>
        <p:nvSpPr>
          <p:cNvPr id="3" name="Marcador de pie de página 2">
            <a:extLst>
              <a:ext uri="{FF2B5EF4-FFF2-40B4-BE49-F238E27FC236}">
                <a16:creationId xmlns:a16="http://schemas.microsoft.com/office/drawing/2014/main" id="{690F70C0-4382-4E15-37D0-B39DED7327E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A757ED1-6470-67DD-A5CE-2AF2F5354C85}"/>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114305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5CCA32-820B-0F76-7943-68AD13C0162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EED20F2-291E-13C0-7AC8-40050C136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312E76A-3639-2C16-31C7-C8B067D49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AF6F51E-CECA-7B0B-3F22-FC2A45AAB186}"/>
              </a:ext>
            </a:extLst>
          </p:cNvPr>
          <p:cNvSpPr>
            <a:spLocks noGrp="1"/>
          </p:cNvSpPr>
          <p:nvPr>
            <p:ph type="dt" sz="half" idx="10"/>
          </p:nvPr>
        </p:nvSpPr>
        <p:spPr/>
        <p:txBody>
          <a:bodyPr/>
          <a:lstStyle/>
          <a:p>
            <a:fld id="{07B54D71-93FF-4FE9-8FBA-4F7CF4208026}" type="datetimeFigureOut">
              <a:rPr lang="es-ES" smtClean="0"/>
              <a:t>23/02/2023</a:t>
            </a:fld>
            <a:endParaRPr lang="es-ES"/>
          </a:p>
        </p:txBody>
      </p:sp>
      <p:sp>
        <p:nvSpPr>
          <p:cNvPr id="6" name="Marcador de pie de página 5">
            <a:extLst>
              <a:ext uri="{FF2B5EF4-FFF2-40B4-BE49-F238E27FC236}">
                <a16:creationId xmlns:a16="http://schemas.microsoft.com/office/drawing/2014/main" id="{F7962BBB-6C2F-639F-984F-1976A8D2206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CEC8063-8472-D9B9-3062-3D2797800931}"/>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6591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1A84A-4105-2AA8-BF6E-82E6F59808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9CDB9B2-02A3-F7F9-E12D-7B89AA0D4A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D50D1CC-D3A6-5E23-8D99-F37FBF1C5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D78FA53-9C43-5364-23D2-ECE3DB34BB21}"/>
              </a:ext>
            </a:extLst>
          </p:cNvPr>
          <p:cNvSpPr>
            <a:spLocks noGrp="1"/>
          </p:cNvSpPr>
          <p:nvPr>
            <p:ph type="dt" sz="half" idx="10"/>
          </p:nvPr>
        </p:nvSpPr>
        <p:spPr/>
        <p:txBody>
          <a:bodyPr/>
          <a:lstStyle/>
          <a:p>
            <a:fld id="{07B54D71-93FF-4FE9-8FBA-4F7CF4208026}" type="datetimeFigureOut">
              <a:rPr lang="es-ES" smtClean="0"/>
              <a:t>23/02/2023</a:t>
            </a:fld>
            <a:endParaRPr lang="es-ES"/>
          </a:p>
        </p:txBody>
      </p:sp>
      <p:sp>
        <p:nvSpPr>
          <p:cNvPr id="6" name="Marcador de pie de página 5">
            <a:extLst>
              <a:ext uri="{FF2B5EF4-FFF2-40B4-BE49-F238E27FC236}">
                <a16:creationId xmlns:a16="http://schemas.microsoft.com/office/drawing/2014/main" id="{8739EF88-33E0-EE13-4EF7-C71A71ACC0B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ED93AC4-C4AD-6F0C-88DF-B5A0166420D8}"/>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103989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0B539B-A300-7900-0395-417970CBC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4FBDA7-DF39-9F67-0307-CA76F00F3B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8FF36D8-1E82-2636-513F-DBB216B5B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54D71-93FF-4FE9-8FBA-4F7CF4208026}" type="datetimeFigureOut">
              <a:rPr lang="es-ES" smtClean="0"/>
              <a:t>23/02/2023</a:t>
            </a:fld>
            <a:endParaRPr lang="es-ES"/>
          </a:p>
        </p:txBody>
      </p:sp>
      <p:sp>
        <p:nvSpPr>
          <p:cNvPr id="5" name="Marcador de pie de página 4">
            <a:extLst>
              <a:ext uri="{FF2B5EF4-FFF2-40B4-BE49-F238E27FC236}">
                <a16:creationId xmlns:a16="http://schemas.microsoft.com/office/drawing/2014/main" id="{2B619738-DB75-9D32-0105-5FB2FE471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5517EC0-A81C-6254-3282-562565A8D9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EF971-8D16-4136-BF10-A3C35B2571D8}" type="slidenum">
              <a:rPr lang="es-ES" smtClean="0"/>
              <a:t>‹Nº›</a:t>
            </a:fld>
            <a:endParaRPr lang="es-ES"/>
          </a:p>
        </p:txBody>
      </p:sp>
    </p:spTree>
    <p:extLst>
      <p:ext uri="{BB962C8B-B14F-4D97-AF65-F5344CB8AC3E}">
        <p14:creationId xmlns:p14="http://schemas.microsoft.com/office/powerpoint/2010/main" val="947274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Logotipo&#10;&#10;Descripción generada automáticamente">
            <a:extLst>
              <a:ext uri="{FF2B5EF4-FFF2-40B4-BE49-F238E27FC236}">
                <a16:creationId xmlns:a16="http://schemas.microsoft.com/office/drawing/2014/main" id="{39DEE83D-F67E-3838-499E-0D9F606A33D5}"/>
              </a:ext>
            </a:extLst>
          </p:cNvPr>
          <p:cNvPicPr>
            <a:picLocks noChangeAspect="1"/>
          </p:cNvPicPr>
          <p:nvPr/>
        </p:nvPicPr>
        <p:blipFill rotWithShape="1">
          <a:blip r:embed="rId2"/>
          <a:srcRect t="1849" r="1" b="6913"/>
          <a:stretch/>
        </p:blipFill>
        <p:spPr>
          <a:xfrm>
            <a:off x="643467" y="1675372"/>
            <a:ext cx="10905066" cy="3507255"/>
          </a:xfrm>
          <a:prstGeom prst="rect">
            <a:avLst/>
          </a:prstGeom>
          <a:noFill/>
        </p:spPr>
      </p:pic>
    </p:spTree>
    <p:extLst>
      <p:ext uri="{BB962C8B-B14F-4D97-AF65-F5344CB8AC3E}">
        <p14:creationId xmlns:p14="http://schemas.microsoft.com/office/powerpoint/2010/main" val="1762504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4111931" cy="595717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7D7D5BC1-5FD5-BCEB-54F0-6E2C999AFFCE}"/>
              </a:ext>
            </a:extLst>
          </p:cNvPr>
          <p:cNvSpPr>
            <a:spLocks noGrp="1"/>
          </p:cNvSpPr>
          <p:nvPr>
            <p:ph type="title"/>
          </p:nvPr>
        </p:nvSpPr>
        <p:spPr>
          <a:xfrm>
            <a:off x="774700" y="761999"/>
            <a:ext cx="3511188" cy="5368413"/>
          </a:xfrm>
        </p:spPr>
        <p:txBody>
          <a:bodyPr>
            <a:normAutofit/>
          </a:bodyPr>
          <a:lstStyle/>
          <a:p>
            <a:r>
              <a:rPr lang="es-ES">
                <a:solidFill>
                  <a:srgbClr val="FFFFFF"/>
                </a:solidFill>
                <a:latin typeface="Arial" pitchFamily="34"/>
              </a:rPr>
              <a:t>Pentaho Data Integration (Kettle)</a:t>
            </a:r>
            <a:endParaRPr lang="es-ES">
              <a:solidFill>
                <a:srgbClr val="FFFFFF"/>
              </a:solidFill>
            </a:endParaRP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7274" y="446007"/>
            <a:ext cx="4676305" cy="595717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509261A-5239-201C-2DA3-92DC99972765}"/>
              </a:ext>
            </a:extLst>
          </p:cNvPr>
          <p:cNvSpPr>
            <a:spLocks noGrp="1"/>
          </p:cNvSpPr>
          <p:nvPr>
            <p:ph idx="1"/>
          </p:nvPr>
        </p:nvSpPr>
        <p:spPr>
          <a:xfrm>
            <a:off x="5093623" y="762000"/>
            <a:ext cx="4042310" cy="5368412"/>
          </a:xfrm>
        </p:spPr>
        <p:txBody>
          <a:bodyPr anchor="ctr">
            <a:normAutofit/>
          </a:bodyPr>
          <a:lstStyle/>
          <a:p>
            <a:pPr marL="285750" lvl="0" indent="-285750" algn="just">
              <a:buFont typeface="Arial" panose="020B0604020202020204" pitchFamily="34" charset="0"/>
              <a:buChar char="•"/>
            </a:pPr>
            <a:r>
              <a:rPr lang="es-ES" sz="2000" dirty="0">
                <a:latin typeface="Arial" pitchFamily="34"/>
              </a:rPr>
              <a:t>Una de las herramientas más interesantes, también en JAVA. </a:t>
            </a:r>
          </a:p>
          <a:p>
            <a:pPr marL="285750" lvl="0" indent="-285750" algn="just">
              <a:buFont typeface="Arial" panose="020B0604020202020204" pitchFamily="34" charset="0"/>
              <a:buChar char="•"/>
            </a:pPr>
            <a:r>
              <a:rPr lang="es-ES" sz="2000" dirty="0">
                <a:latin typeface="Arial" pitchFamily="34"/>
              </a:rPr>
              <a:t>Permite el diseño, ejecución y publicación de los procesos ETL con una interfaz </a:t>
            </a:r>
            <a:r>
              <a:rPr lang="es-ES" sz="2000" dirty="0" err="1">
                <a:latin typeface="Arial" pitchFamily="34"/>
              </a:rPr>
              <a:t>Drag&amp;Drop</a:t>
            </a:r>
            <a:r>
              <a:rPr lang="es-ES" sz="2000" dirty="0">
                <a:latin typeface="Arial" pitchFamily="34"/>
              </a:rPr>
              <a:t>.</a:t>
            </a:r>
          </a:p>
          <a:p>
            <a:pPr marL="285750" lvl="0" indent="-285750" algn="just">
              <a:buFont typeface="Arial" panose="020B0604020202020204" pitchFamily="34" charset="0"/>
              <a:buChar char="•"/>
            </a:pPr>
            <a:r>
              <a:rPr lang="es-ES" sz="2000" dirty="0">
                <a:latin typeface="Arial" pitchFamily="34"/>
              </a:rPr>
              <a:t>Estos procesos se dividen en dos tipos; </a:t>
            </a:r>
            <a:r>
              <a:rPr lang="es-ES" sz="2000" dirty="0" err="1">
                <a:latin typeface="Arial" pitchFamily="34"/>
              </a:rPr>
              <a:t>transformations</a:t>
            </a:r>
            <a:r>
              <a:rPr lang="es-ES" sz="2000" dirty="0">
                <a:latin typeface="Arial" pitchFamily="34"/>
              </a:rPr>
              <a:t> y </a:t>
            </a:r>
            <a:r>
              <a:rPr lang="es-ES" sz="2000" dirty="0" err="1">
                <a:latin typeface="Arial" pitchFamily="34"/>
              </a:rPr>
              <a:t>jobs</a:t>
            </a:r>
            <a:r>
              <a:rPr lang="es-ES" sz="2000" dirty="0">
                <a:latin typeface="Arial" pitchFamily="34"/>
              </a:rPr>
              <a:t>.</a:t>
            </a:r>
          </a:p>
          <a:p>
            <a:pPr marL="285750" lvl="0" indent="-285750" algn="just">
              <a:buFont typeface="Arial" panose="020B0604020202020204" pitchFamily="34" charset="0"/>
              <a:buChar char="•"/>
            </a:pPr>
            <a:r>
              <a:rPr lang="es-ES" sz="2000" dirty="0">
                <a:latin typeface="Arial" pitchFamily="34"/>
              </a:rPr>
              <a:t>Gran variedad de tipos de orígenes y destinos, acompañados de un amplio catálogo de “</a:t>
            </a:r>
            <a:r>
              <a:rPr lang="es-ES" sz="2000" dirty="0" err="1">
                <a:latin typeface="Arial" pitchFamily="34"/>
              </a:rPr>
              <a:t>steps</a:t>
            </a:r>
            <a:r>
              <a:rPr lang="es-ES" sz="2000" dirty="0">
                <a:latin typeface="Arial" pitchFamily="34"/>
              </a:rPr>
              <a:t>” o acciones a realizar sobre el flujo de datos.</a:t>
            </a:r>
            <a:endParaRPr lang="es-ES" sz="2000" dirty="0"/>
          </a:p>
        </p:txBody>
      </p:sp>
      <p:sp>
        <p:nvSpPr>
          <p:cNvPr id="12" name="Rectangle 11">
            <a:extLst>
              <a:ext uri="{FF2B5EF4-FFF2-40B4-BE49-F238E27FC236}">
                <a16:creationId xmlns:a16="http://schemas.microsoft.com/office/drawing/2014/main" id="{A35BD09B-BC3A-45C0-AF8E-950F364CD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488" y="448056"/>
            <a:ext cx="2103120" cy="290779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6862" y="3494844"/>
            <a:ext cx="2104001" cy="290779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43172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Marcador de contenido 4" descr="Diagrama&#10;&#10;Descripción generada automáticamente con confianza media">
            <a:extLst>
              <a:ext uri="{FF2B5EF4-FFF2-40B4-BE49-F238E27FC236}">
                <a16:creationId xmlns:a16="http://schemas.microsoft.com/office/drawing/2014/main" id="{1593DC7D-1BCD-7A69-07A5-78551E510C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309"/>
          <a:stretch/>
        </p:blipFill>
        <p:spPr>
          <a:xfrm>
            <a:off x="1800042" y="643466"/>
            <a:ext cx="8591916" cy="5571067"/>
          </a:xfrm>
          <a:prstGeom prst="rect">
            <a:avLst/>
          </a:prstGeom>
        </p:spPr>
      </p:pic>
    </p:spTree>
    <p:extLst>
      <p:ext uri="{BB962C8B-B14F-4D97-AF65-F5344CB8AC3E}">
        <p14:creationId xmlns:p14="http://schemas.microsoft.com/office/powerpoint/2010/main" val="60820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scalera brillante frente a escaleras opacas">
            <a:extLst>
              <a:ext uri="{FF2B5EF4-FFF2-40B4-BE49-F238E27FC236}">
                <a16:creationId xmlns:a16="http://schemas.microsoft.com/office/drawing/2014/main" id="{7B5A2A65-68E6-6247-6B46-1041F7D455AC}"/>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9206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6844DE-CC67-2EAE-7640-FBA451E6C94B}"/>
              </a:ext>
            </a:extLst>
          </p:cNvPr>
          <p:cNvSpPr>
            <a:spLocks noGrp="1"/>
          </p:cNvSpPr>
          <p:nvPr>
            <p:ph type="title"/>
          </p:nvPr>
        </p:nvSpPr>
        <p:spPr>
          <a:xfrm>
            <a:off x="7749985" y="640263"/>
            <a:ext cx="3759240" cy="1344975"/>
          </a:xfrm>
        </p:spPr>
        <p:txBody>
          <a:bodyPr>
            <a:normAutofit/>
          </a:bodyPr>
          <a:lstStyle/>
          <a:p>
            <a:r>
              <a:rPr lang="es-ES" sz="4000">
                <a:effectLst/>
                <a:latin typeface="Arial" panose="020B0604020202020204" pitchFamily="34" charset="0"/>
              </a:rPr>
              <a:t>CONCEPTOS BÁSICOS</a:t>
            </a:r>
            <a:endParaRPr lang="es-ES" sz="4000"/>
          </a:p>
        </p:txBody>
      </p:sp>
      <p:sp>
        <p:nvSpPr>
          <p:cNvPr id="3" name="Marcador de contenido 2">
            <a:extLst>
              <a:ext uri="{FF2B5EF4-FFF2-40B4-BE49-F238E27FC236}">
                <a16:creationId xmlns:a16="http://schemas.microsoft.com/office/drawing/2014/main" id="{8EF498F9-D75C-13A4-793C-F8B330D47BCC}"/>
              </a:ext>
            </a:extLst>
          </p:cNvPr>
          <p:cNvSpPr>
            <a:spLocks noGrp="1"/>
          </p:cNvSpPr>
          <p:nvPr>
            <p:ph idx="1"/>
          </p:nvPr>
        </p:nvSpPr>
        <p:spPr>
          <a:xfrm>
            <a:off x="7749290" y="2121763"/>
            <a:ext cx="3764826" cy="3773010"/>
          </a:xfrm>
        </p:spPr>
        <p:txBody>
          <a:bodyPr>
            <a:normAutofit/>
          </a:bodyPr>
          <a:lstStyle/>
          <a:p>
            <a:r>
              <a:rPr lang="es-ES" sz="1800" dirty="0">
                <a:effectLst/>
                <a:latin typeface="Arial" panose="020B0604020202020204" pitchFamily="34" charset="0"/>
              </a:rPr>
              <a:t>Transformaciones- </a:t>
            </a:r>
            <a:r>
              <a:rPr lang="es-ES" sz="1800" dirty="0" err="1">
                <a:effectLst/>
                <a:latin typeface="Arial" panose="020B0604020202020204" pitchFamily="34" charset="0"/>
              </a:rPr>
              <a:t>Transformations</a:t>
            </a:r>
            <a:endParaRPr lang="es-ES" sz="1800" dirty="0">
              <a:effectLst/>
              <a:latin typeface="Arial" panose="020B0604020202020204" pitchFamily="34" charset="0"/>
            </a:endParaRPr>
          </a:p>
          <a:p>
            <a:r>
              <a:rPr lang="es-ES" sz="1800" dirty="0">
                <a:effectLst/>
                <a:latin typeface="Arial" panose="020B0604020202020204" pitchFamily="34" charset="0"/>
              </a:rPr>
              <a:t>Trabajos - Jobs</a:t>
            </a:r>
          </a:p>
          <a:p>
            <a:r>
              <a:rPr lang="es-ES" sz="1800" dirty="0">
                <a:effectLst/>
                <a:latin typeface="Arial" panose="020B0604020202020204" pitchFamily="34" charset="0"/>
              </a:rPr>
              <a:t>Pasos - </a:t>
            </a:r>
            <a:r>
              <a:rPr lang="es-ES" sz="1800" dirty="0" err="1">
                <a:effectLst/>
                <a:latin typeface="Arial" panose="020B0604020202020204" pitchFamily="34" charset="0"/>
              </a:rPr>
              <a:t>Steps</a:t>
            </a:r>
            <a:endParaRPr lang="es-ES" sz="1800" dirty="0">
              <a:effectLst/>
              <a:latin typeface="Arial" panose="020B0604020202020204" pitchFamily="34" charset="0"/>
            </a:endParaRPr>
          </a:p>
          <a:p>
            <a:r>
              <a:rPr lang="es-ES" sz="1800" dirty="0">
                <a:effectLst/>
                <a:latin typeface="Arial" panose="020B0604020202020204" pitchFamily="34" charset="0"/>
              </a:rPr>
              <a:t>Saltos - </a:t>
            </a:r>
            <a:r>
              <a:rPr lang="es-ES" sz="1800" dirty="0" err="1">
                <a:effectLst/>
                <a:latin typeface="Arial" panose="020B0604020202020204" pitchFamily="34" charset="0"/>
              </a:rPr>
              <a:t>Hops</a:t>
            </a:r>
            <a:endParaRPr lang="es-ES" sz="1800" dirty="0"/>
          </a:p>
        </p:txBody>
      </p:sp>
    </p:spTree>
    <p:extLst>
      <p:ext uri="{BB962C8B-B14F-4D97-AF65-F5344CB8AC3E}">
        <p14:creationId xmlns:p14="http://schemas.microsoft.com/office/powerpoint/2010/main" val="337970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5F8AC2A9-E473-281D-5B03-71CF7619C92B}"/>
              </a:ext>
            </a:extLst>
          </p:cNvPr>
          <p:cNvSpPr>
            <a:spLocks noGrp="1"/>
          </p:cNvSpPr>
          <p:nvPr>
            <p:ph type="title"/>
          </p:nvPr>
        </p:nvSpPr>
        <p:spPr>
          <a:xfrm>
            <a:off x="777240" y="731519"/>
            <a:ext cx="2845191" cy="3237579"/>
          </a:xfrm>
        </p:spPr>
        <p:txBody>
          <a:bodyPr>
            <a:normAutofit/>
          </a:bodyPr>
          <a:lstStyle/>
          <a:p>
            <a:r>
              <a:rPr lang="es-ES" sz="1800">
                <a:solidFill>
                  <a:srgbClr val="FFFFFF"/>
                </a:solidFill>
                <a:effectLst/>
                <a:latin typeface="Arial" panose="020B0604020202020204" pitchFamily="34" charset="0"/>
              </a:rPr>
              <a:t>TRANSFORMACIONES</a:t>
            </a:r>
            <a:endParaRPr lang="es-ES" sz="1800">
              <a:solidFill>
                <a:srgbClr val="FFFFFF"/>
              </a:solidFill>
            </a:endParaRP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Rectangle 3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076C75E-E279-A0D4-5B62-26E7CDADDA06}"/>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Es un conjunto de tareas lógicas relacionadas entre sí, que crean un flujo de datos.</a:t>
            </a:r>
          </a:p>
          <a:p>
            <a:pPr algn="just"/>
            <a:r>
              <a:rPr lang="es-ES" sz="2600" dirty="0">
                <a:effectLst/>
                <a:latin typeface="Arial" panose="020B0604020202020204" pitchFamily="34" charset="0"/>
              </a:rPr>
              <a:t>Compone la unidad funcional mínima de un proceso ETL.</a:t>
            </a:r>
          </a:p>
          <a:p>
            <a:pPr algn="just"/>
            <a:r>
              <a:rPr lang="es-ES" sz="2600" dirty="0">
                <a:effectLst/>
                <a:latin typeface="Arial" panose="020B0604020202020204" pitchFamily="34" charset="0"/>
              </a:rPr>
              <a:t>Por lo general, el flujo de los datos se va liberando conforme se obtienen, en lugar de esperar a tener el total de los datos del flujo.</a:t>
            </a:r>
          </a:p>
          <a:p>
            <a:pPr algn="just"/>
            <a:r>
              <a:rPr lang="es-ES" sz="2600" dirty="0">
                <a:effectLst/>
                <a:latin typeface="Arial" panose="020B0604020202020204" pitchFamily="34" charset="0"/>
              </a:rPr>
              <a:t>Es multihilo, por lo que todos los pasos de inicio se ejecutarán a la vez y no secuencialmente.</a:t>
            </a:r>
            <a:endParaRPr lang="es-ES" sz="2600" dirty="0"/>
          </a:p>
        </p:txBody>
      </p:sp>
    </p:spTree>
    <p:extLst>
      <p:ext uri="{BB962C8B-B14F-4D97-AF65-F5344CB8AC3E}">
        <p14:creationId xmlns:p14="http://schemas.microsoft.com/office/powerpoint/2010/main" val="256857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517E89C4-BC53-2860-B260-E2C07844BA40}"/>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TRABAJOS</a:t>
            </a:r>
          </a:p>
        </p:txBody>
      </p:sp>
      <p:sp>
        <p:nvSpPr>
          <p:cNvPr id="51" name="Rectangle 5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3" name="Rectangle 5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9CD16DB-CC51-4195-19EE-B5A9B86A287D}"/>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Un </a:t>
            </a:r>
            <a:r>
              <a:rPr lang="es-ES" sz="2600" dirty="0" err="1">
                <a:effectLst/>
                <a:latin typeface="Arial" panose="020B0604020202020204" pitchFamily="34" charset="0"/>
              </a:rPr>
              <a:t>job</a:t>
            </a:r>
            <a:r>
              <a:rPr lang="es-ES" sz="2600" dirty="0">
                <a:effectLst/>
                <a:latin typeface="Arial" panose="020B0604020202020204" pitchFamily="34" charset="0"/>
              </a:rPr>
              <a:t>, no es más que un contenedor de acciones y/o </a:t>
            </a:r>
            <a:r>
              <a:rPr lang="es-ES" sz="2600" dirty="0" err="1">
                <a:effectLst/>
                <a:latin typeface="Arial" panose="020B0604020202020204" pitchFamily="34" charset="0"/>
              </a:rPr>
              <a:t>transformations</a:t>
            </a:r>
            <a:r>
              <a:rPr lang="es-ES" sz="2600" dirty="0">
                <a:effectLst/>
                <a:latin typeface="Arial" panose="020B0604020202020204" pitchFamily="34" charset="0"/>
              </a:rPr>
              <a:t>.</a:t>
            </a:r>
          </a:p>
          <a:p>
            <a:pPr algn="just"/>
            <a:r>
              <a:rPr lang="es-ES" sz="2600" dirty="0">
                <a:effectLst/>
                <a:latin typeface="Arial" panose="020B0604020202020204" pitchFamily="34" charset="0"/>
              </a:rPr>
              <a:t>Tiene menos pasos disponibles que las transformaciones y con otros propósitos.</a:t>
            </a:r>
          </a:p>
          <a:p>
            <a:pPr algn="just"/>
            <a:r>
              <a:rPr lang="es-ES" sz="2600" dirty="0">
                <a:effectLst/>
                <a:latin typeface="Arial" panose="020B0604020202020204" pitchFamily="34" charset="0"/>
              </a:rPr>
              <a:t>Su ejecución no es multihilo, aunque se puede especificar que así sea.</a:t>
            </a:r>
          </a:p>
          <a:p>
            <a:pPr algn="just"/>
            <a:r>
              <a:rPr lang="es-ES" sz="2600" dirty="0">
                <a:effectLst/>
                <a:latin typeface="Arial" panose="020B0604020202020204" pitchFamily="34" charset="0"/>
              </a:rPr>
              <a:t>A diferencia de las </a:t>
            </a:r>
            <a:r>
              <a:rPr lang="es-ES" sz="2600" dirty="0" err="1">
                <a:effectLst/>
                <a:latin typeface="Arial" panose="020B0604020202020204" pitchFamily="34" charset="0"/>
              </a:rPr>
              <a:t>transformations</a:t>
            </a:r>
            <a:r>
              <a:rPr lang="es-ES" sz="2600" dirty="0">
                <a:effectLst/>
                <a:latin typeface="Arial" panose="020B0604020202020204" pitchFamily="34" charset="0"/>
              </a:rPr>
              <a:t>, los </a:t>
            </a:r>
            <a:r>
              <a:rPr lang="es-ES" sz="2600" dirty="0" err="1">
                <a:effectLst/>
                <a:latin typeface="Arial" panose="020B0604020202020204" pitchFamily="34" charset="0"/>
              </a:rPr>
              <a:t>jobs</a:t>
            </a:r>
            <a:r>
              <a:rPr lang="es-ES" sz="2600" dirty="0">
                <a:effectLst/>
                <a:latin typeface="Arial" panose="020B0604020202020204" pitchFamily="34" charset="0"/>
              </a:rPr>
              <a:t> tienen un solo paso de inicio.</a:t>
            </a:r>
            <a:endParaRPr lang="es-ES" sz="2600" dirty="0"/>
          </a:p>
        </p:txBody>
      </p:sp>
    </p:spTree>
    <p:extLst>
      <p:ext uri="{BB962C8B-B14F-4D97-AF65-F5344CB8AC3E}">
        <p14:creationId xmlns:p14="http://schemas.microsoft.com/office/powerpoint/2010/main" val="327061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8C836D04-FD0E-B4A6-57E4-77D243888B7A}"/>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PASOS</a:t>
            </a:r>
          </a:p>
        </p:txBody>
      </p:sp>
      <p:sp>
        <p:nvSpPr>
          <p:cNvPr id="17"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8"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CDAD862-9324-D10C-3F28-97EAAAA270FD}"/>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Los </a:t>
            </a:r>
            <a:r>
              <a:rPr lang="es-ES" sz="2600" dirty="0" err="1">
                <a:effectLst/>
                <a:latin typeface="Arial" panose="020B0604020202020204" pitchFamily="34" charset="0"/>
              </a:rPr>
              <a:t>steps</a:t>
            </a:r>
            <a:r>
              <a:rPr lang="es-ES" sz="2600" dirty="0">
                <a:effectLst/>
                <a:latin typeface="Arial" panose="020B0604020202020204" pitchFamily="34" charset="0"/>
              </a:rPr>
              <a:t>, son pequeñas funcionalidades lógicas o tareas específicas, que pueden admitir una entrada y/o una salida. Consulta de tabla, filtro de una tabla…</a:t>
            </a:r>
          </a:p>
          <a:p>
            <a:pPr algn="just"/>
            <a:r>
              <a:rPr lang="es-ES" sz="2600" dirty="0">
                <a:effectLst/>
                <a:latin typeface="Arial" panose="020B0604020202020204" pitchFamily="34" charset="0"/>
              </a:rPr>
              <a:t>Se unen mediante los </a:t>
            </a:r>
            <a:r>
              <a:rPr lang="es-ES" sz="2600" dirty="0" err="1">
                <a:effectLst/>
                <a:latin typeface="Arial" panose="020B0604020202020204" pitchFamily="34" charset="0"/>
              </a:rPr>
              <a:t>hops</a:t>
            </a:r>
            <a:r>
              <a:rPr lang="es-ES" sz="2600" dirty="0">
                <a:effectLst/>
                <a:latin typeface="Arial" panose="020B0604020202020204" pitchFamily="34" charset="0"/>
              </a:rPr>
              <a:t>, y generan un flujo de datos, o en algunos casos lo reciben para devolverlos a la salida.</a:t>
            </a:r>
          </a:p>
          <a:p>
            <a:pPr algn="just"/>
            <a:r>
              <a:rPr lang="es-ES" sz="2600" dirty="0">
                <a:effectLst/>
                <a:latin typeface="Arial" panose="020B0604020202020204" pitchFamily="34" charset="0"/>
              </a:rPr>
              <a:t>Es donde reside la verdadera lógica de la ETL.</a:t>
            </a:r>
            <a:endParaRPr lang="es-ES" sz="2600" dirty="0"/>
          </a:p>
        </p:txBody>
      </p:sp>
    </p:spTree>
    <p:extLst>
      <p:ext uri="{BB962C8B-B14F-4D97-AF65-F5344CB8AC3E}">
        <p14:creationId xmlns:p14="http://schemas.microsoft.com/office/powerpoint/2010/main" val="111599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47E3817A-405F-677F-B75E-7583F11E2205}"/>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SALTOS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2785487-D064-2E43-1BC0-C5931C8A50EA}"/>
              </a:ext>
            </a:extLst>
          </p:cNvPr>
          <p:cNvSpPr>
            <a:spLocks noGrp="1"/>
          </p:cNvSpPr>
          <p:nvPr>
            <p:ph idx="1"/>
          </p:nvPr>
        </p:nvSpPr>
        <p:spPr>
          <a:xfrm>
            <a:off x="4379709" y="686862"/>
            <a:ext cx="7037591" cy="5475129"/>
          </a:xfrm>
        </p:spPr>
        <p:txBody>
          <a:bodyPr anchor="ctr">
            <a:normAutofit/>
          </a:bodyPr>
          <a:lstStyle/>
          <a:p>
            <a:pPr algn="just"/>
            <a:r>
              <a:rPr lang="es-ES" sz="2600">
                <a:effectLst/>
                <a:latin typeface="Arial" panose="020B0604020202020204" pitchFamily="34" charset="0"/>
              </a:rPr>
              <a:t>Son las relaciones entre steps o direcciones que va a seguir el flujo de la información.</a:t>
            </a:r>
          </a:p>
          <a:p>
            <a:pPr algn="just"/>
            <a:r>
              <a:rPr lang="es-ES" sz="2600">
                <a:effectLst/>
                <a:latin typeface="Arial" panose="020B0604020202020204" pitchFamily="34" charset="0"/>
              </a:rPr>
              <a:t>Son de una sola dirección.</a:t>
            </a:r>
          </a:p>
          <a:p>
            <a:pPr algn="just"/>
            <a:r>
              <a:rPr lang="es-ES" sz="2600">
                <a:effectLst/>
                <a:latin typeface="Arial" panose="020B0604020202020204" pitchFamily="34" charset="0"/>
              </a:rPr>
              <a:t>Según el steps que usemos, puede ser de varios tipos; cuando true, cuando false, en caso de éxito, en caso de error, etc.</a:t>
            </a:r>
            <a:endParaRPr lang="es-ES" sz="2600" dirty="0"/>
          </a:p>
        </p:txBody>
      </p:sp>
    </p:spTree>
    <p:extLst>
      <p:ext uri="{BB962C8B-B14F-4D97-AF65-F5344CB8AC3E}">
        <p14:creationId xmlns:p14="http://schemas.microsoft.com/office/powerpoint/2010/main" val="377026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67A68ACD-179A-56D3-9F5D-19A934A3782F}"/>
              </a:ext>
            </a:extLst>
          </p:cNvPr>
          <p:cNvSpPr>
            <a:spLocks noGrp="1"/>
          </p:cNvSpPr>
          <p:nvPr>
            <p:ph type="title"/>
          </p:nvPr>
        </p:nvSpPr>
        <p:spPr>
          <a:xfrm>
            <a:off x="731520" y="731520"/>
            <a:ext cx="6089904" cy="1426464"/>
          </a:xfrm>
        </p:spPr>
        <p:txBody>
          <a:bodyPr>
            <a:normAutofit/>
          </a:bodyPr>
          <a:lstStyle/>
          <a:p>
            <a:r>
              <a:rPr lang="es-ES">
                <a:solidFill>
                  <a:srgbClr val="FFFFFF"/>
                </a:solidFill>
              </a:rPr>
              <a:t>HERRAMIENTA (PDI – KETTLE)</a:t>
            </a:r>
          </a:p>
        </p:txBody>
      </p:sp>
      <p:sp>
        <p:nvSpPr>
          <p:cNvPr id="16"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88EC543-FB15-69DB-4E46-DA23C3D7FBD3}"/>
              </a:ext>
            </a:extLst>
          </p:cNvPr>
          <p:cNvSpPr>
            <a:spLocks noGrp="1"/>
          </p:cNvSpPr>
          <p:nvPr>
            <p:ph idx="1"/>
          </p:nvPr>
        </p:nvSpPr>
        <p:spPr>
          <a:xfrm>
            <a:off x="789456" y="2798385"/>
            <a:ext cx="10597729" cy="3283260"/>
          </a:xfrm>
        </p:spPr>
        <p:txBody>
          <a:bodyPr anchor="ctr">
            <a:normAutofit/>
          </a:bodyPr>
          <a:lstStyle/>
          <a:p>
            <a:pPr algn="just"/>
            <a:r>
              <a:rPr lang="es-ES" sz="2100" b="1" dirty="0"/>
              <a:t>¿Que es </a:t>
            </a:r>
            <a:r>
              <a:rPr lang="es-ES" sz="2100" b="1" dirty="0" err="1"/>
              <a:t>Kettle</a:t>
            </a:r>
            <a:r>
              <a:rPr lang="es-ES" sz="2100" b="1" dirty="0"/>
              <a:t>?</a:t>
            </a:r>
          </a:p>
          <a:p>
            <a:pPr algn="just"/>
            <a:r>
              <a:rPr lang="es-ES" sz="2100" dirty="0"/>
              <a:t>Es un ambiente de Extracción, Transformación, Transporte y Carga </a:t>
            </a:r>
            <a:r>
              <a:rPr lang="es-ES" sz="2100" dirty="0" err="1"/>
              <a:t>Kettle</a:t>
            </a:r>
            <a:r>
              <a:rPr lang="es-ES" sz="2100" dirty="0"/>
              <a:t> del tipo Open </a:t>
            </a:r>
            <a:r>
              <a:rPr lang="es-ES" sz="2100" dirty="0" err="1"/>
              <a:t>Source</a:t>
            </a:r>
            <a:r>
              <a:rPr lang="es-ES" sz="2100" dirty="0"/>
              <a:t>. Básicamente la herramienta Pentaho Data </a:t>
            </a:r>
            <a:r>
              <a:rPr lang="es-ES" sz="2100" dirty="0" err="1"/>
              <a:t>Integration</a:t>
            </a:r>
            <a:r>
              <a:rPr lang="es-ES" sz="2100" dirty="0"/>
              <a:t> (PDI) debe de seguir estas cuatros etapas en todas sus Transformaciones con </a:t>
            </a:r>
            <a:r>
              <a:rPr lang="es-ES" sz="2100" dirty="0" err="1"/>
              <a:t>Kettle</a:t>
            </a:r>
            <a:r>
              <a:rPr lang="es-ES" sz="2100" dirty="0"/>
              <a:t> (KTR).</a:t>
            </a:r>
          </a:p>
          <a:p>
            <a:pPr algn="just"/>
            <a:r>
              <a:rPr lang="es-ES" sz="2100" b="1" dirty="0"/>
              <a:t>¿Que es </a:t>
            </a:r>
            <a:r>
              <a:rPr lang="es-ES" sz="2100" b="1" dirty="0" err="1"/>
              <a:t>Spoon</a:t>
            </a:r>
            <a:r>
              <a:rPr lang="es-ES" sz="2100" b="1" dirty="0"/>
              <a:t>?</a:t>
            </a:r>
          </a:p>
          <a:p>
            <a:pPr algn="just"/>
            <a:r>
              <a:rPr lang="es-ES" sz="2100" dirty="0" err="1"/>
              <a:t>Spoon</a:t>
            </a:r>
            <a:r>
              <a:rPr lang="es-ES" sz="2100" dirty="0"/>
              <a:t> es el entorno gráfico estándar de PDI, mediante esta Interfase Gráfica (UI) podemos diseñar todas los KTR. Las tareas son modeladas tipo flujo de trabajo para coordinar recursos, ejecución y dependencias de actividades ETL.</a:t>
            </a:r>
          </a:p>
          <a:p>
            <a:endParaRPr lang="es-ES" sz="2100" dirty="0"/>
          </a:p>
        </p:txBody>
      </p:sp>
    </p:spTree>
    <p:extLst>
      <p:ext uri="{BB962C8B-B14F-4D97-AF65-F5344CB8AC3E}">
        <p14:creationId xmlns:p14="http://schemas.microsoft.com/office/powerpoint/2010/main" val="27399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FFE314A9-8F49-89CD-F349-C151D36E85AD}"/>
              </a:ext>
            </a:extLst>
          </p:cNvPr>
          <p:cNvSpPr>
            <a:spLocks noGrp="1"/>
          </p:cNvSpPr>
          <p:nvPr>
            <p:ph type="title"/>
          </p:nvPr>
        </p:nvSpPr>
        <p:spPr>
          <a:xfrm>
            <a:off x="1100669" y="1097339"/>
            <a:ext cx="10011831" cy="2623885"/>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DEMO: CREANDO NUESTRA PRIMERA ETL</a:t>
            </a:r>
          </a:p>
        </p:txBody>
      </p:sp>
      <p:sp>
        <p:nvSpPr>
          <p:cNvPr id="25" name="Rectangle 15">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Rectangle 17">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Rectangle 1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287535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FE314A9-8F49-89CD-F349-C151D36E85AD}"/>
              </a:ext>
            </a:extLst>
          </p:cNvPr>
          <p:cNvSpPr>
            <a:spLocks noGrp="1"/>
          </p:cNvSpPr>
          <p:nvPr>
            <p:ph type="title"/>
          </p:nvPr>
        </p:nvSpPr>
        <p:spPr>
          <a:xfrm>
            <a:off x="1100669" y="1097339"/>
            <a:ext cx="10011831" cy="2623885"/>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DEMO: LLENANDO NUESTRO DWH</a:t>
            </a:r>
          </a:p>
        </p:txBody>
      </p:sp>
      <p:sp>
        <p:nvSpPr>
          <p:cNvPr id="25" name="Rectangle 15">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1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04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4111931" cy="595717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EF043F26-E716-6DC7-B623-33649013AF6A}"/>
              </a:ext>
            </a:extLst>
          </p:cNvPr>
          <p:cNvSpPr>
            <a:spLocks noGrp="1"/>
          </p:cNvSpPr>
          <p:nvPr>
            <p:ph type="title"/>
          </p:nvPr>
        </p:nvSpPr>
        <p:spPr>
          <a:xfrm>
            <a:off x="774700" y="761999"/>
            <a:ext cx="3511188" cy="5368413"/>
          </a:xfrm>
        </p:spPr>
        <p:txBody>
          <a:bodyPr>
            <a:normAutofit/>
          </a:bodyPr>
          <a:lstStyle/>
          <a:p>
            <a:r>
              <a:rPr lang="es-ES">
                <a:solidFill>
                  <a:srgbClr val="FFFFFF"/>
                </a:solidFill>
              </a:rPr>
              <a:t>¿QUÉ ES PENTAHO?</a:t>
            </a:r>
          </a:p>
        </p:txBody>
      </p:sp>
      <p:sp>
        <p:nvSpPr>
          <p:cNvPr id="42" name="Rectangle 4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7274" y="446007"/>
            <a:ext cx="4676305" cy="595717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FF3666C-CC77-D7F2-060C-2AFC519FE89C}"/>
              </a:ext>
            </a:extLst>
          </p:cNvPr>
          <p:cNvSpPr>
            <a:spLocks noGrp="1"/>
          </p:cNvSpPr>
          <p:nvPr>
            <p:ph idx="1"/>
          </p:nvPr>
        </p:nvSpPr>
        <p:spPr>
          <a:xfrm>
            <a:off x="5093623" y="762000"/>
            <a:ext cx="4042310" cy="5368412"/>
          </a:xfrm>
        </p:spPr>
        <p:txBody>
          <a:bodyPr anchor="ctr">
            <a:normAutofit/>
          </a:bodyPr>
          <a:lstStyle/>
          <a:p>
            <a:pPr marL="285750" lvl="0" indent="-285750" algn="just">
              <a:buSzPct val="100000"/>
              <a:buFont typeface="Arial" pitchFamily="34"/>
              <a:buChar char="•"/>
            </a:pPr>
            <a:r>
              <a:rPr lang="es-ES" sz="2000" dirty="0">
                <a:latin typeface="Arial" pitchFamily="34"/>
              </a:rPr>
              <a:t>Es una plataforma de BI orientada al análisis y procesos de cantidades de datos enormes.</a:t>
            </a:r>
          </a:p>
          <a:p>
            <a:pPr marL="285750" lvl="0" indent="-285750" algn="just">
              <a:buSzPct val="100000"/>
              <a:buFont typeface="Arial" pitchFamily="34"/>
              <a:buChar char="•"/>
            </a:pPr>
            <a:r>
              <a:rPr lang="es-ES" sz="2000" dirty="0">
                <a:latin typeface="Arial" pitchFamily="34"/>
              </a:rPr>
              <a:t>Está basado en JAVA y corre sobre cualquier servidor que soporte esta tecnología.</a:t>
            </a:r>
          </a:p>
          <a:p>
            <a:pPr marL="285750" lvl="0" indent="-285750" algn="just">
              <a:buSzPct val="100000"/>
              <a:buFont typeface="Arial" pitchFamily="34"/>
              <a:buChar char="•"/>
            </a:pPr>
            <a:r>
              <a:rPr lang="es-ES" sz="2000" dirty="0">
                <a:latin typeface="Arial" pitchFamily="34"/>
              </a:rPr>
              <a:t>Es un proyecto Open </a:t>
            </a:r>
            <a:r>
              <a:rPr lang="es-ES" sz="2000" dirty="0" err="1">
                <a:latin typeface="Arial" pitchFamily="34"/>
              </a:rPr>
              <a:t>Source</a:t>
            </a:r>
            <a:r>
              <a:rPr lang="es-ES" sz="2000" dirty="0">
                <a:latin typeface="Arial" pitchFamily="34"/>
              </a:rPr>
              <a:t> apoyado por una extensa comunidad.</a:t>
            </a:r>
          </a:p>
          <a:p>
            <a:pPr marL="285750" lvl="0" indent="-285750" algn="just">
              <a:buSzPct val="100000"/>
              <a:buFont typeface="Arial" pitchFamily="34"/>
              <a:buChar char="•"/>
            </a:pPr>
            <a:r>
              <a:rPr lang="es-ES" sz="2000" dirty="0">
                <a:latin typeface="Arial" pitchFamily="34"/>
              </a:rPr>
              <a:t>Es una suite compuesta por múltiples herramientas externas.</a:t>
            </a:r>
          </a:p>
          <a:p>
            <a:pPr marL="285750" lvl="0" indent="-285750" algn="just">
              <a:buSzPct val="100000"/>
              <a:buFont typeface="Arial" pitchFamily="34"/>
              <a:buChar char="•"/>
            </a:pPr>
            <a:r>
              <a:rPr lang="pt-BR" sz="2000" dirty="0">
                <a:latin typeface="Arial" pitchFamily="34"/>
              </a:rPr>
              <a:t>Poderoso motor de consultas OLAP; Mondrian</a:t>
            </a:r>
            <a:endParaRPr lang="es-ES" sz="2000" dirty="0"/>
          </a:p>
          <a:p>
            <a:endParaRPr lang="es-ES" sz="2000" dirty="0"/>
          </a:p>
        </p:txBody>
      </p:sp>
      <p:sp>
        <p:nvSpPr>
          <p:cNvPr id="44" name="Rectangle 43">
            <a:extLst>
              <a:ext uri="{FF2B5EF4-FFF2-40B4-BE49-F238E27FC236}">
                <a16:creationId xmlns:a16="http://schemas.microsoft.com/office/drawing/2014/main" id="{A35BD09B-BC3A-45C0-AF8E-950F364CD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488" y="448056"/>
            <a:ext cx="2103120" cy="290779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6" name="Rectangle 45">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6862" y="3494844"/>
            <a:ext cx="2104001" cy="290779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405799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DAB90EDE-4398-5434-8C96-16DDBCCCBAD9}"/>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PENTAHO REPORT DESIGNER</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0C75C78-7AF2-CBF5-7AD7-3356E163F01F}"/>
              </a:ext>
            </a:extLst>
          </p:cNvPr>
          <p:cNvSpPr>
            <a:spLocks noGrp="1"/>
          </p:cNvSpPr>
          <p:nvPr>
            <p:ph idx="1"/>
          </p:nvPr>
        </p:nvSpPr>
        <p:spPr>
          <a:xfrm>
            <a:off x="4379709" y="686862"/>
            <a:ext cx="7037591" cy="5475129"/>
          </a:xfrm>
        </p:spPr>
        <p:txBody>
          <a:bodyPr anchor="ctr">
            <a:normAutofit fontScale="92500"/>
          </a:bodyPr>
          <a:lstStyle/>
          <a:p>
            <a:pPr algn="just"/>
            <a:r>
              <a:rPr lang="es-ES" sz="2200" dirty="0">
                <a:latin typeface="Arial" panose="020B0604020202020204" pitchFamily="34" charset="0"/>
              </a:rPr>
              <a:t>Herramienta externa de la Suite de Pentaho, programada en JAVA, convirtiéndola en multiplataforma.</a:t>
            </a:r>
          </a:p>
          <a:p>
            <a:pPr algn="just"/>
            <a:r>
              <a:rPr lang="es-ES" sz="2200" dirty="0">
                <a:latin typeface="Arial" panose="020B0604020202020204" pitchFamily="34" charset="0"/>
              </a:rPr>
              <a:t>Se trata de la aplicación para realizar informes de cara a ser descargados posteriormente en algún formato común. La cual rellena de forma dinámica estructuras, repitiéndolas en función de la consulta y de las columnas que definamos.</a:t>
            </a:r>
          </a:p>
          <a:p>
            <a:pPr algn="just"/>
            <a:r>
              <a:rPr lang="es-ES" sz="2200" dirty="0">
                <a:latin typeface="Arial" panose="020B0604020202020204" pitchFamily="34" charset="0"/>
              </a:rPr>
              <a:t>Nos permite crear parámetros que nos servirán para presentarlo, o no, al usuario y poder filtrar el informe en tiempo real, l o que aporta un buen valor como herramienta versátil de informes.</a:t>
            </a:r>
          </a:p>
          <a:p>
            <a:pPr algn="just"/>
            <a:r>
              <a:rPr lang="es-ES" sz="2200" dirty="0">
                <a:latin typeface="Arial" panose="020B0604020202020204" pitchFamily="34" charset="0"/>
              </a:rPr>
              <a:t>Una vez terminado, pueden ser visualizados desde la propia herramienta o desde nuestro Pentaho Server, al publicarlo. La vista, a parte de proporcionar los selectores con los parámetros que hayamos definido, nos permite exportar y/o representar los datos en diferentes formatos; HTML paginado, HTML sin paginar, PDF, Excel, CSV... Todo ello sin tener que configurar previamente nada.</a:t>
            </a:r>
          </a:p>
        </p:txBody>
      </p:sp>
    </p:spTree>
    <p:extLst>
      <p:ext uri="{BB962C8B-B14F-4D97-AF65-F5344CB8AC3E}">
        <p14:creationId xmlns:p14="http://schemas.microsoft.com/office/powerpoint/2010/main" val="3582515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F2B8638B-D984-2EAF-0826-F400D279B844}"/>
              </a:ext>
            </a:extLst>
          </p:cNvPr>
          <p:cNvSpPr>
            <a:spLocks noGrp="1"/>
          </p:cNvSpPr>
          <p:nvPr>
            <p:ph type="title"/>
          </p:nvPr>
        </p:nvSpPr>
        <p:spPr>
          <a:xfrm>
            <a:off x="777240" y="731519"/>
            <a:ext cx="2845191" cy="3237579"/>
          </a:xfrm>
        </p:spPr>
        <p:txBody>
          <a:bodyPr>
            <a:normAutofit/>
          </a:bodyPr>
          <a:lstStyle/>
          <a:p>
            <a:r>
              <a:rPr lang="es-ES" sz="2900">
                <a:solidFill>
                  <a:srgbClr val="FFFFFF"/>
                </a:solidFill>
                <a:effectLst/>
                <a:latin typeface="Arial" panose="020B0604020202020204" pitchFamily="34" charset="0"/>
              </a:rPr>
              <a:t>ESTRUCTURA</a:t>
            </a:r>
            <a:endParaRPr lang="es-ES" sz="29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831F778-91EF-E605-E749-2DD560933581}"/>
              </a:ext>
            </a:extLst>
          </p:cNvPr>
          <p:cNvSpPr>
            <a:spLocks noGrp="1"/>
          </p:cNvSpPr>
          <p:nvPr>
            <p:ph idx="1"/>
          </p:nvPr>
        </p:nvSpPr>
        <p:spPr>
          <a:xfrm>
            <a:off x="4379709" y="686862"/>
            <a:ext cx="7037591" cy="5475129"/>
          </a:xfrm>
        </p:spPr>
        <p:txBody>
          <a:bodyPr anchor="ctr">
            <a:normAutofit/>
          </a:bodyPr>
          <a:lstStyle/>
          <a:p>
            <a:pPr algn="just"/>
            <a:r>
              <a:rPr lang="es-ES" sz="2000" dirty="0">
                <a:latin typeface="Arial" panose="020B0604020202020204" pitchFamily="34" charset="0"/>
              </a:rPr>
              <a:t>Un </a:t>
            </a:r>
            <a:r>
              <a:rPr lang="es-ES" sz="2000" dirty="0" err="1">
                <a:latin typeface="Arial" panose="020B0604020202020204" pitchFamily="34" charset="0"/>
              </a:rPr>
              <a:t>report</a:t>
            </a:r>
            <a:r>
              <a:rPr lang="es-ES" sz="2000" dirty="0">
                <a:latin typeface="Arial" panose="020B0604020202020204" pitchFamily="34" charset="0"/>
              </a:rPr>
              <a:t>, se divide en varias partes que están previamente divididas o diferenciadas por defecto.</a:t>
            </a:r>
          </a:p>
          <a:p>
            <a:pPr algn="just"/>
            <a:r>
              <a:rPr lang="es-ES" sz="2000" dirty="0">
                <a:latin typeface="Arial" panose="020B0604020202020204" pitchFamily="34" charset="0"/>
              </a:rPr>
              <a:t>Contiene diferentes apartados pensados para estructurar mejor el informe, como cabeceras, pies, detalles de información...</a:t>
            </a:r>
          </a:p>
          <a:p>
            <a:pPr algn="just"/>
            <a:r>
              <a:rPr lang="es-ES" sz="2000" dirty="0">
                <a:latin typeface="Arial" panose="020B0604020202020204" pitchFamily="34" charset="0"/>
              </a:rPr>
              <a:t>Estructurándose a su vez en otros elementos más pequeños.</a:t>
            </a:r>
          </a:p>
          <a:p>
            <a:pPr algn="just"/>
            <a:r>
              <a:rPr lang="es-ES" sz="2000" dirty="0">
                <a:latin typeface="Arial" panose="020B0604020202020204" pitchFamily="34" charset="0"/>
              </a:rPr>
              <a:t>Contiene una parte que se repite en función del número de filas devueltas por la consulta definida, muy útil para dinamizar y facilitar la ejecución del informe.</a:t>
            </a:r>
          </a:p>
        </p:txBody>
      </p:sp>
    </p:spTree>
    <p:extLst>
      <p:ext uri="{BB962C8B-B14F-4D97-AF65-F5344CB8AC3E}">
        <p14:creationId xmlns:p14="http://schemas.microsoft.com/office/powerpoint/2010/main" val="634724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FE314A9-8F49-89CD-F349-C151D36E85AD}"/>
              </a:ext>
            </a:extLst>
          </p:cNvPr>
          <p:cNvSpPr>
            <a:spLocks noGrp="1"/>
          </p:cNvSpPr>
          <p:nvPr>
            <p:ph type="title"/>
          </p:nvPr>
        </p:nvSpPr>
        <p:spPr>
          <a:xfrm>
            <a:off x="1100669" y="1097339"/>
            <a:ext cx="10011831" cy="2623885"/>
          </a:xfrm>
        </p:spPr>
        <p:txBody>
          <a:bodyPr vert="horz" lIns="91440" tIns="45720" rIns="91440" bIns="45720" rtlCol="0" anchor="ctr">
            <a:normAutofit fontScale="90000"/>
          </a:bodyPr>
          <a:lstStyle/>
          <a:p>
            <a:pPr algn="ctr"/>
            <a:r>
              <a:rPr lang="en-US" sz="6600" kern="1200" dirty="0">
                <a:solidFill>
                  <a:srgbClr val="FFFFFF"/>
                </a:solidFill>
                <a:latin typeface="+mj-lt"/>
                <a:ea typeface="+mj-ea"/>
                <a:cs typeface="+mj-cs"/>
              </a:rPr>
              <a:t>DEMO: GENERANDO EL PRIMER REPORT CON PENTAHO</a:t>
            </a:r>
          </a:p>
        </p:txBody>
      </p:sp>
      <p:sp>
        <p:nvSpPr>
          <p:cNvPr id="25" name="Rectangle 15">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1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11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3B8A6984-1230-49D7-B72E-DE41BBFCC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E3B50E6-1A68-4820-1E17-2DC837A230AE}"/>
              </a:ext>
            </a:extLst>
          </p:cNvPr>
          <p:cNvSpPr>
            <a:spLocks noGrp="1"/>
          </p:cNvSpPr>
          <p:nvPr>
            <p:ph type="title"/>
          </p:nvPr>
        </p:nvSpPr>
        <p:spPr>
          <a:xfrm>
            <a:off x="838200" y="365760"/>
            <a:ext cx="10515600" cy="1325563"/>
          </a:xfrm>
        </p:spPr>
        <p:txBody>
          <a:bodyPr>
            <a:normAutofit/>
          </a:bodyPr>
          <a:lstStyle/>
          <a:p>
            <a:r>
              <a:rPr lang="es-ES">
                <a:solidFill>
                  <a:schemeClr val="bg1"/>
                </a:solidFill>
              </a:rPr>
              <a:t>¿Qué es un cubo Mondrian?</a:t>
            </a:r>
          </a:p>
        </p:txBody>
      </p:sp>
      <p:pic>
        <p:nvPicPr>
          <p:cNvPr id="5" name="Imagen 4" descr="Interfaz de usuario gráfica, Aplicación&#10;&#10;Descripción generada automáticamente">
            <a:extLst>
              <a:ext uri="{FF2B5EF4-FFF2-40B4-BE49-F238E27FC236}">
                <a16:creationId xmlns:a16="http://schemas.microsoft.com/office/drawing/2014/main" id="{17A28F4E-A3A3-21AA-B670-072A9A31745A}"/>
              </a:ext>
            </a:extLst>
          </p:cNvPr>
          <p:cNvPicPr>
            <a:picLocks noChangeAspect="1"/>
          </p:cNvPicPr>
          <p:nvPr/>
        </p:nvPicPr>
        <p:blipFill rotWithShape="1">
          <a:blip r:embed="rId2">
            <a:extLst>
              <a:ext uri="{28A0092B-C50C-407E-A947-70E740481C1C}">
                <a14:useLocalDpi xmlns:a14="http://schemas.microsoft.com/office/drawing/2010/main" val="0"/>
              </a:ext>
            </a:extLst>
          </a:blip>
          <a:srcRect t="937" r="2" b="944"/>
          <a:stretch/>
        </p:blipFill>
        <p:spPr>
          <a:xfrm>
            <a:off x="841248" y="2276857"/>
            <a:ext cx="5015484" cy="3900106"/>
          </a:xfrm>
          <a:prstGeom prst="rect">
            <a:avLst/>
          </a:prstGeom>
        </p:spPr>
      </p:pic>
      <p:sp>
        <p:nvSpPr>
          <p:cNvPr id="3" name="Marcador de contenido 2">
            <a:extLst>
              <a:ext uri="{FF2B5EF4-FFF2-40B4-BE49-F238E27FC236}">
                <a16:creationId xmlns:a16="http://schemas.microsoft.com/office/drawing/2014/main" id="{921CB861-2BAC-281D-ECA7-C786FF188958}"/>
              </a:ext>
            </a:extLst>
          </p:cNvPr>
          <p:cNvSpPr>
            <a:spLocks noGrp="1"/>
          </p:cNvSpPr>
          <p:nvPr>
            <p:ph idx="1"/>
          </p:nvPr>
        </p:nvSpPr>
        <p:spPr>
          <a:xfrm>
            <a:off x="6335270" y="2276857"/>
            <a:ext cx="5015484" cy="3900106"/>
          </a:xfrm>
        </p:spPr>
        <p:txBody>
          <a:bodyPr anchor="ctr">
            <a:normAutofit fontScale="92500" lnSpcReduction="10000"/>
          </a:bodyPr>
          <a:lstStyle/>
          <a:p>
            <a:pPr algn="just"/>
            <a:r>
              <a:rPr lang="es-ES" sz="2100" dirty="0"/>
              <a:t>Un cubo </a:t>
            </a:r>
            <a:r>
              <a:rPr lang="es-ES" sz="2100" dirty="0" err="1"/>
              <a:t>mondrian</a:t>
            </a:r>
            <a:r>
              <a:rPr lang="es-ES" sz="2100" dirty="0"/>
              <a:t> es un archivo </a:t>
            </a:r>
            <a:r>
              <a:rPr lang="es-ES" sz="2100" dirty="0" err="1"/>
              <a:t>xml</a:t>
            </a:r>
            <a:r>
              <a:rPr lang="es-ES" sz="2100" dirty="0"/>
              <a:t>,</a:t>
            </a:r>
            <a:br>
              <a:rPr lang="es-ES" sz="2100" dirty="0"/>
            </a:br>
            <a:r>
              <a:rPr lang="es-ES" sz="2100" dirty="0"/>
              <a:t>donde se definen las relaciones de las</a:t>
            </a:r>
            <a:br>
              <a:rPr lang="es-ES" sz="2100" dirty="0"/>
            </a:br>
            <a:r>
              <a:rPr lang="es-ES" sz="2100" dirty="0"/>
              <a:t>tablas dimensionales con las tablas de</a:t>
            </a:r>
            <a:br>
              <a:rPr lang="es-ES" sz="2100" dirty="0"/>
            </a:br>
            <a:r>
              <a:rPr lang="es-ES" sz="2100" dirty="0"/>
              <a:t>hechos, para transformar las tablas de</a:t>
            </a:r>
            <a:br>
              <a:rPr lang="es-ES" sz="2100" dirty="0"/>
            </a:br>
            <a:r>
              <a:rPr lang="es-ES" sz="2100" dirty="0"/>
              <a:t>hechos en cubos y las tablas</a:t>
            </a:r>
            <a:br>
              <a:rPr lang="es-ES" sz="2100" dirty="0"/>
            </a:br>
            <a:r>
              <a:rPr lang="es-ES" sz="2100" dirty="0"/>
              <a:t>dimensionales en dimensiones de este.</a:t>
            </a:r>
          </a:p>
          <a:p>
            <a:pPr algn="just"/>
            <a:r>
              <a:rPr lang="es-ES" sz="2100" dirty="0"/>
              <a:t>Dado que se definen todas las relaciones y las columnas por la cual se hacen los </a:t>
            </a:r>
            <a:r>
              <a:rPr lang="es-ES" sz="2100" dirty="0" err="1"/>
              <a:t>joins</a:t>
            </a:r>
            <a:r>
              <a:rPr lang="es-ES" sz="2100" dirty="0"/>
              <a:t>, se simplifican bastante las consultas, a la vez que se optimizan.</a:t>
            </a:r>
          </a:p>
          <a:p>
            <a:pPr algn="just"/>
            <a:r>
              <a:rPr lang="es-ES" sz="2100" dirty="0"/>
              <a:t>Este archivo, se confecciona con la</a:t>
            </a:r>
            <a:br>
              <a:rPr lang="es-ES" sz="2100" dirty="0"/>
            </a:br>
            <a:r>
              <a:rPr lang="es-ES" sz="2100" dirty="0"/>
              <a:t>ayuda de Pentaho </a:t>
            </a:r>
            <a:r>
              <a:rPr lang="es-ES" sz="2100" dirty="0" err="1"/>
              <a:t>Schema</a:t>
            </a:r>
            <a:r>
              <a:rPr lang="es-ES" sz="2100" dirty="0"/>
              <a:t> </a:t>
            </a:r>
            <a:r>
              <a:rPr lang="es-ES" sz="2100" dirty="0" err="1"/>
              <a:t>Workbench</a:t>
            </a:r>
            <a:r>
              <a:rPr lang="es-ES" sz="2100" dirty="0"/>
              <a:t>.</a:t>
            </a:r>
          </a:p>
          <a:p>
            <a:pPr algn="just"/>
            <a:r>
              <a:rPr lang="es-ES" sz="2100" dirty="0"/>
              <a:t>Puedes crear consultas MDX para comprobar la integridad del cubo u obtener datos.</a:t>
            </a:r>
          </a:p>
        </p:txBody>
      </p:sp>
    </p:spTree>
    <p:extLst>
      <p:ext uri="{BB962C8B-B14F-4D97-AF65-F5344CB8AC3E}">
        <p14:creationId xmlns:p14="http://schemas.microsoft.com/office/powerpoint/2010/main" val="38416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172F1CB-2A38-2720-091C-674203F8EBDD}"/>
              </a:ext>
            </a:extLst>
          </p:cNvPr>
          <p:cNvSpPr>
            <a:spLocks noGrp="1"/>
          </p:cNvSpPr>
          <p:nvPr>
            <p:ph type="title"/>
          </p:nvPr>
        </p:nvSpPr>
        <p:spPr>
          <a:xfrm>
            <a:off x="777240" y="731519"/>
            <a:ext cx="2845191" cy="3237579"/>
          </a:xfrm>
        </p:spPr>
        <p:txBody>
          <a:bodyPr>
            <a:normAutofit/>
          </a:bodyPr>
          <a:lstStyle/>
          <a:p>
            <a:r>
              <a:rPr lang="es-ES" sz="3200">
                <a:solidFill>
                  <a:srgbClr val="FFFFFF"/>
                </a:solidFill>
              </a:rPr>
              <a:t>COMPONENTES DEL CUBO</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579BAF02-1E04-3F4B-C876-5A33FC09ACD6}"/>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Un cubo está formado por las dimensiones, las medidas y, en algunos casos, los miembros calculados, que no son más que medidas complejas que usan formulas en lugar de una columna de BBDD; se calculan en tiempo de consulta.</a:t>
            </a:r>
          </a:p>
          <a:p>
            <a:pPr algn="just"/>
            <a:r>
              <a:rPr lang="es-ES" sz="2600" dirty="0">
                <a:latin typeface="Arial" panose="020B0604020202020204" pitchFamily="34" charset="0"/>
              </a:rPr>
              <a:t>Un cubo como mínimo tiene que tener una dimensión y una medida</a:t>
            </a:r>
            <a:endParaRPr lang="es-ES" sz="2600" dirty="0"/>
          </a:p>
        </p:txBody>
      </p:sp>
    </p:spTree>
    <p:extLst>
      <p:ext uri="{BB962C8B-B14F-4D97-AF65-F5344CB8AC3E}">
        <p14:creationId xmlns:p14="http://schemas.microsoft.com/office/powerpoint/2010/main" val="912288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40CA3E6-FFBA-1423-F5EE-7CB3B4F4AF98}"/>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DIMENSIÓN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B823AEE6-1EB9-48B4-4063-AA1BBEFA4FC3}"/>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Hacen referencia a las tablas dimensionales, y son el primer nivel jerárquico dentro del cubo.</a:t>
            </a:r>
          </a:p>
          <a:p>
            <a:pPr algn="just"/>
            <a:r>
              <a:rPr lang="es-ES" sz="2600" dirty="0">
                <a:effectLst/>
                <a:latin typeface="Arial" panose="020B0604020202020204" pitchFamily="34" charset="0"/>
              </a:rPr>
              <a:t>Las dimensiones están compuestas por una jerarquía, que a su vez debe contener como mínimo un nivel.</a:t>
            </a:r>
          </a:p>
          <a:p>
            <a:pPr algn="just"/>
            <a:r>
              <a:rPr lang="es-ES" sz="2600" dirty="0">
                <a:effectLst/>
                <a:latin typeface="Arial" panose="020B0604020202020204" pitchFamily="34" charset="0"/>
              </a:rPr>
              <a:t>Son las entidades por las que podremos utilizar para filtrar o dar forma a nuestros indicadores o medidas.</a:t>
            </a:r>
          </a:p>
          <a:p>
            <a:pPr algn="just"/>
            <a:r>
              <a:rPr lang="es-ES" sz="2600" dirty="0">
                <a:effectLst/>
                <a:latin typeface="Arial" panose="020B0604020202020204" pitchFamily="34" charset="0"/>
              </a:rPr>
              <a:t>Pueden ser dimensiones normales o dimensiones compartidas (fuera del cubo, en el esquema, para usarla po</a:t>
            </a:r>
            <a:r>
              <a:rPr lang="es-ES" sz="2600" dirty="0">
                <a:latin typeface="Arial" panose="020B0604020202020204" pitchFamily="34" charset="0"/>
              </a:rPr>
              <a:t>r varios cubos)</a:t>
            </a:r>
            <a:r>
              <a:rPr lang="es-ES" sz="2600" dirty="0">
                <a:effectLst/>
                <a:latin typeface="Arial" panose="020B0604020202020204" pitchFamily="34" charset="0"/>
              </a:rPr>
              <a:t>.</a:t>
            </a:r>
            <a:endParaRPr lang="es-ES" sz="2600" dirty="0"/>
          </a:p>
        </p:txBody>
      </p:sp>
    </p:spTree>
    <p:extLst>
      <p:ext uri="{BB962C8B-B14F-4D97-AF65-F5344CB8AC3E}">
        <p14:creationId xmlns:p14="http://schemas.microsoft.com/office/powerpoint/2010/main" val="538020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4CB37C9-CEB4-63CC-6EC8-C7DFAED77B4B}"/>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JERARQUIAS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3BFFB5EC-EACB-9607-4CFB-6A7268670A5D}"/>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Puede existir varias, y forman parte de la dimensión. Son estructuras organizativas y llevan relacionadas consigo la tabla o </a:t>
            </a:r>
            <a:r>
              <a:rPr lang="es-ES" sz="2600" dirty="0" err="1">
                <a:effectLst/>
                <a:latin typeface="Arial" panose="020B0604020202020204" pitchFamily="34" charset="0"/>
              </a:rPr>
              <a:t>joins</a:t>
            </a:r>
            <a:r>
              <a:rPr lang="es-ES" sz="2600" dirty="0">
                <a:effectLst/>
                <a:latin typeface="Arial" panose="020B0604020202020204" pitchFamily="34" charset="0"/>
              </a:rPr>
              <a:t> de tablas de dimensión.</a:t>
            </a:r>
          </a:p>
          <a:p>
            <a:pPr algn="just"/>
            <a:r>
              <a:rPr lang="es-ES" sz="2600" dirty="0">
                <a:effectLst/>
                <a:latin typeface="Arial" panose="020B0604020202020204" pitchFamily="34" charset="0"/>
              </a:rPr>
              <a:t>Son diferentes formas de agrupar las características de la dimensión.</a:t>
            </a:r>
          </a:p>
          <a:p>
            <a:pPr algn="just"/>
            <a:r>
              <a:rPr lang="es-ES" sz="2600" dirty="0">
                <a:effectLst/>
                <a:latin typeface="Arial" panose="020B0604020202020204" pitchFamily="34" charset="0"/>
              </a:rPr>
              <a:t>De ellas cuelgan los niveles.</a:t>
            </a:r>
          </a:p>
          <a:p>
            <a:pPr algn="just"/>
            <a:r>
              <a:rPr lang="es-ES" sz="2600" dirty="0">
                <a:effectLst/>
                <a:latin typeface="Arial" panose="020B0604020202020204" pitchFamily="34" charset="0"/>
              </a:rPr>
              <a:t>Poseen un miembro especial llamado “</a:t>
            </a:r>
            <a:r>
              <a:rPr lang="es-ES" sz="2600" dirty="0" err="1">
                <a:effectLst/>
                <a:latin typeface="Arial" panose="020B0604020202020204" pitchFamily="34" charset="0"/>
              </a:rPr>
              <a:t>AllMember</a:t>
            </a:r>
            <a:r>
              <a:rPr lang="es-ES" sz="2600" dirty="0">
                <a:effectLst/>
                <a:latin typeface="Arial" panose="020B0604020202020204" pitchFamily="34" charset="0"/>
              </a:rPr>
              <a:t>” con el sumatorio de todos los registros de dimensión de la tabla de hechos, es decir, el total del indicador o medida consultado.</a:t>
            </a:r>
            <a:endParaRPr lang="es-ES" sz="2600" dirty="0"/>
          </a:p>
        </p:txBody>
      </p:sp>
    </p:spTree>
    <p:extLst>
      <p:ext uri="{BB962C8B-B14F-4D97-AF65-F5344CB8AC3E}">
        <p14:creationId xmlns:p14="http://schemas.microsoft.com/office/powerpoint/2010/main" val="3122923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EE85151-50C6-E487-71F0-E6015371AF26}"/>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NIVELES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22333BF5-47C3-252F-227F-47C20602E7A7}"/>
              </a:ext>
            </a:extLst>
          </p:cNvPr>
          <p:cNvSpPr>
            <a:spLocks noGrp="1"/>
          </p:cNvSpPr>
          <p:nvPr>
            <p:ph idx="1"/>
          </p:nvPr>
        </p:nvSpPr>
        <p:spPr>
          <a:xfrm>
            <a:off x="4379709" y="686862"/>
            <a:ext cx="7037591" cy="5475129"/>
          </a:xfrm>
        </p:spPr>
        <p:txBody>
          <a:bodyPr anchor="ctr">
            <a:normAutofit/>
          </a:bodyPr>
          <a:lstStyle/>
          <a:p>
            <a:pPr algn="just"/>
            <a:r>
              <a:rPr lang="es-ES" sz="2200" dirty="0">
                <a:effectLst/>
                <a:latin typeface="Arial" panose="020B0604020202020204" pitchFamily="34" charset="0"/>
              </a:rPr>
              <a:t>Los niveles se refieren a la columna de BBDD o a la propiedad concreta de la dimensión.</a:t>
            </a:r>
          </a:p>
          <a:p>
            <a:pPr algn="just"/>
            <a:r>
              <a:rPr lang="es-ES" sz="2200" dirty="0">
                <a:effectLst/>
                <a:latin typeface="Arial" panose="020B0604020202020204" pitchFamily="34" charset="0"/>
              </a:rPr>
              <a:t>Estos niveles se organizan de las propiedades con menos registros únicos hasta la propiedad grano de la dimensión, es decir, la propiedad con más registros únicos.</a:t>
            </a:r>
          </a:p>
          <a:p>
            <a:pPr algn="just"/>
            <a:r>
              <a:rPr lang="es-ES" sz="2200" dirty="0">
                <a:effectLst/>
                <a:latin typeface="Arial" panose="020B0604020202020204" pitchFamily="34" charset="0"/>
              </a:rPr>
              <a:t>Tomando lo anterior, podemos imaginarlo como una pirámide, donde en la punta tenemos el nivel menos específico, con menos registros únicos y conforme bajamos vamos obteniendo mayor cantidad de registros únicos, hasta llegar a la más específica, al grano de la dimensión. </a:t>
            </a:r>
          </a:p>
          <a:p>
            <a:pPr algn="just"/>
            <a:r>
              <a:rPr lang="es-ES" sz="2200" dirty="0">
                <a:effectLst/>
                <a:latin typeface="Arial" panose="020B0604020202020204" pitchFamily="34" charset="0"/>
              </a:rPr>
              <a:t>Es requisito indispensable seguir este orden para un correcto funcionamiento de las consultas.</a:t>
            </a:r>
            <a:endParaRPr lang="es-ES" sz="2200" dirty="0"/>
          </a:p>
        </p:txBody>
      </p:sp>
    </p:spTree>
    <p:extLst>
      <p:ext uri="{BB962C8B-B14F-4D97-AF65-F5344CB8AC3E}">
        <p14:creationId xmlns:p14="http://schemas.microsoft.com/office/powerpoint/2010/main" val="3426595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FE314A9-8F49-89CD-F349-C151D36E85AD}"/>
              </a:ext>
            </a:extLst>
          </p:cNvPr>
          <p:cNvSpPr>
            <a:spLocks noGrp="1"/>
          </p:cNvSpPr>
          <p:nvPr>
            <p:ph type="title"/>
          </p:nvPr>
        </p:nvSpPr>
        <p:spPr>
          <a:xfrm>
            <a:off x="1100669" y="1097339"/>
            <a:ext cx="10011831" cy="2623885"/>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DEMO: CREANDO NUESTRO PRIMER CUBO MONDRIAN</a:t>
            </a:r>
          </a:p>
        </p:txBody>
      </p:sp>
      <p:sp>
        <p:nvSpPr>
          <p:cNvPr id="25" name="Rectangle 15">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1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426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B674F5D5-6376-D3DA-A891-9BAE835C8D35}"/>
              </a:ext>
            </a:extLst>
          </p:cNvPr>
          <p:cNvSpPr>
            <a:spLocks noGrp="1"/>
          </p:cNvSpPr>
          <p:nvPr>
            <p:ph type="title"/>
          </p:nvPr>
        </p:nvSpPr>
        <p:spPr>
          <a:xfrm>
            <a:off x="731520" y="731520"/>
            <a:ext cx="6089904" cy="1426464"/>
          </a:xfrm>
        </p:spPr>
        <p:txBody>
          <a:bodyPr>
            <a:normAutofit/>
          </a:bodyPr>
          <a:lstStyle/>
          <a:p>
            <a:r>
              <a:rPr lang="es-ES">
                <a:solidFill>
                  <a:srgbClr val="FFFFFF"/>
                </a:solidFill>
              </a:rPr>
              <a:t>DESVENTAJAS</a:t>
            </a:r>
          </a:p>
        </p:txBody>
      </p:sp>
      <p:sp>
        <p:nvSpPr>
          <p:cNvPr id="41" name="Rectangle 4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3" name="Rectangle 4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 name="Rectangle 4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3755C69-415A-06FA-10BC-0C2724C71C4B}"/>
              </a:ext>
            </a:extLst>
          </p:cNvPr>
          <p:cNvSpPr>
            <a:spLocks noGrp="1"/>
          </p:cNvSpPr>
          <p:nvPr>
            <p:ph idx="1"/>
          </p:nvPr>
        </p:nvSpPr>
        <p:spPr>
          <a:xfrm>
            <a:off x="789456" y="2798385"/>
            <a:ext cx="10597729" cy="3283260"/>
          </a:xfrm>
        </p:spPr>
        <p:txBody>
          <a:bodyPr anchor="ctr">
            <a:normAutofit/>
          </a:bodyPr>
          <a:lstStyle/>
          <a:p>
            <a:pPr marL="285750" lvl="0" indent="-285750" algn="just">
              <a:buSzPct val="100000"/>
              <a:buFont typeface="Arial" pitchFamily="34"/>
              <a:buChar char="•"/>
            </a:pPr>
            <a:r>
              <a:rPr lang="es-ES" sz="2500" dirty="0">
                <a:latin typeface="Arial" pitchFamily="34"/>
              </a:rPr>
              <a:t>La principal desventaja sobre las herramientas de la suite, es que han sido desarrolladas por separado, por lo que los desarrolladores han utilizado métodos diferentes para las mismas acciones, lo que puede llevar a confusión.</a:t>
            </a:r>
          </a:p>
          <a:p>
            <a:pPr marL="285750" lvl="0" indent="-285750" algn="just">
              <a:buSzPct val="100000"/>
              <a:buFont typeface="Arial" pitchFamily="34"/>
              <a:buChar char="•"/>
            </a:pPr>
            <a:r>
              <a:rPr lang="es-ES" sz="2500" dirty="0">
                <a:latin typeface="Arial" pitchFamily="34"/>
              </a:rPr>
              <a:t>Esto también repercute en el mantenimiento de estas, por lo que no todas tienen el mismo nivel de actualización.</a:t>
            </a:r>
          </a:p>
          <a:p>
            <a:pPr marL="285750" lvl="0" indent="-285750" algn="just">
              <a:buSzPct val="100000"/>
              <a:buFont typeface="Arial" pitchFamily="34"/>
              <a:buChar char="•"/>
            </a:pPr>
            <a:r>
              <a:rPr lang="es-ES" sz="2500" dirty="0">
                <a:latin typeface="Arial" pitchFamily="34"/>
              </a:rPr>
              <a:t>No existe mucha documentación oficial, lo mejor es apoyarse en la comunidad.</a:t>
            </a:r>
            <a:endParaRPr lang="es-ES" sz="2500" dirty="0"/>
          </a:p>
          <a:p>
            <a:endParaRPr lang="es-ES" sz="2500" dirty="0"/>
          </a:p>
        </p:txBody>
      </p:sp>
    </p:spTree>
    <p:extLst>
      <p:ext uri="{BB962C8B-B14F-4D97-AF65-F5344CB8AC3E}">
        <p14:creationId xmlns:p14="http://schemas.microsoft.com/office/powerpoint/2010/main" val="414803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7" y="450222"/>
            <a:ext cx="11248533"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701C3498-F463-B4D5-3378-9865EE630C66}"/>
              </a:ext>
            </a:extLst>
          </p:cNvPr>
          <p:cNvSpPr>
            <a:spLocks noGrp="1"/>
          </p:cNvSpPr>
          <p:nvPr>
            <p:ph type="title"/>
          </p:nvPr>
        </p:nvSpPr>
        <p:spPr>
          <a:xfrm>
            <a:off x="774698" y="762000"/>
            <a:ext cx="10622327" cy="2144162"/>
          </a:xfrm>
        </p:spPr>
        <p:txBody>
          <a:bodyPr>
            <a:normAutofit/>
          </a:bodyPr>
          <a:lstStyle/>
          <a:p>
            <a:r>
              <a:rPr lang="es-ES" sz="5400">
                <a:solidFill>
                  <a:srgbClr val="FFFFFF"/>
                </a:solidFill>
              </a:rPr>
              <a:t>CASOS DE USO</a:t>
            </a:r>
          </a:p>
        </p:txBody>
      </p:sp>
      <p:sp>
        <p:nvSpPr>
          <p:cNvPr id="46" name="Rectangle 39">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7" name="Rectangle 41">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1"/>
            <a:ext cx="1338257" cy="143777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9735491" cy="30069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3C60C0B-5DA4-B679-9C62-00B15E33B172}"/>
              </a:ext>
            </a:extLst>
          </p:cNvPr>
          <p:cNvSpPr>
            <a:spLocks noGrp="1"/>
          </p:cNvSpPr>
          <p:nvPr>
            <p:ph idx="1"/>
          </p:nvPr>
        </p:nvSpPr>
        <p:spPr>
          <a:xfrm>
            <a:off x="2286000" y="3648548"/>
            <a:ext cx="9111025" cy="2481864"/>
          </a:xfrm>
        </p:spPr>
        <p:txBody>
          <a:bodyPr anchor="ctr">
            <a:normAutofit/>
          </a:bodyPr>
          <a:lstStyle/>
          <a:p>
            <a:pPr lvl="0">
              <a:buSzPct val="100000"/>
              <a:buFont typeface="Arial" pitchFamily="34"/>
              <a:buChar char="•"/>
            </a:pPr>
            <a:r>
              <a:rPr lang="es-ES" sz="2400" dirty="0" err="1"/>
              <a:t>Analysis</a:t>
            </a:r>
            <a:r>
              <a:rPr lang="es-ES" sz="2400" dirty="0"/>
              <a:t> (Análisis) </a:t>
            </a:r>
          </a:p>
          <a:p>
            <a:pPr lvl="0">
              <a:buSzPct val="100000"/>
              <a:buFont typeface="Arial" pitchFamily="34"/>
              <a:buChar char="•"/>
            </a:pPr>
            <a:r>
              <a:rPr lang="es-ES" sz="2400" dirty="0"/>
              <a:t>Data </a:t>
            </a:r>
            <a:r>
              <a:rPr lang="es-ES" sz="2400" dirty="0" err="1"/>
              <a:t>Integration</a:t>
            </a:r>
            <a:r>
              <a:rPr lang="es-ES" sz="2400" dirty="0"/>
              <a:t> (Integración de datos) </a:t>
            </a:r>
          </a:p>
          <a:p>
            <a:pPr lvl="0">
              <a:buSzPct val="100000"/>
              <a:buFont typeface="Arial" pitchFamily="34"/>
              <a:buChar char="•"/>
            </a:pPr>
            <a:r>
              <a:rPr lang="es-ES" sz="2400" dirty="0"/>
              <a:t>Data </a:t>
            </a:r>
            <a:r>
              <a:rPr lang="es-ES" sz="2400" dirty="0" err="1"/>
              <a:t>Mining</a:t>
            </a:r>
            <a:r>
              <a:rPr lang="es-ES" sz="2400" dirty="0"/>
              <a:t> (Procesamiento de datos)</a:t>
            </a:r>
          </a:p>
          <a:p>
            <a:pPr lvl="0">
              <a:buSzPct val="100000"/>
              <a:buFont typeface="Arial" pitchFamily="34"/>
              <a:buChar char="•"/>
            </a:pPr>
            <a:r>
              <a:rPr lang="es-ES" sz="2400" dirty="0" err="1"/>
              <a:t>Dashboards</a:t>
            </a:r>
            <a:r>
              <a:rPr lang="es-ES" sz="2400" dirty="0"/>
              <a:t> (Tableros)</a:t>
            </a:r>
          </a:p>
          <a:p>
            <a:pPr lvl="0">
              <a:buSzPct val="100000"/>
              <a:buFont typeface="Arial" pitchFamily="34"/>
              <a:buChar char="•"/>
            </a:pPr>
            <a:r>
              <a:rPr lang="es-ES" sz="2400" dirty="0" err="1"/>
              <a:t>Reporting</a:t>
            </a:r>
            <a:r>
              <a:rPr lang="es-ES" sz="2400" dirty="0"/>
              <a:t> (Informes)</a:t>
            </a:r>
          </a:p>
          <a:p>
            <a:endParaRPr lang="es-ES" sz="2400" dirty="0"/>
          </a:p>
        </p:txBody>
      </p:sp>
    </p:spTree>
    <p:extLst>
      <p:ext uri="{BB962C8B-B14F-4D97-AF65-F5344CB8AC3E}">
        <p14:creationId xmlns:p14="http://schemas.microsoft.com/office/powerpoint/2010/main" val="306272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96BCD62E-ED07-A929-5293-9F07667ECC0F}"/>
              </a:ext>
            </a:extLst>
          </p:cNvPr>
          <p:cNvSpPr>
            <a:spLocks noGrp="1"/>
          </p:cNvSpPr>
          <p:nvPr>
            <p:ph type="title"/>
          </p:nvPr>
        </p:nvSpPr>
        <p:spPr>
          <a:xfrm>
            <a:off x="777240" y="731519"/>
            <a:ext cx="2845191" cy="3237579"/>
          </a:xfrm>
        </p:spPr>
        <p:txBody>
          <a:bodyPr>
            <a:normAutofit/>
          </a:bodyPr>
          <a:lstStyle/>
          <a:p>
            <a:r>
              <a:rPr lang="es-ES" sz="2400">
                <a:solidFill>
                  <a:srgbClr val="FFFFFF"/>
                </a:solidFill>
                <a:latin typeface="Arial" pitchFamily="34"/>
              </a:rPr>
              <a:t>COMPONENTES Y HERRAMIENTAS DE LA SUITE PENTAHO CE</a:t>
            </a:r>
            <a:endParaRPr lang="es-ES" sz="2400">
              <a:solidFill>
                <a:srgbClr val="FFFFFF"/>
              </a:solidFill>
            </a:endParaRPr>
          </a:p>
        </p:txBody>
      </p:sp>
      <p:sp>
        <p:nvSpPr>
          <p:cNvPr id="90" name="Rectangle 8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1" name="Rectangle 8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DE47CF5-F4E6-2B6C-9D3B-B80216E5861B}"/>
              </a:ext>
            </a:extLst>
          </p:cNvPr>
          <p:cNvSpPr>
            <a:spLocks noGrp="1"/>
          </p:cNvSpPr>
          <p:nvPr>
            <p:ph idx="1"/>
          </p:nvPr>
        </p:nvSpPr>
        <p:spPr>
          <a:xfrm>
            <a:off x="4379709" y="686862"/>
            <a:ext cx="7037591" cy="5475129"/>
          </a:xfrm>
        </p:spPr>
        <p:txBody>
          <a:bodyPr anchor="ctr">
            <a:normAutofit/>
          </a:bodyPr>
          <a:lstStyle/>
          <a:p>
            <a:pPr marL="342900" lvl="0" indent="-342900" algn="just">
              <a:buSzPct val="100000"/>
              <a:buFont typeface="Arial" pitchFamily="34"/>
              <a:buChar char="•"/>
            </a:pPr>
            <a:r>
              <a:rPr lang="es-ES" sz="2600" dirty="0">
                <a:latin typeface="Arial" pitchFamily="34"/>
              </a:rPr>
              <a:t>La suite de Pentaho, se componen de diversas herramientas, cada una especializada en una tarea.</a:t>
            </a:r>
          </a:p>
          <a:p>
            <a:pPr marL="342900" lvl="0" indent="-342900" algn="just">
              <a:buSzPct val="100000"/>
              <a:buFont typeface="Arial" pitchFamily="34"/>
              <a:buChar char="•"/>
            </a:pPr>
            <a:r>
              <a:rPr lang="es-ES" sz="2600" dirty="0">
                <a:latin typeface="Arial" pitchFamily="34"/>
              </a:rPr>
              <a:t>Todas ellas son capaces de comunicarse con el corazón de Pentaho, el servidor BI.</a:t>
            </a:r>
          </a:p>
          <a:p>
            <a:pPr marL="342900" lvl="0" indent="-342900" algn="just">
              <a:buSzPct val="100000"/>
              <a:buFont typeface="Arial" pitchFamily="34"/>
              <a:buChar char="•"/>
            </a:pPr>
            <a:r>
              <a:rPr lang="es-ES" sz="2600" dirty="0">
                <a:latin typeface="Arial" pitchFamily="34"/>
              </a:rPr>
              <a:t>Todas estas herramientas están desarrolladas en JAVA, por lo que respetan la capacidad multiplataforma, independiente del SO.</a:t>
            </a:r>
            <a:endParaRPr lang="es-ES" sz="2600" dirty="0"/>
          </a:p>
          <a:p>
            <a:endParaRPr lang="es-ES" sz="2600" dirty="0"/>
          </a:p>
        </p:txBody>
      </p:sp>
    </p:spTree>
    <p:extLst>
      <p:ext uri="{BB962C8B-B14F-4D97-AF65-F5344CB8AC3E}">
        <p14:creationId xmlns:p14="http://schemas.microsoft.com/office/powerpoint/2010/main" val="14991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7FF31D24-F9D3-D729-4353-EE352D792D90}"/>
              </a:ext>
            </a:extLst>
          </p:cNvPr>
          <p:cNvSpPr>
            <a:spLocks noGrp="1"/>
          </p:cNvSpPr>
          <p:nvPr>
            <p:ph type="title"/>
          </p:nvPr>
        </p:nvSpPr>
        <p:spPr>
          <a:xfrm>
            <a:off x="731520" y="731520"/>
            <a:ext cx="6089904" cy="1426464"/>
          </a:xfrm>
        </p:spPr>
        <p:txBody>
          <a:bodyPr>
            <a:normAutofit/>
          </a:bodyPr>
          <a:lstStyle/>
          <a:p>
            <a:r>
              <a:rPr lang="fr-FR">
                <a:solidFill>
                  <a:srgbClr val="FFFFFF"/>
                </a:solidFill>
                <a:latin typeface="Arial" pitchFamily="34"/>
              </a:rPr>
              <a:t>COMPONENTES</a:t>
            </a:r>
            <a:endParaRPr lang="es-ES">
              <a:solidFill>
                <a:srgbClr val="FFFFFF"/>
              </a:solidFill>
            </a:endParaRPr>
          </a:p>
        </p:txBody>
      </p:sp>
      <p:sp>
        <p:nvSpPr>
          <p:cNvPr id="30" name="Rectangle 2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2" name="Rectangle 3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23D29A8-752B-48F8-127D-6D7CB3F565AF}"/>
              </a:ext>
            </a:extLst>
          </p:cNvPr>
          <p:cNvSpPr>
            <a:spLocks noGrp="1"/>
          </p:cNvSpPr>
          <p:nvPr>
            <p:ph idx="1"/>
          </p:nvPr>
        </p:nvSpPr>
        <p:spPr>
          <a:xfrm>
            <a:off x="789456" y="2798385"/>
            <a:ext cx="10597729" cy="3283260"/>
          </a:xfrm>
        </p:spPr>
        <p:txBody>
          <a:bodyPr anchor="ctr">
            <a:normAutofit/>
          </a:bodyPr>
          <a:lstStyle/>
          <a:p>
            <a:pPr marL="285750" lvl="0" indent="-285750">
              <a:buSzPct val="100000"/>
              <a:buFont typeface="Arial" pitchFamily="34"/>
              <a:buChar char="•"/>
            </a:pPr>
            <a:r>
              <a:rPr lang="es-ES" sz="2700">
                <a:latin typeface="Arial" pitchFamily="34"/>
              </a:rPr>
              <a:t>Pentaho Server - Core de Pentaho</a:t>
            </a:r>
          </a:p>
          <a:p>
            <a:pPr marL="285750" lvl="0" indent="-285750">
              <a:buSzPct val="100000"/>
              <a:buFont typeface="Arial" pitchFamily="34"/>
              <a:buChar char="•"/>
            </a:pPr>
            <a:r>
              <a:rPr lang="es-ES" sz="2700">
                <a:latin typeface="Arial" pitchFamily="34"/>
              </a:rPr>
              <a:t>Pentaho Report Designer - Informes</a:t>
            </a:r>
          </a:p>
          <a:p>
            <a:pPr marL="285750" lvl="0" indent="-285750">
              <a:buSzPct val="100000"/>
              <a:buFont typeface="Arial" pitchFamily="34"/>
              <a:buChar char="•"/>
            </a:pPr>
            <a:r>
              <a:rPr lang="es-ES" sz="2700">
                <a:latin typeface="Arial" pitchFamily="34"/>
              </a:rPr>
              <a:t>Pentaho Schema Workbench - Cubos OLAP</a:t>
            </a:r>
          </a:p>
          <a:p>
            <a:pPr marL="285750" lvl="0" indent="-285750">
              <a:buSzPct val="100000"/>
              <a:buFont typeface="Arial" pitchFamily="34"/>
              <a:buChar char="•"/>
            </a:pPr>
            <a:r>
              <a:rPr lang="es-ES" sz="2700">
                <a:latin typeface="Arial" pitchFamily="34"/>
              </a:rPr>
              <a:t>Pentaho Metadata Editor - Metadata avanzada</a:t>
            </a:r>
          </a:p>
          <a:p>
            <a:pPr marL="285750" lvl="0" indent="-285750">
              <a:buSzPct val="100000"/>
              <a:buFont typeface="Arial" pitchFamily="34"/>
              <a:buChar char="•"/>
            </a:pPr>
            <a:r>
              <a:rPr lang="es-ES" sz="2700">
                <a:latin typeface="Arial" pitchFamily="34"/>
              </a:rPr>
              <a:t>Pentaho Data Integration (Kettle) - Procesos ETL</a:t>
            </a:r>
            <a:endParaRPr lang="es-ES" sz="2700"/>
          </a:p>
          <a:p>
            <a:endParaRPr lang="es-ES" sz="2700"/>
          </a:p>
        </p:txBody>
      </p:sp>
    </p:spTree>
    <p:extLst>
      <p:ext uri="{BB962C8B-B14F-4D97-AF65-F5344CB8AC3E}">
        <p14:creationId xmlns:p14="http://schemas.microsoft.com/office/powerpoint/2010/main" val="2901560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2D5DD9B1-AC7D-2524-7ABB-4C6D4E68D347}"/>
              </a:ext>
            </a:extLst>
          </p:cNvPr>
          <p:cNvSpPr>
            <a:spLocks noGrp="1"/>
          </p:cNvSpPr>
          <p:nvPr>
            <p:ph type="title"/>
          </p:nvPr>
        </p:nvSpPr>
        <p:spPr>
          <a:xfrm>
            <a:off x="731520" y="731520"/>
            <a:ext cx="6089904" cy="1426464"/>
          </a:xfrm>
        </p:spPr>
        <p:txBody>
          <a:bodyPr>
            <a:normAutofit/>
          </a:bodyPr>
          <a:lstStyle/>
          <a:p>
            <a:r>
              <a:rPr lang="es-ES">
                <a:solidFill>
                  <a:srgbClr val="FFFFFF"/>
                </a:solidFill>
                <a:latin typeface="Arial" pitchFamily="34"/>
              </a:rPr>
              <a:t>Pentaho Server</a:t>
            </a:r>
            <a:endParaRPr lang="es-ES">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E09721A-E1FD-AA8D-0087-7ADD33FE8515}"/>
              </a:ext>
            </a:extLst>
          </p:cNvPr>
          <p:cNvSpPr>
            <a:spLocks noGrp="1"/>
          </p:cNvSpPr>
          <p:nvPr>
            <p:ph idx="1"/>
          </p:nvPr>
        </p:nvSpPr>
        <p:spPr>
          <a:xfrm>
            <a:off x="789456" y="2798385"/>
            <a:ext cx="10597729" cy="3283260"/>
          </a:xfrm>
        </p:spPr>
        <p:txBody>
          <a:bodyPr anchor="ctr">
            <a:normAutofit/>
          </a:bodyPr>
          <a:lstStyle/>
          <a:p>
            <a:pPr marL="342900" indent="-342900">
              <a:buFont typeface="Arial" panose="020B0604020202020204" pitchFamily="34" charset="0"/>
              <a:buChar char="•"/>
            </a:pPr>
            <a:r>
              <a:rPr lang="es-ES" sz="2500" dirty="0">
                <a:latin typeface="Arial" pitchFamily="34"/>
              </a:rPr>
              <a:t>Es el </a:t>
            </a:r>
            <a:r>
              <a:rPr lang="es-ES" sz="2500" dirty="0" err="1">
                <a:latin typeface="Arial" pitchFamily="34"/>
              </a:rPr>
              <a:t>core</a:t>
            </a:r>
            <a:r>
              <a:rPr lang="es-ES" sz="2500" dirty="0">
                <a:latin typeface="Arial" pitchFamily="34"/>
              </a:rPr>
              <a:t> de Pentaho. </a:t>
            </a:r>
          </a:p>
          <a:p>
            <a:pPr marL="342900" indent="-342900">
              <a:buFont typeface="Arial" panose="020B0604020202020204" pitchFamily="34" charset="0"/>
              <a:buChar char="•"/>
            </a:pPr>
            <a:r>
              <a:rPr lang="es-ES" sz="2500" dirty="0">
                <a:latin typeface="Arial" pitchFamily="34"/>
              </a:rPr>
              <a:t>Desarrollado en JAVA con Spring, es multiplataforma y dispone de todos los componentes necesarios para ofrecer un repositorio de archivos, lanzador de ETL programados, visualizador de informes, creación de </a:t>
            </a:r>
            <a:r>
              <a:rPr lang="es-ES" sz="2500" dirty="0" err="1">
                <a:latin typeface="Arial" pitchFamily="34"/>
              </a:rPr>
              <a:t>dasboards</a:t>
            </a:r>
            <a:r>
              <a:rPr lang="es-ES" sz="2500" dirty="0">
                <a:latin typeface="Arial" pitchFamily="34"/>
              </a:rPr>
              <a:t>, API </a:t>
            </a:r>
            <a:r>
              <a:rPr lang="es-ES" sz="2500" dirty="0" err="1">
                <a:latin typeface="Arial" pitchFamily="34"/>
              </a:rPr>
              <a:t>Rest</a:t>
            </a:r>
            <a:r>
              <a:rPr lang="es-ES" sz="2500" dirty="0">
                <a:latin typeface="Arial" pitchFamily="34"/>
              </a:rPr>
              <a:t>, gestión de usuarios y roles, motor Mondrian OLAP...</a:t>
            </a:r>
          </a:p>
          <a:p>
            <a:pPr marL="342900" indent="-342900">
              <a:buFont typeface="Arial" panose="020B0604020202020204" pitchFamily="34" charset="0"/>
              <a:buChar char="•"/>
            </a:pPr>
            <a:r>
              <a:rPr lang="es-ES" sz="2500" dirty="0">
                <a:latin typeface="Arial" pitchFamily="34"/>
              </a:rPr>
              <a:t>La versión CE viene lista para descomprimir y utilizar, ya que viene con un servidor Tomcat configurado para trabajar de forma conjunta.</a:t>
            </a:r>
          </a:p>
          <a:p>
            <a:endParaRPr lang="es-ES" sz="2500" dirty="0"/>
          </a:p>
        </p:txBody>
      </p:sp>
    </p:spTree>
    <p:extLst>
      <p:ext uri="{BB962C8B-B14F-4D97-AF65-F5344CB8AC3E}">
        <p14:creationId xmlns:p14="http://schemas.microsoft.com/office/powerpoint/2010/main" val="211565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694686E3-8194-5388-1F02-AAAE115791F2}"/>
              </a:ext>
            </a:extLst>
          </p:cNvPr>
          <p:cNvSpPr>
            <a:spLocks noGrp="1"/>
          </p:cNvSpPr>
          <p:nvPr>
            <p:ph type="title"/>
          </p:nvPr>
        </p:nvSpPr>
        <p:spPr>
          <a:xfrm>
            <a:off x="731520" y="731520"/>
            <a:ext cx="6089904" cy="1426464"/>
          </a:xfrm>
        </p:spPr>
        <p:txBody>
          <a:bodyPr>
            <a:normAutofit/>
          </a:bodyPr>
          <a:lstStyle/>
          <a:p>
            <a:r>
              <a:rPr lang="es-ES">
                <a:solidFill>
                  <a:srgbClr val="FFFFFF"/>
                </a:solidFill>
                <a:latin typeface="Arial" pitchFamily="34"/>
              </a:rPr>
              <a:t>Pentaho Report Designer</a:t>
            </a:r>
            <a:endParaRPr lang="es-ES">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64F44D9-28CD-25C3-7E99-BA4FF1B1A251}"/>
              </a:ext>
            </a:extLst>
          </p:cNvPr>
          <p:cNvSpPr>
            <a:spLocks noGrp="1"/>
          </p:cNvSpPr>
          <p:nvPr>
            <p:ph idx="1"/>
          </p:nvPr>
        </p:nvSpPr>
        <p:spPr>
          <a:xfrm>
            <a:off x="789456" y="2798385"/>
            <a:ext cx="10597729" cy="3283260"/>
          </a:xfrm>
        </p:spPr>
        <p:txBody>
          <a:bodyPr anchor="ctr">
            <a:normAutofit/>
          </a:bodyPr>
          <a:lstStyle/>
          <a:p>
            <a:pPr marL="285750" lvl="0" indent="-285750" algn="just">
              <a:buFont typeface="Arial" panose="020B0604020202020204" pitchFamily="34" charset="0"/>
              <a:buChar char="•"/>
            </a:pPr>
            <a:r>
              <a:rPr lang="es-ES" sz="2100" dirty="0">
                <a:latin typeface="Arial" pitchFamily="34"/>
              </a:rPr>
              <a:t>Herramienta JAVA externa para la realización de informes.</a:t>
            </a:r>
          </a:p>
          <a:p>
            <a:pPr marL="285750" lvl="0" indent="-285750" algn="just">
              <a:buFont typeface="Arial" panose="020B0604020202020204" pitchFamily="34" charset="0"/>
              <a:buChar char="•"/>
            </a:pPr>
            <a:r>
              <a:rPr lang="es-ES" sz="2100" dirty="0">
                <a:latin typeface="Arial" pitchFamily="34"/>
              </a:rPr>
              <a:t>Esta herramienta permite modelar gráficamente con texto, cuadros, tablas, gráficas, etc.</a:t>
            </a:r>
          </a:p>
          <a:p>
            <a:pPr marL="285750" lvl="0" indent="-285750" algn="just">
              <a:buFont typeface="Arial" panose="020B0604020202020204" pitchFamily="34" charset="0"/>
              <a:buChar char="•"/>
            </a:pPr>
            <a:r>
              <a:rPr lang="es-ES" sz="2100" dirty="0">
                <a:latin typeface="Arial" pitchFamily="34"/>
              </a:rPr>
              <a:t>Del mismo modo permite configurar diferente orígenes de datos ; BBDD, ficheros, consultas OLAP, </a:t>
            </a:r>
            <a:r>
              <a:rPr lang="es-ES" sz="2100" dirty="0" err="1">
                <a:latin typeface="Arial" pitchFamily="34"/>
              </a:rPr>
              <a:t>kettles</a:t>
            </a:r>
            <a:r>
              <a:rPr lang="es-ES" sz="2100" dirty="0">
                <a:latin typeface="Arial" pitchFamily="34"/>
              </a:rPr>
              <a:t>, etc. </a:t>
            </a:r>
          </a:p>
          <a:p>
            <a:pPr marL="285750" lvl="0" indent="-285750" algn="just">
              <a:buFont typeface="Arial" panose="020B0604020202020204" pitchFamily="34" charset="0"/>
              <a:buChar char="•"/>
            </a:pPr>
            <a:r>
              <a:rPr lang="es-ES" sz="2100" dirty="0">
                <a:latin typeface="Arial" pitchFamily="34"/>
              </a:rPr>
              <a:t>Permite añadir parámetros que el Usuario podrá seleccionar de la forma que escojamos y modificar así la consulta a realizar.</a:t>
            </a:r>
          </a:p>
          <a:p>
            <a:pPr marL="285750" lvl="0" indent="-285750" algn="just">
              <a:buFont typeface="Arial" panose="020B0604020202020204" pitchFamily="34" charset="0"/>
              <a:buChar char="•"/>
            </a:pPr>
            <a:r>
              <a:rPr lang="es-ES" sz="2100" dirty="0">
                <a:latin typeface="Arial" pitchFamily="34"/>
              </a:rPr>
              <a:t>Exportable a diferentes formatos; Excel, CSV, PDF, HTML, XML y archivo de texto.</a:t>
            </a:r>
          </a:p>
          <a:p>
            <a:endParaRPr lang="es-ES" sz="2100" dirty="0"/>
          </a:p>
        </p:txBody>
      </p:sp>
    </p:spTree>
    <p:extLst>
      <p:ext uri="{BB962C8B-B14F-4D97-AF65-F5344CB8AC3E}">
        <p14:creationId xmlns:p14="http://schemas.microsoft.com/office/powerpoint/2010/main" val="375825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E8FD473B-3EF1-E7F8-5A17-0E67D5C7BB51}"/>
              </a:ext>
            </a:extLst>
          </p:cNvPr>
          <p:cNvSpPr>
            <a:spLocks noGrp="1"/>
          </p:cNvSpPr>
          <p:nvPr>
            <p:ph type="title"/>
          </p:nvPr>
        </p:nvSpPr>
        <p:spPr>
          <a:xfrm>
            <a:off x="731519" y="731520"/>
            <a:ext cx="10666145" cy="1426464"/>
          </a:xfrm>
        </p:spPr>
        <p:txBody>
          <a:bodyPr>
            <a:normAutofit/>
          </a:bodyPr>
          <a:lstStyle/>
          <a:p>
            <a:r>
              <a:rPr lang="es-ES">
                <a:solidFill>
                  <a:srgbClr val="FFFFFF"/>
                </a:solidFill>
                <a:latin typeface="Arial" pitchFamily="34"/>
              </a:rPr>
              <a:t>Pentaho Schema Workbench</a:t>
            </a:r>
            <a:endParaRPr lang="es-ES">
              <a:solidFill>
                <a:srgbClr val="FFFFFF"/>
              </a:solidFill>
            </a:endParaRP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BB76BC8-BAA0-70AB-EBC5-0C1702C240C9}"/>
              </a:ext>
            </a:extLst>
          </p:cNvPr>
          <p:cNvSpPr>
            <a:spLocks noGrp="1"/>
          </p:cNvSpPr>
          <p:nvPr>
            <p:ph idx="1"/>
          </p:nvPr>
        </p:nvSpPr>
        <p:spPr>
          <a:xfrm>
            <a:off x="789456" y="2789918"/>
            <a:ext cx="8370393" cy="3300196"/>
          </a:xfrm>
        </p:spPr>
        <p:txBody>
          <a:bodyPr anchor="ctr">
            <a:normAutofit/>
          </a:bodyPr>
          <a:lstStyle/>
          <a:p>
            <a:pPr marL="285750" lvl="0" indent="-285750" algn="just">
              <a:buFont typeface="Arial" panose="020B0604020202020204" pitchFamily="34" charset="0"/>
              <a:buChar char="•"/>
            </a:pPr>
            <a:r>
              <a:rPr lang="es-ES" sz="2400" dirty="0">
                <a:latin typeface="Arial" pitchFamily="34"/>
              </a:rPr>
              <a:t>Otra herramienta en JAVA, utilizada para crear los esquemas del cubo OLAP para el motor Mondrian en formato XML.</a:t>
            </a:r>
          </a:p>
          <a:p>
            <a:pPr marL="285750" lvl="0" indent="-285750" algn="just">
              <a:buFont typeface="Arial" panose="020B0604020202020204" pitchFamily="34" charset="0"/>
              <a:buChar char="•"/>
            </a:pPr>
            <a:r>
              <a:rPr lang="es-ES" sz="2400" dirty="0">
                <a:latin typeface="Arial" pitchFamily="34"/>
              </a:rPr>
              <a:t>Se conecta a BBDD para comprobar errores y facilitar la confección del esquema.</a:t>
            </a:r>
          </a:p>
          <a:p>
            <a:pPr marL="285750" lvl="0" indent="-285750" algn="just">
              <a:buFont typeface="Arial" panose="020B0604020202020204" pitchFamily="34" charset="0"/>
              <a:buChar char="•"/>
            </a:pPr>
            <a:r>
              <a:rPr lang="es-ES" sz="2400" dirty="0">
                <a:latin typeface="Arial" pitchFamily="34"/>
              </a:rPr>
              <a:t>Integra también un editor y lanzador de consultas sobre el esquema creado.</a:t>
            </a:r>
          </a:p>
          <a:p>
            <a:pPr marL="285750" lvl="0" indent="-285750" algn="just">
              <a:buFont typeface="Arial" panose="020B0604020202020204" pitchFamily="34" charset="0"/>
              <a:buChar char="•"/>
            </a:pPr>
            <a:r>
              <a:rPr lang="es-ES" sz="2400" dirty="0">
                <a:latin typeface="Arial" pitchFamily="34"/>
              </a:rPr>
              <a:t>Interfaz sencilla y amigable.</a:t>
            </a:r>
          </a:p>
          <a:p>
            <a:endParaRPr lang="es-ES" sz="24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1746588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7759</TotalTime>
  <Words>1636</Words>
  <Application>Microsoft Office PowerPoint</Application>
  <PresentationFormat>Panorámica</PresentationFormat>
  <Paragraphs>111</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Calibri Light</vt:lpstr>
      <vt:lpstr>Tema de Office</vt:lpstr>
      <vt:lpstr>Presentación de PowerPoint</vt:lpstr>
      <vt:lpstr>¿QUÉ ES PENTAHO?</vt:lpstr>
      <vt:lpstr>DESVENTAJAS</vt:lpstr>
      <vt:lpstr>CASOS DE USO</vt:lpstr>
      <vt:lpstr>COMPONENTES Y HERRAMIENTAS DE LA SUITE PENTAHO CE</vt:lpstr>
      <vt:lpstr>COMPONENTES</vt:lpstr>
      <vt:lpstr>Pentaho Server</vt:lpstr>
      <vt:lpstr>Pentaho Report Designer</vt:lpstr>
      <vt:lpstr>Pentaho Schema Workbench</vt:lpstr>
      <vt:lpstr>Pentaho Data Integration (Kettle)</vt:lpstr>
      <vt:lpstr>Presentación de PowerPoint</vt:lpstr>
      <vt:lpstr>CONCEPTOS BÁSICOS</vt:lpstr>
      <vt:lpstr>TRANSFORMACIONES</vt:lpstr>
      <vt:lpstr>TRABAJOS</vt:lpstr>
      <vt:lpstr>PASOS</vt:lpstr>
      <vt:lpstr>SALTOS</vt:lpstr>
      <vt:lpstr>HERRAMIENTA (PDI – KETTLE)</vt:lpstr>
      <vt:lpstr>DEMO: CREANDO NUESTRA PRIMERA ETL</vt:lpstr>
      <vt:lpstr>DEMO: LLENANDO NUESTRO DWH</vt:lpstr>
      <vt:lpstr>PENTAHO REPORT DESIGNER</vt:lpstr>
      <vt:lpstr>ESTRUCTURA</vt:lpstr>
      <vt:lpstr>DEMO: GENERANDO EL PRIMER REPORT CON PENTAHO</vt:lpstr>
      <vt:lpstr>¿Qué es un cubo Mondrian?</vt:lpstr>
      <vt:lpstr>COMPONENTES DEL CUBO</vt:lpstr>
      <vt:lpstr>DIMENSIÓN</vt:lpstr>
      <vt:lpstr>JERARQUIAS</vt:lpstr>
      <vt:lpstr>NIVELES</vt:lpstr>
      <vt:lpstr>DEMO: CREANDO NUESTRO PRIMER CUBO MONDRIAN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Lopez</dc:creator>
  <cp:lastModifiedBy>Jorge Lopez</cp:lastModifiedBy>
  <cp:revision>10</cp:revision>
  <dcterms:created xsi:type="dcterms:W3CDTF">2023-02-08T10:41:33Z</dcterms:created>
  <dcterms:modified xsi:type="dcterms:W3CDTF">2023-02-23T10:11:41Z</dcterms:modified>
</cp:coreProperties>
</file>