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3" r:id="rId6"/>
    <p:sldId id="264" r:id="rId7"/>
    <p:sldId id="266" r:id="rId8"/>
    <p:sldId id="267" r:id="rId9"/>
    <p:sldId id="312" r:id="rId10"/>
    <p:sldId id="268" r:id="rId11"/>
    <p:sldId id="270" r:id="rId12"/>
    <p:sldId id="311" r:id="rId13"/>
    <p:sldId id="272" r:id="rId14"/>
    <p:sldId id="274" r:id="rId15"/>
    <p:sldId id="273" r:id="rId16"/>
    <p:sldId id="275" r:id="rId17"/>
    <p:sldId id="276" r:id="rId18"/>
    <p:sldId id="277" r:id="rId19"/>
    <p:sldId id="278" r:id="rId20"/>
    <p:sldId id="313" r:id="rId21"/>
    <p:sldId id="280" r:id="rId22"/>
    <p:sldId id="281" r:id="rId23"/>
    <p:sldId id="283" r:id="rId24"/>
    <p:sldId id="286" r:id="rId25"/>
    <p:sldId id="284" r:id="rId26"/>
    <p:sldId id="314" r:id="rId27"/>
    <p:sldId id="287" r:id="rId28"/>
    <p:sldId id="291" r:id="rId29"/>
    <p:sldId id="288" r:id="rId30"/>
    <p:sldId id="289" r:id="rId31"/>
    <p:sldId id="290" r:id="rId32"/>
    <p:sldId id="292" r:id="rId33"/>
    <p:sldId id="315" r:id="rId34"/>
    <p:sldId id="294" r:id="rId35"/>
    <p:sldId id="295" r:id="rId36"/>
    <p:sldId id="296" r:id="rId37"/>
    <p:sldId id="299" r:id="rId38"/>
    <p:sldId id="297" r:id="rId39"/>
    <p:sldId id="298" r:id="rId40"/>
    <p:sldId id="300" r:id="rId41"/>
    <p:sldId id="301" r:id="rId42"/>
    <p:sldId id="302" r:id="rId43"/>
    <p:sldId id="316" r:id="rId44"/>
    <p:sldId id="304" r:id="rId45"/>
    <p:sldId id="305" r:id="rId46"/>
    <p:sldId id="306" r:id="rId47"/>
    <p:sldId id="307" r:id="rId48"/>
    <p:sldId id="308" r:id="rId49"/>
    <p:sldId id="317" r:id="rId5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CF51A-7C80-964C-1827-9174A5EAE51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s-ES"/>
              <a:t>Haga clic para modificar el estilo de título del patrón</a:t>
            </a:r>
          </a:p>
        </p:txBody>
      </p:sp>
      <p:sp>
        <p:nvSpPr>
          <p:cNvPr id="3" name="Subtítulo 2">
            <a:extLst>
              <a:ext uri="{FF2B5EF4-FFF2-40B4-BE49-F238E27FC236}">
                <a16:creationId xmlns:a16="http://schemas.microsoft.com/office/drawing/2014/main" id="{D0D5D714-C0C4-0711-A9EE-3208C87EA1E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s-ES"/>
              <a:t>Haga clic para modificar el estilo de subtítulo del patrón</a:t>
            </a:r>
          </a:p>
        </p:txBody>
      </p:sp>
      <p:sp>
        <p:nvSpPr>
          <p:cNvPr id="4" name="Marcador de fecha 3">
            <a:extLst>
              <a:ext uri="{FF2B5EF4-FFF2-40B4-BE49-F238E27FC236}">
                <a16:creationId xmlns:a16="http://schemas.microsoft.com/office/drawing/2014/main" id="{4CA2D2BF-28E7-314E-FCA7-FE493AA6286C}"/>
              </a:ext>
            </a:extLst>
          </p:cNvPr>
          <p:cNvSpPr txBox="1">
            <a:spLocks noGrp="1"/>
          </p:cNvSpPr>
          <p:nvPr>
            <p:ph type="dt" sz="half" idx="7"/>
          </p:nvPr>
        </p:nvSpPr>
        <p:spPr/>
        <p:txBody>
          <a:bodyPr/>
          <a:lstStyle>
            <a:lvl1pPr>
              <a:defRPr/>
            </a:lvl1pPr>
          </a:lstStyle>
          <a:p>
            <a:pPr lvl="0"/>
            <a:fld id="{FB55D398-1BA4-4D8A-813A-28CAC3372A3E}" type="datetime1">
              <a:rPr lang="es-ES"/>
              <a:pPr lvl="0"/>
              <a:t>06/02/2023</a:t>
            </a:fld>
            <a:endParaRPr lang="es-ES"/>
          </a:p>
        </p:txBody>
      </p:sp>
      <p:sp>
        <p:nvSpPr>
          <p:cNvPr id="5" name="Marcador de pie de página 4">
            <a:extLst>
              <a:ext uri="{FF2B5EF4-FFF2-40B4-BE49-F238E27FC236}">
                <a16:creationId xmlns:a16="http://schemas.microsoft.com/office/drawing/2014/main" id="{E1314F66-C7D3-4C5C-4819-C8AD8088D10E}"/>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10F3AA6B-A22A-FCF2-E1E8-B378FF498CF6}"/>
              </a:ext>
            </a:extLst>
          </p:cNvPr>
          <p:cNvSpPr txBox="1">
            <a:spLocks noGrp="1"/>
          </p:cNvSpPr>
          <p:nvPr>
            <p:ph type="sldNum" sz="quarter" idx="8"/>
          </p:nvPr>
        </p:nvSpPr>
        <p:spPr/>
        <p:txBody>
          <a:bodyPr/>
          <a:lstStyle>
            <a:lvl1pPr>
              <a:defRPr/>
            </a:lvl1pPr>
          </a:lstStyle>
          <a:p>
            <a:pPr lvl="0"/>
            <a:fld id="{0360D9A5-060C-485D-8043-9814F03116BE}" type="slidenum">
              <a:t>‹Nº›</a:t>
            </a:fld>
            <a:endParaRPr lang="es-ES"/>
          </a:p>
        </p:txBody>
      </p:sp>
    </p:spTree>
    <p:extLst>
      <p:ext uri="{BB962C8B-B14F-4D97-AF65-F5344CB8AC3E}">
        <p14:creationId xmlns:p14="http://schemas.microsoft.com/office/powerpoint/2010/main" val="19684738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90384-C41C-7586-1593-21404D6DCE01}"/>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DF5E61-2262-4912-7B36-A0F56A77ADC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79A640-EEA3-6671-A198-8D0E9AF05CFD}"/>
              </a:ext>
            </a:extLst>
          </p:cNvPr>
          <p:cNvSpPr txBox="1">
            <a:spLocks noGrp="1"/>
          </p:cNvSpPr>
          <p:nvPr>
            <p:ph type="dt" sz="half" idx="7"/>
          </p:nvPr>
        </p:nvSpPr>
        <p:spPr/>
        <p:txBody>
          <a:bodyPr/>
          <a:lstStyle>
            <a:lvl1pPr>
              <a:defRPr/>
            </a:lvl1pPr>
          </a:lstStyle>
          <a:p>
            <a:pPr lvl="0"/>
            <a:fld id="{4BCE2694-5821-4106-B084-0BCF84A35AF3}" type="datetime1">
              <a:rPr lang="es-ES"/>
              <a:pPr lvl="0"/>
              <a:t>06/02/2023</a:t>
            </a:fld>
            <a:endParaRPr lang="es-ES"/>
          </a:p>
        </p:txBody>
      </p:sp>
      <p:sp>
        <p:nvSpPr>
          <p:cNvPr id="5" name="Marcador de pie de página 4">
            <a:extLst>
              <a:ext uri="{FF2B5EF4-FFF2-40B4-BE49-F238E27FC236}">
                <a16:creationId xmlns:a16="http://schemas.microsoft.com/office/drawing/2014/main" id="{573B445E-4AE0-5D65-32E1-1CEE206288BC}"/>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D3B451D9-97BB-E117-2E02-D4C4BC4E4577}"/>
              </a:ext>
            </a:extLst>
          </p:cNvPr>
          <p:cNvSpPr txBox="1">
            <a:spLocks noGrp="1"/>
          </p:cNvSpPr>
          <p:nvPr>
            <p:ph type="sldNum" sz="quarter" idx="8"/>
          </p:nvPr>
        </p:nvSpPr>
        <p:spPr/>
        <p:txBody>
          <a:bodyPr/>
          <a:lstStyle>
            <a:lvl1pPr>
              <a:defRPr/>
            </a:lvl1pPr>
          </a:lstStyle>
          <a:p>
            <a:pPr lvl="0"/>
            <a:fld id="{4B62A8A1-C6FE-4175-B1D4-16C3E3A60F59}" type="slidenum">
              <a:t>‹Nº›</a:t>
            </a:fld>
            <a:endParaRPr lang="es-ES"/>
          </a:p>
        </p:txBody>
      </p:sp>
    </p:spTree>
    <p:extLst>
      <p:ext uri="{BB962C8B-B14F-4D97-AF65-F5344CB8AC3E}">
        <p14:creationId xmlns:p14="http://schemas.microsoft.com/office/powerpoint/2010/main" val="201922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4D1913C-D4DC-69B5-2C2B-21C2E64DF218}"/>
              </a:ext>
            </a:extLst>
          </p:cNvPr>
          <p:cNvSpPr txBox="1">
            <a:spLocks noGrp="1"/>
          </p:cNvSpPr>
          <p:nvPr>
            <p:ph type="title" orient="vert"/>
          </p:nvPr>
        </p:nvSpPr>
        <p:spPr>
          <a:xfrm>
            <a:off x="8724903" y="365129"/>
            <a:ext cx="2628899" cy="5811834"/>
          </a:xfrm>
        </p:spPr>
        <p:txBody>
          <a:bodyPr vert="eaVert"/>
          <a:lstStyle>
            <a:lvl1pPr>
              <a:defRPr/>
            </a:lvl1pPr>
          </a:lstStyle>
          <a:p>
            <a:pPr lvl="0"/>
            <a:r>
              <a:rPr lang="es-ES"/>
              <a:t>Haga clic para modificar el estilo de título del patrón</a:t>
            </a:r>
          </a:p>
        </p:txBody>
      </p:sp>
      <p:sp>
        <p:nvSpPr>
          <p:cNvPr id="3" name="Marcador de texto vertical 2">
            <a:extLst>
              <a:ext uri="{FF2B5EF4-FFF2-40B4-BE49-F238E27FC236}">
                <a16:creationId xmlns:a16="http://schemas.microsoft.com/office/drawing/2014/main" id="{CB91376C-DAB1-60B7-B572-59B401E23155}"/>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6B59D0-6800-A760-B3E6-0E63C5724610}"/>
              </a:ext>
            </a:extLst>
          </p:cNvPr>
          <p:cNvSpPr txBox="1">
            <a:spLocks noGrp="1"/>
          </p:cNvSpPr>
          <p:nvPr>
            <p:ph type="dt" sz="half" idx="7"/>
          </p:nvPr>
        </p:nvSpPr>
        <p:spPr/>
        <p:txBody>
          <a:bodyPr/>
          <a:lstStyle>
            <a:lvl1pPr>
              <a:defRPr/>
            </a:lvl1pPr>
          </a:lstStyle>
          <a:p>
            <a:pPr lvl="0"/>
            <a:fld id="{0C5461A8-3DC6-45C0-9953-49210069396F}" type="datetime1">
              <a:rPr lang="es-ES"/>
              <a:pPr lvl="0"/>
              <a:t>06/02/2023</a:t>
            </a:fld>
            <a:endParaRPr lang="es-ES"/>
          </a:p>
        </p:txBody>
      </p:sp>
      <p:sp>
        <p:nvSpPr>
          <p:cNvPr id="5" name="Marcador de pie de página 4">
            <a:extLst>
              <a:ext uri="{FF2B5EF4-FFF2-40B4-BE49-F238E27FC236}">
                <a16:creationId xmlns:a16="http://schemas.microsoft.com/office/drawing/2014/main" id="{3A2AC68B-6F4B-DCF1-FAE2-23BCA3384CAD}"/>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CAECC1F0-A3B8-BDDB-D9A4-3776D7728422}"/>
              </a:ext>
            </a:extLst>
          </p:cNvPr>
          <p:cNvSpPr txBox="1">
            <a:spLocks noGrp="1"/>
          </p:cNvSpPr>
          <p:nvPr>
            <p:ph type="sldNum" sz="quarter" idx="8"/>
          </p:nvPr>
        </p:nvSpPr>
        <p:spPr/>
        <p:txBody>
          <a:bodyPr/>
          <a:lstStyle>
            <a:lvl1pPr>
              <a:defRPr/>
            </a:lvl1pPr>
          </a:lstStyle>
          <a:p>
            <a:pPr lvl="0"/>
            <a:fld id="{EA2CD43C-3323-4146-9A21-714D79821F98}" type="slidenum">
              <a:t>‹Nº›</a:t>
            </a:fld>
            <a:endParaRPr lang="es-ES"/>
          </a:p>
        </p:txBody>
      </p:sp>
    </p:spTree>
    <p:extLst>
      <p:ext uri="{BB962C8B-B14F-4D97-AF65-F5344CB8AC3E}">
        <p14:creationId xmlns:p14="http://schemas.microsoft.com/office/powerpoint/2010/main" val="104832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300D3-15BE-1FEE-E90B-223B2DA3790C}"/>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FB00CC2C-4269-A035-E805-EEF87280EB2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A96CBE-7156-16B2-78F8-26D74F3E91D2}"/>
              </a:ext>
            </a:extLst>
          </p:cNvPr>
          <p:cNvSpPr txBox="1">
            <a:spLocks noGrp="1"/>
          </p:cNvSpPr>
          <p:nvPr>
            <p:ph type="dt" sz="half" idx="7"/>
          </p:nvPr>
        </p:nvSpPr>
        <p:spPr/>
        <p:txBody>
          <a:bodyPr/>
          <a:lstStyle>
            <a:lvl1pPr>
              <a:defRPr/>
            </a:lvl1pPr>
          </a:lstStyle>
          <a:p>
            <a:pPr lvl="0"/>
            <a:fld id="{75369A8D-5813-4F30-AF7C-F0E519B40B03}" type="datetime1">
              <a:rPr lang="es-ES"/>
              <a:pPr lvl="0"/>
              <a:t>06/02/2023</a:t>
            </a:fld>
            <a:endParaRPr lang="es-ES"/>
          </a:p>
        </p:txBody>
      </p:sp>
      <p:sp>
        <p:nvSpPr>
          <p:cNvPr id="5" name="Marcador de pie de página 4">
            <a:extLst>
              <a:ext uri="{FF2B5EF4-FFF2-40B4-BE49-F238E27FC236}">
                <a16:creationId xmlns:a16="http://schemas.microsoft.com/office/drawing/2014/main" id="{A0229E99-3EDB-4F6C-C33E-434BC1CD6894}"/>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22CF7FAE-C627-D063-C9C3-CC10914F80B5}"/>
              </a:ext>
            </a:extLst>
          </p:cNvPr>
          <p:cNvSpPr txBox="1">
            <a:spLocks noGrp="1"/>
          </p:cNvSpPr>
          <p:nvPr>
            <p:ph type="sldNum" sz="quarter" idx="8"/>
          </p:nvPr>
        </p:nvSpPr>
        <p:spPr/>
        <p:txBody>
          <a:bodyPr/>
          <a:lstStyle>
            <a:lvl1pPr>
              <a:defRPr/>
            </a:lvl1pPr>
          </a:lstStyle>
          <a:p>
            <a:pPr lvl="0"/>
            <a:fld id="{A9D19052-2C25-4DEA-B908-154766EF3E07}" type="slidenum">
              <a:t>‹Nº›</a:t>
            </a:fld>
            <a:endParaRPr lang="es-ES"/>
          </a:p>
        </p:txBody>
      </p:sp>
    </p:spTree>
    <p:extLst>
      <p:ext uri="{BB962C8B-B14F-4D97-AF65-F5344CB8AC3E}">
        <p14:creationId xmlns:p14="http://schemas.microsoft.com/office/powerpoint/2010/main" val="12575673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F89F6-6C4D-9B2E-3B28-64338D973071}"/>
              </a:ext>
            </a:extLst>
          </p:cNvPr>
          <p:cNvSpPr txBox="1">
            <a:spLocks noGrp="1"/>
          </p:cNvSpPr>
          <p:nvPr>
            <p:ph type="title"/>
          </p:nvPr>
        </p:nvSpPr>
        <p:spPr>
          <a:xfrm>
            <a:off x="831847" y="1709735"/>
            <a:ext cx="10515600" cy="2852735"/>
          </a:xfrm>
        </p:spPr>
        <p:txBody>
          <a:bodyPr anchor="b"/>
          <a:lstStyle>
            <a:lvl1pPr>
              <a:defRPr sz="6000"/>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3D2361A4-4BFE-E6F7-440E-58C2669F025D}"/>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571F67-928A-E322-AD0E-F181170940F1}"/>
              </a:ext>
            </a:extLst>
          </p:cNvPr>
          <p:cNvSpPr txBox="1">
            <a:spLocks noGrp="1"/>
          </p:cNvSpPr>
          <p:nvPr>
            <p:ph type="dt" sz="half" idx="7"/>
          </p:nvPr>
        </p:nvSpPr>
        <p:spPr/>
        <p:txBody>
          <a:bodyPr/>
          <a:lstStyle>
            <a:lvl1pPr>
              <a:defRPr/>
            </a:lvl1pPr>
          </a:lstStyle>
          <a:p>
            <a:pPr lvl="0"/>
            <a:fld id="{DF1E7B08-BAC1-4692-927B-0426A522C8F8}" type="datetime1">
              <a:rPr lang="es-ES"/>
              <a:pPr lvl="0"/>
              <a:t>06/02/2023</a:t>
            </a:fld>
            <a:endParaRPr lang="es-ES"/>
          </a:p>
        </p:txBody>
      </p:sp>
      <p:sp>
        <p:nvSpPr>
          <p:cNvPr id="5" name="Marcador de pie de página 4">
            <a:extLst>
              <a:ext uri="{FF2B5EF4-FFF2-40B4-BE49-F238E27FC236}">
                <a16:creationId xmlns:a16="http://schemas.microsoft.com/office/drawing/2014/main" id="{5F9B2767-1AD1-9BDD-E8A9-C2A754D932A7}"/>
              </a:ext>
            </a:extLst>
          </p:cNvPr>
          <p:cNvSpPr txBox="1">
            <a:spLocks noGrp="1"/>
          </p:cNvSpPr>
          <p:nvPr>
            <p:ph type="ftr" sz="quarter" idx="9"/>
          </p:nvPr>
        </p:nvSpPr>
        <p:spPr/>
        <p:txBody>
          <a:bodyPr/>
          <a:lstStyle>
            <a:lvl1pPr>
              <a:defRPr/>
            </a:lvl1pPr>
          </a:lstStyle>
          <a:p>
            <a:pPr lvl="0"/>
            <a:endParaRPr lang="es-ES"/>
          </a:p>
        </p:txBody>
      </p:sp>
      <p:sp>
        <p:nvSpPr>
          <p:cNvPr id="6" name="Marcador de número de diapositiva 5">
            <a:extLst>
              <a:ext uri="{FF2B5EF4-FFF2-40B4-BE49-F238E27FC236}">
                <a16:creationId xmlns:a16="http://schemas.microsoft.com/office/drawing/2014/main" id="{359AE54D-2E3C-0D6D-4081-B409A2479EDE}"/>
              </a:ext>
            </a:extLst>
          </p:cNvPr>
          <p:cNvSpPr txBox="1">
            <a:spLocks noGrp="1"/>
          </p:cNvSpPr>
          <p:nvPr>
            <p:ph type="sldNum" sz="quarter" idx="8"/>
          </p:nvPr>
        </p:nvSpPr>
        <p:spPr/>
        <p:txBody>
          <a:bodyPr/>
          <a:lstStyle>
            <a:lvl1pPr>
              <a:defRPr/>
            </a:lvl1pPr>
          </a:lstStyle>
          <a:p>
            <a:pPr lvl="0"/>
            <a:fld id="{37D38DD3-91BB-403C-9DBA-949EB017A011}" type="slidenum">
              <a:t>‹Nº›</a:t>
            </a:fld>
            <a:endParaRPr lang="es-ES"/>
          </a:p>
        </p:txBody>
      </p:sp>
    </p:spTree>
    <p:extLst>
      <p:ext uri="{BB962C8B-B14F-4D97-AF65-F5344CB8AC3E}">
        <p14:creationId xmlns:p14="http://schemas.microsoft.com/office/powerpoint/2010/main" val="294612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70535-6C8F-24A9-D9DF-02BCCA1C4AB3}"/>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B36D4994-9B9C-9BC6-CA55-E38B17274738}"/>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CC69378-4E02-41E8-481C-8C3DFC914D9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8DCB48-22CC-876C-A58F-9962017F04EA}"/>
              </a:ext>
            </a:extLst>
          </p:cNvPr>
          <p:cNvSpPr txBox="1">
            <a:spLocks noGrp="1"/>
          </p:cNvSpPr>
          <p:nvPr>
            <p:ph type="dt" sz="half" idx="7"/>
          </p:nvPr>
        </p:nvSpPr>
        <p:spPr/>
        <p:txBody>
          <a:bodyPr/>
          <a:lstStyle>
            <a:lvl1pPr>
              <a:defRPr/>
            </a:lvl1pPr>
          </a:lstStyle>
          <a:p>
            <a:pPr lvl="0"/>
            <a:fld id="{9973E51F-920A-43A4-AF56-2647A97793AC}" type="datetime1">
              <a:rPr lang="es-ES"/>
              <a:pPr lvl="0"/>
              <a:t>06/02/2023</a:t>
            </a:fld>
            <a:endParaRPr lang="es-ES"/>
          </a:p>
        </p:txBody>
      </p:sp>
      <p:sp>
        <p:nvSpPr>
          <p:cNvPr id="6" name="Marcador de pie de página 5">
            <a:extLst>
              <a:ext uri="{FF2B5EF4-FFF2-40B4-BE49-F238E27FC236}">
                <a16:creationId xmlns:a16="http://schemas.microsoft.com/office/drawing/2014/main" id="{20CC52F5-AC28-58E3-DDC2-0FB25E334931}"/>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8E4328F-2E20-47D4-1D00-5E7045CA9C45}"/>
              </a:ext>
            </a:extLst>
          </p:cNvPr>
          <p:cNvSpPr txBox="1">
            <a:spLocks noGrp="1"/>
          </p:cNvSpPr>
          <p:nvPr>
            <p:ph type="sldNum" sz="quarter" idx="8"/>
          </p:nvPr>
        </p:nvSpPr>
        <p:spPr/>
        <p:txBody>
          <a:bodyPr/>
          <a:lstStyle>
            <a:lvl1pPr>
              <a:defRPr/>
            </a:lvl1pPr>
          </a:lstStyle>
          <a:p>
            <a:pPr lvl="0"/>
            <a:fld id="{B69D1645-0331-4870-933D-4B4A113C15D0}" type="slidenum">
              <a:t>‹Nº›</a:t>
            </a:fld>
            <a:endParaRPr lang="es-ES"/>
          </a:p>
        </p:txBody>
      </p:sp>
    </p:spTree>
    <p:extLst>
      <p:ext uri="{BB962C8B-B14F-4D97-AF65-F5344CB8AC3E}">
        <p14:creationId xmlns:p14="http://schemas.microsoft.com/office/powerpoint/2010/main" val="140976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9E080-E157-B9B9-B3DE-5324CB4F2923}"/>
              </a:ext>
            </a:extLst>
          </p:cNvPr>
          <p:cNvSpPr txBox="1">
            <a:spLocks noGrp="1"/>
          </p:cNvSpPr>
          <p:nvPr>
            <p:ph type="title"/>
          </p:nvPr>
        </p:nvSpPr>
        <p:spPr>
          <a:xfrm>
            <a:off x="839784" y="365129"/>
            <a:ext cx="10515600" cy="1325559"/>
          </a:xfrm>
        </p:spPr>
        <p:txBody>
          <a:bodyPr/>
          <a:lstStyle>
            <a:lvl1pPr>
              <a:defRPr/>
            </a:lvl1p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D27F73EE-095A-AB35-E135-4937B137EEA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922C15-7CC8-D94A-CDC0-C2FA651A9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71AFE44-E149-E636-2244-863E07B412B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AC704D-D8B3-7095-4D77-FDCD7F9A52E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5CFE796-D03F-2F45-65DB-BE8759B65B0D}"/>
              </a:ext>
            </a:extLst>
          </p:cNvPr>
          <p:cNvSpPr txBox="1">
            <a:spLocks noGrp="1"/>
          </p:cNvSpPr>
          <p:nvPr>
            <p:ph type="dt" sz="half" idx="7"/>
          </p:nvPr>
        </p:nvSpPr>
        <p:spPr/>
        <p:txBody>
          <a:bodyPr/>
          <a:lstStyle>
            <a:lvl1pPr>
              <a:defRPr/>
            </a:lvl1pPr>
          </a:lstStyle>
          <a:p>
            <a:pPr lvl="0"/>
            <a:fld id="{0523C8C7-EC73-42DD-B206-50E488C488FE}" type="datetime1">
              <a:rPr lang="es-ES"/>
              <a:pPr lvl="0"/>
              <a:t>06/02/2023</a:t>
            </a:fld>
            <a:endParaRPr lang="es-ES"/>
          </a:p>
        </p:txBody>
      </p:sp>
      <p:sp>
        <p:nvSpPr>
          <p:cNvPr id="8" name="Marcador de pie de página 7">
            <a:extLst>
              <a:ext uri="{FF2B5EF4-FFF2-40B4-BE49-F238E27FC236}">
                <a16:creationId xmlns:a16="http://schemas.microsoft.com/office/drawing/2014/main" id="{96844068-D26D-5E24-5614-2F70FB1358B7}"/>
              </a:ext>
            </a:extLst>
          </p:cNvPr>
          <p:cNvSpPr txBox="1">
            <a:spLocks noGrp="1"/>
          </p:cNvSpPr>
          <p:nvPr>
            <p:ph type="ftr" sz="quarter" idx="9"/>
          </p:nvPr>
        </p:nvSpPr>
        <p:spPr/>
        <p:txBody>
          <a:bodyPr/>
          <a:lstStyle>
            <a:lvl1pPr>
              <a:defRPr/>
            </a:lvl1pPr>
          </a:lstStyle>
          <a:p>
            <a:pPr lvl="0"/>
            <a:endParaRPr lang="es-ES"/>
          </a:p>
        </p:txBody>
      </p:sp>
      <p:sp>
        <p:nvSpPr>
          <p:cNvPr id="9" name="Marcador de número de diapositiva 8">
            <a:extLst>
              <a:ext uri="{FF2B5EF4-FFF2-40B4-BE49-F238E27FC236}">
                <a16:creationId xmlns:a16="http://schemas.microsoft.com/office/drawing/2014/main" id="{DE165174-0813-544F-F44E-787FD9A7CB72}"/>
              </a:ext>
            </a:extLst>
          </p:cNvPr>
          <p:cNvSpPr txBox="1">
            <a:spLocks noGrp="1"/>
          </p:cNvSpPr>
          <p:nvPr>
            <p:ph type="sldNum" sz="quarter" idx="8"/>
          </p:nvPr>
        </p:nvSpPr>
        <p:spPr/>
        <p:txBody>
          <a:bodyPr/>
          <a:lstStyle>
            <a:lvl1pPr>
              <a:defRPr/>
            </a:lvl1pPr>
          </a:lstStyle>
          <a:p>
            <a:pPr lvl="0"/>
            <a:fld id="{4D28EE8C-CEDB-4150-A72C-4FD03C2ABC65}" type="slidenum">
              <a:t>‹Nº›</a:t>
            </a:fld>
            <a:endParaRPr lang="es-ES"/>
          </a:p>
        </p:txBody>
      </p:sp>
    </p:spTree>
    <p:extLst>
      <p:ext uri="{BB962C8B-B14F-4D97-AF65-F5344CB8AC3E}">
        <p14:creationId xmlns:p14="http://schemas.microsoft.com/office/powerpoint/2010/main" val="3121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23513-F24C-692D-1BDC-0A045D5BF0A2}"/>
              </a:ext>
            </a:extLst>
          </p:cNvPr>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Marcador de fecha 2">
            <a:extLst>
              <a:ext uri="{FF2B5EF4-FFF2-40B4-BE49-F238E27FC236}">
                <a16:creationId xmlns:a16="http://schemas.microsoft.com/office/drawing/2014/main" id="{2F788905-C02D-9D82-8886-8D0777E674B5}"/>
              </a:ext>
            </a:extLst>
          </p:cNvPr>
          <p:cNvSpPr txBox="1">
            <a:spLocks noGrp="1"/>
          </p:cNvSpPr>
          <p:nvPr>
            <p:ph type="dt" sz="half" idx="7"/>
          </p:nvPr>
        </p:nvSpPr>
        <p:spPr/>
        <p:txBody>
          <a:bodyPr/>
          <a:lstStyle>
            <a:lvl1pPr>
              <a:defRPr/>
            </a:lvl1pPr>
          </a:lstStyle>
          <a:p>
            <a:pPr lvl="0"/>
            <a:fld id="{3E39965E-8326-4F0F-B789-34DBD9F0272B}" type="datetime1">
              <a:rPr lang="es-ES"/>
              <a:pPr lvl="0"/>
              <a:t>06/02/2023</a:t>
            </a:fld>
            <a:endParaRPr lang="es-ES"/>
          </a:p>
        </p:txBody>
      </p:sp>
      <p:sp>
        <p:nvSpPr>
          <p:cNvPr id="4" name="Marcador de pie de página 3">
            <a:extLst>
              <a:ext uri="{FF2B5EF4-FFF2-40B4-BE49-F238E27FC236}">
                <a16:creationId xmlns:a16="http://schemas.microsoft.com/office/drawing/2014/main" id="{A2B6760C-DE8D-7D89-EFFF-25BD87EFA805}"/>
              </a:ext>
            </a:extLst>
          </p:cNvPr>
          <p:cNvSpPr txBox="1">
            <a:spLocks noGrp="1"/>
          </p:cNvSpPr>
          <p:nvPr>
            <p:ph type="ftr" sz="quarter" idx="9"/>
          </p:nvPr>
        </p:nvSpPr>
        <p:spPr/>
        <p:txBody>
          <a:bodyPr/>
          <a:lstStyle>
            <a:lvl1pPr>
              <a:defRPr/>
            </a:lvl1pPr>
          </a:lstStyle>
          <a:p>
            <a:pPr lvl="0"/>
            <a:endParaRPr lang="es-ES"/>
          </a:p>
        </p:txBody>
      </p:sp>
      <p:sp>
        <p:nvSpPr>
          <p:cNvPr id="5" name="Marcador de número de diapositiva 4">
            <a:extLst>
              <a:ext uri="{FF2B5EF4-FFF2-40B4-BE49-F238E27FC236}">
                <a16:creationId xmlns:a16="http://schemas.microsoft.com/office/drawing/2014/main" id="{07D348C0-9595-E840-7E54-21FAF3AAFA16}"/>
              </a:ext>
            </a:extLst>
          </p:cNvPr>
          <p:cNvSpPr txBox="1">
            <a:spLocks noGrp="1"/>
          </p:cNvSpPr>
          <p:nvPr>
            <p:ph type="sldNum" sz="quarter" idx="8"/>
          </p:nvPr>
        </p:nvSpPr>
        <p:spPr/>
        <p:txBody>
          <a:bodyPr/>
          <a:lstStyle>
            <a:lvl1pPr>
              <a:defRPr/>
            </a:lvl1pPr>
          </a:lstStyle>
          <a:p>
            <a:pPr lvl="0"/>
            <a:fld id="{B943AB73-27A0-4AC8-985E-0539418C0CFB}" type="slidenum">
              <a:t>‹Nº›</a:t>
            </a:fld>
            <a:endParaRPr lang="es-ES"/>
          </a:p>
        </p:txBody>
      </p:sp>
    </p:spTree>
    <p:extLst>
      <p:ext uri="{BB962C8B-B14F-4D97-AF65-F5344CB8AC3E}">
        <p14:creationId xmlns:p14="http://schemas.microsoft.com/office/powerpoint/2010/main" val="283209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B1ECD0-93B8-ED3A-0C15-C953C361A970}"/>
              </a:ext>
            </a:extLst>
          </p:cNvPr>
          <p:cNvSpPr txBox="1">
            <a:spLocks noGrp="1"/>
          </p:cNvSpPr>
          <p:nvPr>
            <p:ph type="dt" sz="half" idx="7"/>
          </p:nvPr>
        </p:nvSpPr>
        <p:spPr/>
        <p:txBody>
          <a:bodyPr/>
          <a:lstStyle>
            <a:lvl1pPr>
              <a:defRPr/>
            </a:lvl1pPr>
          </a:lstStyle>
          <a:p>
            <a:pPr lvl="0"/>
            <a:fld id="{31A33C4C-7DF2-408D-8772-C2CCEE3FF820}" type="datetime1">
              <a:rPr lang="es-ES"/>
              <a:pPr lvl="0"/>
              <a:t>06/02/2023</a:t>
            </a:fld>
            <a:endParaRPr lang="es-ES"/>
          </a:p>
        </p:txBody>
      </p:sp>
      <p:sp>
        <p:nvSpPr>
          <p:cNvPr id="3" name="Marcador de pie de página 2">
            <a:extLst>
              <a:ext uri="{FF2B5EF4-FFF2-40B4-BE49-F238E27FC236}">
                <a16:creationId xmlns:a16="http://schemas.microsoft.com/office/drawing/2014/main" id="{A1777BA9-F051-F827-240E-C39E9F534ED6}"/>
              </a:ext>
            </a:extLst>
          </p:cNvPr>
          <p:cNvSpPr txBox="1">
            <a:spLocks noGrp="1"/>
          </p:cNvSpPr>
          <p:nvPr>
            <p:ph type="ftr" sz="quarter" idx="9"/>
          </p:nvPr>
        </p:nvSpPr>
        <p:spPr/>
        <p:txBody>
          <a:bodyPr/>
          <a:lstStyle>
            <a:lvl1pPr>
              <a:defRPr/>
            </a:lvl1pPr>
          </a:lstStyle>
          <a:p>
            <a:pPr lvl="0"/>
            <a:endParaRPr lang="es-ES"/>
          </a:p>
        </p:txBody>
      </p:sp>
      <p:sp>
        <p:nvSpPr>
          <p:cNvPr id="4" name="Marcador de número de diapositiva 3">
            <a:extLst>
              <a:ext uri="{FF2B5EF4-FFF2-40B4-BE49-F238E27FC236}">
                <a16:creationId xmlns:a16="http://schemas.microsoft.com/office/drawing/2014/main" id="{AD88879A-1E82-DBD6-60B2-EF6F22B79026}"/>
              </a:ext>
            </a:extLst>
          </p:cNvPr>
          <p:cNvSpPr txBox="1">
            <a:spLocks noGrp="1"/>
          </p:cNvSpPr>
          <p:nvPr>
            <p:ph type="sldNum" sz="quarter" idx="8"/>
          </p:nvPr>
        </p:nvSpPr>
        <p:spPr/>
        <p:txBody>
          <a:bodyPr/>
          <a:lstStyle>
            <a:lvl1pPr>
              <a:defRPr/>
            </a:lvl1pPr>
          </a:lstStyle>
          <a:p>
            <a:pPr lvl="0"/>
            <a:fld id="{9F085A1C-FF80-4555-93B9-166540A2734D}" type="slidenum">
              <a:t>‹Nº›</a:t>
            </a:fld>
            <a:endParaRPr lang="es-ES"/>
          </a:p>
        </p:txBody>
      </p:sp>
    </p:spTree>
    <p:extLst>
      <p:ext uri="{BB962C8B-B14F-4D97-AF65-F5344CB8AC3E}">
        <p14:creationId xmlns:p14="http://schemas.microsoft.com/office/powerpoint/2010/main" val="53175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693E4-2438-0B77-C80D-FF28EED3EC36}"/>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contenido 2">
            <a:extLst>
              <a:ext uri="{FF2B5EF4-FFF2-40B4-BE49-F238E27FC236}">
                <a16:creationId xmlns:a16="http://schemas.microsoft.com/office/drawing/2014/main" id="{1E60F2FD-DB06-5CCB-5266-71452BA3038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399F51B-1CD3-17CB-B5A3-FFE7E48299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96A69F-F6BF-3C04-624D-5FED922B647F}"/>
              </a:ext>
            </a:extLst>
          </p:cNvPr>
          <p:cNvSpPr txBox="1">
            <a:spLocks noGrp="1"/>
          </p:cNvSpPr>
          <p:nvPr>
            <p:ph type="dt" sz="half" idx="7"/>
          </p:nvPr>
        </p:nvSpPr>
        <p:spPr/>
        <p:txBody>
          <a:bodyPr/>
          <a:lstStyle>
            <a:lvl1pPr>
              <a:defRPr/>
            </a:lvl1pPr>
          </a:lstStyle>
          <a:p>
            <a:pPr lvl="0"/>
            <a:fld id="{0FEA654F-A8AD-4F26-BC99-BCFEC35E95D7}" type="datetime1">
              <a:rPr lang="es-ES"/>
              <a:pPr lvl="0"/>
              <a:t>06/02/2023</a:t>
            </a:fld>
            <a:endParaRPr lang="es-ES"/>
          </a:p>
        </p:txBody>
      </p:sp>
      <p:sp>
        <p:nvSpPr>
          <p:cNvPr id="6" name="Marcador de pie de página 5">
            <a:extLst>
              <a:ext uri="{FF2B5EF4-FFF2-40B4-BE49-F238E27FC236}">
                <a16:creationId xmlns:a16="http://schemas.microsoft.com/office/drawing/2014/main" id="{7348F389-26F4-CC2B-8A94-518BB6BFE9B8}"/>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2A854AC7-1021-0B29-BFCF-4DA0C0427AF5}"/>
              </a:ext>
            </a:extLst>
          </p:cNvPr>
          <p:cNvSpPr txBox="1">
            <a:spLocks noGrp="1"/>
          </p:cNvSpPr>
          <p:nvPr>
            <p:ph type="sldNum" sz="quarter" idx="8"/>
          </p:nvPr>
        </p:nvSpPr>
        <p:spPr/>
        <p:txBody>
          <a:bodyPr/>
          <a:lstStyle>
            <a:lvl1pPr>
              <a:defRPr/>
            </a:lvl1pPr>
          </a:lstStyle>
          <a:p>
            <a:pPr lvl="0"/>
            <a:fld id="{50D6E459-0A75-4AC9-82DD-EC070F8B39A7}" type="slidenum">
              <a:t>‹Nº›</a:t>
            </a:fld>
            <a:endParaRPr lang="es-ES"/>
          </a:p>
        </p:txBody>
      </p:sp>
    </p:spTree>
    <p:extLst>
      <p:ext uri="{BB962C8B-B14F-4D97-AF65-F5344CB8AC3E}">
        <p14:creationId xmlns:p14="http://schemas.microsoft.com/office/powerpoint/2010/main" val="315804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EDC2F-FA8E-3059-5E26-4EC8ED2B5968}"/>
              </a:ext>
            </a:extLst>
          </p:cNvPr>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p>
        </p:txBody>
      </p:sp>
      <p:sp>
        <p:nvSpPr>
          <p:cNvPr id="3" name="Marcador de posición de imagen 2">
            <a:extLst>
              <a:ext uri="{FF2B5EF4-FFF2-40B4-BE49-F238E27FC236}">
                <a16:creationId xmlns:a16="http://schemas.microsoft.com/office/drawing/2014/main" id="{311FD67B-0BC0-12EB-AA1D-382F38B8CA00}"/>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s-ES"/>
          </a:p>
        </p:txBody>
      </p:sp>
      <p:sp>
        <p:nvSpPr>
          <p:cNvPr id="4" name="Marcador de texto 3">
            <a:extLst>
              <a:ext uri="{FF2B5EF4-FFF2-40B4-BE49-F238E27FC236}">
                <a16:creationId xmlns:a16="http://schemas.microsoft.com/office/drawing/2014/main" id="{F0A70135-A52B-0ED0-580B-9A9724F7ADB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4B1C29-DD84-6174-2808-58DF02965BA6}"/>
              </a:ext>
            </a:extLst>
          </p:cNvPr>
          <p:cNvSpPr txBox="1">
            <a:spLocks noGrp="1"/>
          </p:cNvSpPr>
          <p:nvPr>
            <p:ph type="dt" sz="half" idx="7"/>
          </p:nvPr>
        </p:nvSpPr>
        <p:spPr/>
        <p:txBody>
          <a:bodyPr/>
          <a:lstStyle>
            <a:lvl1pPr>
              <a:defRPr/>
            </a:lvl1pPr>
          </a:lstStyle>
          <a:p>
            <a:pPr lvl="0"/>
            <a:fld id="{C3A494C5-FEED-4A5D-A344-48317DD1976F}" type="datetime1">
              <a:rPr lang="es-ES"/>
              <a:pPr lvl="0"/>
              <a:t>06/02/2023</a:t>
            </a:fld>
            <a:endParaRPr lang="es-ES"/>
          </a:p>
        </p:txBody>
      </p:sp>
      <p:sp>
        <p:nvSpPr>
          <p:cNvPr id="6" name="Marcador de pie de página 5">
            <a:extLst>
              <a:ext uri="{FF2B5EF4-FFF2-40B4-BE49-F238E27FC236}">
                <a16:creationId xmlns:a16="http://schemas.microsoft.com/office/drawing/2014/main" id="{B9416E9E-40BA-1D58-98E5-1E7504E70B84}"/>
              </a:ext>
            </a:extLst>
          </p:cNvPr>
          <p:cNvSpPr txBox="1">
            <a:spLocks noGrp="1"/>
          </p:cNvSpPr>
          <p:nvPr>
            <p:ph type="ftr" sz="quarter" idx="9"/>
          </p:nvPr>
        </p:nvSpPr>
        <p:spPr/>
        <p:txBody>
          <a:bodyPr/>
          <a:lstStyle>
            <a:lvl1pPr>
              <a:defRPr/>
            </a:lvl1pPr>
          </a:lstStyle>
          <a:p>
            <a:pPr lvl="0"/>
            <a:endParaRPr lang="es-ES"/>
          </a:p>
        </p:txBody>
      </p:sp>
      <p:sp>
        <p:nvSpPr>
          <p:cNvPr id="7" name="Marcador de número de diapositiva 6">
            <a:extLst>
              <a:ext uri="{FF2B5EF4-FFF2-40B4-BE49-F238E27FC236}">
                <a16:creationId xmlns:a16="http://schemas.microsoft.com/office/drawing/2014/main" id="{D72ECBA7-7DDC-077D-D7EB-E93295280A19}"/>
              </a:ext>
            </a:extLst>
          </p:cNvPr>
          <p:cNvSpPr txBox="1">
            <a:spLocks noGrp="1"/>
          </p:cNvSpPr>
          <p:nvPr>
            <p:ph type="sldNum" sz="quarter" idx="8"/>
          </p:nvPr>
        </p:nvSpPr>
        <p:spPr/>
        <p:txBody>
          <a:bodyPr/>
          <a:lstStyle>
            <a:lvl1pPr>
              <a:defRPr/>
            </a:lvl1pPr>
          </a:lstStyle>
          <a:p>
            <a:pPr lvl="0"/>
            <a:fld id="{FD03D273-3AC5-435A-B95B-DA01CBD0460E}" type="slidenum">
              <a:t>‹Nº›</a:t>
            </a:fld>
            <a:endParaRPr lang="es-ES"/>
          </a:p>
        </p:txBody>
      </p:sp>
    </p:spTree>
    <p:extLst>
      <p:ext uri="{BB962C8B-B14F-4D97-AF65-F5344CB8AC3E}">
        <p14:creationId xmlns:p14="http://schemas.microsoft.com/office/powerpoint/2010/main" val="371344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338EBA-70BA-0E78-F9DA-612F0B021D9E}"/>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p>
        </p:txBody>
      </p:sp>
      <p:sp>
        <p:nvSpPr>
          <p:cNvPr id="3" name="Marcador de texto 2">
            <a:extLst>
              <a:ext uri="{FF2B5EF4-FFF2-40B4-BE49-F238E27FC236}">
                <a16:creationId xmlns:a16="http://schemas.microsoft.com/office/drawing/2014/main" id="{AED73A4A-8DB9-A242-6A13-1CFD782CA7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F86FE4F-F117-6BFC-CB45-6973B82CCDA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A220BB08-5A00-4EF6-ABC6-A68650213854}" type="datetime1">
              <a:rPr lang="es-ES"/>
              <a:pPr lvl="0"/>
              <a:t>06/02/2023</a:t>
            </a:fld>
            <a:endParaRPr lang="es-ES"/>
          </a:p>
        </p:txBody>
      </p:sp>
      <p:sp>
        <p:nvSpPr>
          <p:cNvPr id="5" name="Marcador de pie de página 4">
            <a:extLst>
              <a:ext uri="{FF2B5EF4-FFF2-40B4-BE49-F238E27FC236}">
                <a16:creationId xmlns:a16="http://schemas.microsoft.com/office/drawing/2014/main" id="{4E6A19A3-0819-C66B-264B-8CFD3AEF10E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endParaRPr lang="es-ES"/>
          </a:p>
        </p:txBody>
      </p:sp>
      <p:sp>
        <p:nvSpPr>
          <p:cNvPr id="6" name="Marcador de número de diapositiva 5">
            <a:extLst>
              <a:ext uri="{FF2B5EF4-FFF2-40B4-BE49-F238E27FC236}">
                <a16:creationId xmlns:a16="http://schemas.microsoft.com/office/drawing/2014/main" id="{ABD17866-D7C9-E05B-B45B-0D0CADDA852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Calibri"/>
              </a:defRPr>
            </a:lvl1pPr>
          </a:lstStyle>
          <a:p>
            <a:pPr lvl="0"/>
            <a:fld id="{C490BD35-348B-4454-AC9A-B67F62766F37}" type="slidenum">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7777D7D-FD28-F74C-BC68-7B0FDF4DDE59}"/>
              </a:ext>
            </a:extLst>
          </p:cNvPr>
          <p:cNvSpPr txBox="1">
            <a:spLocks noGrp="1"/>
          </p:cNvSpPr>
          <p:nvPr>
            <p:ph type="ctrTitle"/>
          </p:nvPr>
        </p:nvSpPr>
        <p:spPr>
          <a:xfrm>
            <a:off x="841247" y="1655286"/>
            <a:ext cx="4609057" cy="2610042"/>
          </a:xfrm>
        </p:spPr>
        <p:txBody>
          <a:bodyPr>
            <a:normAutofit/>
          </a:bodyPr>
          <a:lstStyle/>
          <a:p>
            <a:pPr algn="l"/>
            <a:r>
              <a:rPr lang="es-ES" sz="5400" b="1" dirty="0"/>
              <a:t>El lenguaje SQL</a:t>
            </a:r>
            <a:br>
              <a:rPr lang="es-ES" sz="5400" b="1" dirty="0"/>
            </a:br>
            <a:endParaRPr lang="es-ES" sz="5400" dirty="0"/>
          </a:p>
        </p:txBody>
      </p:sp>
      <p:sp>
        <p:nvSpPr>
          <p:cNvPr id="23" name="Freeform: Shape 22">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1D2F3AA3-CD14-2341-8357-4664726B2B4C}"/>
              </a:ext>
            </a:extLst>
          </p:cNvPr>
          <p:cNvPicPr>
            <a:picLocks noChangeAspect="1"/>
          </p:cNvPicPr>
          <p:nvPr/>
        </p:nvPicPr>
        <p:blipFill>
          <a:blip r:embed="rId2"/>
          <a:stretch>
            <a:fillRect/>
          </a:stretch>
        </p:blipFill>
        <p:spPr>
          <a:xfrm>
            <a:off x="8245976" y="1655560"/>
            <a:ext cx="1602577" cy="3483864"/>
          </a:xfrm>
          <a:prstGeom prst="rect">
            <a:avLst/>
          </a:prstGeom>
        </p:spPr>
      </p:pic>
      <p:sp>
        <p:nvSpPr>
          <p:cNvPr id="27" name="Freeform: Shape 26">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C6C5A98-CF4F-8F4A-DA6D-C387B1870B09}"/>
              </a:ext>
            </a:extLst>
          </p:cNvPr>
          <p:cNvSpPr txBox="1">
            <a:spLocks noGrp="1"/>
          </p:cNvSpPr>
          <p:nvPr>
            <p:ph type="title"/>
          </p:nvPr>
        </p:nvSpPr>
        <p:spPr>
          <a:xfrm>
            <a:off x="1653363" y="365760"/>
            <a:ext cx="9367203" cy="1188720"/>
          </a:xfrm>
        </p:spPr>
        <p:txBody>
          <a:bodyPr>
            <a:normAutofit/>
          </a:bodyPr>
          <a:lstStyle/>
          <a:p>
            <a:pPr lvl="0"/>
            <a:r>
              <a:rPr lang="es-ES" b="1"/>
              <a:t>COALESCE</a:t>
            </a:r>
            <a:endParaRPr lang="es-ES"/>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29577F10-3D23-5F0D-653B-0D0BCC7848E9}"/>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COALESCE toma un número variable de argumentos, cada uno de los cuales es una expresión. Devolverá la primera expresión de la lista que no sea NULL.</a:t>
            </a:r>
          </a:p>
          <a:p>
            <a:pPr marL="0" lvl="0" indent="0" algn="ctr">
              <a:buNone/>
            </a:pPr>
            <a:endParaRPr lang="es-ES" sz="2400" dirty="0"/>
          </a:p>
          <a:p>
            <a:pPr marL="0" lvl="0" indent="0" algn="ctr">
              <a:buNone/>
            </a:pPr>
            <a:r>
              <a:rPr lang="es-ES" sz="2400" dirty="0"/>
              <a:t>SELECT COALESCE(&amp;lt;expression_1&amp;gt;[, ...&amp;</a:t>
            </a:r>
            <a:r>
              <a:rPr lang="es-ES" sz="2400" dirty="0" err="1"/>
              <a:t>lt;expression_n&amp;gt</a:t>
            </a:r>
            <a:r>
              <a:rPr lang="es-E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Trabajar con instrucciones SELECT</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832EF59-DC53-B6DB-9EC8-05AB109FA5E2}"/>
              </a:ext>
            </a:extLst>
          </p:cNvPr>
          <p:cNvSpPr txBox="1">
            <a:spLocks noGrp="1"/>
          </p:cNvSpPr>
          <p:nvPr>
            <p:ph type="title"/>
          </p:nvPr>
        </p:nvSpPr>
        <p:spPr>
          <a:xfrm>
            <a:off x="1653363" y="365760"/>
            <a:ext cx="9367203" cy="1188720"/>
          </a:xfrm>
        </p:spPr>
        <p:txBody>
          <a:bodyPr>
            <a:normAutofit/>
          </a:bodyPr>
          <a:lstStyle/>
          <a:p>
            <a:pPr lvl="0"/>
            <a:r>
              <a:rPr lang="es-ES" b="1" dirty="0"/>
              <a:t>ORDER BY</a:t>
            </a:r>
            <a:endParaRPr lang="es-ES" dirty="0"/>
          </a:p>
        </p:txBody>
      </p:sp>
      <p:sp>
        <p:nvSpPr>
          <p:cNvPr id="54" name="Freeform: Shape 5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EC1333C-12CE-2680-7138-9BD5073B41CE}"/>
              </a:ext>
            </a:extLst>
          </p:cNvPr>
          <p:cNvSpPr txBox="1">
            <a:spLocks noGrp="1"/>
          </p:cNvSpPr>
          <p:nvPr>
            <p:ph idx="1"/>
          </p:nvPr>
        </p:nvSpPr>
        <p:spPr>
          <a:xfrm>
            <a:off x="1653363" y="2176272"/>
            <a:ext cx="9367204" cy="4041648"/>
          </a:xfrm>
        </p:spPr>
        <p:txBody>
          <a:bodyPr anchor="t">
            <a:normAutofit/>
          </a:bodyPr>
          <a:lstStyle/>
          <a:p>
            <a:pPr lvl="0"/>
            <a:r>
              <a:rPr lang="es-ES" sz="2400"/>
              <a:t>Columnas por nombre. </a:t>
            </a:r>
          </a:p>
          <a:p>
            <a:pPr lvl="0"/>
            <a:r>
              <a:rPr lang="es-ES" sz="2400"/>
              <a:t>Alias de columna. </a:t>
            </a:r>
          </a:p>
          <a:p>
            <a:pPr lvl="0"/>
            <a:r>
              <a:rPr lang="es-ES" sz="2400"/>
              <a:t>Columnas por posición ordinal en la lista SELECT. </a:t>
            </a:r>
          </a:p>
          <a:p>
            <a:pPr lvl="0"/>
            <a:r>
              <a:rPr lang="es-ES" sz="2400"/>
              <a:t>Las columnas no se incluyen en la lista SELECT, pero están disponibles en las tablas enumeradas de la cláusula FROM. </a:t>
            </a:r>
          </a:p>
        </p:txBody>
      </p:sp>
    </p:spTree>
    <p:extLst>
      <p:ext uri="{BB962C8B-B14F-4D97-AF65-F5344CB8AC3E}">
        <p14:creationId xmlns:p14="http://schemas.microsoft.com/office/powerpoint/2010/main" val="217346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08E29-2914-6510-5FDA-36D2D761D6E6}"/>
              </a:ext>
            </a:extLst>
          </p:cNvPr>
          <p:cNvSpPr txBox="1">
            <a:spLocks noGrp="1"/>
          </p:cNvSpPr>
          <p:nvPr>
            <p:ph type="title"/>
          </p:nvPr>
        </p:nvSpPr>
        <p:spPr>
          <a:xfrm>
            <a:off x="1653363" y="365760"/>
            <a:ext cx="9367203" cy="1188720"/>
          </a:xfrm>
        </p:spPr>
        <p:txBody>
          <a:bodyPr>
            <a:normAutofit/>
          </a:bodyPr>
          <a:lstStyle/>
          <a:p>
            <a:pPr lvl="0"/>
            <a:r>
              <a:rPr lang="es-ES" b="1" dirty="0"/>
              <a:t>TOP</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377B6C5-B1FF-7700-A53D-38E5FD43025F}"/>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 Name, ListPrice</a:t>
            </a:r>
          </a:p>
          <a:p>
            <a:pPr marL="0" lvl="0" indent="0">
              <a:buNone/>
            </a:pPr>
            <a:r>
              <a:rPr lang="en-US" sz="2400"/>
              <a:t>FROM Production.Product</a:t>
            </a:r>
          </a:p>
          <a:p>
            <a:pPr marL="0" lvl="0" indent="0">
              <a:buNone/>
            </a:pPr>
            <a:r>
              <a:rPr lang="en-US" sz="2400"/>
              <a:t>ORDER BY ListPrice DESC;</a:t>
            </a:r>
            <a:endParaRPr lang="es-E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8C3C4-D760-96D6-F766-B30C9B9B78EE}"/>
              </a:ext>
            </a:extLst>
          </p:cNvPr>
          <p:cNvSpPr txBox="1">
            <a:spLocks noGrp="1"/>
          </p:cNvSpPr>
          <p:nvPr>
            <p:ph type="title"/>
          </p:nvPr>
        </p:nvSpPr>
        <p:spPr>
          <a:xfrm>
            <a:off x="1653363" y="365760"/>
            <a:ext cx="9367203" cy="1188720"/>
          </a:xfrm>
        </p:spPr>
        <p:txBody>
          <a:bodyPr>
            <a:normAutofit/>
          </a:bodyPr>
          <a:lstStyle/>
          <a:p>
            <a:pPr lvl="0"/>
            <a:r>
              <a:rPr lang="es-ES" b="1" dirty="0"/>
              <a:t>WITH TIES</a:t>
            </a:r>
            <a:endParaRPr lang="es-ES" dirty="0"/>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3207716-6F47-244F-0824-568AD2482338}"/>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Además de especificar el número de filas que se van a devolver, la palabra clave TOP también acepta la opción WITH TIES, que recuperará las filas con valores que puedan encontrarse en las primeras N filas seleccionadas.</a:t>
            </a:r>
          </a:p>
          <a:p>
            <a:pPr lvl="0"/>
            <a:endParaRPr lang="es-ES" sz="2400" dirty="0"/>
          </a:p>
          <a:p>
            <a:pPr marL="0" lvl="0" indent="0">
              <a:buNone/>
            </a:pPr>
            <a:r>
              <a:rPr lang="es-ES" sz="2400" dirty="0"/>
              <a:t>SELECT TOP 10 WITH TIES </a:t>
            </a:r>
            <a:r>
              <a:rPr lang="es-ES" sz="2400" dirty="0" err="1"/>
              <a:t>Name</a:t>
            </a:r>
            <a:r>
              <a:rPr lang="es-ES" sz="2400" dirty="0"/>
              <a:t>, </a:t>
            </a:r>
            <a:r>
              <a:rPr lang="es-ES" sz="2400" dirty="0" err="1"/>
              <a:t>ListPrice</a:t>
            </a:r>
            <a:endParaRPr lang="es-ES" sz="2400" dirty="0"/>
          </a:p>
          <a:p>
            <a:pPr marL="0" lvl="0" indent="0">
              <a:buNone/>
            </a:pPr>
            <a:r>
              <a:rPr lang="es-ES" sz="2400" dirty="0"/>
              <a:t>FROM </a:t>
            </a:r>
            <a:r>
              <a:rPr lang="es-ES" sz="2400" dirty="0" err="1"/>
              <a:t>Production.Product</a:t>
            </a:r>
            <a:endParaRPr lang="es-ES" sz="2400" dirty="0"/>
          </a:p>
          <a:p>
            <a:pPr marL="0" lvl="0" indent="0">
              <a:buNone/>
            </a:pPr>
            <a:r>
              <a:rPr lang="es-ES" sz="2400" dirty="0"/>
              <a:t>ORDER BY </a:t>
            </a:r>
            <a:r>
              <a:rPr lang="es-ES" sz="2400" dirty="0" err="1"/>
              <a:t>ListPrice</a:t>
            </a:r>
            <a:r>
              <a:rPr lang="es-ES" sz="2400" dirty="0"/>
              <a:t> DESC;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E10E-4EFA-F779-DC10-A11020F98AAE}"/>
              </a:ext>
            </a:extLst>
          </p:cNvPr>
          <p:cNvSpPr txBox="1">
            <a:spLocks noGrp="1"/>
          </p:cNvSpPr>
          <p:nvPr>
            <p:ph type="title"/>
          </p:nvPr>
        </p:nvSpPr>
        <p:spPr>
          <a:xfrm>
            <a:off x="1653363" y="365760"/>
            <a:ext cx="9367203" cy="1188720"/>
          </a:xfrm>
        </p:spPr>
        <p:txBody>
          <a:bodyPr>
            <a:normAutofit/>
          </a:bodyPr>
          <a:lstStyle/>
          <a:p>
            <a:pPr lvl="0"/>
            <a:r>
              <a:rPr lang="es-ES" b="1" dirty="0"/>
              <a:t>PERCENT</a:t>
            </a:r>
            <a:endParaRPr lang="es-ES" dirty="0"/>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9CD4BD3-EC4E-9621-B34E-EBD5A8FF9BF0}"/>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endParaRPr lang="en-US" sz="2400"/>
          </a:p>
          <a:p>
            <a:pPr marL="0" lvl="0" indent="0">
              <a:buNone/>
            </a:pPr>
            <a:r>
              <a:rPr lang="en-US" sz="2400"/>
              <a:t>SELECT TOP 10 PERCENT Name, ListPrice</a:t>
            </a:r>
          </a:p>
          <a:p>
            <a:pPr marL="0" lvl="0" indent="0">
              <a:buNone/>
            </a:pPr>
            <a:r>
              <a:rPr lang="en-US" sz="2400"/>
              <a:t>FROM SalesLT.Product</a:t>
            </a:r>
          </a:p>
          <a:p>
            <a:pPr marL="0" lvl="0" indent="0">
              <a:buNone/>
            </a:pPr>
            <a:r>
              <a:rPr lang="en-US" sz="2400"/>
              <a:t>ORDER BY ListPrice DESC;</a:t>
            </a:r>
            <a:endParaRPr lang="es-E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B4D04-6D37-3DDB-0558-8A4978B3EF5F}"/>
              </a:ext>
            </a:extLst>
          </p:cNvPr>
          <p:cNvSpPr txBox="1">
            <a:spLocks noGrp="1"/>
          </p:cNvSpPr>
          <p:nvPr>
            <p:ph type="title"/>
          </p:nvPr>
        </p:nvSpPr>
        <p:spPr>
          <a:xfrm>
            <a:off x="1653363" y="365760"/>
            <a:ext cx="9367203" cy="1188720"/>
          </a:xfrm>
        </p:spPr>
        <p:txBody>
          <a:bodyPr>
            <a:normAutofit/>
          </a:bodyPr>
          <a:lstStyle/>
          <a:p>
            <a:pPr lvl="0"/>
            <a:r>
              <a:rPr lang="es-ES" b="1" dirty="0"/>
              <a:t>DISTINCT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6E6B955-5131-B8F3-6F42-5576C3013973}"/>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De manera predeterminada, la cláusula SELECT incluye una palabra clave ALL implícita. SQL admite una alternativa, esta es DISTINCT, que quita las filas de duplicadas:</a:t>
            </a:r>
          </a:p>
          <a:p>
            <a:pPr lvl="0"/>
            <a:endParaRPr lang="es-ES" sz="2400" dirty="0"/>
          </a:p>
          <a:p>
            <a:pPr marL="0" lvl="0" indent="0">
              <a:buNone/>
            </a:pPr>
            <a:r>
              <a:rPr lang="es-ES" sz="2400" dirty="0"/>
              <a:t>SELECT DISTINCT City, </a:t>
            </a:r>
            <a:r>
              <a:rPr lang="es-ES" sz="2400" dirty="0" err="1"/>
              <a:t>CountryRegion</a:t>
            </a:r>
            <a:endParaRPr lang="es-ES" sz="2400" dirty="0"/>
          </a:p>
          <a:p>
            <a:pPr marL="0" lvl="0" indent="0">
              <a:buNone/>
            </a:pPr>
            <a:r>
              <a:rPr lang="es-ES" sz="2400" dirty="0"/>
              <a:t>FROM </a:t>
            </a:r>
            <a:r>
              <a:rPr lang="es-ES" sz="2400" dirty="0" err="1"/>
              <a:t>Production.Supplier</a:t>
            </a:r>
            <a:endParaRPr lang="es-ES" sz="2400" dirty="0"/>
          </a:p>
          <a:p>
            <a:pPr marL="0" lvl="0" indent="0">
              <a:buNone/>
            </a:pPr>
            <a:r>
              <a:rPr lang="es-ES" sz="2400" dirty="0"/>
              <a:t>ORDER BY </a:t>
            </a:r>
            <a:r>
              <a:rPr lang="es-ES" sz="2400" dirty="0" err="1"/>
              <a:t>CountryRegion</a:t>
            </a:r>
            <a:r>
              <a:rPr lang="es-ES" sz="2400" dirty="0"/>
              <a:t>, City;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A7584-672B-B49D-F558-49FBE64353F3}"/>
              </a:ext>
            </a:extLst>
          </p:cNvPr>
          <p:cNvSpPr txBox="1">
            <a:spLocks noGrp="1"/>
          </p:cNvSpPr>
          <p:nvPr>
            <p:ph type="title"/>
          </p:nvPr>
        </p:nvSpPr>
        <p:spPr>
          <a:xfrm>
            <a:off x="1653363" y="365760"/>
            <a:ext cx="9367203" cy="1188720"/>
          </a:xfrm>
        </p:spPr>
        <p:txBody>
          <a:bodyPr>
            <a:normAutofit/>
          </a:bodyPr>
          <a:lstStyle/>
          <a:p>
            <a:pPr lvl="0"/>
            <a:r>
              <a:rPr lang="es-ES" b="1" dirty="0"/>
              <a:t>WHERE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5158153-A3B9-B599-5650-0E027AE7103B}"/>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cláusula WHERE está compuesta de una o varias condiciones de búsqueda, cada una de las cuales debe evaluarse como TRUE, FALSE o "</a:t>
            </a:r>
            <a:r>
              <a:rPr lang="es-ES" sz="2400" dirty="0" err="1"/>
              <a:t>unknown</a:t>
            </a:r>
            <a:r>
              <a:rPr lang="es-ES" sz="2400" dirty="0"/>
              <a:t>" para cada fila de la tabla. Solo se devolverán las filas para las que la cláusula WHERE se evalúa como TRUE.</a:t>
            </a:r>
          </a:p>
          <a:p>
            <a:pPr lvl="0"/>
            <a:endParaRPr lang="es-ES" sz="2400" dirty="0"/>
          </a:p>
          <a:p>
            <a:pPr marL="0" lvl="0" indent="0">
              <a:buNone/>
            </a:pPr>
            <a:r>
              <a:rPr lang="en-US" sz="2400" dirty="0"/>
              <a:t>SELECT </a:t>
            </a:r>
            <a:r>
              <a:rPr lang="en-US" sz="2400" dirty="0" err="1"/>
              <a:t>ProductCategoryID</a:t>
            </a:r>
            <a:r>
              <a:rPr lang="en-US" sz="2400" dirty="0"/>
              <a:t> AS Category, ProductName</a:t>
            </a:r>
          </a:p>
          <a:p>
            <a:pPr marL="0" lvl="0" indent="0">
              <a:buNone/>
            </a:pPr>
            <a:r>
              <a:rPr lang="en-US" sz="2400" dirty="0"/>
              <a:t>FROM </a:t>
            </a:r>
            <a:r>
              <a:rPr lang="en-US" sz="2400" dirty="0" err="1"/>
              <a:t>Production.Product</a:t>
            </a:r>
            <a:endParaRPr lang="en-US" sz="2400" dirty="0"/>
          </a:p>
          <a:p>
            <a:pPr marL="0" lvl="0" indent="0">
              <a:buNone/>
            </a:pPr>
            <a:r>
              <a:rPr lang="en-US" sz="2400" dirty="0"/>
              <a:t>WHERE </a:t>
            </a:r>
            <a:r>
              <a:rPr lang="en-US" sz="2400" dirty="0" err="1"/>
              <a:t>ListPrice</a:t>
            </a:r>
            <a:r>
              <a:rPr lang="en-US" sz="2400" dirty="0"/>
              <a:t> &lt; 10.00;</a:t>
            </a:r>
            <a:endParaRPr lang="es-E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EC79F-25A0-DC76-C411-2BEA4764C61A}"/>
              </a:ext>
            </a:extLst>
          </p:cNvPr>
          <p:cNvSpPr txBox="1">
            <a:spLocks noGrp="1"/>
          </p:cNvSpPr>
          <p:nvPr>
            <p:ph type="title"/>
          </p:nvPr>
        </p:nvSpPr>
        <p:spPr>
          <a:xfrm>
            <a:off x="1653363" y="365760"/>
            <a:ext cx="9367203" cy="1188720"/>
          </a:xfrm>
        </p:spPr>
        <p:txBody>
          <a:bodyPr>
            <a:normAutofit/>
          </a:bodyPr>
          <a:lstStyle/>
          <a:p>
            <a:pPr lvl="0"/>
            <a:r>
              <a:rPr lang="es-ES" b="1"/>
              <a:t>Operadores de comparación</a:t>
            </a:r>
            <a:endParaRPr lang="es-ES"/>
          </a:p>
        </p:txBody>
      </p:sp>
      <p:sp>
        <p:nvSpPr>
          <p:cNvPr id="26" name="Freeform: Shape 2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1F2D316-55EC-836F-59D5-1BDA2BE9C1B2}"/>
              </a:ext>
            </a:extLst>
          </p:cNvPr>
          <p:cNvSpPr txBox="1">
            <a:spLocks noGrp="1"/>
          </p:cNvSpPr>
          <p:nvPr>
            <p:ph idx="1"/>
          </p:nvPr>
        </p:nvSpPr>
        <p:spPr>
          <a:xfrm>
            <a:off x="1653363" y="2176272"/>
            <a:ext cx="9367204" cy="4041648"/>
          </a:xfrm>
        </p:spPr>
        <p:txBody>
          <a:bodyPr anchor="t">
            <a:normAutofit/>
          </a:bodyPr>
          <a:lstStyle/>
          <a:p>
            <a:pPr marL="0" lvl="0" indent="0">
              <a:buNone/>
            </a:pPr>
            <a:r>
              <a:rPr lang="en-US" sz="2200"/>
              <a:t>SELECT ProductCategoryID AS Category, ProductName</a:t>
            </a:r>
          </a:p>
          <a:p>
            <a:pPr marL="0" lvl="0" indent="0">
              <a:buNone/>
            </a:pPr>
            <a:r>
              <a:rPr lang="en-US" sz="2200"/>
              <a:t>FROM Production.Product</a:t>
            </a:r>
          </a:p>
          <a:p>
            <a:pPr marL="0" lvl="0" indent="0">
              <a:buNone/>
            </a:pPr>
            <a:r>
              <a:rPr lang="en-US" sz="2200"/>
              <a:t>WHERE ProductCategoryID = 2</a:t>
            </a:r>
          </a:p>
          <a:p>
            <a:pPr marL="0" lvl="0" indent="0">
              <a:buNone/>
            </a:pPr>
            <a:r>
              <a:rPr lang="en-US" sz="2200"/>
              <a:t>    OR ProductCategoryID = 3</a:t>
            </a:r>
          </a:p>
          <a:p>
            <a:pPr marL="0" lvl="0" indent="0">
              <a:buNone/>
            </a:pPr>
            <a:r>
              <a:rPr lang="en-US" sz="2200"/>
              <a:t>    OR ProductCategoryID = 4;</a:t>
            </a:r>
          </a:p>
          <a:p>
            <a:pPr lvl="0"/>
            <a:endParaRPr lang="en-US" sz="2200"/>
          </a:p>
          <a:p>
            <a:pPr marL="0" lvl="0" indent="0">
              <a:buNone/>
            </a:pPr>
            <a:r>
              <a:rPr lang="en-US" sz="2200"/>
              <a:t>SELECT ProductCategoryID AS Category, ProductName</a:t>
            </a:r>
          </a:p>
          <a:p>
            <a:pPr marL="0" lvl="0" indent="0">
              <a:buNone/>
            </a:pPr>
            <a:r>
              <a:rPr lang="en-US" sz="2200"/>
              <a:t>FROM Production.Product</a:t>
            </a:r>
          </a:p>
          <a:p>
            <a:pPr marL="0" lvl="0" indent="0">
              <a:buNone/>
            </a:pPr>
            <a:r>
              <a:rPr lang="en-US" sz="2200"/>
              <a:t>WHERE ProductCategoryID IN (2, 3, 4);</a:t>
            </a:r>
            <a:endParaRPr lang="es-ES"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A7646-4E91-5647-8641-934BAC324DBA}"/>
              </a:ext>
            </a:extLst>
          </p:cNvPr>
          <p:cNvSpPr txBox="1">
            <a:spLocks noGrp="1"/>
          </p:cNvSpPr>
          <p:nvPr>
            <p:ph type="title"/>
          </p:nvPr>
        </p:nvSpPr>
        <p:spPr>
          <a:xfrm>
            <a:off x="1653363" y="365760"/>
            <a:ext cx="9367203" cy="1188720"/>
          </a:xfrm>
        </p:spPr>
        <p:txBody>
          <a:bodyPr>
            <a:normAutofit/>
          </a:bodyPr>
          <a:lstStyle/>
          <a:p>
            <a:pPr lvl="0"/>
            <a:r>
              <a:rPr lang="es-ES" b="1"/>
              <a:t>BETWEEN Y LIKE</a:t>
            </a:r>
          </a:p>
        </p:txBody>
      </p:sp>
      <p:sp>
        <p:nvSpPr>
          <p:cNvPr id="31" name="Freeform: Shape 3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A53D125-60A9-C811-8B1A-A9C788A5A47F}"/>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ProductCategoryID AS Category, ProductName</a:t>
            </a:r>
          </a:p>
          <a:p>
            <a:pPr marL="0" lvl="0" indent="0">
              <a:buNone/>
            </a:pPr>
            <a:r>
              <a:rPr lang="en-US" sz="2400"/>
              <a:t>FROM Production.Product</a:t>
            </a:r>
          </a:p>
          <a:p>
            <a:pPr marL="0" lvl="0" indent="0">
              <a:buNone/>
            </a:pPr>
            <a:r>
              <a:rPr lang="en-US" sz="2400"/>
              <a:t>WHERE ListPrice BETWEEN 1.00 AND 10.00;</a:t>
            </a:r>
          </a:p>
          <a:p>
            <a:pPr marL="0" lvl="0" indent="0">
              <a:buNone/>
            </a:pPr>
            <a:endParaRPr lang="en-US" sz="2400"/>
          </a:p>
          <a:p>
            <a:pPr marL="0" lvl="0" indent="0">
              <a:buNone/>
            </a:pPr>
            <a:r>
              <a:rPr lang="en-US" sz="2400"/>
              <a:t>SELECT Name, ListPrice</a:t>
            </a:r>
          </a:p>
          <a:p>
            <a:pPr marL="0" lvl="0" indent="0">
              <a:buNone/>
            </a:pPr>
            <a:r>
              <a:rPr lang="en-US" sz="2400"/>
              <a:t>FROM SalesLT.Product</a:t>
            </a:r>
          </a:p>
          <a:p>
            <a:pPr marL="0" lvl="0" indent="0">
              <a:buNone/>
            </a:pPr>
            <a:r>
              <a:rPr lang="en-US" sz="2400"/>
              <a:t>WHERE Name LIKE 'Mountain-[0-9][0-9][0-9] %, [0-9][0-9]';</a:t>
            </a:r>
            <a:endParaRPr lang="es-E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B9F5715-B493-75F6-6500-D641237B74BE}"/>
              </a:ext>
            </a:extLst>
          </p:cNvPr>
          <p:cNvSpPr txBox="1">
            <a:spLocks noGrp="1"/>
          </p:cNvSpPr>
          <p:nvPr>
            <p:ph type="title"/>
          </p:nvPr>
        </p:nvSpPr>
        <p:spPr>
          <a:xfrm>
            <a:off x="841247" y="1655286"/>
            <a:ext cx="4609057" cy="2610042"/>
          </a:xfrm>
        </p:spPr>
        <p:txBody>
          <a:bodyPr vert="horz" lIns="91440" tIns="45720" rIns="91440" bIns="45720" rtlCol="0" anchor="b" anchorCtr="1">
            <a:normAutofit/>
          </a:bodyPr>
          <a:lstStyle/>
          <a:p>
            <a:pPr lvl="0">
              <a:spcBef>
                <a:spcPct val="0"/>
              </a:spcBef>
            </a:pPr>
            <a:r>
              <a:rPr lang="en-US" sz="5400" b="1" kern="1200">
                <a:solidFill>
                  <a:schemeClr val="tx1"/>
                </a:solidFill>
                <a:latin typeface="+mj-lt"/>
                <a:ea typeface="+mj-ea"/>
                <a:cs typeface="+mj-cs"/>
              </a:rPr>
              <a:t>Datos relacionales</a:t>
            </a:r>
            <a:endParaRPr lang="en-US" sz="5400" kern="1200">
              <a:solidFill>
                <a:schemeClr val="tx1"/>
              </a:solidFill>
              <a:latin typeface="+mj-lt"/>
              <a:ea typeface="+mj-ea"/>
              <a:cs typeface="+mj-cs"/>
            </a:endParaRPr>
          </a:p>
        </p:txBody>
      </p:sp>
      <p:sp>
        <p:nvSpPr>
          <p:cNvPr id="21" name="Freeform: Shape 20">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3EF8D967-3205-C3AE-8919-6B5169CA783D}"/>
              </a:ext>
            </a:extLst>
          </p:cNvPr>
          <p:cNvPicPr>
            <a:picLocks noChangeAspect="1"/>
          </p:cNvPicPr>
          <p:nvPr/>
        </p:nvPicPr>
        <p:blipFill>
          <a:blip r:embed="rId2"/>
          <a:stretch>
            <a:fillRect/>
          </a:stretch>
        </p:blipFill>
        <p:spPr>
          <a:xfrm>
            <a:off x="6507579" y="2584792"/>
            <a:ext cx="5079371" cy="1625399"/>
          </a:xfrm>
          <a:prstGeom prst="rect">
            <a:avLst/>
          </a:prstGeom>
        </p:spPr>
      </p:pic>
      <p:sp>
        <p:nvSpPr>
          <p:cNvPr id="25" name="Freeform: Shape 24">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Ordenar y filtrar los resultados de una consulta</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38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5DDF8-3E38-EF0A-BBE5-766813AE4220}"/>
              </a:ext>
            </a:extLst>
          </p:cNvPr>
          <p:cNvSpPr txBox="1">
            <a:spLocks noGrp="1"/>
          </p:cNvSpPr>
          <p:nvPr>
            <p:ph type="title"/>
          </p:nvPr>
        </p:nvSpPr>
        <p:spPr>
          <a:xfrm>
            <a:off x="841247" y="1655286"/>
            <a:ext cx="4609057" cy="2610042"/>
          </a:xfrm>
        </p:spPr>
        <p:txBody>
          <a:bodyPr vert="horz" lIns="91440" tIns="45720" rIns="91440" bIns="45720" rtlCol="0" anchor="b">
            <a:normAutofit/>
          </a:bodyPr>
          <a:lstStyle/>
          <a:p>
            <a:pPr lvl="0">
              <a:spcBef>
                <a:spcPct val="0"/>
              </a:spcBef>
            </a:pPr>
            <a:r>
              <a:rPr lang="en-US" sz="5000" b="1" kern="1200">
                <a:solidFill>
                  <a:schemeClr val="tx1"/>
                </a:solidFill>
                <a:latin typeface="+mj-lt"/>
                <a:ea typeface="+mj-ea"/>
                <a:cs typeface="+mj-cs"/>
              </a:rPr>
              <a:t>Combinación de varias tablas con JOIN en T-SQL</a:t>
            </a:r>
            <a:endParaRPr lang="en-US" sz="5000" kern="1200">
              <a:solidFill>
                <a:schemeClr val="tx1"/>
              </a:solidFill>
              <a:latin typeface="+mj-lt"/>
              <a:ea typeface="+mj-ea"/>
              <a:cs typeface="+mj-cs"/>
            </a:endParaRPr>
          </a:p>
        </p:txBody>
      </p:sp>
      <p:sp>
        <p:nvSpPr>
          <p:cNvPr id="29" name="Freeform: Shape 2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a:extLst>
              <a:ext uri="{FF2B5EF4-FFF2-40B4-BE49-F238E27FC236}">
                <a16:creationId xmlns:a16="http://schemas.microsoft.com/office/drawing/2014/main" id="{ECB75687-D908-0ABA-AD07-7F3E0742A9E7}"/>
              </a:ext>
            </a:extLst>
          </p:cNvPr>
          <p:cNvPicPr>
            <a:picLocks noChangeAspect="1"/>
          </p:cNvPicPr>
          <p:nvPr/>
        </p:nvPicPr>
        <p:blipFill>
          <a:blip r:embed="rId2"/>
          <a:stretch>
            <a:fillRect/>
          </a:stretch>
        </p:blipFill>
        <p:spPr>
          <a:xfrm>
            <a:off x="6507579" y="2273681"/>
            <a:ext cx="5079371" cy="2247622"/>
          </a:xfrm>
          <a:prstGeom prst="rect">
            <a:avLst/>
          </a:prstGeom>
        </p:spPr>
      </p:pic>
      <p:sp>
        <p:nvSpPr>
          <p:cNvPr id="31" name="Freeform: Shape 2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6D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F992CD49-AC0D-6059-B37D-7E0A8D0C5B1F}"/>
              </a:ext>
            </a:extLst>
          </p:cNvPr>
          <p:cNvPicPr>
            <a:picLocks noGrp="1" noChangeAspect="1"/>
          </p:cNvPicPr>
          <p:nvPr>
            <p:ph idx="1"/>
          </p:nvPr>
        </p:nvPicPr>
        <p:blipFill>
          <a:blip r:embed="rId2"/>
          <a:stretch>
            <a:fillRect/>
          </a:stretch>
        </p:blipFill>
        <p:spPr>
          <a:xfrm>
            <a:off x="643467" y="1656926"/>
            <a:ext cx="10905066" cy="35441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F26C4-C627-B3AE-69D3-358B5A1D3221}"/>
              </a:ext>
            </a:extLst>
          </p:cNvPr>
          <p:cNvSpPr txBox="1">
            <a:spLocks noGrp="1"/>
          </p:cNvSpPr>
          <p:nvPr>
            <p:ph type="title"/>
          </p:nvPr>
        </p:nvSpPr>
        <p:spPr>
          <a:xfrm>
            <a:off x="1653363" y="365760"/>
            <a:ext cx="9367203" cy="1188720"/>
          </a:xfrm>
        </p:spPr>
        <p:txBody>
          <a:bodyPr>
            <a:normAutofit/>
          </a:bodyPr>
          <a:lstStyle/>
          <a:p>
            <a:pPr lvl="0"/>
            <a:r>
              <a:rPr lang="es-ES" b="1" dirty="0"/>
              <a:t>INNER JOIN</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F880507-A544-99D4-24B0-A796FF174C4F}"/>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a:t>SELECT od.SalesOrderID, m.Name AS Model, p.Name AS ProductName, od.OrderQty</a:t>
            </a:r>
          </a:p>
          <a:p>
            <a:pPr marL="0" lvl="0" indent="0">
              <a:buNone/>
            </a:pPr>
            <a:r>
              <a:rPr lang="es-ES" sz="2400"/>
              <a:t>FROM Production.Product AS p</a:t>
            </a:r>
          </a:p>
          <a:p>
            <a:pPr marL="0" lvl="0" indent="0">
              <a:buNone/>
            </a:pPr>
            <a:r>
              <a:rPr lang="es-ES" sz="2400"/>
              <a:t>INNER JOIN Production.ProductModel AS m</a:t>
            </a:r>
          </a:p>
          <a:p>
            <a:pPr marL="0" lvl="0" indent="0">
              <a:buNone/>
            </a:pPr>
            <a:r>
              <a:rPr lang="es-ES" sz="2400"/>
              <a:t>    ON p.ProductModelID = m.ProductModelID</a:t>
            </a:r>
          </a:p>
          <a:p>
            <a:pPr marL="0" lvl="0" indent="0">
              <a:buNone/>
            </a:pPr>
            <a:r>
              <a:rPr lang="es-ES" sz="2400"/>
              <a:t>INNER JOIN Sales.SalesOrderDetail AS od</a:t>
            </a:r>
          </a:p>
          <a:p>
            <a:pPr marL="0" lvl="0" indent="0">
              <a:buNone/>
            </a:pPr>
            <a:r>
              <a:rPr lang="es-ES" sz="2400"/>
              <a:t>    ON p.ProductID = od.ProductID</a:t>
            </a:r>
          </a:p>
          <a:p>
            <a:pPr marL="0" lvl="0" indent="0">
              <a:buNone/>
            </a:pPr>
            <a:r>
              <a:rPr lang="es-ES" sz="2400"/>
              <a:t>ORDER BY od.SalesOrderID;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FCE66-A70E-8615-FE09-90A62197A296}"/>
              </a:ext>
            </a:extLst>
          </p:cNvPr>
          <p:cNvSpPr txBox="1">
            <a:spLocks noGrp="1"/>
          </p:cNvSpPr>
          <p:nvPr>
            <p:ph type="title"/>
          </p:nvPr>
        </p:nvSpPr>
        <p:spPr>
          <a:xfrm>
            <a:off x="838200" y="365126"/>
            <a:ext cx="5340605" cy="1146176"/>
          </a:xfrm>
        </p:spPr>
        <p:txBody>
          <a:bodyPr>
            <a:normAutofit/>
          </a:bodyPr>
          <a:lstStyle/>
          <a:p>
            <a:pPr lvl="0"/>
            <a:r>
              <a:rPr lang="es-ES" b="1" dirty="0"/>
              <a:t>OUTER JOIN</a:t>
            </a:r>
            <a:endParaRPr lang="es-ES" dirty="0"/>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73909FD-FC53-896C-11F4-B609C148ADFC}"/>
              </a:ext>
            </a:extLst>
          </p:cNvPr>
          <p:cNvSpPr txBox="1">
            <a:spLocks noGrp="1"/>
          </p:cNvSpPr>
          <p:nvPr>
            <p:ph idx="1"/>
          </p:nvPr>
        </p:nvSpPr>
        <p:spPr>
          <a:xfrm>
            <a:off x="838200" y="2173288"/>
            <a:ext cx="3603171" cy="3639684"/>
          </a:xfrm>
        </p:spPr>
        <p:txBody>
          <a:bodyPr anchor="ctr">
            <a:normAutofit/>
          </a:bodyPr>
          <a:lstStyle/>
          <a:p>
            <a:pPr marL="0" lvl="0" indent="0">
              <a:buNone/>
            </a:pPr>
            <a:r>
              <a:rPr lang="en-US" sz="2000">
                <a:solidFill>
                  <a:srgbClr val="FFFFFF"/>
                </a:solidFill>
              </a:rPr>
              <a:t>SELECT emp.FirstName, ord.Amount</a:t>
            </a:r>
          </a:p>
          <a:p>
            <a:pPr marL="0" lvl="0" indent="0">
              <a:buNone/>
            </a:pPr>
            <a:r>
              <a:rPr lang="en-US" sz="2000">
                <a:solidFill>
                  <a:srgbClr val="FFFFFF"/>
                </a:solidFill>
              </a:rPr>
              <a:t>FROM HR.Employee AS emp</a:t>
            </a:r>
          </a:p>
          <a:p>
            <a:pPr marL="0" lvl="0" indent="0">
              <a:buNone/>
            </a:pPr>
            <a:r>
              <a:rPr lang="en-US" sz="2000">
                <a:solidFill>
                  <a:srgbClr val="FFFFFF"/>
                </a:solidFill>
              </a:rPr>
              <a:t>LEFT OUTER JOIN Sales.SalesOrder AS ord</a:t>
            </a:r>
          </a:p>
          <a:p>
            <a:pPr marL="0" lvl="0" indent="0">
              <a:buNone/>
            </a:pPr>
            <a:r>
              <a:rPr lang="en-US" sz="2000">
                <a:solidFill>
                  <a:srgbClr val="FFFFFF"/>
                </a:solidFill>
              </a:rPr>
              <a:t>    ON emp.EmployeeID = ord.EmployeeID;</a:t>
            </a:r>
          </a:p>
          <a:p>
            <a:pPr marL="0" lvl="0" indent="0">
              <a:buNone/>
            </a:pPr>
            <a:endParaRPr lang="en-US" sz="2000">
              <a:solidFill>
                <a:srgbClr val="FFFFFF"/>
              </a:solidFill>
            </a:endParaRPr>
          </a:p>
          <a:p>
            <a:pPr marL="0" lvl="0" indent="0">
              <a:buNone/>
            </a:pPr>
            <a:endParaRPr lang="es-ES" sz="2000">
              <a:solidFill>
                <a:srgbClr val="FFFFFF"/>
              </a:solidFill>
            </a:endParaRPr>
          </a:p>
        </p:txBody>
      </p:sp>
      <p:pic>
        <p:nvPicPr>
          <p:cNvPr id="5" name="Imagen 4">
            <a:extLst>
              <a:ext uri="{FF2B5EF4-FFF2-40B4-BE49-F238E27FC236}">
                <a16:creationId xmlns:a16="http://schemas.microsoft.com/office/drawing/2014/main" id="{9621B3AB-B90E-D9A2-6373-E03D4D14CC4E}"/>
              </a:ext>
            </a:extLst>
          </p:cNvPr>
          <p:cNvPicPr>
            <a:picLocks noChangeAspect="1"/>
          </p:cNvPicPr>
          <p:nvPr/>
        </p:nvPicPr>
        <p:blipFill>
          <a:blip r:embed="rId2"/>
          <a:stretch>
            <a:fillRect/>
          </a:stretch>
        </p:blipFill>
        <p:spPr>
          <a:xfrm>
            <a:off x="6183088" y="3024641"/>
            <a:ext cx="5170711" cy="2300966"/>
          </a:xfrm>
          <a:custGeom>
            <a:avLst/>
            <a:gdLst/>
            <a:ahLst/>
            <a:cxnLst/>
            <a:rect l="l" t="t" r="r" b="b"/>
            <a:pathLst>
              <a:path w="4636009" h="5032375">
                <a:moveTo>
                  <a:pt x="0" y="0"/>
                </a:moveTo>
                <a:lnTo>
                  <a:pt x="4636009" y="0"/>
                </a:lnTo>
                <a:lnTo>
                  <a:pt x="4636009" y="5032375"/>
                </a:lnTo>
                <a:lnTo>
                  <a:pt x="0" y="5032375"/>
                </a:lnTo>
                <a:close/>
              </a:path>
            </a:pathLst>
          </a:cu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0548D-6B4F-D1E7-41B5-97FAB452B77A}"/>
              </a:ext>
            </a:extLst>
          </p:cNvPr>
          <p:cNvSpPr txBox="1">
            <a:spLocks noGrp="1"/>
          </p:cNvSpPr>
          <p:nvPr>
            <p:ph type="title"/>
          </p:nvPr>
        </p:nvSpPr>
        <p:spPr>
          <a:xfrm>
            <a:off x="1653363" y="365760"/>
            <a:ext cx="9367203" cy="1188720"/>
          </a:xfrm>
        </p:spPr>
        <p:txBody>
          <a:bodyPr>
            <a:normAutofit/>
          </a:bodyPr>
          <a:lstStyle/>
          <a:p>
            <a:pPr lvl="0"/>
            <a:r>
              <a:rPr lang="es-ES" sz="3700" b="1" dirty="0"/>
              <a:t>CROSS JOIN </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0AC20AE-21B2-DB76-645D-4A119406ED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consulta siguiente es un ejemplo del uso de CROSS JOIN para crear todas las combinaciones de empleados y productos:</a:t>
            </a:r>
          </a:p>
          <a:p>
            <a:pPr marL="0" lvl="0" indent="0">
              <a:buNone/>
            </a:pPr>
            <a:endParaRPr lang="es-ES" sz="2400" dirty="0"/>
          </a:p>
          <a:p>
            <a:pPr marL="0" lvl="0" indent="0">
              <a:buNone/>
            </a:pPr>
            <a:r>
              <a:rPr lang="es-ES" sz="2400" dirty="0"/>
              <a:t>SELECT </a:t>
            </a:r>
            <a:r>
              <a:rPr lang="es-ES" sz="2400" dirty="0" err="1"/>
              <a:t>emp.FirstName</a:t>
            </a:r>
            <a:r>
              <a:rPr lang="es-ES" sz="2400" dirty="0"/>
              <a:t>, </a:t>
            </a:r>
            <a:r>
              <a:rPr lang="es-ES" sz="2400" dirty="0" err="1"/>
              <a:t>prd.Name</a:t>
            </a:r>
            <a:endParaRPr lang="es-ES" sz="2400" dirty="0"/>
          </a:p>
          <a:p>
            <a:pPr marL="0" lvl="0" indent="0">
              <a:buNone/>
            </a:pPr>
            <a:r>
              <a:rPr lang="es-ES" sz="2400" dirty="0"/>
              <a:t>FROM </a:t>
            </a:r>
            <a:r>
              <a:rPr lang="es-ES" sz="2400" dirty="0" err="1"/>
              <a:t>HR.Employee</a:t>
            </a:r>
            <a:r>
              <a:rPr lang="es-ES" sz="2400" dirty="0"/>
              <a:t> AS </a:t>
            </a:r>
            <a:r>
              <a:rPr lang="es-ES" sz="2400" dirty="0" err="1"/>
              <a:t>emp</a:t>
            </a:r>
            <a:endParaRPr lang="es-ES" sz="2400" dirty="0"/>
          </a:p>
          <a:p>
            <a:pPr marL="0" lvl="0" indent="0">
              <a:buNone/>
            </a:pPr>
            <a:r>
              <a:rPr lang="es-ES" sz="2400" dirty="0"/>
              <a:t>CROSS JOIN </a:t>
            </a:r>
            <a:r>
              <a:rPr lang="es-ES" sz="2400" dirty="0" err="1"/>
              <a:t>Production.Product</a:t>
            </a:r>
            <a:r>
              <a:rPr lang="es-ES" sz="2400" dirty="0"/>
              <a:t> AS </a:t>
            </a:r>
            <a:r>
              <a:rPr lang="es-ES" sz="2400" dirty="0" err="1"/>
              <a:t>prd</a:t>
            </a:r>
            <a:r>
              <a:rPr lang="es-E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Consulta de varias tablas con combinaciones</a:t>
            </a: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983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79238-F37A-9ADE-2A6B-EF11F5EC9881}"/>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5BE8708-2B36-57DE-A081-A00DB7D60EEE}"/>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El propósito de una subconsulta es devolver resultados a la consulta externa. La forma de los resultados determinará si la subconsulta es una subconsulta escalar o multivalor:</a:t>
            </a:r>
          </a:p>
          <a:p>
            <a:pPr lvl="0"/>
            <a:endParaRPr lang="es-ES" sz="2400" dirty="0"/>
          </a:p>
          <a:p>
            <a:pPr lvl="0" algn="just"/>
            <a:r>
              <a:rPr lang="es-ES" sz="2400" dirty="0"/>
              <a:t>Las subconsultas </a:t>
            </a:r>
            <a:r>
              <a:rPr lang="es-ES" sz="2400" b="1" dirty="0"/>
              <a:t>escalares</a:t>
            </a:r>
            <a:r>
              <a:rPr lang="es-ES" sz="2400" dirty="0"/>
              <a:t> devuelven un solo valor. Las consultas externas deben procesar un único resultado.</a:t>
            </a:r>
          </a:p>
          <a:p>
            <a:pPr lvl="0" algn="just"/>
            <a:r>
              <a:rPr lang="es-ES" sz="2400" dirty="0"/>
              <a:t>Las subconsultas </a:t>
            </a:r>
            <a:r>
              <a:rPr lang="es-ES" sz="2400" b="1" dirty="0"/>
              <a:t>multivalor</a:t>
            </a:r>
            <a:r>
              <a:rPr lang="es-ES" sz="2400" dirty="0"/>
              <a:t> devuelven un resultado muy similar a una tabla de una sola columna. Las consultas externas deben poder procesar varios valores.</a:t>
            </a:r>
          </a:p>
          <a:p>
            <a:pPr lvl="0"/>
            <a:endParaRPr lang="es-E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F0D808D1-CB0C-3FA9-C2C4-25FDF1B8E541}"/>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200" dirty="0"/>
              <a:t>Las subconsultas pueden ser independientes o pueden correlacionarse con la consulta externa:</a:t>
            </a:r>
          </a:p>
          <a:p>
            <a:pPr marL="0" lvl="0" indent="0" algn="just">
              <a:buNone/>
            </a:pPr>
            <a:endParaRPr lang="es-ES" sz="2200" dirty="0"/>
          </a:p>
          <a:p>
            <a:pPr lvl="0" algn="just"/>
            <a:r>
              <a:rPr lang="es-ES" sz="2200" dirty="0"/>
              <a:t>Las subconsultas </a:t>
            </a:r>
            <a:r>
              <a:rPr lang="es-ES" sz="2200" b="1" dirty="0"/>
              <a:t>independientes</a:t>
            </a:r>
            <a:r>
              <a:rPr lang="es-ES" sz="2200" dirty="0"/>
              <a:t> se pueden escribir como consultas independientes, sin dependencias de la consulta externa. Una subconsulta independiente se procesa una vez, cuando la consulta externa se ejecuta y pasa sus resultados a esa consulta externa.</a:t>
            </a:r>
          </a:p>
          <a:p>
            <a:pPr lvl="0" algn="just"/>
            <a:r>
              <a:rPr lang="es-ES" sz="2200" dirty="0"/>
              <a:t>Las subconsultas </a:t>
            </a:r>
            <a:r>
              <a:rPr lang="es-ES" sz="2200" b="1" dirty="0"/>
              <a:t>correlacionadas</a:t>
            </a:r>
            <a:r>
              <a:rPr lang="es-ES" sz="2200" dirty="0"/>
              <a:t> hacen referencia a una o varias columnas de la consulta externa y, por tanto, dependen de ella. Las subconsultas correlacionadas no se pueden ejecutar por separado desde la consulta externa.</a:t>
            </a:r>
          </a:p>
          <a:p>
            <a:pPr lvl="0"/>
            <a:endParaRPr lang="es-ES" sz="2200" dirty="0"/>
          </a:p>
        </p:txBody>
      </p:sp>
      <p:sp>
        <p:nvSpPr>
          <p:cNvPr id="3" name="Título 1">
            <a:extLst>
              <a:ext uri="{FF2B5EF4-FFF2-40B4-BE49-F238E27FC236}">
                <a16:creationId xmlns:a16="http://schemas.microsoft.com/office/drawing/2014/main" id="{5C15B5C2-E599-0C8F-C657-FFC48BF6579D}"/>
              </a:ext>
            </a:extLst>
          </p:cNvPr>
          <p:cNvSpPr txBox="1">
            <a:spLocks noGrp="1"/>
          </p:cNvSpPr>
          <p:nvPr>
            <p:ph type="title"/>
          </p:nvPr>
        </p:nvSpPr>
        <p:spPr>
          <a:xfrm>
            <a:off x="1653363" y="365760"/>
            <a:ext cx="9367203" cy="1188720"/>
          </a:xfrm>
        </p:spPr>
        <p:txBody>
          <a:bodyPr>
            <a:normAutofit/>
          </a:bodyPr>
          <a:lstStyle/>
          <a:p>
            <a:pPr lvl="0"/>
            <a:r>
              <a:rPr lang="es-ES" sz="3700" b="1" dirty="0"/>
              <a:t>SUBCONSULTAS</a:t>
            </a:r>
            <a:endParaRPr lang="es-ES" sz="3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BC7FC-AEFE-DB69-7427-2BE709DF2BA0}"/>
              </a:ext>
            </a:extLst>
          </p:cNvPr>
          <p:cNvSpPr txBox="1">
            <a:spLocks noGrp="1"/>
          </p:cNvSpPr>
          <p:nvPr>
            <p:ph type="title"/>
          </p:nvPr>
        </p:nvSpPr>
        <p:spPr>
          <a:xfrm>
            <a:off x="1653363" y="365760"/>
            <a:ext cx="9367203" cy="1188720"/>
          </a:xfrm>
        </p:spPr>
        <p:txBody>
          <a:bodyPr>
            <a:normAutofit/>
          </a:bodyPr>
          <a:lstStyle/>
          <a:p>
            <a:pPr lvl="0"/>
            <a:r>
              <a:rPr lang="es-ES" b="1" dirty="0"/>
              <a:t>SUBCONSULTAS ESCALARES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B0239B4-E28F-13DC-6856-F910792E4EF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a:p>
          <a:p>
            <a:pPr marL="0" lvl="0" indent="0">
              <a:buNone/>
            </a:pPr>
            <a:r>
              <a:rPr lang="es-ES" sz="2400"/>
              <a:t>SELECT SalesOrderID, ProductID, OrderQty</a:t>
            </a:r>
          </a:p>
          <a:p>
            <a:pPr marL="0" lvl="0" indent="0">
              <a:buNone/>
            </a:pPr>
            <a:r>
              <a:rPr lang="es-ES" sz="2400"/>
              <a:t>FROM Sales.SalesOrderDetail</a:t>
            </a:r>
          </a:p>
          <a:p>
            <a:pPr marL="0" lvl="0" indent="0">
              <a:buNone/>
            </a:pPr>
            <a:r>
              <a:rPr lang="es-ES" sz="2400"/>
              <a:t>WHERE SalesOrderID = </a:t>
            </a:r>
          </a:p>
          <a:p>
            <a:pPr marL="0" lvl="0" indent="0">
              <a:buNone/>
            </a:pPr>
            <a:r>
              <a:rPr lang="es-ES" sz="2400"/>
              <a:t>   (SELECT MAX(SalesOrderID)</a:t>
            </a:r>
          </a:p>
          <a:p>
            <a:pPr marL="0" lvl="0" indent="0">
              <a:buNone/>
            </a:pPr>
            <a:r>
              <a:rPr lang="es-ES" sz="2400"/>
              <a:t>    FROM Sales.SalesOrderHeader);</a:t>
            </a:r>
          </a:p>
          <a:p>
            <a:pPr marL="0" lvl="0" indent="0">
              <a:buNone/>
            </a:pPr>
            <a:endParaRPr lang="es-ES" sz="2400"/>
          </a:p>
          <a:p>
            <a:pPr marL="0" lvl="0" indent="0">
              <a:buNone/>
            </a:pPr>
            <a:r>
              <a:rPr lang="es-ES" sz="2400"/>
              <a:t>Una subconsulta escalar se puede usar en cualquier lugar de una consulta donde se espera un valor, incluida la lista SELECT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669D75F-DC83-3C24-E3F3-4B20968547CB}"/>
              </a:ext>
            </a:extLst>
          </p:cNvPr>
          <p:cNvSpPr txBox="1">
            <a:spLocks noGrp="1"/>
          </p:cNvSpPr>
          <p:nvPr>
            <p:ph type="title"/>
          </p:nvPr>
        </p:nvSpPr>
        <p:spPr>
          <a:xfrm>
            <a:off x="1653363" y="365760"/>
            <a:ext cx="9367203" cy="1188720"/>
          </a:xfrm>
        </p:spPr>
        <p:txBody>
          <a:bodyPr>
            <a:normAutofit/>
          </a:bodyPr>
          <a:lstStyle/>
          <a:p>
            <a:pPr lvl="0"/>
            <a:r>
              <a:rPr lang="es-ES" b="1" dirty="0"/>
              <a:t>Tipos de instrucciones SQL</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BC46FF95-3BAF-1247-D48E-2CA10F05B187}"/>
              </a:ext>
            </a:extLst>
          </p:cNvPr>
          <p:cNvSpPr txBox="1">
            <a:spLocks noGrp="1"/>
          </p:cNvSpPr>
          <p:nvPr>
            <p:ph idx="1"/>
          </p:nvPr>
        </p:nvSpPr>
        <p:spPr>
          <a:xfrm>
            <a:off x="1653363" y="2176272"/>
            <a:ext cx="9367204" cy="4041648"/>
          </a:xfrm>
        </p:spPr>
        <p:txBody>
          <a:bodyPr anchor="t">
            <a:normAutofit/>
          </a:bodyPr>
          <a:lstStyle/>
          <a:p>
            <a:pPr lvl="0"/>
            <a:r>
              <a:rPr lang="es-ES" sz="2400" dirty="0"/>
              <a:t>En cualquier dialecto de SQL, las instrucciones SQL se agrupan en varios tipos diferentes de instrucciones. Estos distintos tipos son:</a:t>
            </a:r>
          </a:p>
          <a:p>
            <a:pPr lvl="0"/>
            <a:endParaRPr lang="es-ES" sz="2400" dirty="0"/>
          </a:p>
          <a:p>
            <a:pPr lvl="0"/>
            <a:r>
              <a:rPr lang="es-ES" sz="2400" b="1" dirty="0"/>
              <a:t>Lenguaje de manipulación de datos</a:t>
            </a:r>
            <a:r>
              <a:rPr lang="es-ES" sz="2400" dirty="0"/>
              <a:t> (DML)</a:t>
            </a:r>
          </a:p>
          <a:p>
            <a:pPr lvl="0"/>
            <a:r>
              <a:rPr lang="es-ES" sz="2400" b="1" dirty="0"/>
              <a:t>Lenguaje de definición de datos</a:t>
            </a:r>
            <a:r>
              <a:rPr lang="es-ES" sz="2400" dirty="0"/>
              <a:t> (DDL)</a:t>
            </a:r>
          </a:p>
          <a:p>
            <a:pPr lvl="0"/>
            <a:r>
              <a:rPr lang="es-ES" sz="2400" b="1" dirty="0"/>
              <a:t>Lenguaje de control de datos</a:t>
            </a:r>
            <a:r>
              <a:rPr lang="es-ES" sz="2400" dirty="0"/>
              <a:t> (DCL)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E072F-9F47-D005-3895-4C9296DC6497}"/>
              </a:ext>
            </a:extLst>
          </p:cNvPr>
          <p:cNvSpPr txBox="1">
            <a:spLocks noGrp="1"/>
          </p:cNvSpPr>
          <p:nvPr>
            <p:ph type="title"/>
          </p:nvPr>
        </p:nvSpPr>
        <p:spPr>
          <a:xfrm>
            <a:off x="1653363" y="365760"/>
            <a:ext cx="9367203" cy="1188720"/>
          </a:xfrm>
        </p:spPr>
        <p:txBody>
          <a:bodyPr>
            <a:normAutofit/>
          </a:bodyPr>
          <a:lstStyle/>
          <a:p>
            <a:pPr lvl="0"/>
            <a:r>
              <a:rPr lang="es-ES" b="1" dirty="0"/>
              <a:t>SUBCONSULTAS MULTIVALOR</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D59087D-EDC5-75F7-87BC-FE616D2A8FEE}"/>
              </a:ext>
            </a:extLst>
          </p:cNvPr>
          <p:cNvSpPr txBox="1">
            <a:spLocks noGrp="1"/>
          </p:cNvSpPr>
          <p:nvPr>
            <p:ph idx="1"/>
          </p:nvPr>
        </p:nvSpPr>
        <p:spPr>
          <a:xfrm>
            <a:off x="1653363" y="2176272"/>
            <a:ext cx="9367204" cy="4041648"/>
          </a:xfrm>
        </p:spPr>
        <p:txBody>
          <a:bodyPr anchor="t">
            <a:normAutofit/>
          </a:bodyPr>
          <a:lstStyle/>
          <a:p>
            <a:pPr marL="0" lvl="0" indent="0">
              <a:buNone/>
            </a:pPr>
            <a:r>
              <a:rPr lang="en-US" sz="1500" dirty="0"/>
              <a:t>SELECT </a:t>
            </a:r>
            <a:r>
              <a:rPr lang="en-US" sz="1500" dirty="0" err="1"/>
              <a:t>CustomerID</a:t>
            </a:r>
            <a:r>
              <a:rPr lang="en-US" sz="1500" dirty="0"/>
              <a:t>, </a:t>
            </a:r>
            <a:r>
              <a:rPr lang="en-US" sz="1500" dirty="0" err="1"/>
              <a:t>SalesOrderID</a:t>
            </a:r>
            <a:endParaRPr lang="en-US" sz="1500" dirty="0"/>
          </a:p>
          <a:p>
            <a:pPr marL="0" lvl="0" indent="0">
              <a:buNone/>
            </a:pPr>
            <a:r>
              <a:rPr lang="en-US" sz="1500" dirty="0"/>
              <a:t>FROM </a:t>
            </a:r>
            <a:r>
              <a:rPr lang="en-US" sz="1500" dirty="0" err="1"/>
              <a:t>Sales.SalesOrderHeader</a:t>
            </a:r>
            <a:endParaRPr lang="en-US" sz="1500" dirty="0"/>
          </a:p>
          <a:p>
            <a:pPr marL="0" lvl="0" indent="0">
              <a:buNone/>
            </a:pPr>
            <a:r>
              <a:rPr lang="en-US" sz="1500" dirty="0"/>
              <a:t>WHERE </a:t>
            </a:r>
            <a:r>
              <a:rPr lang="en-US" sz="1500" dirty="0" err="1"/>
              <a:t>CustomerID</a:t>
            </a:r>
            <a:r>
              <a:rPr lang="en-US" sz="1500" dirty="0"/>
              <a:t> IN (</a:t>
            </a:r>
          </a:p>
          <a:p>
            <a:pPr marL="0" lvl="0" indent="0">
              <a:buNone/>
            </a:pPr>
            <a:r>
              <a:rPr lang="en-US" sz="1500" dirty="0"/>
              <a:t>    SELECT </a:t>
            </a:r>
            <a:r>
              <a:rPr lang="en-US" sz="1500" dirty="0" err="1"/>
              <a:t>CustomerID</a:t>
            </a:r>
            <a:endParaRPr lang="en-US" sz="1500" dirty="0"/>
          </a:p>
          <a:p>
            <a:pPr marL="0" lvl="0" indent="0">
              <a:buNone/>
            </a:pPr>
            <a:r>
              <a:rPr lang="en-US" sz="1500" dirty="0"/>
              <a:t>    FROM </a:t>
            </a:r>
            <a:r>
              <a:rPr lang="en-US" sz="1500" dirty="0" err="1"/>
              <a:t>Sales.Customer</a:t>
            </a:r>
            <a:endParaRPr lang="en-US" sz="1500" dirty="0"/>
          </a:p>
          <a:p>
            <a:pPr marL="0" lvl="0" indent="0">
              <a:buNone/>
            </a:pPr>
            <a:r>
              <a:rPr lang="en-US" sz="1500" dirty="0"/>
              <a:t>    WHERE </a:t>
            </a:r>
            <a:r>
              <a:rPr lang="en-US" sz="1500" dirty="0" err="1"/>
              <a:t>CountryRegion</a:t>
            </a:r>
            <a:r>
              <a:rPr lang="en-US" sz="1500" dirty="0"/>
              <a:t> = 'Canada’);</a:t>
            </a:r>
          </a:p>
          <a:p>
            <a:pPr marL="0" lvl="0" indent="0">
              <a:buNone/>
            </a:pPr>
            <a:endParaRPr lang="en-US" sz="1500" dirty="0"/>
          </a:p>
          <a:p>
            <a:pPr marL="0" lvl="0" indent="0">
              <a:buNone/>
            </a:pPr>
            <a:r>
              <a:rPr lang="es-ES" sz="1500" dirty="0"/>
              <a:t>SELECT </a:t>
            </a:r>
            <a:r>
              <a:rPr lang="es-ES" sz="1500" dirty="0" err="1"/>
              <a:t>c.CustomerID</a:t>
            </a:r>
            <a:r>
              <a:rPr lang="es-ES" sz="1500" dirty="0"/>
              <a:t>, </a:t>
            </a:r>
            <a:r>
              <a:rPr lang="es-ES" sz="1500" dirty="0" err="1"/>
              <a:t>o.SalesOrderID</a:t>
            </a:r>
            <a:endParaRPr lang="es-ES" sz="1500" dirty="0"/>
          </a:p>
          <a:p>
            <a:pPr marL="0" lvl="0" indent="0">
              <a:buNone/>
            </a:pPr>
            <a:r>
              <a:rPr lang="es-ES" sz="1500" dirty="0"/>
              <a:t>FROM </a:t>
            </a:r>
            <a:r>
              <a:rPr lang="es-ES" sz="1500" dirty="0" err="1"/>
              <a:t>Sales.Customer</a:t>
            </a:r>
            <a:r>
              <a:rPr lang="es-ES" sz="1500" dirty="0"/>
              <a:t> AS c</a:t>
            </a:r>
          </a:p>
          <a:p>
            <a:pPr marL="0" lvl="0" indent="0">
              <a:buNone/>
            </a:pPr>
            <a:r>
              <a:rPr lang="es-ES" sz="1500" dirty="0"/>
              <a:t>JOIN </a:t>
            </a:r>
            <a:r>
              <a:rPr lang="es-ES" sz="1500" dirty="0" err="1"/>
              <a:t>Sales.SalesOrderHeader</a:t>
            </a:r>
            <a:r>
              <a:rPr lang="es-ES" sz="1500" dirty="0"/>
              <a:t> AS o</a:t>
            </a:r>
          </a:p>
          <a:p>
            <a:pPr marL="0" lvl="0" indent="0">
              <a:buNone/>
            </a:pPr>
            <a:r>
              <a:rPr lang="es-ES" sz="1500" dirty="0"/>
              <a:t>    ON </a:t>
            </a:r>
            <a:r>
              <a:rPr lang="es-ES" sz="1500" dirty="0" err="1"/>
              <a:t>c.CustomerID</a:t>
            </a:r>
            <a:r>
              <a:rPr lang="es-ES" sz="1500" dirty="0"/>
              <a:t> = </a:t>
            </a:r>
            <a:r>
              <a:rPr lang="es-ES" sz="1500" dirty="0" err="1"/>
              <a:t>o.CustomerID</a:t>
            </a:r>
            <a:endParaRPr lang="es-ES" sz="1500" dirty="0"/>
          </a:p>
          <a:p>
            <a:pPr marL="0" lvl="0" indent="0">
              <a:buNone/>
            </a:pPr>
            <a:r>
              <a:rPr lang="es-ES" sz="1500" dirty="0"/>
              <a:t>WHERE c. </a:t>
            </a:r>
            <a:r>
              <a:rPr lang="es-ES" sz="1500" dirty="0" err="1"/>
              <a:t>CountryRegion</a:t>
            </a:r>
            <a:r>
              <a:rPr lang="es-ES" sz="1500" dirty="0"/>
              <a:t> = '</a:t>
            </a:r>
            <a:r>
              <a:rPr lang="es-ES" sz="1500" dirty="0" err="1"/>
              <a:t>Canada</a:t>
            </a:r>
            <a:r>
              <a:rPr lang="es-ES" sz="15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695EE-A912-3B63-B1BF-B3929F95C21F}"/>
              </a:ext>
            </a:extLst>
          </p:cNvPr>
          <p:cNvSpPr txBox="1">
            <a:spLocks noGrp="1"/>
          </p:cNvSpPr>
          <p:nvPr>
            <p:ph type="title"/>
          </p:nvPr>
        </p:nvSpPr>
        <p:spPr>
          <a:xfrm>
            <a:off x="1653363" y="365760"/>
            <a:ext cx="9367203" cy="1188720"/>
          </a:xfrm>
        </p:spPr>
        <p:txBody>
          <a:bodyPr>
            <a:normAutofit/>
          </a:bodyPr>
          <a:lstStyle/>
          <a:p>
            <a:pPr lvl="0"/>
            <a:r>
              <a:rPr lang="es-ES" sz="3700" b="1"/>
              <a:t>SUBCONSULTAS INDEPENDIENTES Y CORRELACIONADAS</a:t>
            </a:r>
            <a:endParaRPr lang="es-ES"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415E212-73DA-945D-C551-4727F6A5AA1E}"/>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a:p>
          <a:p>
            <a:pPr marL="0" lvl="0" indent="0">
              <a:buNone/>
            </a:pPr>
            <a:r>
              <a:rPr lang="es-ES" sz="2400"/>
              <a:t>SELECT SalesOrderID, CustomerID, OrderDate</a:t>
            </a:r>
          </a:p>
          <a:p>
            <a:pPr marL="0" lvl="0" indent="0">
              <a:buNone/>
            </a:pPr>
            <a:r>
              <a:rPr lang="es-ES" sz="2400"/>
              <a:t>FROM SalesLT.SalesOrderHeader AS o1</a:t>
            </a:r>
          </a:p>
          <a:p>
            <a:pPr marL="0" lvl="0" indent="0">
              <a:buNone/>
            </a:pPr>
            <a:r>
              <a:rPr lang="es-ES" sz="2400"/>
              <a:t>WHERE SalesOrderID =</a:t>
            </a:r>
          </a:p>
          <a:p>
            <a:pPr marL="0" lvl="0" indent="0">
              <a:buNone/>
            </a:pPr>
            <a:r>
              <a:rPr lang="es-ES" sz="2400"/>
              <a:t>    (SELECT MAX(SalesOrderID)</a:t>
            </a:r>
          </a:p>
          <a:p>
            <a:pPr marL="0" lvl="0" indent="0">
              <a:buNone/>
            </a:pPr>
            <a:r>
              <a:rPr lang="es-ES" sz="2400"/>
              <a:t>     FROM SalesLT.SalesOrderHeader AS o2</a:t>
            </a:r>
          </a:p>
          <a:p>
            <a:pPr marL="0" lvl="0" indent="0">
              <a:buNone/>
            </a:pPr>
            <a:r>
              <a:rPr lang="es-ES" sz="2400"/>
              <a:t>     WHERE o2.CustomerID = o1.CustomerID)</a:t>
            </a:r>
          </a:p>
          <a:p>
            <a:pPr marL="0" lvl="0" indent="0">
              <a:buNone/>
            </a:pPr>
            <a:r>
              <a:rPr lang="es-ES" sz="2400"/>
              <a:t>ORDER BY CustomerID, OrderDate;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AB747-7B33-E12F-3C11-9ABEB38AEA29}"/>
              </a:ext>
            </a:extLst>
          </p:cNvPr>
          <p:cNvSpPr txBox="1">
            <a:spLocks noGrp="1"/>
          </p:cNvSpPr>
          <p:nvPr>
            <p:ph type="title"/>
          </p:nvPr>
        </p:nvSpPr>
        <p:spPr>
          <a:xfrm>
            <a:off x="1653363" y="365760"/>
            <a:ext cx="9367203" cy="1188720"/>
          </a:xfrm>
        </p:spPr>
        <p:txBody>
          <a:bodyPr>
            <a:normAutofit/>
          </a:bodyPr>
          <a:lstStyle/>
          <a:p>
            <a:pPr lvl="0"/>
            <a:r>
              <a:rPr lang="es-ES" b="1" dirty="0"/>
              <a:t>EXISTS</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FABA620-E115-DB98-3570-38097ADCE7F7}"/>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r>
              <a:rPr lang="en-US" sz="2400"/>
              <a:t>SELECT CustomerID, CompanyName, EmailAddress </a:t>
            </a:r>
          </a:p>
          <a:p>
            <a:pPr marL="0" lvl="0" indent="0">
              <a:buNone/>
            </a:pPr>
            <a:r>
              <a:rPr lang="en-US" sz="2400"/>
              <a:t>FROM Sales.Customer AS c </a:t>
            </a:r>
          </a:p>
          <a:p>
            <a:pPr marL="0" lvl="0" indent="0">
              <a:buNone/>
            </a:pPr>
            <a:r>
              <a:rPr lang="en-US" sz="2400"/>
              <a:t>WHERE EXISTS</a:t>
            </a:r>
          </a:p>
          <a:p>
            <a:pPr marL="0" lvl="0" indent="0">
              <a:buNone/>
            </a:pPr>
            <a:r>
              <a:rPr lang="en-US" sz="2400"/>
              <a:t>(SELECT * </a:t>
            </a:r>
          </a:p>
          <a:p>
            <a:pPr marL="0" lvl="0" indent="0">
              <a:buNone/>
            </a:pPr>
            <a:r>
              <a:rPr lang="en-US" sz="2400"/>
              <a:t>  FROM Sales.SalesOrderHeader AS o</a:t>
            </a:r>
          </a:p>
          <a:p>
            <a:pPr marL="0" lvl="0" indent="0">
              <a:buNone/>
            </a:pPr>
            <a:r>
              <a:rPr lang="en-US" sz="2400"/>
              <a:t>  WHERE o.CustomerID = c.CustomerID);</a:t>
            </a:r>
            <a:endParaRPr lang="es-E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a:solidFill>
                  <a:schemeClr val="tx1"/>
                </a:solidFill>
                <a:latin typeface="+mj-lt"/>
                <a:ea typeface="+mj-ea"/>
                <a:cs typeface="+mj-cs"/>
              </a:rPr>
              <a:t>Tarea: Uso de subconsultas</a:t>
            </a:r>
          </a:p>
        </p:txBody>
      </p:sp>
      <p:sp>
        <p:nvSpPr>
          <p:cNvPr id="29"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851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EAA1768A-127F-9C67-0566-62C7A9BC2576}"/>
              </a:ext>
            </a:extLst>
          </p:cNvPr>
          <p:cNvPicPr>
            <a:picLocks noChangeAspect="1"/>
          </p:cNvPicPr>
          <p:nvPr/>
        </p:nvPicPr>
        <p:blipFill rotWithShape="1">
          <a:blip r:embed="rId2"/>
          <a:srcRect r="29426"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B5EF70F-4C9E-3876-E567-B93F692E0FF0}"/>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Uso de funciones escalares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B34A51D-5682-7780-F407-141CF84A4227}"/>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SELECT  SalesOrderID,</a:t>
            </a:r>
          </a:p>
          <a:p>
            <a:pPr marL="0" lvl="0" indent="0">
              <a:buNone/>
            </a:pPr>
            <a:r>
              <a:rPr lang="es-ES" sz="2000">
                <a:solidFill>
                  <a:srgbClr val="FFFFFF"/>
                </a:solidFill>
              </a:rPr>
              <a:t>    OrderDate,</a:t>
            </a:r>
          </a:p>
          <a:p>
            <a:pPr marL="0" lvl="0" indent="0">
              <a:buNone/>
            </a:pPr>
            <a:r>
              <a:rPr lang="es-ES" sz="2000">
                <a:solidFill>
                  <a:srgbClr val="FFFFFF"/>
                </a:solidFill>
              </a:rPr>
              <a:t>        YEAR(OrderDate) AS OrderYear,</a:t>
            </a:r>
          </a:p>
          <a:p>
            <a:pPr marL="0" lvl="0" indent="0">
              <a:buNone/>
            </a:pPr>
            <a:r>
              <a:rPr lang="es-ES" sz="2000">
                <a:solidFill>
                  <a:srgbClr val="FFFFFF"/>
                </a:solidFill>
              </a:rPr>
              <a:t>        DATENAME(mm, OrderDate) AS OrderMonth,</a:t>
            </a:r>
          </a:p>
          <a:p>
            <a:pPr marL="0" lvl="0" indent="0">
              <a:buNone/>
            </a:pPr>
            <a:r>
              <a:rPr lang="es-ES" sz="2000">
                <a:solidFill>
                  <a:srgbClr val="FFFFFF"/>
                </a:solidFill>
              </a:rPr>
              <a:t>        DAY(OrderDate) AS OrderDay,</a:t>
            </a:r>
          </a:p>
          <a:p>
            <a:pPr marL="0" lvl="0" indent="0">
              <a:buNone/>
            </a:pPr>
            <a:r>
              <a:rPr lang="es-ES" sz="2000">
                <a:solidFill>
                  <a:srgbClr val="FFFFFF"/>
                </a:solidFill>
              </a:rPr>
              <a:t>        DATENAME(dw, OrderDate) AS OrderWeekDay,</a:t>
            </a:r>
          </a:p>
          <a:p>
            <a:pPr marL="0" lvl="0" indent="0">
              <a:buNone/>
            </a:pPr>
            <a:r>
              <a:rPr lang="es-ES" sz="2000">
                <a:solidFill>
                  <a:srgbClr val="FFFFFF"/>
                </a:solidFill>
              </a:rPr>
              <a:t>        DATEDIFF(yy,OrderDate, GETDATE()) AS YearsSinceOrder</a:t>
            </a:r>
          </a:p>
          <a:p>
            <a:pPr marL="0" lvl="0" indent="0">
              <a:buNone/>
            </a:pPr>
            <a:r>
              <a:rPr lang="es-ES" sz="2000">
                <a:solidFill>
                  <a:srgbClr val="FFFFFF"/>
                </a:solidFill>
              </a:rPr>
              <a:t>FROM Sales.SalesOrderHeader;</a:t>
            </a:r>
          </a:p>
        </p:txBody>
      </p:sp>
    </p:spTree>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gno de interrogación en fondo de color verde pastel">
            <a:extLst>
              <a:ext uri="{FF2B5EF4-FFF2-40B4-BE49-F238E27FC236}">
                <a16:creationId xmlns:a16="http://schemas.microsoft.com/office/drawing/2014/main" id="{9CB3F081-605B-FE2E-5B04-F2F4D4179BDC}"/>
              </a:ext>
            </a:extLst>
          </p:cNvPr>
          <p:cNvPicPr>
            <a:picLocks noChangeAspect="1"/>
          </p:cNvPicPr>
          <p:nvPr/>
        </p:nvPicPr>
        <p:blipFill rotWithShape="1">
          <a:blip r:embed="rId2"/>
          <a:srcRect l="20705" r="-2" b="-2"/>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126A3BB-2DE6-C0AC-39DE-9EE98C90C1DE}"/>
              </a:ext>
            </a:extLst>
          </p:cNvPr>
          <p:cNvSpPr txBox="1">
            <a:spLocks noGrp="1"/>
          </p:cNvSpPr>
          <p:nvPr>
            <p:ph type="title"/>
          </p:nvPr>
        </p:nvSpPr>
        <p:spPr>
          <a:xfrm>
            <a:off x="841248" y="365759"/>
            <a:ext cx="7769352" cy="1325880"/>
          </a:xfrm>
        </p:spPr>
        <p:txBody>
          <a:bodyPr anchor="ctr">
            <a:normAutofit/>
          </a:bodyPr>
          <a:lstStyle/>
          <a:p>
            <a:pPr lvl="0"/>
            <a:r>
              <a:rPr lang="es-ES" b="1">
                <a:solidFill>
                  <a:schemeClr val="bg1"/>
                </a:solidFill>
              </a:rPr>
              <a:t>Funciones lógicas</a:t>
            </a:r>
            <a:endParaRPr lang="es-ES">
              <a:solidFill>
                <a:schemeClr val="bg1"/>
              </a:solidFill>
            </a:endParaRP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BE7ACB43-F3AA-2FD3-C26C-A0B738E7AC6C}"/>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a:solidFill>
                  <a:srgbClr val="FFFFFF"/>
                </a:solidFill>
              </a:rPr>
              <a:t>La función </a:t>
            </a:r>
            <a:r>
              <a:rPr lang="es-ES" sz="2000" b="1">
                <a:solidFill>
                  <a:srgbClr val="FFFFFF"/>
                </a:solidFill>
              </a:rPr>
              <a:t>IIF</a:t>
            </a:r>
            <a:r>
              <a:rPr lang="es-ES" sz="2000">
                <a:solidFill>
                  <a:srgbClr val="FFFFFF"/>
                </a:solidFill>
              </a:rPr>
              <a:t> evalúa una expresión de entrada booleana y devuelve un valor especificado si la expresión se evalúa como </a:t>
            </a:r>
            <a:r>
              <a:rPr lang="es-ES" sz="2000" b="1">
                <a:solidFill>
                  <a:srgbClr val="FFFFFF"/>
                </a:solidFill>
              </a:rPr>
              <a:t>True</a:t>
            </a:r>
            <a:r>
              <a:rPr lang="es-ES" sz="2000">
                <a:solidFill>
                  <a:srgbClr val="FFFFFF"/>
                </a:solidFill>
              </a:rPr>
              <a:t>, y un valor alternativo si la expresión se evalúa como </a:t>
            </a:r>
            <a:r>
              <a:rPr lang="es-ES" sz="2000" b="1">
                <a:solidFill>
                  <a:srgbClr val="FFFFFF"/>
                </a:solidFill>
              </a:rPr>
              <a:t>False</a:t>
            </a:r>
            <a:r>
              <a:rPr lang="es-ES" sz="2000">
                <a:solidFill>
                  <a:srgbClr val="FFFFFF"/>
                </a:solidFill>
              </a:rPr>
              <a:t>.</a:t>
            </a:r>
          </a:p>
          <a:p>
            <a:pPr lvl="0"/>
            <a:endParaRPr lang="es-ES" sz="2000">
              <a:solidFill>
                <a:srgbClr val="FFFFFF"/>
              </a:solidFill>
            </a:endParaRPr>
          </a:p>
          <a:p>
            <a:pPr marL="0" lvl="0" indent="0">
              <a:buNone/>
            </a:pPr>
            <a:r>
              <a:rPr lang="en-US" sz="2000">
                <a:solidFill>
                  <a:srgbClr val="FFFFFF"/>
                </a:solidFill>
              </a:rPr>
              <a:t>SELECT AddressType,</a:t>
            </a:r>
          </a:p>
          <a:p>
            <a:pPr marL="0" lvl="0" indent="0">
              <a:buNone/>
            </a:pPr>
            <a:r>
              <a:rPr lang="en-US" sz="2000">
                <a:solidFill>
                  <a:srgbClr val="FFFFFF"/>
                </a:solidFill>
              </a:rPr>
              <a:t>      IIF(AddressType = 'Main Office', 'Billing', 'Mailing') AS UseAddressFor</a:t>
            </a:r>
          </a:p>
          <a:p>
            <a:pPr marL="0" lvl="0" indent="0">
              <a:buNone/>
            </a:pPr>
            <a:r>
              <a:rPr lang="en-US" sz="2000">
                <a:solidFill>
                  <a:srgbClr val="FFFFFF"/>
                </a:solidFill>
              </a:rPr>
              <a:t>FROM Sales.CustomerAddress;</a:t>
            </a:r>
            <a:endParaRPr lang="es-ES" sz="2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890C8-B80A-8148-F7FC-227B13820238}"/>
              </a:ext>
            </a:extLst>
          </p:cNvPr>
          <p:cNvSpPr txBox="1">
            <a:spLocks noGrp="1"/>
          </p:cNvSpPr>
          <p:nvPr>
            <p:ph type="title"/>
          </p:nvPr>
        </p:nvSpPr>
        <p:spPr>
          <a:xfrm>
            <a:off x="1653363" y="365760"/>
            <a:ext cx="9367203" cy="1188720"/>
          </a:xfrm>
        </p:spPr>
        <p:txBody>
          <a:bodyPr>
            <a:normAutofit/>
          </a:bodyPr>
          <a:lstStyle/>
          <a:p>
            <a:pPr lvl="0"/>
            <a:r>
              <a:rPr lang="es-ES" b="1"/>
              <a:t>CHOOSE</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ACBDF692-5913-4D72-B7A6-D6B3528B64C7}"/>
              </a:ext>
            </a:extLst>
          </p:cNvPr>
          <p:cNvSpPr txBox="1">
            <a:spLocks noGrp="1"/>
          </p:cNvSpPr>
          <p:nvPr>
            <p:ph idx="1"/>
          </p:nvPr>
        </p:nvSpPr>
        <p:spPr>
          <a:xfrm>
            <a:off x="1653363" y="2176272"/>
            <a:ext cx="9367204" cy="4041648"/>
          </a:xfrm>
        </p:spPr>
        <p:txBody>
          <a:bodyPr anchor="t">
            <a:normAutofit/>
          </a:bodyPr>
          <a:lstStyle/>
          <a:p>
            <a:pPr lvl="0"/>
            <a:r>
              <a:rPr lang="es-ES" sz="2400"/>
              <a:t>La función </a:t>
            </a:r>
            <a:r>
              <a:rPr lang="es-ES" sz="2400" b="1"/>
              <a:t>CHOOSE</a:t>
            </a:r>
            <a:r>
              <a:rPr lang="es-ES" sz="2400"/>
              <a:t> evalúa una expresión de entero y devuelve el valor correspondiente de una lista en función de su posición ordinal (basada en 1).</a:t>
            </a:r>
          </a:p>
          <a:p>
            <a:pPr marL="0" lvl="0" indent="0">
              <a:buNone/>
            </a:pPr>
            <a:endParaRPr lang="es-ES" sz="2400"/>
          </a:p>
          <a:p>
            <a:pPr marL="0" lvl="0" indent="0">
              <a:buNone/>
            </a:pPr>
            <a:r>
              <a:rPr lang="es-ES" sz="2400"/>
              <a:t>SELECT SalesOrderID, Status,</a:t>
            </a:r>
          </a:p>
          <a:p>
            <a:pPr marL="0" lvl="0" indent="0">
              <a:buNone/>
            </a:pPr>
            <a:r>
              <a:rPr lang="es-ES" sz="2400"/>
              <a:t>CHOOSE(Status, 'Ordered', 'Shipped', 'Delivered') AS OrderStatus</a:t>
            </a:r>
          </a:p>
          <a:p>
            <a:pPr marL="0" lvl="0" indent="0">
              <a:buNone/>
            </a:pPr>
            <a:r>
              <a:rPr lang="es-ES" sz="2400"/>
              <a:t>FROM Sales.SalesOrderHeader;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08C2-3F9B-7342-3C48-0F098E9C9696}"/>
              </a:ext>
            </a:extLst>
          </p:cNvPr>
          <p:cNvSpPr txBox="1">
            <a:spLocks noGrp="1"/>
          </p:cNvSpPr>
          <p:nvPr>
            <p:ph type="title"/>
          </p:nvPr>
        </p:nvSpPr>
        <p:spPr>
          <a:xfrm>
            <a:off x="1653363" y="365760"/>
            <a:ext cx="9367203" cy="1188720"/>
          </a:xfrm>
        </p:spPr>
        <p:txBody>
          <a:bodyPr>
            <a:normAutofit/>
          </a:bodyPr>
          <a:lstStyle/>
          <a:p>
            <a:pPr lvl="0"/>
            <a:r>
              <a:rPr lang="es-ES" b="1"/>
              <a:t>Funciones de categoría</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C0EBAF4-1520-1122-65EE-4F4850D81FA3}"/>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TOP 100 ProductID, Name, ListPrice,</a:t>
            </a:r>
          </a:p>
          <a:p>
            <a:pPr marL="0" lvl="0" indent="0">
              <a:buNone/>
            </a:pPr>
            <a:r>
              <a:rPr lang="en-US" sz="2400"/>
              <a:t>RANK() OVER(ORDER BY ListPrice DESC) AS RankByPrice</a:t>
            </a:r>
          </a:p>
          <a:p>
            <a:pPr marL="0" lvl="0" indent="0">
              <a:buNone/>
            </a:pPr>
            <a:r>
              <a:rPr lang="en-US" sz="2400"/>
              <a:t>FROM Production.Product AS p</a:t>
            </a:r>
          </a:p>
          <a:p>
            <a:pPr marL="0" lvl="0" indent="0">
              <a:buNone/>
            </a:pPr>
            <a:r>
              <a:rPr lang="en-US" sz="2400"/>
              <a:t>ORDER BY RankByPrice;</a:t>
            </a:r>
            <a:endParaRPr lang="es-E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61392-E412-AC69-5768-8D9F58A7DD07}"/>
              </a:ext>
            </a:extLst>
          </p:cNvPr>
          <p:cNvSpPr txBox="1">
            <a:spLocks noGrp="1"/>
          </p:cNvSpPr>
          <p:nvPr>
            <p:ph type="title"/>
          </p:nvPr>
        </p:nvSpPr>
        <p:spPr>
          <a:xfrm>
            <a:off x="1653363" y="365760"/>
            <a:ext cx="9367203" cy="1188720"/>
          </a:xfrm>
        </p:spPr>
        <p:txBody>
          <a:bodyPr>
            <a:normAutofit/>
          </a:bodyPr>
          <a:lstStyle/>
          <a:p>
            <a:pPr lvl="0"/>
            <a:r>
              <a:rPr lang="es-ES" b="1"/>
              <a:t>Funciones de conjuntos de filas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62C4DAE-D65E-377E-1F45-F276DF66DD78}"/>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a:p>
          <a:p>
            <a:pPr marL="0" lvl="0" indent="0">
              <a:buNone/>
            </a:pPr>
            <a:endParaRPr lang="en-US" sz="2400"/>
          </a:p>
          <a:p>
            <a:pPr marL="0" lvl="0" indent="0">
              <a:buNone/>
            </a:pPr>
            <a:r>
              <a:rPr lang="en-US" sz="2400"/>
              <a:t>SELECT a.*</a:t>
            </a:r>
          </a:p>
          <a:p>
            <a:pPr marL="0" lvl="0" indent="0">
              <a:buNone/>
            </a:pPr>
            <a:r>
              <a:rPr lang="en-US" sz="2400"/>
              <a:t>FROM OPENROWSET('SQLNCLI', 'Server=SalesDB;Trusted_Connection=yes;',</a:t>
            </a:r>
          </a:p>
          <a:p>
            <a:pPr marL="0" lvl="0" indent="0">
              <a:buNone/>
            </a:pPr>
            <a:r>
              <a:rPr lang="en-US" sz="2400"/>
              <a:t>    'SELECT Name, ListPrice</a:t>
            </a:r>
          </a:p>
          <a:p>
            <a:pPr marL="0" lvl="0" indent="0">
              <a:buNone/>
            </a:pPr>
            <a:r>
              <a:rPr lang="en-US" sz="2400"/>
              <a:t>    FROM AdventureWorks.Production.Product') AS a;</a:t>
            </a:r>
            <a:endParaRPr lang="es-E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A11AD-3E6F-7077-FC92-914F5C9EB48E}"/>
              </a:ext>
            </a:extLst>
          </p:cNvPr>
          <p:cNvSpPr txBox="1">
            <a:spLocks noGrp="1"/>
          </p:cNvSpPr>
          <p:nvPr>
            <p:ph type="title"/>
          </p:nvPr>
        </p:nvSpPr>
        <p:spPr>
          <a:xfrm>
            <a:off x="1653363" y="365760"/>
            <a:ext cx="9367203" cy="1188720"/>
          </a:xfrm>
        </p:spPr>
        <p:txBody>
          <a:bodyPr>
            <a:normAutofit/>
          </a:bodyPr>
          <a:lstStyle/>
          <a:p>
            <a:pPr lvl="0"/>
            <a:r>
              <a:rPr lang="es-ES" b="1"/>
              <a:t>Uso de funciones de agregado</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092BCB7-5E0C-43BA-5A2F-D371967B26BB}"/>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AVG(ListPrice) AS AveragePrice,</a:t>
            </a:r>
          </a:p>
          <a:p>
            <a:pPr marL="0" lvl="0" indent="0">
              <a:buNone/>
            </a:pPr>
            <a:r>
              <a:rPr lang="en-US" sz="2400"/>
              <a:t>       MIN(ListPrice) AS MinimumPrice,</a:t>
            </a:r>
          </a:p>
          <a:p>
            <a:pPr marL="0" lvl="0" indent="0">
              <a:buNone/>
            </a:pPr>
            <a:r>
              <a:rPr lang="en-US" sz="2400"/>
              <a:t>       MAX(ListPrice) AS MaximumPrice</a:t>
            </a:r>
          </a:p>
          <a:p>
            <a:pPr marL="0" lvl="0" indent="0">
              <a:buNone/>
            </a:pPr>
            <a:r>
              <a:rPr lang="en-US" sz="2400"/>
              <a:t>FROM Production.Product</a:t>
            </a:r>
          </a:p>
          <a:p>
            <a:pPr marL="0" lvl="0" indent="0">
              <a:buNone/>
            </a:pPr>
            <a:r>
              <a:rPr lang="en-US" sz="2400"/>
              <a:t>WHERE ProductCategoryID = 15;</a:t>
            </a:r>
          </a:p>
          <a:p>
            <a:pPr marL="0" lvl="0" indent="0">
              <a:buNone/>
            </a:pPr>
            <a:endParaRPr lang="en-US" sz="2400"/>
          </a:p>
          <a:p>
            <a:pPr marL="0" lvl="0" indent="0">
              <a:buNone/>
            </a:pPr>
            <a:r>
              <a:rPr lang="en-US" sz="2400"/>
              <a:t>SELECT COUNT(DISTINCT CustomerID) AS UniqueCustomers</a:t>
            </a:r>
          </a:p>
          <a:p>
            <a:pPr marL="0" lvl="0" indent="0">
              <a:buNone/>
            </a:pPr>
            <a:r>
              <a:rPr lang="en-US" sz="2400"/>
              <a:t>FROM Sales.SalesOrderHeader;</a:t>
            </a:r>
            <a:endParaRPr lang="es-E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54DFF5D-BFAC-135C-D928-3C010F469AB4}"/>
              </a:ext>
            </a:extLst>
          </p:cNvPr>
          <p:cNvSpPr txBox="1">
            <a:spLocks noGrp="1"/>
          </p:cNvSpPr>
          <p:nvPr>
            <p:ph type="title"/>
          </p:nvPr>
        </p:nvSpPr>
        <p:spPr>
          <a:xfrm>
            <a:off x="1653363" y="365760"/>
            <a:ext cx="9367203" cy="1188720"/>
          </a:xfrm>
        </p:spPr>
        <p:txBody>
          <a:bodyPr>
            <a:normAutofit/>
          </a:bodyPr>
          <a:lstStyle/>
          <a:p>
            <a:pPr lvl="0"/>
            <a:r>
              <a:rPr lang="es-ES" b="1" dirty="0"/>
              <a:t>La clausula SELECT</a:t>
            </a:r>
            <a:endParaRPr lang="es-ES" dirty="0"/>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C7F59A0F-4433-F50C-DC55-98C6DF9E8135}"/>
              </a:ext>
            </a:extLst>
          </p:cNvPr>
          <p:cNvSpPr txBox="1">
            <a:spLocks noGrp="1"/>
          </p:cNvSpPr>
          <p:nvPr>
            <p:ph idx="1"/>
          </p:nvPr>
        </p:nvSpPr>
        <p:spPr>
          <a:xfrm>
            <a:off x="1653363" y="2176272"/>
            <a:ext cx="9367204" cy="4041648"/>
          </a:xfrm>
        </p:spPr>
        <p:txBody>
          <a:bodyPr anchor="t">
            <a:normAutofit/>
          </a:bodyPr>
          <a:lstStyle/>
          <a:p>
            <a:pPr marL="0" lvl="0" indent="0">
              <a:buNone/>
            </a:pPr>
            <a:endParaRPr lang="en-US" sz="2400" dirty="0"/>
          </a:p>
          <a:p>
            <a:pPr marL="0" lvl="0" indent="0">
              <a:buNone/>
            </a:pPr>
            <a:r>
              <a:rPr lang="en-US" sz="2400" dirty="0"/>
              <a:t>SELECT </a:t>
            </a:r>
            <a:r>
              <a:rPr lang="en-US" sz="2400" dirty="0" err="1"/>
              <a:t>OrderDate</a:t>
            </a:r>
            <a:r>
              <a:rPr lang="en-US" sz="2400" dirty="0"/>
              <a:t>, COUNT(</a:t>
            </a:r>
            <a:r>
              <a:rPr lang="en-US" sz="2400" dirty="0" err="1"/>
              <a:t>OrderID</a:t>
            </a:r>
            <a:r>
              <a:rPr lang="en-US" sz="2400" dirty="0"/>
              <a:t>) AS Orders</a:t>
            </a:r>
          </a:p>
          <a:p>
            <a:pPr marL="0" lvl="0" indent="0">
              <a:buNone/>
            </a:pPr>
            <a:r>
              <a:rPr lang="en-US" sz="2400" dirty="0"/>
              <a:t>FROM </a:t>
            </a:r>
            <a:r>
              <a:rPr lang="en-US" sz="2400" dirty="0" err="1"/>
              <a:t>Sales.SalesOrder</a:t>
            </a:r>
            <a:endParaRPr lang="en-US" sz="2400" dirty="0"/>
          </a:p>
          <a:p>
            <a:pPr marL="0" lvl="0" indent="0">
              <a:buNone/>
            </a:pPr>
            <a:r>
              <a:rPr lang="en-US" sz="2400" dirty="0"/>
              <a:t>WHERE Status = 'Shipped'</a:t>
            </a:r>
          </a:p>
          <a:p>
            <a:pPr marL="0" lvl="0" indent="0">
              <a:buNone/>
            </a:pPr>
            <a:r>
              <a:rPr lang="en-US" sz="2400" dirty="0"/>
              <a:t>GROUP BY </a:t>
            </a:r>
            <a:r>
              <a:rPr lang="en-US" sz="2400" dirty="0" err="1"/>
              <a:t>OrderDate</a:t>
            </a:r>
            <a:endParaRPr lang="en-US" sz="2400" dirty="0"/>
          </a:p>
          <a:p>
            <a:pPr marL="0" lvl="0" indent="0">
              <a:buNone/>
            </a:pPr>
            <a:r>
              <a:rPr lang="en-US" sz="2400" dirty="0"/>
              <a:t>HAVING COUNT(</a:t>
            </a:r>
            <a:r>
              <a:rPr lang="en-US" sz="2400" dirty="0" err="1"/>
              <a:t>OrderID</a:t>
            </a:r>
            <a:r>
              <a:rPr lang="en-US" sz="2400" dirty="0"/>
              <a:t>) &gt; 1</a:t>
            </a:r>
          </a:p>
          <a:p>
            <a:pPr marL="0" lvl="0" indent="0">
              <a:buNone/>
            </a:pPr>
            <a:r>
              <a:rPr lang="en-US" sz="2400" dirty="0"/>
              <a:t>ORDER BY </a:t>
            </a:r>
            <a:r>
              <a:rPr lang="en-US" sz="2400" dirty="0" err="1"/>
              <a:t>OrderDate</a:t>
            </a:r>
            <a:r>
              <a:rPr lang="en-US" sz="2400" dirty="0"/>
              <a:t> DESC;</a:t>
            </a:r>
            <a:endParaRPr lang="es-E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7E36B-0122-C19B-E2E0-58BBDC91EB97}"/>
              </a:ext>
            </a:extLst>
          </p:cNvPr>
          <p:cNvSpPr txBox="1">
            <a:spLocks noGrp="1"/>
          </p:cNvSpPr>
          <p:nvPr>
            <p:ph type="title"/>
          </p:nvPr>
        </p:nvSpPr>
        <p:spPr>
          <a:xfrm>
            <a:off x="1653363" y="365760"/>
            <a:ext cx="9367203" cy="1188720"/>
          </a:xfrm>
        </p:spPr>
        <p:txBody>
          <a:bodyPr>
            <a:normAutofit/>
          </a:bodyPr>
          <a:lstStyle/>
          <a:p>
            <a:pPr lvl="0"/>
            <a:r>
              <a:rPr lang="es-ES" b="1" dirty="0"/>
              <a:t>GROUP BY</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1F5EC91-F47C-977A-9C09-657925A590AA}"/>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GROUP BY crea grupos y coloca filas en cada grupo según lo determinado por los elementos especificados en la cláusula.</a:t>
            </a:r>
          </a:p>
          <a:p>
            <a:pPr marL="0" lvl="0" indent="0">
              <a:buNone/>
            </a:pPr>
            <a:endParaRPr lang="es-ES" sz="2400" dirty="0"/>
          </a:p>
          <a:p>
            <a:pPr marL="0" lvl="0" indent="0">
              <a:buNone/>
            </a:pPr>
            <a:r>
              <a:rPr lang="en-US" sz="2400" dirty="0"/>
              <a:t>SELECT </a:t>
            </a:r>
            <a:r>
              <a:rPr lang="en-US" sz="2400" dirty="0" err="1"/>
              <a:t>CustomerID</a:t>
            </a:r>
            <a:endParaRPr lang="en-US" sz="2400" dirty="0"/>
          </a:p>
          <a:p>
            <a:pPr marL="0" lvl="0" indent="0">
              <a:buNone/>
            </a:pPr>
            <a:r>
              <a:rPr lang="en-US" sz="2400" dirty="0"/>
              <a:t>FROM </a:t>
            </a:r>
            <a:r>
              <a:rPr lang="en-US" sz="2400" dirty="0" err="1"/>
              <a:t>Sales.SalesOrderHeader</a:t>
            </a:r>
            <a:endParaRPr lang="en-US" sz="2400" dirty="0"/>
          </a:p>
          <a:p>
            <a:pPr marL="0" lvl="0" indent="0">
              <a:buNone/>
            </a:pPr>
            <a:r>
              <a:rPr lang="en-US" sz="2400" dirty="0"/>
              <a:t>GROUP BY </a:t>
            </a:r>
            <a:r>
              <a:rPr lang="en-US" sz="2400" dirty="0" err="1"/>
              <a:t>CustomerID</a:t>
            </a:r>
            <a:r>
              <a:rPr lang="en-US" sz="2400" dirty="0"/>
              <a:t>;</a:t>
            </a:r>
            <a:endParaRPr lang="es-E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carrera entre cuatro conejos y un tortuga y la tortuga está a la cabeza">
            <a:extLst>
              <a:ext uri="{FF2B5EF4-FFF2-40B4-BE49-F238E27FC236}">
                <a16:creationId xmlns:a16="http://schemas.microsoft.com/office/drawing/2014/main" id="{3701138A-5BB5-8AC0-1BCB-0E4550C899F4}"/>
              </a:ext>
            </a:extLst>
          </p:cNvPr>
          <p:cNvPicPr>
            <a:picLocks noChangeAspect="1"/>
          </p:cNvPicPr>
          <p:nvPr/>
        </p:nvPicPr>
        <p:blipFill rotWithShape="1">
          <a:blip r:embed="rId2"/>
          <a:srcRect l="7799" r="6559" b="-3"/>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3CAA66F3-58C8-D058-1F23-85F30E1F3B08}"/>
              </a:ext>
            </a:extLst>
          </p:cNvPr>
          <p:cNvSpPr txBox="1">
            <a:spLocks noGrp="1"/>
          </p:cNvSpPr>
          <p:nvPr>
            <p:ph idx="1"/>
          </p:nvPr>
        </p:nvSpPr>
        <p:spPr>
          <a:xfrm>
            <a:off x="841248" y="2209800"/>
            <a:ext cx="5887479" cy="4010025"/>
          </a:xfrm>
        </p:spPr>
        <p:txBody>
          <a:bodyPr anchor="t">
            <a:normAutofit/>
          </a:bodyPr>
          <a:lstStyle/>
          <a:p>
            <a:pPr marL="0" lvl="0" indent="0">
              <a:buNone/>
            </a:pPr>
            <a:r>
              <a:rPr lang="es-ES" sz="2000" dirty="0">
                <a:solidFill>
                  <a:srgbClr val="FFFFFF"/>
                </a:solidFill>
              </a:rPr>
              <a:t>Las cláusulas de una instrucción SELECT se aplican en el orden siguiente:</a:t>
            </a:r>
          </a:p>
          <a:p>
            <a:pPr lvl="0"/>
            <a:endParaRPr lang="es-ES" sz="2000" dirty="0">
              <a:solidFill>
                <a:srgbClr val="FFFFFF"/>
              </a:solidFill>
            </a:endParaRPr>
          </a:p>
          <a:p>
            <a:pPr lvl="0">
              <a:buFont typeface="Calibri Light"/>
              <a:buAutoNum type="arabicPeriod"/>
            </a:pPr>
            <a:r>
              <a:rPr lang="es-ES" sz="2000" dirty="0">
                <a:solidFill>
                  <a:srgbClr val="FFFFFF"/>
                </a:solidFill>
              </a:rPr>
              <a:t>FROM</a:t>
            </a:r>
          </a:p>
          <a:p>
            <a:pPr lvl="0">
              <a:buFont typeface="Calibri Light"/>
              <a:buAutoNum type="arabicPeriod"/>
            </a:pPr>
            <a:r>
              <a:rPr lang="es-ES" sz="2000" dirty="0">
                <a:solidFill>
                  <a:srgbClr val="FFFFFF"/>
                </a:solidFill>
              </a:rPr>
              <a:t>WHERE</a:t>
            </a:r>
          </a:p>
          <a:p>
            <a:pPr lvl="0">
              <a:buFont typeface="Calibri Light"/>
              <a:buAutoNum type="arabicPeriod"/>
            </a:pPr>
            <a:r>
              <a:rPr lang="es-ES" sz="2000" dirty="0">
                <a:solidFill>
                  <a:srgbClr val="FFFFFF"/>
                </a:solidFill>
              </a:rPr>
              <a:t>GROUP BY</a:t>
            </a:r>
          </a:p>
          <a:p>
            <a:pPr lvl="0">
              <a:buFont typeface="Calibri Light"/>
              <a:buAutoNum type="arabicPeriod"/>
            </a:pPr>
            <a:r>
              <a:rPr lang="es-ES" sz="2000" dirty="0">
                <a:solidFill>
                  <a:srgbClr val="FFFFFF"/>
                </a:solidFill>
              </a:rPr>
              <a:t>HAVING</a:t>
            </a:r>
          </a:p>
          <a:p>
            <a:pPr lvl="0">
              <a:buFont typeface="Calibri Light"/>
              <a:buAutoNum type="arabicPeriod"/>
            </a:pPr>
            <a:r>
              <a:rPr lang="es-ES" sz="2000" dirty="0">
                <a:solidFill>
                  <a:srgbClr val="FFFFFF"/>
                </a:solidFill>
              </a:rPr>
              <a:t>SELECT</a:t>
            </a:r>
          </a:p>
          <a:p>
            <a:pPr lvl="0">
              <a:buFont typeface="Calibri Light"/>
              <a:buAutoNum type="arabicPeriod"/>
            </a:pPr>
            <a:r>
              <a:rPr lang="es-ES" sz="2000" dirty="0">
                <a:solidFill>
                  <a:srgbClr val="FFFFFF"/>
                </a:solidFill>
              </a:rPr>
              <a:t>ORDER BY</a:t>
            </a:r>
          </a:p>
          <a:p>
            <a:pPr lvl="0"/>
            <a:endParaRPr lang="es-ES" sz="2000" dirty="0">
              <a:solidFill>
                <a:srgbClr val="FFFFFF"/>
              </a:solidFill>
            </a:endParaRPr>
          </a:p>
        </p:txBody>
      </p:sp>
      <p:sp>
        <p:nvSpPr>
          <p:cNvPr id="3" name="Título 1">
            <a:extLst>
              <a:ext uri="{FF2B5EF4-FFF2-40B4-BE49-F238E27FC236}">
                <a16:creationId xmlns:a16="http://schemas.microsoft.com/office/drawing/2014/main" id="{618A064C-E16C-B930-E7A9-5A89214429CD}"/>
              </a:ext>
            </a:extLst>
          </p:cNvPr>
          <p:cNvSpPr txBox="1">
            <a:spLocks noGrp="1"/>
          </p:cNvSpPr>
          <p:nvPr>
            <p:ph type="title"/>
          </p:nvPr>
        </p:nvSpPr>
        <p:spPr>
          <a:xfrm>
            <a:off x="729632" y="322583"/>
            <a:ext cx="9367203" cy="1188720"/>
          </a:xfrm>
        </p:spPr>
        <p:txBody>
          <a:bodyPr>
            <a:normAutofit/>
          </a:bodyPr>
          <a:lstStyle/>
          <a:p>
            <a:pPr lvl="0"/>
            <a:r>
              <a:rPr lang="es-ES" b="1" dirty="0"/>
              <a:t>ORDEN DE LAS CLAUSULAS</a:t>
            </a:r>
            <a:endParaRPr lang="es-ES" dirty="0"/>
          </a:p>
        </p:txBody>
      </p:sp>
    </p:spTree>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5037F-8876-A0B6-0A49-2CCAEB9C5D5C}"/>
              </a:ext>
            </a:extLst>
          </p:cNvPr>
          <p:cNvSpPr txBox="1">
            <a:spLocks noGrp="1"/>
          </p:cNvSpPr>
          <p:nvPr>
            <p:ph type="title"/>
          </p:nvPr>
        </p:nvSpPr>
        <p:spPr>
          <a:xfrm>
            <a:off x="1653363" y="365760"/>
            <a:ext cx="9367203" cy="1188720"/>
          </a:xfrm>
        </p:spPr>
        <p:txBody>
          <a:bodyPr>
            <a:normAutofit/>
          </a:bodyPr>
          <a:lstStyle/>
          <a:p>
            <a:pPr lvl="0"/>
            <a:r>
              <a:rPr lang="es-ES" b="1"/>
              <a:t>HAVING</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FE67494-DC9B-F23F-D2A0-E64F612A9E1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SELECT CustomerID,</a:t>
            </a:r>
          </a:p>
          <a:p>
            <a:pPr marL="0" lvl="0" indent="0">
              <a:buNone/>
            </a:pPr>
            <a:r>
              <a:rPr lang="en-US" sz="2400"/>
              <a:t>      COUNT(*) AS OrderCount</a:t>
            </a:r>
          </a:p>
          <a:p>
            <a:pPr marL="0" lvl="0" indent="0">
              <a:buNone/>
            </a:pPr>
            <a:r>
              <a:rPr lang="en-US" sz="2400"/>
              <a:t>FROM Sales.SalesOrderHeader</a:t>
            </a:r>
          </a:p>
          <a:p>
            <a:pPr marL="0" lvl="0" indent="0">
              <a:buNone/>
            </a:pPr>
            <a:r>
              <a:rPr lang="en-US" sz="2400"/>
              <a:t>GROUP BY CustomerID</a:t>
            </a:r>
          </a:p>
          <a:p>
            <a:pPr marL="0" lvl="0" indent="0">
              <a:buNone/>
            </a:pPr>
            <a:r>
              <a:rPr lang="en-US" sz="2400"/>
              <a:t>HAVING COUNT(*) &gt; 10;</a:t>
            </a:r>
          </a:p>
          <a:p>
            <a:pPr marL="0" lvl="0" indent="0">
              <a:buNone/>
            </a:pPr>
            <a:endParaRPr lang="en-US" sz="2400"/>
          </a:p>
          <a:p>
            <a:pPr lvl="0"/>
            <a:r>
              <a:rPr lang="es-ES" sz="2400"/>
              <a:t>Una cláusula WHERE filtra las filas antes de formar grupos</a:t>
            </a:r>
          </a:p>
          <a:p>
            <a:pPr lvl="0"/>
            <a:r>
              <a:rPr lang="es-ES" sz="2400"/>
              <a:t>Una cláusula HAVING filtra grupos completos y normalmente examina los resultados de una agregación.</a:t>
            </a:r>
          </a:p>
          <a:p>
            <a:pPr marL="0" lvl="0" indent="0">
              <a:buNone/>
            </a:pPr>
            <a:endParaRPr lang="es-E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Uso</a:t>
            </a:r>
            <a:r>
              <a:rPr lang="en-US" sz="5400" dirty="0">
                <a:solidFill>
                  <a:schemeClr val="tx1"/>
                </a:solidFill>
                <a:latin typeface="+mj-lt"/>
                <a:ea typeface="+mj-ea"/>
                <a:cs typeface="+mj-cs"/>
              </a:rPr>
              <a:t> de </a:t>
            </a:r>
            <a:r>
              <a:rPr lang="en-US" sz="5400" dirty="0" err="1">
                <a:solidFill>
                  <a:schemeClr val="tx1"/>
                </a:solidFill>
                <a:latin typeface="+mj-lt"/>
                <a:ea typeface="+mj-ea"/>
                <a:cs typeface="+mj-cs"/>
              </a:rPr>
              <a:t>funciones</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integradas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693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68BE0-27DA-F790-766C-2C1FC93309BA}"/>
              </a:ext>
            </a:extLst>
          </p:cNvPr>
          <p:cNvSpPr txBox="1">
            <a:spLocks noGrp="1"/>
          </p:cNvSpPr>
          <p:nvPr>
            <p:ph type="title"/>
          </p:nvPr>
        </p:nvSpPr>
        <p:spPr>
          <a:xfrm>
            <a:off x="1653363" y="365760"/>
            <a:ext cx="9367203" cy="1188720"/>
          </a:xfrm>
        </p:spPr>
        <p:txBody>
          <a:bodyPr>
            <a:normAutofit/>
          </a:bodyPr>
          <a:lstStyle/>
          <a:p>
            <a:pPr lvl="0"/>
            <a:r>
              <a:rPr lang="es-ES" b="1" dirty="0"/>
              <a:t>INSERT</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DDB5373-F7D3-D272-BD24-8EECCC1F196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&lt;Table&gt; [(column_list)]</a:t>
            </a:r>
          </a:p>
          <a:p>
            <a:pPr marL="0" lvl="0" indent="0">
              <a:buNone/>
            </a:pPr>
            <a:r>
              <a:rPr lang="en-US" sz="2400"/>
              <a:t>VALUES ([ColumnName or an expression or DEFAULT or NULL],…n)</a:t>
            </a:r>
          </a:p>
          <a:p>
            <a:pPr marL="0" lvl="0" indent="0">
              <a:buNone/>
            </a:pPr>
            <a:endParaRPr lang="en-US" sz="2400"/>
          </a:p>
          <a:p>
            <a:pPr marL="0" lvl="0" indent="0">
              <a:buNone/>
            </a:pPr>
            <a:r>
              <a:rPr lang="en-US" sz="2400"/>
              <a:t>INSERT INTO Sales.Promotion</a:t>
            </a:r>
          </a:p>
          <a:p>
            <a:pPr marL="0" lvl="0" indent="0">
              <a:buNone/>
            </a:pPr>
            <a:r>
              <a:rPr lang="en-US" sz="2400"/>
              <a:t>VALUES</a:t>
            </a:r>
          </a:p>
          <a:p>
            <a:pPr marL="0" lvl="0" indent="0">
              <a:buNone/>
            </a:pPr>
            <a:r>
              <a:rPr lang="en-US" sz="2400"/>
              <a:t>('The gloves are off!', DEFAULT, 3, 0.25, NULL),</a:t>
            </a:r>
          </a:p>
          <a:p>
            <a:pPr marL="0" lvl="0" indent="0">
              <a:buNone/>
            </a:pPr>
            <a:r>
              <a:rPr lang="en-US" sz="2400"/>
              <a:t>('The gloves are off!', DEFAULT, 4, 0.25, NULL);</a:t>
            </a:r>
            <a:endParaRPr lang="es-E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6D107-B6B9-A557-8389-034BCBD516DA}"/>
              </a:ext>
            </a:extLst>
          </p:cNvPr>
          <p:cNvSpPr txBox="1">
            <a:spLocks noGrp="1"/>
          </p:cNvSpPr>
          <p:nvPr>
            <p:ph type="title"/>
          </p:nvPr>
        </p:nvSpPr>
        <p:spPr>
          <a:xfrm>
            <a:off x="1653363" y="365760"/>
            <a:ext cx="9367203" cy="1188720"/>
          </a:xfrm>
        </p:spPr>
        <p:txBody>
          <a:bodyPr>
            <a:normAutofit/>
          </a:bodyPr>
          <a:lstStyle/>
          <a:p>
            <a:pPr lvl="0"/>
            <a:r>
              <a:rPr lang="es-ES" b="1"/>
              <a:t>INSERT ... SELECT</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71BFD0F-2287-5E68-3878-7E5BBB789642}"/>
              </a:ext>
            </a:extLst>
          </p:cNvPr>
          <p:cNvSpPr txBox="1">
            <a:spLocks noGrp="1"/>
          </p:cNvSpPr>
          <p:nvPr>
            <p:ph idx="1"/>
          </p:nvPr>
        </p:nvSpPr>
        <p:spPr>
          <a:xfrm>
            <a:off x="1653363" y="2176272"/>
            <a:ext cx="9367204" cy="4041648"/>
          </a:xfrm>
        </p:spPr>
        <p:txBody>
          <a:bodyPr anchor="t">
            <a:normAutofit/>
          </a:bodyPr>
          <a:lstStyle/>
          <a:p>
            <a:pPr marL="0" lvl="0" indent="0">
              <a:buNone/>
            </a:pPr>
            <a:r>
              <a:rPr lang="en-US" sz="2400"/>
              <a:t>INSERT [INTO] &lt;table or view&gt; [(column_list)]</a:t>
            </a:r>
          </a:p>
          <a:p>
            <a:pPr marL="0" lvl="0" indent="0">
              <a:buNone/>
            </a:pPr>
            <a:r>
              <a:rPr lang="en-US" sz="2400"/>
              <a:t>SELECT &lt;column_list&gt; FROM &lt;table_list&gt;...;</a:t>
            </a:r>
          </a:p>
          <a:p>
            <a:pPr marL="0" lvl="0" indent="0">
              <a:buNone/>
            </a:pPr>
            <a:endParaRPr lang="en-US" sz="2400"/>
          </a:p>
          <a:p>
            <a:pPr marL="0" lvl="0" indent="0">
              <a:buNone/>
            </a:pPr>
            <a:r>
              <a:rPr lang="es-ES" sz="2400"/>
              <a:t>INSERT INTO Sales.Promotion (PromotionName, ProductModelID, Discount, Notes)</a:t>
            </a:r>
          </a:p>
          <a:p>
            <a:pPr marL="0" lvl="0" indent="0">
              <a:buNone/>
            </a:pPr>
            <a:r>
              <a:rPr lang="es-ES" sz="2400"/>
              <a:t>SELECT DISTINCT 'Get Framed', m.ProductModelID, 0.1, '10% off ' + m.Name</a:t>
            </a:r>
          </a:p>
          <a:p>
            <a:pPr marL="0" lvl="0" indent="0">
              <a:buNone/>
            </a:pPr>
            <a:r>
              <a:rPr lang="es-ES" sz="2400"/>
              <a:t>FROM Production.ProductModel AS m</a:t>
            </a:r>
          </a:p>
          <a:p>
            <a:pPr marL="0" lvl="0" indent="0">
              <a:buNone/>
            </a:pPr>
            <a:r>
              <a:rPr lang="es-ES" sz="2400"/>
              <a:t>WHERE m.Name LIKE '%frame%';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BFF4D-F526-678E-A29D-95826C7D5C3C}"/>
              </a:ext>
            </a:extLst>
          </p:cNvPr>
          <p:cNvSpPr txBox="1">
            <a:spLocks noGrp="1"/>
          </p:cNvSpPr>
          <p:nvPr>
            <p:ph type="title"/>
          </p:nvPr>
        </p:nvSpPr>
        <p:spPr>
          <a:xfrm>
            <a:off x="1653363" y="365760"/>
            <a:ext cx="9367203" cy="1188720"/>
          </a:xfrm>
        </p:spPr>
        <p:txBody>
          <a:bodyPr>
            <a:normAutofit/>
          </a:bodyPr>
          <a:lstStyle/>
          <a:p>
            <a:pPr lvl="0"/>
            <a:r>
              <a:rPr lang="es-ES" b="1" dirty="0"/>
              <a:t>UPDATE</a:t>
            </a:r>
            <a:endParaRPr lang="es-E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F2EEA95-7543-A6CC-31AE-6B4DB3AE304C}"/>
              </a:ext>
            </a:extLst>
          </p:cNvPr>
          <p:cNvSpPr txBox="1">
            <a:spLocks noGrp="1"/>
          </p:cNvSpPr>
          <p:nvPr>
            <p:ph idx="1"/>
          </p:nvPr>
        </p:nvSpPr>
        <p:spPr>
          <a:xfrm>
            <a:off x="1653363" y="2176272"/>
            <a:ext cx="9367204" cy="4041648"/>
          </a:xfrm>
        </p:spPr>
        <p:txBody>
          <a:bodyPr anchor="t">
            <a:normAutofit/>
          </a:bodyPr>
          <a:lstStyle/>
          <a:p>
            <a:pPr marL="0" lvl="0" indent="0">
              <a:buNone/>
            </a:pPr>
            <a:r>
              <a:rPr lang="es-ES" sz="1700"/>
              <a:t>UPDATE &lt;TableName&gt;</a:t>
            </a:r>
          </a:p>
          <a:p>
            <a:pPr marL="0" lvl="0" indent="0">
              <a:buNone/>
            </a:pPr>
            <a:r>
              <a:rPr lang="es-ES" sz="1700"/>
              <a:t>SET </a:t>
            </a:r>
          </a:p>
          <a:p>
            <a:pPr marL="0" lvl="0" indent="0">
              <a:buNone/>
            </a:pPr>
            <a:r>
              <a:rPr lang="es-ES" sz="1700"/>
              <a:t>&lt;ColumnName&gt; = { expression | DEFAULT | NULL }</a:t>
            </a:r>
          </a:p>
          <a:p>
            <a:pPr marL="0" lvl="0" indent="0">
              <a:buNone/>
            </a:pPr>
            <a:r>
              <a:rPr lang="es-ES" sz="1700"/>
              <a:t>{,…n}</a:t>
            </a:r>
          </a:p>
          <a:p>
            <a:pPr marL="0" lvl="0" indent="0">
              <a:buNone/>
            </a:pPr>
            <a:r>
              <a:rPr lang="es-ES" sz="1700"/>
              <a:t>WHERE &lt;search_conditions&gt;;</a:t>
            </a:r>
          </a:p>
          <a:p>
            <a:pPr marL="0" lvl="0" indent="0">
              <a:buNone/>
            </a:pPr>
            <a:endParaRPr lang="es-ES" sz="1700"/>
          </a:p>
          <a:p>
            <a:pPr marL="0" lvl="0" indent="0">
              <a:buNone/>
            </a:pPr>
            <a:r>
              <a:rPr lang="es-ES" sz="1700"/>
              <a:t>UPDATE Sales.Promotion</a:t>
            </a:r>
          </a:p>
          <a:p>
            <a:pPr marL="0" lvl="0" indent="0">
              <a:buNone/>
            </a:pPr>
            <a:r>
              <a:rPr lang="es-ES" sz="1700"/>
              <a:t>SET Notes = FORMAT(Discount, 'P') + ' off ' + m.Name</a:t>
            </a:r>
          </a:p>
          <a:p>
            <a:pPr marL="0" lvl="0" indent="0">
              <a:buNone/>
            </a:pPr>
            <a:r>
              <a:rPr lang="es-ES" sz="1700"/>
              <a:t>FROM Product.ProductModel AS m</a:t>
            </a:r>
          </a:p>
          <a:p>
            <a:pPr marL="0" lvl="0" indent="0">
              <a:buNone/>
            </a:pPr>
            <a:r>
              <a:rPr lang="es-ES" sz="1700"/>
              <a:t>WHERE Notes IS NULL</a:t>
            </a:r>
          </a:p>
          <a:p>
            <a:pPr marL="0" lvl="0" indent="0">
              <a:buNone/>
            </a:pPr>
            <a:r>
              <a:rPr lang="es-ES" sz="1700"/>
              <a:t>    AND Sales.Promotion.ProductModelID = m.ProductModelID;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F0CF8-2632-9573-09CD-42F69220794A}"/>
              </a:ext>
            </a:extLst>
          </p:cNvPr>
          <p:cNvSpPr txBox="1">
            <a:spLocks noGrp="1"/>
          </p:cNvSpPr>
          <p:nvPr>
            <p:ph type="title"/>
          </p:nvPr>
        </p:nvSpPr>
        <p:spPr>
          <a:xfrm>
            <a:off x="1653363" y="365760"/>
            <a:ext cx="9367203" cy="1188720"/>
          </a:xfrm>
        </p:spPr>
        <p:txBody>
          <a:bodyPr>
            <a:normAutofit/>
          </a:bodyPr>
          <a:lstStyle/>
          <a:p>
            <a:pPr lvl="0"/>
            <a:r>
              <a:rPr lang="es-ES" sz="4100" b="1" dirty="0"/>
              <a:t>DELETE</a:t>
            </a:r>
            <a:endParaRPr lang="es-ES" sz="41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C60135EE-38B1-113A-E957-3A50B6941A41}"/>
              </a:ext>
            </a:extLst>
          </p:cNvPr>
          <p:cNvSpPr txBox="1">
            <a:spLocks noGrp="1"/>
          </p:cNvSpPr>
          <p:nvPr>
            <p:ph idx="1"/>
          </p:nvPr>
        </p:nvSpPr>
        <p:spPr>
          <a:xfrm>
            <a:off x="1653363" y="2176272"/>
            <a:ext cx="9367204" cy="4041648"/>
          </a:xfrm>
        </p:spPr>
        <p:txBody>
          <a:bodyPr anchor="t">
            <a:normAutofit/>
          </a:bodyPr>
          <a:lstStyle/>
          <a:p>
            <a:pPr lvl="0"/>
            <a:endParaRPr lang="en-US" sz="2400"/>
          </a:p>
          <a:p>
            <a:pPr marL="0" lvl="0" indent="0">
              <a:buNone/>
            </a:pPr>
            <a:endParaRPr lang="en-US" sz="2400"/>
          </a:p>
          <a:p>
            <a:pPr marL="0" lvl="0" indent="0">
              <a:buNone/>
            </a:pPr>
            <a:r>
              <a:rPr lang="en-US" sz="2400"/>
              <a:t>DELETE FROM Production.Product</a:t>
            </a:r>
          </a:p>
          <a:p>
            <a:pPr marL="0" lvl="0" indent="0">
              <a:buNone/>
            </a:pPr>
            <a:r>
              <a:rPr lang="en-US" sz="2400"/>
              <a:t>WHERE discontinued = 1;</a:t>
            </a:r>
          </a:p>
          <a:p>
            <a:pPr marL="0" lvl="0" indent="0">
              <a:buNone/>
            </a:pPr>
            <a:endParaRPr lang="en-US" sz="2400"/>
          </a:p>
          <a:p>
            <a:pPr marL="0" lvl="0" indent="0">
              <a:buNone/>
            </a:pPr>
            <a:r>
              <a:rPr lang="es-ES" sz="2400"/>
              <a:t>TRUNCATE TABLE Sales.Sample;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A833B-0A9F-4CBA-2D6D-E6EE3ECFF0B9}"/>
              </a:ext>
            </a:extLst>
          </p:cNvPr>
          <p:cNvSpPr txBox="1">
            <a:spLocks noGrp="1"/>
          </p:cNvSpPr>
          <p:nvPr>
            <p:ph type="title"/>
          </p:nvPr>
        </p:nvSpPr>
        <p:spPr>
          <a:xfrm>
            <a:off x="1653363" y="365760"/>
            <a:ext cx="9367203" cy="1188720"/>
          </a:xfrm>
        </p:spPr>
        <p:txBody>
          <a:bodyPr>
            <a:normAutofit/>
          </a:bodyPr>
          <a:lstStyle/>
          <a:p>
            <a:pPr lvl="0"/>
            <a:r>
              <a:rPr lang="es-ES" b="1"/>
              <a:t>Combinación de datos de varias tablas</a:t>
            </a:r>
            <a:endParaRPr lang="es-E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98B079F-D09D-7709-451F-32466A668498}"/>
              </a:ext>
            </a:extLst>
          </p:cNvPr>
          <p:cNvSpPr txBox="1">
            <a:spLocks noGrp="1"/>
          </p:cNvSpPr>
          <p:nvPr>
            <p:ph idx="1"/>
          </p:nvPr>
        </p:nvSpPr>
        <p:spPr>
          <a:xfrm>
            <a:off x="1653363" y="2176272"/>
            <a:ext cx="9367204" cy="4041648"/>
          </a:xfrm>
        </p:spPr>
        <p:txBody>
          <a:bodyPr anchor="t">
            <a:normAutofit/>
          </a:bodyPr>
          <a:lstStyle/>
          <a:p>
            <a:pPr marL="0" lvl="0" indent="0">
              <a:buNone/>
            </a:pPr>
            <a:endParaRPr lang="es-ES" sz="2400" dirty="0"/>
          </a:p>
          <a:p>
            <a:pPr marL="0" lvl="0" indent="0" algn="just">
              <a:buNone/>
            </a:pPr>
            <a:r>
              <a:rPr lang="es-ES" sz="2400" dirty="0"/>
              <a:t>MERGE modifica los datos en función de una o varias condiciones:</a:t>
            </a:r>
          </a:p>
          <a:p>
            <a:pPr marL="0" lvl="0" indent="0" algn="just">
              <a:buNone/>
            </a:pPr>
            <a:endParaRPr lang="es-ES" sz="2400" dirty="0"/>
          </a:p>
          <a:p>
            <a:pPr lvl="0" algn="just"/>
            <a:r>
              <a:rPr lang="es-ES" sz="2400" dirty="0"/>
              <a:t>Cuando los datos de origen tienen una fila coincidente en la tabla de destino, se pueden actualizar los datos de la tabla de destino.</a:t>
            </a:r>
          </a:p>
          <a:p>
            <a:pPr lvl="0" algn="just"/>
            <a:r>
              <a:rPr lang="es-ES" sz="2400" dirty="0"/>
              <a:t>Cuando los datos de origen no tienen ninguna coincidencia en el destino, se pueden insertar datos en la tabla de destino.</a:t>
            </a:r>
          </a:p>
          <a:p>
            <a:pPr lvl="0" algn="just"/>
            <a:r>
              <a:rPr lang="es-ES" sz="2400" dirty="0"/>
              <a:t>Cuando los datos de destino no tienen ninguna coincidencia en el origen, se pueden eliminar los datos de destino.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Fondo de espacio de trabajo">
            <a:extLst>
              <a:ext uri="{FF2B5EF4-FFF2-40B4-BE49-F238E27FC236}">
                <a16:creationId xmlns:a16="http://schemas.microsoft.com/office/drawing/2014/main" id="{0D6E8084-CDB8-75D3-1985-F3C352917C01}"/>
              </a:ext>
            </a:extLst>
          </p:cNvPr>
          <p:cNvPicPr>
            <a:picLocks noChangeAspect="1"/>
          </p:cNvPicPr>
          <p:nvPr/>
        </p:nvPicPr>
        <p:blipFill rotWithShape="1">
          <a:blip r:embed="rId2"/>
          <a:srcRect l="5766" r="25198" b="9089"/>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ítulo 1">
            <a:extLst>
              <a:ext uri="{FF2B5EF4-FFF2-40B4-BE49-F238E27FC236}">
                <a16:creationId xmlns:a16="http://schemas.microsoft.com/office/drawing/2014/main" id="{3AF33CBD-912C-2BDF-31FF-0C0102660D6B}"/>
              </a:ext>
            </a:extLst>
          </p:cNvPr>
          <p:cNvSpPr txBox="1">
            <a:spLocks noGrp="1"/>
          </p:cNvSpPr>
          <p:nvPr>
            <p:ph type="title"/>
          </p:nvPr>
        </p:nvSpPr>
        <p:spPr>
          <a:xfrm>
            <a:off x="841248" y="797442"/>
            <a:ext cx="6270964" cy="2390459"/>
          </a:xfrm>
          <a:prstGeom prst="rect">
            <a:avLst/>
          </a:prstGeom>
        </p:spPr>
        <p:txBody>
          <a:bodyPr vert="horz" lIns="91440" tIns="45720" rIns="91440" bIns="45720" rtlCol="0" anchor="b">
            <a:normAutofit/>
          </a:bodyPr>
          <a:lstStyle/>
          <a:p>
            <a:pPr lvl="0">
              <a:spcBef>
                <a:spcPct val="0"/>
              </a:spcBef>
            </a:pPr>
            <a:r>
              <a:rPr lang="en-US" sz="5400" dirty="0" err="1">
                <a:solidFill>
                  <a:schemeClr val="tx1"/>
                </a:solidFill>
                <a:latin typeface="+mj-lt"/>
                <a:ea typeface="+mj-ea"/>
                <a:cs typeface="+mj-cs"/>
              </a:rPr>
              <a:t>Tarea</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Modificar</a:t>
            </a:r>
            <a:r>
              <a:rPr lang="en-US" sz="5400" dirty="0">
                <a:solidFill>
                  <a:schemeClr val="tx1"/>
                </a:solidFill>
                <a:latin typeface="+mj-lt"/>
                <a:ea typeface="+mj-ea"/>
                <a:cs typeface="+mj-cs"/>
              </a:rPr>
              <a:t> </a:t>
            </a:r>
            <a:r>
              <a:rPr lang="en-US" sz="5400" dirty="0" err="1">
                <a:solidFill>
                  <a:schemeClr val="tx1"/>
                </a:solidFill>
                <a:latin typeface="+mj-lt"/>
                <a:ea typeface="+mj-ea"/>
                <a:cs typeface="+mj-cs"/>
              </a:rPr>
              <a:t>datos</a:t>
            </a:r>
            <a:endParaRPr lang="en-US" sz="5400" dirty="0">
              <a:solidFill>
                <a:schemeClr val="tx1"/>
              </a:solidFill>
              <a:latin typeface="+mj-lt"/>
              <a:ea typeface="+mj-ea"/>
              <a:cs typeface="+mj-cs"/>
            </a:endParaRPr>
          </a:p>
        </p:txBody>
      </p:sp>
      <p:sp>
        <p:nvSpPr>
          <p:cNvPr id="26" name="Freeform: Shape 25">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55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C560EB-D5A8-674E-1F4C-8C14EF8A62FA}"/>
              </a:ext>
            </a:extLst>
          </p:cNvPr>
          <p:cNvSpPr txBox="1">
            <a:spLocks noGrp="1"/>
          </p:cNvSpPr>
          <p:nvPr>
            <p:ph type="title"/>
          </p:nvPr>
        </p:nvSpPr>
        <p:spPr>
          <a:xfrm>
            <a:off x="1653363" y="365760"/>
            <a:ext cx="9367203" cy="1188720"/>
          </a:xfrm>
        </p:spPr>
        <p:txBody>
          <a:bodyPr>
            <a:normAutofit/>
          </a:bodyPr>
          <a:lstStyle/>
          <a:p>
            <a:pPr lvl="0"/>
            <a:r>
              <a:rPr lang="es-ES" b="1" dirty="0"/>
              <a:t>BUENAS PRÁCTICAS</a:t>
            </a:r>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8D2B0DBF-5912-DA7F-8FD8-D1E51DA06F8F}"/>
              </a:ext>
            </a:extLst>
          </p:cNvPr>
          <p:cNvSpPr txBox="1">
            <a:spLocks noGrp="1"/>
          </p:cNvSpPr>
          <p:nvPr>
            <p:ph idx="1"/>
          </p:nvPr>
        </p:nvSpPr>
        <p:spPr>
          <a:xfrm>
            <a:off x="1653363" y="2176272"/>
            <a:ext cx="9367204" cy="4041648"/>
          </a:xfrm>
        </p:spPr>
        <p:txBody>
          <a:bodyPr anchor="t">
            <a:normAutofit/>
          </a:bodyPr>
          <a:lstStyle/>
          <a:p>
            <a:pPr lvl="0" algn="just"/>
            <a:r>
              <a:rPr lang="es-ES" sz="2400" dirty="0"/>
              <a:t>Poner en mayúsculas las palabras clave, como SELECT, FROM, AS, etc. La utilización de mayúsculas para las palabras clave es una convención de uso frecuente que facilita la búsqueda de cada cláusula en una instrucción compleja.</a:t>
            </a:r>
          </a:p>
          <a:p>
            <a:pPr lvl="0" algn="just"/>
            <a:r>
              <a:rPr lang="es-ES" sz="2400" dirty="0"/>
              <a:t>Iniciar una nueva línea para cada cláusula principal de una instrucción.</a:t>
            </a:r>
          </a:p>
          <a:p>
            <a:pPr lvl="0" algn="just"/>
            <a:r>
              <a:rPr lang="es-ES" sz="2400" dirty="0"/>
              <a:t>Si la lista SELECT contiene más de unas pocas columnas, expresiones o alias, considerar la posibilidad de enumerar cada columna en su propia línea.</a:t>
            </a:r>
          </a:p>
          <a:p>
            <a:pPr lvl="0" algn="just"/>
            <a:r>
              <a:rPr lang="es-ES" sz="2400" dirty="0"/>
              <a:t>Aplicar sangría a las líneas que contienen </a:t>
            </a:r>
            <a:r>
              <a:rPr lang="es-ES" sz="2400" dirty="0" err="1"/>
              <a:t>subcláusulas</a:t>
            </a:r>
            <a:r>
              <a:rPr lang="es-ES" sz="2400" dirty="0"/>
              <a:t> o columnas para dejar claro qué código pertenece a cada cláusula principal.</a:t>
            </a:r>
          </a:p>
          <a:p>
            <a:pPr lvl="0"/>
            <a:endParaRPr 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2B45A9-DA4C-1E82-F0DE-FB255240AA4D}"/>
              </a:ext>
            </a:extLst>
          </p:cNvPr>
          <p:cNvSpPr txBox="1">
            <a:spLocks noGrp="1"/>
          </p:cNvSpPr>
          <p:nvPr>
            <p:ph type="title"/>
          </p:nvPr>
        </p:nvSpPr>
        <p:spPr>
          <a:xfrm>
            <a:off x="1653363" y="365760"/>
            <a:ext cx="9367203" cy="1188720"/>
          </a:xfrm>
        </p:spPr>
        <p:txBody>
          <a:bodyPr>
            <a:normAutofit/>
          </a:bodyPr>
          <a:lstStyle/>
          <a:p>
            <a:pPr lvl="0"/>
            <a:r>
              <a:rPr lang="es-ES" b="1"/>
              <a:t>CAST y TRY_CAST</a:t>
            </a:r>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7FF064FB-E23F-E9F7-2649-A63C802D4815}"/>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CAST convierte un valor en un tipo de datos especifico si dicho valor es compatible con el tipo de dato de destino. Si no es compatible, se devuelve un error.</a:t>
            </a:r>
          </a:p>
          <a:p>
            <a:pPr lvl="0"/>
            <a:endParaRPr lang="es-ES" sz="2400" dirty="0"/>
          </a:p>
          <a:p>
            <a:pPr marL="0" lvl="0" indent="0">
              <a:buNone/>
            </a:pPr>
            <a:r>
              <a:rPr lang="en-US" sz="2400" dirty="0"/>
              <a:t>SELECT CAST(</a:t>
            </a:r>
            <a:r>
              <a:rPr lang="en-US" sz="2400" dirty="0" err="1"/>
              <a:t>ProductID</a:t>
            </a:r>
            <a:r>
              <a:rPr lang="en-US" sz="2400" dirty="0"/>
              <a:t> AS varchar(4)) + ': ' + Name AS ProductName</a:t>
            </a:r>
          </a:p>
          <a:p>
            <a:pPr marL="0" lvl="0" indent="0">
              <a:buNone/>
            </a:pPr>
            <a:r>
              <a:rPr lang="en-US" sz="2400" dirty="0"/>
              <a:t>FROM </a:t>
            </a:r>
            <a:r>
              <a:rPr lang="en-US" sz="2400" dirty="0" err="1"/>
              <a:t>Production.Product</a:t>
            </a:r>
            <a:r>
              <a:rPr lang="en-US" sz="2400" dirty="0"/>
              <a:t>;</a:t>
            </a:r>
            <a:endParaRPr lang="es-E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0F01A69-BE5C-C561-DB02-7420F5EF0AFA}"/>
              </a:ext>
            </a:extLst>
          </p:cNvPr>
          <p:cNvSpPr txBox="1">
            <a:spLocks noGrp="1"/>
          </p:cNvSpPr>
          <p:nvPr>
            <p:ph type="title"/>
          </p:nvPr>
        </p:nvSpPr>
        <p:spPr>
          <a:xfrm>
            <a:off x="1653363" y="365760"/>
            <a:ext cx="9367203" cy="1188720"/>
          </a:xfrm>
        </p:spPr>
        <p:txBody>
          <a:bodyPr>
            <a:normAutofit/>
          </a:bodyPr>
          <a:lstStyle/>
          <a:p>
            <a:pPr lvl="0"/>
            <a:r>
              <a:rPr lang="es-ES" b="1"/>
              <a:t>PARSE y TRY_PARSE</a:t>
            </a:r>
            <a:endParaRPr lang="es-ES"/>
          </a:p>
        </p:txBody>
      </p:sp>
      <p:sp>
        <p:nvSpPr>
          <p:cNvPr id="19" name="Freeform: Shape 1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0B2E915E-72BF-707D-F94A-661DFA7A4C27}"/>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PARSE está diseñada para convertir cadenas que representan valores numéricos o fecha y hora. Por ejemplo, considere la siguiente consulta (que usa valores literales en lugar de valores de columnas de una tabla)</a:t>
            </a:r>
            <a:endParaRPr lang="en-US" sz="2400" dirty="0"/>
          </a:p>
          <a:p>
            <a:pPr marL="0" lvl="0" indent="0">
              <a:buNone/>
            </a:pPr>
            <a:endParaRPr lang="en-US" sz="2400" dirty="0"/>
          </a:p>
          <a:p>
            <a:pPr marL="0" lvl="0" indent="0">
              <a:buNone/>
            </a:pPr>
            <a:r>
              <a:rPr lang="en-US" sz="2400" dirty="0"/>
              <a:t>SELECT PARSE('01/01/2021' AS date) AS </a:t>
            </a:r>
            <a:r>
              <a:rPr lang="en-US" sz="2400" dirty="0" err="1"/>
              <a:t>DateValue</a:t>
            </a:r>
            <a:r>
              <a:rPr lang="en-US" sz="2400" dirty="0"/>
              <a:t>,</a:t>
            </a:r>
          </a:p>
          <a:p>
            <a:pPr marL="0" lvl="0" indent="0">
              <a:buNone/>
            </a:pPr>
            <a:r>
              <a:rPr lang="en-US" sz="2400" dirty="0"/>
              <a:t>PARSE('$199.99' AS money) AS </a:t>
            </a:r>
            <a:r>
              <a:rPr lang="en-US" sz="2400" dirty="0" err="1"/>
              <a:t>MoneyValue</a:t>
            </a:r>
            <a:r>
              <a:rPr lang="en-US" sz="2400" dirty="0"/>
              <a:t>;</a:t>
            </a:r>
            <a:endParaRPr lang="es-E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a:t>ISNULL</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lgn="just">
              <a:buNone/>
            </a:pPr>
            <a:r>
              <a:rPr lang="es-ES" sz="2400" dirty="0"/>
              <a:t>La función ISNULL toma dos argumentos. El primero es la expresión que estamos probando. Si el valor de ese primer argumento es NULL, la función devuelve el segundo argumento. Si la primera expresión no es NULL, se devuelve sin cambios.</a:t>
            </a:r>
          </a:p>
          <a:p>
            <a:pPr lvl="0"/>
            <a:endParaRPr lang="es-ES" sz="2400" dirty="0"/>
          </a:p>
          <a:p>
            <a:pPr marL="0" lvl="0" indent="0">
              <a:buNone/>
            </a:pPr>
            <a:r>
              <a:rPr lang="en-US" sz="2400" dirty="0"/>
              <a:t>SELECT FirstName,</a:t>
            </a:r>
          </a:p>
          <a:p>
            <a:pPr marL="0" lvl="0" indent="0">
              <a:buNone/>
            </a:pPr>
            <a:r>
              <a:rPr lang="en-US" sz="2400" dirty="0"/>
              <a:t>      ISNULL(</a:t>
            </a:r>
            <a:r>
              <a:rPr lang="en-US" sz="2400" dirty="0" err="1"/>
              <a:t>MiddleName</a:t>
            </a:r>
            <a:r>
              <a:rPr lang="en-US" sz="2400" dirty="0"/>
              <a:t>, 'None') AS </a:t>
            </a:r>
            <a:r>
              <a:rPr lang="en-US" sz="2400" dirty="0" err="1"/>
              <a:t>MiddleIfAny</a:t>
            </a:r>
            <a:r>
              <a:rPr lang="en-US" sz="2400" dirty="0"/>
              <a:t>,</a:t>
            </a:r>
          </a:p>
          <a:p>
            <a:pPr marL="0" lvl="0" indent="0">
              <a:buNone/>
            </a:pPr>
            <a:r>
              <a:rPr lang="en-US" sz="2400" dirty="0"/>
              <a:t>      </a:t>
            </a:r>
            <a:r>
              <a:rPr lang="en-US" sz="2400" dirty="0" err="1"/>
              <a:t>LastName</a:t>
            </a:r>
            <a:endParaRPr lang="en-US" sz="2400" dirty="0"/>
          </a:p>
          <a:p>
            <a:pPr marL="0" lvl="0" indent="0">
              <a:buNone/>
            </a:pPr>
            <a:r>
              <a:rPr lang="en-US" sz="2400" dirty="0"/>
              <a:t>FROM </a:t>
            </a:r>
            <a:r>
              <a:rPr lang="en-US" sz="2400" dirty="0" err="1"/>
              <a:t>Sales.Customer</a:t>
            </a:r>
            <a:r>
              <a:rPr lang="en-US" sz="2400" dirty="0"/>
              <a:t>;</a:t>
            </a:r>
            <a:endParaRPr lang="es-E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010D8E-4319-0D15-FF45-AF99092AFFD5}"/>
              </a:ext>
            </a:extLst>
          </p:cNvPr>
          <p:cNvSpPr txBox="1">
            <a:spLocks noGrp="1"/>
          </p:cNvSpPr>
          <p:nvPr>
            <p:ph type="title"/>
          </p:nvPr>
        </p:nvSpPr>
        <p:spPr>
          <a:xfrm>
            <a:off x="1653363" y="365760"/>
            <a:ext cx="9367203" cy="1188720"/>
          </a:xfrm>
        </p:spPr>
        <p:txBody>
          <a:bodyPr>
            <a:normAutofit/>
          </a:bodyPr>
          <a:lstStyle/>
          <a:p>
            <a:pPr lvl="0"/>
            <a:r>
              <a:rPr lang="es-ES" b="1" dirty="0"/>
              <a:t>NULLIF</a:t>
            </a:r>
          </a:p>
        </p:txBody>
      </p:sp>
      <p:sp>
        <p:nvSpPr>
          <p:cNvPr id="10" name="Freeform: Shape 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E8BB3E77-A3B8-A8E3-EA42-E3853D953757}"/>
              </a:ext>
            </a:extLst>
          </p:cNvPr>
          <p:cNvSpPr txBox="1">
            <a:spLocks noGrp="1"/>
          </p:cNvSpPr>
          <p:nvPr>
            <p:ph idx="1"/>
          </p:nvPr>
        </p:nvSpPr>
        <p:spPr>
          <a:xfrm>
            <a:off x="1653363" y="2176272"/>
            <a:ext cx="9367204" cy="4041648"/>
          </a:xfrm>
        </p:spPr>
        <p:txBody>
          <a:bodyPr anchor="t">
            <a:normAutofit/>
          </a:bodyPr>
          <a:lstStyle/>
          <a:p>
            <a:pPr marL="0" lvl="0" indent="0">
              <a:buNone/>
            </a:pPr>
            <a:r>
              <a:rPr lang="es-ES" sz="2400" dirty="0"/>
              <a:t>La función NULLIF permite devolver NULL en determinadas condiciones. Esta función tiene aplicaciones útiles en áreas como la limpieza de datos, cuando se quiere reemplazar los registros en blanco por NULL.</a:t>
            </a:r>
          </a:p>
          <a:p>
            <a:pPr lvl="0"/>
            <a:endParaRPr lang="es-ES" sz="2400" dirty="0"/>
          </a:p>
          <a:p>
            <a:pPr marL="0" lvl="0" indent="0">
              <a:buNone/>
            </a:pPr>
            <a:r>
              <a:rPr lang="en-US" sz="2400" dirty="0"/>
              <a:t>SELECT </a:t>
            </a:r>
            <a:r>
              <a:rPr lang="en-US" sz="2400" dirty="0" err="1"/>
              <a:t>SalesOrderID</a:t>
            </a:r>
            <a:r>
              <a:rPr lang="en-US" sz="2400" dirty="0"/>
              <a:t>,</a:t>
            </a:r>
          </a:p>
          <a:p>
            <a:pPr marL="0" lvl="0" indent="0">
              <a:buNone/>
            </a:pPr>
            <a:r>
              <a:rPr lang="en-US" sz="2400" dirty="0"/>
              <a:t>     </a:t>
            </a:r>
            <a:r>
              <a:rPr lang="en-US" sz="2400" dirty="0" err="1"/>
              <a:t>ProductID</a:t>
            </a:r>
            <a:r>
              <a:rPr lang="en-US" sz="2400" dirty="0"/>
              <a:t>,</a:t>
            </a:r>
          </a:p>
          <a:p>
            <a:pPr marL="0" lvl="0" indent="0">
              <a:buNone/>
            </a:pPr>
            <a:r>
              <a:rPr lang="en-US" sz="2400" dirty="0"/>
              <a:t>     </a:t>
            </a:r>
            <a:r>
              <a:rPr lang="en-US" sz="2400" dirty="0" err="1"/>
              <a:t>UnitPrice</a:t>
            </a:r>
            <a:r>
              <a:rPr lang="en-US" sz="2400" dirty="0"/>
              <a:t>,</a:t>
            </a:r>
          </a:p>
          <a:p>
            <a:pPr marL="0" lvl="0" indent="0">
              <a:buNone/>
            </a:pPr>
            <a:r>
              <a:rPr lang="en-US" sz="2400" dirty="0"/>
              <a:t>     NULLIF(</a:t>
            </a:r>
            <a:r>
              <a:rPr lang="en-US" sz="2400" dirty="0" err="1"/>
              <a:t>UnitPriceDiscount</a:t>
            </a:r>
            <a:r>
              <a:rPr lang="en-US" sz="2400" dirty="0"/>
              <a:t>, 0) AS Discount</a:t>
            </a:r>
          </a:p>
          <a:p>
            <a:pPr marL="0" lvl="0" indent="0">
              <a:buNone/>
            </a:pPr>
            <a:r>
              <a:rPr lang="en-US" sz="2400" dirty="0"/>
              <a:t>FROM </a:t>
            </a:r>
            <a:r>
              <a:rPr lang="en-US" sz="2400" dirty="0" err="1"/>
              <a:t>Sales.SalesOrderDetail</a:t>
            </a:r>
            <a:r>
              <a:rPr lang="en-US" sz="2400" dirty="0"/>
              <a:t>;</a:t>
            </a:r>
            <a:endParaRPr lang="es-ES" sz="2400" dirty="0"/>
          </a:p>
        </p:txBody>
      </p:sp>
    </p:spTree>
    <p:extLst>
      <p:ext uri="{BB962C8B-B14F-4D97-AF65-F5344CB8AC3E}">
        <p14:creationId xmlns:p14="http://schemas.microsoft.com/office/powerpoint/2010/main" val="28898997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2097</Words>
  <Application>Microsoft Office PowerPoint</Application>
  <PresentationFormat>Panorámica</PresentationFormat>
  <Paragraphs>289</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Calibri Light</vt:lpstr>
      <vt:lpstr>Tema de Office</vt:lpstr>
      <vt:lpstr>El lenguaje SQL </vt:lpstr>
      <vt:lpstr>Datos relacionales</vt:lpstr>
      <vt:lpstr>Tipos de instrucciones SQL</vt:lpstr>
      <vt:lpstr>La clausula SELECT</vt:lpstr>
      <vt:lpstr>BUENAS PRÁCTICAS</vt:lpstr>
      <vt:lpstr>CAST y TRY_CAST</vt:lpstr>
      <vt:lpstr>PARSE y TRY_PARSE</vt:lpstr>
      <vt:lpstr>ISNULL</vt:lpstr>
      <vt:lpstr>NULLIF</vt:lpstr>
      <vt:lpstr>COALESCE</vt:lpstr>
      <vt:lpstr>Tarea: Trabajar con instrucciones SELECT</vt:lpstr>
      <vt:lpstr>ORDER BY</vt:lpstr>
      <vt:lpstr>TOP</vt:lpstr>
      <vt:lpstr>WITH TIES</vt:lpstr>
      <vt:lpstr>PERCENT</vt:lpstr>
      <vt:lpstr>DISTINCT</vt:lpstr>
      <vt:lpstr>WHERE</vt:lpstr>
      <vt:lpstr>Operadores de comparación</vt:lpstr>
      <vt:lpstr>BETWEEN Y LIKE</vt:lpstr>
      <vt:lpstr>Tarea: Ordenar y filtrar los resultados de una consulta</vt:lpstr>
      <vt:lpstr>Combinación de varias tablas con JOIN en T-SQL</vt:lpstr>
      <vt:lpstr>Presentación de PowerPoint</vt:lpstr>
      <vt:lpstr>INNER JOIN</vt:lpstr>
      <vt:lpstr>OUTER JOIN</vt:lpstr>
      <vt:lpstr>CROSS JOIN </vt:lpstr>
      <vt:lpstr>Tarea: Consulta de varias tablas con combinaciones</vt:lpstr>
      <vt:lpstr>SUBCONSULTAS</vt:lpstr>
      <vt:lpstr>SUBCONSULTAS</vt:lpstr>
      <vt:lpstr>SUBCONSULTAS ESCALARES</vt:lpstr>
      <vt:lpstr>SUBCONSULTAS MULTIVALOR</vt:lpstr>
      <vt:lpstr>SUBCONSULTAS INDEPENDIENTES Y CORRELACIONADAS</vt:lpstr>
      <vt:lpstr>EXISTS</vt:lpstr>
      <vt:lpstr>Tarea: Uso de subconsultas</vt:lpstr>
      <vt:lpstr>Uso de funciones escalares</vt:lpstr>
      <vt:lpstr>Funciones lógicas</vt:lpstr>
      <vt:lpstr>CHOOSE</vt:lpstr>
      <vt:lpstr>Funciones de categoría</vt:lpstr>
      <vt:lpstr>Funciones de conjuntos de filas</vt:lpstr>
      <vt:lpstr>Uso de funciones de agregado</vt:lpstr>
      <vt:lpstr>GROUP BY</vt:lpstr>
      <vt:lpstr>ORDEN DE LAS CLAUSULAS</vt:lpstr>
      <vt:lpstr>HAVING</vt:lpstr>
      <vt:lpstr>Tarea: Uso de funciones integradas</vt:lpstr>
      <vt:lpstr>INSERT</vt:lpstr>
      <vt:lpstr>INSERT ... SELECT</vt:lpstr>
      <vt:lpstr>UPDATE</vt:lpstr>
      <vt:lpstr>DELETE</vt:lpstr>
      <vt:lpstr>Combinación de datos de varias tablas</vt:lpstr>
      <vt:lpstr>Tarea: Modificar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Jorge Lopez</dc:creator>
  <cp:lastModifiedBy>Jorge Lopez</cp:lastModifiedBy>
  <cp:revision>8</cp:revision>
  <dcterms:created xsi:type="dcterms:W3CDTF">2021-11-06T17:42:24Z</dcterms:created>
  <dcterms:modified xsi:type="dcterms:W3CDTF">2023-02-06T09:27:47Z</dcterms:modified>
</cp:coreProperties>
</file>