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5" r:id="rId18"/>
    <p:sldId id="272" r:id="rId19"/>
    <p:sldId id="276" r:id="rId20"/>
    <p:sldId id="273" r:id="rId21"/>
    <p:sldId id="274"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85D47-2487-B180-8683-44C23FCD115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435496F-B280-47D4-31E8-C1AECBAA66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D5A4189-5D6D-BD2B-F3B2-A1CF92C2EB91}"/>
              </a:ext>
            </a:extLst>
          </p:cNvPr>
          <p:cNvSpPr>
            <a:spLocks noGrp="1"/>
          </p:cNvSpPr>
          <p:nvPr>
            <p:ph type="dt" sz="half" idx="10"/>
          </p:nvPr>
        </p:nvSpPr>
        <p:spPr/>
        <p:txBody>
          <a:bodyPr/>
          <a:lstStyle/>
          <a:p>
            <a:fld id="{07B54D71-93FF-4FE9-8FBA-4F7CF4208026}" type="datetimeFigureOut">
              <a:rPr lang="es-ES" smtClean="0"/>
              <a:t>13/02/2023</a:t>
            </a:fld>
            <a:endParaRPr lang="es-ES"/>
          </a:p>
        </p:txBody>
      </p:sp>
      <p:sp>
        <p:nvSpPr>
          <p:cNvPr id="5" name="Marcador de pie de página 4">
            <a:extLst>
              <a:ext uri="{FF2B5EF4-FFF2-40B4-BE49-F238E27FC236}">
                <a16:creationId xmlns:a16="http://schemas.microsoft.com/office/drawing/2014/main" id="{600B25A6-4A1B-CFC8-46DA-40F631F244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AAD1281-DD59-0546-3379-C6CF706CE1DC}"/>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15787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28A00-804D-EEA8-9D8B-39D2119796D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85B4B73-387B-794C-5AFC-6866252530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05449C5-758F-6D07-CDF6-C3ED1187206B}"/>
              </a:ext>
            </a:extLst>
          </p:cNvPr>
          <p:cNvSpPr>
            <a:spLocks noGrp="1"/>
          </p:cNvSpPr>
          <p:nvPr>
            <p:ph type="dt" sz="half" idx="10"/>
          </p:nvPr>
        </p:nvSpPr>
        <p:spPr/>
        <p:txBody>
          <a:bodyPr/>
          <a:lstStyle/>
          <a:p>
            <a:fld id="{07B54D71-93FF-4FE9-8FBA-4F7CF4208026}" type="datetimeFigureOut">
              <a:rPr lang="es-ES" smtClean="0"/>
              <a:t>13/02/2023</a:t>
            </a:fld>
            <a:endParaRPr lang="es-ES"/>
          </a:p>
        </p:txBody>
      </p:sp>
      <p:sp>
        <p:nvSpPr>
          <p:cNvPr id="5" name="Marcador de pie de página 4">
            <a:extLst>
              <a:ext uri="{FF2B5EF4-FFF2-40B4-BE49-F238E27FC236}">
                <a16:creationId xmlns:a16="http://schemas.microsoft.com/office/drawing/2014/main" id="{B9AEB500-70CE-93D4-21F5-E2E07CC287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0C65A5B-3B4B-CC99-59BF-39BAE6318DED}"/>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17443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53E9A91-CE54-33A6-AC97-2D84058CC20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29864DA-94E5-70D8-9911-2F4DF365598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5C47145-ED02-094E-8063-874BB375FC62}"/>
              </a:ext>
            </a:extLst>
          </p:cNvPr>
          <p:cNvSpPr>
            <a:spLocks noGrp="1"/>
          </p:cNvSpPr>
          <p:nvPr>
            <p:ph type="dt" sz="half" idx="10"/>
          </p:nvPr>
        </p:nvSpPr>
        <p:spPr/>
        <p:txBody>
          <a:bodyPr/>
          <a:lstStyle/>
          <a:p>
            <a:fld id="{07B54D71-93FF-4FE9-8FBA-4F7CF4208026}" type="datetimeFigureOut">
              <a:rPr lang="es-ES" smtClean="0"/>
              <a:t>13/02/2023</a:t>
            </a:fld>
            <a:endParaRPr lang="es-ES"/>
          </a:p>
        </p:txBody>
      </p:sp>
      <p:sp>
        <p:nvSpPr>
          <p:cNvPr id="5" name="Marcador de pie de página 4">
            <a:extLst>
              <a:ext uri="{FF2B5EF4-FFF2-40B4-BE49-F238E27FC236}">
                <a16:creationId xmlns:a16="http://schemas.microsoft.com/office/drawing/2014/main" id="{E58CAEA0-450C-57D0-DD83-158ED735C74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DCE36B3-8170-69FD-34A0-1B928BF72E6A}"/>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178229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CFC9D-08F9-8D30-D00C-9860CFFFBFE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560AC43-F284-2EC8-6DEF-53251EB9722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2C65094-F9F3-52D2-7B4A-D0148F6030C8}"/>
              </a:ext>
            </a:extLst>
          </p:cNvPr>
          <p:cNvSpPr>
            <a:spLocks noGrp="1"/>
          </p:cNvSpPr>
          <p:nvPr>
            <p:ph type="dt" sz="half" idx="10"/>
          </p:nvPr>
        </p:nvSpPr>
        <p:spPr/>
        <p:txBody>
          <a:bodyPr/>
          <a:lstStyle/>
          <a:p>
            <a:fld id="{07B54D71-93FF-4FE9-8FBA-4F7CF4208026}" type="datetimeFigureOut">
              <a:rPr lang="es-ES" smtClean="0"/>
              <a:t>13/02/2023</a:t>
            </a:fld>
            <a:endParaRPr lang="es-ES"/>
          </a:p>
        </p:txBody>
      </p:sp>
      <p:sp>
        <p:nvSpPr>
          <p:cNvPr id="5" name="Marcador de pie de página 4">
            <a:extLst>
              <a:ext uri="{FF2B5EF4-FFF2-40B4-BE49-F238E27FC236}">
                <a16:creationId xmlns:a16="http://schemas.microsoft.com/office/drawing/2014/main" id="{0B3D9D36-8676-F0AC-3E76-A237003E7E6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50FD87F-282C-C19E-DD6D-B683EDE563F8}"/>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88014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61AC68-76D9-6354-FF9E-0C224B78632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4D4C357-E28E-5FE1-5801-9BE7197FF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922E3D-38A2-7C92-B33E-419F39804888}"/>
              </a:ext>
            </a:extLst>
          </p:cNvPr>
          <p:cNvSpPr>
            <a:spLocks noGrp="1"/>
          </p:cNvSpPr>
          <p:nvPr>
            <p:ph type="dt" sz="half" idx="10"/>
          </p:nvPr>
        </p:nvSpPr>
        <p:spPr/>
        <p:txBody>
          <a:bodyPr/>
          <a:lstStyle/>
          <a:p>
            <a:fld id="{07B54D71-93FF-4FE9-8FBA-4F7CF4208026}" type="datetimeFigureOut">
              <a:rPr lang="es-ES" smtClean="0"/>
              <a:t>13/02/2023</a:t>
            </a:fld>
            <a:endParaRPr lang="es-ES"/>
          </a:p>
        </p:txBody>
      </p:sp>
      <p:sp>
        <p:nvSpPr>
          <p:cNvPr id="5" name="Marcador de pie de página 4">
            <a:extLst>
              <a:ext uri="{FF2B5EF4-FFF2-40B4-BE49-F238E27FC236}">
                <a16:creationId xmlns:a16="http://schemas.microsoft.com/office/drawing/2014/main" id="{E44B1B2E-608E-4173-478E-3FC04551A9A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EDE3812-13DC-7432-223A-8EAB109B922E}"/>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90115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92143-75EA-3964-771B-196E9522104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8E26D23-B3EA-864D-1E67-7BFBAD23D8B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7A03352-1C32-15BB-1268-9234AE42F63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A12B4AF-347E-D812-0E52-5E676C5377C0}"/>
              </a:ext>
            </a:extLst>
          </p:cNvPr>
          <p:cNvSpPr>
            <a:spLocks noGrp="1"/>
          </p:cNvSpPr>
          <p:nvPr>
            <p:ph type="dt" sz="half" idx="10"/>
          </p:nvPr>
        </p:nvSpPr>
        <p:spPr/>
        <p:txBody>
          <a:bodyPr/>
          <a:lstStyle/>
          <a:p>
            <a:fld id="{07B54D71-93FF-4FE9-8FBA-4F7CF4208026}" type="datetimeFigureOut">
              <a:rPr lang="es-ES" smtClean="0"/>
              <a:t>13/02/2023</a:t>
            </a:fld>
            <a:endParaRPr lang="es-ES"/>
          </a:p>
        </p:txBody>
      </p:sp>
      <p:sp>
        <p:nvSpPr>
          <p:cNvPr id="6" name="Marcador de pie de página 5">
            <a:extLst>
              <a:ext uri="{FF2B5EF4-FFF2-40B4-BE49-F238E27FC236}">
                <a16:creationId xmlns:a16="http://schemas.microsoft.com/office/drawing/2014/main" id="{C9F488CA-C837-57E7-B591-D8699292CF8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E0CCEE-98F1-B3A0-D6DE-DF882B192F97}"/>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356406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2E0FB-EF6F-8C41-1072-39207ADC02A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99F3E1C-114A-0C79-1B86-E4C27222F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711F6FA-5BDD-275A-145A-D58FF938998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AFC90B9-B0FB-D0BC-8715-EC404DD9D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0F10651-F129-9C16-FC3C-3704D12A731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F60C949-407B-D963-4A44-7DFE9293CB1C}"/>
              </a:ext>
            </a:extLst>
          </p:cNvPr>
          <p:cNvSpPr>
            <a:spLocks noGrp="1"/>
          </p:cNvSpPr>
          <p:nvPr>
            <p:ph type="dt" sz="half" idx="10"/>
          </p:nvPr>
        </p:nvSpPr>
        <p:spPr/>
        <p:txBody>
          <a:bodyPr/>
          <a:lstStyle/>
          <a:p>
            <a:fld id="{07B54D71-93FF-4FE9-8FBA-4F7CF4208026}" type="datetimeFigureOut">
              <a:rPr lang="es-ES" smtClean="0"/>
              <a:t>13/02/2023</a:t>
            </a:fld>
            <a:endParaRPr lang="es-ES"/>
          </a:p>
        </p:txBody>
      </p:sp>
      <p:sp>
        <p:nvSpPr>
          <p:cNvPr id="8" name="Marcador de pie de página 7">
            <a:extLst>
              <a:ext uri="{FF2B5EF4-FFF2-40B4-BE49-F238E27FC236}">
                <a16:creationId xmlns:a16="http://schemas.microsoft.com/office/drawing/2014/main" id="{6185B589-0496-B504-A415-9C10A8CAB2C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AD6637B-1B6E-C3CA-F0D6-59F0D43AEF6C}"/>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60704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C437B-634C-76DC-FC3A-48C0132E125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B28F0D6-CBDB-FCAB-C4E4-53980AEC9DCF}"/>
              </a:ext>
            </a:extLst>
          </p:cNvPr>
          <p:cNvSpPr>
            <a:spLocks noGrp="1"/>
          </p:cNvSpPr>
          <p:nvPr>
            <p:ph type="dt" sz="half" idx="10"/>
          </p:nvPr>
        </p:nvSpPr>
        <p:spPr/>
        <p:txBody>
          <a:bodyPr/>
          <a:lstStyle/>
          <a:p>
            <a:fld id="{07B54D71-93FF-4FE9-8FBA-4F7CF4208026}" type="datetimeFigureOut">
              <a:rPr lang="es-ES" smtClean="0"/>
              <a:t>13/02/2023</a:t>
            </a:fld>
            <a:endParaRPr lang="es-ES"/>
          </a:p>
        </p:txBody>
      </p:sp>
      <p:sp>
        <p:nvSpPr>
          <p:cNvPr id="4" name="Marcador de pie de página 3">
            <a:extLst>
              <a:ext uri="{FF2B5EF4-FFF2-40B4-BE49-F238E27FC236}">
                <a16:creationId xmlns:a16="http://schemas.microsoft.com/office/drawing/2014/main" id="{25EE2BA1-2FF8-0E0B-3E8E-71F55BF21C6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CCDA947-A155-7AF8-F923-F6B7282CB82B}"/>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137985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98FADE-04A1-BA36-3EF1-0732A017C4F6}"/>
              </a:ext>
            </a:extLst>
          </p:cNvPr>
          <p:cNvSpPr>
            <a:spLocks noGrp="1"/>
          </p:cNvSpPr>
          <p:nvPr>
            <p:ph type="dt" sz="half" idx="10"/>
          </p:nvPr>
        </p:nvSpPr>
        <p:spPr/>
        <p:txBody>
          <a:bodyPr/>
          <a:lstStyle/>
          <a:p>
            <a:fld id="{07B54D71-93FF-4FE9-8FBA-4F7CF4208026}" type="datetimeFigureOut">
              <a:rPr lang="es-ES" smtClean="0"/>
              <a:t>13/02/2023</a:t>
            </a:fld>
            <a:endParaRPr lang="es-ES"/>
          </a:p>
        </p:txBody>
      </p:sp>
      <p:sp>
        <p:nvSpPr>
          <p:cNvPr id="3" name="Marcador de pie de página 2">
            <a:extLst>
              <a:ext uri="{FF2B5EF4-FFF2-40B4-BE49-F238E27FC236}">
                <a16:creationId xmlns:a16="http://schemas.microsoft.com/office/drawing/2014/main" id="{690F70C0-4382-4E15-37D0-B39DED7327E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A757ED1-6470-67DD-A5CE-2AF2F5354C85}"/>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114305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5CCA32-820B-0F76-7943-68AD13C0162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EED20F2-291E-13C0-7AC8-40050C136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312E76A-3639-2C16-31C7-C8B067D49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AF6F51E-CECA-7B0B-3F22-FC2A45AAB186}"/>
              </a:ext>
            </a:extLst>
          </p:cNvPr>
          <p:cNvSpPr>
            <a:spLocks noGrp="1"/>
          </p:cNvSpPr>
          <p:nvPr>
            <p:ph type="dt" sz="half" idx="10"/>
          </p:nvPr>
        </p:nvSpPr>
        <p:spPr/>
        <p:txBody>
          <a:bodyPr/>
          <a:lstStyle/>
          <a:p>
            <a:fld id="{07B54D71-93FF-4FE9-8FBA-4F7CF4208026}" type="datetimeFigureOut">
              <a:rPr lang="es-ES" smtClean="0"/>
              <a:t>13/02/2023</a:t>
            </a:fld>
            <a:endParaRPr lang="es-ES"/>
          </a:p>
        </p:txBody>
      </p:sp>
      <p:sp>
        <p:nvSpPr>
          <p:cNvPr id="6" name="Marcador de pie de página 5">
            <a:extLst>
              <a:ext uri="{FF2B5EF4-FFF2-40B4-BE49-F238E27FC236}">
                <a16:creationId xmlns:a16="http://schemas.microsoft.com/office/drawing/2014/main" id="{F7962BBB-6C2F-639F-984F-1976A8D2206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CEC8063-8472-D9B9-3062-3D2797800931}"/>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6591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1A84A-4105-2AA8-BF6E-82E6F59808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9CDB9B2-02A3-F7F9-E12D-7B89AA0D4A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D50D1CC-D3A6-5E23-8D99-F37FBF1C5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D78FA53-9C43-5364-23D2-ECE3DB34BB21}"/>
              </a:ext>
            </a:extLst>
          </p:cNvPr>
          <p:cNvSpPr>
            <a:spLocks noGrp="1"/>
          </p:cNvSpPr>
          <p:nvPr>
            <p:ph type="dt" sz="half" idx="10"/>
          </p:nvPr>
        </p:nvSpPr>
        <p:spPr/>
        <p:txBody>
          <a:bodyPr/>
          <a:lstStyle/>
          <a:p>
            <a:fld id="{07B54D71-93FF-4FE9-8FBA-4F7CF4208026}" type="datetimeFigureOut">
              <a:rPr lang="es-ES" smtClean="0"/>
              <a:t>13/02/2023</a:t>
            </a:fld>
            <a:endParaRPr lang="es-ES"/>
          </a:p>
        </p:txBody>
      </p:sp>
      <p:sp>
        <p:nvSpPr>
          <p:cNvPr id="6" name="Marcador de pie de página 5">
            <a:extLst>
              <a:ext uri="{FF2B5EF4-FFF2-40B4-BE49-F238E27FC236}">
                <a16:creationId xmlns:a16="http://schemas.microsoft.com/office/drawing/2014/main" id="{8739EF88-33E0-EE13-4EF7-C71A71ACC0B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ED93AC4-C4AD-6F0C-88DF-B5A0166420D8}"/>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103989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0B539B-A300-7900-0395-417970CBC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4FBDA7-DF39-9F67-0307-CA76F00F3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8FF36D8-1E82-2636-513F-DBB216B5B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54D71-93FF-4FE9-8FBA-4F7CF4208026}" type="datetimeFigureOut">
              <a:rPr lang="es-ES" smtClean="0"/>
              <a:t>13/02/2023</a:t>
            </a:fld>
            <a:endParaRPr lang="es-ES"/>
          </a:p>
        </p:txBody>
      </p:sp>
      <p:sp>
        <p:nvSpPr>
          <p:cNvPr id="5" name="Marcador de pie de página 4">
            <a:extLst>
              <a:ext uri="{FF2B5EF4-FFF2-40B4-BE49-F238E27FC236}">
                <a16:creationId xmlns:a16="http://schemas.microsoft.com/office/drawing/2014/main" id="{2B619738-DB75-9D32-0105-5FB2FE471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5517EC0-A81C-6254-3282-562565A8D9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EF971-8D16-4136-BF10-A3C35B2571D8}" type="slidenum">
              <a:rPr lang="es-ES" smtClean="0"/>
              <a:t>‹Nº›</a:t>
            </a:fld>
            <a:endParaRPr lang="es-ES"/>
          </a:p>
        </p:txBody>
      </p:sp>
    </p:spTree>
    <p:extLst>
      <p:ext uri="{BB962C8B-B14F-4D97-AF65-F5344CB8AC3E}">
        <p14:creationId xmlns:p14="http://schemas.microsoft.com/office/powerpoint/2010/main" val="947274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Logotipo&#10;&#10;Descripción generada automáticamente">
            <a:extLst>
              <a:ext uri="{FF2B5EF4-FFF2-40B4-BE49-F238E27FC236}">
                <a16:creationId xmlns:a16="http://schemas.microsoft.com/office/drawing/2014/main" id="{39DEE83D-F67E-3838-499E-0D9F606A33D5}"/>
              </a:ext>
            </a:extLst>
          </p:cNvPr>
          <p:cNvPicPr>
            <a:picLocks noChangeAspect="1"/>
          </p:cNvPicPr>
          <p:nvPr/>
        </p:nvPicPr>
        <p:blipFill rotWithShape="1">
          <a:blip r:embed="rId2"/>
          <a:srcRect t="1849" r="1" b="6913"/>
          <a:stretch/>
        </p:blipFill>
        <p:spPr>
          <a:xfrm>
            <a:off x="643467" y="1675372"/>
            <a:ext cx="10905066" cy="3507255"/>
          </a:xfrm>
          <a:prstGeom prst="rect">
            <a:avLst/>
          </a:prstGeom>
          <a:noFill/>
        </p:spPr>
      </p:pic>
    </p:spTree>
    <p:extLst>
      <p:ext uri="{BB962C8B-B14F-4D97-AF65-F5344CB8AC3E}">
        <p14:creationId xmlns:p14="http://schemas.microsoft.com/office/powerpoint/2010/main" val="1762504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4111931" cy="595717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7D7D5BC1-5FD5-BCEB-54F0-6E2C999AFFCE}"/>
              </a:ext>
            </a:extLst>
          </p:cNvPr>
          <p:cNvSpPr>
            <a:spLocks noGrp="1"/>
          </p:cNvSpPr>
          <p:nvPr>
            <p:ph type="title"/>
          </p:nvPr>
        </p:nvSpPr>
        <p:spPr>
          <a:xfrm>
            <a:off x="774700" y="761999"/>
            <a:ext cx="3511188" cy="5368413"/>
          </a:xfrm>
        </p:spPr>
        <p:txBody>
          <a:bodyPr>
            <a:normAutofit/>
          </a:bodyPr>
          <a:lstStyle/>
          <a:p>
            <a:r>
              <a:rPr lang="es-ES">
                <a:solidFill>
                  <a:srgbClr val="FFFFFF"/>
                </a:solidFill>
                <a:latin typeface="Arial" pitchFamily="34"/>
              </a:rPr>
              <a:t>Pentaho Data Integration (Kettle)</a:t>
            </a:r>
            <a:endParaRPr lang="es-ES">
              <a:solidFill>
                <a:srgbClr val="FFFFFF"/>
              </a:solidFill>
            </a:endParaRP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7274" y="446007"/>
            <a:ext cx="4676305"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509261A-5239-201C-2DA3-92DC99972765}"/>
              </a:ext>
            </a:extLst>
          </p:cNvPr>
          <p:cNvSpPr>
            <a:spLocks noGrp="1"/>
          </p:cNvSpPr>
          <p:nvPr>
            <p:ph idx="1"/>
          </p:nvPr>
        </p:nvSpPr>
        <p:spPr>
          <a:xfrm>
            <a:off x="5093623" y="762000"/>
            <a:ext cx="4042310" cy="5368412"/>
          </a:xfrm>
        </p:spPr>
        <p:txBody>
          <a:bodyPr anchor="ctr">
            <a:normAutofit/>
          </a:bodyPr>
          <a:lstStyle/>
          <a:p>
            <a:pPr marL="285750" lvl="0" indent="-285750" algn="just">
              <a:buFont typeface="Arial" panose="020B0604020202020204" pitchFamily="34" charset="0"/>
              <a:buChar char="•"/>
            </a:pPr>
            <a:r>
              <a:rPr lang="es-ES" sz="2000" dirty="0">
                <a:latin typeface="Arial" pitchFamily="34"/>
              </a:rPr>
              <a:t>Una de las herramientas más interesantes, también en JAVA. </a:t>
            </a:r>
          </a:p>
          <a:p>
            <a:pPr marL="285750" lvl="0" indent="-285750" algn="just">
              <a:buFont typeface="Arial" panose="020B0604020202020204" pitchFamily="34" charset="0"/>
              <a:buChar char="•"/>
            </a:pPr>
            <a:r>
              <a:rPr lang="es-ES" sz="2000" dirty="0">
                <a:latin typeface="Arial" pitchFamily="34"/>
              </a:rPr>
              <a:t>Permite el diseño, ejecución y publicación de los procesos ETL con una interfaz </a:t>
            </a:r>
            <a:r>
              <a:rPr lang="es-ES" sz="2000" dirty="0" err="1">
                <a:latin typeface="Arial" pitchFamily="34"/>
              </a:rPr>
              <a:t>Drag&amp;Drop</a:t>
            </a:r>
            <a:r>
              <a:rPr lang="es-ES" sz="2000" dirty="0">
                <a:latin typeface="Arial" pitchFamily="34"/>
              </a:rPr>
              <a:t>.</a:t>
            </a:r>
          </a:p>
          <a:p>
            <a:pPr marL="285750" lvl="0" indent="-285750" algn="just">
              <a:buFont typeface="Arial" panose="020B0604020202020204" pitchFamily="34" charset="0"/>
              <a:buChar char="•"/>
            </a:pPr>
            <a:r>
              <a:rPr lang="es-ES" sz="2000" dirty="0">
                <a:latin typeface="Arial" pitchFamily="34"/>
              </a:rPr>
              <a:t>Estos procesos se dividen en dos tipos; </a:t>
            </a:r>
            <a:r>
              <a:rPr lang="es-ES" sz="2000" dirty="0" err="1">
                <a:latin typeface="Arial" pitchFamily="34"/>
              </a:rPr>
              <a:t>transformations</a:t>
            </a:r>
            <a:r>
              <a:rPr lang="es-ES" sz="2000" dirty="0">
                <a:latin typeface="Arial" pitchFamily="34"/>
              </a:rPr>
              <a:t> y </a:t>
            </a:r>
            <a:r>
              <a:rPr lang="es-ES" sz="2000" dirty="0" err="1">
                <a:latin typeface="Arial" pitchFamily="34"/>
              </a:rPr>
              <a:t>jobs</a:t>
            </a:r>
            <a:r>
              <a:rPr lang="es-ES" sz="2000" dirty="0">
                <a:latin typeface="Arial" pitchFamily="34"/>
              </a:rPr>
              <a:t>.</a:t>
            </a:r>
          </a:p>
          <a:p>
            <a:pPr marL="285750" lvl="0" indent="-285750" algn="just">
              <a:buFont typeface="Arial" panose="020B0604020202020204" pitchFamily="34" charset="0"/>
              <a:buChar char="•"/>
            </a:pPr>
            <a:r>
              <a:rPr lang="es-ES" sz="2000" dirty="0">
                <a:latin typeface="Arial" pitchFamily="34"/>
              </a:rPr>
              <a:t>Gran variedad de tipos de orígenes y destinos, acompañados de un amplio catálogo de “</a:t>
            </a:r>
            <a:r>
              <a:rPr lang="es-ES" sz="2000" dirty="0" err="1">
                <a:latin typeface="Arial" pitchFamily="34"/>
              </a:rPr>
              <a:t>steps</a:t>
            </a:r>
            <a:r>
              <a:rPr lang="es-ES" sz="2000" dirty="0">
                <a:latin typeface="Arial" pitchFamily="34"/>
              </a:rPr>
              <a:t>” o acciones a realizar sobre el flujo de datos.</a:t>
            </a:r>
            <a:endParaRPr lang="es-ES" sz="2000" dirty="0"/>
          </a:p>
        </p:txBody>
      </p:sp>
      <p:sp>
        <p:nvSpPr>
          <p:cNvPr id="12" name="Rectangle 11">
            <a:extLst>
              <a:ext uri="{FF2B5EF4-FFF2-40B4-BE49-F238E27FC236}">
                <a16:creationId xmlns:a16="http://schemas.microsoft.com/office/drawing/2014/main" id="{A35BD09B-BC3A-45C0-AF8E-950F364CD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488" y="448056"/>
            <a:ext cx="2103120" cy="290779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6862" y="3494844"/>
            <a:ext cx="2104001" cy="290779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43172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Marcador de contenido 4" descr="Diagrama&#10;&#10;Descripción generada automáticamente con confianza media">
            <a:extLst>
              <a:ext uri="{FF2B5EF4-FFF2-40B4-BE49-F238E27FC236}">
                <a16:creationId xmlns:a16="http://schemas.microsoft.com/office/drawing/2014/main" id="{1593DC7D-1BCD-7A69-07A5-78551E510C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309"/>
          <a:stretch/>
        </p:blipFill>
        <p:spPr>
          <a:xfrm>
            <a:off x="1800042" y="643466"/>
            <a:ext cx="8591916" cy="5571067"/>
          </a:xfrm>
          <a:prstGeom prst="rect">
            <a:avLst/>
          </a:prstGeom>
        </p:spPr>
      </p:pic>
    </p:spTree>
    <p:extLst>
      <p:ext uri="{BB962C8B-B14F-4D97-AF65-F5344CB8AC3E}">
        <p14:creationId xmlns:p14="http://schemas.microsoft.com/office/powerpoint/2010/main" val="60820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scalera brillante frente a escaleras opacas">
            <a:extLst>
              <a:ext uri="{FF2B5EF4-FFF2-40B4-BE49-F238E27FC236}">
                <a16:creationId xmlns:a16="http://schemas.microsoft.com/office/drawing/2014/main" id="{7B5A2A65-68E6-6247-6B46-1041F7D455AC}"/>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9206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6844DE-CC67-2EAE-7640-FBA451E6C94B}"/>
              </a:ext>
            </a:extLst>
          </p:cNvPr>
          <p:cNvSpPr>
            <a:spLocks noGrp="1"/>
          </p:cNvSpPr>
          <p:nvPr>
            <p:ph type="title"/>
          </p:nvPr>
        </p:nvSpPr>
        <p:spPr>
          <a:xfrm>
            <a:off x="7749985" y="640263"/>
            <a:ext cx="3759240" cy="1344975"/>
          </a:xfrm>
        </p:spPr>
        <p:txBody>
          <a:bodyPr>
            <a:normAutofit/>
          </a:bodyPr>
          <a:lstStyle/>
          <a:p>
            <a:r>
              <a:rPr lang="es-ES" sz="4000">
                <a:effectLst/>
                <a:latin typeface="Arial" panose="020B0604020202020204" pitchFamily="34" charset="0"/>
              </a:rPr>
              <a:t>CONCEPTOS BÁSICOS</a:t>
            </a:r>
            <a:endParaRPr lang="es-ES" sz="4000"/>
          </a:p>
        </p:txBody>
      </p:sp>
      <p:sp>
        <p:nvSpPr>
          <p:cNvPr id="3" name="Marcador de contenido 2">
            <a:extLst>
              <a:ext uri="{FF2B5EF4-FFF2-40B4-BE49-F238E27FC236}">
                <a16:creationId xmlns:a16="http://schemas.microsoft.com/office/drawing/2014/main" id="{8EF498F9-D75C-13A4-793C-F8B330D47BCC}"/>
              </a:ext>
            </a:extLst>
          </p:cNvPr>
          <p:cNvSpPr>
            <a:spLocks noGrp="1"/>
          </p:cNvSpPr>
          <p:nvPr>
            <p:ph idx="1"/>
          </p:nvPr>
        </p:nvSpPr>
        <p:spPr>
          <a:xfrm>
            <a:off x="7749290" y="2121763"/>
            <a:ext cx="3764826" cy="3773010"/>
          </a:xfrm>
        </p:spPr>
        <p:txBody>
          <a:bodyPr>
            <a:normAutofit/>
          </a:bodyPr>
          <a:lstStyle/>
          <a:p>
            <a:r>
              <a:rPr lang="es-ES" sz="1800" dirty="0">
                <a:effectLst/>
                <a:latin typeface="Arial" panose="020B0604020202020204" pitchFamily="34" charset="0"/>
              </a:rPr>
              <a:t>Transformaciones- </a:t>
            </a:r>
            <a:r>
              <a:rPr lang="es-ES" sz="1800" dirty="0" err="1">
                <a:effectLst/>
                <a:latin typeface="Arial" panose="020B0604020202020204" pitchFamily="34" charset="0"/>
              </a:rPr>
              <a:t>Transformations</a:t>
            </a:r>
            <a:endParaRPr lang="es-ES" sz="1800" dirty="0">
              <a:effectLst/>
              <a:latin typeface="Arial" panose="020B0604020202020204" pitchFamily="34" charset="0"/>
            </a:endParaRPr>
          </a:p>
          <a:p>
            <a:r>
              <a:rPr lang="es-ES" sz="1800" dirty="0">
                <a:effectLst/>
                <a:latin typeface="Arial" panose="020B0604020202020204" pitchFamily="34" charset="0"/>
              </a:rPr>
              <a:t>Trabajos - Jobs</a:t>
            </a:r>
          </a:p>
          <a:p>
            <a:r>
              <a:rPr lang="es-ES" sz="1800" dirty="0">
                <a:effectLst/>
                <a:latin typeface="Arial" panose="020B0604020202020204" pitchFamily="34" charset="0"/>
              </a:rPr>
              <a:t>Pasos - </a:t>
            </a:r>
            <a:r>
              <a:rPr lang="es-ES" sz="1800" dirty="0" err="1">
                <a:effectLst/>
                <a:latin typeface="Arial" panose="020B0604020202020204" pitchFamily="34" charset="0"/>
              </a:rPr>
              <a:t>Steps</a:t>
            </a:r>
            <a:endParaRPr lang="es-ES" sz="1800" dirty="0">
              <a:effectLst/>
              <a:latin typeface="Arial" panose="020B0604020202020204" pitchFamily="34" charset="0"/>
            </a:endParaRPr>
          </a:p>
          <a:p>
            <a:r>
              <a:rPr lang="es-ES" sz="1800" dirty="0">
                <a:effectLst/>
                <a:latin typeface="Arial" panose="020B0604020202020204" pitchFamily="34" charset="0"/>
              </a:rPr>
              <a:t>Saltos - </a:t>
            </a:r>
            <a:r>
              <a:rPr lang="es-ES" sz="1800" dirty="0" err="1">
                <a:effectLst/>
                <a:latin typeface="Arial" panose="020B0604020202020204" pitchFamily="34" charset="0"/>
              </a:rPr>
              <a:t>Hops</a:t>
            </a:r>
            <a:endParaRPr lang="es-ES" sz="1800" dirty="0"/>
          </a:p>
        </p:txBody>
      </p:sp>
    </p:spTree>
    <p:extLst>
      <p:ext uri="{BB962C8B-B14F-4D97-AF65-F5344CB8AC3E}">
        <p14:creationId xmlns:p14="http://schemas.microsoft.com/office/powerpoint/2010/main" val="337970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5F8AC2A9-E473-281D-5B03-71CF7619C92B}"/>
              </a:ext>
            </a:extLst>
          </p:cNvPr>
          <p:cNvSpPr>
            <a:spLocks noGrp="1"/>
          </p:cNvSpPr>
          <p:nvPr>
            <p:ph type="title"/>
          </p:nvPr>
        </p:nvSpPr>
        <p:spPr>
          <a:xfrm>
            <a:off x="777240" y="731519"/>
            <a:ext cx="2845191" cy="3237579"/>
          </a:xfrm>
        </p:spPr>
        <p:txBody>
          <a:bodyPr>
            <a:normAutofit/>
          </a:bodyPr>
          <a:lstStyle/>
          <a:p>
            <a:r>
              <a:rPr lang="es-ES" sz="1800">
                <a:solidFill>
                  <a:srgbClr val="FFFFFF"/>
                </a:solidFill>
                <a:effectLst/>
                <a:latin typeface="Arial" panose="020B0604020202020204" pitchFamily="34" charset="0"/>
              </a:rPr>
              <a:t>TRANSFORMACIONES</a:t>
            </a:r>
            <a:endParaRPr lang="es-ES" sz="1800">
              <a:solidFill>
                <a:srgbClr val="FFFFFF"/>
              </a:solidFill>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Rectangle 3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076C75E-E279-A0D4-5B62-26E7CDADDA06}"/>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Es un conjunto de tareas lógicas relacionadas entre sí, que crean un flujo de datos.</a:t>
            </a:r>
          </a:p>
          <a:p>
            <a:pPr algn="just"/>
            <a:r>
              <a:rPr lang="es-ES" sz="2600" dirty="0">
                <a:effectLst/>
                <a:latin typeface="Arial" panose="020B0604020202020204" pitchFamily="34" charset="0"/>
              </a:rPr>
              <a:t>Compone la unidad funcional mínima de un proceso ETL.</a:t>
            </a:r>
          </a:p>
          <a:p>
            <a:pPr algn="just"/>
            <a:r>
              <a:rPr lang="es-ES" sz="2600" dirty="0">
                <a:effectLst/>
                <a:latin typeface="Arial" panose="020B0604020202020204" pitchFamily="34" charset="0"/>
              </a:rPr>
              <a:t>Por lo general, el flujo de los datos se va liberando conforme se obtienen, en lugar de esperar a tener el total de los datos del flujo.</a:t>
            </a:r>
          </a:p>
          <a:p>
            <a:pPr algn="just"/>
            <a:r>
              <a:rPr lang="es-ES" sz="2600" dirty="0">
                <a:effectLst/>
                <a:latin typeface="Arial" panose="020B0604020202020204" pitchFamily="34" charset="0"/>
              </a:rPr>
              <a:t>Es multihilo, por lo que todos los pasos de inicio se ejecutarán a la vez y no secuencialmente.</a:t>
            </a:r>
            <a:endParaRPr lang="es-ES" sz="2600" dirty="0"/>
          </a:p>
        </p:txBody>
      </p:sp>
    </p:spTree>
    <p:extLst>
      <p:ext uri="{BB962C8B-B14F-4D97-AF65-F5344CB8AC3E}">
        <p14:creationId xmlns:p14="http://schemas.microsoft.com/office/powerpoint/2010/main" val="256857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517E89C4-BC53-2860-B260-E2C07844BA40}"/>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TRABAJOS</a:t>
            </a:r>
          </a:p>
        </p:txBody>
      </p:sp>
      <p:sp>
        <p:nvSpPr>
          <p:cNvPr id="51" name="Rectangle 5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3" name="Rectangle 5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9CD16DB-CC51-4195-19EE-B5A9B86A287D}"/>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Un </a:t>
            </a:r>
            <a:r>
              <a:rPr lang="es-ES" sz="2600" dirty="0" err="1">
                <a:effectLst/>
                <a:latin typeface="Arial" panose="020B0604020202020204" pitchFamily="34" charset="0"/>
              </a:rPr>
              <a:t>job</a:t>
            </a:r>
            <a:r>
              <a:rPr lang="es-ES" sz="2600" dirty="0">
                <a:effectLst/>
                <a:latin typeface="Arial" panose="020B0604020202020204" pitchFamily="34" charset="0"/>
              </a:rPr>
              <a:t>, no es más que un contenedor de acciones y/o </a:t>
            </a:r>
            <a:r>
              <a:rPr lang="es-ES" sz="2600" dirty="0" err="1">
                <a:effectLst/>
                <a:latin typeface="Arial" panose="020B0604020202020204" pitchFamily="34" charset="0"/>
              </a:rPr>
              <a:t>transformations</a:t>
            </a:r>
            <a:r>
              <a:rPr lang="es-ES" sz="2600" dirty="0">
                <a:effectLst/>
                <a:latin typeface="Arial" panose="020B0604020202020204" pitchFamily="34" charset="0"/>
              </a:rPr>
              <a:t>.</a:t>
            </a:r>
          </a:p>
          <a:p>
            <a:pPr algn="just"/>
            <a:r>
              <a:rPr lang="es-ES" sz="2600" dirty="0">
                <a:effectLst/>
                <a:latin typeface="Arial" panose="020B0604020202020204" pitchFamily="34" charset="0"/>
              </a:rPr>
              <a:t>Tiene menos pasos disponibles que las transformaciones y con otros propósitos.</a:t>
            </a:r>
          </a:p>
          <a:p>
            <a:pPr algn="just"/>
            <a:r>
              <a:rPr lang="es-ES" sz="2600" dirty="0">
                <a:effectLst/>
                <a:latin typeface="Arial" panose="020B0604020202020204" pitchFamily="34" charset="0"/>
              </a:rPr>
              <a:t>Su ejecución no es multihilo, aunque se puede especificar que así sea.</a:t>
            </a:r>
          </a:p>
          <a:p>
            <a:pPr algn="just"/>
            <a:r>
              <a:rPr lang="es-ES" sz="2600" dirty="0">
                <a:effectLst/>
                <a:latin typeface="Arial" panose="020B0604020202020204" pitchFamily="34" charset="0"/>
              </a:rPr>
              <a:t>A diferencia de las </a:t>
            </a:r>
            <a:r>
              <a:rPr lang="es-ES" sz="2600" dirty="0" err="1">
                <a:effectLst/>
                <a:latin typeface="Arial" panose="020B0604020202020204" pitchFamily="34" charset="0"/>
              </a:rPr>
              <a:t>transformations</a:t>
            </a:r>
            <a:r>
              <a:rPr lang="es-ES" sz="2600" dirty="0">
                <a:effectLst/>
                <a:latin typeface="Arial" panose="020B0604020202020204" pitchFamily="34" charset="0"/>
              </a:rPr>
              <a:t>, los </a:t>
            </a:r>
            <a:r>
              <a:rPr lang="es-ES" sz="2600" dirty="0" err="1">
                <a:effectLst/>
                <a:latin typeface="Arial" panose="020B0604020202020204" pitchFamily="34" charset="0"/>
              </a:rPr>
              <a:t>jobs</a:t>
            </a:r>
            <a:r>
              <a:rPr lang="es-ES" sz="2600" dirty="0">
                <a:effectLst/>
                <a:latin typeface="Arial" panose="020B0604020202020204" pitchFamily="34" charset="0"/>
              </a:rPr>
              <a:t> tienen un solo paso de inicio.</a:t>
            </a:r>
            <a:endParaRPr lang="es-ES" sz="2600" dirty="0"/>
          </a:p>
        </p:txBody>
      </p:sp>
    </p:spTree>
    <p:extLst>
      <p:ext uri="{BB962C8B-B14F-4D97-AF65-F5344CB8AC3E}">
        <p14:creationId xmlns:p14="http://schemas.microsoft.com/office/powerpoint/2010/main" val="327061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8C836D04-FD0E-B4A6-57E4-77D243888B7A}"/>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PASOS</a:t>
            </a:r>
          </a:p>
        </p:txBody>
      </p:sp>
      <p:sp>
        <p:nvSpPr>
          <p:cNvPr id="17"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CDAD862-9324-D10C-3F28-97EAAAA270FD}"/>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Los </a:t>
            </a:r>
            <a:r>
              <a:rPr lang="es-ES" sz="2600" dirty="0" err="1">
                <a:effectLst/>
                <a:latin typeface="Arial" panose="020B0604020202020204" pitchFamily="34" charset="0"/>
              </a:rPr>
              <a:t>steps</a:t>
            </a:r>
            <a:r>
              <a:rPr lang="es-ES" sz="2600" dirty="0">
                <a:effectLst/>
                <a:latin typeface="Arial" panose="020B0604020202020204" pitchFamily="34" charset="0"/>
              </a:rPr>
              <a:t>, son pequeñas funcionalidades lógicas o tareas específicas, que pueden admitir una entrada y/o una salida. Consulta de tabla, filtro de una tabla…</a:t>
            </a:r>
          </a:p>
          <a:p>
            <a:pPr algn="just"/>
            <a:r>
              <a:rPr lang="es-ES" sz="2600" dirty="0">
                <a:effectLst/>
                <a:latin typeface="Arial" panose="020B0604020202020204" pitchFamily="34" charset="0"/>
              </a:rPr>
              <a:t>Se unen mediante los </a:t>
            </a:r>
            <a:r>
              <a:rPr lang="es-ES" sz="2600" dirty="0" err="1">
                <a:effectLst/>
                <a:latin typeface="Arial" panose="020B0604020202020204" pitchFamily="34" charset="0"/>
              </a:rPr>
              <a:t>hops</a:t>
            </a:r>
            <a:r>
              <a:rPr lang="es-ES" sz="2600" dirty="0">
                <a:effectLst/>
                <a:latin typeface="Arial" panose="020B0604020202020204" pitchFamily="34" charset="0"/>
              </a:rPr>
              <a:t>, y generan un flujo de datos, o en algunos casos lo reciben para devolverlos a la salida.</a:t>
            </a:r>
          </a:p>
          <a:p>
            <a:pPr algn="just"/>
            <a:r>
              <a:rPr lang="es-ES" sz="2600" dirty="0">
                <a:effectLst/>
                <a:latin typeface="Arial" panose="020B0604020202020204" pitchFamily="34" charset="0"/>
              </a:rPr>
              <a:t>Es donde reside la verdadera lógica de la ETL.</a:t>
            </a:r>
            <a:endParaRPr lang="es-ES" sz="2600" dirty="0"/>
          </a:p>
        </p:txBody>
      </p:sp>
    </p:spTree>
    <p:extLst>
      <p:ext uri="{BB962C8B-B14F-4D97-AF65-F5344CB8AC3E}">
        <p14:creationId xmlns:p14="http://schemas.microsoft.com/office/powerpoint/2010/main" val="111599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47E3817A-405F-677F-B75E-7583F11E2205}"/>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SALTOS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2785487-D064-2E43-1BC0-C5931C8A50EA}"/>
              </a:ext>
            </a:extLst>
          </p:cNvPr>
          <p:cNvSpPr>
            <a:spLocks noGrp="1"/>
          </p:cNvSpPr>
          <p:nvPr>
            <p:ph idx="1"/>
          </p:nvPr>
        </p:nvSpPr>
        <p:spPr>
          <a:xfrm>
            <a:off x="4379709" y="686862"/>
            <a:ext cx="7037591" cy="5475129"/>
          </a:xfrm>
        </p:spPr>
        <p:txBody>
          <a:bodyPr anchor="ctr">
            <a:normAutofit/>
          </a:bodyPr>
          <a:lstStyle/>
          <a:p>
            <a:pPr algn="just"/>
            <a:r>
              <a:rPr lang="es-ES" sz="2600">
                <a:effectLst/>
                <a:latin typeface="Arial" panose="020B0604020202020204" pitchFamily="34" charset="0"/>
              </a:rPr>
              <a:t>Son las relaciones entre steps o direcciones que va a seguir el flujo de la información.</a:t>
            </a:r>
          </a:p>
          <a:p>
            <a:pPr algn="just"/>
            <a:r>
              <a:rPr lang="es-ES" sz="2600">
                <a:effectLst/>
                <a:latin typeface="Arial" panose="020B0604020202020204" pitchFamily="34" charset="0"/>
              </a:rPr>
              <a:t>Son de una sola dirección.</a:t>
            </a:r>
          </a:p>
          <a:p>
            <a:pPr algn="just"/>
            <a:r>
              <a:rPr lang="es-ES" sz="2600">
                <a:effectLst/>
                <a:latin typeface="Arial" panose="020B0604020202020204" pitchFamily="34" charset="0"/>
              </a:rPr>
              <a:t>Según el steps que usemos, puede ser de varios tipos; cuando true, cuando false, en caso de éxito, en caso de error, etc.</a:t>
            </a:r>
            <a:endParaRPr lang="es-ES" sz="2600" dirty="0"/>
          </a:p>
        </p:txBody>
      </p:sp>
    </p:spTree>
    <p:extLst>
      <p:ext uri="{BB962C8B-B14F-4D97-AF65-F5344CB8AC3E}">
        <p14:creationId xmlns:p14="http://schemas.microsoft.com/office/powerpoint/2010/main" val="377026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67A68ACD-179A-56D3-9F5D-19A934A3782F}"/>
              </a:ext>
            </a:extLst>
          </p:cNvPr>
          <p:cNvSpPr>
            <a:spLocks noGrp="1"/>
          </p:cNvSpPr>
          <p:nvPr>
            <p:ph type="title"/>
          </p:nvPr>
        </p:nvSpPr>
        <p:spPr>
          <a:xfrm>
            <a:off x="731520" y="731520"/>
            <a:ext cx="6089904" cy="1426464"/>
          </a:xfrm>
        </p:spPr>
        <p:txBody>
          <a:bodyPr>
            <a:normAutofit/>
          </a:bodyPr>
          <a:lstStyle/>
          <a:p>
            <a:r>
              <a:rPr lang="es-ES">
                <a:solidFill>
                  <a:srgbClr val="FFFFFF"/>
                </a:solidFill>
              </a:rPr>
              <a:t>HERRAMIENTA (PDI – KETTLE)</a:t>
            </a:r>
          </a:p>
        </p:txBody>
      </p:sp>
      <p:sp>
        <p:nvSpPr>
          <p:cNvPr id="16"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88EC543-FB15-69DB-4E46-DA23C3D7FBD3}"/>
              </a:ext>
            </a:extLst>
          </p:cNvPr>
          <p:cNvSpPr>
            <a:spLocks noGrp="1"/>
          </p:cNvSpPr>
          <p:nvPr>
            <p:ph idx="1"/>
          </p:nvPr>
        </p:nvSpPr>
        <p:spPr>
          <a:xfrm>
            <a:off x="789456" y="2798385"/>
            <a:ext cx="10597729" cy="3283260"/>
          </a:xfrm>
        </p:spPr>
        <p:txBody>
          <a:bodyPr anchor="ctr">
            <a:normAutofit/>
          </a:bodyPr>
          <a:lstStyle/>
          <a:p>
            <a:pPr algn="just"/>
            <a:r>
              <a:rPr lang="es-ES" sz="2100" b="1" dirty="0"/>
              <a:t>¿Que es </a:t>
            </a:r>
            <a:r>
              <a:rPr lang="es-ES" sz="2100" b="1" dirty="0" err="1"/>
              <a:t>Kettle</a:t>
            </a:r>
            <a:r>
              <a:rPr lang="es-ES" sz="2100" b="1" dirty="0"/>
              <a:t>?</a:t>
            </a:r>
          </a:p>
          <a:p>
            <a:pPr algn="just"/>
            <a:r>
              <a:rPr lang="es-ES" sz="2100" dirty="0"/>
              <a:t>Es un ambiente de Extracción, Transformación, Transporte y Carga </a:t>
            </a:r>
            <a:r>
              <a:rPr lang="es-ES" sz="2100" dirty="0" err="1"/>
              <a:t>Kettle</a:t>
            </a:r>
            <a:r>
              <a:rPr lang="es-ES" sz="2100" dirty="0"/>
              <a:t> del tipo Open </a:t>
            </a:r>
            <a:r>
              <a:rPr lang="es-ES" sz="2100" dirty="0" err="1"/>
              <a:t>Source</a:t>
            </a:r>
            <a:r>
              <a:rPr lang="es-ES" sz="2100" dirty="0"/>
              <a:t>. Básicamente la herramienta Pentaho Data </a:t>
            </a:r>
            <a:r>
              <a:rPr lang="es-ES" sz="2100" dirty="0" err="1"/>
              <a:t>Integration</a:t>
            </a:r>
            <a:r>
              <a:rPr lang="es-ES" sz="2100" dirty="0"/>
              <a:t> (PDI) debe de seguir estas cuatros etapas en todas sus Transformaciones con </a:t>
            </a:r>
            <a:r>
              <a:rPr lang="es-ES" sz="2100" dirty="0" err="1"/>
              <a:t>Kettle</a:t>
            </a:r>
            <a:r>
              <a:rPr lang="es-ES" sz="2100" dirty="0"/>
              <a:t> (KTR).</a:t>
            </a:r>
          </a:p>
          <a:p>
            <a:pPr algn="just"/>
            <a:r>
              <a:rPr lang="es-ES" sz="2100" b="1" dirty="0"/>
              <a:t>¿Que es </a:t>
            </a:r>
            <a:r>
              <a:rPr lang="es-ES" sz="2100" b="1" dirty="0" err="1"/>
              <a:t>Spoon</a:t>
            </a:r>
            <a:r>
              <a:rPr lang="es-ES" sz="2100" b="1" dirty="0"/>
              <a:t>?</a:t>
            </a:r>
          </a:p>
          <a:p>
            <a:pPr algn="just"/>
            <a:r>
              <a:rPr lang="es-ES" sz="2100" dirty="0" err="1"/>
              <a:t>Spoon</a:t>
            </a:r>
            <a:r>
              <a:rPr lang="es-ES" sz="2100" dirty="0"/>
              <a:t> es el entorno gráfico estándar de PDI, mediante esta Interfase Gráfica (UI) podemos diseñar todas los KTR. Las tareas son modeladas tipo flujo de trabajo para coordinar recursos, ejecución y dependencias de actividades ETL.</a:t>
            </a:r>
          </a:p>
          <a:p>
            <a:endParaRPr lang="es-ES" sz="2100" dirty="0"/>
          </a:p>
        </p:txBody>
      </p:sp>
    </p:spTree>
    <p:extLst>
      <p:ext uri="{BB962C8B-B14F-4D97-AF65-F5344CB8AC3E}">
        <p14:creationId xmlns:p14="http://schemas.microsoft.com/office/powerpoint/2010/main" val="27399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FFE314A9-8F49-89CD-F349-C151D36E85AD}"/>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kern="1200">
                <a:solidFill>
                  <a:srgbClr val="FFFFFF"/>
                </a:solidFill>
                <a:latin typeface="+mj-lt"/>
                <a:ea typeface="+mj-ea"/>
                <a:cs typeface="+mj-cs"/>
              </a:rPr>
              <a:t>DEMO: CREAR NUESTRA PRIMERA ETL</a:t>
            </a:r>
          </a:p>
        </p:txBody>
      </p:sp>
      <p:sp>
        <p:nvSpPr>
          <p:cNvPr id="25" name="Rectangle 15">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Rectangle 17">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Rectangle 1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287535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FE314A9-8F49-89CD-F349-C151D36E85AD}"/>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DEMO</a:t>
            </a:r>
            <a:r>
              <a:rPr lang="en-US" sz="6600" kern="1200">
                <a:solidFill>
                  <a:srgbClr val="FFFFFF"/>
                </a:solidFill>
                <a:latin typeface="+mj-lt"/>
                <a:ea typeface="+mj-ea"/>
                <a:cs typeface="+mj-cs"/>
              </a:rPr>
              <a:t>: LLENANDO NUESTRO DWH</a:t>
            </a:r>
            <a:endParaRPr lang="en-US" sz="6600" kern="1200" dirty="0">
              <a:solidFill>
                <a:srgbClr val="FFFFFF"/>
              </a:solidFill>
              <a:latin typeface="+mj-lt"/>
              <a:ea typeface="+mj-ea"/>
              <a:cs typeface="+mj-cs"/>
            </a:endParaRPr>
          </a:p>
        </p:txBody>
      </p:sp>
      <p:sp>
        <p:nvSpPr>
          <p:cNvPr id="25" name="Rectangle 15">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1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28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4111931" cy="595717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EF043F26-E716-6DC7-B623-33649013AF6A}"/>
              </a:ext>
            </a:extLst>
          </p:cNvPr>
          <p:cNvSpPr>
            <a:spLocks noGrp="1"/>
          </p:cNvSpPr>
          <p:nvPr>
            <p:ph type="title"/>
          </p:nvPr>
        </p:nvSpPr>
        <p:spPr>
          <a:xfrm>
            <a:off x="774700" y="761999"/>
            <a:ext cx="3511188" cy="5368413"/>
          </a:xfrm>
        </p:spPr>
        <p:txBody>
          <a:bodyPr>
            <a:normAutofit/>
          </a:bodyPr>
          <a:lstStyle/>
          <a:p>
            <a:r>
              <a:rPr lang="es-ES">
                <a:solidFill>
                  <a:srgbClr val="FFFFFF"/>
                </a:solidFill>
              </a:rPr>
              <a:t>¿QUÉ ES PENTAHO?</a:t>
            </a:r>
          </a:p>
        </p:txBody>
      </p:sp>
      <p:sp>
        <p:nvSpPr>
          <p:cNvPr id="42" name="Rectangle 4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7274" y="446007"/>
            <a:ext cx="4676305"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FF3666C-CC77-D7F2-060C-2AFC519FE89C}"/>
              </a:ext>
            </a:extLst>
          </p:cNvPr>
          <p:cNvSpPr>
            <a:spLocks noGrp="1"/>
          </p:cNvSpPr>
          <p:nvPr>
            <p:ph idx="1"/>
          </p:nvPr>
        </p:nvSpPr>
        <p:spPr>
          <a:xfrm>
            <a:off x="5093623" y="762000"/>
            <a:ext cx="4042310" cy="5368412"/>
          </a:xfrm>
        </p:spPr>
        <p:txBody>
          <a:bodyPr anchor="ctr">
            <a:normAutofit/>
          </a:bodyPr>
          <a:lstStyle/>
          <a:p>
            <a:pPr marL="285750" lvl="0" indent="-285750" algn="just">
              <a:buSzPct val="100000"/>
              <a:buFont typeface="Arial" pitchFamily="34"/>
              <a:buChar char="•"/>
            </a:pPr>
            <a:r>
              <a:rPr lang="es-ES" sz="2000" dirty="0">
                <a:latin typeface="Arial" pitchFamily="34"/>
              </a:rPr>
              <a:t>Es una plataforma de BI orientada al análisis y procesos de cantidades de datos enormes.</a:t>
            </a:r>
          </a:p>
          <a:p>
            <a:pPr marL="285750" lvl="0" indent="-285750" algn="just">
              <a:buSzPct val="100000"/>
              <a:buFont typeface="Arial" pitchFamily="34"/>
              <a:buChar char="•"/>
            </a:pPr>
            <a:r>
              <a:rPr lang="es-ES" sz="2000" dirty="0">
                <a:latin typeface="Arial" pitchFamily="34"/>
              </a:rPr>
              <a:t>Está basado en JAVA y corre sobre cualquier servidor que soporte esta tecnología.</a:t>
            </a:r>
          </a:p>
          <a:p>
            <a:pPr marL="285750" lvl="0" indent="-285750" algn="just">
              <a:buSzPct val="100000"/>
              <a:buFont typeface="Arial" pitchFamily="34"/>
              <a:buChar char="•"/>
            </a:pPr>
            <a:r>
              <a:rPr lang="es-ES" sz="2000" dirty="0">
                <a:latin typeface="Arial" pitchFamily="34"/>
              </a:rPr>
              <a:t>Es un proyecto Open </a:t>
            </a:r>
            <a:r>
              <a:rPr lang="es-ES" sz="2000" dirty="0" err="1">
                <a:latin typeface="Arial" pitchFamily="34"/>
              </a:rPr>
              <a:t>Source</a:t>
            </a:r>
            <a:r>
              <a:rPr lang="es-ES" sz="2000" dirty="0">
                <a:latin typeface="Arial" pitchFamily="34"/>
              </a:rPr>
              <a:t> apoyado por una extensa comunidad.</a:t>
            </a:r>
          </a:p>
          <a:p>
            <a:pPr marL="285750" lvl="0" indent="-285750" algn="just">
              <a:buSzPct val="100000"/>
              <a:buFont typeface="Arial" pitchFamily="34"/>
              <a:buChar char="•"/>
            </a:pPr>
            <a:r>
              <a:rPr lang="es-ES" sz="2000" dirty="0">
                <a:latin typeface="Arial" pitchFamily="34"/>
              </a:rPr>
              <a:t>Es una suite compuesta por múltiples herramientas externas.</a:t>
            </a:r>
          </a:p>
          <a:p>
            <a:pPr marL="285750" lvl="0" indent="-285750" algn="just">
              <a:buSzPct val="100000"/>
              <a:buFont typeface="Arial" pitchFamily="34"/>
              <a:buChar char="•"/>
            </a:pPr>
            <a:r>
              <a:rPr lang="pt-BR" sz="2000" dirty="0">
                <a:latin typeface="Arial" pitchFamily="34"/>
              </a:rPr>
              <a:t>Poderoso motor de consultas OLAP; Mondrian</a:t>
            </a:r>
            <a:endParaRPr lang="es-ES" sz="2000" dirty="0"/>
          </a:p>
          <a:p>
            <a:endParaRPr lang="es-ES" sz="2000" dirty="0"/>
          </a:p>
        </p:txBody>
      </p:sp>
      <p:sp>
        <p:nvSpPr>
          <p:cNvPr id="44" name="Rectangle 43">
            <a:extLst>
              <a:ext uri="{FF2B5EF4-FFF2-40B4-BE49-F238E27FC236}">
                <a16:creationId xmlns:a16="http://schemas.microsoft.com/office/drawing/2014/main" id="{A35BD09B-BC3A-45C0-AF8E-950F364CD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488" y="448056"/>
            <a:ext cx="2103120" cy="290779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6" name="Rectangle 45">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6862" y="3494844"/>
            <a:ext cx="2104001" cy="290779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405799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B50E6-1A68-4820-1E17-2DC837A230A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21CB861-2BAC-281D-ECA7-C786FF188958}"/>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4014025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2F1CB-2A38-2720-091C-674203F8EBD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579BAF02-1E04-3F4B-C876-5A33FC09ACD6}"/>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41657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B674F5D5-6376-D3DA-A891-9BAE835C8D35}"/>
              </a:ext>
            </a:extLst>
          </p:cNvPr>
          <p:cNvSpPr>
            <a:spLocks noGrp="1"/>
          </p:cNvSpPr>
          <p:nvPr>
            <p:ph type="title"/>
          </p:nvPr>
        </p:nvSpPr>
        <p:spPr>
          <a:xfrm>
            <a:off x="731520" y="731520"/>
            <a:ext cx="6089904" cy="1426464"/>
          </a:xfrm>
        </p:spPr>
        <p:txBody>
          <a:bodyPr>
            <a:normAutofit/>
          </a:bodyPr>
          <a:lstStyle/>
          <a:p>
            <a:r>
              <a:rPr lang="es-ES">
                <a:solidFill>
                  <a:srgbClr val="FFFFFF"/>
                </a:solidFill>
              </a:rPr>
              <a:t>DESVENTAJAS</a:t>
            </a:r>
          </a:p>
        </p:txBody>
      </p:sp>
      <p:sp>
        <p:nvSpPr>
          <p:cNvPr id="41" name="Rectangle 4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3" name="Rectangle 4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 name="Rectangle 4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3755C69-415A-06FA-10BC-0C2724C71C4B}"/>
              </a:ext>
            </a:extLst>
          </p:cNvPr>
          <p:cNvSpPr>
            <a:spLocks noGrp="1"/>
          </p:cNvSpPr>
          <p:nvPr>
            <p:ph idx="1"/>
          </p:nvPr>
        </p:nvSpPr>
        <p:spPr>
          <a:xfrm>
            <a:off x="789456" y="2798385"/>
            <a:ext cx="10597729" cy="3283260"/>
          </a:xfrm>
        </p:spPr>
        <p:txBody>
          <a:bodyPr anchor="ctr">
            <a:normAutofit/>
          </a:bodyPr>
          <a:lstStyle/>
          <a:p>
            <a:pPr marL="285750" lvl="0" indent="-285750" algn="just">
              <a:buSzPct val="100000"/>
              <a:buFont typeface="Arial" pitchFamily="34"/>
              <a:buChar char="•"/>
            </a:pPr>
            <a:r>
              <a:rPr lang="es-ES" sz="2500" dirty="0">
                <a:latin typeface="Arial" pitchFamily="34"/>
              </a:rPr>
              <a:t>La principal desventaja sobre las herramientas de la suite, es que han sido desarrolladas por separado, por lo que los desarrolladores han utilizado métodos diferentes para las mismas acciones, lo que puede llevar a confusión.</a:t>
            </a:r>
          </a:p>
          <a:p>
            <a:pPr marL="285750" lvl="0" indent="-285750" algn="just">
              <a:buSzPct val="100000"/>
              <a:buFont typeface="Arial" pitchFamily="34"/>
              <a:buChar char="•"/>
            </a:pPr>
            <a:r>
              <a:rPr lang="es-ES" sz="2500" dirty="0">
                <a:latin typeface="Arial" pitchFamily="34"/>
              </a:rPr>
              <a:t>Esto también repercute en el mantenimiento de estas, por lo que no todas tienen el mismo nivel de actualización.</a:t>
            </a:r>
          </a:p>
          <a:p>
            <a:pPr marL="285750" lvl="0" indent="-285750" algn="just">
              <a:buSzPct val="100000"/>
              <a:buFont typeface="Arial" pitchFamily="34"/>
              <a:buChar char="•"/>
            </a:pPr>
            <a:r>
              <a:rPr lang="es-ES" sz="2500" dirty="0">
                <a:latin typeface="Arial" pitchFamily="34"/>
              </a:rPr>
              <a:t>No existe mucha documentación oficial, lo mejor es apoyarse en la comunidad.</a:t>
            </a:r>
            <a:endParaRPr lang="es-ES" sz="2500" dirty="0"/>
          </a:p>
          <a:p>
            <a:endParaRPr lang="es-ES" sz="2500" dirty="0"/>
          </a:p>
        </p:txBody>
      </p:sp>
    </p:spTree>
    <p:extLst>
      <p:ext uri="{BB962C8B-B14F-4D97-AF65-F5344CB8AC3E}">
        <p14:creationId xmlns:p14="http://schemas.microsoft.com/office/powerpoint/2010/main" val="414803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7" y="450222"/>
            <a:ext cx="11248533"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701C3498-F463-B4D5-3378-9865EE630C66}"/>
              </a:ext>
            </a:extLst>
          </p:cNvPr>
          <p:cNvSpPr>
            <a:spLocks noGrp="1"/>
          </p:cNvSpPr>
          <p:nvPr>
            <p:ph type="title"/>
          </p:nvPr>
        </p:nvSpPr>
        <p:spPr>
          <a:xfrm>
            <a:off x="774698" y="762000"/>
            <a:ext cx="10622327" cy="2144162"/>
          </a:xfrm>
        </p:spPr>
        <p:txBody>
          <a:bodyPr>
            <a:normAutofit/>
          </a:bodyPr>
          <a:lstStyle/>
          <a:p>
            <a:r>
              <a:rPr lang="es-ES" sz="5400">
                <a:solidFill>
                  <a:srgbClr val="FFFFFF"/>
                </a:solidFill>
              </a:rPr>
              <a:t>CASOS DE USO</a:t>
            </a:r>
          </a:p>
        </p:txBody>
      </p:sp>
      <p:sp>
        <p:nvSpPr>
          <p:cNvPr id="46" name="Rectangle 39">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7" name="Rectangle 41">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1"/>
            <a:ext cx="1338257" cy="143777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9735491" cy="30069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3C60C0B-5DA4-B679-9C62-00B15E33B172}"/>
              </a:ext>
            </a:extLst>
          </p:cNvPr>
          <p:cNvSpPr>
            <a:spLocks noGrp="1"/>
          </p:cNvSpPr>
          <p:nvPr>
            <p:ph idx="1"/>
          </p:nvPr>
        </p:nvSpPr>
        <p:spPr>
          <a:xfrm>
            <a:off x="2286000" y="3648548"/>
            <a:ext cx="9111025" cy="2481864"/>
          </a:xfrm>
        </p:spPr>
        <p:txBody>
          <a:bodyPr anchor="ctr">
            <a:normAutofit/>
          </a:bodyPr>
          <a:lstStyle/>
          <a:p>
            <a:pPr lvl="0">
              <a:buSzPct val="100000"/>
              <a:buFont typeface="Arial" pitchFamily="34"/>
              <a:buChar char="•"/>
            </a:pPr>
            <a:r>
              <a:rPr lang="es-ES" sz="2400" dirty="0" err="1"/>
              <a:t>Analysis</a:t>
            </a:r>
            <a:r>
              <a:rPr lang="es-ES" sz="2400" dirty="0"/>
              <a:t> (Análisis) </a:t>
            </a:r>
          </a:p>
          <a:p>
            <a:pPr lvl="0">
              <a:buSzPct val="100000"/>
              <a:buFont typeface="Arial" pitchFamily="34"/>
              <a:buChar char="•"/>
            </a:pPr>
            <a:r>
              <a:rPr lang="es-ES" sz="2400" dirty="0"/>
              <a:t>Data </a:t>
            </a:r>
            <a:r>
              <a:rPr lang="es-ES" sz="2400" dirty="0" err="1"/>
              <a:t>Integration</a:t>
            </a:r>
            <a:r>
              <a:rPr lang="es-ES" sz="2400" dirty="0"/>
              <a:t> (Integración de datos) </a:t>
            </a:r>
          </a:p>
          <a:p>
            <a:pPr lvl="0">
              <a:buSzPct val="100000"/>
              <a:buFont typeface="Arial" pitchFamily="34"/>
              <a:buChar char="•"/>
            </a:pPr>
            <a:r>
              <a:rPr lang="es-ES" sz="2400" dirty="0"/>
              <a:t>Data </a:t>
            </a:r>
            <a:r>
              <a:rPr lang="es-ES" sz="2400" dirty="0" err="1"/>
              <a:t>Mining</a:t>
            </a:r>
            <a:r>
              <a:rPr lang="es-ES" sz="2400" dirty="0"/>
              <a:t> (Procesamiento de datos)</a:t>
            </a:r>
          </a:p>
          <a:p>
            <a:pPr lvl="0">
              <a:buSzPct val="100000"/>
              <a:buFont typeface="Arial" pitchFamily="34"/>
              <a:buChar char="•"/>
            </a:pPr>
            <a:r>
              <a:rPr lang="es-ES" sz="2400" dirty="0" err="1"/>
              <a:t>Dashboards</a:t>
            </a:r>
            <a:r>
              <a:rPr lang="es-ES" sz="2400" dirty="0"/>
              <a:t> (Tableros)</a:t>
            </a:r>
          </a:p>
          <a:p>
            <a:pPr lvl="0">
              <a:buSzPct val="100000"/>
              <a:buFont typeface="Arial" pitchFamily="34"/>
              <a:buChar char="•"/>
            </a:pPr>
            <a:r>
              <a:rPr lang="es-ES" sz="2400" dirty="0" err="1"/>
              <a:t>Reporting</a:t>
            </a:r>
            <a:r>
              <a:rPr lang="es-ES" sz="2400" dirty="0"/>
              <a:t> (Informes)</a:t>
            </a:r>
          </a:p>
          <a:p>
            <a:endParaRPr lang="es-ES" sz="2400" dirty="0"/>
          </a:p>
        </p:txBody>
      </p:sp>
    </p:spTree>
    <p:extLst>
      <p:ext uri="{BB962C8B-B14F-4D97-AF65-F5344CB8AC3E}">
        <p14:creationId xmlns:p14="http://schemas.microsoft.com/office/powerpoint/2010/main" val="306272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96BCD62E-ED07-A929-5293-9F07667ECC0F}"/>
              </a:ext>
            </a:extLst>
          </p:cNvPr>
          <p:cNvSpPr>
            <a:spLocks noGrp="1"/>
          </p:cNvSpPr>
          <p:nvPr>
            <p:ph type="title"/>
          </p:nvPr>
        </p:nvSpPr>
        <p:spPr>
          <a:xfrm>
            <a:off x="777240" y="731519"/>
            <a:ext cx="2845191" cy="3237579"/>
          </a:xfrm>
        </p:spPr>
        <p:txBody>
          <a:bodyPr>
            <a:normAutofit/>
          </a:bodyPr>
          <a:lstStyle/>
          <a:p>
            <a:r>
              <a:rPr lang="es-ES" sz="2400">
                <a:solidFill>
                  <a:srgbClr val="FFFFFF"/>
                </a:solidFill>
                <a:latin typeface="Arial" pitchFamily="34"/>
              </a:rPr>
              <a:t>COMPONENTES Y HERRAMIENTAS DE LA SUITE PENTAHO CE</a:t>
            </a:r>
            <a:endParaRPr lang="es-ES" sz="2400">
              <a:solidFill>
                <a:srgbClr val="FFFFFF"/>
              </a:solidFill>
            </a:endParaRPr>
          </a:p>
        </p:txBody>
      </p:sp>
      <p:sp>
        <p:nvSpPr>
          <p:cNvPr id="90" name="Rectangle 8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1" name="Rectangle 8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DE47CF5-F4E6-2B6C-9D3B-B80216E5861B}"/>
              </a:ext>
            </a:extLst>
          </p:cNvPr>
          <p:cNvSpPr>
            <a:spLocks noGrp="1"/>
          </p:cNvSpPr>
          <p:nvPr>
            <p:ph idx="1"/>
          </p:nvPr>
        </p:nvSpPr>
        <p:spPr>
          <a:xfrm>
            <a:off x="4379709" y="686862"/>
            <a:ext cx="7037591" cy="5475129"/>
          </a:xfrm>
        </p:spPr>
        <p:txBody>
          <a:bodyPr anchor="ctr">
            <a:normAutofit/>
          </a:bodyPr>
          <a:lstStyle/>
          <a:p>
            <a:pPr marL="342900" lvl="0" indent="-342900" algn="just">
              <a:buSzPct val="100000"/>
              <a:buFont typeface="Arial" pitchFamily="34"/>
              <a:buChar char="•"/>
            </a:pPr>
            <a:r>
              <a:rPr lang="es-ES" sz="2600" dirty="0">
                <a:latin typeface="Arial" pitchFamily="34"/>
              </a:rPr>
              <a:t>La suite de Pentaho, se componen de diversas herramientas, cada una especializada en una tarea.</a:t>
            </a:r>
          </a:p>
          <a:p>
            <a:pPr marL="342900" lvl="0" indent="-342900" algn="just">
              <a:buSzPct val="100000"/>
              <a:buFont typeface="Arial" pitchFamily="34"/>
              <a:buChar char="•"/>
            </a:pPr>
            <a:r>
              <a:rPr lang="es-ES" sz="2600" dirty="0">
                <a:latin typeface="Arial" pitchFamily="34"/>
              </a:rPr>
              <a:t>Todas ellas son capaces de comunicarse con el corazón de Pentaho, el servidor BI.</a:t>
            </a:r>
          </a:p>
          <a:p>
            <a:pPr marL="342900" lvl="0" indent="-342900" algn="just">
              <a:buSzPct val="100000"/>
              <a:buFont typeface="Arial" pitchFamily="34"/>
              <a:buChar char="•"/>
            </a:pPr>
            <a:r>
              <a:rPr lang="es-ES" sz="2600" dirty="0">
                <a:latin typeface="Arial" pitchFamily="34"/>
              </a:rPr>
              <a:t>Todas estas herramientas están desarrolladas en JAVA, por lo que respetan la capacidad multiplataforma, independiente del SO.</a:t>
            </a:r>
            <a:endParaRPr lang="es-ES" sz="2600" dirty="0"/>
          </a:p>
          <a:p>
            <a:endParaRPr lang="es-ES" sz="2600" dirty="0"/>
          </a:p>
        </p:txBody>
      </p:sp>
    </p:spTree>
    <p:extLst>
      <p:ext uri="{BB962C8B-B14F-4D97-AF65-F5344CB8AC3E}">
        <p14:creationId xmlns:p14="http://schemas.microsoft.com/office/powerpoint/2010/main" val="14991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7FF31D24-F9D3-D729-4353-EE352D792D90}"/>
              </a:ext>
            </a:extLst>
          </p:cNvPr>
          <p:cNvSpPr>
            <a:spLocks noGrp="1"/>
          </p:cNvSpPr>
          <p:nvPr>
            <p:ph type="title"/>
          </p:nvPr>
        </p:nvSpPr>
        <p:spPr>
          <a:xfrm>
            <a:off x="731520" y="731520"/>
            <a:ext cx="6089904" cy="1426464"/>
          </a:xfrm>
        </p:spPr>
        <p:txBody>
          <a:bodyPr>
            <a:normAutofit/>
          </a:bodyPr>
          <a:lstStyle/>
          <a:p>
            <a:r>
              <a:rPr lang="fr-FR">
                <a:solidFill>
                  <a:srgbClr val="FFFFFF"/>
                </a:solidFill>
                <a:latin typeface="Arial" pitchFamily="34"/>
              </a:rPr>
              <a:t>COMPONENTES</a:t>
            </a:r>
            <a:endParaRPr lang="es-ES">
              <a:solidFill>
                <a:srgbClr val="FFFFFF"/>
              </a:solidFill>
            </a:endParaRPr>
          </a:p>
        </p:txBody>
      </p:sp>
      <p:sp>
        <p:nvSpPr>
          <p:cNvPr id="30" name="Rectangle 2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2" name="Rectangle 3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23D29A8-752B-48F8-127D-6D7CB3F565AF}"/>
              </a:ext>
            </a:extLst>
          </p:cNvPr>
          <p:cNvSpPr>
            <a:spLocks noGrp="1"/>
          </p:cNvSpPr>
          <p:nvPr>
            <p:ph idx="1"/>
          </p:nvPr>
        </p:nvSpPr>
        <p:spPr>
          <a:xfrm>
            <a:off x="789456" y="2798385"/>
            <a:ext cx="10597729" cy="3283260"/>
          </a:xfrm>
        </p:spPr>
        <p:txBody>
          <a:bodyPr anchor="ctr">
            <a:normAutofit/>
          </a:bodyPr>
          <a:lstStyle/>
          <a:p>
            <a:pPr marL="285750" lvl="0" indent="-285750">
              <a:buSzPct val="100000"/>
              <a:buFont typeface="Arial" pitchFamily="34"/>
              <a:buChar char="•"/>
            </a:pPr>
            <a:r>
              <a:rPr lang="es-ES" sz="2700">
                <a:latin typeface="Arial" pitchFamily="34"/>
              </a:rPr>
              <a:t>Pentaho Server - Core de Pentaho</a:t>
            </a:r>
          </a:p>
          <a:p>
            <a:pPr marL="285750" lvl="0" indent="-285750">
              <a:buSzPct val="100000"/>
              <a:buFont typeface="Arial" pitchFamily="34"/>
              <a:buChar char="•"/>
            </a:pPr>
            <a:r>
              <a:rPr lang="es-ES" sz="2700">
                <a:latin typeface="Arial" pitchFamily="34"/>
              </a:rPr>
              <a:t>Pentaho Report Designer - Informes</a:t>
            </a:r>
          </a:p>
          <a:p>
            <a:pPr marL="285750" lvl="0" indent="-285750">
              <a:buSzPct val="100000"/>
              <a:buFont typeface="Arial" pitchFamily="34"/>
              <a:buChar char="•"/>
            </a:pPr>
            <a:r>
              <a:rPr lang="es-ES" sz="2700">
                <a:latin typeface="Arial" pitchFamily="34"/>
              </a:rPr>
              <a:t>Pentaho Schema Workbench - Cubos OLAP</a:t>
            </a:r>
          </a:p>
          <a:p>
            <a:pPr marL="285750" lvl="0" indent="-285750">
              <a:buSzPct val="100000"/>
              <a:buFont typeface="Arial" pitchFamily="34"/>
              <a:buChar char="•"/>
            </a:pPr>
            <a:r>
              <a:rPr lang="es-ES" sz="2700">
                <a:latin typeface="Arial" pitchFamily="34"/>
              </a:rPr>
              <a:t>Pentaho Metadata Editor - Metadata avanzada</a:t>
            </a:r>
          </a:p>
          <a:p>
            <a:pPr marL="285750" lvl="0" indent="-285750">
              <a:buSzPct val="100000"/>
              <a:buFont typeface="Arial" pitchFamily="34"/>
              <a:buChar char="•"/>
            </a:pPr>
            <a:r>
              <a:rPr lang="es-ES" sz="2700">
                <a:latin typeface="Arial" pitchFamily="34"/>
              </a:rPr>
              <a:t>Pentaho Data Integration (Kettle) - Procesos ETL</a:t>
            </a:r>
            <a:endParaRPr lang="es-ES" sz="2700"/>
          </a:p>
          <a:p>
            <a:endParaRPr lang="es-ES" sz="2700"/>
          </a:p>
        </p:txBody>
      </p:sp>
    </p:spTree>
    <p:extLst>
      <p:ext uri="{BB962C8B-B14F-4D97-AF65-F5344CB8AC3E}">
        <p14:creationId xmlns:p14="http://schemas.microsoft.com/office/powerpoint/2010/main" val="290156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2D5DD9B1-AC7D-2524-7ABB-4C6D4E68D347}"/>
              </a:ext>
            </a:extLst>
          </p:cNvPr>
          <p:cNvSpPr>
            <a:spLocks noGrp="1"/>
          </p:cNvSpPr>
          <p:nvPr>
            <p:ph type="title"/>
          </p:nvPr>
        </p:nvSpPr>
        <p:spPr>
          <a:xfrm>
            <a:off x="731520" y="731520"/>
            <a:ext cx="6089904" cy="1426464"/>
          </a:xfrm>
        </p:spPr>
        <p:txBody>
          <a:bodyPr>
            <a:normAutofit/>
          </a:bodyPr>
          <a:lstStyle/>
          <a:p>
            <a:r>
              <a:rPr lang="es-ES">
                <a:solidFill>
                  <a:srgbClr val="FFFFFF"/>
                </a:solidFill>
                <a:latin typeface="Arial" pitchFamily="34"/>
              </a:rPr>
              <a:t>Pentaho Server</a:t>
            </a:r>
            <a:endParaRPr lang="es-ES">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E09721A-E1FD-AA8D-0087-7ADD33FE8515}"/>
              </a:ext>
            </a:extLst>
          </p:cNvPr>
          <p:cNvSpPr>
            <a:spLocks noGrp="1"/>
          </p:cNvSpPr>
          <p:nvPr>
            <p:ph idx="1"/>
          </p:nvPr>
        </p:nvSpPr>
        <p:spPr>
          <a:xfrm>
            <a:off x="789456" y="2798385"/>
            <a:ext cx="10597729" cy="3283260"/>
          </a:xfrm>
        </p:spPr>
        <p:txBody>
          <a:bodyPr anchor="ctr">
            <a:normAutofit/>
          </a:bodyPr>
          <a:lstStyle/>
          <a:p>
            <a:pPr marL="342900" indent="-342900">
              <a:buFont typeface="Arial" panose="020B0604020202020204" pitchFamily="34" charset="0"/>
              <a:buChar char="•"/>
            </a:pPr>
            <a:r>
              <a:rPr lang="es-ES" sz="2500" dirty="0">
                <a:latin typeface="Arial" pitchFamily="34"/>
              </a:rPr>
              <a:t>Es el </a:t>
            </a:r>
            <a:r>
              <a:rPr lang="es-ES" sz="2500" dirty="0" err="1">
                <a:latin typeface="Arial" pitchFamily="34"/>
              </a:rPr>
              <a:t>core</a:t>
            </a:r>
            <a:r>
              <a:rPr lang="es-ES" sz="2500" dirty="0">
                <a:latin typeface="Arial" pitchFamily="34"/>
              </a:rPr>
              <a:t> de Pentaho. </a:t>
            </a:r>
          </a:p>
          <a:p>
            <a:pPr marL="342900" indent="-342900">
              <a:buFont typeface="Arial" panose="020B0604020202020204" pitchFamily="34" charset="0"/>
              <a:buChar char="•"/>
            </a:pPr>
            <a:r>
              <a:rPr lang="es-ES" sz="2500" dirty="0">
                <a:latin typeface="Arial" pitchFamily="34"/>
              </a:rPr>
              <a:t>Desarrollado en JAVA con Spring, es multiplataforma y dispone de todos los componentes necesarios para ofrecer un repositorio de archivos, lanzador de ETL programados, visualizador de informes, creación de </a:t>
            </a:r>
            <a:r>
              <a:rPr lang="es-ES" sz="2500" dirty="0" err="1">
                <a:latin typeface="Arial" pitchFamily="34"/>
              </a:rPr>
              <a:t>dasboards</a:t>
            </a:r>
            <a:r>
              <a:rPr lang="es-ES" sz="2500" dirty="0">
                <a:latin typeface="Arial" pitchFamily="34"/>
              </a:rPr>
              <a:t>, API </a:t>
            </a:r>
            <a:r>
              <a:rPr lang="es-ES" sz="2500" dirty="0" err="1">
                <a:latin typeface="Arial" pitchFamily="34"/>
              </a:rPr>
              <a:t>Rest</a:t>
            </a:r>
            <a:r>
              <a:rPr lang="es-ES" sz="2500" dirty="0">
                <a:latin typeface="Arial" pitchFamily="34"/>
              </a:rPr>
              <a:t>, gestión de usuarios y roles, motor Mondrian OLAP...</a:t>
            </a:r>
          </a:p>
          <a:p>
            <a:pPr marL="342900" indent="-342900">
              <a:buFont typeface="Arial" panose="020B0604020202020204" pitchFamily="34" charset="0"/>
              <a:buChar char="•"/>
            </a:pPr>
            <a:r>
              <a:rPr lang="es-ES" sz="2500" dirty="0">
                <a:latin typeface="Arial" pitchFamily="34"/>
              </a:rPr>
              <a:t>La versión CE viene lista para descomprimir y utilizar, ya que viene con un servidor Tomcat configurado para trabajar de forma conjunta.</a:t>
            </a:r>
          </a:p>
          <a:p>
            <a:endParaRPr lang="es-ES" sz="2500" dirty="0"/>
          </a:p>
        </p:txBody>
      </p:sp>
    </p:spTree>
    <p:extLst>
      <p:ext uri="{BB962C8B-B14F-4D97-AF65-F5344CB8AC3E}">
        <p14:creationId xmlns:p14="http://schemas.microsoft.com/office/powerpoint/2010/main" val="211565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694686E3-8194-5388-1F02-AAAE115791F2}"/>
              </a:ext>
            </a:extLst>
          </p:cNvPr>
          <p:cNvSpPr>
            <a:spLocks noGrp="1"/>
          </p:cNvSpPr>
          <p:nvPr>
            <p:ph type="title"/>
          </p:nvPr>
        </p:nvSpPr>
        <p:spPr>
          <a:xfrm>
            <a:off x="731520" y="731520"/>
            <a:ext cx="6089904" cy="1426464"/>
          </a:xfrm>
        </p:spPr>
        <p:txBody>
          <a:bodyPr>
            <a:normAutofit/>
          </a:bodyPr>
          <a:lstStyle/>
          <a:p>
            <a:r>
              <a:rPr lang="es-ES">
                <a:solidFill>
                  <a:srgbClr val="FFFFFF"/>
                </a:solidFill>
                <a:latin typeface="Arial" pitchFamily="34"/>
              </a:rPr>
              <a:t>Pentaho Report Designer</a:t>
            </a:r>
            <a:endParaRPr lang="es-ES">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64F44D9-28CD-25C3-7E99-BA4FF1B1A251}"/>
              </a:ext>
            </a:extLst>
          </p:cNvPr>
          <p:cNvSpPr>
            <a:spLocks noGrp="1"/>
          </p:cNvSpPr>
          <p:nvPr>
            <p:ph idx="1"/>
          </p:nvPr>
        </p:nvSpPr>
        <p:spPr>
          <a:xfrm>
            <a:off x="789456" y="2798385"/>
            <a:ext cx="10597729" cy="3283260"/>
          </a:xfrm>
        </p:spPr>
        <p:txBody>
          <a:bodyPr anchor="ctr">
            <a:normAutofit/>
          </a:bodyPr>
          <a:lstStyle/>
          <a:p>
            <a:pPr marL="285750" lvl="0" indent="-285750" algn="just">
              <a:buFont typeface="Arial" panose="020B0604020202020204" pitchFamily="34" charset="0"/>
              <a:buChar char="•"/>
            </a:pPr>
            <a:r>
              <a:rPr lang="es-ES" sz="2100" dirty="0">
                <a:latin typeface="Arial" pitchFamily="34"/>
              </a:rPr>
              <a:t>Herramienta JAVA externa para la realización de informes.</a:t>
            </a:r>
          </a:p>
          <a:p>
            <a:pPr marL="285750" lvl="0" indent="-285750" algn="just">
              <a:buFont typeface="Arial" panose="020B0604020202020204" pitchFamily="34" charset="0"/>
              <a:buChar char="•"/>
            </a:pPr>
            <a:r>
              <a:rPr lang="es-ES" sz="2100" dirty="0">
                <a:latin typeface="Arial" pitchFamily="34"/>
              </a:rPr>
              <a:t>Esta herramienta permite modelar gráficamente con texto, cuadros, tablas, gráficas, etc.</a:t>
            </a:r>
          </a:p>
          <a:p>
            <a:pPr marL="285750" lvl="0" indent="-285750" algn="just">
              <a:buFont typeface="Arial" panose="020B0604020202020204" pitchFamily="34" charset="0"/>
              <a:buChar char="•"/>
            </a:pPr>
            <a:r>
              <a:rPr lang="es-ES" sz="2100" dirty="0">
                <a:latin typeface="Arial" pitchFamily="34"/>
              </a:rPr>
              <a:t>Del mismo modo permite configurar diferente orígenes de datos ; BBDD, ficheros, consultas OLAP, </a:t>
            </a:r>
            <a:r>
              <a:rPr lang="es-ES" sz="2100" dirty="0" err="1">
                <a:latin typeface="Arial" pitchFamily="34"/>
              </a:rPr>
              <a:t>kettles</a:t>
            </a:r>
            <a:r>
              <a:rPr lang="es-ES" sz="2100" dirty="0">
                <a:latin typeface="Arial" pitchFamily="34"/>
              </a:rPr>
              <a:t>, etc. </a:t>
            </a:r>
          </a:p>
          <a:p>
            <a:pPr marL="285750" lvl="0" indent="-285750" algn="just">
              <a:buFont typeface="Arial" panose="020B0604020202020204" pitchFamily="34" charset="0"/>
              <a:buChar char="•"/>
            </a:pPr>
            <a:r>
              <a:rPr lang="es-ES" sz="2100" dirty="0">
                <a:latin typeface="Arial" pitchFamily="34"/>
              </a:rPr>
              <a:t>Permite añadir parámetros que el Usuario podrá seleccionar de la forma que escojamos y modificar así la consulta a realizar.</a:t>
            </a:r>
          </a:p>
          <a:p>
            <a:pPr marL="285750" lvl="0" indent="-285750" algn="just">
              <a:buFont typeface="Arial" panose="020B0604020202020204" pitchFamily="34" charset="0"/>
              <a:buChar char="•"/>
            </a:pPr>
            <a:r>
              <a:rPr lang="es-ES" sz="2100" dirty="0">
                <a:latin typeface="Arial" pitchFamily="34"/>
              </a:rPr>
              <a:t>Exportable a diferentes formatos; Excel, CSV, PDF, HTML, XML y archivo de texto.</a:t>
            </a:r>
          </a:p>
          <a:p>
            <a:endParaRPr lang="es-ES" sz="2100" dirty="0"/>
          </a:p>
        </p:txBody>
      </p:sp>
    </p:spTree>
    <p:extLst>
      <p:ext uri="{BB962C8B-B14F-4D97-AF65-F5344CB8AC3E}">
        <p14:creationId xmlns:p14="http://schemas.microsoft.com/office/powerpoint/2010/main" val="375825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E8FD473B-3EF1-E7F8-5A17-0E67D5C7BB51}"/>
              </a:ext>
            </a:extLst>
          </p:cNvPr>
          <p:cNvSpPr>
            <a:spLocks noGrp="1"/>
          </p:cNvSpPr>
          <p:nvPr>
            <p:ph type="title"/>
          </p:nvPr>
        </p:nvSpPr>
        <p:spPr>
          <a:xfrm>
            <a:off x="731519" y="731520"/>
            <a:ext cx="10666145" cy="1426464"/>
          </a:xfrm>
        </p:spPr>
        <p:txBody>
          <a:bodyPr>
            <a:normAutofit/>
          </a:bodyPr>
          <a:lstStyle/>
          <a:p>
            <a:r>
              <a:rPr lang="es-ES">
                <a:solidFill>
                  <a:srgbClr val="FFFFFF"/>
                </a:solidFill>
                <a:latin typeface="Arial" pitchFamily="34"/>
              </a:rPr>
              <a:t>Pentaho Schema Workbench</a:t>
            </a:r>
            <a:endParaRPr lang="es-ES">
              <a:solidFill>
                <a:srgbClr val="FFFFFF"/>
              </a:solidFill>
            </a:endParaRP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BB76BC8-BAA0-70AB-EBC5-0C1702C240C9}"/>
              </a:ext>
            </a:extLst>
          </p:cNvPr>
          <p:cNvSpPr>
            <a:spLocks noGrp="1"/>
          </p:cNvSpPr>
          <p:nvPr>
            <p:ph idx="1"/>
          </p:nvPr>
        </p:nvSpPr>
        <p:spPr>
          <a:xfrm>
            <a:off x="789456" y="2789918"/>
            <a:ext cx="8370393" cy="3300196"/>
          </a:xfrm>
        </p:spPr>
        <p:txBody>
          <a:bodyPr anchor="ctr">
            <a:normAutofit/>
          </a:bodyPr>
          <a:lstStyle/>
          <a:p>
            <a:pPr marL="285750" lvl="0" indent="-285750" algn="just">
              <a:buFont typeface="Arial" panose="020B0604020202020204" pitchFamily="34" charset="0"/>
              <a:buChar char="•"/>
            </a:pPr>
            <a:r>
              <a:rPr lang="es-ES" sz="2400" dirty="0">
                <a:latin typeface="Arial" pitchFamily="34"/>
              </a:rPr>
              <a:t>Otra herramienta en JAVA, utilizada para crear los esquemas del cubo OLAP para el motor Mondrian en formato XML.</a:t>
            </a:r>
          </a:p>
          <a:p>
            <a:pPr marL="285750" lvl="0" indent="-285750" algn="just">
              <a:buFont typeface="Arial" panose="020B0604020202020204" pitchFamily="34" charset="0"/>
              <a:buChar char="•"/>
            </a:pPr>
            <a:r>
              <a:rPr lang="es-ES" sz="2400" dirty="0">
                <a:latin typeface="Arial" pitchFamily="34"/>
              </a:rPr>
              <a:t>Se conecta a BBDD para comprobar errores y facilitar la confección del esquema.</a:t>
            </a:r>
          </a:p>
          <a:p>
            <a:pPr marL="285750" lvl="0" indent="-285750" algn="just">
              <a:buFont typeface="Arial" panose="020B0604020202020204" pitchFamily="34" charset="0"/>
              <a:buChar char="•"/>
            </a:pPr>
            <a:r>
              <a:rPr lang="es-ES" sz="2400" dirty="0">
                <a:latin typeface="Arial" pitchFamily="34"/>
              </a:rPr>
              <a:t>Integra también un editor y lanzador de consultas sobre el esquema creado.</a:t>
            </a:r>
          </a:p>
          <a:p>
            <a:pPr marL="285750" lvl="0" indent="-285750" algn="just">
              <a:buFont typeface="Arial" panose="020B0604020202020204" pitchFamily="34" charset="0"/>
              <a:buChar char="•"/>
            </a:pPr>
            <a:r>
              <a:rPr lang="es-ES" sz="2400" dirty="0">
                <a:latin typeface="Arial" pitchFamily="34"/>
              </a:rPr>
              <a:t>Interfaz sencilla y amigable.</a:t>
            </a:r>
          </a:p>
          <a:p>
            <a:endParaRPr lang="es-ES" sz="24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1746588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7664</TotalTime>
  <Words>940</Words>
  <Application>Microsoft Office PowerPoint</Application>
  <PresentationFormat>Panorámica</PresentationFormat>
  <Paragraphs>76</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Tema de Office</vt:lpstr>
      <vt:lpstr>Presentación de PowerPoint</vt:lpstr>
      <vt:lpstr>¿QUÉ ES PENTAHO?</vt:lpstr>
      <vt:lpstr>DESVENTAJAS</vt:lpstr>
      <vt:lpstr>CASOS DE USO</vt:lpstr>
      <vt:lpstr>COMPONENTES Y HERRAMIENTAS DE LA SUITE PENTAHO CE</vt:lpstr>
      <vt:lpstr>COMPONENTES</vt:lpstr>
      <vt:lpstr>Pentaho Server</vt:lpstr>
      <vt:lpstr>Pentaho Report Designer</vt:lpstr>
      <vt:lpstr>Pentaho Schema Workbench</vt:lpstr>
      <vt:lpstr>Pentaho Data Integration (Kettle)</vt:lpstr>
      <vt:lpstr>Presentación de PowerPoint</vt:lpstr>
      <vt:lpstr>CONCEPTOS BÁSICOS</vt:lpstr>
      <vt:lpstr>TRANSFORMACIONES</vt:lpstr>
      <vt:lpstr>TRABAJOS</vt:lpstr>
      <vt:lpstr>PASOS</vt:lpstr>
      <vt:lpstr>SALTOS</vt:lpstr>
      <vt:lpstr>HERRAMIENTA (PDI – KETTLE)</vt:lpstr>
      <vt:lpstr>DEMO: CREAR NUESTRA PRIMERA ETL</vt:lpstr>
      <vt:lpstr>DEMO: LLENANDO NUESTRO DWH</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Lopez</dc:creator>
  <cp:lastModifiedBy>Jorge Lopez</cp:lastModifiedBy>
  <cp:revision>4</cp:revision>
  <dcterms:created xsi:type="dcterms:W3CDTF">2023-02-08T10:41:33Z</dcterms:created>
  <dcterms:modified xsi:type="dcterms:W3CDTF">2023-02-13T18:26:06Z</dcterms:modified>
</cp:coreProperties>
</file>