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28" r:id="rId5"/>
    <p:sldId id="427" r:id="rId6"/>
    <p:sldId id="428" r:id="rId7"/>
    <p:sldId id="429" r:id="rId8"/>
    <p:sldId id="430" r:id="rId9"/>
    <p:sldId id="431" r:id="rId10"/>
    <p:sldId id="432" r:id="rId11"/>
    <p:sldId id="329" r:id="rId12"/>
    <p:sldId id="434" r:id="rId13"/>
    <p:sldId id="433" r:id="rId14"/>
    <p:sldId id="426" r:id="rId15"/>
    <p:sldId id="330" r:id="rId16"/>
    <p:sldId id="425" r:id="rId17"/>
    <p:sldId id="417" r:id="rId18"/>
    <p:sldId id="336" r:id="rId19"/>
    <p:sldId id="337" r:id="rId20"/>
    <p:sldId id="335" r:id="rId21"/>
    <p:sldId id="332" r:id="rId22"/>
    <p:sldId id="331" r:id="rId23"/>
    <p:sldId id="435" r:id="rId24"/>
    <p:sldId id="436" r:id="rId25"/>
    <p:sldId id="437" r:id="rId26"/>
    <p:sldId id="442" r:id="rId27"/>
    <p:sldId id="445" r:id="rId28"/>
    <p:sldId id="438" r:id="rId29"/>
    <p:sldId id="439" r:id="rId30"/>
    <p:sldId id="440" r:id="rId31"/>
    <p:sldId id="441" r:id="rId32"/>
    <p:sldId id="447" r:id="rId33"/>
    <p:sldId id="446" r:id="rId34"/>
    <p:sldId id="444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B18BC-5745-4AA4-ADCB-CBCFB273025C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4D9D4F5-EFD0-454F-A421-BCED35208D0D}">
      <dgm:prSet/>
      <dgm:spPr/>
      <dgm:t>
        <a:bodyPr/>
        <a:lstStyle/>
        <a:p>
          <a:r>
            <a:rPr lang="es-ES" b="1" kern="1200"/>
            <a:t>DURACIÓN: </a:t>
          </a:r>
          <a:r>
            <a:rPr lang="es-ES" kern="1200">
              <a:latin typeface="Calibri" panose="020F0502020204030204"/>
              <a:ea typeface="+mn-ea"/>
              <a:cs typeface="+mn-cs"/>
            </a:rPr>
            <a:t>16 </a:t>
          </a:r>
          <a:r>
            <a:rPr lang="es-ES" kern="1200"/>
            <a:t>horas</a:t>
          </a:r>
          <a:endParaRPr lang="en-US" kern="1200"/>
        </a:p>
      </dgm:t>
    </dgm:pt>
    <dgm:pt modelId="{E1873D67-581D-4A25-BF06-C55B8AC878A4}" type="parTrans" cxnId="{2AA18F16-5E3D-4AD7-9BF8-7DF5C61AEE2F}">
      <dgm:prSet/>
      <dgm:spPr/>
      <dgm:t>
        <a:bodyPr/>
        <a:lstStyle/>
        <a:p>
          <a:endParaRPr lang="en-US"/>
        </a:p>
      </dgm:t>
    </dgm:pt>
    <dgm:pt modelId="{EF671096-FDC3-4054-B15B-468D393BFA92}" type="sibTrans" cxnId="{2AA18F16-5E3D-4AD7-9BF8-7DF5C61AEE2F}">
      <dgm:prSet/>
      <dgm:spPr/>
      <dgm:t>
        <a:bodyPr/>
        <a:lstStyle/>
        <a:p>
          <a:endParaRPr lang="en-US"/>
        </a:p>
      </dgm:t>
    </dgm:pt>
    <dgm:pt modelId="{4DFFDEA8-C940-4A30-90A4-30E38B9A957B}">
      <dgm:prSet/>
      <dgm:spPr/>
      <dgm:t>
        <a:bodyPr/>
        <a:lstStyle/>
        <a:p>
          <a:r>
            <a:rPr lang="es-ES" b="1"/>
            <a:t>MODALIDAD: </a:t>
          </a:r>
          <a:r>
            <a:rPr lang="es-ES"/>
            <a:t>Online</a:t>
          </a:r>
          <a:endParaRPr lang="en-US"/>
        </a:p>
      </dgm:t>
    </dgm:pt>
    <dgm:pt modelId="{A7EAC084-8655-4262-A2D5-9CEF0196D107}" type="parTrans" cxnId="{9AB44FC1-A669-4D8B-961E-71A947B6156F}">
      <dgm:prSet/>
      <dgm:spPr/>
      <dgm:t>
        <a:bodyPr/>
        <a:lstStyle/>
        <a:p>
          <a:endParaRPr lang="en-US"/>
        </a:p>
      </dgm:t>
    </dgm:pt>
    <dgm:pt modelId="{F672D975-E3B9-4F32-A5F1-D105473AB892}" type="sibTrans" cxnId="{9AB44FC1-A669-4D8B-961E-71A947B6156F}">
      <dgm:prSet/>
      <dgm:spPr/>
      <dgm:t>
        <a:bodyPr/>
        <a:lstStyle/>
        <a:p>
          <a:endParaRPr lang="en-US"/>
        </a:p>
      </dgm:t>
    </dgm:pt>
    <dgm:pt modelId="{AABC22EB-265F-4EBB-8442-8ADF41847811}">
      <dgm:prSet/>
      <dgm:spPr/>
      <dgm:t>
        <a:bodyPr/>
        <a:lstStyle/>
        <a:p>
          <a:r>
            <a:rPr lang="es-ES" b="1"/>
            <a:t>FECHAS y HORARIO: </a:t>
          </a:r>
          <a:r>
            <a:rPr lang="es-ES"/>
            <a:t>Del 22, 27, 28 y 30 de Marzo de 2023 de 15:00 – 19:00</a:t>
          </a:r>
          <a:br>
            <a:rPr lang="es-ES"/>
          </a:br>
          <a:br>
            <a:rPr lang="es-ES"/>
          </a:br>
          <a:endParaRPr lang="en-US"/>
        </a:p>
      </dgm:t>
    </dgm:pt>
    <dgm:pt modelId="{3CA5D821-C9DD-425A-AB04-7CF73E8B04F2}" type="parTrans" cxnId="{3F3DA823-A46D-48D8-94BD-C9B3A743A5AB}">
      <dgm:prSet/>
      <dgm:spPr/>
      <dgm:t>
        <a:bodyPr/>
        <a:lstStyle/>
        <a:p>
          <a:endParaRPr lang="en-US"/>
        </a:p>
      </dgm:t>
    </dgm:pt>
    <dgm:pt modelId="{A48347B0-CF44-41F4-BE68-E56BC5EDA901}" type="sibTrans" cxnId="{3F3DA823-A46D-48D8-94BD-C9B3A743A5AB}">
      <dgm:prSet/>
      <dgm:spPr/>
      <dgm:t>
        <a:bodyPr/>
        <a:lstStyle/>
        <a:p>
          <a:endParaRPr lang="en-US"/>
        </a:p>
      </dgm:t>
    </dgm:pt>
    <dgm:pt modelId="{08A73541-B44B-4618-BD45-72417E2477A1}" type="pres">
      <dgm:prSet presAssocID="{D85B18BC-5745-4AA4-ADCB-CBCFB273025C}" presName="vert0" presStyleCnt="0">
        <dgm:presLayoutVars>
          <dgm:dir/>
          <dgm:animOne val="branch"/>
          <dgm:animLvl val="lvl"/>
        </dgm:presLayoutVars>
      </dgm:prSet>
      <dgm:spPr/>
    </dgm:pt>
    <dgm:pt modelId="{6C7E1E11-CDC7-49DA-BE3C-7970347E3B2F}" type="pres">
      <dgm:prSet presAssocID="{14D9D4F5-EFD0-454F-A421-BCED35208D0D}" presName="thickLine" presStyleLbl="alignNode1" presStyleIdx="0" presStyleCnt="3"/>
      <dgm:spPr/>
    </dgm:pt>
    <dgm:pt modelId="{A156CA8B-D7BC-4E73-ABD9-CA96F76A5142}" type="pres">
      <dgm:prSet presAssocID="{14D9D4F5-EFD0-454F-A421-BCED35208D0D}" presName="horz1" presStyleCnt="0"/>
      <dgm:spPr/>
    </dgm:pt>
    <dgm:pt modelId="{C99ED923-94B8-44A3-801C-4DC88AE4E93D}" type="pres">
      <dgm:prSet presAssocID="{14D9D4F5-EFD0-454F-A421-BCED35208D0D}" presName="tx1" presStyleLbl="revTx" presStyleIdx="0" presStyleCnt="3"/>
      <dgm:spPr/>
    </dgm:pt>
    <dgm:pt modelId="{775BB98B-8F83-4E40-9E9D-F6019BF5A48A}" type="pres">
      <dgm:prSet presAssocID="{14D9D4F5-EFD0-454F-A421-BCED35208D0D}" presName="vert1" presStyleCnt="0"/>
      <dgm:spPr/>
    </dgm:pt>
    <dgm:pt modelId="{17121BE2-C49D-4E4D-A293-A3B54E45DC38}" type="pres">
      <dgm:prSet presAssocID="{4DFFDEA8-C940-4A30-90A4-30E38B9A957B}" presName="thickLine" presStyleLbl="alignNode1" presStyleIdx="1" presStyleCnt="3"/>
      <dgm:spPr/>
    </dgm:pt>
    <dgm:pt modelId="{CB62B547-2D69-4991-B73D-EAF25C7D23E0}" type="pres">
      <dgm:prSet presAssocID="{4DFFDEA8-C940-4A30-90A4-30E38B9A957B}" presName="horz1" presStyleCnt="0"/>
      <dgm:spPr/>
    </dgm:pt>
    <dgm:pt modelId="{09817A6D-6F25-4653-A9D6-863EA4CD97F7}" type="pres">
      <dgm:prSet presAssocID="{4DFFDEA8-C940-4A30-90A4-30E38B9A957B}" presName="tx1" presStyleLbl="revTx" presStyleIdx="1" presStyleCnt="3"/>
      <dgm:spPr/>
    </dgm:pt>
    <dgm:pt modelId="{AF2C9C08-0D86-44D8-A75B-9D1AC2621068}" type="pres">
      <dgm:prSet presAssocID="{4DFFDEA8-C940-4A30-90A4-30E38B9A957B}" presName="vert1" presStyleCnt="0"/>
      <dgm:spPr/>
    </dgm:pt>
    <dgm:pt modelId="{F99943E0-6C5A-466E-9F95-52CE188CFB30}" type="pres">
      <dgm:prSet presAssocID="{AABC22EB-265F-4EBB-8442-8ADF41847811}" presName="thickLine" presStyleLbl="alignNode1" presStyleIdx="2" presStyleCnt="3"/>
      <dgm:spPr/>
    </dgm:pt>
    <dgm:pt modelId="{58FCEB22-B315-43D5-8A5C-7F33E7A20F5D}" type="pres">
      <dgm:prSet presAssocID="{AABC22EB-265F-4EBB-8442-8ADF41847811}" presName="horz1" presStyleCnt="0"/>
      <dgm:spPr/>
    </dgm:pt>
    <dgm:pt modelId="{9D9D677B-FE38-4716-BFFF-C6DB7A4AE9F4}" type="pres">
      <dgm:prSet presAssocID="{AABC22EB-265F-4EBB-8442-8ADF41847811}" presName="tx1" presStyleLbl="revTx" presStyleIdx="2" presStyleCnt="3"/>
      <dgm:spPr/>
    </dgm:pt>
    <dgm:pt modelId="{93A20B0E-2F89-4437-9911-B50A0EFA3D16}" type="pres">
      <dgm:prSet presAssocID="{AABC22EB-265F-4EBB-8442-8ADF41847811}" presName="vert1" presStyleCnt="0"/>
      <dgm:spPr/>
    </dgm:pt>
  </dgm:ptLst>
  <dgm:cxnLst>
    <dgm:cxn modelId="{2AA18F16-5E3D-4AD7-9BF8-7DF5C61AEE2F}" srcId="{D85B18BC-5745-4AA4-ADCB-CBCFB273025C}" destId="{14D9D4F5-EFD0-454F-A421-BCED35208D0D}" srcOrd="0" destOrd="0" parTransId="{E1873D67-581D-4A25-BF06-C55B8AC878A4}" sibTransId="{EF671096-FDC3-4054-B15B-468D393BFA92}"/>
    <dgm:cxn modelId="{3F3DA823-A46D-48D8-94BD-C9B3A743A5AB}" srcId="{D85B18BC-5745-4AA4-ADCB-CBCFB273025C}" destId="{AABC22EB-265F-4EBB-8442-8ADF41847811}" srcOrd="2" destOrd="0" parTransId="{3CA5D821-C9DD-425A-AB04-7CF73E8B04F2}" sibTransId="{A48347B0-CF44-41F4-BE68-E56BC5EDA901}"/>
    <dgm:cxn modelId="{00236627-B802-4784-A5AB-C15A97DFBA88}" type="presOf" srcId="{14D9D4F5-EFD0-454F-A421-BCED35208D0D}" destId="{C99ED923-94B8-44A3-801C-4DC88AE4E93D}" srcOrd="0" destOrd="0" presId="urn:microsoft.com/office/officeart/2008/layout/LinedList"/>
    <dgm:cxn modelId="{A8DBC02E-B666-4482-A329-1AE96D40F1A4}" type="presOf" srcId="{4DFFDEA8-C940-4A30-90A4-30E38B9A957B}" destId="{09817A6D-6F25-4653-A9D6-863EA4CD97F7}" srcOrd="0" destOrd="0" presId="urn:microsoft.com/office/officeart/2008/layout/LinedList"/>
    <dgm:cxn modelId="{7BBE94BD-DE59-4807-A914-531FD7CA5B21}" type="presOf" srcId="{D85B18BC-5745-4AA4-ADCB-CBCFB273025C}" destId="{08A73541-B44B-4618-BD45-72417E2477A1}" srcOrd="0" destOrd="0" presId="urn:microsoft.com/office/officeart/2008/layout/LinedList"/>
    <dgm:cxn modelId="{9AB44FC1-A669-4D8B-961E-71A947B6156F}" srcId="{D85B18BC-5745-4AA4-ADCB-CBCFB273025C}" destId="{4DFFDEA8-C940-4A30-90A4-30E38B9A957B}" srcOrd="1" destOrd="0" parTransId="{A7EAC084-8655-4262-A2D5-9CEF0196D107}" sibTransId="{F672D975-E3B9-4F32-A5F1-D105473AB892}"/>
    <dgm:cxn modelId="{032630C6-6EC8-4D74-9B8F-963040557241}" type="presOf" srcId="{AABC22EB-265F-4EBB-8442-8ADF41847811}" destId="{9D9D677B-FE38-4716-BFFF-C6DB7A4AE9F4}" srcOrd="0" destOrd="0" presId="urn:microsoft.com/office/officeart/2008/layout/LinedList"/>
    <dgm:cxn modelId="{684D529D-3093-4D83-80F3-F7A2B0489DC5}" type="presParOf" srcId="{08A73541-B44B-4618-BD45-72417E2477A1}" destId="{6C7E1E11-CDC7-49DA-BE3C-7970347E3B2F}" srcOrd="0" destOrd="0" presId="urn:microsoft.com/office/officeart/2008/layout/LinedList"/>
    <dgm:cxn modelId="{307E458C-CF74-4B61-8A82-E2F1031F0443}" type="presParOf" srcId="{08A73541-B44B-4618-BD45-72417E2477A1}" destId="{A156CA8B-D7BC-4E73-ABD9-CA96F76A5142}" srcOrd="1" destOrd="0" presId="urn:microsoft.com/office/officeart/2008/layout/LinedList"/>
    <dgm:cxn modelId="{4ADE77AD-1766-4009-99AB-21189EBFC88D}" type="presParOf" srcId="{A156CA8B-D7BC-4E73-ABD9-CA96F76A5142}" destId="{C99ED923-94B8-44A3-801C-4DC88AE4E93D}" srcOrd="0" destOrd="0" presId="urn:microsoft.com/office/officeart/2008/layout/LinedList"/>
    <dgm:cxn modelId="{0E38450A-7A78-49DD-8BDD-A2BE4BE5ADDA}" type="presParOf" srcId="{A156CA8B-D7BC-4E73-ABD9-CA96F76A5142}" destId="{775BB98B-8F83-4E40-9E9D-F6019BF5A48A}" srcOrd="1" destOrd="0" presId="urn:microsoft.com/office/officeart/2008/layout/LinedList"/>
    <dgm:cxn modelId="{C74F1044-0858-4FCC-8872-9FB37A204FAD}" type="presParOf" srcId="{08A73541-B44B-4618-BD45-72417E2477A1}" destId="{17121BE2-C49D-4E4D-A293-A3B54E45DC38}" srcOrd="2" destOrd="0" presId="urn:microsoft.com/office/officeart/2008/layout/LinedList"/>
    <dgm:cxn modelId="{A7B63AF4-B2AE-4F11-ADB2-A0C3C94F030A}" type="presParOf" srcId="{08A73541-B44B-4618-BD45-72417E2477A1}" destId="{CB62B547-2D69-4991-B73D-EAF25C7D23E0}" srcOrd="3" destOrd="0" presId="urn:microsoft.com/office/officeart/2008/layout/LinedList"/>
    <dgm:cxn modelId="{0C0C5CC5-22A4-4E27-A681-29239BE5006F}" type="presParOf" srcId="{CB62B547-2D69-4991-B73D-EAF25C7D23E0}" destId="{09817A6D-6F25-4653-A9D6-863EA4CD97F7}" srcOrd="0" destOrd="0" presId="urn:microsoft.com/office/officeart/2008/layout/LinedList"/>
    <dgm:cxn modelId="{F04B1E1B-1613-49AF-AF69-FE950346AA56}" type="presParOf" srcId="{CB62B547-2D69-4991-B73D-EAF25C7D23E0}" destId="{AF2C9C08-0D86-44D8-A75B-9D1AC2621068}" srcOrd="1" destOrd="0" presId="urn:microsoft.com/office/officeart/2008/layout/LinedList"/>
    <dgm:cxn modelId="{8A5953BC-922E-46B9-9FC8-DD46B3E8FC69}" type="presParOf" srcId="{08A73541-B44B-4618-BD45-72417E2477A1}" destId="{F99943E0-6C5A-466E-9F95-52CE188CFB30}" srcOrd="4" destOrd="0" presId="urn:microsoft.com/office/officeart/2008/layout/LinedList"/>
    <dgm:cxn modelId="{6F8BE1FF-125F-4219-8BF1-C7F2F2BE07FA}" type="presParOf" srcId="{08A73541-B44B-4618-BD45-72417E2477A1}" destId="{58FCEB22-B315-43D5-8A5C-7F33E7A20F5D}" srcOrd="5" destOrd="0" presId="urn:microsoft.com/office/officeart/2008/layout/LinedList"/>
    <dgm:cxn modelId="{3D5695C0-1184-4913-8C2A-AEE6A5883E9C}" type="presParOf" srcId="{58FCEB22-B315-43D5-8A5C-7F33E7A20F5D}" destId="{9D9D677B-FE38-4716-BFFF-C6DB7A4AE9F4}" srcOrd="0" destOrd="0" presId="urn:microsoft.com/office/officeart/2008/layout/LinedList"/>
    <dgm:cxn modelId="{F25B7059-FA9B-4674-9666-D5773E456824}" type="presParOf" srcId="{58FCEB22-B315-43D5-8A5C-7F33E7A20F5D}" destId="{93A20B0E-2F89-4437-9911-B50A0EFA3D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395377-90F7-42D0-875C-4DA98756B20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FBA1A1-7D0A-4A39-B75B-36FB46201C5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/>
            <a:t>199 % - Rendimiento de la inversión en 3 años</a:t>
          </a:r>
          <a:endParaRPr lang="en-US" dirty="0"/>
        </a:p>
      </dgm:t>
    </dgm:pt>
    <dgm:pt modelId="{F9E54DED-E4EA-4094-8FE7-61F89D8E41A6}" type="parTrans" cxnId="{DAD5A49B-3D29-494C-B7D2-556C8EF17D37}">
      <dgm:prSet/>
      <dgm:spPr/>
      <dgm:t>
        <a:bodyPr/>
        <a:lstStyle/>
        <a:p>
          <a:endParaRPr lang="en-US"/>
        </a:p>
      </dgm:t>
    </dgm:pt>
    <dgm:pt modelId="{C54F7A7E-B0B2-4F63-B9C8-C80D622DED98}" type="sibTrans" cxnId="{DAD5A49B-3D29-494C-B7D2-556C8EF17D37}">
      <dgm:prSet/>
      <dgm:spPr/>
      <dgm:t>
        <a:bodyPr/>
        <a:lstStyle/>
        <a:p>
          <a:endParaRPr lang="en-US"/>
        </a:p>
      </dgm:t>
    </dgm:pt>
    <dgm:pt modelId="{8BAA6BD1-85D9-4B9D-AD3D-A4CC0AF153F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/>
            <a:t>1,41 M $ - Ahorro del tiempo del trabajador en 3 años, después de aplicar una captura de productividad del 50 por ciento</a:t>
          </a:r>
          <a:endParaRPr lang="en-US" dirty="0"/>
        </a:p>
      </dgm:t>
    </dgm:pt>
    <dgm:pt modelId="{6697C1C2-FB7B-4A98-B6A5-2514AE0F6476}" type="parTrans" cxnId="{1F97BCFA-E43C-4DCF-AD91-C65FB69ACF65}">
      <dgm:prSet/>
      <dgm:spPr/>
      <dgm:t>
        <a:bodyPr/>
        <a:lstStyle/>
        <a:p>
          <a:endParaRPr lang="en-US"/>
        </a:p>
      </dgm:t>
    </dgm:pt>
    <dgm:pt modelId="{DA6B2336-006D-4204-8AC0-36E7639A09DB}" type="sibTrans" cxnId="{1F97BCFA-E43C-4DCF-AD91-C65FB69ACF65}">
      <dgm:prSet/>
      <dgm:spPr/>
      <dgm:t>
        <a:bodyPr/>
        <a:lstStyle/>
        <a:p>
          <a:endParaRPr lang="en-US"/>
        </a:p>
      </dgm:t>
    </dgm:pt>
    <dgm:pt modelId="{3310B879-022E-436C-A458-7739BBC3D17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dirty="0"/>
            <a:t>27,4 % - Reducción de errores debido al aumento de la automatización</a:t>
          </a:r>
          <a:endParaRPr lang="en-US" dirty="0"/>
        </a:p>
      </dgm:t>
    </dgm:pt>
    <dgm:pt modelId="{BA674A46-AB38-411C-83F4-89635BF5F92C}" type="parTrans" cxnId="{0B361D8E-9025-43F4-804D-DEB0EBEB5DC2}">
      <dgm:prSet/>
      <dgm:spPr/>
      <dgm:t>
        <a:bodyPr/>
        <a:lstStyle/>
        <a:p>
          <a:endParaRPr lang="en-US"/>
        </a:p>
      </dgm:t>
    </dgm:pt>
    <dgm:pt modelId="{DAA7D753-B6D9-4789-A803-CE01853D4387}" type="sibTrans" cxnId="{0B361D8E-9025-43F4-804D-DEB0EBEB5DC2}">
      <dgm:prSet/>
      <dgm:spPr/>
      <dgm:t>
        <a:bodyPr/>
        <a:lstStyle/>
        <a:p>
          <a:endParaRPr lang="en-US"/>
        </a:p>
      </dgm:t>
    </dgm:pt>
    <dgm:pt modelId="{BC5B131E-0784-452C-8F64-6A69AE72CB0D}" type="pres">
      <dgm:prSet presAssocID="{C6395377-90F7-42D0-875C-4DA98756B200}" presName="vert0" presStyleCnt="0">
        <dgm:presLayoutVars>
          <dgm:dir/>
          <dgm:animOne val="branch"/>
          <dgm:animLvl val="lvl"/>
        </dgm:presLayoutVars>
      </dgm:prSet>
      <dgm:spPr/>
    </dgm:pt>
    <dgm:pt modelId="{B7FABFE1-80B9-4347-9647-ED3F00AB3674}" type="pres">
      <dgm:prSet presAssocID="{3CFBA1A1-7D0A-4A39-B75B-36FB46201C50}" presName="thickLine" presStyleLbl="alignNode1" presStyleIdx="0" presStyleCnt="3"/>
      <dgm:spPr/>
    </dgm:pt>
    <dgm:pt modelId="{F6BCC65D-E615-4697-BCC5-070F7E1C4347}" type="pres">
      <dgm:prSet presAssocID="{3CFBA1A1-7D0A-4A39-B75B-36FB46201C50}" presName="horz1" presStyleCnt="0"/>
      <dgm:spPr/>
    </dgm:pt>
    <dgm:pt modelId="{A54D7EE9-70C4-42AD-B7FA-286C94873D9A}" type="pres">
      <dgm:prSet presAssocID="{3CFBA1A1-7D0A-4A39-B75B-36FB46201C50}" presName="tx1" presStyleLbl="revTx" presStyleIdx="0" presStyleCnt="3"/>
      <dgm:spPr/>
    </dgm:pt>
    <dgm:pt modelId="{0818517F-18FA-4D91-9238-695BE192BF98}" type="pres">
      <dgm:prSet presAssocID="{3CFBA1A1-7D0A-4A39-B75B-36FB46201C50}" presName="vert1" presStyleCnt="0"/>
      <dgm:spPr/>
    </dgm:pt>
    <dgm:pt modelId="{511C7018-BFBC-4B73-8B16-67D99F4D94B8}" type="pres">
      <dgm:prSet presAssocID="{8BAA6BD1-85D9-4B9D-AD3D-A4CC0AF153F4}" presName="thickLine" presStyleLbl="alignNode1" presStyleIdx="1" presStyleCnt="3"/>
      <dgm:spPr/>
    </dgm:pt>
    <dgm:pt modelId="{2DED9D68-B25A-454F-88A5-1561F488C52B}" type="pres">
      <dgm:prSet presAssocID="{8BAA6BD1-85D9-4B9D-AD3D-A4CC0AF153F4}" presName="horz1" presStyleCnt="0"/>
      <dgm:spPr/>
    </dgm:pt>
    <dgm:pt modelId="{EF2959F9-D047-4CFB-A5FD-B7611A29A94E}" type="pres">
      <dgm:prSet presAssocID="{8BAA6BD1-85D9-4B9D-AD3D-A4CC0AF153F4}" presName="tx1" presStyleLbl="revTx" presStyleIdx="1" presStyleCnt="3"/>
      <dgm:spPr/>
    </dgm:pt>
    <dgm:pt modelId="{13EFF68B-03CE-4565-ABF0-95089BAC2AB8}" type="pres">
      <dgm:prSet presAssocID="{8BAA6BD1-85D9-4B9D-AD3D-A4CC0AF153F4}" presName="vert1" presStyleCnt="0"/>
      <dgm:spPr/>
    </dgm:pt>
    <dgm:pt modelId="{C27C84F4-0000-4883-AE44-B49671E60064}" type="pres">
      <dgm:prSet presAssocID="{3310B879-022E-436C-A458-7739BBC3D17B}" presName="thickLine" presStyleLbl="alignNode1" presStyleIdx="2" presStyleCnt="3"/>
      <dgm:spPr/>
    </dgm:pt>
    <dgm:pt modelId="{49317909-5605-4A2A-8EF5-2C4D8D9AC0A9}" type="pres">
      <dgm:prSet presAssocID="{3310B879-022E-436C-A458-7739BBC3D17B}" presName="horz1" presStyleCnt="0"/>
      <dgm:spPr/>
    </dgm:pt>
    <dgm:pt modelId="{82DB8D11-4EFE-4F04-BCB5-CB59B53408BC}" type="pres">
      <dgm:prSet presAssocID="{3310B879-022E-436C-A458-7739BBC3D17B}" presName="tx1" presStyleLbl="revTx" presStyleIdx="2" presStyleCnt="3"/>
      <dgm:spPr/>
    </dgm:pt>
    <dgm:pt modelId="{8042A3EB-2937-45CB-B81C-D853D520B3B1}" type="pres">
      <dgm:prSet presAssocID="{3310B879-022E-436C-A458-7739BBC3D17B}" presName="vert1" presStyleCnt="0"/>
      <dgm:spPr/>
    </dgm:pt>
  </dgm:ptLst>
  <dgm:cxnLst>
    <dgm:cxn modelId="{93A1CF07-2B69-4E3D-AD87-DCE79886E7E1}" type="presOf" srcId="{8BAA6BD1-85D9-4B9D-AD3D-A4CC0AF153F4}" destId="{EF2959F9-D047-4CFB-A5FD-B7611A29A94E}" srcOrd="0" destOrd="0" presId="urn:microsoft.com/office/officeart/2008/layout/LinedList"/>
    <dgm:cxn modelId="{3F354D27-0942-4DC5-AFE6-DEB1A1FEA6E3}" type="presOf" srcId="{3310B879-022E-436C-A458-7739BBC3D17B}" destId="{82DB8D11-4EFE-4F04-BCB5-CB59B53408BC}" srcOrd="0" destOrd="0" presId="urn:microsoft.com/office/officeart/2008/layout/LinedList"/>
    <dgm:cxn modelId="{960FC43F-4828-4D1F-AC28-53A0BB8CF78D}" type="presOf" srcId="{3CFBA1A1-7D0A-4A39-B75B-36FB46201C50}" destId="{A54D7EE9-70C4-42AD-B7FA-286C94873D9A}" srcOrd="0" destOrd="0" presId="urn:microsoft.com/office/officeart/2008/layout/LinedList"/>
    <dgm:cxn modelId="{D2596E78-0374-4AAF-BCDA-9E335A656B38}" type="presOf" srcId="{C6395377-90F7-42D0-875C-4DA98756B200}" destId="{BC5B131E-0784-452C-8F64-6A69AE72CB0D}" srcOrd="0" destOrd="0" presId="urn:microsoft.com/office/officeart/2008/layout/LinedList"/>
    <dgm:cxn modelId="{0B361D8E-9025-43F4-804D-DEB0EBEB5DC2}" srcId="{C6395377-90F7-42D0-875C-4DA98756B200}" destId="{3310B879-022E-436C-A458-7739BBC3D17B}" srcOrd="2" destOrd="0" parTransId="{BA674A46-AB38-411C-83F4-89635BF5F92C}" sibTransId="{DAA7D753-B6D9-4789-A803-CE01853D4387}"/>
    <dgm:cxn modelId="{DAD5A49B-3D29-494C-B7D2-556C8EF17D37}" srcId="{C6395377-90F7-42D0-875C-4DA98756B200}" destId="{3CFBA1A1-7D0A-4A39-B75B-36FB46201C50}" srcOrd="0" destOrd="0" parTransId="{F9E54DED-E4EA-4094-8FE7-61F89D8E41A6}" sibTransId="{C54F7A7E-B0B2-4F63-B9C8-C80D622DED98}"/>
    <dgm:cxn modelId="{1F97BCFA-E43C-4DCF-AD91-C65FB69ACF65}" srcId="{C6395377-90F7-42D0-875C-4DA98756B200}" destId="{8BAA6BD1-85D9-4B9D-AD3D-A4CC0AF153F4}" srcOrd="1" destOrd="0" parTransId="{6697C1C2-FB7B-4A98-B6A5-2514AE0F6476}" sibTransId="{DA6B2336-006D-4204-8AC0-36E7639A09DB}"/>
    <dgm:cxn modelId="{7E29357B-7DB8-4FBC-9B45-BB3795B2D2BA}" type="presParOf" srcId="{BC5B131E-0784-452C-8F64-6A69AE72CB0D}" destId="{B7FABFE1-80B9-4347-9647-ED3F00AB3674}" srcOrd="0" destOrd="0" presId="urn:microsoft.com/office/officeart/2008/layout/LinedList"/>
    <dgm:cxn modelId="{B80E4CFD-09EE-4FBC-9175-AAA12A50E7D6}" type="presParOf" srcId="{BC5B131E-0784-452C-8F64-6A69AE72CB0D}" destId="{F6BCC65D-E615-4697-BCC5-070F7E1C4347}" srcOrd="1" destOrd="0" presId="urn:microsoft.com/office/officeart/2008/layout/LinedList"/>
    <dgm:cxn modelId="{764673C2-80A6-43F8-852C-8EE4FF164625}" type="presParOf" srcId="{F6BCC65D-E615-4697-BCC5-070F7E1C4347}" destId="{A54D7EE9-70C4-42AD-B7FA-286C94873D9A}" srcOrd="0" destOrd="0" presId="urn:microsoft.com/office/officeart/2008/layout/LinedList"/>
    <dgm:cxn modelId="{046D269A-7B51-4E46-95B1-88E1181D6A59}" type="presParOf" srcId="{F6BCC65D-E615-4697-BCC5-070F7E1C4347}" destId="{0818517F-18FA-4D91-9238-695BE192BF98}" srcOrd="1" destOrd="0" presId="urn:microsoft.com/office/officeart/2008/layout/LinedList"/>
    <dgm:cxn modelId="{30999083-EB54-4793-97C4-DD0C0C2BF76F}" type="presParOf" srcId="{BC5B131E-0784-452C-8F64-6A69AE72CB0D}" destId="{511C7018-BFBC-4B73-8B16-67D99F4D94B8}" srcOrd="2" destOrd="0" presId="urn:microsoft.com/office/officeart/2008/layout/LinedList"/>
    <dgm:cxn modelId="{98312A64-BABA-494D-A8BA-17A33864B958}" type="presParOf" srcId="{BC5B131E-0784-452C-8F64-6A69AE72CB0D}" destId="{2DED9D68-B25A-454F-88A5-1561F488C52B}" srcOrd="3" destOrd="0" presId="urn:microsoft.com/office/officeart/2008/layout/LinedList"/>
    <dgm:cxn modelId="{F7060F18-83FE-4005-BE26-069AC0A12658}" type="presParOf" srcId="{2DED9D68-B25A-454F-88A5-1561F488C52B}" destId="{EF2959F9-D047-4CFB-A5FD-B7611A29A94E}" srcOrd="0" destOrd="0" presId="urn:microsoft.com/office/officeart/2008/layout/LinedList"/>
    <dgm:cxn modelId="{875D4F95-314F-4D62-9F58-9C4DD01C40C6}" type="presParOf" srcId="{2DED9D68-B25A-454F-88A5-1561F488C52B}" destId="{13EFF68B-03CE-4565-ABF0-95089BAC2AB8}" srcOrd="1" destOrd="0" presId="urn:microsoft.com/office/officeart/2008/layout/LinedList"/>
    <dgm:cxn modelId="{9840E76C-1C12-4AF5-8CAC-DD44BAA6B0DB}" type="presParOf" srcId="{BC5B131E-0784-452C-8F64-6A69AE72CB0D}" destId="{C27C84F4-0000-4883-AE44-B49671E60064}" srcOrd="4" destOrd="0" presId="urn:microsoft.com/office/officeart/2008/layout/LinedList"/>
    <dgm:cxn modelId="{B065EBCE-D19C-424C-9874-BF8C10F5EEC3}" type="presParOf" srcId="{BC5B131E-0784-452C-8F64-6A69AE72CB0D}" destId="{49317909-5605-4A2A-8EF5-2C4D8D9AC0A9}" srcOrd="5" destOrd="0" presId="urn:microsoft.com/office/officeart/2008/layout/LinedList"/>
    <dgm:cxn modelId="{6457526C-1449-4047-82DD-C3D6A235276B}" type="presParOf" srcId="{49317909-5605-4A2A-8EF5-2C4D8D9AC0A9}" destId="{82DB8D11-4EFE-4F04-BCB5-CB59B53408BC}" srcOrd="0" destOrd="0" presId="urn:microsoft.com/office/officeart/2008/layout/LinedList"/>
    <dgm:cxn modelId="{FB9BC0E7-6003-48F7-9CD2-4631018E231D}" type="presParOf" srcId="{49317909-5605-4A2A-8EF5-2C4D8D9AC0A9}" destId="{8042A3EB-2937-45CB-B81C-D853D520B3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E1E11-CDC7-49DA-BE3C-7970347E3B2F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ED923-94B8-44A3-801C-4DC88AE4E93D}">
      <dsp:nvSpPr>
        <dsp:cNvPr id="0" name=""/>
        <dsp:cNvSpPr/>
      </dsp:nvSpPr>
      <dsp:spPr>
        <a:xfrm>
          <a:off x="0" y="2687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/>
            <a:t>DURACIÓN: </a:t>
          </a:r>
          <a:r>
            <a:rPr lang="es-ES" sz="2800" kern="1200">
              <a:latin typeface="Calibri" panose="020F0502020204030204"/>
              <a:ea typeface="+mn-ea"/>
              <a:cs typeface="+mn-cs"/>
            </a:rPr>
            <a:t>16 </a:t>
          </a:r>
          <a:r>
            <a:rPr lang="es-ES" sz="2800" kern="1200"/>
            <a:t>horas</a:t>
          </a:r>
          <a:endParaRPr lang="en-US" sz="2800" kern="1200"/>
        </a:p>
      </dsp:txBody>
      <dsp:txXfrm>
        <a:off x="0" y="2687"/>
        <a:ext cx="6263640" cy="1833104"/>
      </dsp:txXfrm>
    </dsp:sp>
    <dsp:sp modelId="{17121BE2-C49D-4E4D-A293-A3B54E45DC38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17A6D-6F25-4653-A9D6-863EA4CD97F7}">
      <dsp:nvSpPr>
        <dsp:cNvPr id="0" name=""/>
        <dsp:cNvSpPr/>
      </dsp:nvSpPr>
      <dsp:spPr>
        <a:xfrm>
          <a:off x="0" y="1835791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/>
            <a:t>MODALIDAD: </a:t>
          </a:r>
          <a:r>
            <a:rPr lang="es-ES" sz="2800" kern="1200"/>
            <a:t>Online</a:t>
          </a:r>
          <a:endParaRPr lang="en-US" sz="2800" kern="1200"/>
        </a:p>
      </dsp:txBody>
      <dsp:txXfrm>
        <a:off x="0" y="1835791"/>
        <a:ext cx="6263640" cy="1833104"/>
      </dsp:txXfrm>
    </dsp:sp>
    <dsp:sp modelId="{F99943E0-6C5A-466E-9F95-52CE188CFB30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D677B-FE38-4716-BFFF-C6DB7A4AE9F4}">
      <dsp:nvSpPr>
        <dsp:cNvPr id="0" name=""/>
        <dsp:cNvSpPr/>
      </dsp:nvSpPr>
      <dsp:spPr>
        <a:xfrm>
          <a:off x="0" y="3668896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/>
            <a:t>FECHAS y HORARIO: </a:t>
          </a:r>
          <a:r>
            <a:rPr lang="es-ES" sz="2800" kern="1200"/>
            <a:t>Del 22, 27, 28 y 30 de Marzo de 2023 de 15:00 – 19:00</a:t>
          </a:r>
          <a:br>
            <a:rPr lang="es-ES" sz="2800" kern="1200"/>
          </a:br>
          <a:br>
            <a:rPr lang="es-ES" sz="2800" kern="1200"/>
          </a:br>
          <a:endParaRPr lang="en-US" sz="2800" kern="1200"/>
        </a:p>
      </dsp:txBody>
      <dsp:txXfrm>
        <a:off x="0" y="3668896"/>
        <a:ext cx="6263640" cy="183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ABFE1-80B9-4347-9647-ED3F00AB3674}">
      <dsp:nvSpPr>
        <dsp:cNvPr id="0" name=""/>
        <dsp:cNvSpPr/>
      </dsp:nvSpPr>
      <dsp:spPr>
        <a:xfrm>
          <a:off x="0" y="2687"/>
          <a:ext cx="5257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D7EE9-70C4-42AD-B7FA-286C94873D9A}">
      <dsp:nvSpPr>
        <dsp:cNvPr id="0" name=""/>
        <dsp:cNvSpPr/>
      </dsp:nvSpPr>
      <dsp:spPr>
        <a:xfrm>
          <a:off x="0" y="2687"/>
          <a:ext cx="5257800" cy="183310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199 % - Rendimiento de la inversión en 3 años</a:t>
          </a:r>
          <a:endParaRPr lang="en-US" sz="2800" kern="1200" dirty="0"/>
        </a:p>
      </dsp:txBody>
      <dsp:txXfrm>
        <a:off x="0" y="2687"/>
        <a:ext cx="5257800" cy="1833104"/>
      </dsp:txXfrm>
    </dsp:sp>
    <dsp:sp modelId="{511C7018-BFBC-4B73-8B16-67D99F4D94B8}">
      <dsp:nvSpPr>
        <dsp:cNvPr id="0" name=""/>
        <dsp:cNvSpPr/>
      </dsp:nvSpPr>
      <dsp:spPr>
        <a:xfrm>
          <a:off x="0" y="1835791"/>
          <a:ext cx="5257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959F9-D047-4CFB-A5FD-B7611A29A94E}">
      <dsp:nvSpPr>
        <dsp:cNvPr id="0" name=""/>
        <dsp:cNvSpPr/>
      </dsp:nvSpPr>
      <dsp:spPr>
        <a:xfrm>
          <a:off x="0" y="1835791"/>
          <a:ext cx="5257800" cy="183310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1,41 M $ - Ahorro del tiempo del trabajador en 3 años, después de aplicar una captura de productividad del 50 por ciento</a:t>
          </a:r>
          <a:endParaRPr lang="en-US" sz="2800" kern="1200" dirty="0"/>
        </a:p>
      </dsp:txBody>
      <dsp:txXfrm>
        <a:off x="0" y="1835791"/>
        <a:ext cx="5257800" cy="1833104"/>
      </dsp:txXfrm>
    </dsp:sp>
    <dsp:sp modelId="{C27C84F4-0000-4883-AE44-B49671E60064}">
      <dsp:nvSpPr>
        <dsp:cNvPr id="0" name=""/>
        <dsp:cNvSpPr/>
      </dsp:nvSpPr>
      <dsp:spPr>
        <a:xfrm>
          <a:off x="0" y="3668896"/>
          <a:ext cx="5257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B8D11-4EFE-4F04-BCB5-CB59B53408BC}">
      <dsp:nvSpPr>
        <dsp:cNvPr id="0" name=""/>
        <dsp:cNvSpPr/>
      </dsp:nvSpPr>
      <dsp:spPr>
        <a:xfrm>
          <a:off x="0" y="3668896"/>
          <a:ext cx="5257800" cy="1833104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27,4 % - Reducción de errores debido al aumento de la automatización</a:t>
          </a:r>
          <a:endParaRPr lang="en-US" sz="2800" kern="1200" dirty="0"/>
        </a:p>
      </dsp:txBody>
      <dsp:txXfrm>
        <a:off x="0" y="3668896"/>
        <a:ext cx="5257800" cy="183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1996C-F729-67FB-9D21-D923AA76D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ACB4F6-BB86-E0A9-AB34-9BD2184AC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AE08C6-DB35-859C-9026-6A6F8B8F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594-7ED1-4835-BED4-53116399AAF6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3FF184-D278-DEA8-CBE9-7525485D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D15DA-23D2-D0EA-AB44-4782A387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88C4-1EE7-4CBB-BD25-7D68780140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71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AC27B-EE95-3F4F-3604-2697D44B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E7409E-19E2-D56D-5120-813082066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014AD-0303-0E36-E751-12B6C700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594-7ED1-4835-BED4-53116399AAF6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CA25FD-5361-DE79-AA32-7500ACB8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25EE05-6F37-F748-D77D-E93A08CB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88C4-1EE7-4CBB-BD25-7D68780140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5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8356B8-00FD-AB76-D88B-7B8292E31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DF9173-CBE6-C15E-6B46-1089D44DF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A6A1BF-A779-8FF5-3EB0-99D1FC84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594-7ED1-4835-BED4-53116399AAF6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5A0A8A-61F8-1AC0-843E-36D92E19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D5450-6114-A55E-B762-0FF11F23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88C4-1EE7-4CBB-BD25-7D68780140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14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A422E-F327-BAB2-2ED7-31C53968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C8CCD-1112-4EFF-4584-62B6531CA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C927D6-5B36-00F8-8939-06825FA3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594-7ED1-4835-BED4-53116399AAF6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EEA794-339A-3AA3-B186-43B9798D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22B2BE-BC40-5ACF-743D-F0F0EA3B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88C4-1EE7-4CBB-BD25-7D68780140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7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1A424-DC98-8400-550F-5A9A9DE1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1FED2-B3E2-C30A-897B-7A3A4841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7F16E5-560D-3995-9D47-2FFCA79F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594-7ED1-4835-BED4-53116399AAF6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AC000-F5AB-FE5F-4052-C66CCFBD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C76274-AE8E-F213-EEDA-F4FDCAE0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88C4-1EE7-4CBB-BD25-7D68780140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96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5C85A-19A4-3599-BD2B-D75D3726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87423-7EC9-C40A-2BB7-2C67A634B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06DD8A-744F-278C-0B3F-B2B7B9008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6494DE-26A1-F411-9FB9-52223C6D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594-7ED1-4835-BED4-53116399AAF6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F981B8-2831-6289-6BDE-4B65FB6A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45AC31-A4E1-14E3-A12B-2E13FEB4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88C4-1EE7-4CBB-BD25-7D68780140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69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7EB59-0E9D-0013-8894-56B4FF11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632341-7FE3-C60F-96F1-0A8E548A2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EF53B8-6F7C-3FA9-73D1-33740C40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F2AC3D-B0C2-6C29-8F2E-A4D3EA562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15FEEA-508E-6C26-9AE7-177D24C4C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EDFF26-0524-2474-7A9A-829BBD51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594-7ED1-4835-BED4-53116399AAF6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90850-4A2D-FC9E-53EF-9367D45A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2B7256-7D5F-3874-4AB2-A8FA02EF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88C4-1EE7-4CBB-BD25-7D68780140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03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4B5D6-C690-1E08-6DF4-19E1B8F7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DE1C7E-2626-92BC-11E0-16310C0A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594-7ED1-4835-BED4-53116399AAF6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DD678D-E754-F55B-0414-1B868239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72377E-7527-8F50-A7FA-0FB588F7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88C4-1EE7-4CBB-BD25-7D68780140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1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D30129-E1A6-C93F-1912-FEA6875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594-7ED1-4835-BED4-53116399AAF6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BE2432-461B-E865-8AB3-851715A8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AF6026-192C-6FCB-DD9D-F4660E13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88C4-1EE7-4CBB-BD25-7D68780140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76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D0DB2-9225-AA9B-D682-80B2D67D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095BE-B7D8-C532-910D-87843A120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0C48BC-EC69-E00F-3A61-2F29EB6E6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D1DB35-DB0E-37A3-249C-A4E3F3D0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594-7ED1-4835-BED4-53116399AAF6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205632-0C8A-B148-C158-B394C5B0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43734D-440C-56C8-83C1-75E1B1A5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88C4-1EE7-4CBB-BD25-7D68780140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71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1046A-88B5-349A-F666-1E3232B3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7E2350-AA1C-71BE-DB95-2BFECB677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1A40D0-E5C7-6A1F-284B-85A039EDC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CABF08-7A8D-D687-C67E-27438A8E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594-7ED1-4835-BED4-53116399AAF6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A76581-43A3-4AC7-33F0-C1BE332E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2CA573-2968-64C8-0F23-5782D8EC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88C4-1EE7-4CBB-BD25-7D68780140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8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5991BA-196B-3AA5-9CE4-A84FBFF0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019975-54EA-BC60-DCE1-7A34337C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0E47C-BFD9-A1CC-47B2-1969B8BAF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8594-7ED1-4835-BED4-53116399AAF6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BB946-3463-0042-B3FA-85816370A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6D4D84-9CB0-75C1-25C4-5F6942376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588C4-1EE7-4CBB-BD25-7D68780140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1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4CF6794D-AE03-C86B-124D-F588E083A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024B8A-5CA7-A74F-C322-704B55AA0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POWER AUTOMATE</a:t>
            </a:r>
          </a:p>
        </p:txBody>
      </p:sp>
    </p:spTree>
    <p:extLst>
      <p:ext uri="{BB962C8B-B14F-4D97-AF65-F5344CB8AC3E}">
        <p14:creationId xmlns:p14="http://schemas.microsoft.com/office/powerpoint/2010/main" val="200436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7797ED-330F-50D0-BB6F-76401D48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1058780"/>
            <a:ext cx="5602705" cy="3092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TRAINING DAYS</a:t>
            </a:r>
          </a:p>
        </p:txBody>
      </p:sp>
    </p:spTree>
    <p:extLst>
      <p:ext uri="{BB962C8B-B14F-4D97-AF65-F5344CB8AC3E}">
        <p14:creationId xmlns:p14="http://schemas.microsoft.com/office/powerpoint/2010/main" val="44538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324728-1AEC-F8A3-1B2E-25FA9506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s-ES" dirty="0"/>
              <a:t>¿QUÉ ES POWER AUTOMATE?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30137-E69F-CCF6-4A45-448640CC2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s-ES" sz="2000"/>
              <a:t>Power Automate es un servicio de flujo de trabajo en línea que automatiza las acciones en las aplicaciones y los servicios más habituales. </a:t>
            </a:r>
          </a:p>
          <a:p>
            <a:r>
              <a:rPr lang="es-ES" sz="2000"/>
              <a:t>Por ejemplo, puedes crear un flujo que agregue a una lista desharepoint los archivos adjuntos a un correo electrónico</a:t>
            </a:r>
          </a:p>
          <a:p>
            <a:endParaRPr lang="es-ES" sz="200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D97233B-8CE4-5EC1-9926-09A61B772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0" b="-1"/>
          <a:stretch/>
        </p:blipFill>
        <p:spPr>
          <a:xfrm>
            <a:off x="6880610" y="927005"/>
            <a:ext cx="4737650" cy="50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5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EA42CE8-B2FC-6C87-8AB2-209A10471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43296"/>
            <a:ext cx="10905066" cy="35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4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a estrella en el cielo&#10;&#10;Descripción generada automáticamente con confianza baja">
            <a:extLst>
              <a:ext uri="{FF2B5EF4-FFF2-40B4-BE49-F238E27FC236}">
                <a16:creationId xmlns:a16="http://schemas.microsoft.com/office/drawing/2014/main" id="{1EE582E6-85D2-7CC9-EFD5-E92BBA6EC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7" r="25858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F8C2E7-A70A-1823-2653-BCFDB6BC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2852381"/>
            <a:ext cx="3161940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UI PATH</a:t>
            </a:r>
          </a:p>
        </p:txBody>
      </p:sp>
    </p:spTree>
    <p:extLst>
      <p:ext uri="{BB962C8B-B14F-4D97-AF65-F5344CB8AC3E}">
        <p14:creationId xmlns:p14="http://schemas.microsoft.com/office/powerpoint/2010/main" val="267879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995EB2-346E-DDE1-2844-889138C0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BENEFICIOS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DD92427-80A8-2A01-7720-C49B58F7B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989692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32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375500-650A-3F91-8479-A6E66EBD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s-ES" sz="4100" dirty="0"/>
              <a:t>¿QUÉ PUEDO HACER CON POWER AUTOMATE?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1278F-82AD-1A5E-D14D-7FE2DC9D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1900" dirty="0"/>
              <a:t>Responder al instante a notificaciones o correos electrónicos de prioridad alta.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900" dirty="0"/>
              <a:t>Capturar, supervisar y realizar un seguimiento de nuevos clientes potenciales.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900" dirty="0"/>
              <a:t>Copiar todos los archivos adjuntos de correo electrónico en su cuenta de OneDrive para la Empresa.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900" dirty="0"/>
              <a:t>Recopilar datos sobre su empresa y compartir esa información con su equipo.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900" dirty="0"/>
              <a:t>Automatizar flujos de trabajo de aprobación.</a:t>
            </a:r>
          </a:p>
          <a:p>
            <a:endParaRPr lang="es-ES" sz="1900" dirty="0"/>
          </a:p>
        </p:txBody>
      </p:sp>
      <p:pic>
        <p:nvPicPr>
          <p:cNvPr id="7" name="Imagen 6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A288E809-78E7-9586-7E23-BA1E3E056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1" y="1029260"/>
            <a:ext cx="3848322" cy="1773420"/>
          </a:xfrm>
          <a:prstGeom prst="rect">
            <a:avLst/>
          </a:prstGeom>
        </p:spPr>
      </p:pic>
      <p:pic>
        <p:nvPicPr>
          <p:cNvPr id="9" name="Imagen 8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BB222BEA-2458-4B60-171A-605713061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121" y="3657600"/>
            <a:ext cx="3764502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4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CC2C9B-EB21-88F9-FEDD-EC57995E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s-ES" sz="4000" dirty="0"/>
              <a:t>DESENCADENADORES Y ACCIONES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0EC55-EA1B-F6D3-E1F3-4DED61111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s-ES" sz="2000" dirty="0"/>
              <a:t>Los flujos de </a:t>
            </a:r>
            <a:r>
              <a:rPr lang="es-ES" sz="2000" dirty="0" err="1"/>
              <a:t>Power</a:t>
            </a:r>
            <a:r>
              <a:rPr lang="es-ES" sz="2000" dirty="0"/>
              <a:t> </a:t>
            </a:r>
            <a:r>
              <a:rPr lang="es-ES" sz="2000" dirty="0" err="1"/>
              <a:t>Automate</a:t>
            </a:r>
            <a:r>
              <a:rPr lang="es-ES" sz="2000" dirty="0"/>
              <a:t> se construyen con desencadenadores y acciones. </a:t>
            </a:r>
          </a:p>
          <a:p>
            <a:endParaRPr lang="es-ES" sz="2000" dirty="0"/>
          </a:p>
          <a:p>
            <a:pPr lvl="1"/>
            <a:r>
              <a:rPr lang="es-ES" sz="2000" dirty="0"/>
              <a:t>Los desencadenadores determinan qué inicia los flujos.</a:t>
            </a:r>
          </a:p>
          <a:p>
            <a:pPr lvl="1"/>
            <a:r>
              <a:rPr lang="es-ES" sz="2000" dirty="0"/>
              <a:t>Las acciones determinan qué sucede.</a:t>
            </a:r>
          </a:p>
        </p:txBody>
      </p:sp>
      <p:pic>
        <p:nvPicPr>
          <p:cNvPr id="4" name="Picture 2" descr="Captura de pantalla que muestra los desencadenadores para un conector seleccionado">
            <a:extLst>
              <a:ext uri="{FF2B5EF4-FFF2-40B4-BE49-F238E27FC236}">
                <a16:creationId xmlns:a16="http://schemas.microsoft.com/office/drawing/2014/main" id="{0EA27B17-A3F7-BE23-E32A-48E9CE05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09"/>
          <a:stretch/>
        </p:blipFill>
        <p:spPr bwMode="auto">
          <a:xfrm>
            <a:off x="7400149" y="717012"/>
            <a:ext cx="3698572" cy="5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0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B386AD-E8B0-896B-E92F-2815EBB7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TIPOS DE FLUJOS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8DFB5-E14B-B925-8A14-A8D2BEBD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es-E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Flujo de nube</a:t>
            </a:r>
            <a:r>
              <a:rPr lang="es-E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: La información, una vez almacenada en una nube (plataforma en línea), se procesa de forma automática. Por ejemplo, un correo electrónico, una visita a la página web o una interacción en redes sociales. </a:t>
            </a:r>
          </a:p>
          <a:p>
            <a:pPr lvl="1"/>
            <a:r>
              <a:rPr lang="es-E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Dentro de los flujos de nube podemos encontrar flujos automatizados, instantáneos y programados. Los primeros se desencadenan por un evento, como la recepción de un correo electrónico. Los flujos instantáneos se ejecutan con un botón y los programados se ejecutan mediante la carga de datos a SharePoint.</a:t>
            </a:r>
          </a:p>
          <a:p>
            <a:r>
              <a:rPr lang="es-E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Flujos de escritorio</a:t>
            </a:r>
            <a:r>
              <a:rPr lang="es-E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: Trabaja con la información almacenada en el ordenador, es decir, en local. Organiza carpetas, extrae datos de páginas web o programa automatismos de inicio automático.</a:t>
            </a:r>
          </a:p>
          <a:p>
            <a:endParaRPr lang="es-E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s-E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1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854252-31BA-D5A4-3D1D-84A7B245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POWER AUTOMATE DESKTOP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7A9B9CD-16B8-3EF9-9924-5006F6F44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40" y="579473"/>
            <a:ext cx="6474319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1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264DA-1835-1D30-F819-44823C8E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1562669"/>
            <a:ext cx="3389515" cy="2380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CREAR EL PRIMER FLUJO DE AUTOMATE PARA ESCRITORIO</a:t>
            </a:r>
          </a:p>
        </p:txBody>
      </p:sp>
      <p:pic>
        <p:nvPicPr>
          <p:cNvPr id="14" name="Picture 3" descr="Materiales en la mesa">
            <a:extLst>
              <a:ext uri="{FF2B5EF4-FFF2-40B4-BE49-F238E27FC236}">
                <a16:creationId xmlns:a16="http://schemas.microsoft.com/office/drawing/2014/main" id="{27E59DA0-797A-340A-EA61-3F62EBAFB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8" r="21290" b="-2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119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82FD56-16C2-846E-3410-8DCD436B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all" spc="30" baseline="0"/>
              <a:t>PRESENTACIón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F9589D-E453-0D81-9DF3-116EC3FC0164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NOMBRE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/>
              <a:t>UBICACIÓN</a:t>
            </a:r>
            <a:endParaRPr kumimoji="0" lang="en-US" sz="20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EXPERIENCIA PREVIA CON POWER AUTOMATE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4" name="Marcador de contenido 13" descr="Hombre con barba y bigote&#10;&#10;Descripción generada automáticamente">
            <a:extLst>
              <a:ext uri="{FF2B5EF4-FFF2-40B4-BE49-F238E27FC236}">
                <a16:creationId xmlns:a16="http://schemas.microsoft.com/office/drawing/2014/main" id="{C60EB858-EE80-DAAE-C9E7-4E1A95633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7" r="602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0934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DD3445-8E53-036E-D567-17049CE0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/>
              <a:t>POWER AUTOMATE RPA DEVELOPER ASSOCIATE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464A6AE-301F-B647-B6AF-B460E866D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77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1D6EF9-E92C-9E5C-E790-D6DEB653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RECORRIDO POR POWER AUTOMATE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C28AB91-5F72-F74E-B2B3-BAB43D4CE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1494479"/>
            <a:ext cx="5708649" cy="38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21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D533A9-8F15-AF7F-994D-8B82C961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PLANTILLAS </a:t>
            </a:r>
          </a:p>
        </p:txBody>
      </p:sp>
      <p:pic>
        <p:nvPicPr>
          <p:cNvPr id="5" name="Marcador de contenido 4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4262D976-C0C3-AC6E-D4B4-D50B73C78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239" y="579473"/>
            <a:ext cx="5381521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60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2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30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14CAB9-068F-773B-D236-FD560ADF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1058780"/>
            <a:ext cx="5602705" cy="3092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LABORATORIO: CREAR UN FLUJO A PARTIR DE PLANTILLA</a:t>
            </a:r>
          </a:p>
        </p:txBody>
      </p:sp>
    </p:spTree>
    <p:extLst>
      <p:ext uri="{BB962C8B-B14F-4D97-AF65-F5344CB8AC3E}">
        <p14:creationId xmlns:p14="http://schemas.microsoft.com/office/powerpoint/2010/main" val="2294239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7125E5-A779-44EB-4B94-365DEF0F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s-ES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75473-588F-DB45-EF95-07FF0F35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algn="just"/>
            <a:r>
              <a:rPr lang="es-ES" sz="2000" dirty="0"/>
              <a:t>Es necesario que hayáis creado el flujo anterior y se esté ejecutando.</a:t>
            </a:r>
          </a:p>
          <a:p>
            <a:pPr algn="just"/>
            <a:r>
              <a:rPr lang="es-ES" sz="2000" dirty="0"/>
              <a:t>Crear el flujo de plantilla “</a:t>
            </a:r>
            <a:r>
              <a:rPr lang="es-ES" sz="2000" b="1" dirty="0"/>
              <a:t>Enviar archivos específicos creados en OneDrive para la Empresa como datos adjuntos de correo electrónico</a:t>
            </a:r>
            <a:r>
              <a:rPr lang="es-ES" sz="2000" dirty="0"/>
              <a:t>”</a:t>
            </a:r>
          </a:p>
          <a:p>
            <a:pPr algn="just"/>
            <a:r>
              <a:rPr lang="es-ES" sz="2000" dirty="0"/>
              <a:t>Editadlo para que apunte a la carpeta donde carga los adjuntos el primer flujo. </a:t>
            </a:r>
          </a:p>
          <a:p>
            <a:pPr algn="just"/>
            <a:r>
              <a:rPr lang="es-ES" sz="2000" dirty="0"/>
              <a:t>Reenviaros el archivo a vuestro correo.</a:t>
            </a:r>
          </a:p>
          <a:p>
            <a:pPr algn="just"/>
            <a:r>
              <a:rPr lang="es-ES" sz="2000" dirty="0"/>
              <a:t>Enviad un correo electrónico con un archivo y esperad a recibirlo de vuelta.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61644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AD2DE1-9D85-A909-074A-20672B1C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FLUJOS PROGRAMADOS</a:t>
            </a:r>
          </a:p>
        </p:txBody>
      </p:sp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D90BDBC-D284-B97A-7CD2-ECE05B14D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1330356"/>
            <a:ext cx="5708649" cy="4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73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2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0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14CAB9-068F-773B-D236-FD560ADF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1058780"/>
            <a:ext cx="5602705" cy="3092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LABORATORIO: FLUJOS PROGRAMADOS</a:t>
            </a:r>
          </a:p>
        </p:txBody>
      </p:sp>
    </p:spTree>
    <p:extLst>
      <p:ext uri="{BB962C8B-B14F-4D97-AF65-F5344CB8AC3E}">
        <p14:creationId xmlns:p14="http://schemas.microsoft.com/office/powerpoint/2010/main" val="309591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B63208-EDC6-7053-8A63-5FA395A1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16" y="1274105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 POWER AUTOMATE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NOTA: EN ANDROID NO PERMITE CREAR FLUJO</a:t>
            </a:r>
            <a:endParaRPr 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05CD2F31-4FF0-133B-8765-EE91D4F9E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46" y="578738"/>
            <a:ext cx="320385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36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501F83-1A49-62E3-C64F-1336DC70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FLUJOS DE BOTÓN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D24194EC-33B1-88F5-85C6-5A6BF0E91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07" y="643467"/>
            <a:ext cx="313372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59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4F7F54-65C6-8A74-EBE0-5A5961BE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s-ES" dirty="0"/>
              <a:t>TIPOS DE BOTONES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A96CA-9048-7F1E-7F9A-DB01F07C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s-ES" sz="2000" dirty="0"/>
              <a:t>Los tres tipos de botones de </a:t>
            </a:r>
            <a:r>
              <a:rPr lang="es-ES" sz="2000" dirty="0" err="1"/>
              <a:t>Power</a:t>
            </a:r>
            <a:r>
              <a:rPr lang="es-ES" sz="2000" dirty="0"/>
              <a:t> </a:t>
            </a:r>
            <a:r>
              <a:rPr lang="es-ES" sz="2000" dirty="0" err="1"/>
              <a:t>Automate</a:t>
            </a:r>
            <a:r>
              <a:rPr lang="es-ES" sz="2000" dirty="0"/>
              <a:t> 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/>
              <a:t>Un botón virtual basado en la aplicación con un flujo sin entrada del usuario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/>
              <a:t>Un botón virtual basado en la aplicación con un flujo con entrada del usuario o tokens de desencadenador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/>
              <a:t>Un botón físico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6644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156517-D56F-5FF8-DD6B-E976B61F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ACCIÓN FORMATIVA</a:t>
            </a:r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032B5C37-C355-96CE-43BA-95709FC73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99698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935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Un control color blanco&#10;&#10;Descripción generada automáticamente con confianza media">
            <a:extLst>
              <a:ext uri="{FF2B5EF4-FFF2-40B4-BE49-F238E27FC236}">
                <a16:creationId xmlns:a16="http://schemas.microsoft.com/office/drawing/2014/main" id="{88D084C0-BA72-71D4-28CC-3A99E0BC8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799C62-10CC-009D-3E27-3E4566D3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FLIC</a:t>
            </a:r>
          </a:p>
        </p:txBody>
      </p:sp>
    </p:spTree>
    <p:extLst>
      <p:ext uri="{BB962C8B-B14F-4D97-AF65-F5344CB8AC3E}">
        <p14:creationId xmlns:p14="http://schemas.microsoft.com/office/powerpoint/2010/main" val="2574508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8E0D04-D5BF-CBF7-5942-72462388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TOKENS DESENCADENADOR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5837D-DAEA-969B-AB71-C1E2D9CC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 algn="just"/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Los tokens de desencadenador son puntos de datos que son conocidos y están disponibles para el dispositivo en el que se está ejecutando el flujo de botón. Estos tokens dependen de factores como la hora y la ubicación geográfica del dispositivo en un momento dado.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07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1D706-3A90-441A-E1C5-5F1FADD0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COMPARTIR BOTON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02FBB3E-9B69-2D59-B0A8-D3BF6B60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323" y="579473"/>
            <a:ext cx="4475353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52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14CAB9-068F-773B-D236-FD560ADF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1058780"/>
            <a:ext cx="5602705" cy="3092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LABORATORIO: CREAR UN FLUJO DE BOTÓN</a:t>
            </a:r>
          </a:p>
        </p:txBody>
      </p:sp>
    </p:spTree>
    <p:extLst>
      <p:ext uri="{BB962C8B-B14F-4D97-AF65-F5344CB8AC3E}">
        <p14:creationId xmlns:p14="http://schemas.microsoft.com/office/powerpoint/2010/main" val="2722009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14B662-2C90-93CC-1F72-4C199BE7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EJERCICIO2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D6056C-40CC-E2A8-9064-9E77AA7F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r>
              <a:rPr lang="es-ES" sz="2000" dirty="0"/>
              <a:t>Implementa la plantilla “</a:t>
            </a:r>
            <a:r>
              <a:rPr lang="es-ES" sz="2000" b="1" dirty="0"/>
              <a:t>Enviar un correo electrónico 'Trabajo desde casa hoy' a su jefe” </a:t>
            </a:r>
            <a:r>
              <a:rPr lang="es-ES" sz="2000" dirty="0"/>
              <a:t>de la categoría Botón.</a:t>
            </a:r>
          </a:p>
          <a:p>
            <a:r>
              <a:rPr lang="es-ES" sz="2000" dirty="0"/>
              <a:t>Configúrala para que funcione correctamente y haz una prueba con tu teléfono</a:t>
            </a:r>
          </a:p>
          <a:p>
            <a:r>
              <a:rPr lang="es-ES" sz="2000" dirty="0"/>
              <a:t>Edítala para agregar intervención por tu parte, de forma que le indique a tu jefe tu ubicación actual y puedas especificarle </a:t>
            </a:r>
            <a:r>
              <a:rPr lang="es-ES" sz="2000"/>
              <a:t>el motivo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65838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BCD552-F202-75BB-6CE2-C6E136A5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s-ES"/>
              <a:t>CONTENIDOS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38254B-6DAC-DD23-D8D6-7DCDE2C6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700" dirty="0"/>
              <a:t>¿Qué es </a:t>
            </a:r>
            <a:r>
              <a:rPr lang="es-ES" sz="1700" dirty="0" err="1"/>
              <a:t>Power</a:t>
            </a:r>
            <a:r>
              <a:rPr lang="es-ES" sz="1700" dirty="0"/>
              <a:t> </a:t>
            </a:r>
            <a:r>
              <a:rPr lang="es-ES" sz="1700" dirty="0" err="1"/>
              <a:t>Automate</a:t>
            </a:r>
            <a:r>
              <a:rPr lang="es-ES" sz="17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dirty="0"/>
              <a:t>Introducción y conceptos básicos de RPA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dirty="0"/>
              <a:t>Creación de un flujo desde plantilla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dirty="0"/>
              <a:t>Creación de un flujo de programado y de botón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dirty="0"/>
              <a:t>Creación de un flujo de aprobación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dirty="0"/>
              <a:t>Compartir los flujos con los usuarios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dirty="0"/>
              <a:t>Uso de expresiones en los flujos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dirty="0"/>
              <a:t>Creación de conectores personalizados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dirty="0"/>
              <a:t>Flujos de trabajo basados en procesos de negocio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dirty="0"/>
              <a:t>Administración de </a:t>
            </a:r>
            <a:r>
              <a:rPr lang="es-ES" sz="1700" dirty="0" err="1"/>
              <a:t>Power</a:t>
            </a:r>
            <a:r>
              <a:rPr lang="es-ES" sz="1700" dirty="0"/>
              <a:t> </a:t>
            </a:r>
            <a:r>
              <a:rPr lang="es-ES" sz="1700" dirty="0" err="1"/>
              <a:t>Automate</a:t>
            </a:r>
            <a:endParaRPr lang="es-E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700" dirty="0"/>
              <a:t>DLP (Data </a:t>
            </a:r>
            <a:r>
              <a:rPr lang="es-ES" sz="1700" dirty="0" err="1"/>
              <a:t>Loss</a:t>
            </a:r>
            <a:r>
              <a:rPr lang="es-ES" sz="1700" dirty="0"/>
              <a:t> </a:t>
            </a:r>
            <a:r>
              <a:rPr lang="es-ES" sz="1700" dirty="0" err="1"/>
              <a:t>Prevention</a:t>
            </a:r>
            <a:r>
              <a:rPr lang="es-ES" sz="1700" dirty="0"/>
              <a:t>) en RPA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dirty="0"/>
              <a:t>Auditoría de flujos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dirty="0"/>
              <a:t>Información de estado de los flujos</a:t>
            </a:r>
          </a:p>
          <a:p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161073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341D4B7-8A53-4C37-8E33-372EAB5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434" y="253548"/>
            <a:ext cx="5608934" cy="6102802"/>
          </a:xfrm>
          <a:prstGeom prst="rect">
            <a:avLst/>
          </a:prstGeom>
          <a:solidFill>
            <a:srgbClr val="AFABA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85BBA-7404-76E9-B404-7786CFD0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83" y="420017"/>
            <a:ext cx="5069305" cy="5769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POWER PLATFORM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30B15B-CFE8-4FE5-8F6E-666207C94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102802"/>
          </a:xfrm>
          <a:prstGeom prst="rect">
            <a:avLst/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51AAA3-DDFE-48DE-AF38-BE32846E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848" y="420017"/>
            <a:ext cx="5532146" cy="576986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Marcador de contenido 4" descr="Diagrama, Icono&#10;&#10;Descripción generada automáticamente">
            <a:extLst>
              <a:ext uri="{FF2B5EF4-FFF2-40B4-BE49-F238E27FC236}">
                <a16:creationId xmlns:a16="http://schemas.microsoft.com/office/drawing/2014/main" id="{AF1163C6-E04F-8C6E-C791-A2A93A0807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" r="981" b="-4"/>
          <a:stretch/>
        </p:blipFill>
        <p:spPr>
          <a:xfrm>
            <a:off x="725707" y="740057"/>
            <a:ext cx="4886429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6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09C8D9-A2D0-CCC0-4B51-FC8ACDAA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1562669"/>
            <a:ext cx="3389515" cy="2380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POWER APPS</a:t>
            </a:r>
          </a:p>
        </p:txBody>
      </p:sp>
      <p:pic>
        <p:nvPicPr>
          <p:cNvPr id="5" name="Marcador de contenido 4" descr="Icono&#10;&#10;Descripción generada automáticamente con confianza media">
            <a:extLst>
              <a:ext uri="{FF2B5EF4-FFF2-40B4-BE49-F238E27FC236}">
                <a16:creationId xmlns:a16="http://schemas.microsoft.com/office/drawing/2014/main" id="{6CA00C12-9A12-0C7D-FEF0-4B71C2450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3" b="5242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376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93B9D17D-7CBE-E336-F60D-BB8AC6A6A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" b="-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6F2F0A-C256-AEEB-44B5-506EEFEA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41878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, Icono&#10;&#10;Descripción generada automáticamente">
            <a:extLst>
              <a:ext uri="{FF2B5EF4-FFF2-40B4-BE49-F238E27FC236}">
                <a16:creationId xmlns:a16="http://schemas.microsoft.com/office/drawing/2014/main" id="{661A5670-7515-A8D1-F42E-A1DA06B5E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9" r="4343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98ADD2-0066-2B39-255A-AD7083E9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2852381"/>
            <a:ext cx="3161940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13483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341D4B7-8A53-4C37-8E33-372EAB5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434" y="253548"/>
            <a:ext cx="5608934" cy="6102802"/>
          </a:xfrm>
          <a:prstGeom prst="rect">
            <a:avLst/>
          </a:prstGeom>
          <a:solidFill>
            <a:srgbClr val="AFABA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CB65DA-14D6-8613-A5B4-863B8CA3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83" y="420017"/>
            <a:ext cx="5069305" cy="5769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PL-900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30B15B-CFE8-4FE5-8F6E-666207C94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102802"/>
          </a:xfrm>
          <a:prstGeom prst="rect">
            <a:avLst/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51AAA3-DDFE-48DE-AF38-BE32846E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848" y="420017"/>
            <a:ext cx="5532146" cy="576986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9" name="Imagen 8" descr="Una señal azul&#10;&#10;Descripción generada automáticamente con confianza baja">
            <a:extLst>
              <a:ext uri="{FF2B5EF4-FFF2-40B4-BE49-F238E27FC236}">
                <a16:creationId xmlns:a16="http://schemas.microsoft.com/office/drawing/2014/main" id="{8F2B43EF-1F3C-B28D-595F-80C0220BC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r="2551" b="4"/>
          <a:stretch/>
        </p:blipFill>
        <p:spPr>
          <a:xfrm>
            <a:off x="725707" y="740057"/>
            <a:ext cx="4886429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58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753</Words>
  <Application>Microsoft Office PowerPoint</Application>
  <PresentationFormat>Panorámica</PresentationFormat>
  <Paragraphs>82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de Office</vt:lpstr>
      <vt:lpstr>POWER AUTOMATE</vt:lpstr>
      <vt:lpstr>PRESENTACIón</vt:lpstr>
      <vt:lpstr>ACCIÓN FORMATIVA</vt:lpstr>
      <vt:lpstr>CONTENIDOS</vt:lpstr>
      <vt:lpstr>POWER PLATFORM</vt:lpstr>
      <vt:lpstr>POWER APPS</vt:lpstr>
      <vt:lpstr>POWER BI</vt:lpstr>
      <vt:lpstr>VIRTUAL AGENTS</vt:lpstr>
      <vt:lpstr>PL-900</vt:lpstr>
      <vt:lpstr>VIRTUAL TRAINING DAYS</vt:lpstr>
      <vt:lpstr>¿QUÉ ES POWER AUTOMATE?</vt:lpstr>
      <vt:lpstr>Presentación de PowerPoint</vt:lpstr>
      <vt:lpstr>UI PATH</vt:lpstr>
      <vt:lpstr>BENEFICIOS</vt:lpstr>
      <vt:lpstr>¿QUÉ PUEDO HACER CON POWER AUTOMATE?</vt:lpstr>
      <vt:lpstr>DESENCADENADORES Y ACCIONES </vt:lpstr>
      <vt:lpstr>TIPOS DE FLUJOS</vt:lpstr>
      <vt:lpstr>POWER AUTOMATE DESKTOP</vt:lpstr>
      <vt:lpstr>CREAR EL PRIMER FLUJO DE AUTOMATE PARA ESCRITORIO</vt:lpstr>
      <vt:lpstr>POWER AUTOMATE RPA DEVELOPER ASSOCIATE</vt:lpstr>
      <vt:lpstr>RECORRIDO POR POWER AUTOMATE</vt:lpstr>
      <vt:lpstr>PLANTILLAS </vt:lpstr>
      <vt:lpstr>LABORATORIO: CREAR UN FLUJO A PARTIR DE PLANTILLA</vt:lpstr>
      <vt:lpstr>EJERCICIO 1</vt:lpstr>
      <vt:lpstr>FLUJOS PROGRAMADOS</vt:lpstr>
      <vt:lpstr>LABORATORIO: FLUJOS PROGRAMADOS</vt:lpstr>
      <vt:lpstr>APP POWER AUTOMATE  NOTA: EN ANDROID NO PERMITE CREAR FLUJO</vt:lpstr>
      <vt:lpstr>FLUJOS DE BOTÓN</vt:lpstr>
      <vt:lpstr>TIPOS DE BOTONES</vt:lpstr>
      <vt:lpstr>FLIC</vt:lpstr>
      <vt:lpstr>TOKENS DESENCADENADOR</vt:lpstr>
      <vt:lpstr>COMPARTIR BOTON</vt:lpstr>
      <vt:lpstr>LABORATORIO: CREAR UN FLUJO DE BOTÓN</vt:lpstr>
      <vt:lpstr>EJERCICIO2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AUTOMATE</dc:title>
  <dc:creator>Jorge Lopez</dc:creator>
  <cp:lastModifiedBy>Jorge Lopez</cp:lastModifiedBy>
  <cp:revision>8</cp:revision>
  <dcterms:created xsi:type="dcterms:W3CDTF">2023-03-22T06:22:10Z</dcterms:created>
  <dcterms:modified xsi:type="dcterms:W3CDTF">2023-03-22T12:33:37Z</dcterms:modified>
</cp:coreProperties>
</file>