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9144000" cy="5149850"/>
  <p:notesSz cx="9144000" cy="514985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9" d="100"/>
          <a:sy n="139" d="100"/>
        </p:scale>
        <p:origin x="804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45AC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82524"/>
            <a:ext cx="810895" cy="806450"/>
          </a:xfrm>
          <a:custGeom>
            <a:avLst/>
            <a:gdLst/>
            <a:ahLst/>
            <a:cxnLst/>
            <a:rect l="l" t="t" r="r" b="b"/>
            <a:pathLst>
              <a:path w="810895" h="806450">
                <a:moveTo>
                  <a:pt x="0" y="0"/>
                </a:moveTo>
                <a:lnTo>
                  <a:pt x="0" y="403098"/>
                </a:lnTo>
                <a:lnTo>
                  <a:pt x="405333" y="806069"/>
                </a:lnTo>
                <a:lnTo>
                  <a:pt x="810666" y="806069"/>
                </a:lnTo>
                <a:lnTo>
                  <a:pt x="0" y="0"/>
                </a:lnTo>
                <a:close/>
              </a:path>
            </a:pathLst>
          </a:custGeom>
          <a:solidFill>
            <a:srgbClr val="0045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30124" y="589788"/>
            <a:ext cx="806450" cy="806450"/>
          </a:xfrm>
          <a:custGeom>
            <a:avLst/>
            <a:gdLst/>
            <a:ahLst/>
            <a:cxnLst/>
            <a:rect l="l" t="t" r="r" b="b"/>
            <a:pathLst>
              <a:path w="806450" h="806450">
                <a:moveTo>
                  <a:pt x="403021" y="0"/>
                </a:moveTo>
                <a:lnTo>
                  <a:pt x="0" y="0"/>
                </a:lnTo>
                <a:lnTo>
                  <a:pt x="806030" y="806069"/>
                </a:lnTo>
                <a:lnTo>
                  <a:pt x="806030" y="402971"/>
                </a:lnTo>
                <a:lnTo>
                  <a:pt x="403021" y="0"/>
                </a:lnTo>
                <a:close/>
              </a:path>
            </a:pathLst>
          </a:custGeom>
          <a:solidFill>
            <a:srgbClr val="82C5A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37804" y="265176"/>
            <a:ext cx="486155" cy="50901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4108" y="437388"/>
            <a:ext cx="5655564" cy="90220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45AC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45AC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82524"/>
            <a:ext cx="810895" cy="806450"/>
          </a:xfrm>
          <a:custGeom>
            <a:avLst/>
            <a:gdLst/>
            <a:ahLst/>
            <a:cxnLst/>
            <a:rect l="l" t="t" r="r" b="b"/>
            <a:pathLst>
              <a:path w="810895" h="806450">
                <a:moveTo>
                  <a:pt x="0" y="0"/>
                </a:moveTo>
                <a:lnTo>
                  <a:pt x="0" y="403098"/>
                </a:lnTo>
                <a:lnTo>
                  <a:pt x="405333" y="806069"/>
                </a:lnTo>
                <a:lnTo>
                  <a:pt x="810666" y="806069"/>
                </a:lnTo>
                <a:lnTo>
                  <a:pt x="0" y="0"/>
                </a:lnTo>
                <a:close/>
              </a:path>
            </a:pathLst>
          </a:custGeom>
          <a:solidFill>
            <a:srgbClr val="0045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30124" y="589788"/>
            <a:ext cx="806450" cy="806450"/>
          </a:xfrm>
          <a:custGeom>
            <a:avLst/>
            <a:gdLst/>
            <a:ahLst/>
            <a:cxnLst/>
            <a:rect l="l" t="t" r="r" b="b"/>
            <a:pathLst>
              <a:path w="806450" h="806450">
                <a:moveTo>
                  <a:pt x="403021" y="0"/>
                </a:moveTo>
                <a:lnTo>
                  <a:pt x="0" y="0"/>
                </a:lnTo>
                <a:lnTo>
                  <a:pt x="806030" y="806069"/>
                </a:lnTo>
                <a:lnTo>
                  <a:pt x="806030" y="402971"/>
                </a:lnTo>
                <a:lnTo>
                  <a:pt x="403021" y="0"/>
                </a:lnTo>
                <a:close/>
              </a:path>
            </a:pathLst>
          </a:custGeom>
          <a:solidFill>
            <a:srgbClr val="82C5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32204" y="58928"/>
            <a:ext cx="5879591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045AC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0245" y="1637538"/>
            <a:ext cx="8363508" cy="11957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26" Type="http://schemas.openxmlformats.org/officeDocument/2006/relationships/image" Target="../media/image77.png"/><Relationship Id="rId39" Type="http://schemas.openxmlformats.org/officeDocument/2006/relationships/image" Target="../media/image90.png"/><Relationship Id="rId21" Type="http://schemas.openxmlformats.org/officeDocument/2006/relationships/image" Target="../media/image72.png"/><Relationship Id="rId34" Type="http://schemas.openxmlformats.org/officeDocument/2006/relationships/image" Target="../media/image85.png"/><Relationship Id="rId42" Type="http://schemas.openxmlformats.org/officeDocument/2006/relationships/image" Target="../media/image93.png"/><Relationship Id="rId47" Type="http://schemas.openxmlformats.org/officeDocument/2006/relationships/image" Target="../media/image98.png"/><Relationship Id="rId50" Type="http://schemas.openxmlformats.org/officeDocument/2006/relationships/image" Target="../media/image101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6" Type="http://schemas.openxmlformats.org/officeDocument/2006/relationships/image" Target="../media/image67.png"/><Relationship Id="rId29" Type="http://schemas.openxmlformats.org/officeDocument/2006/relationships/image" Target="../media/image80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32" Type="http://schemas.openxmlformats.org/officeDocument/2006/relationships/image" Target="../media/image83.png"/><Relationship Id="rId37" Type="http://schemas.openxmlformats.org/officeDocument/2006/relationships/image" Target="../media/image88.png"/><Relationship Id="rId40" Type="http://schemas.openxmlformats.org/officeDocument/2006/relationships/image" Target="../media/image91.png"/><Relationship Id="rId45" Type="http://schemas.openxmlformats.org/officeDocument/2006/relationships/image" Target="../media/image96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28" Type="http://schemas.openxmlformats.org/officeDocument/2006/relationships/image" Target="../media/image79.png"/><Relationship Id="rId36" Type="http://schemas.openxmlformats.org/officeDocument/2006/relationships/image" Target="../media/image87.png"/><Relationship Id="rId49" Type="http://schemas.openxmlformats.org/officeDocument/2006/relationships/image" Target="../media/image100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31" Type="http://schemas.openxmlformats.org/officeDocument/2006/relationships/image" Target="../media/image82.png"/><Relationship Id="rId44" Type="http://schemas.openxmlformats.org/officeDocument/2006/relationships/image" Target="../media/image95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Relationship Id="rId27" Type="http://schemas.openxmlformats.org/officeDocument/2006/relationships/image" Target="../media/image78.png"/><Relationship Id="rId30" Type="http://schemas.openxmlformats.org/officeDocument/2006/relationships/image" Target="../media/image81.png"/><Relationship Id="rId35" Type="http://schemas.openxmlformats.org/officeDocument/2006/relationships/image" Target="../media/image86.png"/><Relationship Id="rId43" Type="http://schemas.openxmlformats.org/officeDocument/2006/relationships/image" Target="../media/image94.png"/><Relationship Id="rId48" Type="http://schemas.openxmlformats.org/officeDocument/2006/relationships/image" Target="../media/image99.png"/><Relationship Id="rId8" Type="http://schemas.openxmlformats.org/officeDocument/2006/relationships/image" Target="../media/image59.png"/><Relationship Id="rId51" Type="http://schemas.openxmlformats.org/officeDocument/2006/relationships/image" Target="../media/image102.png"/><Relationship Id="rId3" Type="http://schemas.openxmlformats.org/officeDocument/2006/relationships/image" Target="../media/image54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33" Type="http://schemas.openxmlformats.org/officeDocument/2006/relationships/image" Target="../media/image84.png"/><Relationship Id="rId38" Type="http://schemas.openxmlformats.org/officeDocument/2006/relationships/image" Target="../media/image89.png"/><Relationship Id="rId46" Type="http://schemas.openxmlformats.org/officeDocument/2006/relationships/image" Target="../media/image97.png"/><Relationship Id="rId20" Type="http://schemas.openxmlformats.org/officeDocument/2006/relationships/image" Target="../media/image71.png"/><Relationship Id="rId41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12" Type="http://schemas.openxmlformats.org/officeDocument/2006/relationships/image" Target="../media/image1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11" Type="http://schemas.openxmlformats.org/officeDocument/2006/relationships/image" Target="../media/image112.png"/><Relationship Id="rId5" Type="http://schemas.openxmlformats.org/officeDocument/2006/relationships/image" Target="../media/image106.png"/><Relationship Id="rId10" Type="http://schemas.openxmlformats.org/officeDocument/2006/relationships/image" Target="../media/image111.png"/><Relationship Id="rId4" Type="http://schemas.openxmlformats.org/officeDocument/2006/relationships/image" Target="../media/image105.png"/><Relationship Id="rId9" Type="http://schemas.openxmlformats.org/officeDocument/2006/relationships/image" Target="../media/image1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24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12" Type="http://schemas.openxmlformats.org/officeDocument/2006/relationships/image" Target="../media/image123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11" Type="http://schemas.openxmlformats.org/officeDocument/2006/relationships/image" Target="../media/image122.png"/><Relationship Id="rId5" Type="http://schemas.openxmlformats.org/officeDocument/2006/relationships/image" Target="../media/image116.png"/><Relationship Id="rId10" Type="http://schemas.openxmlformats.org/officeDocument/2006/relationships/image" Target="../media/image121.png"/><Relationship Id="rId4" Type="http://schemas.openxmlformats.org/officeDocument/2006/relationships/image" Target="../media/image115.png"/><Relationship Id="rId9" Type="http://schemas.openxmlformats.org/officeDocument/2006/relationships/image" Target="../media/image120.png"/><Relationship Id="rId1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7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13" Type="http://schemas.openxmlformats.org/officeDocument/2006/relationships/image" Target="../media/image138.png"/><Relationship Id="rId3" Type="http://schemas.openxmlformats.org/officeDocument/2006/relationships/image" Target="../media/image128.jpg"/><Relationship Id="rId7" Type="http://schemas.openxmlformats.org/officeDocument/2006/relationships/image" Target="../media/image132.png"/><Relationship Id="rId12" Type="http://schemas.openxmlformats.org/officeDocument/2006/relationships/image" Target="../media/image1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11" Type="http://schemas.openxmlformats.org/officeDocument/2006/relationships/image" Target="../media/image136.png"/><Relationship Id="rId5" Type="http://schemas.openxmlformats.org/officeDocument/2006/relationships/image" Target="../media/image130.png"/><Relationship Id="rId10" Type="http://schemas.openxmlformats.org/officeDocument/2006/relationships/image" Target="../media/image135.png"/><Relationship Id="rId4" Type="http://schemas.openxmlformats.org/officeDocument/2006/relationships/image" Target="../media/image129.png"/><Relationship Id="rId9" Type="http://schemas.openxmlformats.org/officeDocument/2006/relationships/image" Target="../media/image1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26" Type="http://schemas.openxmlformats.org/officeDocument/2006/relationships/image" Target="../media/image46.png"/><Relationship Id="rId3" Type="http://schemas.openxmlformats.org/officeDocument/2006/relationships/image" Target="../media/image23.png"/><Relationship Id="rId21" Type="http://schemas.openxmlformats.org/officeDocument/2006/relationships/image" Target="../media/image41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5" Type="http://schemas.openxmlformats.org/officeDocument/2006/relationships/image" Target="../media/image45.png"/><Relationship Id="rId2" Type="http://schemas.openxmlformats.org/officeDocument/2006/relationships/image" Target="../media/image1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29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24" Type="http://schemas.openxmlformats.org/officeDocument/2006/relationships/image" Target="../media/image44.png"/><Relationship Id="rId32" Type="http://schemas.openxmlformats.org/officeDocument/2006/relationships/image" Target="../media/image52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23" Type="http://schemas.openxmlformats.org/officeDocument/2006/relationships/image" Target="../media/image43.png"/><Relationship Id="rId28" Type="http://schemas.openxmlformats.org/officeDocument/2006/relationships/image" Target="../media/image48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31" Type="http://schemas.openxmlformats.org/officeDocument/2006/relationships/image" Target="../media/image51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42.png"/><Relationship Id="rId27" Type="http://schemas.openxmlformats.org/officeDocument/2006/relationships/image" Target="../media/image47.png"/><Relationship Id="rId30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3999" cy="5143499"/>
            <a:chOff x="0" y="0"/>
            <a:chExt cx="9143999" cy="514349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4524" y="0"/>
              <a:ext cx="6481572" cy="51434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09688" y="0"/>
              <a:ext cx="1734311" cy="51434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144524" cy="51434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65035" y="4402835"/>
              <a:ext cx="1082040" cy="7406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6091" y="634746"/>
            <a:ext cx="51504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15" dirty="0">
                <a:latin typeface="Arial MT"/>
                <a:cs typeface="Arial MT"/>
              </a:rPr>
              <a:t>Aprendizaje</a:t>
            </a:r>
            <a:r>
              <a:rPr b="0" spc="-6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No</a:t>
            </a:r>
            <a:r>
              <a:rPr b="0" spc="-60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Supervisado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0245" y="1637538"/>
            <a:ext cx="7087870" cy="95758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ts val="1900"/>
              </a:lnSpc>
              <a:spcBef>
                <a:spcPts val="175"/>
              </a:spcBef>
            </a:pPr>
            <a:r>
              <a:rPr sz="1600" spc="-15" dirty="0">
                <a:latin typeface="Arial MT"/>
                <a:cs typeface="Arial MT"/>
              </a:rPr>
              <a:t>¿Qué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pasa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si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no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se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cuenta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data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histórica?,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es decir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sólo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se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cuenta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con</a:t>
            </a:r>
            <a:r>
              <a:rPr sz="1600" spc="-1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las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características.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1600" spc="-5" dirty="0">
                <a:latin typeface="Arial MT"/>
                <a:cs typeface="Arial MT"/>
              </a:rPr>
              <a:t>El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objetivo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encontrar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patrones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 los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datos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y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encontrar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una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estructura.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52727" y="3422904"/>
            <a:ext cx="337185" cy="280670"/>
            <a:chOff x="1252727" y="3422904"/>
            <a:chExt cx="337185" cy="2806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727" y="3427476"/>
              <a:ext cx="117347" cy="11734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8071" y="3585972"/>
              <a:ext cx="117347" cy="11734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2184" y="3422904"/>
              <a:ext cx="117347" cy="117348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1517903" y="3012948"/>
            <a:ext cx="437515" cy="276225"/>
            <a:chOff x="1517903" y="3012948"/>
            <a:chExt cx="437515" cy="27622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7903" y="3012948"/>
              <a:ext cx="292608" cy="27584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37943" y="3171444"/>
              <a:ext cx="117348" cy="117348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144267" y="3224784"/>
            <a:ext cx="117348" cy="11734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022348" y="3427476"/>
            <a:ext cx="117348" cy="11734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356104" y="3436620"/>
            <a:ext cx="117348" cy="117347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2851404" y="2932176"/>
            <a:ext cx="297180" cy="347980"/>
            <a:chOff x="2851404" y="2932176"/>
            <a:chExt cx="297180" cy="347980"/>
          </a:xfrm>
        </p:grpSpPr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51404" y="3072384"/>
              <a:ext cx="117348" cy="11734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45892" y="2932176"/>
              <a:ext cx="117348" cy="11734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31236" y="3162300"/>
              <a:ext cx="117348" cy="117348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2991611" y="3445764"/>
            <a:ext cx="417830" cy="274320"/>
            <a:chOff x="2991611" y="3445764"/>
            <a:chExt cx="417830" cy="274320"/>
          </a:xfrm>
        </p:grpSpPr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91611" y="3450336"/>
              <a:ext cx="278891" cy="26974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93363" y="3445764"/>
              <a:ext cx="115824" cy="117347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567684" y="3427476"/>
            <a:ext cx="117348" cy="117347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567684" y="3224784"/>
            <a:ext cx="117348" cy="117348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806952" y="3284220"/>
            <a:ext cx="115824" cy="115824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698491" y="3441192"/>
            <a:ext cx="94487" cy="94488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783835" y="3599688"/>
            <a:ext cx="94487" cy="94487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919471" y="3436620"/>
            <a:ext cx="94487" cy="94487"/>
          </a:xfrm>
          <a:prstGeom prst="rect">
            <a:avLst/>
          </a:prstGeom>
        </p:spPr>
      </p:pic>
      <p:grpSp>
        <p:nvGrpSpPr>
          <p:cNvPr id="27" name="object 27"/>
          <p:cNvGrpSpPr/>
          <p:nvPr/>
        </p:nvGrpSpPr>
        <p:grpSpPr>
          <a:xfrm>
            <a:off x="4963667" y="3026664"/>
            <a:ext cx="269875" cy="253365"/>
            <a:chOff x="4963667" y="3026664"/>
            <a:chExt cx="269875" cy="253365"/>
          </a:xfrm>
        </p:grpSpPr>
        <p:pic>
          <p:nvPicPr>
            <p:cNvPr id="28" name="object 2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963667" y="3072384"/>
              <a:ext cx="94487" cy="9448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099303" y="3185160"/>
              <a:ext cx="94487" cy="9448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138927" y="3026664"/>
              <a:ext cx="94487" cy="94487"/>
            </a:xfrm>
            <a:prstGeom prst="rect">
              <a:avLst/>
            </a:prstGeom>
          </p:spPr>
        </p:pic>
      </p:grpSp>
      <p:pic>
        <p:nvPicPr>
          <p:cNvPr id="31" name="object 3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288279" y="3185160"/>
            <a:ext cx="94487" cy="94487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590032" y="3238500"/>
            <a:ext cx="94487" cy="94487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5468111" y="3441192"/>
            <a:ext cx="94487" cy="94488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801867" y="3450336"/>
            <a:ext cx="94487" cy="94488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6297167" y="3086100"/>
            <a:ext cx="94487" cy="94487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6391655" y="2945892"/>
            <a:ext cx="94487" cy="94487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6477000" y="3176016"/>
            <a:ext cx="94488" cy="94487"/>
          </a:xfrm>
          <a:prstGeom prst="rect">
            <a:avLst/>
          </a:prstGeom>
        </p:spPr>
      </p:pic>
      <p:grpSp>
        <p:nvGrpSpPr>
          <p:cNvPr id="38" name="object 38"/>
          <p:cNvGrpSpPr/>
          <p:nvPr/>
        </p:nvGrpSpPr>
        <p:grpSpPr>
          <a:xfrm>
            <a:off x="6437376" y="3464052"/>
            <a:ext cx="256540" cy="247015"/>
            <a:chOff x="6437376" y="3464052"/>
            <a:chExt cx="256540" cy="247015"/>
          </a:xfrm>
        </p:grpSpPr>
        <p:pic>
          <p:nvPicPr>
            <p:cNvPr id="39" name="object 3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437376" y="3572256"/>
              <a:ext cx="94488" cy="9905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566916" y="3464052"/>
              <a:ext cx="94486" cy="9448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598920" y="3616452"/>
              <a:ext cx="94486" cy="94487"/>
            </a:xfrm>
            <a:prstGeom prst="rect">
              <a:avLst/>
            </a:prstGeom>
          </p:spPr>
        </p:pic>
      </p:grpSp>
      <p:pic>
        <p:nvPicPr>
          <p:cNvPr id="42" name="object 42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6739128" y="3459480"/>
            <a:ext cx="94486" cy="94488"/>
          </a:xfrm>
          <a:prstGeom prst="rect">
            <a:avLst/>
          </a:prstGeom>
        </p:spPr>
      </p:pic>
      <p:grpSp>
        <p:nvGrpSpPr>
          <p:cNvPr id="43" name="object 43"/>
          <p:cNvGrpSpPr/>
          <p:nvPr/>
        </p:nvGrpSpPr>
        <p:grpSpPr>
          <a:xfrm>
            <a:off x="7013447" y="3442671"/>
            <a:ext cx="96520" cy="94615"/>
            <a:chOff x="7013447" y="3442671"/>
            <a:chExt cx="96520" cy="94615"/>
          </a:xfrm>
        </p:grpSpPr>
        <p:sp>
          <p:nvSpPr>
            <p:cNvPr id="44" name="object 44"/>
            <p:cNvSpPr/>
            <p:nvPr/>
          </p:nvSpPr>
          <p:spPr>
            <a:xfrm>
              <a:off x="7014971" y="3444195"/>
              <a:ext cx="91440" cy="90170"/>
            </a:xfrm>
            <a:custGeom>
              <a:avLst/>
              <a:gdLst/>
              <a:ahLst/>
              <a:cxnLst/>
              <a:rect l="l" t="t" r="r" b="b"/>
              <a:pathLst>
                <a:path w="91440" h="90170">
                  <a:moveTo>
                    <a:pt x="91357" y="0"/>
                  </a:moveTo>
                  <a:lnTo>
                    <a:pt x="0" y="0"/>
                  </a:lnTo>
                  <a:lnTo>
                    <a:pt x="0" y="89833"/>
                  </a:lnTo>
                  <a:lnTo>
                    <a:pt x="91357" y="89833"/>
                  </a:lnTo>
                  <a:lnTo>
                    <a:pt x="9135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015733" y="3444957"/>
              <a:ext cx="91440" cy="90170"/>
            </a:xfrm>
            <a:custGeom>
              <a:avLst/>
              <a:gdLst/>
              <a:ahLst/>
              <a:cxnLst/>
              <a:rect l="l" t="t" r="r" b="b"/>
              <a:pathLst>
                <a:path w="91440" h="90170">
                  <a:moveTo>
                    <a:pt x="0" y="89833"/>
                  </a:moveTo>
                  <a:lnTo>
                    <a:pt x="91357" y="89833"/>
                  </a:lnTo>
                  <a:lnTo>
                    <a:pt x="91357" y="0"/>
                  </a:lnTo>
                  <a:lnTo>
                    <a:pt x="0" y="0"/>
                  </a:lnTo>
                  <a:lnTo>
                    <a:pt x="0" y="89833"/>
                  </a:lnTo>
                  <a:close/>
                </a:path>
              </a:pathLst>
            </a:custGeom>
            <a:ln w="4572">
              <a:solidFill>
                <a:srgbClr val="1B1F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7013447" y="3239979"/>
            <a:ext cx="96520" cy="94615"/>
            <a:chOff x="7013447" y="3239979"/>
            <a:chExt cx="96520" cy="94615"/>
          </a:xfrm>
        </p:grpSpPr>
        <p:sp>
          <p:nvSpPr>
            <p:cNvPr id="47" name="object 47"/>
            <p:cNvSpPr/>
            <p:nvPr/>
          </p:nvSpPr>
          <p:spPr>
            <a:xfrm>
              <a:off x="7014971" y="3241503"/>
              <a:ext cx="91440" cy="90170"/>
            </a:xfrm>
            <a:custGeom>
              <a:avLst/>
              <a:gdLst/>
              <a:ahLst/>
              <a:cxnLst/>
              <a:rect l="l" t="t" r="r" b="b"/>
              <a:pathLst>
                <a:path w="91440" h="90170">
                  <a:moveTo>
                    <a:pt x="91357" y="0"/>
                  </a:moveTo>
                  <a:lnTo>
                    <a:pt x="0" y="0"/>
                  </a:lnTo>
                  <a:lnTo>
                    <a:pt x="0" y="89833"/>
                  </a:lnTo>
                  <a:lnTo>
                    <a:pt x="91357" y="89833"/>
                  </a:lnTo>
                  <a:lnTo>
                    <a:pt x="9135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015733" y="3242265"/>
              <a:ext cx="91440" cy="90170"/>
            </a:xfrm>
            <a:custGeom>
              <a:avLst/>
              <a:gdLst/>
              <a:ahLst/>
              <a:cxnLst/>
              <a:rect l="l" t="t" r="r" b="b"/>
              <a:pathLst>
                <a:path w="91440" h="90170">
                  <a:moveTo>
                    <a:pt x="0" y="89833"/>
                  </a:moveTo>
                  <a:lnTo>
                    <a:pt x="91357" y="89833"/>
                  </a:lnTo>
                  <a:lnTo>
                    <a:pt x="91357" y="0"/>
                  </a:lnTo>
                  <a:lnTo>
                    <a:pt x="0" y="0"/>
                  </a:lnTo>
                  <a:lnTo>
                    <a:pt x="0" y="89833"/>
                  </a:lnTo>
                  <a:close/>
                </a:path>
              </a:pathLst>
            </a:custGeom>
            <a:ln w="4572">
              <a:solidFill>
                <a:srgbClr val="1B1F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7257288" y="3297891"/>
            <a:ext cx="94615" cy="94615"/>
            <a:chOff x="7257288" y="3297891"/>
            <a:chExt cx="94615" cy="94615"/>
          </a:xfrm>
        </p:grpSpPr>
        <p:sp>
          <p:nvSpPr>
            <p:cNvPr id="50" name="object 50"/>
            <p:cNvSpPr/>
            <p:nvPr/>
          </p:nvSpPr>
          <p:spPr>
            <a:xfrm>
              <a:off x="7258812" y="3299415"/>
              <a:ext cx="90170" cy="90170"/>
            </a:xfrm>
            <a:custGeom>
              <a:avLst/>
              <a:gdLst/>
              <a:ahLst/>
              <a:cxnLst/>
              <a:rect l="l" t="t" r="r" b="b"/>
              <a:pathLst>
                <a:path w="90170" h="90170">
                  <a:moveTo>
                    <a:pt x="89833" y="0"/>
                  </a:moveTo>
                  <a:lnTo>
                    <a:pt x="0" y="0"/>
                  </a:lnTo>
                  <a:lnTo>
                    <a:pt x="0" y="89833"/>
                  </a:lnTo>
                  <a:lnTo>
                    <a:pt x="89833" y="89833"/>
                  </a:lnTo>
                  <a:lnTo>
                    <a:pt x="8983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259574" y="3300177"/>
              <a:ext cx="90170" cy="90170"/>
            </a:xfrm>
            <a:custGeom>
              <a:avLst/>
              <a:gdLst/>
              <a:ahLst/>
              <a:cxnLst/>
              <a:rect l="l" t="t" r="r" b="b"/>
              <a:pathLst>
                <a:path w="90170" h="90170">
                  <a:moveTo>
                    <a:pt x="0" y="89833"/>
                  </a:moveTo>
                  <a:lnTo>
                    <a:pt x="89833" y="89833"/>
                  </a:lnTo>
                  <a:lnTo>
                    <a:pt x="89833" y="0"/>
                  </a:lnTo>
                  <a:lnTo>
                    <a:pt x="0" y="0"/>
                  </a:lnTo>
                  <a:lnTo>
                    <a:pt x="0" y="89833"/>
                  </a:lnTo>
                  <a:close/>
                </a:path>
              </a:pathLst>
            </a:custGeom>
            <a:ln w="4572">
              <a:solidFill>
                <a:srgbClr val="1B1F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1266444" y="4491234"/>
            <a:ext cx="94615" cy="94615"/>
            <a:chOff x="1266444" y="4491234"/>
            <a:chExt cx="94615" cy="94615"/>
          </a:xfrm>
        </p:grpSpPr>
        <p:sp>
          <p:nvSpPr>
            <p:cNvPr id="53" name="object 53"/>
            <p:cNvSpPr/>
            <p:nvPr/>
          </p:nvSpPr>
          <p:spPr>
            <a:xfrm>
              <a:off x="1267968" y="4492758"/>
              <a:ext cx="90170" cy="90170"/>
            </a:xfrm>
            <a:custGeom>
              <a:avLst/>
              <a:gdLst/>
              <a:ahLst/>
              <a:cxnLst/>
              <a:rect l="l" t="t" r="r" b="b"/>
              <a:pathLst>
                <a:path w="90169" h="90170">
                  <a:moveTo>
                    <a:pt x="89834" y="0"/>
                  </a:moveTo>
                  <a:lnTo>
                    <a:pt x="0" y="0"/>
                  </a:lnTo>
                  <a:lnTo>
                    <a:pt x="0" y="89833"/>
                  </a:lnTo>
                  <a:lnTo>
                    <a:pt x="89834" y="89833"/>
                  </a:lnTo>
                  <a:lnTo>
                    <a:pt x="8983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268730" y="4493520"/>
              <a:ext cx="90170" cy="90170"/>
            </a:xfrm>
            <a:custGeom>
              <a:avLst/>
              <a:gdLst/>
              <a:ahLst/>
              <a:cxnLst/>
              <a:rect l="l" t="t" r="r" b="b"/>
              <a:pathLst>
                <a:path w="90169" h="90170">
                  <a:moveTo>
                    <a:pt x="0" y="89833"/>
                  </a:moveTo>
                  <a:lnTo>
                    <a:pt x="89834" y="89833"/>
                  </a:lnTo>
                  <a:lnTo>
                    <a:pt x="89834" y="0"/>
                  </a:lnTo>
                  <a:lnTo>
                    <a:pt x="0" y="0"/>
                  </a:lnTo>
                  <a:lnTo>
                    <a:pt x="0" y="89833"/>
                  </a:lnTo>
                  <a:close/>
                </a:path>
              </a:pathLst>
            </a:custGeom>
            <a:ln w="4572">
              <a:solidFill>
                <a:srgbClr val="1B1F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5"/>
          <p:cNvGrpSpPr/>
          <p:nvPr/>
        </p:nvGrpSpPr>
        <p:grpSpPr>
          <a:xfrm>
            <a:off x="1351788" y="4649717"/>
            <a:ext cx="94615" cy="94615"/>
            <a:chOff x="1351788" y="4649717"/>
            <a:chExt cx="94615" cy="94615"/>
          </a:xfrm>
        </p:grpSpPr>
        <p:sp>
          <p:nvSpPr>
            <p:cNvPr id="56" name="object 56"/>
            <p:cNvSpPr/>
            <p:nvPr/>
          </p:nvSpPr>
          <p:spPr>
            <a:xfrm>
              <a:off x="1353312" y="4651241"/>
              <a:ext cx="90170" cy="90170"/>
            </a:xfrm>
            <a:custGeom>
              <a:avLst/>
              <a:gdLst/>
              <a:ahLst/>
              <a:cxnLst/>
              <a:rect l="l" t="t" r="r" b="b"/>
              <a:pathLst>
                <a:path w="90169" h="90170">
                  <a:moveTo>
                    <a:pt x="89834" y="0"/>
                  </a:moveTo>
                  <a:lnTo>
                    <a:pt x="0" y="0"/>
                  </a:lnTo>
                  <a:lnTo>
                    <a:pt x="0" y="89833"/>
                  </a:lnTo>
                  <a:lnTo>
                    <a:pt x="89834" y="89833"/>
                  </a:lnTo>
                  <a:lnTo>
                    <a:pt x="8983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354074" y="4652003"/>
              <a:ext cx="90170" cy="90170"/>
            </a:xfrm>
            <a:custGeom>
              <a:avLst/>
              <a:gdLst/>
              <a:ahLst/>
              <a:cxnLst/>
              <a:rect l="l" t="t" r="r" b="b"/>
              <a:pathLst>
                <a:path w="90169" h="90170">
                  <a:moveTo>
                    <a:pt x="0" y="89833"/>
                  </a:moveTo>
                  <a:lnTo>
                    <a:pt x="89834" y="89833"/>
                  </a:lnTo>
                  <a:lnTo>
                    <a:pt x="89834" y="0"/>
                  </a:lnTo>
                  <a:lnTo>
                    <a:pt x="0" y="0"/>
                  </a:lnTo>
                  <a:lnTo>
                    <a:pt x="0" y="89833"/>
                  </a:lnTo>
                  <a:close/>
                </a:path>
              </a:pathLst>
            </a:custGeom>
            <a:ln w="4572">
              <a:solidFill>
                <a:srgbClr val="1B1F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8"/>
          <p:cNvGrpSpPr/>
          <p:nvPr/>
        </p:nvGrpSpPr>
        <p:grpSpPr>
          <a:xfrm>
            <a:off x="1487424" y="4486662"/>
            <a:ext cx="94615" cy="94615"/>
            <a:chOff x="1487424" y="4486662"/>
            <a:chExt cx="94615" cy="94615"/>
          </a:xfrm>
        </p:grpSpPr>
        <p:sp>
          <p:nvSpPr>
            <p:cNvPr id="59" name="object 59"/>
            <p:cNvSpPr/>
            <p:nvPr/>
          </p:nvSpPr>
          <p:spPr>
            <a:xfrm>
              <a:off x="1488948" y="4488186"/>
              <a:ext cx="90170" cy="90170"/>
            </a:xfrm>
            <a:custGeom>
              <a:avLst/>
              <a:gdLst/>
              <a:ahLst/>
              <a:cxnLst/>
              <a:rect l="l" t="t" r="r" b="b"/>
              <a:pathLst>
                <a:path w="90169" h="90170">
                  <a:moveTo>
                    <a:pt x="89834" y="0"/>
                  </a:moveTo>
                  <a:lnTo>
                    <a:pt x="0" y="0"/>
                  </a:lnTo>
                  <a:lnTo>
                    <a:pt x="0" y="89833"/>
                  </a:lnTo>
                  <a:lnTo>
                    <a:pt x="89834" y="89833"/>
                  </a:lnTo>
                  <a:lnTo>
                    <a:pt x="8983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489710" y="4488948"/>
              <a:ext cx="90170" cy="90170"/>
            </a:xfrm>
            <a:custGeom>
              <a:avLst/>
              <a:gdLst/>
              <a:ahLst/>
              <a:cxnLst/>
              <a:rect l="l" t="t" r="r" b="b"/>
              <a:pathLst>
                <a:path w="90169" h="90170">
                  <a:moveTo>
                    <a:pt x="0" y="89833"/>
                  </a:moveTo>
                  <a:lnTo>
                    <a:pt x="89834" y="89833"/>
                  </a:lnTo>
                  <a:lnTo>
                    <a:pt x="89834" y="0"/>
                  </a:lnTo>
                  <a:lnTo>
                    <a:pt x="0" y="0"/>
                  </a:lnTo>
                  <a:lnTo>
                    <a:pt x="0" y="89833"/>
                  </a:lnTo>
                  <a:close/>
                </a:path>
              </a:pathLst>
            </a:custGeom>
            <a:ln w="4572">
              <a:solidFill>
                <a:srgbClr val="1B1F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61"/>
          <p:cNvGrpSpPr/>
          <p:nvPr/>
        </p:nvGrpSpPr>
        <p:grpSpPr>
          <a:xfrm>
            <a:off x="1531619" y="4081278"/>
            <a:ext cx="271780" cy="248920"/>
            <a:chOff x="1531619" y="4081278"/>
            <a:chExt cx="271780" cy="248920"/>
          </a:xfrm>
        </p:grpSpPr>
        <p:sp>
          <p:nvSpPr>
            <p:cNvPr id="62" name="object 62"/>
            <p:cNvSpPr/>
            <p:nvPr/>
          </p:nvSpPr>
          <p:spPr>
            <a:xfrm>
              <a:off x="1533143" y="4128522"/>
              <a:ext cx="91440" cy="90170"/>
            </a:xfrm>
            <a:custGeom>
              <a:avLst/>
              <a:gdLst/>
              <a:ahLst/>
              <a:cxnLst/>
              <a:rect l="l" t="t" r="r" b="b"/>
              <a:pathLst>
                <a:path w="91440" h="90170">
                  <a:moveTo>
                    <a:pt x="91357" y="0"/>
                  </a:moveTo>
                  <a:lnTo>
                    <a:pt x="0" y="0"/>
                  </a:lnTo>
                  <a:lnTo>
                    <a:pt x="0" y="89833"/>
                  </a:lnTo>
                  <a:lnTo>
                    <a:pt x="91357" y="89833"/>
                  </a:lnTo>
                  <a:lnTo>
                    <a:pt x="9135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533905" y="4129284"/>
              <a:ext cx="91440" cy="90170"/>
            </a:xfrm>
            <a:custGeom>
              <a:avLst/>
              <a:gdLst/>
              <a:ahLst/>
              <a:cxnLst/>
              <a:rect l="l" t="t" r="r" b="b"/>
              <a:pathLst>
                <a:path w="91440" h="90170">
                  <a:moveTo>
                    <a:pt x="0" y="89833"/>
                  </a:moveTo>
                  <a:lnTo>
                    <a:pt x="91357" y="89833"/>
                  </a:lnTo>
                  <a:lnTo>
                    <a:pt x="91357" y="0"/>
                  </a:lnTo>
                  <a:lnTo>
                    <a:pt x="0" y="0"/>
                  </a:lnTo>
                  <a:lnTo>
                    <a:pt x="0" y="89833"/>
                  </a:lnTo>
                  <a:close/>
                </a:path>
              </a:pathLst>
            </a:custGeom>
            <a:ln w="4571">
              <a:solidFill>
                <a:srgbClr val="1B1F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668779" y="4236713"/>
              <a:ext cx="90170" cy="90170"/>
            </a:xfrm>
            <a:custGeom>
              <a:avLst/>
              <a:gdLst/>
              <a:ahLst/>
              <a:cxnLst/>
              <a:rect l="l" t="t" r="r" b="b"/>
              <a:pathLst>
                <a:path w="90169" h="90170">
                  <a:moveTo>
                    <a:pt x="89834" y="0"/>
                  </a:moveTo>
                  <a:lnTo>
                    <a:pt x="0" y="0"/>
                  </a:lnTo>
                  <a:lnTo>
                    <a:pt x="0" y="89833"/>
                  </a:lnTo>
                  <a:lnTo>
                    <a:pt x="89834" y="89833"/>
                  </a:lnTo>
                  <a:lnTo>
                    <a:pt x="8983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669541" y="4237475"/>
              <a:ext cx="90170" cy="90170"/>
            </a:xfrm>
            <a:custGeom>
              <a:avLst/>
              <a:gdLst/>
              <a:ahLst/>
              <a:cxnLst/>
              <a:rect l="l" t="t" r="r" b="b"/>
              <a:pathLst>
                <a:path w="90169" h="90170">
                  <a:moveTo>
                    <a:pt x="0" y="89833"/>
                  </a:moveTo>
                  <a:lnTo>
                    <a:pt x="89834" y="89833"/>
                  </a:lnTo>
                  <a:lnTo>
                    <a:pt x="89834" y="0"/>
                  </a:lnTo>
                  <a:lnTo>
                    <a:pt x="0" y="0"/>
                  </a:lnTo>
                  <a:lnTo>
                    <a:pt x="0" y="89833"/>
                  </a:lnTo>
                  <a:close/>
                </a:path>
              </a:pathLst>
            </a:custGeom>
            <a:ln w="4572">
              <a:solidFill>
                <a:srgbClr val="1B1F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709927" y="4082802"/>
              <a:ext cx="90170" cy="90170"/>
            </a:xfrm>
            <a:custGeom>
              <a:avLst/>
              <a:gdLst/>
              <a:ahLst/>
              <a:cxnLst/>
              <a:rect l="l" t="t" r="r" b="b"/>
              <a:pathLst>
                <a:path w="90169" h="90170">
                  <a:moveTo>
                    <a:pt x="89834" y="0"/>
                  </a:moveTo>
                  <a:lnTo>
                    <a:pt x="0" y="0"/>
                  </a:lnTo>
                  <a:lnTo>
                    <a:pt x="0" y="89833"/>
                  </a:lnTo>
                  <a:lnTo>
                    <a:pt x="89834" y="89833"/>
                  </a:lnTo>
                  <a:lnTo>
                    <a:pt x="8983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710689" y="4083564"/>
              <a:ext cx="90170" cy="90170"/>
            </a:xfrm>
            <a:custGeom>
              <a:avLst/>
              <a:gdLst/>
              <a:ahLst/>
              <a:cxnLst/>
              <a:rect l="l" t="t" r="r" b="b"/>
              <a:pathLst>
                <a:path w="90169" h="90170">
                  <a:moveTo>
                    <a:pt x="0" y="89833"/>
                  </a:moveTo>
                  <a:lnTo>
                    <a:pt x="89834" y="89833"/>
                  </a:lnTo>
                  <a:lnTo>
                    <a:pt x="89834" y="0"/>
                  </a:lnTo>
                  <a:lnTo>
                    <a:pt x="0" y="0"/>
                  </a:lnTo>
                  <a:lnTo>
                    <a:pt x="0" y="89833"/>
                  </a:lnTo>
                  <a:close/>
                </a:path>
              </a:pathLst>
            </a:custGeom>
            <a:ln w="4572">
              <a:solidFill>
                <a:srgbClr val="1B1F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8" name="object 68"/>
          <p:cNvGrpSpPr/>
          <p:nvPr/>
        </p:nvGrpSpPr>
        <p:grpSpPr>
          <a:xfrm>
            <a:off x="1851660" y="4239774"/>
            <a:ext cx="94615" cy="94615"/>
            <a:chOff x="1851660" y="4239774"/>
            <a:chExt cx="94615" cy="94615"/>
          </a:xfrm>
        </p:grpSpPr>
        <p:sp>
          <p:nvSpPr>
            <p:cNvPr id="69" name="object 69"/>
            <p:cNvSpPr/>
            <p:nvPr/>
          </p:nvSpPr>
          <p:spPr>
            <a:xfrm>
              <a:off x="1853184" y="4241298"/>
              <a:ext cx="90170" cy="90170"/>
            </a:xfrm>
            <a:custGeom>
              <a:avLst/>
              <a:gdLst/>
              <a:ahLst/>
              <a:cxnLst/>
              <a:rect l="l" t="t" r="r" b="b"/>
              <a:pathLst>
                <a:path w="90169" h="90170">
                  <a:moveTo>
                    <a:pt x="89834" y="0"/>
                  </a:moveTo>
                  <a:lnTo>
                    <a:pt x="0" y="0"/>
                  </a:lnTo>
                  <a:lnTo>
                    <a:pt x="0" y="89833"/>
                  </a:lnTo>
                  <a:lnTo>
                    <a:pt x="89834" y="89833"/>
                  </a:lnTo>
                  <a:lnTo>
                    <a:pt x="8983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853946" y="4242060"/>
              <a:ext cx="90170" cy="90170"/>
            </a:xfrm>
            <a:custGeom>
              <a:avLst/>
              <a:gdLst/>
              <a:ahLst/>
              <a:cxnLst/>
              <a:rect l="l" t="t" r="r" b="b"/>
              <a:pathLst>
                <a:path w="90169" h="90170">
                  <a:moveTo>
                    <a:pt x="0" y="89833"/>
                  </a:moveTo>
                  <a:lnTo>
                    <a:pt x="89834" y="89833"/>
                  </a:lnTo>
                  <a:lnTo>
                    <a:pt x="89834" y="0"/>
                  </a:lnTo>
                  <a:lnTo>
                    <a:pt x="0" y="0"/>
                  </a:lnTo>
                  <a:lnTo>
                    <a:pt x="0" y="89833"/>
                  </a:lnTo>
                  <a:close/>
                </a:path>
              </a:pathLst>
            </a:custGeom>
            <a:ln w="4572">
              <a:solidFill>
                <a:srgbClr val="1B1F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1" name="object 71"/>
          <p:cNvGrpSpPr/>
          <p:nvPr/>
        </p:nvGrpSpPr>
        <p:grpSpPr>
          <a:xfrm>
            <a:off x="2157983" y="4288542"/>
            <a:ext cx="94615" cy="94615"/>
            <a:chOff x="2157983" y="4288542"/>
            <a:chExt cx="94615" cy="94615"/>
          </a:xfrm>
        </p:grpSpPr>
        <p:sp>
          <p:nvSpPr>
            <p:cNvPr id="72" name="object 72"/>
            <p:cNvSpPr/>
            <p:nvPr/>
          </p:nvSpPr>
          <p:spPr>
            <a:xfrm>
              <a:off x="2159507" y="4290066"/>
              <a:ext cx="90170" cy="90170"/>
            </a:xfrm>
            <a:custGeom>
              <a:avLst/>
              <a:gdLst/>
              <a:ahLst/>
              <a:cxnLst/>
              <a:rect l="l" t="t" r="r" b="b"/>
              <a:pathLst>
                <a:path w="90169" h="90170">
                  <a:moveTo>
                    <a:pt x="89834" y="0"/>
                  </a:moveTo>
                  <a:lnTo>
                    <a:pt x="0" y="0"/>
                  </a:lnTo>
                  <a:lnTo>
                    <a:pt x="0" y="89833"/>
                  </a:lnTo>
                  <a:lnTo>
                    <a:pt x="89834" y="89833"/>
                  </a:lnTo>
                  <a:lnTo>
                    <a:pt x="8983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160269" y="4290828"/>
              <a:ext cx="90170" cy="90170"/>
            </a:xfrm>
            <a:custGeom>
              <a:avLst/>
              <a:gdLst/>
              <a:ahLst/>
              <a:cxnLst/>
              <a:rect l="l" t="t" r="r" b="b"/>
              <a:pathLst>
                <a:path w="90169" h="90170">
                  <a:moveTo>
                    <a:pt x="0" y="89833"/>
                  </a:moveTo>
                  <a:lnTo>
                    <a:pt x="89834" y="89833"/>
                  </a:lnTo>
                  <a:lnTo>
                    <a:pt x="89834" y="0"/>
                  </a:lnTo>
                  <a:lnTo>
                    <a:pt x="0" y="0"/>
                  </a:lnTo>
                  <a:lnTo>
                    <a:pt x="0" y="89833"/>
                  </a:lnTo>
                  <a:close/>
                </a:path>
              </a:pathLst>
            </a:custGeom>
            <a:ln w="4572">
              <a:solidFill>
                <a:srgbClr val="1B1F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4" name="object 74"/>
          <p:cNvGrpSpPr/>
          <p:nvPr/>
        </p:nvGrpSpPr>
        <p:grpSpPr>
          <a:xfrm>
            <a:off x="2036064" y="4491234"/>
            <a:ext cx="96520" cy="94615"/>
            <a:chOff x="2036064" y="4491234"/>
            <a:chExt cx="96520" cy="94615"/>
          </a:xfrm>
        </p:grpSpPr>
        <p:sp>
          <p:nvSpPr>
            <p:cNvPr id="75" name="object 75"/>
            <p:cNvSpPr/>
            <p:nvPr/>
          </p:nvSpPr>
          <p:spPr>
            <a:xfrm>
              <a:off x="2037588" y="4492758"/>
              <a:ext cx="91440" cy="90170"/>
            </a:xfrm>
            <a:custGeom>
              <a:avLst/>
              <a:gdLst/>
              <a:ahLst/>
              <a:cxnLst/>
              <a:rect l="l" t="t" r="r" b="b"/>
              <a:pathLst>
                <a:path w="91439" h="90170">
                  <a:moveTo>
                    <a:pt x="91357" y="0"/>
                  </a:moveTo>
                  <a:lnTo>
                    <a:pt x="0" y="0"/>
                  </a:lnTo>
                  <a:lnTo>
                    <a:pt x="0" y="89833"/>
                  </a:lnTo>
                  <a:lnTo>
                    <a:pt x="91357" y="89833"/>
                  </a:lnTo>
                  <a:lnTo>
                    <a:pt x="9135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038350" y="4493520"/>
              <a:ext cx="91440" cy="90170"/>
            </a:xfrm>
            <a:custGeom>
              <a:avLst/>
              <a:gdLst/>
              <a:ahLst/>
              <a:cxnLst/>
              <a:rect l="l" t="t" r="r" b="b"/>
              <a:pathLst>
                <a:path w="91439" h="90170">
                  <a:moveTo>
                    <a:pt x="0" y="89833"/>
                  </a:moveTo>
                  <a:lnTo>
                    <a:pt x="91357" y="89833"/>
                  </a:lnTo>
                  <a:lnTo>
                    <a:pt x="91357" y="0"/>
                  </a:lnTo>
                  <a:lnTo>
                    <a:pt x="0" y="0"/>
                  </a:lnTo>
                  <a:lnTo>
                    <a:pt x="0" y="89833"/>
                  </a:lnTo>
                  <a:close/>
                </a:path>
              </a:pathLst>
            </a:custGeom>
            <a:ln w="4572">
              <a:solidFill>
                <a:srgbClr val="1B1F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7" name="object 77"/>
          <p:cNvGrpSpPr/>
          <p:nvPr/>
        </p:nvGrpSpPr>
        <p:grpSpPr>
          <a:xfrm>
            <a:off x="2369820" y="4500378"/>
            <a:ext cx="94615" cy="94615"/>
            <a:chOff x="2369820" y="4500378"/>
            <a:chExt cx="94615" cy="94615"/>
          </a:xfrm>
        </p:grpSpPr>
        <p:sp>
          <p:nvSpPr>
            <p:cNvPr id="78" name="object 78"/>
            <p:cNvSpPr/>
            <p:nvPr/>
          </p:nvSpPr>
          <p:spPr>
            <a:xfrm>
              <a:off x="2371344" y="4501902"/>
              <a:ext cx="90170" cy="90170"/>
            </a:xfrm>
            <a:custGeom>
              <a:avLst/>
              <a:gdLst/>
              <a:ahLst/>
              <a:cxnLst/>
              <a:rect l="l" t="t" r="r" b="b"/>
              <a:pathLst>
                <a:path w="90169" h="90170">
                  <a:moveTo>
                    <a:pt x="89834" y="0"/>
                  </a:moveTo>
                  <a:lnTo>
                    <a:pt x="0" y="0"/>
                  </a:lnTo>
                  <a:lnTo>
                    <a:pt x="0" y="89833"/>
                  </a:lnTo>
                  <a:lnTo>
                    <a:pt x="89834" y="89833"/>
                  </a:lnTo>
                  <a:lnTo>
                    <a:pt x="8983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372106" y="4502664"/>
              <a:ext cx="90170" cy="90170"/>
            </a:xfrm>
            <a:custGeom>
              <a:avLst/>
              <a:gdLst/>
              <a:ahLst/>
              <a:cxnLst/>
              <a:rect l="l" t="t" r="r" b="b"/>
              <a:pathLst>
                <a:path w="90169" h="90170">
                  <a:moveTo>
                    <a:pt x="0" y="89833"/>
                  </a:moveTo>
                  <a:lnTo>
                    <a:pt x="89834" y="89833"/>
                  </a:lnTo>
                  <a:lnTo>
                    <a:pt x="89834" y="0"/>
                  </a:lnTo>
                  <a:lnTo>
                    <a:pt x="0" y="0"/>
                  </a:lnTo>
                  <a:lnTo>
                    <a:pt x="0" y="89833"/>
                  </a:lnTo>
                  <a:close/>
                </a:path>
              </a:pathLst>
            </a:custGeom>
            <a:ln w="4572">
              <a:solidFill>
                <a:srgbClr val="1B1F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0" name="object 80"/>
          <p:cNvGrpSpPr/>
          <p:nvPr/>
        </p:nvGrpSpPr>
        <p:grpSpPr>
          <a:xfrm>
            <a:off x="2865120" y="4000500"/>
            <a:ext cx="274320" cy="318770"/>
            <a:chOff x="2865120" y="4000500"/>
            <a:chExt cx="274320" cy="318770"/>
          </a:xfrm>
        </p:grpSpPr>
        <p:pic>
          <p:nvPicPr>
            <p:cNvPr id="81" name="object 81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865120" y="4134612"/>
              <a:ext cx="94487" cy="94487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959608" y="4000500"/>
              <a:ext cx="94487" cy="94487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044952" y="4224527"/>
              <a:ext cx="94487" cy="94487"/>
            </a:xfrm>
            <a:prstGeom prst="rect">
              <a:avLst/>
            </a:prstGeom>
          </p:spPr>
        </p:pic>
      </p:grpSp>
      <p:grpSp>
        <p:nvGrpSpPr>
          <p:cNvPr id="84" name="object 84"/>
          <p:cNvGrpSpPr/>
          <p:nvPr/>
        </p:nvGrpSpPr>
        <p:grpSpPr>
          <a:xfrm>
            <a:off x="3003804" y="4509516"/>
            <a:ext cx="398145" cy="251460"/>
            <a:chOff x="3003804" y="4509516"/>
            <a:chExt cx="398145" cy="251460"/>
          </a:xfrm>
        </p:grpSpPr>
        <p:pic>
          <p:nvPicPr>
            <p:cNvPr id="85" name="object 8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003804" y="4625340"/>
              <a:ext cx="94487" cy="96012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134868" y="4514088"/>
              <a:ext cx="94487" cy="94487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166872" y="4666488"/>
              <a:ext cx="94487" cy="94487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305556" y="4509516"/>
              <a:ext cx="96012" cy="94487"/>
            </a:xfrm>
            <a:prstGeom prst="rect">
              <a:avLst/>
            </a:prstGeom>
          </p:spPr>
        </p:pic>
      </p:grpSp>
      <p:pic>
        <p:nvPicPr>
          <p:cNvPr id="89" name="object 89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3581400" y="4495800"/>
            <a:ext cx="94487" cy="94487"/>
          </a:xfrm>
          <a:prstGeom prst="rect">
            <a:avLst/>
          </a:prstGeom>
        </p:spPr>
      </p:pic>
      <p:pic>
        <p:nvPicPr>
          <p:cNvPr id="90" name="object 90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3581400" y="4293108"/>
            <a:ext cx="94487" cy="94487"/>
          </a:xfrm>
          <a:prstGeom prst="rect">
            <a:avLst/>
          </a:prstGeom>
        </p:spPr>
      </p:pic>
      <p:pic>
        <p:nvPicPr>
          <p:cNvPr id="91" name="object 91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3819144" y="4351020"/>
            <a:ext cx="94487" cy="94487"/>
          </a:xfrm>
          <a:prstGeom prst="rect">
            <a:avLst/>
          </a:prstGeom>
        </p:spPr>
      </p:pic>
      <p:pic>
        <p:nvPicPr>
          <p:cNvPr id="92" name="object 92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4698491" y="4509516"/>
            <a:ext cx="94487" cy="94487"/>
          </a:xfrm>
          <a:prstGeom prst="rect">
            <a:avLst/>
          </a:prstGeom>
        </p:spPr>
      </p:pic>
      <p:pic>
        <p:nvPicPr>
          <p:cNvPr id="93" name="object 93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4783835" y="4666488"/>
            <a:ext cx="94487" cy="94487"/>
          </a:xfrm>
          <a:prstGeom prst="rect">
            <a:avLst/>
          </a:prstGeom>
        </p:spPr>
      </p:pic>
      <p:pic>
        <p:nvPicPr>
          <p:cNvPr id="94" name="object 94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4919471" y="4504944"/>
            <a:ext cx="94487" cy="94487"/>
          </a:xfrm>
          <a:prstGeom prst="rect">
            <a:avLst/>
          </a:prstGeom>
        </p:spPr>
      </p:pic>
      <p:grpSp>
        <p:nvGrpSpPr>
          <p:cNvPr id="95" name="object 95"/>
          <p:cNvGrpSpPr/>
          <p:nvPr/>
        </p:nvGrpSpPr>
        <p:grpSpPr>
          <a:xfrm>
            <a:off x="4963667" y="4094988"/>
            <a:ext cx="269875" cy="251460"/>
            <a:chOff x="4963667" y="4094988"/>
            <a:chExt cx="269875" cy="251460"/>
          </a:xfrm>
        </p:grpSpPr>
        <p:pic>
          <p:nvPicPr>
            <p:cNvPr id="96" name="object 96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4963667" y="4139184"/>
              <a:ext cx="94487" cy="94487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099303" y="4251960"/>
              <a:ext cx="94487" cy="94488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5138927" y="4094988"/>
              <a:ext cx="94487" cy="94487"/>
            </a:xfrm>
            <a:prstGeom prst="rect">
              <a:avLst/>
            </a:prstGeom>
          </p:spPr>
        </p:pic>
      </p:grpSp>
      <p:pic>
        <p:nvPicPr>
          <p:cNvPr id="99" name="object 99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5288279" y="4251960"/>
            <a:ext cx="94487" cy="94488"/>
          </a:xfrm>
          <a:prstGeom prst="rect">
            <a:avLst/>
          </a:prstGeom>
        </p:spPr>
      </p:pic>
      <p:pic>
        <p:nvPicPr>
          <p:cNvPr id="100" name="object 100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5590032" y="4306824"/>
            <a:ext cx="94487" cy="94487"/>
          </a:xfrm>
          <a:prstGeom prst="rect">
            <a:avLst/>
          </a:prstGeom>
        </p:spPr>
      </p:pic>
      <p:pic>
        <p:nvPicPr>
          <p:cNvPr id="101" name="object 101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5468111" y="4509516"/>
            <a:ext cx="94487" cy="94487"/>
          </a:xfrm>
          <a:prstGeom prst="rect">
            <a:avLst/>
          </a:prstGeom>
        </p:spPr>
      </p:pic>
      <p:pic>
        <p:nvPicPr>
          <p:cNvPr id="102" name="object 102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5801867" y="4517136"/>
            <a:ext cx="94487" cy="96012"/>
          </a:xfrm>
          <a:prstGeom prst="rect">
            <a:avLst/>
          </a:prstGeom>
        </p:spPr>
      </p:pic>
      <p:grpSp>
        <p:nvGrpSpPr>
          <p:cNvPr id="103" name="object 103"/>
          <p:cNvGrpSpPr/>
          <p:nvPr/>
        </p:nvGrpSpPr>
        <p:grpSpPr>
          <a:xfrm>
            <a:off x="6297167" y="4012692"/>
            <a:ext cx="274320" cy="325120"/>
            <a:chOff x="6297167" y="4012692"/>
            <a:chExt cx="274320" cy="325120"/>
          </a:xfrm>
        </p:grpSpPr>
        <p:pic>
          <p:nvPicPr>
            <p:cNvPr id="104" name="object 104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6297167" y="4152900"/>
              <a:ext cx="94487" cy="94487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6391655" y="4012692"/>
              <a:ext cx="94487" cy="96012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6476999" y="4242816"/>
              <a:ext cx="94488" cy="94488"/>
            </a:xfrm>
            <a:prstGeom prst="rect">
              <a:avLst/>
            </a:prstGeom>
          </p:spPr>
        </p:pic>
      </p:grpSp>
      <p:grpSp>
        <p:nvGrpSpPr>
          <p:cNvPr id="107" name="object 107"/>
          <p:cNvGrpSpPr/>
          <p:nvPr/>
        </p:nvGrpSpPr>
        <p:grpSpPr>
          <a:xfrm>
            <a:off x="6437376" y="4530852"/>
            <a:ext cx="256540" cy="248920"/>
            <a:chOff x="6437376" y="4530852"/>
            <a:chExt cx="256540" cy="248920"/>
          </a:xfrm>
        </p:grpSpPr>
        <p:pic>
          <p:nvPicPr>
            <p:cNvPr id="108" name="object 108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6437376" y="4643628"/>
              <a:ext cx="94488" cy="94487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6566916" y="4530852"/>
              <a:ext cx="94486" cy="94487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6598920" y="4684776"/>
              <a:ext cx="94486" cy="94488"/>
            </a:xfrm>
            <a:prstGeom prst="rect">
              <a:avLst/>
            </a:prstGeom>
          </p:spPr>
        </p:pic>
      </p:grpSp>
      <p:pic>
        <p:nvPicPr>
          <p:cNvPr id="111" name="object 111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6739128" y="4526280"/>
            <a:ext cx="94486" cy="94487"/>
          </a:xfrm>
          <a:prstGeom prst="rect">
            <a:avLst/>
          </a:prstGeom>
        </p:spPr>
      </p:pic>
      <p:pic>
        <p:nvPicPr>
          <p:cNvPr id="112" name="object 112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7013447" y="4509516"/>
            <a:ext cx="94486" cy="94487"/>
          </a:xfrm>
          <a:prstGeom prst="rect">
            <a:avLst/>
          </a:prstGeom>
        </p:spPr>
      </p:pic>
      <p:pic>
        <p:nvPicPr>
          <p:cNvPr id="113" name="object 113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7013447" y="4306824"/>
            <a:ext cx="94486" cy="94487"/>
          </a:xfrm>
          <a:prstGeom prst="rect">
            <a:avLst/>
          </a:prstGeom>
        </p:spPr>
      </p:pic>
      <p:pic>
        <p:nvPicPr>
          <p:cNvPr id="114" name="object 114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7257288" y="4364736"/>
            <a:ext cx="94486" cy="94487"/>
          </a:xfrm>
          <a:prstGeom prst="rect">
            <a:avLst/>
          </a:prstGeom>
        </p:spPr>
      </p:pic>
      <p:sp>
        <p:nvSpPr>
          <p:cNvPr id="115" name="object 115"/>
          <p:cNvSpPr txBox="1"/>
          <p:nvPr/>
        </p:nvSpPr>
        <p:spPr>
          <a:xfrm>
            <a:off x="1836166" y="3734816"/>
            <a:ext cx="11188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 MT"/>
                <a:cs typeface="Arial MT"/>
              </a:rPr>
              <a:t>¿</a:t>
            </a:r>
            <a:r>
              <a:rPr sz="1000" spc="-5" dirty="0">
                <a:latin typeface="Arial MT"/>
                <a:cs typeface="Arial MT"/>
              </a:rPr>
              <a:t>Cuántos</a:t>
            </a:r>
            <a:r>
              <a:rPr sz="1000" spc="-114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C</a:t>
            </a:r>
            <a:r>
              <a:rPr sz="1000" spc="-25" dirty="0">
                <a:latin typeface="Arial MT"/>
                <a:cs typeface="Arial MT"/>
              </a:rPr>
              <a:t>l</a:t>
            </a:r>
            <a:r>
              <a:rPr sz="1000" spc="-20" dirty="0">
                <a:latin typeface="Arial MT"/>
                <a:cs typeface="Arial MT"/>
              </a:rPr>
              <a:t>ú</a:t>
            </a:r>
            <a:r>
              <a:rPr sz="1000" spc="-15" dirty="0">
                <a:latin typeface="Arial MT"/>
                <a:cs typeface="Arial MT"/>
              </a:rPr>
              <a:t>s</a:t>
            </a:r>
            <a:r>
              <a:rPr sz="1000" spc="-20" dirty="0">
                <a:latin typeface="Arial MT"/>
                <a:cs typeface="Arial MT"/>
              </a:rPr>
              <a:t>te</a:t>
            </a:r>
            <a:r>
              <a:rPr sz="1000" spc="-15" dirty="0">
                <a:latin typeface="Arial MT"/>
                <a:cs typeface="Arial MT"/>
              </a:rPr>
              <a:t>rs</a:t>
            </a:r>
            <a:r>
              <a:rPr sz="1000" spc="-5" dirty="0">
                <a:latin typeface="Arial MT"/>
                <a:cs typeface="Arial MT"/>
              </a:rPr>
              <a:t>?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1875282" y="4786071"/>
            <a:ext cx="5734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2</a:t>
            </a:r>
            <a:r>
              <a:rPr sz="1000" spc="-9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C</a:t>
            </a:r>
            <a:r>
              <a:rPr sz="1000" spc="-25" dirty="0">
                <a:latin typeface="Arial MT"/>
                <a:cs typeface="Arial MT"/>
              </a:rPr>
              <a:t>l</a:t>
            </a:r>
            <a:r>
              <a:rPr sz="1000" spc="-20" dirty="0">
                <a:latin typeface="Arial MT"/>
                <a:cs typeface="Arial MT"/>
              </a:rPr>
              <a:t>ú</a:t>
            </a:r>
            <a:r>
              <a:rPr sz="1000" spc="-15" dirty="0">
                <a:latin typeface="Arial MT"/>
                <a:cs typeface="Arial MT"/>
              </a:rPr>
              <a:t>s</a:t>
            </a:r>
            <a:r>
              <a:rPr sz="1000" spc="-20" dirty="0">
                <a:latin typeface="Arial MT"/>
                <a:cs typeface="Arial MT"/>
              </a:rPr>
              <a:t>te</a:t>
            </a:r>
            <a:r>
              <a:rPr sz="1000" spc="-15" dirty="0">
                <a:latin typeface="Arial MT"/>
                <a:cs typeface="Arial MT"/>
              </a:rPr>
              <a:t>r</a:t>
            </a:r>
            <a:r>
              <a:rPr sz="1000" spc="-5" dirty="0">
                <a:latin typeface="Arial MT"/>
                <a:cs typeface="Arial MT"/>
              </a:rPr>
              <a:t>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5641085" y="3753104"/>
            <a:ext cx="5746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6</a:t>
            </a:r>
            <a:r>
              <a:rPr sz="1000" spc="-9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C</a:t>
            </a:r>
            <a:r>
              <a:rPr sz="1000" spc="-25" dirty="0">
                <a:latin typeface="Arial MT"/>
                <a:cs typeface="Arial MT"/>
              </a:rPr>
              <a:t>l</a:t>
            </a:r>
            <a:r>
              <a:rPr sz="1000" spc="-20" dirty="0">
                <a:latin typeface="Arial MT"/>
                <a:cs typeface="Arial MT"/>
              </a:rPr>
              <a:t>ú</a:t>
            </a:r>
            <a:r>
              <a:rPr sz="1000" spc="-10" dirty="0">
                <a:latin typeface="Arial MT"/>
                <a:cs typeface="Arial MT"/>
              </a:rPr>
              <a:t>s</a:t>
            </a:r>
            <a:r>
              <a:rPr sz="1000" spc="-20" dirty="0">
                <a:latin typeface="Arial MT"/>
                <a:cs typeface="Arial MT"/>
              </a:rPr>
              <a:t>te</a:t>
            </a:r>
            <a:r>
              <a:rPr sz="1000" spc="-15" dirty="0">
                <a:latin typeface="Arial MT"/>
                <a:cs typeface="Arial MT"/>
              </a:rPr>
              <a:t>r</a:t>
            </a:r>
            <a:r>
              <a:rPr sz="1000" spc="-5" dirty="0">
                <a:latin typeface="Arial MT"/>
                <a:cs typeface="Arial MT"/>
              </a:rPr>
              <a:t>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5673090" y="4803444"/>
            <a:ext cx="5734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4</a:t>
            </a:r>
            <a:r>
              <a:rPr sz="1000" spc="-9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C</a:t>
            </a:r>
            <a:r>
              <a:rPr sz="1000" spc="-25" dirty="0">
                <a:latin typeface="Arial MT"/>
                <a:cs typeface="Arial MT"/>
              </a:rPr>
              <a:t>l</a:t>
            </a:r>
            <a:r>
              <a:rPr sz="1000" spc="-20" dirty="0">
                <a:latin typeface="Arial MT"/>
                <a:cs typeface="Arial MT"/>
              </a:rPr>
              <a:t>ú</a:t>
            </a:r>
            <a:r>
              <a:rPr sz="1000" spc="-15" dirty="0">
                <a:latin typeface="Arial MT"/>
                <a:cs typeface="Arial MT"/>
              </a:rPr>
              <a:t>s</a:t>
            </a:r>
            <a:r>
              <a:rPr sz="1000" spc="-20" dirty="0">
                <a:latin typeface="Arial MT"/>
                <a:cs typeface="Arial MT"/>
              </a:rPr>
              <a:t>te</a:t>
            </a:r>
            <a:r>
              <a:rPr sz="1000" spc="-15" dirty="0">
                <a:latin typeface="Arial MT"/>
                <a:cs typeface="Arial MT"/>
              </a:rPr>
              <a:t>r</a:t>
            </a:r>
            <a:r>
              <a:rPr sz="1000" spc="-5" dirty="0">
                <a:latin typeface="Arial MT"/>
                <a:cs typeface="Arial MT"/>
              </a:rPr>
              <a:t>s</a:t>
            </a:r>
            <a:endParaRPr sz="1000">
              <a:latin typeface="Arial MT"/>
              <a:cs typeface="Arial MT"/>
            </a:endParaRPr>
          </a:p>
        </p:txBody>
      </p:sp>
      <p:cxnSp>
        <p:nvCxnSpPr>
          <p:cNvPr id="120" name="Conector recto 119">
            <a:extLst>
              <a:ext uri="{FF2B5EF4-FFF2-40B4-BE49-F238E27FC236}">
                <a16:creationId xmlns:a16="http://schemas.microsoft.com/office/drawing/2014/main" id="{084D92EE-9D9D-7F40-749F-12F23FAD121C}"/>
              </a:ext>
            </a:extLst>
          </p:cNvPr>
          <p:cNvCxnSpPr/>
          <p:nvPr/>
        </p:nvCxnSpPr>
        <p:spPr>
          <a:xfrm>
            <a:off x="2514600" y="2574925"/>
            <a:ext cx="76200" cy="115989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2" name="Conector recto de flecha 121">
            <a:extLst>
              <a:ext uri="{FF2B5EF4-FFF2-40B4-BE49-F238E27FC236}">
                <a16:creationId xmlns:a16="http://schemas.microsoft.com/office/drawing/2014/main" id="{D449C8F9-99CD-ED97-C9E2-C11C25C7A28C}"/>
              </a:ext>
            </a:extLst>
          </p:cNvPr>
          <p:cNvCxnSpPr/>
          <p:nvPr/>
        </p:nvCxnSpPr>
        <p:spPr>
          <a:xfrm>
            <a:off x="2590800" y="4082802"/>
            <a:ext cx="152400" cy="854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35935" y="589788"/>
            <a:ext cx="4610100" cy="363220"/>
            <a:chOff x="2535935" y="589788"/>
            <a:chExt cx="4610100" cy="3632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48127" y="603504"/>
              <a:ext cx="4590287" cy="33985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027425" y="686562"/>
              <a:ext cx="2545080" cy="121920"/>
            </a:xfrm>
            <a:custGeom>
              <a:avLst/>
              <a:gdLst/>
              <a:ahLst/>
              <a:cxnLst/>
              <a:rect l="l" t="t" r="r" b="b"/>
              <a:pathLst>
                <a:path w="2545079" h="121920">
                  <a:moveTo>
                    <a:pt x="2498598" y="0"/>
                  </a:moveTo>
                  <a:lnTo>
                    <a:pt x="2453640" y="121412"/>
                  </a:lnTo>
                  <a:lnTo>
                    <a:pt x="2544572" y="121412"/>
                  </a:lnTo>
                  <a:lnTo>
                    <a:pt x="2498598" y="0"/>
                  </a:lnTo>
                  <a:close/>
                </a:path>
                <a:path w="2545079" h="121920">
                  <a:moveTo>
                    <a:pt x="44196" y="0"/>
                  </a:moveTo>
                  <a:lnTo>
                    <a:pt x="0" y="121412"/>
                  </a:lnTo>
                  <a:lnTo>
                    <a:pt x="89407" y="121412"/>
                  </a:lnTo>
                  <a:lnTo>
                    <a:pt x="44196" y="0"/>
                  </a:lnTo>
                  <a:close/>
                </a:path>
              </a:pathLst>
            </a:custGeom>
            <a:ln w="13716">
              <a:solidFill>
                <a:srgbClr val="272A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75959" y="656844"/>
              <a:ext cx="147827" cy="975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35935" y="589788"/>
              <a:ext cx="4610100" cy="362712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9654" y="1790322"/>
            <a:ext cx="2835115" cy="26446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51763" y="1716405"/>
            <a:ext cx="2840990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spc="10" dirty="0">
                <a:solidFill>
                  <a:srgbClr val="1B1F2C"/>
                </a:solidFill>
                <a:latin typeface="Arial MT"/>
                <a:cs typeface="Arial MT"/>
              </a:rPr>
              <a:t>Aprendizaje</a:t>
            </a:r>
            <a:r>
              <a:rPr sz="1950" spc="60" dirty="0">
                <a:solidFill>
                  <a:srgbClr val="1B1F2C"/>
                </a:solidFill>
                <a:latin typeface="Arial MT"/>
                <a:cs typeface="Arial MT"/>
              </a:rPr>
              <a:t> </a:t>
            </a:r>
            <a:r>
              <a:rPr sz="1950" spc="15" dirty="0">
                <a:solidFill>
                  <a:srgbClr val="1B1F2C"/>
                </a:solidFill>
                <a:latin typeface="Arial MT"/>
                <a:cs typeface="Arial MT"/>
              </a:rPr>
              <a:t>Supervisado</a:t>
            </a:r>
            <a:endParaRPr sz="195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131052" y="1470270"/>
            <a:ext cx="2146300" cy="726440"/>
            <a:chOff x="6131052" y="1470270"/>
            <a:chExt cx="2146300" cy="72644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84481" y="1470270"/>
              <a:ext cx="1343004" cy="25990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31052" y="1626108"/>
              <a:ext cx="2145792" cy="569976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287515" y="1372870"/>
            <a:ext cx="1807845" cy="6273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193040">
              <a:lnSpc>
                <a:spcPct val="102099"/>
              </a:lnSpc>
              <a:spcBef>
                <a:spcPts val="55"/>
              </a:spcBef>
            </a:pPr>
            <a:r>
              <a:rPr sz="1950" b="0" spc="5" dirty="0">
                <a:solidFill>
                  <a:srgbClr val="1B1F2C"/>
                </a:solidFill>
                <a:latin typeface="Arial MT"/>
                <a:cs typeface="Arial MT"/>
              </a:rPr>
              <a:t>Aprendizaje </a:t>
            </a:r>
            <a:r>
              <a:rPr sz="1950" b="0" spc="10" dirty="0">
                <a:solidFill>
                  <a:srgbClr val="1B1F2C"/>
                </a:solidFill>
                <a:latin typeface="Arial MT"/>
                <a:cs typeface="Arial MT"/>
              </a:rPr>
              <a:t> No</a:t>
            </a:r>
            <a:r>
              <a:rPr sz="1950" b="0" spc="-100" dirty="0">
                <a:solidFill>
                  <a:srgbClr val="1B1F2C"/>
                </a:solidFill>
                <a:latin typeface="Arial MT"/>
                <a:cs typeface="Arial MT"/>
              </a:rPr>
              <a:t> </a:t>
            </a:r>
            <a:r>
              <a:rPr sz="1950" b="0" spc="10" dirty="0">
                <a:solidFill>
                  <a:srgbClr val="1B1F2C"/>
                </a:solidFill>
                <a:latin typeface="Arial MT"/>
                <a:cs typeface="Arial MT"/>
              </a:rPr>
              <a:t>Supervisado</a:t>
            </a:r>
            <a:endParaRPr sz="195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54838" y="2531110"/>
            <a:ext cx="599440" cy="2082164"/>
            <a:chOff x="354838" y="2531110"/>
            <a:chExt cx="599440" cy="2082164"/>
          </a:xfrm>
        </p:grpSpPr>
        <p:sp>
          <p:nvSpPr>
            <p:cNvPr id="14" name="object 14"/>
            <p:cNvSpPr/>
            <p:nvPr/>
          </p:nvSpPr>
          <p:spPr>
            <a:xfrm>
              <a:off x="711708" y="2545080"/>
              <a:ext cx="228600" cy="2054225"/>
            </a:xfrm>
            <a:custGeom>
              <a:avLst/>
              <a:gdLst/>
              <a:ahLst/>
              <a:cxnLst/>
              <a:rect l="l" t="t" r="r" b="b"/>
              <a:pathLst>
                <a:path w="228600" h="2054225">
                  <a:moveTo>
                    <a:pt x="0" y="1066800"/>
                  </a:moveTo>
                  <a:lnTo>
                    <a:pt x="114020" y="1066800"/>
                  </a:lnTo>
                  <a:lnTo>
                    <a:pt x="114020" y="2054110"/>
                  </a:lnTo>
                  <a:lnTo>
                    <a:pt x="228041" y="2054110"/>
                  </a:lnTo>
                </a:path>
                <a:path w="228600" h="2054225">
                  <a:moveTo>
                    <a:pt x="0" y="1066800"/>
                  </a:moveTo>
                  <a:lnTo>
                    <a:pt x="114020" y="1066800"/>
                  </a:lnTo>
                  <a:lnTo>
                    <a:pt x="114020" y="1714322"/>
                  </a:lnTo>
                  <a:lnTo>
                    <a:pt x="228041" y="1714322"/>
                  </a:lnTo>
                </a:path>
                <a:path w="228600" h="2054225">
                  <a:moveTo>
                    <a:pt x="0" y="1066800"/>
                  </a:moveTo>
                  <a:lnTo>
                    <a:pt x="114020" y="1066800"/>
                  </a:lnTo>
                  <a:lnTo>
                    <a:pt x="114020" y="1372717"/>
                  </a:lnTo>
                  <a:lnTo>
                    <a:pt x="228041" y="1372717"/>
                  </a:lnTo>
                </a:path>
                <a:path w="228600" h="2054225">
                  <a:moveTo>
                    <a:pt x="0" y="1068324"/>
                  </a:moveTo>
                  <a:lnTo>
                    <a:pt x="114020" y="1068324"/>
                  </a:lnTo>
                  <a:lnTo>
                    <a:pt x="114020" y="1031748"/>
                  </a:lnTo>
                  <a:lnTo>
                    <a:pt x="228041" y="1031748"/>
                  </a:lnTo>
                </a:path>
                <a:path w="228600" h="2054225">
                  <a:moveTo>
                    <a:pt x="0" y="1066292"/>
                  </a:moveTo>
                  <a:lnTo>
                    <a:pt x="114020" y="1066292"/>
                  </a:lnTo>
                  <a:lnTo>
                    <a:pt x="114020" y="688848"/>
                  </a:lnTo>
                  <a:lnTo>
                    <a:pt x="228041" y="688848"/>
                  </a:lnTo>
                </a:path>
                <a:path w="228600" h="2054225">
                  <a:moveTo>
                    <a:pt x="0" y="1065022"/>
                  </a:moveTo>
                  <a:lnTo>
                    <a:pt x="114020" y="1065022"/>
                  </a:lnTo>
                  <a:lnTo>
                    <a:pt x="114020" y="338328"/>
                  </a:lnTo>
                  <a:lnTo>
                    <a:pt x="228041" y="338328"/>
                  </a:lnTo>
                </a:path>
                <a:path w="228600" h="2054225">
                  <a:moveTo>
                    <a:pt x="0" y="1066546"/>
                  </a:moveTo>
                  <a:lnTo>
                    <a:pt x="113233" y="1066546"/>
                  </a:lnTo>
                  <a:lnTo>
                    <a:pt x="113233" y="0"/>
                  </a:lnTo>
                  <a:lnTo>
                    <a:pt x="226466" y="0"/>
                  </a:lnTo>
                </a:path>
              </a:pathLst>
            </a:custGeom>
            <a:ln w="27432">
              <a:solidFill>
                <a:srgbClr val="576C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8808" y="2715768"/>
              <a:ext cx="342900" cy="1793239"/>
            </a:xfrm>
            <a:custGeom>
              <a:avLst/>
              <a:gdLst/>
              <a:ahLst/>
              <a:cxnLst/>
              <a:rect l="l" t="t" r="r" b="b"/>
              <a:pathLst>
                <a:path w="342900" h="1793239">
                  <a:moveTo>
                    <a:pt x="342341" y="0"/>
                  </a:moveTo>
                  <a:lnTo>
                    <a:pt x="0" y="0"/>
                  </a:lnTo>
                  <a:lnTo>
                    <a:pt x="0" y="1793239"/>
                  </a:lnTo>
                  <a:lnTo>
                    <a:pt x="342341" y="1793239"/>
                  </a:lnTo>
                  <a:lnTo>
                    <a:pt x="342341" y="0"/>
                  </a:lnTo>
                  <a:close/>
                </a:path>
              </a:pathLst>
            </a:custGeom>
            <a:solidFill>
              <a:srgbClr val="0035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8808" y="2715768"/>
              <a:ext cx="342900" cy="1793239"/>
            </a:xfrm>
            <a:custGeom>
              <a:avLst/>
              <a:gdLst/>
              <a:ahLst/>
              <a:cxnLst/>
              <a:rect l="l" t="t" r="r" b="b"/>
              <a:pathLst>
                <a:path w="342900" h="1793239">
                  <a:moveTo>
                    <a:pt x="0" y="1793239"/>
                  </a:moveTo>
                  <a:lnTo>
                    <a:pt x="342341" y="1793239"/>
                  </a:lnTo>
                  <a:lnTo>
                    <a:pt x="342341" y="0"/>
                  </a:lnTo>
                  <a:lnTo>
                    <a:pt x="0" y="0"/>
                  </a:lnTo>
                  <a:lnTo>
                    <a:pt x="0" y="1793239"/>
                  </a:lnTo>
                  <a:close/>
                </a:path>
              </a:pathLst>
            </a:custGeom>
            <a:ln w="2743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86601" y="2967177"/>
            <a:ext cx="281305" cy="1305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Clasificación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923289" y="2413787"/>
            <a:ext cx="2091689" cy="267335"/>
            <a:chOff x="923289" y="2413787"/>
            <a:chExt cx="2091689" cy="267335"/>
          </a:xfrm>
        </p:grpSpPr>
        <p:sp>
          <p:nvSpPr>
            <p:cNvPr id="19" name="object 19"/>
            <p:cNvSpPr/>
            <p:nvPr/>
          </p:nvSpPr>
          <p:spPr>
            <a:xfrm>
              <a:off x="937259" y="2427757"/>
              <a:ext cx="2063750" cy="239395"/>
            </a:xfrm>
            <a:custGeom>
              <a:avLst/>
              <a:gdLst/>
              <a:ahLst/>
              <a:cxnLst/>
              <a:rect l="l" t="t" r="r" b="b"/>
              <a:pathLst>
                <a:path w="2063750" h="239394">
                  <a:moveTo>
                    <a:pt x="2063368" y="0"/>
                  </a:moveTo>
                  <a:lnTo>
                    <a:pt x="0" y="0"/>
                  </a:lnTo>
                  <a:lnTo>
                    <a:pt x="0" y="239242"/>
                  </a:lnTo>
                  <a:lnTo>
                    <a:pt x="2063368" y="239242"/>
                  </a:lnTo>
                  <a:lnTo>
                    <a:pt x="2063368" y="0"/>
                  </a:lnTo>
                  <a:close/>
                </a:path>
              </a:pathLst>
            </a:custGeom>
            <a:solidFill>
              <a:srgbClr val="003C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37259" y="2427757"/>
              <a:ext cx="2063750" cy="239395"/>
            </a:xfrm>
            <a:custGeom>
              <a:avLst/>
              <a:gdLst/>
              <a:ahLst/>
              <a:cxnLst/>
              <a:rect l="l" t="t" r="r" b="b"/>
              <a:pathLst>
                <a:path w="2063750" h="239394">
                  <a:moveTo>
                    <a:pt x="0" y="239242"/>
                  </a:moveTo>
                  <a:lnTo>
                    <a:pt x="2063368" y="239242"/>
                  </a:lnTo>
                  <a:lnTo>
                    <a:pt x="2063368" y="0"/>
                  </a:lnTo>
                  <a:lnTo>
                    <a:pt x="0" y="0"/>
                  </a:lnTo>
                  <a:lnTo>
                    <a:pt x="0" y="239242"/>
                  </a:lnTo>
                  <a:close/>
                </a:path>
              </a:pathLst>
            </a:custGeom>
            <a:ln w="2743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37260" y="2427757"/>
            <a:ext cx="2063750" cy="2393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417195">
              <a:lnSpc>
                <a:spcPct val="100000"/>
              </a:lnSpc>
              <a:spcBef>
                <a:spcPts val="170"/>
              </a:spcBef>
            </a:pP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Regresión</a:t>
            </a:r>
            <a:r>
              <a:rPr sz="1100" spc="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Logística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923289" y="2733789"/>
            <a:ext cx="2105025" cy="297815"/>
            <a:chOff x="923289" y="2733789"/>
            <a:chExt cx="2105025" cy="297815"/>
          </a:xfrm>
        </p:grpSpPr>
        <p:sp>
          <p:nvSpPr>
            <p:cNvPr id="23" name="object 23"/>
            <p:cNvSpPr/>
            <p:nvPr/>
          </p:nvSpPr>
          <p:spPr>
            <a:xfrm>
              <a:off x="937259" y="2747759"/>
              <a:ext cx="2077085" cy="269875"/>
            </a:xfrm>
            <a:custGeom>
              <a:avLst/>
              <a:gdLst/>
              <a:ahLst/>
              <a:cxnLst/>
              <a:rect l="l" t="t" r="r" b="b"/>
              <a:pathLst>
                <a:path w="2077085" h="269875">
                  <a:moveTo>
                    <a:pt x="2076703" y="0"/>
                  </a:moveTo>
                  <a:lnTo>
                    <a:pt x="0" y="0"/>
                  </a:lnTo>
                  <a:lnTo>
                    <a:pt x="0" y="269506"/>
                  </a:lnTo>
                  <a:lnTo>
                    <a:pt x="2076703" y="269506"/>
                  </a:lnTo>
                  <a:lnTo>
                    <a:pt x="2076703" y="0"/>
                  </a:lnTo>
                  <a:close/>
                </a:path>
              </a:pathLst>
            </a:custGeom>
            <a:solidFill>
              <a:srgbClr val="003C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37259" y="2747759"/>
              <a:ext cx="2077085" cy="269875"/>
            </a:xfrm>
            <a:custGeom>
              <a:avLst/>
              <a:gdLst/>
              <a:ahLst/>
              <a:cxnLst/>
              <a:rect l="l" t="t" r="r" b="b"/>
              <a:pathLst>
                <a:path w="2077085" h="269875">
                  <a:moveTo>
                    <a:pt x="0" y="269506"/>
                  </a:moveTo>
                  <a:lnTo>
                    <a:pt x="2076703" y="269506"/>
                  </a:lnTo>
                  <a:lnTo>
                    <a:pt x="2076703" y="0"/>
                  </a:lnTo>
                  <a:lnTo>
                    <a:pt x="0" y="0"/>
                  </a:lnTo>
                  <a:lnTo>
                    <a:pt x="0" y="269506"/>
                  </a:lnTo>
                  <a:close/>
                </a:path>
              </a:pathLst>
            </a:custGeom>
            <a:ln w="2743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937260" y="2747759"/>
            <a:ext cx="2077085" cy="26987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342900">
              <a:lnSpc>
                <a:spcPct val="100000"/>
              </a:lnSpc>
              <a:spcBef>
                <a:spcPts val="320"/>
              </a:spcBef>
            </a:pP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Vecinos</a:t>
            </a:r>
            <a:r>
              <a:rPr sz="11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más 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cercanos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923289" y="3093440"/>
            <a:ext cx="2091689" cy="280670"/>
            <a:chOff x="923289" y="3093440"/>
            <a:chExt cx="2091689" cy="280670"/>
          </a:xfrm>
        </p:grpSpPr>
        <p:sp>
          <p:nvSpPr>
            <p:cNvPr id="27" name="object 27"/>
            <p:cNvSpPr/>
            <p:nvPr/>
          </p:nvSpPr>
          <p:spPr>
            <a:xfrm>
              <a:off x="937259" y="3107410"/>
              <a:ext cx="2063750" cy="252729"/>
            </a:xfrm>
            <a:custGeom>
              <a:avLst/>
              <a:gdLst/>
              <a:ahLst/>
              <a:cxnLst/>
              <a:rect l="l" t="t" r="r" b="b"/>
              <a:pathLst>
                <a:path w="2063750" h="252729">
                  <a:moveTo>
                    <a:pt x="2063368" y="0"/>
                  </a:moveTo>
                  <a:lnTo>
                    <a:pt x="0" y="0"/>
                  </a:lnTo>
                  <a:lnTo>
                    <a:pt x="0" y="252501"/>
                  </a:lnTo>
                  <a:lnTo>
                    <a:pt x="2063368" y="252501"/>
                  </a:lnTo>
                  <a:lnTo>
                    <a:pt x="2063368" y="0"/>
                  </a:lnTo>
                  <a:close/>
                </a:path>
              </a:pathLst>
            </a:custGeom>
            <a:solidFill>
              <a:srgbClr val="003C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37259" y="3107410"/>
              <a:ext cx="2063750" cy="252729"/>
            </a:xfrm>
            <a:custGeom>
              <a:avLst/>
              <a:gdLst/>
              <a:ahLst/>
              <a:cxnLst/>
              <a:rect l="l" t="t" r="r" b="b"/>
              <a:pathLst>
                <a:path w="2063750" h="252729">
                  <a:moveTo>
                    <a:pt x="0" y="252501"/>
                  </a:moveTo>
                  <a:lnTo>
                    <a:pt x="2063368" y="252501"/>
                  </a:lnTo>
                  <a:lnTo>
                    <a:pt x="2063368" y="0"/>
                  </a:lnTo>
                  <a:lnTo>
                    <a:pt x="0" y="0"/>
                  </a:lnTo>
                  <a:lnTo>
                    <a:pt x="0" y="252501"/>
                  </a:lnTo>
                  <a:close/>
                </a:path>
              </a:pathLst>
            </a:custGeom>
            <a:ln w="2743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937260" y="3107410"/>
            <a:ext cx="2063750" cy="252729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244"/>
              </a:spcBef>
            </a:pP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Bayesiana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923289" y="3431832"/>
            <a:ext cx="2091689" cy="285115"/>
            <a:chOff x="923289" y="3431832"/>
            <a:chExt cx="2091689" cy="285115"/>
          </a:xfrm>
        </p:grpSpPr>
        <p:sp>
          <p:nvSpPr>
            <p:cNvPr id="31" name="object 31"/>
            <p:cNvSpPr/>
            <p:nvPr/>
          </p:nvSpPr>
          <p:spPr>
            <a:xfrm>
              <a:off x="937259" y="3445802"/>
              <a:ext cx="2063750" cy="257175"/>
            </a:xfrm>
            <a:custGeom>
              <a:avLst/>
              <a:gdLst/>
              <a:ahLst/>
              <a:cxnLst/>
              <a:rect l="l" t="t" r="r" b="b"/>
              <a:pathLst>
                <a:path w="2063750" h="257175">
                  <a:moveTo>
                    <a:pt x="2063368" y="0"/>
                  </a:moveTo>
                  <a:lnTo>
                    <a:pt x="0" y="0"/>
                  </a:lnTo>
                  <a:lnTo>
                    <a:pt x="0" y="257136"/>
                  </a:lnTo>
                  <a:lnTo>
                    <a:pt x="2063368" y="257136"/>
                  </a:lnTo>
                  <a:lnTo>
                    <a:pt x="2063368" y="0"/>
                  </a:lnTo>
                  <a:close/>
                </a:path>
              </a:pathLst>
            </a:custGeom>
            <a:solidFill>
              <a:srgbClr val="003C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37259" y="3445802"/>
              <a:ext cx="2063750" cy="257175"/>
            </a:xfrm>
            <a:custGeom>
              <a:avLst/>
              <a:gdLst/>
              <a:ahLst/>
              <a:cxnLst/>
              <a:rect l="l" t="t" r="r" b="b"/>
              <a:pathLst>
                <a:path w="2063750" h="257175">
                  <a:moveTo>
                    <a:pt x="0" y="257136"/>
                  </a:moveTo>
                  <a:lnTo>
                    <a:pt x="2063368" y="257136"/>
                  </a:lnTo>
                  <a:lnTo>
                    <a:pt x="2063368" y="0"/>
                  </a:lnTo>
                  <a:lnTo>
                    <a:pt x="0" y="0"/>
                  </a:lnTo>
                  <a:lnTo>
                    <a:pt x="0" y="257136"/>
                  </a:lnTo>
                  <a:close/>
                </a:path>
              </a:pathLst>
            </a:custGeom>
            <a:ln w="2743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937260" y="3445802"/>
            <a:ext cx="2063750" cy="2571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270"/>
              </a:spcBef>
            </a:pP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Máquina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Soporte</a:t>
            </a:r>
            <a:r>
              <a:rPr sz="11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Vectorial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923289" y="3774694"/>
            <a:ext cx="2091689" cy="283845"/>
            <a:chOff x="923289" y="3774694"/>
            <a:chExt cx="2091689" cy="283845"/>
          </a:xfrm>
        </p:grpSpPr>
        <p:sp>
          <p:nvSpPr>
            <p:cNvPr id="35" name="object 35"/>
            <p:cNvSpPr/>
            <p:nvPr/>
          </p:nvSpPr>
          <p:spPr>
            <a:xfrm>
              <a:off x="937259" y="3788664"/>
              <a:ext cx="2063750" cy="255904"/>
            </a:xfrm>
            <a:custGeom>
              <a:avLst/>
              <a:gdLst/>
              <a:ahLst/>
              <a:cxnLst/>
              <a:rect l="l" t="t" r="r" b="b"/>
              <a:pathLst>
                <a:path w="2063750" h="255904">
                  <a:moveTo>
                    <a:pt x="2063368" y="0"/>
                  </a:moveTo>
                  <a:lnTo>
                    <a:pt x="0" y="0"/>
                  </a:lnTo>
                  <a:lnTo>
                    <a:pt x="0" y="255612"/>
                  </a:lnTo>
                  <a:lnTo>
                    <a:pt x="2063368" y="255612"/>
                  </a:lnTo>
                  <a:lnTo>
                    <a:pt x="2063368" y="0"/>
                  </a:lnTo>
                  <a:close/>
                </a:path>
              </a:pathLst>
            </a:custGeom>
            <a:solidFill>
              <a:srgbClr val="003C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37259" y="3788664"/>
              <a:ext cx="2063750" cy="255904"/>
            </a:xfrm>
            <a:custGeom>
              <a:avLst/>
              <a:gdLst/>
              <a:ahLst/>
              <a:cxnLst/>
              <a:rect l="l" t="t" r="r" b="b"/>
              <a:pathLst>
                <a:path w="2063750" h="255904">
                  <a:moveTo>
                    <a:pt x="0" y="255612"/>
                  </a:moveTo>
                  <a:lnTo>
                    <a:pt x="2063368" y="255612"/>
                  </a:lnTo>
                  <a:lnTo>
                    <a:pt x="2063368" y="0"/>
                  </a:lnTo>
                  <a:lnTo>
                    <a:pt x="0" y="0"/>
                  </a:lnTo>
                  <a:lnTo>
                    <a:pt x="0" y="255612"/>
                  </a:lnTo>
                  <a:close/>
                </a:path>
              </a:pathLst>
            </a:custGeom>
            <a:ln w="2743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937260" y="3788664"/>
            <a:ext cx="2063750" cy="255904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14020">
              <a:lnSpc>
                <a:spcPct val="100000"/>
              </a:lnSpc>
              <a:spcBef>
                <a:spcPts val="260"/>
              </a:spcBef>
            </a:pP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Á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bole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100" spc="-1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ec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ó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923289" y="4116070"/>
            <a:ext cx="2091689" cy="623570"/>
            <a:chOff x="923289" y="4116070"/>
            <a:chExt cx="2091689" cy="623570"/>
          </a:xfrm>
        </p:grpSpPr>
        <p:sp>
          <p:nvSpPr>
            <p:cNvPr id="39" name="object 39"/>
            <p:cNvSpPr/>
            <p:nvPr/>
          </p:nvSpPr>
          <p:spPr>
            <a:xfrm>
              <a:off x="937259" y="4130040"/>
              <a:ext cx="2063750" cy="257175"/>
            </a:xfrm>
            <a:custGeom>
              <a:avLst/>
              <a:gdLst/>
              <a:ahLst/>
              <a:cxnLst/>
              <a:rect l="l" t="t" r="r" b="b"/>
              <a:pathLst>
                <a:path w="2063750" h="257175">
                  <a:moveTo>
                    <a:pt x="2063368" y="0"/>
                  </a:moveTo>
                  <a:lnTo>
                    <a:pt x="0" y="0"/>
                  </a:lnTo>
                  <a:lnTo>
                    <a:pt x="0" y="257136"/>
                  </a:lnTo>
                  <a:lnTo>
                    <a:pt x="2063368" y="257136"/>
                  </a:lnTo>
                  <a:lnTo>
                    <a:pt x="2063368" y="0"/>
                  </a:lnTo>
                  <a:close/>
                </a:path>
              </a:pathLst>
            </a:custGeom>
            <a:solidFill>
              <a:srgbClr val="003C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37259" y="4130040"/>
              <a:ext cx="2063750" cy="257175"/>
            </a:xfrm>
            <a:custGeom>
              <a:avLst/>
              <a:gdLst/>
              <a:ahLst/>
              <a:cxnLst/>
              <a:rect l="l" t="t" r="r" b="b"/>
              <a:pathLst>
                <a:path w="2063750" h="257175">
                  <a:moveTo>
                    <a:pt x="0" y="257136"/>
                  </a:moveTo>
                  <a:lnTo>
                    <a:pt x="2063368" y="257136"/>
                  </a:lnTo>
                  <a:lnTo>
                    <a:pt x="2063368" y="0"/>
                  </a:lnTo>
                  <a:lnTo>
                    <a:pt x="0" y="0"/>
                  </a:lnTo>
                  <a:lnTo>
                    <a:pt x="0" y="257136"/>
                  </a:lnTo>
                  <a:close/>
                </a:path>
              </a:pathLst>
            </a:custGeom>
            <a:ln w="2743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37259" y="4468368"/>
              <a:ext cx="2063750" cy="257175"/>
            </a:xfrm>
            <a:custGeom>
              <a:avLst/>
              <a:gdLst/>
              <a:ahLst/>
              <a:cxnLst/>
              <a:rect l="l" t="t" r="r" b="b"/>
              <a:pathLst>
                <a:path w="2063750" h="257175">
                  <a:moveTo>
                    <a:pt x="2063368" y="0"/>
                  </a:moveTo>
                  <a:lnTo>
                    <a:pt x="0" y="0"/>
                  </a:lnTo>
                  <a:lnTo>
                    <a:pt x="0" y="257136"/>
                  </a:lnTo>
                  <a:lnTo>
                    <a:pt x="2063368" y="257136"/>
                  </a:lnTo>
                  <a:lnTo>
                    <a:pt x="2063368" y="0"/>
                  </a:lnTo>
                  <a:close/>
                </a:path>
              </a:pathLst>
            </a:custGeom>
            <a:solidFill>
              <a:srgbClr val="003C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37259" y="4468368"/>
              <a:ext cx="2063750" cy="257175"/>
            </a:xfrm>
            <a:custGeom>
              <a:avLst/>
              <a:gdLst/>
              <a:ahLst/>
              <a:cxnLst/>
              <a:rect l="l" t="t" r="r" b="b"/>
              <a:pathLst>
                <a:path w="2063750" h="257175">
                  <a:moveTo>
                    <a:pt x="0" y="257136"/>
                  </a:moveTo>
                  <a:lnTo>
                    <a:pt x="2063368" y="257136"/>
                  </a:lnTo>
                  <a:lnTo>
                    <a:pt x="2063368" y="0"/>
                  </a:lnTo>
                  <a:lnTo>
                    <a:pt x="0" y="0"/>
                  </a:lnTo>
                  <a:lnTo>
                    <a:pt x="0" y="257136"/>
                  </a:lnTo>
                  <a:close/>
                </a:path>
              </a:pathLst>
            </a:custGeom>
            <a:ln w="2743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937260" y="4130040"/>
            <a:ext cx="2063750" cy="25717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87655">
              <a:lnSpc>
                <a:spcPct val="100000"/>
              </a:lnSpc>
              <a:spcBef>
                <a:spcPts val="265"/>
              </a:spcBef>
            </a:pP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nsa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ado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1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100" spc="-1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Á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bole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37260" y="4468367"/>
            <a:ext cx="2063750" cy="25717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300"/>
              </a:spcBef>
            </a:pP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Redes</a:t>
            </a:r>
            <a:r>
              <a:rPr sz="11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Neuronales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166617" y="2715514"/>
            <a:ext cx="540385" cy="1649730"/>
            <a:chOff x="3166617" y="2715514"/>
            <a:chExt cx="540385" cy="1649730"/>
          </a:xfrm>
        </p:grpSpPr>
        <p:sp>
          <p:nvSpPr>
            <p:cNvPr id="46" name="object 46"/>
            <p:cNvSpPr/>
            <p:nvPr/>
          </p:nvSpPr>
          <p:spPr>
            <a:xfrm>
              <a:off x="3491483" y="3072384"/>
              <a:ext cx="201295" cy="929640"/>
            </a:xfrm>
            <a:custGeom>
              <a:avLst/>
              <a:gdLst/>
              <a:ahLst/>
              <a:cxnLst/>
              <a:rect l="l" t="t" r="r" b="b"/>
              <a:pathLst>
                <a:path w="201295" h="929639">
                  <a:moveTo>
                    <a:pt x="0" y="467868"/>
                  </a:moveTo>
                  <a:lnTo>
                    <a:pt x="100583" y="467868"/>
                  </a:lnTo>
                  <a:lnTo>
                    <a:pt x="100583" y="929589"/>
                  </a:lnTo>
                  <a:lnTo>
                    <a:pt x="201167" y="929589"/>
                  </a:lnTo>
                </a:path>
                <a:path w="201295" h="929639">
                  <a:moveTo>
                    <a:pt x="0" y="467868"/>
                  </a:moveTo>
                  <a:lnTo>
                    <a:pt x="100583" y="467868"/>
                  </a:lnTo>
                  <a:lnTo>
                    <a:pt x="100583" y="621665"/>
                  </a:lnTo>
                  <a:lnTo>
                    <a:pt x="201167" y="621665"/>
                  </a:lnTo>
                </a:path>
                <a:path w="201295" h="929639">
                  <a:moveTo>
                    <a:pt x="0" y="467359"/>
                  </a:moveTo>
                  <a:lnTo>
                    <a:pt x="100583" y="467359"/>
                  </a:lnTo>
                  <a:lnTo>
                    <a:pt x="100583" y="306324"/>
                  </a:lnTo>
                  <a:lnTo>
                    <a:pt x="201167" y="306324"/>
                  </a:lnTo>
                </a:path>
                <a:path w="201295" h="929639">
                  <a:moveTo>
                    <a:pt x="0" y="467487"/>
                  </a:moveTo>
                  <a:lnTo>
                    <a:pt x="100202" y="467487"/>
                  </a:lnTo>
                  <a:lnTo>
                    <a:pt x="100202" y="0"/>
                  </a:lnTo>
                  <a:lnTo>
                    <a:pt x="200660" y="0"/>
                  </a:lnTo>
                </a:path>
              </a:pathLst>
            </a:custGeom>
            <a:ln w="27432">
              <a:solidFill>
                <a:srgbClr val="576C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180587" y="2729484"/>
              <a:ext cx="311150" cy="1621790"/>
            </a:xfrm>
            <a:custGeom>
              <a:avLst/>
              <a:gdLst/>
              <a:ahLst/>
              <a:cxnLst/>
              <a:rect l="l" t="t" r="r" b="b"/>
              <a:pathLst>
                <a:path w="311150" h="1621789">
                  <a:moveTo>
                    <a:pt x="310553" y="0"/>
                  </a:moveTo>
                  <a:lnTo>
                    <a:pt x="0" y="0"/>
                  </a:lnTo>
                  <a:lnTo>
                    <a:pt x="0" y="1621282"/>
                  </a:lnTo>
                  <a:lnTo>
                    <a:pt x="310553" y="1621282"/>
                  </a:lnTo>
                  <a:lnTo>
                    <a:pt x="310553" y="0"/>
                  </a:lnTo>
                  <a:close/>
                </a:path>
              </a:pathLst>
            </a:custGeom>
            <a:solidFill>
              <a:srgbClr val="0035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180587" y="2729484"/>
              <a:ext cx="311150" cy="1621790"/>
            </a:xfrm>
            <a:custGeom>
              <a:avLst/>
              <a:gdLst/>
              <a:ahLst/>
              <a:cxnLst/>
              <a:rect l="l" t="t" r="r" b="b"/>
              <a:pathLst>
                <a:path w="311150" h="1621789">
                  <a:moveTo>
                    <a:pt x="0" y="1621282"/>
                  </a:moveTo>
                  <a:lnTo>
                    <a:pt x="310553" y="1621282"/>
                  </a:lnTo>
                  <a:lnTo>
                    <a:pt x="310553" y="0"/>
                  </a:lnTo>
                  <a:lnTo>
                    <a:pt x="0" y="0"/>
                  </a:lnTo>
                  <a:lnTo>
                    <a:pt x="0" y="1621282"/>
                  </a:lnTo>
                  <a:close/>
                </a:path>
              </a:pathLst>
            </a:custGeom>
            <a:ln w="2743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3182811" y="3012897"/>
            <a:ext cx="281305" cy="10642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gr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si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ó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3675634" y="2950146"/>
            <a:ext cx="1891664" cy="244475"/>
            <a:chOff x="3675634" y="2950146"/>
            <a:chExt cx="1891664" cy="244475"/>
          </a:xfrm>
        </p:grpSpPr>
        <p:sp>
          <p:nvSpPr>
            <p:cNvPr id="51" name="object 51"/>
            <p:cNvSpPr/>
            <p:nvPr/>
          </p:nvSpPr>
          <p:spPr>
            <a:xfrm>
              <a:off x="3689604" y="2964116"/>
              <a:ext cx="1863725" cy="216535"/>
            </a:xfrm>
            <a:custGeom>
              <a:avLst/>
              <a:gdLst/>
              <a:ahLst/>
              <a:cxnLst/>
              <a:rect l="l" t="t" r="r" b="b"/>
              <a:pathLst>
                <a:path w="1863725" h="216535">
                  <a:moveTo>
                    <a:pt x="1863725" y="0"/>
                  </a:moveTo>
                  <a:lnTo>
                    <a:pt x="0" y="0"/>
                  </a:lnTo>
                  <a:lnTo>
                    <a:pt x="0" y="216090"/>
                  </a:lnTo>
                  <a:lnTo>
                    <a:pt x="1863725" y="216090"/>
                  </a:lnTo>
                  <a:lnTo>
                    <a:pt x="1863725" y="0"/>
                  </a:lnTo>
                  <a:close/>
                </a:path>
              </a:pathLst>
            </a:custGeom>
            <a:solidFill>
              <a:srgbClr val="003C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689604" y="2964116"/>
              <a:ext cx="1863725" cy="216535"/>
            </a:xfrm>
            <a:custGeom>
              <a:avLst/>
              <a:gdLst/>
              <a:ahLst/>
              <a:cxnLst/>
              <a:rect l="l" t="t" r="r" b="b"/>
              <a:pathLst>
                <a:path w="1863725" h="216535">
                  <a:moveTo>
                    <a:pt x="0" y="216090"/>
                  </a:moveTo>
                  <a:lnTo>
                    <a:pt x="1863725" y="216090"/>
                  </a:lnTo>
                  <a:lnTo>
                    <a:pt x="1863725" y="0"/>
                  </a:lnTo>
                  <a:lnTo>
                    <a:pt x="0" y="0"/>
                  </a:lnTo>
                  <a:lnTo>
                    <a:pt x="0" y="216090"/>
                  </a:lnTo>
                  <a:close/>
                </a:path>
              </a:pathLst>
            </a:custGeom>
            <a:ln w="2743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3689603" y="2964116"/>
            <a:ext cx="1863725" cy="21653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14655">
              <a:lnSpc>
                <a:spcPct val="100000"/>
              </a:lnSpc>
              <a:spcBef>
                <a:spcPts val="80"/>
              </a:spcBef>
            </a:pP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Regresión</a:t>
            </a:r>
            <a:r>
              <a:rPr sz="1100" spc="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Lineal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3675634" y="3242779"/>
            <a:ext cx="1901189" cy="271780"/>
            <a:chOff x="3675634" y="3242779"/>
            <a:chExt cx="1901189" cy="271780"/>
          </a:xfrm>
        </p:grpSpPr>
        <p:sp>
          <p:nvSpPr>
            <p:cNvPr id="55" name="object 55"/>
            <p:cNvSpPr/>
            <p:nvPr/>
          </p:nvSpPr>
          <p:spPr>
            <a:xfrm>
              <a:off x="3689604" y="3256749"/>
              <a:ext cx="1873250" cy="243840"/>
            </a:xfrm>
            <a:custGeom>
              <a:avLst/>
              <a:gdLst/>
              <a:ahLst/>
              <a:cxnLst/>
              <a:rect l="l" t="t" r="r" b="b"/>
              <a:pathLst>
                <a:path w="1873250" h="243839">
                  <a:moveTo>
                    <a:pt x="1872996" y="0"/>
                  </a:moveTo>
                  <a:lnTo>
                    <a:pt x="0" y="0"/>
                  </a:lnTo>
                  <a:lnTo>
                    <a:pt x="0" y="243243"/>
                  </a:lnTo>
                  <a:lnTo>
                    <a:pt x="1872996" y="243243"/>
                  </a:lnTo>
                  <a:lnTo>
                    <a:pt x="1872996" y="0"/>
                  </a:lnTo>
                  <a:close/>
                </a:path>
              </a:pathLst>
            </a:custGeom>
            <a:solidFill>
              <a:srgbClr val="003C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689604" y="3256749"/>
              <a:ext cx="1873250" cy="243840"/>
            </a:xfrm>
            <a:custGeom>
              <a:avLst/>
              <a:gdLst/>
              <a:ahLst/>
              <a:cxnLst/>
              <a:rect l="l" t="t" r="r" b="b"/>
              <a:pathLst>
                <a:path w="1873250" h="243839">
                  <a:moveTo>
                    <a:pt x="0" y="243243"/>
                  </a:moveTo>
                  <a:lnTo>
                    <a:pt x="1872996" y="243243"/>
                  </a:lnTo>
                  <a:lnTo>
                    <a:pt x="1872996" y="0"/>
                  </a:lnTo>
                  <a:lnTo>
                    <a:pt x="0" y="0"/>
                  </a:lnTo>
                  <a:lnTo>
                    <a:pt x="0" y="243243"/>
                  </a:lnTo>
                  <a:close/>
                </a:path>
              </a:pathLst>
            </a:custGeom>
            <a:ln w="2743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3689603" y="3256750"/>
            <a:ext cx="1873250" cy="24384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21310">
              <a:lnSpc>
                <a:spcPct val="100000"/>
              </a:lnSpc>
              <a:spcBef>
                <a:spcPts val="195"/>
              </a:spcBef>
            </a:pP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Á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bole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 d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100" spc="-1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ió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3675634" y="3562870"/>
            <a:ext cx="1891664" cy="258445"/>
            <a:chOff x="3675634" y="3562870"/>
            <a:chExt cx="1891664" cy="258445"/>
          </a:xfrm>
        </p:grpSpPr>
        <p:sp>
          <p:nvSpPr>
            <p:cNvPr id="59" name="object 59"/>
            <p:cNvSpPr/>
            <p:nvPr/>
          </p:nvSpPr>
          <p:spPr>
            <a:xfrm>
              <a:off x="3689604" y="3576840"/>
              <a:ext cx="1863725" cy="230504"/>
            </a:xfrm>
            <a:custGeom>
              <a:avLst/>
              <a:gdLst/>
              <a:ahLst/>
              <a:cxnLst/>
              <a:rect l="l" t="t" r="r" b="b"/>
              <a:pathLst>
                <a:path w="1863725" h="230504">
                  <a:moveTo>
                    <a:pt x="1863725" y="0"/>
                  </a:moveTo>
                  <a:lnTo>
                    <a:pt x="0" y="0"/>
                  </a:lnTo>
                  <a:lnTo>
                    <a:pt x="0" y="229984"/>
                  </a:lnTo>
                  <a:lnTo>
                    <a:pt x="1863725" y="229984"/>
                  </a:lnTo>
                  <a:lnTo>
                    <a:pt x="1863725" y="0"/>
                  </a:lnTo>
                  <a:close/>
                </a:path>
              </a:pathLst>
            </a:custGeom>
            <a:solidFill>
              <a:srgbClr val="003C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689604" y="3576840"/>
              <a:ext cx="1863725" cy="230504"/>
            </a:xfrm>
            <a:custGeom>
              <a:avLst/>
              <a:gdLst/>
              <a:ahLst/>
              <a:cxnLst/>
              <a:rect l="l" t="t" r="r" b="b"/>
              <a:pathLst>
                <a:path w="1863725" h="230504">
                  <a:moveTo>
                    <a:pt x="0" y="229984"/>
                  </a:moveTo>
                  <a:lnTo>
                    <a:pt x="1863725" y="229984"/>
                  </a:lnTo>
                  <a:lnTo>
                    <a:pt x="1863725" y="0"/>
                  </a:lnTo>
                  <a:lnTo>
                    <a:pt x="0" y="0"/>
                  </a:lnTo>
                  <a:lnTo>
                    <a:pt x="0" y="229984"/>
                  </a:lnTo>
                  <a:close/>
                </a:path>
              </a:pathLst>
            </a:custGeom>
            <a:ln w="2743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3689603" y="3576840"/>
            <a:ext cx="1863725" cy="23050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231775">
              <a:lnSpc>
                <a:spcPct val="100000"/>
              </a:lnSpc>
              <a:spcBef>
                <a:spcPts val="160"/>
              </a:spcBef>
            </a:pP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Métodos</a:t>
            </a:r>
            <a:r>
              <a:rPr sz="1100" spc="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Ensamblados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3675634" y="3869182"/>
            <a:ext cx="1891664" cy="262890"/>
            <a:chOff x="3675634" y="3869182"/>
            <a:chExt cx="1891664" cy="262890"/>
          </a:xfrm>
        </p:grpSpPr>
        <p:sp>
          <p:nvSpPr>
            <p:cNvPr id="63" name="object 63"/>
            <p:cNvSpPr/>
            <p:nvPr/>
          </p:nvSpPr>
          <p:spPr>
            <a:xfrm>
              <a:off x="3689604" y="3883152"/>
              <a:ext cx="1863725" cy="234950"/>
            </a:xfrm>
            <a:custGeom>
              <a:avLst/>
              <a:gdLst/>
              <a:ahLst/>
              <a:cxnLst/>
              <a:rect l="l" t="t" r="r" b="b"/>
              <a:pathLst>
                <a:path w="1863725" h="234950">
                  <a:moveTo>
                    <a:pt x="1863725" y="0"/>
                  </a:moveTo>
                  <a:lnTo>
                    <a:pt x="0" y="0"/>
                  </a:lnTo>
                  <a:lnTo>
                    <a:pt x="0" y="234607"/>
                  </a:lnTo>
                  <a:lnTo>
                    <a:pt x="1863725" y="234607"/>
                  </a:lnTo>
                  <a:lnTo>
                    <a:pt x="1863725" y="0"/>
                  </a:lnTo>
                  <a:close/>
                </a:path>
              </a:pathLst>
            </a:custGeom>
            <a:solidFill>
              <a:srgbClr val="003C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689604" y="3883152"/>
              <a:ext cx="1863725" cy="234950"/>
            </a:xfrm>
            <a:custGeom>
              <a:avLst/>
              <a:gdLst/>
              <a:ahLst/>
              <a:cxnLst/>
              <a:rect l="l" t="t" r="r" b="b"/>
              <a:pathLst>
                <a:path w="1863725" h="234950">
                  <a:moveTo>
                    <a:pt x="0" y="234607"/>
                  </a:moveTo>
                  <a:lnTo>
                    <a:pt x="1863725" y="234607"/>
                  </a:lnTo>
                  <a:lnTo>
                    <a:pt x="1863725" y="0"/>
                  </a:lnTo>
                  <a:lnTo>
                    <a:pt x="0" y="0"/>
                  </a:lnTo>
                  <a:lnTo>
                    <a:pt x="0" y="234607"/>
                  </a:lnTo>
                  <a:close/>
                </a:path>
              </a:pathLst>
            </a:custGeom>
            <a:ln w="2743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3689603" y="3883152"/>
            <a:ext cx="1863725" cy="23495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65760">
              <a:lnSpc>
                <a:spcPct val="100000"/>
              </a:lnSpc>
              <a:spcBef>
                <a:spcPts val="180"/>
              </a:spcBef>
            </a:pP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Redes</a:t>
            </a:r>
            <a:r>
              <a:rPr sz="11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Neuronales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6179565" y="2215642"/>
            <a:ext cx="455930" cy="1397635"/>
            <a:chOff x="6179565" y="2215642"/>
            <a:chExt cx="455930" cy="1397635"/>
          </a:xfrm>
        </p:grpSpPr>
        <p:sp>
          <p:nvSpPr>
            <p:cNvPr id="67" name="object 67"/>
            <p:cNvSpPr/>
            <p:nvPr/>
          </p:nvSpPr>
          <p:spPr>
            <a:xfrm>
              <a:off x="6449567" y="2374392"/>
              <a:ext cx="172085" cy="1059180"/>
            </a:xfrm>
            <a:custGeom>
              <a:avLst/>
              <a:gdLst/>
              <a:ahLst/>
              <a:cxnLst/>
              <a:rect l="l" t="t" r="r" b="b"/>
              <a:pathLst>
                <a:path w="172084" h="1059179">
                  <a:moveTo>
                    <a:pt x="0" y="539496"/>
                  </a:moveTo>
                  <a:lnTo>
                    <a:pt x="85852" y="539496"/>
                  </a:lnTo>
                  <a:lnTo>
                    <a:pt x="85852" y="1058672"/>
                  </a:lnTo>
                  <a:lnTo>
                    <a:pt x="171831" y="1058672"/>
                  </a:lnTo>
                </a:path>
                <a:path w="172084" h="1059179">
                  <a:moveTo>
                    <a:pt x="0" y="539496"/>
                  </a:moveTo>
                  <a:lnTo>
                    <a:pt x="85852" y="539496"/>
                  </a:lnTo>
                  <a:lnTo>
                    <a:pt x="85852" y="784860"/>
                  </a:lnTo>
                  <a:lnTo>
                    <a:pt x="171831" y="784860"/>
                  </a:lnTo>
                </a:path>
                <a:path w="172084" h="1059179">
                  <a:moveTo>
                    <a:pt x="0" y="537591"/>
                  </a:moveTo>
                  <a:lnTo>
                    <a:pt x="85852" y="537591"/>
                  </a:lnTo>
                  <a:lnTo>
                    <a:pt x="85852" y="522731"/>
                  </a:lnTo>
                  <a:lnTo>
                    <a:pt x="171831" y="522731"/>
                  </a:lnTo>
                </a:path>
                <a:path w="172084" h="1059179">
                  <a:moveTo>
                    <a:pt x="0" y="537718"/>
                  </a:moveTo>
                  <a:lnTo>
                    <a:pt x="85852" y="537718"/>
                  </a:lnTo>
                  <a:lnTo>
                    <a:pt x="85852" y="256031"/>
                  </a:lnTo>
                  <a:lnTo>
                    <a:pt x="171831" y="256031"/>
                  </a:lnTo>
                </a:path>
                <a:path w="172084" h="1059179">
                  <a:moveTo>
                    <a:pt x="0" y="539242"/>
                  </a:moveTo>
                  <a:lnTo>
                    <a:pt x="85216" y="539242"/>
                  </a:lnTo>
                  <a:lnTo>
                    <a:pt x="85216" y="0"/>
                  </a:lnTo>
                  <a:lnTo>
                    <a:pt x="170561" y="0"/>
                  </a:lnTo>
                </a:path>
              </a:pathLst>
            </a:custGeom>
            <a:ln w="27432">
              <a:solidFill>
                <a:srgbClr val="576C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193535" y="2229612"/>
              <a:ext cx="257175" cy="1369695"/>
            </a:xfrm>
            <a:custGeom>
              <a:avLst/>
              <a:gdLst/>
              <a:ahLst/>
              <a:cxnLst/>
              <a:rect l="l" t="t" r="r" b="b"/>
              <a:pathLst>
                <a:path w="257175" h="1369695">
                  <a:moveTo>
                    <a:pt x="257136" y="0"/>
                  </a:moveTo>
                  <a:lnTo>
                    <a:pt x="0" y="0"/>
                  </a:lnTo>
                  <a:lnTo>
                    <a:pt x="0" y="1369695"/>
                  </a:lnTo>
                  <a:lnTo>
                    <a:pt x="257136" y="1369695"/>
                  </a:lnTo>
                  <a:lnTo>
                    <a:pt x="257136" y="0"/>
                  </a:lnTo>
                  <a:close/>
                </a:path>
              </a:pathLst>
            </a:custGeom>
            <a:solidFill>
              <a:srgbClr val="0035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193535" y="2229612"/>
              <a:ext cx="257175" cy="1369695"/>
            </a:xfrm>
            <a:custGeom>
              <a:avLst/>
              <a:gdLst/>
              <a:ahLst/>
              <a:cxnLst/>
              <a:rect l="l" t="t" r="r" b="b"/>
              <a:pathLst>
                <a:path w="257175" h="1369695">
                  <a:moveTo>
                    <a:pt x="0" y="1369695"/>
                  </a:moveTo>
                  <a:lnTo>
                    <a:pt x="257136" y="1369695"/>
                  </a:lnTo>
                  <a:lnTo>
                    <a:pt x="257136" y="0"/>
                  </a:lnTo>
                  <a:lnTo>
                    <a:pt x="0" y="0"/>
                  </a:lnTo>
                  <a:lnTo>
                    <a:pt x="0" y="1369695"/>
                  </a:lnTo>
                  <a:close/>
                </a:path>
              </a:pathLst>
            </a:custGeom>
            <a:ln w="2743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6171121" y="2394204"/>
            <a:ext cx="281305" cy="105219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ust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ri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6607809" y="2270544"/>
            <a:ext cx="1600835" cy="207645"/>
            <a:chOff x="6607809" y="2270544"/>
            <a:chExt cx="1600835" cy="207645"/>
          </a:xfrm>
        </p:grpSpPr>
        <p:sp>
          <p:nvSpPr>
            <p:cNvPr id="72" name="object 72"/>
            <p:cNvSpPr/>
            <p:nvPr/>
          </p:nvSpPr>
          <p:spPr>
            <a:xfrm>
              <a:off x="6621779" y="2284514"/>
              <a:ext cx="1572895" cy="179705"/>
            </a:xfrm>
            <a:custGeom>
              <a:avLst/>
              <a:gdLst/>
              <a:ahLst/>
              <a:cxnLst/>
              <a:rect l="l" t="t" r="r" b="b"/>
              <a:pathLst>
                <a:path w="1572895" h="179705">
                  <a:moveTo>
                    <a:pt x="1572514" y="0"/>
                  </a:moveTo>
                  <a:lnTo>
                    <a:pt x="0" y="0"/>
                  </a:lnTo>
                  <a:lnTo>
                    <a:pt x="0" y="179666"/>
                  </a:lnTo>
                  <a:lnTo>
                    <a:pt x="1572514" y="179666"/>
                  </a:lnTo>
                  <a:lnTo>
                    <a:pt x="1572514" y="0"/>
                  </a:lnTo>
                  <a:close/>
                </a:path>
              </a:pathLst>
            </a:custGeom>
            <a:solidFill>
              <a:srgbClr val="003C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621779" y="2284514"/>
              <a:ext cx="1572895" cy="179705"/>
            </a:xfrm>
            <a:custGeom>
              <a:avLst/>
              <a:gdLst/>
              <a:ahLst/>
              <a:cxnLst/>
              <a:rect l="l" t="t" r="r" b="b"/>
              <a:pathLst>
                <a:path w="1572895" h="179705">
                  <a:moveTo>
                    <a:pt x="0" y="179666"/>
                  </a:moveTo>
                  <a:lnTo>
                    <a:pt x="1572514" y="179666"/>
                  </a:lnTo>
                  <a:lnTo>
                    <a:pt x="1572514" y="0"/>
                  </a:lnTo>
                  <a:lnTo>
                    <a:pt x="0" y="0"/>
                  </a:lnTo>
                  <a:lnTo>
                    <a:pt x="0" y="179666"/>
                  </a:lnTo>
                  <a:close/>
                </a:path>
              </a:pathLst>
            </a:custGeom>
            <a:ln w="2743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6621780" y="2284514"/>
            <a:ext cx="1572895" cy="179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4820">
              <a:lnSpc>
                <a:spcPts val="1270"/>
              </a:lnSpc>
            </a:pP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K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11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edia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6607809" y="2517381"/>
            <a:ext cx="1608455" cy="230504"/>
            <a:chOff x="6607809" y="2517381"/>
            <a:chExt cx="1608455" cy="230504"/>
          </a:xfrm>
        </p:grpSpPr>
        <p:sp>
          <p:nvSpPr>
            <p:cNvPr id="76" name="object 76"/>
            <p:cNvSpPr/>
            <p:nvPr/>
          </p:nvSpPr>
          <p:spPr>
            <a:xfrm>
              <a:off x="6621779" y="2531351"/>
              <a:ext cx="1580515" cy="202565"/>
            </a:xfrm>
            <a:custGeom>
              <a:avLst/>
              <a:gdLst/>
              <a:ahLst/>
              <a:cxnLst/>
              <a:rect l="l" t="t" r="r" b="b"/>
              <a:pathLst>
                <a:path w="1580515" h="202564">
                  <a:moveTo>
                    <a:pt x="1580260" y="0"/>
                  </a:moveTo>
                  <a:lnTo>
                    <a:pt x="0" y="0"/>
                  </a:lnTo>
                  <a:lnTo>
                    <a:pt x="0" y="202196"/>
                  </a:lnTo>
                  <a:lnTo>
                    <a:pt x="1580260" y="202196"/>
                  </a:lnTo>
                  <a:lnTo>
                    <a:pt x="1580260" y="0"/>
                  </a:lnTo>
                  <a:close/>
                </a:path>
              </a:pathLst>
            </a:custGeom>
            <a:solidFill>
              <a:srgbClr val="003C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621779" y="2531351"/>
              <a:ext cx="1580515" cy="202565"/>
            </a:xfrm>
            <a:custGeom>
              <a:avLst/>
              <a:gdLst/>
              <a:ahLst/>
              <a:cxnLst/>
              <a:rect l="l" t="t" r="r" b="b"/>
              <a:pathLst>
                <a:path w="1580515" h="202564">
                  <a:moveTo>
                    <a:pt x="0" y="202196"/>
                  </a:moveTo>
                  <a:lnTo>
                    <a:pt x="1580260" y="202196"/>
                  </a:lnTo>
                  <a:lnTo>
                    <a:pt x="1580260" y="0"/>
                  </a:lnTo>
                  <a:lnTo>
                    <a:pt x="0" y="0"/>
                  </a:lnTo>
                  <a:lnTo>
                    <a:pt x="0" y="202196"/>
                  </a:lnTo>
                  <a:close/>
                </a:path>
              </a:pathLst>
            </a:custGeom>
            <a:ln w="2743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6621780" y="2531351"/>
            <a:ext cx="1580515" cy="20256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75920">
              <a:lnSpc>
                <a:spcPct val="100000"/>
              </a:lnSpc>
              <a:spcBef>
                <a:spcPts val="40"/>
              </a:spcBef>
            </a:pP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K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11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ti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po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6607809" y="2787129"/>
            <a:ext cx="1600835" cy="222885"/>
            <a:chOff x="6607809" y="2787129"/>
            <a:chExt cx="1600835" cy="222885"/>
          </a:xfrm>
        </p:grpSpPr>
        <p:sp>
          <p:nvSpPr>
            <p:cNvPr id="80" name="object 80"/>
            <p:cNvSpPr/>
            <p:nvPr/>
          </p:nvSpPr>
          <p:spPr>
            <a:xfrm>
              <a:off x="6621779" y="2801099"/>
              <a:ext cx="1572895" cy="194945"/>
            </a:xfrm>
            <a:custGeom>
              <a:avLst/>
              <a:gdLst/>
              <a:ahLst/>
              <a:cxnLst/>
              <a:rect l="l" t="t" r="r" b="b"/>
              <a:pathLst>
                <a:path w="1572895" h="194944">
                  <a:moveTo>
                    <a:pt x="1572514" y="0"/>
                  </a:moveTo>
                  <a:lnTo>
                    <a:pt x="0" y="0"/>
                  </a:lnTo>
                  <a:lnTo>
                    <a:pt x="0" y="194449"/>
                  </a:lnTo>
                  <a:lnTo>
                    <a:pt x="1572514" y="194449"/>
                  </a:lnTo>
                  <a:lnTo>
                    <a:pt x="1572514" y="0"/>
                  </a:lnTo>
                  <a:close/>
                </a:path>
              </a:pathLst>
            </a:custGeom>
            <a:solidFill>
              <a:srgbClr val="003C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621779" y="2801099"/>
              <a:ext cx="1572895" cy="194945"/>
            </a:xfrm>
            <a:custGeom>
              <a:avLst/>
              <a:gdLst/>
              <a:ahLst/>
              <a:cxnLst/>
              <a:rect l="l" t="t" r="r" b="b"/>
              <a:pathLst>
                <a:path w="1572895" h="194944">
                  <a:moveTo>
                    <a:pt x="0" y="194449"/>
                  </a:moveTo>
                  <a:lnTo>
                    <a:pt x="1572514" y="194449"/>
                  </a:lnTo>
                  <a:lnTo>
                    <a:pt x="1572514" y="0"/>
                  </a:lnTo>
                  <a:lnTo>
                    <a:pt x="0" y="0"/>
                  </a:lnTo>
                  <a:lnTo>
                    <a:pt x="0" y="194449"/>
                  </a:lnTo>
                  <a:close/>
                </a:path>
              </a:pathLst>
            </a:custGeom>
            <a:ln w="2743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6621780" y="2801099"/>
            <a:ext cx="1572895" cy="19494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480059">
              <a:lnSpc>
                <a:spcPct val="100000"/>
              </a:lnSpc>
              <a:spcBef>
                <a:spcPts val="15"/>
              </a:spcBef>
            </a:pP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K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11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oda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6607809" y="3049257"/>
            <a:ext cx="1600835" cy="220979"/>
            <a:chOff x="6607809" y="3049257"/>
            <a:chExt cx="1600835" cy="220979"/>
          </a:xfrm>
        </p:grpSpPr>
        <p:sp>
          <p:nvSpPr>
            <p:cNvPr id="84" name="object 84"/>
            <p:cNvSpPr/>
            <p:nvPr/>
          </p:nvSpPr>
          <p:spPr>
            <a:xfrm>
              <a:off x="6621779" y="3063227"/>
              <a:ext cx="1572895" cy="193040"/>
            </a:xfrm>
            <a:custGeom>
              <a:avLst/>
              <a:gdLst/>
              <a:ahLst/>
              <a:cxnLst/>
              <a:rect l="l" t="t" r="r" b="b"/>
              <a:pathLst>
                <a:path w="1572895" h="193039">
                  <a:moveTo>
                    <a:pt x="1572514" y="0"/>
                  </a:moveTo>
                  <a:lnTo>
                    <a:pt x="0" y="0"/>
                  </a:lnTo>
                  <a:lnTo>
                    <a:pt x="0" y="192925"/>
                  </a:lnTo>
                  <a:lnTo>
                    <a:pt x="1572514" y="192925"/>
                  </a:lnTo>
                  <a:lnTo>
                    <a:pt x="1572514" y="0"/>
                  </a:lnTo>
                  <a:close/>
                </a:path>
              </a:pathLst>
            </a:custGeom>
            <a:solidFill>
              <a:srgbClr val="003C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621779" y="3063227"/>
              <a:ext cx="1572895" cy="193040"/>
            </a:xfrm>
            <a:custGeom>
              <a:avLst/>
              <a:gdLst/>
              <a:ahLst/>
              <a:cxnLst/>
              <a:rect l="l" t="t" r="r" b="b"/>
              <a:pathLst>
                <a:path w="1572895" h="193039">
                  <a:moveTo>
                    <a:pt x="0" y="192925"/>
                  </a:moveTo>
                  <a:lnTo>
                    <a:pt x="1572514" y="192925"/>
                  </a:lnTo>
                  <a:lnTo>
                    <a:pt x="1572514" y="0"/>
                  </a:lnTo>
                  <a:lnTo>
                    <a:pt x="0" y="0"/>
                  </a:lnTo>
                  <a:lnTo>
                    <a:pt x="0" y="192925"/>
                  </a:lnTo>
                  <a:close/>
                </a:path>
              </a:pathLst>
            </a:custGeom>
            <a:ln w="2743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6621780" y="3063227"/>
            <a:ext cx="1572895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2115">
              <a:lnSpc>
                <a:spcPct val="100000"/>
              </a:lnSpc>
            </a:pP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K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–</a:t>
            </a:r>
            <a:r>
              <a:rPr sz="11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edoid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6607809" y="3305251"/>
            <a:ext cx="1586865" cy="253365"/>
            <a:chOff x="6607809" y="3305251"/>
            <a:chExt cx="1586865" cy="253365"/>
          </a:xfrm>
        </p:grpSpPr>
        <p:sp>
          <p:nvSpPr>
            <p:cNvPr id="88" name="object 88"/>
            <p:cNvSpPr/>
            <p:nvPr/>
          </p:nvSpPr>
          <p:spPr>
            <a:xfrm>
              <a:off x="6621779" y="3319221"/>
              <a:ext cx="1558925" cy="225425"/>
            </a:xfrm>
            <a:custGeom>
              <a:avLst/>
              <a:gdLst/>
              <a:ahLst/>
              <a:cxnLst/>
              <a:rect l="l" t="t" r="r" b="b"/>
              <a:pathLst>
                <a:path w="1558925" h="225425">
                  <a:moveTo>
                    <a:pt x="1558671" y="0"/>
                  </a:moveTo>
                  <a:lnTo>
                    <a:pt x="0" y="0"/>
                  </a:lnTo>
                  <a:lnTo>
                    <a:pt x="0" y="225348"/>
                  </a:lnTo>
                  <a:lnTo>
                    <a:pt x="1558671" y="225348"/>
                  </a:lnTo>
                  <a:lnTo>
                    <a:pt x="1558671" y="0"/>
                  </a:lnTo>
                  <a:close/>
                </a:path>
              </a:pathLst>
            </a:custGeom>
            <a:solidFill>
              <a:srgbClr val="003C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621779" y="3319221"/>
              <a:ext cx="1558925" cy="225425"/>
            </a:xfrm>
            <a:custGeom>
              <a:avLst/>
              <a:gdLst/>
              <a:ahLst/>
              <a:cxnLst/>
              <a:rect l="l" t="t" r="r" b="b"/>
              <a:pathLst>
                <a:path w="1558925" h="225425">
                  <a:moveTo>
                    <a:pt x="0" y="225348"/>
                  </a:moveTo>
                  <a:lnTo>
                    <a:pt x="1558671" y="225348"/>
                  </a:lnTo>
                  <a:lnTo>
                    <a:pt x="1558671" y="0"/>
                  </a:lnTo>
                  <a:lnTo>
                    <a:pt x="0" y="0"/>
                  </a:lnTo>
                  <a:lnTo>
                    <a:pt x="0" y="225348"/>
                  </a:lnTo>
                  <a:close/>
                </a:path>
              </a:pathLst>
            </a:custGeom>
            <a:ln w="2743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6621780" y="3319221"/>
            <a:ext cx="1558925" cy="22542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461645">
              <a:lnSpc>
                <a:spcPct val="100000"/>
              </a:lnSpc>
              <a:spcBef>
                <a:spcPts val="140"/>
              </a:spcBef>
            </a:pP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Jerárquico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262127" y="32004"/>
            <a:ext cx="5442585" cy="4982210"/>
            <a:chOff x="262127" y="32004"/>
            <a:chExt cx="5442585" cy="4982210"/>
          </a:xfrm>
        </p:grpSpPr>
        <p:sp>
          <p:nvSpPr>
            <p:cNvPr id="92" name="object 92"/>
            <p:cNvSpPr/>
            <p:nvPr/>
          </p:nvSpPr>
          <p:spPr>
            <a:xfrm>
              <a:off x="268985" y="1367790"/>
              <a:ext cx="5428615" cy="3639185"/>
            </a:xfrm>
            <a:custGeom>
              <a:avLst/>
              <a:gdLst/>
              <a:ahLst/>
              <a:cxnLst/>
              <a:rect l="l" t="t" r="r" b="b"/>
              <a:pathLst>
                <a:path w="5428615" h="3639185">
                  <a:moveTo>
                    <a:pt x="0" y="606551"/>
                  </a:moveTo>
                  <a:lnTo>
                    <a:pt x="1828" y="559180"/>
                  </a:lnTo>
                  <a:lnTo>
                    <a:pt x="7213" y="512825"/>
                  </a:lnTo>
                  <a:lnTo>
                    <a:pt x="16027" y="467486"/>
                  </a:lnTo>
                  <a:lnTo>
                    <a:pt x="28130" y="423544"/>
                  </a:lnTo>
                  <a:lnTo>
                    <a:pt x="43383" y="380872"/>
                  </a:lnTo>
                  <a:lnTo>
                    <a:pt x="61658" y="339851"/>
                  </a:lnTo>
                  <a:lnTo>
                    <a:pt x="82829" y="300481"/>
                  </a:lnTo>
                  <a:lnTo>
                    <a:pt x="106743" y="262889"/>
                  </a:lnTo>
                  <a:lnTo>
                    <a:pt x="133273" y="227202"/>
                  </a:lnTo>
                  <a:lnTo>
                    <a:pt x="162293" y="193675"/>
                  </a:lnTo>
                  <a:lnTo>
                    <a:pt x="193649" y="162305"/>
                  </a:lnTo>
                  <a:lnTo>
                    <a:pt x="227228" y="133222"/>
                  </a:lnTo>
                  <a:lnTo>
                    <a:pt x="262877" y="106679"/>
                  </a:lnTo>
                  <a:lnTo>
                    <a:pt x="300469" y="82803"/>
                  </a:lnTo>
                  <a:lnTo>
                    <a:pt x="339877" y="61721"/>
                  </a:lnTo>
                  <a:lnTo>
                    <a:pt x="380949" y="43433"/>
                  </a:lnTo>
                  <a:lnTo>
                    <a:pt x="423557" y="28066"/>
                  </a:lnTo>
                  <a:lnTo>
                    <a:pt x="467563" y="16001"/>
                  </a:lnTo>
                  <a:lnTo>
                    <a:pt x="512851" y="7238"/>
                  </a:lnTo>
                  <a:lnTo>
                    <a:pt x="559257" y="1777"/>
                  </a:lnTo>
                  <a:lnTo>
                    <a:pt x="606666" y="0"/>
                  </a:lnTo>
                  <a:lnTo>
                    <a:pt x="4821682" y="0"/>
                  </a:lnTo>
                  <a:lnTo>
                    <a:pt x="4869180" y="1777"/>
                  </a:lnTo>
                  <a:lnTo>
                    <a:pt x="4915535" y="7238"/>
                  </a:lnTo>
                  <a:lnTo>
                    <a:pt x="4960874" y="16001"/>
                  </a:lnTo>
                  <a:lnTo>
                    <a:pt x="5004816" y="28066"/>
                  </a:lnTo>
                  <a:lnTo>
                    <a:pt x="5047488" y="43433"/>
                  </a:lnTo>
                  <a:lnTo>
                    <a:pt x="5088509" y="61721"/>
                  </a:lnTo>
                  <a:lnTo>
                    <a:pt x="5127879" y="82803"/>
                  </a:lnTo>
                  <a:lnTo>
                    <a:pt x="5165471" y="106679"/>
                  </a:lnTo>
                  <a:lnTo>
                    <a:pt x="5201158" y="133222"/>
                  </a:lnTo>
                  <a:lnTo>
                    <a:pt x="5234686" y="162305"/>
                  </a:lnTo>
                  <a:lnTo>
                    <a:pt x="5266055" y="193675"/>
                  </a:lnTo>
                  <a:lnTo>
                    <a:pt x="5295011" y="227202"/>
                  </a:lnTo>
                  <a:lnTo>
                    <a:pt x="5321554" y="262889"/>
                  </a:lnTo>
                  <a:lnTo>
                    <a:pt x="5345557" y="300481"/>
                  </a:lnTo>
                  <a:lnTo>
                    <a:pt x="5366639" y="339851"/>
                  </a:lnTo>
                  <a:lnTo>
                    <a:pt x="5384927" y="380872"/>
                  </a:lnTo>
                  <a:lnTo>
                    <a:pt x="5400167" y="423544"/>
                  </a:lnTo>
                  <a:lnTo>
                    <a:pt x="5412359" y="467486"/>
                  </a:lnTo>
                  <a:lnTo>
                    <a:pt x="5421122" y="512825"/>
                  </a:lnTo>
                  <a:lnTo>
                    <a:pt x="5426456" y="559180"/>
                  </a:lnTo>
                  <a:lnTo>
                    <a:pt x="5428361" y="606551"/>
                  </a:lnTo>
                  <a:lnTo>
                    <a:pt x="5428361" y="3032569"/>
                  </a:lnTo>
                  <a:lnTo>
                    <a:pt x="5426456" y="3079965"/>
                  </a:lnTo>
                  <a:lnTo>
                    <a:pt x="5421122" y="3126358"/>
                  </a:lnTo>
                  <a:lnTo>
                    <a:pt x="5412359" y="3171634"/>
                  </a:lnTo>
                  <a:lnTo>
                    <a:pt x="5400167" y="3215627"/>
                  </a:lnTo>
                  <a:lnTo>
                    <a:pt x="5384927" y="3258235"/>
                  </a:lnTo>
                  <a:lnTo>
                    <a:pt x="5366639" y="3299294"/>
                  </a:lnTo>
                  <a:lnTo>
                    <a:pt x="5345557" y="3338677"/>
                  </a:lnTo>
                  <a:lnTo>
                    <a:pt x="5321554" y="3376269"/>
                  </a:lnTo>
                  <a:lnTo>
                    <a:pt x="5295011" y="3411905"/>
                  </a:lnTo>
                  <a:lnTo>
                    <a:pt x="5266055" y="3445471"/>
                  </a:lnTo>
                  <a:lnTo>
                    <a:pt x="5234686" y="3476828"/>
                  </a:lnTo>
                  <a:lnTo>
                    <a:pt x="5201158" y="3505834"/>
                  </a:lnTo>
                  <a:lnTo>
                    <a:pt x="5165471" y="3532365"/>
                  </a:lnTo>
                  <a:lnTo>
                    <a:pt x="5127879" y="3556279"/>
                  </a:lnTo>
                  <a:lnTo>
                    <a:pt x="5088509" y="3577437"/>
                  </a:lnTo>
                  <a:lnTo>
                    <a:pt x="5047488" y="3595712"/>
                  </a:lnTo>
                  <a:lnTo>
                    <a:pt x="5004816" y="3610965"/>
                  </a:lnTo>
                  <a:lnTo>
                    <a:pt x="4960874" y="3623068"/>
                  </a:lnTo>
                  <a:lnTo>
                    <a:pt x="4915535" y="3631869"/>
                  </a:lnTo>
                  <a:lnTo>
                    <a:pt x="4869180" y="3637254"/>
                  </a:lnTo>
                  <a:lnTo>
                    <a:pt x="4821682" y="3639083"/>
                  </a:lnTo>
                  <a:lnTo>
                    <a:pt x="606666" y="3639083"/>
                  </a:lnTo>
                  <a:lnTo>
                    <a:pt x="559257" y="3637254"/>
                  </a:lnTo>
                  <a:lnTo>
                    <a:pt x="512851" y="3631869"/>
                  </a:lnTo>
                  <a:lnTo>
                    <a:pt x="467563" y="3623068"/>
                  </a:lnTo>
                  <a:lnTo>
                    <a:pt x="423557" y="3610965"/>
                  </a:lnTo>
                  <a:lnTo>
                    <a:pt x="380949" y="3595712"/>
                  </a:lnTo>
                  <a:lnTo>
                    <a:pt x="339877" y="3577437"/>
                  </a:lnTo>
                  <a:lnTo>
                    <a:pt x="300469" y="3556279"/>
                  </a:lnTo>
                  <a:lnTo>
                    <a:pt x="262877" y="3532365"/>
                  </a:lnTo>
                  <a:lnTo>
                    <a:pt x="227228" y="3505834"/>
                  </a:lnTo>
                  <a:lnTo>
                    <a:pt x="193649" y="3476828"/>
                  </a:lnTo>
                  <a:lnTo>
                    <a:pt x="162293" y="3445471"/>
                  </a:lnTo>
                  <a:lnTo>
                    <a:pt x="133273" y="3411905"/>
                  </a:lnTo>
                  <a:lnTo>
                    <a:pt x="106743" y="3376269"/>
                  </a:lnTo>
                  <a:lnTo>
                    <a:pt x="82829" y="3338677"/>
                  </a:lnTo>
                  <a:lnTo>
                    <a:pt x="61658" y="3299294"/>
                  </a:lnTo>
                  <a:lnTo>
                    <a:pt x="43383" y="3258235"/>
                  </a:lnTo>
                  <a:lnTo>
                    <a:pt x="28130" y="3215627"/>
                  </a:lnTo>
                  <a:lnTo>
                    <a:pt x="16027" y="3171634"/>
                  </a:lnTo>
                  <a:lnTo>
                    <a:pt x="7213" y="3126358"/>
                  </a:lnTo>
                  <a:lnTo>
                    <a:pt x="1828" y="3079965"/>
                  </a:lnTo>
                  <a:lnTo>
                    <a:pt x="0" y="3032569"/>
                  </a:lnTo>
                  <a:lnTo>
                    <a:pt x="0" y="606551"/>
                  </a:lnTo>
                  <a:close/>
                </a:path>
              </a:pathLst>
            </a:custGeom>
            <a:ln w="13715">
              <a:solidFill>
                <a:srgbClr val="82C5A3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3" name="object 9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70431" y="32004"/>
              <a:ext cx="1333500" cy="1333500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78580" y="1508760"/>
              <a:ext cx="1400555" cy="1216152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53356" y="1726692"/>
              <a:ext cx="375920" cy="261619"/>
            </a:xfrm>
            <a:prstGeom prst="rect">
              <a:avLst/>
            </a:prstGeom>
          </p:spPr>
        </p:pic>
      </p:grpSp>
      <p:grpSp>
        <p:nvGrpSpPr>
          <p:cNvPr id="96" name="object 96"/>
          <p:cNvGrpSpPr/>
          <p:nvPr/>
        </p:nvGrpSpPr>
        <p:grpSpPr>
          <a:xfrm>
            <a:off x="5815584" y="1324356"/>
            <a:ext cx="3004820" cy="3649979"/>
            <a:chOff x="5815584" y="1324356"/>
            <a:chExt cx="3004820" cy="3649979"/>
          </a:xfrm>
        </p:grpSpPr>
        <p:sp>
          <p:nvSpPr>
            <p:cNvPr id="97" name="object 97"/>
            <p:cNvSpPr/>
            <p:nvPr/>
          </p:nvSpPr>
          <p:spPr>
            <a:xfrm>
              <a:off x="5822442" y="1331214"/>
              <a:ext cx="2991485" cy="3636010"/>
            </a:xfrm>
            <a:custGeom>
              <a:avLst/>
              <a:gdLst/>
              <a:ahLst/>
              <a:cxnLst/>
              <a:rect l="l" t="t" r="r" b="b"/>
              <a:pathLst>
                <a:path w="2991484" h="3636010">
                  <a:moveTo>
                    <a:pt x="0" y="498729"/>
                  </a:moveTo>
                  <a:lnTo>
                    <a:pt x="2286" y="450723"/>
                  </a:lnTo>
                  <a:lnTo>
                    <a:pt x="9017" y="403987"/>
                  </a:lnTo>
                  <a:lnTo>
                    <a:pt x="19938" y="358775"/>
                  </a:lnTo>
                  <a:lnTo>
                    <a:pt x="34798" y="315214"/>
                  </a:lnTo>
                  <a:lnTo>
                    <a:pt x="53594" y="273558"/>
                  </a:lnTo>
                  <a:lnTo>
                    <a:pt x="75946" y="234061"/>
                  </a:lnTo>
                  <a:lnTo>
                    <a:pt x="101600" y="196977"/>
                  </a:lnTo>
                  <a:lnTo>
                    <a:pt x="130556" y="162306"/>
                  </a:lnTo>
                  <a:lnTo>
                    <a:pt x="162306" y="130556"/>
                  </a:lnTo>
                  <a:lnTo>
                    <a:pt x="196977" y="101600"/>
                  </a:lnTo>
                  <a:lnTo>
                    <a:pt x="234061" y="75946"/>
                  </a:lnTo>
                  <a:lnTo>
                    <a:pt x="273558" y="53594"/>
                  </a:lnTo>
                  <a:lnTo>
                    <a:pt x="315087" y="34798"/>
                  </a:lnTo>
                  <a:lnTo>
                    <a:pt x="358648" y="19939"/>
                  </a:lnTo>
                  <a:lnTo>
                    <a:pt x="403860" y="9017"/>
                  </a:lnTo>
                  <a:lnTo>
                    <a:pt x="450596" y="2286"/>
                  </a:lnTo>
                  <a:lnTo>
                    <a:pt x="498602" y="0"/>
                  </a:lnTo>
                  <a:lnTo>
                    <a:pt x="2492629" y="0"/>
                  </a:lnTo>
                  <a:lnTo>
                    <a:pt x="2540635" y="2286"/>
                  </a:lnTo>
                  <a:lnTo>
                    <a:pt x="2587371" y="9017"/>
                  </a:lnTo>
                  <a:lnTo>
                    <a:pt x="2632583" y="19939"/>
                  </a:lnTo>
                  <a:lnTo>
                    <a:pt x="2676016" y="34798"/>
                  </a:lnTo>
                  <a:lnTo>
                    <a:pt x="2717673" y="53594"/>
                  </a:lnTo>
                  <a:lnTo>
                    <a:pt x="2757169" y="75946"/>
                  </a:lnTo>
                  <a:lnTo>
                    <a:pt x="2794254" y="101600"/>
                  </a:lnTo>
                  <a:lnTo>
                    <a:pt x="2828798" y="130556"/>
                  </a:lnTo>
                  <a:lnTo>
                    <a:pt x="2860675" y="162306"/>
                  </a:lnTo>
                  <a:lnTo>
                    <a:pt x="2889504" y="196977"/>
                  </a:lnTo>
                  <a:lnTo>
                    <a:pt x="2915285" y="234061"/>
                  </a:lnTo>
                  <a:lnTo>
                    <a:pt x="2937510" y="273558"/>
                  </a:lnTo>
                  <a:lnTo>
                    <a:pt x="2956306" y="315214"/>
                  </a:lnTo>
                  <a:lnTo>
                    <a:pt x="2971165" y="358775"/>
                  </a:lnTo>
                  <a:lnTo>
                    <a:pt x="2982087" y="403987"/>
                  </a:lnTo>
                  <a:lnTo>
                    <a:pt x="2988817" y="450723"/>
                  </a:lnTo>
                  <a:lnTo>
                    <a:pt x="2991104" y="498729"/>
                  </a:lnTo>
                  <a:lnTo>
                    <a:pt x="2991104" y="3137382"/>
                  </a:lnTo>
                  <a:lnTo>
                    <a:pt x="2988817" y="3185401"/>
                  </a:lnTo>
                  <a:lnTo>
                    <a:pt x="2982087" y="3232137"/>
                  </a:lnTo>
                  <a:lnTo>
                    <a:pt x="2971165" y="3277362"/>
                  </a:lnTo>
                  <a:lnTo>
                    <a:pt x="2956306" y="3320884"/>
                  </a:lnTo>
                  <a:lnTo>
                    <a:pt x="2937510" y="3362490"/>
                  </a:lnTo>
                  <a:lnTo>
                    <a:pt x="2915285" y="3401961"/>
                  </a:lnTo>
                  <a:lnTo>
                    <a:pt x="2889504" y="3439096"/>
                  </a:lnTo>
                  <a:lnTo>
                    <a:pt x="2860675" y="3473691"/>
                  </a:lnTo>
                  <a:lnTo>
                    <a:pt x="2828798" y="3505530"/>
                  </a:lnTo>
                  <a:lnTo>
                    <a:pt x="2794254" y="3534397"/>
                  </a:lnTo>
                  <a:lnTo>
                    <a:pt x="2757169" y="3560102"/>
                  </a:lnTo>
                  <a:lnTo>
                    <a:pt x="2717673" y="3582428"/>
                  </a:lnTo>
                  <a:lnTo>
                    <a:pt x="2676016" y="3601161"/>
                  </a:lnTo>
                  <a:lnTo>
                    <a:pt x="2632583" y="3616096"/>
                  </a:lnTo>
                  <a:lnTo>
                    <a:pt x="2587371" y="3627018"/>
                  </a:lnTo>
                  <a:lnTo>
                    <a:pt x="2540635" y="3633724"/>
                  </a:lnTo>
                  <a:lnTo>
                    <a:pt x="2492629" y="3636010"/>
                  </a:lnTo>
                  <a:lnTo>
                    <a:pt x="498602" y="3636010"/>
                  </a:lnTo>
                  <a:lnTo>
                    <a:pt x="450596" y="3633724"/>
                  </a:lnTo>
                  <a:lnTo>
                    <a:pt x="403860" y="3627018"/>
                  </a:lnTo>
                  <a:lnTo>
                    <a:pt x="358648" y="3616096"/>
                  </a:lnTo>
                  <a:lnTo>
                    <a:pt x="315087" y="3601161"/>
                  </a:lnTo>
                  <a:lnTo>
                    <a:pt x="273558" y="3582428"/>
                  </a:lnTo>
                  <a:lnTo>
                    <a:pt x="234061" y="3560102"/>
                  </a:lnTo>
                  <a:lnTo>
                    <a:pt x="196977" y="3534397"/>
                  </a:lnTo>
                  <a:lnTo>
                    <a:pt x="162306" y="3505530"/>
                  </a:lnTo>
                  <a:lnTo>
                    <a:pt x="130556" y="3473691"/>
                  </a:lnTo>
                  <a:lnTo>
                    <a:pt x="101600" y="3439096"/>
                  </a:lnTo>
                  <a:lnTo>
                    <a:pt x="75946" y="3401961"/>
                  </a:lnTo>
                  <a:lnTo>
                    <a:pt x="53594" y="3362490"/>
                  </a:lnTo>
                  <a:lnTo>
                    <a:pt x="34798" y="3320884"/>
                  </a:lnTo>
                  <a:lnTo>
                    <a:pt x="19938" y="3277362"/>
                  </a:lnTo>
                  <a:lnTo>
                    <a:pt x="9017" y="3232137"/>
                  </a:lnTo>
                  <a:lnTo>
                    <a:pt x="2286" y="3185401"/>
                  </a:lnTo>
                  <a:lnTo>
                    <a:pt x="0" y="3137382"/>
                  </a:lnTo>
                  <a:lnTo>
                    <a:pt x="0" y="498729"/>
                  </a:lnTo>
                  <a:close/>
                </a:path>
              </a:pathLst>
            </a:custGeom>
            <a:ln w="13716">
              <a:solidFill>
                <a:srgbClr val="82C5A3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8" name="object 9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80760" y="3720084"/>
              <a:ext cx="2500884" cy="1121664"/>
            </a:xfrm>
            <a:prstGeom prst="rect">
              <a:avLst/>
            </a:prstGeom>
          </p:spPr>
        </p:pic>
      </p:grpSp>
      <p:pic>
        <p:nvPicPr>
          <p:cNvPr id="99" name="object 9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337804" y="265176"/>
            <a:ext cx="486155" cy="5090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8328" y="645922"/>
            <a:ext cx="744600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Arial MT"/>
                <a:cs typeface="Arial MT"/>
              </a:rPr>
              <a:t>Fases</a:t>
            </a:r>
            <a:r>
              <a:rPr b="0" spc="-7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de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Desarrollo</a:t>
            </a:r>
            <a:r>
              <a:rPr b="0" spc="-6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de</a:t>
            </a:r>
            <a:r>
              <a:rPr b="0" spc="-3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un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Modelo</a:t>
            </a:r>
            <a:r>
              <a:rPr b="0" spc="-5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de</a:t>
            </a:r>
            <a:r>
              <a:rPr b="0" spc="-20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ML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56601" y="2423125"/>
            <a:ext cx="1420495" cy="574675"/>
            <a:chOff x="356601" y="2423125"/>
            <a:chExt cx="1420495" cy="5746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6601" y="2423125"/>
              <a:ext cx="1420396" cy="57460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05384" y="2455164"/>
              <a:ext cx="1324610" cy="472440"/>
            </a:xfrm>
            <a:custGeom>
              <a:avLst/>
              <a:gdLst/>
              <a:ahLst/>
              <a:cxnLst/>
              <a:rect l="l" t="t" r="r" b="b"/>
              <a:pathLst>
                <a:path w="1324610" h="472439">
                  <a:moveTo>
                    <a:pt x="1245235" y="0"/>
                  </a:moveTo>
                  <a:lnTo>
                    <a:pt x="78816" y="0"/>
                  </a:lnTo>
                  <a:lnTo>
                    <a:pt x="48132" y="6223"/>
                  </a:lnTo>
                  <a:lnTo>
                    <a:pt x="23088" y="23113"/>
                  </a:lnTo>
                  <a:lnTo>
                    <a:pt x="6197" y="48006"/>
                  </a:lnTo>
                  <a:lnTo>
                    <a:pt x="0" y="78612"/>
                  </a:lnTo>
                  <a:lnTo>
                    <a:pt x="0" y="393573"/>
                  </a:lnTo>
                  <a:lnTo>
                    <a:pt x="6197" y="424180"/>
                  </a:lnTo>
                  <a:lnTo>
                    <a:pt x="23088" y="449199"/>
                  </a:lnTo>
                  <a:lnTo>
                    <a:pt x="48132" y="466089"/>
                  </a:lnTo>
                  <a:lnTo>
                    <a:pt x="78816" y="472313"/>
                  </a:lnTo>
                  <a:lnTo>
                    <a:pt x="1245235" y="472313"/>
                  </a:lnTo>
                  <a:lnTo>
                    <a:pt x="1275968" y="466089"/>
                  </a:lnTo>
                  <a:lnTo>
                    <a:pt x="1300988" y="449199"/>
                  </a:lnTo>
                  <a:lnTo>
                    <a:pt x="1317879" y="424180"/>
                  </a:lnTo>
                  <a:lnTo>
                    <a:pt x="1324102" y="393573"/>
                  </a:lnTo>
                  <a:lnTo>
                    <a:pt x="1324102" y="78612"/>
                  </a:lnTo>
                  <a:lnTo>
                    <a:pt x="1317879" y="48006"/>
                  </a:lnTo>
                  <a:lnTo>
                    <a:pt x="1300988" y="23113"/>
                  </a:lnTo>
                  <a:lnTo>
                    <a:pt x="1275968" y="6223"/>
                  </a:lnTo>
                  <a:lnTo>
                    <a:pt x="1245235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5384" y="2455164"/>
              <a:ext cx="1324610" cy="472440"/>
            </a:xfrm>
            <a:custGeom>
              <a:avLst/>
              <a:gdLst/>
              <a:ahLst/>
              <a:cxnLst/>
              <a:rect l="l" t="t" r="r" b="b"/>
              <a:pathLst>
                <a:path w="1324610" h="472439">
                  <a:moveTo>
                    <a:pt x="0" y="78612"/>
                  </a:moveTo>
                  <a:lnTo>
                    <a:pt x="6197" y="48006"/>
                  </a:lnTo>
                  <a:lnTo>
                    <a:pt x="23088" y="23113"/>
                  </a:lnTo>
                  <a:lnTo>
                    <a:pt x="48132" y="6223"/>
                  </a:lnTo>
                  <a:lnTo>
                    <a:pt x="78816" y="0"/>
                  </a:lnTo>
                  <a:lnTo>
                    <a:pt x="1245235" y="0"/>
                  </a:lnTo>
                  <a:lnTo>
                    <a:pt x="1275968" y="6223"/>
                  </a:lnTo>
                  <a:lnTo>
                    <a:pt x="1300988" y="23113"/>
                  </a:lnTo>
                  <a:lnTo>
                    <a:pt x="1317879" y="48006"/>
                  </a:lnTo>
                  <a:lnTo>
                    <a:pt x="1324102" y="78612"/>
                  </a:lnTo>
                  <a:lnTo>
                    <a:pt x="1324102" y="393573"/>
                  </a:lnTo>
                  <a:lnTo>
                    <a:pt x="1317879" y="424180"/>
                  </a:lnTo>
                  <a:lnTo>
                    <a:pt x="1300988" y="449199"/>
                  </a:lnTo>
                  <a:lnTo>
                    <a:pt x="1275968" y="466089"/>
                  </a:lnTo>
                  <a:lnTo>
                    <a:pt x="1245235" y="472313"/>
                  </a:lnTo>
                  <a:lnTo>
                    <a:pt x="78816" y="472313"/>
                  </a:lnTo>
                  <a:lnTo>
                    <a:pt x="48132" y="466089"/>
                  </a:lnTo>
                  <a:lnTo>
                    <a:pt x="23088" y="449199"/>
                  </a:lnTo>
                  <a:lnTo>
                    <a:pt x="6197" y="424180"/>
                  </a:lnTo>
                  <a:lnTo>
                    <a:pt x="0" y="393573"/>
                  </a:lnTo>
                  <a:lnTo>
                    <a:pt x="0" y="78612"/>
                  </a:lnTo>
                  <a:close/>
                </a:path>
              </a:pathLst>
            </a:custGeom>
            <a:ln w="3657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71906" y="2485136"/>
            <a:ext cx="995044" cy="38671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01625" marR="5080" indent="-289560">
              <a:lnSpc>
                <a:spcPts val="1400"/>
              </a:lnSpc>
              <a:spcBef>
                <a:spcPts val="180"/>
              </a:spcBef>
            </a:pPr>
            <a:r>
              <a:rPr sz="1200" spc="-10" dirty="0">
                <a:solidFill>
                  <a:srgbClr val="1B1F2C"/>
                </a:solidFill>
                <a:latin typeface="Arial MT"/>
                <a:cs typeface="Arial MT"/>
              </a:rPr>
              <a:t>A</a:t>
            </a:r>
            <a:r>
              <a:rPr sz="1200" spc="-15" dirty="0">
                <a:solidFill>
                  <a:srgbClr val="1B1F2C"/>
                </a:solidFill>
                <a:latin typeface="Arial MT"/>
                <a:cs typeface="Arial MT"/>
              </a:rPr>
              <a:t>d</a:t>
            </a:r>
            <a:r>
              <a:rPr sz="1200" spc="-25" dirty="0">
                <a:solidFill>
                  <a:srgbClr val="1B1F2C"/>
                </a:solidFill>
                <a:latin typeface="Arial MT"/>
                <a:cs typeface="Arial MT"/>
              </a:rPr>
              <a:t>q</a:t>
            </a:r>
            <a:r>
              <a:rPr sz="1200" spc="-15" dirty="0">
                <a:solidFill>
                  <a:srgbClr val="1B1F2C"/>
                </a:solidFill>
                <a:latin typeface="Arial MT"/>
                <a:cs typeface="Arial MT"/>
              </a:rPr>
              <a:t>u</a:t>
            </a:r>
            <a:r>
              <a:rPr sz="1200" spc="-20" dirty="0">
                <a:solidFill>
                  <a:srgbClr val="1B1F2C"/>
                </a:solidFill>
                <a:latin typeface="Arial MT"/>
                <a:cs typeface="Arial MT"/>
              </a:rPr>
              <a:t>i</a:t>
            </a:r>
            <a:r>
              <a:rPr sz="1200" spc="-15" dirty="0">
                <a:solidFill>
                  <a:srgbClr val="1B1F2C"/>
                </a:solidFill>
                <a:latin typeface="Arial MT"/>
                <a:cs typeface="Arial MT"/>
              </a:rPr>
              <a:t>s</a:t>
            </a:r>
            <a:r>
              <a:rPr sz="1200" spc="-20" dirty="0">
                <a:solidFill>
                  <a:srgbClr val="1B1F2C"/>
                </a:solidFill>
                <a:latin typeface="Arial MT"/>
                <a:cs typeface="Arial MT"/>
              </a:rPr>
              <a:t>i</a:t>
            </a:r>
            <a:r>
              <a:rPr sz="1200" spc="-15" dirty="0">
                <a:solidFill>
                  <a:srgbClr val="1B1F2C"/>
                </a:solidFill>
                <a:latin typeface="Arial MT"/>
                <a:cs typeface="Arial MT"/>
              </a:rPr>
              <a:t>c</a:t>
            </a:r>
            <a:r>
              <a:rPr sz="1200" spc="-20" dirty="0">
                <a:solidFill>
                  <a:srgbClr val="1B1F2C"/>
                </a:solidFill>
                <a:latin typeface="Arial MT"/>
                <a:cs typeface="Arial MT"/>
              </a:rPr>
              <a:t>i</a:t>
            </a:r>
            <a:r>
              <a:rPr sz="1200" spc="-15" dirty="0">
                <a:solidFill>
                  <a:srgbClr val="1B1F2C"/>
                </a:solidFill>
                <a:latin typeface="Arial MT"/>
                <a:cs typeface="Arial MT"/>
              </a:rPr>
              <a:t>ó</a:t>
            </a:r>
            <a:r>
              <a:rPr sz="1200" spc="-5" dirty="0">
                <a:solidFill>
                  <a:srgbClr val="1B1F2C"/>
                </a:solidFill>
                <a:latin typeface="Arial MT"/>
                <a:cs typeface="Arial MT"/>
              </a:rPr>
              <a:t>n</a:t>
            </a:r>
            <a:r>
              <a:rPr sz="1200" spc="-45" dirty="0">
                <a:solidFill>
                  <a:srgbClr val="1B1F2C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1B1F2C"/>
                </a:solidFill>
                <a:latin typeface="Arial MT"/>
                <a:cs typeface="Arial MT"/>
              </a:rPr>
              <a:t>de  </a:t>
            </a:r>
            <a:r>
              <a:rPr sz="1200" spc="-10" dirty="0">
                <a:solidFill>
                  <a:srgbClr val="1B1F2C"/>
                </a:solidFill>
                <a:latin typeface="Arial MT"/>
                <a:cs typeface="Arial MT"/>
              </a:rPr>
              <a:t>Datos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684020" y="2409444"/>
            <a:ext cx="1760220" cy="597535"/>
            <a:chOff x="1684020" y="2409444"/>
            <a:chExt cx="1760220" cy="59753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4020" y="2581656"/>
              <a:ext cx="502919" cy="25298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29740" y="2648712"/>
              <a:ext cx="330454" cy="8051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94916" y="2409444"/>
              <a:ext cx="1449324" cy="59740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058924" y="2455164"/>
              <a:ext cx="1323975" cy="472440"/>
            </a:xfrm>
            <a:custGeom>
              <a:avLst/>
              <a:gdLst/>
              <a:ahLst/>
              <a:cxnLst/>
              <a:rect l="l" t="t" r="r" b="b"/>
              <a:pathLst>
                <a:path w="1323975" h="472439">
                  <a:moveTo>
                    <a:pt x="1245235" y="0"/>
                  </a:moveTo>
                  <a:lnTo>
                    <a:pt x="78867" y="0"/>
                  </a:lnTo>
                  <a:lnTo>
                    <a:pt x="48132" y="6223"/>
                  </a:lnTo>
                  <a:lnTo>
                    <a:pt x="23113" y="23113"/>
                  </a:lnTo>
                  <a:lnTo>
                    <a:pt x="6223" y="48006"/>
                  </a:lnTo>
                  <a:lnTo>
                    <a:pt x="0" y="78612"/>
                  </a:lnTo>
                  <a:lnTo>
                    <a:pt x="0" y="393573"/>
                  </a:lnTo>
                  <a:lnTo>
                    <a:pt x="6223" y="424180"/>
                  </a:lnTo>
                  <a:lnTo>
                    <a:pt x="23113" y="449199"/>
                  </a:lnTo>
                  <a:lnTo>
                    <a:pt x="48132" y="466089"/>
                  </a:lnTo>
                  <a:lnTo>
                    <a:pt x="78867" y="472313"/>
                  </a:lnTo>
                  <a:lnTo>
                    <a:pt x="1245235" y="472313"/>
                  </a:lnTo>
                  <a:lnTo>
                    <a:pt x="1275968" y="466089"/>
                  </a:lnTo>
                  <a:lnTo>
                    <a:pt x="1300988" y="449199"/>
                  </a:lnTo>
                  <a:lnTo>
                    <a:pt x="1317752" y="424180"/>
                  </a:lnTo>
                  <a:lnTo>
                    <a:pt x="1323975" y="393573"/>
                  </a:lnTo>
                  <a:lnTo>
                    <a:pt x="1323975" y="78612"/>
                  </a:lnTo>
                  <a:lnTo>
                    <a:pt x="1317752" y="48006"/>
                  </a:lnTo>
                  <a:lnTo>
                    <a:pt x="1300988" y="23113"/>
                  </a:lnTo>
                  <a:lnTo>
                    <a:pt x="1275968" y="6223"/>
                  </a:lnTo>
                  <a:lnTo>
                    <a:pt x="1245235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58924" y="2455164"/>
              <a:ext cx="1323975" cy="472440"/>
            </a:xfrm>
            <a:custGeom>
              <a:avLst/>
              <a:gdLst/>
              <a:ahLst/>
              <a:cxnLst/>
              <a:rect l="l" t="t" r="r" b="b"/>
              <a:pathLst>
                <a:path w="1323975" h="472439">
                  <a:moveTo>
                    <a:pt x="0" y="78612"/>
                  </a:moveTo>
                  <a:lnTo>
                    <a:pt x="6223" y="48006"/>
                  </a:lnTo>
                  <a:lnTo>
                    <a:pt x="23113" y="23113"/>
                  </a:lnTo>
                  <a:lnTo>
                    <a:pt x="48132" y="6223"/>
                  </a:lnTo>
                  <a:lnTo>
                    <a:pt x="78867" y="0"/>
                  </a:lnTo>
                  <a:lnTo>
                    <a:pt x="1245235" y="0"/>
                  </a:lnTo>
                  <a:lnTo>
                    <a:pt x="1275968" y="6223"/>
                  </a:lnTo>
                  <a:lnTo>
                    <a:pt x="1300988" y="23113"/>
                  </a:lnTo>
                  <a:lnTo>
                    <a:pt x="1317752" y="48006"/>
                  </a:lnTo>
                  <a:lnTo>
                    <a:pt x="1323975" y="78612"/>
                  </a:lnTo>
                  <a:lnTo>
                    <a:pt x="1323975" y="393573"/>
                  </a:lnTo>
                  <a:lnTo>
                    <a:pt x="1317752" y="424180"/>
                  </a:lnTo>
                  <a:lnTo>
                    <a:pt x="1300988" y="449199"/>
                  </a:lnTo>
                  <a:lnTo>
                    <a:pt x="1275968" y="466089"/>
                  </a:lnTo>
                  <a:lnTo>
                    <a:pt x="1245235" y="472313"/>
                  </a:lnTo>
                  <a:lnTo>
                    <a:pt x="78867" y="472313"/>
                  </a:lnTo>
                  <a:lnTo>
                    <a:pt x="48132" y="466089"/>
                  </a:lnTo>
                  <a:lnTo>
                    <a:pt x="23113" y="449199"/>
                  </a:lnTo>
                  <a:lnTo>
                    <a:pt x="6223" y="424180"/>
                  </a:lnTo>
                  <a:lnTo>
                    <a:pt x="0" y="393573"/>
                  </a:lnTo>
                  <a:lnTo>
                    <a:pt x="0" y="78612"/>
                  </a:lnTo>
                  <a:close/>
                </a:path>
              </a:pathLst>
            </a:custGeom>
            <a:ln w="3657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273554" y="2485136"/>
            <a:ext cx="893444" cy="38671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46685" marR="5080" indent="-134620">
              <a:lnSpc>
                <a:spcPts val="1400"/>
              </a:lnSpc>
              <a:spcBef>
                <a:spcPts val="180"/>
              </a:spcBef>
            </a:pPr>
            <a:r>
              <a:rPr sz="1200" spc="-10" dirty="0">
                <a:solidFill>
                  <a:srgbClr val="1B1F2C"/>
                </a:solidFill>
                <a:latin typeface="Arial MT"/>
                <a:cs typeface="Arial MT"/>
              </a:rPr>
              <a:t>I</a:t>
            </a:r>
            <a:r>
              <a:rPr sz="1200" spc="-15" dirty="0">
                <a:solidFill>
                  <a:srgbClr val="1B1F2C"/>
                </a:solidFill>
                <a:latin typeface="Arial MT"/>
                <a:cs typeface="Arial MT"/>
              </a:rPr>
              <a:t>n</a:t>
            </a:r>
            <a:r>
              <a:rPr sz="1200" spc="-25" dirty="0">
                <a:solidFill>
                  <a:srgbClr val="1B1F2C"/>
                </a:solidFill>
                <a:latin typeface="Arial MT"/>
                <a:cs typeface="Arial MT"/>
              </a:rPr>
              <a:t>g</a:t>
            </a:r>
            <a:r>
              <a:rPr sz="1200" spc="-15" dirty="0">
                <a:solidFill>
                  <a:srgbClr val="1B1F2C"/>
                </a:solidFill>
                <a:latin typeface="Arial MT"/>
                <a:cs typeface="Arial MT"/>
              </a:rPr>
              <a:t>en</a:t>
            </a:r>
            <a:r>
              <a:rPr sz="1200" spc="-35" dirty="0">
                <a:solidFill>
                  <a:srgbClr val="1B1F2C"/>
                </a:solidFill>
                <a:latin typeface="Arial MT"/>
                <a:cs typeface="Arial MT"/>
              </a:rPr>
              <a:t>i</a:t>
            </a:r>
            <a:r>
              <a:rPr sz="1200" spc="-25" dirty="0">
                <a:solidFill>
                  <a:srgbClr val="1B1F2C"/>
                </a:solidFill>
                <a:latin typeface="Arial MT"/>
                <a:cs typeface="Arial MT"/>
              </a:rPr>
              <a:t>e</a:t>
            </a:r>
            <a:r>
              <a:rPr sz="1200" spc="-20" dirty="0">
                <a:solidFill>
                  <a:srgbClr val="1B1F2C"/>
                </a:solidFill>
                <a:latin typeface="Arial MT"/>
                <a:cs typeface="Arial MT"/>
              </a:rPr>
              <a:t>r</a:t>
            </a:r>
            <a:r>
              <a:rPr sz="1200" spc="-25" dirty="0">
                <a:solidFill>
                  <a:srgbClr val="1B1F2C"/>
                </a:solidFill>
                <a:latin typeface="Arial MT"/>
                <a:cs typeface="Arial MT"/>
              </a:rPr>
              <a:t>í</a:t>
            </a:r>
            <a:r>
              <a:rPr sz="1200" spc="-5" dirty="0">
                <a:solidFill>
                  <a:srgbClr val="1B1F2C"/>
                </a:solidFill>
                <a:latin typeface="Arial MT"/>
                <a:cs typeface="Arial MT"/>
              </a:rPr>
              <a:t>a</a:t>
            </a:r>
            <a:r>
              <a:rPr sz="1200" spc="-30" dirty="0">
                <a:solidFill>
                  <a:srgbClr val="1B1F2C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1B1F2C"/>
                </a:solidFill>
                <a:latin typeface="Arial MT"/>
                <a:cs typeface="Arial MT"/>
              </a:rPr>
              <a:t>de  </a:t>
            </a:r>
            <a:r>
              <a:rPr sz="1200" spc="-35" dirty="0">
                <a:solidFill>
                  <a:srgbClr val="1B1F2C"/>
                </a:solidFill>
                <a:latin typeface="Arial MT"/>
                <a:cs typeface="Arial MT"/>
              </a:rPr>
              <a:t>Variables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662144" y="2423125"/>
            <a:ext cx="1506220" cy="574675"/>
            <a:chOff x="3662144" y="2423125"/>
            <a:chExt cx="1506220" cy="574675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62144" y="2423125"/>
              <a:ext cx="1505766" cy="57460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712463" y="2455164"/>
              <a:ext cx="1409700" cy="472440"/>
            </a:xfrm>
            <a:custGeom>
              <a:avLst/>
              <a:gdLst/>
              <a:ahLst/>
              <a:cxnLst/>
              <a:rect l="l" t="t" r="r" b="b"/>
              <a:pathLst>
                <a:path w="1409700" h="472439">
                  <a:moveTo>
                    <a:pt x="1330325" y="0"/>
                  </a:moveTo>
                  <a:lnTo>
                    <a:pt x="78739" y="0"/>
                  </a:lnTo>
                  <a:lnTo>
                    <a:pt x="48133" y="6223"/>
                  </a:lnTo>
                  <a:lnTo>
                    <a:pt x="23113" y="23113"/>
                  </a:lnTo>
                  <a:lnTo>
                    <a:pt x="6223" y="48006"/>
                  </a:lnTo>
                  <a:lnTo>
                    <a:pt x="0" y="78612"/>
                  </a:lnTo>
                  <a:lnTo>
                    <a:pt x="0" y="393573"/>
                  </a:lnTo>
                  <a:lnTo>
                    <a:pt x="6223" y="424180"/>
                  </a:lnTo>
                  <a:lnTo>
                    <a:pt x="23113" y="449199"/>
                  </a:lnTo>
                  <a:lnTo>
                    <a:pt x="48133" y="466089"/>
                  </a:lnTo>
                  <a:lnTo>
                    <a:pt x="78739" y="472313"/>
                  </a:lnTo>
                  <a:lnTo>
                    <a:pt x="1330325" y="472313"/>
                  </a:lnTo>
                  <a:lnTo>
                    <a:pt x="1361059" y="466089"/>
                  </a:lnTo>
                  <a:lnTo>
                    <a:pt x="1386077" y="449199"/>
                  </a:lnTo>
                  <a:lnTo>
                    <a:pt x="1402969" y="424180"/>
                  </a:lnTo>
                  <a:lnTo>
                    <a:pt x="1409191" y="393573"/>
                  </a:lnTo>
                  <a:lnTo>
                    <a:pt x="1409191" y="78612"/>
                  </a:lnTo>
                  <a:lnTo>
                    <a:pt x="1402969" y="48006"/>
                  </a:lnTo>
                  <a:lnTo>
                    <a:pt x="1386077" y="23113"/>
                  </a:lnTo>
                  <a:lnTo>
                    <a:pt x="1361059" y="6223"/>
                  </a:lnTo>
                  <a:lnTo>
                    <a:pt x="1330325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12463" y="2455164"/>
              <a:ext cx="1409700" cy="472440"/>
            </a:xfrm>
            <a:custGeom>
              <a:avLst/>
              <a:gdLst/>
              <a:ahLst/>
              <a:cxnLst/>
              <a:rect l="l" t="t" r="r" b="b"/>
              <a:pathLst>
                <a:path w="1409700" h="472439">
                  <a:moveTo>
                    <a:pt x="0" y="78612"/>
                  </a:moveTo>
                  <a:lnTo>
                    <a:pt x="6223" y="48006"/>
                  </a:lnTo>
                  <a:lnTo>
                    <a:pt x="23113" y="23113"/>
                  </a:lnTo>
                  <a:lnTo>
                    <a:pt x="48133" y="6223"/>
                  </a:lnTo>
                  <a:lnTo>
                    <a:pt x="78739" y="0"/>
                  </a:lnTo>
                  <a:lnTo>
                    <a:pt x="1330325" y="0"/>
                  </a:lnTo>
                  <a:lnTo>
                    <a:pt x="1361059" y="6223"/>
                  </a:lnTo>
                  <a:lnTo>
                    <a:pt x="1386077" y="23113"/>
                  </a:lnTo>
                  <a:lnTo>
                    <a:pt x="1402969" y="48006"/>
                  </a:lnTo>
                  <a:lnTo>
                    <a:pt x="1409191" y="78612"/>
                  </a:lnTo>
                  <a:lnTo>
                    <a:pt x="1409191" y="393573"/>
                  </a:lnTo>
                  <a:lnTo>
                    <a:pt x="1402969" y="424180"/>
                  </a:lnTo>
                  <a:lnTo>
                    <a:pt x="1386077" y="449199"/>
                  </a:lnTo>
                  <a:lnTo>
                    <a:pt x="1361059" y="466089"/>
                  </a:lnTo>
                  <a:lnTo>
                    <a:pt x="1330325" y="472313"/>
                  </a:lnTo>
                  <a:lnTo>
                    <a:pt x="78739" y="472313"/>
                  </a:lnTo>
                  <a:lnTo>
                    <a:pt x="48133" y="466089"/>
                  </a:lnTo>
                  <a:lnTo>
                    <a:pt x="23113" y="449199"/>
                  </a:lnTo>
                  <a:lnTo>
                    <a:pt x="6223" y="424180"/>
                  </a:lnTo>
                  <a:lnTo>
                    <a:pt x="0" y="393573"/>
                  </a:lnTo>
                  <a:lnTo>
                    <a:pt x="0" y="78612"/>
                  </a:lnTo>
                  <a:close/>
                </a:path>
              </a:pathLst>
            </a:custGeom>
            <a:ln w="3657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109464" y="2485136"/>
            <a:ext cx="4019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8620" algn="l"/>
              </a:tabLst>
            </a:pPr>
            <a:r>
              <a:rPr sz="1200" u="heavy" dirty="0">
                <a:solidFill>
                  <a:srgbClr val="1B1F2C"/>
                </a:solidFill>
                <a:uFill>
                  <a:solidFill>
                    <a:srgbClr val="1B1F2C"/>
                  </a:solidFill>
                </a:uFill>
                <a:latin typeface="Arial MT"/>
                <a:cs typeface="Arial MT"/>
              </a:rPr>
              <a:t> 	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22014" y="2485136"/>
            <a:ext cx="995680" cy="38671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85420">
              <a:lnSpc>
                <a:spcPts val="1400"/>
              </a:lnSpc>
              <a:spcBef>
                <a:spcPts val="180"/>
              </a:spcBef>
            </a:pPr>
            <a:r>
              <a:rPr sz="1200" spc="-10" dirty="0">
                <a:solidFill>
                  <a:srgbClr val="1B1F2C"/>
                </a:solidFill>
                <a:latin typeface="Arial MT"/>
                <a:cs typeface="Arial MT"/>
              </a:rPr>
              <a:t>Datos </a:t>
            </a:r>
            <a:r>
              <a:rPr sz="1200" spc="-15" dirty="0">
                <a:solidFill>
                  <a:srgbClr val="1B1F2C"/>
                </a:solidFill>
                <a:latin typeface="Arial MT"/>
                <a:cs typeface="Arial MT"/>
              </a:rPr>
              <a:t>de </a:t>
            </a:r>
            <a:r>
              <a:rPr sz="1200" spc="-10" dirty="0">
                <a:solidFill>
                  <a:srgbClr val="1B1F2C"/>
                </a:solidFill>
                <a:latin typeface="Arial MT"/>
                <a:cs typeface="Arial MT"/>
              </a:rPr>
              <a:t> E</a:t>
            </a:r>
            <a:r>
              <a:rPr sz="1200" spc="-15" dirty="0">
                <a:solidFill>
                  <a:srgbClr val="1B1F2C"/>
                </a:solidFill>
                <a:latin typeface="Arial MT"/>
                <a:cs typeface="Arial MT"/>
              </a:rPr>
              <a:t>n</a:t>
            </a:r>
            <a:r>
              <a:rPr sz="1200" spc="-10" dirty="0">
                <a:solidFill>
                  <a:srgbClr val="1B1F2C"/>
                </a:solidFill>
                <a:latin typeface="Arial MT"/>
                <a:cs typeface="Arial MT"/>
              </a:rPr>
              <a:t>t</a:t>
            </a:r>
            <a:r>
              <a:rPr sz="1200" spc="-20" dirty="0">
                <a:solidFill>
                  <a:srgbClr val="1B1F2C"/>
                </a:solidFill>
                <a:latin typeface="Arial MT"/>
                <a:cs typeface="Arial MT"/>
              </a:rPr>
              <a:t>r</a:t>
            </a:r>
            <a:r>
              <a:rPr sz="1200" spc="-15" dirty="0">
                <a:solidFill>
                  <a:srgbClr val="1B1F2C"/>
                </a:solidFill>
                <a:latin typeface="Arial MT"/>
                <a:cs typeface="Arial MT"/>
              </a:rPr>
              <a:t>e</a:t>
            </a:r>
            <a:r>
              <a:rPr sz="1200" spc="-25" dirty="0">
                <a:solidFill>
                  <a:srgbClr val="1B1F2C"/>
                </a:solidFill>
                <a:latin typeface="Arial MT"/>
                <a:cs typeface="Arial MT"/>
              </a:rPr>
              <a:t>na</a:t>
            </a:r>
            <a:r>
              <a:rPr sz="1200" spc="-20" dirty="0">
                <a:solidFill>
                  <a:srgbClr val="1B1F2C"/>
                </a:solidFill>
                <a:latin typeface="Arial MT"/>
                <a:cs typeface="Arial MT"/>
              </a:rPr>
              <a:t>mi</a:t>
            </a:r>
            <a:r>
              <a:rPr sz="1200" spc="-25" dirty="0">
                <a:solidFill>
                  <a:srgbClr val="1B1F2C"/>
                </a:solidFill>
                <a:latin typeface="Arial MT"/>
                <a:cs typeface="Arial MT"/>
              </a:rPr>
              <a:t>en</a:t>
            </a:r>
            <a:r>
              <a:rPr sz="1200" spc="-10" dirty="0">
                <a:solidFill>
                  <a:srgbClr val="1B1F2C"/>
                </a:solidFill>
                <a:latin typeface="Arial MT"/>
                <a:cs typeface="Arial MT"/>
              </a:rPr>
              <a:t>t</a:t>
            </a:r>
            <a:r>
              <a:rPr sz="1200" spc="-5" dirty="0">
                <a:solidFill>
                  <a:srgbClr val="1B1F2C"/>
                </a:solidFill>
                <a:latin typeface="Arial MT"/>
                <a:cs typeface="Arial MT"/>
              </a:rPr>
              <a:t>o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662144" y="1517869"/>
            <a:ext cx="1506220" cy="574675"/>
            <a:chOff x="3662144" y="1517869"/>
            <a:chExt cx="1506220" cy="574675"/>
          </a:xfrm>
        </p:grpSpPr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62144" y="1517869"/>
              <a:ext cx="1505766" cy="57460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712463" y="1549908"/>
              <a:ext cx="1409700" cy="472440"/>
            </a:xfrm>
            <a:custGeom>
              <a:avLst/>
              <a:gdLst/>
              <a:ahLst/>
              <a:cxnLst/>
              <a:rect l="l" t="t" r="r" b="b"/>
              <a:pathLst>
                <a:path w="1409700" h="472439">
                  <a:moveTo>
                    <a:pt x="1330325" y="0"/>
                  </a:moveTo>
                  <a:lnTo>
                    <a:pt x="78739" y="0"/>
                  </a:lnTo>
                  <a:lnTo>
                    <a:pt x="48133" y="6223"/>
                  </a:lnTo>
                  <a:lnTo>
                    <a:pt x="23113" y="22987"/>
                  </a:lnTo>
                  <a:lnTo>
                    <a:pt x="6223" y="48005"/>
                  </a:lnTo>
                  <a:lnTo>
                    <a:pt x="0" y="78612"/>
                  </a:lnTo>
                  <a:lnTo>
                    <a:pt x="0" y="393573"/>
                  </a:lnTo>
                  <a:lnTo>
                    <a:pt x="6223" y="424180"/>
                  </a:lnTo>
                  <a:lnTo>
                    <a:pt x="23113" y="449199"/>
                  </a:lnTo>
                  <a:lnTo>
                    <a:pt x="48133" y="466089"/>
                  </a:lnTo>
                  <a:lnTo>
                    <a:pt x="78739" y="472313"/>
                  </a:lnTo>
                  <a:lnTo>
                    <a:pt x="1330325" y="472313"/>
                  </a:lnTo>
                  <a:lnTo>
                    <a:pt x="1361059" y="466089"/>
                  </a:lnTo>
                  <a:lnTo>
                    <a:pt x="1386077" y="449199"/>
                  </a:lnTo>
                  <a:lnTo>
                    <a:pt x="1402969" y="424180"/>
                  </a:lnTo>
                  <a:lnTo>
                    <a:pt x="1409191" y="393573"/>
                  </a:lnTo>
                  <a:lnTo>
                    <a:pt x="1409191" y="78612"/>
                  </a:lnTo>
                  <a:lnTo>
                    <a:pt x="1402969" y="48005"/>
                  </a:lnTo>
                  <a:lnTo>
                    <a:pt x="1386077" y="22987"/>
                  </a:lnTo>
                  <a:lnTo>
                    <a:pt x="1361059" y="6223"/>
                  </a:lnTo>
                  <a:lnTo>
                    <a:pt x="1330325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712463" y="1549908"/>
              <a:ext cx="1409700" cy="472440"/>
            </a:xfrm>
            <a:custGeom>
              <a:avLst/>
              <a:gdLst/>
              <a:ahLst/>
              <a:cxnLst/>
              <a:rect l="l" t="t" r="r" b="b"/>
              <a:pathLst>
                <a:path w="1409700" h="472439">
                  <a:moveTo>
                    <a:pt x="0" y="78612"/>
                  </a:moveTo>
                  <a:lnTo>
                    <a:pt x="6223" y="48005"/>
                  </a:lnTo>
                  <a:lnTo>
                    <a:pt x="23113" y="22987"/>
                  </a:lnTo>
                  <a:lnTo>
                    <a:pt x="48133" y="6223"/>
                  </a:lnTo>
                  <a:lnTo>
                    <a:pt x="78739" y="0"/>
                  </a:lnTo>
                  <a:lnTo>
                    <a:pt x="1330325" y="0"/>
                  </a:lnTo>
                  <a:lnTo>
                    <a:pt x="1361059" y="6223"/>
                  </a:lnTo>
                  <a:lnTo>
                    <a:pt x="1386077" y="22987"/>
                  </a:lnTo>
                  <a:lnTo>
                    <a:pt x="1402969" y="48005"/>
                  </a:lnTo>
                  <a:lnTo>
                    <a:pt x="1409191" y="78612"/>
                  </a:lnTo>
                  <a:lnTo>
                    <a:pt x="1409191" y="393573"/>
                  </a:lnTo>
                  <a:lnTo>
                    <a:pt x="1402969" y="424180"/>
                  </a:lnTo>
                  <a:lnTo>
                    <a:pt x="1386077" y="449199"/>
                  </a:lnTo>
                  <a:lnTo>
                    <a:pt x="1361059" y="466089"/>
                  </a:lnTo>
                  <a:lnTo>
                    <a:pt x="1330325" y="472313"/>
                  </a:lnTo>
                  <a:lnTo>
                    <a:pt x="78739" y="472313"/>
                  </a:lnTo>
                  <a:lnTo>
                    <a:pt x="48133" y="466089"/>
                  </a:lnTo>
                  <a:lnTo>
                    <a:pt x="23113" y="449199"/>
                  </a:lnTo>
                  <a:lnTo>
                    <a:pt x="6223" y="424180"/>
                  </a:lnTo>
                  <a:lnTo>
                    <a:pt x="0" y="393573"/>
                  </a:lnTo>
                  <a:lnTo>
                    <a:pt x="0" y="78612"/>
                  </a:lnTo>
                  <a:close/>
                </a:path>
              </a:pathLst>
            </a:custGeom>
            <a:ln w="3657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838702" y="1674952"/>
            <a:ext cx="114363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1B1F2C"/>
                </a:solidFill>
                <a:latin typeface="Arial MT"/>
                <a:cs typeface="Arial MT"/>
              </a:rPr>
              <a:t>D</a:t>
            </a:r>
            <a:r>
              <a:rPr sz="1200" spc="-10" dirty="0">
                <a:solidFill>
                  <a:srgbClr val="1B1F2C"/>
                </a:solidFill>
                <a:latin typeface="Arial MT"/>
                <a:cs typeface="Arial MT"/>
              </a:rPr>
              <a:t>a</a:t>
            </a:r>
            <a:r>
              <a:rPr sz="1200" spc="-15" dirty="0">
                <a:solidFill>
                  <a:srgbClr val="1B1F2C"/>
                </a:solidFill>
                <a:latin typeface="Arial MT"/>
                <a:cs typeface="Arial MT"/>
              </a:rPr>
              <a:t>t</a:t>
            </a:r>
            <a:r>
              <a:rPr sz="1200" spc="-10" dirty="0">
                <a:solidFill>
                  <a:srgbClr val="1B1F2C"/>
                </a:solidFill>
                <a:latin typeface="Arial MT"/>
                <a:cs typeface="Arial MT"/>
              </a:rPr>
              <a:t>o</a:t>
            </a:r>
            <a:r>
              <a:rPr sz="1200" dirty="0">
                <a:solidFill>
                  <a:srgbClr val="1B1F2C"/>
                </a:solidFill>
                <a:latin typeface="Arial MT"/>
                <a:cs typeface="Arial MT"/>
              </a:rPr>
              <a:t>s</a:t>
            </a:r>
            <a:r>
              <a:rPr sz="1200" spc="-60" dirty="0">
                <a:solidFill>
                  <a:srgbClr val="1B1F2C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B1F2C"/>
                </a:solidFill>
                <a:latin typeface="Arial MT"/>
                <a:cs typeface="Arial MT"/>
              </a:rPr>
              <a:t>d</a:t>
            </a:r>
            <a:r>
              <a:rPr sz="1200" dirty="0">
                <a:solidFill>
                  <a:srgbClr val="1B1F2C"/>
                </a:solidFill>
                <a:latin typeface="Arial MT"/>
                <a:cs typeface="Arial MT"/>
              </a:rPr>
              <a:t>e</a:t>
            </a:r>
            <a:r>
              <a:rPr sz="1200" spc="-55" dirty="0">
                <a:solidFill>
                  <a:srgbClr val="1B1F2C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B1F2C"/>
                </a:solidFill>
                <a:latin typeface="Arial MT"/>
                <a:cs typeface="Arial MT"/>
              </a:rPr>
              <a:t>P</a:t>
            </a:r>
            <a:r>
              <a:rPr sz="1200" spc="-20" dirty="0">
                <a:solidFill>
                  <a:srgbClr val="1B1F2C"/>
                </a:solidFill>
                <a:latin typeface="Arial MT"/>
                <a:cs typeface="Arial MT"/>
              </a:rPr>
              <a:t>r</a:t>
            </a:r>
            <a:r>
              <a:rPr sz="1200" spc="-10" dirty="0">
                <a:solidFill>
                  <a:srgbClr val="1B1F2C"/>
                </a:solidFill>
                <a:latin typeface="Arial MT"/>
                <a:cs typeface="Arial MT"/>
              </a:rPr>
              <a:t>ueb</a:t>
            </a:r>
            <a:r>
              <a:rPr sz="1200" dirty="0">
                <a:solidFill>
                  <a:srgbClr val="1B1F2C"/>
                </a:solidFill>
                <a:latin typeface="Arial MT"/>
                <a:cs typeface="Arial MT"/>
              </a:rPr>
              <a:t>a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490958" y="2423125"/>
            <a:ext cx="1507490" cy="574675"/>
            <a:chOff x="5490958" y="2423125"/>
            <a:chExt cx="1507490" cy="574675"/>
          </a:xfrm>
        </p:grpSpPr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90958" y="2423125"/>
              <a:ext cx="1507263" cy="574606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541263" y="2455164"/>
              <a:ext cx="1409700" cy="472440"/>
            </a:xfrm>
            <a:custGeom>
              <a:avLst/>
              <a:gdLst/>
              <a:ahLst/>
              <a:cxnLst/>
              <a:rect l="l" t="t" r="r" b="b"/>
              <a:pathLst>
                <a:path w="1409700" h="472439">
                  <a:moveTo>
                    <a:pt x="1330325" y="0"/>
                  </a:moveTo>
                  <a:lnTo>
                    <a:pt x="78739" y="0"/>
                  </a:lnTo>
                  <a:lnTo>
                    <a:pt x="48133" y="6223"/>
                  </a:lnTo>
                  <a:lnTo>
                    <a:pt x="23113" y="23113"/>
                  </a:lnTo>
                  <a:lnTo>
                    <a:pt x="6223" y="48006"/>
                  </a:lnTo>
                  <a:lnTo>
                    <a:pt x="0" y="78612"/>
                  </a:lnTo>
                  <a:lnTo>
                    <a:pt x="0" y="393573"/>
                  </a:lnTo>
                  <a:lnTo>
                    <a:pt x="6223" y="424180"/>
                  </a:lnTo>
                  <a:lnTo>
                    <a:pt x="23113" y="449199"/>
                  </a:lnTo>
                  <a:lnTo>
                    <a:pt x="48133" y="466089"/>
                  </a:lnTo>
                  <a:lnTo>
                    <a:pt x="78739" y="472313"/>
                  </a:lnTo>
                  <a:lnTo>
                    <a:pt x="1330325" y="472313"/>
                  </a:lnTo>
                  <a:lnTo>
                    <a:pt x="1361059" y="466089"/>
                  </a:lnTo>
                  <a:lnTo>
                    <a:pt x="1386078" y="449199"/>
                  </a:lnTo>
                  <a:lnTo>
                    <a:pt x="1402968" y="424180"/>
                  </a:lnTo>
                  <a:lnTo>
                    <a:pt x="1409191" y="393573"/>
                  </a:lnTo>
                  <a:lnTo>
                    <a:pt x="1409191" y="78612"/>
                  </a:lnTo>
                  <a:lnTo>
                    <a:pt x="1402968" y="48006"/>
                  </a:lnTo>
                  <a:lnTo>
                    <a:pt x="1386078" y="23113"/>
                  </a:lnTo>
                  <a:lnTo>
                    <a:pt x="1361059" y="6223"/>
                  </a:lnTo>
                  <a:lnTo>
                    <a:pt x="1330325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541263" y="2455164"/>
              <a:ext cx="1409700" cy="472440"/>
            </a:xfrm>
            <a:custGeom>
              <a:avLst/>
              <a:gdLst/>
              <a:ahLst/>
              <a:cxnLst/>
              <a:rect l="l" t="t" r="r" b="b"/>
              <a:pathLst>
                <a:path w="1409700" h="472439">
                  <a:moveTo>
                    <a:pt x="0" y="78612"/>
                  </a:moveTo>
                  <a:lnTo>
                    <a:pt x="6223" y="48006"/>
                  </a:lnTo>
                  <a:lnTo>
                    <a:pt x="23113" y="23113"/>
                  </a:lnTo>
                  <a:lnTo>
                    <a:pt x="48133" y="6223"/>
                  </a:lnTo>
                  <a:lnTo>
                    <a:pt x="78739" y="0"/>
                  </a:lnTo>
                  <a:lnTo>
                    <a:pt x="1330325" y="0"/>
                  </a:lnTo>
                  <a:lnTo>
                    <a:pt x="1361059" y="6223"/>
                  </a:lnTo>
                  <a:lnTo>
                    <a:pt x="1386078" y="23113"/>
                  </a:lnTo>
                  <a:lnTo>
                    <a:pt x="1402968" y="48006"/>
                  </a:lnTo>
                  <a:lnTo>
                    <a:pt x="1409191" y="78612"/>
                  </a:lnTo>
                  <a:lnTo>
                    <a:pt x="1409191" y="393573"/>
                  </a:lnTo>
                  <a:lnTo>
                    <a:pt x="1402968" y="424180"/>
                  </a:lnTo>
                  <a:lnTo>
                    <a:pt x="1386078" y="449199"/>
                  </a:lnTo>
                  <a:lnTo>
                    <a:pt x="1361059" y="466089"/>
                  </a:lnTo>
                  <a:lnTo>
                    <a:pt x="1330325" y="472313"/>
                  </a:lnTo>
                  <a:lnTo>
                    <a:pt x="78739" y="472313"/>
                  </a:lnTo>
                  <a:lnTo>
                    <a:pt x="48133" y="466089"/>
                  </a:lnTo>
                  <a:lnTo>
                    <a:pt x="23113" y="449199"/>
                  </a:lnTo>
                  <a:lnTo>
                    <a:pt x="6223" y="424180"/>
                  </a:lnTo>
                  <a:lnTo>
                    <a:pt x="0" y="393573"/>
                  </a:lnTo>
                  <a:lnTo>
                    <a:pt x="0" y="78612"/>
                  </a:lnTo>
                  <a:close/>
                </a:path>
              </a:pathLst>
            </a:custGeom>
            <a:ln w="3657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749290" y="2580843"/>
            <a:ext cx="99631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1B1F2C"/>
                </a:solidFill>
                <a:latin typeface="Arial MT"/>
                <a:cs typeface="Arial MT"/>
              </a:rPr>
              <a:t>Entrenamiento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319744" y="2423125"/>
            <a:ext cx="1506220" cy="574675"/>
            <a:chOff x="7319744" y="2423125"/>
            <a:chExt cx="1506220" cy="574675"/>
          </a:xfrm>
        </p:grpSpPr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19744" y="2423125"/>
              <a:ext cx="1505766" cy="574606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370063" y="2455164"/>
              <a:ext cx="1409700" cy="472440"/>
            </a:xfrm>
            <a:custGeom>
              <a:avLst/>
              <a:gdLst/>
              <a:ahLst/>
              <a:cxnLst/>
              <a:rect l="l" t="t" r="r" b="b"/>
              <a:pathLst>
                <a:path w="1409700" h="472439">
                  <a:moveTo>
                    <a:pt x="1330325" y="0"/>
                  </a:moveTo>
                  <a:lnTo>
                    <a:pt x="78739" y="0"/>
                  </a:lnTo>
                  <a:lnTo>
                    <a:pt x="48132" y="6223"/>
                  </a:lnTo>
                  <a:lnTo>
                    <a:pt x="23113" y="23113"/>
                  </a:lnTo>
                  <a:lnTo>
                    <a:pt x="6222" y="48006"/>
                  </a:lnTo>
                  <a:lnTo>
                    <a:pt x="0" y="78612"/>
                  </a:lnTo>
                  <a:lnTo>
                    <a:pt x="0" y="393573"/>
                  </a:lnTo>
                  <a:lnTo>
                    <a:pt x="6222" y="424180"/>
                  </a:lnTo>
                  <a:lnTo>
                    <a:pt x="23113" y="449199"/>
                  </a:lnTo>
                  <a:lnTo>
                    <a:pt x="48132" y="466089"/>
                  </a:lnTo>
                  <a:lnTo>
                    <a:pt x="78739" y="472313"/>
                  </a:lnTo>
                  <a:lnTo>
                    <a:pt x="1330325" y="472313"/>
                  </a:lnTo>
                  <a:lnTo>
                    <a:pt x="1361058" y="466089"/>
                  </a:lnTo>
                  <a:lnTo>
                    <a:pt x="1386077" y="449199"/>
                  </a:lnTo>
                  <a:lnTo>
                    <a:pt x="1402968" y="424180"/>
                  </a:lnTo>
                  <a:lnTo>
                    <a:pt x="1409191" y="393573"/>
                  </a:lnTo>
                  <a:lnTo>
                    <a:pt x="1409191" y="78612"/>
                  </a:lnTo>
                  <a:lnTo>
                    <a:pt x="1402968" y="48006"/>
                  </a:lnTo>
                  <a:lnTo>
                    <a:pt x="1386077" y="23113"/>
                  </a:lnTo>
                  <a:lnTo>
                    <a:pt x="1361058" y="6223"/>
                  </a:lnTo>
                  <a:lnTo>
                    <a:pt x="1330325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370063" y="2455164"/>
              <a:ext cx="1409700" cy="472440"/>
            </a:xfrm>
            <a:custGeom>
              <a:avLst/>
              <a:gdLst/>
              <a:ahLst/>
              <a:cxnLst/>
              <a:rect l="l" t="t" r="r" b="b"/>
              <a:pathLst>
                <a:path w="1409700" h="472439">
                  <a:moveTo>
                    <a:pt x="0" y="78612"/>
                  </a:moveTo>
                  <a:lnTo>
                    <a:pt x="6222" y="48006"/>
                  </a:lnTo>
                  <a:lnTo>
                    <a:pt x="23113" y="23113"/>
                  </a:lnTo>
                  <a:lnTo>
                    <a:pt x="48132" y="6223"/>
                  </a:lnTo>
                  <a:lnTo>
                    <a:pt x="78739" y="0"/>
                  </a:lnTo>
                  <a:lnTo>
                    <a:pt x="1330325" y="0"/>
                  </a:lnTo>
                  <a:lnTo>
                    <a:pt x="1361058" y="6223"/>
                  </a:lnTo>
                  <a:lnTo>
                    <a:pt x="1386077" y="23113"/>
                  </a:lnTo>
                  <a:lnTo>
                    <a:pt x="1402968" y="48006"/>
                  </a:lnTo>
                  <a:lnTo>
                    <a:pt x="1409191" y="78612"/>
                  </a:lnTo>
                  <a:lnTo>
                    <a:pt x="1409191" y="393573"/>
                  </a:lnTo>
                  <a:lnTo>
                    <a:pt x="1402968" y="424180"/>
                  </a:lnTo>
                  <a:lnTo>
                    <a:pt x="1386077" y="449199"/>
                  </a:lnTo>
                  <a:lnTo>
                    <a:pt x="1361058" y="466089"/>
                  </a:lnTo>
                  <a:lnTo>
                    <a:pt x="1330325" y="472313"/>
                  </a:lnTo>
                  <a:lnTo>
                    <a:pt x="78739" y="472313"/>
                  </a:lnTo>
                  <a:lnTo>
                    <a:pt x="48132" y="466089"/>
                  </a:lnTo>
                  <a:lnTo>
                    <a:pt x="23113" y="449199"/>
                  </a:lnTo>
                  <a:lnTo>
                    <a:pt x="6222" y="424180"/>
                  </a:lnTo>
                  <a:lnTo>
                    <a:pt x="0" y="393573"/>
                  </a:lnTo>
                  <a:lnTo>
                    <a:pt x="0" y="78612"/>
                  </a:lnTo>
                  <a:close/>
                </a:path>
              </a:pathLst>
            </a:custGeom>
            <a:ln w="3657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600315" y="2485136"/>
            <a:ext cx="961390" cy="38671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01295" marR="5080" indent="-189230">
              <a:lnSpc>
                <a:spcPts val="1400"/>
              </a:lnSpc>
              <a:spcBef>
                <a:spcPts val="180"/>
              </a:spcBef>
            </a:pPr>
            <a:r>
              <a:rPr sz="1200" spc="-10" dirty="0">
                <a:solidFill>
                  <a:srgbClr val="1B1F2C"/>
                </a:solidFill>
                <a:latin typeface="Arial MT"/>
                <a:cs typeface="Arial MT"/>
              </a:rPr>
              <a:t>E</a:t>
            </a:r>
            <a:r>
              <a:rPr sz="1200" spc="-25" dirty="0">
                <a:solidFill>
                  <a:srgbClr val="1B1F2C"/>
                </a:solidFill>
                <a:latin typeface="Arial MT"/>
                <a:cs typeface="Arial MT"/>
              </a:rPr>
              <a:t>v</a:t>
            </a:r>
            <a:r>
              <a:rPr sz="1200" spc="-15" dirty="0">
                <a:solidFill>
                  <a:srgbClr val="1B1F2C"/>
                </a:solidFill>
                <a:latin typeface="Arial MT"/>
                <a:cs typeface="Arial MT"/>
              </a:rPr>
              <a:t>a</a:t>
            </a:r>
            <a:r>
              <a:rPr sz="1200" spc="-20" dirty="0">
                <a:solidFill>
                  <a:srgbClr val="1B1F2C"/>
                </a:solidFill>
                <a:latin typeface="Arial MT"/>
                <a:cs typeface="Arial MT"/>
              </a:rPr>
              <a:t>l</a:t>
            </a:r>
            <a:r>
              <a:rPr sz="1200" spc="-15" dirty="0">
                <a:solidFill>
                  <a:srgbClr val="1B1F2C"/>
                </a:solidFill>
                <a:latin typeface="Arial MT"/>
                <a:cs typeface="Arial MT"/>
              </a:rPr>
              <a:t>uac</a:t>
            </a:r>
            <a:r>
              <a:rPr sz="1200" spc="-20" dirty="0">
                <a:solidFill>
                  <a:srgbClr val="1B1F2C"/>
                </a:solidFill>
                <a:latin typeface="Arial MT"/>
                <a:cs typeface="Arial MT"/>
              </a:rPr>
              <a:t>i</a:t>
            </a:r>
            <a:r>
              <a:rPr sz="1200" spc="-15" dirty="0">
                <a:solidFill>
                  <a:srgbClr val="1B1F2C"/>
                </a:solidFill>
                <a:latin typeface="Arial MT"/>
                <a:cs typeface="Arial MT"/>
              </a:rPr>
              <a:t>ó</a:t>
            </a:r>
            <a:r>
              <a:rPr sz="1200" spc="-5" dirty="0">
                <a:solidFill>
                  <a:srgbClr val="1B1F2C"/>
                </a:solidFill>
                <a:latin typeface="Arial MT"/>
                <a:cs typeface="Arial MT"/>
              </a:rPr>
              <a:t>n</a:t>
            </a:r>
            <a:r>
              <a:rPr sz="1200" spc="-55" dirty="0">
                <a:solidFill>
                  <a:srgbClr val="1B1F2C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1B1F2C"/>
                </a:solidFill>
                <a:latin typeface="Arial MT"/>
                <a:cs typeface="Arial MT"/>
              </a:rPr>
              <a:t>de  </a:t>
            </a:r>
            <a:r>
              <a:rPr sz="1200" spc="-25" dirty="0">
                <a:solidFill>
                  <a:srgbClr val="1B1F2C"/>
                </a:solidFill>
                <a:latin typeface="Arial MT"/>
                <a:cs typeface="Arial MT"/>
              </a:rPr>
              <a:t>Modelos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7319744" y="4180297"/>
            <a:ext cx="1506220" cy="574675"/>
            <a:chOff x="7319744" y="4180297"/>
            <a:chExt cx="1506220" cy="574675"/>
          </a:xfrm>
        </p:grpSpPr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19744" y="4180297"/>
              <a:ext cx="1505766" cy="574606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7370063" y="4212336"/>
              <a:ext cx="1409700" cy="472440"/>
            </a:xfrm>
            <a:custGeom>
              <a:avLst/>
              <a:gdLst/>
              <a:ahLst/>
              <a:cxnLst/>
              <a:rect l="l" t="t" r="r" b="b"/>
              <a:pathLst>
                <a:path w="1409700" h="472439">
                  <a:moveTo>
                    <a:pt x="1330325" y="0"/>
                  </a:moveTo>
                  <a:lnTo>
                    <a:pt x="78739" y="0"/>
                  </a:lnTo>
                  <a:lnTo>
                    <a:pt x="48132" y="6184"/>
                  </a:lnTo>
                  <a:lnTo>
                    <a:pt x="23113" y="23050"/>
                  </a:lnTo>
                  <a:lnTo>
                    <a:pt x="6222" y="48082"/>
                  </a:lnTo>
                  <a:lnTo>
                    <a:pt x="0" y="78727"/>
                  </a:lnTo>
                  <a:lnTo>
                    <a:pt x="0" y="393611"/>
                  </a:lnTo>
                  <a:lnTo>
                    <a:pt x="6222" y="424256"/>
                  </a:lnTo>
                  <a:lnTo>
                    <a:pt x="23113" y="449275"/>
                  </a:lnTo>
                  <a:lnTo>
                    <a:pt x="48132" y="466153"/>
                  </a:lnTo>
                  <a:lnTo>
                    <a:pt x="78739" y="472338"/>
                  </a:lnTo>
                  <a:lnTo>
                    <a:pt x="1330325" y="472338"/>
                  </a:lnTo>
                  <a:lnTo>
                    <a:pt x="1361058" y="466153"/>
                  </a:lnTo>
                  <a:lnTo>
                    <a:pt x="1386077" y="449275"/>
                  </a:lnTo>
                  <a:lnTo>
                    <a:pt x="1402968" y="424256"/>
                  </a:lnTo>
                  <a:lnTo>
                    <a:pt x="1409191" y="393611"/>
                  </a:lnTo>
                  <a:lnTo>
                    <a:pt x="1409191" y="78727"/>
                  </a:lnTo>
                  <a:lnTo>
                    <a:pt x="1402968" y="48082"/>
                  </a:lnTo>
                  <a:lnTo>
                    <a:pt x="1386077" y="23050"/>
                  </a:lnTo>
                  <a:lnTo>
                    <a:pt x="1361058" y="6184"/>
                  </a:lnTo>
                  <a:lnTo>
                    <a:pt x="1330325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370063" y="4212336"/>
              <a:ext cx="1409700" cy="472440"/>
            </a:xfrm>
            <a:custGeom>
              <a:avLst/>
              <a:gdLst/>
              <a:ahLst/>
              <a:cxnLst/>
              <a:rect l="l" t="t" r="r" b="b"/>
              <a:pathLst>
                <a:path w="1409700" h="472439">
                  <a:moveTo>
                    <a:pt x="0" y="78727"/>
                  </a:moveTo>
                  <a:lnTo>
                    <a:pt x="6222" y="48082"/>
                  </a:lnTo>
                  <a:lnTo>
                    <a:pt x="23113" y="23050"/>
                  </a:lnTo>
                  <a:lnTo>
                    <a:pt x="48132" y="6184"/>
                  </a:lnTo>
                  <a:lnTo>
                    <a:pt x="78739" y="0"/>
                  </a:lnTo>
                  <a:lnTo>
                    <a:pt x="1330325" y="0"/>
                  </a:lnTo>
                  <a:lnTo>
                    <a:pt x="1361058" y="6184"/>
                  </a:lnTo>
                  <a:lnTo>
                    <a:pt x="1386077" y="23050"/>
                  </a:lnTo>
                  <a:lnTo>
                    <a:pt x="1402968" y="48082"/>
                  </a:lnTo>
                  <a:lnTo>
                    <a:pt x="1409191" y="78727"/>
                  </a:lnTo>
                  <a:lnTo>
                    <a:pt x="1409191" y="393611"/>
                  </a:lnTo>
                  <a:lnTo>
                    <a:pt x="1402968" y="424256"/>
                  </a:lnTo>
                  <a:lnTo>
                    <a:pt x="1386077" y="449275"/>
                  </a:lnTo>
                  <a:lnTo>
                    <a:pt x="1361058" y="466153"/>
                  </a:lnTo>
                  <a:lnTo>
                    <a:pt x="1330325" y="472338"/>
                  </a:lnTo>
                  <a:lnTo>
                    <a:pt x="78739" y="472338"/>
                  </a:lnTo>
                  <a:lnTo>
                    <a:pt x="48132" y="466153"/>
                  </a:lnTo>
                  <a:lnTo>
                    <a:pt x="23113" y="449275"/>
                  </a:lnTo>
                  <a:lnTo>
                    <a:pt x="6222" y="424256"/>
                  </a:lnTo>
                  <a:lnTo>
                    <a:pt x="0" y="393611"/>
                  </a:lnTo>
                  <a:lnTo>
                    <a:pt x="0" y="78727"/>
                  </a:lnTo>
                  <a:close/>
                </a:path>
              </a:pathLst>
            </a:custGeom>
            <a:ln w="3657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575042" y="4245355"/>
            <a:ext cx="1006475" cy="38671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59079" marR="5080" indent="-247015">
              <a:lnSpc>
                <a:spcPts val="1400"/>
              </a:lnSpc>
              <a:spcBef>
                <a:spcPts val="180"/>
              </a:spcBef>
            </a:pPr>
            <a:r>
              <a:rPr sz="1200" spc="-20" dirty="0">
                <a:solidFill>
                  <a:srgbClr val="1B1F2C"/>
                </a:solidFill>
                <a:latin typeface="Arial MT"/>
                <a:cs typeface="Arial MT"/>
              </a:rPr>
              <a:t>Despliegue</a:t>
            </a:r>
            <a:r>
              <a:rPr sz="1200" spc="-60" dirty="0">
                <a:solidFill>
                  <a:srgbClr val="1B1F2C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1B1F2C"/>
                </a:solidFill>
                <a:latin typeface="Arial MT"/>
                <a:cs typeface="Arial MT"/>
              </a:rPr>
              <a:t>del </a:t>
            </a:r>
            <a:r>
              <a:rPr sz="1200" spc="-320" dirty="0">
                <a:solidFill>
                  <a:srgbClr val="1B1F2C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1B1F2C"/>
                </a:solidFill>
                <a:latin typeface="Arial MT"/>
                <a:cs typeface="Arial MT"/>
              </a:rPr>
              <a:t>Modelo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662427" y="1674876"/>
            <a:ext cx="5534025" cy="2684145"/>
            <a:chOff x="2662427" y="1674876"/>
            <a:chExt cx="5534025" cy="2684145"/>
          </a:xfrm>
        </p:grpSpPr>
        <p:pic>
          <p:nvPicPr>
            <p:cNvPr id="42" name="object 4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37559" y="2581656"/>
              <a:ext cx="502920" cy="252983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83279" y="2648712"/>
              <a:ext cx="330581" cy="80517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76444" y="2581656"/>
              <a:ext cx="588263" cy="252983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5459857" y="2648711"/>
              <a:ext cx="81280" cy="80645"/>
            </a:xfrm>
            <a:custGeom>
              <a:avLst/>
              <a:gdLst/>
              <a:ahLst/>
              <a:cxnLst/>
              <a:rect l="l" t="t" r="r" b="b"/>
              <a:pathLst>
                <a:path w="81279" h="80644">
                  <a:moveTo>
                    <a:pt x="81153" y="40259"/>
                  </a:moveTo>
                  <a:lnTo>
                    <a:pt x="54229" y="26924"/>
                  </a:lnTo>
                  <a:lnTo>
                    <a:pt x="0" y="0"/>
                  </a:lnTo>
                  <a:lnTo>
                    <a:pt x="0" y="80518"/>
                  </a:lnTo>
                  <a:lnTo>
                    <a:pt x="54229" y="53594"/>
                  </a:lnTo>
                  <a:lnTo>
                    <a:pt x="81153" y="40259"/>
                  </a:lnTo>
                  <a:close/>
                </a:path>
              </a:pathLst>
            </a:custGeom>
            <a:solidFill>
              <a:srgbClr val="1B1F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05243" y="2581656"/>
              <a:ext cx="588264" cy="25298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6950964" y="2648711"/>
              <a:ext cx="419100" cy="80645"/>
            </a:xfrm>
            <a:custGeom>
              <a:avLst/>
              <a:gdLst/>
              <a:ahLst/>
              <a:cxnLst/>
              <a:rect l="l" t="t" r="r" b="b"/>
              <a:pathLst>
                <a:path w="419100" h="80644">
                  <a:moveTo>
                    <a:pt x="418846" y="40259"/>
                  </a:moveTo>
                  <a:lnTo>
                    <a:pt x="391922" y="26924"/>
                  </a:lnTo>
                  <a:lnTo>
                    <a:pt x="337693" y="0"/>
                  </a:lnTo>
                  <a:lnTo>
                    <a:pt x="337693" y="26847"/>
                  </a:lnTo>
                  <a:lnTo>
                    <a:pt x="0" y="26847"/>
                  </a:lnTo>
                  <a:lnTo>
                    <a:pt x="0" y="53594"/>
                  </a:lnTo>
                  <a:lnTo>
                    <a:pt x="337693" y="53594"/>
                  </a:lnTo>
                  <a:lnTo>
                    <a:pt x="337693" y="80518"/>
                  </a:lnTo>
                  <a:lnTo>
                    <a:pt x="391922" y="53594"/>
                  </a:lnTo>
                  <a:lnTo>
                    <a:pt x="418846" y="40259"/>
                  </a:lnTo>
                  <a:close/>
                </a:path>
              </a:pathLst>
            </a:custGeom>
            <a:solidFill>
              <a:srgbClr val="1B1F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76444" y="1743456"/>
              <a:ext cx="3119628" cy="853439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5122164" y="1771395"/>
              <a:ext cx="2991485" cy="680720"/>
            </a:xfrm>
            <a:custGeom>
              <a:avLst/>
              <a:gdLst/>
              <a:ahLst/>
              <a:cxnLst/>
              <a:rect l="l" t="t" r="r" b="b"/>
              <a:pathLst>
                <a:path w="2991484" h="680719">
                  <a:moveTo>
                    <a:pt x="2991358" y="599440"/>
                  </a:moveTo>
                  <a:lnTo>
                    <a:pt x="2964434" y="599440"/>
                  </a:lnTo>
                  <a:lnTo>
                    <a:pt x="2964434" y="26543"/>
                  </a:lnTo>
                  <a:lnTo>
                    <a:pt x="2964434" y="13081"/>
                  </a:lnTo>
                  <a:lnTo>
                    <a:pt x="2937383" y="13081"/>
                  </a:lnTo>
                  <a:lnTo>
                    <a:pt x="2937383" y="12700"/>
                  </a:lnTo>
                  <a:lnTo>
                    <a:pt x="2964434" y="12700"/>
                  </a:lnTo>
                  <a:lnTo>
                    <a:pt x="2964434" y="5080"/>
                  </a:lnTo>
                  <a:lnTo>
                    <a:pt x="2961386" y="5080"/>
                  </a:lnTo>
                  <a:lnTo>
                    <a:pt x="2961386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12700"/>
                  </a:lnTo>
                  <a:lnTo>
                    <a:pt x="0" y="26670"/>
                  </a:lnTo>
                  <a:lnTo>
                    <a:pt x="2937383" y="26670"/>
                  </a:lnTo>
                  <a:lnTo>
                    <a:pt x="2937383" y="599440"/>
                  </a:lnTo>
                  <a:lnTo>
                    <a:pt x="2910332" y="599440"/>
                  </a:lnTo>
                  <a:lnTo>
                    <a:pt x="2950845" y="680466"/>
                  </a:lnTo>
                  <a:lnTo>
                    <a:pt x="2984627" y="612902"/>
                  </a:lnTo>
                  <a:lnTo>
                    <a:pt x="2991358" y="599440"/>
                  </a:lnTo>
                  <a:close/>
                </a:path>
              </a:pathLst>
            </a:custGeom>
            <a:solidFill>
              <a:srgbClr val="1B1F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17336" y="2819400"/>
              <a:ext cx="2010156" cy="422148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6280912" y="2927603"/>
              <a:ext cx="1804035" cy="251460"/>
            </a:xfrm>
            <a:custGeom>
              <a:avLst/>
              <a:gdLst/>
              <a:ahLst/>
              <a:cxnLst/>
              <a:rect l="l" t="t" r="r" b="b"/>
              <a:pathLst>
                <a:path w="1804034" h="251460">
                  <a:moveTo>
                    <a:pt x="1803781" y="1397"/>
                  </a:moveTo>
                  <a:lnTo>
                    <a:pt x="1776730" y="0"/>
                  </a:lnTo>
                  <a:lnTo>
                    <a:pt x="1759585" y="36068"/>
                  </a:lnTo>
                  <a:lnTo>
                    <a:pt x="1721739" y="66294"/>
                  </a:lnTo>
                  <a:lnTo>
                    <a:pt x="1685798" y="86360"/>
                  </a:lnTo>
                  <a:lnTo>
                    <a:pt x="1641729" y="105918"/>
                  </a:lnTo>
                  <a:lnTo>
                    <a:pt x="1590167" y="124841"/>
                  </a:lnTo>
                  <a:lnTo>
                    <a:pt x="1532255" y="142494"/>
                  </a:lnTo>
                  <a:lnTo>
                    <a:pt x="1468755" y="159131"/>
                  </a:lnTo>
                  <a:lnTo>
                    <a:pt x="1399921" y="174244"/>
                  </a:lnTo>
                  <a:lnTo>
                    <a:pt x="1326642" y="187579"/>
                  </a:lnTo>
                  <a:lnTo>
                    <a:pt x="1288796" y="193675"/>
                  </a:lnTo>
                  <a:lnTo>
                    <a:pt x="1249934" y="199263"/>
                  </a:lnTo>
                  <a:lnTo>
                    <a:pt x="1210183" y="204343"/>
                  </a:lnTo>
                  <a:lnTo>
                    <a:pt x="1169924" y="208915"/>
                  </a:lnTo>
                  <a:lnTo>
                    <a:pt x="1129030" y="212979"/>
                  </a:lnTo>
                  <a:lnTo>
                    <a:pt x="1087755" y="216408"/>
                  </a:lnTo>
                  <a:lnTo>
                    <a:pt x="1045845" y="219329"/>
                  </a:lnTo>
                  <a:lnTo>
                    <a:pt x="1003808" y="221615"/>
                  </a:lnTo>
                  <a:lnTo>
                    <a:pt x="961263" y="223266"/>
                  </a:lnTo>
                  <a:lnTo>
                    <a:pt x="918718" y="224155"/>
                  </a:lnTo>
                  <a:lnTo>
                    <a:pt x="888542" y="224434"/>
                  </a:lnTo>
                  <a:lnTo>
                    <a:pt x="833882" y="224409"/>
                  </a:lnTo>
                  <a:lnTo>
                    <a:pt x="791337" y="223520"/>
                  </a:lnTo>
                  <a:lnTo>
                    <a:pt x="706755" y="219583"/>
                  </a:lnTo>
                  <a:lnTo>
                    <a:pt x="623824" y="213233"/>
                  </a:lnTo>
                  <a:lnTo>
                    <a:pt x="542544" y="204597"/>
                  </a:lnTo>
                  <a:lnTo>
                    <a:pt x="502920" y="199390"/>
                  </a:lnTo>
                  <a:lnTo>
                    <a:pt x="464185" y="193802"/>
                  </a:lnTo>
                  <a:lnTo>
                    <a:pt x="426085" y="187706"/>
                  </a:lnTo>
                  <a:lnTo>
                    <a:pt x="352933" y="174498"/>
                  </a:lnTo>
                  <a:lnTo>
                    <a:pt x="284226" y="159258"/>
                  </a:lnTo>
                  <a:lnTo>
                    <a:pt x="220472" y="142748"/>
                  </a:lnTo>
                  <a:lnTo>
                    <a:pt x="162560" y="125095"/>
                  </a:lnTo>
                  <a:lnTo>
                    <a:pt x="110998" y="106172"/>
                  </a:lnTo>
                  <a:lnTo>
                    <a:pt x="66802" y="86487"/>
                  </a:lnTo>
                  <a:lnTo>
                    <a:pt x="33528" y="68072"/>
                  </a:lnTo>
                  <a:lnTo>
                    <a:pt x="33020" y="68072"/>
                  </a:lnTo>
                  <a:lnTo>
                    <a:pt x="30607" y="66294"/>
                  </a:lnTo>
                  <a:lnTo>
                    <a:pt x="31115" y="66294"/>
                  </a:lnTo>
                  <a:lnTo>
                    <a:pt x="22733" y="58420"/>
                  </a:lnTo>
                  <a:lnTo>
                    <a:pt x="0" y="74168"/>
                  </a:lnTo>
                  <a:lnTo>
                    <a:pt x="15240" y="88392"/>
                  </a:lnTo>
                  <a:lnTo>
                    <a:pt x="35179" y="100203"/>
                  </a:lnTo>
                  <a:lnTo>
                    <a:pt x="77470" y="121285"/>
                  </a:lnTo>
                  <a:lnTo>
                    <a:pt x="127127" y="141097"/>
                  </a:lnTo>
                  <a:lnTo>
                    <a:pt x="183134" y="159893"/>
                  </a:lnTo>
                  <a:lnTo>
                    <a:pt x="245237" y="177292"/>
                  </a:lnTo>
                  <a:lnTo>
                    <a:pt x="312407" y="193421"/>
                  </a:lnTo>
                  <a:lnTo>
                    <a:pt x="384302" y="207899"/>
                  </a:lnTo>
                  <a:lnTo>
                    <a:pt x="421894" y="214503"/>
                  </a:lnTo>
                  <a:lnTo>
                    <a:pt x="460375" y="220599"/>
                  </a:lnTo>
                  <a:lnTo>
                    <a:pt x="499491" y="226060"/>
                  </a:lnTo>
                  <a:lnTo>
                    <a:pt x="539496" y="231267"/>
                  </a:lnTo>
                  <a:lnTo>
                    <a:pt x="580136" y="235839"/>
                  </a:lnTo>
                  <a:lnTo>
                    <a:pt x="621538" y="240030"/>
                  </a:lnTo>
                  <a:lnTo>
                    <a:pt x="663321" y="243459"/>
                  </a:lnTo>
                  <a:lnTo>
                    <a:pt x="705358" y="246380"/>
                  </a:lnTo>
                  <a:lnTo>
                    <a:pt x="747903" y="248666"/>
                  </a:lnTo>
                  <a:lnTo>
                    <a:pt x="790702" y="250444"/>
                  </a:lnTo>
                  <a:lnTo>
                    <a:pt x="833755" y="251333"/>
                  </a:lnTo>
                  <a:lnTo>
                    <a:pt x="876427" y="251460"/>
                  </a:lnTo>
                  <a:lnTo>
                    <a:pt x="919353" y="251079"/>
                  </a:lnTo>
                  <a:lnTo>
                    <a:pt x="962279" y="250063"/>
                  </a:lnTo>
                  <a:lnTo>
                    <a:pt x="1005205" y="248539"/>
                  </a:lnTo>
                  <a:lnTo>
                    <a:pt x="1047750" y="246126"/>
                  </a:lnTo>
                  <a:lnTo>
                    <a:pt x="1089787" y="243205"/>
                  </a:lnTo>
                  <a:lnTo>
                    <a:pt x="1131697" y="239776"/>
                  </a:lnTo>
                  <a:lnTo>
                    <a:pt x="1172972" y="235712"/>
                  </a:lnTo>
                  <a:lnTo>
                    <a:pt x="1213612" y="231013"/>
                  </a:lnTo>
                  <a:lnTo>
                    <a:pt x="1253744" y="226060"/>
                  </a:lnTo>
                  <a:lnTo>
                    <a:pt x="1331341" y="214249"/>
                  </a:lnTo>
                  <a:lnTo>
                    <a:pt x="1368933" y="207645"/>
                  </a:lnTo>
                  <a:lnTo>
                    <a:pt x="1440942" y="193040"/>
                  </a:lnTo>
                  <a:lnTo>
                    <a:pt x="1508125" y="176911"/>
                  </a:lnTo>
                  <a:lnTo>
                    <a:pt x="1570355" y="159512"/>
                  </a:lnTo>
                  <a:lnTo>
                    <a:pt x="1626489" y="140589"/>
                  </a:lnTo>
                  <a:lnTo>
                    <a:pt x="1676146" y="120777"/>
                  </a:lnTo>
                  <a:lnTo>
                    <a:pt x="1718564" y="99568"/>
                  </a:lnTo>
                  <a:lnTo>
                    <a:pt x="1753489" y="77216"/>
                  </a:lnTo>
                  <a:lnTo>
                    <a:pt x="1785239" y="47625"/>
                  </a:lnTo>
                  <a:lnTo>
                    <a:pt x="1803527" y="6985"/>
                  </a:lnTo>
                  <a:lnTo>
                    <a:pt x="1803781" y="1397"/>
                  </a:lnTo>
                  <a:close/>
                </a:path>
              </a:pathLst>
            </a:custGeom>
            <a:solidFill>
              <a:srgbClr val="1B1F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43827" y="2929001"/>
              <a:ext cx="79501" cy="89534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946136" y="2900172"/>
              <a:ext cx="249935" cy="1458468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8031480" y="2927616"/>
              <a:ext cx="80645" cy="1285240"/>
            </a:xfrm>
            <a:custGeom>
              <a:avLst/>
              <a:gdLst/>
              <a:ahLst/>
              <a:cxnLst/>
              <a:rect l="l" t="t" r="r" b="b"/>
              <a:pathLst>
                <a:path w="80645" h="1285239">
                  <a:moveTo>
                    <a:pt x="80645" y="1203591"/>
                  </a:moveTo>
                  <a:lnTo>
                    <a:pt x="53797" y="1203591"/>
                  </a:lnTo>
                  <a:lnTo>
                    <a:pt x="53797" y="0"/>
                  </a:lnTo>
                  <a:lnTo>
                    <a:pt x="26924" y="0"/>
                  </a:lnTo>
                  <a:lnTo>
                    <a:pt x="26924" y="1203591"/>
                  </a:lnTo>
                  <a:lnTo>
                    <a:pt x="0" y="1203591"/>
                  </a:lnTo>
                  <a:lnTo>
                    <a:pt x="40386" y="1284681"/>
                  </a:lnTo>
                  <a:lnTo>
                    <a:pt x="73914" y="1217104"/>
                  </a:lnTo>
                  <a:lnTo>
                    <a:pt x="80645" y="1203591"/>
                  </a:lnTo>
                  <a:close/>
                </a:path>
              </a:pathLst>
            </a:custGeom>
            <a:solidFill>
              <a:srgbClr val="1B1F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662427" y="1674876"/>
              <a:ext cx="1173479" cy="841248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2706624" y="1743455"/>
              <a:ext cx="1005840" cy="708660"/>
            </a:xfrm>
            <a:custGeom>
              <a:avLst/>
              <a:gdLst/>
              <a:ahLst/>
              <a:cxnLst/>
              <a:rect l="l" t="t" r="r" b="b"/>
              <a:pathLst>
                <a:path w="1005839" h="708660">
                  <a:moveTo>
                    <a:pt x="1005713" y="40513"/>
                  </a:moveTo>
                  <a:lnTo>
                    <a:pt x="978535" y="26924"/>
                  </a:lnTo>
                  <a:lnTo>
                    <a:pt x="924560" y="0"/>
                  </a:lnTo>
                  <a:lnTo>
                    <a:pt x="924560" y="26924"/>
                  </a:lnTo>
                  <a:lnTo>
                    <a:pt x="6096" y="26924"/>
                  </a:lnTo>
                  <a:lnTo>
                    <a:pt x="0" y="33020"/>
                  </a:lnTo>
                  <a:lnTo>
                    <a:pt x="0" y="708660"/>
                  </a:lnTo>
                  <a:lnTo>
                    <a:pt x="27051" y="708660"/>
                  </a:lnTo>
                  <a:lnTo>
                    <a:pt x="27051" y="53975"/>
                  </a:lnTo>
                  <a:lnTo>
                    <a:pt x="924496" y="53975"/>
                  </a:lnTo>
                  <a:lnTo>
                    <a:pt x="924496" y="40513"/>
                  </a:lnTo>
                  <a:lnTo>
                    <a:pt x="924560" y="81026"/>
                  </a:lnTo>
                  <a:lnTo>
                    <a:pt x="978789" y="53975"/>
                  </a:lnTo>
                  <a:lnTo>
                    <a:pt x="1005713" y="40513"/>
                  </a:lnTo>
                  <a:close/>
                </a:path>
              </a:pathLst>
            </a:custGeom>
            <a:solidFill>
              <a:srgbClr val="1B1F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6558788" y="3321761"/>
            <a:ext cx="1045844" cy="387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25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Ajuste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d</a:t>
            </a:r>
            <a:r>
              <a:rPr sz="1200" dirty="0">
                <a:latin typeface="Arial MT"/>
                <a:cs typeface="Arial MT"/>
              </a:rPr>
              <a:t>e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H</a:t>
            </a:r>
            <a:r>
              <a:rPr sz="1200" spc="-15" dirty="0">
                <a:latin typeface="Arial MT"/>
                <a:cs typeface="Arial MT"/>
              </a:rPr>
              <a:t>i</a:t>
            </a:r>
            <a:r>
              <a:rPr sz="1200" spc="-10" dirty="0">
                <a:latin typeface="Arial MT"/>
                <a:cs typeface="Arial MT"/>
              </a:rPr>
              <a:t>pe</a:t>
            </a:r>
            <a:r>
              <a:rPr sz="1200" dirty="0">
                <a:latin typeface="Arial MT"/>
                <a:cs typeface="Arial MT"/>
              </a:rPr>
              <a:t>r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425"/>
              </a:lnSpc>
            </a:pPr>
            <a:r>
              <a:rPr sz="1200" spc="-25" dirty="0">
                <a:latin typeface="Arial MT"/>
                <a:cs typeface="Arial MT"/>
              </a:rPr>
              <a:t>Parámetros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58" name="object 5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337804" y="161544"/>
            <a:ext cx="486155" cy="50444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37804" y="161544"/>
            <a:ext cx="486155" cy="50444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93114" y="628015"/>
            <a:ext cx="66059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Métricas</a:t>
            </a:r>
            <a:r>
              <a:rPr spc="-270" dirty="0"/>
              <a:t> </a:t>
            </a:r>
            <a:r>
              <a:rPr spc="-100" dirty="0"/>
              <a:t>de</a:t>
            </a:r>
            <a:r>
              <a:rPr spc="-385" dirty="0"/>
              <a:t> </a:t>
            </a:r>
            <a:r>
              <a:rPr spc="-170" dirty="0"/>
              <a:t>Evaluación</a:t>
            </a:r>
            <a:r>
              <a:rPr spc="-405" dirty="0"/>
              <a:t> </a:t>
            </a:r>
            <a:r>
              <a:rPr spc="-100" dirty="0"/>
              <a:t>de</a:t>
            </a:r>
            <a:r>
              <a:rPr spc="-570" dirty="0"/>
              <a:t> </a:t>
            </a:r>
            <a:r>
              <a:rPr spc="-180" dirty="0"/>
              <a:t>Clasificación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4552" y="1424940"/>
            <a:ext cx="8154894" cy="307465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37804" y="161544"/>
            <a:ext cx="486155" cy="50444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80772"/>
            <a:ext cx="8905240" cy="4996180"/>
            <a:chOff x="0" y="80772"/>
            <a:chExt cx="8905240" cy="499618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80772"/>
              <a:ext cx="2667000" cy="304495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67000" y="665986"/>
              <a:ext cx="6237732" cy="441045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36065">
              <a:lnSpc>
                <a:spcPct val="100000"/>
              </a:lnSpc>
              <a:spcBef>
                <a:spcPts val="105"/>
              </a:spcBef>
            </a:pPr>
            <a:r>
              <a:rPr spc="-210" dirty="0"/>
              <a:t>Tra</a:t>
            </a:r>
            <a:r>
              <a:rPr spc="-200" dirty="0"/>
              <a:t>inin</a:t>
            </a:r>
            <a:r>
              <a:rPr dirty="0"/>
              <a:t>g</a:t>
            </a:r>
            <a:r>
              <a:rPr spc="-409" dirty="0"/>
              <a:t> </a:t>
            </a:r>
            <a:r>
              <a:rPr spc="-145" dirty="0"/>
              <a:t>v</a:t>
            </a:r>
            <a:r>
              <a:rPr dirty="0"/>
              <a:t>s</a:t>
            </a:r>
            <a:r>
              <a:rPr spc="-280" dirty="0"/>
              <a:t> </a:t>
            </a:r>
            <a:r>
              <a:rPr spc="-195" dirty="0"/>
              <a:t>T</a:t>
            </a:r>
            <a:r>
              <a:rPr spc="-200" dirty="0"/>
              <a:t>e</a:t>
            </a:r>
            <a:r>
              <a:rPr spc="-195" dirty="0"/>
              <a:t>st</a:t>
            </a:r>
            <a:r>
              <a:rPr spc="-190" dirty="0"/>
              <a:t>in</a:t>
            </a:r>
            <a:r>
              <a:rPr dirty="0"/>
              <a:t>g</a:t>
            </a:r>
            <a:r>
              <a:rPr spc="-585" dirty="0"/>
              <a:t> </a:t>
            </a:r>
            <a:r>
              <a:rPr spc="-120" dirty="0"/>
              <a:t>M</a:t>
            </a:r>
            <a:r>
              <a:rPr spc="-125" dirty="0"/>
              <a:t>e</a:t>
            </a:r>
            <a:r>
              <a:rPr spc="-120" dirty="0"/>
              <a:t>tri</a:t>
            </a:r>
            <a:r>
              <a:rPr dirty="0"/>
              <a:t>c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3088" y="648462"/>
            <a:ext cx="40760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5" dirty="0">
                <a:latin typeface="Arial MT"/>
                <a:cs typeface="Arial MT"/>
              </a:rPr>
              <a:t>¿Ensamblar</a:t>
            </a:r>
            <a:r>
              <a:rPr b="0" spc="-140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Modelos?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37804" y="265176"/>
            <a:ext cx="486155" cy="50901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762000" y="1955292"/>
            <a:ext cx="1047115" cy="756285"/>
            <a:chOff x="762000" y="1955292"/>
            <a:chExt cx="1047115" cy="75628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0120" y="2238756"/>
              <a:ext cx="435863" cy="47243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0" y="1955292"/>
              <a:ext cx="1046988" cy="326136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873252" y="2913888"/>
            <a:ext cx="728980" cy="757555"/>
            <a:chOff x="873252" y="2913888"/>
            <a:chExt cx="728980" cy="75755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0600" y="3197352"/>
              <a:ext cx="432816" cy="47396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3252" y="2913888"/>
              <a:ext cx="728472" cy="32766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665987" y="3828288"/>
            <a:ext cx="1049020" cy="757555"/>
            <a:chOff x="665987" y="3828288"/>
            <a:chExt cx="1049020" cy="75755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8031" y="4111752"/>
              <a:ext cx="432816" cy="4739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5987" y="3828288"/>
              <a:ext cx="1048512" cy="323088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633476" y="1444879"/>
            <a:ext cx="2630170" cy="750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Ens</a:t>
            </a:r>
            <a:r>
              <a:rPr sz="1200" b="1" spc="-5" dirty="0">
                <a:latin typeface="Arial"/>
                <a:cs typeface="Arial"/>
              </a:rPr>
              <a:t>a</a:t>
            </a:r>
            <a:r>
              <a:rPr sz="1200" b="1" dirty="0">
                <a:latin typeface="Arial"/>
                <a:cs typeface="Arial"/>
              </a:rPr>
              <a:t>mbl</a:t>
            </a:r>
            <a:r>
              <a:rPr sz="1200" b="1" spc="5" dirty="0">
                <a:latin typeface="Arial"/>
                <a:cs typeface="Arial"/>
              </a:rPr>
              <a:t>a</a:t>
            </a:r>
            <a:r>
              <a:rPr sz="1200" b="1" dirty="0">
                <a:latin typeface="Arial"/>
                <a:cs typeface="Arial"/>
              </a:rPr>
              <a:t>do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–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P</a:t>
            </a:r>
            <a:r>
              <a:rPr sz="1200" b="1" spc="-5" dirty="0">
                <a:latin typeface="Arial"/>
                <a:cs typeface="Arial"/>
              </a:rPr>
              <a:t>r</a:t>
            </a:r>
            <a:r>
              <a:rPr sz="1200" b="1" dirty="0">
                <a:latin typeface="Arial"/>
                <a:cs typeface="Arial"/>
              </a:rPr>
              <a:t>omedio</a:t>
            </a:r>
            <a:r>
              <a:rPr sz="1200" b="1" spc="-1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Ponder</a:t>
            </a:r>
            <a:r>
              <a:rPr sz="1200" b="1" spc="5" dirty="0">
                <a:latin typeface="Arial"/>
                <a:cs typeface="Arial"/>
              </a:rPr>
              <a:t>a</a:t>
            </a:r>
            <a:r>
              <a:rPr sz="1200" b="1" dirty="0">
                <a:latin typeface="Arial"/>
                <a:cs typeface="Arial"/>
              </a:rPr>
              <a:t>do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Arial"/>
              <a:cs typeface="Arial"/>
            </a:endParaRPr>
          </a:p>
          <a:p>
            <a:pPr marL="227329">
              <a:lnSpc>
                <a:spcPct val="100000"/>
              </a:lnSpc>
            </a:pPr>
            <a:r>
              <a:rPr sz="1100" spc="-15" dirty="0">
                <a:solidFill>
                  <a:srgbClr val="0045AC"/>
                </a:solidFill>
                <a:latin typeface="Arial MT"/>
                <a:cs typeface="Arial MT"/>
              </a:rPr>
              <a:t>LightGBM_10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62355" y="2947162"/>
            <a:ext cx="5562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5" dirty="0">
                <a:solidFill>
                  <a:srgbClr val="0045AC"/>
                </a:solidFill>
                <a:latin typeface="Arial MT"/>
                <a:cs typeface="Arial MT"/>
              </a:rPr>
              <a:t>X</a:t>
            </a:r>
            <a:r>
              <a:rPr sz="1100" spc="5" dirty="0">
                <a:solidFill>
                  <a:srgbClr val="0045AC"/>
                </a:solidFill>
                <a:latin typeface="Arial MT"/>
                <a:cs typeface="Arial MT"/>
              </a:rPr>
              <a:t>GB</a:t>
            </a:r>
            <a:r>
              <a:rPr sz="1100" spc="-15" dirty="0">
                <a:solidFill>
                  <a:srgbClr val="0045AC"/>
                </a:solidFill>
                <a:latin typeface="Arial MT"/>
                <a:cs typeface="Arial MT"/>
              </a:rPr>
              <a:t>_1</a:t>
            </a:r>
            <a:r>
              <a:rPr sz="1100" dirty="0">
                <a:solidFill>
                  <a:srgbClr val="0045AC"/>
                </a:solidFill>
                <a:latin typeface="Arial MT"/>
                <a:cs typeface="Arial MT"/>
              </a:rPr>
              <a:t>9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7224" y="3860698"/>
            <a:ext cx="8655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5" dirty="0">
                <a:solidFill>
                  <a:srgbClr val="0045AC"/>
                </a:solidFill>
                <a:latin typeface="Arial MT"/>
                <a:cs typeface="Arial MT"/>
              </a:rPr>
              <a:t>LightGBM_26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41946" y="3201746"/>
            <a:ext cx="83185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65" dirty="0">
                <a:solidFill>
                  <a:srgbClr val="00AE50"/>
                </a:solidFill>
                <a:latin typeface="Trebuchet MS"/>
                <a:cs typeface="Trebuchet MS"/>
              </a:rPr>
              <a:t>PR</a:t>
            </a:r>
            <a:r>
              <a:rPr sz="1100" b="1" spc="-60" dirty="0">
                <a:solidFill>
                  <a:srgbClr val="00AE50"/>
                </a:solidFill>
                <a:latin typeface="Trebuchet MS"/>
                <a:cs typeface="Trebuchet MS"/>
              </a:rPr>
              <a:t>I</a:t>
            </a:r>
            <a:r>
              <a:rPr sz="1100" b="1" spc="-65" dirty="0">
                <a:solidFill>
                  <a:srgbClr val="00AE50"/>
                </a:solidFill>
                <a:latin typeface="Trebuchet MS"/>
                <a:cs typeface="Trebuchet MS"/>
              </a:rPr>
              <a:t>V</a:t>
            </a:r>
            <a:r>
              <a:rPr sz="1100" b="1" dirty="0">
                <a:solidFill>
                  <a:srgbClr val="00AE50"/>
                </a:solidFill>
                <a:latin typeface="Trebuchet MS"/>
                <a:cs typeface="Trebuchet MS"/>
              </a:rPr>
              <a:t>:</a:t>
            </a:r>
            <a:r>
              <a:rPr sz="1100" b="1" spc="-190" dirty="0">
                <a:solidFill>
                  <a:srgbClr val="00AE50"/>
                </a:solidFill>
                <a:latin typeface="Trebuchet MS"/>
                <a:cs typeface="Trebuchet MS"/>
              </a:rPr>
              <a:t> </a:t>
            </a:r>
            <a:r>
              <a:rPr sz="1100" b="1" spc="-100" dirty="0">
                <a:solidFill>
                  <a:srgbClr val="00AE50"/>
                </a:solidFill>
                <a:latin typeface="Trebuchet MS"/>
                <a:cs typeface="Trebuchet MS"/>
              </a:rPr>
              <a:t>0</a:t>
            </a:r>
            <a:r>
              <a:rPr sz="1100" b="1" spc="-95" dirty="0">
                <a:solidFill>
                  <a:srgbClr val="00AE50"/>
                </a:solidFill>
                <a:latin typeface="Trebuchet MS"/>
                <a:cs typeface="Trebuchet MS"/>
              </a:rPr>
              <a:t>.</a:t>
            </a:r>
            <a:r>
              <a:rPr sz="1100" b="1" spc="-100" dirty="0">
                <a:solidFill>
                  <a:srgbClr val="00AE50"/>
                </a:solidFill>
                <a:latin typeface="Trebuchet MS"/>
                <a:cs typeface="Trebuchet MS"/>
              </a:rPr>
              <a:t>9746</a:t>
            </a:r>
            <a:r>
              <a:rPr sz="1100" b="1" dirty="0">
                <a:solidFill>
                  <a:srgbClr val="00AE50"/>
                </a:solidFill>
                <a:latin typeface="Trebuchet MS"/>
                <a:cs typeface="Trebuchet MS"/>
              </a:rPr>
              <a:t>0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84240" y="3038957"/>
            <a:ext cx="786130" cy="5130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100" b="1" spc="-100" dirty="0">
                <a:latin typeface="Trebuchet MS"/>
                <a:cs typeface="Trebuchet MS"/>
              </a:rPr>
              <a:t>CV</a:t>
            </a:r>
            <a:r>
              <a:rPr sz="1100" b="1" dirty="0">
                <a:latin typeface="Trebuchet MS"/>
                <a:cs typeface="Trebuchet MS"/>
              </a:rPr>
              <a:t>:</a:t>
            </a:r>
            <a:r>
              <a:rPr sz="1100" b="1" spc="-185" dirty="0">
                <a:latin typeface="Trebuchet MS"/>
                <a:cs typeface="Trebuchet MS"/>
              </a:rPr>
              <a:t> </a:t>
            </a:r>
            <a:r>
              <a:rPr sz="1100" b="1" spc="-95" dirty="0">
                <a:latin typeface="Trebuchet MS"/>
                <a:cs typeface="Trebuchet MS"/>
              </a:rPr>
              <a:t>0.97398</a:t>
            </a:r>
            <a:r>
              <a:rPr sz="1100" b="1" dirty="0">
                <a:latin typeface="Trebuchet MS"/>
                <a:cs typeface="Trebuchet MS"/>
              </a:rPr>
              <a:t>2</a:t>
            </a:r>
            <a:endParaRPr sz="1100">
              <a:latin typeface="Trebuchet MS"/>
              <a:cs typeface="Trebuchet MS"/>
            </a:endParaRPr>
          </a:p>
          <a:p>
            <a:pPr marL="45720">
              <a:lnSpc>
                <a:spcPct val="100000"/>
              </a:lnSpc>
              <a:spcBef>
                <a:spcPts val="600"/>
              </a:spcBef>
            </a:pPr>
            <a:r>
              <a:rPr sz="1100" spc="-114" dirty="0">
                <a:solidFill>
                  <a:srgbClr val="FF0000"/>
                </a:solidFill>
                <a:latin typeface="Arial MT"/>
                <a:cs typeface="Arial MT"/>
              </a:rPr>
              <a:t>PB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:</a:t>
            </a:r>
            <a:r>
              <a:rPr sz="1100" spc="-19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FF0000"/>
                </a:solidFill>
                <a:latin typeface="Arial MT"/>
                <a:cs typeface="Arial MT"/>
              </a:rPr>
              <a:t>0</a:t>
            </a:r>
            <a:r>
              <a:rPr sz="1100" spc="-45" dirty="0">
                <a:solidFill>
                  <a:srgbClr val="FF0000"/>
                </a:solidFill>
                <a:latin typeface="Arial MT"/>
                <a:cs typeface="Arial MT"/>
              </a:rPr>
              <a:t>.</a:t>
            </a:r>
            <a:r>
              <a:rPr sz="1100" spc="-50" dirty="0">
                <a:solidFill>
                  <a:srgbClr val="FF0000"/>
                </a:solidFill>
                <a:latin typeface="Arial MT"/>
                <a:cs typeface="Arial MT"/>
              </a:rPr>
              <a:t>9748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8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06801" y="4229201"/>
            <a:ext cx="99631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95" dirty="0">
                <a:solidFill>
                  <a:srgbClr val="00AE50"/>
                </a:solidFill>
                <a:latin typeface="Trebuchet MS"/>
                <a:cs typeface="Trebuchet MS"/>
              </a:rPr>
              <a:t>L</a:t>
            </a:r>
            <a:r>
              <a:rPr sz="1100" b="1" dirty="0">
                <a:solidFill>
                  <a:srgbClr val="00AE50"/>
                </a:solidFill>
                <a:latin typeface="Trebuchet MS"/>
                <a:cs typeface="Trebuchet MS"/>
              </a:rPr>
              <a:t>B</a:t>
            </a:r>
            <a:r>
              <a:rPr sz="1100" b="1" spc="-185" dirty="0">
                <a:solidFill>
                  <a:srgbClr val="00AE50"/>
                </a:solidFill>
                <a:latin typeface="Trebuchet MS"/>
                <a:cs typeface="Trebuchet MS"/>
              </a:rPr>
              <a:t> </a:t>
            </a:r>
            <a:r>
              <a:rPr sz="1100" b="1" spc="-60" dirty="0">
                <a:solidFill>
                  <a:srgbClr val="00AE50"/>
                </a:solidFill>
                <a:latin typeface="Trebuchet MS"/>
                <a:cs typeface="Trebuchet MS"/>
              </a:rPr>
              <a:t>P</a:t>
            </a:r>
            <a:r>
              <a:rPr sz="1100" b="1" spc="-65" dirty="0">
                <a:solidFill>
                  <a:srgbClr val="00AE50"/>
                </a:solidFill>
                <a:latin typeface="Trebuchet MS"/>
                <a:cs typeface="Trebuchet MS"/>
              </a:rPr>
              <a:t>R</a:t>
            </a:r>
            <a:r>
              <a:rPr sz="1100" b="1" spc="-60" dirty="0">
                <a:solidFill>
                  <a:srgbClr val="00AE50"/>
                </a:solidFill>
                <a:latin typeface="Trebuchet MS"/>
                <a:cs typeface="Trebuchet MS"/>
              </a:rPr>
              <a:t>I</a:t>
            </a:r>
            <a:r>
              <a:rPr sz="1100" b="1" spc="-65" dirty="0">
                <a:solidFill>
                  <a:srgbClr val="00AE50"/>
                </a:solidFill>
                <a:latin typeface="Trebuchet MS"/>
                <a:cs typeface="Trebuchet MS"/>
              </a:rPr>
              <a:t>V</a:t>
            </a:r>
            <a:r>
              <a:rPr sz="1100" b="1" dirty="0">
                <a:solidFill>
                  <a:srgbClr val="00AE50"/>
                </a:solidFill>
                <a:latin typeface="Trebuchet MS"/>
                <a:cs typeface="Trebuchet MS"/>
              </a:rPr>
              <a:t>:</a:t>
            </a:r>
            <a:r>
              <a:rPr sz="1100" b="1" spc="-210" dirty="0">
                <a:solidFill>
                  <a:srgbClr val="00AE50"/>
                </a:solidFill>
                <a:latin typeface="Trebuchet MS"/>
                <a:cs typeface="Trebuchet MS"/>
              </a:rPr>
              <a:t> </a:t>
            </a:r>
            <a:r>
              <a:rPr sz="1100" b="1" spc="-95" dirty="0">
                <a:solidFill>
                  <a:srgbClr val="00AE50"/>
                </a:solidFill>
                <a:latin typeface="Trebuchet MS"/>
                <a:cs typeface="Trebuchet MS"/>
              </a:rPr>
              <a:t>0.9744</a:t>
            </a:r>
            <a:r>
              <a:rPr sz="1100" b="1" dirty="0">
                <a:solidFill>
                  <a:srgbClr val="00AE50"/>
                </a:solidFill>
                <a:latin typeface="Trebuchet MS"/>
                <a:cs typeface="Trebuchet MS"/>
              </a:rPr>
              <a:t>4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06372" y="4035958"/>
            <a:ext cx="755015" cy="49784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695"/>
              </a:spcBef>
            </a:pPr>
            <a:r>
              <a:rPr sz="1050" b="1" spc="-70" dirty="0">
                <a:latin typeface="Trebuchet MS"/>
                <a:cs typeface="Trebuchet MS"/>
              </a:rPr>
              <a:t>CV:0.973760</a:t>
            </a:r>
            <a:endParaRPr sz="10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050" spc="-50" dirty="0">
                <a:solidFill>
                  <a:srgbClr val="FF0000"/>
                </a:solidFill>
                <a:latin typeface="Arial MT"/>
                <a:cs typeface="Arial MT"/>
              </a:rPr>
              <a:t>PUB:0.97437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06801" y="3299586"/>
            <a:ext cx="998219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95" dirty="0">
                <a:solidFill>
                  <a:srgbClr val="00AE50"/>
                </a:solidFill>
                <a:latin typeface="Trebuchet MS"/>
                <a:cs typeface="Trebuchet MS"/>
              </a:rPr>
              <a:t>L</a:t>
            </a:r>
            <a:r>
              <a:rPr sz="1100" b="1" dirty="0">
                <a:solidFill>
                  <a:srgbClr val="00AE50"/>
                </a:solidFill>
                <a:latin typeface="Trebuchet MS"/>
                <a:cs typeface="Trebuchet MS"/>
              </a:rPr>
              <a:t>B</a:t>
            </a:r>
            <a:r>
              <a:rPr sz="1100" b="1" spc="-185" dirty="0">
                <a:solidFill>
                  <a:srgbClr val="00AE50"/>
                </a:solidFill>
                <a:latin typeface="Trebuchet MS"/>
                <a:cs typeface="Trebuchet MS"/>
              </a:rPr>
              <a:t> </a:t>
            </a:r>
            <a:r>
              <a:rPr sz="1100" b="1" spc="-60" dirty="0">
                <a:solidFill>
                  <a:srgbClr val="00AE50"/>
                </a:solidFill>
                <a:latin typeface="Trebuchet MS"/>
                <a:cs typeface="Trebuchet MS"/>
              </a:rPr>
              <a:t>P</a:t>
            </a:r>
            <a:r>
              <a:rPr sz="1100" b="1" spc="-65" dirty="0">
                <a:solidFill>
                  <a:srgbClr val="00AE50"/>
                </a:solidFill>
                <a:latin typeface="Trebuchet MS"/>
                <a:cs typeface="Trebuchet MS"/>
              </a:rPr>
              <a:t>R</a:t>
            </a:r>
            <a:r>
              <a:rPr sz="1100" b="1" spc="-60" dirty="0">
                <a:solidFill>
                  <a:srgbClr val="00AE50"/>
                </a:solidFill>
                <a:latin typeface="Trebuchet MS"/>
                <a:cs typeface="Trebuchet MS"/>
              </a:rPr>
              <a:t>I</a:t>
            </a:r>
            <a:r>
              <a:rPr sz="1100" b="1" spc="-65" dirty="0">
                <a:solidFill>
                  <a:srgbClr val="00AE50"/>
                </a:solidFill>
                <a:latin typeface="Trebuchet MS"/>
                <a:cs typeface="Trebuchet MS"/>
              </a:rPr>
              <a:t>V</a:t>
            </a:r>
            <a:r>
              <a:rPr sz="1100" b="1" dirty="0">
                <a:solidFill>
                  <a:srgbClr val="00AE50"/>
                </a:solidFill>
                <a:latin typeface="Trebuchet MS"/>
                <a:cs typeface="Trebuchet MS"/>
              </a:rPr>
              <a:t>:</a:t>
            </a:r>
            <a:r>
              <a:rPr sz="1100" b="1" spc="-200" dirty="0">
                <a:solidFill>
                  <a:srgbClr val="00AE50"/>
                </a:solidFill>
                <a:latin typeface="Trebuchet MS"/>
                <a:cs typeface="Trebuchet MS"/>
              </a:rPr>
              <a:t> </a:t>
            </a:r>
            <a:r>
              <a:rPr sz="1100" b="1" spc="-95" dirty="0">
                <a:solidFill>
                  <a:srgbClr val="00AE50"/>
                </a:solidFill>
                <a:latin typeface="Trebuchet MS"/>
                <a:cs typeface="Trebuchet MS"/>
              </a:rPr>
              <a:t>0.9741</a:t>
            </a:r>
            <a:r>
              <a:rPr sz="1100" b="1" dirty="0">
                <a:solidFill>
                  <a:srgbClr val="00AE50"/>
                </a:solidFill>
                <a:latin typeface="Trebuchet MS"/>
                <a:cs typeface="Trebuchet MS"/>
              </a:rPr>
              <a:t>4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06372" y="3177057"/>
            <a:ext cx="755015" cy="42164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395"/>
              </a:spcBef>
            </a:pPr>
            <a:r>
              <a:rPr sz="1050" b="1" spc="-70" dirty="0">
                <a:latin typeface="Trebuchet MS"/>
                <a:cs typeface="Trebuchet MS"/>
              </a:rPr>
              <a:t>CV:0.972767</a:t>
            </a:r>
            <a:endParaRPr sz="10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050" spc="-50" dirty="0">
                <a:solidFill>
                  <a:srgbClr val="FF0000"/>
                </a:solidFill>
                <a:latin typeface="Arial MT"/>
                <a:cs typeface="Arial MT"/>
              </a:rPr>
              <a:t>PUB:0.97440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06801" y="2410460"/>
            <a:ext cx="99631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95" dirty="0">
                <a:solidFill>
                  <a:srgbClr val="00AE50"/>
                </a:solidFill>
                <a:latin typeface="Trebuchet MS"/>
                <a:cs typeface="Trebuchet MS"/>
              </a:rPr>
              <a:t>L</a:t>
            </a:r>
            <a:r>
              <a:rPr sz="1100" b="1" dirty="0">
                <a:solidFill>
                  <a:srgbClr val="00AE50"/>
                </a:solidFill>
                <a:latin typeface="Trebuchet MS"/>
                <a:cs typeface="Trebuchet MS"/>
              </a:rPr>
              <a:t>B</a:t>
            </a:r>
            <a:r>
              <a:rPr sz="1100" b="1" spc="-185" dirty="0">
                <a:solidFill>
                  <a:srgbClr val="00AE50"/>
                </a:solidFill>
                <a:latin typeface="Trebuchet MS"/>
                <a:cs typeface="Trebuchet MS"/>
              </a:rPr>
              <a:t> </a:t>
            </a:r>
            <a:r>
              <a:rPr sz="1100" b="1" spc="-60" dirty="0">
                <a:solidFill>
                  <a:srgbClr val="00AE50"/>
                </a:solidFill>
                <a:latin typeface="Trebuchet MS"/>
                <a:cs typeface="Trebuchet MS"/>
              </a:rPr>
              <a:t>P</a:t>
            </a:r>
            <a:r>
              <a:rPr sz="1100" b="1" spc="-65" dirty="0">
                <a:solidFill>
                  <a:srgbClr val="00AE50"/>
                </a:solidFill>
                <a:latin typeface="Trebuchet MS"/>
                <a:cs typeface="Trebuchet MS"/>
              </a:rPr>
              <a:t>R</a:t>
            </a:r>
            <a:r>
              <a:rPr sz="1100" b="1" spc="-60" dirty="0">
                <a:solidFill>
                  <a:srgbClr val="00AE50"/>
                </a:solidFill>
                <a:latin typeface="Trebuchet MS"/>
                <a:cs typeface="Trebuchet MS"/>
              </a:rPr>
              <a:t>I</a:t>
            </a:r>
            <a:r>
              <a:rPr sz="1100" b="1" spc="-65" dirty="0">
                <a:solidFill>
                  <a:srgbClr val="00AE50"/>
                </a:solidFill>
                <a:latin typeface="Trebuchet MS"/>
                <a:cs typeface="Trebuchet MS"/>
              </a:rPr>
              <a:t>V</a:t>
            </a:r>
            <a:r>
              <a:rPr sz="1100" b="1" dirty="0">
                <a:solidFill>
                  <a:srgbClr val="00AE50"/>
                </a:solidFill>
                <a:latin typeface="Trebuchet MS"/>
                <a:cs typeface="Trebuchet MS"/>
              </a:rPr>
              <a:t>:</a:t>
            </a:r>
            <a:r>
              <a:rPr sz="1100" b="1" spc="-210" dirty="0">
                <a:solidFill>
                  <a:srgbClr val="00AE50"/>
                </a:solidFill>
                <a:latin typeface="Trebuchet MS"/>
                <a:cs typeface="Trebuchet MS"/>
              </a:rPr>
              <a:t> </a:t>
            </a:r>
            <a:r>
              <a:rPr sz="1100" b="1" spc="-95" dirty="0">
                <a:solidFill>
                  <a:srgbClr val="00AE50"/>
                </a:solidFill>
                <a:latin typeface="Trebuchet MS"/>
                <a:cs typeface="Trebuchet MS"/>
              </a:rPr>
              <a:t>0.9738</a:t>
            </a:r>
            <a:r>
              <a:rPr sz="1100" b="1" dirty="0">
                <a:solidFill>
                  <a:srgbClr val="00AE50"/>
                </a:solidFill>
                <a:latin typeface="Trebuchet MS"/>
                <a:cs typeface="Trebuchet MS"/>
              </a:rPr>
              <a:t>4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06372" y="2256342"/>
            <a:ext cx="755650" cy="44577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490"/>
              </a:spcBef>
            </a:pPr>
            <a:r>
              <a:rPr sz="1050" b="1" spc="-70" dirty="0">
                <a:latin typeface="Trebuchet MS"/>
                <a:cs typeface="Trebuchet MS"/>
              </a:rPr>
              <a:t>CV:0.972421</a:t>
            </a:r>
            <a:endParaRPr sz="10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050" spc="-50" dirty="0">
                <a:solidFill>
                  <a:srgbClr val="FF0000"/>
                </a:solidFill>
                <a:latin typeface="Arial MT"/>
                <a:cs typeface="Arial MT"/>
              </a:rPr>
              <a:t>PUB:0.97447</a:t>
            </a:r>
            <a:endParaRPr sz="1050">
              <a:latin typeface="Arial MT"/>
              <a:cs typeface="Arial MT"/>
            </a:endParaRPr>
          </a:p>
        </p:txBody>
      </p:sp>
      <p:pic>
        <p:nvPicPr>
          <p:cNvPr id="24" name="object 2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57671" y="1949196"/>
            <a:ext cx="2020824" cy="794004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499859" y="3817620"/>
            <a:ext cx="858012" cy="633983"/>
          </a:xfrm>
          <a:prstGeom prst="rect">
            <a:avLst/>
          </a:prstGeom>
        </p:spPr>
      </p:pic>
      <p:grpSp>
        <p:nvGrpSpPr>
          <p:cNvPr id="26" name="object 26"/>
          <p:cNvGrpSpPr/>
          <p:nvPr/>
        </p:nvGrpSpPr>
        <p:grpSpPr>
          <a:xfrm>
            <a:off x="3550920" y="2513076"/>
            <a:ext cx="2044064" cy="1810385"/>
            <a:chOff x="3550920" y="2513076"/>
            <a:chExt cx="2044064" cy="1810385"/>
          </a:xfrm>
        </p:grpSpPr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65701" y="3133344"/>
              <a:ext cx="83185" cy="77596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550920" y="2513075"/>
              <a:ext cx="1029969" cy="1810385"/>
            </a:xfrm>
            <a:custGeom>
              <a:avLst/>
              <a:gdLst/>
              <a:ahLst/>
              <a:cxnLst/>
              <a:rect l="l" t="t" r="r" b="b"/>
              <a:pathLst>
                <a:path w="1029970" h="1810385">
                  <a:moveTo>
                    <a:pt x="942848" y="644906"/>
                  </a:moveTo>
                  <a:lnTo>
                    <a:pt x="151257" y="0"/>
                  </a:lnTo>
                  <a:lnTo>
                    <a:pt x="143256" y="9906"/>
                  </a:lnTo>
                  <a:lnTo>
                    <a:pt x="934847" y="654685"/>
                  </a:lnTo>
                  <a:lnTo>
                    <a:pt x="942848" y="644906"/>
                  </a:lnTo>
                  <a:close/>
                </a:path>
                <a:path w="1029970" h="1810385">
                  <a:moveTo>
                    <a:pt x="975233" y="1095883"/>
                  </a:moveTo>
                  <a:lnTo>
                    <a:pt x="967613" y="1085596"/>
                  </a:lnTo>
                  <a:lnTo>
                    <a:pt x="0" y="1799996"/>
                  </a:lnTo>
                  <a:lnTo>
                    <a:pt x="7493" y="1810232"/>
                  </a:lnTo>
                  <a:lnTo>
                    <a:pt x="975233" y="1095883"/>
                  </a:lnTo>
                  <a:close/>
                </a:path>
                <a:path w="1029970" h="1810385">
                  <a:moveTo>
                    <a:pt x="1029716" y="878078"/>
                  </a:moveTo>
                  <a:lnTo>
                    <a:pt x="1018540" y="872744"/>
                  </a:lnTo>
                  <a:lnTo>
                    <a:pt x="952881" y="841248"/>
                  </a:lnTo>
                  <a:lnTo>
                    <a:pt x="953389" y="872998"/>
                  </a:lnTo>
                  <a:lnTo>
                    <a:pt x="146304" y="886206"/>
                  </a:lnTo>
                  <a:lnTo>
                    <a:pt x="146558" y="898906"/>
                  </a:lnTo>
                  <a:lnTo>
                    <a:pt x="953643" y="885698"/>
                  </a:lnTo>
                  <a:lnTo>
                    <a:pt x="954151" y="917448"/>
                  </a:lnTo>
                  <a:lnTo>
                    <a:pt x="1029716" y="878078"/>
                  </a:lnTo>
                  <a:close/>
                </a:path>
              </a:pathLst>
            </a:custGeom>
            <a:solidFill>
              <a:srgbClr val="0042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99737" y="3558540"/>
              <a:ext cx="83947" cy="7594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405884" y="2796540"/>
              <a:ext cx="1188719" cy="119024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04004" y="2996184"/>
              <a:ext cx="797051" cy="797052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4070730" y="2693289"/>
            <a:ext cx="2940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x</a:t>
            </a:r>
            <a:r>
              <a:rPr sz="1000" b="1" spc="-100" dirty="0">
                <a:latin typeface="Arial"/>
                <a:cs typeface="Arial"/>
              </a:rPr>
              <a:t> </a:t>
            </a:r>
            <a:r>
              <a:rPr sz="1000" spc="-10" dirty="0">
                <a:latin typeface="Arial MT"/>
                <a:cs typeface="Arial MT"/>
              </a:rPr>
              <a:t>5/8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84065" y="3150235"/>
            <a:ext cx="2940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x</a:t>
            </a:r>
            <a:r>
              <a:rPr sz="1000" b="1" spc="-100" dirty="0">
                <a:latin typeface="Arial"/>
                <a:cs typeface="Arial"/>
              </a:rPr>
              <a:t> </a:t>
            </a:r>
            <a:r>
              <a:rPr sz="1000" spc="-10" dirty="0">
                <a:latin typeface="Arial MT"/>
                <a:cs typeface="Arial MT"/>
              </a:rPr>
              <a:t>1/8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084065" y="3598291"/>
            <a:ext cx="2940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x</a:t>
            </a:r>
            <a:r>
              <a:rPr sz="1000" b="1" spc="-100" dirty="0">
                <a:latin typeface="Arial"/>
                <a:cs typeface="Arial"/>
              </a:rPr>
              <a:t> </a:t>
            </a:r>
            <a:r>
              <a:rPr sz="1000" spc="-10" dirty="0">
                <a:latin typeface="Arial MT"/>
                <a:cs typeface="Arial MT"/>
              </a:rPr>
              <a:t>2/8</a:t>
            </a:r>
            <a:endParaRPr sz="1000">
              <a:latin typeface="Arial MT"/>
              <a:cs typeface="Arial MT"/>
            </a:endParaRPr>
          </a:p>
        </p:txBody>
      </p:sp>
      <p:pic>
        <p:nvPicPr>
          <p:cNvPr id="35" name="object 3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502907" y="4623816"/>
            <a:ext cx="864107" cy="265176"/>
          </a:xfrm>
          <a:prstGeom prst="rect">
            <a:avLst/>
          </a:prstGeom>
        </p:spPr>
      </p:pic>
      <p:sp>
        <p:nvSpPr>
          <p:cNvPr id="36" name="object 36"/>
          <p:cNvSpPr/>
          <p:nvPr/>
        </p:nvSpPr>
        <p:spPr>
          <a:xfrm>
            <a:off x="5495544" y="3358896"/>
            <a:ext cx="356870" cy="76200"/>
          </a:xfrm>
          <a:custGeom>
            <a:avLst/>
            <a:gdLst/>
            <a:ahLst/>
            <a:cxnLst/>
            <a:rect l="l" t="t" r="r" b="b"/>
            <a:pathLst>
              <a:path w="356870" h="76200">
                <a:moveTo>
                  <a:pt x="345567" y="44704"/>
                </a:moveTo>
                <a:lnTo>
                  <a:pt x="292862" y="44704"/>
                </a:lnTo>
                <a:lnTo>
                  <a:pt x="280162" y="44704"/>
                </a:lnTo>
                <a:lnTo>
                  <a:pt x="279527" y="76200"/>
                </a:lnTo>
                <a:lnTo>
                  <a:pt x="345567" y="44704"/>
                </a:lnTo>
                <a:close/>
              </a:path>
              <a:path w="356870" h="76200">
                <a:moveTo>
                  <a:pt x="356489" y="39497"/>
                </a:moveTo>
                <a:lnTo>
                  <a:pt x="281051" y="0"/>
                </a:lnTo>
                <a:lnTo>
                  <a:pt x="280416" y="31750"/>
                </a:lnTo>
                <a:lnTo>
                  <a:pt x="254" y="26416"/>
                </a:lnTo>
                <a:lnTo>
                  <a:pt x="0" y="39116"/>
                </a:lnTo>
                <a:lnTo>
                  <a:pt x="280162" y="44450"/>
                </a:lnTo>
                <a:lnTo>
                  <a:pt x="292862" y="44704"/>
                </a:lnTo>
                <a:lnTo>
                  <a:pt x="292862" y="44450"/>
                </a:lnTo>
                <a:lnTo>
                  <a:pt x="346075" y="44450"/>
                </a:lnTo>
                <a:lnTo>
                  <a:pt x="356489" y="39497"/>
                </a:lnTo>
                <a:close/>
              </a:path>
            </a:pathLst>
          </a:custGeom>
          <a:solidFill>
            <a:srgbClr val="0042A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3510" y="153746"/>
            <a:ext cx="38569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5" dirty="0"/>
              <a:t>M</a:t>
            </a:r>
            <a:r>
              <a:rPr spc="-80" dirty="0"/>
              <a:t>é</a:t>
            </a:r>
            <a:r>
              <a:rPr spc="-75" dirty="0"/>
              <a:t>todo</a:t>
            </a:r>
            <a:r>
              <a:rPr dirty="0"/>
              <a:t>s</a:t>
            </a:r>
            <a:r>
              <a:rPr spc="-280" dirty="0"/>
              <a:t> </a:t>
            </a:r>
            <a:r>
              <a:rPr spc="-160" dirty="0"/>
              <a:t>E</a:t>
            </a:r>
            <a:r>
              <a:rPr spc="-155" dirty="0"/>
              <a:t>n</a:t>
            </a:r>
            <a:r>
              <a:rPr spc="-160" dirty="0"/>
              <a:t>sa</a:t>
            </a:r>
            <a:r>
              <a:rPr spc="-165" dirty="0"/>
              <a:t>mb</a:t>
            </a:r>
            <a:r>
              <a:rPr spc="-155" dirty="0"/>
              <a:t>l</a:t>
            </a:r>
            <a:r>
              <a:rPr spc="-160" dirty="0"/>
              <a:t>ad</a:t>
            </a:r>
            <a:r>
              <a:rPr spc="-165" dirty="0"/>
              <a:t>o</a:t>
            </a:r>
            <a:r>
              <a:rPr dirty="0"/>
              <a:t>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37804" y="161544"/>
            <a:ext cx="486155" cy="50444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36876" y="675130"/>
            <a:ext cx="4143755" cy="442073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37804" y="265176"/>
            <a:ext cx="486155" cy="5090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6688" y="568909"/>
            <a:ext cx="43440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5" dirty="0">
                <a:latin typeface="Arial MT"/>
                <a:cs typeface="Arial MT"/>
              </a:rPr>
              <a:t>Medición</a:t>
            </a:r>
            <a:r>
              <a:rPr b="0" spc="-8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de</a:t>
            </a:r>
            <a:r>
              <a:rPr b="0" spc="-85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Resultados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895665" y="1828546"/>
            <a:ext cx="5185410" cy="2140585"/>
            <a:chOff x="1895665" y="1828546"/>
            <a:chExt cx="5185410" cy="2140585"/>
          </a:xfrm>
        </p:grpSpPr>
        <p:sp>
          <p:nvSpPr>
            <p:cNvPr id="5" name="object 5"/>
            <p:cNvSpPr/>
            <p:nvPr/>
          </p:nvSpPr>
          <p:spPr>
            <a:xfrm>
              <a:off x="2093976" y="2022297"/>
              <a:ext cx="1734185" cy="1906270"/>
            </a:xfrm>
            <a:custGeom>
              <a:avLst/>
              <a:gdLst/>
              <a:ahLst/>
              <a:cxnLst/>
              <a:rect l="l" t="t" r="r" b="b"/>
              <a:pathLst>
                <a:path w="1734185" h="1906270">
                  <a:moveTo>
                    <a:pt x="203708" y="0"/>
                  </a:moveTo>
                  <a:lnTo>
                    <a:pt x="0" y="0"/>
                  </a:lnTo>
                  <a:lnTo>
                    <a:pt x="0" y="1905000"/>
                  </a:lnTo>
                  <a:lnTo>
                    <a:pt x="203708" y="1905000"/>
                  </a:lnTo>
                  <a:lnTo>
                    <a:pt x="203708" y="0"/>
                  </a:lnTo>
                  <a:close/>
                </a:path>
                <a:path w="1734185" h="1906270">
                  <a:moveTo>
                    <a:pt x="711708" y="1536242"/>
                  </a:moveTo>
                  <a:lnTo>
                    <a:pt x="509016" y="1536242"/>
                  </a:lnTo>
                  <a:lnTo>
                    <a:pt x="509016" y="1906016"/>
                  </a:lnTo>
                  <a:lnTo>
                    <a:pt x="711708" y="1906016"/>
                  </a:lnTo>
                  <a:lnTo>
                    <a:pt x="711708" y="1536242"/>
                  </a:lnTo>
                  <a:close/>
                </a:path>
                <a:path w="1734185" h="1906270">
                  <a:moveTo>
                    <a:pt x="1224788" y="1697786"/>
                  </a:moveTo>
                  <a:lnTo>
                    <a:pt x="1018032" y="1697786"/>
                  </a:lnTo>
                  <a:lnTo>
                    <a:pt x="1018032" y="1905000"/>
                  </a:lnTo>
                  <a:lnTo>
                    <a:pt x="1224788" y="1905000"/>
                  </a:lnTo>
                  <a:lnTo>
                    <a:pt x="1224788" y="1697786"/>
                  </a:lnTo>
                  <a:close/>
                </a:path>
                <a:path w="1734185" h="1906270">
                  <a:moveTo>
                    <a:pt x="1733804" y="1796846"/>
                  </a:moveTo>
                  <a:lnTo>
                    <a:pt x="1527048" y="1796846"/>
                  </a:lnTo>
                  <a:lnTo>
                    <a:pt x="1527048" y="1904873"/>
                  </a:lnTo>
                  <a:lnTo>
                    <a:pt x="1733804" y="1904873"/>
                  </a:lnTo>
                  <a:lnTo>
                    <a:pt x="1733804" y="1796846"/>
                  </a:lnTo>
                  <a:close/>
                </a:path>
              </a:pathLst>
            </a:custGeom>
            <a:solidFill>
              <a:srgbClr val="CDE9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35373" y="3908298"/>
              <a:ext cx="202565" cy="0"/>
            </a:xfrm>
            <a:custGeom>
              <a:avLst/>
              <a:gdLst/>
              <a:ahLst/>
              <a:cxnLst/>
              <a:rect l="l" t="t" r="r" b="b"/>
              <a:pathLst>
                <a:path w="202564">
                  <a:moveTo>
                    <a:pt x="0" y="0"/>
                  </a:moveTo>
                  <a:lnTo>
                    <a:pt x="202184" y="0"/>
                  </a:lnTo>
                </a:path>
              </a:pathLst>
            </a:custGeom>
            <a:ln w="41148">
              <a:solidFill>
                <a:srgbClr val="CDE9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44389" y="3917442"/>
              <a:ext cx="202565" cy="0"/>
            </a:xfrm>
            <a:custGeom>
              <a:avLst/>
              <a:gdLst/>
              <a:ahLst/>
              <a:cxnLst/>
              <a:rect l="l" t="t" r="r" b="b"/>
              <a:pathLst>
                <a:path w="202564">
                  <a:moveTo>
                    <a:pt x="0" y="0"/>
                  </a:moveTo>
                  <a:lnTo>
                    <a:pt x="202184" y="0"/>
                  </a:lnTo>
                </a:path>
              </a:pathLst>
            </a:custGeom>
            <a:ln w="22860">
              <a:solidFill>
                <a:srgbClr val="CDE9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52643" y="3918204"/>
              <a:ext cx="202565" cy="0"/>
            </a:xfrm>
            <a:custGeom>
              <a:avLst/>
              <a:gdLst/>
              <a:ahLst/>
              <a:cxnLst/>
              <a:rect l="l" t="t" r="r" b="b"/>
              <a:pathLst>
                <a:path w="202564">
                  <a:moveTo>
                    <a:pt x="0" y="0"/>
                  </a:moveTo>
                  <a:lnTo>
                    <a:pt x="202183" y="0"/>
                  </a:lnTo>
                </a:path>
              </a:pathLst>
            </a:custGeom>
            <a:ln w="18288">
              <a:solidFill>
                <a:srgbClr val="CDE9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61660" y="3922776"/>
              <a:ext cx="207010" cy="0"/>
            </a:xfrm>
            <a:custGeom>
              <a:avLst/>
              <a:gdLst/>
              <a:ahLst/>
              <a:cxnLst/>
              <a:rect l="l" t="t" r="r" b="b"/>
              <a:pathLst>
                <a:path w="207010">
                  <a:moveTo>
                    <a:pt x="0" y="0"/>
                  </a:moveTo>
                  <a:lnTo>
                    <a:pt x="206755" y="0"/>
                  </a:lnTo>
                </a:path>
              </a:pathLst>
            </a:custGeom>
            <a:ln w="9144">
              <a:solidFill>
                <a:srgbClr val="CDE9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176010" y="3926586"/>
              <a:ext cx="202565" cy="0"/>
            </a:xfrm>
            <a:custGeom>
              <a:avLst/>
              <a:gdLst/>
              <a:ahLst/>
              <a:cxnLst/>
              <a:rect l="l" t="t" r="r" b="b"/>
              <a:pathLst>
                <a:path w="202564">
                  <a:moveTo>
                    <a:pt x="0" y="0"/>
                  </a:moveTo>
                  <a:lnTo>
                    <a:pt x="202184" y="0"/>
                  </a:lnTo>
                </a:path>
              </a:pathLst>
            </a:custGeom>
            <a:ln w="4572">
              <a:solidFill>
                <a:srgbClr val="CDE9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85025" y="3922014"/>
              <a:ext cx="202565" cy="0"/>
            </a:xfrm>
            <a:custGeom>
              <a:avLst/>
              <a:gdLst/>
              <a:ahLst/>
              <a:cxnLst/>
              <a:rect l="l" t="t" r="r" b="b"/>
              <a:pathLst>
                <a:path w="202565">
                  <a:moveTo>
                    <a:pt x="0" y="0"/>
                  </a:moveTo>
                  <a:lnTo>
                    <a:pt x="202183" y="0"/>
                  </a:lnTo>
                </a:path>
              </a:pathLst>
            </a:custGeom>
            <a:ln w="13716">
              <a:solidFill>
                <a:srgbClr val="CDE9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00427" y="1842516"/>
              <a:ext cx="5175885" cy="2121535"/>
            </a:xfrm>
            <a:custGeom>
              <a:avLst/>
              <a:gdLst/>
              <a:ahLst/>
              <a:cxnLst/>
              <a:rect l="l" t="t" r="r" b="b"/>
              <a:pathLst>
                <a:path w="5175884" h="2121535">
                  <a:moveTo>
                    <a:pt x="5140452" y="2085924"/>
                  </a:moveTo>
                  <a:lnTo>
                    <a:pt x="5140452" y="0"/>
                  </a:lnTo>
                </a:path>
                <a:path w="5175884" h="2121535">
                  <a:moveTo>
                    <a:pt x="5140452" y="2084831"/>
                  </a:moveTo>
                  <a:lnTo>
                    <a:pt x="5175377" y="2084831"/>
                  </a:lnTo>
                </a:path>
                <a:path w="5175884" h="2121535">
                  <a:moveTo>
                    <a:pt x="5140452" y="1665731"/>
                  </a:moveTo>
                  <a:lnTo>
                    <a:pt x="5175377" y="1665731"/>
                  </a:lnTo>
                </a:path>
                <a:path w="5175884" h="2121535">
                  <a:moveTo>
                    <a:pt x="5140452" y="1251203"/>
                  </a:moveTo>
                  <a:lnTo>
                    <a:pt x="5175377" y="1251203"/>
                  </a:lnTo>
                </a:path>
                <a:path w="5175884" h="2121535">
                  <a:moveTo>
                    <a:pt x="5140452" y="833627"/>
                  </a:moveTo>
                  <a:lnTo>
                    <a:pt x="5175377" y="833627"/>
                  </a:lnTo>
                </a:path>
                <a:path w="5175884" h="2121535">
                  <a:moveTo>
                    <a:pt x="5140452" y="414527"/>
                  </a:moveTo>
                  <a:lnTo>
                    <a:pt x="5175377" y="414527"/>
                  </a:lnTo>
                </a:path>
                <a:path w="5175884" h="2121535">
                  <a:moveTo>
                    <a:pt x="5140452" y="0"/>
                  </a:moveTo>
                  <a:lnTo>
                    <a:pt x="5175377" y="0"/>
                  </a:lnTo>
                </a:path>
                <a:path w="5175884" h="2121535">
                  <a:moveTo>
                    <a:pt x="41148" y="2085924"/>
                  </a:moveTo>
                  <a:lnTo>
                    <a:pt x="41148" y="0"/>
                  </a:lnTo>
                </a:path>
                <a:path w="5175884" h="2121535">
                  <a:moveTo>
                    <a:pt x="0" y="2084831"/>
                  </a:moveTo>
                  <a:lnTo>
                    <a:pt x="77470" y="2084831"/>
                  </a:lnTo>
                </a:path>
                <a:path w="5175884" h="2121535">
                  <a:moveTo>
                    <a:pt x="0" y="1665731"/>
                  </a:moveTo>
                  <a:lnTo>
                    <a:pt x="77470" y="1665731"/>
                  </a:lnTo>
                </a:path>
                <a:path w="5175884" h="2121535">
                  <a:moveTo>
                    <a:pt x="0" y="1251203"/>
                  </a:moveTo>
                  <a:lnTo>
                    <a:pt x="77470" y="1251203"/>
                  </a:lnTo>
                </a:path>
                <a:path w="5175884" h="2121535">
                  <a:moveTo>
                    <a:pt x="0" y="833627"/>
                  </a:moveTo>
                  <a:lnTo>
                    <a:pt x="77470" y="833627"/>
                  </a:lnTo>
                </a:path>
                <a:path w="5175884" h="2121535">
                  <a:moveTo>
                    <a:pt x="0" y="414527"/>
                  </a:moveTo>
                  <a:lnTo>
                    <a:pt x="77470" y="414527"/>
                  </a:lnTo>
                </a:path>
                <a:path w="5175884" h="2121535">
                  <a:moveTo>
                    <a:pt x="0" y="0"/>
                  </a:moveTo>
                  <a:lnTo>
                    <a:pt x="77470" y="0"/>
                  </a:lnTo>
                </a:path>
                <a:path w="5175884" h="2121535">
                  <a:moveTo>
                    <a:pt x="41148" y="2084831"/>
                  </a:moveTo>
                  <a:lnTo>
                    <a:pt x="5140325" y="2084857"/>
                  </a:lnTo>
                </a:path>
                <a:path w="5175884" h="2121535">
                  <a:moveTo>
                    <a:pt x="41148" y="2084831"/>
                  </a:moveTo>
                  <a:lnTo>
                    <a:pt x="41148" y="2121255"/>
                  </a:lnTo>
                </a:path>
                <a:path w="5175884" h="2121535">
                  <a:moveTo>
                    <a:pt x="550164" y="2084831"/>
                  </a:moveTo>
                  <a:lnTo>
                    <a:pt x="550164" y="2121255"/>
                  </a:lnTo>
                </a:path>
                <a:path w="5175884" h="2121535">
                  <a:moveTo>
                    <a:pt x="1059180" y="2084831"/>
                  </a:moveTo>
                  <a:lnTo>
                    <a:pt x="1059180" y="2121255"/>
                  </a:lnTo>
                </a:path>
                <a:path w="5175884" h="2121535">
                  <a:moveTo>
                    <a:pt x="1568196" y="2084831"/>
                  </a:moveTo>
                  <a:lnTo>
                    <a:pt x="1568196" y="2121255"/>
                  </a:lnTo>
                </a:path>
                <a:path w="5175884" h="2121535">
                  <a:moveTo>
                    <a:pt x="2081784" y="2084831"/>
                  </a:moveTo>
                  <a:lnTo>
                    <a:pt x="2081784" y="2121255"/>
                  </a:lnTo>
                </a:path>
                <a:path w="5175884" h="2121535">
                  <a:moveTo>
                    <a:pt x="2589276" y="2084831"/>
                  </a:moveTo>
                  <a:lnTo>
                    <a:pt x="2589276" y="2121255"/>
                  </a:lnTo>
                </a:path>
                <a:path w="5175884" h="2121535">
                  <a:moveTo>
                    <a:pt x="3099816" y="2084831"/>
                  </a:moveTo>
                  <a:lnTo>
                    <a:pt x="3099816" y="2121255"/>
                  </a:lnTo>
                </a:path>
                <a:path w="5175884" h="2121535">
                  <a:moveTo>
                    <a:pt x="3607308" y="2084831"/>
                  </a:moveTo>
                  <a:lnTo>
                    <a:pt x="3607308" y="2121255"/>
                  </a:lnTo>
                </a:path>
                <a:path w="5175884" h="2121535">
                  <a:moveTo>
                    <a:pt x="4120896" y="2084831"/>
                  </a:moveTo>
                  <a:lnTo>
                    <a:pt x="4120896" y="2121255"/>
                  </a:lnTo>
                </a:path>
                <a:path w="5175884" h="2121535">
                  <a:moveTo>
                    <a:pt x="4629912" y="2084831"/>
                  </a:moveTo>
                  <a:lnTo>
                    <a:pt x="4629912" y="2121255"/>
                  </a:lnTo>
                </a:path>
                <a:path w="5175884" h="2121535">
                  <a:moveTo>
                    <a:pt x="5140452" y="2084831"/>
                  </a:moveTo>
                  <a:lnTo>
                    <a:pt x="5140452" y="2121255"/>
                  </a:lnTo>
                </a:path>
              </a:pathLst>
            </a:custGeom>
            <a:ln w="9144">
              <a:solidFill>
                <a:srgbClr val="8687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93036" y="1842516"/>
              <a:ext cx="4590415" cy="1292225"/>
            </a:xfrm>
            <a:custGeom>
              <a:avLst/>
              <a:gdLst/>
              <a:ahLst/>
              <a:cxnLst/>
              <a:rect l="l" t="t" r="r" b="b"/>
              <a:pathLst>
                <a:path w="4590415" h="1292225">
                  <a:moveTo>
                    <a:pt x="0" y="1292224"/>
                  </a:moveTo>
                  <a:lnTo>
                    <a:pt x="513206" y="549020"/>
                  </a:lnTo>
                  <a:lnTo>
                    <a:pt x="1022222" y="418591"/>
                  </a:lnTo>
                  <a:lnTo>
                    <a:pt x="1531112" y="179831"/>
                  </a:lnTo>
                  <a:lnTo>
                    <a:pt x="2040127" y="67436"/>
                  </a:lnTo>
                  <a:lnTo>
                    <a:pt x="2553462" y="67436"/>
                  </a:lnTo>
                  <a:lnTo>
                    <a:pt x="3062351" y="40385"/>
                  </a:lnTo>
                  <a:lnTo>
                    <a:pt x="3571366" y="17779"/>
                  </a:lnTo>
                  <a:lnTo>
                    <a:pt x="4080255" y="13334"/>
                  </a:lnTo>
                  <a:lnTo>
                    <a:pt x="4589907" y="0"/>
                  </a:lnTo>
                </a:path>
              </a:pathLst>
            </a:custGeom>
            <a:ln w="27432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038604" y="1796923"/>
            <a:ext cx="3416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1B1F2C"/>
                </a:solidFill>
                <a:latin typeface="Arial"/>
                <a:cs typeface="Arial"/>
              </a:rPr>
              <a:t>91.2</a:t>
            </a:r>
            <a:r>
              <a:rPr sz="1000" b="1" spc="-5" dirty="0">
                <a:solidFill>
                  <a:srgbClr val="1B1F2C"/>
                </a:solidFill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48889" y="3333115"/>
            <a:ext cx="3416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1B1F2C"/>
                </a:solidFill>
                <a:latin typeface="Arial"/>
                <a:cs typeface="Arial"/>
              </a:rPr>
              <a:t>17.6</a:t>
            </a:r>
            <a:r>
              <a:rPr sz="1000" b="1" spc="-5" dirty="0">
                <a:solidFill>
                  <a:srgbClr val="1B1F2C"/>
                </a:solidFill>
                <a:latin typeface="Arial"/>
                <a:cs typeface="Arial"/>
              </a:rPr>
              <a:t>8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94989" y="3494659"/>
            <a:ext cx="2711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1B1F2C"/>
                </a:solidFill>
                <a:latin typeface="Arial"/>
                <a:cs typeface="Arial"/>
              </a:rPr>
              <a:t>9.9</a:t>
            </a:r>
            <a:r>
              <a:rPr sz="1000" b="1" spc="-5" dirty="0">
                <a:solidFill>
                  <a:srgbClr val="1B1F2C"/>
                </a:solidFill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05276" y="3592448"/>
            <a:ext cx="2711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1B1F2C"/>
                </a:solidFill>
                <a:latin typeface="Arial"/>
                <a:cs typeface="Arial"/>
              </a:rPr>
              <a:t>5.2</a:t>
            </a:r>
            <a:r>
              <a:rPr sz="1000" b="1" spc="-5" dirty="0">
                <a:solidFill>
                  <a:srgbClr val="1B1F2C"/>
                </a:solidFill>
                <a:latin typeface="Arial"/>
                <a:cs typeface="Arial"/>
              </a:rPr>
              <a:t>6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15561" y="3660394"/>
            <a:ext cx="2717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1B1F2C"/>
                </a:solidFill>
                <a:latin typeface="Arial"/>
                <a:cs typeface="Arial"/>
              </a:rPr>
              <a:t>2.</a:t>
            </a:r>
            <a:r>
              <a:rPr sz="1000" b="1" spc="-5" dirty="0">
                <a:solidFill>
                  <a:srgbClr val="1B1F2C"/>
                </a:solidFill>
                <a:latin typeface="Arial"/>
                <a:cs typeface="Arial"/>
              </a:rPr>
              <a:t>00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26102" y="3681729"/>
            <a:ext cx="2711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FF0000"/>
                </a:solidFill>
                <a:latin typeface="Arial MT"/>
                <a:cs typeface="Arial MT"/>
              </a:rPr>
              <a:t>0.9</a:t>
            </a:r>
            <a:r>
              <a:rPr sz="1000" spc="-5" dirty="0">
                <a:solidFill>
                  <a:srgbClr val="FF0000"/>
                </a:solidFill>
                <a:latin typeface="Arial MT"/>
                <a:cs typeface="Arial MT"/>
              </a:rPr>
              <a:t>7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36260" y="3684270"/>
            <a:ext cx="2711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FF0000"/>
                </a:solidFill>
                <a:latin typeface="Arial MT"/>
                <a:cs typeface="Arial MT"/>
              </a:rPr>
              <a:t>0.8</a:t>
            </a:r>
            <a:r>
              <a:rPr sz="1000" spc="-5" dirty="0">
                <a:solidFill>
                  <a:srgbClr val="FF0000"/>
                </a:solidFill>
                <a:latin typeface="Arial MT"/>
                <a:cs typeface="Arial MT"/>
              </a:rPr>
              <a:t>7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46546" y="3692779"/>
            <a:ext cx="2711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FF0000"/>
                </a:solidFill>
                <a:latin typeface="Arial MT"/>
                <a:cs typeface="Arial MT"/>
              </a:rPr>
              <a:t>0.4</a:t>
            </a:r>
            <a:r>
              <a:rPr sz="1000" spc="-5" dirty="0">
                <a:solidFill>
                  <a:srgbClr val="FF0000"/>
                </a:solidFill>
                <a:latin typeface="Arial MT"/>
                <a:cs typeface="Arial MT"/>
              </a:rPr>
              <a:t>6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56705" y="3697604"/>
            <a:ext cx="2711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FF0000"/>
                </a:solidFill>
                <a:latin typeface="Arial MT"/>
                <a:cs typeface="Arial MT"/>
              </a:rPr>
              <a:t>0.2</a:t>
            </a:r>
            <a:r>
              <a:rPr sz="1000" spc="-5" dirty="0">
                <a:solidFill>
                  <a:srgbClr val="FF0000"/>
                </a:solidFill>
                <a:latin typeface="Arial MT"/>
                <a:cs typeface="Arial MT"/>
              </a:rPr>
              <a:t>2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666992" y="3690366"/>
            <a:ext cx="2717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FF0000"/>
                </a:solidFill>
                <a:latin typeface="Arial MT"/>
                <a:cs typeface="Arial MT"/>
              </a:rPr>
              <a:t>0.</a:t>
            </a:r>
            <a:r>
              <a:rPr sz="1000" spc="-5" dirty="0">
                <a:solidFill>
                  <a:srgbClr val="FF0000"/>
                </a:solidFill>
                <a:latin typeface="Arial MT"/>
                <a:cs typeface="Arial MT"/>
              </a:rPr>
              <a:t>58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98091" y="3202051"/>
            <a:ext cx="3835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1B1F2C"/>
                </a:solidFill>
                <a:latin typeface="Arial"/>
                <a:cs typeface="Arial"/>
              </a:rPr>
              <a:t>69.0</a:t>
            </a:r>
            <a:r>
              <a:rPr sz="1000" b="1" spc="-5" dirty="0">
                <a:solidFill>
                  <a:srgbClr val="1B1F2C"/>
                </a:solidFill>
                <a:latin typeface="Arial"/>
                <a:cs typeface="Arial"/>
              </a:rPr>
              <a:t>%</a:t>
            </a:r>
            <a:endParaRPr sz="1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08250" y="2315972"/>
            <a:ext cx="894080" cy="316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2605">
              <a:lnSpc>
                <a:spcPts val="1145"/>
              </a:lnSpc>
              <a:spcBef>
                <a:spcPts val="95"/>
              </a:spcBef>
            </a:pPr>
            <a:r>
              <a:rPr sz="1000" b="1" spc="-10" dirty="0">
                <a:solidFill>
                  <a:srgbClr val="1B1F2C"/>
                </a:solidFill>
                <a:latin typeface="Arial"/>
                <a:cs typeface="Arial"/>
              </a:rPr>
              <a:t>89.9</a:t>
            </a:r>
            <a:r>
              <a:rPr sz="1000" b="1" spc="-5" dirty="0">
                <a:solidFill>
                  <a:srgbClr val="1B1F2C"/>
                </a:solidFill>
                <a:latin typeface="Arial"/>
                <a:cs typeface="Arial"/>
              </a:rPr>
              <a:t>%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45"/>
              </a:lnSpc>
            </a:pPr>
            <a:r>
              <a:rPr sz="1000" b="1" spc="-10" dirty="0">
                <a:solidFill>
                  <a:srgbClr val="1B1F2C"/>
                </a:solidFill>
                <a:latin typeface="Arial"/>
                <a:cs typeface="Arial"/>
              </a:rPr>
              <a:t>86.8%</a:t>
            </a:r>
            <a:endParaRPr sz="1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28821" y="2087372"/>
            <a:ext cx="3835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1B1F2C"/>
                </a:solidFill>
                <a:latin typeface="Arial"/>
                <a:cs typeface="Arial"/>
              </a:rPr>
              <a:t>95.7</a:t>
            </a:r>
            <a:r>
              <a:rPr sz="1000" b="1" spc="-5" dirty="0">
                <a:solidFill>
                  <a:srgbClr val="1B1F2C"/>
                </a:solidFill>
                <a:latin typeface="Arial"/>
                <a:cs typeface="Arial"/>
              </a:rPr>
              <a:t>%</a:t>
            </a:r>
            <a:endParaRPr sz="1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038980" y="1976755"/>
            <a:ext cx="3835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1B1F2C"/>
                </a:solidFill>
                <a:latin typeface="Arial"/>
                <a:cs typeface="Arial"/>
              </a:rPr>
              <a:t>98.3</a:t>
            </a:r>
            <a:r>
              <a:rPr sz="1000" b="1" spc="-5" dirty="0">
                <a:solidFill>
                  <a:srgbClr val="1B1F2C"/>
                </a:solidFill>
                <a:latin typeface="Arial"/>
                <a:cs typeface="Arial"/>
              </a:rPr>
              <a:t>%</a:t>
            </a:r>
            <a:endParaRPr sz="1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49521" y="1973961"/>
            <a:ext cx="3835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1B1F2C"/>
                </a:solidFill>
                <a:latin typeface="Arial MT"/>
                <a:cs typeface="Arial MT"/>
              </a:rPr>
              <a:t>98.4</a:t>
            </a:r>
            <a:r>
              <a:rPr sz="1000" spc="-5" dirty="0">
                <a:solidFill>
                  <a:srgbClr val="1B1F2C"/>
                </a:solidFill>
                <a:latin typeface="Arial MT"/>
                <a:cs typeface="Arial MT"/>
              </a:rPr>
              <a:t>%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059807" y="1946910"/>
            <a:ext cx="3835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1B1F2C"/>
                </a:solidFill>
                <a:latin typeface="Arial MT"/>
                <a:cs typeface="Arial MT"/>
              </a:rPr>
              <a:t>99.0</a:t>
            </a:r>
            <a:r>
              <a:rPr sz="1000" spc="-5" dirty="0">
                <a:solidFill>
                  <a:srgbClr val="1B1F2C"/>
                </a:solidFill>
                <a:latin typeface="Arial MT"/>
                <a:cs typeface="Arial MT"/>
              </a:rPr>
              <a:t>%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569965" y="1924939"/>
            <a:ext cx="3835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1B1F2C"/>
                </a:solidFill>
                <a:latin typeface="Arial MT"/>
                <a:cs typeface="Arial MT"/>
              </a:rPr>
              <a:t>99.5</a:t>
            </a:r>
            <a:r>
              <a:rPr sz="1000" spc="-5" dirty="0">
                <a:solidFill>
                  <a:srgbClr val="1B1F2C"/>
                </a:solidFill>
                <a:latin typeface="Arial MT"/>
                <a:cs typeface="Arial MT"/>
              </a:rPr>
              <a:t>%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080252" y="1919681"/>
            <a:ext cx="3835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1B1F2C"/>
                </a:solidFill>
                <a:latin typeface="Arial MT"/>
                <a:cs typeface="Arial MT"/>
              </a:rPr>
              <a:t>99.7</a:t>
            </a:r>
            <a:r>
              <a:rPr sz="1000" spc="-5" dirty="0">
                <a:solidFill>
                  <a:srgbClr val="1B1F2C"/>
                </a:solidFill>
                <a:latin typeface="Arial MT"/>
                <a:cs typeface="Arial MT"/>
              </a:rPr>
              <a:t>%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554469" y="1906016"/>
            <a:ext cx="4533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1B1F2C"/>
                </a:solidFill>
                <a:latin typeface="Arial MT"/>
                <a:cs typeface="Arial MT"/>
              </a:rPr>
              <a:t>100.0%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140702" y="3413252"/>
            <a:ext cx="2755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1B1F2C"/>
                </a:solidFill>
                <a:latin typeface="Arial MT"/>
                <a:cs typeface="Arial MT"/>
              </a:rPr>
              <a:t>6</a:t>
            </a:r>
            <a:r>
              <a:rPr sz="1000" spc="-30" dirty="0">
                <a:solidFill>
                  <a:srgbClr val="1B1F2C"/>
                </a:solidFill>
                <a:latin typeface="Arial MT"/>
                <a:cs typeface="Arial MT"/>
              </a:rPr>
              <a:t>0</a:t>
            </a:r>
            <a:r>
              <a:rPr sz="1000" spc="-5" dirty="0">
                <a:solidFill>
                  <a:srgbClr val="1B1F2C"/>
                </a:solidFill>
                <a:latin typeface="Arial MT"/>
                <a:cs typeface="Arial MT"/>
              </a:rPr>
              <a:t>%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140702" y="2995117"/>
            <a:ext cx="2755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1B1F2C"/>
                </a:solidFill>
                <a:latin typeface="Arial MT"/>
                <a:cs typeface="Arial MT"/>
              </a:rPr>
              <a:t>7</a:t>
            </a:r>
            <a:r>
              <a:rPr sz="1000" spc="-35" dirty="0">
                <a:solidFill>
                  <a:srgbClr val="1B1F2C"/>
                </a:solidFill>
                <a:latin typeface="Arial MT"/>
                <a:cs typeface="Arial MT"/>
              </a:rPr>
              <a:t>0</a:t>
            </a:r>
            <a:r>
              <a:rPr sz="1000" spc="-5" dirty="0">
                <a:solidFill>
                  <a:srgbClr val="1B1F2C"/>
                </a:solidFill>
                <a:latin typeface="Arial MT"/>
                <a:cs typeface="Arial MT"/>
              </a:rPr>
              <a:t>%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140702" y="2577464"/>
            <a:ext cx="2755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1B1F2C"/>
                </a:solidFill>
                <a:latin typeface="Arial MT"/>
                <a:cs typeface="Arial MT"/>
              </a:rPr>
              <a:t>8</a:t>
            </a:r>
            <a:r>
              <a:rPr sz="1000" spc="-30" dirty="0">
                <a:solidFill>
                  <a:srgbClr val="1B1F2C"/>
                </a:solidFill>
                <a:latin typeface="Arial MT"/>
                <a:cs typeface="Arial MT"/>
              </a:rPr>
              <a:t>0</a:t>
            </a:r>
            <a:r>
              <a:rPr sz="1000" spc="-5" dirty="0">
                <a:solidFill>
                  <a:srgbClr val="1B1F2C"/>
                </a:solidFill>
                <a:latin typeface="Arial MT"/>
                <a:cs typeface="Arial MT"/>
              </a:rPr>
              <a:t>%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140702" y="2160270"/>
            <a:ext cx="2755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1B1F2C"/>
                </a:solidFill>
                <a:latin typeface="Arial MT"/>
                <a:cs typeface="Arial MT"/>
              </a:rPr>
              <a:t>9</a:t>
            </a:r>
            <a:r>
              <a:rPr sz="1000" spc="-30" dirty="0">
                <a:solidFill>
                  <a:srgbClr val="1B1F2C"/>
                </a:solidFill>
                <a:latin typeface="Arial MT"/>
                <a:cs typeface="Arial MT"/>
              </a:rPr>
              <a:t>0</a:t>
            </a:r>
            <a:r>
              <a:rPr sz="1000" spc="-5" dirty="0">
                <a:solidFill>
                  <a:srgbClr val="1B1F2C"/>
                </a:solidFill>
                <a:latin typeface="Arial MT"/>
                <a:cs typeface="Arial MT"/>
              </a:rPr>
              <a:t>%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140702" y="1742313"/>
            <a:ext cx="3454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1B1F2C"/>
                </a:solidFill>
                <a:latin typeface="Arial MT"/>
                <a:cs typeface="Arial MT"/>
              </a:rPr>
              <a:t>1</a:t>
            </a:r>
            <a:r>
              <a:rPr sz="1000" spc="-30" dirty="0">
                <a:solidFill>
                  <a:srgbClr val="1B1F2C"/>
                </a:solidFill>
                <a:latin typeface="Arial MT"/>
                <a:cs typeface="Arial MT"/>
              </a:rPr>
              <a:t>0</a:t>
            </a:r>
            <a:r>
              <a:rPr sz="1000" spc="-10" dirty="0">
                <a:solidFill>
                  <a:srgbClr val="1B1F2C"/>
                </a:solidFill>
                <a:latin typeface="Arial MT"/>
                <a:cs typeface="Arial MT"/>
              </a:rPr>
              <a:t>0</a:t>
            </a:r>
            <a:r>
              <a:rPr sz="1000" spc="-5" dirty="0">
                <a:solidFill>
                  <a:srgbClr val="1B1F2C"/>
                </a:solidFill>
                <a:latin typeface="Arial MT"/>
                <a:cs typeface="Arial MT"/>
              </a:rPr>
              <a:t>%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748408" y="3830828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1B1F2C"/>
                </a:solidFill>
                <a:latin typeface="Arial MT"/>
                <a:cs typeface="Arial MT"/>
              </a:rPr>
              <a:t>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677670" y="3413252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1B1F2C"/>
                </a:solidFill>
                <a:latin typeface="Arial MT"/>
                <a:cs typeface="Arial MT"/>
              </a:rPr>
              <a:t>20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677670" y="2995117"/>
            <a:ext cx="1689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1B1F2C"/>
                </a:solidFill>
                <a:latin typeface="Arial MT"/>
                <a:cs typeface="Arial MT"/>
              </a:rPr>
              <a:t>40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677670" y="2577464"/>
            <a:ext cx="1689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solidFill>
                  <a:srgbClr val="1B1F2C"/>
                </a:solidFill>
                <a:latin typeface="Arial MT"/>
                <a:cs typeface="Arial MT"/>
              </a:rPr>
              <a:t>60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677670" y="2160270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1B1F2C"/>
                </a:solidFill>
                <a:latin typeface="Arial MT"/>
                <a:cs typeface="Arial MT"/>
              </a:rPr>
              <a:t>80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607311" y="1742313"/>
            <a:ext cx="2330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1B1F2C"/>
                </a:solidFill>
                <a:latin typeface="Arial MT"/>
                <a:cs typeface="Arial MT"/>
              </a:rPr>
              <a:t>1</a:t>
            </a:r>
            <a:r>
              <a:rPr sz="1000" spc="-35" dirty="0">
                <a:solidFill>
                  <a:srgbClr val="1B1F2C"/>
                </a:solidFill>
                <a:latin typeface="Arial MT"/>
                <a:cs typeface="Arial MT"/>
              </a:rPr>
              <a:t>0</a:t>
            </a:r>
            <a:r>
              <a:rPr sz="1000" spc="-5" dirty="0">
                <a:solidFill>
                  <a:srgbClr val="1B1F2C"/>
                </a:solidFill>
                <a:latin typeface="Arial MT"/>
                <a:cs typeface="Arial MT"/>
              </a:rPr>
              <a:t>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148332" y="3982618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1B1F2C"/>
                </a:solidFill>
                <a:latin typeface="Arial MT"/>
                <a:cs typeface="Arial MT"/>
              </a:rPr>
              <a:t>1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658617" y="3982618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1B1F2C"/>
                </a:solidFill>
                <a:latin typeface="Arial MT"/>
                <a:cs typeface="Arial MT"/>
              </a:rPr>
              <a:t>2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168776" y="3982618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1B1F2C"/>
                </a:solidFill>
                <a:latin typeface="Arial MT"/>
                <a:cs typeface="Arial MT"/>
              </a:rPr>
              <a:t>3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699508" y="3982618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1B1F2C"/>
                </a:solidFill>
                <a:latin typeface="Arial MT"/>
                <a:cs typeface="Arial MT"/>
              </a:rPr>
              <a:t>6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720334" y="3982618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1B1F2C"/>
                </a:solidFill>
                <a:latin typeface="Arial MT"/>
                <a:cs typeface="Arial MT"/>
              </a:rPr>
              <a:t>8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230492" y="3982618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1B1F2C"/>
                </a:solidFill>
                <a:latin typeface="Arial MT"/>
                <a:cs typeface="Arial MT"/>
              </a:rPr>
              <a:t>9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705727" y="3982618"/>
            <a:ext cx="1689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solidFill>
                  <a:srgbClr val="1B1F2C"/>
                </a:solidFill>
                <a:latin typeface="Arial MT"/>
                <a:cs typeface="Arial MT"/>
              </a:rPr>
              <a:t>10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711066" y="1455801"/>
            <a:ext cx="164846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15" dirty="0">
                <a:solidFill>
                  <a:srgbClr val="1B1F2C"/>
                </a:solidFill>
                <a:latin typeface="Arial MT"/>
                <a:cs typeface="Arial MT"/>
              </a:rPr>
              <a:t>Indicadores</a:t>
            </a:r>
            <a:r>
              <a:rPr sz="1350" spc="-40" dirty="0">
                <a:solidFill>
                  <a:srgbClr val="1B1F2C"/>
                </a:solidFill>
                <a:latin typeface="Arial MT"/>
                <a:cs typeface="Arial MT"/>
              </a:rPr>
              <a:t> </a:t>
            </a:r>
            <a:r>
              <a:rPr sz="1350" spc="15" dirty="0">
                <a:solidFill>
                  <a:srgbClr val="1B1F2C"/>
                </a:solidFill>
                <a:latin typeface="Arial MT"/>
                <a:cs typeface="Arial MT"/>
              </a:rPr>
              <a:t>por</a:t>
            </a:r>
            <a:r>
              <a:rPr sz="1350" spc="-80" dirty="0">
                <a:solidFill>
                  <a:srgbClr val="1B1F2C"/>
                </a:solidFill>
                <a:latin typeface="Arial MT"/>
                <a:cs typeface="Arial MT"/>
              </a:rPr>
              <a:t> </a:t>
            </a:r>
            <a:r>
              <a:rPr sz="1350" spc="15" dirty="0">
                <a:solidFill>
                  <a:srgbClr val="1B1F2C"/>
                </a:solidFill>
                <a:latin typeface="Arial MT"/>
                <a:cs typeface="Arial MT"/>
              </a:rPr>
              <a:t>decil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473958" y="4338066"/>
            <a:ext cx="243204" cy="0"/>
          </a:xfrm>
          <a:custGeom>
            <a:avLst/>
            <a:gdLst/>
            <a:ahLst/>
            <a:cxnLst/>
            <a:rect l="l" t="t" r="r" b="b"/>
            <a:pathLst>
              <a:path w="243204">
                <a:moveTo>
                  <a:pt x="0" y="0"/>
                </a:moveTo>
                <a:lnTo>
                  <a:pt x="243204" y="0"/>
                </a:lnTo>
              </a:path>
            </a:pathLst>
          </a:custGeom>
          <a:ln w="62484">
            <a:solidFill>
              <a:srgbClr val="CDE9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3679063" y="3982618"/>
            <a:ext cx="913130" cy="43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2605" algn="l"/>
              </a:tabLst>
            </a:pPr>
            <a:r>
              <a:rPr sz="1000" spc="-5" dirty="0">
                <a:solidFill>
                  <a:srgbClr val="1B1F2C"/>
                </a:solidFill>
                <a:latin typeface="Arial MT"/>
                <a:cs typeface="Arial MT"/>
              </a:rPr>
              <a:t>4	5</a:t>
            </a:r>
            <a:endParaRPr sz="1000">
              <a:latin typeface="Arial MT"/>
              <a:cs typeface="Arial MT"/>
            </a:endParaRPr>
          </a:p>
          <a:p>
            <a:pPr marL="64135">
              <a:lnSpc>
                <a:spcPct val="100000"/>
              </a:lnSpc>
              <a:spcBef>
                <a:spcPts val="805"/>
              </a:spcBef>
            </a:pPr>
            <a:r>
              <a:rPr sz="1000" spc="-20" dirty="0">
                <a:solidFill>
                  <a:srgbClr val="1B1F2C"/>
                </a:solidFill>
                <a:latin typeface="Arial MT"/>
                <a:cs typeface="Arial MT"/>
              </a:rPr>
              <a:t>R</a:t>
            </a:r>
            <a:r>
              <a:rPr sz="1000" spc="-5" dirty="0">
                <a:solidFill>
                  <a:srgbClr val="1B1F2C"/>
                </a:solidFill>
                <a:latin typeface="Arial MT"/>
                <a:cs typeface="Arial MT"/>
              </a:rPr>
              <a:t>T</a:t>
            </a:r>
            <a:r>
              <a:rPr sz="1000" spc="-50" dirty="0">
                <a:solidFill>
                  <a:srgbClr val="1B1F2C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1B1F2C"/>
                </a:solidFill>
                <a:latin typeface="Arial MT"/>
                <a:cs typeface="Arial MT"/>
              </a:rPr>
              <a:t>Con</a:t>
            </a:r>
            <a:r>
              <a:rPr sz="1000" spc="-15" dirty="0">
                <a:solidFill>
                  <a:srgbClr val="1B1F2C"/>
                </a:solidFill>
                <a:latin typeface="Arial MT"/>
                <a:cs typeface="Arial MT"/>
              </a:rPr>
              <a:t>v</a:t>
            </a:r>
            <a:r>
              <a:rPr sz="1000" spc="-5" dirty="0">
                <a:solidFill>
                  <a:srgbClr val="1B1F2C"/>
                </a:solidFill>
                <a:latin typeface="Arial MT"/>
                <a:cs typeface="Arial MT"/>
              </a:rPr>
              <a:t>er</a:t>
            </a:r>
            <a:r>
              <a:rPr sz="1000" dirty="0">
                <a:solidFill>
                  <a:srgbClr val="1B1F2C"/>
                </a:solidFill>
                <a:latin typeface="Arial MT"/>
                <a:cs typeface="Arial MT"/>
              </a:rPr>
              <a:t>s</a:t>
            </a:r>
            <a:r>
              <a:rPr sz="1000" spc="-10" dirty="0">
                <a:solidFill>
                  <a:srgbClr val="1B1F2C"/>
                </a:solidFill>
                <a:latin typeface="Arial MT"/>
                <a:cs typeface="Arial MT"/>
              </a:rPr>
              <a:t>i</a:t>
            </a:r>
            <a:r>
              <a:rPr sz="1000" spc="-5" dirty="0">
                <a:solidFill>
                  <a:srgbClr val="1B1F2C"/>
                </a:solidFill>
                <a:latin typeface="Arial MT"/>
                <a:cs typeface="Arial MT"/>
              </a:rPr>
              <a:t>ón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760976" y="4337304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839" y="0"/>
                </a:lnTo>
              </a:path>
            </a:pathLst>
          </a:custGeom>
          <a:ln w="27432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5021707" y="3982618"/>
            <a:ext cx="650240" cy="43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1B1F2C"/>
                </a:solidFill>
                <a:latin typeface="Arial MT"/>
                <a:cs typeface="Arial MT"/>
              </a:rPr>
              <a:t>7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000" spc="-5" dirty="0">
                <a:solidFill>
                  <a:srgbClr val="1B1F2C"/>
                </a:solidFill>
                <a:latin typeface="Arial MT"/>
                <a:cs typeface="Arial MT"/>
              </a:rPr>
              <a:t>%</a:t>
            </a:r>
            <a:r>
              <a:rPr sz="1000" spc="-70" dirty="0">
                <a:solidFill>
                  <a:srgbClr val="1B1F2C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1B1F2C"/>
                </a:solidFill>
                <a:latin typeface="Arial MT"/>
                <a:cs typeface="Arial MT"/>
              </a:rPr>
              <a:t>In</a:t>
            </a:r>
            <a:r>
              <a:rPr sz="1000" spc="-10" dirty="0">
                <a:solidFill>
                  <a:srgbClr val="1B1F2C"/>
                </a:solidFill>
                <a:latin typeface="Arial MT"/>
                <a:cs typeface="Arial MT"/>
              </a:rPr>
              <a:t>g</a:t>
            </a:r>
            <a:r>
              <a:rPr sz="1000" spc="-5" dirty="0">
                <a:solidFill>
                  <a:srgbClr val="1B1F2C"/>
                </a:solidFill>
                <a:latin typeface="Arial MT"/>
                <a:cs typeface="Arial MT"/>
              </a:rPr>
              <a:t>resos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95300" y="4594860"/>
            <a:ext cx="8460105" cy="459105"/>
          </a:xfrm>
          <a:prstGeom prst="rect">
            <a:avLst/>
          </a:prstGeom>
          <a:ln w="9144">
            <a:solidFill>
              <a:srgbClr val="39404D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91440" marR="161290">
              <a:lnSpc>
                <a:spcPts val="1400"/>
              </a:lnSpc>
              <a:spcBef>
                <a:spcPts val="375"/>
              </a:spcBef>
            </a:pPr>
            <a:r>
              <a:rPr sz="1200" spc="-5" dirty="0">
                <a:latin typeface="Arial MT"/>
                <a:cs typeface="Arial MT"/>
              </a:rPr>
              <a:t>Se </a:t>
            </a:r>
            <a:r>
              <a:rPr sz="1200" spc="-15" dirty="0">
                <a:latin typeface="Arial MT"/>
                <a:cs typeface="Arial MT"/>
              </a:rPr>
              <a:t>dividió </a:t>
            </a:r>
            <a:r>
              <a:rPr sz="1200" spc="-5" dirty="0">
                <a:latin typeface="Arial MT"/>
                <a:cs typeface="Arial MT"/>
              </a:rPr>
              <a:t>la </a:t>
            </a:r>
            <a:r>
              <a:rPr sz="1200" dirty="0">
                <a:latin typeface="Arial MT"/>
                <a:cs typeface="Arial MT"/>
              </a:rPr>
              <a:t>base </a:t>
            </a:r>
            <a:r>
              <a:rPr sz="1200" spc="-15" dirty="0">
                <a:latin typeface="Arial MT"/>
                <a:cs typeface="Arial MT"/>
              </a:rPr>
              <a:t>por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deciles </a:t>
            </a:r>
            <a:r>
              <a:rPr sz="1200" spc="-5" dirty="0">
                <a:latin typeface="Arial MT"/>
                <a:cs typeface="Arial MT"/>
              </a:rPr>
              <a:t>según </a:t>
            </a:r>
            <a:r>
              <a:rPr sz="1200" spc="-10" dirty="0">
                <a:latin typeface="Arial MT"/>
                <a:cs typeface="Arial MT"/>
              </a:rPr>
              <a:t>los </a:t>
            </a:r>
            <a:r>
              <a:rPr sz="1200" spc="-5" dirty="0">
                <a:latin typeface="Arial MT"/>
                <a:cs typeface="Arial MT"/>
              </a:rPr>
              <a:t>resultados </a:t>
            </a:r>
            <a:r>
              <a:rPr sz="1200" spc="-10" dirty="0">
                <a:latin typeface="Arial MT"/>
                <a:cs typeface="Arial MT"/>
              </a:rPr>
              <a:t>del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modelo. </a:t>
            </a:r>
            <a:r>
              <a:rPr sz="1200" spc="-5" dirty="0">
                <a:latin typeface="Arial MT"/>
                <a:cs typeface="Arial MT"/>
              </a:rPr>
              <a:t>Los </a:t>
            </a:r>
            <a:r>
              <a:rPr sz="1200" spc="-15" dirty="0">
                <a:latin typeface="Arial MT"/>
                <a:cs typeface="Arial MT"/>
              </a:rPr>
              <a:t>primeros </a:t>
            </a:r>
            <a:r>
              <a:rPr sz="1200" spc="-5" dirty="0">
                <a:latin typeface="Arial MT"/>
                <a:cs typeface="Arial MT"/>
              </a:rPr>
              <a:t>5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grupos generaron</a:t>
            </a:r>
            <a:r>
              <a:rPr sz="1200" spc="-10" dirty="0">
                <a:latin typeface="Arial MT"/>
                <a:cs typeface="Arial MT"/>
              </a:rPr>
              <a:t> el </a:t>
            </a:r>
            <a:r>
              <a:rPr sz="1200" spc="-5" dirty="0">
                <a:latin typeface="Arial MT"/>
                <a:cs typeface="Arial MT"/>
              </a:rPr>
              <a:t>98% de </a:t>
            </a:r>
            <a:r>
              <a:rPr sz="1200" spc="-10" dirty="0">
                <a:latin typeface="Arial MT"/>
                <a:cs typeface="Arial MT"/>
              </a:rPr>
              <a:t>los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ingresos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totales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de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la</a:t>
            </a:r>
            <a:r>
              <a:rPr sz="1200" spc="-20" dirty="0">
                <a:latin typeface="Arial MT"/>
                <a:cs typeface="Arial MT"/>
              </a:rPr>
              <a:t> campaña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feb-17.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229100" y="1688592"/>
            <a:ext cx="12065" cy="2121535"/>
          </a:xfrm>
          <a:custGeom>
            <a:avLst/>
            <a:gdLst/>
            <a:ahLst/>
            <a:cxnLst/>
            <a:rect l="l" t="t" r="r" b="b"/>
            <a:pathLst>
              <a:path w="12064" h="2121535">
                <a:moveTo>
                  <a:pt x="0" y="2121407"/>
                </a:moveTo>
                <a:lnTo>
                  <a:pt x="11684" y="0"/>
                </a:lnTo>
              </a:path>
            </a:pathLst>
          </a:custGeom>
          <a:ln w="9144">
            <a:solidFill>
              <a:srgbClr val="006EC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7093457" y="3818636"/>
            <a:ext cx="571500" cy="316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9690">
              <a:lnSpc>
                <a:spcPts val="1145"/>
              </a:lnSpc>
              <a:spcBef>
                <a:spcPts val="95"/>
              </a:spcBef>
            </a:pPr>
            <a:r>
              <a:rPr sz="1000" spc="-20" dirty="0">
                <a:solidFill>
                  <a:srgbClr val="1B1F2C"/>
                </a:solidFill>
                <a:latin typeface="Arial MT"/>
                <a:cs typeface="Arial MT"/>
              </a:rPr>
              <a:t>50%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ts val="1145"/>
              </a:lnSpc>
            </a:pPr>
            <a:r>
              <a:rPr sz="1000" b="1" spc="-20" dirty="0">
                <a:latin typeface="Arial"/>
                <a:cs typeface="Arial"/>
              </a:rPr>
              <a:t>N</a:t>
            </a:r>
            <a:r>
              <a:rPr sz="1000" b="1" spc="-25" dirty="0">
                <a:latin typeface="Arial"/>
                <a:cs typeface="Arial"/>
              </a:rPr>
              <a:t>r</a:t>
            </a:r>
            <a:r>
              <a:rPr sz="1000" b="1" spc="-5" dirty="0">
                <a:latin typeface="Arial"/>
                <a:cs typeface="Arial"/>
              </a:rPr>
              <a:t>o</a:t>
            </a:r>
            <a:r>
              <a:rPr sz="1000" b="1" spc="-5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Dec</a:t>
            </a:r>
            <a:r>
              <a:rPr sz="1000" b="1" spc="-10" dirty="0">
                <a:latin typeface="Arial"/>
                <a:cs typeface="Arial"/>
              </a:rPr>
              <a:t>i</a:t>
            </a:r>
            <a:r>
              <a:rPr sz="1000" b="1" spc="-5" dirty="0">
                <a:latin typeface="Arial"/>
                <a:cs typeface="Arial"/>
              </a:rPr>
              <a:t>l</a:t>
            </a:r>
            <a:endParaRPr sz="10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258316" y="1512824"/>
            <a:ext cx="90931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20" dirty="0">
                <a:latin typeface="Arial"/>
                <a:cs typeface="Arial"/>
              </a:rPr>
              <a:t>R</a:t>
            </a:r>
            <a:r>
              <a:rPr sz="1000" b="1" spc="-5" dirty="0">
                <a:latin typeface="Arial"/>
                <a:cs typeface="Arial"/>
              </a:rPr>
              <a:t>T</a:t>
            </a:r>
            <a:r>
              <a:rPr sz="1000" b="1" spc="-60" dirty="0">
                <a:latin typeface="Arial"/>
                <a:cs typeface="Arial"/>
              </a:rPr>
              <a:t> </a:t>
            </a:r>
            <a:r>
              <a:rPr sz="1000" b="1" spc="-20" dirty="0">
                <a:latin typeface="Arial"/>
                <a:cs typeface="Arial"/>
              </a:rPr>
              <a:t>I</a:t>
            </a:r>
            <a:r>
              <a:rPr sz="1000" b="1" spc="-15" dirty="0">
                <a:latin typeface="Arial"/>
                <a:cs typeface="Arial"/>
              </a:rPr>
              <a:t>ng</a:t>
            </a:r>
            <a:r>
              <a:rPr sz="1000" b="1" spc="-25" dirty="0">
                <a:latin typeface="Arial"/>
                <a:cs typeface="Arial"/>
              </a:rPr>
              <a:t>r</a:t>
            </a:r>
            <a:r>
              <a:rPr sz="1000" b="1" spc="-20" dirty="0">
                <a:latin typeface="Arial"/>
                <a:cs typeface="Arial"/>
              </a:rPr>
              <a:t>/C</a:t>
            </a:r>
            <a:r>
              <a:rPr sz="1000" b="1" spc="-15" dirty="0">
                <a:latin typeface="Arial"/>
                <a:cs typeface="Arial"/>
              </a:rPr>
              <a:t>o</a:t>
            </a:r>
            <a:r>
              <a:rPr sz="1000" b="1" spc="-20" dirty="0">
                <a:latin typeface="Arial"/>
                <a:cs typeface="Arial"/>
              </a:rPr>
              <a:t>s</a:t>
            </a:r>
            <a:r>
              <a:rPr sz="1000" b="1" spc="-15" dirty="0">
                <a:latin typeface="Arial"/>
                <a:cs typeface="Arial"/>
              </a:rPr>
              <a:t>to</a:t>
            </a:r>
            <a:r>
              <a:rPr sz="1000" b="1" spc="-5" dirty="0">
                <a:latin typeface="Arial"/>
                <a:cs typeface="Arial"/>
              </a:rPr>
              <a:t>s</a:t>
            </a:r>
            <a:endParaRPr sz="10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872985" y="1512824"/>
            <a:ext cx="6845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%</a:t>
            </a:r>
            <a:r>
              <a:rPr sz="1000" b="1" spc="-60" dirty="0">
                <a:latin typeface="Arial"/>
                <a:cs typeface="Arial"/>
              </a:rPr>
              <a:t> </a:t>
            </a:r>
            <a:r>
              <a:rPr sz="1000" b="1" spc="-20" dirty="0">
                <a:latin typeface="Arial"/>
                <a:cs typeface="Arial"/>
              </a:rPr>
              <a:t>I</a:t>
            </a:r>
            <a:r>
              <a:rPr sz="1000" b="1" spc="-15" dirty="0">
                <a:latin typeface="Arial"/>
                <a:cs typeface="Arial"/>
              </a:rPr>
              <a:t>ng</a:t>
            </a:r>
            <a:r>
              <a:rPr sz="1000" b="1" spc="-25" dirty="0">
                <a:latin typeface="Arial"/>
                <a:cs typeface="Arial"/>
              </a:rPr>
              <a:t>r</a:t>
            </a:r>
            <a:r>
              <a:rPr sz="1000" b="1" spc="-20" dirty="0">
                <a:latin typeface="Arial"/>
                <a:cs typeface="Arial"/>
              </a:rPr>
              <a:t>es</a:t>
            </a:r>
            <a:r>
              <a:rPr sz="1000" b="1" spc="-15" dirty="0">
                <a:latin typeface="Arial"/>
                <a:cs typeface="Arial"/>
              </a:rPr>
              <a:t>o</a:t>
            </a:r>
            <a:r>
              <a:rPr sz="1000" b="1" spc="-5" dirty="0">
                <a:latin typeface="Arial"/>
                <a:cs typeface="Arial"/>
              </a:rPr>
              <a:t>s</a:t>
            </a:r>
            <a:endParaRPr sz="10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715514" y="1118997"/>
            <a:ext cx="385826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spc="10" dirty="0">
                <a:latin typeface="Arial"/>
                <a:cs typeface="Arial"/>
              </a:rPr>
              <a:t>Resultados</a:t>
            </a:r>
            <a:r>
              <a:rPr sz="1350" b="1" spc="15" dirty="0">
                <a:latin typeface="Arial"/>
                <a:cs typeface="Arial"/>
              </a:rPr>
              <a:t> </a:t>
            </a:r>
            <a:r>
              <a:rPr sz="1350" b="1" spc="20" dirty="0">
                <a:latin typeface="Arial"/>
                <a:cs typeface="Arial"/>
              </a:rPr>
              <a:t>Modelo</a:t>
            </a:r>
            <a:r>
              <a:rPr sz="1350" b="1" dirty="0">
                <a:latin typeface="Arial"/>
                <a:cs typeface="Arial"/>
              </a:rPr>
              <a:t> </a:t>
            </a:r>
            <a:r>
              <a:rPr sz="1350" b="1" spc="5" dirty="0">
                <a:latin typeface="Arial"/>
                <a:cs typeface="Arial"/>
              </a:rPr>
              <a:t>de</a:t>
            </a:r>
            <a:r>
              <a:rPr sz="1350" b="1" spc="10" dirty="0">
                <a:latin typeface="Arial"/>
                <a:cs typeface="Arial"/>
              </a:rPr>
              <a:t> </a:t>
            </a:r>
            <a:r>
              <a:rPr sz="1350" b="1" spc="5" dirty="0">
                <a:latin typeface="Arial"/>
                <a:cs typeface="Arial"/>
              </a:rPr>
              <a:t>Propensión</a:t>
            </a:r>
            <a:r>
              <a:rPr sz="1350" b="1" spc="15" dirty="0">
                <a:latin typeface="Arial"/>
                <a:cs typeface="Arial"/>
              </a:rPr>
              <a:t> </a:t>
            </a:r>
            <a:r>
              <a:rPr sz="1350" b="1" spc="5" dirty="0">
                <a:latin typeface="Arial"/>
                <a:cs typeface="Arial"/>
              </a:rPr>
              <a:t>de</a:t>
            </a:r>
            <a:r>
              <a:rPr sz="1350" b="1" spc="30" dirty="0">
                <a:latin typeface="Arial"/>
                <a:cs typeface="Arial"/>
              </a:rPr>
              <a:t> </a:t>
            </a:r>
            <a:r>
              <a:rPr sz="1350" b="1" spc="10" dirty="0">
                <a:latin typeface="Arial"/>
                <a:cs typeface="Arial"/>
              </a:rPr>
              <a:t>Compra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4179" y="769620"/>
            <a:ext cx="3031490" cy="1077595"/>
          </a:xfrm>
          <a:prstGeom prst="rect">
            <a:avLst/>
          </a:prstGeom>
          <a:ln w="27431">
            <a:solidFill>
              <a:srgbClr val="1B1F2C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554990" marR="255270" indent="-302260">
              <a:lnSpc>
                <a:spcPct val="100000"/>
              </a:lnSpc>
              <a:spcBef>
                <a:spcPts val="190"/>
              </a:spcBef>
            </a:pPr>
            <a:r>
              <a:rPr b="0" dirty="0">
                <a:latin typeface="Arial MT"/>
                <a:cs typeface="Arial MT"/>
              </a:rPr>
              <a:t>Caso</a:t>
            </a:r>
            <a:r>
              <a:rPr b="0" spc="-22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Práctico </a:t>
            </a:r>
            <a:r>
              <a:rPr b="0" spc="-87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en</a:t>
            </a:r>
            <a:r>
              <a:rPr b="0" spc="-70" dirty="0">
                <a:latin typeface="Arial MT"/>
                <a:cs typeface="Arial MT"/>
              </a:rPr>
              <a:t> </a:t>
            </a:r>
            <a:r>
              <a:rPr spc="-20" dirty="0">
                <a:latin typeface="Arial"/>
                <a:cs typeface="Arial"/>
              </a:rPr>
              <a:t>Python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1385" y="2503696"/>
            <a:ext cx="2256708" cy="201519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69832" y="2780773"/>
            <a:ext cx="2234610" cy="111559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40333" y="2453992"/>
            <a:ext cx="1644959" cy="192995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5714" y="621538"/>
            <a:ext cx="37719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5" dirty="0">
                <a:latin typeface="Arial MT"/>
                <a:cs typeface="Arial MT"/>
              </a:rPr>
              <a:t>PRESENTACIONES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2736" y="1919732"/>
            <a:ext cx="4872355" cy="1832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1950" spc="10" dirty="0">
                <a:solidFill>
                  <a:srgbClr val="001F5F"/>
                </a:solidFill>
                <a:latin typeface="Arial MT"/>
                <a:cs typeface="Arial MT"/>
              </a:rPr>
              <a:t>Nombre</a:t>
            </a:r>
            <a:endParaRPr sz="1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"/>
            </a:pPr>
            <a:endParaRPr sz="32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1950" spc="10" dirty="0">
                <a:solidFill>
                  <a:srgbClr val="001F5F"/>
                </a:solidFill>
                <a:latin typeface="Arial MT"/>
                <a:cs typeface="Arial MT"/>
              </a:rPr>
              <a:t>Estudios/Experiencia</a:t>
            </a:r>
            <a:r>
              <a:rPr sz="1950" spc="9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950" spc="10" dirty="0">
                <a:solidFill>
                  <a:srgbClr val="001F5F"/>
                </a:solidFill>
                <a:latin typeface="Arial MT"/>
                <a:cs typeface="Arial MT"/>
              </a:rPr>
              <a:t>Laboral</a:t>
            </a:r>
            <a:endParaRPr sz="1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"/>
            </a:pPr>
            <a:endParaRPr sz="30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1950" spc="10" dirty="0">
                <a:solidFill>
                  <a:srgbClr val="001F5F"/>
                </a:solidFill>
                <a:latin typeface="Arial MT"/>
                <a:cs typeface="Arial MT"/>
              </a:rPr>
              <a:t>¿Por</a:t>
            </a:r>
            <a:r>
              <a:rPr sz="1950" spc="-2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950" spc="10" dirty="0">
                <a:solidFill>
                  <a:srgbClr val="001F5F"/>
                </a:solidFill>
                <a:latin typeface="Arial MT"/>
                <a:cs typeface="Arial MT"/>
              </a:rPr>
              <a:t>qué</a:t>
            </a:r>
            <a:r>
              <a:rPr sz="1950" spc="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950" spc="10" dirty="0">
                <a:solidFill>
                  <a:srgbClr val="001F5F"/>
                </a:solidFill>
                <a:latin typeface="Arial MT"/>
                <a:cs typeface="Arial MT"/>
              </a:rPr>
              <a:t>te</a:t>
            </a:r>
            <a:r>
              <a:rPr sz="1950" spc="2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950" spc="10" dirty="0">
                <a:solidFill>
                  <a:srgbClr val="001F5F"/>
                </a:solidFill>
                <a:latin typeface="Arial MT"/>
                <a:cs typeface="Arial MT"/>
              </a:rPr>
              <a:t>interesa</a:t>
            </a:r>
            <a:r>
              <a:rPr sz="1950" spc="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950" spc="20" dirty="0">
                <a:solidFill>
                  <a:srgbClr val="001F5F"/>
                </a:solidFill>
                <a:latin typeface="Arial MT"/>
                <a:cs typeface="Arial MT"/>
              </a:rPr>
              <a:t>Machine</a:t>
            </a:r>
            <a:r>
              <a:rPr sz="1950" spc="5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950" spc="10" dirty="0">
                <a:solidFill>
                  <a:srgbClr val="001F5F"/>
                </a:solidFill>
                <a:latin typeface="Arial MT"/>
                <a:cs typeface="Arial MT"/>
              </a:rPr>
              <a:t>Learning?</a:t>
            </a:r>
            <a:endParaRPr sz="1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4191" y="585978"/>
            <a:ext cx="52635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Arial MT"/>
                <a:cs typeface="Arial MT"/>
              </a:rPr>
              <a:t>Acerca</a:t>
            </a:r>
            <a:r>
              <a:rPr b="0" spc="-85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del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Machine</a:t>
            </a:r>
            <a:r>
              <a:rPr b="0" spc="-130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Learning</a:t>
            </a:r>
          </a:p>
        </p:txBody>
      </p:sp>
      <p:sp>
        <p:nvSpPr>
          <p:cNvPr id="3" name="object 3"/>
          <p:cNvSpPr/>
          <p:nvPr/>
        </p:nvSpPr>
        <p:spPr>
          <a:xfrm>
            <a:off x="283463" y="2909316"/>
            <a:ext cx="8464550" cy="1752600"/>
          </a:xfrm>
          <a:custGeom>
            <a:avLst/>
            <a:gdLst/>
            <a:ahLst/>
            <a:cxnLst/>
            <a:rect l="l" t="t" r="r" b="b"/>
            <a:pathLst>
              <a:path w="8464550" h="1752600">
                <a:moveTo>
                  <a:pt x="0" y="1752219"/>
                </a:moveTo>
                <a:lnTo>
                  <a:pt x="8464169" y="1752219"/>
                </a:lnTo>
                <a:lnTo>
                  <a:pt x="8464169" y="0"/>
                </a:lnTo>
                <a:lnTo>
                  <a:pt x="0" y="0"/>
                </a:lnTo>
                <a:lnTo>
                  <a:pt x="0" y="1752219"/>
                </a:lnTo>
                <a:close/>
              </a:path>
            </a:pathLst>
          </a:custGeom>
          <a:ln w="27432">
            <a:solidFill>
              <a:srgbClr val="ECCE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3727" y="1457960"/>
            <a:ext cx="8322945" cy="3187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335" algn="just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333333"/>
                </a:solidFill>
                <a:latin typeface="Arial MT"/>
                <a:cs typeface="Arial MT"/>
              </a:rPr>
              <a:t>Cada</a:t>
            </a:r>
            <a:r>
              <a:rPr sz="1200" spc="6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Arial MT"/>
                <a:cs typeface="Arial MT"/>
              </a:rPr>
              <a:t>vez</a:t>
            </a:r>
            <a:r>
              <a:rPr sz="1200" spc="6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Arial MT"/>
                <a:cs typeface="Arial MT"/>
              </a:rPr>
              <a:t>un</a:t>
            </a:r>
            <a:r>
              <a:rPr sz="1200" spc="7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b="1" spc="-10" dirty="0">
                <a:solidFill>
                  <a:srgbClr val="333333"/>
                </a:solidFill>
                <a:latin typeface="Arial"/>
                <a:cs typeface="Arial"/>
              </a:rPr>
              <a:t>mayor</a:t>
            </a:r>
            <a:r>
              <a:rPr sz="1200" b="1" spc="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333333"/>
                </a:solidFill>
                <a:latin typeface="Arial"/>
                <a:cs typeface="Arial"/>
              </a:rPr>
              <a:t>volumen</a:t>
            </a:r>
            <a:r>
              <a:rPr sz="1200" b="1" spc="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333333"/>
                </a:solidFill>
                <a:latin typeface="Arial"/>
                <a:cs typeface="Arial"/>
              </a:rPr>
              <a:t>de</a:t>
            </a:r>
            <a:r>
              <a:rPr sz="1200" b="1" spc="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333333"/>
                </a:solidFill>
                <a:latin typeface="Arial"/>
                <a:cs typeface="Arial"/>
              </a:rPr>
              <a:t>datos</a:t>
            </a:r>
            <a:r>
              <a:rPr sz="1200" b="1" spc="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333333"/>
                </a:solidFill>
                <a:latin typeface="Arial"/>
                <a:cs typeface="Arial"/>
              </a:rPr>
              <a:t>se</a:t>
            </a:r>
            <a:r>
              <a:rPr sz="1200" b="1" spc="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333333"/>
                </a:solidFill>
                <a:latin typeface="Arial"/>
                <a:cs typeface="Arial"/>
              </a:rPr>
              <a:t>sigue</a:t>
            </a:r>
            <a:r>
              <a:rPr sz="1200" b="1" spc="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333333"/>
                </a:solidFill>
                <a:latin typeface="Arial"/>
                <a:cs typeface="Arial"/>
              </a:rPr>
              <a:t>generando</a:t>
            </a:r>
            <a:r>
              <a:rPr sz="1200" b="1" spc="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Arial MT"/>
                <a:cs typeface="Arial MT"/>
              </a:rPr>
              <a:t>en</a:t>
            </a:r>
            <a:r>
              <a:rPr sz="1200" spc="6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Arial MT"/>
                <a:cs typeface="Arial MT"/>
              </a:rPr>
              <a:t>las</a:t>
            </a:r>
            <a:r>
              <a:rPr sz="1200" spc="7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333333"/>
                </a:solidFill>
                <a:latin typeface="Arial MT"/>
                <a:cs typeface="Arial MT"/>
              </a:rPr>
              <a:t>organizaciones</a:t>
            </a:r>
            <a:r>
              <a:rPr sz="1200" spc="6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y</a:t>
            </a:r>
            <a:r>
              <a:rPr sz="1200" spc="6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Arial MT"/>
                <a:cs typeface="Arial MT"/>
              </a:rPr>
              <a:t>se</a:t>
            </a:r>
            <a:r>
              <a:rPr sz="1200" spc="7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Arial MT"/>
                <a:cs typeface="Arial MT"/>
              </a:rPr>
              <a:t>requiere</a:t>
            </a:r>
            <a:r>
              <a:rPr sz="1200" spc="5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333333"/>
                </a:solidFill>
                <a:latin typeface="Arial MT"/>
                <a:cs typeface="Arial MT"/>
              </a:rPr>
              <a:t>de</a:t>
            </a:r>
            <a:r>
              <a:rPr sz="1200" spc="6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333333"/>
                </a:solidFill>
                <a:latin typeface="Arial MT"/>
                <a:cs typeface="Arial MT"/>
              </a:rPr>
              <a:t>ciertas</a:t>
            </a:r>
            <a:r>
              <a:rPr sz="1200" spc="6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333333"/>
                </a:solidFill>
                <a:latin typeface="Arial MT"/>
                <a:cs typeface="Arial MT"/>
              </a:rPr>
              <a:t>capacidades </a:t>
            </a:r>
            <a:r>
              <a:rPr sz="1200" spc="-32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y </a:t>
            </a:r>
            <a:r>
              <a:rPr sz="1200" spc="-15" dirty="0">
                <a:solidFill>
                  <a:srgbClr val="333333"/>
                </a:solidFill>
                <a:latin typeface="Arial MT"/>
                <a:cs typeface="Arial MT"/>
              </a:rPr>
              <a:t>habilidades </a:t>
            </a:r>
            <a:r>
              <a:rPr sz="1200" spc="-5" dirty="0">
                <a:solidFill>
                  <a:srgbClr val="333333"/>
                </a:solidFill>
                <a:latin typeface="Arial MT"/>
                <a:cs typeface="Arial MT"/>
              </a:rPr>
              <a:t>para </a:t>
            </a:r>
            <a:r>
              <a:rPr sz="1200" spc="-15" dirty="0">
                <a:solidFill>
                  <a:srgbClr val="333333"/>
                </a:solidFill>
                <a:latin typeface="Arial MT"/>
                <a:cs typeface="Arial MT"/>
              </a:rPr>
              <a:t>poder </a:t>
            </a:r>
            <a:r>
              <a:rPr sz="1200" spc="-10" dirty="0">
                <a:solidFill>
                  <a:srgbClr val="333333"/>
                </a:solidFill>
                <a:latin typeface="Arial MT"/>
                <a:cs typeface="Arial MT"/>
              </a:rPr>
              <a:t>identificar </a:t>
            </a:r>
            <a:r>
              <a:rPr sz="1200" spc="-15" dirty="0">
                <a:solidFill>
                  <a:srgbClr val="333333"/>
                </a:solidFill>
                <a:latin typeface="Arial MT"/>
                <a:cs typeface="Arial MT"/>
              </a:rPr>
              <a:t>patrones </a:t>
            </a:r>
            <a:r>
              <a:rPr sz="1200" spc="-10" dirty="0">
                <a:solidFill>
                  <a:srgbClr val="333333"/>
                </a:solidFill>
                <a:latin typeface="Arial MT"/>
                <a:cs typeface="Arial MT"/>
              </a:rPr>
              <a:t>ocultos </a:t>
            </a:r>
            <a:r>
              <a:rPr sz="1200" spc="-15" dirty="0">
                <a:solidFill>
                  <a:srgbClr val="333333"/>
                </a:solidFill>
                <a:latin typeface="Arial MT"/>
                <a:cs typeface="Arial MT"/>
              </a:rPr>
              <a:t>en </a:t>
            </a:r>
            <a:r>
              <a:rPr sz="1200" spc="-10" dirty="0">
                <a:solidFill>
                  <a:srgbClr val="333333"/>
                </a:solidFill>
                <a:latin typeface="Arial MT"/>
                <a:cs typeface="Arial MT"/>
              </a:rPr>
              <a:t>todo </a:t>
            </a:r>
            <a:r>
              <a:rPr sz="1200" spc="-5" dirty="0">
                <a:solidFill>
                  <a:srgbClr val="333333"/>
                </a:solidFill>
                <a:latin typeface="Arial MT"/>
                <a:cs typeface="Arial MT"/>
              </a:rPr>
              <a:t>este </a:t>
            </a:r>
            <a:r>
              <a:rPr sz="1200" spc="-15" dirty="0">
                <a:solidFill>
                  <a:srgbClr val="333333"/>
                </a:solidFill>
                <a:latin typeface="Arial MT"/>
                <a:cs typeface="Arial MT"/>
              </a:rPr>
              <a:t>mar </a:t>
            </a:r>
            <a:r>
              <a:rPr sz="1200" spc="-10" dirty="0">
                <a:solidFill>
                  <a:srgbClr val="333333"/>
                </a:solidFill>
                <a:latin typeface="Arial MT"/>
                <a:cs typeface="Arial MT"/>
              </a:rPr>
              <a:t>de </a:t>
            </a:r>
            <a:r>
              <a:rPr sz="1200" spc="-15" dirty="0">
                <a:solidFill>
                  <a:srgbClr val="333333"/>
                </a:solidFill>
                <a:latin typeface="Arial MT"/>
                <a:cs typeface="Arial MT"/>
              </a:rPr>
              <a:t>datos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y así </a:t>
            </a:r>
            <a:r>
              <a:rPr sz="1200" b="1" spc="-5" dirty="0">
                <a:solidFill>
                  <a:srgbClr val="333333"/>
                </a:solidFill>
                <a:latin typeface="Arial"/>
                <a:cs typeface="Arial"/>
              </a:rPr>
              <a:t>lograr </a:t>
            </a:r>
            <a:r>
              <a:rPr sz="1200" b="1" spc="-10" dirty="0">
                <a:solidFill>
                  <a:srgbClr val="333333"/>
                </a:solidFill>
                <a:latin typeface="Arial"/>
                <a:cs typeface="Arial"/>
              </a:rPr>
              <a:t>predecir comportamientos </a:t>
            </a:r>
            <a:r>
              <a:rPr sz="1200" b="1" dirty="0">
                <a:solidFill>
                  <a:srgbClr val="333333"/>
                </a:solidFill>
                <a:latin typeface="Arial"/>
                <a:cs typeface="Arial"/>
              </a:rPr>
              <a:t>o </a:t>
            </a:r>
            <a:r>
              <a:rPr sz="12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333333"/>
                </a:solidFill>
                <a:latin typeface="Arial"/>
                <a:cs typeface="Arial"/>
              </a:rPr>
              <a:t>eventos</a:t>
            </a:r>
            <a:r>
              <a:rPr sz="1200" b="1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b="1" spc="-15" dirty="0">
                <a:solidFill>
                  <a:srgbClr val="333333"/>
                </a:solidFill>
                <a:latin typeface="Arial"/>
                <a:cs typeface="Arial"/>
              </a:rPr>
              <a:t>futuros</a:t>
            </a:r>
            <a:r>
              <a:rPr sz="12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333333"/>
                </a:solidFill>
                <a:latin typeface="Arial MT"/>
                <a:cs typeface="Arial MT"/>
              </a:rPr>
              <a:t>mediante</a:t>
            </a:r>
            <a:r>
              <a:rPr sz="1200" spc="-9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Arial MT"/>
                <a:cs typeface="Arial MT"/>
              </a:rPr>
              <a:t>un</a:t>
            </a:r>
            <a:r>
              <a:rPr sz="1200" spc="-2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333333"/>
                </a:solidFill>
                <a:latin typeface="Arial MT"/>
                <a:cs typeface="Arial MT"/>
              </a:rPr>
              <a:t>aprendizaje</a:t>
            </a:r>
            <a:r>
              <a:rPr sz="1200" spc="-4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333333"/>
                </a:solidFill>
                <a:latin typeface="Arial MT"/>
                <a:cs typeface="Arial MT"/>
              </a:rPr>
              <a:t>automático.</a:t>
            </a:r>
            <a:endParaRPr sz="1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 dirty="0">
              <a:latin typeface="Arial MT"/>
              <a:cs typeface="Arial MT"/>
            </a:endParaRPr>
          </a:p>
          <a:p>
            <a:pPr marL="12700" marR="10795" algn="just">
              <a:lnSpc>
                <a:spcPct val="100000"/>
              </a:lnSpc>
            </a:pPr>
            <a:r>
              <a:rPr sz="1200" b="1" spc="-5" dirty="0">
                <a:solidFill>
                  <a:srgbClr val="333333"/>
                </a:solidFill>
                <a:latin typeface="Arial"/>
                <a:cs typeface="Arial"/>
              </a:rPr>
              <a:t>Las </a:t>
            </a:r>
            <a:r>
              <a:rPr sz="1200" b="1" spc="-10" dirty="0">
                <a:solidFill>
                  <a:srgbClr val="333333"/>
                </a:solidFill>
                <a:latin typeface="Arial"/>
                <a:cs typeface="Arial"/>
              </a:rPr>
              <a:t>aplicaciones </a:t>
            </a:r>
            <a:r>
              <a:rPr sz="1200" b="1" dirty="0">
                <a:solidFill>
                  <a:srgbClr val="333333"/>
                </a:solidFill>
                <a:latin typeface="Arial"/>
                <a:cs typeface="Arial"/>
              </a:rPr>
              <a:t>del </a:t>
            </a:r>
            <a:r>
              <a:rPr sz="1200" b="1" spc="-5" dirty="0">
                <a:solidFill>
                  <a:srgbClr val="333333"/>
                </a:solidFill>
                <a:latin typeface="Arial"/>
                <a:cs typeface="Arial"/>
              </a:rPr>
              <a:t>Machine Learning </a:t>
            </a:r>
            <a:r>
              <a:rPr sz="1200" b="1" dirty="0">
                <a:solidFill>
                  <a:srgbClr val="333333"/>
                </a:solidFill>
                <a:latin typeface="Arial"/>
                <a:cs typeface="Arial"/>
              </a:rPr>
              <a:t>(ML) </a:t>
            </a:r>
            <a:r>
              <a:rPr sz="1200" b="1" spc="5" dirty="0">
                <a:solidFill>
                  <a:srgbClr val="333333"/>
                </a:solidFill>
                <a:latin typeface="Arial"/>
                <a:cs typeface="Arial"/>
              </a:rPr>
              <a:t>son </a:t>
            </a:r>
            <a:r>
              <a:rPr sz="1200" b="1" dirty="0">
                <a:solidFill>
                  <a:srgbClr val="333333"/>
                </a:solidFill>
                <a:latin typeface="Arial"/>
                <a:cs typeface="Arial"/>
              </a:rPr>
              <a:t>muy </a:t>
            </a:r>
            <a:r>
              <a:rPr sz="1200" b="1" spc="-5" dirty="0">
                <a:solidFill>
                  <a:srgbClr val="333333"/>
                </a:solidFill>
                <a:latin typeface="Arial"/>
                <a:cs typeface="Arial"/>
              </a:rPr>
              <a:t>diversas y amplias </a:t>
            </a:r>
            <a:r>
              <a:rPr sz="1200" spc="-10" dirty="0">
                <a:solidFill>
                  <a:srgbClr val="333333"/>
                </a:solidFill>
                <a:latin typeface="Arial MT"/>
                <a:cs typeface="Arial MT"/>
              </a:rPr>
              <a:t>como: pronosticar la </a:t>
            </a:r>
            <a:r>
              <a:rPr sz="1200" spc="-5" dirty="0">
                <a:solidFill>
                  <a:srgbClr val="333333"/>
                </a:solidFill>
                <a:latin typeface="Arial MT"/>
                <a:cs typeface="Arial MT"/>
              </a:rPr>
              <a:t>fuga de </a:t>
            </a:r>
            <a:r>
              <a:rPr sz="1200" spc="-10" dirty="0">
                <a:solidFill>
                  <a:srgbClr val="333333"/>
                </a:solidFill>
                <a:latin typeface="Arial MT"/>
                <a:cs typeface="Arial MT"/>
              </a:rPr>
              <a:t>clientes, </a:t>
            </a:r>
            <a:r>
              <a:rPr sz="1200" spc="-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333333"/>
                </a:solidFill>
                <a:latin typeface="Arial MT"/>
                <a:cs typeface="Arial MT"/>
              </a:rPr>
              <a:t>prevención</a:t>
            </a:r>
            <a:r>
              <a:rPr sz="1200" spc="-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Arial MT"/>
                <a:cs typeface="Arial MT"/>
              </a:rPr>
              <a:t>de </a:t>
            </a:r>
            <a:r>
              <a:rPr sz="1200" spc="-10" dirty="0">
                <a:solidFill>
                  <a:srgbClr val="333333"/>
                </a:solidFill>
                <a:latin typeface="Arial MT"/>
                <a:cs typeface="Arial MT"/>
              </a:rPr>
              <a:t>fraudes, segmentación</a:t>
            </a:r>
            <a:r>
              <a:rPr sz="1200" spc="-5" dirty="0">
                <a:solidFill>
                  <a:srgbClr val="333333"/>
                </a:solidFill>
                <a:latin typeface="Arial MT"/>
                <a:cs typeface="Arial MT"/>
              </a:rPr>
              <a:t> de </a:t>
            </a:r>
            <a:r>
              <a:rPr sz="1200" spc="-10" dirty="0">
                <a:solidFill>
                  <a:srgbClr val="333333"/>
                </a:solidFill>
                <a:latin typeface="Arial MT"/>
                <a:cs typeface="Arial MT"/>
              </a:rPr>
              <a:t>clientes, sistemas </a:t>
            </a:r>
            <a:r>
              <a:rPr sz="1200" spc="-15" dirty="0">
                <a:solidFill>
                  <a:srgbClr val="333333"/>
                </a:solidFill>
                <a:latin typeface="Arial MT"/>
                <a:cs typeface="Arial MT"/>
              </a:rPr>
              <a:t>de </a:t>
            </a:r>
            <a:r>
              <a:rPr sz="1200" spc="-10" dirty="0">
                <a:solidFill>
                  <a:srgbClr val="333333"/>
                </a:solidFill>
                <a:latin typeface="Arial MT"/>
                <a:cs typeface="Arial MT"/>
              </a:rPr>
              <a:t>recomendación, reconocimiento</a:t>
            </a:r>
            <a:r>
              <a:rPr sz="1200" spc="-5" dirty="0">
                <a:solidFill>
                  <a:srgbClr val="333333"/>
                </a:solidFill>
                <a:latin typeface="Arial MT"/>
                <a:cs typeface="Arial MT"/>
              </a:rPr>
              <a:t> de </a:t>
            </a:r>
            <a:r>
              <a:rPr sz="1200" spc="-15" dirty="0">
                <a:solidFill>
                  <a:srgbClr val="333333"/>
                </a:solidFill>
                <a:latin typeface="Arial MT"/>
                <a:cs typeface="Arial MT"/>
              </a:rPr>
              <a:t>patrones en </a:t>
            </a:r>
            <a:r>
              <a:rPr sz="1200" spc="-10" dirty="0">
                <a:solidFill>
                  <a:srgbClr val="333333"/>
                </a:solidFill>
                <a:latin typeface="Arial MT"/>
                <a:cs typeface="Arial MT"/>
              </a:rPr>
              <a:t>imágenes, </a:t>
            </a:r>
            <a:r>
              <a:rPr sz="1200" spc="-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333333"/>
                </a:solidFill>
                <a:latin typeface="Arial MT"/>
                <a:cs typeface="Arial MT"/>
              </a:rPr>
              <a:t>voz</a:t>
            </a:r>
            <a:r>
              <a:rPr sz="1200" spc="-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y</a:t>
            </a:r>
            <a:r>
              <a:rPr sz="1200" spc="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333333"/>
                </a:solidFill>
                <a:latin typeface="Arial MT"/>
                <a:cs typeface="Arial MT"/>
              </a:rPr>
              <a:t>vídeo,</a:t>
            </a:r>
            <a:r>
              <a:rPr sz="1200" spc="-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Arial MT"/>
                <a:cs typeface="Arial MT"/>
              </a:rPr>
              <a:t>análisis</a:t>
            </a:r>
            <a:r>
              <a:rPr sz="1200" spc="-3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Arial MT"/>
                <a:cs typeface="Arial MT"/>
              </a:rPr>
              <a:t>de</a:t>
            </a:r>
            <a:r>
              <a:rPr sz="1200" spc="-4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333333"/>
                </a:solidFill>
                <a:latin typeface="Arial MT"/>
                <a:cs typeface="Arial MT"/>
              </a:rPr>
              <a:t>sentimientos,</a:t>
            </a:r>
            <a:r>
              <a:rPr sz="1200" spc="-6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333333"/>
                </a:solidFill>
                <a:latin typeface="Arial MT"/>
                <a:cs typeface="Arial MT"/>
              </a:rPr>
              <a:t>diagnósticos</a:t>
            </a:r>
            <a:r>
              <a:rPr sz="1200" spc="-6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333333"/>
                </a:solidFill>
                <a:latin typeface="Arial MT"/>
                <a:cs typeface="Arial MT"/>
              </a:rPr>
              <a:t>médicos,</a:t>
            </a:r>
            <a:r>
              <a:rPr sz="1200" spc="-5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35" dirty="0">
                <a:solidFill>
                  <a:srgbClr val="333333"/>
                </a:solidFill>
                <a:latin typeface="Arial MT"/>
                <a:cs typeface="Arial MT"/>
              </a:rPr>
              <a:t>programas</a:t>
            </a:r>
            <a:r>
              <a:rPr sz="1200" spc="-4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333333"/>
                </a:solidFill>
                <a:latin typeface="Arial MT"/>
                <a:cs typeface="Arial MT"/>
              </a:rPr>
              <a:t>informáticos</a:t>
            </a:r>
            <a:r>
              <a:rPr sz="1200" spc="-5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Arial MT"/>
                <a:cs typeface="Arial MT"/>
              </a:rPr>
              <a:t>de</a:t>
            </a:r>
            <a:r>
              <a:rPr sz="1200" spc="-5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333333"/>
                </a:solidFill>
                <a:latin typeface="Arial MT"/>
                <a:cs typeface="Arial MT"/>
              </a:rPr>
              <a:t>inteligencia</a:t>
            </a:r>
            <a:r>
              <a:rPr sz="1200" spc="-6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333333"/>
                </a:solidFill>
                <a:latin typeface="Arial MT"/>
                <a:cs typeface="Arial MT"/>
              </a:rPr>
              <a:t>artificial,</a:t>
            </a:r>
            <a:r>
              <a:rPr sz="1200" spc="-4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Arial MT"/>
                <a:cs typeface="Arial MT"/>
              </a:rPr>
              <a:t>entreotros.</a:t>
            </a:r>
            <a:endParaRPr sz="1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 dirty="0">
              <a:latin typeface="Arial MT"/>
              <a:cs typeface="Arial MT"/>
            </a:endParaRPr>
          </a:p>
          <a:p>
            <a:pPr marL="12700" marR="5080" algn="just">
              <a:lnSpc>
                <a:spcPct val="100000"/>
              </a:lnSpc>
            </a:pPr>
            <a:r>
              <a:rPr sz="1200" spc="-5" dirty="0">
                <a:solidFill>
                  <a:srgbClr val="333333"/>
                </a:solidFill>
                <a:latin typeface="Arial MT"/>
                <a:cs typeface="Arial MT"/>
              </a:rPr>
              <a:t>En </a:t>
            </a:r>
            <a:r>
              <a:rPr sz="1200" spc="-15" dirty="0">
                <a:solidFill>
                  <a:srgbClr val="333333"/>
                </a:solidFill>
                <a:latin typeface="Arial MT"/>
                <a:cs typeface="Arial MT"/>
              </a:rPr>
              <a:t>este </a:t>
            </a:r>
            <a:r>
              <a:rPr sz="1200" spc="-5" dirty="0">
                <a:solidFill>
                  <a:srgbClr val="333333"/>
                </a:solidFill>
                <a:latin typeface="Arial MT"/>
                <a:cs typeface="Arial MT"/>
              </a:rPr>
              <a:t>curso </a:t>
            </a:r>
            <a:r>
              <a:rPr sz="1200" spc="-10" dirty="0">
                <a:solidFill>
                  <a:srgbClr val="333333"/>
                </a:solidFill>
                <a:latin typeface="Arial MT"/>
                <a:cs typeface="Arial MT"/>
              </a:rPr>
              <a:t>adquirirás </a:t>
            </a:r>
            <a:r>
              <a:rPr sz="1200" spc="-20" dirty="0">
                <a:solidFill>
                  <a:srgbClr val="333333"/>
                </a:solidFill>
                <a:latin typeface="Arial MT"/>
                <a:cs typeface="Arial MT"/>
              </a:rPr>
              <a:t>los </a:t>
            </a:r>
            <a:r>
              <a:rPr sz="1200" b="1" dirty="0">
                <a:solidFill>
                  <a:srgbClr val="333333"/>
                </a:solidFill>
                <a:latin typeface="Arial"/>
                <a:cs typeface="Arial"/>
              </a:rPr>
              <a:t>conocimientos, </a:t>
            </a:r>
            <a:r>
              <a:rPr sz="1200" b="1" spc="-5" dirty="0">
                <a:solidFill>
                  <a:srgbClr val="333333"/>
                </a:solidFill>
                <a:latin typeface="Arial"/>
                <a:cs typeface="Arial"/>
              </a:rPr>
              <a:t>habilidades y </a:t>
            </a:r>
            <a:r>
              <a:rPr sz="1200" b="1" spc="-15" dirty="0">
                <a:solidFill>
                  <a:srgbClr val="333333"/>
                </a:solidFill>
                <a:latin typeface="Arial"/>
                <a:cs typeface="Arial"/>
              </a:rPr>
              <a:t>técnicas </a:t>
            </a:r>
            <a:r>
              <a:rPr sz="1200" b="1" dirty="0">
                <a:solidFill>
                  <a:srgbClr val="333333"/>
                </a:solidFill>
                <a:latin typeface="Arial"/>
                <a:cs typeface="Arial"/>
              </a:rPr>
              <a:t>para el </a:t>
            </a:r>
            <a:r>
              <a:rPr sz="1200" b="1" spc="-15" dirty="0">
                <a:solidFill>
                  <a:srgbClr val="333333"/>
                </a:solidFill>
                <a:latin typeface="Arial"/>
                <a:cs typeface="Arial"/>
              </a:rPr>
              <a:t>análisis </a:t>
            </a:r>
            <a:r>
              <a:rPr sz="1200" b="1" spc="-5" dirty="0">
                <a:solidFill>
                  <a:srgbClr val="333333"/>
                </a:solidFill>
                <a:latin typeface="Arial"/>
                <a:cs typeface="Arial"/>
              </a:rPr>
              <a:t>de datos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y </a:t>
            </a:r>
            <a:r>
              <a:rPr sz="1200" spc="-10" dirty="0">
                <a:solidFill>
                  <a:srgbClr val="333333"/>
                </a:solidFill>
                <a:latin typeface="Arial MT"/>
                <a:cs typeface="Arial MT"/>
              </a:rPr>
              <a:t>el desarrollo de</a:t>
            </a:r>
            <a:r>
              <a:rPr sz="1200" spc="-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333333"/>
                </a:solidFill>
                <a:latin typeface="Arial MT"/>
                <a:cs typeface="Arial MT"/>
              </a:rPr>
              <a:t>modelos </a:t>
            </a:r>
            <a:r>
              <a:rPr sz="1200" spc="-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Arial MT"/>
                <a:cs typeface="Arial MT"/>
              </a:rPr>
              <a:t>predictivos. Conocerás </a:t>
            </a:r>
            <a:r>
              <a:rPr sz="1200" spc="-5" dirty="0">
                <a:solidFill>
                  <a:srgbClr val="333333"/>
                </a:solidFill>
                <a:latin typeface="Arial MT"/>
                <a:cs typeface="Arial MT"/>
              </a:rPr>
              <a:t>al </a:t>
            </a:r>
            <a:r>
              <a:rPr sz="1200" spc="-15" dirty="0">
                <a:solidFill>
                  <a:srgbClr val="333333"/>
                </a:solidFill>
                <a:latin typeface="Arial MT"/>
                <a:cs typeface="Arial MT"/>
              </a:rPr>
              <a:t>detalle </a:t>
            </a:r>
            <a:r>
              <a:rPr sz="1200" b="1" spc="-5" dirty="0">
                <a:solidFill>
                  <a:srgbClr val="333333"/>
                </a:solidFill>
                <a:latin typeface="Arial"/>
                <a:cs typeface="Arial"/>
              </a:rPr>
              <a:t>cada </a:t>
            </a:r>
            <a:r>
              <a:rPr sz="1200" b="1" spc="-10" dirty="0">
                <a:solidFill>
                  <a:srgbClr val="333333"/>
                </a:solidFill>
                <a:latin typeface="Arial"/>
                <a:cs typeface="Arial"/>
              </a:rPr>
              <a:t>fase </a:t>
            </a:r>
            <a:r>
              <a:rPr sz="1200" b="1" dirty="0">
                <a:solidFill>
                  <a:srgbClr val="333333"/>
                </a:solidFill>
                <a:latin typeface="Arial"/>
                <a:cs typeface="Arial"/>
              </a:rPr>
              <a:t>del </a:t>
            </a:r>
            <a:r>
              <a:rPr sz="1200" b="1" spc="-10" dirty="0">
                <a:solidFill>
                  <a:srgbClr val="333333"/>
                </a:solidFill>
                <a:latin typeface="Arial"/>
                <a:cs typeface="Arial"/>
              </a:rPr>
              <a:t>proceso </a:t>
            </a:r>
            <a:r>
              <a:rPr sz="1200" b="1" spc="-5" dirty="0">
                <a:solidFill>
                  <a:srgbClr val="333333"/>
                </a:solidFill>
                <a:latin typeface="Arial"/>
                <a:cs typeface="Arial"/>
              </a:rPr>
              <a:t>de construcción de </a:t>
            </a:r>
            <a:r>
              <a:rPr sz="1200" b="1" spc="-10" dirty="0">
                <a:solidFill>
                  <a:srgbClr val="333333"/>
                </a:solidFill>
                <a:latin typeface="Arial"/>
                <a:cs typeface="Arial"/>
              </a:rPr>
              <a:t>un </a:t>
            </a:r>
            <a:r>
              <a:rPr sz="1200" b="1" dirty="0">
                <a:solidFill>
                  <a:srgbClr val="333333"/>
                </a:solidFill>
                <a:latin typeface="Arial"/>
                <a:cs typeface="Arial"/>
              </a:rPr>
              <a:t>modelo </a:t>
            </a:r>
            <a:r>
              <a:rPr sz="1200" spc="-5" dirty="0">
                <a:solidFill>
                  <a:srgbClr val="333333"/>
                </a:solidFill>
                <a:latin typeface="Arial MT"/>
                <a:cs typeface="Arial MT"/>
              </a:rPr>
              <a:t>de </a:t>
            </a:r>
            <a:r>
              <a:rPr sz="1200" spc="-10" dirty="0">
                <a:solidFill>
                  <a:srgbClr val="333333"/>
                </a:solidFill>
                <a:latin typeface="Arial MT"/>
                <a:cs typeface="Arial MT"/>
              </a:rPr>
              <a:t>Machine </a:t>
            </a:r>
            <a:r>
              <a:rPr sz="1200" spc="-5" dirty="0">
                <a:solidFill>
                  <a:srgbClr val="333333"/>
                </a:solidFill>
                <a:latin typeface="Arial MT"/>
                <a:cs typeface="Arial MT"/>
              </a:rPr>
              <a:t>Learning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 y </a:t>
            </a:r>
            <a:r>
              <a:rPr sz="1200" spc="-5" dirty="0">
                <a:solidFill>
                  <a:srgbClr val="333333"/>
                </a:solidFill>
                <a:latin typeface="Arial MT"/>
                <a:cs typeface="Arial MT"/>
              </a:rPr>
              <a:t>cómo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333333"/>
                </a:solidFill>
                <a:latin typeface="Arial MT"/>
                <a:cs typeface="Arial MT"/>
              </a:rPr>
              <a:t>identificar</a:t>
            </a:r>
            <a:r>
              <a:rPr sz="1200" spc="-6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333333"/>
                </a:solidFill>
                <a:latin typeface="Arial MT"/>
                <a:cs typeface="Arial MT"/>
              </a:rPr>
              <a:t>el</a:t>
            </a:r>
            <a:r>
              <a:rPr sz="1200" spc="-5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333333"/>
                </a:solidFill>
                <a:latin typeface="Arial MT"/>
                <a:cs typeface="Arial MT"/>
              </a:rPr>
              <a:t>valor</a:t>
            </a:r>
            <a:r>
              <a:rPr sz="1200" spc="-3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333333"/>
                </a:solidFill>
                <a:latin typeface="Arial MT"/>
                <a:cs typeface="Arial MT"/>
              </a:rPr>
              <a:t>generado</a:t>
            </a:r>
            <a:r>
              <a:rPr sz="1200" spc="-9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Arial MT"/>
                <a:cs typeface="Arial MT"/>
              </a:rPr>
              <a:t>de</a:t>
            </a:r>
            <a:r>
              <a:rPr sz="1200" spc="-4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Arial MT"/>
                <a:cs typeface="Arial MT"/>
              </a:rPr>
              <a:t>su </a:t>
            </a:r>
            <a:r>
              <a:rPr sz="1200" spc="-10" dirty="0">
                <a:solidFill>
                  <a:srgbClr val="333333"/>
                </a:solidFill>
                <a:latin typeface="Arial MT"/>
                <a:cs typeface="Arial MT"/>
              </a:rPr>
              <a:t>puesta</a:t>
            </a:r>
            <a:r>
              <a:rPr sz="1200" spc="-6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Arial MT"/>
                <a:cs typeface="Arial MT"/>
              </a:rPr>
              <a:t>en</a:t>
            </a:r>
            <a:r>
              <a:rPr sz="1200" spc="-14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333333"/>
                </a:solidFill>
                <a:latin typeface="Arial MT"/>
                <a:cs typeface="Arial MT"/>
              </a:rPr>
              <a:t>producción.</a:t>
            </a:r>
            <a:endParaRPr sz="1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 dirty="0">
              <a:latin typeface="Arial MT"/>
              <a:cs typeface="Arial MT"/>
            </a:endParaRPr>
          </a:p>
          <a:p>
            <a:pPr marL="12700" marR="304165">
              <a:lnSpc>
                <a:spcPct val="100000"/>
              </a:lnSpc>
            </a:pPr>
            <a:r>
              <a:rPr sz="1200" spc="-15" dirty="0">
                <a:solidFill>
                  <a:srgbClr val="333333"/>
                </a:solidFill>
                <a:latin typeface="Arial MT"/>
                <a:cs typeface="Arial MT"/>
              </a:rPr>
              <a:t>Conocerás</a:t>
            </a:r>
            <a:r>
              <a:rPr sz="1200" spc="-4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Arial MT"/>
                <a:cs typeface="Arial MT"/>
              </a:rPr>
              <a:t>Python</a:t>
            </a:r>
            <a:r>
              <a:rPr sz="1200" spc="-3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como</a:t>
            </a:r>
            <a:r>
              <a:rPr sz="1200" spc="2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Arial MT"/>
                <a:cs typeface="Arial MT"/>
              </a:rPr>
              <a:t>una</a:t>
            </a:r>
            <a:r>
              <a:rPr sz="1200" spc="-2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Arial MT"/>
                <a:cs typeface="Arial MT"/>
              </a:rPr>
              <a:t>de</a:t>
            </a:r>
            <a:r>
              <a:rPr sz="1200" spc="2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Arial MT"/>
                <a:cs typeface="Arial MT"/>
              </a:rPr>
              <a:t>las</a:t>
            </a:r>
            <a:r>
              <a:rPr sz="1200" spc="-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Arial MT"/>
                <a:cs typeface="Arial MT"/>
              </a:rPr>
              <a:t>herramientas</a:t>
            </a:r>
            <a:r>
              <a:rPr sz="1200" spc="-2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Arial MT"/>
                <a:cs typeface="Arial MT"/>
              </a:rPr>
              <a:t>más</a:t>
            </a:r>
            <a:r>
              <a:rPr sz="1200" spc="-4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Arial MT"/>
                <a:cs typeface="Arial MT"/>
              </a:rPr>
              <a:t>fáciles</a:t>
            </a:r>
            <a:r>
              <a:rPr sz="1200" spc="-2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Arial MT"/>
                <a:cs typeface="Arial MT"/>
              </a:rPr>
              <a:t>de</a:t>
            </a:r>
            <a:r>
              <a:rPr sz="1200" spc="-3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Arial MT"/>
                <a:cs typeface="Arial MT"/>
              </a:rPr>
              <a:t>utilizar</a:t>
            </a:r>
            <a:r>
              <a:rPr sz="1200" spc="-4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333333"/>
                </a:solidFill>
                <a:latin typeface="Arial MT"/>
                <a:cs typeface="Arial MT"/>
              </a:rPr>
              <a:t>para</a:t>
            </a:r>
            <a:r>
              <a:rPr sz="1200" spc="-2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333333"/>
                </a:solidFill>
                <a:latin typeface="Arial MT"/>
                <a:cs typeface="Arial MT"/>
              </a:rPr>
              <a:t>aplicar</a:t>
            </a:r>
            <a:r>
              <a:rPr sz="1200" spc="-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Arial MT"/>
                <a:cs typeface="Arial MT"/>
              </a:rPr>
              <a:t>Machine</a:t>
            </a:r>
            <a:r>
              <a:rPr sz="1200" spc="-4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Arial MT"/>
                <a:cs typeface="Arial MT"/>
              </a:rPr>
              <a:t>Learning</a:t>
            </a:r>
            <a:r>
              <a:rPr sz="1200" spc="-4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Arial MT"/>
                <a:cs typeface="Arial MT"/>
              </a:rPr>
              <a:t>a</a:t>
            </a:r>
            <a:r>
              <a:rPr sz="1200" spc="2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Arial MT"/>
                <a:cs typeface="Arial MT"/>
              </a:rPr>
              <a:t>casos</a:t>
            </a:r>
            <a:r>
              <a:rPr sz="1200" spc="-2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333333"/>
                </a:solidFill>
                <a:latin typeface="Arial MT"/>
                <a:cs typeface="Arial MT"/>
              </a:rPr>
              <a:t>reales</a:t>
            </a:r>
            <a:r>
              <a:rPr sz="1200" spc="22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y </a:t>
            </a:r>
            <a:r>
              <a:rPr sz="1200" spc="-32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333333"/>
                </a:solidFill>
                <a:latin typeface="Arial MT"/>
                <a:cs typeface="Arial MT"/>
              </a:rPr>
              <a:t>aplicativos.</a:t>
            </a:r>
            <a:endParaRPr sz="1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Al</a:t>
            </a:r>
            <a:r>
              <a:rPr sz="1200" spc="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Arial MT"/>
                <a:cs typeface="Arial MT"/>
              </a:rPr>
              <a:t>final</a:t>
            </a:r>
            <a:r>
              <a:rPr sz="1200" spc="-4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Arial MT"/>
                <a:cs typeface="Arial MT"/>
              </a:rPr>
              <a:t>del</a:t>
            </a:r>
            <a:r>
              <a:rPr sz="1200" spc="-3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curso</a:t>
            </a:r>
            <a:r>
              <a:rPr sz="1200" spc="3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Arial MT"/>
                <a:cs typeface="Arial MT"/>
              </a:rPr>
              <a:t>tendrás</a:t>
            </a:r>
            <a:r>
              <a:rPr sz="1200" spc="-4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la</a:t>
            </a:r>
            <a:r>
              <a:rPr sz="1200" spc="2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Arial MT"/>
                <a:cs typeface="Arial MT"/>
              </a:rPr>
              <a:t>oportunidad</a:t>
            </a:r>
            <a:r>
              <a:rPr sz="1200" spc="-3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Arial MT"/>
                <a:cs typeface="Arial MT"/>
              </a:rPr>
              <a:t>de</a:t>
            </a:r>
            <a:r>
              <a:rPr sz="1200" spc="-4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Arial MT"/>
                <a:cs typeface="Arial MT"/>
              </a:rPr>
              <a:t>presentar</a:t>
            </a:r>
            <a:r>
              <a:rPr sz="1200" spc="-4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y</a:t>
            </a:r>
            <a:r>
              <a:rPr sz="1200" spc="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Arial MT"/>
                <a:cs typeface="Arial MT"/>
              </a:rPr>
              <a:t>sustentar</a:t>
            </a:r>
            <a:r>
              <a:rPr sz="1200" spc="-3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un</a:t>
            </a:r>
            <a:r>
              <a:rPr sz="1200" spc="-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333333"/>
                </a:solidFill>
                <a:latin typeface="Arial MT"/>
                <a:cs typeface="Arial MT"/>
              </a:rPr>
              <a:t>proyecto</a:t>
            </a:r>
            <a:r>
              <a:rPr sz="1200" spc="-10" dirty="0">
                <a:solidFill>
                  <a:srgbClr val="333333"/>
                </a:solidFill>
                <a:latin typeface="Arial MT"/>
                <a:cs typeface="Arial MT"/>
              </a:rPr>
              <a:t> final</a:t>
            </a:r>
            <a:r>
              <a:rPr sz="1200" spc="-3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para</a:t>
            </a:r>
            <a:r>
              <a:rPr sz="1200" spc="-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Arial MT"/>
                <a:cs typeface="Arial MT"/>
              </a:rPr>
              <a:t>consolidar</a:t>
            </a:r>
            <a:r>
              <a:rPr sz="1200" spc="-4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los</a:t>
            </a:r>
            <a:r>
              <a:rPr sz="1200" spc="-2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333333"/>
                </a:solidFill>
                <a:latin typeface="Arial MT"/>
                <a:cs typeface="Arial MT"/>
              </a:rPr>
              <a:t>conocimientos</a:t>
            </a:r>
            <a:endParaRPr sz="12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25" dirty="0">
                <a:solidFill>
                  <a:srgbClr val="333333"/>
                </a:solidFill>
                <a:latin typeface="Arial MT"/>
                <a:cs typeface="Arial MT"/>
              </a:rPr>
              <a:t>adquiridos</a:t>
            </a:r>
            <a:r>
              <a:rPr sz="1200" spc="-5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333333"/>
                </a:solidFill>
                <a:latin typeface="Arial MT"/>
                <a:cs typeface="Arial MT"/>
              </a:rPr>
              <a:t>durante</a:t>
            </a:r>
            <a:r>
              <a:rPr sz="1200" spc="-6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333333"/>
                </a:solidFill>
                <a:latin typeface="Arial MT"/>
                <a:cs typeface="Arial MT"/>
              </a:rPr>
              <a:t>las</a:t>
            </a:r>
            <a:r>
              <a:rPr sz="1200" spc="-3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333333"/>
                </a:solidFill>
                <a:latin typeface="Arial MT"/>
                <a:cs typeface="Arial MT"/>
              </a:rPr>
              <a:t>sesiones</a:t>
            </a:r>
            <a:r>
              <a:rPr sz="1200" spc="-6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333333"/>
                </a:solidFill>
                <a:latin typeface="Arial MT"/>
                <a:cs typeface="Arial MT"/>
              </a:rPr>
              <a:t>poniéndote</a:t>
            </a:r>
            <a:r>
              <a:rPr sz="1200" spc="-6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Arial MT"/>
                <a:cs typeface="Arial MT"/>
              </a:rPr>
              <a:t>a</a:t>
            </a:r>
            <a:r>
              <a:rPr sz="1200" spc="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333333"/>
                </a:solidFill>
                <a:latin typeface="Arial MT"/>
                <a:cs typeface="Arial MT"/>
              </a:rPr>
              <a:t>prueba</a:t>
            </a:r>
            <a:r>
              <a:rPr sz="1200" spc="-4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Arial MT"/>
                <a:cs typeface="Arial MT"/>
              </a:rPr>
              <a:t>en</a:t>
            </a:r>
            <a:r>
              <a:rPr sz="1200" spc="-5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Arial MT"/>
                <a:cs typeface="Arial MT"/>
              </a:rPr>
              <a:t>un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333333"/>
                </a:solidFill>
                <a:latin typeface="Arial MT"/>
                <a:cs typeface="Arial MT"/>
              </a:rPr>
              <a:t>escenario</a:t>
            </a:r>
            <a:r>
              <a:rPr sz="1200" spc="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333333"/>
                </a:solidFill>
                <a:latin typeface="Arial MT"/>
                <a:cs typeface="Arial MT"/>
              </a:rPr>
              <a:t>competitivo.</a:t>
            </a:r>
            <a:endParaRPr sz="1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0708" y="641984"/>
            <a:ext cx="39846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Arial MT"/>
                <a:cs typeface="Arial MT"/>
              </a:rPr>
              <a:t>¿Qué</a:t>
            </a:r>
            <a:r>
              <a:rPr b="0" spc="-120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aprenderemos?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85089" y="3012694"/>
            <a:ext cx="8874760" cy="451484"/>
            <a:chOff x="85089" y="3012694"/>
            <a:chExt cx="8874760" cy="451484"/>
          </a:xfrm>
        </p:grpSpPr>
        <p:sp>
          <p:nvSpPr>
            <p:cNvPr id="5" name="object 5"/>
            <p:cNvSpPr/>
            <p:nvPr/>
          </p:nvSpPr>
          <p:spPr>
            <a:xfrm>
              <a:off x="99059" y="3026664"/>
              <a:ext cx="8846820" cy="423545"/>
            </a:xfrm>
            <a:custGeom>
              <a:avLst/>
              <a:gdLst/>
              <a:ahLst/>
              <a:cxnLst/>
              <a:rect l="l" t="t" r="r" b="b"/>
              <a:pathLst>
                <a:path w="8846820" h="423545">
                  <a:moveTo>
                    <a:pt x="8634984" y="0"/>
                  </a:moveTo>
                  <a:lnTo>
                    <a:pt x="8634984" y="105918"/>
                  </a:lnTo>
                  <a:lnTo>
                    <a:pt x="0" y="105918"/>
                  </a:lnTo>
                  <a:lnTo>
                    <a:pt x="0" y="317754"/>
                  </a:lnTo>
                  <a:lnTo>
                    <a:pt x="8634984" y="317754"/>
                  </a:lnTo>
                  <a:lnTo>
                    <a:pt x="8634984" y="423544"/>
                  </a:lnTo>
                  <a:lnTo>
                    <a:pt x="8846693" y="211708"/>
                  </a:lnTo>
                  <a:lnTo>
                    <a:pt x="8634984" y="0"/>
                  </a:lnTo>
                  <a:close/>
                </a:path>
              </a:pathLst>
            </a:custGeom>
            <a:solidFill>
              <a:srgbClr val="363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9059" y="3026664"/>
              <a:ext cx="8846820" cy="423545"/>
            </a:xfrm>
            <a:custGeom>
              <a:avLst/>
              <a:gdLst/>
              <a:ahLst/>
              <a:cxnLst/>
              <a:rect l="l" t="t" r="r" b="b"/>
              <a:pathLst>
                <a:path w="8846820" h="423545">
                  <a:moveTo>
                    <a:pt x="0" y="105918"/>
                  </a:moveTo>
                  <a:lnTo>
                    <a:pt x="8634984" y="105918"/>
                  </a:lnTo>
                  <a:lnTo>
                    <a:pt x="8634984" y="0"/>
                  </a:lnTo>
                  <a:lnTo>
                    <a:pt x="8846693" y="211708"/>
                  </a:lnTo>
                  <a:lnTo>
                    <a:pt x="8634984" y="423544"/>
                  </a:lnTo>
                  <a:lnTo>
                    <a:pt x="8634984" y="317754"/>
                  </a:lnTo>
                  <a:lnTo>
                    <a:pt x="0" y="317754"/>
                  </a:lnTo>
                  <a:lnTo>
                    <a:pt x="0" y="105918"/>
                  </a:lnTo>
                  <a:close/>
                </a:path>
              </a:pathLst>
            </a:custGeom>
            <a:ln w="27432">
              <a:solidFill>
                <a:srgbClr val="002E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28675" y="1372946"/>
            <a:ext cx="1365250" cy="502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175"/>
              </a:lnSpc>
              <a:spcBef>
                <a:spcPts val="95"/>
              </a:spcBef>
            </a:pPr>
            <a:r>
              <a:rPr sz="1000" b="1" spc="-10" dirty="0">
                <a:solidFill>
                  <a:srgbClr val="002154"/>
                </a:solidFill>
                <a:latin typeface="Trebuchet MS"/>
                <a:cs typeface="Trebuchet MS"/>
              </a:rPr>
              <a:t>Mó</a:t>
            </a:r>
            <a:r>
              <a:rPr sz="1000" b="1" spc="-15" dirty="0">
                <a:solidFill>
                  <a:srgbClr val="002154"/>
                </a:solidFill>
                <a:latin typeface="Trebuchet MS"/>
                <a:cs typeface="Trebuchet MS"/>
              </a:rPr>
              <a:t>d</a:t>
            </a:r>
            <a:r>
              <a:rPr sz="1000" b="1" spc="-5" dirty="0">
                <a:solidFill>
                  <a:srgbClr val="002154"/>
                </a:solidFill>
                <a:latin typeface="Trebuchet MS"/>
                <a:cs typeface="Trebuchet MS"/>
              </a:rPr>
              <a:t>u</a:t>
            </a:r>
            <a:r>
              <a:rPr sz="1000" b="1" spc="-15" dirty="0">
                <a:solidFill>
                  <a:srgbClr val="002154"/>
                </a:solidFill>
                <a:latin typeface="Trebuchet MS"/>
                <a:cs typeface="Trebuchet MS"/>
              </a:rPr>
              <a:t>l</a:t>
            </a:r>
            <a:r>
              <a:rPr sz="1000" b="1" spc="-5" dirty="0">
                <a:solidFill>
                  <a:srgbClr val="002154"/>
                </a:solidFill>
                <a:latin typeface="Trebuchet MS"/>
                <a:cs typeface="Trebuchet MS"/>
              </a:rPr>
              <a:t>o</a:t>
            </a:r>
            <a:r>
              <a:rPr sz="1000" b="1" spc="-110" dirty="0">
                <a:solidFill>
                  <a:srgbClr val="002154"/>
                </a:solidFill>
                <a:latin typeface="Trebuchet MS"/>
                <a:cs typeface="Trebuchet MS"/>
              </a:rPr>
              <a:t> </a:t>
            </a:r>
            <a:r>
              <a:rPr sz="1000" b="1" spc="-75" dirty="0">
                <a:solidFill>
                  <a:srgbClr val="002154"/>
                </a:solidFill>
                <a:latin typeface="Trebuchet MS"/>
                <a:cs typeface="Trebuchet MS"/>
              </a:rPr>
              <a:t>1:</a:t>
            </a:r>
            <a:endParaRPr sz="1000">
              <a:latin typeface="Trebuchet MS"/>
              <a:cs typeface="Trebuchet MS"/>
            </a:endParaRPr>
          </a:p>
          <a:p>
            <a:pPr algn="ctr">
              <a:lnSpc>
                <a:spcPts val="1235"/>
              </a:lnSpc>
            </a:pPr>
            <a:r>
              <a:rPr sz="1050" b="1" spc="-70" dirty="0">
                <a:latin typeface="Trebuchet MS"/>
                <a:cs typeface="Trebuchet MS"/>
              </a:rPr>
              <a:t>I</a:t>
            </a:r>
            <a:r>
              <a:rPr sz="1050" b="1" spc="-60" dirty="0">
                <a:latin typeface="Trebuchet MS"/>
                <a:cs typeface="Trebuchet MS"/>
              </a:rPr>
              <a:t>ntro</a:t>
            </a:r>
            <a:r>
              <a:rPr sz="1050" b="1" spc="-65" dirty="0">
                <a:latin typeface="Trebuchet MS"/>
                <a:cs typeface="Trebuchet MS"/>
              </a:rPr>
              <a:t>d</a:t>
            </a:r>
            <a:r>
              <a:rPr sz="1050" b="1" spc="-60" dirty="0">
                <a:latin typeface="Trebuchet MS"/>
                <a:cs typeface="Trebuchet MS"/>
              </a:rPr>
              <a:t>ucc</a:t>
            </a:r>
            <a:r>
              <a:rPr sz="1050" b="1" spc="-65" dirty="0">
                <a:latin typeface="Trebuchet MS"/>
                <a:cs typeface="Trebuchet MS"/>
              </a:rPr>
              <a:t>i</a:t>
            </a:r>
            <a:r>
              <a:rPr sz="1050" b="1" spc="-60" dirty="0">
                <a:latin typeface="Trebuchet MS"/>
                <a:cs typeface="Trebuchet MS"/>
              </a:rPr>
              <a:t>ó</a:t>
            </a:r>
            <a:r>
              <a:rPr sz="1050" b="1" dirty="0">
                <a:latin typeface="Trebuchet MS"/>
                <a:cs typeface="Trebuchet MS"/>
              </a:rPr>
              <a:t>n</a:t>
            </a:r>
            <a:r>
              <a:rPr sz="1050" b="1" spc="-75" dirty="0">
                <a:latin typeface="Trebuchet MS"/>
                <a:cs typeface="Trebuchet MS"/>
              </a:rPr>
              <a:t> </a:t>
            </a:r>
            <a:r>
              <a:rPr sz="1050" b="1" spc="-50" dirty="0">
                <a:latin typeface="Trebuchet MS"/>
                <a:cs typeface="Trebuchet MS"/>
              </a:rPr>
              <a:t>a</a:t>
            </a:r>
            <a:r>
              <a:rPr sz="1050" b="1" spc="45" dirty="0">
                <a:latin typeface="Trebuchet MS"/>
                <a:cs typeface="Trebuchet MS"/>
              </a:rPr>
              <a:t>l</a:t>
            </a:r>
            <a:r>
              <a:rPr sz="1050" b="1" spc="-35" dirty="0">
                <a:latin typeface="Trebuchet MS"/>
                <a:cs typeface="Trebuchet MS"/>
              </a:rPr>
              <a:t>Ma</a:t>
            </a:r>
            <a:r>
              <a:rPr sz="1050" b="1" spc="-40" dirty="0">
                <a:latin typeface="Trebuchet MS"/>
                <a:cs typeface="Trebuchet MS"/>
              </a:rPr>
              <a:t>chin</a:t>
            </a:r>
            <a:r>
              <a:rPr sz="1050" b="1" dirty="0">
                <a:latin typeface="Trebuchet MS"/>
                <a:cs typeface="Trebuchet MS"/>
              </a:rPr>
              <a:t>e</a:t>
            </a:r>
            <a:endParaRPr sz="1050">
              <a:latin typeface="Trebuchet MS"/>
              <a:cs typeface="Trebuchet MS"/>
            </a:endParaRPr>
          </a:p>
          <a:p>
            <a:pPr marL="5080" algn="ctr">
              <a:lnSpc>
                <a:spcPct val="100000"/>
              </a:lnSpc>
              <a:spcBef>
                <a:spcPts val="85"/>
              </a:spcBef>
            </a:pPr>
            <a:r>
              <a:rPr sz="1050" b="1" spc="-55" dirty="0">
                <a:latin typeface="Trebuchet MS"/>
                <a:cs typeface="Trebuchet MS"/>
              </a:rPr>
              <a:t>Learning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46708" y="3402584"/>
            <a:ext cx="1087755" cy="331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175"/>
              </a:lnSpc>
              <a:spcBef>
                <a:spcPts val="95"/>
              </a:spcBef>
            </a:pPr>
            <a:r>
              <a:rPr sz="1000" b="1" spc="-10" dirty="0">
                <a:solidFill>
                  <a:srgbClr val="002154"/>
                </a:solidFill>
                <a:latin typeface="Trebuchet MS"/>
                <a:cs typeface="Trebuchet MS"/>
              </a:rPr>
              <a:t>Módu</a:t>
            </a:r>
            <a:r>
              <a:rPr sz="1000" b="1" spc="-15" dirty="0">
                <a:solidFill>
                  <a:srgbClr val="002154"/>
                </a:solidFill>
                <a:latin typeface="Trebuchet MS"/>
                <a:cs typeface="Trebuchet MS"/>
              </a:rPr>
              <a:t>l</a:t>
            </a:r>
            <a:r>
              <a:rPr sz="1000" b="1" spc="-5" dirty="0">
                <a:solidFill>
                  <a:srgbClr val="002154"/>
                </a:solidFill>
                <a:latin typeface="Trebuchet MS"/>
                <a:cs typeface="Trebuchet MS"/>
              </a:rPr>
              <a:t>o</a:t>
            </a:r>
            <a:r>
              <a:rPr sz="1000" b="1" spc="-145" dirty="0">
                <a:solidFill>
                  <a:srgbClr val="002154"/>
                </a:solidFill>
                <a:latin typeface="Trebuchet MS"/>
                <a:cs typeface="Trebuchet MS"/>
              </a:rPr>
              <a:t> </a:t>
            </a:r>
            <a:r>
              <a:rPr sz="1000" b="1" spc="-75" dirty="0">
                <a:solidFill>
                  <a:srgbClr val="002154"/>
                </a:solidFill>
                <a:latin typeface="Trebuchet MS"/>
                <a:cs typeface="Trebuchet MS"/>
              </a:rPr>
              <a:t>2:</a:t>
            </a:r>
            <a:endParaRPr sz="1000">
              <a:latin typeface="Trebuchet MS"/>
              <a:cs typeface="Trebuchet MS"/>
            </a:endParaRPr>
          </a:p>
          <a:p>
            <a:pPr algn="ctr">
              <a:lnSpc>
                <a:spcPts val="1235"/>
              </a:lnSpc>
            </a:pPr>
            <a:r>
              <a:rPr sz="1050" b="1" spc="-60" dirty="0">
                <a:latin typeface="Trebuchet MS"/>
                <a:cs typeface="Trebuchet MS"/>
              </a:rPr>
              <a:t>L</a:t>
            </a:r>
            <a:r>
              <a:rPr sz="1050" b="1" spc="-65" dirty="0">
                <a:latin typeface="Trebuchet MS"/>
                <a:cs typeface="Trebuchet MS"/>
              </a:rPr>
              <a:t>ib</a:t>
            </a:r>
            <a:r>
              <a:rPr sz="1050" b="1" spc="-70" dirty="0">
                <a:latin typeface="Trebuchet MS"/>
                <a:cs typeface="Trebuchet MS"/>
              </a:rPr>
              <a:t>rer</a:t>
            </a:r>
            <a:r>
              <a:rPr sz="1050" b="1" spc="-65" dirty="0">
                <a:latin typeface="Trebuchet MS"/>
                <a:cs typeface="Trebuchet MS"/>
              </a:rPr>
              <a:t>í</a:t>
            </a:r>
            <a:r>
              <a:rPr sz="1050" b="1" spc="-60" dirty="0">
                <a:latin typeface="Trebuchet MS"/>
                <a:cs typeface="Trebuchet MS"/>
              </a:rPr>
              <a:t>a</a:t>
            </a:r>
            <a:r>
              <a:rPr sz="1050" b="1" dirty="0">
                <a:latin typeface="Trebuchet MS"/>
                <a:cs typeface="Trebuchet MS"/>
              </a:rPr>
              <a:t>s</a:t>
            </a:r>
            <a:r>
              <a:rPr sz="1050" b="1" spc="-185" dirty="0">
                <a:latin typeface="Trebuchet MS"/>
                <a:cs typeface="Trebuchet MS"/>
              </a:rPr>
              <a:t> </a:t>
            </a:r>
            <a:r>
              <a:rPr sz="1050" b="1" spc="-65" dirty="0">
                <a:latin typeface="Trebuchet MS"/>
                <a:cs typeface="Trebuchet MS"/>
              </a:rPr>
              <a:t>d</a:t>
            </a:r>
            <a:r>
              <a:rPr sz="1050" b="1" spc="65" dirty="0">
                <a:latin typeface="Trebuchet MS"/>
                <a:cs typeface="Trebuchet MS"/>
              </a:rPr>
              <a:t>e</a:t>
            </a:r>
            <a:r>
              <a:rPr sz="1050" b="1" spc="-60" dirty="0">
                <a:latin typeface="Trebuchet MS"/>
                <a:cs typeface="Trebuchet MS"/>
              </a:rPr>
              <a:t>Pyt</a:t>
            </a:r>
            <a:r>
              <a:rPr sz="1050" b="1" spc="-65" dirty="0">
                <a:latin typeface="Trebuchet MS"/>
                <a:cs typeface="Trebuchet MS"/>
              </a:rPr>
              <a:t>h</a:t>
            </a:r>
            <a:r>
              <a:rPr sz="1050" b="1" spc="-60" dirty="0">
                <a:latin typeface="Trebuchet MS"/>
                <a:cs typeface="Trebuchet MS"/>
              </a:rPr>
              <a:t>o</a:t>
            </a:r>
            <a:r>
              <a:rPr sz="1050" b="1" dirty="0">
                <a:latin typeface="Trebuchet MS"/>
                <a:cs typeface="Trebuchet MS"/>
              </a:rPr>
              <a:t>n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00602" y="3370326"/>
            <a:ext cx="1343025" cy="5022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175"/>
              </a:lnSpc>
              <a:spcBef>
                <a:spcPts val="95"/>
              </a:spcBef>
            </a:pPr>
            <a:r>
              <a:rPr sz="1000" b="1" spc="-5" dirty="0">
                <a:solidFill>
                  <a:srgbClr val="002154"/>
                </a:solidFill>
                <a:latin typeface="Trebuchet MS"/>
                <a:cs typeface="Trebuchet MS"/>
              </a:rPr>
              <a:t>Módu</a:t>
            </a:r>
            <a:r>
              <a:rPr sz="1000" b="1" spc="-15" dirty="0">
                <a:solidFill>
                  <a:srgbClr val="002154"/>
                </a:solidFill>
                <a:latin typeface="Trebuchet MS"/>
                <a:cs typeface="Trebuchet MS"/>
              </a:rPr>
              <a:t>l</a:t>
            </a:r>
            <a:r>
              <a:rPr sz="1000" b="1" spc="-5" dirty="0">
                <a:solidFill>
                  <a:srgbClr val="002154"/>
                </a:solidFill>
                <a:latin typeface="Trebuchet MS"/>
                <a:cs typeface="Trebuchet MS"/>
              </a:rPr>
              <a:t>o</a:t>
            </a:r>
            <a:r>
              <a:rPr sz="1000" b="1" spc="-114" dirty="0">
                <a:solidFill>
                  <a:srgbClr val="002154"/>
                </a:solidFill>
                <a:latin typeface="Trebuchet MS"/>
                <a:cs typeface="Trebuchet MS"/>
              </a:rPr>
              <a:t> </a:t>
            </a:r>
            <a:r>
              <a:rPr sz="1000" b="1" spc="-75" dirty="0">
                <a:solidFill>
                  <a:srgbClr val="002154"/>
                </a:solidFill>
                <a:latin typeface="Trebuchet MS"/>
                <a:cs typeface="Trebuchet MS"/>
              </a:rPr>
              <a:t>4:</a:t>
            </a:r>
            <a:endParaRPr sz="1000">
              <a:latin typeface="Trebuchet MS"/>
              <a:cs typeface="Trebuchet MS"/>
            </a:endParaRPr>
          </a:p>
          <a:p>
            <a:pPr algn="ctr">
              <a:lnSpc>
                <a:spcPts val="1235"/>
              </a:lnSpc>
            </a:pPr>
            <a:r>
              <a:rPr sz="1050" b="1" spc="-60" dirty="0">
                <a:latin typeface="Trebuchet MS"/>
                <a:cs typeface="Trebuchet MS"/>
              </a:rPr>
              <a:t>S</a:t>
            </a:r>
            <a:r>
              <a:rPr sz="1050" b="1" spc="-55" dirty="0">
                <a:latin typeface="Trebuchet MS"/>
                <a:cs typeface="Trebuchet MS"/>
              </a:rPr>
              <a:t>e</a:t>
            </a:r>
            <a:r>
              <a:rPr sz="1050" b="1" spc="-60" dirty="0">
                <a:latin typeface="Trebuchet MS"/>
                <a:cs typeface="Trebuchet MS"/>
              </a:rPr>
              <a:t>l</a:t>
            </a:r>
            <a:r>
              <a:rPr sz="1050" b="1" spc="-70" dirty="0">
                <a:latin typeface="Trebuchet MS"/>
                <a:cs typeface="Trebuchet MS"/>
              </a:rPr>
              <a:t>e</a:t>
            </a:r>
            <a:r>
              <a:rPr sz="1050" b="1" spc="-60" dirty="0">
                <a:latin typeface="Trebuchet MS"/>
                <a:cs typeface="Trebuchet MS"/>
              </a:rPr>
              <a:t>c</a:t>
            </a:r>
            <a:r>
              <a:rPr sz="1050" b="1" spc="-75" dirty="0">
                <a:latin typeface="Trebuchet MS"/>
                <a:cs typeface="Trebuchet MS"/>
              </a:rPr>
              <a:t>c</a:t>
            </a:r>
            <a:r>
              <a:rPr sz="1050" b="1" spc="-65" dirty="0">
                <a:latin typeface="Trebuchet MS"/>
                <a:cs typeface="Trebuchet MS"/>
              </a:rPr>
              <a:t>i</a:t>
            </a:r>
            <a:r>
              <a:rPr sz="1050" b="1" spc="-70" dirty="0">
                <a:latin typeface="Trebuchet MS"/>
                <a:cs typeface="Trebuchet MS"/>
              </a:rPr>
              <a:t>ó</a:t>
            </a:r>
            <a:r>
              <a:rPr sz="1050" b="1" dirty="0">
                <a:latin typeface="Trebuchet MS"/>
                <a:cs typeface="Trebuchet MS"/>
              </a:rPr>
              <a:t>n</a:t>
            </a:r>
            <a:r>
              <a:rPr sz="1050" b="1" spc="-175" dirty="0">
                <a:latin typeface="Trebuchet MS"/>
                <a:cs typeface="Trebuchet MS"/>
              </a:rPr>
              <a:t> </a:t>
            </a:r>
            <a:r>
              <a:rPr sz="1050" b="1" spc="-65" dirty="0">
                <a:latin typeface="Trebuchet MS"/>
                <a:cs typeface="Trebuchet MS"/>
              </a:rPr>
              <a:t>d</a:t>
            </a:r>
            <a:r>
              <a:rPr sz="1050" b="1" dirty="0">
                <a:latin typeface="Trebuchet MS"/>
                <a:cs typeface="Trebuchet MS"/>
              </a:rPr>
              <a:t>e</a:t>
            </a:r>
            <a:r>
              <a:rPr sz="1050" b="1" spc="-135" dirty="0">
                <a:latin typeface="Trebuchet MS"/>
                <a:cs typeface="Trebuchet MS"/>
              </a:rPr>
              <a:t> </a:t>
            </a:r>
            <a:r>
              <a:rPr sz="1050" b="1" spc="-45" dirty="0">
                <a:latin typeface="Trebuchet MS"/>
                <a:cs typeface="Trebuchet MS"/>
              </a:rPr>
              <a:t>V</a:t>
            </a:r>
            <a:r>
              <a:rPr sz="1050" b="1" spc="-50" dirty="0">
                <a:latin typeface="Trebuchet MS"/>
                <a:cs typeface="Trebuchet MS"/>
              </a:rPr>
              <a:t>a</a:t>
            </a:r>
            <a:r>
              <a:rPr sz="1050" b="1" spc="-45" dirty="0">
                <a:latin typeface="Trebuchet MS"/>
                <a:cs typeface="Trebuchet MS"/>
              </a:rPr>
              <a:t>r</a:t>
            </a:r>
            <a:r>
              <a:rPr sz="1050" b="1" spc="-55" dirty="0">
                <a:latin typeface="Trebuchet MS"/>
                <a:cs typeface="Trebuchet MS"/>
              </a:rPr>
              <a:t>i</a:t>
            </a:r>
            <a:r>
              <a:rPr sz="1050" b="1" spc="-50" dirty="0">
                <a:latin typeface="Trebuchet MS"/>
                <a:cs typeface="Trebuchet MS"/>
              </a:rPr>
              <a:t>a</a:t>
            </a:r>
            <a:r>
              <a:rPr sz="1050" b="1" spc="-55" dirty="0">
                <a:latin typeface="Trebuchet MS"/>
                <a:cs typeface="Trebuchet MS"/>
              </a:rPr>
              <a:t>b</a:t>
            </a:r>
            <a:r>
              <a:rPr sz="1050" b="1" spc="-50" dirty="0">
                <a:latin typeface="Trebuchet MS"/>
                <a:cs typeface="Trebuchet MS"/>
              </a:rPr>
              <a:t>l</a:t>
            </a:r>
            <a:r>
              <a:rPr sz="1050" b="1" spc="-45" dirty="0">
                <a:latin typeface="Trebuchet MS"/>
                <a:cs typeface="Trebuchet MS"/>
              </a:rPr>
              <a:t>e</a:t>
            </a:r>
            <a:r>
              <a:rPr sz="1050" b="1" spc="-25" dirty="0">
                <a:latin typeface="Trebuchet MS"/>
                <a:cs typeface="Trebuchet MS"/>
              </a:rPr>
              <a:t>s</a:t>
            </a:r>
            <a:r>
              <a:rPr sz="1050" b="1" dirty="0">
                <a:latin typeface="Trebuchet MS"/>
                <a:cs typeface="Trebuchet MS"/>
              </a:rPr>
              <a:t>y</a:t>
            </a:r>
            <a:endParaRPr sz="10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85"/>
              </a:spcBef>
            </a:pPr>
            <a:r>
              <a:rPr sz="1050" b="1" spc="-55" dirty="0">
                <a:latin typeface="Trebuchet MS"/>
                <a:cs typeface="Trebuchet MS"/>
              </a:rPr>
              <a:t>B</a:t>
            </a:r>
            <a:r>
              <a:rPr sz="1050" b="1" spc="-50" dirty="0">
                <a:latin typeface="Trebuchet MS"/>
                <a:cs typeface="Trebuchet MS"/>
              </a:rPr>
              <a:t>alanc</a:t>
            </a:r>
            <a:r>
              <a:rPr sz="1050" b="1" spc="-45" dirty="0">
                <a:latin typeface="Trebuchet MS"/>
                <a:cs typeface="Trebuchet MS"/>
              </a:rPr>
              <a:t>e</a:t>
            </a:r>
            <a:r>
              <a:rPr sz="1050" b="1" dirty="0">
                <a:latin typeface="Trebuchet MS"/>
                <a:cs typeface="Trebuchet MS"/>
              </a:rPr>
              <a:t>o</a:t>
            </a:r>
            <a:r>
              <a:rPr sz="1050" b="1" spc="-135" dirty="0">
                <a:latin typeface="Trebuchet MS"/>
                <a:cs typeface="Trebuchet MS"/>
              </a:rPr>
              <a:t> </a:t>
            </a:r>
            <a:r>
              <a:rPr sz="1050" b="1" spc="-65" dirty="0">
                <a:latin typeface="Trebuchet MS"/>
                <a:cs typeface="Trebuchet MS"/>
              </a:rPr>
              <a:t>d</a:t>
            </a:r>
            <a:r>
              <a:rPr sz="1050" b="1" spc="25" dirty="0">
                <a:latin typeface="Trebuchet MS"/>
                <a:cs typeface="Trebuchet MS"/>
              </a:rPr>
              <a:t>e</a:t>
            </a:r>
            <a:r>
              <a:rPr sz="1050" b="1" spc="-35" dirty="0">
                <a:latin typeface="Trebuchet MS"/>
                <a:cs typeface="Trebuchet MS"/>
              </a:rPr>
              <a:t>Dato</a:t>
            </a:r>
            <a:r>
              <a:rPr sz="1050" b="1" dirty="0">
                <a:latin typeface="Trebuchet MS"/>
                <a:cs typeface="Trebuchet MS"/>
              </a:rPr>
              <a:t>s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98670" y="1425956"/>
            <a:ext cx="1293495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4604" algn="ctr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002154"/>
                </a:solidFill>
                <a:latin typeface="Trebuchet MS"/>
                <a:cs typeface="Trebuchet MS"/>
              </a:rPr>
              <a:t>Módulo</a:t>
            </a:r>
            <a:r>
              <a:rPr sz="1000" b="1" spc="40" dirty="0">
                <a:solidFill>
                  <a:srgbClr val="002154"/>
                </a:solidFill>
                <a:latin typeface="Trebuchet MS"/>
                <a:cs typeface="Trebuchet MS"/>
              </a:rPr>
              <a:t> </a:t>
            </a:r>
            <a:r>
              <a:rPr sz="1000" b="1" spc="-40" dirty="0">
                <a:solidFill>
                  <a:srgbClr val="002154"/>
                </a:solidFill>
                <a:latin typeface="Trebuchet MS"/>
                <a:cs typeface="Trebuchet MS"/>
              </a:rPr>
              <a:t>5: </a:t>
            </a:r>
            <a:r>
              <a:rPr sz="1000" b="1" spc="-35" dirty="0">
                <a:solidFill>
                  <a:srgbClr val="002154"/>
                </a:solidFill>
                <a:latin typeface="Trebuchet MS"/>
                <a:cs typeface="Trebuchet MS"/>
              </a:rPr>
              <a:t> </a:t>
            </a:r>
            <a:r>
              <a:rPr sz="1050" b="1" spc="-60" dirty="0">
                <a:latin typeface="Trebuchet MS"/>
                <a:cs typeface="Trebuchet MS"/>
              </a:rPr>
              <a:t>Construcc</a:t>
            </a:r>
            <a:r>
              <a:rPr sz="1050" b="1" spc="-65" dirty="0">
                <a:latin typeface="Trebuchet MS"/>
                <a:cs typeface="Trebuchet MS"/>
              </a:rPr>
              <a:t>i</a:t>
            </a:r>
            <a:r>
              <a:rPr sz="1050" b="1" spc="-60" dirty="0">
                <a:latin typeface="Trebuchet MS"/>
                <a:cs typeface="Trebuchet MS"/>
              </a:rPr>
              <a:t>ó</a:t>
            </a:r>
            <a:r>
              <a:rPr sz="1050" b="1" dirty="0">
                <a:latin typeface="Trebuchet MS"/>
                <a:cs typeface="Trebuchet MS"/>
              </a:rPr>
              <a:t>n</a:t>
            </a:r>
            <a:r>
              <a:rPr sz="1050" b="1" spc="-160" dirty="0">
                <a:latin typeface="Trebuchet MS"/>
                <a:cs typeface="Trebuchet MS"/>
              </a:rPr>
              <a:t> </a:t>
            </a:r>
            <a:r>
              <a:rPr sz="1050" b="1" dirty="0">
                <a:latin typeface="Trebuchet MS"/>
                <a:cs typeface="Trebuchet MS"/>
              </a:rPr>
              <a:t>y  </a:t>
            </a:r>
            <a:r>
              <a:rPr sz="1050" b="1" spc="-65" dirty="0">
                <a:latin typeface="Trebuchet MS"/>
                <a:cs typeface="Trebuchet MS"/>
              </a:rPr>
              <a:t>Ev</a:t>
            </a:r>
            <a:r>
              <a:rPr sz="1050" b="1" spc="-60" dirty="0">
                <a:latin typeface="Trebuchet MS"/>
                <a:cs typeface="Trebuchet MS"/>
              </a:rPr>
              <a:t>aluac</a:t>
            </a:r>
            <a:r>
              <a:rPr sz="1050" b="1" spc="-65" dirty="0">
                <a:latin typeface="Trebuchet MS"/>
                <a:cs typeface="Trebuchet MS"/>
              </a:rPr>
              <a:t>i</a:t>
            </a:r>
            <a:r>
              <a:rPr sz="1050" b="1" spc="-60" dirty="0">
                <a:latin typeface="Trebuchet MS"/>
                <a:cs typeface="Trebuchet MS"/>
              </a:rPr>
              <a:t>ó</a:t>
            </a:r>
            <a:r>
              <a:rPr sz="1050" b="1" dirty="0">
                <a:latin typeface="Trebuchet MS"/>
                <a:cs typeface="Trebuchet MS"/>
              </a:rPr>
              <a:t>n</a:t>
            </a:r>
            <a:r>
              <a:rPr sz="1050" b="1" spc="-80" dirty="0">
                <a:latin typeface="Trebuchet MS"/>
                <a:cs typeface="Trebuchet MS"/>
              </a:rPr>
              <a:t> </a:t>
            </a:r>
            <a:r>
              <a:rPr sz="1050" b="1" spc="-65" dirty="0">
                <a:latin typeface="Trebuchet MS"/>
                <a:cs typeface="Trebuchet MS"/>
              </a:rPr>
              <a:t>d</a:t>
            </a:r>
            <a:r>
              <a:rPr sz="1050" b="1" spc="-10" dirty="0">
                <a:latin typeface="Trebuchet MS"/>
                <a:cs typeface="Trebuchet MS"/>
              </a:rPr>
              <a:t>e</a:t>
            </a:r>
            <a:r>
              <a:rPr sz="1050" b="1" spc="-20" dirty="0">
                <a:latin typeface="Trebuchet MS"/>
                <a:cs typeface="Trebuchet MS"/>
              </a:rPr>
              <a:t>M</a:t>
            </a:r>
            <a:r>
              <a:rPr sz="1050" b="1" spc="-25" dirty="0">
                <a:latin typeface="Trebuchet MS"/>
                <a:cs typeface="Trebuchet MS"/>
              </a:rPr>
              <a:t>od</a:t>
            </a:r>
            <a:r>
              <a:rPr sz="1050" b="1" spc="-20" dirty="0">
                <a:latin typeface="Trebuchet MS"/>
                <a:cs typeface="Trebuchet MS"/>
              </a:rPr>
              <a:t>e</a:t>
            </a:r>
            <a:r>
              <a:rPr sz="1050" b="1" spc="-25" dirty="0">
                <a:latin typeface="Trebuchet MS"/>
                <a:cs typeface="Trebuchet MS"/>
              </a:rPr>
              <a:t>lo</a:t>
            </a:r>
            <a:r>
              <a:rPr sz="1050" b="1" dirty="0">
                <a:latin typeface="Trebuchet MS"/>
                <a:cs typeface="Trebuchet MS"/>
              </a:rPr>
              <a:t>s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99123" y="3391916"/>
            <a:ext cx="13284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8227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002154"/>
                </a:solidFill>
                <a:latin typeface="Trebuchet MS"/>
                <a:cs typeface="Trebuchet MS"/>
              </a:rPr>
              <a:t>Módu</a:t>
            </a:r>
            <a:r>
              <a:rPr sz="1000" b="1" spc="-15" dirty="0">
                <a:solidFill>
                  <a:srgbClr val="002154"/>
                </a:solidFill>
                <a:latin typeface="Trebuchet MS"/>
                <a:cs typeface="Trebuchet MS"/>
              </a:rPr>
              <a:t>l</a:t>
            </a:r>
            <a:r>
              <a:rPr sz="1000" b="1" spc="-5" dirty="0">
                <a:solidFill>
                  <a:srgbClr val="002154"/>
                </a:solidFill>
                <a:latin typeface="Trebuchet MS"/>
                <a:cs typeface="Trebuchet MS"/>
              </a:rPr>
              <a:t>o</a:t>
            </a:r>
            <a:r>
              <a:rPr sz="1000" b="1" spc="-145" dirty="0">
                <a:solidFill>
                  <a:srgbClr val="002154"/>
                </a:solidFill>
                <a:latin typeface="Trebuchet MS"/>
                <a:cs typeface="Trebuchet MS"/>
              </a:rPr>
              <a:t> </a:t>
            </a:r>
            <a:r>
              <a:rPr sz="1000" b="1" spc="-75" dirty="0">
                <a:solidFill>
                  <a:srgbClr val="002154"/>
                </a:solidFill>
                <a:latin typeface="Trebuchet MS"/>
                <a:cs typeface="Trebuchet MS"/>
              </a:rPr>
              <a:t>6:  </a:t>
            </a:r>
            <a:r>
              <a:rPr sz="1000" b="1" spc="-45" dirty="0">
                <a:latin typeface="Trebuchet MS"/>
                <a:cs typeface="Trebuchet MS"/>
              </a:rPr>
              <a:t>En</a:t>
            </a:r>
            <a:r>
              <a:rPr sz="1000" b="1" spc="-40" dirty="0">
                <a:latin typeface="Trebuchet MS"/>
                <a:cs typeface="Trebuchet MS"/>
              </a:rPr>
              <a:t>s</a:t>
            </a:r>
            <a:r>
              <a:rPr sz="1000" b="1" spc="-45" dirty="0">
                <a:latin typeface="Trebuchet MS"/>
                <a:cs typeface="Trebuchet MS"/>
              </a:rPr>
              <a:t>a</a:t>
            </a:r>
            <a:r>
              <a:rPr sz="1000" b="1" spc="-50" dirty="0">
                <a:latin typeface="Trebuchet MS"/>
                <a:cs typeface="Trebuchet MS"/>
              </a:rPr>
              <a:t>m</a:t>
            </a:r>
            <a:r>
              <a:rPr sz="1000" b="1" spc="-45" dirty="0">
                <a:latin typeface="Trebuchet MS"/>
                <a:cs typeface="Trebuchet MS"/>
              </a:rPr>
              <a:t>b</a:t>
            </a:r>
            <a:r>
              <a:rPr sz="1000" b="1" spc="-50" dirty="0">
                <a:latin typeface="Trebuchet MS"/>
                <a:cs typeface="Trebuchet MS"/>
              </a:rPr>
              <a:t>l</a:t>
            </a:r>
            <a:r>
              <a:rPr sz="1000" b="1" spc="-45" dirty="0">
                <a:latin typeface="Trebuchet MS"/>
                <a:cs typeface="Trebuchet MS"/>
              </a:rPr>
              <a:t>ad</a:t>
            </a:r>
            <a:r>
              <a:rPr sz="1000" b="1" spc="-5" dirty="0">
                <a:latin typeface="Trebuchet MS"/>
                <a:cs typeface="Trebuchet MS"/>
              </a:rPr>
              <a:t>o</a:t>
            </a:r>
            <a:r>
              <a:rPr sz="1000" b="1" spc="-145" dirty="0">
                <a:latin typeface="Trebuchet MS"/>
                <a:cs typeface="Trebuchet MS"/>
              </a:rPr>
              <a:t> </a:t>
            </a:r>
            <a:r>
              <a:rPr sz="1000" b="1" spc="-45" dirty="0">
                <a:latin typeface="Trebuchet MS"/>
                <a:cs typeface="Trebuchet MS"/>
              </a:rPr>
              <a:t>d</a:t>
            </a:r>
            <a:r>
              <a:rPr sz="1000" b="1" spc="70" dirty="0">
                <a:latin typeface="Trebuchet MS"/>
                <a:cs typeface="Trebuchet MS"/>
              </a:rPr>
              <a:t>e</a:t>
            </a:r>
            <a:r>
              <a:rPr sz="1000" b="1" spc="-10" dirty="0">
                <a:latin typeface="Trebuchet MS"/>
                <a:cs typeface="Trebuchet MS"/>
              </a:rPr>
              <a:t>Modelos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99858" y="1425956"/>
            <a:ext cx="98551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447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002154"/>
                </a:solidFill>
                <a:latin typeface="Trebuchet MS"/>
                <a:cs typeface="Trebuchet MS"/>
              </a:rPr>
              <a:t>Módu</a:t>
            </a:r>
            <a:r>
              <a:rPr sz="1000" b="1" spc="-15" dirty="0">
                <a:solidFill>
                  <a:srgbClr val="002154"/>
                </a:solidFill>
                <a:latin typeface="Trebuchet MS"/>
                <a:cs typeface="Trebuchet MS"/>
              </a:rPr>
              <a:t>l</a:t>
            </a:r>
            <a:r>
              <a:rPr sz="1000" b="1" spc="-5" dirty="0">
                <a:solidFill>
                  <a:srgbClr val="002154"/>
                </a:solidFill>
                <a:latin typeface="Trebuchet MS"/>
                <a:cs typeface="Trebuchet MS"/>
              </a:rPr>
              <a:t>o</a:t>
            </a:r>
            <a:r>
              <a:rPr sz="1000" b="1" spc="-120" dirty="0">
                <a:solidFill>
                  <a:srgbClr val="002154"/>
                </a:solidFill>
                <a:latin typeface="Trebuchet MS"/>
                <a:cs typeface="Trebuchet MS"/>
              </a:rPr>
              <a:t> </a:t>
            </a:r>
            <a:r>
              <a:rPr sz="1000" b="1" spc="-75" dirty="0">
                <a:solidFill>
                  <a:srgbClr val="002154"/>
                </a:solidFill>
                <a:latin typeface="Trebuchet MS"/>
                <a:cs typeface="Trebuchet MS"/>
              </a:rPr>
              <a:t>7:  </a:t>
            </a:r>
            <a:r>
              <a:rPr sz="1000" b="1" spc="-55" dirty="0">
                <a:latin typeface="Trebuchet MS"/>
                <a:cs typeface="Trebuchet MS"/>
              </a:rPr>
              <a:t>Tó</a:t>
            </a:r>
            <a:r>
              <a:rPr sz="1000" b="1" spc="-60" dirty="0">
                <a:latin typeface="Trebuchet MS"/>
                <a:cs typeface="Trebuchet MS"/>
              </a:rPr>
              <a:t>p</a:t>
            </a:r>
            <a:r>
              <a:rPr sz="1000" b="1" spc="-55" dirty="0">
                <a:latin typeface="Trebuchet MS"/>
                <a:cs typeface="Trebuchet MS"/>
              </a:rPr>
              <a:t>i</a:t>
            </a:r>
            <a:r>
              <a:rPr sz="1000" b="1" spc="-60" dirty="0">
                <a:latin typeface="Trebuchet MS"/>
                <a:cs typeface="Trebuchet MS"/>
              </a:rPr>
              <a:t>c</a:t>
            </a:r>
            <a:r>
              <a:rPr sz="1000" b="1" spc="-55" dirty="0">
                <a:latin typeface="Trebuchet MS"/>
                <a:cs typeface="Trebuchet MS"/>
              </a:rPr>
              <a:t>o</a:t>
            </a:r>
            <a:r>
              <a:rPr sz="1000" b="1" spc="-5" dirty="0">
                <a:latin typeface="Trebuchet MS"/>
                <a:cs typeface="Trebuchet MS"/>
              </a:rPr>
              <a:t>s</a:t>
            </a:r>
            <a:r>
              <a:rPr sz="1000" b="1" spc="-190" dirty="0">
                <a:latin typeface="Trebuchet MS"/>
                <a:cs typeface="Trebuchet MS"/>
              </a:rPr>
              <a:t> </a:t>
            </a:r>
            <a:r>
              <a:rPr sz="1000" b="1" spc="-40" dirty="0">
                <a:latin typeface="Trebuchet MS"/>
                <a:cs typeface="Trebuchet MS"/>
              </a:rPr>
              <a:t>A</a:t>
            </a:r>
            <a:r>
              <a:rPr sz="1000" b="1" spc="-45" dirty="0">
                <a:latin typeface="Trebuchet MS"/>
                <a:cs typeface="Trebuchet MS"/>
              </a:rPr>
              <a:t>d</a:t>
            </a:r>
            <a:r>
              <a:rPr sz="1000" b="1" spc="-40" dirty="0">
                <a:latin typeface="Trebuchet MS"/>
                <a:cs typeface="Trebuchet MS"/>
              </a:rPr>
              <a:t>i</a:t>
            </a:r>
            <a:r>
              <a:rPr sz="1000" b="1" spc="-50" dirty="0">
                <a:latin typeface="Trebuchet MS"/>
                <a:cs typeface="Trebuchet MS"/>
              </a:rPr>
              <a:t>c</a:t>
            </a:r>
            <a:r>
              <a:rPr sz="1000" b="1" spc="-40" dirty="0">
                <a:latin typeface="Trebuchet MS"/>
                <a:cs typeface="Trebuchet MS"/>
              </a:rPr>
              <a:t>i</a:t>
            </a:r>
            <a:r>
              <a:rPr sz="1000" b="1" spc="-45" dirty="0">
                <a:latin typeface="Trebuchet MS"/>
                <a:cs typeface="Trebuchet MS"/>
              </a:rPr>
              <a:t>on</a:t>
            </a:r>
            <a:r>
              <a:rPr sz="1000" b="1" spc="-40" dirty="0">
                <a:latin typeface="Trebuchet MS"/>
                <a:cs typeface="Trebuchet MS"/>
              </a:rPr>
              <a:t>e</a:t>
            </a:r>
            <a:r>
              <a:rPr sz="1000" b="1" spc="-5" dirty="0">
                <a:latin typeface="Trebuchet MS"/>
                <a:cs typeface="Trebuchet MS"/>
              </a:rPr>
              <a:t>s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75260" y="1801368"/>
            <a:ext cx="6000115" cy="3185160"/>
            <a:chOff x="175260" y="1801368"/>
            <a:chExt cx="6000115" cy="3185160"/>
          </a:xfrm>
        </p:grpSpPr>
        <p:sp>
          <p:nvSpPr>
            <p:cNvPr id="14" name="object 14"/>
            <p:cNvSpPr/>
            <p:nvPr/>
          </p:nvSpPr>
          <p:spPr>
            <a:xfrm>
              <a:off x="234696" y="1856232"/>
              <a:ext cx="5080" cy="1269365"/>
            </a:xfrm>
            <a:custGeom>
              <a:avLst/>
              <a:gdLst/>
              <a:ahLst/>
              <a:cxnLst/>
              <a:rect l="l" t="t" r="r" b="b"/>
              <a:pathLst>
                <a:path w="5079" h="1269364">
                  <a:moveTo>
                    <a:pt x="0" y="1268983"/>
                  </a:moveTo>
                  <a:lnTo>
                    <a:pt x="4470" y="0"/>
                  </a:lnTo>
                </a:path>
              </a:pathLst>
            </a:custGeom>
            <a:ln w="18288">
              <a:solidFill>
                <a:srgbClr val="363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260" y="1801368"/>
              <a:ext cx="121919" cy="11277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225296" y="3355848"/>
              <a:ext cx="3175" cy="1543685"/>
            </a:xfrm>
            <a:custGeom>
              <a:avLst/>
              <a:gdLst/>
              <a:ahLst/>
              <a:cxnLst/>
              <a:rect l="l" t="t" r="r" b="b"/>
              <a:pathLst>
                <a:path w="3175" h="1543685">
                  <a:moveTo>
                    <a:pt x="2959" y="1543672"/>
                  </a:moveTo>
                  <a:lnTo>
                    <a:pt x="0" y="0"/>
                  </a:lnTo>
                </a:path>
              </a:pathLst>
            </a:custGeom>
            <a:ln w="18288">
              <a:solidFill>
                <a:srgbClr val="363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2812" y="4873752"/>
              <a:ext cx="120396" cy="11277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706368" y="3355848"/>
              <a:ext cx="3175" cy="1543685"/>
            </a:xfrm>
            <a:custGeom>
              <a:avLst/>
              <a:gdLst/>
              <a:ahLst/>
              <a:cxnLst/>
              <a:rect l="l" t="t" r="r" b="b"/>
              <a:pathLst>
                <a:path w="3175" h="1543685">
                  <a:moveTo>
                    <a:pt x="3048" y="1543672"/>
                  </a:moveTo>
                  <a:lnTo>
                    <a:pt x="0" y="0"/>
                  </a:lnTo>
                </a:path>
              </a:pathLst>
            </a:custGeom>
            <a:ln w="18288">
              <a:solidFill>
                <a:srgbClr val="363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39312" y="4873752"/>
              <a:ext cx="126491" cy="11277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117336" y="3355848"/>
              <a:ext cx="3175" cy="1543685"/>
            </a:xfrm>
            <a:custGeom>
              <a:avLst/>
              <a:gdLst/>
              <a:ahLst/>
              <a:cxnLst/>
              <a:rect l="l" t="t" r="r" b="b"/>
              <a:pathLst>
                <a:path w="3175" h="1543685">
                  <a:moveTo>
                    <a:pt x="2921" y="1543672"/>
                  </a:moveTo>
                  <a:lnTo>
                    <a:pt x="0" y="0"/>
                  </a:lnTo>
                </a:path>
              </a:pathLst>
            </a:custGeom>
            <a:ln w="18288">
              <a:solidFill>
                <a:srgbClr val="363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48756" y="4873752"/>
              <a:ext cx="126491" cy="112775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372567" y="1924304"/>
            <a:ext cx="1866900" cy="84391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84785" marR="59055" indent="-172720" algn="just">
              <a:lnSpc>
                <a:spcPct val="103800"/>
              </a:lnSpc>
              <a:spcBef>
                <a:spcPts val="55"/>
              </a:spcBef>
            </a:pPr>
            <a:r>
              <a:rPr sz="1050" dirty="0">
                <a:latin typeface="Arial MT"/>
                <a:cs typeface="Arial MT"/>
              </a:rPr>
              <a:t>-  </a:t>
            </a:r>
            <a:r>
              <a:rPr sz="1050" spc="125" dirty="0">
                <a:latin typeface="Arial MT"/>
                <a:cs typeface="Arial MT"/>
              </a:rPr>
              <a:t> </a:t>
            </a:r>
            <a:r>
              <a:rPr sz="1050" spc="-45" dirty="0">
                <a:latin typeface="Arial MT"/>
                <a:cs typeface="Arial MT"/>
              </a:rPr>
              <a:t>A</a:t>
            </a:r>
            <a:r>
              <a:rPr sz="1050" spc="-50" dirty="0">
                <a:latin typeface="Arial MT"/>
                <a:cs typeface="Arial MT"/>
              </a:rPr>
              <a:t>p</a:t>
            </a:r>
            <a:r>
              <a:rPr sz="1050" spc="-55" dirty="0">
                <a:latin typeface="Arial MT"/>
                <a:cs typeface="Arial MT"/>
              </a:rPr>
              <a:t>r</a:t>
            </a:r>
            <a:r>
              <a:rPr sz="1050" spc="-50" dirty="0">
                <a:latin typeface="Arial MT"/>
                <a:cs typeface="Arial MT"/>
              </a:rPr>
              <a:t>ende</a:t>
            </a:r>
            <a:r>
              <a:rPr sz="1050" spc="-55" dirty="0">
                <a:latin typeface="Arial MT"/>
                <a:cs typeface="Arial MT"/>
              </a:rPr>
              <a:t>r</a:t>
            </a:r>
            <a:r>
              <a:rPr sz="1050" spc="-50" dirty="0">
                <a:latin typeface="Arial MT"/>
                <a:cs typeface="Arial MT"/>
              </a:rPr>
              <a:t>e</a:t>
            </a:r>
            <a:r>
              <a:rPr sz="1050" spc="-40" dirty="0">
                <a:latin typeface="Arial MT"/>
                <a:cs typeface="Arial MT"/>
              </a:rPr>
              <a:t>m</a:t>
            </a:r>
            <a:r>
              <a:rPr sz="1050" spc="-50" dirty="0">
                <a:latin typeface="Arial MT"/>
                <a:cs typeface="Arial MT"/>
              </a:rPr>
              <a:t>o</a:t>
            </a:r>
            <a:r>
              <a:rPr sz="1050" dirty="0">
                <a:latin typeface="Arial MT"/>
                <a:cs typeface="Arial MT"/>
              </a:rPr>
              <a:t>s</a:t>
            </a:r>
            <a:r>
              <a:rPr sz="1050" spc="-85" dirty="0">
                <a:latin typeface="Arial MT"/>
                <a:cs typeface="Arial MT"/>
              </a:rPr>
              <a:t> </a:t>
            </a:r>
            <a:r>
              <a:rPr sz="1050" spc="-45" dirty="0">
                <a:latin typeface="Arial MT"/>
                <a:cs typeface="Arial MT"/>
              </a:rPr>
              <a:t>l</a:t>
            </a:r>
            <a:r>
              <a:rPr sz="1050" spc="-50" dirty="0">
                <a:latin typeface="Arial MT"/>
                <a:cs typeface="Arial MT"/>
              </a:rPr>
              <a:t>o</a:t>
            </a:r>
            <a:r>
              <a:rPr sz="1050" dirty="0">
                <a:latin typeface="Arial MT"/>
                <a:cs typeface="Arial MT"/>
              </a:rPr>
              <a:t>s</a:t>
            </a:r>
            <a:r>
              <a:rPr sz="1050" spc="-125" dirty="0">
                <a:latin typeface="Arial MT"/>
                <a:cs typeface="Arial MT"/>
              </a:rPr>
              <a:t> </a:t>
            </a:r>
            <a:r>
              <a:rPr sz="1050" spc="-50" dirty="0">
                <a:latin typeface="Arial MT"/>
                <a:cs typeface="Arial MT"/>
              </a:rPr>
              <a:t>concep</a:t>
            </a:r>
            <a:r>
              <a:rPr sz="1050" spc="-55" dirty="0">
                <a:latin typeface="Arial MT"/>
                <a:cs typeface="Arial MT"/>
              </a:rPr>
              <a:t>t</a:t>
            </a:r>
            <a:r>
              <a:rPr sz="1050" spc="-50" dirty="0">
                <a:latin typeface="Arial MT"/>
                <a:cs typeface="Arial MT"/>
              </a:rPr>
              <a:t>os</a:t>
            </a:r>
            <a:r>
              <a:rPr sz="1050" dirty="0">
                <a:latin typeface="Arial MT"/>
                <a:cs typeface="Arial MT"/>
              </a:rPr>
              <a:t>,  </a:t>
            </a:r>
            <a:r>
              <a:rPr sz="1050" spc="-20" dirty="0">
                <a:latin typeface="Arial MT"/>
                <a:cs typeface="Arial MT"/>
              </a:rPr>
              <a:t>t</a:t>
            </a:r>
            <a:r>
              <a:rPr sz="1050" spc="-10" dirty="0">
                <a:latin typeface="Arial MT"/>
                <a:cs typeface="Arial MT"/>
              </a:rPr>
              <a:t>i</a:t>
            </a:r>
            <a:r>
              <a:rPr sz="1050" spc="-15" dirty="0">
                <a:latin typeface="Arial MT"/>
                <a:cs typeface="Arial MT"/>
              </a:rPr>
              <a:t>po</a:t>
            </a:r>
            <a:r>
              <a:rPr sz="1050" dirty="0">
                <a:latin typeface="Arial MT"/>
                <a:cs typeface="Arial MT"/>
              </a:rPr>
              <a:t>s</a:t>
            </a:r>
            <a:r>
              <a:rPr sz="1050" spc="-15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y</a:t>
            </a:r>
            <a:r>
              <a:rPr sz="1050" spc="-125" dirty="0">
                <a:latin typeface="Arial MT"/>
                <a:cs typeface="Arial MT"/>
              </a:rPr>
              <a:t> </a:t>
            </a:r>
            <a:r>
              <a:rPr sz="1050" spc="-50" dirty="0">
                <a:latin typeface="Arial MT"/>
                <a:cs typeface="Arial MT"/>
              </a:rPr>
              <a:t>ap</a:t>
            </a:r>
            <a:r>
              <a:rPr sz="1050" spc="-45" dirty="0">
                <a:latin typeface="Arial MT"/>
                <a:cs typeface="Arial MT"/>
              </a:rPr>
              <a:t>li</a:t>
            </a:r>
            <a:r>
              <a:rPr sz="1050" spc="-50" dirty="0">
                <a:latin typeface="Arial MT"/>
                <a:cs typeface="Arial MT"/>
              </a:rPr>
              <a:t>cac</a:t>
            </a:r>
            <a:r>
              <a:rPr sz="1050" spc="-45" dirty="0">
                <a:latin typeface="Arial MT"/>
                <a:cs typeface="Arial MT"/>
              </a:rPr>
              <a:t>i</a:t>
            </a:r>
            <a:r>
              <a:rPr sz="1050" spc="-50" dirty="0">
                <a:latin typeface="Arial MT"/>
                <a:cs typeface="Arial MT"/>
              </a:rPr>
              <a:t>one</a:t>
            </a:r>
            <a:r>
              <a:rPr sz="1050" dirty="0">
                <a:latin typeface="Arial MT"/>
                <a:cs typeface="Arial MT"/>
              </a:rPr>
              <a:t>s</a:t>
            </a:r>
            <a:r>
              <a:rPr sz="1050" spc="-160" dirty="0">
                <a:latin typeface="Arial MT"/>
                <a:cs typeface="Arial MT"/>
              </a:rPr>
              <a:t> </a:t>
            </a:r>
            <a:r>
              <a:rPr sz="1050" spc="-40" dirty="0">
                <a:latin typeface="Arial MT"/>
                <a:cs typeface="Arial MT"/>
              </a:rPr>
              <a:t>d</a:t>
            </a:r>
            <a:r>
              <a:rPr sz="1050" dirty="0">
                <a:latin typeface="Arial MT"/>
                <a:cs typeface="Arial MT"/>
              </a:rPr>
              <a:t>e</a:t>
            </a:r>
            <a:r>
              <a:rPr sz="1050" spc="-175" dirty="0">
                <a:latin typeface="Arial MT"/>
                <a:cs typeface="Arial MT"/>
              </a:rPr>
              <a:t> </a:t>
            </a:r>
            <a:r>
              <a:rPr sz="1050" spc="-40" dirty="0">
                <a:latin typeface="Arial MT"/>
                <a:cs typeface="Arial MT"/>
              </a:rPr>
              <a:t>M</a:t>
            </a:r>
            <a:r>
              <a:rPr sz="1050" spc="-35" dirty="0">
                <a:latin typeface="Arial MT"/>
                <a:cs typeface="Arial MT"/>
              </a:rPr>
              <a:t>L</a:t>
            </a:r>
            <a:r>
              <a:rPr sz="1050" dirty="0">
                <a:latin typeface="Arial MT"/>
                <a:cs typeface="Arial MT"/>
              </a:rPr>
              <a:t>.</a:t>
            </a:r>
            <a:endParaRPr sz="1050">
              <a:latin typeface="Arial MT"/>
              <a:cs typeface="Arial MT"/>
            </a:endParaRPr>
          </a:p>
          <a:p>
            <a:pPr marL="184785" marR="5080" indent="-172720" algn="just">
              <a:lnSpc>
                <a:spcPct val="100000"/>
              </a:lnSpc>
              <a:spcBef>
                <a:spcPts val="85"/>
              </a:spcBef>
            </a:pPr>
            <a:r>
              <a:rPr sz="1050" dirty="0">
                <a:latin typeface="Arial MT"/>
                <a:cs typeface="Arial MT"/>
              </a:rPr>
              <a:t>-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-35" dirty="0">
                <a:latin typeface="Arial MT"/>
                <a:cs typeface="Arial MT"/>
              </a:rPr>
              <a:t>Una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spc="-35" dirty="0">
                <a:latin typeface="Arial MT"/>
                <a:cs typeface="Arial MT"/>
              </a:rPr>
              <a:t>revisión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spc="-45" dirty="0">
                <a:latin typeface="Arial MT"/>
                <a:cs typeface="Arial MT"/>
              </a:rPr>
              <a:t>general</a:t>
            </a:r>
            <a:r>
              <a:rPr sz="1050" spc="-40" dirty="0">
                <a:latin typeface="Arial MT"/>
                <a:cs typeface="Arial MT"/>
              </a:rPr>
              <a:t> </a:t>
            </a:r>
            <a:r>
              <a:rPr sz="1050" spc="-15" dirty="0">
                <a:latin typeface="Arial MT"/>
                <a:cs typeface="Arial MT"/>
              </a:rPr>
              <a:t>de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-45" dirty="0">
                <a:latin typeface="Arial MT"/>
                <a:cs typeface="Arial MT"/>
              </a:rPr>
              <a:t>las </a:t>
            </a:r>
            <a:r>
              <a:rPr sz="1050" spc="-40" dirty="0">
                <a:latin typeface="Arial MT"/>
                <a:cs typeface="Arial MT"/>
              </a:rPr>
              <a:t> </a:t>
            </a:r>
            <a:r>
              <a:rPr sz="1050" spc="-110" dirty="0">
                <a:latin typeface="Arial MT"/>
                <a:cs typeface="Arial MT"/>
              </a:rPr>
              <a:t>Fase</a:t>
            </a:r>
            <a:r>
              <a:rPr sz="1050" dirty="0">
                <a:latin typeface="Arial MT"/>
                <a:cs typeface="Arial MT"/>
              </a:rPr>
              <a:t>s</a:t>
            </a:r>
            <a:r>
              <a:rPr sz="1050" spc="-105" dirty="0">
                <a:latin typeface="Arial MT"/>
                <a:cs typeface="Arial MT"/>
              </a:rPr>
              <a:t> </a:t>
            </a:r>
            <a:r>
              <a:rPr sz="1050" spc="-50" dirty="0">
                <a:latin typeface="Arial MT"/>
                <a:cs typeface="Arial MT"/>
              </a:rPr>
              <a:t>pa</a:t>
            </a:r>
            <a:r>
              <a:rPr sz="1050" spc="-55" dirty="0">
                <a:latin typeface="Arial MT"/>
                <a:cs typeface="Arial MT"/>
              </a:rPr>
              <a:t>r</a:t>
            </a:r>
            <a:r>
              <a:rPr sz="1050" dirty="0">
                <a:latin typeface="Arial MT"/>
                <a:cs typeface="Arial MT"/>
              </a:rPr>
              <a:t>a</a:t>
            </a:r>
            <a:r>
              <a:rPr sz="1050" spc="-40" dirty="0">
                <a:latin typeface="Arial MT"/>
                <a:cs typeface="Arial MT"/>
              </a:rPr>
              <a:t> </a:t>
            </a:r>
            <a:r>
              <a:rPr sz="1050" spc="-25" dirty="0">
                <a:latin typeface="Arial MT"/>
                <a:cs typeface="Arial MT"/>
              </a:rPr>
              <a:t>e</a:t>
            </a:r>
            <a:r>
              <a:rPr sz="1050" dirty="0">
                <a:latin typeface="Arial MT"/>
                <a:cs typeface="Arial MT"/>
              </a:rPr>
              <a:t>l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-45" dirty="0">
                <a:latin typeface="Arial MT"/>
                <a:cs typeface="Arial MT"/>
              </a:rPr>
              <a:t>D</a:t>
            </a:r>
            <a:r>
              <a:rPr sz="1050" spc="-50" dirty="0">
                <a:latin typeface="Arial MT"/>
                <a:cs typeface="Arial MT"/>
              </a:rPr>
              <a:t>esa</a:t>
            </a:r>
            <a:r>
              <a:rPr sz="1050" spc="-55" dirty="0">
                <a:latin typeface="Arial MT"/>
                <a:cs typeface="Arial MT"/>
              </a:rPr>
              <a:t>rr</a:t>
            </a:r>
            <a:r>
              <a:rPr sz="1050" spc="-50" dirty="0">
                <a:latin typeface="Arial MT"/>
                <a:cs typeface="Arial MT"/>
              </a:rPr>
              <a:t>o</a:t>
            </a:r>
            <a:r>
              <a:rPr sz="1050" spc="-45" dirty="0">
                <a:latin typeface="Arial MT"/>
                <a:cs typeface="Arial MT"/>
              </a:rPr>
              <a:t>ll</a:t>
            </a:r>
            <a:r>
              <a:rPr sz="1050" dirty="0">
                <a:latin typeface="Arial MT"/>
                <a:cs typeface="Arial MT"/>
              </a:rPr>
              <a:t>o</a:t>
            </a:r>
            <a:r>
              <a:rPr sz="1050" spc="-40" dirty="0">
                <a:latin typeface="Arial MT"/>
                <a:cs typeface="Arial MT"/>
              </a:rPr>
              <a:t> </a:t>
            </a:r>
            <a:r>
              <a:rPr sz="1050" spc="-35" dirty="0">
                <a:latin typeface="Arial MT"/>
                <a:cs typeface="Arial MT"/>
              </a:rPr>
              <a:t>d</a:t>
            </a:r>
            <a:r>
              <a:rPr sz="1050" dirty="0">
                <a:latin typeface="Arial MT"/>
                <a:cs typeface="Arial MT"/>
              </a:rPr>
              <a:t>e</a:t>
            </a:r>
            <a:r>
              <a:rPr sz="1050" spc="-20" dirty="0">
                <a:latin typeface="Arial MT"/>
                <a:cs typeface="Arial MT"/>
              </a:rPr>
              <a:t> </a:t>
            </a:r>
            <a:r>
              <a:rPr sz="1050" spc="-60" dirty="0">
                <a:latin typeface="Arial MT"/>
                <a:cs typeface="Arial MT"/>
              </a:rPr>
              <a:t>un  </a:t>
            </a:r>
            <a:r>
              <a:rPr sz="1050" spc="-10" dirty="0">
                <a:latin typeface="Arial MT"/>
                <a:cs typeface="Arial MT"/>
              </a:rPr>
              <a:t>Modelo</a:t>
            </a:r>
            <a:r>
              <a:rPr sz="1050" spc="-20" dirty="0">
                <a:latin typeface="Arial MT"/>
                <a:cs typeface="Arial MT"/>
              </a:rPr>
              <a:t> deML.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35098" y="1372616"/>
            <a:ext cx="1921510" cy="1397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7165" marR="556260" indent="10160" algn="ctr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002154"/>
                </a:solidFill>
                <a:latin typeface="Trebuchet MS"/>
                <a:cs typeface="Trebuchet MS"/>
              </a:rPr>
              <a:t>Módulo</a:t>
            </a:r>
            <a:r>
              <a:rPr sz="1000" b="1" spc="5" dirty="0">
                <a:solidFill>
                  <a:srgbClr val="002154"/>
                </a:solidFill>
                <a:latin typeface="Trebuchet MS"/>
                <a:cs typeface="Trebuchet MS"/>
              </a:rPr>
              <a:t> </a:t>
            </a:r>
            <a:r>
              <a:rPr sz="1000" b="1" spc="-40" dirty="0">
                <a:solidFill>
                  <a:srgbClr val="002154"/>
                </a:solidFill>
                <a:latin typeface="Trebuchet MS"/>
                <a:cs typeface="Trebuchet MS"/>
              </a:rPr>
              <a:t>3: </a:t>
            </a:r>
            <a:r>
              <a:rPr sz="1000" b="1" spc="-35" dirty="0">
                <a:solidFill>
                  <a:srgbClr val="002154"/>
                </a:solidFill>
                <a:latin typeface="Trebuchet MS"/>
                <a:cs typeface="Trebuchet MS"/>
              </a:rPr>
              <a:t> </a:t>
            </a:r>
            <a:r>
              <a:rPr sz="1050" b="1" spc="-65" dirty="0">
                <a:latin typeface="Trebuchet MS"/>
                <a:cs typeface="Trebuchet MS"/>
              </a:rPr>
              <a:t>En</a:t>
            </a:r>
            <a:r>
              <a:rPr sz="1050" b="1" spc="-60" dirty="0">
                <a:latin typeface="Trebuchet MS"/>
                <a:cs typeface="Trebuchet MS"/>
              </a:rPr>
              <a:t>te</a:t>
            </a:r>
            <a:r>
              <a:rPr sz="1050" b="1" spc="-65" dirty="0">
                <a:latin typeface="Trebuchet MS"/>
                <a:cs typeface="Trebuchet MS"/>
              </a:rPr>
              <a:t>ndi</a:t>
            </a:r>
            <a:r>
              <a:rPr sz="1050" b="1" spc="-55" dirty="0">
                <a:latin typeface="Trebuchet MS"/>
                <a:cs typeface="Trebuchet MS"/>
              </a:rPr>
              <a:t>m</a:t>
            </a:r>
            <a:r>
              <a:rPr sz="1050" b="1" spc="-65" dirty="0">
                <a:latin typeface="Trebuchet MS"/>
                <a:cs typeface="Trebuchet MS"/>
              </a:rPr>
              <a:t>i</a:t>
            </a:r>
            <a:r>
              <a:rPr sz="1050" b="1" spc="-60" dirty="0">
                <a:latin typeface="Trebuchet MS"/>
                <a:cs typeface="Trebuchet MS"/>
              </a:rPr>
              <a:t>en</a:t>
            </a:r>
            <a:r>
              <a:rPr sz="1050" b="1" spc="-75" dirty="0">
                <a:latin typeface="Trebuchet MS"/>
                <a:cs typeface="Trebuchet MS"/>
              </a:rPr>
              <a:t>t</a:t>
            </a:r>
            <a:r>
              <a:rPr sz="1050" b="1" dirty="0">
                <a:latin typeface="Trebuchet MS"/>
                <a:cs typeface="Trebuchet MS"/>
              </a:rPr>
              <a:t>o</a:t>
            </a:r>
            <a:r>
              <a:rPr sz="1050" b="1" spc="-160" dirty="0">
                <a:latin typeface="Trebuchet MS"/>
                <a:cs typeface="Trebuchet MS"/>
              </a:rPr>
              <a:t> </a:t>
            </a:r>
            <a:r>
              <a:rPr sz="1050" b="1" dirty="0">
                <a:latin typeface="Trebuchet MS"/>
                <a:cs typeface="Trebuchet MS"/>
              </a:rPr>
              <a:t>y  </a:t>
            </a:r>
            <a:r>
              <a:rPr sz="1050" b="1" spc="-55" dirty="0">
                <a:latin typeface="Trebuchet MS"/>
                <a:cs typeface="Trebuchet MS"/>
              </a:rPr>
              <a:t>P</a:t>
            </a:r>
            <a:r>
              <a:rPr sz="1050" b="1" spc="-60" dirty="0">
                <a:latin typeface="Trebuchet MS"/>
                <a:cs typeface="Trebuchet MS"/>
              </a:rPr>
              <a:t>r</a:t>
            </a:r>
            <a:r>
              <a:rPr sz="1050" b="1" spc="-55" dirty="0">
                <a:latin typeface="Trebuchet MS"/>
                <a:cs typeface="Trebuchet MS"/>
              </a:rPr>
              <a:t>e</a:t>
            </a:r>
            <a:r>
              <a:rPr sz="1050" b="1" spc="-65" dirty="0">
                <a:latin typeface="Trebuchet MS"/>
                <a:cs typeface="Trebuchet MS"/>
              </a:rPr>
              <a:t>p</a:t>
            </a:r>
            <a:r>
              <a:rPr sz="1050" b="1" spc="-60" dirty="0">
                <a:latin typeface="Trebuchet MS"/>
                <a:cs typeface="Trebuchet MS"/>
              </a:rPr>
              <a:t>arac</a:t>
            </a:r>
            <a:r>
              <a:rPr sz="1050" b="1" spc="-65" dirty="0">
                <a:latin typeface="Trebuchet MS"/>
                <a:cs typeface="Trebuchet MS"/>
              </a:rPr>
              <a:t>i</a:t>
            </a:r>
            <a:r>
              <a:rPr sz="1050" b="1" spc="-55" dirty="0">
                <a:latin typeface="Trebuchet MS"/>
                <a:cs typeface="Trebuchet MS"/>
              </a:rPr>
              <a:t>ó</a:t>
            </a:r>
            <a:r>
              <a:rPr sz="1050" b="1" spc="-15" dirty="0">
                <a:latin typeface="Trebuchet MS"/>
                <a:cs typeface="Trebuchet MS"/>
              </a:rPr>
              <a:t>n</a:t>
            </a:r>
            <a:r>
              <a:rPr sz="1050" b="1" spc="-65" dirty="0">
                <a:latin typeface="Trebuchet MS"/>
                <a:cs typeface="Trebuchet MS"/>
              </a:rPr>
              <a:t>d</a:t>
            </a:r>
            <a:r>
              <a:rPr sz="1050" b="1" dirty="0">
                <a:latin typeface="Trebuchet MS"/>
                <a:cs typeface="Trebuchet MS"/>
              </a:rPr>
              <a:t>e</a:t>
            </a:r>
            <a:r>
              <a:rPr sz="1050" b="1" spc="-135" dirty="0">
                <a:latin typeface="Trebuchet MS"/>
                <a:cs typeface="Trebuchet MS"/>
              </a:rPr>
              <a:t> </a:t>
            </a:r>
            <a:r>
              <a:rPr sz="1050" b="1" spc="-35" dirty="0">
                <a:latin typeface="Trebuchet MS"/>
                <a:cs typeface="Trebuchet MS"/>
              </a:rPr>
              <a:t>Dato</a:t>
            </a:r>
            <a:r>
              <a:rPr sz="1050" b="1" dirty="0">
                <a:latin typeface="Trebuchet MS"/>
                <a:cs typeface="Trebuchet MS"/>
              </a:rPr>
              <a:t>s</a:t>
            </a:r>
            <a:endParaRPr sz="1050">
              <a:latin typeface="Trebuchet MS"/>
              <a:cs typeface="Trebuchet MS"/>
            </a:endParaRPr>
          </a:p>
          <a:p>
            <a:pPr marL="182880" marR="57785" indent="-170815" algn="just">
              <a:lnSpc>
                <a:spcPct val="102899"/>
              </a:lnSpc>
              <a:spcBef>
                <a:spcPts val="625"/>
              </a:spcBef>
            </a:pPr>
            <a:r>
              <a:rPr sz="1050" dirty="0">
                <a:latin typeface="Arial MT"/>
                <a:cs typeface="Arial MT"/>
              </a:rPr>
              <a:t>-  </a:t>
            </a:r>
            <a:r>
              <a:rPr sz="1050" spc="114" dirty="0">
                <a:latin typeface="Arial MT"/>
                <a:cs typeface="Arial MT"/>
              </a:rPr>
              <a:t> </a:t>
            </a:r>
            <a:r>
              <a:rPr sz="1050" spc="-45" dirty="0">
                <a:latin typeface="Arial MT"/>
                <a:cs typeface="Arial MT"/>
              </a:rPr>
              <a:t>Ap</a:t>
            </a:r>
            <a:r>
              <a:rPr sz="1050" spc="-55" dirty="0">
                <a:latin typeface="Arial MT"/>
                <a:cs typeface="Arial MT"/>
              </a:rPr>
              <a:t>r</a:t>
            </a:r>
            <a:r>
              <a:rPr sz="1050" spc="-45" dirty="0">
                <a:latin typeface="Arial MT"/>
                <a:cs typeface="Arial MT"/>
              </a:rPr>
              <a:t>ende</a:t>
            </a:r>
            <a:r>
              <a:rPr sz="1050" spc="-55" dirty="0">
                <a:latin typeface="Arial MT"/>
                <a:cs typeface="Arial MT"/>
              </a:rPr>
              <a:t>r</a:t>
            </a:r>
            <a:r>
              <a:rPr sz="1050" spc="-45" dirty="0">
                <a:latin typeface="Arial MT"/>
                <a:cs typeface="Arial MT"/>
              </a:rPr>
              <a:t>e</a:t>
            </a:r>
            <a:r>
              <a:rPr sz="1050" spc="-35" dirty="0">
                <a:latin typeface="Arial MT"/>
                <a:cs typeface="Arial MT"/>
              </a:rPr>
              <a:t>m</a:t>
            </a:r>
            <a:r>
              <a:rPr sz="1050" spc="-45" dirty="0">
                <a:latin typeface="Arial MT"/>
                <a:cs typeface="Arial MT"/>
              </a:rPr>
              <a:t>o</a:t>
            </a:r>
            <a:r>
              <a:rPr sz="1050" dirty="0">
                <a:latin typeface="Arial MT"/>
                <a:cs typeface="Arial MT"/>
              </a:rPr>
              <a:t>s</a:t>
            </a:r>
            <a:r>
              <a:rPr sz="1050" spc="-110" dirty="0">
                <a:latin typeface="Arial MT"/>
                <a:cs typeface="Arial MT"/>
              </a:rPr>
              <a:t> </a:t>
            </a:r>
            <a:r>
              <a:rPr sz="1050" spc="-55" dirty="0">
                <a:latin typeface="Arial MT"/>
                <a:cs typeface="Arial MT"/>
              </a:rPr>
              <a:t>l</a:t>
            </a:r>
            <a:r>
              <a:rPr sz="1050" spc="-60" dirty="0">
                <a:latin typeface="Arial MT"/>
                <a:cs typeface="Arial MT"/>
              </a:rPr>
              <a:t>a</a:t>
            </a:r>
            <a:r>
              <a:rPr sz="1050" spc="105" dirty="0">
                <a:latin typeface="Arial MT"/>
                <a:cs typeface="Arial MT"/>
              </a:rPr>
              <a:t>s</a:t>
            </a:r>
            <a:r>
              <a:rPr sz="1050" spc="-35" dirty="0">
                <a:latin typeface="Arial MT"/>
                <a:cs typeface="Arial MT"/>
              </a:rPr>
              <a:t>de</a:t>
            </a:r>
            <a:r>
              <a:rPr sz="1050" spc="-30" dirty="0">
                <a:latin typeface="Arial MT"/>
                <a:cs typeface="Arial MT"/>
              </a:rPr>
              <a:t>f</a:t>
            </a:r>
            <a:r>
              <a:rPr sz="1050" spc="-35" dirty="0">
                <a:latin typeface="Arial MT"/>
                <a:cs typeface="Arial MT"/>
              </a:rPr>
              <a:t>ini</a:t>
            </a:r>
            <a:r>
              <a:rPr sz="1050" spc="-40" dirty="0">
                <a:latin typeface="Arial MT"/>
                <a:cs typeface="Arial MT"/>
              </a:rPr>
              <a:t>c</a:t>
            </a:r>
            <a:r>
              <a:rPr sz="1050" spc="-35" dirty="0">
                <a:latin typeface="Arial MT"/>
                <a:cs typeface="Arial MT"/>
              </a:rPr>
              <a:t>ione</a:t>
            </a:r>
            <a:r>
              <a:rPr sz="1050" dirty="0">
                <a:latin typeface="Arial MT"/>
                <a:cs typeface="Arial MT"/>
              </a:rPr>
              <a:t>s  </a:t>
            </a:r>
            <a:r>
              <a:rPr sz="1050" spc="-60" dirty="0">
                <a:latin typeface="Arial MT"/>
                <a:cs typeface="Arial MT"/>
              </a:rPr>
              <a:t>c</a:t>
            </a:r>
            <a:r>
              <a:rPr sz="1050" spc="-55" dirty="0">
                <a:latin typeface="Arial MT"/>
                <a:cs typeface="Arial MT"/>
              </a:rPr>
              <a:t>l</a:t>
            </a:r>
            <a:r>
              <a:rPr sz="1050" spc="-60" dirty="0">
                <a:latin typeface="Arial MT"/>
                <a:cs typeface="Arial MT"/>
              </a:rPr>
              <a:t>a</a:t>
            </a:r>
            <a:r>
              <a:rPr sz="1050" spc="-70" dirty="0">
                <a:latin typeface="Arial MT"/>
                <a:cs typeface="Arial MT"/>
              </a:rPr>
              <a:t>v</a:t>
            </a:r>
            <a:r>
              <a:rPr sz="1050" spc="-60" dirty="0">
                <a:latin typeface="Arial MT"/>
                <a:cs typeface="Arial MT"/>
              </a:rPr>
              <a:t>e</a:t>
            </a:r>
            <a:r>
              <a:rPr sz="1050" dirty="0">
                <a:latin typeface="Arial MT"/>
                <a:cs typeface="Arial MT"/>
              </a:rPr>
              <a:t>s</a:t>
            </a:r>
            <a:r>
              <a:rPr sz="1050" spc="-130" dirty="0">
                <a:latin typeface="Arial MT"/>
                <a:cs typeface="Arial MT"/>
              </a:rPr>
              <a:t> </a:t>
            </a:r>
            <a:r>
              <a:rPr sz="1050" spc="-15" dirty="0">
                <a:latin typeface="Arial MT"/>
                <a:cs typeface="Arial MT"/>
              </a:rPr>
              <a:t>den</a:t>
            </a:r>
            <a:r>
              <a:rPr sz="1050" spc="-20" dirty="0">
                <a:latin typeface="Arial MT"/>
                <a:cs typeface="Arial MT"/>
              </a:rPr>
              <a:t>tr</a:t>
            </a:r>
            <a:r>
              <a:rPr sz="1050" dirty="0">
                <a:latin typeface="Arial MT"/>
                <a:cs typeface="Arial MT"/>
              </a:rPr>
              <a:t>o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-25" dirty="0">
                <a:latin typeface="Arial MT"/>
                <a:cs typeface="Arial MT"/>
              </a:rPr>
              <a:t>de</a:t>
            </a:r>
            <a:r>
              <a:rPr sz="1050" spc="40" dirty="0">
                <a:latin typeface="Arial MT"/>
                <a:cs typeface="Arial MT"/>
              </a:rPr>
              <a:t>l</a:t>
            </a:r>
            <a:r>
              <a:rPr sz="1050" spc="-40" dirty="0">
                <a:latin typeface="Arial MT"/>
                <a:cs typeface="Arial MT"/>
              </a:rPr>
              <a:t>M</a:t>
            </a:r>
            <a:r>
              <a:rPr sz="1050" spc="-35" dirty="0">
                <a:latin typeface="Arial MT"/>
                <a:cs typeface="Arial MT"/>
              </a:rPr>
              <a:t>L</a:t>
            </a:r>
            <a:r>
              <a:rPr sz="1050" dirty="0">
                <a:latin typeface="Arial MT"/>
                <a:cs typeface="Arial MT"/>
              </a:rPr>
              <a:t>.</a:t>
            </a:r>
            <a:endParaRPr sz="1050">
              <a:latin typeface="Arial MT"/>
              <a:cs typeface="Arial MT"/>
            </a:endParaRPr>
          </a:p>
          <a:p>
            <a:pPr marL="182880" marR="5080" indent="-170815" algn="just">
              <a:lnSpc>
                <a:spcPct val="100000"/>
              </a:lnSpc>
              <a:spcBef>
                <a:spcPts val="80"/>
              </a:spcBef>
            </a:pPr>
            <a:r>
              <a:rPr sz="1050" dirty="0">
                <a:latin typeface="Arial MT"/>
                <a:cs typeface="Arial MT"/>
              </a:rPr>
              <a:t>-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-55" dirty="0">
                <a:latin typeface="Arial MT"/>
                <a:cs typeface="Arial MT"/>
              </a:rPr>
              <a:t>Cómo </a:t>
            </a:r>
            <a:r>
              <a:rPr sz="1050" spc="-45" dirty="0">
                <a:latin typeface="Arial MT"/>
                <a:cs typeface="Arial MT"/>
              </a:rPr>
              <a:t>realizar </a:t>
            </a:r>
            <a:r>
              <a:rPr sz="1050" spc="-10" dirty="0">
                <a:latin typeface="Arial MT"/>
                <a:cs typeface="Arial MT"/>
              </a:rPr>
              <a:t>un </a:t>
            </a:r>
            <a:r>
              <a:rPr sz="1050" spc="-30" dirty="0">
                <a:latin typeface="Arial MT"/>
                <a:cs typeface="Arial MT"/>
              </a:rPr>
              <a:t>buen </a:t>
            </a:r>
            <a:r>
              <a:rPr sz="1050" spc="-55" dirty="0">
                <a:latin typeface="Arial MT"/>
                <a:cs typeface="Arial MT"/>
              </a:rPr>
              <a:t>análisis </a:t>
            </a:r>
            <a:r>
              <a:rPr sz="1050" spc="-50" dirty="0">
                <a:latin typeface="Arial MT"/>
                <a:cs typeface="Arial MT"/>
              </a:rPr>
              <a:t> </a:t>
            </a:r>
            <a:r>
              <a:rPr sz="1050" spc="-25" dirty="0">
                <a:latin typeface="Arial MT"/>
                <a:cs typeface="Arial MT"/>
              </a:rPr>
              <a:t>exploratorio </a:t>
            </a:r>
            <a:r>
              <a:rPr sz="1050" dirty="0">
                <a:latin typeface="Arial MT"/>
                <a:cs typeface="Arial MT"/>
              </a:rPr>
              <a:t>y </a:t>
            </a:r>
            <a:r>
              <a:rPr sz="1050" spc="-15" dirty="0">
                <a:latin typeface="Arial MT"/>
                <a:cs typeface="Arial MT"/>
              </a:rPr>
              <a:t>tratamiento </a:t>
            </a:r>
            <a:r>
              <a:rPr sz="1050" spc="-40" dirty="0">
                <a:latin typeface="Arial MT"/>
                <a:cs typeface="Arial MT"/>
              </a:rPr>
              <a:t>de </a:t>
            </a:r>
            <a:r>
              <a:rPr sz="1050" spc="-35" dirty="0">
                <a:latin typeface="Arial MT"/>
                <a:cs typeface="Arial MT"/>
              </a:rPr>
              <a:t> da</a:t>
            </a:r>
            <a:r>
              <a:rPr sz="1050" spc="-45" dirty="0">
                <a:latin typeface="Arial MT"/>
                <a:cs typeface="Arial MT"/>
              </a:rPr>
              <a:t>t</a:t>
            </a:r>
            <a:r>
              <a:rPr sz="1050" spc="-35" dirty="0">
                <a:latin typeface="Arial MT"/>
                <a:cs typeface="Arial MT"/>
              </a:rPr>
              <a:t>o</a:t>
            </a:r>
            <a:r>
              <a:rPr sz="1050" dirty="0">
                <a:latin typeface="Arial MT"/>
                <a:cs typeface="Arial MT"/>
              </a:rPr>
              <a:t>s</a:t>
            </a:r>
            <a:r>
              <a:rPr sz="1050" spc="-110" dirty="0">
                <a:latin typeface="Arial MT"/>
                <a:cs typeface="Arial MT"/>
              </a:rPr>
              <a:t> </a:t>
            </a:r>
            <a:r>
              <a:rPr sz="1050" spc="-50" dirty="0">
                <a:latin typeface="Arial MT"/>
                <a:cs typeface="Arial MT"/>
              </a:rPr>
              <a:t>pa</a:t>
            </a:r>
            <a:r>
              <a:rPr sz="1050" spc="-55" dirty="0">
                <a:latin typeface="Arial MT"/>
                <a:cs typeface="Arial MT"/>
              </a:rPr>
              <a:t>r</a:t>
            </a:r>
            <a:r>
              <a:rPr sz="1050" dirty="0">
                <a:latin typeface="Arial MT"/>
                <a:cs typeface="Arial MT"/>
              </a:rPr>
              <a:t>a</a:t>
            </a:r>
            <a:r>
              <a:rPr sz="1050" spc="-114" dirty="0">
                <a:latin typeface="Arial MT"/>
                <a:cs typeface="Arial MT"/>
              </a:rPr>
              <a:t> </a:t>
            </a:r>
            <a:r>
              <a:rPr sz="1050" spc="-40" dirty="0">
                <a:latin typeface="Arial MT"/>
                <a:cs typeface="Arial MT"/>
              </a:rPr>
              <a:t>descub</a:t>
            </a:r>
            <a:r>
              <a:rPr sz="1050" spc="-45" dirty="0">
                <a:latin typeface="Arial MT"/>
                <a:cs typeface="Arial MT"/>
              </a:rPr>
              <a:t>r</a:t>
            </a:r>
            <a:r>
              <a:rPr sz="1050" spc="-35" dirty="0">
                <a:latin typeface="Arial MT"/>
                <a:cs typeface="Arial MT"/>
              </a:rPr>
              <a:t>i</a:t>
            </a:r>
            <a:r>
              <a:rPr sz="1050" spc="40" dirty="0">
                <a:latin typeface="Arial MT"/>
                <a:cs typeface="Arial MT"/>
              </a:rPr>
              <a:t>r</a:t>
            </a:r>
            <a:r>
              <a:rPr sz="1050" spc="-35" dirty="0">
                <a:latin typeface="Arial MT"/>
                <a:cs typeface="Arial MT"/>
              </a:rPr>
              <a:t>i</a:t>
            </a:r>
            <a:r>
              <a:rPr sz="1050" spc="-40" dirty="0">
                <a:latin typeface="Arial MT"/>
                <a:cs typeface="Arial MT"/>
              </a:rPr>
              <a:t>ns</a:t>
            </a:r>
            <a:r>
              <a:rPr sz="1050" spc="-35" dirty="0">
                <a:latin typeface="Arial MT"/>
                <a:cs typeface="Arial MT"/>
              </a:rPr>
              <a:t>i</a:t>
            </a:r>
            <a:r>
              <a:rPr sz="1050" spc="-40" dirty="0">
                <a:latin typeface="Arial MT"/>
                <a:cs typeface="Arial MT"/>
              </a:rPr>
              <a:t>gh</a:t>
            </a:r>
            <a:r>
              <a:rPr sz="1050" spc="-45" dirty="0">
                <a:latin typeface="Arial MT"/>
                <a:cs typeface="Arial MT"/>
              </a:rPr>
              <a:t>t</a:t>
            </a:r>
            <a:r>
              <a:rPr sz="1050" spc="-40" dirty="0">
                <a:latin typeface="Arial MT"/>
                <a:cs typeface="Arial MT"/>
              </a:rPr>
              <a:t>s</a:t>
            </a:r>
            <a:r>
              <a:rPr sz="1050" dirty="0">
                <a:latin typeface="Arial MT"/>
                <a:cs typeface="Arial MT"/>
              </a:rPr>
              <a:t>.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01622" y="3883253"/>
            <a:ext cx="2181860" cy="9791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2880" marR="5080" indent="-170815" algn="just">
              <a:lnSpc>
                <a:spcPct val="100000"/>
              </a:lnSpc>
              <a:spcBef>
                <a:spcPts val="105"/>
              </a:spcBef>
              <a:buChar char="-"/>
              <a:tabLst>
                <a:tab pos="183515" algn="l"/>
              </a:tabLst>
            </a:pPr>
            <a:r>
              <a:rPr sz="1050" spc="-60" dirty="0">
                <a:latin typeface="Arial MT"/>
                <a:cs typeface="Arial MT"/>
              </a:rPr>
              <a:t>Revisaremos </a:t>
            </a:r>
            <a:r>
              <a:rPr sz="1050" spc="-20" dirty="0">
                <a:latin typeface="Arial MT"/>
                <a:cs typeface="Arial MT"/>
              </a:rPr>
              <a:t>la </a:t>
            </a:r>
            <a:r>
              <a:rPr sz="1050" spc="-45" dirty="0">
                <a:latin typeface="Arial MT"/>
                <a:cs typeface="Arial MT"/>
              </a:rPr>
              <a:t>sintaxis </a:t>
            </a:r>
            <a:r>
              <a:rPr sz="1050" spc="-15" dirty="0">
                <a:latin typeface="Arial MT"/>
                <a:cs typeface="Arial MT"/>
              </a:rPr>
              <a:t>de </a:t>
            </a:r>
            <a:r>
              <a:rPr sz="1050" spc="-35" dirty="0">
                <a:latin typeface="Arial MT"/>
                <a:cs typeface="Arial MT"/>
              </a:rPr>
              <a:t>Python, 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spc="-35" dirty="0">
                <a:latin typeface="Arial MT"/>
                <a:cs typeface="Arial MT"/>
              </a:rPr>
              <a:t>funciones </a:t>
            </a:r>
            <a:r>
              <a:rPr sz="1050" dirty="0">
                <a:latin typeface="Arial MT"/>
                <a:cs typeface="Arial MT"/>
              </a:rPr>
              <a:t>y </a:t>
            </a:r>
            <a:r>
              <a:rPr sz="1050" spc="-30" dirty="0">
                <a:latin typeface="Arial MT"/>
                <a:cs typeface="Arial MT"/>
              </a:rPr>
              <a:t>tipos </a:t>
            </a:r>
            <a:r>
              <a:rPr sz="1050" spc="-20" dirty="0">
                <a:latin typeface="Arial MT"/>
                <a:cs typeface="Arial MT"/>
              </a:rPr>
              <a:t>de </a:t>
            </a:r>
            <a:r>
              <a:rPr sz="1050" spc="-35" dirty="0">
                <a:latin typeface="Arial MT"/>
                <a:cs typeface="Arial MT"/>
              </a:rPr>
              <a:t>estructuras </a:t>
            </a:r>
            <a:r>
              <a:rPr sz="1050" spc="-40" dirty="0">
                <a:latin typeface="Arial MT"/>
                <a:cs typeface="Arial MT"/>
              </a:rPr>
              <a:t>de </a:t>
            </a:r>
            <a:r>
              <a:rPr sz="1050" spc="-35" dirty="0">
                <a:latin typeface="Arial MT"/>
                <a:cs typeface="Arial MT"/>
              </a:rPr>
              <a:t> da</a:t>
            </a:r>
            <a:r>
              <a:rPr sz="1050" spc="-45" dirty="0">
                <a:latin typeface="Arial MT"/>
                <a:cs typeface="Arial MT"/>
              </a:rPr>
              <a:t>t</a:t>
            </a:r>
            <a:r>
              <a:rPr sz="1050" spc="-35" dirty="0">
                <a:latin typeface="Arial MT"/>
                <a:cs typeface="Arial MT"/>
              </a:rPr>
              <a:t>o</a:t>
            </a:r>
            <a:r>
              <a:rPr sz="1050" dirty="0">
                <a:latin typeface="Arial MT"/>
                <a:cs typeface="Arial MT"/>
              </a:rPr>
              <a:t>s</a:t>
            </a:r>
            <a:r>
              <a:rPr sz="1050" spc="-150" dirty="0">
                <a:latin typeface="Arial MT"/>
                <a:cs typeface="Arial MT"/>
              </a:rPr>
              <a:t> </a:t>
            </a:r>
            <a:r>
              <a:rPr sz="1050" spc="-35" dirty="0">
                <a:latin typeface="Arial MT"/>
                <a:cs typeface="Arial MT"/>
              </a:rPr>
              <a:t>p</a:t>
            </a:r>
            <a:r>
              <a:rPr sz="1050" spc="-45" dirty="0">
                <a:latin typeface="Arial MT"/>
                <a:cs typeface="Arial MT"/>
              </a:rPr>
              <a:t>r</a:t>
            </a:r>
            <a:r>
              <a:rPr sz="1050" spc="-35" dirty="0">
                <a:latin typeface="Arial MT"/>
                <a:cs typeface="Arial MT"/>
              </a:rPr>
              <a:t>in</a:t>
            </a:r>
            <a:r>
              <a:rPr sz="1050" spc="-40" dirty="0">
                <a:latin typeface="Arial MT"/>
                <a:cs typeface="Arial MT"/>
              </a:rPr>
              <a:t>c</a:t>
            </a:r>
            <a:r>
              <a:rPr sz="1050" spc="-35" dirty="0">
                <a:latin typeface="Arial MT"/>
                <a:cs typeface="Arial MT"/>
              </a:rPr>
              <a:t>ipale</a:t>
            </a:r>
            <a:r>
              <a:rPr sz="1050" spc="-40" dirty="0">
                <a:latin typeface="Arial MT"/>
                <a:cs typeface="Arial MT"/>
              </a:rPr>
              <a:t>s</a:t>
            </a:r>
            <a:r>
              <a:rPr sz="1050" dirty="0">
                <a:latin typeface="Arial MT"/>
                <a:cs typeface="Arial MT"/>
              </a:rPr>
              <a:t>.</a:t>
            </a:r>
            <a:endParaRPr sz="1050">
              <a:latin typeface="Arial MT"/>
              <a:cs typeface="Arial MT"/>
            </a:endParaRPr>
          </a:p>
          <a:p>
            <a:pPr marL="182880" marR="13970" indent="-183515">
              <a:lnSpc>
                <a:spcPts val="1175"/>
              </a:lnSpc>
              <a:buChar char="-"/>
              <a:tabLst>
                <a:tab pos="183515" algn="l"/>
              </a:tabLst>
            </a:pPr>
            <a:r>
              <a:rPr sz="1050" spc="-45" dirty="0">
                <a:latin typeface="Arial MT"/>
                <a:cs typeface="Arial MT"/>
              </a:rPr>
              <a:t>Aprenderemos</a:t>
            </a:r>
            <a:r>
              <a:rPr sz="1050" spc="-9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</a:t>
            </a:r>
            <a:r>
              <a:rPr sz="1050" spc="-150" dirty="0">
                <a:latin typeface="Arial MT"/>
                <a:cs typeface="Arial MT"/>
              </a:rPr>
              <a:t> </a:t>
            </a:r>
            <a:r>
              <a:rPr sz="1050" spc="-25" dirty="0">
                <a:latin typeface="Arial MT"/>
                <a:cs typeface="Arial MT"/>
              </a:rPr>
              <a:t>utilizar</a:t>
            </a:r>
            <a:r>
              <a:rPr sz="1050" spc="-20" dirty="0">
                <a:latin typeface="Arial MT"/>
                <a:cs typeface="Arial MT"/>
              </a:rPr>
              <a:t> </a:t>
            </a:r>
            <a:r>
              <a:rPr sz="1050" spc="-45" dirty="0">
                <a:latin typeface="Arial MT"/>
                <a:cs typeface="Arial MT"/>
              </a:rPr>
              <a:t>las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-35" dirty="0">
                <a:latin typeface="Arial MT"/>
                <a:cs typeface="Arial MT"/>
              </a:rPr>
              <a:t>librerías</a:t>
            </a:r>
            <a:endParaRPr sz="1050">
              <a:latin typeface="Arial MT"/>
              <a:cs typeface="Arial MT"/>
            </a:endParaRPr>
          </a:p>
          <a:p>
            <a:pPr marR="74930" algn="ctr">
              <a:lnSpc>
                <a:spcPts val="1235"/>
              </a:lnSpc>
            </a:pPr>
            <a:r>
              <a:rPr sz="1050" spc="-15" dirty="0">
                <a:latin typeface="Arial MT"/>
                <a:cs typeface="Arial MT"/>
              </a:rPr>
              <a:t>de</a:t>
            </a:r>
            <a:r>
              <a:rPr sz="1050" spc="-90" dirty="0">
                <a:latin typeface="Arial MT"/>
                <a:cs typeface="Arial MT"/>
              </a:rPr>
              <a:t> </a:t>
            </a:r>
            <a:r>
              <a:rPr sz="1050" spc="-35" dirty="0">
                <a:latin typeface="Arial MT"/>
                <a:cs typeface="Arial MT"/>
              </a:rPr>
              <a:t>Python</a:t>
            </a:r>
            <a:r>
              <a:rPr sz="1050" spc="-114" dirty="0">
                <a:latin typeface="Arial MT"/>
                <a:cs typeface="Arial MT"/>
              </a:rPr>
              <a:t> </a:t>
            </a:r>
            <a:r>
              <a:rPr sz="1050" spc="-40" dirty="0">
                <a:latin typeface="Arial MT"/>
                <a:cs typeface="Arial MT"/>
              </a:rPr>
              <a:t>para</a:t>
            </a:r>
            <a:r>
              <a:rPr sz="1050" spc="-75" dirty="0">
                <a:latin typeface="Arial MT"/>
                <a:cs typeface="Arial MT"/>
              </a:rPr>
              <a:t> </a:t>
            </a:r>
            <a:r>
              <a:rPr sz="1050" spc="-20" dirty="0">
                <a:latin typeface="Arial MT"/>
                <a:cs typeface="Arial MT"/>
              </a:rPr>
              <a:t>el</a:t>
            </a:r>
            <a:r>
              <a:rPr sz="1050" spc="-95" dirty="0">
                <a:latin typeface="Arial MT"/>
                <a:cs typeface="Arial MT"/>
              </a:rPr>
              <a:t> </a:t>
            </a:r>
            <a:r>
              <a:rPr sz="1050" spc="-25" dirty="0">
                <a:latin typeface="Arial MT"/>
                <a:cs typeface="Arial MT"/>
              </a:rPr>
              <a:t>tratamiento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y</a:t>
            </a:r>
            <a:endParaRPr sz="1050">
              <a:latin typeface="Arial MT"/>
              <a:cs typeface="Arial MT"/>
            </a:endParaRPr>
          </a:p>
          <a:p>
            <a:pPr marR="878840" algn="ctr">
              <a:lnSpc>
                <a:spcPct val="100000"/>
              </a:lnSpc>
              <a:spcBef>
                <a:spcPts val="45"/>
              </a:spcBef>
            </a:pPr>
            <a:r>
              <a:rPr sz="1050" spc="-50" dirty="0">
                <a:latin typeface="Arial MT"/>
                <a:cs typeface="Arial MT"/>
              </a:rPr>
              <a:t>aná</a:t>
            </a:r>
            <a:r>
              <a:rPr sz="1050" spc="-45" dirty="0">
                <a:latin typeface="Arial MT"/>
                <a:cs typeface="Arial MT"/>
              </a:rPr>
              <a:t>li</a:t>
            </a:r>
            <a:r>
              <a:rPr sz="1050" spc="-50" dirty="0">
                <a:latin typeface="Arial MT"/>
                <a:cs typeface="Arial MT"/>
              </a:rPr>
              <a:t>s</a:t>
            </a:r>
            <a:r>
              <a:rPr sz="1050" spc="-45" dirty="0">
                <a:latin typeface="Arial MT"/>
                <a:cs typeface="Arial MT"/>
              </a:rPr>
              <a:t>i</a:t>
            </a:r>
            <a:r>
              <a:rPr sz="1050" dirty="0">
                <a:latin typeface="Arial MT"/>
                <a:cs typeface="Arial MT"/>
              </a:rPr>
              <a:t>s</a:t>
            </a:r>
            <a:r>
              <a:rPr sz="1050" spc="-140" dirty="0">
                <a:latin typeface="Arial MT"/>
                <a:cs typeface="Arial MT"/>
              </a:rPr>
              <a:t> </a:t>
            </a:r>
            <a:r>
              <a:rPr sz="1050" spc="-40" dirty="0">
                <a:latin typeface="Arial MT"/>
                <a:cs typeface="Arial MT"/>
              </a:rPr>
              <a:t>d</a:t>
            </a:r>
            <a:r>
              <a:rPr sz="1050" dirty="0">
                <a:latin typeface="Arial MT"/>
                <a:cs typeface="Arial MT"/>
              </a:rPr>
              <a:t>e</a:t>
            </a:r>
            <a:r>
              <a:rPr sz="1050" spc="-185" dirty="0">
                <a:latin typeface="Arial MT"/>
                <a:cs typeface="Arial MT"/>
              </a:rPr>
              <a:t> </a:t>
            </a:r>
            <a:r>
              <a:rPr sz="1050" spc="-35" dirty="0">
                <a:latin typeface="Arial MT"/>
                <a:cs typeface="Arial MT"/>
              </a:rPr>
              <a:t>da</a:t>
            </a:r>
            <a:r>
              <a:rPr sz="1050" spc="-45" dirty="0">
                <a:latin typeface="Arial MT"/>
                <a:cs typeface="Arial MT"/>
              </a:rPr>
              <a:t>t</a:t>
            </a:r>
            <a:r>
              <a:rPr sz="1050" spc="-35" dirty="0">
                <a:latin typeface="Arial MT"/>
                <a:cs typeface="Arial MT"/>
              </a:rPr>
              <a:t>o</a:t>
            </a:r>
            <a:r>
              <a:rPr sz="1050" spc="-40" dirty="0">
                <a:latin typeface="Arial MT"/>
                <a:cs typeface="Arial MT"/>
              </a:rPr>
              <a:t>s</a:t>
            </a:r>
            <a:r>
              <a:rPr sz="1050" dirty="0">
                <a:latin typeface="Arial MT"/>
                <a:cs typeface="Arial MT"/>
              </a:rPr>
              <a:t>.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39234" y="2087702"/>
            <a:ext cx="2193290" cy="987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2880" marR="5080" algn="just">
              <a:lnSpc>
                <a:spcPct val="100000"/>
              </a:lnSpc>
              <a:spcBef>
                <a:spcPts val="105"/>
              </a:spcBef>
            </a:pPr>
            <a:r>
              <a:rPr sz="1050" spc="-25" dirty="0">
                <a:latin typeface="Arial MT"/>
                <a:cs typeface="Arial MT"/>
              </a:rPr>
              <a:t>distintos</a:t>
            </a:r>
            <a:r>
              <a:rPr sz="1050" spc="-20" dirty="0">
                <a:latin typeface="Arial MT"/>
                <a:cs typeface="Arial MT"/>
              </a:rPr>
              <a:t> </a:t>
            </a:r>
            <a:r>
              <a:rPr sz="1050" spc="-45" dirty="0">
                <a:latin typeface="Arial MT"/>
                <a:cs typeface="Arial MT"/>
              </a:rPr>
              <a:t>modelos</a:t>
            </a:r>
            <a:r>
              <a:rPr sz="1050" spc="-40" dirty="0">
                <a:latin typeface="Arial MT"/>
                <a:cs typeface="Arial MT"/>
              </a:rPr>
              <a:t> </a:t>
            </a:r>
            <a:r>
              <a:rPr sz="1050" spc="-30" dirty="0">
                <a:latin typeface="Arial MT"/>
                <a:cs typeface="Arial MT"/>
              </a:rPr>
              <a:t>utilizando</a:t>
            </a:r>
            <a:r>
              <a:rPr sz="1050" spc="-25" dirty="0">
                <a:latin typeface="Arial MT"/>
                <a:cs typeface="Arial MT"/>
              </a:rPr>
              <a:t> </a:t>
            </a:r>
            <a:r>
              <a:rPr sz="1050" spc="-35" dirty="0">
                <a:latin typeface="Arial MT"/>
                <a:cs typeface="Arial MT"/>
              </a:rPr>
              <a:t>los 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spc="-35" dirty="0">
                <a:latin typeface="Arial MT"/>
                <a:cs typeface="Arial MT"/>
              </a:rPr>
              <a:t>al</a:t>
            </a:r>
            <a:r>
              <a:rPr sz="1050" spc="-25" dirty="0">
                <a:latin typeface="Arial MT"/>
                <a:cs typeface="Arial MT"/>
              </a:rPr>
              <a:t>g</a:t>
            </a:r>
            <a:r>
              <a:rPr sz="1050" spc="-35" dirty="0">
                <a:latin typeface="Arial MT"/>
                <a:cs typeface="Arial MT"/>
              </a:rPr>
              <a:t>o</a:t>
            </a:r>
            <a:r>
              <a:rPr sz="1050" spc="-30" dirty="0">
                <a:latin typeface="Arial MT"/>
                <a:cs typeface="Arial MT"/>
              </a:rPr>
              <a:t>r</a:t>
            </a:r>
            <a:r>
              <a:rPr sz="1050" spc="-35" dirty="0">
                <a:latin typeface="Arial MT"/>
                <a:cs typeface="Arial MT"/>
              </a:rPr>
              <a:t>i</a:t>
            </a:r>
            <a:r>
              <a:rPr sz="1050" spc="-45" dirty="0">
                <a:latin typeface="Arial MT"/>
                <a:cs typeface="Arial MT"/>
              </a:rPr>
              <a:t>t</a:t>
            </a:r>
            <a:r>
              <a:rPr sz="1050" spc="-25" dirty="0">
                <a:latin typeface="Arial MT"/>
                <a:cs typeface="Arial MT"/>
              </a:rPr>
              <a:t>m</a:t>
            </a:r>
            <a:r>
              <a:rPr sz="1050" spc="-35" dirty="0">
                <a:latin typeface="Arial MT"/>
                <a:cs typeface="Arial MT"/>
              </a:rPr>
              <a:t>o</a:t>
            </a:r>
            <a:r>
              <a:rPr sz="1050" dirty="0">
                <a:latin typeface="Arial MT"/>
                <a:cs typeface="Arial MT"/>
              </a:rPr>
              <a:t>s</a:t>
            </a:r>
            <a:r>
              <a:rPr sz="1050" spc="-20" dirty="0">
                <a:latin typeface="Arial MT"/>
                <a:cs typeface="Arial MT"/>
              </a:rPr>
              <a:t> </a:t>
            </a:r>
            <a:r>
              <a:rPr sz="1050" spc="-40" dirty="0">
                <a:latin typeface="Arial MT"/>
                <a:cs typeface="Arial MT"/>
              </a:rPr>
              <a:t>d</a:t>
            </a:r>
            <a:r>
              <a:rPr sz="1050" dirty="0">
                <a:latin typeface="Arial MT"/>
                <a:cs typeface="Arial MT"/>
              </a:rPr>
              <a:t>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-65" dirty="0">
                <a:latin typeface="Arial MT"/>
                <a:cs typeface="Arial MT"/>
              </a:rPr>
              <a:t>M</a:t>
            </a:r>
            <a:r>
              <a:rPr sz="1050" dirty="0">
                <a:latin typeface="Arial MT"/>
                <a:cs typeface="Arial MT"/>
              </a:rPr>
              <a:t>L</a:t>
            </a:r>
            <a:r>
              <a:rPr sz="1050" spc="-40" dirty="0">
                <a:latin typeface="Arial MT"/>
                <a:cs typeface="Arial MT"/>
              </a:rPr>
              <a:t> </a:t>
            </a:r>
            <a:r>
              <a:rPr sz="1050" spc="-60" dirty="0">
                <a:latin typeface="Arial MT"/>
                <a:cs typeface="Arial MT"/>
              </a:rPr>
              <a:t>supe</a:t>
            </a:r>
            <a:r>
              <a:rPr sz="1050" spc="-55" dirty="0">
                <a:latin typeface="Arial MT"/>
                <a:cs typeface="Arial MT"/>
              </a:rPr>
              <a:t>r</a:t>
            </a:r>
            <a:r>
              <a:rPr sz="1050" spc="-60" dirty="0">
                <a:latin typeface="Arial MT"/>
                <a:cs typeface="Arial MT"/>
              </a:rPr>
              <a:t>v</a:t>
            </a:r>
            <a:r>
              <a:rPr sz="1050" spc="-55" dirty="0">
                <a:latin typeface="Arial MT"/>
                <a:cs typeface="Arial MT"/>
              </a:rPr>
              <a:t>i</a:t>
            </a:r>
            <a:r>
              <a:rPr sz="1050" spc="-60" dirty="0">
                <a:latin typeface="Arial MT"/>
                <a:cs typeface="Arial MT"/>
              </a:rPr>
              <a:t>s</a:t>
            </a:r>
            <a:r>
              <a:rPr sz="1050" spc="-45" dirty="0">
                <a:latin typeface="Arial MT"/>
                <a:cs typeface="Arial MT"/>
              </a:rPr>
              <a:t>a</a:t>
            </a:r>
            <a:r>
              <a:rPr sz="1050" spc="-60" dirty="0">
                <a:latin typeface="Arial MT"/>
                <a:cs typeface="Arial MT"/>
              </a:rPr>
              <a:t>do</a:t>
            </a:r>
            <a:r>
              <a:rPr sz="1050" dirty="0">
                <a:latin typeface="Arial MT"/>
                <a:cs typeface="Arial MT"/>
              </a:rPr>
              <a:t>s</a:t>
            </a:r>
            <a:r>
              <a:rPr sz="1050" spc="-4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y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spc="-60" dirty="0">
                <a:latin typeface="Arial MT"/>
                <a:cs typeface="Arial MT"/>
              </a:rPr>
              <a:t>no  </a:t>
            </a:r>
            <a:r>
              <a:rPr sz="1050" spc="-45" dirty="0">
                <a:latin typeface="Arial MT"/>
                <a:cs typeface="Arial MT"/>
              </a:rPr>
              <a:t>supervisados.</a:t>
            </a:r>
            <a:endParaRPr sz="1050">
              <a:latin typeface="Arial MT"/>
              <a:cs typeface="Arial MT"/>
            </a:endParaRPr>
          </a:p>
          <a:p>
            <a:pPr marL="183515" marR="123825" indent="-171450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latin typeface="Arial MT"/>
                <a:cs typeface="Arial MT"/>
              </a:rPr>
              <a:t>-</a:t>
            </a:r>
            <a:r>
              <a:rPr sz="1050" spc="120" dirty="0">
                <a:latin typeface="Arial MT"/>
                <a:cs typeface="Arial MT"/>
              </a:rPr>
              <a:t> </a:t>
            </a:r>
            <a:r>
              <a:rPr sz="1050" spc="-55" dirty="0">
                <a:latin typeface="Arial MT"/>
                <a:cs typeface="Arial MT"/>
              </a:rPr>
              <a:t>Estudiaremos</a:t>
            </a:r>
            <a:r>
              <a:rPr sz="1050" spc="-90" dirty="0">
                <a:latin typeface="Arial MT"/>
                <a:cs typeface="Arial MT"/>
              </a:rPr>
              <a:t> </a:t>
            </a:r>
            <a:r>
              <a:rPr sz="1050" spc="-40" dirty="0">
                <a:latin typeface="Arial MT"/>
                <a:cs typeface="Arial MT"/>
              </a:rPr>
              <a:t>las</a:t>
            </a:r>
            <a:r>
              <a:rPr sz="1050" spc="-150" dirty="0">
                <a:latin typeface="Arial MT"/>
                <a:cs typeface="Arial MT"/>
              </a:rPr>
              <a:t> </a:t>
            </a:r>
            <a:r>
              <a:rPr sz="1050" spc="-35" dirty="0">
                <a:latin typeface="Arial MT"/>
                <a:cs typeface="Arial MT"/>
              </a:rPr>
              <a:t>distintas</a:t>
            </a:r>
            <a:r>
              <a:rPr sz="1050" spc="45" dirty="0">
                <a:latin typeface="Arial MT"/>
                <a:cs typeface="Arial MT"/>
              </a:rPr>
              <a:t> </a:t>
            </a:r>
            <a:r>
              <a:rPr sz="1050" spc="-55" dirty="0">
                <a:latin typeface="Arial MT"/>
                <a:cs typeface="Arial MT"/>
              </a:rPr>
              <a:t>técnicas </a:t>
            </a:r>
            <a:r>
              <a:rPr sz="1050" spc="-280" dirty="0">
                <a:latin typeface="Arial MT"/>
                <a:cs typeface="Arial MT"/>
              </a:rPr>
              <a:t> </a:t>
            </a:r>
            <a:r>
              <a:rPr sz="1050" spc="-35" dirty="0">
                <a:latin typeface="Arial MT"/>
                <a:cs typeface="Arial MT"/>
              </a:rPr>
              <a:t>d</a:t>
            </a:r>
            <a:r>
              <a:rPr sz="1050" dirty="0">
                <a:latin typeface="Arial MT"/>
                <a:cs typeface="Arial MT"/>
              </a:rPr>
              <a:t>e</a:t>
            </a:r>
            <a:r>
              <a:rPr sz="1050" spc="-90" dirty="0">
                <a:latin typeface="Arial MT"/>
                <a:cs typeface="Arial MT"/>
              </a:rPr>
              <a:t> </a:t>
            </a:r>
            <a:r>
              <a:rPr sz="1050" spc="-50" dirty="0">
                <a:latin typeface="Arial MT"/>
                <a:cs typeface="Arial MT"/>
              </a:rPr>
              <a:t>v</a:t>
            </a:r>
            <a:r>
              <a:rPr sz="1050" spc="-35" dirty="0">
                <a:latin typeface="Arial MT"/>
                <a:cs typeface="Arial MT"/>
              </a:rPr>
              <a:t>alida</a:t>
            </a:r>
            <a:r>
              <a:rPr sz="1050" spc="-40" dirty="0">
                <a:latin typeface="Arial MT"/>
                <a:cs typeface="Arial MT"/>
              </a:rPr>
              <a:t>c</a:t>
            </a:r>
            <a:r>
              <a:rPr sz="1050" spc="-35" dirty="0">
                <a:latin typeface="Arial MT"/>
                <a:cs typeface="Arial MT"/>
              </a:rPr>
              <a:t>ió</a:t>
            </a:r>
            <a:r>
              <a:rPr sz="1050" dirty="0">
                <a:latin typeface="Arial MT"/>
                <a:cs typeface="Arial MT"/>
              </a:rPr>
              <a:t>n</a:t>
            </a:r>
            <a:r>
              <a:rPr sz="1050" spc="-12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y</a:t>
            </a:r>
            <a:r>
              <a:rPr sz="1050" spc="-100" dirty="0">
                <a:latin typeface="Arial MT"/>
                <a:cs typeface="Arial MT"/>
              </a:rPr>
              <a:t> </a:t>
            </a:r>
            <a:r>
              <a:rPr sz="1050" spc="-35" dirty="0">
                <a:latin typeface="Arial MT"/>
                <a:cs typeface="Arial MT"/>
              </a:rPr>
              <a:t>op</a:t>
            </a:r>
            <a:r>
              <a:rPr sz="1050" spc="-45" dirty="0">
                <a:latin typeface="Arial MT"/>
                <a:cs typeface="Arial MT"/>
              </a:rPr>
              <a:t>t</a:t>
            </a:r>
            <a:r>
              <a:rPr sz="1050" spc="-35" dirty="0">
                <a:latin typeface="Arial MT"/>
                <a:cs typeface="Arial MT"/>
              </a:rPr>
              <a:t>i</a:t>
            </a:r>
            <a:r>
              <a:rPr sz="1050" spc="-25" dirty="0">
                <a:latin typeface="Arial MT"/>
                <a:cs typeface="Arial MT"/>
              </a:rPr>
              <a:t>m</a:t>
            </a:r>
            <a:r>
              <a:rPr sz="1050" spc="-35" dirty="0">
                <a:latin typeface="Arial MT"/>
                <a:cs typeface="Arial MT"/>
              </a:rPr>
              <a:t>i</a:t>
            </a:r>
            <a:r>
              <a:rPr sz="1050" spc="-50" dirty="0">
                <a:latin typeface="Arial MT"/>
                <a:cs typeface="Arial MT"/>
              </a:rPr>
              <a:t>z</a:t>
            </a:r>
            <a:r>
              <a:rPr sz="1050" spc="-35" dirty="0">
                <a:latin typeface="Arial MT"/>
                <a:cs typeface="Arial MT"/>
              </a:rPr>
              <a:t>a</a:t>
            </a:r>
            <a:r>
              <a:rPr sz="1050" spc="-40" dirty="0">
                <a:latin typeface="Arial MT"/>
                <a:cs typeface="Arial MT"/>
              </a:rPr>
              <a:t>c</a:t>
            </a:r>
            <a:r>
              <a:rPr sz="1050" spc="-35" dirty="0">
                <a:latin typeface="Arial MT"/>
                <a:cs typeface="Arial MT"/>
              </a:rPr>
              <a:t>ió</a:t>
            </a:r>
            <a:r>
              <a:rPr sz="1050" dirty="0">
                <a:latin typeface="Arial MT"/>
                <a:cs typeface="Arial MT"/>
              </a:rPr>
              <a:t>n</a:t>
            </a:r>
            <a:r>
              <a:rPr sz="1050" spc="30" dirty="0">
                <a:latin typeface="Arial MT"/>
                <a:cs typeface="Arial MT"/>
              </a:rPr>
              <a:t> </a:t>
            </a:r>
            <a:r>
              <a:rPr sz="1050" spc="-70" dirty="0">
                <a:latin typeface="Arial MT"/>
                <a:cs typeface="Arial MT"/>
              </a:rPr>
              <a:t>de  </a:t>
            </a:r>
            <a:r>
              <a:rPr sz="1050" spc="-30" dirty="0">
                <a:latin typeface="Arial MT"/>
                <a:cs typeface="Arial MT"/>
              </a:rPr>
              <a:t>modelos.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84219" y="3883253"/>
            <a:ext cx="2181225" cy="986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3515" marR="5080" indent="-171450">
              <a:lnSpc>
                <a:spcPct val="100000"/>
              </a:lnSpc>
              <a:spcBef>
                <a:spcPts val="105"/>
              </a:spcBef>
              <a:tabLst>
                <a:tab pos="1283335" algn="l"/>
                <a:tab pos="2014220" algn="l"/>
              </a:tabLst>
            </a:pPr>
            <a:r>
              <a:rPr sz="1050" dirty="0">
                <a:latin typeface="Arial MT"/>
                <a:cs typeface="Arial MT"/>
              </a:rPr>
              <a:t>-  </a:t>
            </a:r>
            <a:r>
              <a:rPr sz="1050" spc="114" dirty="0">
                <a:latin typeface="Arial MT"/>
                <a:cs typeface="Arial MT"/>
              </a:rPr>
              <a:t> </a:t>
            </a:r>
            <a:r>
              <a:rPr sz="1050" spc="-45" dirty="0">
                <a:latin typeface="Arial MT"/>
                <a:cs typeface="Arial MT"/>
              </a:rPr>
              <a:t>A</a:t>
            </a:r>
            <a:r>
              <a:rPr sz="1050" spc="-50" dirty="0">
                <a:latin typeface="Arial MT"/>
                <a:cs typeface="Arial MT"/>
              </a:rPr>
              <a:t>p</a:t>
            </a:r>
            <a:r>
              <a:rPr sz="1050" spc="-55" dirty="0">
                <a:latin typeface="Arial MT"/>
                <a:cs typeface="Arial MT"/>
              </a:rPr>
              <a:t>r</a:t>
            </a:r>
            <a:r>
              <a:rPr sz="1050" spc="-50" dirty="0">
                <a:latin typeface="Arial MT"/>
                <a:cs typeface="Arial MT"/>
              </a:rPr>
              <a:t>ende</a:t>
            </a:r>
            <a:r>
              <a:rPr sz="1050" spc="-55" dirty="0">
                <a:latin typeface="Arial MT"/>
                <a:cs typeface="Arial MT"/>
              </a:rPr>
              <a:t>r</a:t>
            </a:r>
            <a:r>
              <a:rPr sz="1050" spc="-50" dirty="0">
                <a:latin typeface="Arial MT"/>
                <a:cs typeface="Arial MT"/>
              </a:rPr>
              <a:t>e</a:t>
            </a:r>
            <a:r>
              <a:rPr sz="1050" spc="-40" dirty="0">
                <a:latin typeface="Arial MT"/>
                <a:cs typeface="Arial MT"/>
              </a:rPr>
              <a:t>m</a:t>
            </a:r>
            <a:r>
              <a:rPr sz="1050" spc="-50" dirty="0">
                <a:latin typeface="Arial MT"/>
                <a:cs typeface="Arial MT"/>
              </a:rPr>
              <a:t>o</a:t>
            </a:r>
            <a:r>
              <a:rPr sz="1050" dirty="0">
                <a:latin typeface="Arial MT"/>
                <a:cs typeface="Arial MT"/>
              </a:rPr>
              <a:t>s	</a:t>
            </a:r>
            <a:r>
              <a:rPr sz="1050" spc="-55" dirty="0">
                <a:latin typeface="Arial MT"/>
                <a:cs typeface="Arial MT"/>
              </a:rPr>
              <a:t>t</a:t>
            </a:r>
            <a:r>
              <a:rPr sz="1050" spc="-45" dirty="0">
                <a:latin typeface="Arial MT"/>
                <a:cs typeface="Arial MT"/>
              </a:rPr>
              <a:t>é</a:t>
            </a:r>
            <a:r>
              <a:rPr sz="1050" spc="-50" dirty="0">
                <a:latin typeface="Arial MT"/>
                <a:cs typeface="Arial MT"/>
              </a:rPr>
              <a:t>c</a:t>
            </a:r>
            <a:r>
              <a:rPr sz="1050" spc="-45" dirty="0">
                <a:latin typeface="Arial MT"/>
                <a:cs typeface="Arial MT"/>
              </a:rPr>
              <a:t>ni</a:t>
            </a:r>
            <a:r>
              <a:rPr sz="1050" spc="-50" dirty="0">
                <a:latin typeface="Arial MT"/>
                <a:cs typeface="Arial MT"/>
              </a:rPr>
              <a:t>c</a:t>
            </a:r>
            <a:r>
              <a:rPr sz="1050" spc="-45" dirty="0">
                <a:latin typeface="Arial MT"/>
                <a:cs typeface="Arial MT"/>
              </a:rPr>
              <a:t>a</a:t>
            </a:r>
            <a:r>
              <a:rPr sz="1050" dirty="0">
                <a:latin typeface="Arial MT"/>
                <a:cs typeface="Arial MT"/>
              </a:rPr>
              <a:t>s	</a:t>
            </a:r>
            <a:r>
              <a:rPr sz="1050" spc="-25" dirty="0">
                <a:latin typeface="Arial MT"/>
                <a:cs typeface="Arial MT"/>
              </a:rPr>
              <a:t>d</a:t>
            </a:r>
            <a:r>
              <a:rPr sz="1050" dirty="0">
                <a:latin typeface="Arial MT"/>
                <a:cs typeface="Arial MT"/>
              </a:rPr>
              <a:t>e  </a:t>
            </a:r>
            <a:r>
              <a:rPr sz="1050" spc="-45" dirty="0">
                <a:latin typeface="Arial MT"/>
                <a:cs typeface="Arial MT"/>
              </a:rPr>
              <a:t>balan</a:t>
            </a:r>
            <a:r>
              <a:rPr sz="1050" spc="-50" dirty="0">
                <a:latin typeface="Arial MT"/>
                <a:cs typeface="Arial MT"/>
              </a:rPr>
              <a:t>c</a:t>
            </a:r>
            <a:r>
              <a:rPr sz="1050" spc="-45" dirty="0">
                <a:latin typeface="Arial MT"/>
                <a:cs typeface="Arial MT"/>
              </a:rPr>
              <a:t>e</a:t>
            </a:r>
            <a:r>
              <a:rPr sz="1050" dirty="0">
                <a:latin typeface="Arial MT"/>
                <a:cs typeface="Arial MT"/>
              </a:rPr>
              <a:t>o</a:t>
            </a:r>
            <a:r>
              <a:rPr sz="1050" spc="-140" dirty="0">
                <a:latin typeface="Arial MT"/>
                <a:cs typeface="Arial MT"/>
              </a:rPr>
              <a:t> </a:t>
            </a:r>
            <a:r>
              <a:rPr sz="1050" spc="-40" dirty="0">
                <a:latin typeface="Arial MT"/>
                <a:cs typeface="Arial MT"/>
              </a:rPr>
              <a:t>d</a:t>
            </a:r>
            <a:r>
              <a:rPr sz="1050" dirty="0">
                <a:latin typeface="Arial MT"/>
                <a:cs typeface="Arial MT"/>
              </a:rPr>
              <a:t>e</a:t>
            </a:r>
            <a:r>
              <a:rPr sz="1050" spc="-90" dirty="0">
                <a:latin typeface="Arial MT"/>
                <a:cs typeface="Arial MT"/>
              </a:rPr>
              <a:t> </a:t>
            </a:r>
            <a:r>
              <a:rPr sz="1050" spc="-35" dirty="0">
                <a:latin typeface="Arial MT"/>
                <a:cs typeface="Arial MT"/>
              </a:rPr>
              <a:t>da</a:t>
            </a:r>
            <a:r>
              <a:rPr sz="1050" spc="-45" dirty="0">
                <a:latin typeface="Arial MT"/>
                <a:cs typeface="Arial MT"/>
              </a:rPr>
              <a:t>t</a:t>
            </a:r>
            <a:r>
              <a:rPr sz="1050" spc="-35" dirty="0">
                <a:latin typeface="Arial MT"/>
                <a:cs typeface="Arial MT"/>
              </a:rPr>
              <a:t>o</a:t>
            </a:r>
            <a:r>
              <a:rPr sz="1050" spc="-40" dirty="0">
                <a:latin typeface="Arial MT"/>
                <a:cs typeface="Arial MT"/>
              </a:rPr>
              <a:t>s</a:t>
            </a:r>
            <a:r>
              <a:rPr sz="1050" dirty="0">
                <a:latin typeface="Arial MT"/>
                <a:cs typeface="Arial MT"/>
              </a:rPr>
              <a:t>,</a:t>
            </a:r>
            <a:r>
              <a:rPr sz="1050" spc="-85" dirty="0">
                <a:latin typeface="Arial MT"/>
                <a:cs typeface="Arial MT"/>
              </a:rPr>
              <a:t> </a:t>
            </a:r>
            <a:r>
              <a:rPr sz="1050" spc="-65" dirty="0">
                <a:latin typeface="Arial MT"/>
                <a:cs typeface="Arial MT"/>
              </a:rPr>
              <a:t>s</a:t>
            </a:r>
            <a:r>
              <a:rPr sz="1050" spc="-60" dirty="0">
                <a:latin typeface="Arial MT"/>
                <a:cs typeface="Arial MT"/>
              </a:rPr>
              <a:t>e</a:t>
            </a:r>
            <a:r>
              <a:rPr sz="1050" spc="-55" dirty="0">
                <a:latin typeface="Arial MT"/>
                <a:cs typeface="Arial MT"/>
              </a:rPr>
              <a:t>l</a:t>
            </a:r>
            <a:r>
              <a:rPr sz="1050" spc="-60" dirty="0">
                <a:latin typeface="Arial MT"/>
                <a:cs typeface="Arial MT"/>
              </a:rPr>
              <a:t>e</a:t>
            </a:r>
            <a:r>
              <a:rPr sz="1050" spc="-65" dirty="0">
                <a:latin typeface="Arial MT"/>
                <a:cs typeface="Arial MT"/>
              </a:rPr>
              <a:t>cc</a:t>
            </a:r>
            <a:r>
              <a:rPr sz="1050" spc="-55" dirty="0">
                <a:latin typeface="Arial MT"/>
                <a:cs typeface="Arial MT"/>
              </a:rPr>
              <a:t>i</a:t>
            </a:r>
            <a:r>
              <a:rPr sz="1050" spc="-60" dirty="0">
                <a:latin typeface="Arial MT"/>
                <a:cs typeface="Arial MT"/>
              </a:rPr>
              <a:t>ó</a:t>
            </a:r>
            <a:r>
              <a:rPr sz="1050" dirty="0">
                <a:latin typeface="Arial MT"/>
                <a:cs typeface="Arial MT"/>
              </a:rPr>
              <a:t>n</a:t>
            </a:r>
            <a:r>
              <a:rPr sz="1050" spc="-50" dirty="0">
                <a:latin typeface="Arial MT"/>
                <a:cs typeface="Arial MT"/>
              </a:rPr>
              <a:t> </a:t>
            </a:r>
            <a:r>
              <a:rPr sz="1050" spc="-40" dirty="0">
                <a:latin typeface="Arial MT"/>
                <a:cs typeface="Arial MT"/>
              </a:rPr>
              <a:t>de  variables</a:t>
            </a:r>
            <a:r>
              <a:rPr sz="1050" spc="114" dirty="0">
                <a:latin typeface="Arial MT"/>
                <a:cs typeface="Arial MT"/>
              </a:rPr>
              <a:t> </a:t>
            </a:r>
            <a:r>
              <a:rPr sz="1050" spc="-55" dirty="0">
                <a:latin typeface="Arial MT"/>
                <a:cs typeface="Arial MT"/>
              </a:rPr>
              <a:t>más</a:t>
            </a:r>
            <a:r>
              <a:rPr sz="1050" spc="95" dirty="0">
                <a:latin typeface="Arial MT"/>
                <a:cs typeface="Arial MT"/>
              </a:rPr>
              <a:t> </a:t>
            </a:r>
            <a:r>
              <a:rPr sz="1050" spc="-25" dirty="0">
                <a:latin typeface="Arial MT"/>
                <a:cs typeface="Arial MT"/>
              </a:rPr>
              <a:t>importantes</a:t>
            </a:r>
            <a:r>
              <a:rPr sz="1050" spc="12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y</a:t>
            </a:r>
            <a:r>
              <a:rPr sz="1050" spc="114" dirty="0">
                <a:latin typeface="Arial MT"/>
                <a:cs typeface="Arial MT"/>
              </a:rPr>
              <a:t> </a:t>
            </a:r>
            <a:r>
              <a:rPr sz="1050" spc="-35" dirty="0">
                <a:latin typeface="Arial MT"/>
                <a:cs typeface="Arial MT"/>
              </a:rPr>
              <a:t>cómo </a:t>
            </a:r>
            <a:r>
              <a:rPr sz="1050" spc="-275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definir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-20" dirty="0">
                <a:latin typeface="Arial MT"/>
                <a:cs typeface="Arial MT"/>
              </a:rPr>
              <a:t>la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-20" dirty="0">
                <a:latin typeface="Arial MT"/>
                <a:cs typeface="Arial MT"/>
              </a:rPr>
              <a:t>mejor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-20" dirty="0">
                <a:latin typeface="Arial MT"/>
                <a:cs typeface="Arial MT"/>
              </a:rPr>
              <a:t>forma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-25" dirty="0">
                <a:latin typeface="Arial MT"/>
                <a:cs typeface="Arial MT"/>
              </a:rPr>
              <a:t>de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dividir</a:t>
            </a:r>
            <a:r>
              <a:rPr sz="1050" spc="30" dirty="0">
                <a:latin typeface="Arial MT"/>
                <a:cs typeface="Arial MT"/>
              </a:rPr>
              <a:t> </a:t>
            </a:r>
            <a:r>
              <a:rPr sz="1050" spc="-40" dirty="0">
                <a:latin typeface="Arial MT"/>
                <a:cs typeface="Arial MT"/>
              </a:rPr>
              <a:t>los </a:t>
            </a:r>
            <a:r>
              <a:rPr sz="1050" spc="-275" dirty="0">
                <a:latin typeface="Arial MT"/>
                <a:cs typeface="Arial MT"/>
              </a:rPr>
              <a:t> </a:t>
            </a:r>
            <a:r>
              <a:rPr sz="1050" spc="-30" dirty="0">
                <a:latin typeface="Arial MT"/>
                <a:cs typeface="Arial MT"/>
              </a:rPr>
              <a:t>datos</a:t>
            </a:r>
            <a:r>
              <a:rPr sz="1050" spc="-25" dirty="0">
                <a:latin typeface="Arial MT"/>
                <a:cs typeface="Arial MT"/>
              </a:rPr>
              <a:t> </a:t>
            </a:r>
            <a:r>
              <a:rPr sz="1050" spc="-40" dirty="0">
                <a:latin typeface="Arial MT"/>
                <a:cs typeface="Arial MT"/>
              </a:rPr>
              <a:t>para</a:t>
            </a:r>
            <a:r>
              <a:rPr sz="1050" spc="-35" dirty="0">
                <a:latin typeface="Arial MT"/>
                <a:cs typeface="Arial MT"/>
              </a:rPr>
              <a:t> </a:t>
            </a:r>
            <a:r>
              <a:rPr sz="1050" spc="-15" dirty="0">
                <a:latin typeface="Arial MT"/>
                <a:cs typeface="Arial MT"/>
              </a:rPr>
              <a:t>el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-25" dirty="0">
                <a:latin typeface="Arial MT"/>
                <a:cs typeface="Arial MT"/>
              </a:rPr>
              <a:t>entrenamiento</a:t>
            </a:r>
            <a:r>
              <a:rPr sz="1050" spc="-2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y </a:t>
            </a:r>
            <a:r>
              <a:rPr sz="1050" spc="-280" dirty="0">
                <a:latin typeface="Arial MT"/>
                <a:cs typeface="Arial MT"/>
              </a:rPr>
              <a:t> </a:t>
            </a:r>
            <a:r>
              <a:rPr sz="1050" spc="-35" dirty="0">
                <a:latin typeface="Arial MT"/>
                <a:cs typeface="Arial MT"/>
              </a:rPr>
              <a:t>validación </a:t>
            </a:r>
            <a:r>
              <a:rPr sz="1050" spc="-15" dirty="0">
                <a:latin typeface="Arial MT"/>
                <a:cs typeface="Arial MT"/>
              </a:rPr>
              <a:t>delmodelo.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194805" y="3883863"/>
            <a:ext cx="2179320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2880" marR="5080" indent="-170815" algn="just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Arial MT"/>
                <a:cs typeface="Arial MT"/>
              </a:rPr>
              <a:t>-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-45" dirty="0">
                <a:latin typeface="Arial MT"/>
                <a:cs typeface="Arial MT"/>
              </a:rPr>
              <a:t>Aprenderemos</a:t>
            </a:r>
            <a:r>
              <a:rPr sz="1050" spc="-40" dirty="0">
                <a:latin typeface="Arial MT"/>
                <a:cs typeface="Arial MT"/>
              </a:rPr>
              <a:t> </a:t>
            </a:r>
            <a:r>
              <a:rPr sz="1050" spc="-35" dirty="0">
                <a:latin typeface="Arial MT"/>
                <a:cs typeface="Arial MT"/>
              </a:rPr>
              <a:t>qué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spc="-45" dirty="0">
                <a:latin typeface="Arial MT"/>
                <a:cs typeface="Arial MT"/>
              </a:rPr>
              <a:t>son</a:t>
            </a:r>
            <a:r>
              <a:rPr sz="1050" spc="-40" dirty="0">
                <a:latin typeface="Arial MT"/>
                <a:cs typeface="Arial MT"/>
              </a:rPr>
              <a:t> modelos </a:t>
            </a:r>
            <a:r>
              <a:rPr sz="1050" spc="-35" dirty="0">
                <a:latin typeface="Arial MT"/>
                <a:cs typeface="Arial MT"/>
              </a:rPr>
              <a:t> </a:t>
            </a:r>
            <a:r>
              <a:rPr sz="1050" spc="-50" dirty="0">
                <a:latin typeface="Arial MT"/>
                <a:cs typeface="Arial MT"/>
              </a:rPr>
              <a:t>ensamblados,</a:t>
            </a:r>
            <a:r>
              <a:rPr sz="1050" spc="50" dirty="0">
                <a:latin typeface="Arial MT"/>
                <a:cs typeface="Arial MT"/>
              </a:rPr>
              <a:t> </a:t>
            </a:r>
            <a:r>
              <a:rPr sz="1050" spc="-35" dirty="0">
                <a:latin typeface="Arial MT"/>
                <a:cs typeface="Arial MT"/>
              </a:rPr>
              <a:t>los</a:t>
            </a:r>
            <a:r>
              <a:rPr sz="1050" spc="55" dirty="0">
                <a:latin typeface="Arial MT"/>
                <a:cs typeface="Arial MT"/>
              </a:rPr>
              <a:t> </a:t>
            </a:r>
            <a:r>
              <a:rPr sz="1050" spc="-20" dirty="0">
                <a:latin typeface="Arial MT"/>
                <a:cs typeface="Arial MT"/>
              </a:rPr>
              <a:t>tipos</a:t>
            </a:r>
            <a:r>
              <a:rPr sz="1050" spc="90" dirty="0">
                <a:latin typeface="Arial MT"/>
                <a:cs typeface="Arial MT"/>
              </a:rPr>
              <a:t> </a:t>
            </a:r>
            <a:r>
              <a:rPr sz="1050" spc="-25" dirty="0">
                <a:latin typeface="Arial MT"/>
                <a:cs typeface="Arial MT"/>
              </a:rPr>
              <a:t>que</a:t>
            </a:r>
            <a:r>
              <a:rPr sz="1050" spc="85" dirty="0">
                <a:latin typeface="Arial MT"/>
                <a:cs typeface="Arial MT"/>
              </a:rPr>
              <a:t> </a:t>
            </a:r>
            <a:r>
              <a:rPr sz="1050" spc="-45" dirty="0">
                <a:latin typeface="Arial MT"/>
                <a:cs typeface="Arial MT"/>
              </a:rPr>
              <a:t>existen </a:t>
            </a:r>
            <a:r>
              <a:rPr sz="1050" spc="-28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y</a:t>
            </a:r>
            <a:r>
              <a:rPr sz="1050" spc="-40" dirty="0">
                <a:latin typeface="Arial MT"/>
                <a:cs typeface="Arial MT"/>
              </a:rPr>
              <a:t> </a:t>
            </a:r>
            <a:r>
              <a:rPr sz="1050" spc="-50" dirty="0">
                <a:latin typeface="Arial MT"/>
                <a:cs typeface="Arial MT"/>
              </a:rPr>
              <a:t>có</a:t>
            </a:r>
            <a:r>
              <a:rPr sz="1050" spc="-40" dirty="0">
                <a:latin typeface="Arial MT"/>
                <a:cs typeface="Arial MT"/>
              </a:rPr>
              <a:t>m</a:t>
            </a:r>
            <a:r>
              <a:rPr sz="1050" dirty="0">
                <a:latin typeface="Arial MT"/>
                <a:cs typeface="Arial MT"/>
              </a:rPr>
              <a:t>o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spc="-75" dirty="0">
                <a:latin typeface="Arial MT"/>
                <a:cs typeface="Arial MT"/>
              </a:rPr>
              <a:t>es</a:t>
            </a:r>
            <a:r>
              <a:rPr sz="1050" spc="-80" dirty="0">
                <a:latin typeface="Arial MT"/>
                <a:cs typeface="Arial MT"/>
              </a:rPr>
              <a:t>t</a:t>
            </a:r>
            <a:r>
              <a:rPr sz="1050" spc="-75" dirty="0">
                <a:latin typeface="Arial MT"/>
                <a:cs typeface="Arial MT"/>
              </a:rPr>
              <a:t>a</a:t>
            </a:r>
            <a:r>
              <a:rPr sz="1050" dirty="0">
                <a:latin typeface="Arial MT"/>
                <a:cs typeface="Arial MT"/>
              </a:rPr>
              <a:t>s</a:t>
            </a:r>
            <a:r>
              <a:rPr sz="1050" spc="-55" dirty="0">
                <a:latin typeface="Arial MT"/>
                <a:cs typeface="Arial MT"/>
              </a:rPr>
              <a:t> t</a:t>
            </a:r>
            <a:r>
              <a:rPr sz="1050" spc="-50" dirty="0">
                <a:latin typeface="Arial MT"/>
                <a:cs typeface="Arial MT"/>
              </a:rPr>
              <a:t>écn</a:t>
            </a:r>
            <a:r>
              <a:rPr sz="1050" spc="-45" dirty="0">
                <a:latin typeface="Arial MT"/>
                <a:cs typeface="Arial MT"/>
              </a:rPr>
              <a:t>i</a:t>
            </a:r>
            <a:r>
              <a:rPr sz="1050" spc="-50" dirty="0">
                <a:latin typeface="Arial MT"/>
                <a:cs typeface="Arial MT"/>
              </a:rPr>
              <a:t>c</a:t>
            </a:r>
            <a:r>
              <a:rPr sz="1050" spc="-60" dirty="0">
                <a:latin typeface="Arial MT"/>
                <a:cs typeface="Arial MT"/>
              </a:rPr>
              <a:t>a</a:t>
            </a:r>
            <a:r>
              <a:rPr sz="1050" dirty="0">
                <a:latin typeface="Arial MT"/>
                <a:cs typeface="Arial MT"/>
              </a:rPr>
              <a:t>s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spc="-50" dirty="0">
                <a:latin typeface="Arial MT"/>
                <a:cs typeface="Arial MT"/>
              </a:rPr>
              <a:t>no</a:t>
            </a:r>
            <a:r>
              <a:rPr sz="1050" dirty="0">
                <a:latin typeface="Arial MT"/>
                <a:cs typeface="Arial MT"/>
              </a:rPr>
              <a:t>s</a:t>
            </a:r>
            <a:r>
              <a:rPr sz="1050" spc="-25" dirty="0">
                <a:latin typeface="Arial MT"/>
                <a:cs typeface="Arial MT"/>
              </a:rPr>
              <a:t> </a:t>
            </a:r>
            <a:r>
              <a:rPr sz="1050" spc="-35" dirty="0">
                <a:latin typeface="Arial MT"/>
                <a:cs typeface="Arial MT"/>
              </a:rPr>
              <a:t>p</a:t>
            </a:r>
            <a:r>
              <a:rPr sz="1050" spc="-25" dirty="0">
                <a:latin typeface="Arial MT"/>
                <a:cs typeface="Arial MT"/>
              </a:rPr>
              <a:t>e</a:t>
            </a:r>
            <a:r>
              <a:rPr sz="1050" spc="-30" dirty="0">
                <a:latin typeface="Arial MT"/>
                <a:cs typeface="Arial MT"/>
              </a:rPr>
              <a:t>r</a:t>
            </a:r>
            <a:r>
              <a:rPr sz="1050" spc="-15" dirty="0">
                <a:latin typeface="Arial MT"/>
                <a:cs typeface="Arial MT"/>
              </a:rPr>
              <a:t>m</a:t>
            </a:r>
            <a:r>
              <a:rPr sz="1050" spc="-20" dirty="0">
                <a:latin typeface="Arial MT"/>
                <a:cs typeface="Arial MT"/>
              </a:rPr>
              <a:t>i</a:t>
            </a:r>
            <a:r>
              <a:rPr sz="1050" spc="-30" dirty="0">
                <a:latin typeface="Arial MT"/>
                <a:cs typeface="Arial MT"/>
              </a:rPr>
              <a:t>t</a:t>
            </a:r>
            <a:r>
              <a:rPr sz="1050" spc="-25" dirty="0">
                <a:latin typeface="Arial MT"/>
                <a:cs typeface="Arial MT"/>
              </a:rPr>
              <a:t>e</a:t>
            </a:r>
            <a:r>
              <a:rPr sz="1050" dirty="0">
                <a:latin typeface="Arial MT"/>
                <a:cs typeface="Arial MT"/>
              </a:rPr>
              <a:t>n  </a:t>
            </a:r>
            <a:r>
              <a:rPr sz="1050" spc="-15" dirty="0">
                <a:latin typeface="Arial MT"/>
                <a:cs typeface="Arial MT"/>
              </a:rPr>
              <a:t>ob</a:t>
            </a:r>
            <a:r>
              <a:rPr sz="1050" spc="-20" dirty="0">
                <a:latin typeface="Arial MT"/>
                <a:cs typeface="Arial MT"/>
              </a:rPr>
              <a:t>t</a:t>
            </a:r>
            <a:r>
              <a:rPr sz="1050" spc="-15" dirty="0">
                <a:latin typeface="Arial MT"/>
                <a:cs typeface="Arial MT"/>
              </a:rPr>
              <a:t>ene</a:t>
            </a:r>
            <a:r>
              <a:rPr sz="1050" dirty="0">
                <a:latin typeface="Arial MT"/>
                <a:cs typeface="Arial MT"/>
              </a:rPr>
              <a:t>r</a:t>
            </a:r>
            <a:r>
              <a:rPr sz="1050" spc="-180" dirty="0">
                <a:latin typeface="Arial MT"/>
                <a:cs typeface="Arial MT"/>
              </a:rPr>
              <a:t> </a:t>
            </a:r>
            <a:r>
              <a:rPr sz="1050" spc="-25" dirty="0">
                <a:latin typeface="Arial MT"/>
                <a:cs typeface="Arial MT"/>
              </a:rPr>
              <a:t>u</a:t>
            </a:r>
            <a:r>
              <a:rPr sz="1050" dirty="0">
                <a:latin typeface="Arial MT"/>
                <a:cs typeface="Arial MT"/>
              </a:rPr>
              <a:t>n</a:t>
            </a:r>
            <a:r>
              <a:rPr sz="1050" spc="-105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m</a:t>
            </a:r>
            <a:r>
              <a:rPr sz="1050" spc="-15" dirty="0">
                <a:latin typeface="Arial MT"/>
                <a:cs typeface="Arial MT"/>
              </a:rPr>
              <a:t>e</a:t>
            </a:r>
            <a:r>
              <a:rPr sz="1050" spc="-10" dirty="0">
                <a:latin typeface="Arial MT"/>
                <a:cs typeface="Arial MT"/>
              </a:rPr>
              <a:t>j</a:t>
            </a:r>
            <a:r>
              <a:rPr sz="1050" spc="-15" dirty="0">
                <a:latin typeface="Arial MT"/>
                <a:cs typeface="Arial MT"/>
              </a:rPr>
              <a:t>o</a:t>
            </a:r>
            <a:r>
              <a:rPr sz="1050" dirty="0">
                <a:latin typeface="Arial MT"/>
                <a:cs typeface="Arial MT"/>
              </a:rPr>
              <a:t>r</a:t>
            </a:r>
            <a:r>
              <a:rPr sz="1050" spc="-155" dirty="0">
                <a:latin typeface="Arial MT"/>
                <a:cs typeface="Arial MT"/>
              </a:rPr>
              <a:t> </a:t>
            </a:r>
            <a:r>
              <a:rPr sz="1050" spc="-25" dirty="0">
                <a:latin typeface="Arial MT"/>
                <a:cs typeface="Arial MT"/>
              </a:rPr>
              <a:t>pode</a:t>
            </a:r>
            <a:r>
              <a:rPr sz="1050" dirty="0">
                <a:latin typeface="Arial MT"/>
                <a:cs typeface="Arial MT"/>
              </a:rPr>
              <a:t>r</a:t>
            </a:r>
            <a:r>
              <a:rPr sz="1050" spc="-155" dirty="0">
                <a:latin typeface="Arial MT"/>
                <a:cs typeface="Arial MT"/>
              </a:rPr>
              <a:t> </a:t>
            </a:r>
            <a:r>
              <a:rPr sz="1050" spc="-15" dirty="0">
                <a:latin typeface="Arial MT"/>
                <a:cs typeface="Arial MT"/>
              </a:rPr>
              <a:t>p</a:t>
            </a:r>
            <a:r>
              <a:rPr sz="1050" spc="-20" dirty="0">
                <a:latin typeface="Arial MT"/>
                <a:cs typeface="Arial MT"/>
              </a:rPr>
              <a:t>r</a:t>
            </a:r>
            <a:r>
              <a:rPr sz="1050" spc="-15" dirty="0">
                <a:latin typeface="Arial MT"/>
                <a:cs typeface="Arial MT"/>
              </a:rPr>
              <a:t>ed</a:t>
            </a:r>
            <a:r>
              <a:rPr sz="1050" spc="-10" dirty="0">
                <a:latin typeface="Arial MT"/>
                <a:cs typeface="Arial MT"/>
              </a:rPr>
              <a:t>i</a:t>
            </a:r>
            <a:r>
              <a:rPr sz="1050" spc="-15" dirty="0">
                <a:latin typeface="Arial MT"/>
                <a:cs typeface="Arial MT"/>
              </a:rPr>
              <a:t>c</a:t>
            </a:r>
            <a:r>
              <a:rPr sz="1050" spc="-20" dirty="0">
                <a:latin typeface="Arial MT"/>
                <a:cs typeface="Arial MT"/>
              </a:rPr>
              <a:t>t</a:t>
            </a:r>
            <a:r>
              <a:rPr sz="1050" spc="-10" dirty="0">
                <a:latin typeface="Arial MT"/>
                <a:cs typeface="Arial MT"/>
              </a:rPr>
              <a:t>i</a:t>
            </a:r>
            <a:r>
              <a:rPr sz="1050" spc="-30" dirty="0">
                <a:latin typeface="Arial MT"/>
                <a:cs typeface="Arial MT"/>
              </a:rPr>
              <a:t>v</a:t>
            </a:r>
            <a:r>
              <a:rPr sz="1050" spc="-10" dirty="0">
                <a:latin typeface="Arial MT"/>
                <a:cs typeface="Arial MT"/>
              </a:rPr>
              <a:t>o</a:t>
            </a:r>
            <a:r>
              <a:rPr sz="1050" dirty="0">
                <a:latin typeface="Arial MT"/>
                <a:cs typeface="Arial MT"/>
              </a:rPr>
              <a:t>.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39234" y="1931035"/>
            <a:ext cx="431355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152525" algn="l"/>
                <a:tab pos="1373505" algn="l"/>
                <a:tab pos="2013585" algn="l"/>
                <a:tab pos="2327275" algn="l"/>
                <a:tab pos="2525395" algn="l"/>
                <a:tab pos="3377565" algn="l"/>
                <a:tab pos="3900804" algn="l"/>
              </a:tabLst>
            </a:pPr>
            <a:r>
              <a:rPr sz="1050" dirty="0">
                <a:latin typeface="Arial MT"/>
                <a:cs typeface="Arial MT"/>
              </a:rPr>
              <a:t>-  </a:t>
            </a:r>
            <a:r>
              <a:rPr sz="1050" spc="114" dirty="0">
                <a:latin typeface="Arial MT"/>
                <a:cs typeface="Arial MT"/>
              </a:rPr>
              <a:t> </a:t>
            </a:r>
            <a:r>
              <a:rPr sz="1050" spc="-45" dirty="0">
                <a:latin typeface="Arial MT"/>
                <a:cs typeface="Arial MT"/>
              </a:rPr>
              <a:t>A</a:t>
            </a:r>
            <a:r>
              <a:rPr sz="1050" spc="-50" dirty="0">
                <a:latin typeface="Arial MT"/>
                <a:cs typeface="Arial MT"/>
              </a:rPr>
              <a:t>p</a:t>
            </a:r>
            <a:r>
              <a:rPr sz="1050" spc="-55" dirty="0">
                <a:latin typeface="Arial MT"/>
                <a:cs typeface="Arial MT"/>
              </a:rPr>
              <a:t>r</a:t>
            </a:r>
            <a:r>
              <a:rPr sz="1050" spc="-50" dirty="0">
                <a:latin typeface="Arial MT"/>
                <a:cs typeface="Arial MT"/>
              </a:rPr>
              <a:t>ende</a:t>
            </a:r>
            <a:r>
              <a:rPr sz="1050" spc="-55" dirty="0">
                <a:latin typeface="Arial MT"/>
                <a:cs typeface="Arial MT"/>
              </a:rPr>
              <a:t>r</a:t>
            </a:r>
            <a:r>
              <a:rPr sz="1050" spc="-50" dirty="0">
                <a:latin typeface="Arial MT"/>
                <a:cs typeface="Arial MT"/>
              </a:rPr>
              <a:t>e</a:t>
            </a:r>
            <a:r>
              <a:rPr sz="1050" spc="-40" dirty="0">
                <a:latin typeface="Arial MT"/>
                <a:cs typeface="Arial MT"/>
              </a:rPr>
              <a:t>m</a:t>
            </a:r>
            <a:r>
              <a:rPr sz="1050" spc="-50" dirty="0">
                <a:latin typeface="Arial MT"/>
                <a:cs typeface="Arial MT"/>
              </a:rPr>
              <a:t>o</a:t>
            </a:r>
            <a:r>
              <a:rPr sz="1050" dirty="0">
                <a:latin typeface="Arial MT"/>
                <a:cs typeface="Arial MT"/>
              </a:rPr>
              <a:t>s	a	</a:t>
            </a:r>
            <a:r>
              <a:rPr sz="1050" spc="-25" dirty="0">
                <a:latin typeface="Arial MT"/>
                <a:cs typeface="Arial MT"/>
              </a:rPr>
              <a:t>cons</a:t>
            </a:r>
            <a:r>
              <a:rPr sz="1050" spc="-30" dirty="0">
                <a:latin typeface="Arial MT"/>
                <a:cs typeface="Arial MT"/>
              </a:rPr>
              <a:t>tr</a:t>
            </a:r>
            <a:r>
              <a:rPr sz="1050" spc="-25" dirty="0">
                <a:latin typeface="Arial MT"/>
                <a:cs typeface="Arial MT"/>
              </a:rPr>
              <a:t>u</a:t>
            </a:r>
            <a:r>
              <a:rPr sz="1050" spc="-20" dirty="0">
                <a:latin typeface="Arial MT"/>
                <a:cs typeface="Arial MT"/>
              </a:rPr>
              <a:t>i</a:t>
            </a:r>
            <a:r>
              <a:rPr sz="1050" dirty="0">
                <a:latin typeface="Arial MT"/>
                <a:cs typeface="Arial MT"/>
              </a:rPr>
              <a:t>r	</a:t>
            </a:r>
            <a:r>
              <a:rPr sz="1050" spc="-45" dirty="0">
                <a:latin typeface="Arial MT"/>
                <a:cs typeface="Arial MT"/>
              </a:rPr>
              <a:t>l</a:t>
            </a:r>
            <a:r>
              <a:rPr sz="1050" spc="-50" dirty="0">
                <a:latin typeface="Arial MT"/>
                <a:cs typeface="Arial MT"/>
              </a:rPr>
              <a:t>o</a:t>
            </a:r>
            <a:r>
              <a:rPr sz="1050" dirty="0">
                <a:latin typeface="Arial MT"/>
                <a:cs typeface="Arial MT"/>
              </a:rPr>
              <a:t>s	-	</a:t>
            </a:r>
            <a:r>
              <a:rPr sz="1050" spc="-55" dirty="0">
                <a:latin typeface="Arial MT"/>
                <a:cs typeface="Arial MT"/>
              </a:rPr>
              <a:t>R</a:t>
            </a:r>
            <a:r>
              <a:rPr sz="1050" spc="-60" dirty="0">
                <a:latin typeface="Arial MT"/>
                <a:cs typeface="Arial MT"/>
              </a:rPr>
              <a:t>e</a:t>
            </a:r>
            <a:r>
              <a:rPr sz="1050" spc="-75" dirty="0">
                <a:latin typeface="Arial MT"/>
                <a:cs typeface="Arial MT"/>
              </a:rPr>
              <a:t>v</a:t>
            </a:r>
            <a:r>
              <a:rPr sz="1050" spc="-70" dirty="0">
                <a:latin typeface="Arial MT"/>
                <a:cs typeface="Arial MT"/>
              </a:rPr>
              <a:t>i</a:t>
            </a:r>
            <a:r>
              <a:rPr sz="1050" spc="-65" dirty="0">
                <a:latin typeface="Arial MT"/>
                <a:cs typeface="Arial MT"/>
              </a:rPr>
              <a:t>s</a:t>
            </a:r>
            <a:r>
              <a:rPr sz="1050" spc="-75" dirty="0">
                <a:latin typeface="Arial MT"/>
                <a:cs typeface="Arial MT"/>
              </a:rPr>
              <a:t>a</a:t>
            </a:r>
            <a:r>
              <a:rPr sz="1050" spc="-65" dirty="0">
                <a:latin typeface="Arial MT"/>
                <a:cs typeface="Arial MT"/>
              </a:rPr>
              <a:t>r</a:t>
            </a:r>
            <a:r>
              <a:rPr sz="1050" spc="-75" dirty="0">
                <a:latin typeface="Arial MT"/>
                <a:cs typeface="Arial MT"/>
              </a:rPr>
              <a:t>e</a:t>
            </a:r>
            <a:r>
              <a:rPr sz="1050" spc="-60" dirty="0">
                <a:latin typeface="Arial MT"/>
                <a:cs typeface="Arial MT"/>
              </a:rPr>
              <a:t>m</a:t>
            </a:r>
            <a:r>
              <a:rPr sz="1050" spc="-75" dirty="0">
                <a:latin typeface="Arial MT"/>
                <a:cs typeface="Arial MT"/>
              </a:rPr>
              <a:t>o</a:t>
            </a:r>
            <a:r>
              <a:rPr sz="1050" dirty="0">
                <a:latin typeface="Arial MT"/>
                <a:cs typeface="Arial MT"/>
              </a:rPr>
              <a:t>s	</a:t>
            </a:r>
            <a:r>
              <a:rPr sz="1050" spc="-40" dirty="0">
                <a:latin typeface="Arial MT"/>
                <a:cs typeface="Arial MT"/>
              </a:rPr>
              <a:t>c</a:t>
            </a:r>
            <a:r>
              <a:rPr sz="1050" spc="-35" dirty="0">
                <a:latin typeface="Arial MT"/>
                <a:cs typeface="Arial MT"/>
              </a:rPr>
              <a:t>ie</a:t>
            </a:r>
            <a:r>
              <a:rPr sz="1050" spc="-45" dirty="0">
                <a:latin typeface="Arial MT"/>
                <a:cs typeface="Arial MT"/>
              </a:rPr>
              <a:t>r</a:t>
            </a:r>
            <a:r>
              <a:rPr sz="1050" spc="-30" dirty="0">
                <a:latin typeface="Arial MT"/>
                <a:cs typeface="Arial MT"/>
              </a:rPr>
              <a:t>t</a:t>
            </a:r>
            <a:r>
              <a:rPr sz="1050" spc="-35" dirty="0">
                <a:latin typeface="Arial MT"/>
                <a:cs typeface="Arial MT"/>
              </a:rPr>
              <a:t>o</a:t>
            </a:r>
            <a:r>
              <a:rPr sz="1050" dirty="0">
                <a:latin typeface="Arial MT"/>
                <a:cs typeface="Arial MT"/>
              </a:rPr>
              <a:t>s	</a:t>
            </a:r>
            <a:r>
              <a:rPr sz="1050" spc="-30" dirty="0">
                <a:latin typeface="Arial MT"/>
                <a:cs typeface="Arial MT"/>
              </a:rPr>
              <a:t>t</a:t>
            </a:r>
            <a:r>
              <a:rPr sz="1050" spc="-35" dirty="0">
                <a:latin typeface="Arial MT"/>
                <a:cs typeface="Arial MT"/>
              </a:rPr>
              <a:t>ópi</a:t>
            </a:r>
            <a:r>
              <a:rPr sz="1050" spc="-40" dirty="0">
                <a:latin typeface="Arial MT"/>
                <a:cs typeface="Arial MT"/>
              </a:rPr>
              <a:t>c</a:t>
            </a:r>
            <a:r>
              <a:rPr sz="1050" spc="-35" dirty="0">
                <a:latin typeface="Arial MT"/>
                <a:cs typeface="Arial MT"/>
              </a:rPr>
              <a:t>o</a:t>
            </a:r>
            <a:r>
              <a:rPr sz="1050" dirty="0">
                <a:latin typeface="Arial MT"/>
                <a:cs typeface="Arial MT"/>
              </a:rPr>
              <a:t>s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084568" y="2091055"/>
            <a:ext cx="177038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1050" spc="-35" dirty="0">
                <a:latin typeface="Arial MT"/>
                <a:cs typeface="Arial MT"/>
              </a:rPr>
              <a:t>complementarios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spc="-50" dirty="0">
                <a:latin typeface="Arial MT"/>
                <a:cs typeface="Arial MT"/>
              </a:rPr>
              <a:t>relacionados </a:t>
            </a:r>
            <a:r>
              <a:rPr sz="1050" spc="-280" dirty="0">
                <a:latin typeface="Arial MT"/>
                <a:cs typeface="Arial MT"/>
              </a:rPr>
              <a:t> </a:t>
            </a:r>
            <a:r>
              <a:rPr sz="1050" spc="-40" dirty="0">
                <a:latin typeface="Arial MT"/>
                <a:cs typeface="Arial MT"/>
              </a:rPr>
              <a:t>a</a:t>
            </a:r>
            <a:r>
              <a:rPr sz="1050" dirty="0">
                <a:latin typeface="Arial MT"/>
                <a:cs typeface="Arial MT"/>
              </a:rPr>
              <a:t>l</a:t>
            </a:r>
            <a:r>
              <a:rPr sz="1050" spc="10" dirty="0">
                <a:latin typeface="Arial MT"/>
                <a:cs typeface="Arial MT"/>
              </a:rPr>
              <a:t> </a:t>
            </a:r>
            <a:r>
              <a:rPr sz="1050" spc="-65" dirty="0">
                <a:latin typeface="Arial MT"/>
                <a:cs typeface="Arial MT"/>
              </a:rPr>
              <a:t>ca</a:t>
            </a:r>
            <a:r>
              <a:rPr sz="1050" spc="-50" dirty="0">
                <a:latin typeface="Arial MT"/>
                <a:cs typeface="Arial MT"/>
              </a:rPr>
              <a:t>m</a:t>
            </a:r>
            <a:r>
              <a:rPr sz="1050" spc="-65" dirty="0">
                <a:latin typeface="Arial MT"/>
                <a:cs typeface="Arial MT"/>
              </a:rPr>
              <a:t>p</a:t>
            </a:r>
            <a:r>
              <a:rPr sz="1050" dirty="0">
                <a:latin typeface="Arial MT"/>
                <a:cs typeface="Arial MT"/>
              </a:rPr>
              <a:t>o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spc="-40" dirty="0">
                <a:latin typeface="Arial MT"/>
                <a:cs typeface="Arial MT"/>
              </a:rPr>
              <a:t>de</a:t>
            </a:r>
            <a:r>
              <a:rPr sz="1050" dirty="0">
                <a:latin typeface="Arial MT"/>
                <a:cs typeface="Arial MT"/>
              </a:rPr>
              <a:t>l</a:t>
            </a:r>
            <a:r>
              <a:rPr sz="1050" spc="10" dirty="0">
                <a:latin typeface="Arial MT"/>
                <a:cs typeface="Arial MT"/>
              </a:rPr>
              <a:t> </a:t>
            </a:r>
            <a:r>
              <a:rPr sz="1050" spc="-40" dirty="0">
                <a:latin typeface="Arial MT"/>
                <a:cs typeface="Arial MT"/>
              </a:rPr>
              <a:t>Mach</a:t>
            </a:r>
            <a:r>
              <a:rPr sz="1050" spc="-35" dirty="0">
                <a:latin typeface="Arial MT"/>
                <a:cs typeface="Arial MT"/>
              </a:rPr>
              <a:t>i</a:t>
            </a:r>
            <a:r>
              <a:rPr sz="1050" spc="-40" dirty="0">
                <a:latin typeface="Arial MT"/>
                <a:cs typeface="Arial MT"/>
              </a:rPr>
              <a:t>n</a:t>
            </a:r>
            <a:r>
              <a:rPr sz="1050" dirty="0">
                <a:latin typeface="Arial MT"/>
                <a:cs typeface="Arial MT"/>
              </a:rPr>
              <a:t>e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-65" dirty="0">
                <a:latin typeface="Arial MT"/>
                <a:cs typeface="Arial MT"/>
              </a:rPr>
              <a:t>Lea</a:t>
            </a:r>
            <a:r>
              <a:rPr sz="1050" spc="-55" dirty="0">
                <a:latin typeface="Arial MT"/>
                <a:cs typeface="Arial MT"/>
              </a:rPr>
              <a:t>r</a:t>
            </a:r>
            <a:r>
              <a:rPr sz="1050" spc="-65" dirty="0">
                <a:latin typeface="Arial MT"/>
                <a:cs typeface="Arial MT"/>
              </a:rPr>
              <a:t>n</a:t>
            </a:r>
            <a:r>
              <a:rPr sz="1050" spc="-55" dirty="0">
                <a:latin typeface="Arial MT"/>
                <a:cs typeface="Arial MT"/>
              </a:rPr>
              <a:t>i</a:t>
            </a:r>
            <a:r>
              <a:rPr sz="1050" spc="-65" dirty="0">
                <a:latin typeface="Arial MT"/>
                <a:cs typeface="Arial MT"/>
              </a:rPr>
              <a:t>n</a:t>
            </a:r>
            <a:r>
              <a:rPr sz="1050" dirty="0">
                <a:latin typeface="Arial MT"/>
                <a:cs typeface="Arial MT"/>
              </a:rPr>
              <a:t>g  </a:t>
            </a:r>
            <a:r>
              <a:rPr sz="1050" spc="-50" dirty="0">
                <a:latin typeface="Arial MT"/>
                <a:cs typeface="Arial MT"/>
              </a:rPr>
              <a:t>co</a:t>
            </a:r>
            <a:r>
              <a:rPr sz="1050" spc="-40" dirty="0">
                <a:latin typeface="Arial MT"/>
                <a:cs typeface="Arial MT"/>
              </a:rPr>
              <a:t>m</a:t>
            </a:r>
            <a:r>
              <a:rPr sz="1050" dirty="0">
                <a:latin typeface="Arial MT"/>
                <a:cs typeface="Arial MT"/>
              </a:rPr>
              <a:t>o</a:t>
            </a:r>
            <a:r>
              <a:rPr sz="1050" spc="-100" dirty="0">
                <a:latin typeface="Arial MT"/>
                <a:cs typeface="Arial MT"/>
              </a:rPr>
              <a:t> </a:t>
            </a:r>
            <a:r>
              <a:rPr sz="1050" spc="-45" dirty="0">
                <a:latin typeface="Arial MT"/>
                <a:cs typeface="Arial MT"/>
              </a:rPr>
              <a:t>P</a:t>
            </a:r>
            <a:r>
              <a:rPr sz="1050" spc="-55" dirty="0">
                <a:latin typeface="Arial MT"/>
                <a:cs typeface="Arial MT"/>
              </a:rPr>
              <a:t>r</a:t>
            </a:r>
            <a:r>
              <a:rPr sz="1050" spc="-50" dirty="0">
                <a:latin typeface="Arial MT"/>
                <a:cs typeface="Arial MT"/>
              </a:rPr>
              <a:t>ocesam</a:t>
            </a:r>
            <a:r>
              <a:rPr sz="1050" spc="-45" dirty="0">
                <a:latin typeface="Arial MT"/>
                <a:cs typeface="Arial MT"/>
              </a:rPr>
              <a:t>i</a:t>
            </a:r>
            <a:r>
              <a:rPr sz="1050" spc="-50" dirty="0">
                <a:latin typeface="Arial MT"/>
                <a:cs typeface="Arial MT"/>
              </a:rPr>
              <a:t>e</a:t>
            </a:r>
            <a:r>
              <a:rPr sz="1050" spc="-60" dirty="0">
                <a:latin typeface="Arial MT"/>
                <a:cs typeface="Arial MT"/>
              </a:rPr>
              <a:t>n</a:t>
            </a:r>
            <a:r>
              <a:rPr sz="1050" spc="-55" dirty="0">
                <a:latin typeface="Arial MT"/>
                <a:cs typeface="Arial MT"/>
              </a:rPr>
              <a:t>t</a:t>
            </a:r>
            <a:r>
              <a:rPr sz="1050" dirty="0">
                <a:latin typeface="Arial MT"/>
                <a:cs typeface="Arial MT"/>
              </a:rPr>
              <a:t>o</a:t>
            </a:r>
            <a:r>
              <a:rPr sz="1050" spc="95" dirty="0">
                <a:latin typeface="Arial MT"/>
                <a:cs typeface="Arial MT"/>
              </a:rPr>
              <a:t> </a:t>
            </a:r>
            <a:r>
              <a:rPr sz="1050" spc="-25" dirty="0">
                <a:latin typeface="Arial MT"/>
                <a:cs typeface="Arial MT"/>
              </a:rPr>
              <a:t>del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083932" y="2570175"/>
            <a:ext cx="1764664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5" dirty="0">
                <a:latin typeface="Arial MT"/>
                <a:cs typeface="Arial MT"/>
              </a:rPr>
              <a:t>Lenguaje</a:t>
            </a:r>
            <a:r>
              <a:rPr sz="1050" spc="155" dirty="0">
                <a:latin typeface="Arial MT"/>
                <a:cs typeface="Arial MT"/>
              </a:rPr>
              <a:t> </a:t>
            </a:r>
            <a:r>
              <a:rPr sz="1050" spc="-30" dirty="0">
                <a:latin typeface="Arial MT"/>
                <a:cs typeface="Arial MT"/>
              </a:rPr>
              <a:t>Natural,</a:t>
            </a:r>
            <a:r>
              <a:rPr sz="1050" spc="155" dirty="0">
                <a:latin typeface="Arial MT"/>
                <a:cs typeface="Arial MT"/>
              </a:rPr>
              <a:t> </a:t>
            </a:r>
            <a:r>
              <a:rPr sz="1050" spc="-65" dirty="0">
                <a:latin typeface="Arial MT"/>
                <a:cs typeface="Arial MT"/>
              </a:rPr>
              <a:t>Sistemas</a:t>
            </a:r>
            <a:r>
              <a:rPr sz="1050" spc="135" dirty="0">
                <a:latin typeface="Arial MT"/>
                <a:cs typeface="Arial MT"/>
              </a:rPr>
              <a:t> </a:t>
            </a:r>
            <a:r>
              <a:rPr sz="1050" spc="-40" dirty="0">
                <a:latin typeface="Arial MT"/>
                <a:cs typeface="Arial MT"/>
              </a:rPr>
              <a:t>de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083932" y="2730754"/>
            <a:ext cx="1774189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1143635" algn="l"/>
                <a:tab pos="1461770" algn="l"/>
              </a:tabLst>
            </a:pPr>
            <a:r>
              <a:rPr sz="1050" spc="-55" dirty="0">
                <a:latin typeface="Arial MT"/>
                <a:cs typeface="Arial MT"/>
              </a:rPr>
              <a:t>R</a:t>
            </a:r>
            <a:r>
              <a:rPr sz="1050" spc="-60" dirty="0">
                <a:latin typeface="Arial MT"/>
                <a:cs typeface="Arial MT"/>
              </a:rPr>
              <a:t>e</a:t>
            </a:r>
            <a:r>
              <a:rPr sz="1050" spc="-65" dirty="0">
                <a:latin typeface="Arial MT"/>
                <a:cs typeface="Arial MT"/>
              </a:rPr>
              <a:t>c</a:t>
            </a:r>
            <a:r>
              <a:rPr sz="1050" spc="-75" dirty="0">
                <a:latin typeface="Arial MT"/>
                <a:cs typeface="Arial MT"/>
              </a:rPr>
              <a:t>o</a:t>
            </a:r>
            <a:r>
              <a:rPr sz="1050" spc="-50" dirty="0">
                <a:latin typeface="Arial MT"/>
                <a:cs typeface="Arial MT"/>
              </a:rPr>
              <a:t>m</a:t>
            </a:r>
            <a:r>
              <a:rPr sz="1050" spc="-60" dirty="0">
                <a:latin typeface="Arial MT"/>
                <a:cs typeface="Arial MT"/>
              </a:rPr>
              <a:t>enda</a:t>
            </a:r>
            <a:r>
              <a:rPr sz="1050" spc="-75" dirty="0">
                <a:latin typeface="Arial MT"/>
                <a:cs typeface="Arial MT"/>
              </a:rPr>
              <a:t>c</a:t>
            </a:r>
            <a:r>
              <a:rPr sz="1050" spc="-55" dirty="0">
                <a:latin typeface="Arial MT"/>
                <a:cs typeface="Arial MT"/>
              </a:rPr>
              <a:t>i</a:t>
            </a:r>
            <a:r>
              <a:rPr sz="1050" spc="-60" dirty="0">
                <a:latin typeface="Arial MT"/>
                <a:cs typeface="Arial MT"/>
              </a:rPr>
              <a:t>ó</a:t>
            </a:r>
            <a:r>
              <a:rPr sz="1050" dirty="0">
                <a:latin typeface="Arial MT"/>
                <a:cs typeface="Arial MT"/>
              </a:rPr>
              <a:t>n	y	</a:t>
            </a:r>
            <a:r>
              <a:rPr sz="1050" spc="-55" dirty="0">
                <a:latin typeface="Arial MT"/>
                <a:cs typeface="Arial MT"/>
              </a:rPr>
              <a:t>D</a:t>
            </a:r>
            <a:r>
              <a:rPr sz="1050" spc="-60" dirty="0">
                <a:latin typeface="Arial MT"/>
                <a:cs typeface="Arial MT"/>
              </a:rPr>
              <a:t>ee</a:t>
            </a:r>
            <a:r>
              <a:rPr sz="1050" dirty="0">
                <a:latin typeface="Arial MT"/>
                <a:cs typeface="Arial MT"/>
              </a:rPr>
              <a:t>p  </a:t>
            </a:r>
            <a:r>
              <a:rPr sz="1050" spc="-45" dirty="0">
                <a:latin typeface="Arial MT"/>
                <a:cs typeface="Arial MT"/>
              </a:rPr>
              <a:t>Learning.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305811" y="1801368"/>
            <a:ext cx="4590415" cy="1333500"/>
            <a:chOff x="2305811" y="1801368"/>
            <a:chExt cx="4590415" cy="1333500"/>
          </a:xfrm>
        </p:grpSpPr>
        <p:sp>
          <p:nvSpPr>
            <p:cNvPr id="33" name="object 33"/>
            <p:cNvSpPr/>
            <p:nvPr/>
          </p:nvSpPr>
          <p:spPr>
            <a:xfrm>
              <a:off x="6838188" y="1856232"/>
              <a:ext cx="4445" cy="1269365"/>
            </a:xfrm>
            <a:custGeom>
              <a:avLst/>
              <a:gdLst/>
              <a:ahLst/>
              <a:cxnLst/>
              <a:rect l="l" t="t" r="r" b="b"/>
              <a:pathLst>
                <a:path w="4445" h="1269364">
                  <a:moveTo>
                    <a:pt x="0" y="1268983"/>
                  </a:moveTo>
                  <a:lnTo>
                    <a:pt x="4444" y="0"/>
                  </a:lnTo>
                </a:path>
              </a:pathLst>
            </a:custGeom>
            <a:ln w="18288">
              <a:solidFill>
                <a:srgbClr val="363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74179" y="1801368"/>
              <a:ext cx="121920" cy="11277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4450079" y="1856232"/>
              <a:ext cx="6350" cy="1269365"/>
            </a:xfrm>
            <a:custGeom>
              <a:avLst/>
              <a:gdLst/>
              <a:ahLst/>
              <a:cxnLst/>
              <a:rect l="l" t="t" r="r" b="b"/>
              <a:pathLst>
                <a:path w="6350" h="1269364">
                  <a:moveTo>
                    <a:pt x="0" y="1268983"/>
                  </a:moveTo>
                  <a:lnTo>
                    <a:pt x="5969" y="0"/>
                  </a:lnTo>
                </a:path>
              </a:pathLst>
            </a:custGeom>
            <a:ln w="18288">
              <a:solidFill>
                <a:srgbClr val="363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87595" y="1801368"/>
              <a:ext cx="126491" cy="112775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2369819" y="1856232"/>
              <a:ext cx="4445" cy="1269365"/>
            </a:xfrm>
            <a:custGeom>
              <a:avLst/>
              <a:gdLst/>
              <a:ahLst/>
              <a:cxnLst/>
              <a:rect l="l" t="t" r="r" b="b"/>
              <a:pathLst>
                <a:path w="4444" h="1269364">
                  <a:moveTo>
                    <a:pt x="0" y="1268983"/>
                  </a:moveTo>
                  <a:lnTo>
                    <a:pt x="4444" y="0"/>
                  </a:lnTo>
                </a:path>
              </a:pathLst>
            </a:custGeom>
            <a:ln w="18288">
              <a:solidFill>
                <a:srgbClr val="363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05811" y="1801368"/>
              <a:ext cx="126492" cy="1127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3594" y="532638"/>
            <a:ext cx="51314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Arial MT"/>
                <a:cs typeface="Arial MT"/>
              </a:rPr>
              <a:t>¿Qué</a:t>
            </a:r>
            <a:r>
              <a:rPr b="0" spc="-8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es</a:t>
            </a:r>
            <a:r>
              <a:rPr b="0" spc="-5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Machine</a:t>
            </a:r>
            <a:r>
              <a:rPr b="0" spc="-110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Learning?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264920"/>
            <a:ext cx="7437120" cy="24414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833365" y="1899920"/>
            <a:ext cx="2853055" cy="972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05"/>
              </a:spcBef>
            </a:pPr>
            <a:r>
              <a:rPr sz="1350" spc="10" dirty="0">
                <a:solidFill>
                  <a:srgbClr val="006EC0"/>
                </a:solidFill>
                <a:latin typeface="Arial MT"/>
                <a:cs typeface="Arial MT"/>
              </a:rPr>
              <a:t>MACHINE</a:t>
            </a:r>
            <a:r>
              <a:rPr sz="1350" spc="5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350" spc="10" dirty="0">
                <a:solidFill>
                  <a:srgbClr val="006EC0"/>
                </a:solidFill>
                <a:latin typeface="Arial MT"/>
                <a:cs typeface="Arial MT"/>
              </a:rPr>
              <a:t>LEARNING</a:t>
            </a:r>
            <a:endParaRPr sz="13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200" spc="-30" dirty="0">
                <a:latin typeface="Arial MT"/>
                <a:cs typeface="Arial MT"/>
              </a:rPr>
              <a:t>C</a:t>
            </a:r>
            <a:r>
              <a:rPr sz="1200" spc="-25" dirty="0">
                <a:latin typeface="Arial MT"/>
                <a:cs typeface="Arial MT"/>
              </a:rPr>
              <a:t>a</a:t>
            </a:r>
            <a:r>
              <a:rPr sz="1200" spc="-20" dirty="0">
                <a:latin typeface="Arial MT"/>
                <a:cs typeface="Arial MT"/>
              </a:rPr>
              <a:t>m</a:t>
            </a:r>
            <a:r>
              <a:rPr sz="1200" spc="-25" dirty="0">
                <a:latin typeface="Arial MT"/>
                <a:cs typeface="Arial MT"/>
              </a:rPr>
              <a:t>p</a:t>
            </a:r>
            <a:r>
              <a:rPr sz="1200" dirty="0">
                <a:latin typeface="Arial MT"/>
                <a:cs typeface="Arial MT"/>
              </a:rPr>
              <a:t>o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d</a:t>
            </a:r>
            <a:r>
              <a:rPr sz="1200" dirty="0">
                <a:latin typeface="Arial MT"/>
                <a:cs typeface="Arial MT"/>
              </a:rPr>
              <a:t>e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e</a:t>
            </a:r>
            <a:r>
              <a:rPr sz="1200" spc="-15" dirty="0">
                <a:latin typeface="Arial MT"/>
                <a:cs typeface="Arial MT"/>
              </a:rPr>
              <a:t>st</a:t>
            </a:r>
            <a:r>
              <a:rPr sz="1200" spc="-10" dirty="0">
                <a:latin typeface="Arial MT"/>
                <a:cs typeface="Arial MT"/>
              </a:rPr>
              <a:t>u</a:t>
            </a:r>
            <a:r>
              <a:rPr sz="1200" spc="-25" dirty="0">
                <a:latin typeface="Arial MT"/>
                <a:cs typeface="Arial MT"/>
              </a:rPr>
              <a:t>d</a:t>
            </a:r>
            <a:r>
              <a:rPr sz="1200" spc="-15" dirty="0">
                <a:latin typeface="Arial MT"/>
                <a:cs typeface="Arial MT"/>
              </a:rPr>
              <a:t>i</a:t>
            </a:r>
            <a:r>
              <a:rPr sz="1200" dirty="0">
                <a:latin typeface="Arial MT"/>
                <a:cs typeface="Arial MT"/>
              </a:rPr>
              <a:t>o</a:t>
            </a:r>
            <a:r>
              <a:rPr sz="1200" spc="-7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q</a:t>
            </a:r>
            <a:r>
              <a:rPr sz="1200" spc="-10" dirty="0">
                <a:latin typeface="Arial MT"/>
                <a:cs typeface="Arial MT"/>
              </a:rPr>
              <a:t>u</a:t>
            </a:r>
            <a:r>
              <a:rPr sz="1200" dirty="0">
                <a:latin typeface="Arial MT"/>
                <a:cs typeface="Arial MT"/>
              </a:rPr>
              <a:t>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l</a:t>
            </a:r>
            <a:r>
              <a:rPr sz="1200" dirty="0">
                <a:latin typeface="Arial MT"/>
                <a:cs typeface="Arial MT"/>
              </a:rPr>
              <a:t>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d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l</a:t>
            </a:r>
            <a:r>
              <a:rPr sz="1200" spc="-25" dirty="0">
                <a:latin typeface="Arial MT"/>
                <a:cs typeface="Arial MT"/>
              </a:rPr>
              <a:t>o</a:t>
            </a:r>
            <a:r>
              <a:rPr sz="1200" dirty="0">
                <a:latin typeface="Arial MT"/>
                <a:cs typeface="Arial MT"/>
              </a:rPr>
              <a:t>s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sis</a:t>
            </a:r>
            <a:r>
              <a:rPr sz="1200" spc="-25" dirty="0">
                <a:latin typeface="Arial MT"/>
                <a:cs typeface="Arial MT"/>
              </a:rPr>
              <a:t>te</a:t>
            </a:r>
            <a:r>
              <a:rPr sz="1200" spc="-20" dirty="0">
                <a:latin typeface="Arial MT"/>
                <a:cs typeface="Arial MT"/>
              </a:rPr>
              <a:t>m</a:t>
            </a:r>
            <a:r>
              <a:rPr sz="1200" spc="-25" dirty="0">
                <a:latin typeface="Arial MT"/>
                <a:cs typeface="Arial MT"/>
              </a:rPr>
              <a:t>a</a:t>
            </a:r>
            <a:r>
              <a:rPr sz="1200" dirty="0">
                <a:latin typeface="Arial MT"/>
                <a:cs typeface="Arial MT"/>
              </a:rPr>
              <a:t>s  </a:t>
            </a:r>
            <a:r>
              <a:rPr sz="1200" spc="-10" dirty="0">
                <a:latin typeface="Arial MT"/>
                <a:cs typeface="Arial MT"/>
              </a:rPr>
              <a:t>la </a:t>
            </a:r>
            <a:r>
              <a:rPr sz="1200" spc="-25" dirty="0">
                <a:latin typeface="Arial MT"/>
                <a:cs typeface="Arial MT"/>
              </a:rPr>
              <a:t>habilidad </a:t>
            </a:r>
            <a:r>
              <a:rPr sz="1200" spc="-10" dirty="0">
                <a:latin typeface="Arial MT"/>
                <a:cs typeface="Arial MT"/>
              </a:rPr>
              <a:t>de </a:t>
            </a:r>
            <a:r>
              <a:rPr sz="1200" spc="-25" dirty="0">
                <a:latin typeface="Arial MT"/>
                <a:cs typeface="Arial MT"/>
              </a:rPr>
              <a:t>aprender algo </a:t>
            </a:r>
            <a:r>
              <a:rPr sz="1200" spc="-5" dirty="0">
                <a:latin typeface="Arial MT"/>
                <a:cs typeface="Arial MT"/>
              </a:rPr>
              <a:t>sin </a:t>
            </a:r>
            <a:r>
              <a:rPr sz="1200" spc="-10" dirty="0">
                <a:latin typeface="Arial MT"/>
                <a:cs typeface="Arial MT"/>
              </a:rPr>
              <a:t>ser 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explícitamente</a:t>
            </a:r>
            <a:r>
              <a:rPr sz="1200" spc="10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programadas.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48180" y="1711579"/>
            <a:ext cx="2854325" cy="11931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99440">
              <a:lnSpc>
                <a:spcPct val="100000"/>
              </a:lnSpc>
              <a:spcBef>
                <a:spcPts val="105"/>
              </a:spcBef>
            </a:pPr>
            <a:r>
              <a:rPr sz="1350" spc="5" dirty="0">
                <a:solidFill>
                  <a:srgbClr val="006EC0"/>
                </a:solidFill>
                <a:latin typeface="Arial MT"/>
                <a:cs typeface="Arial MT"/>
              </a:rPr>
              <a:t>ARTIFICIAL</a:t>
            </a:r>
            <a:r>
              <a:rPr sz="1350" dirty="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sz="1350" spc="5" dirty="0">
                <a:solidFill>
                  <a:srgbClr val="006EC0"/>
                </a:solidFill>
                <a:latin typeface="Arial MT"/>
                <a:cs typeface="Arial MT"/>
              </a:rPr>
              <a:t>INTELLIGENCE</a:t>
            </a:r>
            <a:endParaRPr sz="13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Arial MT"/>
              <a:cs typeface="Arial MT"/>
            </a:endParaRPr>
          </a:p>
          <a:p>
            <a:pPr marL="12700" marR="525780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latin typeface="Arial MT"/>
                <a:cs typeface="Arial MT"/>
              </a:rPr>
              <a:t>S</a:t>
            </a:r>
            <a:r>
              <a:rPr sz="1200" spc="-15" dirty="0">
                <a:latin typeface="Arial MT"/>
                <a:cs typeface="Arial MT"/>
              </a:rPr>
              <a:t>i</a:t>
            </a:r>
            <a:r>
              <a:rPr sz="1200" spc="-10" dirty="0">
                <a:latin typeface="Arial MT"/>
                <a:cs typeface="Arial MT"/>
              </a:rPr>
              <a:t>mu</a:t>
            </a:r>
            <a:r>
              <a:rPr sz="1200" spc="-15" dirty="0">
                <a:latin typeface="Arial MT"/>
                <a:cs typeface="Arial MT"/>
              </a:rPr>
              <a:t>l</a:t>
            </a:r>
            <a:r>
              <a:rPr sz="1200" spc="-25" dirty="0">
                <a:latin typeface="Arial MT"/>
                <a:cs typeface="Arial MT"/>
              </a:rPr>
              <a:t>a</a:t>
            </a:r>
            <a:r>
              <a:rPr sz="1200" spc="-30" dirty="0">
                <a:latin typeface="Arial MT"/>
                <a:cs typeface="Arial MT"/>
              </a:rPr>
              <a:t>c</a:t>
            </a:r>
            <a:r>
              <a:rPr sz="1200" spc="-15" dirty="0">
                <a:latin typeface="Arial MT"/>
                <a:cs typeface="Arial MT"/>
              </a:rPr>
              <a:t>i</a:t>
            </a:r>
            <a:r>
              <a:rPr sz="1200" spc="-25" dirty="0">
                <a:latin typeface="Arial MT"/>
                <a:cs typeface="Arial MT"/>
              </a:rPr>
              <a:t>ó</a:t>
            </a:r>
            <a:r>
              <a:rPr sz="1200" dirty="0">
                <a:latin typeface="Arial MT"/>
                <a:cs typeface="Arial MT"/>
              </a:rPr>
              <a:t>n</a:t>
            </a:r>
            <a:r>
              <a:rPr sz="1200" spc="-7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d</a:t>
            </a:r>
            <a:r>
              <a:rPr sz="1200" dirty="0">
                <a:latin typeface="Arial MT"/>
                <a:cs typeface="Arial MT"/>
              </a:rPr>
              <a:t>e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l</a:t>
            </a:r>
            <a:r>
              <a:rPr sz="1200" spc="-25" dirty="0">
                <a:latin typeface="Arial MT"/>
                <a:cs typeface="Arial MT"/>
              </a:rPr>
              <a:t>o</a:t>
            </a:r>
            <a:r>
              <a:rPr sz="1200" dirty="0">
                <a:latin typeface="Arial MT"/>
                <a:cs typeface="Arial MT"/>
              </a:rPr>
              <a:t>s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p</a:t>
            </a:r>
            <a:r>
              <a:rPr sz="1200" spc="-30" dirty="0">
                <a:latin typeface="Arial MT"/>
                <a:cs typeface="Arial MT"/>
              </a:rPr>
              <a:t>r</a:t>
            </a:r>
            <a:r>
              <a:rPr sz="1200" spc="-25" dirty="0">
                <a:latin typeface="Arial MT"/>
                <a:cs typeface="Arial MT"/>
              </a:rPr>
              <a:t>o</a:t>
            </a:r>
            <a:r>
              <a:rPr sz="1200" spc="-30" dirty="0">
                <a:latin typeface="Arial MT"/>
                <a:cs typeface="Arial MT"/>
              </a:rPr>
              <a:t>c</a:t>
            </a:r>
            <a:r>
              <a:rPr sz="1200" spc="-25" dirty="0">
                <a:latin typeface="Arial MT"/>
                <a:cs typeface="Arial MT"/>
              </a:rPr>
              <a:t>e</a:t>
            </a:r>
            <a:r>
              <a:rPr sz="1200" spc="-30" dirty="0">
                <a:latin typeface="Arial MT"/>
                <a:cs typeface="Arial MT"/>
              </a:rPr>
              <a:t>s</a:t>
            </a:r>
            <a:r>
              <a:rPr sz="1200" spc="-25" dirty="0">
                <a:latin typeface="Arial MT"/>
                <a:cs typeface="Arial MT"/>
              </a:rPr>
              <a:t>o</a:t>
            </a:r>
            <a:r>
              <a:rPr sz="1200" dirty="0">
                <a:latin typeface="Arial MT"/>
                <a:cs typeface="Arial MT"/>
              </a:rPr>
              <a:t>s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d</a:t>
            </a:r>
            <a:r>
              <a:rPr sz="1200" dirty="0">
                <a:latin typeface="Arial MT"/>
                <a:cs typeface="Arial MT"/>
              </a:rPr>
              <a:t>e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l</a:t>
            </a:r>
            <a:r>
              <a:rPr sz="1200" dirty="0">
                <a:latin typeface="Arial MT"/>
                <a:cs typeface="Arial MT"/>
              </a:rPr>
              <a:t>a  </a:t>
            </a:r>
            <a:r>
              <a:rPr sz="1200" spc="-10" dirty="0">
                <a:latin typeface="Arial MT"/>
                <a:cs typeface="Arial MT"/>
              </a:rPr>
              <a:t>I</a:t>
            </a:r>
            <a:r>
              <a:rPr sz="1200" spc="-15" dirty="0">
                <a:latin typeface="Arial MT"/>
                <a:cs typeface="Arial MT"/>
              </a:rPr>
              <a:t>n</a:t>
            </a:r>
            <a:r>
              <a:rPr sz="1200" spc="-10" dirty="0">
                <a:latin typeface="Arial MT"/>
                <a:cs typeface="Arial MT"/>
              </a:rPr>
              <a:t>t</a:t>
            </a:r>
            <a:r>
              <a:rPr sz="1200" spc="-15" dirty="0">
                <a:latin typeface="Arial MT"/>
                <a:cs typeface="Arial MT"/>
              </a:rPr>
              <a:t>e</a:t>
            </a:r>
            <a:r>
              <a:rPr sz="1200" spc="-20" dirty="0">
                <a:latin typeface="Arial MT"/>
                <a:cs typeface="Arial MT"/>
              </a:rPr>
              <a:t>li</a:t>
            </a:r>
            <a:r>
              <a:rPr sz="1200" spc="-25" dirty="0">
                <a:latin typeface="Arial MT"/>
                <a:cs typeface="Arial MT"/>
              </a:rPr>
              <a:t>gen</a:t>
            </a:r>
            <a:r>
              <a:rPr sz="1200" spc="-15" dirty="0">
                <a:latin typeface="Arial MT"/>
                <a:cs typeface="Arial MT"/>
              </a:rPr>
              <a:t>c</a:t>
            </a:r>
            <a:r>
              <a:rPr sz="1200" spc="-35" dirty="0">
                <a:latin typeface="Arial MT"/>
                <a:cs typeface="Arial MT"/>
              </a:rPr>
              <a:t>i</a:t>
            </a:r>
            <a:r>
              <a:rPr sz="1200" spc="-5" dirty="0">
                <a:latin typeface="Arial MT"/>
                <a:cs typeface="Arial MT"/>
              </a:rPr>
              <a:t>a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hu</a:t>
            </a:r>
            <a:r>
              <a:rPr sz="1200" spc="-5" dirty="0">
                <a:latin typeface="Arial MT"/>
                <a:cs typeface="Arial MT"/>
              </a:rPr>
              <a:t>m</a:t>
            </a:r>
            <a:r>
              <a:rPr sz="1200" spc="-15" dirty="0">
                <a:latin typeface="Arial MT"/>
                <a:cs typeface="Arial MT"/>
              </a:rPr>
              <a:t>an</a:t>
            </a:r>
            <a:r>
              <a:rPr sz="1200" spc="-5" dirty="0">
                <a:latin typeface="Arial MT"/>
                <a:cs typeface="Arial MT"/>
              </a:rPr>
              <a:t>a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po</a:t>
            </a:r>
            <a:r>
              <a:rPr sz="1200" dirty="0">
                <a:latin typeface="Arial MT"/>
                <a:cs typeface="Arial MT"/>
              </a:rPr>
              <a:t>r</a:t>
            </a:r>
            <a:r>
              <a:rPr sz="1200" spc="-7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m</a:t>
            </a:r>
            <a:r>
              <a:rPr sz="1200" spc="-15" dirty="0">
                <a:latin typeface="Arial MT"/>
                <a:cs typeface="Arial MT"/>
              </a:rPr>
              <a:t>á</a:t>
            </a:r>
            <a:r>
              <a:rPr sz="1200" spc="-25" dirty="0">
                <a:latin typeface="Arial MT"/>
                <a:cs typeface="Arial MT"/>
              </a:rPr>
              <a:t>q</a:t>
            </a:r>
            <a:r>
              <a:rPr sz="1200" spc="-15" dirty="0">
                <a:latin typeface="Arial MT"/>
                <a:cs typeface="Arial MT"/>
              </a:rPr>
              <a:t>u</a:t>
            </a:r>
            <a:r>
              <a:rPr sz="1200" spc="-35" dirty="0">
                <a:latin typeface="Arial MT"/>
                <a:cs typeface="Arial MT"/>
              </a:rPr>
              <a:t>i</a:t>
            </a:r>
            <a:r>
              <a:rPr sz="1200" spc="-25" dirty="0">
                <a:latin typeface="Arial MT"/>
                <a:cs typeface="Arial MT"/>
              </a:rPr>
              <a:t>na</a:t>
            </a:r>
            <a:r>
              <a:rPr sz="1200" spc="-15" dirty="0">
                <a:latin typeface="Arial MT"/>
                <a:cs typeface="Arial MT"/>
              </a:rPr>
              <a:t>s</a:t>
            </a:r>
            <a:r>
              <a:rPr sz="1200" dirty="0">
                <a:latin typeface="Arial MT"/>
                <a:cs typeface="Arial MT"/>
              </a:rPr>
              <a:t>.  Esos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procesos</a:t>
            </a:r>
            <a:r>
              <a:rPr sz="1200" spc="8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incluyen: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spc="-25" dirty="0">
                <a:latin typeface="Arial MT"/>
                <a:cs typeface="Arial MT"/>
              </a:rPr>
              <a:t>ap</a:t>
            </a:r>
            <a:r>
              <a:rPr sz="1200" spc="-30" dirty="0">
                <a:latin typeface="Arial MT"/>
                <a:cs typeface="Arial MT"/>
              </a:rPr>
              <a:t>r</a:t>
            </a:r>
            <a:r>
              <a:rPr sz="1200" spc="-25" dirty="0">
                <a:latin typeface="Arial MT"/>
                <a:cs typeface="Arial MT"/>
              </a:rPr>
              <a:t>ende</a:t>
            </a:r>
            <a:r>
              <a:rPr sz="1200" spc="-90" dirty="0">
                <a:latin typeface="Arial MT"/>
                <a:cs typeface="Arial MT"/>
              </a:rPr>
              <a:t>r</a:t>
            </a:r>
            <a:r>
              <a:rPr sz="1200" dirty="0">
                <a:latin typeface="Arial MT"/>
                <a:cs typeface="Arial MT"/>
              </a:rPr>
              <a:t>,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r</a:t>
            </a:r>
            <a:r>
              <a:rPr sz="1200" spc="-25" dirty="0">
                <a:latin typeface="Arial MT"/>
                <a:cs typeface="Arial MT"/>
              </a:rPr>
              <a:t>a</a:t>
            </a:r>
            <a:r>
              <a:rPr sz="1200" spc="-40" dirty="0">
                <a:latin typeface="Arial MT"/>
                <a:cs typeface="Arial MT"/>
              </a:rPr>
              <a:t>z</a:t>
            </a:r>
            <a:r>
              <a:rPr sz="1200" spc="-25" dirty="0">
                <a:latin typeface="Arial MT"/>
                <a:cs typeface="Arial MT"/>
              </a:rPr>
              <a:t>ona</a:t>
            </a:r>
            <a:r>
              <a:rPr sz="1200" spc="-90" dirty="0">
                <a:latin typeface="Arial MT"/>
                <a:cs typeface="Arial MT"/>
              </a:rPr>
              <a:t>r</a:t>
            </a:r>
            <a:r>
              <a:rPr sz="1200" dirty="0">
                <a:latin typeface="Arial MT"/>
                <a:cs typeface="Arial MT"/>
              </a:rPr>
              <a:t>,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e</a:t>
            </a:r>
            <a:r>
              <a:rPr sz="1200" spc="-10" dirty="0">
                <a:latin typeface="Arial MT"/>
                <a:cs typeface="Arial MT"/>
              </a:rPr>
              <a:t>t</a:t>
            </a:r>
            <a:r>
              <a:rPr sz="1200" spc="-15" dirty="0">
                <a:latin typeface="Arial MT"/>
                <a:cs typeface="Arial MT"/>
              </a:rPr>
              <a:t>c</a:t>
            </a:r>
            <a:r>
              <a:rPr sz="1200" dirty="0">
                <a:latin typeface="Arial MT"/>
                <a:cs typeface="Arial MT"/>
              </a:rPr>
              <a:t>.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9867" y="3951919"/>
            <a:ext cx="6729983" cy="9672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4108" y="437388"/>
            <a:ext cx="5655564" cy="90220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23594" y="532638"/>
            <a:ext cx="51314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Arial MT"/>
                <a:cs typeface="Arial MT"/>
              </a:rPr>
              <a:t>¿Qué</a:t>
            </a:r>
            <a:r>
              <a:rPr b="0" spc="-8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es</a:t>
            </a:r>
            <a:r>
              <a:rPr b="0" spc="-5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Machine</a:t>
            </a:r>
            <a:r>
              <a:rPr b="0" spc="-110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Learning?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01496" y="1432560"/>
            <a:ext cx="6541008" cy="357073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8575" y="634746"/>
            <a:ext cx="23018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Arial MT"/>
                <a:cs typeface="Arial MT"/>
              </a:rPr>
              <a:t>Ap</a:t>
            </a:r>
            <a:r>
              <a:rPr b="0" spc="-10" dirty="0">
                <a:latin typeface="Arial MT"/>
                <a:cs typeface="Arial MT"/>
              </a:rPr>
              <a:t>l</a:t>
            </a:r>
            <a:r>
              <a:rPr b="0" dirty="0">
                <a:latin typeface="Arial MT"/>
                <a:cs typeface="Arial MT"/>
              </a:rPr>
              <a:t>icac</a:t>
            </a:r>
            <a:r>
              <a:rPr b="0" spc="-15" dirty="0">
                <a:latin typeface="Arial MT"/>
                <a:cs typeface="Arial MT"/>
              </a:rPr>
              <a:t>i</a:t>
            </a:r>
            <a:r>
              <a:rPr b="0" spc="-20" dirty="0">
                <a:latin typeface="Arial MT"/>
                <a:cs typeface="Arial MT"/>
              </a:rPr>
              <a:t>o</a:t>
            </a:r>
            <a:r>
              <a:rPr b="0" dirty="0">
                <a:latin typeface="Arial MT"/>
                <a:cs typeface="Arial MT"/>
              </a:rPr>
              <a:t>n</a:t>
            </a:r>
            <a:r>
              <a:rPr b="0" spc="-25" dirty="0">
                <a:latin typeface="Arial MT"/>
                <a:cs typeface="Arial MT"/>
              </a:rPr>
              <a:t>e</a:t>
            </a:r>
            <a:r>
              <a:rPr b="0" dirty="0">
                <a:latin typeface="Arial MT"/>
                <a:cs typeface="Arial MT"/>
              </a:rPr>
              <a:t>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824484" y="2549658"/>
            <a:ext cx="1851660" cy="2319655"/>
            <a:chOff x="6824484" y="2549658"/>
            <a:chExt cx="1851660" cy="23196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24484" y="2549658"/>
              <a:ext cx="1050022" cy="105307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63383" y="3567684"/>
              <a:ext cx="1412748" cy="1301496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51791" y="3703316"/>
            <a:ext cx="1555302" cy="10926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15455" y="960026"/>
            <a:ext cx="2267732" cy="135359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99694" y="1456182"/>
            <a:ext cx="3552825" cy="334514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05"/>
              </a:spcBef>
              <a:buFont typeface="Wingdings"/>
              <a:buChar char=""/>
              <a:tabLst>
                <a:tab pos="295910" algn="l"/>
                <a:tab pos="296545" algn="l"/>
              </a:tabLst>
            </a:pPr>
            <a:r>
              <a:rPr sz="1350" spc="15" dirty="0">
                <a:latin typeface="Arial MT"/>
                <a:cs typeface="Arial MT"/>
              </a:rPr>
              <a:t>Segmentación</a:t>
            </a:r>
            <a:r>
              <a:rPr sz="1350" spc="-15" dirty="0">
                <a:latin typeface="Arial MT"/>
                <a:cs typeface="Arial MT"/>
              </a:rPr>
              <a:t> </a:t>
            </a:r>
            <a:r>
              <a:rPr sz="1350" spc="10" dirty="0">
                <a:latin typeface="Arial MT"/>
                <a:cs typeface="Arial MT"/>
              </a:rPr>
              <a:t>de</a:t>
            </a:r>
            <a:r>
              <a:rPr sz="1350" spc="15" dirty="0">
                <a:latin typeface="Arial MT"/>
                <a:cs typeface="Arial MT"/>
              </a:rPr>
              <a:t> clientes</a:t>
            </a:r>
            <a:r>
              <a:rPr sz="1350" spc="-85" dirty="0">
                <a:latin typeface="Arial MT"/>
                <a:cs typeface="Arial MT"/>
              </a:rPr>
              <a:t> </a:t>
            </a:r>
            <a:r>
              <a:rPr sz="1350" spc="15" dirty="0">
                <a:latin typeface="Arial MT"/>
                <a:cs typeface="Arial MT"/>
              </a:rPr>
              <a:t>potenciales</a:t>
            </a:r>
            <a:endParaRPr sz="135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"/>
            </a:pPr>
            <a:endParaRPr sz="1550" dirty="0">
              <a:latin typeface="Arial MT"/>
              <a:cs typeface="Arial MT"/>
            </a:endParaRPr>
          </a:p>
          <a:p>
            <a:pPr marL="295910" indent="-283845">
              <a:lnSpc>
                <a:spcPct val="100000"/>
              </a:lnSpc>
              <a:buFont typeface="Wingdings"/>
              <a:buChar char=""/>
              <a:tabLst>
                <a:tab pos="295910" algn="l"/>
                <a:tab pos="296545" algn="l"/>
              </a:tabLst>
            </a:pPr>
            <a:r>
              <a:rPr sz="1350" spc="10" dirty="0">
                <a:latin typeface="Arial MT"/>
                <a:cs typeface="Arial MT"/>
              </a:rPr>
              <a:t>Pronóstico </a:t>
            </a:r>
            <a:r>
              <a:rPr sz="1350" spc="15" dirty="0">
                <a:latin typeface="Arial MT"/>
                <a:cs typeface="Arial MT"/>
              </a:rPr>
              <a:t>de</a:t>
            </a:r>
            <a:r>
              <a:rPr sz="1350" spc="10" dirty="0">
                <a:latin typeface="Arial MT"/>
                <a:cs typeface="Arial MT"/>
              </a:rPr>
              <a:t> </a:t>
            </a:r>
            <a:r>
              <a:rPr sz="1350" spc="15" dirty="0">
                <a:latin typeface="Arial MT"/>
                <a:cs typeface="Arial MT"/>
              </a:rPr>
              <a:t>fuga</a:t>
            </a:r>
            <a:r>
              <a:rPr sz="1350" spc="35" dirty="0">
                <a:latin typeface="Arial MT"/>
                <a:cs typeface="Arial MT"/>
              </a:rPr>
              <a:t> </a:t>
            </a:r>
            <a:r>
              <a:rPr sz="1350" spc="15" dirty="0">
                <a:latin typeface="Arial MT"/>
                <a:cs typeface="Arial MT"/>
              </a:rPr>
              <a:t>de</a:t>
            </a:r>
            <a:r>
              <a:rPr sz="1350" spc="-60" dirty="0">
                <a:latin typeface="Arial MT"/>
                <a:cs typeface="Arial MT"/>
              </a:rPr>
              <a:t> </a:t>
            </a:r>
            <a:r>
              <a:rPr sz="1350" spc="15" dirty="0">
                <a:latin typeface="Arial MT"/>
                <a:cs typeface="Arial MT"/>
              </a:rPr>
              <a:t>clientes</a:t>
            </a:r>
            <a:endParaRPr sz="135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"/>
            </a:pPr>
            <a:endParaRPr sz="1550" dirty="0">
              <a:latin typeface="Arial MT"/>
              <a:cs typeface="Arial MT"/>
            </a:endParaRPr>
          </a:p>
          <a:p>
            <a:pPr marL="295910" indent="-283845">
              <a:lnSpc>
                <a:spcPct val="100000"/>
              </a:lnSpc>
              <a:buFont typeface="Wingdings"/>
              <a:buChar char=""/>
              <a:tabLst>
                <a:tab pos="295910" algn="l"/>
                <a:tab pos="296545" algn="l"/>
              </a:tabLst>
            </a:pPr>
            <a:r>
              <a:rPr sz="1350" spc="15" dirty="0">
                <a:latin typeface="Arial MT"/>
                <a:cs typeface="Arial MT"/>
              </a:rPr>
              <a:t>Detección</a:t>
            </a:r>
            <a:r>
              <a:rPr sz="1350" spc="-20" dirty="0">
                <a:latin typeface="Arial MT"/>
                <a:cs typeface="Arial MT"/>
              </a:rPr>
              <a:t> </a:t>
            </a:r>
            <a:r>
              <a:rPr sz="1350" spc="10" dirty="0">
                <a:latin typeface="Arial MT"/>
                <a:cs typeface="Arial MT"/>
              </a:rPr>
              <a:t>de</a:t>
            </a:r>
            <a:r>
              <a:rPr sz="1350" spc="-10" dirty="0">
                <a:latin typeface="Arial MT"/>
                <a:cs typeface="Arial MT"/>
              </a:rPr>
              <a:t> </a:t>
            </a:r>
            <a:r>
              <a:rPr sz="1350" spc="15" dirty="0">
                <a:latin typeface="Arial MT"/>
                <a:cs typeface="Arial MT"/>
              </a:rPr>
              <a:t>fraude</a:t>
            </a:r>
            <a:endParaRPr sz="135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"/>
            </a:pPr>
            <a:endParaRPr sz="1550" dirty="0">
              <a:latin typeface="Arial MT"/>
              <a:cs typeface="Arial MT"/>
            </a:endParaRPr>
          </a:p>
          <a:p>
            <a:pPr marL="295910" indent="-283845">
              <a:lnSpc>
                <a:spcPct val="100000"/>
              </a:lnSpc>
              <a:buFont typeface="Wingdings"/>
              <a:buChar char=""/>
              <a:tabLst>
                <a:tab pos="295910" algn="l"/>
                <a:tab pos="296545" algn="l"/>
              </a:tabLst>
            </a:pPr>
            <a:r>
              <a:rPr sz="1350" spc="15" dirty="0">
                <a:latin typeface="Arial MT"/>
                <a:cs typeface="Arial MT"/>
              </a:rPr>
              <a:t>Scoring</a:t>
            </a:r>
            <a:r>
              <a:rPr sz="1350" spc="-20" dirty="0">
                <a:latin typeface="Arial MT"/>
                <a:cs typeface="Arial MT"/>
              </a:rPr>
              <a:t> </a:t>
            </a:r>
            <a:r>
              <a:rPr sz="1350" spc="10" dirty="0">
                <a:latin typeface="Arial MT"/>
                <a:cs typeface="Arial MT"/>
              </a:rPr>
              <a:t>de</a:t>
            </a:r>
            <a:r>
              <a:rPr sz="1350" spc="-5" dirty="0">
                <a:latin typeface="Arial MT"/>
                <a:cs typeface="Arial MT"/>
              </a:rPr>
              <a:t> </a:t>
            </a:r>
            <a:r>
              <a:rPr sz="1350" spc="10" dirty="0">
                <a:latin typeface="Arial MT"/>
                <a:cs typeface="Arial MT"/>
              </a:rPr>
              <a:t>Riesgos</a:t>
            </a:r>
            <a:endParaRPr sz="135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"/>
            </a:pPr>
            <a:endParaRPr sz="1600" dirty="0">
              <a:latin typeface="Arial MT"/>
              <a:cs typeface="Arial MT"/>
            </a:endParaRPr>
          </a:p>
          <a:p>
            <a:pPr marL="295910" indent="-283845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295910" algn="l"/>
                <a:tab pos="296545" algn="l"/>
              </a:tabLst>
            </a:pPr>
            <a:r>
              <a:rPr sz="1350" spc="5" dirty="0">
                <a:latin typeface="Arial MT"/>
                <a:cs typeface="Arial MT"/>
              </a:rPr>
              <a:t>Sistemas</a:t>
            </a:r>
            <a:r>
              <a:rPr sz="1350" spc="25" dirty="0">
                <a:latin typeface="Arial MT"/>
                <a:cs typeface="Arial MT"/>
              </a:rPr>
              <a:t> </a:t>
            </a:r>
            <a:r>
              <a:rPr sz="1350" spc="15" dirty="0">
                <a:latin typeface="Arial MT"/>
                <a:cs typeface="Arial MT"/>
              </a:rPr>
              <a:t>de</a:t>
            </a:r>
            <a:r>
              <a:rPr sz="1350" spc="5" dirty="0">
                <a:latin typeface="Arial MT"/>
                <a:cs typeface="Arial MT"/>
              </a:rPr>
              <a:t> </a:t>
            </a:r>
            <a:r>
              <a:rPr sz="1350" spc="20" dirty="0">
                <a:latin typeface="Arial MT"/>
                <a:cs typeface="Arial MT"/>
              </a:rPr>
              <a:t>Recomendación</a:t>
            </a:r>
            <a:endParaRPr sz="135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"/>
            </a:pPr>
            <a:endParaRPr sz="1550" dirty="0">
              <a:latin typeface="Arial MT"/>
              <a:cs typeface="Arial MT"/>
            </a:endParaRPr>
          </a:p>
          <a:p>
            <a:pPr marL="295910" indent="-283845">
              <a:lnSpc>
                <a:spcPct val="100000"/>
              </a:lnSpc>
              <a:buFont typeface="Wingdings"/>
              <a:buChar char=""/>
              <a:tabLst>
                <a:tab pos="295910" algn="l"/>
                <a:tab pos="296545" algn="l"/>
              </a:tabLst>
            </a:pPr>
            <a:r>
              <a:rPr sz="1350" spc="5" dirty="0">
                <a:latin typeface="Arial MT"/>
                <a:cs typeface="Arial MT"/>
              </a:rPr>
              <a:t>Análisis</a:t>
            </a:r>
            <a:r>
              <a:rPr sz="1350" spc="30" dirty="0">
                <a:latin typeface="Arial MT"/>
                <a:cs typeface="Arial MT"/>
              </a:rPr>
              <a:t> </a:t>
            </a:r>
            <a:r>
              <a:rPr sz="1350" spc="10" dirty="0">
                <a:latin typeface="Arial MT"/>
                <a:cs typeface="Arial MT"/>
              </a:rPr>
              <a:t>de </a:t>
            </a:r>
            <a:r>
              <a:rPr sz="1350" spc="15" dirty="0">
                <a:latin typeface="Arial MT"/>
                <a:cs typeface="Arial MT"/>
              </a:rPr>
              <a:t>Sentimientos</a:t>
            </a:r>
            <a:endParaRPr sz="135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"/>
            </a:pPr>
            <a:endParaRPr sz="1550" dirty="0">
              <a:latin typeface="Arial MT"/>
              <a:cs typeface="Arial MT"/>
            </a:endParaRPr>
          </a:p>
          <a:p>
            <a:pPr marL="295910" indent="-283845">
              <a:lnSpc>
                <a:spcPct val="100000"/>
              </a:lnSpc>
              <a:buFont typeface="Wingdings"/>
              <a:buChar char=""/>
              <a:tabLst>
                <a:tab pos="295910" algn="l"/>
                <a:tab pos="296545" algn="l"/>
              </a:tabLst>
            </a:pPr>
            <a:r>
              <a:rPr sz="1350" spc="15" dirty="0">
                <a:latin typeface="Arial MT"/>
                <a:cs typeface="Arial MT"/>
              </a:rPr>
              <a:t>Reconocimiento</a:t>
            </a:r>
            <a:r>
              <a:rPr sz="1350" spc="-10" dirty="0">
                <a:latin typeface="Arial MT"/>
                <a:cs typeface="Arial MT"/>
              </a:rPr>
              <a:t> </a:t>
            </a:r>
            <a:r>
              <a:rPr sz="1350" spc="10" dirty="0">
                <a:latin typeface="Arial MT"/>
                <a:cs typeface="Arial MT"/>
              </a:rPr>
              <a:t>de</a:t>
            </a:r>
            <a:r>
              <a:rPr sz="1350" spc="25" dirty="0">
                <a:latin typeface="Arial MT"/>
                <a:cs typeface="Arial MT"/>
              </a:rPr>
              <a:t> </a:t>
            </a:r>
            <a:r>
              <a:rPr sz="1350" spc="15" dirty="0">
                <a:latin typeface="Arial MT"/>
                <a:cs typeface="Arial MT"/>
              </a:rPr>
              <a:t>imágenes,</a:t>
            </a:r>
            <a:r>
              <a:rPr sz="1350" spc="30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voz,</a:t>
            </a:r>
            <a:r>
              <a:rPr sz="1350" spc="-60" dirty="0">
                <a:latin typeface="Arial MT"/>
                <a:cs typeface="Arial MT"/>
              </a:rPr>
              <a:t> </a:t>
            </a:r>
            <a:r>
              <a:rPr sz="1350" spc="5" dirty="0">
                <a:latin typeface="Arial MT"/>
                <a:cs typeface="Arial MT"/>
              </a:rPr>
              <a:t>video.</a:t>
            </a:r>
            <a:endParaRPr sz="135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 dirty="0">
              <a:latin typeface="Arial MT"/>
              <a:cs typeface="Arial MT"/>
            </a:endParaRPr>
          </a:p>
          <a:p>
            <a:pPr marL="295910" indent="-283845">
              <a:lnSpc>
                <a:spcPct val="100000"/>
              </a:lnSpc>
              <a:buFont typeface="Wingdings"/>
              <a:buChar char=""/>
              <a:tabLst>
                <a:tab pos="295910" algn="l"/>
                <a:tab pos="296545" algn="l"/>
              </a:tabLst>
            </a:pPr>
            <a:r>
              <a:rPr sz="1350" spc="15" dirty="0">
                <a:latin typeface="Arial MT"/>
                <a:cs typeface="Arial MT"/>
              </a:rPr>
              <a:t>Detección</a:t>
            </a:r>
            <a:r>
              <a:rPr sz="1350" spc="-5" dirty="0">
                <a:latin typeface="Arial MT"/>
                <a:cs typeface="Arial MT"/>
              </a:rPr>
              <a:t> </a:t>
            </a:r>
            <a:r>
              <a:rPr sz="1350" spc="15" dirty="0">
                <a:latin typeface="Arial MT"/>
                <a:cs typeface="Arial MT"/>
              </a:rPr>
              <a:t>temprana</a:t>
            </a:r>
            <a:r>
              <a:rPr sz="1350" spc="-5" dirty="0">
                <a:latin typeface="Arial MT"/>
                <a:cs typeface="Arial MT"/>
              </a:rPr>
              <a:t> </a:t>
            </a:r>
            <a:r>
              <a:rPr sz="1350" spc="10" dirty="0">
                <a:latin typeface="Arial MT"/>
                <a:cs typeface="Arial MT"/>
              </a:rPr>
              <a:t>de</a:t>
            </a:r>
            <a:r>
              <a:rPr sz="1350" spc="-30" dirty="0">
                <a:latin typeface="Arial MT"/>
                <a:cs typeface="Arial MT"/>
              </a:rPr>
              <a:t> </a:t>
            </a:r>
            <a:r>
              <a:rPr sz="1350" spc="20" dirty="0">
                <a:latin typeface="Arial MT"/>
                <a:cs typeface="Arial MT"/>
              </a:rPr>
              <a:t>enfermedades</a:t>
            </a:r>
            <a:endParaRPr sz="1350" dirty="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66615" y="1626108"/>
            <a:ext cx="1985772" cy="141427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37804" y="161544"/>
            <a:ext cx="486155" cy="50444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88414" y="550240"/>
            <a:ext cx="57486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5" dirty="0">
                <a:solidFill>
                  <a:srgbClr val="001F5F"/>
                </a:solidFill>
                <a:latin typeface="Arial MT"/>
                <a:cs typeface="Arial MT"/>
              </a:rPr>
              <a:t>Tipos</a:t>
            </a:r>
            <a:r>
              <a:rPr sz="4800" b="0" spc="-2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800" b="0" dirty="0">
                <a:solidFill>
                  <a:srgbClr val="001F5F"/>
                </a:solidFill>
                <a:latin typeface="Arial MT"/>
                <a:cs typeface="Arial MT"/>
              </a:rPr>
              <a:t>de</a:t>
            </a:r>
            <a:r>
              <a:rPr sz="4800" b="0" spc="-3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4800" b="0" spc="-5" dirty="0">
                <a:solidFill>
                  <a:srgbClr val="001F5F"/>
                </a:solidFill>
                <a:latin typeface="Arial MT"/>
                <a:cs typeface="Arial MT"/>
              </a:rPr>
              <a:t>Aprendizaje</a:t>
            </a:r>
            <a:endParaRPr sz="4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28924" y="1563654"/>
            <a:ext cx="5280325" cy="348421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37804" y="265176"/>
            <a:ext cx="486155" cy="5090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93393" y="634746"/>
            <a:ext cx="45231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15" dirty="0">
                <a:latin typeface="Arial MT"/>
                <a:cs typeface="Arial MT"/>
              </a:rPr>
              <a:t>Aprendizaje</a:t>
            </a:r>
            <a:r>
              <a:rPr b="0" spc="-75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Supervisado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0245" y="1637538"/>
            <a:ext cx="8335645" cy="119570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161925">
              <a:lnSpc>
                <a:spcPts val="1900"/>
              </a:lnSpc>
              <a:spcBef>
                <a:spcPts val="175"/>
              </a:spcBef>
            </a:pPr>
            <a:r>
              <a:rPr sz="1600" spc="-15" dirty="0">
                <a:latin typeface="Arial MT"/>
                <a:cs typeface="Arial MT"/>
              </a:rPr>
              <a:t>Los </a:t>
            </a:r>
            <a:r>
              <a:rPr sz="1600" spc="-5" dirty="0">
                <a:latin typeface="Arial MT"/>
                <a:cs typeface="Arial MT"/>
              </a:rPr>
              <a:t>algoritmos de aprendizaje supervisado se entrenan usando ejemplos etiquetados, a fin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predecir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una etiqueta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base a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conjunto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características.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ts val="1910"/>
              </a:lnSpc>
              <a:spcBef>
                <a:spcPts val="1520"/>
              </a:spcBef>
            </a:pPr>
            <a:r>
              <a:rPr sz="1600" spc="-5" dirty="0">
                <a:latin typeface="Arial MT"/>
                <a:cs typeface="Arial MT"/>
              </a:rPr>
              <a:t>Si</a:t>
            </a:r>
            <a:r>
              <a:rPr sz="1600" spc="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la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etiqueta</a:t>
            </a:r>
            <a:r>
              <a:rPr sz="1600" spc="4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es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categórica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es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llamada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problema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de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clasificación,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y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si</a:t>
            </a:r>
            <a:r>
              <a:rPr sz="1600" spc="7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es</a:t>
            </a:r>
            <a:r>
              <a:rPr sz="1600" spc="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continua,</a:t>
            </a:r>
            <a:r>
              <a:rPr sz="1600" spc="7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problema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ts val="1910"/>
              </a:lnSpc>
            </a:pPr>
            <a:r>
              <a:rPr sz="1600" spc="-5" dirty="0">
                <a:latin typeface="Arial MT"/>
                <a:cs typeface="Arial MT"/>
              </a:rPr>
              <a:t>de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regresión.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40052" y="3503675"/>
            <a:ext cx="1920239" cy="972819"/>
            <a:chOff x="1976627" y="3500628"/>
            <a:chExt cx="1920239" cy="972819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77211" y="4044696"/>
              <a:ext cx="129539" cy="14020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04872" y="3869436"/>
              <a:ext cx="135636" cy="14325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73324" y="4314444"/>
              <a:ext cx="129539" cy="14020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09188" y="3855720"/>
              <a:ext cx="135636" cy="14478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044825" y="4024058"/>
              <a:ext cx="833755" cy="321945"/>
            </a:xfrm>
            <a:custGeom>
              <a:avLst/>
              <a:gdLst/>
              <a:ahLst/>
              <a:cxnLst/>
              <a:rect l="l" t="t" r="r" b="b"/>
              <a:pathLst>
                <a:path w="833754" h="321945">
                  <a:moveTo>
                    <a:pt x="0" y="0"/>
                  </a:moveTo>
                  <a:lnTo>
                    <a:pt x="61975" y="48869"/>
                  </a:lnTo>
                  <a:lnTo>
                    <a:pt x="96138" y="74269"/>
                  </a:lnTo>
                  <a:lnTo>
                    <a:pt x="127762" y="96164"/>
                  </a:lnTo>
                  <a:lnTo>
                    <a:pt x="191262" y="137210"/>
                  </a:lnTo>
                  <a:lnTo>
                    <a:pt x="245237" y="170141"/>
                  </a:lnTo>
                  <a:lnTo>
                    <a:pt x="291846" y="196507"/>
                  </a:lnTo>
                  <a:lnTo>
                    <a:pt x="333755" y="217855"/>
                  </a:lnTo>
                  <a:lnTo>
                    <a:pt x="373125" y="235724"/>
                  </a:lnTo>
                  <a:lnTo>
                    <a:pt x="412496" y="251663"/>
                  </a:lnTo>
                  <a:lnTo>
                    <a:pt x="454278" y="267233"/>
                  </a:lnTo>
                  <a:lnTo>
                    <a:pt x="506475" y="283375"/>
                  </a:lnTo>
                  <a:lnTo>
                    <a:pt x="559688" y="295313"/>
                  </a:lnTo>
                  <a:lnTo>
                    <a:pt x="611759" y="303936"/>
                  </a:lnTo>
                  <a:lnTo>
                    <a:pt x="660526" y="310095"/>
                  </a:lnTo>
                  <a:lnTo>
                    <a:pt x="740028" y="318554"/>
                  </a:lnTo>
                  <a:lnTo>
                    <a:pt x="779145" y="321792"/>
                  </a:lnTo>
                  <a:lnTo>
                    <a:pt x="804672" y="321043"/>
                  </a:lnTo>
                  <a:lnTo>
                    <a:pt x="821182" y="317601"/>
                  </a:lnTo>
                  <a:lnTo>
                    <a:pt x="833247" y="312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87980" y="3544824"/>
              <a:ext cx="129539" cy="14020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72383" y="3802380"/>
              <a:ext cx="129539" cy="13868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994915" y="3599688"/>
              <a:ext cx="1050290" cy="424815"/>
            </a:xfrm>
            <a:custGeom>
              <a:avLst/>
              <a:gdLst/>
              <a:ahLst/>
              <a:cxnLst/>
              <a:rect l="l" t="t" r="r" b="b"/>
              <a:pathLst>
                <a:path w="1050289" h="424814">
                  <a:moveTo>
                    <a:pt x="282575" y="0"/>
                  </a:moveTo>
                  <a:lnTo>
                    <a:pt x="234314" y="381"/>
                  </a:lnTo>
                  <a:lnTo>
                    <a:pt x="186816" y="3429"/>
                  </a:lnTo>
                  <a:lnTo>
                    <a:pt x="139700" y="8255"/>
                  </a:lnTo>
                  <a:lnTo>
                    <a:pt x="92963" y="14732"/>
                  </a:lnTo>
                  <a:lnTo>
                    <a:pt x="46354" y="22225"/>
                  </a:lnTo>
                  <a:lnTo>
                    <a:pt x="0" y="30226"/>
                  </a:lnTo>
                  <a:lnTo>
                    <a:pt x="1049908" y="424370"/>
                  </a:lnTo>
                  <a:lnTo>
                    <a:pt x="1037082" y="414070"/>
                  </a:lnTo>
                  <a:lnTo>
                    <a:pt x="870203" y="277495"/>
                  </a:lnTo>
                  <a:lnTo>
                    <a:pt x="826642" y="242697"/>
                  </a:lnTo>
                  <a:lnTo>
                    <a:pt x="782954" y="208788"/>
                  </a:lnTo>
                  <a:lnTo>
                    <a:pt x="739647" y="176149"/>
                  </a:lnTo>
                  <a:lnTo>
                    <a:pt x="696721" y="145542"/>
                  </a:lnTo>
                  <a:lnTo>
                    <a:pt x="654684" y="117348"/>
                  </a:lnTo>
                  <a:lnTo>
                    <a:pt x="613663" y="92202"/>
                  </a:lnTo>
                  <a:lnTo>
                    <a:pt x="574166" y="70612"/>
                  </a:lnTo>
                  <a:lnTo>
                    <a:pt x="536447" y="52959"/>
                  </a:lnTo>
                  <a:lnTo>
                    <a:pt x="483488" y="33401"/>
                  </a:lnTo>
                  <a:lnTo>
                    <a:pt x="431800" y="18796"/>
                  </a:lnTo>
                  <a:lnTo>
                    <a:pt x="381126" y="8636"/>
                  </a:lnTo>
                  <a:lnTo>
                    <a:pt x="331469" y="2540"/>
                  </a:lnTo>
                  <a:lnTo>
                    <a:pt x="2825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34184" y="4274820"/>
              <a:ext cx="131063" cy="14325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13076" y="4108704"/>
              <a:ext cx="131063" cy="14325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14827" y="4104132"/>
              <a:ext cx="135636" cy="13868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89859" y="4332732"/>
              <a:ext cx="129539" cy="14020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098291" y="3500628"/>
              <a:ext cx="131063" cy="14325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288791" y="3602736"/>
              <a:ext cx="134112" cy="14020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486911" y="3621024"/>
              <a:ext cx="134112" cy="140207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994915" y="3599688"/>
              <a:ext cx="1883410" cy="746760"/>
            </a:xfrm>
            <a:custGeom>
              <a:avLst/>
              <a:gdLst/>
              <a:ahLst/>
              <a:cxnLst/>
              <a:rect l="l" t="t" r="r" b="b"/>
              <a:pathLst>
                <a:path w="1883410" h="746760">
                  <a:moveTo>
                    <a:pt x="0" y="30226"/>
                  </a:moveTo>
                  <a:lnTo>
                    <a:pt x="46354" y="22225"/>
                  </a:lnTo>
                  <a:lnTo>
                    <a:pt x="92963" y="14732"/>
                  </a:lnTo>
                  <a:lnTo>
                    <a:pt x="139700" y="8255"/>
                  </a:lnTo>
                  <a:lnTo>
                    <a:pt x="186816" y="3429"/>
                  </a:lnTo>
                  <a:lnTo>
                    <a:pt x="234314" y="381"/>
                  </a:lnTo>
                  <a:lnTo>
                    <a:pt x="282575" y="0"/>
                  </a:lnTo>
                  <a:lnTo>
                    <a:pt x="331469" y="2540"/>
                  </a:lnTo>
                  <a:lnTo>
                    <a:pt x="381126" y="8636"/>
                  </a:lnTo>
                  <a:lnTo>
                    <a:pt x="431800" y="18796"/>
                  </a:lnTo>
                  <a:lnTo>
                    <a:pt x="483488" y="33401"/>
                  </a:lnTo>
                  <a:lnTo>
                    <a:pt x="536447" y="52959"/>
                  </a:lnTo>
                  <a:lnTo>
                    <a:pt x="574166" y="70612"/>
                  </a:lnTo>
                  <a:lnTo>
                    <a:pt x="613663" y="92202"/>
                  </a:lnTo>
                  <a:lnTo>
                    <a:pt x="654684" y="117348"/>
                  </a:lnTo>
                  <a:lnTo>
                    <a:pt x="696721" y="145542"/>
                  </a:lnTo>
                  <a:lnTo>
                    <a:pt x="739647" y="176149"/>
                  </a:lnTo>
                  <a:lnTo>
                    <a:pt x="782954" y="208788"/>
                  </a:lnTo>
                  <a:lnTo>
                    <a:pt x="826642" y="242697"/>
                  </a:lnTo>
                  <a:lnTo>
                    <a:pt x="870203" y="277495"/>
                  </a:lnTo>
                  <a:lnTo>
                    <a:pt x="913257" y="312547"/>
                  </a:lnTo>
                  <a:lnTo>
                    <a:pt x="955675" y="347370"/>
                  </a:lnTo>
                  <a:lnTo>
                    <a:pt x="996950" y="381381"/>
                  </a:lnTo>
                  <a:lnTo>
                    <a:pt x="1037082" y="414070"/>
                  </a:lnTo>
                  <a:lnTo>
                    <a:pt x="1075435" y="444868"/>
                  </a:lnTo>
                  <a:lnTo>
                    <a:pt x="1111884" y="473240"/>
                  </a:lnTo>
                  <a:lnTo>
                    <a:pt x="1146047" y="498640"/>
                  </a:lnTo>
                  <a:lnTo>
                    <a:pt x="1177670" y="520534"/>
                  </a:lnTo>
                  <a:lnTo>
                    <a:pt x="1241170" y="561581"/>
                  </a:lnTo>
                  <a:lnTo>
                    <a:pt x="1295145" y="594512"/>
                  </a:lnTo>
                  <a:lnTo>
                    <a:pt x="1341755" y="620877"/>
                  </a:lnTo>
                  <a:lnTo>
                    <a:pt x="1383664" y="642226"/>
                  </a:lnTo>
                  <a:lnTo>
                    <a:pt x="1423034" y="660095"/>
                  </a:lnTo>
                  <a:lnTo>
                    <a:pt x="1462405" y="676033"/>
                  </a:lnTo>
                  <a:lnTo>
                    <a:pt x="1504187" y="691603"/>
                  </a:lnTo>
                  <a:lnTo>
                    <a:pt x="1556384" y="707745"/>
                  </a:lnTo>
                  <a:lnTo>
                    <a:pt x="1609597" y="719683"/>
                  </a:lnTo>
                  <a:lnTo>
                    <a:pt x="1661668" y="728306"/>
                  </a:lnTo>
                  <a:lnTo>
                    <a:pt x="1710435" y="734466"/>
                  </a:lnTo>
                  <a:lnTo>
                    <a:pt x="1753870" y="739051"/>
                  </a:lnTo>
                  <a:lnTo>
                    <a:pt x="1789937" y="742924"/>
                  </a:lnTo>
                  <a:lnTo>
                    <a:pt x="1829054" y="746163"/>
                  </a:lnTo>
                  <a:lnTo>
                    <a:pt x="1854581" y="745413"/>
                  </a:lnTo>
                  <a:lnTo>
                    <a:pt x="1871091" y="741972"/>
                  </a:lnTo>
                  <a:lnTo>
                    <a:pt x="1883156" y="737209"/>
                  </a:lnTo>
                </a:path>
              </a:pathLst>
            </a:custGeom>
            <a:ln w="36576">
              <a:solidFill>
                <a:srgbClr val="2C3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object 2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900172" y="4604004"/>
            <a:ext cx="131063" cy="138684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478023" y="3364992"/>
            <a:ext cx="129539" cy="138683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459735" y="3102864"/>
            <a:ext cx="131063" cy="144780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711195" y="3293364"/>
            <a:ext cx="131063" cy="138683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999232" y="3243072"/>
            <a:ext cx="131063" cy="140207"/>
          </a:xfrm>
          <a:prstGeom prst="rect">
            <a:avLst/>
          </a:prstGeom>
        </p:spPr>
      </p:pic>
      <p:grpSp>
        <p:nvGrpSpPr>
          <p:cNvPr id="27" name="object 27"/>
          <p:cNvGrpSpPr/>
          <p:nvPr/>
        </p:nvGrpSpPr>
        <p:grpSpPr>
          <a:xfrm>
            <a:off x="3220211" y="3220212"/>
            <a:ext cx="253365" cy="306705"/>
            <a:chOff x="3220211" y="3220212"/>
            <a:chExt cx="253365" cy="306705"/>
          </a:xfrm>
        </p:grpSpPr>
        <p:pic>
          <p:nvPicPr>
            <p:cNvPr id="28" name="object 2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220211" y="3220212"/>
              <a:ext cx="131063" cy="14020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342131" y="3387852"/>
              <a:ext cx="131063" cy="138684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5274564" y="3229356"/>
            <a:ext cx="1865630" cy="1333500"/>
            <a:chOff x="5274564" y="3229356"/>
            <a:chExt cx="1865630" cy="1333500"/>
          </a:xfrm>
        </p:grpSpPr>
        <p:sp>
          <p:nvSpPr>
            <p:cNvPr id="31" name="object 31"/>
            <p:cNvSpPr/>
            <p:nvPr/>
          </p:nvSpPr>
          <p:spPr>
            <a:xfrm>
              <a:off x="5292852" y="3247644"/>
              <a:ext cx="1828800" cy="1297305"/>
            </a:xfrm>
            <a:custGeom>
              <a:avLst/>
              <a:gdLst/>
              <a:ahLst/>
              <a:cxnLst/>
              <a:rect l="l" t="t" r="r" b="b"/>
              <a:pathLst>
                <a:path w="1828800" h="1297304">
                  <a:moveTo>
                    <a:pt x="0" y="1296898"/>
                  </a:moveTo>
                  <a:lnTo>
                    <a:pt x="74422" y="1282141"/>
                  </a:lnTo>
                  <a:lnTo>
                    <a:pt x="112395" y="1273771"/>
                  </a:lnTo>
                  <a:lnTo>
                    <a:pt x="151130" y="1264196"/>
                  </a:lnTo>
                  <a:lnTo>
                    <a:pt x="191135" y="1253020"/>
                  </a:lnTo>
                  <a:lnTo>
                    <a:pt x="232537" y="1239837"/>
                  </a:lnTo>
                  <a:lnTo>
                    <a:pt x="275589" y="1224267"/>
                  </a:lnTo>
                  <a:lnTo>
                    <a:pt x="320801" y="1205890"/>
                  </a:lnTo>
                  <a:lnTo>
                    <a:pt x="368300" y="1184313"/>
                  </a:lnTo>
                  <a:lnTo>
                    <a:pt x="418338" y="1159128"/>
                  </a:lnTo>
                  <a:lnTo>
                    <a:pt x="471297" y="1129944"/>
                  </a:lnTo>
                  <a:lnTo>
                    <a:pt x="527431" y="1096365"/>
                  </a:lnTo>
                  <a:lnTo>
                    <a:pt x="586994" y="1057986"/>
                  </a:lnTo>
                  <a:lnTo>
                    <a:pt x="650367" y="1014412"/>
                  </a:lnTo>
                  <a:lnTo>
                    <a:pt x="710946" y="970330"/>
                  </a:lnTo>
                  <a:lnTo>
                    <a:pt x="742442" y="946683"/>
                  </a:lnTo>
                  <a:lnTo>
                    <a:pt x="774700" y="921994"/>
                  </a:lnTo>
                  <a:lnTo>
                    <a:pt x="807593" y="896302"/>
                  </a:lnTo>
                  <a:lnTo>
                    <a:pt x="841248" y="869670"/>
                  </a:lnTo>
                  <a:lnTo>
                    <a:pt x="875538" y="842098"/>
                  </a:lnTo>
                  <a:lnTo>
                    <a:pt x="910463" y="813650"/>
                  </a:lnTo>
                  <a:lnTo>
                    <a:pt x="946023" y="784364"/>
                  </a:lnTo>
                  <a:lnTo>
                    <a:pt x="982090" y="754252"/>
                  </a:lnTo>
                  <a:lnTo>
                    <a:pt x="1018794" y="723379"/>
                  </a:lnTo>
                  <a:lnTo>
                    <a:pt x="1056005" y="691756"/>
                  </a:lnTo>
                  <a:lnTo>
                    <a:pt x="1093724" y="659447"/>
                  </a:lnTo>
                  <a:lnTo>
                    <a:pt x="1131951" y="626490"/>
                  </a:lnTo>
                  <a:lnTo>
                    <a:pt x="1170559" y="592835"/>
                  </a:lnTo>
                  <a:lnTo>
                    <a:pt x="1209675" y="558672"/>
                  </a:lnTo>
                  <a:lnTo>
                    <a:pt x="1249172" y="523874"/>
                  </a:lnTo>
                  <a:lnTo>
                    <a:pt x="1288923" y="488695"/>
                  </a:lnTo>
                  <a:lnTo>
                    <a:pt x="1329181" y="452881"/>
                  </a:lnTo>
                  <a:lnTo>
                    <a:pt x="1369695" y="416686"/>
                  </a:lnTo>
                  <a:lnTo>
                    <a:pt x="1410462" y="380110"/>
                  </a:lnTo>
                  <a:lnTo>
                    <a:pt x="1451609" y="343153"/>
                  </a:lnTo>
                  <a:lnTo>
                    <a:pt x="1492884" y="305815"/>
                  </a:lnTo>
                  <a:lnTo>
                    <a:pt x="1534414" y="268224"/>
                  </a:lnTo>
                  <a:lnTo>
                    <a:pt x="1576070" y="230377"/>
                  </a:lnTo>
                  <a:lnTo>
                    <a:pt x="1617979" y="192404"/>
                  </a:lnTo>
                  <a:lnTo>
                    <a:pt x="1660017" y="154177"/>
                  </a:lnTo>
                  <a:lnTo>
                    <a:pt x="1702053" y="115696"/>
                  </a:lnTo>
                  <a:lnTo>
                    <a:pt x="1744218" y="77215"/>
                  </a:lnTo>
                  <a:lnTo>
                    <a:pt x="1786508" y="38607"/>
                  </a:lnTo>
                  <a:lnTo>
                    <a:pt x="1828800" y="0"/>
                  </a:lnTo>
                </a:path>
              </a:pathLst>
            </a:custGeom>
            <a:ln w="36576">
              <a:solidFill>
                <a:srgbClr val="B89F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612892" y="4108704"/>
              <a:ext cx="129539" cy="13868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558028" y="4369308"/>
              <a:ext cx="131063" cy="140208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887212" y="4337304"/>
              <a:ext cx="131063" cy="140208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887212" y="3986784"/>
              <a:ext cx="131063" cy="13868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179820" y="4017264"/>
              <a:ext cx="131063" cy="140207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144768" y="3823716"/>
              <a:ext cx="129539" cy="140208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297168" y="3634740"/>
              <a:ext cx="135636" cy="14478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477000" y="3906012"/>
              <a:ext cx="131064" cy="138684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541008" y="3468624"/>
              <a:ext cx="129540" cy="138683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644640" y="3680460"/>
              <a:ext cx="134111" cy="138684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824472" y="3319272"/>
              <a:ext cx="135635" cy="144780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800201" y="3728110"/>
            <a:ext cx="7924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5" dirty="0">
                <a:latin typeface="Arial MT"/>
                <a:cs typeface="Arial MT"/>
              </a:rPr>
              <a:t>Clasificación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202551" y="3764076"/>
            <a:ext cx="64135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30" dirty="0">
                <a:latin typeface="Arial MT"/>
                <a:cs typeface="Arial MT"/>
              </a:rPr>
              <a:t>R</a:t>
            </a:r>
            <a:r>
              <a:rPr sz="1100" spc="-50" dirty="0">
                <a:latin typeface="Arial MT"/>
                <a:cs typeface="Arial MT"/>
              </a:rPr>
              <a:t>e</a:t>
            </a:r>
            <a:r>
              <a:rPr sz="1100" spc="-5" dirty="0">
                <a:latin typeface="Arial MT"/>
                <a:cs typeface="Arial MT"/>
              </a:rPr>
              <a:t>g</a:t>
            </a:r>
            <a:r>
              <a:rPr sz="1100" spc="-10" dirty="0">
                <a:latin typeface="Arial MT"/>
                <a:cs typeface="Arial MT"/>
              </a:rPr>
              <a:t>r</a:t>
            </a:r>
            <a:r>
              <a:rPr sz="1100" spc="-50" dirty="0">
                <a:latin typeface="Arial MT"/>
                <a:cs typeface="Arial MT"/>
              </a:rPr>
              <a:t>e</a:t>
            </a:r>
            <a:r>
              <a:rPr sz="1100" spc="-25" dirty="0">
                <a:latin typeface="Arial MT"/>
                <a:cs typeface="Arial MT"/>
              </a:rPr>
              <a:t>s</a:t>
            </a:r>
            <a:r>
              <a:rPr sz="1100" spc="-10" dirty="0">
                <a:latin typeface="Arial MT"/>
                <a:cs typeface="Arial MT"/>
              </a:rPr>
              <a:t>i</a:t>
            </a:r>
            <a:r>
              <a:rPr sz="1100" spc="-15" dirty="0">
                <a:latin typeface="Arial MT"/>
                <a:cs typeface="Arial MT"/>
              </a:rPr>
              <a:t>ó</a:t>
            </a:r>
            <a:r>
              <a:rPr sz="1100" dirty="0">
                <a:latin typeface="Arial MT"/>
                <a:cs typeface="Arial MT"/>
              </a:rPr>
              <a:t>n</a:t>
            </a:r>
            <a:endParaRPr sz="1100">
              <a:latin typeface="Arial MT"/>
              <a:cs typeface="Arial MT"/>
            </a:endParaRPr>
          </a:p>
        </p:txBody>
      </p: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C2A9567B-20D4-5FBD-603A-1839AC805135}"/>
              </a:ext>
            </a:extLst>
          </p:cNvPr>
          <p:cNvCxnSpPr/>
          <p:nvPr/>
        </p:nvCxnSpPr>
        <p:spPr>
          <a:xfrm>
            <a:off x="1905000" y="3432047"/>
            <a:ext cx="1752600" cy="1040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AA9E5807-607A-F8F4-E617-619BE4243FD6}"/>
              </a:ext>
            </a:extLst>
          </p:cNvPr>
          <p:cNvCxnSpPr/>
          <p:nvPr/>
        </p:nvCxnSpPr>
        <p:spPr>
          <a:xfrm flipV="1">
            <a:off x="5105400" y="2833243"/>
            <a:ext cx="2590800" cy="1875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920</Words>
  <Application>Microsoft Office PowerPoint</Application>
  <PresentationFormat>Personalizado</PresentationFormat>
  <Paragraphs>193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Arial</vt:lpstr>
      <vt:lpstr>Arial MT</vt:lpstr>
      <vt:lpstr>Calibri</vt:lpstr>
      <vt:lpstr>Trebuchet MS</vt:lpstr>
      <vt:lpstr>Wingdings</vt:lpstr>
      <vt:lpstr>Office Theme</vt:lpstr>
      <vt:lpstr>Presentación de PowerPoint</vt:lpstr>
      <vt:lpstr>PRESENTACIONES</vt:lpstr>
      <vt:lpstr>Acerca del Machine Learning</vt:lpstr>
      <vt:lpstr>¿Qué aprenderemos?</vt:lpstr>
      <vt:lpstr>¿Qué es Machine Learning?</vt:lpstr>
      <vt:lpstr>¿Qué es Machine Learning?</vt:lpstr>
      <vt:lpstr>Aplicaciones</vt:lpstr>
      <vt:lpstr>Tipos de Aprendizaje</vt:lpstr>
      <vt:lpstr>Aprendizaje Supervisado</vt:lpstr>
      <vt:lpstr>Aprendizaje No Supervisado</vt:lpstr>
      <vt:lpstr>Aprendizaje  No Supervisado</vt:lpstr>
      <vt:lpstr>Fases de Desarrollo de un Modelo de ML</vt:lpstr>
      <vt:lpstr>Métricas de Evaluación de Clasificación</vt:lpstr>
      <vt:lpstr>Training vs Testing Metric</vt:lpstr>
      <vt:lpstr>¿Ensamblar Modelos?</vt:lpstr>
      <vt:lpstr>Métodos Ensamblados</vt:lpstr>
      <vt:lpstr>Medición de Resultados</vt:lpstr>
      <vt:lpstr>Caso Práctico  en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Soluciónlladores</dc:title>
  <dc:creator>Keven Fernandez</dc:creator>
  <cp:lastModifiedBy>Jorge Lopez</cp:lastModifiedBy>
  <cp:revision>2</cp:revision>
  <dcterms:created xsi:type="dcterms:W3CDTF">2022-11-04T08:39:51Z</dcterms:created>
  <dcterms:modified xsi:type="dcterms:W3CDTF">2022-11-04T11:03:52Z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2018-08-28T00:00:00Z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2022-11-04T00:00:00Z</vt:filetime>
  </property>
</Properties>
</file>