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82.png" ContentType="image/png"/>
  <Override PartName="/ppt/media/image81.png" ContentType="image/png"/>
  <Override PartName="/ppt/media/image80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79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44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58.png" ContentType="image/png"/>
  <Override PartName="/ppt/media/image8.png" ContentType="image/png"/>
  <Override PartName="/ppt/media/image23.png" ContentType="image/png"/>
  <Override PartName="/ppt/media/image69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28.png" ContentType="image/png"/>
  <Override PartName="/ppt/media/image35.jpeg" ContentType="image/jpe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5.png" ContentType="image/png"/>
  <Override PartName="/ppt/media/image46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</a:t>
            </a:r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estilo de título del patrón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10/05/19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6CD75AD-9AC5-4BAA-B64E-D9C52C439D2B}" type="slidenum">
              <a:rPr b="0" lang="es-CO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esquemaHaga clic para modificar el estilo de texto del patrón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10/05/19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663E166-387B-462A-BD43-BB4C306CC4E1}" type="slidenum">
              <a:rPr b="0" lang="es-CO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flask.pocoo.org/" TargetMode="Externa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python.org/downloads" TargetMode="External"/><Relationship Id="rId2" Type="http://schemas.openxmlformats.org/officeDocument/2006/relationships/hyperlink" Target="https://www.python.org/downloads" TargetMode="External"/><Relationship Id="rId3" Type="http://schemas.openxmlformats.org/officeDocument/2006/relationships/hyperlink" Target="https://www.python.org/downloads" TargetMode="External"/><Relationship Id="rId4" Type="http://schemas.openxmlformats.org/officeDocument/2006/relationships/hyperlink" Target="https://www.jetbrains.com/pycharm/" TargetMode="External"/><Relationship Id="rId5" Type="http://schemas.openxmlformats.org/officeDocument/2006/relationships/hyperlink" Target="https://www.jetbrains.com/pycharm/" TargetMode="External"/><Relationship Id="rId6" Type="http://schemas.openxmlformats.org/officeDocument/2006/relationships/hyperlink" Target="https://www.jetbrains.com/pycharm/" TargetMode="External"/><Relationship Id="rId7" Type="http://schemas.openxmlformats.org/officeDocument/2006/relationships/image" Target="../media/image42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gitlab.com/jdsancheztorres/poois3flaskpython" TargetMode="External"/><Relationship Id="rId2" Type="http://schemas.openxmlformats.org/officeDocument/2006/relationships/hyperlink" Target="https://gitlab.com/jdsancheztorres/poois3flaskpython" TargetMode="External"/><Relationship Id="rId3" Type="http://schemas.openxmlformats.org/officeDocument/2006/relationships/hyperlink" Target="https://gitlab.com/jdsancheztorres/poois3flaskpython" TargetMode="External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3640" y="1772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APLICACIÓN WEB CON FRAMEWORK FLASK Y PYTHON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ING. JOSÉ DANILO SÁNCHEZ TORRES. Msc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2" descr=""/>
          <p:cNvPicPr/>
          <p:nvPr/>
        </p:nvPicPr>
        <p:blipFill>
          <a:blip r:embed="rId1"/>
          <a:stretch/>
        </p:blipFill>
        <p:spPr>
          <a:xfrm>
            <a:off x="2699640" y="4653000"/>
            <a:ext cx="3600000" cy="202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PYTHON – Sobreescritura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196640"/>
            <a:ext cx="8229240" cy="492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1225800" y="1082160"/>
            <a:ext cx="6741720" cy="5334480"/>
          </a:xfrm>
          <a:prstGeom prst="rect">
            <a:avLst/>
          </a:prstGeom>
          <a:ln>
            <a:noFill/>
          </a:ln>
        </p:spPr>
      </p:pic>
      <p:pic>
        <p:nvPicPr>
          <p:cNvPr id="120" name="Picture 3" descr=""/>
          <p:cNvPicPr/>
          <p:nvPr/>
        </p:nvPicPr>
        <p:blipFill>
          <a:blip r:embed="rId2"/>
          <a:stretch/>
        </p:blipFill>
        <p:spPr>
          <a:xfrm>
            <a:off x="5289480" y="3364200"/>
            <a:ext cx="2666520" cy="752040"/>
          </a:xfrm>
          <a:prstGeom prst="rect">
            <a:avLst/>
          </a:prstGeom>
          <a:ln>
            <a:noFill/>
          </a:ln>
        </p:spPr>
      </p:pic>
      <p:pic>
        <p:nvPicPr>
          <p:cNvPr id="121" name="Picture 2" descr=""/>
          <p:cNvPicPr/>
          <p:nvPr/>
        </p:nvPicPr>
        <p:blipFill>
          <a:blip r:embed="rId3"/>
          <a:stretch/>
        </p:blipFill>
        <p:spPr>
          <a:xfrm>
            <a:off x="5609520" y="1700640"/>
            <a:ext cx="2026800" cy="114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PYTHON – Polimorfismo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1797480" y="1124640"/>
            <a:ext cx="5674680" cy="4037760"/>
          </a:xfrm>
          <a:prstGeom prst="rect">
            <a:avLst/>
          </a:prstGeom>
          <a:ln>
            <a:noFill/>
          </a:ln>
        </p:spPr>
      </p:pic>
      <p:pic>
        <p:nvPicPr>
          <p:cNvPr id="124" name="Picture 3" descr=""/>
          <p:cNvPicPr/>
          <p:nvPr/>
        </p:nvPicPr>
        <p:blipFill>
          <a:blip r:embed="rId2"/>
          <a:stretch/>
        </p:blipFill>
        <p:spPr>
          <a:xfrm>
            <a:off x="1043640" y="5157360"/>
            <a:ext cx="7202160" cy="1353600"/>
          </a:xfrm>
          <a:prstGeom prst="rect">
            <a:avLst/>
          </a:prstGeom>
          <a:ln>
            <a:noFill/>
          </a:ln>
        </p:spPr>
      </p:pic>
      <p:pic>
        <p:nvPicPr>
          <p:cNvPr id="125" name="Picture 2" descr=""/>
          <p:cNvPicPr/>
          <p:nvPr/>
        </p:nvPicPr>
        <p:blipFill>
          <a:blip r:embed="rId3"/>
          <a:stretch/>
        </p:blipFill>
        <p:spPr>
          <a:xfrm>
            <a:off x="6588360" y="2853000"/>
            <a:ext cx="2026800" cy="114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FLASK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Flask es un framework de fácil aprendizaje que permite desarrollar aplicaciones web de manera más sencilla. 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Posee diferentes plugins o complementos que permiten a los equipos de desarrollo facilitar el mantenimiento y la escalabilidad de este tipo de aplicaciones.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Sitio Web: </a:t>
            </a:r>
            <a:r>
              <a:rPr b="0" lang="es-CO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http://flask.pocoo.org/</a:t>
            </a: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8" name="Picture 2" descr=""/>
          <p:cNvPicPr/>
          <p:nvPr/>
        </p:nvPicPr>
        <p:blipFill>
          <a:blip r:embed="rId2"/>
          <a:stretch/>
        </p:blipFill>
        <p:spPr>
          <a:xfrm>
            <a:off x="6516360" y="4725000"/>
            <a:ext cx="1518840" cy="1800000"/>
          </a:xfrm>
          <a:prstGeom prst="rect">
            <a:avLst/>
          </a:prstGeom>
          <a:ln>
            <a:noFill/>
          </a:ln>
        </p:spPr>
      </p:pic>
      <p:pic>
        <p:nvPicPr>
          <p:cNvPr id="129" name="Picture 2" descr=""/>
          <p:cNvPicPr/>
          <p:nvPr/>
        </p:nvPicPr>
        <p:blipFill>
          <a:blip r:embed="rId3"/>
          <a:stretch/>
        </p:blipFill>
        <p:spPr>
          <a:xfrm>
            <a:off x="611640" y="404640"/>
            <a:ext cx="2026800" cy="114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FLASK – Armin Ronacher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2997000"/>
            <a:ext cx="8229240" cy="3128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1115640" y="1772640"/>
            <a:ext cx="6857640" cy="3228480"/>
          </a:xfrm>
          <a:prstGeom prst="rect">
            <a:avLst/>
          </a:prstGeom>
          <a:ln>
            <a:noFill/>
          </a:ln>
        </p:spPr>
      </p:pic>
      <p:pic>
        <p:nvPicPr>
          <p:cNvPr id="133" name="Picture 2" descr=""/>
          <p:cNvPicPr/>
          <p:nvPr/>
        </p:nvPicPr>
        <p:blipFill>
          <a:blip r:embed="rId2"/>
          <a:stretch/>
        </p:blipFill>
        <p:spPr>
          <a:xfrm>
            <a:off x="1062000" y="5157360"/>
            <a:ext cx="2026800" cy="1141560"/>
          </a:xfrm>
          <a:prstGeom prst="rect">
            <a:avLst/>
          </a:prstGeom>
          <a:ln>
            <a:noFill/>
          </a:ln>
        </p:spPr>
      </p:pic>
      <p:pic>
        <p:nvPicPr>
          <p:cNvPr id="134" name="Picture 2" descr=""/>
          <p:cNvPicPr/>
          <p:nvPr/>
        </p:nvPicPr>
        <p:blipFill>
          <a:blip r:embed="rId3"/>
          <a:stretch/>
        </p:blipFill>
        <p:spPr>
          <a:xfrm>
            <a:off x="6660360" y="5301000"/>
            <a:ext cx="1032840" cy="122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FLASK – estructura general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6516360" y="4725000"/>
            <a:ext cx="1518840" cy="1800000"/>
          </a:xfrm>
          <a:prstGeom prst="rect">
            <a:avLst/>
          </a:prstGeom>
          <a:ln>
            <a:noFill/>
          </a:ln>
        </p:spPr>
      </p:pic>
      <p:pic>
        <p:nvPicPr>
          <p:cNvPr id="137" name="Picture 2" descr=""/>
          <p:cNvPicPr/>
          <p:nvPr/>
        </p:nvPicPr>
        <p:blipFill>
          <a:blip r:embed="rId2"/>
          <a:stretch/>
        </p:blipFill>
        <p:spPr>
          <a:xfrm>
            <a:off x="2051640" y="1888200"/>
            <a:ext cx="3068640" cy="2404440"/>
          </a:xfrm>
          <a:prstGeom prst="rect">
            <a:avLst/>
          </a:prstGeom>
          <a:ln>
            <a:noFill/>
          </a:ln>
        </p:spPr>
      </p:pic>
      <p:pic>
        <p:nvPicPr>
          <p:cNvPr id="138" name="Picture 3" descr=""/>
          <p:cNvPicPr/>
          <p:nvPr/>
        </p:nvPicPr>
        <p:blipFill>
          <a:blip r:embed="rId3"/>
          <a:stretch/>
        </p:blipFill>
        <p:spPr>
          <a:xfrm>
            <a:off x="5346360" y="2133000"/>
            <a:ext cx="3264480" cy="2376000"/>
          </a:xfrm>
          <a:prstGeom prst="rect">
            <a:avLst/>
          </a:prstGeom>
          <a:ln>
            <a:noFill/>
          </a:ln>
        </p:spPr>
      </p:pic>
      <p:pic>
        <p:nvPicPr>
          <p:cNvPr id="139" name="Picture 2" descr=""/>
          <p:cNvPicPr/>
          <p:nvPr/>
        </p:nvPicPr>
        <p:blipFill>
          <a:blip r:embed="rId4"/>
          <a:stretch/>
        </p:blipFill>
        <p:spPr>
          <a:xfrm>
            <a:off x="827640" y="5297040"/>
            <a:ext cx="2026800" cy="114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FLASK – prerrequisitos de instalación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Instalación de Python(versión 3.7 recomendado) </a:t>
            </a:r>
            <a:r>
              <a:rPr b="0" lang="es-CO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</a:t>
            </a:r>
            <a:r>
              <a:rPr b="0" lang="es-CO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</a:t>
            </a:r>
            <a:r>
              <a:rPr b="0" lang="es-CO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www.python.org/downloads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Instalación de PIP(Administrador de paquetes en Python)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Instalar un editor de texto para Python o un IDE(se sugiere utilizar Pycharm edición community) .</a:t>
            </a:r>
            <a:r>
              <a:rPr b="0" lang="es-CO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</a:t>
            </a:r>
            <a:r>
              <a:rPr b="0" lang="es-CO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://www.jetbrains.com/pycharm</a:t>
            </a:r>
            <a:r>
              <a:rPr b="0" lang="es-CO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/</a:t>
            </a: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7"/>
          <a:stretch/>
        </p:blipFill>
        <p:spPr>
          <a:xfrm>
            <a:off x="6372360" y="5673960"/>
            <a:ext cx="2026800" cy="114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FLASK – Instalación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 siguientes comandos se deben ejecutar en un terminal(consola), de la siguiente manera: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CO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 install flask (</a:t>
            </a:r>
            <a:r>
              <a:rPr b="0" lang="es-CO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Instalar Flask</a:t>
            </a:r>
            <a:r>
              <a:rPr b="1" lang="es-CO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CO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 install Flask-SQLAlchemy(</a:t>
            </a:r>
            <a:r>
              <a:rPr b="0" lang="es-CO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ORM</a:t>
            </a:r>
            <a:r>
              <a:rPr b="1" lang="es-CO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CO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 install Flask-Script(</a:t>
            </a:r>
            <a:r>
              <a:rPr b="0" lang="es-CO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Scripts de gestión de aplicaciones flask </a:t>
            </a:r>
            <a:r>
              <a:rPr b="1" lang="es-CO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CO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 install Flask-Migrate(</a:t>
            </a:r>
            <a:r>
              <a:rPr b="1" i="1" lang="es-CO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migración modelo ORM a BD</a:t>
            </a:r>
            <a:r>
              <a:rPr b="1" lang="es-CO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5" name="Picture 2" descr=""/>
          <p:cNvPicPr/>
          <p:nvPr/>
        </p:nvPicPr>
        <p:blipFill>
          <a:blip r:embed="rId1"/>
          <a:stretch/>
        </p:blipFill>
        <p:spPr>
          <a:xfrm>
            <a:off x="7092360" y="4731120"/>
            <a:ext cx="1518840" cy="1800000"/>
          </a:xfrm>
          <a:prstGeom prst="rect">
            <a:avLst/>
          </a:prstGeom>
          <a:ln>
            <a:noFill/>
          </a:ln>
        </p:spPr>
      </p:pic>
      <p:pic>
        <p:nvPicPr>
          <p:cNvPr id="146" name="Picture 2" descr=""/>
          <p:cNvPicPr/>
          <p:nvPr/>
        </p:nvPicPr>
        <p:blipFill>
          <a:blip r:embed="rId2"/>
          <a:stretch/>
        </p:blipFill>
        <p:spPr>
          <a:xfrm>
            <a:off x="806760" y="5820120"/>
            <a:ext cx="1583640" cy="89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FLASK – Verificar instalación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 siguiente comando se ejecuta para validar si se encuentra instalado o no flask en una máquina: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flask --version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9" name="Picture 2" descr=""/>
          <p:cNvPicPr/>
          <p:nvPr/>
        </p:nvPicPr>
        <p:blipFill>
          <a:blip r:embed="rId1"/>
          <a:stretch/>
        </p:blipFill>
        <p:spPr>
          <a:xfrm>
            <a:off x="6516360" y="4725000"/>
            <a:ext cx="1518840" cy="1800000"/>
          </a:xfrm>
          <a:prstGeom prst="rect">
            <a:avLst/>
          </a:prstGeom>
          <a:ln>
            <a:noFill/>
          </a:ln>
        </p:spPr>
      </p:pic>
      <p:pic>
        <p:nvPicPr>
          <p:cNvPr id="150" name="Picture 2" descr=""/>
          <p:cNvPicPr/>
          <p:nvPr/>
        </p:nvPicPr>
        <p:blipFill>
          <a:blip r:embed="rId2"/>
          <a:stretch/>
        </p:blipFill>
        <p:spPr>
          <a:xfrm>
            <a:off x="179640" y="3910320"/>
            <a:ext cx="8296560" cy="961920"/>
          </a:xfrm>
          <a:prstGeom prst="rect">
            <a:avLst/>
          </a:prstGeom>
          <a:ln>
            <a:noFill/>
          </a:ln>
        </p:spPr>
      </p:pic>
      <p:pic>
        <p:nvPicPr>
          <p:cNvPr id="151" name="Picture 2" descr=""/>
          <p:cNvPicPr/>
          <p:nvPr/>
        </p:nvPicPr>
        <p:blipFill>
          <a:blip r:embed="rId3"/>
          <a:stretch/>
        </p:blipFill>
        <p:spPr>
          <a:xfrm>
            <a:off x="971640" y="5054400"/>
            <a:ext cx="2026800" cy="114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ASPECTOS CLAVES DE FLASK- revisión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1331640" y="1484640"/>
            <a:ext cx="3904920" cy="1875960"/>
          </a:xfrm>
          <a:prstGeom prst="rect">
            <a:avLst/>
          </a:prstGeom>
          <a:ln>
            <a:noFill/>
          </a:ln>
        </p:spPr>
      </p:pic>
      <p:pic>
        <p:nvPicPr>
          <p:cNvPr id="154" name="Picture 3" descr=""/>
          <p:cNvPicPr/>
          <p:nvPr/>
        </p:nvPicPr>
        <p:blipFill>
          <a:blip r:embed="rId2"/>
          <a:stretch/>
        </p:blipFill>
        <p:spPr>
          <a:xfrm>
            <a:off x="1476360" y="3789000"/>
            <a:ext cx="6190920" cy="1228320"/>
          </a:xfrm>
          <a:prstGeom prst="rect">
            <a:avLst/>
          </a:prstGeom>
          <a:ln>
            <a:noFill/>
          </a:ln>
        </p:spPr>
      </p:pic>
      <p:pic>
        <p:nvPicPr>
          <p:cNvPr id="155" name="Picture 2" descr=""/>
          <p:cNvPicPr/>
          <p:nvPr/>
        </p:nvPicPr>
        <p:blipFill>
          <a:blip r:embed="rId3"/>
          <a:stretch/>
        </p:blipFill>
        <p:spPr>
          <a:xfrm>
            <a:off x="6516360" y="4725000"/>
            <a:ext cx="1518840" cy="1800000"/>
          </a:xfrm>
          <a:prstGeom prst="rect">
            <a:avLst/>
          </a:prstGeom>
          <a:ln>
            <a:noFill/>
          </a:ln>
        </p:spPr>
      </p:pic>
      <p:pic>
        <p:nvPicPr>
          <p:cNvPr id="156" name="Picture 2" descr=""/>
          <p:cNvPicPr/>
          <p:nvPr/>
        </p:nvPicPr>
        <p:blipFill>
          <a:blip r:embed="rId4"/>
          <a:stretch/>
        </p:blipFill>
        <p:spPr>
          <a:xfrm>
            <a:off x="755640" y="5367960"/>
            <a:ext cx="2026800" cy="114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ASPECTOS CLAVES DE FLASK- Rutas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8" name="Picture 2" descr=""/>
          <p:cNvPicPr/>
          <p:nvPr/>
        </p:nvPicPr>
        <p:blipFill>
          <a:blip r:embed="rId1"/>
          <a:stretch/>
        </p:blipFill>
        <p:spPr>
          <a:xfrm>
            <a:off x="7524360" y="5351400"/>
            <a:ext cx="1002240" cy="1187640"/>
          </a:xfrm>
          <a:prstGeom prst="rect">
            <a:avLst/>
          </a:prstGeom>
          <a:ln>
            <a:noFill/>
          </a:ln>
        </p:spPr>
      </p:pic>
      <p:sp>
        <p:nvSpPr>
          <p:cNvPr id="1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 idea de Flask consiste en administrar de manera sencilla y segura la asociación de rutas a partir de un archivo principal, con extensión python(py) . 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0" name="Picture 2" descr=""/>
          <p:cNvPicPr/>
          <p:nvPr/>
        </p:nvPicPr>
        <p:blipFill>
          <a:blip r:embed="rId2"/>
          <a:stretch/>
        </p:blipFill>
        <p:spPr>
          <a:xfrm>
            <a:off x="1187640" y="3830760"/>
            <a:ext cx="6516000" cy="1781640"/>
          </a:xfrm>
          <a:prstGeom prst="rect">
            <a:avLst/>
          </a:prstGeom>
          <a:ln>
            <a:noFill/>
          </a:ln>
        </p:spPr>
      </p:pic>
      <p:pic>
        <p:nvPicPr>
          <p:cNvPr id="161" name="Picture 2" descr=""/>
          <p:cNvPicPr/>
          <p:nvPr/>
        </p:nvPicPr>
        <p:blipFill>
          <a:blip r:embed="rId3"/>
          <a:stretch/>
        </p:blipFill>
        <p:spPr>
          <a:xfrm>
            <a:off x="611640" y="5612760"/>
            <a:ext cx="2026800" cy="114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376092"/>
              </a:buClr>
              <a:buFont typeface="Calibri"/>
              <a:buAutoNum type="arabicPeriod"/>
            </a:pPr>
            <a:r>
              <a:rPr b="1" lang="es-CO" sz="36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376092"/>
              </a:buClr>
              <a:buFont typeface="Calibri"/>
              <a:buAutoNum type="arabicPeriod"/>
            </a:pPr>
            <a:r>
              <a:rPr b="1" lang="es-CO" sz="36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FLASK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376092"/>
              </a:buClr>
              <a:buFont typeface="Calibri"/>
              <a:buAutoNum type="arabicPeriod"/>
            </a:pPr>
            <a:r>
              <a:rPr b="1" lang="es-CO" sz="36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ASPECTOS CLAVES DE FLASK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376092"/>
              </a:buClr>
              <a:buFont typeface="Calibri"/>
              <a:buAutoNum type="arabicPeriod"/>
            </a:pPr>
            <a:r>
              <a:rPr b="1" lang="es-CO" sz="36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EJEMPLO PROTOTIPO APLICACIÓN WEB 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3" name="Picture 2" descr=""/>
          <p:cNvPicPr/>
          <p:nvPr/>
        </p:nvPicPr>
        <p:blipFill>
          <a:blip r:embed="rId1"/>
          <a:stretch/>
        </p:blipFill>
        <p:spPr>
          <a:xfrm>
            <a:off x="2699640" y="4797000"/>
            <a:ext cx="3067560" cy="17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ASPECTOS CLAVES DE FLASK– Rutas(2)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 usuario al digitar una ruta en el navegador ejecuta una función, que se encuentra definida en la línea siguiente a la definición del  decorador de la aplicación (es decir, con el  nombre de la aplicación iniciando con el símbolo @)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2520" y="4609440"/>
            <a:ext cx="9018000" cy="1317960"/>
          </a:xfrm>
          <a:prstGeom prst="rect">
            <a:avLst/>
          </a:prstGeom>
          <a:ln>
            <a:noFill/>
          </a:ln>
        </p:spPr>
      </p:pic>
      <p:pic>
        <p:nvPicPr>
          <p:cNvPr id="165" name="Picture 2" descr=""/>
          <p:cNvPicPr/>
          <p:nvPr/>
        </p:nvPicPr>
        <p:blipFill>
          <a:blip r:embed="rId2"/>
          <a:stretch/>
        </p:blipFill>
        <p:spPr>
          <a:xfrm>
            <a:off x="6804360" y="980640"/>
            <a:ext cx="1387800" cy="78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ASPECTOS CLAVES DE FLASK – JINJA2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6948360" y="3066480"/>
            <a:ext cx="1518840" cy="1800000"/>
          </a:xfrm>
          <a:prstGeom prst="rect">
            <a:avLst/>
          </a:prstGeom>
          <a:ln>
            <a:noFill/>
          </a:ln>
        </p:spPr>
      </p:pic>
      <p:pic>
        <p:nvPicPr>
          <p:cNvPr id="168" name="Picture 2" descr=""/>
          <p:cNvPicPr/>
          <p:nvPr/>
        </p:nvPicPr>
        <p:blipFill>
          <a:blip r:embed="rId2"/>
          <a:stretch/>
        </p:blipFill>
        <p:spPr>
          <a:xfrm>
            <a:off x="644400" y="3249720"/>
            <a:ext cx="1714320" cy="1618920"/>
          </a:xfrm>
          <a:prstGeom prst="rect">
            <a:avLst/>
          </a:prstGeom>
          <a:ln>
            <a:noFill/>
          </a:ln>
        </p:spPr>
      </p:pic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Motor de plantillas utilizado para la publicación de contenido dinámico con HTML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0" name="Picture 3" descr=""/>
          <p:cNvPicPr/>
          <p:nvPr/>
        </p:nvPicPr>
        <p:blipFill>
          <a:blip r:embed="rId3"/>
          <a:stretch/>
        </p:blipFill>
        <p:spPr>
          <a:xfrm>
            <a:off x="2483640" y="2538360"/>
            <a:ext cx="4120560" cy="4224960"/>
          </a:xfrm>
          <a:prstGeom prst="rect">
            <a:avLst/>
          </a:prstGeom>
          <a:ln>
            <a:noFill/>
          </a:ln>
        </p:spPr>
      </p:pic>
      <p:pic>
        <p:nvPicPr>
          <p:cNvPr id="171" name="Picture 2" descr=""/>
          <p:cNvPicPr/>
          <p:nvPr/>
        </p:nvPicPr>
        <p:blipFill>
          <a:blip r:embed="rId4"/>
          <a:stretch/>
        </p:blipFill>
        <p:spPr>
          <a:xfrm>
            <a:off x="644400" y="5733360"/>
            <a:ext cx="1367640" cy="77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ASPECTOS CLAVES DE FLASK – JINJA2(2) - Sintaxis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7802280" y="5234400"/>
            <a:ext cx="1154160" cy="1367640"/>
          </a:xfrm>
          <a:prstGeom prst="rect">
            <a:avLst/>
          </a:prstGeom>
          <a:ln>
            <a:noFill/>
          </a:ln>
        </p:spPr>
      </p:pic>
      <p:pic>
        <p:nvPicPr>
          <p:cNvPr id="174" name="Picture 2" descr=""/>
          <p:cNvPicPr/>
          <p:nvPr/>
        </p:nvPicPr>
        <p:blipFill>
          <a:blip r:embed="rId2"/>
          <a:stretch/>
        </p:blipFill>
        <p:spPr>
          <a:xfrm>
            <a:off x="6850800" y="1347480"/>
            <a:ext cx="1714320" cy="1618920"/>
          </a:xfrm>
          <a:prstGeom prst="rect">
            <a:avLst/>
          </a:prstGeom>
          <a:ln>
            <a:noFill/>
          </a:ln>
        </p:spPr>
      </p:pic>
      <p:sp>
        <p:nvSpPr>
          <p:cNvPr id="17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Expresiones: {{&lt;expresion&gt;}}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Declaraciones: {% &lt;declaración&gt; %}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Comentarios: {# &lt;comentario&gt; #}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Bloques: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{% block &lt;nombre&gt; %} ... ... {% endblock% }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Herencia de plantillas: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{% extends '&lt;ruta de la platilla de origen&gt;' %}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6" name="Picture 2" descr=""/>
          <p:cNvPicPr/>
          <p:nvPr/>
        </p:nvPicPr>
        <p:blipFill>
          <a:blip r:embed="rId3"/>
          <a:stretch/>
        </p:blipFill>
        <p:spPr>
          <a:xfrm>
            <a:off x="1043640" y="5918400"/>
            <a:ext cx="1387800" cy="78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74680"/>
            <a:ext cx="8229240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EJEMPLO PROTOTIPO APLICACIÓN WEB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67640" y="1052640"/>
            <a:ext cx="8229240" cy="5029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2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url: </a:t>
            </a:r>
            <a:r>
              <a:rPr b="0" lang="es-CO" sz="2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ttps</a:t>
            </a:r>
            <a:r>
              <a:rPr b="0" lang="es-CO" sz="2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</a:t>
            </a:r>
            <a:r>
              <a:rPr b="0" lang="es-CO" sz="2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gitlab.com/jdsancheztorres/poois3flaskpython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9" name="Picture 3" descr=""/>
          <p:cNvPicPr/>
          <p:nvPr/>
        </p:nvPicPr>
        <p:blipFill>
          <a:blip r:embed="rId4"/>
          <a:stretch/>
        </p:blipFill>
        <p:spPr>
          <a:xfrm>
            <a:off x="2699640" y="2064600"/>
            <a:ext cx="3780360" cy="4559400"/>
          </a:xfrm>
          <a:prstGeom prst="rect">
            <a:avLst/>
          </a:prstGeom>
          <a:ln>
            <a:noFill/>
          </a:ln>
        </p:spPr>
      </p:pic>
      <p:pic>
        <p:nvPicPr>
          <p:cNvPr id="180" name="Picture 2" descr=""/>
          <p:cNvPicPr/>
          <p:nvPr/>
        </p:nvPicPr>
        <p:blipFill>
          <a:blip r:embed="rId5"/>
          <a:stretch/>
        </p:blipFill>
        <p:spPr>
          <a:xfrm>
            <a:off x="395640" y="2709000"/>
            <a:ext cx="1533600" cy="86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EJEMPLO PROTOTIPO APLICACIÓN WEB– pagina de inicio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3" name="Picture 2" descr=""/>
          <p:cNvPicPr/>
          <p:nvPr/>
        </p:nvPicPr>
        <p:blipFill>
          <a:blip r:embed="rId1"/>
          <a:stretch/>
        </p:blipFill>
        <p:spPr>
          <a:xfrm>
            <a:off x="239040" y="1700640"/>
            <a:ext cx="8842320" cy="4346280"/>
          </a:xfrm>
          <a:prstGeom prst="rect">
            <a:avLst/>
          </a:prstGeom>
          <a:ln>
            <a:noFill/>
          </a:ln>
        </p:spPr>
      </p:pic>
      <p:pic>
        <p:nvPicPr>
          <p:cNvPr id="184" name="Picture 2" descr=""/>
          <p:cNvPicPr/>
          <p:nvPr/>
        </p:nvPicPr>
        <p:blipFill>
          <a:blip r:embed="rId2"/>
          <a:stretch/>
        </p:blipFill>
        <p:spPr>
          <a:xfrm>
            <a:off x="7092360" y="974880"/>
            <a:ext cx="1278000" cy="7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EJEMPLO PROTOTIPO APLICACIÓN WEB – crear un registro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6" name="Picture 2" descr=""/>
          <p:cNvPicPr/>
          <p:nvPr/>
        </p:nvPicPr>
        <p:blipFill>
          <a:blip r:embed="rId1"/>
          <a:stretch/>
        </p:blipFill>
        <p:spPr>
          <a:xfrm>
            <a:off x="395640" y="1700640"/>
            <a:ext cx="8371440" cy="3612240"/>
          </a:xfrm>
          <a:prstGeom prst="rect">
            <a:avLst/>
          </a:prstGeom>
          <a:ln>
            <a:noFill/>
          </a:ln>
        </p:spPr>
      </p:pic>
      <p:sp>
        <p:nvSpPr>
          <p:cNvPr id="1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8" name="Picture 2" descr=""/>
          <p:cNvPicPr/>
          <p:nvPr/>
        </p:nvPicPr>
        <p:blipFill>
          <a:blip r:embed="rId2"/>
          <a:stretch/>
        </p:blipFill>
        <p:spPr>
          <a:xfrm>
            <a:off x="1259640" y="5157360"/>
            <a:ext cx="1522800" cy="85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EJEMPLO PROTOTIPO APLICACIÓN WEB – visualizar registro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0" name="Picture 2" descr=""/>
          <p:cNvPicPr/>
          <p:nvPr/>
        </p:nvPicPr>
        <p:blipFill>
          <a:blip r:embed="rId1"/>
          <a:stretch/>
        </p:blipFill>
        <p:spPr>
          <a:xfrm>
            <a:off x="20880" y="1556640"/>
            <a:ext cx="9134280" cy="4609800"/>
          </a:xfrm>
          <a:prstGeom prst="rect">
            <a:avLst/>
          </a:prstGeom>
          <a:ln>
            <a:noFill/>
          </a:ln>
        </p:spPr>
      </p:pic>
      <p:sp>
        <p:nvSpPr>
          <p:cNvPr id="1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2" name="Picture 2" descr=""/>
          <p:cNvPicPr/>
          <p:nvPr/>
        </p:nvPicPr>
        <p:blipFill>
          <a:blip r:embed="rId2"/>
          <a:stretch/>
        </p:blipFill>
        <p:spPr>
          <a:xfrm>
            <a:off x="6228360" y="5517360"/>
            <a:ext cx="1515600" cy="85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EJEMPLO PROTOTIPO APLICACIÓN WEB – actualizar registro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5" name="Picture 3" descr=""/>
          <p:cNvPicPr/>
          <p:nvPr/>
        </p:nvPicPr>
        <p:blipFill>
          <a:blip r:embed="rId1"/>
          <a:stretch/>
        </p:blipFill>
        <p:spPr>
          <a:xfrm>
            <a:off x="35640" y="2133000"/>
            <a:ext cx="8942040" cy="3456000"/>
          </a:xfrm>
          <a:prstGeom prst="rect">
            <a:avLst/>
          </a:prstGeom>
          <a:ln>
            <a:noFill/>
          </a:ln>
        </p:spPr>
      </p:pic>
      <p:pic>
        <p:nvPicPr>
          <p:cNvPr id="196" name="Picture 2" descr=""/>
          <p:cNvPicPr/>
          <p:nvPr/>
        </p:nvPicPr>
        <p:blipFill>
          <a:blip r:embed="rId2"/>
          <a:stretch/>
        </p:blipFill>
        <p:spPr>
          <a:xfrm>
            <a:off x="3493080" y="5589360"/>
            <a:ext cx="2026800" cy="114156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EJEMPLO PROTOTIPO APLICACIÓN WEB – actualizar registro (2)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9" name="Picture 2" descr=""/>
          <p:cNvPicPr/>
          <p:nvPr/>
        </p:nvPicPr>
        <p:blipFill>
          <a:blip r:embed="rId1"/>
          <a:stretch/>
        </p:blipFill>
        <p:spPr>
          <a:xfrm>
            <a:off x="107640" y="1700640"/>
            <a:ext cx="8797680" cy="4308120"/>
          </a:xfrm>
          <a:prstGeom prst="rect">
            <a:avLst/>
          </a:prstGeom>
          <a:ln>
            <a:noFill/>
          </a:ln>
        </p:spPr>
      </p:pic>
      <p:pic>
        <p:nvPicPr>
          <p:cNvPr id="200" name="Picture 2" descr=""/>
          <p:cNvPicPr/>
          <p:nvPr/>
        </p:nvPicPr>
        <p:blipFill>
          <a:blip r:embed="rId2"/>
          <a:stretch/>
        </p:blipFill>
        <p:spPr>
          <a:xfrm>
            <a:off x="3493080" y="5438160"/>
            <a:ext cx="2026800" cy="114156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EJEMPLO PROTOTIPO APLICACIÓN WEB – eliminar registro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3" name="Picture 2" descr=""/>
          <p:cNvPicPr/>
          <p:nvPr/>
        </p:nvPicPr>
        <p:blipFill>
          <a:blip r:embed="rId1"/>
          <a:stretch/>
        </p:blipFill>
        <p:spPr>
          <a:xfrm>
            <a:off x="467640" y="2016720"/>
            <a:ext cx="8028000" cy="3307320"/>
          </a:xfrm>
          <a:prstGeom prst="rect">
            <a:avLst/>
          </a:prstGeom>
          <a:ln>
            <a:noFill/>
          </a:ln>
        </p:spPr>
      </p:pic>
      <p:pic>
        <p:nvPicPr>
          <p:cNvPr id="204" name="Picture 2" descr=""/>
          <p:cNvPicPr/>
          <p:nvPr/>
        </p:nvPicPr>
        <p:blipFill>
          <a:blip r:embed="rId2"/>
          <a:stretch/>
        </p:blipFill>
        <p:spPr>
          <a:xfrm>
            <a:off x="1043640" y="5013000"/>
            <a:ext cx="2026800" cy="114156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PYTHON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Lenguaje de programación multiplataforma y multiparadigma.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Cuenta con licencia libre(BSD).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utilizado en algunas aplicaciones tales como en diferentes campos tales como grandes volúmenes de datos (Big data), matemáticas (ejecución de procesos) y videojuegos.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>
            <a:off x="5220000" y="5805360"/>
            <a:ext cx="2666520" cy="752040"/>
          </a:xfrm>
          <a:prstGeom prst="rect">
            <a:avLst/>
          </a:prstGeom>
          <a:ln>
            <a:noFill/>
          </a:ln>
        </p:spPr>
      </p:pic>
      <p:pic>
        <p:nvPicPr>
          <p:cNvPr id="87" name="Picture 2" descr=""/>
          <p:cNvPicPr/>
          <p:nvPr/>
        </p:nvPicPr>
        <p:blipFill>
          <a:blip r:embed="rId2"/>
          <a:stretch/>
        </p:blipFill>
        <p:spPr>
          <a:xfrm>
            <a:off x="899640" y="5610600"/>
            <a:ext cx="2026800" cy="114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EJEMPLO PROTOTIPO APLICACIÓN WEB – eliminar registro (2)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1"/>
          <a:stretch/>
        </p:blipFill>
        <p:spPr>
          <a:xfrm>
            <a:off x="107640" y="1889640"/>
            <a:ext cx="8777880" cy="3535920"/>
          </a:xfrm>
          <a:prstGeom prst="rect">
            <a:avLst/>
          </a:prstGeom>
          <a:ln>
            <a:noFill/>
          </a:ln>
        </p:spPr>
      </p:pic>
      <p:pic>
        <p:nvPicPr>
          <p:cNvPr id="208" name="Picture 2" descr=""/>
          <p:cNvPicPr/>
          <p:nvPr/>
        </p:nvPicPr>
        <p:blipFill>
          <a:blip r:embed="rId2"/>
          <a:stretch/>
        </p:blipFill>
        <p:spPr>
          <a:xfrm>
            <a:off x="3564000" y="5085360"/>
            <a:ext cx="2026800" cy="114156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EJEMPLO PROTOTIPO APLICACIÓN WEB – eliminar registro (2)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11" name="Picture 2" descr=""/>
          <p:cNvPicPr/>
          <p:nvPr/>
        </p:nvPicPr>
        <p:blipFill>
          <a:blip r:embed="rId1"/>
          <a:stretch/>
        </p:blipFill>
        <p:spPr>
          <a:xfrm>
            <a:off x="107640" y="1889640"/>
            <a:ext cx="8777880" cy="3535920"/>
          </a:xfrm>
          <a:prstGeom prst="rect">
            <a:avLst/>
          </a:prstGeom>
          <a:ln>
            <a:noFill/>
          </a:ln>
        </p:spPr>
      </p:pic>
      <p:pic>
        <p:nvPicPr>
          <p:cNvPr id="212" name="Picture 2" descr=""/>
          <p:cNvPicPr/>
          <p:nvPr/>
        </p:nvPicPr>
        <p:blipFill>
          <a:blip r:embed="rId2"/>
          <a:stretch/>
        </p:blipFill>
        <p:spPr>
          <a:xfrm>
            <a:off x="3708000" y="5085360"/>
            <a:ext cx="2026800" cy="114156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s-CO" sz="96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Muchísimas gracias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15" name="Picture 2" descr=""/>
          <p:cNvPicPr/>
          <p:nvPr/>
        </p:nvPicPr>
        <p:blipFill>
          <a:blip r:embed="rId1"/>
          <a:stretch/>
        </p:blipFill>
        <p:spPr>
          <a:xfrm>
            <a:off x="3132000" y="4725000"/>
            <a:ext cx="3035160" cy="17096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PYTHON – Guido Van Rossum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95640" y="3501000"/>
            <a:ext cx="8229240" cy="3056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5220000" y="5805360"/>
            <a:ext cx="2666520" cy="752040"/>
          </a:xfrm>
          <a:prstGeom prst="rect">
            <a:avLst/>
          </a:prstGeom>
          <a:ln>
            <a:noFill/>
          </a:ln>
        </p:spPr>
      </p:pic>
      <p:pic>
        <p:nvPicPr>
          <p:cNvPr id="91" name="Picture 2" descr=""/>
          <p:cNvPicPr/>
          <p:nvPr/>
        </p:nvPicPr>
        <p:blipFill>
          <a:blip r:embed="rId2"/>
          <a:stretch/>
        </p:blipFill>
        <p:spPr>
          <a:xfrm>
            <a:off x="899640" y="5610600"/>
            <a:ext cx="2026800" cy="1141560"/>
          </a:xfrm>
          <a:prstGeom prst="rect">
            <a:avLst/>
          </a:prstGeom>
          <a:ln>
            <a:noFill/>
          </a:ln>
        </p:spPr>
      </p:pic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1043640" y="1269360"/>
            <a:ext cx="6418440" cy="430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PYTHON - Sintaxis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se manejan llaves de apertura y de cierre.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se utiliza el punto y coma.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924120" y="2842200"/>
            <a:ext cx="7658280" cy="3312000"/>
          </a:xfrm>
          <a:prstGeom prst="rect">
            <a:avLst/>
          </a:prstGeom>
          <a:ln>
            <a:noFill/>
          </a:ln>
        </p:spPr>
      </p:pic>
      <p:pic>
        <p:nvPicPr>
          <p:cNvPr id="96" name="Picture 3" descr=""/>
          <p:cNvPicPr/>
          <p:nvPr/>
        </p:nvPicPr>
        <p:blipFill>
          <a:blip r:embed="rId2"/>
          <a:stretch/>
        </p:blipFill>
        <p:spPr>
          <a:xfrm>
            <a:off x="5652000" y="5910840"/>
            <a:ext cx="2666520" cy="752040"/>
          </a:xfrm>
          <a:prstGeom prst="rect">
            <a:avLst/>
          </a:prstGeom>
          <a:ln>
            <a:noFill/>
          </a:ln>
        </p:spPr>
      </p:pic>
      <p:pic>
        <p:nvPicPr>
          <p:cNvPr id="97" name="Picture 2" descr=""/>
          <p:cNvPicPr/>
          <p:nvPr/>
        </p:nvPicPr>
        <p:blipFill>
          <a:blip r:embed="rId3"/>
          <a:stretch/>
        </p:blipFill>
        <p:spPr>
          <a:xfrm>
            <a:off x="611640" y="5716080"/>
            <a:ext cx="2026800" cy="114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PYTHON – Clase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Las variables emplean asignación dinámica.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755640" y="2205000"/>
            <a:ext cx="7762680" cy="4142880"/>
          </a:xfrm>
          <a:prstGeom prst="rect">
            <a:avLst/>
          </a:prstGeom>
          <a:ln>
            <a:noFill/>
          </a:ln>
        </p:spPr>
      </p:pic>
      <p:pic>
        <p:nvPicPr>
          <p:cNvPr id="101" name="Picture 3" descr=""/>
          <p:cNvPicPr/>
          <p:nvPr/>
        </p:nvPicPr>
        <p:blipFill>
          <a:blip r:embed="rId2"/>
          <a:stretch/>
        </p:blipFill>
        <p:spPr>
          <a:xfrm>
            <a:off x="5004000" y="3524040"/>
            <a:ext cx="2666520" cy="752040"/>
          </a:xfrm>
          <a:prstGeom prst="rect">
            <a:avLst/>
          </a:prstGeom>
          <a:ln>
            <a:noFill/>
          </a:ln>
        </p:spPr>
      </p:pic>
      <p:pic>
        <p:nvPicPr>
          <p:cNvPr id="102" name="Picture 2" descr=""/>
          <p:cNvPicPr/>
          <p:nvPr/>
        </p:nvPicPr>
        <p:blipFill>
          <a:blip r:embed="rId3"/>
          <a:stretch/>
        </p:blipFill>
        <p:spPr>
          <a:xfrm>
            <a:off x="5220000" y="4725000"/>
            <a:ext cx="2026800" cy="114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PYTHON – Instancia Clase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5" name="Picture 3" descr=""/>
          <p:cNvPicPr/>
          <p:nvPr/>
        </p:nvPicPr>
        <p:blipFill>
          <a:blip r:embed="rId1"/>
          <a:stretch/>
        </p:blipFill>
        <p:spPr>
          <a:xfrm>
            <a:off x="5868000" y="5942880"/>
            <a:ext cx="2666520" cy="752040"/>
          </a:xfrm>
          <a:prstGeom prst="rect">
            <a:avLst/>
          </a:prstGeom>
          <a:ln>
            <a:noFill/>
          </a:ln>
        </p:spPr>
      </p:pic>
      <p:pic>
        <p:nvPicPr>
          <p:cNvPr id="106" name="Picture 3" descr=""/>
          <p:cNvPicPr/>
          <p:nvPr/>
        </p:nvPicPr>
        <p:blipFill>
          <a:blip r:embed="rId2"/>
          <a:stretch/>
        </p:blipFill>
        <p:spPr>
          <a:xfrm>
            <a:off x="1619640" y="1628640"/>
            <a:ext cx="6022440" cy="4104000"/>
          </a:xfrm>
          <a:prstGeom prst="rect">
            <a:avLst/>
          </a:prstGeom>
          <a:ln>
            <a:noFill/>
          </a:ln>
        </p:spPr>
      </p:pic>
      <p:pic>
        <p:nvPicPr>
          <p:cNvPr id="107" name="Picture 2" descr=""/>
          <p:cNvPicPr/>
          <p:nvPr/>
        </p:nvPicPr>
        <p:blipFill>
          <a:blip r:embed="rId3"/>
          <a:stretch/>
        </p:blipFill>
        <p:spPr>
          <a:xfrm>
            <a:off x="611640" y="5559840"/>
            <a:ext cx="2026800" cy="114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PYTHON – Herencia simple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9" name="Picture 3" descr=""/>
          <p:cNvPicPr/>
          <p:nvPr/>
        </p:nvPicPr>
        <p:blipFill>
          <a:blip r:embed="rId1"/>
          <a:stretch/>
        </p:blipFill>
        <p:spPr>
          <a:xfrm>
            <a:off x="395640" y="1340640"/>
            <a:ext cx="8099640" cy="4859640"/>
          </a:xfrm>
          <a:prstGeom prst="rect">
            <a:avLst/>
          </a:prstGeom>
          <a:ln>
            <a:noFill/>
          </a:ln>
        </p:spPr>
      </p:pic>
      <p:pic>
        <p:nvPicPr>
          <p:cNvPr id="110" name="Picture 3" descr=""/>
          <p:cNvPicPr/>
          <p:nvPr/>
        </p:nvPicPr>
        <p:blipFill>
          <a:blip r:embed="rId2"/>
          <a:stretch/>
        </p:blipFill>
        <p:spPr>
          <a:xfrm>
            <a:off x="6337440" y="3610080"/>
            <a:ext cx="2666520" cy="752040"/>
          </a:xfrm>
          <a:prstGeom prst="rect">
            <a:avLst/>
          </a:prstGeom>
          <a:ln>
            <a:noFill/>
          </a:ln>
        </p:spPr>
      </p:pic>
      <p:pic>
        <p:nvPicPr>
          <p:cNvPr id="111" name="Picture 2" descr=""/>
          <p:cNvPicPr/>
          <p:nvPr/>
        </p:nvPicPr>
        <p:blipFill>
          <a:blip r:embed="rId3"/>
          <a:stretch/>
        </p:blipFill>
        <p:spPr>
          <a:xfrm>
            <a:off x="6444360" y="1340640"/>
            <a:ext cx="2026800" cy="114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PYTHON – Herencia múltiple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196640"/>
            <a:ext cx="8229240" cy="492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1115640" y="1130400"/>
            <a:ext cx="5221440" cy="5561280"/>
          </a:xfrm>
          <a:prstGeom prst="rect">
            <a:avLst/>
          </a:prstGeom>
          <a:ln>
            <a:noFill/>
          </a:ln>
        </p:spPr>
      </p:pic>
      <p:pic>
        <p:nvPicPr>
          <p:cNvPr id="115" name="Picture 3" descr=""/>
          <p:cNvPicPr/>
          <p:nvPr/>
        </p:nvPicPr>
        <p:blipFill>
          <a:blip r:embed="rId2"/>
          <a:stretch/>
        </p:blipFill>
        <p:spPr>
          <a:xfrm>
            <a:off x="6337440" y="3610080"/>
            <a:ext cx="2666520" cy="752040"/>
          </a:xfrm>
          <a:prstGeom prst="rect">
            <a:avLst/>
          </a:prstGeom>
          <a:ln>
            <a:noFill/>
          </a:ln>
        </p:spPr>
      </p:pic>
      <p:pic>
        <p:nvPicPr>
          <p:cNvPr id="116" name="Picture 2" descr=""/>
          <p:cNvPicPr/>
          <p:nvPr/>
        </p:nvPicPr>
        <p:blipFill>
          <a:blip r:embed="rId3"/>
          <a:stretch/>
        </p:blipFill>
        <p:spPr>
          <a:xfrm>
            <a:off x="6312240" y="1772640"/>
            <a:ext cx="2026800" cy="114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</TotalTime>
  <Application>LibreOffice/5.1.6.2$Linux_X86_64 LibreOffice_project/10m0$Build-2</Application>
  <Words>592</Words>
  <Paragraphs>68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2019-05-04T22:53:24Z</dcterms:created>
  <dc:creator>JoseDanilo</dc:creator>
  <dc:description/>
  <dc:language>es-CO</dc:language>
  <cp:lastModifiedBy/>
  <dcterms:modified xsi:type="dcterms:W3CDTF">2019-05-10T10:21:28Z</dcterms:modified>
  <cp:revision>158</cp:revision>
  <dc:subject/>
  <dc:title>APLICACIÓN WEB CON FRAMEWORK FLASK Y PYTHON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32</vt:i4>
  </property>
</Properties>
</file>