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4818-8C80-4B33-94AF-CE55D153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E6D17-1902-4DA1-851C-F898C1DA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E33B-8FF6-4EC0-BB72-FB1F8305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2145-41AF-45B6-A716-D3E95C3C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FD0F-B0CA-47F0-9725-34B9D12B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3F4D-A31D-452C-ACCA-2C06EB11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91F8-B85C-452F-B022-33FFB094A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6D80-15E4-4E6B-8FEB-BAF666CE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F9AD-F530-4560-A990-5F547AB0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CE1-0356-4A31-8B55-275FFD0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CED66-81DB-45AD-A976-45EFEAA74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17607-5585-44D5-AF92-F2A934C9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826E-3C6B-4D13-89BA-BB2FC7F5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A957-EDA7-428C-8E35-3285F86D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A85C-4514-42AB-BD95-B8BF08BC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6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E40D-3540-4F6F-88CF-169FB68A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6646-1561-4576-B3C3-64C732F9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6611-6193-4B46-891E-91554DF7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AB07-7359-4BBF-9E0C-C37704C9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5E96-8F32-48B7-94D8-762B3D9F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1179-BD45-4A54-9027-73528E82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2227-641F-48B8-B52E-3E683578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2D59-86BE-48DE-8B68-AA14CC3B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5946-6367-439E-A7C9-9C35B342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53CC-431A-462F-9A6B-599B7F2E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9E8-B9B0-4961-9542-66AE719D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1D4D-88FE-4F33-A520-A7DE76C92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03719-9589-4C45-95D5-831EC639D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948D-614D-467C-B64E-BE51854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57F4-EF16-4FBD-B806-483CDD9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8F836-B14B-4F9B-9C7F-E6B6E3C9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134D-4592-4D14-B8BD-AD381F2F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2498-BFF2-482D-AFEC-5FD1392D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90761-276A-4BF0-B6A8-38469963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C9E37-E938-4516-B4A3-02D3BB2F6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66450-01B4-4128-AA12-44743B65B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B91B1-13A8-45FF-975B-8A7B5E97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7E640-C96E-424D-B01F-81F377AA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2A888-D0FA-4795-92A0-9C56131D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98D5-6959-4D2A-921B-E7072E09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03B0E-82BB-47E6-B1F1-420CC117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EEA46-C2D1-49FB-9249-9A2D9151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27356-0960-4EE9-A9D2-0AD8D286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4EF92-19FD-44A2-A919-9A5EB2AC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95900-52F5-4E12-AF76-B774EDF4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69312-439B-438E-8257-3DD15F32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5012-B7C8-4FBE-8FC7-C14F0FC7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F24B-A0FE-414B-897C-66EFD8C8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654DB-19AD-4E94-8C50-86D824ED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4A37-64AD-4FEE-8CAF-3035100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96B4B-DAE5-4B30-B89C-D5539DF9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0D4EA-1C20-4A41-8FD9-BE3EBE5F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E19-ED5F-4ACA-99F3-891A4852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2144A-B462-4BCB-B52F-5B1E5E1FA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59A2-713F-4907-8BAB-89717F79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0A38-FCAB-490C-87C1-D503C2F6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A857E-2832-4F0A-A26D-842A8F2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A176-D056-4114-A328-BD97C250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B16F2-5194-43CB-AFBF-48328646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8081F-040F-46BC-8B7A-570EF469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D79A-1347-4B93-86DB-8A9312534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FE85-95CD-40DC-BFF3-BE62C2A435E5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12FA-59BF-4D16-88DA-207496E39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76C7-55C6-49DF-8120-FDBB36215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0789-3AD8-47DA-9CDD-93DF1452A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Housing Prices Affected by Natural Disasters?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017B-6554-4A2A-AA6A-304E24BA3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Diana, Lee &amp; Jordan</a:t>
            </a:r>
          </a:p>
        </p:txBody>
      </p:sp>
    </p:spTree>
    <p:extLst>
      <p:ext uri="{BB962C8B-B14F-4D97-AF65-F5344CB8AC3E}">
        <p14:creationId xmlns:p14="http://schemas.microsoft.com/office/powerpoint/2010/main" val="332972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FB22-CB46-477E-8100-3D39A285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5597-8685-4879-82E4-E9078723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 and clean data from FEMA and Zillow</a:t>
            </a:r>
          </a:p>
          <a:p>
            <a:r>
              <a:rPr lang="en-US" dirty="0"/>
              <a:t>Create a control group by taking the population average for each month.</a:t>
            </a:r>
          </a:p>
          <a:p>
            <a:r>
              <a:rPr lang="en-US" dirty="0"/>
              <a:t>Merge the FEMA and total Zillow data sets together based on County and State.</a:t>
            </a:r>
          </a:p>
          <a:p>
            <a:r>
              <a:rPr lang="en-US" dirty="0"/>
              <a:t>Loop through the data set to find 6 months returns for each zip code affected by an event, as well as for the control group. </a:t>
            </a:r>
          </a:p>
          <a:p>
            <a:r>
              <a:rPr lang="en-US" dirty="0"/>
              <a:t>Conduct Moods Median test to find if we were able to “prove” a positive or negative effect.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33EE-FAF9-45E3-8C92-156B3860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0A04-0DBC-4D15-94FE-509B68DD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Reliant on Zillow Data that shows only monthly data.</a:t>
            </a:r>
          </a:p>
          <a:p>
            <a:r>
              <a:rPr lang="en-US" dirty="0"/>
              <a:t>FEMA declaration dates could be in the middle of the month, so short term price movements may not be reflective.</a:t>
            </a:r>
          </a:p>
          <a:p>
            <a:r>
              <a:rPr lang="en-US" dirty="0"/>
              <a:t>Our time horizon is only 6 months, and is fairly limited in scope.</a:t>
            </a:r>
          </a:p>
          <a:p>
            <a:r>
              <a:rPr lang="en-US" dirty="0"/>
              <a:t>FEMA data only shows County Level information, so it was not possible to by zip code.</a:t>
            </a:r>
          </a:p>
          <a:p>
            <a:r>
              <a:rPr lang="en-US" dirty="0"/>
              <a:t>Zillow data only goes back to 1997, so we captured price movements during the biggest real estate bubble in modern history. </a:t>
            </a:r>
          </a:p>
          <a:p>
            <a:r>
              <a:rPr lang="en-US" dirty="0"/>
              <a:t>Some Zillow zip codes only contained partial data and were excluded from the analysis. </a:t>
            </a:r>
          </a:p>
        </p:txBody>
      </p:sp>
    </p:spTree>
    <p:extLst>
      <p:ext uri="{BB962C8B-B14F-4D97-AF65-F5344CB8AC3E}">
        <p14:creationId xmlns:p14="http://schemas.microsoft.com/office/powerpoint/2010/main" val="11903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DC8-8655-40D6-9C64-A19D28708AA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Hurricane 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6853B-6957-4691-AB03-469F63633F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6885E3-64F8-4098-BFCC-3A20905F6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Hypothesis of no affect on real-estate prices was  rejected for all 6 months in this data set.</a:t>
            </a:r>
          </a:p>
          <a:p>
            <a:r>
              <a:rPr lang="en-US" dirty="0"/>
              <a:t>Zip codes affected clearly showed significant volatility.</a:t>
            </a:r>
          </a:p>
          <a:p>
            <a:r>
              <a:rPr lang="en-US" dirty="0"/>
              <a:t>Median home price growth was significantly lower. </a:t>
            </a:r>
          </a:p>
          <a:p>
            <a:r>
              <a:rPr lang="en-US" dirty="0"/>
              <a:t>Research into what drives the skewness of this distribution as it is not normally distributed.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6428BC6-30F8-4B51-B047-8972F931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6" y="1825625"/>
            <a:ext cx="5706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4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2FCD-0018-4BA2-8F9B-6434D6DB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Flood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1EE97-1653-4D12-9D51-6071C31CE4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8635"/>
            <a:ext cx="5181600" cy="400531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C88C6-A1D9-4C43-99A2-9D914E512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Null Hypothesis of no affect on real-estate prices was  rejected for all 6 months in this data set.</a:t>
            </a:r>
          </a:p>
          <a:p>
            <a:r>
              <a:rPr lang="en-US" dirty="0"/>
              <a:t>Zip codes affected clearly showed significant volatility.</a:t>
            </a:r>
          </a:p>
          <a:p>
            <a:r>
              <a:rPr lang="en-US" dirty="0"/>
              <a:t>Like with hurricanes there was a negative impact on median home prices.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1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8108-ABAC-4698-887D-79F9370A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3AADF-B618-4CE6-B75C-277FBFA7FA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0470"/>
            <a:ext cx="5181600" cy="404164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3F19-BEF6-4F61-80B7-C6528A69EC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was our most volatile dataset of all observations.</a:t>
            </a:r>
          </a:p>
          <a:p>
            <a:r>
              <a:rPr lang="en-US" dirty="0"/>
              <a:t>Null Hypothesis was rejected for every month.</a:t>
            </a:r>
          </a:p>
          <a:p>
            <a:r>
              <a:rPr lang="en-US" dirty="0"/>
              <a:t>One possibility for the higher home price growth in the this data set could be due to a lower supply of homes, with little to no change in demand. Further research is required. </a:t>
            </a:r>
          </a:p>
        </p:txBody>
      </p:sp>
    </p:spTree>
    <p:extLst>
      <p:ext uri="{BB962C8B-B14F-4D97-AF65-F5344CB8AC3E}">
        <p14:creationId xmlns:p14="http://schemas.microsoft.com/office/powerpoint/2010/main" val="384582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A71F-FECD-412E-A7C3-806FD90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Severe Storms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0635A-81BA-46FF-B197-E161C654A0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4074"/>
            <a:ext cx="5181600" cy="40144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49716-3247-42E2-A689-702909F013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Null Hypothesis of no affect on real-estate prices was  rejected for all 6 months in this data set.</a:t>
            </a:r>
          </a:p>
          <a:p>
            <a:r>
              <a:rPr lang="en-US" dirty="0"/>
              <a:t>The effect on home prices appears to be normally distributed.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0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C211-1A89-46DF-8A6A-15498C4C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Snow Storm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75741-EAA9-480D-8569-E6B9865D68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3353"/>
            <a:ext cx="5181600" cy="403588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E4657-140C-4635-8F2F-4853E53528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Like with severe storms, the null hypothesis was rejected for all six months.</a:t>
            </a:r>
          </a:p>
          <a:p>
            <a:r>
              <a:rPr lang="en-US" dirty="0"/>
              <a:t>Like with severe storms, the results appear to be normally distributed. </a:t>
            </a:r>
          </a:p>
          <a:p>
            <a:r>
              <a:rPr lang="en-US" dirty="0"/>
              <a:t>The later months appear to start to show a slightly increasing negative impact.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1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431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Are Housing Prices Affected by Natural Disasters?</vt:lpstr>
      <vt:lpstr>Methodology</vt:lpstr>
      <vt:lpstr>Data Limitations</vt:lpstr>
      <vt:lpstr>Hurricane Output</vt:lpstr>
      <vt:lpstr>Flood Output</vt:lpstr>
      <vt:lpstr>Fire Output</vt:lpstr>
      <vt:lpstr>Severe Storms Output</vt:lpstr>
      <vt:lpstr>Snow Storm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Housing Prices Affected by Natural Disasters?</dc:title>
  <dc:creator>Lee Taylor</dc:creator>
  <cp:lastModifiedBy>Lee Taylor</cp:lastModifiedBy>
  <cp:revision>11</cp:revision>
  <dcterms:created xsi:type="dcterms:W3CDTF">2019-01-23T19:25:30Z</dcterms:created>
  <dcterms:modified xsi:type="dcterms:W3CDTF">2019-01-23T22:40:38Z</dcterms:modified>
</cp:coreProperties>
</file>