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8E5B-080A-40C9-BF30-C0C18E9C186A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F65FF9-3848-443A-8996-9C5698135A77}">
      <dgm:prSet/>
      <dgm:spPr/>
      <dgm:t>
        <a:bodyPr/>
        <a:lstStyle/>
        <a:p>
          <a:r>
            <a:rPr lang="en-US" dirty="0"/>
            <a:t>Mine and Clean</a:t>
          </a:r>
        </a:p>
      </dgm:t>
    </dgm:pt>
    <dgm:pt modelId="{F35A0789-80A4-4568-B22C-121337DC083C}" type="parTrans" cxnId="{1ABE2EAA-F311-4D36-BE49-263EE04E6C69}">
      <dgm:prSet/>
      <dgm:spPr/>
      <dgm:t>
        <a:bodyPr/>
        <a:lstStyle/>
        <a:p>
          <a:endParaRPr lang="en-US"/>
        </a:p>
      </dgm:t>
    </dgm:pt>
    <dgm:pt modelId="{9B32A370-A4C8-42CC-B317-FACD1EEE5E6D}" type="sibTrans" cxnId="{1ABE2EAA-F311-4D36-BE49-263EE04E6C69}">
      <dgm:prSet/>
      <dgm:spPr/>
      <dgm:t>
        <a:bodyPr/>
        <a:lstStyle/>
        <a:p>
          <a:endParaRPr lang="en-US"/>
        </a:p>
      </dgm:t>
    </dgm:pt>
    <dgm:pt modelId="{02EA15E0-02C5-47A4-98B6-02F969B1078D}">
      <dgm:prSet/>
      <dgm:spPr/>
      <dgm:t>
        <a:bodyPr/>
        <a:lstStyle/>
        <a:p>
          <a:r>
            <a:rPr lang="en-US"/>
            <a:t>Mine and clean data from FEMA and Zillow</a:t>
          </a:r>
        </a:p>
      </dgm:t>
    </dgm:pt>
    <dgm:pt modelId="{F8ED8D1B-2653-4557-B751-760959A0396D}" type="parTrans" cxnId="{F7C0654E-4782-4B2B-A3DD-5BE51E431874}">
      <dgm:prSet/>
      <dgm:spPr/>
      <dgm:t>
        <a:bodyPr/>
        <a:lstStyle/>
        <a:p>
          <a:endParaRPr lang="en-US"/>
        </a:p>
      </dgm:t>
    </dgm:pt>
    <dgm:pt modelId="{335368F6-EA98-4923-9BA0-35F8E5B318B8}" type="sibTrans" cxnId="{F7C0654E-4782-4B2B-A3DD-5BE51E431874}">
      <dgm:prSet/>
      <dgm:spPr/>
      <dgm:t>
        <a:bodyPr/>
        <a:lstStyle/>
        <a:p>
          <a:endParaRPr lang="en-US"/>
        </a:p>
      </dgm:t>
    </dgm:pt>
    <dgm:pt modelId="{5BDCFC5A-24DF-4327-9A97-1EDC73690A98}">
      <dgm:prSet/>
      <dgm:spPr/>
      <dgm:t>
        <a:bodyPr/>
        <a:lstStyle/>
        <a:p>
          <a:r>
            <a:rPr lang="en-US" dirty="0"/>
            <a:t>Create Control</a:t>
          </a:r>
        </a:p>
      </dgm:t>
    </dgm:pt>
    <dgm:pt modelId="{EE49F5F6-B8B7-46B2-9251-559571981E50}" type="parTrans" cxnId="{527326D9-885B-4118-B614-9342E2DFB158}">
      <dgm:prSet/>
      <dgm:spPr/>
      <dgm:t>
        <a:bodyPr/>
        <a:lstStyle/>
        <a:p>
          <a:endParaRPr lang="en-US"/>
        </a:p>
      </dgm:t>
    </dgm:pt>
    <dgm:pt modelId="{CC251482-4D08-46AD-907A-A16DA370EDA3}" type="sibTrans" cxnId="{527326D9-885B-4118-B614-9342E2DFB158}">
      <dgm:prSet/>
      <dgm:spPr/>
      <dgm:t>
        <a:bodyPr/>
        <a:lstStyle/>
        <a:p>
          <a:endParaRPr lang="en-US"/>
        </a:p>
      </dgm:t>
    </dgm:pt>
    <dgm:pt modelId="{06CA17B5-277B-404F-9D1D-964F88FB6B0A}">
      <dgm:prSet/>
      <dgm:spPr/>
      <dgm:t>
        <a:bodyPr/>
        <a:lstStyle/>
        <a:p>
          <a:r>
            <a:rPr lang="en-US" dirty="0"/>
            <a:t>Create a control group by taking the population average for each month.</a:t>
          </a:r>
        </a:p>
      </dgm:t>
    </dgm:pt>
    <dgm:pt modelId="{2A7E0E97-A3B1-4A2C-80C2-38153F7CF920}" type="parTrans" cxnId="{AC303404-333F-4542-81E9-25E41BD120F0}">
      <dgm:prSet/>
      <dgm:spPr/>
      <dgm:t>
        <a:bodyPr/>
        <a:lstStyle/>
        <a:p>
          <a:endParaRPr lang="en-US"/>
        </a:p>
      </dgm:t>
    </dgm:pt>
    <dgm:pt modelId="{35C4D09D-A5AD-451C-900A-677E05D635FE}" type="sibTrans" cxnId="{AC303404-333F-4542-81E9-25E41BD120F0}">
      <dgm:prSet/>
      <dgm:spPr/>
      <dgm:t>
        <a:bodyPr/>
        <a:lstStyle/>
        <a:p>
          <a:endParaRPr lang="en-US"/>
        </a:p>
      </dgm:t>
    </dgm:pt>
    <dgm:pt modelId="{06A70047-F9AC-44E2-BEB5-91EDFC5B89A1}">
      <dgm:prSet/>
      <dgm:spPr/>
      <dgm:t>
        <a:bodyPr/>
        <a:lstStyle/>
        <a:p>
          <a:r>
            <a:rPr lang="en-US" dirty="0"/>
            <a:t>Merge Data</a:t>
          </a:r>
        </a:p>
      </dgm:t>
    </dgm:pt>
    <dgm:pt modelId="{1B3C3B97-63BE-4FB7-878A-6BD332682652}" type="parTrans" cxnId="{30470073-30AA-4FAA-A28F-A1E1CD44B2F4}">
      <dgm:prSet/>
      <dgm:spPr/>
      <dgm:t>
        <a:bodyPr/>
        <a:lstStyle/>
        <a:p>
          <a:endParaRPr lang="en-US"/>
        </a:p>
      </dgm:t>
    </dgm:pt>
    <dgm:pt modelId="{17FE97D9-09D0-4E78-8CFB-AFBBD168B0FE}" type="sibTrans" cxnId="{30470073-30AA-4FAA-A28F-A1E1CD44B2F4}">
      <dgm:prSet/>
      <dgm:spPr/>
      <dgm:t>
        <a:bodyPr/>
        <a:lstStyle/>
        <a:p>
          <a:endParaRPr lang="en-US"/>
        </a:p>
      </dgm:t>
    </dgm:pt>
    <dgm:pt modelId="{2B1CF7A4-2923-496A-8BC8-3777C5541229}">
      <dgm:prSet/>
      <dgm:spPr/>
      <dgm:t>
        <a:bodyPr/>
        <a:lstStyle/>
        <a:p>
          <a:r>
            <a:rPr lang="en-US"/>
            <a:t>Merge the FEMA and total Zillow data sets together based on County and State.</a:t>
          </a:r>
        </a:p>
      </dgm:t>
    </dgm:pt>
    <dgm:pt modelId="{29CDCFC0-6BF4-424A-8ECC-28552F338F44}" type="parTrans" cxnId="{0D51C3E5-33BF-46BD-BA6A-4A3FA3507263}">
      <dgm:prSet/>
      <dgm:spPr/>
      <dgm:t>
        <a:bodyPr/>
        <a:lstStyle/>
        <a:p>
          <a:endParaRPr lang="en-US"/>
        </a:p>
      </dgm:t>
    </dgm:pt>
    <dgm:pt modelId="{096C9155-5373-4720-B424-5EB5E21860D3}" type="sibTrans" cxnId="{0D51C3E5-33BF-46BD-BA6A-4A3FA3507263}">
      <dgm:prSet/>
      <dgm:spPr/>
      <dgm:t>
        <a:bodyPr/>
        <a:lstStyle/>
        <a:p>
          <a:endParaRPr lang="en-US"/>
        </a:p>
      </dgm:t>
    </dgm:pt>
    <dgm:pt modelId="{37A7C0ED-28FD-4876-AEF3-86D16367E55A}">
      <dgm:prSet/>
      <dgm:spPr/>
      <dgm:t>
        <a:bodyPr/>
        <a:lstStyle/>
        <a:p>
          <a:r>
            <a:rPr lang="en-US" dirty="0"/>
            <a:t>Loop Through</a:t>
          </a:r>
        </a:p>
      </dgm:t>
    </dgm:pt>
    <dgm:pt modelId="{5AA59E35-D1C0-4B78-8F11-4EA8A765F21A}" type="parTrans" cxnId="{B8033036-E52A-4D54-8D0D-24E64AEE80F8}">
      <dgm:prSet/>
      <dgm:spPr/>
      <dgm:t>
        <a:bodyPr/>
        <a:lstStyle/>
        <a:p>
          <a:endParaRPr lang="en-US"/>
        </a:p>
      </dgm:t>
    </dgm:pt>
    <dgm:pt modelId="{E5766598-4B6C-4C42-AE30-EB6CFACD1789}" type="sibTrans" cxnId="{B8033036-E52A-4D54-8D0D-24E64AEE80F8}">
      <dgm:prSet/>
      <dgm:spPr/>
      <dgm:t>
        <a:bodyPr/>
        <a:lstStyle/>
        <a:p>
          <a:endParaRPr lang="en-US"/>
        </a:p>
      </dgm:t>
    </dgm:pt>
    <dgm:pt modelId="{7E27BBD7-C1EC-45E1-8AE0-16775344EFDC}">
      <dgm:prSet/>
      <dgm:spPr/>
      <dgm:t>
        <a:bodyPr/>
        <a:lstStyle/>
        <a:p>
          <a:r>
            <a:rPr lang="en-US"/>
            <a:t>Loop through the data set to find 6 months returns for each zip code affected by an event, as well as for the control group. </a:t>
          </a:r>
        </a:p>
      </dgm:t>
    </dgm:pt>
    <dgm:pt modelId="{8937E006-0FBC-45CF-9BE5-A41DB85D3FA9}" type="parTrans" cxnId="{B45E6868-06FE-4A94-B758-C2B31A1B08B3}">
      <dgm:prSet/>
      <dgm:spPr/>
      <dgm:t>
        <a:bodyPr/>
        <a:lstStyle/>
        <a:p>
          <a:endParaRPr lang="en-US"/>
        </a:p>
      </dgm:t>
    </dgm:pt>
    <dgm:pt modelId="{5D4048F7-B186-4925-A7AE-0B82854ABB3D}" type="sibTrans" cxnId="{B45E6868-06FE-4A94-B758-C2B31A1B08B3}">
      <dgm:prSet/>
      <dgm:spPr/>
      <dgm:t>
        <a:bodyPr/>
        <a:lstStyle/>
        <a:p>
          <a:endParaRPr lang="en-US"/>
        </a:p>
      </dgm:t>
    </dgm:pt>
    <dgm:pt modelId="{B6016292-BDBF-4DCD-A3DD-4B43123267C5}">
      <dgm:prSet/>
      <dgm:spPr/>
      <dgm:t>
        <a:bodyPr/>
        <a:lstStyle/>
        <a:p>
          <a:r>
            <a:rPr lang="en-US" dirty="0"/>
            <a:t>Conduct Test</a:t>
          </a:r>
        </a:p>
      </dgm:t>
    </dgm:pt>
    <dgm:pt modelId="{6A04B660-AC7D-42AD-9EE4-1B0028AD9E42}" type="parTrans" cxnId="{22061F8C-EF85-4094-B712-3E075B692055}">
      <dgm:prSet/>
      <dgm:spPr/>
      <dgm:t>
        <a:bodyPr/>
        <a:lstStyle/>
        <a:p>
          <a:endParaRPr lang="en-US"/>
        </a:p>
      </dgm:t>
    </dgm:pt>
    <dgm:pt modelId="{35172662-885A-440A-9D3D-A662096A0D1F}" type="sibTrans" cxnId="{22061F8C-EF85-4094-B712-3E075B692055}">
      <dgm:prSet/>
      <dgm:spPr/>
      <dgm:t>
        <a:bodyPr/>
        <a:lstStyle/>
        <a:p>
          <a:endParaRPr lang="en-US"/>
        </a:p>
      </dgm:t>
    </dgm:pt>
    <dgm:pt modelId="{64529FC8-511F-4ED9-9A33-E0F3743CA545}">
      <dgm:prSet/>
      <dgm:spPr/>
      <dgm:t>
        <a:bodyPr/>
        <a:lstStyle/>
        <a:p>
          <a:r>
            <a:rPr lang="en-US"/>
            <a:t>Conduct Moods Median test to find if we were able to “prove” a positive or negative effect. </a:t>
          </a:r>
        </a:p>
      </dgm:t>
    </dgm:pt>
    <dgm:pt modelId="{3791D55B-A9E6-4466-9E50-0C856FD5DB7F}" type="parTrans" cxnId="{74A0A5CE-B741-4086-B672-BA32CB2B7713}">
      <dgm:prSet/>
      <dgm:spPr/>
      <dgm:t>
        <a:bodyPr/>
        <a:lstStyle/>
        <a:p>
          <a:endParaRPr lang="en-US"/>
        </a:p>
      </dgm:t>
    </dgm:pt>
    <dgm:pt modelId="{05B1774E-26E8-4441-9B50-6D01F3564985}" type="sibTrans" cxnId="{74A0A5CE-B741-4086-B672-BA32CB2B7713}">
      <dgm:prSet/>
      <dgm:spPr/>
      <dgm:t>
        <a:bodyPr/>
        <a:lstStyle/>
        <a:p>
          <a:endParaRPr lang="en-US"/>
        </a:p>
      </dgm:t>
    </dgm:pt>
    <dgm:pt modelId="{9D776DA2-9E47-4DA1-9373-F97AB155A19B}" type="pres">
      <dgm:prSet presAssocID="{FDF78E5B-080A-40C9-BF30-C0C18E9C186A}" presName="Name0" presStyleCnt="0">
        <dgm:presLayoutVars>
          <dgm:dir/>
          <dgm:animLvl val="lvl"/>
          <dgm:resizeHandles val="exact"/>
        </dgm:presLayoutVars>
      </dgm:prSet>
      <dgm:spPr/>
    </dgm:pt>
    <dgm:pt modelId="{4669D94B-8603-4830-8AEB-0DCAFC664250}" type="pres">
      <dgm:prSet presAssocID="{1FF65FF9-3848-443A-8996-9C5698135A77}" presName="composite" presStyleCnt="0"/>
      <dgm:spPr/>
    </dgm:pt>
    <dgm:pt modelId="{BDE36F06-FAB7-4880-9FC8-D09CBE1BC535}" type="pres">
      <dgm:prSet presAssocID="{1FF65FF9-3848-443A-8996-9C5698135A77}" presName="parTx" presStyleLbl="alignNode1" presStyleIdx="0" presStyleCnt="5">
        <dgm:presLayoutVars>
          <dgm:chMax val="0"/>
          <dgm:chPref val="0"/>
        </dgm:presLayoutVars>
      </dgm:prSet>
      <dgm:spPr/>
    </dgm:pt>
    <dgm:pt modelId="{B1AC219F-C735-49FE-8EFB-ABC43321F810}" type="pres">
      <dgm:prSet presAssocID="{1FF65FF9-3848-443A-8996-9C5698135A77}" presName="desTx" presStyleLbl="alignAccFollowNode1" presStyleIdx="0" presStyleCnt="5">
        <dgm:presLayoutVars/>
      </dgm:prSet>
      <dgm:spPr/>
    </dgm:pt>
    <dgm:pt modelId="{6445B10B-B7DE-429D-95B3-E5F93AE25FDF}" type="pres">
      <dgm:prSet presAssocID="{9B32A370-A4C8-42CC-B317-FACD1EEE5E6D}" presName="space" presStyleCnt="0"/>
      <dgm:spPr/>
    </dgm:pt>
    <dgm:pt modelId="{023DF3D1-8781-4518-AB55-CEC0791C4AC2}" type="pres">
      <dgm:prSet presAssocID="{5BDCFC5A-24DF-4327-9A97-1EDC73690A98}" presName="composite" presStyleCnt="0"/>
      <dgm:spPr/>
    </dgm:pt>
    <dgm:pt modelId="{26CF5FBA-32B6-46A9-9F0A-ED69207C9F21}" type="pres">
      <dgm:prSet presAssocID="{5BDCFC5A-24DF-4327-9A97-1EDC73690A98}" presName="parTx" presStyleLbl="alignNode1" presStyleIdx="1" presStyleCnt="5">
        <dgm:presLayoutVars>
          <dgm:chMax val="0"/>
          <dgm:chPref val="0"/>
        </dgm:presLayoutVars>
      </dgm:prSet>
      <dgm:spPr/>
    </dgm:pt>
    <dgm:pt modelId="{342E5186-0FCC-4526-BFF7-6E1D10B40C37}" type="pres">
      <dgm:prSet presAssocID="{5BDCFC5A-24DF-4327-9A97-1EDC73690A98}" presName="desTx" presStyleLbl="alignAccFollowNode1" presStyleIdx="1" presStyleCnt="5">
        <dgm:presLayoutVars/>
      </dgm:prSet>
      <dgm:spPr/>
    </dgm:pt>
    <dgm:pt modelId="{7A15BA72-00FF-4545-BFC5-4140AA2E5EDD}" type="pres">
      <dgm:prSet presAssocID="{CC251482-4D08-46AD-907A-A16DA370EDA3}" presName="space" presStyleCnt="0"/>
      <dgm:spPr/>
    </dgm:pt>
    <dgm:pt modelId="{CC54E219-F584-42B4-A764-5D7763291A4C}" type="pres">
      <dgm:prSet presAssocID="{06A70047-F9AC-44E2-BEB5-91EDFC5B89A1}" presName="composite" presStyleCnt="0"/>
      <dgm:spPr/>
    </dgm:pt>
    <dgm:pt modelId="{1B91FF8B-8EC3-4A6A-9C6B-9F02750B3C7C}" type="pres">
      <dgm:prSet presAssocID="{06A70047-F9AC-44E2-BEB5-91EDFC5B89A1}" presName="parTx" presStyleLbl="alignNode1" presStyleIdx="2" presStyleCnt="5">
        <dgm:presLayoutVars>
          <dgm:chMax val="0"/>
          <dgm:chPref val="0"/>
        </dgm:presLayoutVars>
      </dgm:prSet>
      <dgm:spPr/>
    </dgm:pt>
    <dgm:pt modelId="{79892189-8BD5-4254-8422-5AD17EA8D6CD}" type="pres">
      <dgm:prSet presAssocID="{06A70047-F9AC-44E2-BEB5-91EDFC5B89A1}" presName="desTx" presStyleLbl="alignAccFollowNode1" presStyleIdx="2" presStyleCnt="5">
        <dgm:presLayoutVars/>
      </dgm:prSet>
      <dgm:spPr/>
    </dgm:pt>
    <dgm:pt modelId="{1CBD8062-EC1F-4860-9A83-BF02B17B695B}" type="pres">
      <dgm:prSet presAssocID="{17FE97D9-09D0-4E78-8CFB-AFBBD168B0FE}" presName="space" presStyleCnt="0"/>
      <dgm:spPr/>
    </dgm:pt>
    <dgm:pt modelId="{225A6893-1DBD-4A10-91C1-A4A013EFEF5A}" type="pres">
      <dgm:prSet presAssocID="{37A7C0ED-28FD-4876-AEF3-86D16367E55A}" presName="composite" presStyleCnt="0"/>
      <dgm:spPr/>
    </dgm:pt>
    <dgm:pt modelId="{E65B64E7-D04D-4E81-9AF5-0FC44DCC588C}" type="pres">
      <dgm:prSet presAssocID="{37A7C0ED-28FD-4876-AEF3-86D16367E55A}" presName="parTx" presStyleLbl="alignNode1" presStyleIdx="3" presStyleCnt="5">
        <dgm:presLayoutVars>
          <dgm:chMax val="0"/>
          <dgm:chPref val="0"/>
        </dgm:presLayoutVars>
      </dgm:prSet>
      <dgm:spPr/>
    </dgm:pt>
    <dgm:pt modelId="{24FEA414-C0A0-47A5-9DA8-94C4241551F1}" type="pres">
      <dgm:prSet presAssocID="{37A7C0ED-28FD-4876-AEF3-86D16367E55A}" presName="desTx" presStyleLbl="alignAccFollowNode1" presStyleIdx="3" presStyleCnt="5">
        <dgm:presLayoutVars/>
      </dgm:prSet>
      <dgm:spPr/>
    </dgm:pt>
    <dgm:pt modelId="{A2618F6D-3114-4F85-8847-F92F8B630E6F}" type="pres">
      <dgm:prSet presAssocID="{E5766598-4B6C-4C42-AE30-EB6CFACD1789}" presName="space" presStyleCnt="0"/>
      <dgm:spPr/>
    </dgm:pt>
    <dgm:pt modelId="{D5D99395-E82E-43E2-841C-215150AE7B59}" type="pres">
      <dgm:prSet presAssocID="{B6016292-BDBF-4DCD-A3DD-4B43123267C5}" presName="composite" presStyleCnt="0"/>
      <dgm:spPr/>
    </dgm:pt>
    <dgm:pt modelId="{70BA5F09-8C09-4C24-A9DF-E75F82B54176}" type="pres">
      <dgm:prSet presAssocID="{B6016292-BDBF-4DCD-A3DD-4B43123267C5}" presName="parTx" presStyleLbl="alignNode1" presStyleIdx="4" presStyleCnt="5">
        <dgm:presLayoutVars>
          <dgm:chMax val="0"/>
          <dgm:chPref val="0"/>
        </dgm:presLayoutVars>
      </dgm:prSet>
      <dgm:spPr/>
    </dgm:pt>
    <dgm:pt modelId="{30C3E030-4545-46D8-9044-A55AF1582ED3}" type="pres">
      <dgm:prSet presAssocID="{B6016292-BDBF-4DCD-A3DD-4B43123267C5}" presName="desTx" presStyleLbl="alignAccFollowNode1" presStyleIdx="4" presStyleCnt="5">
        <dgm:presLayoutVars/>
      </dgm:prSet>
      <dgm:spPr/>
    </dgm:pt>
  </dgm:ptLst>
  <dgm:cxnLst>
    <dgm:cxn modelId="{AC303404-333F-4542-81E9-25E41BD120F0}" srcId="{5BDCFC5A-24DF-4327-9A97-1EDC73690A98}" destId="{06CA17B5-277B-404F-9D1D-964F88FB6B0A}" srcOrd="0" destOrd="0" parTransId="{2A7E0E97-A3B1-4A2C-80C2-38153F7CF920}" sibTransId="{35C4D09D-A5AD-451C-900A-677E05D635FE}"/>
    <dgm:cxn modelId="{20420709-42BB-4112-A730-C332C173A8DB}" type="presOf" srcId="{64529FC8-511F-4ED9-9A33-E0F3743CA545}" destId="{30C3E030-4545-46D8-9044-A55AF1582ED3}" srcOrd="0" destOrd="0" presId="urn:microsoft.com/office/officeart/2016/7/layout/ChevronBlockProcess"/>
    <dgm:cxn modelId="{8BCF3310-AC5A-44E2-ADC1-9B7FBF31E478}" type="presOf" srcId="{7E27BBD7-C1EC-45E1-8AE0-16775344EFDC}" destId="{24FEA414-C0A0-47A5-9DA8-94C4241551F1}" srcOrd="0" destOrd="0" presId="urn:microsoft.com/office/officeart/2016/7/layout/ChevronBlockProcess"/>
    <dgm:cxn modelId="{B8033036-E52A-4D54-8D0D-24E64AEE80F8}" srcId="{FDF78E5B-080A-40C9-BF30-C0C18E9C186A}" destId="{37A7C0ED-28FD-4876-AEF3-86D16367E55A}" srcOrd="3" destOrd="0" parTransId="{5AA59E35-D1C0-4B78-8F11-4EA8A765F21A}" sibTransId="{E5766598-4B6C-4C42-AE30-EB6CFACD1789}"/>
    <dgm:cxn modelId="{562A4340-38F2-4BC5-B9E1-8E1335CDF334}" type="presOf" srcId="{02EA15E0-02C5-47A4-98B6-02F969B1078D}" destId="{B1AC219F-C735-49FE-8EFB-ABC43321F810}" srcOrd="0" destOrd="0" presId="urn:microsoft.com/office/officeart/2016/7/layout/ChevronBlockProcess"/>
    <dgm:cxn modelId="{B45E6868-06FE-4A94-B758-C2B31A1B08B3}" srcId="{37A7C0ED-28FD-4876-AEF3-86D16367E55A}" destId="{7E27BBD7-C1EC-45E1-8AE0-16775344EFDC}" srcOrd="0" destOrd="0" parTransId="{8937E006-0FBC-45CF-9BE5-A41DB85D3FA9}" sibTransId="{5D4048F7-B186-4925-A7AE-0B82854ABB3D}"/>
    <dgm:cxn modelId="{F3A9D749-8518-4044-A837-01959E1A4C99}" type="presOf" srcId="{06A70047-F9AC-44E2-BEB5-91EDFC5B89A1}" destId="{1B91FF8B-8EC3-4A6A-9C6B-9F02750B3C7C}" srcOrd="0" destOrd="0" presId="urn:microsoft.com/office/officeart/2016/7/layout/ChevronBlockProcess"/>
    <dgm:cxn modelId="{F7C0654E-4782-4B2B-A3DD-5BE51E431874}" srcId="{1FF65FF9-3848-443A-8996-9C5698135A77}" destId="{02EA15E0-02C5-47A4-98B6-02F969B1078D}" srcOrd="0" destOrd="0" parTransId="{F8ED8D1B-2653-4557-B751-760959A0396D}" sibTransId="{335368F6-EA98-4923-9BA0-35F8E5B318B8}"/>
    <dgm:cxn modelId="{30470073-30AA-4FAA-A28F-A1E1CD44B2F4}" srcId="{FDF78E5B-080A-40C9-BF30-C0C18E9C186A}" destId="{06A70047-F9AC-44E2-BEB5-91EDFC5B89A1}" srcOrd="2" destOrd="0" parTransId="{1B3C3B97-63BE-4FB7-878A-6BD332682652}" sibTransId="{17FE97D9-09D0-4E78-8CFB-AFBBD168B0FE}"/>
    <dgm:cxn modelId="{ED12F173-1771-4C8F-9700-652E385C03CF}" type="presOf" srcId="{FDF78E5B-080A-40C9-BF30-C0C18E9C186A}" destId="{9D776DA2-9E47-4DA1-9373-F97AB155A19B}" srcOrd="0" destOrd="0" presId="urn:microsoft.com/office/officeart/2016/7/layout/ChevronBlockProcess"/>
    <dgm:cxn modelId="{43905F7B-4C39-45A5-AD07-0A3E8CAE5420}" type="presOf" srcId="{B6016292-BDBF-4DCD-A3DD-4B43123267C5}" destId="{70BA5F09-8C09-4C24-A9DF-E75F82B54176}" srcOrd="0" destOrd="0" presId="urn:microsoft.com/office/officeart/2016/7/layout/ChevronBlockProcess"/>
    <dgm:cxn modelId="{55348886-25F3-4548-AD20-E02ACEEA74C5}" type="presOf" srcId="{5BDCFC5A-24DF-4327-9A97-1EDC73690A98}" destId="{26CF5FBA-32B6-46A9-9F0A-ED69207C9F21}" srcOrd="0" destOrd="0" presId="urn:microsoft.com/office/officeart/2016/7/layout/ChevronBlockProcess"/>
    <dgm:cxn modelId="{22061F8C-EF85-4094-B712-3E075B692055}" srcId="{FDF78E5B-080A-40C9-BF30-C0C18E9C186A}" destId="{B6016292-BDBF-4DCD-A3DD-4B43123267C5}" srcOrd="4" destOrd="0" parTransId="{6A04B660-AC7D-42AD-9EE4-1B0028AD9E42}" sibTransId="{35172662-885A-440A-9D3D-A662096A0D1F}"/>
    <dgm:cxn modelId="{1ABE2EAA-F311-4D36-BE49-263EE04E6C69}" srcId="{FDF78E5B-080A-40C9-BF30-C0C18E9C186A}" destId="{1FF65FF9-3848-443A-8996-9C5698135A77}" srcOrd="0" destOrd="0" parTransId="{F35A0789-80A4-4568-B22C-121337DC083C}" sibTransId="{9B32A370-A4C8-42CC-B317-FACD1EEE5E6D}"/>
    <dgm:cxn modelId="{D98517B0-AD4B-4FD6-ADBA-19BF37E0C2FD}" type="presOf" srcId="{37A7C0ED-28FD-4876-AEF3-86D16367E55A}" destId="{E65B64E7-D04D-4E81-9AF5-0FC44DCC588C}" srcOrd="0" destOrd="0" presId="urn:microsoft.com/office/officeart/2016/7/layout/ChevronBlockProcess"/>
    <dgm:cxn modelId="{9FB53FB2-351B-4992-9DD2-917FE3548F51}" type="presOf" srcId="{06CA17B5-277B-404F-9D1D-964F88FB6B0A}" destId="{342E5186-0FCC-4526-BFF7-6E1D10B40C37}" srcOrd="0" destOrd="0" presId="urn:microsoft.com/office/officeart/2016/7/layout/ChevronBlockProcess"/>
    <dgm:cxn modelId="{B89F9EBC-0BB6-4278-B5E1-0A5F615925C8}" type="presOf" srcId="{2B1CF7A4-2923-496A-8BC8-3777C5541229}" destId="{79892189-8BD5-4254-8422-5AD17EA8D6CD}" srcOrd="0" destOrd="0" presId="urn:microsoft.com/office/officeart/2016/7/layout/ChevronBlockProcess"/>
    <dgm:cxn modelId="{3B83BDCA-3DEC-4B75-BAD6-4AF239A969EE}" type="presOf" srcId="{1FF65FF9-3848-443A-8996-9C5698135A77}" destId="{BDE36F06-FAB7-4880-9FC8-D09CBE1BC535}" srcOrd="0" destOrd="0" presId="urn:microsoft.com/office/officeart/2016/7/layout/ChevronBlockProcess"/>
    <dgm:cxn modelId="{74A0A5CE-B741-4086-B672-BA32CB2B7713}" srcId="{B6016292-BDBF-4DCD-A3DD-4B43123267C5}" destId="{64529FC8-511F-4ED9-9A33-E0F3743CA545}" srcOrd="0" destOrd="0" parTransId="{3791D55B-A9E6-4466-9E50-0C856FD5DB7F}" sibTransId="{05B1774E-26E8-4441-9B50-6D01F3564985}"/>
    <dgm:cxn modelId="{527326D9-885B-4118-B614-9342E2DFB158}" srcId="{FDF78E5B-080A-40C9-BF30-C0C18E9C186A}" destId="{5BDCFC5A-24DF-4327-9A97-1EDC73690A98}" srcOrd="1" destOrd="0" parTransId="{EE49F5F6-B8B7-46B2-9251-559571981E50}" sibTransId="{CC251482-4D08-46AD-907A-A16DA370EDA3}"/>
    <dgm:cxn modelId="{0D51C3E5-33BF-46BD-BA6A-4A3FA3507263}" srcId="{06A70047-F9AC-44E2-BEB5-91EDFC5B89A1}" destId="{2B1CF7A4-2923-496A-8BC8-3777C5541229}" srcOrd="0" destOrd="0" parTransId="{29CDCFC0-6BF4-424A-8ECC-28552F338F44}" sibTransId="{096C9155-5373-4720-B424-5EB5E21860D3}"/>
    <dgm:cxn modelId="{EF6D8511-ECA3-4459-A411-4AE522481CA1}" type="presParOf" srcId="{9D776DA2-9E47-4DA1-9373-F97AB155A19B}" destId="{4669D94B-8603-4830-8AEB-0DCAFC664250}" srcOrd="0" destOrd="0" presId="urn:microsoft.com/office/officeart/2016/7/layout/ChevronBlockProcess"/>
    <dgm:cxn modelId="{68C06281-18D1-4668-9895-0B6E402D841A}" type="presParOf" srcId="{4669D94B-8603-4830-8AEB-0DCAFC664250}" destId="{BDE36F06-FAB7-4880-9FC8-D09CBE1BC535}" srcOrd="0" destOrd="0" presId="urn:microsoft.com/office/officeart/2016/7/layout/ChevronBlockProcess"/>
    <dgm:cxn modelId="{C3E470F4-848C-4C4E-AB7F-E116DE97B7B4}" type="presParOf" srcId="{4669D94B-8603-4830-8AEB-0DCAFC664250}" destId="{B1AC219F-C735-49FE-8EFB-ABC43321F810}" srcOrd="1" destOrd="0" presId="urn:microsoft.com/office/officeart/2016/7/layout/ChevronBlockProcess"/>
    <dgm:cxn modelId="{2D5F9893-7C85-465A-B8A0-5B688454BC16}" type="presParOf" srcId="{9D776DA2-9E47-4DA1-9373-F97AB155A19B}" destId="{6445B10B-B7DE-429D-95B3-E5F93AE25FDF}" srcOrd="1" destOrd="0" presId="urn:microsoft.com/office/officeart/2016/7/layout/ChevronBlockProcess"/>
    <dgm:cxn modelId="{54D6C90F-B2E5-4D92-BD2B-42A4E2405759}" type="presParOf" srcId="{9D776DA2-9E47-4DA1-9373-F97AB155A19B}" destId="{023DF3D1-8781-4518-AB55-CEC0791C4AC2}" srcOrd="2" destOrd="0" presId="urn:microsoft.com/office/officeart/2016/7/layout/ChevronBlockProcess"/>
    <dgm:cxn modelId="{8E7BAFB5-D6C3-42D0-A165-302145448B24}" type="presParOf" srcId="{023DF3D1-8781-4518-AB55-CEC0791C4AC2}" destId="{26CF5FBA-32B6-46A9-9F0A-ED69207C9F21}" srcOrd="0" destOrd="0" presId="urn:microsoft.com/office/officeart/2016/7/layout/ChevronBlockProcess"/>
    <dgm:cxn modelId="{E95D56CC-CCEF-4C0A-B7F9-CD967C14DCB3}" type="presParOf" srcId="{023DF3D1-8781-4518-AB55-CEC0791C4AC2}" destId="{342E5186-0FCC-4526-BFF7-6E1D10B40C37}" srcOrd="1" destOrd="0" presId="urn:microsoft.com/office/officeart/2016/7/layout/ChevronBlockProcess"/>
    <dgm:cxn modelId="{07ABEC8D-3488-4580-AAE8-C08DFEC1CFE0}" type="presParOf" srcId="{9D776DA2-9E47-4DA1-9373-F97AB155A19B}" destId="{7A15BA72-00FF-4545-BFC5-4140AA2E5EDD}" srcOrd="3" destOrd="0" presId="urn:microsoft.com/office/officeart/2016/7/layout/ChevronBlockProcess"/>
    <dgm:cxn modelId="{34399E54-766D-4DEB-B266-83F96263206C}" type="presParOf" srcId="{9D776DA2-9E47-4DA1-9373-F97AB155A19B}" destId="{CC54E219-F584-42B4-A764-5D7763291A4C}" srcOrd="4" destOrd="0" presId="urn:microsoft.com/office/officeart/2016/7/layout/ChevronBlockProcess"/>
    <dgm:cxn modelId="{4361C001-6ECD-4421-941C-4A86475B7F3F}" type="presParOf" srcId="{CC54E219-F584-42B4-A764-5D7763291A4C}" destId="{1B91FF8B-8EC3-4A6A-9C6B-9F02750B3C7C}" srcOrd="0" destOrd="0" presId="urn:microsoft.com/office/officeart/2016/7/layout/ChevronBlockProcess"/>
    <dgm:cxn modelId="{A3FB3F09-D592-458B-B2E6-67C50321E78E}" type="presParOf" srcId="{CC54E219-F584-42B4-A764-5D7763291A4C}" destId="{79892189-8BD5-4254-8422-5AD17EA8D6CD}" srcOrd="1" destOrd="0" presId="urn:microsoft.com/office/officeart/2016/7/layout/ChevronBlockProcess"/>
    <dgm:cxn modelId="{816C20F1-5702-4D55-9EEB-6D8C81678CC0}" type="presParOf" srcId="{9D776DA2-9E47-4DA1-9373-F97AB155A19B}" destId="{1CBD8062-EC1F-4860-9A83-BF02B17B695B}" srcOrd="5" destOrd="0" presId="urn:microsoft.com/office/officeart/2016/7/layout/ChevronBlockProcess"/>
    <dgm:cxn modelId="{137F3430-DD4A-4701-A804-2C787F647CB3}" type="presParOf" srcId="{9D776DA2-9E47-4DA1-9373-F97AB155A19B}" destId="{225A6893-1DBD-4A10-91C1-A4A013EFEF5A}" srcOrd="6" destOrd="0" presId="urn:microsoft.com/office/officeart/2016/7/layout/ChevronBlockProcess"/>
    <dgm:cxn modelId="{29A3EC8A-EB24-4D54-9989-EAAE8F3BCA61}" type="presParOf" srcId="{225A6893-1DBD-4A10-91C1-A4A013EFEF5A}" destId="{E65B64E7-D04D-4E81-9AF5-0FC44DCC588C}" srcOrd="0" destOrd="0" presId="urn:microsoft.com/office/officeart/2016/7/layout/ChevronBlockProcess"/>
    <dgm:cxn modelId="{5B07DAEA-A375-4F19-9793-1A5AD638BE05}" type="presParOf" srcId="{225A6893-1DBD-4A10-91C1-A4A013EFEF5A}" destId="{24FEA414-C0A0-47A5-9DA8-94C4241551F1}" srcOrd="1" destOrd="0" presId="urn:microsoft.com/office/officeart/2016/7/layout/ChevronBlockProcess"/>
    <dgm:cxn modelId="{5D08C246-4285-421D-9C86-61D6E7D8B8DE}" type="presParOf" srcId="{9D776DA2-9E47-4DA1-9373-F97AB155A19B}" destId="{A2618F6D-3114-4F85-8847-F92F8B630E6F}" srcOrd="7" destOrd="0" presId="urn:microsoft.com/office/officeart/2016/7/layout/ChevronBlockProcess"/>
    <dgm:cxn modelId="{3061D83B-B563-4FD9-B55F-D22FA23ADF40}" type="presParOf" srcId="{9D776DA2-9E47-4DA1-9373-F97AB155A19B}" destId="{D5D99395-E82E-43E2-841C-215150AE7B59}" srcOrd="8" destOrd="0" presId="urn:microsoft.com/office/officeart/2016/7/layout/ChevronBlockProcess"/>
    <dgm:cxn modelId="{228555B0-99D7-4613-BCFF-33273D9FEE77}" type="presParOf" srcId="{D5D99395-E82E-43E2-841C-215150AE7B59}" destId="{70BA5F09-8C09-4C24-A9DF-E75F82B54176}" srcOrd="0" destOrd="0" presId="urn:microsoft.com/office/officeart/2016/7/layout/ChevronBlockProcess"/>
    <dgm:cxn modelId="{D2B14029-D5D3-4CC5-BAEE-7D81421C0D54}" type="presParOf" srcId="{D5D99395-E82E-43E2-841C-215150AE7B59}" destId="{30C3E030-4545-46D8-9044-A55AF1582ED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6F06-FAB7-4880-9FC8-D09CBE1BC535}">
      <dsp:nvSpPr>
        <dsp:cNvPr id="0" name=""/>
        <dsp:cNvSpPr/>
      </dsp:nvSpPr>
      <dsp:spPr>
        <a:xfrm>
          <a:off x="8879" y="830897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Mine and Clean</a:t>
          </a:r>
        </a:p>
      </dsp:txBody>
      <dsp:txXfrm>
        <a:off x="201622" y="830897"/>
        <a:ext cx="1756103" cy="642476"/>
      </dsp:txXfrm>
    </dsp:sp>
    <dsp:sp modelId="{B1AC219F-C735-49FE-8EFB-ABC43321F810}">
      <dsp:nvSpPr>
        <dsp:cNvPr id="0" name=""/>
        <dsp:cNvSpPr/>
      </dsp:nvSpPr>
      <dsp:spPr>
        <a:xfrm>
          <a:off x="8879" y="1473374"/>
          <a:ext cx="1948846" cy="18502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Mine and clean data from FEMA and Zillow</a:t>
          </a:r>
        </a:p>
      </dsp:txBody>
      <dsp:txXfrm>
        <a:off x="8879" y="1473374"/>
        <a:ext cx="1948846" cy="1850215"/>
      </dsp:txXfrm>
    </dsp:sp>
    <dsp:sp modelId="{26CF5FBA-32B6-46A9-9F0A-ED69207C9F21}">
      <dsp:nvSpPr>
        <dsp:cNvPr id="0" name=""/>
        <dsp:cNvSpPr/>
      </dsp:nvSpPr>
      <dsp:spPr>
        <a:xfrm>
          <a:off x="2097942" y="830897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Control</a:t>
          </a:r>
        </a:p>
      </dsp:txBody>
      <dsp:txXfrm>
        <a:off x="2290685" y="830897"/>
        <a:ext cx="1756103" cy="642476"/>
      </dsp:txXfrm>
    </dsp:sp>
    <dsp:sp modelId="{342E5186-0FCC-4526-BFF7-6E1D10B40C37}">
      <dsp:nvSpPr>
        <dsp:cNvPr id="0" name=""/>
        <dsp:cNvSpPr/>
      </dsp:nvSpPr>
      <dsp:spPr>
        <a:xfrm>
          <a:off x="2097942" y="1473374"/>
          <a:ext cx="1948846" cy="18502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a control group by taking the population average for each month.</a:t>
          </a:r>
        </a:p>
      </dsp:txBody>
      <dsp:txXfrm>
        <a:off x="2097942" y="1473374"/>
        <a:ext cx="1948846" cy="1850215"/>
      </dsp:txXfrm>
    </dsp:sp>
    <dsp:sp modelId="{1B91FF8B-8EC3-4A6A-9C6B-9F02750B3C7C}">
      <dsp:nvSpPr>
        <dsp:cNvPr id="0" name=""/>
        <dsp:cNvSpPr/>
      </dsp:nvSpPr>
      <dsp:spPr>
        <a:xfrm>
          <a:off x="4187005" y="830897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 Data</a:t>
          </a:r>
        </a:p>
      </dsp:txBody>
      <dsp:txXfrm>
        <a:off x="4379748" y="830897"/>
        <a:ext cx="1756103" cy="642476"/>
      </dsp:txXfrm>
    </dsp:sp>
    <dsp:sp modelId="{79892189-8BD5-4254-8422-5AD17EA8D6CD}">
      <dsp:nvSpPr>
        <dsp:cNvPr id="0" name=""/>
        <dsp:cNvSpPr/>
      </dsp:nvSpPr>
      <dsp:spPr>
        <a:xfrm>
          <a:off x="4187005" y="1473374"/>
          <a:ext cx="1948846" cy="18502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Merge the FEMA and total Zillow data sets together based on County and State.</a:t>
          </a:r>
        </a:p>
      </dsp:txBody>
      <dsp:txXfrm>
        <a:off x="4187005" y="1473374"/>
        <a:ext cx="1948846" cy="1850215"/>
      </dsp:txXfrm>
    </dsp:sp>
    <dsp:sp modelId="{E65B64E7-D04D-4E81-9AF5-0FC44DCC588C}">
      <dsp:nvSpPr>
        <dsp:cNvPr id="0" name=""/>
        <dsp:cNvSpPr/>
      </dsp:nvSpPr>
      <dsp:spPr>
        <a:xfrm>
          <a:off x="6276068" y="830897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Loop Through</a:t>
          </a:r>
        </a:p>
      </dsp:txBody>
      <dsp:txXfrm>
        <a:off x="6468811" y="830897"/>
        <a:ext cx="1756103" cy="642476"/>
      </dsp:txXfrm>
    </dsp:sp>
    <dsp:sp modelId="{24FEA414-C0A0-47A5-9DA8-94C4241551F1}">
      <dsp:nvSpPr>
        <dsp:cNvPr id="0" name=""/>
        <dsp:cNvSpPr/>
      </dsp:nvSpPr>
      <dsp:spPr>
        <a:xfrm>
          <a:off x="6276068" y="1473374"/>
          <a:ext cx="1948846" cy="18502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Loop through the data set to find 6 months returns for each zip code affected by an event, as well as for the control group. </a:t>
          </a:r>
        </a:p>
      </dsp:txBody>
      <dsp:txXfrm>
        <a:off x="6276068" y="1473374"/>
        <a:ext cx="1948846" cy="1850215"/>
      </dsp:txXfrm>
    </dsp:sp>
    <dsp:sp modelId="{70BA5F09-8C09-4C24-A9DF-E75F82B54176}">
      <dsp:nvSpPr>
        <dsp:cNvPr id="0" name=""/>
        <dsp:cNvSpPr/>
      </dsp:nvSpPr>
      <dsp:spPr>
        <a:xfrm>
          <a:off x="8365131" y="830897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 Test</a:t>
          </a:r>
        </a:p>
      </dsp:txBody>
      <dsp:txXfrm>
        <a:off x="8557874" y="830897"/>
        <a:ext cx="1756103" cy="642476"/>
      </dsp:txXfrm>
    </dsp:sp>
    <dsp:sp modelId="{30C3E030-4545-46D8-9044-A55AF1582ED3}">
      <dsp:nvSpPr>
        <dsp:cNvPr id="0" name=""/>
        <dsp:cNvSpPr/>
      </dsp:nvSpPr>
      <dsp:spPr>
        <a:xfrm>
          <a:off x="8365131" y="1473374"/>
          <a:ext cx="1948846" cy="185021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Conduct Moods Median test to find if we were able to “prove” a positive or negative effect. </a:t>
          </a:r>
        </a:p>
      </dsp:txBody>
      <dsp:txXfrm>
        <a:off x="8365131" y="1473374"/>
        <a:ext cx="1948846" cy="1850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818-8C80-4B33-94AF-CE55D153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E6D17-1902-4DA1-851C-F898C1D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E33B-8FF6-4EC0-BB72-FB1F8305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145-41AF-45B6-A716-D3E95C3C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FD0F-B0CA-47F0-9725-34B9D12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F4D-A31D-452C-ACCA-2C06EB1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91F8-B85C-452F-B022-33FFB094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6D80-15E4-4E6B-8FEB-BAF666CE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9AD-F530-4560-A990-5F547AB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CE1-0356-4A31-8B55-275FFD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ED66-81DB-45AD-A976-45EFEAA7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7607-5585-44D5-AF92-F2A934C9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826E-3C6B-4D13-89BA-BB2FC7F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957-EDA7-428C-8E35-3285F86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A85C-4514-42AB-BD95-B8BF08B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40D-3540-4F6F-88CF-169FB68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46-1561-4576-B3C3-64C732F9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611-6193-4B46-891E-91554DF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AB07-7359-4BBF-9E0C-C37704C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E96-8F32-48B7-94D8-762B3D9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1179-BD45-4A54-9027-73528E8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2227-641F-48B8-B52E-3E683578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2D59-86BE-48DE-8B68-AA14CC3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946-6367-439E-A7C9-9C35B342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53CC-431A-462F-9A6B-599B7F2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9E8-B9B0-4961-9542-66AE719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1D4D-88FE-4F33-A520-A7DE76C9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719-9589-4C45-95D5-831EC639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948D-614D-467C-B64E-BE51854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57F4-EF16-4FBD-B806-483CDD9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836-B14B-4F9B-9C7F-E6B6E3C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34D-4592-4D14-B8BD-AD381F2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498-BFF2-482D-AFEC-5FD1392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0761-276A-4BF0-B6A8-38469963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9E37-E938-4516-B4A3-02D3BB2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6450-01B4-4128-AA12-44743B65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91B1-13A8-45FF-975B-8A7B5E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E640-C96E-424D-B01F-81F377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A888-D0FA-4795-92A0-9C56131D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8D5-6959-4D2A-921B-E7072E0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B0E-82BB-47E6-B1F1-420CC11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EA46-C2D1-49FB-9249-9A2D915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7356-0960-4EE9-A9D2-0AD8D28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EF92-19FD-44A2-A919-9A5EB2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900-52F5-4E12-AF76-B774ED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9312-439B-438E-8257-3DD15F3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012-B7C8-4FBE-8FC7-C14F0FC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24B-A0FE-414B-897C-66EFD8C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54DB-19AD-4E94-8C50-86D824E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4A37-64AD-4FEE-8CAF-3035100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6B4B-DAE5-4B30-B89C-D5539DF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4EA-1C20-4A41-8FD9-BE3EBE5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E19-ED5F-4ACA-99F3-891A485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2144A-B462-4BCB-B52F-5B1E5E1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59A2-713F-4907-8BAB-89717F79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0A38-FCAB-490C-87C1-D503C2F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857E-2832-4F0A-A26D-842A8F2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A176-D056-4114-A328-BD97C25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B16F2-5194-43CB-AFBF-4832864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081F-040F-46BC-8B7A-570EF46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D79A-1347-4B93-86DB-8A931253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FA-59BF-4D16-88DA-207496E3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6C7-55C6-49DF-8120-FDBB362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789-3AD8-47DA-9CDD-93DF1452A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Are Housing Prices Affected by Natural Disasters?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017B-6554-4A2A-AA6A-304E24BA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Diana, Lee &amp; Jordan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A70B7-7DCE-4518-8DB6-F50E92F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Ice Storm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90FB-B75D-4262-9878-4E5D9503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snow storms, the null hypothesis was rejected for all six months.</a:t>
            </a:r>
          </a:p>
          <a:p>
            <a:r>
              <a:rPr lang="en-US" sz="2000" dirty="0"/>
              <a:t>This data sets was the smallest observation set with 4,950 zip codes involved in a natural disaster. </a:t>
            </a:r>
          </a:p>
          <a:p>
            <a:r>
              <a:rPr lang="en-US" sz="2000" dirty="0"/>
              <a:t>Since the small data set this could suffer from multicollinearity with broader economic forces.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87ED1-4C5C-4C6A-9DA3-19836549B9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8507"/>
            <a:ext cx="4935970" cy="39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FFB22-CB46-477E-8100-3D39A28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E39C4-2D84-4EC3-9038-882CFC49F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60377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8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33EE-FAF9-45E3-8C92-156B3860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Data Limitations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0A04-0DBC-4D15-94FE-509B68DD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1900"/>
              <a:t>Reliant on Zillow Data that shows only monthly data.</a:t>
            </a:r>
          </a:p>
          <a:p>
            <a:r>
              <a:rPr lang="en-US" sz="1900"/>
              <a:t>FEMA declaration dates could be in the middle of the month, so short term price movements may not be reflective.</a:t>
            </a:r>
          </a:p>
          <a:p>
            <a:r>
              <a:rPr lang="en-US" sz="1900"/>
              <a:t>Our time horizon is only 6 months, and is fairly limited in scope.</a:t>
            </a:r>
          </a:p>
          <a:p>
            <a:r>
              <a:rPr lang="en-US" sz="1900"/>
              <a:t>FEMA data only shows County Level information, so it was not possible to by zip code.</a:t>
            </a:r>
          </a:p>
          <a:p>
            <a:r>
              <a:rPr lang="en-US" sz="1900"/>
              <a:t>Zillow data only goes back to 1997, so we captured price movements during the biggest real estate bubble in modern history. </a:t>
            </a:r>
          </a:p>
          <a:p>
            <a:r>
              <a:rPr lang="en-US" sz="1900"/>
              <a:t>Some Zillow zip codes only contained partial data and were excluded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1903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8835-A1CE-4493-9233-21F2AF45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Natural Disasters Affect Real-Estate Prices?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EA7B-8730-4531-A87D-781ACC0D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Every single FEMA classified event appears to have an effect on Real-Estate prices. </a:t>
            </a:r>
          </a:p>
          <a:p>
            <a:r>
              <a:rPr lang="en-US" sz="2000"/>
              <a:t>Some appear to have a greater affect than others.</a:t>
            </a:r>
          </a:p>
          <a:p>
            <a:r>
              <a:rPr lang="en-US" sz="2000"/>
              <a:t>The frequency of these events could have an impact on prices, as well as the location these event occur.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83516A-D2E3-4D9D-9F9F-4A49A72DEC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406143"/>
            <a:ext cx="4935970" cy="35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581DF-5FCE-4D52-AFC3-678C9AB1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Hurricane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29A7-1021-418B-B716-9A34A8296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179" y="2065123"/>
            <a:ext cx="5613201" cy="43923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10065-5E0B-486A-B3D2-1BF7DCA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047" y="2265037"/>
            <a:ext cx="4885773" cy="3762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Zip codes affected clearly showed significant volatility.</a:t>
            </a:r>
          </a:p>
          <a:p>
            <a:r>
              <a:rPr lang="en-US" sz="2000" dirty="0"/>
              <a:t>Median home price growth was significantly lower. </a:t>
            </a:r>
          </a:p>
          <a:p>
            <a:r>
              <a:rPr lang="en-US" sz="2000" dirty="0"/>
              <a:t>Research into what drives the skewness of this distribution as it is not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135104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2FCD-0018-4BA2-8F9B-6434D6D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Flood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88C6-A1D9-4C43-99A2-9D914E51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Null Hypothesis of no affect on real-estate prices was  rejected for all 6 months in this data set.</a:t>
            </a:r>
          </a:p>
          <a:p>
            <a:r>
              <a:rPr lang="en-US" sz="2000"/>
              <a:t>Zip codes affected clearly showed significant volatility.</a:t>
            </a:r>
          </a:p>
          <a:p>
            <a:r>
              <a:rPr lang="en-US" sz="2000"/>
              <a:t>Like with hurricanes there was a negative impact on median home prices.</a:t>
            </a:r>
          </a:p>
          <a:p>
            <a:endParaRPr lang="en-US" sz="2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B9595B-7C59-4A75-A342-E27B4BF30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34677"/>
            <a:ext cx="4935970" cy="38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1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F8108-ABAC-4698-887D-79F9370A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2BC04-CC14-4696-A9EE-7E625F9DB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9873" y="2303652"/>
            <a:ext cx="4940407" cy="39152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3F19-BEF6-4F61-80B7-C6528A6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526" y="2683029"/>
            <a:ext cx="4940407" cy="3156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This was our most volatile dataset of all observations.</a:t>
            </a:r>
          </a:p>
          <a:p>
            <a:r>
              <a:rPr lang="en-US" sz="2000" dirty="0"/>
              <a:t>Null Hypothesis was rejected for every month.</a:t>
            </a:r>
          </a:p>
          <a:p>
            <a:r>
              <a:rPr lang="en-US" sz="2000" dirty="0"/>
              <a:t>One possibility for the higher home price growth in this data set could be due to a lower supply of homes, with little to no change in demand. Further research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84582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2A71F-FECD-412E-A7C3-806FD901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Severe Storms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9716-3247-42E2-A689-702909F0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The effect on home prices appears to be normally distributed. </a:t>
            </a:r>
          </a:p>
          <a:p>
            <a:pPr marL="0"/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FB85D2-600F-4B8D-9136-BDBFD896D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2337"/>
            <a:ext cx="4935970" cy="39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C211-1A89-46DF-8A6A-15498C4C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Snow Storm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9B720-8D36-4B48-9BB8-7426CC501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9219" y="2405265"/>
            <a:ext cx="5109608" cy="40493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E4657-140C-4635-8F2F-4853E535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281" y="2683029"/>
            <a:ext cx="4469363" cy="34938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severe storms, the null hypothesis was rejected for all six months.</a:t>
            </a:r>
          </a:p>
          <a:p>
            <a:r>
              <a:rPr lang="en-US" sz="2000" dirty="0"/>
              <a:t>Like with severe storms, the results appear to be normally distributed. </a:t>
            </a:r>
          </a:p>
          <a:p>
            <a:r>
              <a:rPr lang="en-US" sz="2000" dirty="0"/>
              <a:t>The later months appear to start to show a slightly increasing negative impact.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7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Are Housing Prices Affected by Natural Disasters?</vt:lpstr>
      <vt:lpstr>Methodology</vt:lpstr>
      <vt:lpstr>Data Limitations</vt:lpstr>
      <vt:lpstr>Do Natural Disasters Affect Real-Estate Prices?</vt:lpstr>
      <vt:lpstr>Hurricane Output</vt:lpstr>
      <vt:lpstr>Flood Output</vt:lpstr>
      <vt:lpstr>Fire Output</vt:lpstr>
      <vt:lpstr>Severe Storms Output</vt:lpstr>
      <vt:lpstr>Snow Storm Output</vt:lpstr>
      <vt:lpstr>Ice Storm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Housing Prices Affected by Natural Disasters?</dc:title>
  <dc:creator>Lee Taylor</dc:creator>
  <cp:lastModifiedBy>Lee Taylor</cp:lastModifiedBy>
  <cp:revision>2</cp:revision>
  <dcterms:created xsi:type="dcterms:W3CDTF">2019-01-24T16:36:50Z</dcterms:created>
  <dcterms:modified xsi:type="dcterms:W3CDTF">2019-01-24T18:32:38Z</dcterms:modified>
</cp:coreProperties>
</file>