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7" r:id="rId11"/>
    <p:sldId id="274" r:id="rId12"/>
    <p:sldId id="275" r:id="rId13"/>
    <p:sldId id="276" r:id="rId14"/>
    <p:sldId id="277" r:id="rId15"/>
    <p:sldId id="278" r:id="rId16"/>
    <p:sldId id="266"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249091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5942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CFBEB70-DFC9-4261-818F-3B2280223932}" type="slidenum">
              <a:rPr lang="sr-Latn-RS" smtClean="0"/>
              <a:t>‹#›</a:t>
            </a:fld>
            <a:endParaRPr lang="sr-Latn-R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2162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444366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CFBEB70-DFC9-4261-818F-3B2280223932}" type="slidenum">
              <a:rPr lang="sr-Latn-RS" smtClean="0"/>
              <a:t>‹#›</a:t>
            </a:fld>
            <a:endParaRPr lang="sr-Latn-R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632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3282068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972839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305350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159204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20298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214703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12982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100847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3" name="Footer Placeholder 2"/>
          <p:cNvSpPr>
            <a:spLocks noGrp="1"/>
          </p:cNvSpPr>
          <p:nvPr>
            <p:ph type="ftr" sz="quarter" idx="11"/>
          </p:nvPr>
        </p:nvSpPr>
        <p:spPr/>
        <p:txBody>
          <a:bodyPr/>
          <a:lstStyle/>
          <a:p>
            <a:endParaRPr lang="sr-Latn-RS"/>
          </a:p>
        </p:txBody>
      </p:sp>
      <p:sp>
        <p:nvSpPr>
          <p:cNvPr id="4" name="Slide Number Placeholder 3"/>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202198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169012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72F651-D182-4414-AB51-6FBEBE5E9B58}" type="datetimeFigureOut">
              <a:rPr lang="sr-Latn-RS" smtClean="0"/>
              <a:t>11.05.2024.</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8CFBEB70-DFC9-4261-818F-3B2280223932}" type="slidenum">
              <a:rPr lang="sr-Latn-RS" smtClean="0"/>
              <a:t>‹#›</a:t>
            </a:fld>
            <a:endParaRPr lang="sr-Latn-RS"/>
          </a:p>
        </p:txBody>
      </p:sp>
    </p:spTree>
    <p:extLst>
      <p:ext uri="{BB962C8B-B14F-4D97-AF65-F5344CB8AC3E}">
        <p14:creationId xmlns:p14="http://schemas.microsoft.com/office/powerpoint/2010/main" val="280953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72F651-D182-4414-AB51-6FBEBE5E9B58}" type="datetimeFigureOut">
              <a:rPr lang="sr-Latn-RS" smtClean="0"/>
              <a:t>11.05.2024.</a:t>
            </a:fld>
            <a:endParaRPr lang="sr-Latn-R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FBEB70-DFC9-4261-818F-3B2280223932}" type="slidenum">
              <a:rPr lang="sr-Latn-RS" smtClean="0"/>
              <a:t>‹#›</a:t>
            </a:fld>
            <a:endParaRPr lang="sr-Latn-RS"/>
          </a:p>
        </p:txBody>
      </p:sp>
    </p:spTree>
    <p:extLst>
      <p:ext uri="{BB962C8B-B14F-4D97-AF65-F5344CB8AC3E}">
        <p14:creationId xmlns:p14="http://schemas.microsoft.com/office/powerpoint/2010/main" val="10053579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4DE5-A33B-D381-6FAB-3EA4A349D31E}"/>
              </a:ext>
            </a:extLst>
          </p:cNvPr>
          <p:cNvSpPr>
            <a:spLocks noGrp="1"/>
          </p:cNvSpPr>
          <p:nvPr>
            <p:ph type="ctrTitle"/>
          </p:nvPr>
        </p:nvSpPr>
        <p:spPr/>
        <p:txBody>
          <a:bodyPr/>
          <a:lstStyle/>
          <a:p>
            <a:r>
              <a:rPr lang="en-US" dirty="0"/>
              <a:t>Multi-objective optimization</a:t>
            </a:r>
            <a:endParaRPr lang="sr-Latn-RS" dirty="0"/>
          </a:p>
        </p:txBody>
      </p:sp>
      <p:sp>
        <p:nvSpPr>
          <p:cNvPr id="3" name="Subtitle 2">
            <a:extLst>
              <a:ext uri="{FF2B5EF4-FFF2-40B4-BE49-F238E27FC236}">
                <a16:creationId xmlns:a16="http://schemas.microsoft.com/office/drawing/2014/main" id="{1F9F17D0-CCF6-D846-F2AD-E8B18215C201}"/>
              </a:ext>
            </a:extLst>
          </p:cNvPr>
          <p:cNvSpPr>
            <a:spLocks noGrp="1"/>
          </p:cNvSpPr>
          <p:nvPr>
            <p:ph type="subTitle" idx="1"/>
          </p:nvPr>
        </p:nvSpPr>
        <p:spPr/>
        <p:txBody>
          <a:bodyPr/>
          <a:lstStyle/>
          <a:p>
            <a:r>
              <a:rPr lang="en-US" dirty="0"/>
              <a:t>Jovan </a:t>
            </a:r>
            <a:r>
              <a:rPr lang="en-US" dirty="0" err="1"/>
              <a:t>Vuki</a:t>
            </a:r>
            <a:r>
              <a:rPr lang="sr-Latn-RS" dirty="0"/>
              <a:t>ćević, mi19090</a:t>
            </a:r>
          </a:p>
        </p:txBody>
      </p:sp>
    </p:spTree>
    <p:extLst>
      <p:ext uri="{BB962C8B-B14F-4D97-AF65-F5344CB8AC3E}">
        <p14:creationId xmlns:p14="http://schemas.microsoft.com/office/powerpoint/2010/main" val="834423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FEDC-5D9E-E7DE-3AB4-D6739652DA20}"/>
              </a:ext>
            </a:extLst>
          </p:cNvPr>
          <p:cNvSpPr>
            <a:spLocks noGrp="1"/>
          </p:cNvSpPr>
          <p:nvPr>
            <p:ph type="title"/>
          </p:nvPr>
        </p:nvSpPr>
        <p:spPr/>
        <p:txBody>
          <a:bodyPr/>
          <a:lstStyle/>
          <a:p>
            <a:r>
              <a:rPr lang="en-US" dirty="0"/>
              <a:t>NSGA-II</a:t>
            </a:r>
            <a:endParaRPr lang="sr-Latn-RS" dirty="0"/>
          </a:p>
        </p:txBody>
      </p:sp>
      <p:sp>
        <p:nvSpPr>
          <p:cNvPr id="3" name="Content Placeholder 2">
            <a:extLst>
              <a:ext uri="{FF2B5EF4-FFF2-40B4-BE49-F238E27FC236}">
                <a16:creationId xmlns:a16="http://schemas.microsoft.com/office/drawing/2014/main" id="{99EE7713-8169-2A63-B85C-66249E680A6F}"/>
              </a:ext>
            </a:extLst>
          </p:cNvPr>
          <p:cNvSpPr>
            <a:spLocks noGrp="1"/>
          </p:cNvSpPr>
          <p:nvPr>
            <p:ph idx="1"/>
          </p:nvPr>
        </p:nvSpPr>
        <p:spPr/>
        <p:txBody>
          <a:bodyPr/>
          <a:lstStyle/>
          <a:p>
            <a:pPr algn="l"/>
            <a:r>
              <a:rPr lang="en-US" sz="1800" b="1" i="0" u="none" strike="noStrike" baseline="0" dirty="0">
                <a:latin typeface="CMR12"/>
              </a:rPr>
              <a:t>Non-dominated sorting genetic algorithm</a:t>
            </a:r>
            <a:r>
              <a:rPr lang="en-US" sz="1800" b="0" i="0" u="none" strike="noStrike" baseline="0" dirty="0">
                <a:latin typeface="CMR12"/>
              </a:rPr>
              <a:t>, or </a:t>
            </a:r>
            <a:r>
              <a:rPr lang="en-US" sz="1800" b="1" i="0" u="none" strike="noStrike" baseline="0" dirty="0">
                <a:latin typeface="CMR12"/>
              </a:rPr>
              <a:t>NSGA-II</a:t>
            </a:r>
            <a:r>
              <a:rPr lang="en-US" sz="1800" b="0" i="0" u="none" strike="noStrike" baseline="0" dirty="0">
                <a:latin typeface="CMR12"/>
              </a:rPr>
              <a:t> for short, is a genetic algorithm optimized for multi-objective optimization which bases itself on the concept of sorting the population by </a:t>
            </a:r>
            <a:r>
              <a:rPr lang="en-US" sz="1800" b="1" i="0" u="none" strike="noStrike" baseline="0" dirty="0">
                <a:latin typeface="CMR12"/>
              </a:rPr>
              <a:t>non-dominance</a:t>
            </a:r>
            <a:r>
              <a:rPr lang="en-US" sz="1800" b="0" i="0" u="none" strike="noStrike" baseline="0" dirty="0">
                <a:latin typeface="CMR12"/>
              </a:rPr>
              <a:t> and </a:t>
            </a:r>
            <a:r>
              <a:rPr lang="en-US" sz="1800" b="1" i="0" u="none" strike="noStrike" baseline="0" dirty="0">
                <a:latin typeface="CMR12"/>
              </a:rPr>
              <a:t>crowding distance</a:t>
            </a:r>
            <a:r>
              <a:rPr lang="en-US" sz="1800" b="0" i="0" u="none" strike="noStrike" baseline="0" dirty="0">
                <a:latin typeface="CMR12"/>
              </a:rPr>
              <a:t>.</a:t>
            </a:r>
          </a:p>
          <a:p>
            <a:pPr algn="l"/>
            <a:r>
              <a:rPr lang="en-US" sz="1800" b="0" i="0" u="none" strike="noStrike" baseline="0" dirty="0">
                <a:latin typeface="CMR12"/>
              </a:rPr>
              <a:t>The main concept of </a:t>
            </a:r>
            <a:r>
              <a:rPr lang="en-US" sz="1800" b="1" i="0" u="none" strike="noStrike" baseline="0" dirty="0">
                <a:latin typeface="CMBX12"/>
              </a:rPr>
              <a:t>non-dominated sorting </a:t>
            </a:r>
            <a:r>
              <a:rPr lang="en-US" sz="1800" b="0" i="0" u="none" strike="noStrike" baseline="0" dirty="0">
                <a:latin typeface="CMR12"/>
              </a:rPr>
              <a:t>in this algorithm works by finding the Pareto front of the population and giving them all members of the front a ranking, then finding the pareto front of the remaining population and giving it a rank lower than the one before, and so on until there </a:t>
            </a:r>
            <a:r>
              <a:rPr lang="sr-Latn-RS" sz="1800" b="0" i="0" u="none" strike="noStrike" baseline="0" dirty="0">
                <a:latin typeface="CMR12"/>
              </a:rPr>
              <a:t>are no unranked elements.</a:t>
            </a:r>
            <a:endParaRPr lang="en-US" sz="1800" b="0" i="0" u="none" strike="noStrike" baseline="0" dirty="0">
              <a:latin typeface="CMR12"/>
            </a:endParaRPr>
          </a:p>
          <a:p>
            <a:pPr algn="l"/>
            <a:r>
              <a:rPr lang="en-US" sz="1800" b="0" i="0" u="none" strike="noStrike" baseline="0" dirty="0">
                <a:latin typeface="CMR12"/>
              </a:rPr>
              <a:t>After that, the individuals belonging to the same fronts are ranked by their Euclidean distance from one another, making more distant elements better ranked, giving the opportunity for more diverse final </a:t>
            </a:r>
            <a:r>
              <a:rPr lang="sr-Latn-RS" sz="1800" b="0" i="0" u="none" strike="noStrike" baseline="0" dirty="0">
                <a:latin typeface="CMR12"/>
              </a:rPr>
              <a:t>Pareto fronts.</a:t>
            </a:r>
            <a:endParaRPr lang="sr-Latn-RS" dirty="0"/>
          </a:p>
        </p:txBody>
      </p:sp>
    </p:spTree>
    <p:extLst>
      <p:ext uri="{BB962C8B-B14F-4D97-AF65-F5344CB8AC3E}">
        <p14:creationId xmlns:p14="http://schemas.microsoft.com/office/powerpoint/2010/main" val="182673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EF1A-05E6-9733-85EB-EFE11C735EC5}"/>
              </a:ext>
            </a:extLst>
          </p:cNvPr>
          <p:cNvSpPr>
            <a:spLocks noGrp="1"/>
          </p:cNvSpPr>
          <p:nvPr>
            <p:ph type="title"/>
          </p:nvPr>
        </p:nvSpPr>
        <p:spPr/>
        <p:txBody>
          <a:bodyPr/>
          <a:lstStyle/>
          <a:p>
            <a:r>
              <a:rPr lang="en-US" dirty="0"/>
              <a:t>NSGA-II</a:t>
            </a:r>
            <a:endParaRPr lang="sr-Latn-RS" dirty="0"/>
          </a:p>
        </p:txBody>
      </p:sp>
      <p:pic>
        <p:nvPicPr>
          <p:cNvPr id="5" name="Content Placeholder 4">
            <a:extLst>
              <a:ext uri="{FF2B5EF4-FFF2-40B4-BE49-F238E27FC236}">
                <a16:creationId xmlns:a16="http://schemas.microsoft.com/office/drawing/2014/main" id="{06E7281F-5835-535E-DAD7-A0CD6B5E0C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454" y="2342151"/>
            <a:ext cx="5077759" cy="2173698"/>
          </a:xfrm>
        </p:spPr>
      </p:pic>
      <p:pic>
        <p:nvPicPr>
          <p:cNvPr id="7" name="Picture 6">
            <a:extLst>
              <a:ext uri="{FF2B5EF4-FFF2-40B4-BE49-F238E27FC236}">
                <a16:creationId xmlns:a16="http://schemas.microsoft.com/office/drawing/2014/main" id="{855F2751-D17B-CEE5-6C34-8C507E52E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083" y="2178887"/>
            <a:ext cx="5605463" cy="2500226"/>
          </a:xfrm>
          <a:prstGeom prst="rect">
            <a:avLst/>
          </a:prstGeom>
        </p:spPr>
      </p:pic>
    </p:spTree>
    <p:extLst>
      <p:ext uri="{BB962C8B-B14F-4D97-AF65-F5344CB8AC3E}">
        <p14:creationId xmlns:p14="http://schemas.microsoft.com/office/powerpoint/2010/main" val="387175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193C-E5CC-7B04-4AEB-CF7AF0590DEB}"/>
              </a:ext>
            </a:extLst>
          </p:cNvPr>
          <p:cNvSpPr>
            <a:spLocks noGrp="1"/>
          </p:cNvSpPr>
          <p:nvPr>
            <p:ph type="title"/>
          </p:nvPr>
        </p:nvSpPr>
        <p:spPr/>
        <p:txBody>
          <a:bodyPr/>
          <a:lstStyle/>
          <a:p>
            <a:r>
              <a:rPr lang="en-US" dirty="0"/>
              <a:t>NSGA-II</a:t>
            </a:r>
            <a:endParaRPr lang="sr-Latn-RS" dirty="0"/>
          </a:p>
        </p:txBody>
      </p:sp>
      <p:sp>
        <p:nvSpPr>
          <p:cNvPr id="3" name="Content Placeholder 2">
            <a:extLst>
              <a:ext uri="{FF2B5EF4-FFF2-40B4-BE49-F238E27FC236}">
                <a16:creationId xmlns:a16="http://schemas.microsoft.com/office/drawing/2014/main" id="{7EF35547-E9DF-F035-B3A3-F26A19FF2CAA}"/>
              </a:ext>
            </a:extLst>
          </p:cNvPr>
          <p:cNvSpPr>
            <a:spLocks noGrp="1"/>
          </p:cNvSpPr>
          <p:nvPr>
            <p:ph idx="1"/>
          </p:nvPr>
        </p:nvSpPr>
        <p:spPr/>
        <p:txBody>
          <a:bodyPr/>
          <a:lstStyle/>
          <a:p>
            <a:r>
              <a:rPr lang="en-US" b="1" dirty="0"/>
              <a:t>Selection</a:t>
            </a:r>
            <a:r>
              <a:rPr lang="en-US" dirty="0"/>
              <a:t>: Tournament selection.</a:t>
            </a:r>
            <a:endParaRPr lang="sr-Latn-RS" dirty="0"/>
          </a:p>
        </p:txBody>
      </p:sp>
      <p:pic>
        <p:nvPicPr>
          <p:cNvPr id="5" name="Picture 4">
            <a:extLst>
              <a:ext uri="{FF2B5EF4-FFF2-40B4-BE49-F238E27FC236}">
                <a16:creationId xmlns:a16="http://schemas.microsoft.com/office/drawing/2014/main" id="{0DD608F6-93BB-8B1E-BF43-97E9072AD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924" y="2696300"/>
            <a:ext cx="10062404" cy="1465399"/>
          </a:xfrm>
          <a:prstGeom prst="rect">
            <a:avLst/>
          </a:prstGeom>
        </p:spPr>
      </p:pic>
    </p:spTree>
    <p:extLst>
      <p:ext uri="{BB962C8B-B14F-4D97-AF65-F5344CB8AC3E}">
        <p14:creationId xmlns:p14="http://schemas.microsoft.com/office/powerpoint/2010/main" val="327000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EC67-432F-0FDE-7C12-11130C709E20}"/>
              </a:ext>
            </a:extLst>
          </p:cNvPr>
          <p:cNvSpPr>
            <a:spLocks noGrp="1"/>
          </p:cNvSpPr>
          <p:nvPr>
            <p:ph type="title"/>
          </p:nvPr>
        </p:nvSpPr>
        <p:spPr/>
        <p:txBody>
          <a:bodyPr/>
          <a:lstStyle/>
          <a:p>
            <a:r>
              <a:rPr lang="en-US" dirty="0"/>
              <a:t>NSGA-II</a:t>
            </a:r>
            <a:endParaRPr lang="sr-Latn-RS" dirty="0"/>
          </a:p>
        </p:txBody>
      </p:sp>
      <p:sp>
        <p:nvSpPr>
          <p:cNvPr id="3" name="Content Placeholder 2">
            <a:extLst>
              <a:ext uri="{FF2B5EF4-FFF2-40B4-BE49-F238E27FC236}">
                <a16:creationId xmlns:a16="http://schemas.microsoft.com/office/drawing/2014/main" id="{2E3B0E3C-A9D6-D4FA-6486-93A679495816}"/>
              </a:ext>
            </a:extLst>
          </p:cNvPr>
          <p:cNvSpPr>
            <a:spLocks noGrp="1"/>
          </p:cNvSpPr>
          <p:nvPr>
            <p:ph idx="1"/>
          </p:nvPr>
        </p:nvSpPr>
        <p:spPr/>
        <p:txBody>
          <a:bodyPr/>
          <a:lstStyle/>
          <a:p>
            <a:r>
              <a:rPr lang="en-US" b="1" dirty="0"/>
              <a:t>Crossover</a:t>
            </a:r>
            <a:r>
              <a:rPr lang="en-US" dirty="0"/>
              <a:t>: Simulated binary crossover.</a:t>
            </a:r>
            <a:endParaRPr lang="sr-Latn-RS" dirty="0"/>
          </a:p>
        </p:txBody>
      </p:sp>
      <p:pic>
        <p:nvPicPr>
          <p:cNvPr id="5" name="Picture 4">
            <a:extLst>
              <a:ext uri="{FF2B5EF4-FFF2-40B4-BE49-F238E27FC236}">
                <a16:creationId xmlns:a16="http://schemas.microsoft.com/office/drawing/2014/main" id="{F75677DA-6D59-A055-92C4-EC951B483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88" y="2573066"/>
            <a:ext cx="9995382" cy="2354535"/>
          </a:xfrm>
          <a:prstGeom prst="rect">
            <a:avLst/>
          </a:prstGeom>
        </p:spPr>
      </p:pic>
    </p:spTree>
    <p:extLst>
      <p:ext uri="{BB962C8B-B14F-4D97-AF65-F5344CB8AC3E}">
        <p14:creationId xmlns:p14="http://schemas.microsoft.com/office/powerpoint/2010/main" val="308639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9A07-E01D-F9D9-3117-BF3F6AC9141C}"/>
              </a:ext>
            </a:extLst>
          </p:cNvPr>
          <p:cNvSpPr>
            <a:spLocks noGrp="1"/>
          </p:cNvSpPr>
          <p:nvPr>
            <p:ph type="title"/>
          </p:nvPr>
        </p:nvSpPr>
        <p:spPr/>
        <p:txBody>
          <a:bodyPr/>
          <a:lstStyle/>
          <a:p>
            <a:r>
              <a:rPr lang="en-US" dirty="0"/>
              <a:t>NSGA-II</a:t>
            </a:r>
            <a:endParaRPr lang="sr-Latn-RS" dirty="0"/>
          </a:p>
        </p:txBody>
      </p:sp>
      <p:sp>
        <p:nvSpPr>
          <p:cNvPr id="3" name="Content Placeholder 2">
            <a:extLst>
              <a:ext uri="{FF2B5EF4-FFF2-40B4-BE49-F238E27FC236}">
                <a16:creationId xmlns:a16="http://schemas.microsoft.com/office/drawing/2014/main" id="{A30838AB-FEE8-4961-D8CD-A96B23654252}"/>
              </a:ext>
            </a:extLst>
          </p:cNvPr>
          <p:cNvSpPr>
            <a:spLocks noGrp="1"/>
          </p:cNvSpPr>
          <p:nvPr>
            <p:ph idx="1"/>
          </p:nvPr>
        </p:nvSpPr>
        <p:spPr/>
        <p:txBody>
          <a:bodyPr/>
          <a:lstStyle/>
          <a:p>
            <a:r>
              <a:rPr lang="en-US" b="1" dirty="0"/>
              <a:t>Mutation</a:t>
            </a:r>
            <a:r>
              <a:rPr lang="en-US" dirty="0"/>
              <a:t>: Polynomial mutation.</a:t>
            </a:r>
          </a:p>
          <a:p>
            <a:endParaRPr lang="en-US" dirty="0"/>
          </a:p>
          <a:p>
            <a:endParaRPr lang="en-US" dirty="0"/>
          </a:p>
          <a:p>
            <a:endParaRPr lang="en-US" dirty="0"/>
          </a:p>
          <a:p>
            <a:endParaRPr lang="en-US" dirty="0"/>
          </a:p>
          <a:p>
            <a:endParaRPr lang="en-US" dirty="0"/>
          </a:p>
          <a:p>
            <a:endParaRPr lang="en-US" dirty="0"/>
          </a:p>
          <a:p>
            <a:r>
              <a:rPr lang="en-US" dirty="0"/>
              <a:t>Empirically, mutation eta should take a higher value than crossover eta.</a:t>
            </a:r>
          </a:p>
        </p:txBody>
      </p:sp>
      <p:pic>
        <p:nvPicPr>
          <p:cNvPr id="5" name="Picture 4">
            <a:extLst>
              <a:ext uri="{FF2B5EF4-FFF2-40B4-BE49-F238E27FC236}">
                <a16:creationId xmlns:a16="http://schemas.microsoft.com/office/drawing/2014/main" id="{213FCF08-DA57-5BDF-DB91-48BE015A9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04" y="2712553"/>
            <a:ext cx="10142192" cy="2107103"/>
          </a:xfrm>
          <a:prstGeom prst="rect">
            <a:avLst/>
          </a:prstGeom>
        </p:spPr>
      </p:pic>
    </p:spTree>
    <p:extLst>
      <p:ext uri="{BB962C8B-B14F-4D97-AF65-F5344CB8AC3E}">
        <p14:creationId xmlns:p14="http://schemas.microsoft.com/office/powerpoint/2010/main" val="40698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4B87-5BC6-DB63-DB4B-F8F0269E2A2A}"/>
              </a:ext>
            </a:extLst>
          </p:cNvPr>
          <p:cNvSpPr>
            <a:spLocks noGrp="1"/>
          </p:cNvSpPr>
          <p:nvPr>
            <p:ph type="title"/>
          </p:nvPr>
        </p:nvSpPr>
        <p:spPr/>
        <p:txBody>
          <a:bodyPr/>
          <a:lstStyle/>
          <a:p>
            <a:r>
              <a:rPr lang="en-US" dirty="0"/>
              <a:t>NSGA-II</a:t>
            </a:r>
            <a:endParaRPr lang="sr-Latn-RS" dirty="0"/>
          </a:p>
        </p:txBody>
      </p:sp>
      <p:sp>
        <p:nvSpPr>
          <p:cNvPr id="3" name="Content Placeholder 2">
            <a:extLst>
              <a:ext uri="{FF2B5EF4-FFF2-40B4-BE49-F238E27FC236}">
                <a16:creationId xmlns:a16="http://schemas.microsoft.com/office/drawing/2014/main" id="{F7AC7C23-A612-1FE3-0C2C-1799F0534585}"/>
              </a:ext>
            </a:extLst>
          </p:cNvPr>
          <p:cNvSpPr>
            <a:spLocks noGrp="1"/>
          </p:cNvSpPr>
          <p:nvPr>
            <p:ph idx="1"/>
          </p:nvPr>
        </p:nvSpPr>
        <p:spPr/>
        <p:txBody>
          <a:bodyPr/>
          <a:lstStyle/>
          <a:p>
            <a:r>
              <a:rPr lang="en-US" b="1" dirty="0"/>
              <a:t>Elitism</a:t>
            </a:r>
            <a:r>
              <a:rPr lang="en-US" dirty="0"/>
              <a:t>: Implicit elitism.</a:t>
            </a:r>
            <a:endParaRPr lang="sr-Latn-RS" dirty="0"/>
          </a:p>
        </p:txBody>
      </p:sp>
      <p:pic>
        <p:nvPicPr>
          <p:cNvPr id="5" name="Picture 4">
            <a:extLst>
              <a:ext uri="{FF2B5EF4-FFF2-40B4-BE49-F238E27FC236}">
                <a16:creationId xmlns:a16="http://schemas.microsoft.com/office/drawing/2014/main" id="{DCE2B330-333F-BCAD-6877-80B4BC9A8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987" y="2675547"/>
            <a:ext cx="8856026" cy="3041671"/>
          </a:xfrm>
          <a:prstGeom prst="rect">
            <a:avLst/>
          </a:prstGeom>
        </p:spPr>
      </p:pic>
    </p:spTree>
    <p:extLst>
      <p:ext uri="{BB962C8B-B14F-4D97-AF65-F5344CB8AC3E}">
        <p14:creationId xmlns:p14="http://schemas.microsoft.com/office/powerpoint/2010/main" val="320707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EE47-5D3A-76EE-15EF-2C851C82E872}"/>
              </a:ext>
            </a:extLst>
          </p:cNvPr>
          <p:cNvSpPr>
            <a:spLocks noGrp="1"/>
          </p:cNvSpPr>
          <p:nvPr>
            <p:ph type="title"/>
          </p:nvPr>
        </p:nvSpPr>
        <p:spPr/>
        <p:txBody>
          <a:bodyPr/>
          <a:lstStyle/>
          <a:p>
            <a:r>
              <a:rPr lang="en-US" dirty="0"/>
              <a:t>Genetic algorithm comparisons</a:t>
            </a:r>
            <a:endParaRPr lang="sr-Latn-RS" dirty="0"/>
          </a:p>
        </p:txBody>
      </p:sp>
      <p:sp>
        <p:nvSpPr>
          <p:cNvPr id="3" name="Content Placeholder 2">
            <a:extLst>
              <a:ext uri="{FF2B5EF4-FFF2-40B4-BE49-F238E27FC236}">
                <a16:creationId xmlns:a16="http://schemas.microsoft.com/office/drawing/2014/main" id="{E984E045-51F3-7B77-FD1D-E2D88958AC75}"/>
              </a:ext>
            </a:extLst>
          </p:cNvPr>
          <p:cNvSpPr>
            <a:spLocks noGrp="1"/>
          </p:cNvSpPr>
          <p:nvPr>
            <p:ph idx="1"/>
          </p:nvPr>
        </p:nvSpPr>
        <p:spPr>
          <a:xfrm>
            <a:off x="677334" y="1510443"/>
            <a:ext cx="8596668" cy="3880773"/>
          </a:xfrm>
        </p:spPr>
        <p:txBody>
          <a:bodyPr/>
          <a:lstStyle/>
          <a:p>
            <a:r>
              <a:rPr lang="en-US" dirty="0"/>
              <a:t>Schaffer function N.1:</a:t>
            </a:r>
          </a:p>
          <a:p>
            <a:endParaRPr lang="en-US" dirty="0"/>
          </a:p>
          <a:p>
            <a:pPr marL="0" indent="0">
              <a:buNone/>
            </a:pPr>
            <a:r>
              <a:rPr lang="en-US" dirty="0"/>
              <a:t>                                       , -A &lt;= x &lt;= A &amp; 10 &lt;= A &lt;= 10^5</a:t>
            </a:r>
          </a:p>
        </p:txBody>
      </p:sp>
      <p:pic>
        <p:nvPicPr>
          <p:cNvPr id="5" name="Picture 4">
            <a:extLst>
              <a:ext uri="{FF2B5EF4-FFF2-40B4-BE49-F238E27FC236}">
                <a16:creationId xmlns:a16="http://schemas.microsoft.com/office/drawing/2014/main" id="{80946A99-739C-8A7A-3F9F-C8DB7A5E5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72" y="2112416"/>
            <a:ext cx="2488155" cy="478074"/>
          </a:xfrm>
          <a:prstGeom prst="rect">
            <a:avLst/>
          </a:prstGeom>
        </p:spPr>
      </p:pic>
      <p:pic>
        <p:nvPicPr>
          <p:cNvPr id="9" name="Picture 8">
            <a:extLst>
              <a:ext uri="{FF2B5EF4-FFF2-40B4-BE49-F238E27FC236}">
                <a16:creationId xmlns:a16="http://schemas.microsoft.com/office/drawing/2014/main" id="{30EF86D9-C31B-C29B-24D7-5BF0A43AE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419" y="2831243"/>
            <a:ext cx="4454087" cy="3417157"/>
          </a:xfrm>
          <a:prstGeom prst="rect">
            <a:avLst/>
          </a:prstGeom>
        </p:spPr>
      </p:pic>
      <p:pic>
        <p:nvPicPr>
          <p:cNvPr id="17" name="Picture 16">
            <a:extLst>
              <a:ext uri="{FF2B5EF4-FFF2-40B4-BE49-F238E27FC236}">
                <a16:creationId xmlns:a16="http://schemas.microsoft.com/office/drawing/2014/main" id="{0DA95D3A-DD7C-1FF5-22A3-B28899ACE8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591" y="2831243"/>
            <a:ext cx="4485021" cy="3417158"/>
          </a:xfrm>
          <a:prstGeom prst="rect">
            <a:avLst/>
          </a:prstGeom>
        </p:spPr>
      </p:pic>
      <p:sp>
        <p:nvSpPr>
          <p:cNvPr id="18" name="TextBox 17">
            <a:extLst>
              <a:ext uri="{FF2B5EF4-FFF2-40B4-BE49-F238E27FC236}">
                <a16:creationId xmlns:a16="http://schemas.microsoft.com/office/drawing/2014/main" id="{13308071-88E0-AA7F-1891-A3D5486E7EF2}"/>
              </a:ext>
            </a:extLst>
          </p:cNvPr>
          <p:cNvSpPr txBox="1"/>
          <p:nvPr/>
        </p:nvSpPr>
        <p:spPr>
          <a:xfrm>
            <a:off x="3418827" y="6119821"/>
            <a:ext cx="577048" cy="369332"/>
          </a:xfrm>
          <a:prstGeom prst="rect">
            <a:avLst/>
          </a:prstGeom>
          <a:noFill/>
        </p:spPr>
        <p:txBody>
          <a:bodyPr wrap="square" rtlCol="0">
            <a:spAutoFit/>
          </a:bodyPr>
          <a:lstStyle/>
          <a:p>
            <a:r>
              <a:rPr lang="en-US" dirty="0"/>
              <a:t>GA</a:t>
            </a:r>
            <a:endParaRPr lang="sr-Latn-RS" dirty="0"/>
          </a:p>
        </p:txBody>
      </p:sp>
      <p:sp>
        <p:nvSpPr>
          <p:cNvPr id="22" name="TextBox 21">
            <a:extLst>
              <a:ext uri="{FF2B5EF4-FFF2-40B4-BE49-F238E27FC236}">
                <a16:creationId xmlns:a16="http://schemas.microsoft.com/office/drawing/2014/main" id="{1269471A-B0E8-6ACC-D720-F162945453B2}"/>
              </a:ext>
            </a:extLst>
          </p:cNvPr>
          <p:cNvSpPr txBox="1"/>
          <p:nvPr/>
        </p:nvSpPr>
        <p:spPr>
          <a:xfrm>
            <a:off x="8283218" y="6119821"/>
            <a:ext cx="6098958" cy="369332"/>
          </a:xfrm>
          <a:prstGeom prst="rect">
            <a:avLst/>
          </a:prstGeom>
          <a:noFill/>
        </p:spPr>
        <p:txBody>
          <a:bodyPr wrap="square">
            <a:spAutoFit/>
          </a:bodyPr>
          <a:lstStyle/>
          <a:p>
            <a:r>
              <a:rPr lang="en-US" dirty="0"/>
              <a:t>NSGA-II</a:t>
            </a:r>
          </a:p>
        </p:txBody>
      </p:sp>
      <p:pic>
        <p:nvPicPr>
          <p:cNvPr id="6" name="Picture 5">
            <a:extLst>
              <a:ext uri="{FF2B5EF4-FFF2-40B4-BE49-F238E27FC236}">
                <a16:creationId xmlns:a16="http://schemas.microsoft.com/office/drawing/2014/main" id="{A332884C-FAA3-8B16-BDF4-C6B5EE775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1019" y="1722374"/>
            <a:ext cx="4590496" cy="780084"/>
          </a:xfrm>
          <a:prstGeom prst="rect">
            <a:avLst/>
          </a:prstGeom>
        </p:spPr>
      </p:pic>
    </p:spTree>
    <p:extLst>
      <p:ext uri="{BB962C8B-B14F-4D97-AF65-F5344CB8AC3E}">
        <p14:creationId xmlns:p14="http://schemas.microsoft.com/office/powerpoint/2010/main" val="24639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EE47-5D3A-76EE-15EF-2C851C82E872}"/>
              </a:ext>
            </a:extLst>
          </p:cNvPr>
          <p:cNvSpPr>
            <a:spLocks noGrp="1"/>
          </p:cNvSpPr>
          <p:nvPr>
            <p:ph type="title"/>
          </p:nvPr>
        </p:nvSpPr>
        <p:spPr/>
        <p:txBody>
          <a:bodyPr/>
          <a:lstStyle/>
          <a:p>
            <a:r>
              <a:rPr lang="en-US" dirty="0"/>
              <a:t>Genetic algorithm comparisons</a:t>
            </a:r>
            <a:endParaRPr lang="sr-Latn-RS" dirty="0"/>
          </a:p>
        </p:txBody>
      </p:sp>
      <p:sp>
        <p:nvSpPr>
          <p:cNvPr id="3" name="Content Placeholder 2">
            <a:extLst>
              <a:ext uri="{FF2B5EF4-FFF2-40B4-BE49-F238E27FC236}">
                <a16:creationId xmlns:a16="http://schemas.microsoft.com/office/drawing/2014/main" id="{E984E045-51F3-7B77-FD1D-E2D88958AC75}"/>
              </a:ext>
            </a:extLst>
          </p:cNvPr>
          <p:cNvSpPr>
            <a:spLocks noGrp="1"/>
          </p:cNvSpPr>
          <p:nvPr>
            <p:ph idx="1"/>
          </p:nvPr>
        </p:nvSpPr>
        <p:spPr>
          <a:xfrm>
            <a:off x="677334" y="1510443"/>
            <a:ext cx="8596668" cy="3880773"/>
          </a:xfrm>
        </p:spPr>
        <p:txBody>
          <a:bodyPr/>
          <a:lstStyle/>
          <a:p>
            <a:r>
              <a:rPr lang="en-US" dirty="0"/>
              <a:t>Schaffer function N.2:</a:t>
            </a:r>
          </a:p>
          <a:p>
            <a:endParaRPr lang="en-US" dirty="0"/>
          </a:p>
          <a:p>
            <a:pPr marL="0" indent="0">
              <a:buNone/>
            </a:pPr>
            <a:r>
              <a:rPr lang="en-US" dirty="0"/>
              <a:t>                                      </a:t>
            </a:r>
          </a:p>
          <a:p>
            <a:pPr marL="0" indent="0">
              <a:buNone/>
            </a:pPr>
            <a:r>
              <a:rPr lang="en-US" dirty="0"/>
              <a:t>                                                  , -5 &lt;= x &lt;= 10 </a:t>
            </a:r>
          </a:p>
        </p:txBody>
      </p:sp>
      <p:sp>
        <p:nvSpPr>
          <p:cNvPr id="18" name="TextBox 17">
            <a:extLst>
              <a:ext uri="{FF2B5EF4-FFF2-40B4-BE49-F238E27FC236}">
                <a16:creationId xmlns:a16="http://schemas.microsoft.com/office/drawing/2014/main" id="{13308071-88E0-AA7F-1891-A3D5486E7EF2}"/>
              </a:ext>
            </a:extLst>
          </p:cNvPr>
          <p:cNvSpPr txBox="1"/>
          <p:nvPr/>
        </p:nvSpPr>
        <p:spPr>
          <a:xfrm>
            <a:off x="3418827" y="6119821"/>
            <a:ext cx="577048" cy="369332"/>
          </a:xfrm>
          <a:prstGeom prst="rect">
            <a:avLst/>
          </a:prstGeom>
          <a:noFill/>
        </p:spPr>
        <p:txBody>
          <a:bodyPr wrap="square" rtlCol="0">
            <a:spAutoFit/>
          </a:bodyPr>
          <a:lstStyle/>
          <a:p>
            <a:r>
              <a:rPr lang="en-US" dirty="0"/>
              <a:t>GA</a:t>
            </a:r>
            <a:endParaRPr lang="sr-Latn-RS" dirty="0"/>
          </a:p>
        </p:txBody>
      </p:sp>
      <p:sp>
        <p:nvSpPr>
          <p:cNvPr id="22" name="TextBox 21">
            <a:extLst>
              <a:ext uri="{FF2B5EF4-FFF2-40B4-BE49-F238E27FC236}">
                <a16:creationId xmlns:a16="http://schemas.microsoft.com/office/drawing/2014/main" id="{1269471A-B0E8-6ACC-D720-F162945453B2}"/>
              </a:ext>
            </a:extLst>
          </p:cNvPr>
          <p:cNvSpPr txBox="1"/>
          <p:nvPr/>
        </p:nvSpPr>
        <p:spPr>
          <a:xfrm>
            <a:off x="8283218" y="6119821"/>
            <a:ext cx="6098958" cy="369332"/>
          </a:xfrm>
          <a:prstGeom prst="rect">
            <a:avLst/>
          </a:prstGeom>
          <a:noFill/>
        </p:spPr>
        <p:txBody>
          <a:bodyPr wrap="square">
            <a:spAutoFit/>
          </a:bodyPr>
          <a:lstStyle/>
          <a:p>
            <a:r>
              <a:rPr lang="en-US" dirty="0"/>
              <a:t>NSGA-II</a:t>
            </a:r>
          </a:p>
        </p:txBody>
      </p:sp>
      <p:pic>
        <p:nvPicPr>
          <p:cNvPr id="6" name="Picture 5">
            <a:extLst>
              <a:ext uri="{FF2B5EF4-FFF2-40B4-BE49-F238E27FC236}">
                <a16:creationId xmlns:a16="http://schemas.microsoft.com/office/drawing/2014/main" id="{09BF65FE-01C0-11C7-DD15-F5541A8CB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3484779" cy="1078622"/>
          </a:xfrm>
          <a:prstGeom prst="rect">
            <a:avLst/>
          </a:prstGeom>
        </p:spPr>
      </p:pic>
      <p:pic>
        <p:nvPicPr>
          <p:cNvPr id="8" name="Picture 7">
            <a:extLst>
              <a:ext uri="{FF2B5EF4-FFF2-40B4-BE49-F238E27FC236}">
                <a16:creationId xmlns:a16="http://schemas.microsoft.com/office/drawing/2014/main" id="{795D4432-F496-455B-3624-3DAB30600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705" y="3009022"/>
            <a:ext cx="4112539" cy="3116872"/>
          </a:xfrm>
          <a:prstGeom prst="rect">
            <a:avLst/>
          </a:prstGeom>
        </p:spPr>
      </p:pic>
      <p:pic>
        <p:nvPicPr>
          <p:cNvPr id="11" name="Picture 10">
            <a:extLst>
              <a:ext uri="{FF2B5EF4-FFF2-40B4-BE49-F238E27FC236}">
                <a16:creationId xmlns:a16="http://schemas.microsoft.com/office/drawing/2014/main" id="{E7BBAFAB-91A8-4CCA-BAA3-7FB08D381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6439" y="3009022"/>
            <a:ext cx="4024768" cy="3116872"/>
          </a:xfrm>
          <a:prstGeom prst="rect">
            <a:avLst/>
          </a:prstGeom>
        </p:spPr>
      </p:pic>
      <p:pic>
        <p:nvPicPr>
          <p:cNvPr id="5" name="Picture 4">
            <a:extLst>
              <a:ext uri="{FF2B5EF4-FFF2-40B4-BE49-F238E27FC236}">
                <a16:creationId xmlns:a16="http://schemas.microsoft.com/office/drawing/2014/main" id="{72D60E2F-5314-6F92-2894-A113BF1944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7321" y="1708492"/>
            <a:ext cx="4711789" cy="807076"/>
          </a:xfrm>
          <a:prstGeom prst="rect">
            <a:avLst/>
          </a:prstGeom>
        </p:spPr>
      </p:pic>
    </p:spTree>
    <p:extLst>
      <p:ext uri="{BB962C8B-B14F-4D97-AF65-F5344CB8AC3E}">
        <p14:creationId xmlns:p14="http://schemas.microsoft.com/office/powerpoint/2010/main" val="89673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EE47-5D3A-76EE-15EF-2C851C82E872}"/>
              </a:ext>
            </a:extLst>
          </p:cNvPr>
          <p:cNvSpPr>
            <a:spLocks noGrp="1"/>
          </p:cNvSpPr>
          <p:nvPr>
            <p:ph type="title"/>
          </p:nvPr>
        </p:nvSpPr>
        <p:spPr/>
        <p:txBody>
          <a:bodyPr/>
          <a:lstStyle/>
          <a:p>
            <a:r>
              <a:rPr lang="en-US" dirty="0"/>
              <a:t>Genetic algorithm comparisons</a:t>
            </a:r>
            <a:endParaRPr lang="sr-Latn-RS" dirty="0"/>
          </a:p>
        </p:txBody>
      </p:sp>
      <p:sp>
        <p:nvSpPr>
          <p:cNvPr id="3" name="Content Placeholder 2">
            <a:extLst>
              <a:ext uri="{FF2B5EF4-FFF2-40B4-BE49-F238E27FC236}">
                <a16:creationId xmlns:a16="http://schemas.microsoft.com/office/drawing/2014/main" id="{E984E045-51F3-7B77-FD1D-E2D88958AC75}"/>
              </a:ext>
            </a:extLst>
          </p:cNvPr>
          <p:cNvSpPr>
            <a:spLocks noGrp="1"/>
          </p:cNvSpPr>
          <p:nvPr>
            <p:ph idx="1"/>
          </p:nvPr>
        </p:nvSpPr>
        <p:spPr>
          <a:xfrm>
            <a:off x="677334" y="1510443"/>
            <a:ext cx="8596668" cy="3880773"/>
          </a:xfrm>
        </p:spPr>
        <p:txBody>
          <a:bodyPr/>
          <a:lstStyle/>
          <a:p>
            <a:r>
              <a:rPr lang="en-US" dirty="0" err="1"/>
              <a:t>Bihn</a:t>
            </a:r>
            <a:r>
              <a:rPr lang="en-US" dirty="0"/>
              <a:t> and Korn function:</a:t>
            </a:r>
          </a:p>
          <a:p>
            <a:endParaRPr lang="en-US" dirty="0"/>
          </a:p>
          <a:p>
            <a:pPr marL="0" indent="0">
              <a:buNone/>
            </a:pPr>
            <a:r>
              <a:rPr lang="en-US" dirty="0"/>
              <a:t>                                                         ,      , 0 &lt;= x &lt;= 5 &amp; 0 &lt;= y &lt;= 3</a:t>
            </a:r>
          </a:p>
          <a:p>
            <a:pPr marL="0" indent="0">
              <a:buNone/>
            </a:pPr>
            <a:endParaRPr lang="en-US" dirty="0"/>
          </a:p>
        </p:txBody>
      </p:sp>
      <p:sp>
        <p:nvSpPr>
          <p:cNvPr id="18" name="TextBox 17">
            <a:extLst>
              <a:ext uri="{FF2B5EF4-FFF2-40B4-BE49-F238E27FC236}">
                <a16:creationId xmlns:a16="http://schemas.microsoft.com/office/drawing/2014/main" id="{13308071-88E0-AA7F-1891-A3D5486E7EF2}"/>
              </a:ext>
            </a:extLst>
          </p:cNvPr>
          <p:cNvSpPr txBox="1"/>
          <p:nvPr/>
        </p:nvSpPr>
        <p:spPr>
          <a:xfrm>
            <a:off x="3418827" y="6119821"/>
            <a:ext cx="577048" cy="369332"/>
          </a:xfrm>
          <a:prstGeom prst="rect">
            <a:avLst/>
          </a:prstGeom>
          <a:noFill/>
        </p:spPr>
        <p:txBody>
          <a:bodyPr wrap="square" rtlCol="0">
            <a:spAutoFit/>
          </a:bodyPr>
          <a:lstStyle/>
          <a:p>
            <a:r>
              <a:rPr lang="en-US" dirty="0"/>
              <a:t>GA</a:t>
            </a:r>
            <a:endParaRPr lang="sr-Latn-RS" dirty="0"/>
          </a:p>
        </p:txBody>
      </p:sp>
      <p:sp>
        <p:nvSpPr>
          <p:cNvPr id="22" name="TextBox 21">
            <a:extLst>
              <a:ext uri="{FF2B5EF4-FFF2-40B4-BE49-F238E27FC236}">
                <a16:creationId xmlns:a16="http://schemas.microsoft.com/office/drawing/2014/main" id="{1269471A-B0E8-6ACC-D720-F162945453B2}"/>
              </a:ext>
            </a:extLst>
          </p:cNvPr>
          <p:cNvSpPr txBox="1"/>
          <p:nvPr/>
        </p:nvSpPr>
        <p:spPr>
          <a:xfrm>
            <a:off x="8283218" y="6119821"/>
            <a:ext cx="6098958" cy="369332"/>
          </a:xfrm>
          <a:prstGeom prst="rect">
            <a:avLst/>
          </a:prstGeom>
          <a:noFill/>
        </p:spPr>
        <p:txBody>
          <a:bodyPr wrap="square">
            <a:spAutoFit/>
          </a:bodyPr>
          <a:lstStyle/>
          <a:p>
            <a:r>
              <a:rPr lang="en-US" dirty="0"/>
              <a:t>NSGA-II</a:t>
            </a:r>
          </a:p>
        </p:txBody>
      </p:sp>
      <p:pic>
        <p:nvPicPr>
          <p:cNvPr id="7" name="Picture 6">
            <a:extLst>
              <a:ext uri="{FF2B5EF4-FFF2-40B4-BE49-F238E27FC236}">
                <a16:creationId xmlns:a16="http://schemas.microsoft.com/office/drawing/2014/main" id="{67D34A9D-3572-3703-230A-EF6B04CFF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49" y="2063488"/>
            <a:ext cx="4358098" cy="595517"/>
          </a:xfrm>
          <a:prstGeom prst="rect">
            <a:avLst/>
          </a:prstGeom>
        </p:spPr>
      </p:pic>
      <p:pic>
        <p:nvPicPr>
          <p:cNvPr id="10" name="Picture 9">
            <a:extLst>
              <a:ext uri="{FF2B5EF4-FFF2-40B4-BE49-F238E27FC236}">
                <a16:creationId xmlns:a16="http://schemas.microsoft.com/office/drawing/2014/main" id="{57729275-289D-1E92-FF71-EF34BF06D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167" y="2831243"/>
            <a:ext cx="4358097" cy="3349997"/>
          </a:xfrm>
          <a:prstGeom prst="rect">
            <a:avLst/>
          </a:prstGeom>
        </p:spPr>
      </p:pic>
      <p:pic>
        <p:nvPicPr>
          <p:cNvPr id="12" name="Picture 11">
            <a:extLst>
              <a:ext uri="{FF2B5EF4-FFF2-40B4-BE49-F238E27FC236}">
                <a16:creationId xmlns:a16="http://schemas.microsoft.com/office/drawing/2014/main" id="{F77F9E7B-5034-1F65-7C89-C36F26EA9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096" y="2811218"/>
            <a:ext cx="4511687" cy="3389651"/>
          </a:xfrm>
          <a:prstGeom prst="rect">
            <a:avLst/>
          </a:prstGeom>
        </p:spPr>
      </p:pic>
      <p:pic>
        <p:nvPicPr>
          <p:cNvPr id="5" name="Picture 4">
            <a:extLst>
              <a:ext uri="{FF2B5EF4-FFF2-40B4-BE49-F238E27FC236}">
                <a16:creationId xmlns:a16="http://schemas.microsoft.com/office/drawing/2014/main" id="{DCD93F10-C740-5DC0-21A2-C025AC4C5D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8819" y="1443733"/>
            <a:ext cx="4918939" cy="784765"/>
          </a:xfrm>
          <a:prstGeom prst="rect">
            <a:avLst/>
          </a:prstGeom>
        </p:spPr>
      </p:pic>
    </p:spTree>
    <p:extLst>
      <p:ext uri="{BB962C8B-B14F-4D97-AF65-F5344CB8AC3E}">
        <p14:creationId xmlns:p14="http://schemas.microsoft.com/office/powerpoint/2010/main" val="383321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EE47-5D3A-76EE-15EF-2C851C82E872}"/>
              </a:ext>
            </a:extLst>
          </p:cNvPr>
          <p:cNvSpPr>
            <a:spLocks noGrp="1"/>
          </p:cNvSpPr>
          <p:nvPr>
            <p:ph type="title"/>
          </p:nvPr>
        </p:nvSpPr>
        <p:spPr/>
        <p:txBody>
          <a:bodyPr/>
          <a:lstStyle/>
          <a:p>
            <a:r>
              <a:rPr lang="en-US" dirty="0"/>
              <a:t>Genetic algorithm comparisons</a:t>
            </a:r>
            <a:endParaRPr lang="sr-Latn-RS" dirty="0"/>
          </a:p>
        </p:txBody>
      </p:sp>
      <p:sp>
        <p:nvSpPr>
          <p:cNvPr id="3" name="Content Placeholder 2">
            <a:extLst>
              <a:ext uri="{FF2B5EF4-FFF2-40B4-BE49-F238E27FC236}">
                <a16:creationId xmlns:a16="http://schemas.microsoft.com/office/drawing/2014/main" id="{E984E045-51F3-7B77-FD1D-E2D88958AC75}"/>
              </a:ext>
            </a:extLst>
          </p:cNvPr>
          <p:cNvSpPr>
            <a:spLocks noGrp="1"/>
          </p:cNvSpPr>
          <p:nvPr>
            <p:ph idx="1"/>
          </p:nvPr>
        </p:nvSpPr>
        <p:spPr>
          <a:xfrm>
            <a:off x="677334" y="1510443"/>
            <a:ext cx="8596668" cy="3880773"/>
          </a:xfrm>
        </p:spPr>
        <p:txBody>
          <a:bodyPr/>
          <a:lstStyle/>
          <a:p>
            <a:r>
              <a:rPr lang="en-US" dirty="0" err="1"/>
              <a:t>Viennet</a:t>
            </a:r>
            <a:r>
              <a:rPr lang="en-US" dirty="0"/>
              <a:t> function:</a:t>
            </a:r>
          </a:p>
          <a:p>
            <a:endParaRPr lang="en-US" dirty="0"/>
          </a:p>
          <a:p>
            <a:endParaRPr lang="en-US" dirty="0"/>
          </a:p>
          <a:p>
            <a:pPr marL="0" indent="0">
              <a:buNone/>
            </a:pPr>
            <a:r>
              <a:rPr lang="en-US" dirty="0"/>
              <a:t>                                                                        </a:t>
            </a:r>
          </a:p>
          <a:p>
            <a:endParaRPr lang="en-US" dirty="0"/>
          </a:p>
        </p:txBody>
      </p:sp>
      <p:sp>
        <p:nvSpPr>
          <p:cNvPr id="18" name="TextBox 17">
            <a:extLst>
              <a:ext uri="{FF2B5EF4-FFF2-40B4-BE49-F238E27FC236}">
                <a16:creationId xmlns:a16="http://schemas.microsoft.com/office/drawing/2014/main" id="{13308071-88E0-AA7F-1891-A3D5486E7EF2}"/>
              </a:ext>
            </a:extLst>
          </p:cNvPr>
          <p:cNvSpPr txBox="1"/>
          <p:nvPr/>
        </p:nvSpPr>
        <p:spPr>
          <a:xfrm>
            <a:off x="3418827" y="6119821"/>
            <a:ext cx="577048" cy="369332"/>
          </a:xfrm>
          <a:prstGeom prst="rect">
            <a:avLst/>
          </a:prstGeom>
          <a:noFill/>
        </p:spPr>
        <p:txBody>
          <a:bodyPr wrap="square" rtlCol="0">
            <a:spAutoFit/>
          </a:bodyPr>
          <a:lstStyle/>
          <a:p>
            <a:r>
              <a:rPr lang="en-US" dirty="0"/>
              <a:t>GA</a:t>
            </a:r>
            <a:endParaRPr lang="sr-Latn-RS" dirty="0"/>
          </a:p>
        </p:txBody>
      </p:sp>
      <p:sp>
        <p:nvSpPr>
          <p:cNvPr id="22" name="TextBox 21">
            <a:extLst>
              <a:ext uri="{FF2B5EF4-FFF2-40B4-BE49-F238E27FC236}">
                <a16:creationId xmlns:a16="http://schemas.microsoft.com/office/drawing/2014/main" id="{1269471A-B0E8-6ACC-D720-F162945453B2}"/>
              </a:ext>
            </a:extLst>
          </p:cNvPr>
          <p:cNvSpPr txBox="1"/>
          <p:nvPr/>
        </p:nvSpPr>
        <p:spPr>
          <a:xfrm>
            <a:off x="8283218" y="6119821"/>
            <a:ext cx="6098958" cy="369332"/>
          </a:xfrm>
          <a:prstGeom prst="rect">
            <a:avLst/>
          </a:prstGeom>
          <a:noFill/>
        </p:spPr>
        <p:txBody>
          <a:bodyPr wrap="square">
            <a:spAutoFit/>
          </a:bodyPr>
          <a:lstStyle/>
          <a:p>
            <a:r>
              <a:rPr lang="en-US" dirty="0"/>
              <a:t>NSGA-II</a:t>
            </a:r>
          </a:p>
        </p:txBody>
      </p:sp>
      <p:pic>
        <p:nvPicPr>
          <p:cNvPr id="6" name="Picture 5">
            <a:extLst>
              <a:ext uri="{FF2B5EF4-FFF2-40B4-BE49-F238E27FC236}">
                <a16:creationId xmlns:a16="http://schemas.microsoft.com/office/drawing/2014/main" id="{9D6521F1-399C-F3D7-4A6F-8EE5C3DE3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398" y="1930400"/>
            <a:ext cx="4673078" cy="975449"/>
          </a:xfrm>
          <a:prstGeom prst="rect">
            <a:avLst/>
          </a:prstGeom>
        </p:spPr>
      </p:pic>
      <p:sp>
        <p:nvSpPr>
          <p:cNvPr id="8" name="TextBox 7">
            <a:extLst>
              <a:ext uri="{FF2B5EF4-FFF2-40B4-BE49-F238E27FC236}">
                <a16:creationId xmlns:a16="http://schemas.microsoft.com/office/drawing/2014/main" id="{8E2F2089-366E-FC4C-40F9-3A63C9AFAAA2}"/>
              </a:ext>
            </a:extLst>
          </p:cNvPr>
          <p:cNvSpPr txBox="1"/>
          <p:nvPr/>
        </p:nvSpPr>
        <p:spPr>
          <a:xfrm>
            <a:off x="5511476" y="2536517"/>
            <a:ext cx="4789283" cy="369332"/>
          </a:xfrm>
          <a:prstGeom prst="rect">
            <a:avLst/>
          </a:prstGeom>
          <a:noFill/>
        </p:spPr>
        <p:txBody>
          <a:bodyPr wrap="square" rtlCol="0">
            <a:spAutoFit/>
          </a:bodyPr>
          <a:lstStyle/>
          <a:p>
            <a:r>
              <a:rPr lang="en-US" dirty="0"/>
              <a:t>, -3 &lt;= x, y &lt;= 3</a:t>
            </a:r>
            <a:endParaRPr lang="sr-Latn-RS" dirty="0"/>
          </a:p>
        </p:txBody>
      </p:sp>
      <p:pic>
        <p:nvPicPr>
          <p:cNvPr id="11" name="Picture 10">
            <a:extLst>
              <a:ext uri="{FF2B5EF4-FFF2-40B4-BE49-F238E27FC236}">
                <a16:creationId xmlns:a16="http://schemas.microsoft.com/office/drawing/2014/main" id="{6F73F6D2-6DB5-4B03-7F58-085C9D66F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780" y="2905849"/>
            <a:ext cx="3273141" cy="3115018"/>
          </a:xfrm>
          <a:prstGeom prst="rect">
            <a:avLst/>
          </a:prstGeom>
        </p:spPr>
      </p:pic>
      <p:pic>
        <p:nvPicPr>
          <p:cNvPr id="13" name="Picture 12">
            <a:extLst>
              <a:ext uri="{FF2B5EF4-FFF2-40B4-BE49-F238E27FC236}">
                <a16:creationId xmlns:a16="http://schemas.microsoft.com/office/drawing/2014/main" id="{96105B4F-3A82-601B-A8AC-2F7FA021EF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9620" y="3004803"/>
            <a:ext cx="3273141" cy="3115018"/>
          </a:xfrm>
          <a:prstGeom prst="rect">
            <a:avLst/>
          </a:prstGeom>
        </p:spPr>
      </p:pic>
      <p:pic>
        <p:nvPicPr>
          <p:cNvPr id="5" name="Picture 4">
            <a:extLst>
              <a:ext uri="{FF2B5EF4-FFF2-40B4-BE49-F238E27FC236}">
                <a16:creationId xmlns:a16="http://schemas.microsoft.com/office/drawing/2014/main" id="{660860D8-311C-8CA3-65ED-48EE6E5DA1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2420" y="1656615"/>
            <a:ext cx="4789283" cy="780948"/>
          </a:xfrm>
          <a:prstGeom prst="rect">
            <a:avLst/>
          </a:prstGeom>
        </p:spPr>
      </p:pic>
    </p:spTree>
    <p:extLst>
      <p:ext uri="{BB962C8B-B14F-4D97-AF65-F5344CB8AC3E}">
        <p14:creationId xmlns:p14="http://schemas.microsoft.com/office/powerpoint/2010/main" val="113373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444C-584A-C915-2B69-25CEBD0FF55A}"/>
              </a:ext>
            </a:extLst>
          </p:cNvPr>
          <p:cNvSpPr>
            <a:spLocks noGrp="1"/>
          </p:cNvSpPr>
          <p:nvPr>
            <p:ph type="title"/>
          </p:nvPr>
        </p:nvSpPr>
        <p:spPr/>
        <p:txBody>
          <a:bodyPr/>
          <a:lstStyle/>
          <a:p>
            <a:r>
              <a:rPr lang="sr-Latn-RS" dirty="0"/>
              <a:t>Problem</a:t>
            </a:r>
          </a:p>
        </p:txBody>
      </p:sp>
      <p:sp>
        <p:nvSpPr>
          <p:cNvPr id="3" name="Content Placeholder 2">
            <a:extLst>
              <a:ext uri="{FF2B5EF4-FFF2-40B4-BE49-F238E27FC236}">
                <a16:creationId xmlns:a16="http://schemas.microsoft.com/office/drawing/2014/main" id="{AD022556-2CE0-88A9-C840-3A1E31BDDE40}"/>
              </a:ext>
            </a:extLst>
          </p:cNvPr>
          <p:cNvSpPr>
            <a:spLocks noGrp="1"/>
          </p:cNvSpPr>
          <p:nvPr>
            <p:ph idx="1"/>
          </p:nvPr>
        </p:nvSpPr>
        <p:spPr>
          <a:xfrm>
            <a:off x="677334" y="2152342"/>
            <a:ext cx="8596668" cy="3449082"/>
          </a:xfrm>
        </p:spPr>
        <p:txBody>
          <a:bodyPr/>
          <a:lstStyle/>
          <a:p>
            <a:r>
              <a:rPr lang="en-US" dirty="0"/>
              <a:t>Minimization of multiple objective functions at the same time.</a:t>
            </a:r>
          </a:p>
          <a:p>
            <a:endParaRPr lang="en-US" dirty="0"/>
          </a:p>
          <a:p>
            <a:endParaRPr lang="en-US" dirty="0"/>
          </a:p>
          <a:p>
            <a:pPr marL="0" indent="0">
              <a:buNone/>
            </a:pPr>
            <a:endParaRPr lang="en-US" dirty="0"/>
          </a:p>
          <a:p>
            <a:r>
              <a:rPr lang="en-US" dirty="0"/>
              <a:t>These functions can potentially be conflicting. Reducing the value of one function can lead to the increase of value in another.</a:t>
            </a:r>
          </a:p>
        </p:txBody>
      </p:sp>
      <p:pic>
        <p:nvPicPr>
          <p:cNvPr id="11" name="Picture 10">
            <a:extLst>
              <a:ext uri="{FF2B5EF4-FFF2-40B4-BE49-F238E27FC236}">
                <a16:creationId xmlns:a16="http://schemas.microsoft.com/office/drawing/2014/main" id="{65301E34-3229-880A-545E-FDD2DB572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280" y="2617579"/>
            <a:ext cx="7400158" cy="1051119"/>
          </a:xfrm>
          <a:prstGeom prst="rect">
            <a:avLst/>
          </a:prstGeom>
        </p:spPr>
      </p:pic>
    </p:spTree>
    <p:extLst>
      <p:ext uri="{BB962C8B-B14F-4D97-AF65-F5344CB8AC3E}">
        <p14:creationId xmlns:p14="http://schemas.microsoft.com/office/powerpoint/2010/main" val="427470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7ECB-D82E-BFBB-D1EE-A2123D52388D}"/>
              </a:ext>
            </a:extLst>
          </p:cNvPr>
          <p:cNvSpPr>
            <a:spLocks noGrp="1"/>
          </p:cNvSpPr>
          <p:nvPr>
            <p:ph type="title"/>
          </p:nvPr>
        </p:nvSpPr>
        <p:spPr/>
        <p:txBody>
          <a:bodyPr/>
          <a:lstStyle/>
          <a:p>
            <a:r>
              <a:rPr lang="en-US" dirty="0"/>
              <a:t>Genetic algorithm comparisons</a:t>
            </a:r>
            <a:endParaRPr lang="sr-Latn-RS" dirty="0"/>
          </a:p>
        </p:txBody>
      </p:sp>
      <p:sp>
        <p:nvSpPr>
          <p:cNvPr id="3" name="Content Placeholder 2">
            <a:extLst>
              <a:ext uri="{FF2B5EF4-FFF2-40B4-BE49-F238E27FC236}">
                <a16:creationId xmlns:a16="http://schemas.microsoft.com/office/drawing/2014/main" id="{4A8C4E67-D42B-9BCB-D1D2-184932EC7950}"/>
              </a:ext>
            </a:extLst>
          </p:cNvPr>
          <p:cNvSpPr>
            <a:spLocks noGrp="1"/>
          </p:cNvSpPr>
          <p:nvPr>
            <p:ph idx="1"/>
          </p:nvPr>
        </p:nvSpPr>
        <p:spPr/>
        <p:txBody>
          <a:bodyPr/>
          <a:lstStyle/>
          <a:p>
            <a:r>
              <a:rPr lang="en-US" dirty="0"/>
              <a:t>NSGA-II has a much longer computation time.</a:t>
            </a:r>
          </a:p>
          <a:p>
            <a:r>
              <a:rPr lang="en-US" dirty="0"/>
              <a:t>NSGA-II is very complex and harder to fine-tune with many different parameters.</a:t>
            </a:r>
          </a:p>
          <a:p>
            <a:r>
              <a:rPr lang="en-US" dirty="0"/>
              <a:t>As problems become more complex, simple GA begins to fail.</a:t>
            </a:r>
          </a:p>
          <a:p>
            <a:r>
              <a:rPr lang="en-US" dirty="0"/>
              <a:t>NSGA-II can solve same problems in much less generations, with a detriment in diversity.</a:t>
            </a:r>
            <a:endParaRPr lang="sr-Latn-RS" dirty="0"/>
          </a:p>
        </p:txBody>
      </p:sp>
    </p:spTree>
    <p:extLst>
      <p:ext uri="{BB962C8B-B14F-4D97-AF65-F5344CB8AC3E}">
        <p14:creationId xmlns:p14="http://schemas.microsoft.com/office/powerpoint/2010/main" val="1210210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ABFD-7285-4E04-2552-DBFB1F3B6125}"/>
              </a:ext>
            </a:extLst>
          </p:cNvPr>
          <p:cNvSpPr>
            <a:spLocks noGrp="1"/>
          </p:cNvSpPr>
          <p:nvPr>
            <p:ph type="title"/>
          </p:nvPr>
        </p:nvSpPr>
        <p:spPr>
          <a:xfrm>
            <a:off x="2959059" y="3098800"/>
            <a:ext cx="6273881" cy="660400"/>
          </a:xfrm>
        </p:spPr>
        <p:txBody>
          <a:bodyPr/>
          <a:lstStyle/>
          <a:p>
            <a:r>
              <a:rPr lang="en-US" dirty="0"/>
              <a:t>Thank you for your attention!</a:t>
            </a:r>
            <a:endParaRPr lang="sr-Latn-RS" dirty="0"/>
          </a:p>
        </p:txBody>
      </p:sp>
    </p:spTree>
    <p:extLst>
      <p:ext uri="{BB962C8B-B14F-4D97-AF65-F5344CB8AC3E}">
        <p14:creationId xmlns:p14="http://schemas.microsoft.com/office/powerpoint/2010/main" val="191854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5072-9362-EA93-074E-793AD0EB64C5}"/>
              </a:ext>
            </a:extLst>
          </p:cNvPr>
          <p:cNvSpPr>
            <a:spLocks noGrp="1"/>
          </p:cNvSpPr>
          <p:nvPr>
            <p:ph type="title"/>
          </p:nvPr>
        </p:nvSpPr>
        <p:spPr/>
        <p:txBody>
          <a:bodyPr/>
          <a:lstStyle/>
          <a:p>
            <a:r>
              <a:rPr lang="en-US" dirty="0"/>
              <a:t>Solution: Pareto fronts</a:t>
            </a:r>
            <a:endParaRPr lang="sr-Latn-RS" dirty="0"/>
          </a:p>
        </p:txBody>
      </p:sp>
      <p:sp>
        <p:nvSpPr>
          <p:cNvPr id="3" name="Content Placeholder 2">
            <a:extLst>
              <a:ext uri="{FF2B5EF4-FFF2-40B4-BE49-F238E27FC236}">
                <a16:creationId xmlns:a16="http://schemas.microsoft.com/office/drawing/2014/main" id="{B70008F0-4DBB-B021-77A8-208058BF3503}"/>
              </a:ext>
            </a:extLst>
          </p:cNvPr>
          <p:cNvSpPr>
            <a:spLocks noGrp="1"/>
          </p:cNvSpPr>
          <p:nvPr>
            <p:ph idx="1"/>
          </p:nvPr>
        </p:nvSpPr>
        <p:spPr/>
        <p:txBody>
          <a:bodyPr/>
          <a:lstStyle/>
          <a:p>
            <a:r>
              <a:rPr lang="en-US" dirty="0"/>
              <a:t>A feasible solution x1 is said to </a:t>
            </a:r>
            <a:r>
              <a:rPr lang="en-US" b="1" dirty="0"/>
              <a:t>dominate</a:t>
            </a:r>
            <a:r>
              <a:rPr lang="en-US" dirty="0"/>
              <a:t> another solution x2 if:</a:t>
            </a:r>
          </a:p>
          <a:p>
            <a:endParaRPr lang="en-US" dirty="0"/>
          </a:p>
          <a:p>
            <a:pPr marL="0" indent="0">
              <a:buNone/>
            </a:pPr>
            <a:r>
              <a:rPr lang="en-US" dirty="0"/>
              <a:t> </a:t>
            </a:r>
          </a:p>
          <a:p>
            <a:endParaRPr lang="en-US" dirty="0"/>
          </a:p>
          <a:p>
            <a:endParaRPr lang="en-US" dirty="0"/>
          </a:p>
          <a:p>
            <a:r>
              <a:rPr lang="en-US" dirty="0"/>
              <a:t> A solution is called </a:t>
            </a:r>
            <a:r>
              <a:rPr lang="en-US" b="1" dirty="0"/>
              <a:t>Pareto optimal</a:t>
            </a:r>
            <a:r>
              <a:rPr lang="en-US" dirty="0"/>
              <a:t> if there does not exist any other solution that dominates it.</a:t>
            </a:r>
          </a:p>
          <a:p>
            <a:r>
              <a:rPr lang="en-US" dirty="0"/>
              <a:t>The set of Pareto optimal solutions is called a </a:t>
            </a:r>
            <a:r>
              <a:rPr lang="en-US" b="1" dirty="0"/>
              <a:t>Pareto front</a:t>
            </a:r>
            <a:r>
              <a:rPr lang="en-US" dirty="0"/>
              <a:t>.</a:t>
            </a:r>
          </a:p>
          <a:p>
            <a:r>
              <a:rPr lang="en-US" dirty="0"/>
              <a:t>There are many methods of finding Pareto fronts, one of them being the use of evolutionary algorithms.</a:t>
            </a:r>
            <a:endParaRPr lang="sr-Latn-RS" dirty="0"/>
          </a:p>
        </p:txBody>
      </p:sp>
      <p:pic>
        <p:nvPicPr>
          <p:cNvPr id="5" name="Picture 4">
            <a:extLst>
              <a:ext uri="{FF2B5EF4-FFF2-40B4-BE49-F238E27FC236}">
                <a16:creationId xmlns:a16="http://schemas.microsoft.com/office/drawing/2014/main" id="{237FE2E9-BEAC-22F6-4E32-88D779605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08" y="2714214"/>
            <a:ext cx="8812895" cy="714786"/>
          </a:xfrm>
          <a:prstGeom prst="rect">
            <a:avLst/>
          </a:prstGeom>
        </p:spPr>
      </p:pic>
      <p:pic>
        <p:nvPicPr>
          <p:cNvPr id="7" name="Picture 6">
            <a:extLst>
              <a:ext uri="{FF2B5EF4-FFF2-40B4-BE49-F238E27FC236}">
                <a16:creationId xmlns:a16="http://schemas.microsoft.com/office/drawing/2014/main" id="{8CCE1CEC-3680-6910-EF8A-8866A6B9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08" y="3498028"/>
            <a:ext cx="8821301" cy="714786"/>
          </a:xfrm>
          <a:prstGeom prst="rect">
            <a:avLst/>
          </a:prstGeom>
        </p:spPr>
      </p:pic>
      <p:sp>
        <p:nvSpPr>
          <p:cNvPr id="8" name="TextBox 7">
            <a:extLst>
              <a:ext uri="{FF2B5EF4-FFF2-40B4-BE49-F238E27FC236}">
                <a16:creationId xmlns:a16="http://schemas.microsoft.com/office/drawing/2014/main" id="{64BC5A75-E4EB-996E-F579-1A276B539859}"/>
              </a:ext>
            </a:extLst>
          </p:cNvPr>
          <p:cNvSpPr txBox="1"/>
          <p:nvPr/>
        </p:nvSpPr>
        <p:spPr>
          <a:xfrm>
            <a:off x="9818703" y="3071607"/>
            <a:ext cx="1296140" cy="369332"/>
          </a:xfrm>
          <a:prstGeom prst="rect">
            <a:avLst/>
          </a:prstGeom>
          <a:noFill/>
        </p:spPr>
        <p:txBody>
          <a:bodyPr wrap="square" rtlCol="0">
            <a:spAutoFit/>
          </a:bodyPr>
          <a:lstStyle/>
          <a:p>
            <a:r>
              <a:rPr lang="en-US" dirty="0"/>
              <a:t>, and</a:t>
            </a:r>
            <a:endParaRPr lang="sr-Latn-RS" dirty="0"/>
          </a:p>
        </p:txBody>
      </p:sp>
    </p:spTree>
    <p:extLst>
      <p:ext uri="{BB962C8B-B14F-4D97-AF65-F5344CB8AC3E}">
        <p14:creationId xmlns:p14="http://schemas.microsoft.com/office/powerpoint/2010/main" val="344044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EB9D-D223-DCA7-B393-7CA6EA4337B5}"/>
              </a:ext>
            </a:extLst>
          </p:cNvPr>
          <p:cNvSpPr>
            <a:spLocks noGrp="1"/>
          </p:cNvSpPr>
          <p:nvPr>
            <p:ph type="title"/>
          </p:nvPr>
        </p:nvSpPr>
        <p:spPr/>
        <p:txBody>
          <a:bodyPr/>
          <a:lstStyle/>
          <a:p>
            <a:r>
              <a:rPr lang="en-US" dirty="0"/>
              <a:t>Solution: Pareto fronts</a:t>
            </a:r>
            <a:endParaRPr lang="sr-Latn-RS" dirty="0"/>
          </a:p>
        </p:txBody>
      </p:sp>
      <p:pic>
        <p:nvPicPr>
          <p:cNvPr id="5" name="Content Placeholder 4">
            <a:extLst>
              <a:ext uri="{FF2B5EF4-FFF2-40B4-BE49-F238E27FC236}">
                <a16:creationId xmlns:a16="http://schemas.microsoft.com/office/drawing/2014/main" id="{38B90C22-8771-F07F-1560-7537920DBF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049" y="1527955"/>
            <a:ext cx="6160802" cy="4620602"/>
          </a:xfrm>
        </p:spPr>
      </p:pic>
    </p:spTree>
    <p:extLst>
      <p:ext uri="{BB962C8B-B14F-4D97-AF65-F5344CB8AC3E}">
        <p14:creationId xmlns:p14="http://schemas.microsoft.com/office/powerpoint/2010/main" val="399992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915A-1992-9443-169A-0092B70662CC}"/>
              </a:ext>
            </a:extLst>
          </p:cNvPr>
          <p:cNvSpPr>
            <a:spLocks noGrp="1"/>
          </p:cNvSpPr>
          <p:nvPr>
            <p:ph type="title"/>
          </p:nvPr>
        </p:nvSpPr>
        <p:spPr/>
        <p:txBody>
          <a:bodyPr/>
          <a:lstStyle/>
          <a:p>
            <a:r>
              <a:rPr lang="en-US" dirty="0"/>
              <a:t>Pareto front algorithm</a:t>
            </a:r>
            <a:endParaRPr lang="sr-Latn-RS" dirty="0"/>
          </a:p>
        </p:txBody>
      </p:sp>
      <p:pic>
        <p:nvPicPr>
          <p:cNvPr id="9" name="Content Placeholder 8">
            <a:extLst>
              <a:ext uri="{FF2B5EF4-FFF2-40B4-BE49-F238E27FC236}">
                <a16:creationId xmlns:a16="http://schemas.microsoft.com/office/drawing/2014/main" id="{0E8851C3-0D97-ABAB-A3DE-0D59CF626C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148" y="1609227"/>
            <a:ext cx="7801704" cy="4312500"/>
          </a:xfrm>
        </p:spPr>
      </p:pic>
    </p:spTree>
    <p:extLst>
      <p:ext uri="{BB962C8B-B14F-4D97-AF65-F5344CB8AC3E}">
        <p14:creationId xmlns:p14="http://schemas.microsoft.com/office/powerpoint/2010/main" val="128457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49D4-A531-7B6B-393D-65BD135FF681}"/>
              </a:ext>
            </a:extLst>
          </p:cNvPr>
          <p:cNvSpPr>
            <a:spLocks noGrp="1"/>
          </p:cNvSpPr>
          <p:nvPr>
            <p:ph type="title"/>
          </p:nvPr>
        </p:nvSpPr>
        <p:spPr/>
        <p:txBody>
          <a:bodyPr/>
          <a:lstStyle/>
          <a:p>
            <a:r>
              <a:rPr lang="en-US" dirty="0"/>
              <a:t>Simple genetic algorithm</a:t>
            </a:r>
            <a:endParaRPr lang="sr-Latn-RS" dirty="0"/>
          </a:p>
        </p:txBody>
      </p:sp>
      <p:sp>
        <p:nvSpPr>
          <p:cNvPr id="3" name="Content Placeholder 2">
            <a:extLst>
              <a:ext uri="{FF2B5EF4-FFF2-40B4-BE49-F238E27FC236}">
                <a16:creationId xmlns:a16="http://schemas.microsoft.com/office/drawing/2014/main" id="{A2E47E7E-31A2-1881-1F4B-0E8380F8451E}"/>
              </a:ext>
            </a:extLst>
          </p:cNvPr>
          <p:cNvSpPr>
            <a:spLocks noGrp="1"/>
          </p:cNvSpPr>
          <p:nvPr>
            <p:ph idx="1"/>
          </p:nvPr>
        </p:nvSpPr>
        <p:spPr/>
        <p:txBody>
          <a:bodyPr/>
          <a:lstStyle/>
          <a:p>
            <a:r>
              <a:rPr lang="en-US" b="1" dirty="0"/>
              <a:t>Selection</a:t>
            </a:r>
            <a:r>
              <a:rPr lang="en-US" dirty="0"/>
              <a:t>: Tournament selection modification. </a:t>
            </a:r>
          </a:p>
        </p:txBody>
      </p:sp>
      <p:pic>
        <p:nvPicPr>
          <p:cNvPr id="5" name="Picture 4">
            <a:extLst>
              <a:ext uri="{FF2B5EF4-FFF2-40B4-BE49-F238E27FC236}">
                <a16:creationId xmlns:a16="http://schemas.microsoft.com/office/drawing/2014/main" id="{C9ADBF8F-277C-7B2F-A925-714907113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006" y="2937591"/>
            <a:ext cx="8187987" cy="2184824"/>
          </a:xfrm>
          <a:prstGeom prst="rect">
            <a:avLst/>
          </a:prstGeom>
        </p:spPr>
      </p:pic>
    </p:spTree>
    <p:extLst>
      <p:ext uri="{BB962C8B-B14F-4D97-AF65-F5344CB8AC3E}">
        <p14:creationId xmlns:p14="http://schemas.microsoft.com/office/powerpoint/2010/main" val="255586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D175-68E6-E24D-F668-26A4B051CB0A}"/>
              </a:ext>
            </a:extLst>
          </p:cNvPr>
          <p:cNvSpPr>
            <a:spLocks noGrp="1"/>
          </p:cNvSpPr>
          <p:nvPr>
            <p:ph type="title"/>
          </p:nvPr>
        </p:nvSpPr>
        <p:spPr/>
        <p:txBody>
          <a:bodyPr/>
          <a:lstStyle/>
          <a:p>
            <a:r>
              <a:rPr lang="en-US" dirty="0"/>
              <a:t>Simple genetic algorithm</a:t>
            </a:r>
            <a:endParaRPr lang="sr-Latn-RS" dirty="0"/>
          </a:p>
        </p:txBody>
      </p:sp>
      <p:sp>
        <p:nvSpPr>
          <p:cNvPr id="3" name="Content Placeholder 2">
            <a:extLst>
              <a:ext uri="{FF2B5EF4-FFF2-40B4-BE49-F238E27FC236}">
                <a16:creationId xmlns:a16="http://schemas.microsoft.com/office/drawing/2014/main" id="{CC06F51E-C8F2-3D31-DCA5-6F8BB4B5451A}"/>
              </a:ext>
            </a:extLst>
          </p:cNvPr>
          <p:cNvSpPr>
            <a:spLocks noGrp="1"/>
          </p:cNvSpPr>
          <p:nvPr>
            <p:ph idx="1"/>
          </p:nvPr>
        </p:nvSpPr>
        <p:spPr/>
        <p:txBody>
          <a:bodyPr/>
          <a:lstStyle/>
          <a:p>
            <a:r>
              <a:rPr lang="en-US" b="1" dirty="0"/>
              <a:t>Crossover</a:t>
            </a:r>
            <a:r>
              <a:rPr lang="en-US" dirty="0"/>
              <a:t>: Whole arithmetic recombination.</a:t>
            </a:r>
            <a:endParaRPr lang="sr-Latn-RS" dirty="0"/>
          </a:p>
        </p:txBody>
      </p:sp>
      <p:pic>
        <p:nvPicPr>
          <p:cNvPr id="5" name="Picture 4">
            <a:extLst>
              <a:ext uri="{FF2B5EF4-FFF2-40B4-BE49-F238E27FC236}">
                <a16:creationId xmlns:a16="http://schemas.microsoft.com/office/drawing/2014/main" id="{C3A8A9BE-9DB0-A422-D05C-76AC70BDC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666" y="5148962"/>
            <a:ext cx="8596668" cy="1122589"/>
          </a:xfrm>
          <a:prstGeom prst="rect">
            <a:avLst/>
          </a:prstGeom>
        </p:spPr>
      </p:pic>
      <p:pic>
        <p:nvPicPr>
          <p:cNvPr id="7" name="Picture 6">
            <a:extLst>
              <a:ext uri="{FF2B5EF4-FFF2-40B4-BE49-F238E27FC236}">
                <a16:creationId xmlns:a16="http://schemas.microsoft.com/office/drawing/2014/main" id="{127A88B6-D98D-1E49-4C59-961C3844A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569" y="2434163"/>
            <a:ext cx="3420862" cy="2643778"/>
          </a:xfrm>
          <a:prstGeom prst="rect">
            <a:avLst/>
          </a:prstGeom>
        </p:spPr>
      </p:pic>
    </p:spTree>
    <p:extLst>
      <p:ext uri="{BB962C8B-B14F-4D97-AF65-F5344CB8AC3E}">
        <p14:creationId xmlns:p14="http://schemas.microsoft.com/office/powerpoint/2010/main" val="291386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39C0-B946-62C0-BF90-F2A8CDDCA8AC}"/>
              </a:ext>
            </a:extLst>
          </p:cNvPr>
          <p:cNvSpPr>
            <a:spLocks noGrp="1"/>
          </p:cNvSpPr>
          <p:nvPr>
            <p:ph type="title"/>
          </p:nvPr>
        </p:nvSpPr>
        <p:spPr/>
        <p:txBody>
          <a:bodyPr/>
          <a:lstStyle/>
          <a:p>
            <a:r>
              <a:rPr lang="en-US" dirty="0"/>
              <a:t>Simple genetic algorithm</a:t>
            </a:r>
            <a:endParaRPr lang="sr-Latn-RS" dirty="0"/>
          </a:p>
        </p:txBody>
      </p:sp>
      <p:sp>
        <p:nvSpPr>
          <p:cNvPr id="3" name="Content Placeholder 2">
            <a:extLst>
              <a:ext uri="{FF2B5EF4-FFF2-40B4-BE49-F238E27FC236}">
                <a16:creationId xmlns:a16="http://schemas.microsoft.com/office/drawing/2014/main" id="{0AD31F39-C81C-7FDA-11B0-0C95B66A2615}"/>
              </a:ext>
            </a:extLst>
          </p:cNvPr>
          <p:cNvSpPr>
            <a:spLocks noGrp="1"/>
          </p:cNvSpPr>
          <p:nvPr>
            <p:ph idx="1"/>
          </p:nvPr>
        </p:nvSpPr>
        <p:spPr/>
        <p:txBody>
          <a:bodyPr/>
          <a:lstStyle/>
          <a:p>
            <a:r>
              <a:rPr lang="en-US" b="1" dirty="0"/>
              <a:t>Mutation</a:t>
            </a:r>
            <a:r>
              <a:rPr lang="en-US" dirty="0"/>
              <a:t>: Uniform mutation.</a:t>
            </a:r>
          </a:p>
          <a:p>
            <a:endParaRPr lang="en-US" dirty="0"/>
          </a:p>
          <a:p>
            <a:endParaRPr lang="en-US" dirty="0"/>
          </a:p>
          <a:p>
            <a:endParaRPr lang="en-US" dirty="0"/>
          </a:p>
          <a:p>
            <a:endParaRPr lang="en-US" dirty="0"/>
          </a:p>
          <a:p>
            <a:r>
              <a:rPr lang="en-US" dirty="0"/>
              <a:t>The mutating solution takes a new random value in its domain.</a:t>
            </a:r>
            <a:endParaRPr lang="sr-Latn-RS" dirty="0"/>
          </a:p>
        </p:txBody>
      </p:sp>
      <p:pic>
        <p:nvPicPr>
          <p:cNvPr id="5" name="Picture 4">
            <a:extLst>
              <a:ext uri="{FF2B5EF4-FFF2-40B4-BE49-F238E27FC236}">
                <a16:creationId xmlns:a16="http://schemas.microsoft.com/office/drawing/2014/main" id="{FEAE8EE7-B2AF-4A06-4B3D-319DB3236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073" y="2903735"/>
            <a:ext cx="9381853" cy="860396"/>
          </a:xfrm>
          <a:prstGeom prst="rect">
            <a:avLst/>
          </a:prstGeom>
        </p:spPr>
      </p:pic>
    </p:spTree>
    <p:extLst>
      <p:ext uri="{BB962C8B-B14F-4D97-AF65-F5344CB8AC3E}">
        <p14:creationId xmlns:p14="http://schemas.microsoft.com/office/powerpoint/2010/main" val="106320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0649-803D-2B6A-0BD8-3C2FC5CDD637}"/>
              </a:ext>
            </a:extLst>
          </p:cNvPr>
          <p:cNvSpPr>
            <a:spLocks noGrp="1"/>
          </p:cNvSpPr>
          <p:nvPr>
            <p:ph type="title"/>
          </p:nvPr>
        </p:nvSpPr>
        <p:spPr/>
        <p:txBody>
          <a:bodyPr/>
          <a:lstStyle/>
          <a:p>
            <a:r>
              <a:rPr lang="en-US" dirty="0"/>
              <a:t>Simple genetic algorithm</a:t>
            </a:r>
            <a:endParaRPr lang="sr-Latn-RS" dirty="0"/>
          </a:p>
        </p:txBody>
      </p:sp>
      <p:sp>
        <p:nvSpPr>
          <p:cNvPr id="3" name="Content Placeholder 2">
            <a:extLst>
              <a:ext uri="{FF2B5EF4-FFF2-40B4-BE49-F238E27FC236}">
                <a16:creationId xmlns:a16="http://schemas.microsoft.com/office/drawing/2014/main" id="{753F8D61-709F-A414-1DC0-21C55D61BDAD}"/>
              </a:ext>
            </a:extLst>
          </p:cNvPr>
          <p:cNvSpPr>
            <a:spLocks noGrp="1"/>
          </p:cNvSpPr>
          <p:nvPr>
            <p:ph idx="1"/>
          </p:nvPr>
        </p:nvSpPr>
        <p:spPr/>
        <p:txBody>
          <a:bodyPr/>
          <a:lstStyle/>
          <a:p>
            <a:r>
              <a:rPr lang="en-US" b="1" dirty="0"/>
              <a:t>Elitism</a:t>
            </a:r>
            <a:r>
              <a:rPr lang="en-US" dirty="0"/>
              <a:t>: Keeping previous generations Pareto front individuals alive in the next generation.</a:t>
            </a:r>
            <a:endParaRPr lang="sr-Latn-RS" dirty="0"/>
          </a:p>
        </p:txBody>
      </p:sp>
      <p:pic>
        <p:nvPicPr>
          <p:cNvPr id="5" name="Picture 4">
            <a:extLst>
              <a:ext uri="{FF2B5EF4-FFF2-40B4-BE49-F238E27FC236}">
                <a16:creationId xmlns:a16="http://schemas.microsoft.com/office/drawing/2014/main" id="{298AAB17-6D98-CED4-31F9-54879748C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759" y="3073193"/>
            <a:ext cx="5420481" cy="3410426"/>
          </a:xfrm>
          <a:prstGeom prst="rect">
            <a:avLst/>
          </a:prstGeom>
        </p:spPr>
      </p:pic>
    </p:spTree>
    <p:extLst>
      <p:ext uri="{BB962C8B-B14F-4D97-AF65-F5344CB8AC3E}">
        <p14:creationId xmlns:p14="http://schemas.microsoft.com/office/powerpoint/2010/main" val="650606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145</TotalTime>
  <Words>488</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CMBX12</vt:lpstr>
      <vt:lpstr>CMR12</vt:lpstr>
      <vt:lpstr>Trebuchet MS</vt:lpstr>
      <vt:lpstr>Wingdings 3</vt:lpstr>
      <vt:lpstr>Facet</vt:lpstr>
      <vt:lpstr>Multi-objective optimization</vt:lpstr>
      <vt:lpstr>Problem</vt:lpstr>
      <vt:lpstr>Solution: Pareto fronts</vt:lpstr>
      <vt:lpstr>Solution: Pareto fronts</vt:lpstr>
      <vt:lpstr>Pareto front algorithm</vt:lpstr>
      <vt:lpstr>Simple genetic algorithm</vt:lpstr>
      <vt:lpstr>Simple genetic algorithm</vt:lpstr>
      <vt:lpstr>Simple genetic algorithm</vt:lpstr>
      <vt:lpstr>Simple genetic algorithm</vt:lpstr>
      <vt:lpstr>NSGA-II</vt:lpstr>
      <vt:lpstr>NSGA-II</vt:lpstr>
      <vt:lpstr>NSGA-II</vt:lpstr>
      <vt:lpstr>NSGA-II</vt:lpstr>
      <vt:lpstr>NSGA-II</vt:lpstr>
      <vt:lpstr>NSGA-II</vt:lpstr>
      <vt:lpstr>Genetic algorithm comparisons</vt:lpstr>
      <vt:lpstr>Genetic algorithm comparisons</vt:lpstr>
      <vt:lpstr>Genetic algorithm comparisons</vt:lpstr>
      <vt:lpstr>Genetic algorithm comparisons</vt:lpstr>
      <vt:lpstr>Genetic algorithm comparisons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Multi-objective optimization</dc:title>
  <dc:creator>Jovan Vukicevic</dc:creator>
  <cp:lastModifiedBy>Jovan Vukicevic</cp:lastModifiedBy>
  <cp:revision>2</cp:revision>
  <dcterms:created xsi:type="dcterms:W3CDTF">2024-05-11T16:14:11Z</dcterms:created>
  <dcterms:modified xsi:type="dcterms:W3CDTF">2024-05-11T18:40:35Z</dcterms:modified>
</cp:coreProperties>
</file>