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290" r:id="rId12"/>
    <p:sldId id="297" r:id="rId13"/>
    <p:sldId id="294" r:id="rId14"/>
    <p:sldId id="295" r:id="rId15"/>
    <p:sldId id="296" r:id="rId16"/>
    <p:sldId id="322" r:id="rId17"/>
    <p:sldId id="298" r:id="rId18"/>
    <p:sldId id="323" r:id="rId19"/>
    <p:sldId id="324" r:id="rId20"/>
    <p:sldId id="330" r:id="rId21"/>
    <p:sldId id="325" r:id="rId22"/>
    <p:sldId id="326" r:id="rId23"/>
    <p:sldId id="331" r:id="rId24"/>
    <p:sldId id="327" r:id="rId25"/>
    <p:sldId id="299" r:id="rId26"/>
    <p:sldId id="300" r:id="rId27"/>
    <p:sldId id="301" r:id="rId28"/>
    <p:sldId id="302" r:id="rId29"/>
    <p:sldId id="307" r:id="rId30"/>
    <p:sldId id="32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9976A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74506" autoAdjust="0"/>
  </p:normalViewPr>
  <p:slideViewPr>
    <p:cSldViewPr snapToGrid="0" snapToObjects="1">
      <p:cViewPr>
        <p:scale>
          <a:sx n="60" d="100"/>
          <a:sy n="60" d="100"/>
        </p:scale>
        <p:origin x="-1662" y="168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Vraag</a:t>
            </a:r>
            <a:r>
              <a:rPr lang="en-US" dirty="0" smtClean="0"/>
              <a:t> die de </a:t>
            </a:r>
            <a:r>
              <a:rPr lang="en-US" dirty="0" err="1" smtClean="0"/>
              <a:t>opdrachtgever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stellen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hoe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mbv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technieken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instapcomfort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auto </a:t>
            </a:r>
            <a:r>
              <a:rPr lang="en-US" baseline="0" dirty="0" err="1" smtClean="0"/>
              <a:t>vergroten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stoelen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stuur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hoogte</a:t>
            </a:r>
            <a:r>
              <a:rPr lang="en-US" baseline="0" dirty="0" smtClean="0"/>
              <a:t>, auto al </a:t>
            </a:r>
            <a:r>
              <a:rPr lang="en-US" baseline="0" dirty="0" err="1" smtClean="0"/>
              <a:t>voorverwarmd</a:t>
            </a:r>
            <a:r>
              <a:rPr lang="en-US" baseline="0" dirty="0" smtClean="0"/>
              <a:t>….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werkvorm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groepsindeling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volgt</a:t>
            </a:r>
            <a:r>
              <a:rPr lang="en-US" baseline="0" dirty="0" smtClean="0"/>
              <a:t> (Tineke)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8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Teamleden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sidekicks&gt; </a:t>
            </a:r>
            <a:r>
              <a:rPr lang="en-US" baseline="0" dirty="0" err="1" smtClean="0"/>
              <a:t>hangen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achterover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Bewaken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kwaliteit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gesprek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Helpen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in de </a:t>
            </a:r>
            <a:r>
              <a:rPr lang="en-US" baseline="0" dirty="0" err="1" smtClean="0"/>
              <a:t>onderstroom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vooruit</a:t>
            </a:r>
            <a:r>
              <a:rPr lang="en-US" baseline="0" dirty="0" smtClean="0"/>
              <a:t> (maar die term </a:t>
            </a:r>
            <a:r>
              <a:rPr lang="en-US" baseline="0" dirty="0" err="1" smtClean="0"/>
              <a:t>kennen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</a:t>
            </a:r>
            <a:r>
              <a:rPr lang="en-US" baseline="0" dirty="0" smtClean="0"/>
              <a:t> nog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).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latin typeface="Calibri" charset="0"/>
              </a:rPr>
              <a:t>In de onderstroom spelen allerlei gedachten, gevoelens, normen en waarden mee, die mede bepalen hoe een gesprek verloopt.</a:t>
            </a:r>
            <a:r>
              <a:rPr lang="nl-NL" baseline="0" dirty="0" smtClean="0">
                <a:latin typeface="Calibri" charset="0"/>
              </a:rPr>
              <a:t> </a:t>
            </a:r>
            <a:r>
              <a:rPr lang="nl-NL" dirty="0" smtClean="0">
                <a:latin typeface="Calibri" charset="0"/>
              </a:rPr>
              <a:t>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46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alibri" charset="0"/>
              </a:rPr>
              <a:t>Deze begrippen beschrijven het communicatieve gedrag van een gespreksdeelnemer, in dit geval de interviewer. Oftewel: elke gespreksbijdrage (vraag, opmerking, etc. maar ook non-verbaal) kan op deze manier gedefinieerd worden, gerelateerd aan de </a:t>
            </a:r>
            <a:r>
              <a:rPr lang="ja-JP" altLang="nl-NL" dirty="0" smtClean="0">
                <a:latin typeface="Calibri" charset="0"/>
              </a:rPr>
              <a:t>‘</a:t>
            </a:r>
            <a:r>
              <a:rPr lang="nl-NL" altLang="ja-JP" dirty="0" smtClean="0">
                <a:latin typeface="Calibri" charset="0"/>
              </a:rPr>
              <a:t>stroom</a:t>
            </a:r>
            <a:r>
              <a:rPr lang="ja-JP" altLang="nl-NL" dirty="0" smtClean="0">
                <a:latin typeface="Calibri" charset="0"/>
              </a:rPr>
              <a:t>’</a:t>
            </a:r>
            <a:r>
              <a:rPr lang="nl-NL" altLang="ja-JP" dirty="0" smtClean="0">
                <a:latin typeface="Calibri" charset="0"/>
              </a:rPr>
              <a:t> waarnaar de bijdrage verwijst (boven- of onderstroom in dia 5). Het gaat er dus om dat de studenten die niveaus van communicatie kunnen toepassen tijdens een gesprek!</a:t>
            </a:r>
            <a:endParaRPr lang="nl-NL" dirty="0">
              <a:latin typeface="Calibri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6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latin typeface="Calibri" charset="0"/>
              </a:rPr>
              <a:t>Deze lijst met gesprekstechnieken komt één op één terug in de checklist gesprekstechnieken. Deze lijst hoef je nu niet helemaal te bespreken, maar wel globaal alle koppen/ hoofdstukken langs gaan.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66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latin typeface="Calibri" charset="0"/>
              </a:rPr>
              <a:t>Gesprekstechnieken versimpeld en tot de essentie teruggebracht. </a:t>
            </a:r>
            <a:endParaRPr lang="nl-NL" dirty="0">
              <a:latin typeface="Calibri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15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latin typeface="Calibri" charset="0"/>
              </a:rPr>
              <a:t>Laat de studenten reflecteren op het eigen kunnen en een of meerdere leerpunten formuleren.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7AD03-9742-4A69-BFC0-5FDA7E9E25F4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06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 smtClean="0"/>
              <a:t>afbeelding toevoegen (optioneel)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Gebruik deze gehele 2/3-kolom voor de belangrijke gegevens of afbeeldingen.</a:t>
            </a:r>
          </a:p>
          <a:p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of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en nog meer </a:t>
            </a:r>
            <a:r>
              <a:rPr lang="nl-NL" dirty="0" err="1" smtClean="0"/>
              <a:t>bullets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pPr/>
              <a:t>‹nr.›</a:t>
            </a:fld>
            <a:r>
              <a:rPr lang="en-US" dirty="0" smtClean="0"/>
              <a:t> van 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 smtClean="0"/>
              <a:t>Eventuele aantekeningen, verduidelijkingen of bronvermelding komen in deze 1/3-kolom.</a:t>
            </a:r>
          </a:p>
          <a:p>
            <a:endParaRPr lang="nl-NL" dirty="0" smtClean="0"/>
          </a:p>
          <a:p>
            <a:r>
              <a:rPr lang="nl-NL" dirty="0" smtClean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4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en-US" smtClean="0"/>
              <a:t>Klik om een titel te maken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en-US" smtClean="0"/>
              <a:t>Klik om tekst toe te voegen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662" y="6360100"/>
            <a:ext cx="2895600" cy="33758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0938" y="6360100"/>
            <a:ext cx="459114" cy="337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1DD61F2-1B46-4395-9E9C-1ED1DF9C4869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4215"/>
            <a:ext cx="142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773705"/>
            <a:ext cx="71818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fbeelding 8" descr="logoNLl-transparan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48000" y="180000"/>
            <a:ext cx="2520280" cy="5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2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 smtClean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hoek 35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Planmatig werken - projectvoorbereiding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 flipV="1">
            <a:off x="2766705" y="4698999"/>
            <a:ext cx="6102660" cy="482599"/>
          </a:xfrm>
        </p:spPr>
        <p:txBody>
          <a:bodyPr>
            <a:normAutofit/>
          </a:bodyPr>
          <a:lstStyle/>
          <a:p>
            <a:r>
              <a:rPr lang="nl-NL" dirty="0" smtClean="0"/>
              <a:t>docent</a:t>
            </a:r>
            <a:endParaRPr lang="nl-NL" dirty="0"/>
          </a:p>
        </p:txBody>
      </p:sp>
      <p:pic>
        <p:nvPicPr>
          <p:cNvPr id="39" name="Afbeelding 38" descr="logo_h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r>
              <a:rPr lang="en-US" dirty="0" smtClean="0"/>
              <a:t> van </a:t>
            </a:r>
            <a:r>
              <a:rPr lang="en-US" dirty="0" err="1" smtClean="0"/>
              <a:t>vandaag</a:t>
            </a:r>
            <a:r>
              <a:rPr lang="en-US" dirty="0" smtClean="0"/>
              <a:t>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Voorbereiden</a:t>
            </a:r>
            <a:r>
              <a:rPr lang="en-US" dirty="0" smtClean="0"/>
              <a:t> </a:t>
            </a:r>
            <a:r>
              <a:rPr lang="en-US" dirty="0" err="1" smtClean="0"/>
              <a:t>gesprek</a:t>
            </a:r>
            <a:r>
              <a:rPr lang="en-US" dirty="0" smtClean="0"/>
              <a:t> met </a:t>
            </a:r>
            <a:r>
              <a:rPr lang="en-US" dirty="0" err="1" smtClean="0"/>
              <a:t>opdrachtgever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volgende</a:t>
            </a:r>
            <a:r>
              <a:rPr lang="en-US" dirty="0" smtClean="0"/>
              <a:t> week </a:t>
            </a:r>
            <a:r>
              <a:rPr lang="en-US" dirty="0" err="1" smtClean="0"/>
              <a:t>plaatsvindt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0" dirty="0" err="1" smtClean="0"/>
              <a:t>Eerste</a:t>
            </a:r>
            <a:r>
              <a:rPr lang="en-US" b="0" smtClean="0"/>
              <a:t> onderwerpen</a:t>
            </a:r>
            <a:r>
              <a:rPr lang="en-US" b="0" dirty="0" smtClean="0"/>
              <a:t> </a:t>
            </a:r>
            <a:r>
              <a:rPr lang="en-US" b="0" dirty="0" smtClean="0"/>
              <a:t>plan van </a:t>
            </a:r>
            <a:r>
              <a:rPr lang="en-US" b="0" dirty="0" err="1" smtClean="0"/>
              <a:t>aanpak</a:t>
            </a:r>
            <a:endParaRPr lang="en-US" b="0" dirty="0" smtClean="0"/>
          </a:p>
          <a:p>
            <a:pPr marL="342900" indent="-342900">
              <a:buFontTx/>
              <a:buChar char="-"/>
            </a:pPr>
            <a:r>
              <a:rPr lang="en-US" b="0" dirty="0" err="1" smtClean="0"/>
              <a:t>gesprekstechnieken</a:t>
            </a:r>
            <a:endParaRPr lang="nl-NL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5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rojectvoorbereiding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r>
              <a:rPr lang="en-US" dirty="0" smtClean="0"/>
              <a:t> van de les:</a:t>
            </a:r>
          </a:p>
          <a:p>
            <a:r>
              <a:rPr lang="en-US" dirty="0" smtClean="0"/>
              <a:t>Je: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hebt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van de context van het </a:t>
            </a:r>
            <a:r>
              <a:rPr lang="en-US" dirty="0" err="1"/>
              <a:t>I</a:t>
            </a:r>
            <a:r>
              <a:rPr lang="en-US" dirty="0" err="1" smtClean="0"/>
              <a:t>oT</a:t>
            </a:r>
            <a:r>
              <a:rPr lang="en-US" dirty="0" smtClean="0"/>
              <a:t>-project </a:t>
            </a:r>
            <a:r>
              <a:rPr lang="en-US" dirty="0" err="1" smtClean="0"/>
              <a:t>en</a:t>
            </a:r>
            <a:r>
              <a:rPr lang="en-US" dirty="0" smtClean="0"/>
              <a:t> de </a:t>
            </a:r>
            <a:r>
              <a:rPr lang="en-US" dirty="0" err="1" smtClean="0"/>
              <a:t>rol</a:t>
            </a:r>
            <a:r>
              <a:rPr lang="en-US" dirty="0" smtClean="0"/>
              <a:t> van skills </a:t>
            </a:r>
            <a:r>
              <a:rPr lang="en-US" dirty="0" err="1" smtClean="0"/>
              <a:t>daarin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kent</a:t>
            </a:r>
            <a:r>
              <a:rPr lang="en-US" dirty="0" smtClean="0"/>
              <a:t> de </a:t>
            </a:r>
            <a:r>
              <a:rPr lang="en-US" dirty="0" err="1" smtClean="0"/>
              <a:t>toelichting</a:t>
            </a:r>
            <a:r>
              <a:rPr lang="en-US" dirty="0" smtClean="0"/>
              <a:t> op het plan van </a:t>
            </a:r>
            <a:r>
              <a:rPr lang="en-US" dirty="0" err="1" smtClean="0"/>
              <a:t>aanpak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hem </a:t>
            </a:r>
            <a:r>
              <a:rPr lang="en-US" dirty="0" err="1" smtClean="0"/>
              <a:t>vinden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kent</a:t>
            </a:r>
            <a:r>
              <a:rPr lang="en-US" dirty="0" smtClean="0"/>
              <a:t> het </a:t>
            </a:r>
            <a:r>
              <a:rPr lang="en-US" dirty="0" err="1" smtClean="0"/>
              <a:t>belang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goede</a:t>
            </a:r>
            <a:r>
              <a:rPr lang="en-US" dirty="0" smtClean="0"/>
              <a:t> </a:t>
            </a:r>
            <a:r>
              <a:rPr lang="en-US" dirty="0" err="1" smtClean="0"/>
              <a:t>opdrachtomschrijving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begrijpt</a:t>
            </a:r>
            <a:r>
              <a:rPr lang="en-US" dirty="0" smtClean="0"/>
              <a:t> de </a:t>
            </a:r>
            <a:r>
              <a:rPr lang="en-US" dirty="0" err="1" smtClean="0"/>
              <a:t>rol</a:t>
            </a:r>
            <a:r>
              <a:rPr lang="en-US" dirty="0" smtClean="0"/>
              <a:t> van </a:t>
            </a:r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hierin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Planmatig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7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Projectvoorbereiding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Kenmerken</a:t>
            </a:r>
            <a:r>
              <a:rPr lang="en-US" dirty="0"/>
              <a:t> </a:t>
            </a:r>
            <a:r>
              <a:rPr lang="en-US" dirty="0" err="1" smtClean="0"/>
              <a:t>IoT</a:t>
            </a:r>
            <a:r>
              <a:rPr lang="en-US" dirty="0"/>
              <a:t>-</a:t>
            </a:r>
            <a:r>
              <a:rPr lang="en-US" dirty="0" smtClean="0"/>
              <a:t>project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/>
              <a:t>2 á 3 </a:t>
            </a:r>
            <a:r>
              <a:rPr lang="en-US" dirty="0" err="1"/>
              <a:t>weken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werkend</a:t>
            </a:r>
            <a:r>
              <a:rPr lang="en-US" dirty="0"/>
              <a:t> prototype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Effectieve</a:t>
            </a:r>
            <a:r>
              <a:rPr lang="en-US" dirty="0"/>
              <a:t>, </a:t>
            </a:r>
            <a:r>
              <a:rPr lang="en-US" dirty="0" err="1"/>
              <a:t>gemotiveerde</a:t>
            </a:r>
            <a:r>
              <a:rPr lang="en-US" dirty="0"/>
              <a:t>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opdrachtgever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Wat doe je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waarom</a:t>
            </a:r>
            <a:r>
              <a:rPr lang="en-US" dirty="0"/>
              <a:t>: </a:t>
            </a:r>
            <a:r>
              <a:rPr lang="en-US" dirty="0" err="1"/>
              <a:t>argumenteren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Documenteren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Onderzoeken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Planmatig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Projectvoorbereiding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Vraag</a:t>
            </a:r>
          </a:p>
          <a:p>
            <a:endParaRPr lang="nl-NL" dirty="0" smtClean="0"/>
          </a:p>
          <a:p>
            <a:r>
              <a:rPr lang="nl-NL" dirty="0" smtClean="0"/>
              <a:t>Wat zijn jullie do’s en </a:t>
            </a:r>
            <a:r>
              <a:rPr lang="nl-NL" dirty="0" err="1" smtClean="0"/>
              <a:t>don’ts</a:t>
            </a:r>
            <a:r>
              <a:rPr lang="nl-NL" dirty="0" smtClean="0"/>
              <a:t> </a:t>
            </a:r>
            <a:r>
              <a:rPr lang="nl-NL" dirty="0" smtClean="0"/>
              <a:t>op </a:t>
            </a:r>
            <a:r>
              <a:rPr lang="nl-NL" dirty="0" smtClean="0"/>
              <a:t>basis van eerdere projectervaringen als het om </a:t>
            </a:r>
            <a:r>
              <a:rPr lang="nl-NL" dirty="0" smtClean="0"/>
              <a:t>de volgende aspecten </a:t>
            </a:r>
            <a:r>
              <a:rPr lang="nl-NL" dirty="0" smtClean="0"/>
              <a:t>gaat?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Opleveren</a:t>
            </a:r>
            <a:r>
              <a:rPr lang="en-US" dirty="0" smtClean="0"/>
              <a:t> van </a:t>
            </a:r>
            <a:r>
              <a:rPr lang="en-US" dirty="0" err="1" smtClean="0"/>
              <a:t>producten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Effectieve</a:t>
            </a:r>
            <a:r>
              <a:rPr lang="en-US" dirty="0"/>
              <a:t>, </a:t>
            </a:r>
            <a:r>
              <a:rPr lang="en-US" dirty="0" err="1"/>
              <a:t>gemotiveerde</a:t>
            </a:r>
            <a:r>
              <a:rPr lang="en-US" dirty="0"/>
              <a:t>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Wat </a:t>
            </a:r>
            <a:r>
              <a:rPr lang="en-US" dirty="0"/>
              <a:t>doe je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waarom</a:t>
            </a:r>
            <a:r>
              <a:rPr lang="en-US" dirty="0"/>
              <a:t>: </a:t>
            </a:r>
            <a:r>
              <a:rPr lang="en-US" dirty="0" err="1"/>
              <a:t>argumenteren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Documenteren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Werken</a:t>
            </a:r>
            <a:r>
              <a:rPr lang="en-US" dirty="0"/>
              <a:t>/’</a:t>
            </a:r>
            <a:r>
              <a:rPr lang="en-US" dirty="0" err="1"/>
              <a:t>gesprekken</a:t>
            </a:r>
            <a:r>
              <a:rPr lang="en-US" dirty="0"/>
              <a:t>’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opdrachtgever</a:t>
            </a:r>
            <a:endParaRPr lang="en-US" dirty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Planmatig 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3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Projectvoorbereiding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Vraag 2: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Wat heb je nodig om te komen tot een goede planning?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Planmatig 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90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Projectvoorbereiding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In ieder geval!!</a:t>
            </a:r>
          </a:p>
          <a:p>
            <a:endParaRPr lang="nl-NL" dirty="0" smtClean="0"/>
          </a:p>
          <a:p>
            <a:pPr>
              <a:buFontTx/>
              <a:buChar char="-"/>
            </a:pPr>
            <a:r>
              <a:rPr lang="nl-NL" dirty="0" smtClean="0"/>
              <a:t>Eenduidige resultaatbeschrijving, inclusief kwaliteitseisen</a:t>
            </a:r>
          </a:p>
          <a:p>
            <a:pPr>
              <a:buFontTx/>
              <a:buChar char="-"/>
            </a:pPr>
            <a:r>
              <a:rPr lang="nl-NL" dirty="0" smtClean="0"/>
              <a:t>Einddatum</a:t>
            </a:r>
          </a:p>
          <a:p>
            <a:pPr>
              <a:buFontTx/>
              <a:buChar char="-"/>
            </a:pPr>
            <a:r>
              <a:rPr lang="nl-NL" dirty="0" smtClean="0"/>
              <a:t>Totaal beschikbare uren</a:t>
            </a:r>
          </a:p>
          <a:p>
            <a:pPr>
              <a:buFontTx/>
              <a:buChar char="-"/>
            </a:pPr>
            <a:r>
              <a:rPr lang="nl-NL" dirty="0" smtClean="0"/>
              <a:t>Inzicht in benodigde taken</a:t>
            </a:r>
          </a:p>
          <a:p>
            <a:pPr>
              <a:buFontTx/>
              <a:buChar char="-"/>
            </a:pPr>
            <a:r>
              <a:rPr lang="nl-NL" dirty="0" smtClean="0"/>
              <a:t>Budget (op school minder belangrijk)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Planmatig 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87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roepen</a:t>
            </a:r>
            <a:r>
              <a:rPr lang="en-US" dirty="0" smtClean="0"/>
              <a:t> van 4-5 om </a:t>
            </a:r>
            <a:r>
              <a:rPr lang="en-US" dirty="0" err="1" smtClean="0"/>
              <a:t>IoT</a:t>
            </a:r>
            <a:r>
              <a:rPr lang="en-US" dirty="0" smtClean="0"/>
              <a:t>-project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bereiden</a:t>
            </a:r>
            <a:r>
              <a:rPr lang="en-US" dirty="0" smtClean="0"/>
              <a:t> </a:t>
            </a:r>
            <a:r>
              <a:rPr lang="en-US" dirty="0" err="1" smtClean="0"/>
              <a:t>adhv</a:t>
            </a:r>
            <a:r>
              <a:rPr lang="en-US" dirty="0" smtClean="0"/>
              <a:t> casus: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oefenen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zodat</a:t>
            </a:r>
            <a:r>
              <a:rPr lang="en-US" dirty="0" smtClean="0"/>
              <a:t> je </a:t>
            </a:r>
            <a:r>
              <a:rPr lang="en-US" dirty="0" err="1" smtClean="0"/>
              <a:t>straks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onnnodig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</a:t>
            </a:r>
            <a:r>
              <a:rPr lang="en-US" dirty="0" err="1" smtClean="0"/>
              <a:t>verliest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organisatie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zodat</a:t>
            </a:r>
            <a:r>
              <a:rPr lang="en-US" dirty="0" smtClean="0"/>
              <a:t> je in week 1 </a:t>
            </a:r>
            <a:r>
              <a:rPr lang="en-US" dirty="0" err="1" smtClean="0"/>
              <a:t>vlot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voldoende</a:t>
            </a:r>
            <a:r>
              <a:rPr lang="en-US" dirty="0" smtClean="0"/>
              <a:t> (</a:t>
            </a:r>
            <a:r>
              <a:rPr lang="en-US" dirty="0" err="1" smtClean="0"/>
              <a:t>toets</a:t>
            </a:r>
            <a:r>
              <a:rPr lang="en-US" dirty="0" smtClean="0"/>
              <a:t>!) plan van </a:t>
            </a:r>
            <a:r>
              <a:rPr lang="en-US" dirty="0" err="1" smtClean="0"/>
              <a:t>aanpak</a:t>
            </a:r>
            <a:r>
              <a:rPr lang="en-US" dirty="0" smtClean="0"/>
              <a:t> </a:t>
            </a:r>
            <a:r>
              <a:rPr lang="en-US" dirty="0" err="1" smtClean="0"/>
              <a:t>schrijft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‘</a:t>
            </a:r>
            <a:r>
              <a:rPr lang="en-US" dirty="0" err="1" smtClean="0"/>
              <a:t>verdedigen</a:t>
            </a:r>
            <a:r>
              <a:rPr lang="en-US" dirty="0" smtClean="0"/>
              <a:t>’</a:t>
            </a:r>
          </a:p>
          <a:p>
            <a:endParaRPr lang="en-US" dirty="0"/>
          </a:p>
          <a:p>
            <a:r>
              <a:rPr lang="en-US" dirty="0" err="1" smtClean="0"/>
              <a:t>Groepsindeling</a:t>
            </a:r>
            <a:r>
              <a:rPr lang="en-US" dirty="0" smtClean="0"/>
              <a:t> nu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lessen Professional Skills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3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Projectvoorbereiding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Oefening met Centrale </a:t>
            </a:r>
            <a:r>
              <a:rPr lang="nl-NL" dirty="0"/>
              <a:t>vraag: </a:t>
            </a:r>
            <a:endParaRPr lang="nl-NL" dirty="0" smtClean="0"/>
          </a:p>
          <a:p>
            <a:r>
              <a:rPr lang="nl-NL" b="0" dirty="0" smtClean="0"/>
              <a:t>Hoe </a:t>
            </a:r>
            <a:r>
              <a:rPr lang="nl-NL" b="0" dirty="0"/>
              <a:t>bereid je je voor op een gesprek met de opdrachtgever of de begeleidend docent over de gegeven opdracht, wat moet je doen en laten</a:t>
            </a:r>
            <a:r>
              <a:rPr lang="nl-NL" dirty="0"/>
              <a:t>?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Gesprekstechnieken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smtClean="0"/>
              <a:t>Lees casus instapcomfort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Lees toelichting op het </a:t>
            </a:r>
            <a:r>
              <a:rPr lang="nl-NL" dirty="0" err="1" smtClean="0"/>
              <a:t>pva</a:t>
            </a:r>
            <a:r>
              <a:rPr lang="nl-NL" dirty="0" smtClean="0"/>
              <a:t> v 2.0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 smtClean="0"/>
              <a:t>Stel vast:</a:t>
            </a:r>
          </a:p>
          <a:p>
            <a:pPr marL="1085850" lvl="1" indent="-342900">
              <a:buFontTx/>
              <a:buChar char="-"/>
            </a:pPr>
            <a:r>
              <a:rPr lang="nl-NL" dirty="0" smtClean="0"/>
              <a:t>Welke vragen moeten beantwoord zijn om de eerste 5 hoofdstukken van het </a:t>
            </a:r>
            <a:r>
              <a:rPr lang="nl-NL" dirty="0" err="1" smtClean="0"/>
              <a:t>pva</a:t>
            </a:r>
            <a:r>
              <a:rPr lang="nl-NL" dirty="0" smtClean="0"/>
              <a:t> te kunnen schrijven</a:t>
            </a:r>
          </a:p>
          <a:p>
            <a:pPr marL="1085850" lvl="1" indent="-342900">
              <a:buFontTx/>
              <a:buChar char="-"/>
            </a:pPr>
            <a:r>
              <a:rPr lang="nl-NL" dirty="0" smtClean="0"/>
              <a:t>Noteer die vragen op een flap, zonder gebruik te maken van de woorden resultaat, doelstelling, context, aanleiding, randvoorwaarden, projectgrenzen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drOp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07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Voorbereiden gesprek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DROP-model:</a:t>
            </a:r>
          </a:p>
          <a:p>
            <a:endParaRPr lang="nl-NL" dirty="0"/>
          </a:p>
          <a:p>
            <a:r>
              <a:rPr lang="nl-NL" dirty="0" smtClean="0"/>
              <a:t>DOEL		…</a:t>
            </a:r>
          </a:p>
          <a:p>
            <a:r>
              <a:rPr lang="nl-NL" dirty="0" smtClean="0"/>
              <a:t>ROLLEN	….</a:t>
            </a:r>
          </a:p>
          <a:p>
            <a:r>
              <a:rPr lang="nl-NL" dirty="0" smtClean="0"/>
              <a:t>ONDERWERPEN  …. zojuist vastgesteld</a:t>
            </a:r>
          </a:p>
          <a:p>
            <a:r>
              <a:rPr lang="nl-NL" dirty="0" smtClean="0"/>
              <a:t>PROCEDURES	 …..</a:t>
            </a:r>
          </a:p>
          <a:p>
            <a:endParaRPr lang="nl-NL" dirty="0"/>
          </a:p>
          <a:p>
            <a:r>
              <a:rPr lang="nl-NL" dirty="0" smtClean="0"/>
              <a:t>Nu nog DRP….</a:t>
            </a:r>
          </a:p>
          <a:p>
            <a:endParaRPr lang="nl-NL" dirty="0"/>
          </a:p>
          <a:p>
            <a:r>
              <a:rPr lang="nl-NL" dirty="0" smtClean="0"/>
              <a:t>Wat is het Doel eigenlijk?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57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goede</a:t>
            </a:r>
            <a:r>
              <a:rPr lang="en-US" dirty="0" smtClean="0"/>
              <a:t> ESD-</a:t>
            </a:r>
            <a:r>
              <a:rPr lang="en-US" dirty="0" err="1" smtClean="0"/>
              <a:t>er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ees de </a:t>
            </a:r>
            <a:r>
              <a:rPr lang="en-US" dirty="0" err="1" smtClean="0"/>
              <a:t>eindkwalificaties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maar op </a:t>
            </a:r>
            <a:r>
              <a:rPr lang="en-US" dirty="0" err="1" smtClean="0"/>
              <a:t>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En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diploma te </a:t>
            </a:r>
            <a:r>
              <a:rPr lang="en-US" dirty="0" err="1" smtClean="0"/>
              <a:t>krijgen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aantonen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je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is het </a:t>
            </a:r>
            <a:r>
              <a:rPr lang="en-US" dirty="0" smtClean="0"/>
              <a:t>begin van </a:t>
            </a:r>
            <a:r>
              <a:rPr lang="en-US" dirty="0" err="1" smtClean="0"/>
              <a:t>een</a:t>
            </a:r>
            <a:r>
              <a:rPr lang="en-US" dirty="0" smtClean="0"/>
              <a:t> reeks </a:t>
            </a:r>
            <a:r>
              <a:rPr lang="en-US" dirty="0" err="1" smtClean="0"/>
              <a:t>waarin</a:t>
            </a:r>
            <a:r>
              <a:rPr lang="en-US" dirty="0" smtClean="0"/>
              <a:t> we je </a:t>
            </a:r>
            <a:r>
              <a:rPr lang="en-US" dirty="0" err="1" smtClean="0"/>
              <a:t>voorbereiden</a:t>
            </a:r>
            <a:r>
              <a:rPr lang="en-US" dirty="0" smtClean="0"/>
              <a:t> op: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stage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afstuderen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de </a:t>
            </a:r>
            <a:r>
              <a:rPr lang="en-US" dirty="0" err="1" smtClean="0"/>
              <a:t>beroepspraktijk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vraagt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‘</a:t>
            </a:r>
            <a:r>
              <a:rPr lang="en-US" dirty="0" err="1" smtClean="0"/>
              <a:t>opbouw</a:t>
            </a:r>
            <a:r>
              <a:rPr lang="en-US" dirty="0" smtClean="0"/>
              <a:t>’…..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van </a:t>
            </a:r>
            <a:r>
              <a:rPr lang="en-US" dirty="0" err="1" smtClean="0"/>
              <a:t>alles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nog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Interview één van je teamleden over zijn eerdere projectervaringen</a:t>
            </a:r>
          </a:p>
          <a:p>
            <a:endParaRPr lang="nl-NL" dirty="0"/>
          </a:p>
          <a:p>
            <a:r>
              <a:rPr lang="nl-NL" dirty="0" smtClean="0"/>
              <a:t>1 interviewer</a:t>
            </a:r>
          </a:p>
          <a:p>
            <a:r>
              <a:rPr lang="nl-NL" dirty="0" smtClean="0"/>
              <a:t>1 geïnterviewde</a:t>
            </a:r>
          </a:p>
          <a:p>
            <a:r>
              <a:rPr lang="nl-NL" dirty="0" smtClean="0"/>
              <a:t>2 observanten</a:t>
            </a:r>
          </a:p>
          <a:p>
            <a:endParaRPr lang="nl-NL" dirty="0"/>
          </a:p>
          <a:p>
            <a:r>
              <a:rPr lang="nl-NL" dirty="0" smtClean="0"/>
              <a:t>Observanten:</a:t>
            </a:r>
          </a:p>
          <a:p>
            <a:pPr lvl="0"/>
            <a:r>
              <a:rPr lang="nl-NL" dirty="0" smtClean="0"/>
              <a:t>- noteren </a:t>
            </a:r>
            <a:r>
              <a:rPr lang="nl-NL" dirty="0"/>
              <a:t>de gestelde vragen en geven aan: is het een open, gesloten of een suggestieve vraag</a:t>
            </a:r>
          </a:p>
          <a:p>
            <a:pPr lvl="0"/>
            <a:r>
              <a:rPr lang="nl-NL" dirty="0" smtClean="0"/>
              <a:t>- noteren </a:t>
            </a:r>
            <a:r>
              <a:rPr lang="nl-NL" dirty="0"/>
              <a:t>twee voorbeelden van non-verbale communicatie door de geïnterviewde en checken hun interpretatie daarvan na afloop bij de interviewer/geïnterviewde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71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Rollen</a:t>
            </a:r>
            <a:r>
              <a:rPr lang="en-US" dirty="0" smtClean="0"/>
              <a:t>…</a:t>
            </a:r>
            <a:r>
              <a:rPr lang="en-US" dirty="0" err="1" smtClean="0"/>
              <a:t>Vergaderen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766703" y="2675673"/>
            <a:ext cx="6102660" cy="260053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Roept</a:t>
            </a:r>
            <a:r>
              <a:rPr lang="en-US" sz="2400" dirty="0" smtClean="0"/>
              <a:t> u maar:</a:t>
            </a:r>
          </a:p>
          <a:p>
            <a:r>
              <a:rPr lang="en-US" sz="2400" b="0" dirty="0" smtClean="0"/>
              <a:t>Wat </a:t>
            </a:r>
            <a:r>
              <a:rPr lang="en-US" sz="2400" b="0" dirty="0" err="1" smtClean="0"/>
              <a:t>doet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een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goede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voorzitter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ook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alweer</a:t>
            </a:r>
            <a:r>
              <a:rPr lang="en-US" sz="2400" b="0" dirty="0" smtClean="0"/>
              <a:t>?</a:t>
            </a:r>
          </a:p>
          <a:p>
            <a:r>
              <a:rPr lang="en-US" sz="2400" b="0" dirty="0" err="1" smtClean="0"/>
              <a:t>En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een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notulist</a:t>
            </a:r>
            <a:r>
              <a:rPr lang="en-US" sz="2400" b="0" dirty="0" smtClean="0"/>
              <a:t>?</a:t>
            </a:r>
          </a:p>
          <a:p>
            <a:r>
              <a:rPr lang="en-US" sz="2400" b="0" dirty="0" err="1" smtClean="0"/>
              <a:t>En</a:t>
            </a:r>
            <a:r>
              <a:rPr lang="en-US" sz="2400" b="0" dirty="0" smtClean="0"/>
              <a:t> de rest van het team?</a:t>
            </a:r>
          </a:p>
          <a:p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dRop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5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0" y="1096887"/>
            <a:ext cx="6265863" cy="650375"/>
          </a:xfrm>
        </p:spPr>
        <p:txBody>
          <a:bodyPr/>
          <a:lstStyle/>
          <a:p>
            <a:r>
              <a:rPr lang="en-US" dirty="0" err="1" smtClean="0"/>
              <a:t>Gesprek</a:t>
            </a:r>
            <a:r>
              <a:rPr lang="en-US" dirty="0" smtClean="0"/>
              <a:t> met </a:t>
            </a:r>
            <a:r>
              <a:rPr lang="en-US" dirty="0" err="1" smtClean="0"/>
              <a:t>opdrachtgever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766703" y="2354929"/>
            <a:ext cx="6102660" cy="3952875"/>
          </a:xfrm>
        </p:spPr>
        <p:txBody>
          <a:bodyPr/>
          <a:lstStyle/>
          <a:p>
            <a:r>
              <a:rPr lang="en-US" dirty="0" err="1"/>
              <a:t>Bepaal</a:t>
            </a:r>
            <a:r>
              <a:rPr lang="en-US" dirty="0"/>
              <a:t> p.p</a:t>
            </a:r>
            <a:r>
              <a:rPr lang="en-US" dirty="0" smtClean="0"/>
              <a:t>.: </a:t>
            </a:r>
            <a:r>
              <a:rPr lang="en-US" b="0" dirty="0"/>
              <a:t>wat </a:t>
            </a:r>
            <a:r>
              <a:rPr lang="en-US" b="0" dirty="0" err="1"/>
              <a:t>heb</a:t>
            </a:r>
            <a:r>
              <a:rPr lang="en-US" b="0" dirty="0"/>
              <a:t> </a:t>
            </a:r>
            <a:r>
              <a:rPr lang="en-US" b="0" dirty="0" err="1"/>
              <a:t>jij</a:t>
            </a:r>
            <a:r>
              <a:rPr lang="en-US" b="0" dirty="0"/>
              <a:t> nog </a:t>
            </a:r>
            <a:r>
              <a:rPr lang="en-US" b="0" dirty="0" err="1"/>
              <a:t>te</a:t>
            </a:r>
            <a:r>
              <a:rPr lang="en-US" b="0" dirty="0"/>
              <a:t> </a:t>
            </a:r>
            <a:r>
              <a:rPr lang="en-US" b="0" dirty="0" err="1"/>
              <a:t>leren</a:t>
            </a:r>
            <a:r>
              <a:rPr lang="en-US" b="0" dirty="0"/>
              <a:t>? (</a:t>
            </a:r>
            <a:r>
              <a:rPr lang="en-US" b="0" dirty="0" err="1"/>
              <a:t>scoor</a:t>
            </a:r>
            <a:r>
              <a:rPr lang="en-US" b="0" dirty="0"/>
              <a:t> </a:t>
            </a:r>
            <a:r>
              <a:rPr lang="en-US" b="0" dirty="0" err="1"/>
              <a:t>jezelf</a:t>
            </a:r>
            <a:r>
              <a:rPr lang="en-US" b="0" dirty="0"/>
              <a:t>: </a:t>
            </a:r>
            <a:r>
              <a:rPr lang="en-US" b="0" dirty="0" err="1" smtClean="0"/>
              <a:t>niks</a:t>
            </a:r>
            <a:r>
              <a:rPr lang="en-US" b="0" dirty="0" smtClean="0"/>
              <a:t> - </a:t>
            </a:r>
            <a:r>
              <a:rPr lang="en-US" b="0" dirty="0" err="1"/>
              <a:t>een</a:t>
            </a:r>
            <a:r>
              <a:rPr lang="en-US" b="0" dirty="0"/>
              <a:t> </a:t>
            </a:r>
            <a:r>
              <a:rPr lang="en-US" b="0" dirty="0" err="1"/>
              <a:t>beetje</a:t>
            </a:r>
            <a:r>
              <a:rPr lang="en-US" b="0" dirty="0"/>
              <a:t>, </a:t>
            </a:r>
            <a:r>
              <a:rPr lang="en-US" b="0" dirty="0" err="1"/>
              <a:t>nl</a:t>
            </a:r>
            <a:r>
              <a:rPr lang="en-US" b="0" dirty="0" smtClean="0"/>
              <a:t>…- </a:t>
            </a:r>
            <a:r>
              <a:rPr lang="en-US" b="0" dirty="0" err="1" smtClean="0"/>
              <a:t>alles</a:t>
            </a:r>
            <a:r>
              <a:rPr lang="en-US" b="0" dirty="0"/>
              <a:t>)</a:t>
            </a:r>
          </a:p>
          <a:p>
            <a:endParaRPr lang="en-US" b="0" dirty="0"/>
          </a:p>
          <a:p>
            <a:r>
              <a:rPr lang="en-US" dirty="0" err="1"/>
              <a:t>Bespreek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b="0" dirty="0" err="1"/>
              <a:t>wie</a:t>
            </a:r>
            <a:r>
              <a:rPr lang="en-US" b="0" dirty="0"/>
              <a:t> </a:t>
            </a:r>
            <a:r>
              <a:rPr lang="en-US" b="0" dirty="0" err="1"/>
              <a:t>doet</a:t>
            </a:r>
            <a:r>
              <a:rPr lang="en-US" b="0" dirty="0"/>
              <a:t> </a:t>
            </a:r>
            <a:r>
              <a:rPr lang="en-US" b="0" dirty="0" err="1"/>
              <a:t>volgende</a:t>
            </a:r>
            <a:r>
              <a:rPr lang="en-US" b="0" dirty="0"/>
              <a:t> week wat</a:t>
            </a:r>
            <a:r>
              <a:rPr lang="en-US" b="0" dirty="0" smtClean="0"/>
              <a:t>? </a:t>
            </a:r>
            <a:r>
              <a:rPr lang="en-US" b="0" dirty="0" smtClean="0"/>
              <a:t>(</a:t>
            </a:r>
            <a:r>
              <a:rPr lang="en-US" b="0" dirty="0" err="1" smtClean="0"/>
              <a:t>dRop</a:t>
            </a:r>
            <a:r>
              <a:rPr lang="en-US" b="0" dirty="0" smtClean="0"/>
              <a:t>)</a:t>
            </a:r>
            <a:endParaRPr lang="en-US" b="0" dirty="0"/>
          </a:p>
          <a:p>
            <a:pPr marL="342900" indent="-342900">
              <a:buFontTx/>
              <a:buChar char="-"/>
            </a:pPr>
            <a:r>
              <a:rPr lang="en-US" b="0" dirty="0"/>
              <a:t>hoe kun je </a:t>
            </a:r>
            <a:r>
              <a:rPr lang="en-US" b="0" dirty="0" err="1"/>
              <a:t>zorgen</a:t>
            </a:r>
            <a:r>
              <a:rPr lang="en-US" b="0" dirty="0"/>
              <a:t> </a:t>
            </a:r>
            <a:r>
              <a:rPr lang="en-US" b="0" dirty="0" err="1"/>
              <a:t>dat</a:t>
            </a:r>
            <a:r>
              <a:rPr lang="en-US" b="0" dirty="0"/>
              <a:t> je </a:t>
            </a:r>
            <a:r>
              <a:rPr lang="en-US" b="0" dirty="0" err="1"/>
              <a:t>leert</a:t>
            </a:r>
            <a:r>
              <a:rPr lang="en-US" b="0" dirty="0"/>
              <a:t> wat je </a:t>
            </a:r>
            <a:r>
              <a:rPr lang="en-US" b="0" dirty="0" err="1"/>
              <a:t>moet</a:t>
            </a:r>
            <a:r>
              <a:rPr lang="en-US" b="0" dirty="0"/>
              <a:t> </a:t>
            </a:r>
            <a:r>
              <a:rPr lang="en-US" b="0" dirty="0" err="1"/>
              <a:t>leren</a:t>
            </a:r>
            <a:r>
              <a:rPr lang="en-US" b="0" dirty="0"/>
              <a:t>? </a:t>
            </a:r>
            <a:r>
              <a:rPr lang="en-US" b="0" dirty="0" err="1"/>
              <a:t>Dus</a:t>
            </a:r>
            <a:r>
              <a:rPr lang="en-US" b="0" dirty="0"/>
              <a:t>… </a:t>
            </a:r>
            <a:r>
              <a:rPr lang="en-US" b="0" dirty="0" err="1"/>
              <a:t>moet</a:t>
            </a:r>
            <a:r>
              <a:rPr lang="en-US" b="0" dirty="0"/>
              <a:t> je nu </a:t>
            </a:r>
            <a:r>
              <a:rPr lang="en-US" b="0" dirty="0" err="1"/>
              <a:t>juist</a:t>
            </a:r>
            <a:r>
              <a:rPr lang="en-US" b="0" dirty="0"/>
              <a:t> </a:t>
            </a:r>
            <a:r>
              <a:rPr lang="en-US" b="0" dirty="0" err="1"/>
              <a:t>wel</a:t>
            </a:r>
            <a:r>
              <a:rPr lang="en-US" b="0" dirty="0"/>
              <a:t> of </a:t>
            </a:r>
            <a:r>
              <a:rPr lang="en-US" b="0" dirty="0" err="1"/>
              <a:t>niet</a:t>
            </a:r>
            <a:r>
              <a:rPr lang="en-US" b="0" dirty="0"/>
              <a:t> de </a:t>
            </a:r>
            <a:r>
              <a:rPr lang="en-US" b="0" dirty="0" err="1"/>
              <a:t>beste</a:t>
            </a:r>
            <a:r>
              <a:rPr lang="en-US" b="0" dirty="0"/>
              <a:t> </a:t>
            </a:r>
            <a:r>
              <a:rPr lang="en-US" b="0" dirty="0" err="1"/>
              <a:t>voorzitter</a:t>
            </a:r>
            <a:r>
              <a:rPr lang="en-US" b="0" dirty="0"/>
              <a:t> </a:t>
            </a:r>
            <a:r>
              <a:rPr lang="en-US" b="0" dirty="0" err="1"/>
              <a:t>laten</a:t>
            </a:r>
            <a:r>
              <a:rPr lang="en-US" b="0" dirty="0"/>
              <a:t> </a:t>
            </a:r>
            <a:r>
              <a:rPr lang="en-US" b="0" dirty="0" err="1"/>
              <a:t>oefenen</a:t>
            </a:r>
            <a:r>
              <a:rPr lang="en-US" b="0" dirty="0"/>
              <a:t>?</a:t>
            </a:r>
          </a:p>
          <a:p>
            <a:endParaRPr lang="nl-NL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dRop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5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2676" y="1096887"/>
            <a:ext cx="7166687" cy="650375"/>
          </a:xfrm>
        </p:spPr>
        <p:txBody>
          <a:bodyPr/>
          <a:lstStyle/>
          <a:p>
            <a:r>
              <a:rPr lang="nl-NL" dirty="0" smtClean="0"/>
              <a:t>Procedure volgende week…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 smtClean="0"/>
              <a:t>Wat is de procedure, hoe ziet de opbouw van een gesprek er ook alweer uit?</a:t>
            </a:r>
          </a:p>
          <a:p>
            <a:r>
              <a:rPr lang="nl-NL" dirty="0" smtClean="0"/>
              <a:t>Hoe is de organisatie in de klas?</a:t>
            </a:r>
          </a:p>
          <a:p>
            <a:r>
              <a:rPr lang="nl-NL" dirty="0" smtClean="0"/>
              <a:t>Hoe lang duurt het?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>
          <a:xfrm>
            <a:off x="1702676" y="1660355"/>
            <a:ext cx="7166688" cy="393744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droP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451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afspraken</a:t>
            </a:r>
            <a:r>
              <a:rPr lang="en-US" dirty="0"/>
              <a:t> over het </a:t>
            </a:r>
            <a:r>
              <a:rPr lang="en-US" dirty="0" err="1"/>
              <a:t>beheer</a:t>
            </a:r>
            <a:r>
              <a:rPr lang="en-US" dirty="0"/>
              <a:t> van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resultaten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b="0" dirty="0" err="1" smtClean="0"/>
              <a:t>PvA</a:t>
            </a:r>
            <a:r>
              <a:rPr lang="en-US" b="0" dirty="0" smtClean="0"/>
              <a:t> </a:t>
            </a:r>
            <a:r>
              <a:rPr lang="en-US" b="0" dirty="0" err="1"/>
              <a:t>werk</a:t>
            </a:r>
            <a:r>
              <a:rPr lang="en-US" b="0" dirty="0"/>
              <a:t> je steeds </a:t>
            </a:r>
            <a:r>
              <a:rPr lang="en-US" b="0" dirty="0" err="1"/>
              <a:t>aan</a:t>
            </a:r>
            <a:r>
              <a:rPr lang="en-US" b="0" dirty="0"/>
              <a:t> </a:t>
            </a:r>
            <a:r>
              <a:rPr lang="en-US" b="0" dirty="0" err="1"/>
              <a:t>verder</a:t>
            </a:r>
            <a:r>
              <a:rPr lang="en-US" b="0" dirty="0"/>
              <a:t>, </a:t>
            </a:r>
            <a:r>
              <a:rPr lang="en-US" b="0" dirty="0" err="1"/>
              <a:t>versiebeheer</a:t>
            </a:r>
            <a:r>
              <a:rPr lang="en-US" b="0" dirty="0"/>
              <a:t>, </a:t>
            </a:r>
            <a:r>
              <a:rPr lang="en-US" b="0" dirty="0" err="1" smtClean="0"/>
              <a:t>toegang</a:t>
            </a:r>
            <a:r>
              <a:rPr lang="en-US" b="0" dirty="0" smtClean="0"/>
              <a:t> </a:t>
            </a:r>
            <a:r>
              <a:rPr lang="en-US" b="0" dirty="0" err="1" smtClean="0"/>
              <a:t>voor</a:t>
            </a:r>
            <a:r>
              <a:rPr lang="en-US" b="0" dirty="0" smtClean="0"/>
              <a:t> </a:t>
            </a:r>
            <a:r>
              <a:rPr lang="en-US" b="0" dirty="0" err="1" smtClean="0"/>
              <a:t>iedereen</a:t>
            </a:r>
            <a:r>
              <a:rPr lang="en-US" b="0" dirty="0" smtClean="0"/>
              <a:t>…</a:t>
            </a:r>
            <a:endParaRPr lang="en-US" b="0" dirty="0"/>
          </a:p>
          <a:p>
            <a:pPr marL="342900" indent="-342900">
              <a:buFontTx/>
              <a:buChar char="-"/>
            </a:pPr>
            <a:r>
              <a:rPr lang="en-US" b="0" dirty="0" err="1"/>
              <a:t>realiseer</a:t>
            </a:r>
            <a:r>
              <a:rPr lang="en-US" b="0" dirty="0"/>
              <a:t> je </a:t>
            </a:r>
            <a:r>
              <a:rPr lang="en-US" b="0" dirty="0" err="1"/>
              <a:t>dat</a:t>
            </a:r>
            <a:r>
              <a:rPr lang="en-US" b="0" dirty="0"/>
              <a:t> je </a:t>
            </a:r>
            <a:r>
              <a:rPr lang="en-US" b="0" dirty="0" err="1"/>
              <a:t>je</a:t>
            </a:r>
            <a:r>
              <a:rPr lang="en-US" b="0" dirty="0"/>
              <a:t> groep </a:t>
            </a:r>
            <a:r>
              <a:rPr lang="en-US" b="0" dirty="0" err="1"/>
              <a:t>laat</a:t>
            </a:r>
            <a:r>
              <a:rPr lang="en-US" b="0" dirty="0"/>
              <a:t> </a:t>
            </a:r>
            <a:r>
              <a:rPr lang="en-US" b="0" dirty="0" err="1"/>
              <a:t>zitten</a:t>
            </a:r>
            <a:r>
              <a:rPr lang="en-US" b="0" dirty="0"/>
              <a:t> </a:t>
            </a:r>
            <a:r>
              <a:rPr lang="en-US" b="0" dirty="0" err="1"/>
              <a:t>als</a:t>
            </a:r>
            <a:r>
              <a:rPr lang="en-US" b="0" dirty="0"/>
              <a:t> je </a:t>
            </a:r>
            <a:r>
              <a:rPr lang="en-US" b="0" dirty="0" err="1"/>
              <a:t>hier</a:t>
            </a:r>
            <a:r>
              <a:rPr lang="en-US" b="0" dirty="0"/>
              <a:t> </a:t>
            </a:r>
            <a:r>
              <a:rPr lang="en-US" b="0" dirty="0" err="1"/>
              <a:t>slordig</a:t>
            </a:r>
            <a:r>
              <a:rPr lang="en-US" b="0" dirty="0"/>
              <a:t> in bent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! mail </a:t>
            </a:r>
            <a:r>
              <a:rPr lang="en-US" dirty="0" err="1" smtClean="0"/>
              <a:t>PvA</a:t>
            </a:r>
            <a:r>
              <a:rPr lang="en-US" dirty="0" smtClean="0"/>
              <a:t> (H1 t/m 6) +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opdrachtgever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docent,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feedback</a:t>
            </a:r>
            <a:endParaRPr lang="nl-NL" dirty="0"/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7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charset="0"/>
              </a:rPr>
              <a:t>Communicatiemodel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1547664" y="1628800"/>
            <a:ext cx="69127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Bovenstroom: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      		 inhoud en procedure (functioneel) </a:t>
            </a:r>
            <a:endParaRPr lang="nl-NL" sz="2000" dirty="0" smtClean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 smtClean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 smtClean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>
              <a:latin typeface="Arial" charset="0"/>
            </a:endParaRPr>
          </a:p>
          <a:p>
            <a:pPr marL="457200" indent="-457200">
              <a:buFont typeface="Wingdings" charset="0"/>
              <a:buNone/>
            </a:pPr>
            <a:endParaRPr lang="nl-NL" sz="2000" dirty="0" smtClean="0"/>
          </a:p>
          <a:p>
            <a:pPr marL="457200" indent="-457200">
              <a:buFont typeface="Wingdings" charset="0"/>
              <a:buNone/>
            </a:pPr>
            <a:r>
              <a:rPr lang="nl-NL" sz="2000" dirty="0" smtClean="0">
                <a:latin typeface="Arial" charset="0"/>
              </a:rPr>
              <a:t>Zender</a:t>
            </a:r>
            <a:r>
              <a:rPr lang="nl-NL" sz="2000" dirty="0">
                <a:latin typeface="Arial" charset="0"/>
              </a:rPr>
              <a:t>		Boodschap  		ontvanger	 	 	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		 		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					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				Onderstroom:</a:t>
            </a:r>
          </a:p>
          <a:p>
            <a:pPr marL="457200" indent="-457200">
              <a:buFont typeface="Wingdings" charset="0"/>
              <a:buNone/>
            </a:pPr>
            <a:r>
              <a:rPr lang="nl-NL" sz="2000" dirty="0">
                <a:latin typeface="Arial" charset="0"/>
              </a:rPr>
              <a:t>			  interactie en gevoel (relationeel) </a:t>
            </a:r>
          </a:p>
          <a:p>
            <a:endParaRPr lang="nl-NL" sz="2000" dirty="0"/>
          </a:p>
        </p:txBody>
      </p:sp>
      <p:sp>
        <p:nvSpPr>
          <p:cNvPr id="7" name="Wolkvormige toelichting 6"/>
          <p:cNvSpPr/>
          <p:nvPr/>
        </p:nvSpPr>
        <p:spPr bwMode="auto">
          <a:xfrm>
            <a:off x="6660232" y="2204864"/>
            <a:ext cx="1025227" cy="852686"/>
          </a:xfrm>
          <a:prstGeom prst="cloudCallout">
            <a:avLst>
              <a:gd name="adj1" fmla="val -17601"/>
              <a:gd name="adj2" fmla="val 39874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Tekstvak 14"/>
          <p:cNvSpPr txBox="1">
            <a:spLocks noChangeArrowheads="1"/>
          </p:cNvSpPr>
          <p:nvPr/>
        </p:nvSpPr>
        <p:spPr bwMode="auto">
          <a:xfrm>
            <a:off x="6876256" y="2492896"/>
            <a:ext cx="6429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nl-NL" sz="1800" b="0" dirty="0">
                <a:solidFill>
                  <a:schemeClr val="tx1"/>
                </a:solidFill>
              </a:rPr>
              <a:t>ruis</a:t>
            </a:r>
          </a:p>
        </p:txBody>
      </p:sp>
      <p:cxnSp>
        <p:nvCxnSpPr>
          <p:cNvPr id="9" name="Gebogen verbindingslijn 8"/>
          <p:cNvCxnSpPr/>
          <p:nvPr/>
        </p:nvCxnSpPr>
        <p:spPr bwMode="auto">
          <a:xfrm rot="10800000">
            <a:off x="5220072" y="2924944"/>
            <a:ext cx="714375" cy="4286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851920" y="2780928"/>
            <a:ext cx="1174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Feedback</a:t>
            </a:r>
          </a:p>
        </p:txBody>
      </p:sp>
      <p:cxnSp>
        <p:nvCxnSpPr>
          <p:cNvPr id="12" name="Gebogen verbindingslijn 11"/>
          <p:cNvCxnSpPr/>
          <p:nvPr/>
        </p:nvCxnSpPr>
        <p:spPr bwMode="auto">
          <a:xfrm rot="10800000" flipV="1">
            <a:off x="2555776" y="2924944"/>
            <a:ext cx="995562" cy="43204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Wolkvormige toelichting 13"/>
          <p:cNvSpPr/>
          <p:nvPr/>
        </p:nvSpPr>
        <p:spPr bwMode="auto">
          <a:xfrm>
            <a:off x="1835696" y="4365104"/>
            <a:ext cx="1008112" cy="864096"/>
          </a:xfrm>
          <a:prstGeom prst="cloudCallout">
            <a:avLst>
              <a:gd name="adj1" fmla="val -17601"/>
              <a:gd name="adj2" fmla="val 39874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90000"/>
              </a:lnSpc>
              <a:defRPr/>
            </a:pP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Tekstvak 18"/>
          <p:cNvSpPr txBox="1">
            <a:spLocks noChangeArrowheads="1"/>
          </p:cNvSpPr>
          <p:nvPr/>
        </p:nvSpPr>
        <p:spPr bwMode="auto">
          <a:xfrm>
            <a:off x="1979712" y="4581128"/>
            <a:ext cx="7858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nl-NL" sz="1800" b="0" dirty="0">
                <a:solidFill>
                  <a:schemeClr val="tx1"/>
                </a:solidFill>
              </a:rPr>
              <a:t>ruis</a:t>
            </a:r>
          </a:p>
        </p:txBody>
      </p:sp>
    </p:spTree>
    <p:extLst>
      <p:ext uri="{BB962C8B-B14F-4D97-AF65-F5344CB8AC3E}">
        <p14:creationId xmlns:p14="http://schemas.microsoft.com/office/powerpoint/2010/main" val="10208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 charset="0"/>
              </a:rPr>
              <a:t>Gespreksniveaus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>
                <a:latin typeface="Arial" charset="0"/>
              </a:rPr>
              <a:t>Functioneel</a:t>
            </a:r>
          </a:p>
          <a:p>
            <a:pPr lvl="1"/>
            <a:r>
              <a:rPr lang="nl-NL" dirty="0">
                <a:latin typeface="Arial" charset="0"/>
              </a:rPr>
              <a:t>Inhoud</a:t>
            </a:r>
          </a:p>
          <a:p>
            <a:pPr lvl="1"/>
            <a:r>
              <a:rPr lang="nl-NL" dirty="0">
                <a:latin typeface="Arial" charset="0"/>
              </a:rPr>
              <a:t>Procedure</a:t>
            </a:r>
          </a:p>
          <a:p>
            <a:r>
              <a:rPr lang="nl-NL" dirty="0">
                <a:latin typeface="Arial" charset="0"/>
              </a:rPr>
              <a:t>Relationeel</a:t>
            </a:r>
          </a:p>
          <a:p>
            <a:pPr lvl="1"/>
            <a:r>
              <a:rPr lang="nl-NL" dirty="0">
                <a:latin typeface="Arial" charset="0"/>
              </a:rPr>
              <a:t>Interactie</a:t>
            </a:r>
          </a:p>
          <a:p>
            <a:pPr lvl="1"/>
            <a:r>
              <a:rPr lang="nl-NL" dirty="0">
                <a:latin typeface="Arial" charset="0"/>
              </a:rPr>
              <a:t>gevoel</a:t>
            </a:r>
          </a:p>
          <a:p>
            <a:r>
              <a:rPr lang="nl-NL" dirty="0">
                <a:latin typeface="Arial" charset="0"/>
              </a:rPr>
              <a:t>Disfunctioneel </a:t>
            </a:r>
          </a:p>
          <a:p>
            <a:pPr lvl="1"/>
            <a:r>
              <a:rPr lang="nl-NL" dirty="0">
                <a:latin typeface="Arial" charset="0"/>
              </a:rPr>
              <a:t>Alle vormen die de communicatie belemmeren</a:t>
            </a:r>
          </a:p>
          <a:p>
            <a:pPr lvl="2"/>
            <a:r>
              <a:rPr lang="nl-NL" dirty="0">
                <a:latin typeface="Arial" charset="0"/>
              </a:rPr>
              <a:t>Suggestieve en bevelende vragen</a:t>
            </a:r>
          </a:p>
          <a:p>
            <a:pPr lvl="2"/>
            <a:r>
              <a:rPr lang="nl-NL" dirty="0">
                <a:latin typeface="Arial" charset="0"/>
              </a:rPr>
              <a:t>Te open vragen, eenzijdigheid</a:t>
            </a:r>
          </a:p>
          <a:p>
            <a:pPr lvl="2">
              <a:buFont typeface="Wingdings" charset="0"/>
              <a:buNone/>
            </a:pPr>
            <a:r>
              <a:rPr lang="nl-NL" dirty="0">
                <a:solidFill>
                  <a:srgbClr val="003466"/>
                </a:solidFill>
                <a:latin typeface="Arial" charset="0"/>
              </a:rPr>
              <a:t> </a:t>
            </a:r>
          </a:p>
          <a:p>
            <a:pPr lvl="1"/>
            <a:endParaRPr lang="nl-NL" dirty="0">
              <a:solidFill>
                <a:srgbClr val="003466"/>
              </a:solidFill>
              <a:latin typeface="Arial" charset="0"/>
            </a:endParaRPr>
          </a:p>
          <a:p>
            <a:endParaRPr lang="nl-NL" dirty="0">
              <a:solidFill>
                <a:srgbClr val="003466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36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 charset="0"/>
              </a:rPr>
              <a:t>Gesprekstechnieken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Luisteren 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Structureren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Stimuleren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Overtuigen en motiveren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Reageren op standpunten, voorstellen en ideeën</a:t>
            </a:r>
          </a:p>
          <a:p>
            <a:pPr marL="457200" indent="-457200">
              <a:lnSpc>
                <a:spcPct val="150000"/>
              </a:lnSpc>
              <a:buFont typeface="Wingdings" charset="0"/>
              <a:buChar char="Ø"/>
            </a:pPr>
            <a:r>
              <a:rPr lang="nl-NL" dirty="0">
                <a:latin typeface="Arial" charset="0"/>
              </a:rPr>
              <a:t>Reageren op gedrag</a:t>
            </a:r>
          </a:p>
          <a:p>
            <a:endParaRPr lang="nl-NL" dirty="0">
              <a:solidFill>
                <a:srgbClr val="003466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42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charset="0"/>
              </a:rPr>
              <a:t>Gesprekstechnieken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nl-NL" dirty="0">
                <a:latin typeface="Arial" charset="0"/>
              </a:rPr>
              <a:t>Om een gesprek goed te laten verlopen heb je </a:t>
            </a:r>
          </a:p>
          <a:p>
            <a:pPr marL="0" indent="0">
              <a:buFont typeface="Wingdings" charset="0"/>
              <a:buNone/>
            </a:pPr>
            <a:r>
              <a:rPr lang="nl-NL" dirty="0">
                <a:latin typeface="Arial" charset="0"/>
              </a:rPr>
              <a:t>LSD nodig!</a:t>
            </a:r>
          </a:p>
          <a:p>
            <a:pPr marL="0" indent="0">
              <a:buFont typeface="Wingdings" charset="0"/>
              <a:buNone/>
            </a:pPr>
            <a:endParaRPr lang="nl-NL" dirty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nl-NL" dirty="0">
                <a:latin typeface="Arial" charset="0"/>
              </a:rPr>
              <a:t>L staat voor …….</a:t>
            </a:r>
          </a:p>
          <a:p>
            <a:pPr marL="0" indent="0">
              <a:buFont typeface="Wingdings" charset="0"/>
              <a:buNone/>
            </a:pPr>
            <a:r>
              <a:rPr lang="nl-NL" dirty="0">
                <a:latin typeface="Arial" charset="0"/>
              </a:rPr>
              <a:t>S staat voor …….</a:t>
            </a:r>
          </a:p>
          <a:p>
            <a:pPr marL="0" indent="0">
              <a:buFont typeface="Wingdings" charset="0"/>
              <a:buNone/>
            </a:pPr>
            <a:r>
              <a:rPr lang="nl-NL" dirty="0">
                <a:latin typeface="Arial" charset="0"/>
              </a:rPr>
              <a:t>D staat voor </a:t>
            </a:r>
            <a:r>
              <a:rPr lang="nl-NL" dirty="0" smtClean="0">
                <a:latin typeface="Arial" charset="0"/>
              </a:rPr>
              <a:t>…….</a:t>
            </a:r>
          </a:p>
          <a:p>
            <a:pPr marL="0" indent="0">
              <a:buFont typeface="Wingdings" charset="0"/>
              <a:buNone/>
            </a:pPr>
            <a:r>
              <a:rPr lang="nl-NL" dirty="0" smtClean="0">
                <a:latin typeface="Arial" charset="0"/>
              </a:rPr>
              <a:t>n</a:t>
            </a:r>
          </a:p>
          <a:p>
            <a:pPr marL="0" indent="0">
              <a:buFont typeface="Wingdings" charset="0"/>
              <a:buNone/>
            </a:pPr>
            <a:endParaRPr lang="nl-NL" dirty="0" smtClean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nl-NL" dirty="0" smtClean="0">
                <a:latin typeface="Arial" charset="0"/>
              </a:rPr>
              <a:t>ANNA</a:t>
            </a:r>
          </a:p>
          <a:p>
            <a:pPr marL="0" indent="0">
              <a:buFont typeface="Wingdings" charset="0"/>
              <a:buNone/>
            </a:pPr>
            <a:r>
              <a:rPr lang="nl-NL" dirty="0" smtClean="0">
                <a:latin typeface="Arial" charset="0"/>
              </a:rPr>
              <a:t>Altijd Navragen, Nooit Aannemen</a:t>
            </a:r>
            <a:endParaRPr lang="nl-NL" dirty="0">
              <a:latin typeface="Arial" charset="0"/>
            </a:endParaRPr>
          </a:p>
          <a:p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92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 charset="0"/>
              </a:rPr>
              <a:t>Inzicht in je eigen communicatie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nl-NL" dirty="0">
                <a:latin typeface="Arial" charset="0"/>
              </a:rPr>
              <a:t>Kijk nog eens terug op wat we deze les hebben </a:t>
            </a:r>
            <a:r>
              <a:rPr lang="nl-NL" dirty="0" smtClean="0">
                <a:latin typeface="Arial" charset="0"/>
              </a:rPr>
              <a:t>gedaan.</a:t>
            </a:r>
          </a:p>
          <a:p>
            <a:pPr>
              <a:defRPr/>
            </a:pPr>
            <a:r>
              <a:rPr lang="nl-NL" dirty="0" smtClean="0">
                <a:latin typeface="Arial" charset="0"/>
              </a:rPr>
              <a:t>Betrek </a:t>
            </a:r>
            <a:r>
              <a:rPr lang="nl-NL" dirty="0">
                <a:latin typeface="Arial" charset="0"/>
              </a:rPr>
              <a:t>deze oefeningen nu op jezelf: </a:t>
            </a:r>
          </a:p>
          <a:p>
            <a:pPr marL="0" indent="0">
              <a:buFont typeface="Wingdings" charset="0"/>
              <a:buNone/>
              <a:defRPr/>
            </a:pPr>
            <a:r>
              <a:rPr lang="nl-NL" dirty="0">
                <a:latin typeface="Arial" charset="0"/>
              </a:rPr>
              <a:t> </a:t>
            </a:r>
            <a:r>
              <a:rPr lang="nl-NL" dirty="0" smtClean="0">
                <a:latin typeface="Arial" charset="0"/>
              </a:rPr>
              <a:t>-  </a:t>
            </a:r>
            <a:r>
              <a:rPr lang="nl-NL" dirty="0">
                <a:latin typeface="Arial" charset="0"/>
              </a:rPr>
              <a:t>Hoe vaardig ben jij in al deze aspecten? </a:t>
            </a:r>
          </a:p>
          <a:p>
            <a:pPr marL="0" indent="0">
              <a:buNone/>
              <a:defRPr/>
            </a:pPr>
            <a:r>
              <a:rPr lang="nl-NL" dirty="0" smtClean="0">
                <a:latin typeface="Arial" charset="0"/>
              </a:rPr>
              <a:t> -  Neem </a:t>
            </a:r>
            <a:r>
              <a:rPr lang="nl-NL" dirty="0">
                <a:latin typeface="Arial" charset="0"/>
              </a:rPr>
              <a:t>de checklist erbij en ga na wat voor </a:t>
            </a:r>
            <a:r>
              <a:rPr lang="nl-NL" dirty="0" smtClean="0">
                <a:latin typeface="Arial" charset="0"/>
              </a:rPr>
              <a:t>   </a:t>
            </a:r>
          </a:p>
          <a:p>
            <a:pPr marL="0" indent="0">
              <a:buNone/>
              <a:defRPr/>
            </a:pPr>
            <a:r>
              <a:rPr lang="nl-NL" dirty="0" smtClean="0">
                <a:latin typeface="Arial" charset="0"/>
              </a:rPr>
              <a:t>    </a:t>
            </a:r>
            <a:r>
              <a:rPr lang="nl-NL" dirty="0">
                <a:latin typeface="Arial" charset="0"/>
              </a:rPr>
              <a:t>jou een leerpunt is. </a:t>
            </a:r>
          </a:p>
          <a:p>
            <a:pPr marL="0" indent="0">
              <a:buNone/>
              <a:defRPr/>
            </a:pPr>
            <a:r>
              <a:rPr lang="nl-NL" dirty="0" smtClean="0">
                <a:latin typeface="Arial" charset="0"/>
              </a:rPr>
              <a:t> -  Schrijf </a:t>
            </a:r>
            <a:r>
              <a:rPr lang="nl-NL" dirty="0">
                <a:latin typeface="Arial" charset="0"/>
              </a:rPr>
              <a:t>dat op</a:t>
            </a:r>
            <a:r>
              <a:rPr lang="nl-NL" dirty="0" smtClean="0">
                <a:latin typeface="Arial" charset="0"/>
              </a:rPr>
              <a:t>.   </a:t>
            </a:r>
            <a:endParaRPr lang="nl-NL" dirty="0" smtClean="0">
              <a:latin typeface="Arial" charset="0"/>
            </a:endParaRPr>
          </a:p>
          <a:p>
            <a:pPr marL="0" indent="0">
              <a:buNone/>
              <a:defRPr/>
            </a:pPr>
            <a:r>
              <a:rPr lang="nl-NL" dirty="0">
                <a:latin typeface="Arial" charset="0"/>
              </a:rPr>
              <a:t/>
            </a:r>
            <a:br>
              <a:rPr lang="nl-NL" dirty="0">
                <a:latin typeface="Arial" charset="0"/>
              </a:rPr>
            </a:br>
            <a:r>
              <a:rPr lang="nl-NL" dirty="0" smtClean="0">
                <a:latin typeface="Arial" charset="0"/>
              </a:rPr>
              <a:t>Welke rol ga jij pakken in het gesprek met de </a:t>
            </a:r>
            <a:r>
              <a:rPr lang="nl-NL" dirty="0" err="1" smtClean="0">
                <a:latin typeface="Arial" charset="0"/>
              </a:rPr>
              <a:t>opdrahtgever</a:t>
            </a:r>
            <a:r>
              <a:rPr lang="nl-NL" dirty="0" smtClean="0">
                <a:latin typeface="Arial" charset="0"/>
              </a:rPr>
              <a:t> volgende week?</a:t>
            </a:r>
            <a:endParaRPr lang="nl-NL" dirty="0">
              <a:latin typeface="Arial" charset="0"/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88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beheersen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Presenteren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err="1" smtClean="0"/>
              <a:t>Propedeuse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- 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goede</a:t>
            </a:r>
            <a:r>
              <a:rPr lang="en-US" dirty="0" smtClean="0"/>
              <a:t> p</a:t>
            </a:r>
            <a:r>
              <a:rPr lang="nl-NL" dirty="0" err="1" smtClean="0"/>
              <a:t>roduct</a:t>
            </a:r>
            <a:r>
              <a:rPr lang="nl-NL" dirty="0" smtClean="0"/>
              <a:t>-presentatie</a:t>
            </a:r>
            <a:r>
              <a:rPr lang="nl-NL" dirty="0"/>
              <a:t>/ </a:t>
            </a:r>
            <a:r>
              <a:rPr lang="nl-NL" dirty="0" smtClean="0"/>
              <a:t>demo</a:t>
            </a:r>
          </a:p>
          <a:p>
            <a:r>
              <a:rPr lang="nl-NL" dirty="0" smtClean="0"/>
              <a:t>Basissemesters: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Hoe </a:t>
            </a:r>
            <a:r>
              <a:rPr lang="nl-NL" dirty="0"/>
              <a:t>bereid je een productdemo </a:t>
            </a:r>
            <a:r>
              <a:rPr lang="nl-NL" dirty="0" smtClean="0"/>
              <a:t>voor, </a:t>
            </a:r>
            <a:r>
              <a:rPr lang="nl-NL" dirty="0" err="1" smtClean="0"/>
              <a:t>scenariodenken</a:t>
            </a:r>
            <a:r>
              <a:rPr lang="nl-NL" dirty="0"/>
              <a:t>:   wat doe je als ‘hij het niet doet</a:t>
            </a:r>
            <a:r>
              <a:rPr lang="nl-NL" dirty="0"/>
              <a:t>’ (</a:t>
            </a:r>
            <a:r>
              <a:rPr lang="nl-NL" dirty="0" err="1"/>
              <a:t>IoT</a:t>
            </a:r>
            <a:r>
              <a:rPr lang="nl-NL" dirty="0"/>
              <a:t>) 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smtClean="0"/>
              <a:t>Goede </a:t>
            </a:r>
            <a:r>
              <a:rPr lang="nl-NL" dirty="0" smtClean="0"/>
              <a:t>procespresentatie (OSM)</a:t>
            </a:r>
            <a:endParaRPr lang="nl-NL" dirty="0" smtClean="0"/>
          </a:p>
          <a:p>
            <a:r>
              <a:rPr lang="nl-NL" dirty="0" err="1" smtClean="0"/>
              <a:t>WoR</a:t>
            </a:r>
            <a:r>
              <a:rPr lang="nl-NL" dirty="0" smtClean="0"/>
              <a:t>:</a:t>
            </a:r>
          </a:p>
          <a:p>
            <a:r>
              <a:rPr lang="nl-NL" dirty="0"/>
              <a:t>- 	</a:t>
            </a:r>
            <a:r>
              <a:rPr lang="nl-NL" dirty="0" smtClean="0"/>
              <a:t>Product &amp; procespresentatie inclusief (juiste) consequenties/conclusies trekken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opbouw</a:t>
            </a:r>
            <a:r>
              <a:rPr lang="en-US" dirty="0" smtClean="0"/>
              <a:t> </a:t>
            </a:r>
            <a:r>
              <a:rPr lang="en-US" dirty="0" err="1" smtClean="0"/>
              <a:t>studie</a:t>
            </a:r>
            <a:r>
              <a:rPr lang="en-US" dirty="0" smtClean="0"/>
              <a:t>, </a:t>
            </a:r>
            <a:r>
              <a:rPr lang="en-US" dirty="0" err="1" smtClean="0"/>
              <a:t>aandachtspunten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8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740" y="1096887"/>
            <a:ext cx="6907828" cy="650375"/>
          </a:xfrm>
        </p:spPr>
        <p:txBody>
          <a:bodyPr/>
          <a:lstStyle/>
          <a:p>
            <a:r>
              <a:rPr lang="en-US" dirty="0" err="1" smtClean="0"/>
              <a:t>Voorbereiding</a:t>
            </a:r>
            <a:r>
              <a:rPr lang="en-US" dirty="0" smtClean="0"/>
              <a:t> </a:t>
            </a:r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err="1" smtClean="0"/>
              <a:t>keer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Lees </a:t>
            </a:r>
            <a:r>
              <a:rPr lang="en-US" dirty="0" err="1" smtClean="0"/>
              <a:t>literatuur</a:t>
            </a:r>
            <a:r>
              <a:rPr lang="en-US" dirty="0" smtClean="0"/>
              <a:t> over </a:t>
            </a:r>
            <a:r>
              <a:rPr lang="en-US" dirty="0" err="1" smtClean="0"/>
              <a:t>gespreksvoering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Onderwijsonline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P &gt; </a:t>
            </a:r>
            <a:r>
              <a:rPr lang="en-US" dirty="0" err="1" smtClean="0"/>
              <a:t>literatuur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-&gt; We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oefenen</a:t>
            </a:r>
            <a:r>
              <a:rPr lang="en-US" dirty="0" smtClean="0"/>
              <a:t> </a:t>
            </a:r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smtClean="0"/>
              <a:t>week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heb</a:t>
            </a:r>
            <a:r>
              <a:rPr lang="en-US" dirty="0" smtClean="0"/>
              <a:t> flap met </a:t>
            </a:r>
            <a:r>
              <a:rPr lang="en-US" dirty="0" err="1" smtClean="0"/>
              <a:t>vragen</a:t>
            </a:r>
            <a:r>
              <a:rPr lang="en-US" dirty="0" smtClean="0"/>
              <a:t> </a:t>
            </a:r>
            <a:r>
              <a:rPr lang="en-US" dirty="0" err="1" smtClean="0"/>
              <a:t>volledig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doel</a:t>
            </a:r>
            <a:r>
              <a:rPr lang="en-US" dirty="0" smtClean="0"/>
              <a:t> van </a:t>
            </a:r>
            <a:r>
              <a:rPr lang="en-US" dirty="0" err="1" smtClean="0"/>
              <a:t>gesprek</a:t>
            </a:r>
            <a:r>
              <a:rPr lang="en-US" dirty="0" smtClean="0"/>
              <a:t> </a:t>
            </a:r>
            <a:r>
              <a:rPr lang="en-US" dirty="0" err="1" smtClean="0"/>
              <a:t>helder</a:t>
            </a:r>
            <a:endParaRPr lang="en-US" dirty="0" smtClean="0"/>
          </a:p>
          <a:p>
            <a:r>
              <a:rPr lang="en-US" dirty="0" smtClean="0"/>
              <a:t>	-  </a:t>
            </a:r>
            <a:r>
              <a:rPr lang="en-US" dirty="0" err="1" smtClean="0"/>
              <a:t>rollen</a:t>
            </a:r>
            <a:r>
              <a:rPr lang="en-US" dirty="0" smtClean="0"/>
              <a:t> </a:t>
            </a:r>
            <a:r>
              <a:rPr lang="en-US" dirty="0" err="1" smtClean="0"/>
              <a:t>verdeeld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7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beheersen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Samenwerking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nl-NL" dirty="0" smtClean="0"/>
              <a:t>Basissemesters:</a:t>
            </a:r>
          </a:p>
          <a:p>
            <a:pPr marL="342900" indent="-342900">
              <a:buFontTx/>
              <a:buChar char="-"/>
            </a:pPr>
            <a:r>
              <a:rPr lang="nl-NL" dirty="0"/>
              <a:t>Vaststellen </a:t>
            </a:r>
            <a:r>
              <a:rPr lang="nl-NL" dirty="0" smtClean="0"/>
              <a:t>randvoorwaarden </a:t>
            </a:r>
            <a:r>
              <a:rPr lang="nl-NL" dirty="0"/>
              <a:t>goede samenwerking, afspraken </a:t>
            </a:r>
            <a:r>
              <a:rPr lang="nl-NL" dirty="0" smtClean="0"/>
              <a:t>maken</a:t>
            </a:r>
            <a:r>
              <a:rPr lang="nl-NL" dirty="0"/>
              <a:t>, </a:t>
            </a:r>
            <a:r>
              <a:rPr lang="nl-NL" dirty="0" smtClean="0"/>
              <a:t>project start </a:t>
            </a:r>
            <a:r>
              <a:rPr lang="nl-NL" dirty="0" smtClean="0"/>
              <a:t>up (</a:t>
            </a:r>
            <a:r>
              <a:rPr lang="nl-NL" dirty="0" err="1" smtClean="0"/>
              <a:t>IoT</a:t>
            </a:r>
            <a:r>
              <a:rPr lang="nl-NL" dirty="0" smtClean="0"/>
              <a:t>)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/>
              <a:t>Omgaan met conflicten, oftewel omgaan met afwijkingen van </a:t>
            </a:r>
            <a:r>
              <a:rPr lang="nl-NL" dirty="0" smtClean="0"/>
              <a:t>afspraken (OSM)</a:t>
            </a:r>
            <a:endParaRPr lang="nl-NL" dirty="0" smtClean="0"/>
          </a:p>
          <a:p>
            <a:r>
              <a:rPr lang="nl-NL" dirty="0" err="1" smtClean="0"/>
              <a:t>WoR</a:t>
            </a:r>
            <a:r>
              <a:rPr lang="nl-NL" dirty="0" smtClean="0"/>
              <a:t>:</a:t>
            </a:r>
          </a:p>
          <a:p>
            <a:r>
              <a:rPr lang="nl-NL" dirty="0" smtClean="0"/>
              <a:t>- 	Gewoon doen ;-)</a:t>
            </a:r>
          </a:p>
          <a:p>
            <a:endParaRPr lang="nl-NL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opbouw</a:t>
            </a:r>
            <a:r>
              <a:rPr lang="en-US" dirty="0" smtClean="0"/>
              <a:t> </a:t>
            </a:r>
            <a:r>
              <a:rPr lang="en-US" dirty="0" err="1" smtClean="0"/>
              <a:t>studie</a:t>
            </a:r>
            <a:r>
              <a:rPr lang="en-US" dirty="0" smtClean="0"/>
              <a:t>, </a:t>
            </a:r>
            <a:r>
              <a:rPr lang="en-US" dirty="0" err="1" smtClean="0"/>
              <a:t>aandachtspunten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6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beheersen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Projectmatig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werken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nl-NL" dirty="0" smtClean="0"/>
              <a:t>Basissemesters:</a:t>
            </a:r>
          </a:p>
          <a:p>
            <a:pPr marL="342900" indent="-342900">
              <a:buFontTx/>
              <a:buChar char="-"/>
            </a:pPr>
            <a:r>
              <a:rPr lang="nl-NL" dirty="0"/>
              <a:t>Planningspoker, -graaf, voortgang bijhouden, concrete taken </a:t>
            </a:r>
            <a:r>
              <a:rPr lang="nl-NL" dirty="0" smtClean="0"/>
              <a:t>in </a:t>
            </a:r>
            <a:r>
              <a:rPr lang="nl-NL" dirty="0" err="1" smtClean="0"/>
              <a:t>redmine</a:t>
            </a:r>
            <a:r>
              <a:rPr lang="nl-NL" dirty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IoT</a:t>
            </a:r>
            <a:r>
              <a:rPr lang="nl-NL" dirty="0" smtClean="0"/>
              <a:t>), JIRA (OSM)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smtClean="0"/>
              <a:t>Prototyping </a:t>
            </a:r>
            <a:r>
              <a:rPr lang="nl-NL" dirty="0" smtClean="0"/>
              <a:t>(</a:t>
            </a:r>
            <a:r>
              <a:rPr lang="nl-NL" dirty="0" err="1" smtClean="0"/>
              <a:t>IoT</a:t>
            </a:r>
            <a:r>
              <a:rPr lang="nl-NL" dirty="0" smtClean="0"/>
              <a:t>) </a:t>
            </a:r>
            <a:r>
              <a:rPr lang="nl-NL" dirty="0" smtClean="0"/>
              <a:t>en scrum (OSM)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en-US" dirty="0"/>
              <a:t>SMART &amp; </a:t>
            </a:r>
            <a:r>
              <a:rPr lang="en-US" dirty="0" err="1"/>
              <a:t>proces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productkwaliteit</a:t>
            </a:r>
            <a:r>
              <a:rPr lang="en-US" dirty="0" smtClean="0"/>
              <a:t> (OSM)</a:t>
            </a:r>
            <a:endParaRPr lang="nl-NL" dirty="0" smtClean="0"/>
          </a:p>
          <a:p>
            <a:r>
              <a:rPr lang="nl-NL" dirty="0" err="1" smtClean="0"/>
              <a:t>WoR</a:t>
            </a:r>
            <a:r>
              <a:rPr lang="nl-NL" dirty="0" smtClean="0"/>
              <a:t>:</a:t>
            </a:r>
          </a:p>
          <a:p>
            <a:r>
              <a:rPr lang="nl-NL" dirty="0" smtClean="0"/>
              <a:t>- RUP</a:t>
            </a:r>
            <a:r>
              <a:rPr lang="nl-NL" dirty="0"/>
              <a:t>, consequent werken met risico’s (zowel uit inhoud als  samenwerking voortkomend)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opbouw</a:t>
            </a:r>
            <a:r>
              <a:rPr lang="en-US" dirty="0" smtClean="0"/>
              <a:t> </a:t>
            </a:r>
            <a:r>
              <a:rPr lang="en-US" dirty="0" err="1" smtClean="0"/>
              <a:t>studie</a:t>
            </a:r>
            <a:r>
              <a:rPr lang="en-US" dirty="0" smtClean="0"/>
              <a:t>, </a:t>
            </a:r>
            <a:r>
              <a:rPr lang="en-US" dirty="0" err="1" smtClean="0"/>
              <a:t>aandachtspunten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0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beheersen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Onderzoek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doen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nl-NL" dirty="0" smtClean="0"/>
              <a:t>Basissemesters: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Onderzoeksruimte</a:t>
            </a:r>
            <a:r>
              <a:rPr lang="en-US" dirty="0" smtClean="0"/>
              <a:t> </a:t>
            </a:r>
            <a:r>
              <a:rPr lang="en-US" dirty="0" err="1" smtClean="0"/>
              <a:t>bieb</a:t>
            </a:r>
            <a:r>
              <a:rPr lang="en-US" dirty="0" smtClean="0"/>
              <a:t>: </a:t>
            </a:r>
            <a:r>
              <a:rPr lang="en-US" dirty="0" err="1" smtClean="0"/>
              <a:t>serieuze</a:t>
            </a:r>
            <a:r>
              <a:rPr lang="en-US" dirty="0" smtClean="0"/>
              <a:t> </a:t>
            </a:r>
            <a:r>
              <a:rPr lang="en-US" dirty="0" err="1" smtClean="0"/>
              <a:t>bronnen</a:t>
            </a:r>
            <a:r>
              <a:rPr lang="en-US" dirty="0" smtClean="0"/>
              <a:t>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Onderzoeksruimte</a:t>
            </a:r>
            <a:r>
              <a:rPr lang="en-US" dirty="0" smtClean="0"/>
              <a:t> lab: </a:t>
            </a:r>
            <a:r>
              <a:rPr lang="nl-NL" dirty="0" smtClean="0"/>
              <a:t>toetsen </a:t>
            </a:r>
            <a:r>
              <a:rPr lang="nl-NL" dirty="0"/>
              <a:t>van modellen/versies, verklaren van </a:t>
            </a:r>
            <a:r>
              <a:rPr lang="nl-NL" dirty="0" smtClean="0"/>
              <a:t>gedrag (OSM)</a:t>
            </a:r>
            <a:endParaRPr lang="nl-NL" dirty="0" smtClean="0"/>
          </a:p>
          <a:p>
            <a:r>
              <a:rPr lang="nl-NL" dirty="0" err="1" smtClean="0"/>
              <a:t>WoR</a:t>
            </a:r>
            <a:r>
              <a:rPr lang="nl-NL" dirty="0" smtClean="0"/>
              <a:t>:</a:t>
            </a:r>
          </a:p>
          <a:p>
            <a:r>
              <a:rPr lang="nl-NL" dirty="0" smtClean="0"/>
              <a:t>-	Reproduceerbaar onderzoeksrapport met goede opbouw, vragen, antwoorden, bronnen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opbouw</a:t>
            </a:r>
            <a:r>
              <a:rPr lang="en-US" dirty="0" smtClean="0"/>
              <a:t> </a:t>
            </a:r>
            <a:r>
              <a:rPr lang="en-US" dirty="0" err="1" smtClean="0"/>
              <a:t>studie</a:t>
            </a:r>
            <a:r>
              <a:rPr lang="en-US" dirty="0" smtClean="0"/>
              <a:t>, </a:t>
            </a:r>
            <a:r>
              <a:rPr lang="en-US" dirty="0" err="1" smtClean="0"/>
              <a:t>aandachtspunten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6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beheersen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Verantwoordingsverslag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nl-NL" dirty="0" smtClean="0"/>
              <a:t>Basissemesters: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Situatiesbeschrijvingen</a:t>
            </a:r>
            <a:r>
              <a:rPr lang="nl-NL" dirty="0" smtClean="0"/>
              <a:t> </a:t>
            </a:r>
            <a:r>
              <a:rPr lang="nl-NL" dirty="0" err="1"/>
              <a:t>adhv</a:t>
            </a:r>
            <a:r>
              <a:rPr lang="nl-NL" dirty="0"/>
              <a:t> gegeven </a:t>
            </a:r>
            <a:r>
              <a:rPr lang="nl-NL" dirty="0" smtClean="0"/>
              <a:t>onderwerpen (</a:t>
            </a:r>
            <a:r>
              <a:rPr lang="nl-NL" dirty="0" err="1" smtClean="0"/>
              <a:t>IoT</a:t>
            </a:r>
            <a:r>
              <a:rPr lang="nl-NL" dirty="0" smtClean="0"/>
              <a:t>)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Niet alles gegeven, </a:t>
            </a:r>
            <a:r>
              <a:rPr lang="nl-NL" dirty="0" smtClean="0"/>
              <a:t>aantal relevante </a:t>
            </a:r>
            <a:r>
              <a:rPr lang="nl-NL" dirty="0"/>
              <a:t>situaties zelf </a:t>
            </a:r>
            <a:r>
              <a:rPr lang="nl-NL" dirty="0" smtClean="0"/>
              <a:t>toevoegen (OSM)</a:t>
            </a:r>
            <a:endParaRPr lang="en-US" dirty="0"/>
          </a:p>
          <a:p>
            <a:r>
              <a:rPr lang="nl-NL" dirty="0" err="1" smtClean="0"/>
              <a:t>WoR</a:t>
            </a:r>
            <a:r>
              <a:rPr lang="nl-NL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Zelf </a:t>
            </a:r>
            <a:r>
              <a:rPr lang="nl-NL" dirty="0"/>
              <a:t>voldoende </a:t>
            </a:r>
            <a:r>
              <a:rPr lang="nl-NL" dirty="0" smtClean="0"/>
              <a:t>situaties aandragen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Goede </a:t>
            </a:r>
            <a:r>
              <a:rPr lang="nl-NL" dirty="0"/>
              <a:t>inleiding over de aard van het (deel) project waaraan gewerkt is</a:t>
            </a:r>
            <a:endParaRPr lang="nl-NL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opbouw</a:t>
            </a:r>
            <a:r>
              <a:rPr lang="en-US" dirty="0" smtClean="0"/>
              <a:t> </a:t>
            </a:r>
            <a:r>
              <a:rPr lang="en-US" dirty="0" err="1" smtClean="0"/>
              <a:t>studie</a:t>
            </a:r>
            <a:r>
              <a:rPr lang="en-US" dirty="0" smtClean="0"/>
              <a:t>, </a:t>
            </a:r>
            <a:r>
              <a:rPr lang="en-US" dirty="0" err="1" smtClean="0"/>
              <a:t>aandachtspunten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7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</a:t>
            </a:r>
            <a:r>
              <a:rPr lang="en-US" dirty="0" err="1" smtClean="0"/>
              <a:t>moet</a:t>
            </a:r>
            <a:r>
              <a:rPr lang="en-US" dirty="0" smtClean="0"/>
              <a:t> je </a:t>
            </a:r>
            <a:r>
              <a:rPr lang="en-US" dirty="0" err="1" smtClean="0"/>
              <a:t>beheersen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Voorbereiding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afstudeerverslag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nl-NL" dirty="0" smtClean="0"/>
              <a:t>Basissemesters:</a:t>
            </a:r>
          </a:p>
          <a:p>
            <a:r>
              <a:rPr lang="nl-NL" dirty="0" smtClean="0"/>
              <a:t>- Eindrapport </a:t>
            </a:r>
            <a:r>
              <a:rPr lang="nl-NL" dirty="0"/>
              <a:t>S</a:t>
            </a:r>
            <a:r>
              <a:rPr lang="nl-NL" dirty="0" smtClean="0"/>
              <a:t>1 </a:t>
            </a:r>
            <a:r>
              <a:rPr lang="nl-NL" dirty="0"/>
              <a:t>als input voor les over rapporteren S2&gt;   peer review door studenten, conclusies meenemen naar rapport </a:t>
            </a:r>
            <a:r>
              <a:rPr lang="nl-NL" dirty="0"/>
              <a:t>S2 (</a:t>
            </a:r>
            <a:r>
              <a:rPr lang="nl-NL" dirty="0" smtClean="0"/>
              <a:t>OSM)</a:t>
            </a:r>
            <a:endParaRPr lang="en-US" dirty="0"/>
          </a:p>
          <a:p>
            <a:r>
              <a:rPr lang="nl-NL" dirty="0"/>
              <a:t> </a:t>
            </a:r>
            <a:r>
              <a:rPr lang="nl-NL" dirty="0" err="1" smtClean="0"/>
              <a:t>WoR</a:t>
            </a:r>
            <a:r>
              <a:rPr lang="nl-NL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Eindrapport blok 1 als input voor les over rapporteren </a:t>
            </a:r>
            <a:r>
              <a:rPr lang="nl-NL" dirty="0" smtClean="0"/>
              <a:t>blok2</a:t>
            </a:r>
            <a:r>
              <a:rPr lang="nl-NL" dirty="0"/>
              <a:t>&gt; peer review door studenten,  </a:t>
            </a:r>
            <a:r>
              <a:rPr lang="nl-NL" dirty="0" smtClean="0"/>
              <a:t>conclusies </a:t>
            </a:r>
            <a:r>
              <a:rPr lang="nl-NL" dirty="0"/>
              <a:t>meenemen naar </a:t>
            </a:r>
            <a:r>
              <a:rPr lang="nl-NL" dirty="0" smtClean="0"/>
              <a:t>eindrapport </a:t>
            </a:r>
            <a:r>
              <a:rPr lang="nl-NL" dirty="0"/>
              <a:t>blok 2</a:t>
            </a:r>
            <a:endParaRPr lang="nl-NL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opbouw</a:t>
            </a:r>
            <a:r>
              <a:rPr lang="en-US" dirty="0" smtClean="0"/>
              <a:t> </a:t>
            </a:r>
            <a:r>
              <a:rPr lang="en-US" dirty="0" err="1" smtClean="0"/>
              <a:t>studie</a:t>
            </a:r>
            <a:r>
              <a:rPr lang="en-US" dirty="0" smtClean="0"/>
              <a:t>, </a:t>
            </a:r>
            <a:r>
              <a:rPr lang="en-US" dirty="0" err="1" smtClean="0"/>
              <a:t>aandachtspunten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8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r>
              <a:rPr lang="en-US" dirty="0" smtClean="0"/>
              <a:t> van de les-</a:t>
            </a:r>
            <a:r>
              <a:rPr lang="en-US" dirty="0" err="1" smtClean="0"/>
              <a:t>serie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Voorbereiden</a:t>
            </a:r>
            <a:r>
              <a:rPr lang="en-US" dirty="0" smtClean="0"/>
              <a:t> op het project</a:t>
            </a:r>
          </a:p>
          <a:p>
            <a:pPr marL="1085850" lvl="1" indent="-342900">
              <a:buFontTx/>
              <a:buChar char="-"/>
            </a:pPr>
            <a:r>
              <a:rPr lang="en-US" dirty="0" err="1" smtClean="0"/>
              <a:t>Kennismaken</a:t>
            </a:r>
            <a:r>
              <a:rPr lang="en-US" dirty="0" smtClean="0"/>
              <a:t> met type </a:t>
            </a:r>
            <a:r>
              <a:rPr lang="en-US" dirty="0" err="1" smtClean="0"/>
              <a:t>opdracht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endParaRPr lang="en-US" dirty="0" smtClean="0"/>
          </a:p>
          <a:p>
            <a:pPr marL="1085850" lvl="1" indent="-342900">
              <a:buFontTx/>
              <a:buChar char="-"/>
            </a:pPr>
            <a:r>
              <a:rPr lang="en-US" dirty="0" err="1" smtClean="0"/>
              <a:t>Kennismaken</a:t>
            </a:r>
            <a:r>
              <a:rPr lang="en-US" dirty="0" smtClean="0"/>
              <a:t> met </a:t>
            </a:r>
            <a:r>
              <a:rPr lang="en-US" dirty="0" smtClean="0"/>
              <a:t>prototyping</a:t>
            </a:r>
            <a:endParaRPr lang="en-US" dirty="0" smtClean="0"/>
          </a:p>
          <a:p>
            <a:pPr marL="1085850" lvl="1" indent="-342900">
              <a:buFontTx/>
              <a:buChar char="-"/>
            </a:pPr>
            <a:r>
              <a:rPr lang="en-US" dirty="0" err="1" smtClean="0"/>
              <a:t>Vlot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PvA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endParaRPr lang="en-US" dirty="0" smtClean="0"/>
          </a:p>
          <a:p>
            <a:pPr marL="1085850" lvl="1" indent="-342900">
              <a:buFontTx/>
              <a:buChar char="-"/>
            </a:pPr>
            <a:r>
              <a:rPr lang="en-US" dirty="0" err="1" smtClean="0"/>
              <a:t>Zinvolle</a:t>
            </a:r>
            <a:r>
              <a:rPr lang="en-US" dirty="0" smtClean="0"/>
              <a:t> </a:t>
            </a:r>
            <a:r>
              <a:rPr lang="en-US" dirty="0" err="1" smtClean="0"/>
              <a:t>gesprekken</a:t>
            </a:r>
            <a:r>
              <a:rPr lang="en-US" dirty="0" smtClean="0"/>
              <a:t> </a:t>
            </a:r>
            <a:r>
              <a:rPr lang="en-US" dirty="0" smtClean="0"/>
              <a:t>met </a:t>
            </a:r>
            <a:r>
              <a:rPr lang="en-US" dirty="0" err="1" smtClean="0"/>
              <a:t>opdrachtgevers</a:t>
            </a:r>
            <a:endParaRPr lang="en-US" dirty="0" smtClean="0"/>
          </a:p>
          <a:p>
            <a:pPr marL="1085850" lvl="1" indent="-342900">
              <a:buFontTx/>
              <a:buChar char="-"/>
            </a:pPr>
            <a:r>
              <a:rPr lang="en-US" dirty="0" err="1" smtClean="0"/>
              <a:t>Gemotiveerd</a:t>
            </a:r>
            <a:r>
              <a:rPr lang="en-US" dirty="0" smtClean="0"/>
              <a:t> team door </a:t>
            </a:r>
            <a:r>
              <a:rPr lang="en-US" dirty="0" err="1" smtClean="0"/>
              <a:t>strakke</a:t>
            </a:r>
            <a:r>
              <a:rPr lang="en-US" dirty="0" smtClean="0"/>
              <a:t> </a:t>
            </a:r>
            <a:r>
              <a:rPr lang="en-US" dirty="0" err="1" smtClean="0"/>
              <a:t>organisatie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zelfkennis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Professional Skills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5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1305</Words>
  <Application>Microsoft Office PowerPoint</Application>
  <PresentationFormat>Diavoorstelling (4:3)</PresentationFormat>
  <Paragraphs>275</Paragraphs>
  <Slides>30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1" baseType="lpstr">
      <vt:lpstr>Office Theme</vt:lpstr>
      <vt:lpstr>Planmatig werken - projectvoorbereiding</vt:lpstr>
      <vt:lpstr>Een goede ESD-er…</vt:lpstr>
      <vt:lpstr>Wat moet je beheersen?</vt:lpstr>
      <vt:lpstr>Wat moet je beheersen?</vt:lpstr>
      <vt:lpstr>Wat moet je beheersen?</vt:lpstr>
      <vt:lpstr>Wat moet je beheersen?</vt:lpstr>
      <vt:lpstr>Wat moet je beheersen?</vt:lpstr>
      <vt:lpstr>Wat moet je beheersen?</vt:lpstr>
      <vt:lpstr>Doel van de les-serie</vt:lpstr>
      <vt:lpstr>Doel van vandaag </vt:lpstr>
      <vt:lpstr>Projectvoorbereiding </vt:lpstr>
      <vt:lpstr>Projectvoorbereiding</vt:lpstr>
      <vt:lpstr>Projectvoorbereiding</vt:lpstr>
      <vt:lpstr>Projectvoorbereiding</vt:lpstr>
      <vt:lpstr>Projectvoorbereiding</vt:lpstr>
      <vt:lpstr>Nu</vt:lpstr>
      <vt:lpstr>Projectvoorbereiding</vt:lpstr>
      <vt:lpstr>Opdracht</vt:lpstr>
      <vt:lpstr>Voorbereiden gesprek</vt:lpstr>
      <vt:lpstr>Oefening</vt:lpstr>
      <vt:lpstr>Rollen…Vergaderen</vt:lpstr>
      <vt:lpstr>Gesprek met opdrachtgever</vt:lpstr>
      <vt:lpstr>Procedure volgende week…</vt:lpstr>
      <vt:lpstr>En ook:</vt:lpstr>
      <vt:lpstr>Communicatiemodel</vt:lpstr>
      <vt:lpstr>Gespreksniveaus</vt:lpstr>
      <vt:lpstr>Gesprekstechnieken</vt:lpstr>
      <vt:lpstr>Gesprekstechnieken 2</vt:lpstr>
      <vt:lpstr>Inzicht in je eigen communicatie</vt:lpstr>
      <vt:lpstr>Voorbereiding volgende keer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Tineke</cp:lastModifiedBy>
  <cp:revision>86</cp:revision>
  <dcterms:created xsi:type="dcterms:W3CDTF">2015-09-01T09:54:35Z</dcterms:created>
  <dcterms:modified xsi:type="dcterms:W3CDTF">2016-09-10T17:11:33Z</dcterms:modified>
</cp:coreProperties>
</file>