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9" r:id="rId3"/>
    <p:sldId id="286" r:id="rId4"/>
    <p:sldId id="287" r:id="rId5"/>
    <p:sldId id="288" r:id="rId6"/>
    <p:sldId id="289" r:id="rId7"/>
    <p:sldId id="290" r:id="rId8"/>
    <p:sldId id="291" r:id="rId9"/>
    <p:sldId id="298" r:id="rId10"/>
    <p:sldId id="292" r:id="rId11"/>
    <p:sldId id="294" r:id="rId12"/>
    <p:sldId id="295" r:id="rId13"/>
    <p:sldId id="297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5605" autoAdjust="0"/>
    <p:restoredTop sz="94695" autoAdjust="0"/>
  </p:normalViewPr>
  <p:slideViewPr>
    <p:cSldViewPr snapToGrid="0" snapToObjects="1">
      <p:cViewPr varScale="1">
        <p:scale>
          <a:sx n="70" d="100"/>
          <a:sy n="70" d="100"/>
        </p:scale>
        <p:origin x="1836" y="72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>
                <a:latin typeface="Calibri" charset="0"/>
              </a:rPr>
              <a:t>In de onderstroom spelen allerlei gedachten, gevoelens, normen en waarden mee, die mede bepalen hoe een gesprek verloopt.</a:t>
            </a:r>
            <a:r>
              <a:rPr lang="nl-NL" baseline="0" dirty="0" smtClean="0">
                <a:latin typeface="Calibri" charset="0"/>
              </a:rPr>
              <a:t> </a:t>
            </a:r>
            <a:r>
              <a:rPr lang="nl-NL" dirty="0" smtClean="0">
                <a:latin typeface="Calibri" charset="0"/>
              </a:rPr>
              <a:t>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738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alibri" charset="0"/>
              </a:rPr>
              <a:t>Vooraf kun je nog even met de</a:t>
            </a:r>
            <a:r>
              <a:rPr lang="nl-NL" baseline="0" dirty="0" smtClean="0">
                <a:latin typeface="Calibri" charset="0"/>
              </a:rPr>
              <a:t> studenten herhalen welke soorten vragen ze kunnen stellen. Dit is bekend vanuit de propedeuse en kan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latin typeface="Calibri" charset="0"/>
              </a:rPr>
              <a:t>de studenten helpen bij het interview. </a:t>
            </a:r>
            <a:r>
              <a:rPr lang="nl-NL" dirty="0" smtClean="0">
                <a:latin typeface="Calibri" charset="0"/>
              </a:rPr>
              <a:t>Bespreek het verschil tussen gesloten en open vragen. Waarom zijn beide van belang in een interview</a:t>
            </a:r>
            <a:r>
              <a:rPr lang="nl-NL" baseline="0" dirty="0" smtClean="0">
                <a:latin typeface="Calibri" charset="0"/>
              </a:rPr>
              <a:t> (</a:t>
            </a:r>
            <a:r>
              <a:rPr lang="nl-NL" dirty="0" smtClean="0">
                <a:latin typeface="Calibri" charset="0"/>
              </a:rPr>
              <a:t>intake</a:t>
            </a:r>
            <a:r>
              <a:rPr lang="nl-NL" baseline="0" dirty="0" smtClean="0">
                <a:latin typeface="Calibri" charset="0"/>
              </a:rPr>
              <a:t> </a:t>
            </a:r>
            <a:r>
              <a:rPr lang="nl-NL" dirty="0" smtClean="0">
                <a:latin typeface="Calibri" charset="0"/>
              </a:rPr>
              <a:t>met opdrachtgever)? </a:t>
            </a:r>
          </a:p>
          <a:p>
            <a:r>
              <a:rPr lang="nl-NL" dirty="0" smtClean="0">
                <a:latin typeface="Calibri" charset="0"/>
              </a:rPr>
              <a:t>Is het zo dat er bij</a:t>
            </a:r>
            <a:r>
              <a:rPr lang="nl-NL" baseline="0" dirty="0" smtClean="0">
                <a:latin typeface="Calibri" charset="0"/>
              </a:rPr>
              <a:t> open vragen </a:t>
            </a:r>
            <a:r>
              <a:rPr lang="nl-NL" dirty="0" smtClean="0">
                <a:latin typeface="Calibri" charset="0"/>
              </a:rPr>
              <a:t>meer info boven tafel komt?</a:t>
            </a:r>
            <a:r>
              <a:rPr lang="nl-NL" baseline="0" dirty="0" smtClean="0">
                <a:latin typeface="Calibri" charset="0"/>
              </a:rPr>
              <a:t> Is alle informatie ook bruikbaar?</a:t>
            </a:r>
            <a:endParaRPr lang="nl-NL" dirty="0" smtClean="0">
              <a:latin typeface="Calibri" charset="0"/>
            </a:endParaRPr>
          </a:p>
          <a:p>
            <a:r>
              <a:rPr lang="nl-NL" dirty="0" smtClean="0">
                <a:latin typeface="Calibri" charset="0"/>
              </a:rPr>
              <a:t>Welke info krijg je met open vragen, die je met gesloten vragen niet (snel) krijgt?</a:t>
            </a:r>
          </a:p>
          <a:p>
            <a:r>
              <a:rPr lang="nl-NL" dirty="0" smtClean="0">
                <a:latin typeface="Calibri" charset="0"/>
              </a:rPr>
              <a:t>Wat is de functie van gesloten vragen? </a:t>
            </a:r>
          </a:p>
          <a:p>
            <a:r>
              <a:rPr lang="nl-NL" dirty="0" smtClean="0">
                <a:latin typeface="Calibri" charset="0"/>
              </a:rPr>
              <a:t>Wanneer zet je de verschillende soorten vragen in.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71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alibri" charset="0"/>
              </a:rPr>
              <a:t>Deze begrippen beschrijven het communicatieve gedrag van een gespreksdeelnemer, in dit geval de interviewer. Oftewel: elke gespreksbijdrage (vraag, opmerking, etc. maar ook non-verbaal) kan op deze manier gedefinieerd worden, gerelateerd aan de </a:t>
            </a:r>
            <a:r>
              <a:rPr lang="ja-JP" altLang="nl-NL" dirty="0" smtClean="0">
                <a:latin typeface="Calibri" charset="0"/>
              </a:rPr>
              <a:t>‘</a:t>
            </a:r>
            <a:r>
              <a:rPr lang="nl-NL" altLang="ja-JP" dirty="0" smtClean="0">
                <a:latin typeface="Calibri" charset="0"/>
              </a:rPr>
              <a:t>stroom</a:t>
            </a:r>
            <a:r>
              <a:rPr lang="ja-JP" altLang="nl-NL" dirty="0" smtClean="0">
                <a:latin typeface="Calibri" charset="0"/>
              </a:rPr>
              <a:t>’</a:t>
            </a:r>
            <a:r>
              <a:rPr lang="nl-NL" altLang="ja-JP" dirty="0" smtClean="0">
                <a:latin typeface="Calibri" charset="0"/>
              </a:rPr>
              <a:t> waarnaar de bijdrage verwijst (boven- of onderstroom in dia 5). Het gaat er dus om dat de studenten die niveaus van communicatie kunnen toepassen tijdens een gesprek!</a:t>
            </a:r>
            <a:endParaRPr lang="nl-NL" dirty="0">
              <a:latin typeface="Calibri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586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>
                <a:latin typeface="Calibri" charset="0"/>
              </a:rPr>
              <a:t>Deze lijst met gesprekstechnieken komt één op één terug in de checklist gesprekstechnieken. Deze lijst hoef je nu niet helemaal te bespreken, maar wel globaal alle koppen/ hoofdstukken langs gaan.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5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alibri" charset="0"/>
              </a:rPr>
              <a:t>Gesprekstechnieken versimpeld en tot de essentie teruggebracht. </a:t>
            </a:r>
            <a:endParaRPr lang="nl-NL" dirty="0">
              <a:latin typeface="Calibri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449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alibri" charset="0"/>
              </a:rPr>
              <a:t>Dit spreekt voor zich en is nodig om een gesprek voor te bereiden.</a:t>
            </a:r>
            <a:endParaRPr lang="nl-NL" dirty="0">
              <a:latin typeface="Calibri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451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pPr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29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ETq2FsaNHX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Gesprekstechnieken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 flipV="1">
            <a:off x="2766705" y="4698999"/>
            <a:ext cx="6102660" cy="482599"/>
          </a:xfrm>
        </p:spPr>
        <p:txBody>
          <a:bodyPr>
            <a:normAutofit/>
          </a:bodyPr>
          <a:lstStyle/>
          <a:p>
            <a:r>
              <a:rPr lang="nl-NL" dirty="0" smtClean="0"/>
              <a:t>docent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charset="0"/>
              </a:rPr>
              <a:t>Voorbereiding gesprek</a:t>
            </a:r>
            <a:r>
              <a:rPr lang="nl-NL" dirty="0">
                <a:latin typeface="Arial" charset="0"/>
              </a:rPr>
              <a:t/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/>
            </a:r>
            <a:br>
              <a:rPr lang="nl-NL" dirty="0">
                <a:latin typeface="Arial" charset="0"/>
              </a:rPr>
            </a:br>
            <a:r>
              <a:rPr lang="nl-NL" dirty="0">
                <a:solidFill>
                  <a:srgbClr val="C00000"/>
                </a:solidFill>
                <a:latin typeface="Arial" charset="0"/>
              </a:rPr>
              <a:t/>
            </a:r>
            <a:br>
              <a:rPr lang="nl-NL" dirty="0">
                <a:solidFill>
                  <a:srgbClr val="C00000"/>
                </a:solidFill>
                <a:latin typeface="Arial" charset="0"/>
              </a:rPr>
            </a:br>
            <a:r>
              <a:rPr lang="nl-NL" dirty="0">
                <a:solidFill>
                  <a:srgbClr val="C00000"/>
                </a:solidFill>
                <a:latin typeface="Arial" charset="0"/>
              </a:rPr>
              <a:t/>
            </a:r>
            <a:br>
              <a:rPr lang="nl-NL" dirty="0">
                <a:solidFill>
                  <a:srgbClr val="C00000"/>
                </a:solidFill>
                <a:latin typeface="Arial" charset="0"/>
              </a:rPr>
            </a:br>
            <a:r>
              <a:rPr lang="nl-NL" dirty="0">
                <a:solidFill>
                  <a:srgbClr val="C00000"/>
                </a:solidFill>
                <a:latin typeface="Arial" charset="0"/>
              </a:rPr>
              <a:t/>
            </a:r>
            <a:br>
              <a:rPr lang="nl-NL" dirty="0">
                <a:solidFill>
                  <a:srgbClr val="C00000"/>
                </a:solidFill>
                <a:latin typeface="Arial" charset="0"/>
              </a:rPr>
            </a:br>
            <a:r>
              <a:rPr lang="nl-NL" dirty="0">
                <a:solidFill>
                  <a:srgbClr val="C00000"/>
                </a:solidFill>
                <a:latin typeface="Arial" charset="0"/>
              </a:rPr>
              <a:t/>
            </a:r>
            <a:br>
              <a:rPr lang="nl-NL" dirty="0">
                <a:solidFill>
                  <a:srgbClr val="C00000"/>
                </a:solidFill>
                <a:latin typeface="Arial" charset="0"/>
              </a:rPr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0"/>
              <a:buNone/>
            </a:pPr>
            <a:r>
              <a:rPr lang="nl-NL" dirty="0">
                <a:latin typeface="Arial" charset="0"/>
              </a:rPr>
              <a:t>DROP-model:</a:t>
            </a:r>
          </a:p>
          <a:p>
            <a:pPr>
              <a:lnSpc>
                <a:spcPct val="150000"/>
              </a:lnSpc>
              <a:buFont typeface="Courier New" charset="0"/>
              <a:buChar char="o"/>
            </a:pPr>
            <a:r>
              <a:rPr lang="nl-NL" dirty="0">
                <a:latin typeface="Arial" charset="0"/>
              </a:rPr>
              <a:t>Doelen</a:t>
            </a:r>
          </a:p>
          <a:p>
            <a:pPr>
              <a:lnSpc>
                <a:spcPct val="150000"/>
              </a:lnSpc>
              <a:buFont typeface="Courier New" charset="0"/>
              <a:buChar char="o"/>
            </a:pPr>
            <a:r>
              <a:rPr lang="nl-NL" dirty="0">
                <a:latin typeface="Arial" charset="0"/>
              </a:rPr>
              <a:t>Rollen</a:t>
            </a:r>
          </a:p>
          <a:p>
            <a:pPr>
              <a:lnSpc>
                <a:spcPct val="150000"/>
              </a:lnSpc>
              <a:buFont typeface="Courier New" charset="0"/>
              <a:buChar char="o"/>
            </a:pPr>
            <a:r>
              <a:rPr lang="nl-NL" dirty="0">
                <a:latin typeface="Arial" charset="0"/>
              </a:rPr>
              <a:t>Onderwerpen</a:t>
            </a:r>
          </a:p>
          <a:p>
            <a:pPr>
              <a:lnSpc>
                <a:spcPct val="150000"/>
              </a:lnSpc>
              <a:buFont typeface="Courier New" charset="0"/>
              <a:buChar char="o"/>
            </a:pPr>
            <a:r>
              <a:rPr lang="nl-NL" dirty="0">
                <a:latin typeface="Arial" charset="0"/>
              </a:rPr>
              <a:t>Procedures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Maak</a:t>
            </a:r>
            <a:r>
              <a:rPr lang="en-US" dirty="0">
                <a:solidFill>
                  <a:srgbClr val="C00000"/>
                </a:solidFill>
              </a:rPr>
              <a:t> ‘agenda’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vanuit</a:t>
            </a:r>
            <a:r>
              <a:rPr lang="en-US" dirty="0"/>
              <a:t> DROP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Vanuit</a:t>
            </a:r>
            <a:r>
              <a:rPr lang="en-US" dirty="0"/>
              <a:t> je </a:t>
            </a:r>
            <a:r>
              <a:rPr lang="en-US" dirty="0" err="1"/>
              <a:t>vragen</a:t>
            </a:r>
            <a:r>
              <a:rPr lang="en-US" dirty="0"/>
              <a:t> (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PvA</a:t>
            </a:r>
            <a:r>
              <a:rPr lang="en-US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je </a:t>
            </a:r>
            <a:r>
              <a:rPr lang="en-US" dirty="0" err="1"/>
              <a:t>gespreksstructuur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Verdeel</a:t>
            </a:r>
            <a:r>
              <a:rPr lang="en-US" dirty="0" smtClean="0"/>
              <a:t> </a:t>
            </a:r>
            <a:r>
              <a:rPr lang="en-US" dirty="0" err="1" smtClean="0"/>
              <a:t>rollen</a:t>
            </a:r>
            <a:endParaRPr lang="en-US" dirty="0"/>
          </a:p>
          <a:p>
            <a:pPr marL="1028700" lvl="1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gespreksleider</a:t>
            </a:r>
            <a:endParaRPr lang="en-US" dirty="0"/>
          </a:p>
          <a:p>
            <a:pPr marL="1028700" lvl="1">
              <a:buFontTx/>
              <a:buChar char="-"/>
            </a:pPr>
            <a:r>
              <a:rPr lang="en-US" dirty="0" err="1" smtClean="0"/>
              <a:t>Notulist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verslaglegging</a:t>
            </a:r>
            <a:r>
              <a:rPr lang="en-US" dirty="0"/>
              <a:t> </a:t>
            </a:r>
            <a:r>
              <a:rPr lang="en-US" dirty="0" err="1"/>
              <a:t>ivm</a:t>
            </a:r>
            <a:r>
              <a:rPr lang="en-US" dirty="0"/>
              <a:t> </a:t>
            </a:r>
            <a:r>
              <a:rPr lang="en-US" dirty="0" err="1"/>
              <a:t>PvA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)</a:t>
            </a:r>
          </a:p>
          <a:p>
            <a:pPr marL="1028700" lvl="1">
              <a:buFontTx/>
              <a:buChar char="-"/>
            </a:pPr>
            <a:r>
              <a:rPr lang="en-US" dirty="0" smtClean="0"/>
              <a:t>Sidekicks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u="sng" dirty="0"/>
              <a:t>sidekick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smtClean="0"/>
              <a:t>focus: </a:t>
            </a:r>
            <a:r>
              <a:rPr lang="en-US" dirty="0" err="1" smtClean="0"/>
              <a:t>Kies</a:t>
            </a:r>
            <a:r>
              <a:rPr lang="en-US" dirty="0" smtClean="0"/>
              <a:t> </a:t>
            </a:r>
            <a:r>
              <a:rPr lang="en-US" dirty="0" err="1"/>
              <a:t>uit</a:t>
            </a:r>
            <a:endParaRPr lang="en-US" dirty="0"/>
          </a:p>
          <a:p>
            <a:pPr marL="1028700" lvl="1">
              <a:buFontTx/>
              <a:buChar char="-"/>
            </a:pPr>
            <a:r>
              <a:rPr lang="en-US" dirty="0"/>
              <a:t>LSD</a:t>
            </a:r>
          </a:p>
          <a:p>
            <a:pPr marL="1028700" lvl="1">
              <a:buFontTx/>
              <a:buChar char="-"/>
            </a:pPr>
            <a:r>
              <a:rPr lang="en-US" dirty="0" err="1"/>
              <a:t>disfunctionele</a:t>
            </a:r>
            <a:r>
              <a:rPr lang="en-US" dirty="0"/>
              <a:t> </a:t>
            </a:r>
            <a:r>
              <a:rPr lang="en-US" dirty="0" err="1" smtClean="0"/>
              <a:t>onderstroom</a:t>
            </a:r>
            <a:endParaRPr lang="en-US" dirty="0"/>
          </a:p>
          <a:p>
            <a:pPr marL="1028700" lvl="1">
              <a:buFontTx/>
              <a:buChar char="-"/>
            </a:pPr>
            <a:endParaRPr lang="en-US" dirty="0" smtClean="0"/>
          </a:p>
          <a:p>
            <a:pPr marL="285750">
              <a:buFontTx/>
              <a:buChar char="-"/>
            </a:pPr>
            <a:r>
              <a:rPr lang="en-US" dirty="0" smtClean="0"/>
              <a:t>Focus: ANNA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Notuleer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het </a:t>
            </a:r>
            <a:r>
              <a:rPr lang="en-US" dirty="0" err="1" smtClean="0"/>
              <a:t>gesprek</a:t>
            </a:r>
            <a:r>
              <a:rPr lang="en-US" dirty="0" smtClean="0"/>
              <a:t> </a:t>
            </a:r>
            <a:r>
              <a:rPr lang="en-US" dirty="0" err="1" smtClean="0"/>
              <a:t>straks</a:t>
            </a:r>
            <a:r>
              <a:rPr lang="en-US" dirty="0" smtClean="0"/>
              <a:t>!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Bereid</a:t>
            </a:r>
            <a:r>
              <a:rPr lang="en-US" dirty="0" smtClean="0"/>
              <a:t> je </a:t>
            </a:r>
            <a:r>
              <a:rPr lang="en-US" dirty="0" err="1" smtClean="0"/>
              <a:t>gesprek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met </a:t>
            </a:r>
            <a:r>
              <a:rPr lang="en-US" dirty="0" err="1" smtClean="0"/>
              <a:t>opdrachtgever</a:t>
            </a:r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nterview </a:t>
            </a:r>
            <a:r>
              <a:rPr lang="en-US" dirty="0" err="1"/>
              <a:t>opdrachtgever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Op 2 </a:t>
            </a:r>
            <a:r>
              <a:rPr lang="en-US" dirty="0" err="1" smtClean="0">
                <a:solidFill>
                  <a:srgbClr val="C00000"/>
                </a:solidFill>
              </a:rPr>
              <a:t>vlakken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</a:p>
          <a:p>
            <a:endParaRPr lang="en-US" dirty="0" smtClean="0"/>
          </a:p>
          <a:p>
            <a:r>
              <a:rPr lang="en-US" dirty="0" smtClean="0"/>
              <a:t>1)  INHOUD: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vragen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je </a:t>
            </a:r>
            <a:r>
              <a:rPr lang="en-US" dirty="0" err="1" smtClean="0"/>
              <a:t>stellen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bedenk</a:t>
            </a:r>
            <a:r>
              <a:rPr lang="en-US" b="0" dirty="0" smtClean="0"/>
              <a:t> </a:t>
            </a:r>
            <a:r>
              <a:rPr lang="en-US" b="0" dirty="0" err="1" smtClean="0"/>
              <a:t>welke</a:t>
            </a:r>
            <a:r>
              <a:rPr lang="en-US" b="0" dirty="0" smtClean="0"/>
              <a:t> info je </a:t>
            </a:r>
            <a:r>
              <a:rPr lang="en-US" b="0" dirty="0" err="1" smtClean="0"/>
              <a:t>nodig</a:t>
            </a:r>
            <a:r>
              <a:rPr lang="en-US" b="0" dirty="0" smtClean="0"/>
              <a:t> </a:t>
            </a:r>
            <a:r>
              <a:rPr lang="en-US" b="0" dirty="0" err="1" smtClean="0"/>
              <a:t>hebt</a:t>
            </a:r>
            <a:r>
              <a:rPr lang="en-US" b="0" dirty="0" smtClean="0"/>
              <a:t> </a:t>
            </a:r>
            <a:r>
              <a:rPr lang="en-US" b="0" dirty="0" err="1" smtClean="0"/>
              <a:t>vanuit</a:t>
            </a:r>
            <a:r>
              <a:rPr lang="en-US" b="0" dirty="0" smtClean="0"/>
              <a:t> </a:t>
            </a:r>
            <a:r>
              <a:rPr lang="en-US" b="0" dirty="0" err="1" smtClean="0"/>
              <a:t>hfdst</a:t>
            </a:r>
            <a:r>
              <a:rPr lang="en-US" b="0" dirty="0" smtClean="0"/>
              <a:t> </a:t>
            </a:r>
            <a:r>
              <a:rPr lang="en-US" b="0" dirty="0" err="1" smtClean="0"/>
              <a:t>PvA</a:t>
            </a:r>
            <a:r>
              <a:rPr lang="en-US" b="0" dirty="0"/>
              <a:t> </a:t>
            </a:r>
            <a:r>
              <a:rPr lang="en-US" b="0" dirty="0" err="1" smtClean="0"/>
              <a:t>bijv</a:t>
            </a:r>
            <a:r>
              <a:rPr lang="en-US" b="0" dirty="0" smtClean="0"/>
              <a:t>: </a:t>
            </a:r>
            <a:r>
              <a:rPr lang="en-US" b="0" dirty="0" err="1" smtClean="0"/>
              <a:t>Doel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Resultaat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v</a:t>
            </a:r>
            <a:r>
              <a:rPr lang="en-US" b="0" dirty="0" err="1" smtClean="0"/>
              <a:t>raag</a:t>
            </a:r>
            <a:r>
              <a:rPr lang="en-US" b="0" dirty="0" smtClean="0"/>
              <a:t> door tot je </a:t>
            </a:r>
            <a:r>
              <a:rPr lang="en-US" b="0" dirty="0" err="1" smtClean="0"/>
              <a:t>bruikbaar</a:t>
            </a:r>
            <a:r>
              <a:rPr lang="en-US" b="0" dirty="0" smtClean="0"/>
              <a:t> </a:t>
            </a:r>
            <a:r>
              <a:rPr lang="en-US" b="0" dirty="0" err="1" smtClean="0"/>
              <a:t>antwoord</a:t>
            </a:r>
            <a:r>
              <a:rPr lang="en-US" b="0" dirty="0" smtClean="0"/>
              <a:t> </a:t>
            </a:r>
            <a:r>
              <a:rPr lang="en-US" b="0" dirty="0" err="1" smtClean="0"/>
              <a:t>hebt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z</a:t>
            </a:r>
            <a:r>
              <a:rPr lang="en-US" b="0" dirty="0" err="1" smtClean="0"/>
              <a:t>ie</a:t>
            </a:r>
            <a:r>
              <a:rPr lang="en-US" b="0" dirty="0" smtClean="0"/>
              <a:t> </a:t>
            </a:r>
            <a:r>
              <a:rPr lang="en-US" b="0" dirty="0" err="1" smtClean="0"/>
              <a:t>Toelichting</a:t>
            </a:r>
            <a:r>
              <a:rPr lang="en-US" b="0" dirty="0" smtClean="0"/>
              <a:t> </a:t>
            </a:r>
            <a:r>
              <a:rPr lang="en-US" b="0" dirty="0" err="1" smtClean="0"/>
              <a:t>PvA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Grit, casus, </a:t>
            </a:r>
            <a:r>
              <a:rPr lang="en-US" b="0" dirty="0" err="1" smtClean="0"/>
              <a:t>vragen</a:t>
            </a:r>
            <a:r>
              <a:rPr lang="en-US" b="0" dirty="0" smtClean="0"/>
              <a:t> </a:t>
            </a:r>
            <a:r>
              <a:rPr lang="en-US" b="0" dirty="0" err="1" smtClean="0"/>
              <a:t>vorige</a:t>
            </a:r>
            <a:r>
              <a:rPr lang="en-US" b="0" dirty="0" smtClean="0"/>
              <a:t> week</a:t>
            </a:r>
          </a:p>
          <a:p>
            <a:pPr lvl="1" indent="0">
              <a:buNone/>
            </a:pPr>
            <a:endParaRPr lang="en-US" dirty="0" smtClean="0"/>
          </a:p>
          <a:p>
            <a:r>
              <a:rPr lang="en-US" dirty="0" smtClean="0"/>
              <a:t>2)  GESPREK: Hoe </a:t>
            </a:r>
            <a:r>
              <a:rPr lang="en-US" dirty="0" err="1" smtClean="0"/>
              <a:t>ga</a:t>
            </a:r>
            <a:r>
              <a:rPr lang="en-US" dirty="0" smtClean="0"/>
              <a:t> je het </a:t>
            </a:r>
            <a:r>
              <a:rPr lang="en-US" dirty="0" err="1" smtClean="0"/>
              <a:t>gesprek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 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d</a:t>
            </a:r>
            <a:r>
              <a:rPr lang="en-US" b="0" dirty="0" err="1" smtClean="0"/>
              <a:t>oordenk</a:t>
            </a:r>
            <a:r>
              <a:rPr lang="en-US" b="0" dirty="0" smtClean="0"/>
              <a:t> DROP: wat </a:t>
            </a:r>
            <a:r>
              <a:rPr lang="en-US" b="0" dirty="0" err="1" smtClean="0"/>
              <a:t>wil</a:t>
            </a:r>
            <a:r>
              <a:rPr lang="en-US" b="0" dirty="0" smtClean="0"/>
              <a:t> je </a:t>
            </a:r>
            <a:r>
              <a:rPr lang="en-US" b="0" dirty="0" err="1" smtClean="0"/>
              <a:t>bereiken</a:t>
            </a:r>
            <a:r>
              <a:rPr lang="en-US" b="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s</a:t>
            </a:r>
            <a:r>
              <a:rPr lang="en-US" b="0" dirty="0" err="1" smtClean="0"/>
              <a:t>tructuur</a:t>
            </a:r>
            <a:r>
              <a:rPr lang="en-US" b="0" dirty="0" smtClean="0"/>
              <a:t>: </a:t>
            </a:r>
            <a:r>
              <a:rPr lang="en-US" b="0" dirty="0" err="1" smtClean="0"/>
              <a:t>Inleiding</a:t>
            </a:r>
            <a:r>
              <a:rPr lang="en-US" b="0" dirty="0" smtClean="0"/>
              <a:t>-kern-slot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rollen</a:t>
            </a:r>
            <a:r>
              <a:rPr lang="en-US" b="0" dirty="0" smtClean="0"/>
              <a:t>: </a:t>
            </a:r>
            <a:r>
              <a:rPr lang="en-US" b="0" dirty="0" err="1" smtClean="0"/>
              <a:t>gespreksleider</a:t>
            </a:r>
            <a:r>
              <a:rPr lang="en-US" b="0" dirty="0" smtClean="0"/>
              <a:t>-sidekicks-</a:t>
            </a:r>
            <a:r>
              <a:rPr lang="en-US" b="0" dirty="0" err="1" smtClean="0"/>
              <a:t>notulist</a:t>
            </a:r>
            <a:endParaRPr lang="en-US" b="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voorbereiding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V</a:t>
            </a:r>
            <a:r>
              <a:rPr lang="en-US" dirty="0" err="1" smtClean="0"/>
              <a:t>oer</a:t>
            </a:r>
            <a:r>
              <a:rPr lang="en-US" dirty="0" smtClean="0"/>
              <a:t> </a:t>
            </a:r>
            <a:r>
              <a:rPr lang="en-US" dirty="0" err="1" smtClean="0"/>
              <a:t>gesprek</a:t>
            </a:r>
            <a:r>
              <a:rPr lang="en-US" dirty="0" smtClean="0"/>
              <a:t> met de </a:t>
            </a:r>
            <a:r>
              <a:rPr lang="en-US" dirty="0" err="1" smtClean="0"/>
              <a:t>opdrachtgever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Elke </a:t>
            </a:r>
            <a:r>
              <a:rPr lang="en-US" dirty="0" err="1" smtClean="0"/>
              <a:t>groep</a:t>
            </a:r>
            <a:r>
              <a:rPr lang="en-US" dirty="0" smtClean="0"/>
              <a:t> </a:t>
            </a:r>
            <a:r>
              <a:rPr lang="en-US" dirty="0" err="1" smtClean="0"/>
              <a:t>ongeveer</a:t>
            </a:r>
            <a:r>
              <a:rPr lang="en-US" dirty="0" smtClean="0"/>
              <a:t> 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err="1" smtClean="0"/>
              <a:t>minuten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>
                <a:solidFill>
                  <a:srgbClr val="C00000"/>
                </a:solidFill>
              </a:rPr>
              <a:t>Wie</a:t>
            </a:r>
            <a:r>
              <a:rPr lang="en-US" dirty="0" smtClean="0">
                <a:solidFill>
                  <a:srgbClr val="C00000"/>
                </a:solidFill>
              </a:rPr>
              <a:t> let op </a:t>
            </a:r>
            <a:r>
              <a:rPr lang="en-US" dirty="0" err="1" smtClean="0">
                <a:solidFill>
                  <a:srgbClr val="C00000"/>
                </a:solidFill>
              </a:rPr>
              <a:t>tijd</a:t>
            </a:r>
            <a:r>
              <a:rPr lang="en-US" dirty="0" smtClean="0">
                <a:solidFill>
                  <a:srgbClr val="C00000"/>
                </a:solidFill>
              </a:rPr>
              <a:t> 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Dan </a:t>
            </a:r>
            <a:r>
              <a:rPr lang="en-US" dirty="0" err="1" smtClean="0"/>
              <a:t>neemt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groep</a:t>
            </a:r>
            <a:r>
              <a:rPr lang="en-US" dirty="0" smtClean="0"/>
              <a:t> </a:t>
            </a:r>
            <a:r>
              <a:rPr lang="en-US" dirty="0" err="1" smtClean="0"/>
              <a:t>gesprek</a:t>
            </a:r>
            <a:r>
              <a:rPr lang="en-US" dirty="0" smtClean="0"/>
              <a:t> over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 smtClean="0"/>
              <a:t>Evt</a:t>
            </a:r>
            <a:r>
              <a:rPr lang="en-US" dirty="0" smtClean="0"/>
              <a:t>. </a:t>
            </a:r>
            <a:r>
              <a:rPr lang="en-US" dirty="0" err="1" smtClean="0"/>
              <a:t>Tussenbespreking</a:t>
            </a:r>
            <a:r>
              <a:rPr lang="en-US" dirty="0" smtClean="0"/>
              <a:t> met </a:t>
            </a:r>
            <a:r>
              <a:rPr lang="en-US" dirty="0" err="1" smtClean="0"/>
              <a:t>klas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Verschillende</a:t>
            </a:r>
            <a:r>
              <a:rPr lang="en-US" dirty="0" smtClean="0"/>
              <a:t> rondes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 err="1" smtClean="0"/>
              <a:t>Notuleer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ashboard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doen</a:t>
            </a:r>
            <a:r>
              <a:rPr lang="en-US" dirty="0" smtClean="0"/>
              <a:t> en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gesprek</a:t>
            </a:r>
            <a:r>
              <a:rPr lang="en-US" dirty="0" smtClean="0"/>
              <a:t> met de </a:t>
            </a:r>
            <a:r>
              <a:rPr lang="en-US" dirty="0" err="1" smtClean="0"/>
              <a:t>opdrachtgever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>W</a:t>
            </a:r>
            <a:r>
              <a:rPr lang="en-US" dirty="0" smtClean="0"/>
              <a:t>at </a:t>
            </a:r>
            <a:r>
              <a:rPr lang="en-US" dirty="0" smtClean="0"/>
              <a:t>neem je </a:t>
            </a:r>
            <a:r>
              <a:rPr lang="en-US" dirty="0" err="1" smtClean="0"/>
              <a:t>je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project?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Gesprekstechnieken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heb</a:t>
            </a:r>
            <a:r>
              <a:rPr lang="en-US" dirty="0" smtClean="0"/>
              <a:t> je </a:t>
            </a:r>
            <a:r>
              <a:rPr lang="en-US" dirty="0" err="1" smtClean="0"/>
              <a:t>gelezen</a:t>
            </a:r>
            <a:r>
              <a:rPr lang="en-US" dirty="0" smtClean="0"/>
              <a:t>?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aarover</a:t>
            </a:r>
            <a:r>
              <a:rPr lang="en-US" dirty="0" smtClean="0"/>
              <a:t> </a:t>
            </a:r>
            <a:r>
              <a:rPr lang="en-US" dirty="0" err="1" smtClean="0"/>
              <a:t>heb</a:t>
            </a:r>
            <a:r>
              <a:rPr lang="en-US" dirty="0" smtClean="0"/>
              <a:t> je nog </a:t>
            </a:r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Observeer</a:t>
            </a:r>
            <a:r>
              <a:rPr lang="en-US" dirty="0" smtClean="0"/>
              <a:t> met name: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disfunctionele</a:t>
            </a:r>
            <a:r>
              <a:rPr lang="en-US" dirty="0" smtClean="0"/>
              <a:t> </a:t>
            </a:r>
            <a:r>
              <a:rPr lang="en-US" dirty="0" err="1" smtClean="0"/>
              <a:t>onderstroom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/>
            <a:r>
              <a:rPr lang="en-US" dirty="0" smtClean="0"/>
              <a:t>ANNA is mindset</a:t>
            </a:r>
            <a:endParaRPr lang="en-US" dirty="0"/>
          </a:p>
          <a:p>
            <a:endParaRPr lang="en-US" dirty="0" smtClean="0"/>
          </a:p>
          <a:p>
            <a:r>
              <a:rPr lang="nl-NL" u="sng" dirty="0">
                <a:hlinkClick r:id="rId2"/>
              </a:rPr>
              <a:t>http://www.youtube.com/watch?v=ETq2FsaNHX0</a:t>
            </a:r>
            <a:r>
              <a:rPr lang="nl-NL" dirty="0"/>
              <a:t>​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charset="0"/>
              </a:rPr>
              <a:t>Communicatiemodel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kstvak 2"/>
          <p:cNvSpPr txBox="1"/>
          <p:nvPr/>
        </p:nvSpPr>
        <p:spPr>
          <a:xfrm>
            <a:off x="272955" y="1806569"/>
            <a:ext cx="81874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charset="0"/>
              <a:buNone/>
            </a:pPr>
            <a:r>
              <a:rPr lang="nl-NL" sz="2000" dirty="0">
                <a:solidFill>
                  <a:srgbClr val="FF0000"/>
                </a:solidFill>
                <a:latin typeface="Arial" charset="0"/>
              </a:rPr>
              <a:t>Bovenstroom:</a:t>
            </a:r>
          </a:p>
          <a:p>
            <a:pPr marL="457200" indent="-457200">
              <a:buFont typeface="Wingdings" charset="0"/>
              <a:buNone/>
            </a:pPr>
            <a:r>
              <a:rPr lang="nl-NL" sz="2000" dirty="0">
                <a:latin typeface="Arial" charset="0"/>
              </a:rPr>
              <a:t>      		 inhoud en procedure (functioneel) </a:t>
            </a:r>
            <a:endParaRPr lang="nl-NL" sz="2000" dirty="0" smtClean="0">
              <a:latin typeface="Arial" charset="0"/>
            </a:endParaRPr>
          </a:p>
          <a:p>
            <a:pPr marL="457200" indent="-457200">
              <a:buFont typeface="Wingdings" charset="0"/>
              <a:buNone/>
            </a:pPr>
            <a:endParaRPr lang="nl-NL" sz="2000" dirty="0" smtClean="0">
              <a:latin typeface="Arial" charset="0"/>
            </a:endParaRPr>
          </a:p>
          <a:p>
            <a:pPr marL="457200" indent="-457200">
              <a:buFont typeface="Wingdings" charset="0"/>
              <a:buNone/>
            </a:pPr>
            <a:endParaRPr lang="nl-NL" sz="2000" dirty="0" smtClean="0">
              <a:latin typeface="Arial" charset="0"/>
            </a:endParaRPr>
          </a:p>
          <a:p>
            <a:pPr marL="457200" indent="-457200">
              <a:buFont typeface="Wingdings" charset="0"/>
              <a:buNone/>
            </a:pPr>
            <a:endParaRPr lang="nl-NL" sz="2000" dirty="0">
              <a:latin typeface="Arial" charset="0"/>
            </a:endParaRPr>
          </a:p>
          <a:p>
            <a:pPr marL="457200" indent="-457200">
              <a:buFont typeface="Wingdings" charset="0"/>
              <a:buNone/>
            </a:pPr>
            <a:endParaRPr lang="nl-NL" sz="2000" dirty="0">
              <a:latin typeface="Arial" charset="0"/>
            </a:endParaRPr>
          </a:p>
          <a:p>
            <a:pPr marL="457200" indent="-457200">
              <a:buFont typeface="Wingdings" charset="0"/>
              <a:buNone/>
            </a:pPr>
            <a:endParaRPr lang="nl-NL" sz="2000" dirty="0" smtClean="0"/>
          </a:p>
          <a:p>
            <a:pPr marL="457200" indent="-457200">
              <a:buFont typeface="Wingdings" charset="0"/>
              <a:buNone/>
            </a:pPr>
            <a:r>
              <a:rPr lang="nl-NL" sz="2000" dirty="0" smtClean="0">
                <a:latin typeface="Arial" charset="0"/>
              </a:rPr>
              <a:t>Zender</a:t>
            </a:r>
            <a:r>
              <a:rPr lang="nl-NL" sz="2000" dirty="0">
                <a:latin typeface="Arial" charset="0"/>
              </a:rPr>
              <a:t>		</a:t>
            </a:r>
            <a:r>
              <a:rPr lang="nl-NL" sz="2000" dirty="0" smtClean="0">
                <a:latin typeface="Arial" charset="0"/>
              </a:rPr>
              <a:t>					Boodschap  </a:t>
            </a:r>
            <a:r>
              <a:rPr lang="nl-NL" sz="2000" dirty="0">
                <a:latin typeface="Arial" charset="0"/>
              </a:rPr>
              <a:t>	</a:t>
            </a:r>
            <a:r>
              <a:rPr lang="nl-NL" sz="2000" dirty="0" smtClean="0">
                <a:latin typeface="Arial" charset="0"/>
              </a:rPr>
              <a:t>Ontvanger</a:t>
            </a:r>
            <a:r>
              <a:rPr lang="nl-NL" sz="2000" dirty="0">
                <a:latin typeface="Arial" charset="0"/>
              </a:rPr>
              <a:t>	 	 	</a:t>
            </a:r>
          </a:p>
          <a:p>
            <a:pPr marL="457200" indent="-457200">
              <a:buFont typeface="Wingdings" charset="0"/>
              <a:buNone/>
            </a:pPr>
            <a:r>
              <a:rPr lang="nl-NL" sz="2000" dirty="0">
                <a:latin typeface="Arial" charset="0"/>
              </a:rPr>
              <a:t>		 		</a:t>
            </a:r>
          </a:p>
          <a:p>
            <a:pPr marL="457200" indent="-457200">
              <a:buFont typeface="Wingdings" charset="0"/>
              <a:buNone/>
            </a:pPr>
            <a:r>
              <a:rPr lang="nl-NL" sz="2000" dirty="0">
                <a:latin typeface="Arial" charset="0"/>
              </a:rPr>
              <a:t>					</a:t>
            </a:r>
          </a:p>
          <a:p>
            <a:pPr marL="457200" indent="-457200">
              <a:buFont typeface="Wingdings" charset="0"/>
              <a:buNone/>
            </a:pPr>
            <a:r>
              <a:rPr lang="nl-NL" sz="2000" dirty="0" smtClean="0">
                <a:latin typeface="Arial" charset="0"/>
              </a:rPr>
              <a:t>			</a:t>
            </a:r>
            <a:r>
              <a:rPr lang="nl-NL" sz="2000" dirty="0">
                <a:latin typeface="Arial" charset="0"/>
              </a:rPr>
              <a:t>				</a:t>
            </a:r>
            <a:r>
              <a:rPr lang="nl-NL" sz="2000" dirty="0">
                <a:solidFill>
                  <a:srgbClr val="FF0000"/>
                </a:solidFill>
                <a:latin typeface="Arial" charset="0"/>
              </a:rPr>
              <a:t>Onderstroom:</a:t>
            </a:r>
          </a:p>
          <a:p>
            <a:pPr marL="457200" indent="-457200">
              <a:buFont typeface="Wingdings" charset="0"/>
              <a:buNone/>
            </a:pPr>
            <a:r>
              <a:rPr lang="nl-NL" sz="2000" dirty="0">
                <a:latin typeface="Arial" charset="0"/>
              </a:rPr>
              <a:t>			  </a:t>
            </a:r>
            <a:r>
              <a:rPr lang="nl-NL" sz="2000" dirty="0" smtClean="0">
                <a:latin typeface="Arial" charset="0"/>
              </a:rPr>
              <a:t>			interactie </a:t>
            </a:r>
            <a:r>
              <a:rPr lang="nl-NL" sz="2000" dirty="0">
                <a:latin typeface="Arial" charset="0"/>
              </a:rPr>
              <a:t>en gevoel (relationeel) </a:t>
            </a:r>
          </a:p>
          <a:p>
            <a:endParaRPr lang="nl-NL" sz="2000" dirty="0"/>
          </a:p>
        </p:txBody>
      </p:sp>
      <p:sp>
        <p:nvSpPr>
          <p:cNvPr id="7" name="Wolkvormige toelichting 6"/>
          <p:cNvSpPr/>
          <p:nvPr/>
        </p:nvSpPr>
        <p:spPr bwMode="auto">
          <a:xfrm>
            <a:off x="5787538" y="2492896"/>
            <a:ext cx="1025227" cy="852686"/>
          </a:xfrm>
          <a:prstGeom prst="cloudCallout">
            <a:avLst>
              <a:gd name="adj1" fmla="val -17601"/>
              <a:gd name="adj2" fmla="val 39874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8" name="Tekstvak 14"/>
          <p:cNvSpPr txBox="1">
            <a:spLocks noChangeArrowheads="1"/>
          </p:cNvSpPr>
          <p:nvPr/>
        </p:nvSpPr>
        <p:spPr bwMode="auto">
          <a:xfrm>
            <a:off x="5913947" y="2722253"/>
            <a:ext cx="642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nl-NL" sz="1800" b="0" dirty="0">
                <a:solidFill>
                  <a:srgbClr val="003366"/>
                </a:solidFill>
              </a:rPr>
              <a:t>ruis</a:t>
            </a:r>
          </a:p>
        </p:txBody>
      </p:sp>
      <p:cxnSp>
        <p:nvCxnSpPr>
          <p:cNvPr id="9" name="Gebogen verbindingslijn 8"/>
          <p:cNvCxnSpPr/>
          <p:nvPr/>
        </p:nvCxnSpPr>
        <p:spPr bwMode="auto">
          <a:xfrm rot="10800000">
            <a:off x="5220072" y="2924944"/>
            <a:ext cx="714375" cy="4286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851920" y="278092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rgbClr val="003366"/>
                </a:solidFill>
              </a:rPr>
              <a:t>Feedback</a:t>
            </a:r>
            <a:endParaRPr lang="nl-NL" sz="2000" dirty="0"/>
          </a:p>
        </p:txBody>
      </p:sp>
      <p:cxnSp>
        <p:nvCxnSpPr>
          <p:cNvPr id="12" name="Gebogen verbindingslijn 11"/>
          <p:cNvCxnSpPr/>
          <p:nvPr/>
        </p:nvCxnSpPr>
        <p:spPr bwMode="auto">
          <a:xfrm rot="10800000" flipV="1">
            <a:off x="2555776" y="2924944"/>
            <a:ext cx="995562" cy="43204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Wolkvormige toelichting 13"/>
          <p:cNvSpPr/>
          <p:nvPr/>
        </p:nvSpPr>
        <p:spPr bwMode="auto">
          <a:xfrm>
            <a:off x="1868562" y="3501008"/>
            <a:ext cx="1008112" cy="864096"/>
          </a:xfrm>
          <a:prstGeom prst="cloudCallout">
            <a:avLst>
              <a:gd name="adj1" fmla="val -17601"/>
              <a:gd name="adj2" fmla="val 39874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5" name="Tekstvak 18"/>
          <p:cNvSpPr txBox="1">
            <a:spLocks noChangeArrowheads="1"/>
          </p:cNvSpPr>
          <p:nvPr/>
        </p:nvSpPr>
        <p:spPr bwMode="auto">
          <a:xfrm>
            <a:off x="1979711" y="3732281"/>
            <a:ext cx="785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nl-NL" sz="1800" b="0" dirty="0">
                <a:solidFill>
                  <a:srgbClr val="003366"/>
                </a:solidFill>
              </a:rPr>
              <a:t>ruis</a:t>
            </a:r>
          </a:p>
        </p:txBody>
      </p:sp>
    </p:spTree>
    <p:extLst>
      <p:ext uri="{BB962C8B-B14F-4D97-AF65-F5344CB8AC3E}">
        <p14:creationId xmlns:p14="http://schemas.microsoft.com/office/powerpoint/2010/main" val="287734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 charset="0"/>
              </a:rPr>
              <a:t>Doorvragen …..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endParaRPr lang="nl-NL" dirty="0" smtClean="0">
              <a:solidFill>
                <a:srgbClr val="003366"/>
              </a:solidFill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nl-NL" dirty="0" smtClean="0">
                <a:latin typeface="Arial" charset="0"/>
              </a:rPr>
              <a:t>Welke </a:t>
            </a:r>
            <a:r>
              <a:rPr lang="nl-NL" dirty="0">
                <a:latin typeface="Arial" charset="0"/>
              </a:rPr>
              <a:t>soorten vragen zijn er?</a:t>
            </a:r>
          </a:p>
          <a:p>
            <a:pPr marL="0" indent="0">
              <a:buFont typeface="Wingdings" charset="0"/>
              <a:buNone/>
            </a:pPr>
            <a:endParaRPr lang="nl-NL" dirty="0">
              <a:latin typeface="Arial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nl-NL" dirty="0" smtClean="0">
                <a:latin typeface="Arial" charset="0"/>
              </a:rPr>
              <a:t>Open</a:t>
            </a:r>
          </a:p>
          <a:p>
            <a:pPr marL="0" indent="0">
              <a:buFont typeface="Arial" pitchFamily="34" charset="0"/>
              <a:buChar char="•"/>
            </a:pPr>
            <a:r>
              <a:rPr lang="nl-NL" dirty="0" smtClean="0">
                <a:latin typeface="Arial" charset="0"/>
              </a:rPr>
              <a:t>Gesloten</a:t>
            </a:r>
          </a:p>
          <a:p>
            <a:pPr marL="0" indent="0">
              <a:buFont typeface="Arial" pitchFamily="34" charset="0"/>
              <a:buChar char="•"/>
            </a:pPr>
            <a:r>
              <a:rPr lang="nl-NL" dirty="0" smtClean="0">
                <a:latin typeface="Arial" charset="0"/>
              </a:rPr>
              <a:t>Suggestief</a:t>
            </a:r>
            <a:endParaRPr lang="nl-NL" dirty="0">
              <a:latin typeface="Arial" charset="0"/>
            </a:endParaRPr>
          </a:p>
          <a:p>
            <a:pPr marL="0" indent="0">
              <a:buFont typeface="Wingdings" charset="0"/>
              <a:buNone/>
            </a:pPr>
            <a:endParaRPr lang="nl-NL" dirty="0">
              <a:latin typeface="Arial" charset="0"/>
            </a:endParaRP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Boven</a:t>
            </a:r>
            <a:r>
              <a:rPr lang="en-US" dirty="0" smtClean="0"/>
              <a:t>- en </a:t>
            </a:r>
            <a:r>
              <a:rPr lang="en-US" dirty="0" err="1" smtClean="0"/>
              <a:t>onderstroom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Non-</a:t>
            </a:r>
            <a:r>
              <a:rPr lang="en-US" dirty="0" err="1" smtClean="0"/>
              <a:t>verbale</a:t>
            </a:r>
            <a:r>
              <a:rPr lang="en-US" dirty="0" smtClean="0"/>
              <a:t> </a:t>
            </a:r>
            <a:r>
              <a:rPr lang="en-US" dirty="0" err="1" smtClean="0"/>
              <a:t>communicatie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waarneming</a:t>
            </a:r>
            <a:r>
              <a:rPr lang="en-US" dirty="0" smtClean="0"/>
              <a:t> en </a:t>
            </a:r>
            <a:r>
              <a:rPr lang="en-US" dirty="0" err="1" smtClean="0"/>
              <a:t>interpretatie</a:t>
            </a:r>
            <a:r>
              <a:rPr lang="en-US" dirty="0" smtClean="0"/>
              <a:t> (</a:t>
            </a:r>
            <a:r>
              <a:rPr lang="en-US" dirty="0" err="1" smtClean="0"/>
              <a:t>checken</a:t>
            </a:r>
            <a:r>
              <a:rPr lang="en-US" dirty="0" smtClean="0"/>
              <a:t>!)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fld id="{11DD61F2-1B46-4395-9E9C-1ED1DF9C4869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089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 charset="0"/>
              </a:rPr>
              <a:t>Gespreksniveaus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>
                <a:latin typeface="Arial" charset="0"/>
              </a:rPr>
              <a:t>Functioneel</a:t>
            </a:r>
          </a:p>
          <a:p>
            <a:pPr lvl="1"/>
            <a:r>
              <a:rPr lang="nl-NL" dirty="0">
                <a:latin typeface="Arial" charset="0"/>
              </a:rPr>
              <a:t>Inhoud</a:t>
            </a:r>
          </a:p>
          <a:p>
            <a:pPr lvl="1"/>
            <a:r>
              <a:rPr lang="nl-NL" dirty="0">
                <a:latin typeface="Arial" charset="0"/>
              </a:rPr>
              <a:t>Procedure</a:t>
            </a:r>
          </a:p>
          <a:p>
            <a:r>
              <a:rPr lang="nl-NL" dirty="0">
                <a:latin typeface="Arial" charset="0"/>
              </a:rPr>
              <a:t>Relationeel</a:t>
            </a:r>
          </a:p>
          <a:p>
            <a:pPr lvl="1"/>
            <a:r>
              <a:rPr lang="nl-NL" dirty="0">
                <a:latin typeface="Arial" charset="0"/>
              </a:rPr>
              <a:t>Interactie</a:t>
            </a:r>
          </a:p>
          <a:p>
            <a:pPr lvl="1"/>
            <a:r>
              <a:rPr lang="nl-NL" dirty="0">
                <a:latin typeface="Arial" charset="0"/>
              </a:rPr>
              <a:t>gevoel</a:t>
            </a:r>
          </a:p>
          <a:p>
            <a:r>
              <a:rPr lang="nl-NL" dirty="0">
                <a:latin typeface="Arial" charset="0"/>
              </a:rPr>
              <a:t>Disfunctioneel </a:t>
            </a:r>
          </a:p>
          <a:p>
            <a:pPr lvl="1"/>
            <a:r>
              <a:rPr lang="nl-NL" dirty="0">
                <a:latin typeface="Arial" charset="0"/>
              </a:rPr>
              <a:t>Alle vormen die de communicatie belemmeren</a:t>
            </a:r>
          </a:p>
          <a:p>
            <a:pPr lvl="2"/>
            <a:r>
              <a:rPr lang="nl-NL" dirty="0">
                <a:latin typeface="Arial" charset="0"/>
              </a:rPr>
              <a:t>Suggestieve en bevelende vragen</a:t>
            </a:r>
          </a:p>
          <a:p>
            <a:pPr lvl="2"/>
            <a:r>
              <a:rPr lang="nl-NL" dirty="0">
                <a:latin typeface="Arial" charset="0"/>
              </a:rPr>
              <a:t>Te open vragen, eenzijdigheid</a:t>
            </a:r>
          </a:p>
          <a:p>
            <a:pPr lvl="2">
              <a:buFont typeface="Wingdings" charset="0"/>
              <a:buNone/>
            </a:pPr>
            <a:r>
              <a:rPr lang="nl-NL" dirty="0">
                <a:latin typeface="Arial" charset="0"/>
              </a:rPr>
              <a:t> </a:t>
            </a:r>
          </a:p>
          <a:p>
            <a:pPr lvl="1"/>
            <a:endParaRPr lang="nl-NL" dirty="0">
              <a:solidFill>
                <a:srgbClr val="003466"/>
              </a:solidFill>
              <a:latin typeface="Arial" charset="0"/>
            </a:endParaRPr>
          </a:p>
          <a:p>
            <a:endParaRPr lang="nl-NL" dirty="0">
              <a:solidFill>
                <a:srgbClr val="003466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 charset="0"/>
              </a:rPr>
              <a:t>Gesprekstechnieken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nl-NL" dirty="0">
                <a:latin typeface="Arial" charset="0"/>
              </a:rPr>
              <a:t>Luisteren 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nl-NL" dirty="0">
                <a:latin typeface="Arial" charset="0"/>
              </a:rPr>
              <a:t>Structureren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nl-NL" dirty="0">
                <a:latin typeface="Arial" charset="0"/>
              </a:rPr>
              <a:t>Stimuleren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nl-NL" dirty="0">
                <a:latin typeface="Arial" charset="0"/>
              </a:rPr>
              <a:t>Overtuigen en motiveren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nl-NL" dirty="0">
                <a:latin typeface="Arial" charset="0"/>
              </a:rPr>
              <a:t>Reageren op standpunten, voorstellen en ideeën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nl-NL" dirty="0">
                <a:latin typeface="Arial" charset="0"/>
              </a:rPr>
              <a:t>Reageren op gedrag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charset="0"/>
              </a:rPr>
              <a:t>Gesprekstechnieken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nl-NL" dirty="0">
                <a:latin typeface="Arial" charset="0"/>
              </a:rPr>
              <a:t>Om een gesprek goed te laten verlopen heb je </a:t>
            </a:r>
            <a:r>
              <a:rPr lang="nl-NL" dirty="0" smtClean="0">
                <a:latin typeface="Arial" charset="0"/>
              </a:rPr>
              <a:t>LSD </a:t>
            </a:r>
            <a:r>
              <a:rPr lang="nl-NL" dirty="0">
                <a:latin typeface="Arial" charset="0"/>
              </a:rPr>
              <a:t>nodig!</a:t>
            </a:r>
          </a:p>
          <a:p>
            <a:pPr marL="0" indent="0">
              <a:buFont typeface="Wingdings" charset="0"/>
              <a:buNone/>
            </a:pPr>
            <a:endParaRPr lang="nl-NL" dirty="0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nl-NL" dirty="0" smtClean="0">
                <a:latin typeface="Arial" charset="0"/>
              </a:rPr>
              <a:t>LSD: Luisteren Samenvatten Doorvragen</a:t>
            </a:r>
            <a:endParaRPr lang="nl-NL" dirty="0">
              <a:latin typeface="Arial" charset="0"/>
            </a:endParaRPr>
          </a:p>
          <a:p>
            <a:endParaRPr lang="nl-NL" dirty="0" smtClean="0"/>
          </a:p>
          <a:p>
            <a:r>
              <a:rPr lang="nl-NL" dirty="0" smtClean="0"/>
              <a:t>en </a:t>
            </a:r>
          </a:p>
          <a:p>
            <a:endParaRPr lang="nl-NL" dirty="0" smtClean="0"/>
          </a:p>
          <a:p>
            <a:r>
              <a:rPr lang="nl-NL" dirty="0" smtClean="0"/>
              <a:t>ANNA: Altijd Navragen, Nooit Aannemen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LSD </a:t>
            </a:r>
            <a:r>
              <a:rPr lang="en-US" dirty="0" err="1" smtClean="0"/>
              <a:t>en</a:t>
            </a:r>
            <a:r>
              <a:rPr lang="en-US" dirty="0" smtClean="0"/>
              <a:t> ANNA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ep 45"/>
          <p:cNvGrpSpPr/>
          <p:nvPr/>
        </p:nvGrpSpPr>
        <p:grpSpPr>
          <a:xfrm>
            <a:off x="372392" y="982872"/>
            <a:ext cx="8721350" cy="5829656"/>
            <a:chOff x="0" y="0"/>
            <a:chExt cx="9800294" cy="6848475"/>
          </a:xfrm>
        </p:grpSpPr>
        <p:cxnSp>
          <p:nvCxnSpPr>
            <p:cNvPr id="47" name="AutoShape 2"/>
            <p:cNvCxnSpPr>
              <a:cxnSpLocks noChangeShapeType="1"/>
            </p:cNvCxnSpPr>
            <p:nvPr/>
          </p:nvCxnSpPr>
          <p:spPr bwMode="auto">
            <a:xfrm>
              <a:off x="571500" y="3949700"/>
              <a:ext cx="9010650" cy="285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0" y="3136900"/>
              <a:ext cx="1524000" cy="704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Bovenstroom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0" y="4089400"/>
              <a:ext cx="1524000" cy="704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Onderstroom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AutoShape 5"/>
            <p:cNvCxnSpPr>
              <a:cxnSpLocks noChangeShapeType="1"/>
            </p:cNvCxnSpPr>
            <p:nvPr/>
          </p:nvCxnSpPr>
          <p:spPr bwMode="auto">
            <a:xfrm>
              <a:off x="2921000" y="533400"/>
              <a:ext cx="6879294" cy="28430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6"/>
            <p:cNvCxnSpPr>
              <a:cxnSpLocks noChangeShapeType="1"/>
            </p:cNvCxnSpPr>
            <p:nvPr/>
          </p:nvCxnSpPr>
          <p:spPr bwMode="auto">
            <a:xfrm flipV="1">
              <a:off x="1943100" y="4610100"/>
              <a:ext cx="7648575" cy="2238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7"/>
            <p:cNvCxnSpPr>
              <a:cxnSpLocks noChangeShapeType="1"/>
            </p:cNvCxnSpPr>
            <p:nvPr/>
          </p:nvCxnSpPr>
          <p:spPr bwMode="auto">
            <a:xfrm flipV="1">
              <a:off x="8839200" y="4254500"/>
              <a:ext cx="838200" cy="9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676400" y="4140200"/>
              <a:ext cx="1524000" cy="5048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Vraag  1 (voorbereid)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2349500" y="914400"/>
              <a:ext cx="1104900" cy="1047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Luisteren naar (H6) : inhoud, procedure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2146300" y="4419600"/>
              <a:ext cx="1314450" cy="1733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Luisteren naar: interactie</a:t>
              </a:r>
              <a:b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gevoel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Kijken naar: nonverbaal, paralinguïstisch,</a:t>
              </a:r>
              <a:b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assertiviteit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2921000" y="2057400"/>
              <a:ext cx="1104900" cy="638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2.Samenvatten inhoud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3949700" y="2413000"/>
              <a:ext cx="1371600" cy="14460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3.Doorvragen op basis van (H4.5 p.89-92) naar:</a:t>
              </a:r>
              <a:b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inhoud, procedure, gevoel, interactie (metacomm H2.6 p.51)</a:t>
              </a:r>
              <a:b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15"/>
            <p:cNvSpPr txBox="1">
              <a:spLocks noChangeArrowheads="1"/>
            </p:cNvSpPr>
            <p:nvPr/>
          </p:nvSpPr>
          <p:spPr bwMode="auto">
            <a:xfrm>
              <a:off x="3683000" y="4800600"/>
              <a:ext cx="1343025" cy="1019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16"/>
            <p:cNvSpPr txBox="1">
              <a:spLocks noChangeArrowheads="1"/>
            </p:cNvSpPr>
            <p:nvPr/>
          </p:nvSpPr>
          <p:spPr bwMode="auto">
            <a:xfrm>
              <a:off x="1803400" y="0"/>
              <a:ext cx="1524000" cy="704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Beeldvorming	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4762500" y="12700"/>
              <a:ext cx="1524000" cy="704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Oordeelsvorming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18"/>
            <p:cNvSpPr txBox="1">
              <a:spLocks noChangeArrowheads="1"/>
            </p:cNvSpPr>
            <p:nvPr/>
          </p:nvSpPr>
          <p:spPr bwMode="auto">
            <a:xfrm>
              <a:off x="304800" y="2108200"/>
              <a:ext cx="1339703" cy="7549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0.Voorbereiden gesprek</a:t>
              </a:r>
              <a:b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(H11.1 p.380-384)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7658100" y="12700"/>
              <a:ext cx="1524000" cy="704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Besluitvorming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3975100" y="4140200"/>
              <a:ext cx="1238250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Vraag  1a, impro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 Box 22"/>
            <p:cNvSpPr txBox="1">
              <a:spLocks noChangeArrowheads="1"/>
            </p:cNvSpPr>
            <p:nvPr/>
          </p:nvSpPr>
          <p:spPr bwMode="auto">
            <a:xfrm>
              <a:off x="5778500" y="4140200"/>
              <a:ext cx="1400175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Vraag  1b, impro etc.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8597900" y="4038600"/>
              <a:ext cx="838200" cy="552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 antwoord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5283200" y="3454400"/>
              <a:ext cx="619125" cy="323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idem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5168900" y="4597400"/>
              <a:ext cx="609600" cy="371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idem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6578600" y="3454400"/>
              <a:ext cx="847725" cy="333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idem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6692900" y="4546600"/>
              <a:ext cx="552450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idem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30"/>
            <p:cNvSpPr txBox="1">
              <a:spLocks noChangeArrowheads="1"/>
            </p:cNvSpPr>
            <p:nvPr/>
          </p:nvSpPr>
          <p:spPr bwMode="auto">
            <a:xfrm>
              <a:off x="7137400" y="4089400"/>
              <a:ext cx="1400175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nl-NL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Vraag  1c, gesloten</a:t>
              </a:r>
              <a:br>
                <a:rPr lang="nl-NL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nl-NL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klopt het zo ja/nee?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86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Diavoorstelling (4:3)</PresentationFormat>
  <Paragraphs>162</Paragraphs>
  <Slides>14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3" baseType="lpstr">
      <vt:lpstr>MS PGothic</vt:lpstr>
      <vt:lpstr>Arial</vt:lpstr>
      <vt:lpstr>Calibri</vt:lpstr>
      <vt:lpstr>Courier New</vt:lpstr>
      <vt:lpstr>Helvetica Neue</vt:lpstr>
      <vt:lpstr>Helvetica Neue Light</vt:lpstr>
      <vt:lpstr>Times New Roman</vt:lpstr>
      <vt:lpstr>Wingdings</vt:lpstr>
      <vt:lpstr>Office Theme</vt:lpstr>
      <vt:lpstr>Gesprekstechnieken</vt:lpstr>
      <vt:lpstr>Gesprekstechnieken</vt:lpstr>
      <vt:lpstr>Communicatiemodel</vt:lpstr>
      <vt:lpstr>Doorvragen ….. </vt:lpstr>
      <vt:lpstr>Boven- en onderstroom</vt:lpstr>
      <vt:lpstr>Gespreksniveaus</vt:lpstr>
      <vt:lpstr>Gesprekstechnieken</vt:lpstr>
      <vt:lpstr>Gesprekstechnieken 2</vt:lpstr>
      <vt:lpstr>PowerPoint-presentatie</vt:lpstr>
      <vt:lpstr>Voorbereiding gesprek      </vt:lpstr>
      <vt:lpstr>Opdracht (1)</vt:lpstr>
      <vt:lpstr>Interview opdrachtgever</vt:lpstr>
      <vt:lpstr>Opdracht (2)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Jacobs Tineke</cp:lastModifiedBy>
  <cp:revision>115</cp:revision>
  <dcterms:created xsi:type="dcterms:W3CDTF">2015-09-01T12:06:10Z</dcterms:created>
  <dcterms:modified xsi:type="dcterms:W3CDTF">2016-09-19T05:55:31Z</dcterms:modified>
</cp:coreProperties>
</file>