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4" r:id="rId6"/>
    <p:sldId id="275" r:id="rId7"/>
    <p:sldId id="258" r:id="rId8"/>
    <p:sldId id="259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73" r:id="rId21"/>
    <p:sldId id="269" r:id="rId22"/>
    <p:sldId id="270" r:id="rId23"/>
    <p:sldId id="278" r:id="rId24"/>
    <p:sldId id="276" r:id="rId25"/>
    <p:sldId id="277" r:id="rId2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80284" autoAdjust="0"/>
  </p:normalViewPr>
  <p:slideViewPr>
    <p:cSldViewPr snapToGrid="0" snapToObjects="1">
      <p:cViewPr varScale="1">
        <p:scale>
          <a:sx n="60" d="100"/>
          <a:sy n="60" d="100"/>
        </p:scale>
        <p:origin x="1686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nl-NL" dirty="0" smtClean="0"/>
              <a:t>Dagelijks spraakgebruik:  dat iets goed is:</a:t>
            </a:r>
            <a:r>
              <a:rPr lang="nl-NL" baseline="0" dirty="0" smtClean="0"/>
              <a:t>  eetbare banaan</a:t>
            </a:r>
            <a:endParaRPr lang="nl-NL" dirty="0" smtClean="0"/>
          </a:p>
          <a:p>
            <a:pPr marL="228600" indent="-228600">
              <a:buFont typeface="+mj-lt"/>
              <a:buAutoNum type="arabicPeriod"/>
            </a:pPr>
            <a:r>
              <a:rPr lang="nl-NL" dirty="0" smtClean="0"/>
              <a:t>In </a:t>
            </a:r>
            <a:r>
              <a:rPr lang="nl-NL" dirty="0" err="1" smtClean="0"/>
              <a:t>PvA</a:t>
            </a:r>
            <a:r>
              <a:rPr lang="nl-NL" dirty="0" smtClean="0"/>
              <a:t>:  meetbaar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kriterium</a:t>
            </a:r>
            <a:r>
              <a:rPr lang="nl-NL" baseline="0" dirty="0" smtClean="0"/>
              <a:t> van (tussen) </a:t>
            </a:r>
            <a:r>
              <a:rPr lang="nl-NL" baseline="0" dirty="0" err="1" smtClean="0"/>
              <a:t>produkten</a:t>
            </a:r>
            <a:r>
              <a:rPr lang="nl-NL" baseline="0" dirty="0" smtClean="0"/>
              <a:t>: stel: groene banaan die recht is. Meten voor en tijdens vervoer, anders kan je omkeren. 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Voorbeelden </a:t>
            </a:r>
            <a:r>
              <a:rPr lang="nl-NL" baseline="0" dirty="0" err="1" smtClean="0"/>
              <a:t>mbt</a:t>
            </a:r>
            <a:r>
              <a:rPr lang="nl-NL" baseline="0" dirty="0" smtClean="0"/>
              <a:t> code ? Of andere productzaken ?:  code commentaar of taalfouten per pag.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73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31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31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Verdeel</a:t>
            </a:r>
            <a:r>
              <a:rPr lang="en-US" u="sng" dirty="0" smtClean="0"/>
              <a:t> de </a:t>
            </a:r>
            <a:r>
              <a:rPr lang="en-US" u="sng" dirty="0" err="1" smtClean="0"/>
              <a:t>klas</a:t>
            </a:r>
            <a:r>
              <a:rPr lang="en-US" u="sng" dirty="0" smtClean="0"/>
              <a:t> in </a:t>
            </a:r>
            <a:r>
              <a:rPr lang="en-US" u="sng" dirty="0" err="1" smtClean="0"/>
              <a:t>groepjes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err="1" smtClean="0"/>
              <a:t>Standaarden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standaarden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voorgeschreven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studenten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zelf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zoek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benadruk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belang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bronvermelding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ISE/RUP heft dat niet zo mooi geregeld als SCRUM. Ik (TJ) heb op dia 13 een tip in de kantlijn gezet. </a:t>
            </a: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 je op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rupopmaat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gaat kijken zie je vervolgens dat 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evaluatie aan het eind van de iteratie (noem het retro ;-) 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dat product/codereviews 'verplicht' zijn.  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 school geldt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bijv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 IPV erbij hoort. </a:t>
            </a:r>
          </a:p>
          <a:p>
            <a:pPr marL="685800" lvl="1" indent="-228600">
              <a:buFont typeface="+mj-lt"/>
              <a:buAutoNum type="arabicPeriod"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dat er een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burndownchart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moet zijn. </a:t>
            </a:r>
          </a:p>
          <a:p>
            <a:pPr marL="685800" lvl="1" indent="-228600">
              <a:buFont typeface="+mj-lt"/>
              <a:buAutoNum type="arabicPeriod"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 studiewijzers</a:t>
            </a:r>
          </a:p>
          <a:p>
            <a:pPr marL="685800" lvl="1" indent="-228600">
              <a:buFont typeface="+mj-lt"/>
              <a:buAutoNum type="arabicPeriod"/>
            </a:pPr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Verder Mogen ze het zelf naar believen invullen.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35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Bespreek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en </a:t>
            </a:r>
            <a:r>
              <a:rPr lang="en-US" dirty="0" err="1" smtClean="0"/>
              <a:t>denk</a:t>
            </a:r>
            <a:r>
              <a:rPr lang="en-US" dirty="0" smtClean="0"/>
              <a:t> met de </a:t>
            </a:r>
            <a:r>
              <a:rPr lang="en-US" dirty="0" err="1" smtClean="0"/>
              <a:t>studenten</a:t>
            </a:r>
            <a:r>
              <a:rPr lang="en-US" dirty="0" smtClean="0"/>
              <a:t> net zo </a:t>
            </a:r>
            <a:r>
              <a:rPr lang="en-US" dirty="0" err="1" smtClean="0"/>
              <a:t>lang</a:t>
            </a:r>
            <a:r>
              <a:rPr lang="en-US" dirty="0" smtClean="0"/>
              <a:t> door tot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meetbare</a:t>
            </a:r>
            <a:r>
              <a:rPr lang="en-US" dirty="0" smtClean="0"/>
              <a:t> </a:t>
            </a:r>
            <a:r>
              <a:rPr lang="en-US" dirty="0" err="1" smtClean="0"/>
              <a:t>normen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geformuleerd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65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RW</a:t>
            </a:r>
          </a:p>
          <a:p>
            <a:r>
              <a:rPr lang="en-US" dirty="0" err="1" smtClean="0"/>
              <a:t>Kwaliteit</a:t>
            </a:r>
            <a:r>
              <a:rPr lang="en-US" dirty="0" smtClean="0"/>
              <a:t> is </a:t>
            </a:r>
            <a:r>
              <a:rPr lang="en-US" dirty="0" err="1" smtClean="0"/>
              <a:t>breder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requirements </a:t>
            </a:r>
            <a:r>
              <a:rPr lang="en-US" dirty="0" err="1" smtClean="0"/>
              <a:t>voldoen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dagelijks</a:t>
            </a:r>
            <a:r>
              <a:rPr lang="en-US" dirty="0" smtClean="0"/>
              <a:t> </a:t>
            </a:r>
            <a:r>
              <a:rPr lang="en-US" dirty="0" err="1" smtClean="0"/>
              <a:t>leven</a:t>
            </a:r>
            <a:r>
              <a:rPr lang="en-US" dirty="0" smtClean="0"/>
              <a:t>: 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‘</a:t>
            </a:r>
            <a:r>
              <a:rPr lang="en-US" dirty="0" err="1" smtClean="0"/>
              <a:t>goed</a:t>
            </a:r>
            <a:r>
              <a:rPr lang="en-US" dirty="0" smtClean="0"/>
              <a:t> ‘ is</a:t>
            </a:r>
          </a:p>
          <a:p>
            <a:r>
              <a:rPr lang="en-US" dirty="0" smtClean="0"/>
              <a:t>In project: </a:t>
            </a:r>
            <a:r>
              <a:rPr lang="en-US" dirty="0" err="1" smtClean="0"/>
              <a:t>doen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je </a:t>
            </a:r>
            <a:r>
              <a:rPr lang="en-US" dirty="0" err="1" smtClean="0"/>
              <a:t>belooft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Groen</a:t>
            </a:r>
            <a:r>
              <a:rPr lang="en-US" dirty="0" smtClean="0"/>
              <a:t> =/= </a:t>
            </a:r>
            <a:r>
              <a:rPr lang="en-US" dirty="0" err="1" smtClean="0"/>
              <a:t>kwaliteit</a:t>
            </a:r>
            <a:r>
              <a:rPr lang="en-US" dirty="0" smtClean="0"/>
              <a:t> </a:t>
            </a:r>
            <a:r>
              <a:rPr lang="en-US" dirty="0" err="1" smtClean="0"/>
              <a:t>normaal</a:t>
            </a:r>
            <a:r>
              <a:rPr lang="en-US" dirty="0" smtClean="0"/>
              <a:t> maar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mij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endParaRPr lang="en-US" dirty="0" smtClean="0"/>
          </a:p>
          <a:p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je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grens</a:t>
            </a:r>
            <a:r>
              <a:rPr lang="en-US" dirty="0" smtClean="0"/>
              <a:t> al </a:t>
            </a:r>
            <a:r>
              <a:rPr lang="en-US" dirty="0" err="1" smtClean="0"/>
              <a:t>meten</a:t>
            </a:r>
            <a:r>
              <a:rPr lang="en-US" dirty="0" smtClean="0"/>
              <a:t> of </a:t>
            </a:r>
            <a:r>
              <a:rPr lang="en-US" dirty="0" err="1" smtClean="0"/>
              <a:t>ze</a:t>
            </a:r>
            <a:r>
              <a:rPr lang="en-US" dirty="0" smtClean="0"/>
              <a:t> nog </a:t>
            </a:r>
            <a:r>
              <a:rPr lang="en-US" dirty="0" err="1" smtClean="0"/>
              <a:t>groen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criterium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Wat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groen</a:t>
            </a:r>
            <a:r>
              <a:rPr lang="en-US" baseline="0" dirty="0" smtClean="0"/>
              <a:t> (norm)</a:t>
            </a:r>
          </a:p>
          <a:p>
            <a:r>
              <a:rPr lang="en-US" baseline="0" dirty="0" err="1" smtClean="0"/>
              <a:t>Meetmethode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kijken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kleurenstaal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leggen</a:t>
            </a:r>
            <a:r>
              <a:rPr lang="en-US" baseline="0" dirty="0" smtClean="0"/>
              <a:t> ???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55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op: het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belangrijk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zowel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uiteindelijke</a:t>
            </a:r>
            <a:r>
              <a:rPr lang="en-US" baseline="0" dirty="0" smtClean="0"/>
              <a:t> product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portfolioproducten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benoemen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85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op: het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belangrijk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zowel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uiteindelijke</a:t>
            </a:r>
            <a:r>
              <a:rPr lang="en-US" baseline="0" dirty="0" smtClean="0"/>
              <a:t> product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portfolioproducten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benoemen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17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</a:t>
            </a:r>
            <a:r>
              <a:rPr lang="en-US" dirty="0" smtClean="0"/>
              <a:t> met de </a:t>
            </a:r>
            <a:r>
              <a:rPr lang="en-US" dirty="0" err="1" smtClean="0"/>
              <a:t>studenten</a:t>
            </a:r>
            <a:r>
              <a:rPr lang="en-US" dirty="0" smtClean="0"/>
              <a:t> 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voorbeelden</a:t>
            </a:r>
            <a:r>
              <a:rPr lang="en-US" baseline="0" dirty="0" smtClean="0"/>
              <a:t> die de </a:t>
            </a:r>
            <a:r>
              <a:rPr lang="en-US" baseline="0" dirty="0" err="1" smtClean="0"/>
              <a:t>onderste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onderbouwen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ontkrachten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daarbij</a:t>
            </a:r>
            <a:r>
              <a:rPr lang="en-US" baseline="0" dirty="0" smtClean="0"/>
              <a:t> is het van </a:t>
            </a:r>
            <a:r>
              <a:rPr lang="en-US" baseline="0" dirty="0" err="1" smtClean="0"/>
              <a:t>belang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benadrukken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teamwerk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vraagt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zekere</a:t>
            </a:r>
            <a:r>
              <a:rPr lang="en-US" baseline="0" dirty="0" smtClean="0"/>
              <a:t> zin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solistisch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(al </a:t>
            </a:r>
            <a:r>
              <a:rPr lang="en-US" baseline="0" dirty="0" err="1" smtClean="0"/>
              <a:t>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laatste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kokervisie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loer</a:t>
            </a:r>
            <a:r>
              <a:rPr lang="en-US" baseline="0" dirty="0" smtClean="0"/>
              <a:t>)</a:t>
            </a:r>
          </a:p>
          <a:p>
            <a:pPr>
              <a:buFontTx/>
              <a:buChar char="-"/>
            </a:pPr>
            <a:r>
              <a:rPr lang="en-US" baseline="0" dirty="0" smtClean="0"/>
              <a:t> het </a:t>
            </a:r>
            <a:r>
              <a:rPr lang="en-US" baseline="0" dirty="0" err="1" smtClean="0"/>
              <a:t>belang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efficiënt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werken</a:t>
            </a:r>
            <a:r>
              <a:rPr lang="en-US" baseline="0" dirty="0" smtClean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natuurlijk</a:t>
            </a:r>
            <a:r>
              <a:rPr lang="en-US" baseline="0" dirty="0" smtClean="0"/>
              <a:t> kun je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achteraf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repareren</a:t>
            </a:r>
            <a:r>
              <a:rPr lang="en-US" baseline="0" dirty="0" smtClean="0"/>
              <a:t>, maar het </a:t>
            </a:r>
            <a:r>
              <a:rPr lang="en-US" baseline="0" dirty="0" err="1" smtClean="0"/>
              <a:t>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handiger</a:t>
            </a:r>
            <a:r>
              <a:rPr lang="en-US" baseline="0" dirty="0" smtClean="0"/>
              <a:t>= </a:t>
            </a:r>
            <a:r>
              <a:rPr lang="en-US" baseline="0" dirty="0" err="1" smtClean="0"/>
              <a:t>goedkoper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1x </a:t>
            </a:r>
            <a:r>
              <a:rPr lang="en-US" baseline="0" dirty="0" err="1" smtClean="0"/>
              <a:t>goed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Hoe </a:t>
            </a:r>
            <a:r>
              <a:rPr lang="en-US" baseline="0" dirty="0" err="1" smtClean="0"/>
              <a:t>eerder</a:t>
            </a:r>
            <a:r>
              <a:rPr lang="en-US" baseline="0" dirty="0" smtClean="0"/>
              <a:t> je meet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bijstuurt</a:t>
            </a:r>
            <a:r>
              <a:rPr lang="en-US" baseline="0" dirty="0" smtClean="0"/>
              <a:t>, hoe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het is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</a:p>
          <a:p>
            <a:pPr>
              <a:buFontTx/>
              <a:buChar char="-"/>
            </a:pPr>
            <a:r>
              <a:rPr lang="en-US" baseline="0" dirty="0" smtClean="0"/>
              <a:t>- in portfolio’s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 we het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meestal</a:t>
            </a:r>
            <a:r>
              <a:rPr lang="en-US" baseline="0" dirty="0" smtClean="0"/>
              <a:t> is het: product </a:t>
            </a:r>
            <a:r>
              <a:rPr lang="en-US" baseline="0" dirty="0" err="1" smtClean="0"/>
              <a:t>slecht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Toetsing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geïntegreerd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loont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24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</a:t>
            </a:r>
            <a:r>
              <a:rPr lang="en-US" dirty="0" smtClean="0"/>
              <a:t> met de </a:t>
            </a:r>
            <a:r>
              <a:rPr lang="en-US" dirty="0" err="1" smtClean="0"/>
              <a:t>studenten</a:t>
            </a:r>
            <a:r>
              <a:rPr lang="en-US" dirty="0" smtClean="0"/>
              <a:t> 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voorbeelden</a:t>
            </a:r>
            <a:r>
              <a:rPr lang="en-US" baseline="0" dirty="0" smtClean="0"/>
              <a:t> die de </a:t>
            </a:r>
            <a:r>
              <a:rPr lang="en-US" baseline="0" dirty="0" err="1" smtClean="0"/>
              <a:t>onderste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onderbouwen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ontkrachten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daarbij</a:t>
            </a:r>
            <a:r>
              <a:rPr lang="en-US" baseline="0" dirty="0" smtClean="0"/>
              <a:t> is het van </a:t>
            </a:r>
            <a:r>
              <a:rPr lang="en-US" baseline="0" dirty="0" err="1" smtClean="0"/>
              <a:t>belang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benadrukken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teamwerk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vraagt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zekere</a:t>
            </a:r>
            <a:r>
              <a:rPr lang="en-US" baseline="0" dirty="0" smtClean="0"/>
              <a:t> zin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solistisch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(al </a:t>
            </a:r>
            <a:r>
              <a:rPr lang="en-US" baseline="0" dirty="0" err="1" smtClean="0"/>
              <a:t>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laatste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kokervisie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loer</a:t>
            </a:r>
            <a:r>
              <a:rPr lang="en-US" baseline="0" dirty="0" smtClean="0"/>
              <a:t>)</a:t>
            </a:r>
          </a:p>
          <a:p>
            <a:pPr>
              <a:buFontTx/>
              <a:buChar char="-"/>
            </a:pPr>
            <a:r>
              <a:rPr lang="en-US" baseline="0" dirty="0" smtClean="0"/>
              <a:t> het </a:t>
            </a:r>
            <a:r>
              <a:rPr lang="en-US" baseline="0" dirty="0" err="1" smtClean="0"/>
              <a:t>belang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efficiënt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werken</a:t>
            </a:r>
            <a:r>
              <a:rPr lang="en-US" baseline="0" dirty="0" smtClean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natuurlijk</a:t>
            </a:r>
            <a:r>
              <a:rPr lang="en-US" baseline="0" dirty="0" smtClean="0"/>
              <a:t> kun je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achteraf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repareren</a:t>
            </a:r>
            <a:r>
              <a:rPr lang="en-US" baseline="0" dirty="0" smtClean="0"/>
              <a:t>, maar het </a:t>
            </a:r>
            <a:r>
              <a:rPr lang="en-US" baseline="0" dirty="0" err="1" smtClean="0"/>
              <a:t>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handiger</a:t>
            </a:r>
            <a:r>
              <a:rPr lang="en-US" baseline="0" dirty="0" smtClean="0"/>
              <a:t>= </a:t>
            </a:r>
            <a:r>
              <a:rPr lang="en-US" baseline="0" dirty="0" err="1" smtClean="0"/>
              <a:t>goedkoper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1x </a:t>
            </a:r>
            <a:r>
              <a:rPr lang="en-US" baseline="0" dirty="0" err="1" smtClean="0"/>
              <a:t>goed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Hoe </a:t>
            </a:r>
            <a:r>
              <a:rPr lang="en-US" baseline="0" dirty="0" err="1" smtClean="0"/>
              <a:t>eerder</a:t>
            </a:r>
            <a:r>
              <a:rPr lang="en-US" baseline="0" dirty="0" smtClean="0"/>
              <a:t> je meet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bijstuurt</a:t>
            </a:r>
            <a:r>
              <a:rPr lang="en-US" baseline="0" dirty="0" smtClean="0"/>
              <a:t>, hoe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het is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</a:p>
          <a:p>
            <a:pPr>
              <a:buFontTx/>
              <a:buChar char="-"/>
            </a:pPr>
            <a:r>
              <a:rPr lang="en-US" baseline="0" dirty="0" smtClean="0"/>
              <a:t>- in portfolio’s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 we het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meestal</a:t>
            </a:r>
            <a:r>
              <a:rPr lang="en-US" baseline="0" dirty="0" smtClean="0"/>
              <a:t> is het: product </a:t>
            </a:r>
            <a:r>
              <a:rPr lang="en-US" baseline="0" dirty="0" err="1" smtClean="0"/>
              <a:t>slecht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Toetsing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geïntegreerd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loont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72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Societal = </a:t>
            </a:r>
            <a:r>
              <a:rPr lang="en-US" sz="1200" dirty="0" err="1" smtClean="0"/>
              <a:t>maatschappelijke</a:t>
            </a:r>
            <a:endParaRPr lang="en-US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4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soms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doorvragen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achter</a:t>
            </a:r>
            <a:r>
              <a:rPr lang="en-US" baseline="0" dirty="0" smtClean="0"/>
              <a:t> te </a:t>
            </a:r>
            <a:r>
              <a:rPr lang="en-US" baseline="0" dirty="0" err="1" smtClean="0"/>
              <a:t>komen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gewenste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kwaliteit</a:t>
            </a:r>
            <a:r>
              <a:rPr lang="en-US" baseline="0" dirty="0" smtClean="0"/>
              <a:t> is en hoe je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meten</a:t>
            </a:r>
            <a:r>
              <a:rPr lang="en-US" baseline="0" dirty="0" smtClean="0"/>
              <a:t>. </a:t>
            </a:r>
            <a:r>
              <a:rPr lang="en-US" sz="1200" dirty="0" err="1" smtClean="0"/>
              <a:t>Soms</a:t>
            </a:r>
            <a:r>
              <a:rPr lang="en-US" sz="1200" dirty="0" smtClean="0"/>
              <a:t> is het </a:t>
            </a:r>
            <a:r>
              <a:rPr lang="en-US" sz="1200" dirty="0" err="1" smtClean="0"/>
              <a:t>zoeken</a:t>
            </a:r>
            <a:r>
              <a:rPr lang="en-US" sz="1200" dirty="0" smtClean="0"/>
              <a:t> </a:t>
            </a:r>
            <a:r>
              <a:rPr lang="en-US" sz="1200" dirty="0" err="1" smtClean="0"/>
              <a:t>naar</a:t>
            </a:r>
            <a:r>
              <a:rPr lang="en-US" sz="1200" dirty="0" smtClean="0"/>
              <a:t> het </a:t>
            </a:r>
            <a:r>
              <a:rPr lang="en-US" sz="1200" dirty="0" err="1" smtClean="0"/>
              <a:t>antwoord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Maar hoe erg is </a:t>
            </a:r>
            <a:r>
              <a:rPr lang="en-US" sz="1200" dirty="0" err="1" smtClean="0"/>
              <a:t>dat</a:t>
            </a:r>
            <a:r>
              <a:rPr lang="en-US" sz="1200" dirty="0" smtClean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13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36565F-CDFD-4577-8348-BA0649108414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18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1578ab67283d0cad220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 van Aanpak</a:t>
            </a:r>
            <a:br>
              <a:rPr lang="nl-NL" dirty="0" smtClean="0"/>
            </a:br>
            <a:r>
              <a:rPr lang="nl-NL" dirty="0" smtClean="0"/>
              <a:t>Kwaliteit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 flipV="1">
            <a:off x="2766705" y="4698999"/>
            <a:ext cx="6102660" cy="482599"/>
          </a:xfrm>
        </p:spPr>
        <p:txBody>
          <a:bodyPr>
            <a:normAutofit/>
          </a:bodyPr>
          <a:lstStyle/>
          <a:p>
            <a:r>
              <a:rPr lang="nl-NL" dirty="0" smtClean="0"/>
              <a:t>docent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Kwaliteit</a:t>
            </a:r>
            <a:r>
              <a:rPr lang="en-US" dirty="0" smtClean="0"/>
              <a:t> </a:t>
            </a:r>
            <a:r>
              <a:rPr lang="en-US" dirty="0" err="1" smtClean="0"/>
              <a:t>meten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Productkwaliteit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/>
              <a:t>bewijzen</a:t>
            </a:r>
            <a:r>
              <a:rPr lang="en-US" sz="2000" dirty="0"/>
              <a:t> van </a:t>
            </a:r>
            <a:r>
              <a:rPr lang="en-US" sz="2000" dirty="0" err="1"/>
              <a:t>resultaat</a:t>
            </a:r>
            <a:endParaRPr lang="en-US" sz="2000" dirty="0"/>
          </a:p>
          <a:p>
            <a:pPr lvl="1"/>
            <a:r>
              <a:rPr lang="en-US" sz="1800" dirty="0" err="1" smtClean="0"/>
              <a:t>Normen</a:t>
            </a:r>
            <a:r>
              <a:rPr lang="en-US" sz="1800" dirty="0" smtClean="0"/>
              <a:t>/criteria</a:t>
            </a:r>
          </a:p>
          <a:p>
            <a:pPr lvl="1"/>
            <a:r>
              <a:rPr lang="en-US" sz="1800" dirty="0" err="1" smtClean="0"/>
              <a:t>Meten</a:t>
            </a:r>
            <a:r>
              <a:rPr lang="en-US" sz="1800" dirty="0" smtClean="0"/>
              <a:t>:</a:t>
            </a:r>
          </a:p>
          <a:p>
            <a:pPr lvl="2"/>
            <a:r>
              <a:rPr lang="en-US" sz="1400" dirty="0" smtClean="0"/>
              <a:t>reviewing</a:t>
            </a:r>
            <a:endParaRPr lang="en-US" sz="1400" dirty="0"/>
          </a:p>
          <a:p>
            <a:pPr lvl="2"/>
            <a:r>
              <a:rPr lang="en-US" sz="1400" dirty="0" err="1"/>
              <a:t>testen</a:t>
            </a:r>
            <a:endParaRPr lang="en-US" sz="1400" dirty="0"/>
          </a:p>
          <a:p>
            <a:pPr lvl="1"/>
            <a:r>
              <a:rPr lang="en-US" sz="1800" dirty="0" smtClean="0"/>
              <a:t>…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Proceskwaliteit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zorgen</a:t>
            </a:r>
            <a:r>
              <a:rPr lang="en-US" sz="2000" dirty="0" smtClean="0"/>
              <a:t> </a:t>
            </a:r>
            <a:r>
              <a:rPr lang="en-US" sz="2000" dirty="0" err="1" smtClean="0"/>
              <a:t>dat</a:t>
            </a:r>
            <a:r>
              <a:rPr lang="en-US" sz="2000" dirty="0" smtClean="0"/>
              <a:t> </a:t>
            </a:r>
            <a:r>
              <a:rPr lang="en-US" sz="2000" dirty="0" err="1" smtClean="0"/>
              <a:t>resultaat</a:t>
            </a:r>
            <a:r>
              <a:rPr lang="en-US" sz="2000" dirty="0" smtClean="0"/>
              <a:t> in 1x </a:t>
            </a:r>
            <a:r>
              <a:rPr lang="en-US" sz="2000" dirty="0" err="1" smtClean="0"/>
              <a:t>goed</a:t>
            </a:r>
            <a:r>
              <a:rPr lang="en-US" sz="2000" dirty="0" smtClean="0"/>
              <a:t> is</a:t>
            </a:r>
          </a:p>
          <a:p>
            <a:pPr lvl="1"/>
            <a:r>
              <a:rPr lang="en-US" sz="1800" dirty="0" err="1"/>
              <a:t>S</a:t>
            </a:r>
            <a:r>
              <a:rPr lang="en-US" sz="1800" dirty="0" err="1" smtClean="0"/>
              <a:t>amenwerking</a:t>
            </a:r>
            <a:endParaRPr lang="en-US" sz="1800" dirty="0" smtClean="0"/>
          </a:p>
          <a:p>
            <a:pPr lvl="1"/>
            <a:r>
              <a:rPr lang="en-US" sz="1800" dirty="0" smtClean="0"/>
              <a:t>Tooling</a:t>
            </a:r>
          </a:p>
          <a:p>
            <a:pPr lvl="1"/>
            <a:r>
              <a:rPr lang="en-US" sz="1800" dirty="0" err="1" smtClean="0"/>
              <a:t>Beschrijf</a:t>
            </a:r>
            <a:r>
              <a:rPr lang="en-US" sz="1800" dirty="0" smtClean="0"/>
              <a:t>: Hoe </a:t>
            </a:r>
            <a:r>
              <a:rPr lang="en-US" sz="1800" dirty="0" err="1" smtClean="0"/>
              <a:t>ga</a:t>
            </a:r>
            <a:r>
              <a:rPr lang="en-US" sz="1800" dirty="0" smtClean="0"/>
              <a:t> je </a:t>
            </a:r>
            <a:r>
              <a:rPr lang="en-US" sz="1800" dirty="0" err="1" smtClean="0"/>
              <a:t>productkwaliteit</a:t>
            </a:r>
            <a:r>
              <a:rPr lang="en-US" sz="1800" dirty="0" smtClean="0"/>
              <a:t> </a:t>
            </a:r>
            <a:r>
              <a:rPr lang="en-US" sz="1800" dirty="0" err="1" smtClean="0"/>
              <a:t>meten</a:t>
            </a:r>
            <a:r>
              <a:rPr lang="en-US" sz="1800" dirty="0" smtClean="0"/>
              <a:t> ?</a:t>
            </a:r>
            <a:endParaRPr lang="en-US" sz="2000" dirty="0" smtClean="0"/>
          </a:p>
          <a:p>
            <a:pPr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PMC Compact: </a:t>
            </a:r>
            <a:r>
              <a:rPr lang="en-US" sz="2000" dirty="0" err="1" smtClean="0"/>
              <a:t>Vastlegging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Criterium</a:t>
            </a:r>
            <a:r>
              <a:rPr lang="en-US" sz="2000" dirty="0" smtClean="0"/>
              <a:t> – Norm - </a:t>
            </a:r>
            <a:r>
              <a:rPr lang="en-US" sz="2000" dirty="0" err="1" smtClean="0"/>
              <a:t>Beheersinstrument</a:t>
            </a:r>
            <a:endParaRPr lang="en-US" sz="2000" dirty="0" smtClean="0"/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Beheersing</a:t>
            </a:r>
            <a:r>
              <a:rPr lang="en-US" dirty="0" smtClean="0"/>
              <a:t> </a:t>
            </a:r>
            <a:r>
              <a:rPr lang="en-US" dirty="0" err="1" smtClean="0"/>
              <a:t>kwaliteit</a:t>
            </a:r>
            <a:r>
              <a:rPr lang="en-US" dirty="0" smtClean="0"/>
              <a:t>:  </a:t>
            </a:r>
            <a:r>
              <a:rPr lang="en-US" dirty="0" err="1" smtClean="0"/>
              <a:t>beschrijf</a:t>
            </a:r>
            <a:r>
              <a:rPr lang="en-US" dirty="0" smtClean="0"/>
              <a:t>:</a:t>
            </a:r>
          </a:p>
          <a:p>
            <a:pPr lvl="2"/>
            <a:r>
              <a:rPr lang="en-US" sz="1200" dirty="0" err="1" smtClean="0"/>
              <a:t>Criterium</a:t>
            </a:r>
            <a:endParaRPr lang="en-US" sz="1200" dirty="0"/>
          </a:p>
          <a:p>
            <a:pPr lvl="2"/>
            <a:r>
              <a:rPr lang="en-US" sz="1200" dirty="0" smtClean="0"/>
              <a:t>Norm </a:t>
            </a:r>
          </a:p>
          <a:p>
            <a:pPr lvl="2"/>
            <a:r>
              <a:rPr lang="en-US" sz="1200" dirty="0" err="1" smtClean="0"/>
              <a:t>Meten</a:t>
            </a:r>
            <a:r>
              <a:rPr lang="en-US" sz="1200" dirty="0" smtClean="0"/>
              <a:t>: Hoe </a:t>
            </a:r>
            <a:r>
              <a:rPr lang="en-US" sz="1200" dirty="0" err="1" smtClean="0"/>
              <a:t>eerder</a:t>
            </a:r>
            <a:r>
              <a:rPr lang="en-US" sz="1200" dirty="0" smtClean="0"/>
              <a:t> hoe </a:t>
            </a:r>
            <a:r>
              <a:rPr lang="en-US" sz="1200" dirty="0" err="1" smtClean="0"/>
              <a:t>beter</a:t>
            </a:r>
            <a:r>
              <a:rPr lang="en-US" sz="1200" dirty="0" smtClean="0"/>
              <a:t>: </a:t>
            </a:r>
            <a:r>
              <a:rPr lang="en-US" sz="1200" dirty="0" err="1" smtClean="0"/>
              <a:t>tussentijds</a:t>
            </a:r>
            <a:r>
              <a:rPr lang="en-US" sz="1200" dirty="0" smtClean="0"/>
              <a:t> </a:t>
            </a:r>
            <a:r>
              <a:rPr lang="en-US" sz="1200" dirty="0" err="1"/>
              <a:t>ipv</a:t>
            </a:r>
            <a:r>
              <a:rPr lang="en-US" sz="1200" dirty="0"/>
              <a:t> </a:t>
            </a:r>
            <a:r>
              <a:rPr lang="en-US" sz="1200" dirty="0" err="1" smtClean="0"/>
              <a:t>achteraf</a:t>
            </a:r>
            <a:r>
              <a:rPr lang="en-US" sz="1200" dirty="0" smtClean="0"/>
              <a:t>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Kwaliteit</a:t>
            </a:r>
            <a:r>
              <a:rPr lang="en-US" dirty="0" smtClean="0"/>
              <a:t> </a:t>
            </a:r>
            <a:r>
              <a:rPr lang="en-US" dirty="0" err="1" smtClean="0"/>
              <a:t>meten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zonder</a:t>
            </a:r>
            <a:r>
              <a:rPr lang="en-US" sz="2000" dirty="0" smtClean="0"/>
              <a:t> </a:t>
            </a:r>
            <a:r>
              <a:rPr lang="en-US" sz="2000" dirty="0" err="1" smtClean="0"/>
              <a:t>proceskwaliteit</a:t>
            </a:r>
            <a:r>
              <a:rPr lang="en-US" sz="2000" dirty="0" smtClean="0"/>
              <a:t> </a:t>
            </a:r>
            <a:r>
              <a:rPr lang="en-US" sz="2000" dirty="0" err="1" smtClean="0"/>
              <a:t>geen</a:t>
            </a:r>
            <a:r>
              <a:rPr lang="en-US" sz="2000" dirty="0" smtClean="0"/>
              <a:t> </a:t>
            </a:r>
            <a:r>
              <a:rPr lang="en-US" sz="2000" dirty="0" err="1" smtClean="0"/>
              <a:t>productkwaliteit</a:t>
            </a:r>
            <a:r>
              <a:rPr lang="en-US" sz="2000" dirty="0" smtClean="0"/>
              <a:t>”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kwaliteit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fitness for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fitness to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fitness to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fitness to societal and global environment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Als</a:t>
            </a:r>
            <a:r>
              <a:rPr lang="en-US" sz="2400" dirty="0" smtClean="0"/>
              <a:t> de door de </a:t>
            </a:r>
            <a:r>
              <a:rPr lang="en-US" sz="2400" dirty="0" err="1" smtClean="0"/>
              <a:t>klant</a:t>
            </a:r>
            <a:r>
              <a:rPr lang="en-US" sz="2400" dirty="0" smtClean="0"/>
              <a:t> </a:t>
            </a:r>
            <a:r>
              <a:rPr lang="en-US" sz="2400" dirty="0" err="1" smtClean="0"/>
              <a:t>ervaren</a:t>
            </a:r>
            <a:r>
              <a:rPr lang="en-US" sz="2400" dirty="0" smtClean="0"/>
              <a:t> </a:t>
            </a:r>
            <a:r>
              <a:rPr lang="en-US" sz="2400" dirty="0" err="1" smtClean="0"/>
              <a:t>kwaliteit</a:t>
            </a:r>
            <a:r>
              <a:rPr lang="en-US" sz="2400" dirty="0" smtClean="0"/>
              <a:t> </a:t>
            </a:r>
            <a:r>
              <a:rPr lang="en-US" sz="2400" dirty="0" err="1" smtClean="0"/>
              <a:t>raakt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(of </a:t>
            </a:r>
            <a:r>
              <a:rPr lang="en-US" sz="2400" dirty="0" err="1" smtClean="0"/>
              <a:t>beter</a:t>
            </a:r>
            <a:r>
              <a:rPr lang="en-US" sz="2400" dirty="0" smtClean="0"/>
              <a:t> is! </a:t>
            </a:r>
            <a:r>
              <a:rPr lang="en-US" sz="2400" dirty="0" err="1" smtClean="0"/>
              <a:t>dan</a:t>
            </a:r>
            <a:r>
              <a:rPr lang="en-US" sz="2400" dirty="0" smtClean="0"/>
              <a:t>) de </a:t>
            </a:r>
            <a:r>
              <a:rPr lang="en-US" sz="2400" dirty="0" err="1" smtClean="0"/>
              <a:t>prijs</a:t>
            </a:r>
            <a:r>
              <a:rPr lang="en-US" sz="2400" dirty="0" smtClean="0"/>
              <a:t> die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product </a:t>
            </a:r>
            <a:r>
              <a:rPr lang="en-US" sz="2400" dirty="0" err="1" smtClean="0"/>
              <a:t>betaald</a:t>
            </a:r>
            <a:r>
              <a:rPr lang="en-US" sz="2400" dirty="0" smtClean="0"/>
              <a:t> is,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product </a:t>
            </a:r>
            <a:r>
              <a:rPr lang="en-US" sz="2400" dirty="0" err="1" smtClean="0"/>
              <a:t>echte</a:t>
            </a:r>
            <a:r>
              <a:rPr lang="en-US" sz="2400" dirty="0" smtClean="0"/>
              <a:t> </a:t>
            </a:r>
            <a:r>
              <a:rPr lang="en-US" sz="2400" dirty="0" err="1" smtClean="0"/>
              <a:t>waarde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 err="1"/>
              <a:t>Bron</a:t>
            </a:r>
            <a:r>
              <a:rPr lang="en-US" dirty="0"/>
              <a:t>: </a:t>
            </a:r>
            <a:r>
              <a:rPr lang="en-US" dirty="0" err="1"/>
              <a:t>Goodpasture</a:t>
            </a:r>
            <a:r>
              <a:rPr lang="en-US" dirty="0"/>
              <a:t>, J. C. (2010) </a:t>
            </a:r>
            <a:r>
              <a:rPr lang="en-US" i="1" dirty="0"/>
              <a:t> Project Management the Agile Way: Making It Work in the Enterprise  Fort </a:t>
            </a:r>
            <a:r>
              <a:rPr lang="en-US" i="1" dirty="0" err="1"/>
              <a:t>lauderadale</a:t>
            </a:r>
            <a:r>
              <a:rPr lang="en-US" i="1" dirty="0"/>
              <a:t>: J. Ross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562" y="1096887"/>
            <a:ext cx="9119287" cy="650375"/>
          </a:xfrm>
        </p:spPr>
        <p:txBody>
          <a:bodyPr/>
          <a:lstStyle/>
          <a:p>
            <a:r>
              <a:rPr lang="en-US" dirty="0" err="1" smtClean="0"/>
              <a:t>Wanneer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product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genoeg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463794" cy="395287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/>
              <a:t>“…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ik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6 </a:t>
            </a:r>
            <a:r>
              <a:rPr lang="en-US" sz="2400" dirty="0" err="1" smtClean="0"/>
              <a:t>krijg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hoe </a:t>
            </a:r>
            <a:r>
              <a:rPr lang="en-US" sz="2400" dirty="0" err="1" smtClean="0"/>
              <a:t>weet</a:t>
            </a:r>
            <a:r>
              <a:rPr lang="en-US" sz="2400" dirty="0" smtClean="0"/>
              <a:t> je </a:t>
            </a:r>
            <a:r>
              <a:rPr lang="en-US" sz="2400" dirty="0" err="1" smtClean="0"/>
              <a:t>zeker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</a:t>
            </a:r>
            <a:r>
              <a:rPr lang="en-US" sz="2400" dirty="0" err="1" smtClean="0"/>
              <a:t>een</a:t>
            </a:r>
            <a:r>
              <a:rPr lang="en-US" sz="2400" dirty="0" smtClean="0"/>
              <a:t> 6 </a:t>
            </a:r>
            <a:r>
              <a:rPr lang="en-US" sz="2400" dirty="0" err="1" smtClean="0"/>
              <a:t>krijgt</a:t>
            </a:r>
            <a:r>
              <a:rPr lang="en-US" sz="2400" dirty="0" smtClean="0"/>
              <a:t>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“…eh, </a:t>
            </a:r>
            <a:r>
              <a:rPr lang="en-US" sz="2400" dirty="0" err="1" smtClean="0"/>
              <a:t>nou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de docent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cijfer</a:t>
            </a:r>
            <a:r>
              <a:rPr lang="en-US" sz="2400" dirty="0" smtClean="0"/>
              <a:t> </a:t>
            </a:r>
            <a:r>
              <a:rPr lang="en-US" sz="2400" dirty="0" err="1" smtClean="0"/>
              <a:t>geeft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kun je al </a:t>
            </a:r>
            <a:r>
              <a:rPr lang="en-US" sz="2400" u="sng" dirty="0" smtClean="0"/>
              <a:t>van </a:t>
            </a:r>
            <a:r>
              <a:rPr lang="en-US" sz="2400" u="sng" dirty="0" err="1" smtClean="0"/>
              <a:t>te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voren</a:t>
            </a:r>
            <a:r>
              <a:rPr lang="en-US" sz="2400" dirty="0" smtClean="0"/>
              <a:t> </a:t>
            </a:r>
            <a:r>
              <a:rPr lang="en-US" sz="2400" dirty="0" err="1" smtClean="0"/>
              <a:t>weten</a:t>
            </a:r>
            <a:r>
              <a:rPr lang="en-US" sz="2400" dirty="0" smtClean="0"/>
              <a:t> of </a:t>
            </a:r>
            <a:r>
              <a:rPr lang="en-US" sz="2400" dirty="0" err="1" smtClean="0"/>
              <a:t>iets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6 </a:t>
            </a:r>
            <a:r>
              <a:rPr lang="en-US" sz="2400" dirty="0" err="1" smtClean="0"/>
              <a:t>waard</a:t>
            </a:r>
            <a:r>
              <a:rPr lang="en-US" sz="2400" dirty="0" smtClean="0"/>
              <a:t> is?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“ja, door de </a:t>
            </a:r>
            <a:r>
              <a:rPr lang="en-US" sz="2400" dirty="0" err="1" smtClean="0"/>
              <a:t>studiehandleiding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lezen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ja</a:t>
            </a:r>
            <a:r>
              <a:rPr lang="en-US" sz="2400" dirty="0" smtClean="0"/>
              <a:t>, door de docent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vragen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 (1):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187146"/>
            <a:ext cx="6102660" cy="4670853"/>
          </a:xfrm>
        </p:spPr>
        <p:txBody>
          <a:bodyPr>
            <a:normAutofit/>
          </a:bodyPr>
          <a:lstStyle/>
          <a:p>
            <a:pPr lvl="0"/>
            <a:endParaRPr lang="nl-NL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nl-NL" sz="2400" dirty="0" smtClean="0"/>
              <a:t>Toelichting </a:t>
            </a:r>
            <a:r>
              <a:rPr lang="nl-NL" sz="2400" dirty="0" err="1" smtClean="0"/>
              <a:t>PvA</a:t>
            </a:r>
            <a:r>
              <a:rPr lang="nl-NL" sz="2400" dirty="0" smtClean="0"/>
              <a:t>:</a:t>
            </a:r>
          </a:p>
          <a:p>
            <a:pPr lvl="1"/>
            <a:r>
              <a:rPr lang="nl-NL" sz="2000" dirty="0" smtClean="0"/>
              <a:t>De </a:t>
            </a:r>
            <a:r>
              <a:rPr lang="nl-NL" sz="2000" dirty="0"/>
              <a:t>kwaliteitseisen gaan verder dan de voorbeelden die in de toelichting op het </a:t>
            </a:r>
            <a:r>
              <a:rPr lang="nl-NL" sz="2000" dirty="0" err="1" smtClean="0"/>
              <a:t>PvA</a:t>
            </a:r>
            <a:r>
              <a:rPr lang="nl-NL" sz="2000" dirty="0" smtClean="0"/>
              <a:t> </a:t>
            </a:r>
            <a:r>
              <a:rPr lang="nl-NL" sz="2000" dirty="0"/>
              <a:t>worden gegeven.</a:t>
            </a:r>
          </a:p>
          <a:p>
            <a:pPr lvl="1"/>
            <a:r>
              <a:rPr lang="nl-NL" sz="2000" dirty="0"/>
              <a:t>Werken met een tabel is handig: dan weet je of je alles </a:t>
            </a:r>
            <a:r>
              <a:rPr lang="nl-NL" sz="2000" dirty="0" smtClean="0"/>
              <a:t>hebt</a:t>
            </a:r>
          </a:p>
          <a:p>
            <a:pPr lvl="1"/>
            <a:r>
              <a:rPr lang="nl-NL" dirty="0" smtClean="0">
                <a:solidFill>
                  <a:srgbClr val="C00000"/>
                </a:solidFill>
              </a:rPr>
              <a:t>Het werken aan je kwaliteitsplan kan nieuwe inzichten opleveren (projectresultaat, activiteiten, planning) !</a:t>
            </a:r>
            <a:endParaRPr lang="nl-NL" sz="20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nl-NL" sz="2000" dirty="0" smtClean="0"/>
          </a:p>
          <a:p>
            <a:pPr lvl="0"/>
            <a:endParaRPr lang="nl-NL" sz="2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9178" y="1096887"/>
            <a:ext cx="7720185" cy="650375"/>
          </a:xfrm>
        </p:spPr>
        <p:txBody>
          <a:bodyPr/>
          <a:lstStyle/>
          <a:p>
            <a:r>
              <a:rPr lang="en-US" dirty="0" smtClean="0"/>
              <a:t>Let op (2): </a:t>
            </a:r>
            <a:r>
              <a:rPr lang="en-US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/>
              <a:t> </a:t>
            </a:r>
            <a:r>
              <a:rPr lang="en-US" dirty="0" err="1" smtClean="0"/>
              <a:t>kwaliteit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102660" cy="4177013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nl-NL" sz="2400" dirty="0"/>
              <a:t>Kwaliteit zegt iets over Producten :</a:t>
            </a:r>
          </a:p>
          <a:p>
            <a:pPr lvl="1"/>
            <a:r>
              <a:rPr lang="nl-NL" sz="2100" dirty="0"/>
              <a:t>Als je niet weet welke (deel)producten je gaat opleveren kun je de kwaliteitseisen ook niet opstellen. </a:t>
            </a:r>
          </a:p>
          <a:p>
            <a:pPr lvl="1"/>
            <a:r>
              <a:rPr lang="nl-NL" sz="2100" dirty="0"/>
              <a:t>Maak dus een WBS/PBS </a:t>
            </a:r>
          </a:p>
          <a:p>
            <a:pPr marL="457200" lvl="0" indent="-457200">
              <a:buFont typeface="+mj-lt"/>
              <a:buAutoNum type="arabicPeriod"/>
            </a:pPr>
            <a:endParaRPr lang="nl-NL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nl-NL" sz="2400" dirty="0" smtClean="0"/>
              <a:t>Als </a:t>
            </a:r>
            <a:r>
              <a:rPr lang="nl-NL" sz="2400" dirty="0"/>
              <a:t>je </a:t>
            </a:r>
            <a:r>
              <a:rPr lang="nl-NL" sz="2400" dirty="0" smtClean="0"/>
              <a:t>PRODUCT kwaliteit </a:t>
            </a:r>
            <a:r>
              <a:rPr lang="nl-NL" sz="2400" dirty="0"/>
              <a:t>tastbaar wilt maken hanteer je steeds de volgende vragen: </a:t>
            </a:r>
            <a:endParaRPr lang="nl-NL" sz="2400" dirty="0" smtClean="0"/>
          </a:p>
          <a:p>
            <a:pPr lvl="1"/>
            <a:r>
              <a:rPr lang="nl-NL" sz="2000" dirty="0"/>
              <a:t>W</a:t>
            </a:r>
            <a:r>
              <a:rPr lang="nl-NL" sz="2000" dirty="0" smtClean="0"/>
              <a:t>anneer </a:t>
            </a:r>
            <a:r>
              <a:rPr lang="nl-NL" sz="2000" dirty="0"/>
              <a:t>is dat product goed genoeg? </a:t>
            </a:r>
            <a:endParaRPr lang="nl-NL" sz="2000" dirty="0" smtClean="0"/>
          </a:p>
          <a:p>
            <a:pPr lvl="1"/>
            <a:r>
              <a:rPr lang="nl-NL" sz="2000" dirty="0" smtClean="0"/>
              <a:t>Aan </a:t>
            </a:r>
            <a:r>
              <a:rPr lang="nl-NL" sz="2000" dirty="0"/>
              <a:t>welke eisen voldoet het dan? </a:t>
            </a:r>
            <a:endParaRPr lang="nl-NL" sz="2000" dirty="0" smtClean="0"/>
          </a:p>
          <a:p>
            <a:pPr lvl="1"/>
            <a:r>
              <a:rPr lang="nl-NL" sz="2000" dirty="0" smtClean="0"/>
              <a:t>Hoe </a:t>
            </a:r>
            <a:r>
              <a:rPr lang="nl-NL" sz="2000" dirty="0"/>
              <a:t>kun je die meten? (productkwaliteit), </a:t>
            </a:r>
            <a:endParaRPr lang="nl-NL" sz="2000" dirty="0" smtClean="0"/>
          </a:p>
          <a:p>
            <a:pPr lvl="1"/>
            <a:r>
              <a:rPr lang="nl-NL" sz="2000" dirty="0" smtClean="0"/>
              <a:t>wat </a:t>
            </a:r>
            <a:r>
              <a:rPr lang="nl-NL" sz="2000" dirty="0"/>
              <a:t>moet je doen om er zeker van te zijn dat het product bij oplevering inderdaad aan die productkwaliteitseisen voldoet (proceskwaliteit</a:t>
            </a:r>
            <a:r>
              <a:rPr lang="nl-NL" sz="2000" dirty="0" smtClean="0"/>
              <a:t>).</a:t>
            </a:r>
          </a:p>
          <a:p>
            <a:pPr marL="457200" lvl="1" indent="0">
              <a:buNone/>
            </a:pPr>
            <a:endParaRPr lang="nl-NL" sz="2000" dirty="0"/>
          </a:p>
          <a:p>
            <a:pPr marL="457200" lvl="0" indent="-457200">
              <a:buFont typeface="+mj-lt"/>
              <a:buAutoNum type="arabicPeriod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6249" y="1096887"/>
            <a:ext cx="7683114" cy="650375"/>
          </a:xfrm>
        </p:spPr>
        <p:txBody>
          <a:bodyPr/>
          <a:lstStyle/>
          <a:p>
            <a:r>
              <a:rPr lang="en-US" dirty="0" smtClean="0"/>
              <a:t>Let op (3): </a:t>
            </a:r>
            <a:r>
              <a:rPr lang="en-US" dirty="0" smtClean="0">
                <a:solidFill>
                  <a:srgbClr val="C00000"/>
                </a:solidFill>
              </a:rPr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kwaliteit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4"/>
            <a:ext cx="6102660" cy="447357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nl-NL" sz="2400" dirty="0"/>
              <a:t>Controle door docenten kan nooit de enige procescontrole zijn: Bepaal zelf:</a:t>
            </a:r>
          </a:p>
          <a:p>
            <a:pPr lvl="1"/>
            <a:r>
              <a:rPr lang="nl-NL" dirty="0"/>
              <a:t>goede productkwaliteitseisen</a:t>
            </a:r>
          </a:p>
          <a:p>
            <a:pPr lvl="1"/>
            <a:r>
              <a:rPr lang="nl-NL" dirty="0"/>
              <a:t>zelfstandig uit te voeren controles </a:t>
            </a:r>
            <a:r>
              <a:rPr lang="nl-NL" dirty="0" smtClean="0"/>
              <a:t>daarop</a:t>
            </a:r>
          </a:p>
          <a:p>
            <a:pPr marL="457200" lvl="1" indent="0">
              <a:buNone/>
            </a:pPr>
            <a:endParaRPr lang="nl-NL" sz="2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(</a:t>
            </a:r>
            <a:r>
              <a:rPr lang="en-US" dirty="0" err="1" smtClean="0"/>
              <a:t>vorige</a:t>
            </a:r>
            <a:r>
              <a:rPr lang="en-US" dirty="0" smtClean="0"/>
              <a:t> les)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Op datum x </a:t>
            </a:r>
            <a:r>
              <a:rPr lang="en-US" dirty="0" err="1" smtClean="0"/>
              <a:t>laten</a:t>
            </a:r>
            <a:r>
              <a:rPr lang="en-US" dirty="0" smtClean="0"/>
              <a:t> we </a:t>
            </a:r>
            <a:r>
              <a:rPr lang="en-US" dirty="0" err="1" smtClean="0"/>
              <a:t>zien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comfort in auto’s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verhogen</a:t>
            </a:r>
            <a:r>
              <a:rPr lang="en-US" dirty="0" smtClean="0"/>
              <a:t> (</a:t>
            </a:r>
            <a:r>
              <a:rPr lang="en-US" dirty="0" err="1" smtClean="0"/>
              <a:t>airco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voordat</a:t>
            </a:r>
            <a:r>
              <a:rPr lang="en-US" dirty="0" smtClean="0"/>
              <a:t> </a:t>
            </a:r>
            <a:r>
              <a:rPr lang="en-US" dirty="0" err="1" smtClean="0"/>
              <a:t>ingestapt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buitentemp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 is) </a:t>
            </a:r>
            <a:r>
              <a:rPr lang="en-US" dirty="0" err="1" smtClean="0"/>
              <a:t>dmv</a:t>
            </a:r>
            <a:r>
              <a:rPr lang="en-US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demo-stations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LED’s die </a:t>
            </a:r>
            <a:r>
              <a:rPr lang="en-US" dirty="0" err="1" smtClean="0"/>
              <a:t>statussen</a:t>
            </a:r>
            <a:r>
              <a:rPr lang="en-US" dirty="0" smtClean="0"/>
              <a:t> </a:t>
            </a:r>
            <a:r>
              <a:rPr lang="en-US" dirty="0" err="1" smtClean="0"/>
              <a:t>aangeven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Code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microcontrollers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aansluitschema</a:t>
            </a:r>
            <a:r>
              <a:rPr lang="en-US" dirty="0" smtClean="0"/>
              <a:t> 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handleiding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Ontwerpdocumentatie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in de les: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577516" y="2310731"/>
            <a:ext cx="8291847" cy="4026570"/>
          </a:xfrm>
        </p:spPr>
        <p:txBody>
          <a:bodyPr>
            <a:noAutofit/>
          </a:bodyPr>
          <a:lstStyle/>
          <a:p>
            <a:r>
              <a:rPr lang="en-US" sz="1800" dirty="0" smtClean="0"/>
              <a:t>Groep 1 </a:t>
            </a:r>
            <a:r>
              <a:rPr lang="en-US" sz="1800" dirty="0" err="1" smtClean="0"/>
              <a:t>vult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; </a:t>
            </a:r>
          </a:p>
          <a:p>
            <a:r>
              <a:rPr lang="en-US" sz="1800" dirty="0"/>
              <a:t>Groep 2 </a:t>
            </a:r>
            <a:r>
              <a:rPr lang="en-US" sz="1800" dirty="0" err="1"/>
              <a:t>maakt</a:t>
            </a:r>
            <a:r>
              <a:rPr lang="en-US" sz="1800" dirty="0"/>
              <a:t> checklist </a:t>
            </a:r>
            <a:r>
              <a:rPr lang="en-US" sz="1800" dirty="0" err="1"/>
              <a:t>codereview</a:t>
            </a:r>
            <a:r>
              <a:rPr lang="en-US" sz="1800" dirty="0"/>
              <a:t>, </a:t>
            </a:r>
            <a:r>
              <a:rPr lang="en-US" sz="1800" dirty="0" err="1"/>
              <a:t>maak</a:t>
            </a:r>
            <a:r>
              <a:rPr lang="en-US" sz="1800" dirty="0"/>
              <a:t> checklist retrospective</a:t>
            </a:r>
          </a:p>
          <a:p>
            <a:endParaRPr lang="en-US" sz="1800" dirty="0"/>
          </a:p>
          <a:p>
            <a:r>
              <a:rPr lang="en-US" sz="1800" dirty="0" smtClean="0"/>
              <a:t>Groep 2 </a:t>
            </a:r>
            <a:r>
              <a:rPr lang="en-US" sz="1800" dirty="0" err="1" smtClean="0"/>
              <a:t>doet</a:t>
            </a:r>
            <a:r>
              <a:rPr lang="en-US" sz="1800" dirty="0" smtClean="0"/>
              <a:t> review op </a:t>
            </a:r>
            <a:r>
              <a:rPr lang="en-US" sz="1800" dirty="0" err="1" smtClean="0"/>
              <a:t>resultaat</a:t>
            </a:r>
            <a:r>
              <a:rPr lang="en-US" sz="1800" dirty="0"/>
              <a:t> </a:t>
            </a:r>
            <a:r>
              <a:rPr lang="en-US" sz="1800" dirty="0" err="1" smtClean="0"/>
              <a:t>groep</a:t>
            </a:r>
            <a:r>
              <a:rPr lang="en-US" sz="1800" dirty="0" smtClean="0"/>
              <a:t> 1</a:t>
            </a:r>
          </a:p>
          <a:p>
            <a:r>
              <a:rPr lang="en-US" sz="1800" dirty="0" err="1" smtClean="0"/>
              <a:t>Groeep</a:t>
            </a:r>
            <a:r>
              <a:rPr lang="en-US" sz="1800" dirty="0" smtClean="0"/>
              <a:t> 1 </a:t>
            </a:r>
            <a:r>
              <a:rPr lang="en-US" sz="1800" dirty="0" err="1" smtClean="0"/>
              <a:t>observeert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Gezamenlijk</a:t>
            </a:r>
            <a:r>
              <a:rPr lang="en-US" sz="1800" dirty="0" smtClean="0"/>
              <a:t> </a:t>
            </a:r>
            <a:r>
              <a:rPr lang="en-US" sz="1800" dirty="0" err="1" smtClean="0"/>
              <a:t>Resultaat</a:t>
            </a:r>
            <a:r>
              <a:rPr lang="en-US" sz="1800" dirty="0" smtClean="0"/>
              <a:t> </a:t>
            </a:r>
            <a:r>
              <a:rPr lang="en-US" sz="1800" dirty="0" err="1" smtClean="0"/>
              <a:t>moet</a:t>
            </a:r>
            <a:r>
              <a:rPr lang="en-US" sz="1800" dirty="0" smtClean="0"/>
              <a:t> </a:t>
            </a:r>
            <a:r>
              <a:rPr lang="en-US" sz="1800" dirty="0" err="1" smtClean="0"/>
              <a:t>zijn</a:t>
            </a:r>
            <a:r>
              <a:rPr lang="en-US" sz="1800" dirty="0" smtClean="0"/>
              <a:t>: </a:t>
            </a:r>
            <a:r>
              <a:rPr lang="en-US" sz="1800" dirty="0" err="1" smtClean="0"/>
              <a:t>Kom</a:t>
            </a:r>
            <a:r>
              <a:rPr lang="en-US" sz="1800" dirty="0" smtClean="0"/>
              <a:t> met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zinvolle</a:t>
            </a:r>
            <a:r>
              <a:rPr lang="en-US" sz="1800" dirty="0" smtClean="0"/>
              <a:t> review: </a:t>
            </a:r>
            <a:r>
              <a:rPr lang="en-US" sz="1800" dirty="0" err="1" smtClean="0"/>
              <a:t>welk</a:t>
            </a:r>
            <a:r>
              <a:rPr lang="en-US" sz="1800" dirty="0" smtClean="0"/>
              <a:t> </a:t>
            </a:r>
            <a:r>
              <a:rPr lang="en-US" sz="1800" dirty="0" err="1" smtClean="0"/>
              <a:t>gedrag</a:t>
            </a:r>
            <a:r>
              <a:rPr lang="en-US" sz="1800" dirty="0" smtClean="0"/>
              <a:t> is </a:t>
            </a:r>
            <a:r>
              <a:rPr lang="en-US" sz="1800" dirty="0" err="1" smtClean="0"/>
              <a:t>nodig</a:t>
            </a:r>
            <a:r>
              <a:rPr lang="en-US" sz="1800" dirty="0" smtClean="0"/>
              <a:t> van </a:t>
            </a:r>
            <a:r>
              <a:rPr lang="en-US" sz="1800" dirty="0" err="1" smtClean="0"/>
              <a:t>wie</a:t>
            </a:r>
            <a:r>
              <a:rPr lang="en-US" sz="1800" dirty="0" smtClean="0"/>
              <a:t>, hoe </a:t>
            </a:r>
            <a:r>
              <a:rPr lang="en-US" sz="1800" dirty="0" err="1" smtClean="0"/>
              <a:t>bereik</a:t>
            </a:r>
            <a:r>
              <a:rPr lang="en-US" sz="1800" dirty="0" smtClean="0"/>
              <a:t> je </a:t>
            </a:r>
            <a:r>
              <a:rPr lang="en-US" sz="1800" dirty="0" err="1" smtClean="0"/>
              <a:t>dat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Criterium</a:t>
            </a:r>
            <a:r>
              <a:rPr lang="en-US" dirty="0" smtClean="0"/>
              <a:t>-Norm-</a:t>
            </a:r>
            <a:r>
              <a:rPr lang="en-US" dirty="0" err="1" smtClean="0"/>
              <a:t>Meetinstrument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Kwaliteit</a:t>
            </a:r>
            <a:r>
              <a:rPr lang="en-US" dirty="0" smtClean="0"/>
              <a:t> is ALTIJD SMART </a:t>
            </a:r>
            <a:r>
              <a:rPr lang="en-US" dirty="0" err="1" smtClean="0"/>
              <a:t>geformuleerd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Terugblik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begrippen</a:t>
            </a:r>
            <a:r>
              <a:rPr lang="en-US" dirty="0" smtClean="0"/>
              <a:t> plan van </a:t>
            </a:r>
            <a:r>
              <a:rPr lang="en-US" dirty="0" err="1" smtClean="0"/>
              <a:t>aanpak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Hoe </a:t>
            </a:r>
            <a:r>
              <a:rPr lang="en-US" dirty="0" err="1" smtClean="0"/>
              <a:t>teamfrustraties</a:t>
            </a:r>
            <a:r>
              <a:rPr lang="en-US" dirty="0" smtClean="0"/>
              <a:t> te </a:t>
            </a:r>
            <a:r>
              <a:rPr lang="en-US" dirty="0" err="1" smtClean="0"/>
              <a:t>voorkomen</a:t>
            </a:r>
            <a:r>
              <a:rPr lang="en-US" dirty="0" smtClean="0"/>
              <a:t>?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</a:t>
            </a:r>
            <a:r>
              <a:rPr lang="en-US" dirty="0" err="1" smtClean="0"/>
              <a:t>en</a:t>
            </a:r>
            <a:r>
              <a:rPr lang="en-US" dirty="0" smtClean="0"/>
              <a:t> don’t </a:t>
            </a:r>
            <a:r>
              <a:rPr lang="en-US" dirty="0" err="1" smtClean="0"/>
              <a:t>reviewen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geef</a:t>
            </a:r>
            <a:r>
              <a:rPr lang="en-US" dirty="0" smtClean="0"/>
              <a:t> reviewers </a:t>
            </a:r>
            <a:r>
              <a:rPr lang="en-US" dirty="0" err="1" smtClean="0"/>
              <a:t>voorbereidingstijd</a:t>
            </a:r>
            <a:endParaRPr lang="en-US" dirty="0" smtClean="0"/>
          </a:p>
          <a:p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uitspreken</a:t>
            </a:r>
            <a:endParaRPr lang="en-US" dirty="0" smtClean="0"/>
          </a:p>
          <a:p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discussie</a:t>
            </a:r>
            <a:endParaRPr lang="en-US" dirty="0" smtClean="0"/>
          </a:p>
          <a:p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voorzitter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bewaken</a:t>
            </a:r>
            <a:r>
              <a:rPr lang="en-US" dirty="0" smtClean="0"/>
              <a:t>; </a:t>
            </a:r>
            <a:r>
              <a:rPr lang="en-US" dirty="0" err="1" smtClean="0"/>
              <a:t>voorkom</a:t>
            </a:r>
            <a:r>
              <a:rPr lang="en-US" dirty="0" smtClean="0"/>
              <a:t> </a:t>
            </a:r>
            <a:r>
              <a:rPr lang="en-US" dirty="0" err="1" smtClean="0"/>
              <a:t>eindeloze</a:t>
            </a:r>
            <a:r>
              <a:rPr lang="en-US" dirty="0" smtClean="0"/>
              <a:t> </a:t>
            </a:r>
            <a:r>
              <a:rPr lang="en-US" dirty="0" err="1" smtClean="0"/>
              <a:t>discussies</a:t>
            </a:r>
            <a:endParaRPr lang="en-US" dirty="0" smtClean="0"/>
          </a:p>
          <a:p>
            <a:r>
              <a:rPr lang="en-US" dirty="0" smtClean="0"/>
              <a:t>Respect&gt; </a:t>
            </a:r>
            <a:r>
              <a:rPr lang="en-US" dirty="0" err="1" smtClean="0"/>
              <a:t>reviewen</a:t>
            </a:r>
            <a:r>
              <a:rPr lang="en-US" dirty="0" smtClean="0"/>
              <a:t> is </a:t>
            </a:r>
            <a:r>
              <a:rPr lang="en-US" dirty="0" err="1" smtClean="0"/>
              <a:t>helpen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affakkelen</a:t>
            </a:r>
            <a:r>
              <a:rPr lang="en-US" dirty="0" smtClean="0"/>
              <a:t>, je </a:t>
            </a:r>
            <a:r>
              <a:rPr lang="en-US" dirty="0" err="1" smtClean="0"/>
              <a:t>doet</a:t>
            </a:r>
            <a:r>
              <a:rPr lang="en-US" dirty="0" smtClean="0"/>
              <a:t> het </a:t>
            </a:r>
            <a:r>
              <a:rPr lang="en-US" dirty="0" err="1" smtClean="0"/>
              <a:t>samen</a:t>
            </a:r>
            <a:endParaRPr lang="en-US" dirty="0" smtClean="0"/>
          </a:p>
          <a:p>
            <a:r>
              <a:rPr lang="en-US" dirty="0" smtClean="0"/>
              <a:t>Leg je </a:t>
            </a:r>
            <a:r>
              <a:rPr lang="en-US" dirty="0" err="1" smtClean="0"/>
              <a:t>resultaten</a:t>
            </a:r>
            <a:r>
              <a:rPr lang="en-US" dirty="0" smtClean="0"/>
              <a:t> direct vast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</a:t>
            </a:r>
            <a:r>
              <a:rPr lang="en-US" dirty="0" err="1" smtClean="0"/>
              <a:t>codereview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472682" y="2384425"/>
            <a:ext cx="6102660" cy="3952875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/>
              <a:t>duidelijke</a:t>
            </a:r>
            <a:r>
              <a:rPr lang="en-US" dirty="0"/>
              <a:t>, </a:t>
            </a:r>
            <a:r>
              <a:rPr lang="en-US" dirty="0" err="1"/>
              <a:t>éénduidige</a:t>
            </a:r>
            <a:r>
              <a:rPr lang="en-US" dirty="0"/>
              <a:t> code </a:t>
            </a:r>
            <a:r>
              <a:rPr lang="en-US" dirty="0" err="1" smtClean="0"/>
              <a:t>stijl</a:t>
            </a:r>
            <a:r>
              <a:rPr lang="en-US" dirty="0" smtClean="0"/>
              <a:t>&gt;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/>
              <a:t>tool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Elke </a:t>
            </a:r>
            <a:r>
              <a:rPr lang="en-US" dirty="0" err="1"/>
              <a:t>functie</a:t>
            </a:r>
            <a:r>
              <a:rPr lang="en-US" dirty="0"/>
              <a:t> van </a:t>
            </a:r>
            <a:r>
              <a:rPr lang="en-US" dirty="0" err="1"/>
              <a:t>commentaar</a:t>
            </a:r>
            <a:r>
              <a:rPr lang="en-US" dirty="0"/>
              <a:t> </a:t>
            </a:r>
            <a:r>
              <a:rPr lang="en-US" dirty="0" err="1"/>
              <a:t>voorzien</a:t>
            </a:r>
            <a:r>
              <a:rPr lang="en-US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Checken</a:t>
            </a:r>
            <a:r>
              <a:rPr lang="en-US" dirty="0"/>
              <a:t> of het </a:t>
            </a:r>
            <a:r>
              <a:rPr lang="en-US" dirty="0" err="1"/>
              <a:t>overeen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met </a:t>
            </a:r>
            <a:r>
              <a:rPr lang="en-US" dirty="0" err="1"/>
              <a:t>documentatie</a:t>
            </a:r>
            <a:r>
              <a:rPr lang="en-US" dirty="0"/>
              <a:t>. Traceable </a:t>
            </a:r>
            <a:r>
              <a:rPr lang="en-US" dirty="0" err="1"/>
              <a:t>en</a:t>
            </a:r>
            <a:r>
              <a:rPr lang="en-US" dirty="0"/>
              <a:t> tests.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De tools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review. Maar </a:t>
            </a:r>
            <a:r>
              <a:rPr lang="en-US" dirty="0" err="1"/>
              <a:t>kijk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ogen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. </a:t>
            </a:r>
            <a:r>
              <a:rPr lang="en-US" dirty="0" err="1"/>
              <a:t>Lijst</a:t>
            </a:r>
            <a:r>
              <a:rPr lang="en-US" dirty="0"/>
              <a:t> met tools </a:t>
            </a:r>
            <a:r>
              <a:rPr lang="en-US" dirty="0" err="1"/>
              <a:t>en</a:t>
            </a:r>
            <a:r>
              <a:rPr lang="en-US" dirty="0"/>
              <a:t> code </a:t>
            </a:r>
            <a:r>
              <a:rPr lang="en-US" dirty="0" err="1"/>
              <a:t>eisen</a:t>
            </a:r>
            <a:r>
              <a:rPr lang="en-US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</a:t>
            </a:r>
            <a:r>
              <a:rPr lang="en-US" dirty="0" err="1"/>
              <a:t>niet</a:t>
            </a:r>
            <a:r>
              <a:rPr lang="en-US" dirty="0"/>
              <a:t> je </a:t>
            </a:r>
            <a:r>
              <a:rPr lang="en-US" dirty="0" err="1"/>
              <a:t>eigen</a:t>
            </a:r>
            <a:r>
              <a:rPr lang="en-US" dirty="0"/>
              <a:t> code.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reviewen</a:t>
            </a:r>
            <a:r>
              <a:rPr lang="en-US" dirty="0"/>
              <a:t> (want </a:t>
            </a:r>
            <a:r>
              <a:rPr lang="en-US" dirty="0" err="1"/>
              <a:t>dan</a:t>
            </a:r>
            <a:r>
              <a:rPr lang="en-US" dirty="0"/>
              <a:t> ben je </a:t>
            </a:r>
            <a:r>
              <a:rPr lang="en-US" dirty="0" err="1"/>
              <a:t>teveel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kwijt</a:t>
            </a:r>
            <a:r>
              <a:rPr lang="en-US" dirty="0"/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Handige</a:t>
            </a:r>
            <a:r>
              <a:rPr lang="en-US" dirty="0"/>
              <a:t> </a:t>
            </a:r>
            <a:r>
              <a:rPr lang="en-US" dirty="0" err="1"/>
              <a:t>naamgeving</a:t>
            </a:r>
            <a:r>
              <a:rPr lang="en-US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Reserveer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einde</a:t>
            </a:r>
            <a:r>
              <a:rPr lang="en-US" dirty="0"/>
              <a:t> van de dag.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retrospective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Bekijken</a:t>
            </a:r>
            <a:r>
              <a:rPr lang="en-US" dirty="0"/>
              <a:t> of de </a:t>
            </a:r>
            <a:r>
              <a:rPr lang="en-US" dirty="0" err="1"/>
              <a:t>gestelde</a:t>
            </a:r>
            <a:r>
              <a:rPr lang="en-US" dirty="0"/>
              <a:t> </a:t>
            </a:r>
            <a:r>
              <a:rPr lang="en-US" dirty="0" err="1"/>
              <a:t>doelen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Planningsstatistieken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 met de </a:t>
            </a:r>
            <a:r>
              <a:rPr lang="en-US" dirty="0" err="1"/>
              <a:t>verwachte</a:t>
            </a:r>
            <a:r>
              <a:rPr lang="en-US" dirty="0"/>
              <a:t>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 wat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of </a:t>
            </a:r>
            <a:r>
              <a:rPr lang="en-US" dirty="0" err="1"/>
              <a:t>fout</a:t>
            </a:r>
            <a:r>
              <a:rPr lang="en-US" dirty="0"/>
              <a:t> is </a:t>
            </a:r>
            <a:r>
              <a:rPr lang="en-US" dirty="0" err="1"/>
              <a:t>gegaan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wat </a:t>
            </a:r>
            <a:r>
              <a:rPr lang="en-US" dirty="0" err="1"/>
              <a:t>er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kan.</a:t>
            </a:r>
            <a:endParaRPr lang="en-US" dirty="0"/>
          </a:p>
          <a:p>
            <a:pPr lvl="0"/>
            <a:r>
              <a:rPr lang="en-US" dirty="0"/>
              <a:t>Feedback </a:t>
            </a:r>
            <a:r>
              <a:rPr lang="en-US" dirty="0" err="1"/>
              <a:t>geven</a:t>
            </a:r>
            <a:r>
              <a:rPr lang="en-US" dirty="0"/>
              <a:t>.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met </a:t>
            </a:r>
            <a:r>
              <a:rPr lang="en-US" dirty="0" err="1"/>
              <a:t>vingers</a:t>
            </a:r>
            <a:r>
              <a:rPr lang="en-US" dirty="0"/>
              <a:t> </a:t>
            </a:r>
            <a:r>
              <a:rPr lang="en-US" dirty="0" err="1"/>
              <a:t>wijzen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dingen</a:t>
            </a:r>
            <a:r>
              <a:rPr lang="en-US" dirty="0"/>
              <a:t> in de </a:t>
            </a:r>
            <a:r>
              <a:rPr lang="en-US" dirty="0" err="1"/>
              <a:t>vorige</a:t>
            </a:r>
            <a:r>
              <a:rPr lang="en-US" dirty="0"/>
              <a:t> retrospective </a:t>
            </a:r>
            <a:r>
              <a:rPr lang="en-US" dirty="0" err="1"/>
              <a:t>verbeterd</a:t>
            </a:r>
            <a:r>
              <a:rPr lang="en-US" dirty="0" smtClean="0"/>
              <a:t>?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&gt; </a:t>
            </a: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voorbereidinsgdocument</a:t>
            </a:r>
            <a:r>
              <a:rPr lang="en-US" dirty="0" smtClean="0"/>
              <a:t> retrospective met metrics (</a:t>
            </a:r>
            <a:r>
              <a:rPr lang="en-US" dirty="0" err="1" smtClean="0"/>
              <a:t>tzt</a:t>
            </a:r>
            <a:r>
              <a:rPr lang="en-US" dirty="0" smtClean="0"/>
              <a:t> op </a:t>
            </a:r>
            <a:r>
              <a:rPr lang="en-US" dirty="0" err="1" smtClean="0"/>
              <a:t>onderwijsonline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931283"/>
            <a:ext cx="6102660" cy="3952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>
          <a:xfrm>
            <a:off x="1093504" y="663997"/>
            <a:ext cx="8050496" cy="365125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Do’s </a:t>
            </a:r>
            <a:r>
              <a:rPr lang="en-US" sz="1800" b="1" dirty="0" err="1" smtClean="0">
                <a:solidFill>
                  <a:schemeClr val="tx1"/>
                </a:solidFill>
              </a:rPr>
              <a:t>en</a:t>
            </a:r>
            <a:r>
              <a:rPr lang="en-US" sz="1800" b="1" smtClean="0">
                <a:solidFill>
                  <a:schemeClr val="tx1"/>
                </a:solidFill>
              </a:rPr>
              <a:t> don’ts </a:t>
            </a:r>
            <a:r>
              <a:rPr lang="en-US" sz="1800" b="1" dirty="0" err="1" smtClean="0">
                <a:solidFill>
                  <a:schemeClr val="tx1"/>
                </a:solidFill>
              </a:rPr>
              <a:t>voor</a:t>
            </a:r>
            <a:r>
              <a:rPr lang="en-US" sz="1800" b="1" dirty="0" smtClean="0">
                <a:solidFill>
                  <a:schemeClr val="tx1"/>
                </a:solidFill>
              </a:rPr>
              <a:t> het </a:t>
            </a:r>
            <a:r>
              <a:rPr lang="en-US" sz="1800" b="1" dirty="0" err="1" smtClean="0">
                <a:solidFill>
                  <a:schemeClr val="tx1"/>
                </a:solidFill>
              </a:rPr>
              <a:t>voorokmen</a:t>
            </a:r>
            <a:r>
              <a:rPr lang="en-US" sz="1800" b="1" dirty="0" smtClean="0">
                <a:solidFill>
                  <a:schemeClr val="tx1"/>
                </a:solidFill>
              </a:rPr>
              <a:t> van </a:t>
            </a:r>
            <a:r>
              <a:rPr lang="en-US" sz="1800" b="1" dirty="0" err="1" smtClean="0">
                <a:solidFill>
                  <a:schemeClr val="tx1"/>
                </a:solidFill>
              </a:rPr>
              <a:t>teamfrustratie</a:t>
            </a:r>
            <a:r>
              <a:rPr lang="en-US" sz="1800" b="1" dirty="0" smtClean="0">
                <a:solidFill>
                  <a:schemeClr val="tx1"/>
                </a:solidFill>
              </a:rPr>
              <a:t> in het </a:t>
            </a:r>
            <a:r>
              <a:rPr lang="en-US" sz="1800" b="1" dirty="0" err="1" smtClean="0">
                <a:solidFill>
                  <a:schemeClr val="tx1"/>
                </a:solidFill>
              </a:rPr>
              <a:t>IoT</a:t>
            </a:r>
            <a:r>
              <a:rPr lang="en-US" sz="1800" b="1" dirty="0" smtClean="0">
                <a:solidFill>
                  <a:schemeClr val="tx1"/>
                </a:solidFill>
              </a:rPr>
              <a:t> project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54685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pasted1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058"/>
            <a:ext cx="9982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Je </a:t>
            </a:r>
            <a:r>
              <a:rPr lang="en-US" dirty="0" err="1" smtClean="0"/>
              <a:t>weet</a:t>
            </a:r>
            <a:r>
              <a:rPr lang="en-US" dirty="0" smtClean="0"/>
              <a:t> wat de </a:t>
            </a:r>
            <a:r>
              <a:rPr lang="en-US" dirty="0" err="1" smtClean="0"/>
              <a:t>kwaliteit</a:t>
            </a:r>
            <a:r>
              <a:rPr lang="en-US" dirty="0" smtClean="0"/>
              <a:t> van je (</a:t>
            </a:r>
            <a:r>
              <a:rPr lang="en-US" dirty="0" err="1" smtClean="0"/>
              <a:t>tussen</a:t>
            </a:r>
            <a:r>
              <a:rPr lang="en-US" dirty="0" smtClean="0"/>
              <a:t>)</a:t>
            </a:r>
            <a:r>
              <a:rPr lang="en-US" dirty="0" err="1" smtClean="0"/>
              <a:t>producten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en hoe je die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realiseren</a:t>
            </a:r>
            <a:r>
              <a:rPr lang="en-US" dirty="0" smtClean="0"/>
              <a:t> en </a:t>
            </a:r>
            <a:r>
              <a:rPr lang="en-US" dirty="0" err="1" smtClean="0"/>
              <a:t>vaststellen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voor jou kwaliteit 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In het dagelijks spraakgebruik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In </a:t>
            </a:r>
            <a:r>
              <a:rPr lang="nl-NL" dirty="0" err="1" smtClean="0"/>
              <a:t>PvA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nl-NL" dirty="0" smtClean="0"/>
              <a:t>Noem voorbeelden uit je eerdere projecten</a:t>
            </a:r>
          </a:p>
          <a:p>
            <a:pPr marL="514350" indent="-514350">
              <a:buFont typeface="+mj-lt"/>
              <a:buAutoNum type="arabicPeriod" startAt="3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Kwaliteit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/>
              <a:t>Wat</a:t>
            </a:r>
            <a:r>
              <a:rPr lang="en-US" sz="2400" dirty="0" smtClean="0"/>
              <a:t> is </a:t>
            </a:r>
            <a:r>
              <a:rPr lang="en-US" sz="2400" dirty="0" err="1" smtClean="0"/>
              <a:t>kwaliteit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err="1" smtClean="0"/>
              <a:t>dagelijks</a:t>
            </a:r>
            <a:r>
              <a:rPr lang="en-US" sz="2400" dirty="0" smtClean="0"/>
              <a:t> </a:t>
            </a:r>
            <a:r>
              <a:rPr lang="en-US" sz="2400" dirty="0" err="1" smtClean="0"/>
              <a:t>leven</a:t>
            </a:r>
            <a:r>
              <a:rPr lang="en-US" sz="2400" dirty="0" smtClean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err="1" smtClean="0"/>
              <a:t>projectmatig</a:t>
            </a:r>
            <a:r>
              <a:rPr lang="en-US" sz="2400" dirty="0" smtClean="0"/>
              <a:t> </a:t>
            </a:r>
            <a:r>
              <a:rPr lang="en-US" sz="2400" dirty="0" err="1" smtClean="0"/>
              <a:t>werken</a:t>
            </a:r>
            <a:r>
              <a:rPr lang="en-US" sz="2400" dirty="0" smtClean="0"/>
              <a:t> 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 smtClean="0"/>
              <a:t>Voorbeeld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err="1" smtClean="0"/>
              <a:t>Ik</a:t>
            </a:r>
            <a:r>
              <a:rPr lang="en-US" sz="2400" dirty="0" smtClean="0"/>
              <a:t> </a:t>
            </a:r>
            <a:r>
              <a:rPr lang="en-US" sz="2400" dirty="0" err="1" smtClean="0"/>
              <a:t>wil</a:t>
            </a:r>
            <a:r>
              <a:rPr lang="en-US" sz="2400" dirty="0" smtClean="0"/>
              <a:t> </a:t>
            </a:r>
            <a:r>
              <a:rPr lang="en-US" sz="2400" dirty="0" err="1" smtClean="0"/>
              <a:t>groene</a:t>
            </a:r>
            <a:r>
              <a:rPr lang="en-US" sz="2400" dirty="0" smtClean="0"/>
              <a:t> </a:t>
            </a:r>
            <a:r>
              <a:rPr lang="en-US" sz="2400" dirty="0" err="1" smtClean="0"/>
              <a:t>bananen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 err="1" smtClean="0"/>
              <a:t>mijn</a:t>
            </a:r>
            <a:r>
              <a:rPr lang="en-US" sz="2400" dirty="0" smtClean="0"/>
              <a:t> </a:t>
            </a:r>
            <a:r>
              <a:rPr lang="en-US" sz="2400" dirty="0" err="1" smtClean="0"/>
              <a:t>winkelschap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 smtClean="0"/>
              <a:t>Wie</a:t>
            </a:r>
            <a:r>
              <a:rPr lang="en-US" sz="2400" dirty="0" smtClean="0"/>
              <a:t> </a:t>
            </a:r>
            <a:r>
              <a:rPr lang="en-US" sz="2400" dirty="0" err="1" smtClean="0"/>
              <a:t>bepaalt</a:t>
            </a:r>
            <a:r>
              <a:rPr lang="en-US" sz="2400" dirty="0" smtClean="0"/>
              <a:t> </a:t>
            </a:r>
            <a:r>
              <a:rPr lang="en-US" sz="2400" dirty="0" err="1" smtClean="0"/>
              <a:t>kwaliteit</a:t>
            </a:r>
            <a:r>
              <a:rPr lang="en-US" sz="2400" dirty="0" smtClean="0"/>
              <a:t> 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 smtClean="0"/>
              <a:t>Wat</a:t>
            </a:r>
            <a:r>
              <a:rPr lang="en-US" sz="2400" dirty="0" smtClean="0"/>
              <a:t> doe je met </a:t>
            </a:r>
            <a:r>
              <a:rPr lang="en-US" sz="2400" dirty="0" err="1" smtClean="0"/>
              <a:t>kwaliteit</a:t>
            </a:r>
            <a:r>
              <a:rPr lang="en-US" sz="2400" dirty="0" smtClean="0"/>
              <a:t> </a:t>
            </a:r>
            <a:r>
              <a:rPr lang="en-US" sz="2400" dirty="0" err="1" smtClean="0"/>
              <a:t>binnen</a:t>
            </a:r>
            <a:r>
              <a:rPr lang="en-US" sz="2400" dirty="0" smtClean="0"/>
              <a:t> je project 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8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Plan van </a:t>
            </a:r>
            <a:r>
              <a:rPr lang="en-US" dirty="0" err="1" smtClean="0"/>
              <a:t>Aanpak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Voortgangsrapportage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Testrapport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 </a:t>
            </a:r>
            <a:r>
              <a:rPr lang="en-US" dirty="0" err="1" smtClean="0"/>
              <a:t>Marketingcampagne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Databaseontwerp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 van </a:t>
            </a:r>
            <a:r>
              <a:rPr lang="en-US" dirty="0" err="1" smtClean="0"/>
              <a:t>een</a:t>
            </a:r>
            <a:r>
              <a:rPr lang="en-US" dirty="0" smtClean="0"/>
              <a:t>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Portfolioproducten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4794" y="1096887"/>
            <a:ext cx="7804570" cy="650375"/>
          </a:xfrm>
        </p:spPr>
        <p:txBody>
          <a:bodyPr/>
          <a:lstStyle/>
          <a:p>
            <a:r>
              <a:rPr lang="en-US" dirty="0" err="1" smtClean="0"/>
              <a:t>Kwaliteit</a:t>
            </a:r>
            <a:r>
              <a:rPr lang="en-US" dirty="0" smtClean="0"/>
              <a:t> (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toelichting</a:t>
            </a:r>
            <a:r>
              <a:rPr lang="en-US" dirty="0" smtClean="0"/>
              <a:t> op </a:t>
            </a:r>
            <a:r>
              <a:rPr lang="en-US" dirty="0" err="1" smtClean="0"/>
              <a:t>pva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800" b="0" dirty="0"/>
              <a:t>Voor ieder van de beschreven producten definieer je </a:t>
            </a:r>
            <a:r>
              <a:rPr lang="nl-NL" sz="1800" b="0" dirty="0" smtClean="0"/>
              <a:t>vervolgens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b="0" dirty="0" smtClean="0">
                <a:solidFill>
                  <a:srgbClr val="C00000"/>
                </a:solidFill>
              </a:rPr>
              <a:t>meetbare </a:t>
            </a:r>
            <a:r>
              <a:rPr lang="nl-NL" sz="1800" b="0" dirty="0">
                <a:solidFill>
                  <a:srgbClr val="C00000"/>
                </a:solidFill>
              </a:rPr>
              <a:t>kwaliteitseisen</a:t>
            </a:r>
            <a:r>
              <a:rPr lang="nl-NL" sz="1800" b="0" dirty="0"/>
              <a:t>. </a:t>
            </a:r>
            <a:endParaRPr lang="nl-NL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b="0" dirty="0" smtClean="0"/>
              <a:t>Je </a:t>
            </a:r>
            <a:r>
              <a:rPr lang="nl-NL" sz="1800" b="0" dirty="0"/>
              <a:t>bedenkt welke </a:t>
            </a:r>
            <a:r>
              <a:rPr lang="nl-NL" sz="1800" b="0" dirty="0" smtClean="0">
                <a:solidFill>
                  <a:srgbClr val="C00000"/>
                </a:solidFill>
              </a:rPr>
              <a:t>activiteiten</a:t>
            </a:r>
            <a:r>
              <a:rPr lang="nl-NL" sz="1800" b="0" dirty="0" smtClean="0"/>
              <a:t> je </a:t>
            </a:r>
            <a:r>
              <a:rPr lang="nl-NL" sz="1800" b="0" dirty="0"/>
              <a:t>moet doen om de producten volgens die kwaliteitseisen te maken </a:t>
            </a:r>
            <a:endParaRPr lang="nl-NL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b="0" dirty="0" smtClean="0"/>
              <a:t>en </a:t>
            </a:r>
            <a:r>
              <a:rPr lang="nl-NL" sz="1800" b="0" dirty="0"/>
              <a:t>hoe je ervoor zorgt dat die kwaliteit ook </a:t>
            </a:r>
            <a:r>
              <a:rPr lang="nl-NL" sz="1800" b="0" dirty="0">
                <a:solidFill>
                  <a:srgbClr val="C00000"/>
                </a:solidFill>
              </a:rPr>
              <a:t>in </a:t>
            </a:r>
            <a:r>
              <a:rPr lang="nl-NL" sz="1800" b="0" dirty="0" smtClean="0">
                <a:solidFill>
                  <a:srgbClr val="C00000"/>
                </a:solidFill>
              </a:rPr>
              <a:t>het proces </a:t>
            </a:r>
            <a:r>
              <a:rPr lang="nl-NL" sz="1800" b="0" dirty="0">
                <a:solidFill>
                  <a:srgbClr val="C00000"/>
                </a:solidFill>
              </a:rPr>
              <a:t>bewaakt </a:t>
            </a:r>
            <a:r>
              <a:rPr lang="nl-NL" sz="1800" b="0" dirty="0"/>
              <a:t>wordt (proceskwaliteitseisen). Dit breng je onder in een tabel. </a:t>
            </a:r>
          </a:p>
          <a:p>
            <a:endParaRPr lang="en-US" sz="18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613"/>
              </p:ext>
            </p:extLst>
          </p:nvPr>
        </p:nvGraphicFramePr>
        <p:xfrm>
          <a:off x="1064794" y="4872411"/>
          <a:ext cx="75608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72208"/>
                <a:gridCol w="2088232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Productkwali-teitseisen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Activiteiten</a:t>
                      </a:r>
                      <a:r>
                        <a:rPr lang="en-US" dirty="0" smtClean="0"/>
                        <a:t> om te </a:t>
                      </a:r>
                      <a:r>
                        <a:rPr lang="en-US" dirty="0" err="1" smtClean="0"/>
                        <a:t>komen</a:t>
                      </a:r>
                      <a:r>
                        <a:rPr lang="en-US" dirty="0" smtClean="0"/>
                        <a:t> tot het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Proceskwaliteit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Beschrijf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tussen</a:t>
            </a:r>
            <a:r>
              <a:rPr lang="en-US" dirty="0" smtClean="0"/>
              <a:t>)</a:t>
            </a:r>
            <a:r>
              <a:rPr lang="en-US" dirty="0" err="1" smtClean="0"/>
              <a:t>producten</a:t>
            </a:r>
            <a:r>
              <a:rPr lang="en-US" dirty="0" smtClean="0"/>
              <a:t>. </a:t>
            </a:r>
            <a:r>
              <a:rPr lang="en-US" dirty="0" err="1" smtClean="0"/>
              <a:t>Zowel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documentatie</a:t>
            </a:r>
            <a:endParaRPr lang="en-US" dirty="0"/>
          </a:p>
          <a:p>
            <a:pPr lvl="1"/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uiteindelijke</a:t>
            </a:r>
            <a:r>
              <a:rPr lang="en-US" dirty="0"/>
              <a:t> (</a:t>
            </a:r>
            <a:r>
              <a:rPr lang="en-US" dirty="0" err="1" smtClean="0"/>
              <a:t>deel</a:t>
            </a:r>
            <a:r>
              <a:rPr lang="en-US" dirty="0" smtClean="0"/>
              <a:t>)</a:t>
            </a:r>
            <a:r>
              <a:rPr lang="en-US" dirty="0" err="1" smtClean="0"/>
              <a:t>producten</a:t>
            </a:r>
            <a:endParaRPr lang="en-US" dirty="0"/>
          </a:p>
          <a:p>
            <a:pPr lvl="1"/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smtClean="0"/>
              <a:t>school/</a:t>
            </a:r>
            <a:r>
              <a:rPr lang="en-US" dirty="0" err="1" smtClean="0"/>
              <a:t>verantwoording</a:t>
            </a:r>
            <a:r>
              <a:rPr lang="en-US" dirty="0" smtClean="0"/>
              <a:t>/</a:t>
            </a:r>
            <a:r>
              <a:rPr lang="en-US" dirty="0" err="1" smtClean="0"/>
              <a:t>portfolioproducten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Criteria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meetbare</a:t>
            </a:r>
            <a:r>
              <a:rPr lang="en-US" dirty="0" smtClean="0"/>
              <a:t> </a:t>
            </a:r>
            <a:r>
              <a:rPr lang="en-US" dirty="0" err="1" smtClean="0"/>
              <a:t>normen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Meetmethoden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Hoe </a:t>
            </a:r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anneer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je het </a:t>
            </a:r>
            <a:r>
              <a:rPr lang="en-US" dirty="0" err="1" smtClean="0"/>
              <a:t>meten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NB: Hoe </a:t>
            </a:r>
            <a:r>
              <a:rPr lang="en-US" dirty="0" err="1" smtClean="0"/>
              <a:t>eerder</a:t>
            </a:r>
            <a:r>
              <a:rPr lang="en-US" dirty="0" smtClean="0"/>
              <a:t> je meet, hoe minder je </a:t>
            </a:r>
            <a:r>
              <a:rPr lang="en-US" dirty="0" err="1" smtClean="0"/>
              <a:t>hoeft</a:t>
            </a:r>
            <a:r>
              <a:rPr lang="en-US" dirty="0" smtClean="0"/>
              <a:t> te </a:t>
            </a:r>
            <a:r>
              <a:rPr lang="en-US" dirty="0" err="1" smtClean="0"/>
              <a:t>herstellen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B8E768D48CC44F888139222FE6D080" ma:contentTypeVersion="0" ma:contentTypeDescription="Een nieuw document maken." ma:contentTypeScope="" ma:versionID="5f86c87b076a842c6c1594a01c8634f0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32022CD-2D04-426D-8970-66839EEEE2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C819D8-4C60-4551-95BD-1D0A55A52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2223893-93E6-4199-B985-51EFD5637441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Microsoft Office PowerPoint</Application>
  <PresentationFormat>Diavoorstelling (4:3)</PresentationFormat>
  <Paragraphs>221</Paragraphs>
  <Slides>22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 Neue</vt:lpstr>
      <vt:lpstr>Helvetica Neue Light</vt:lpstr>
      <vt:lpstr>Wingdings</vt:lpstr>
      <vt:lpstr>Office Theme</vt:lpstr>
      <vt:lpstr>Plan van Aanpak Kwaliteit</vt:lpstr>
      <vt:lpstr>Terugblik</vt:lpstr>
      <vt:lpstr>PowerPoint-presentatie</vt:lpstr>
      <vt:lpstr>Doel</vt:lpstr>
      <vt:lpstr>Wat is voor jou kwaliteit ?</vt:lpstr>
      <vt:lpstr>Kwaliteit</vt:lpstr>
      <vt:lpstr>Producten, bijvoorbeeld</vt:lpstr>
      <vt:lpstr>Kwaliteit (uit toelichting op pva)</vt:lpstr>
      <vt:lpstr>Beschrijf dus:</vt:lpstr>
      <vt:lpstr>Kwaliteit meten</vt:lpstr>
      <vt:lpstr>Kwaliteit meten</vt:lpstr>
      <vt:lpstr>Insteken voor kwaliteit</vt:lpstr>
      <vt:lpstr>Wanneer is een product goed genoeg?</vt:lpstr>
      <vt:lpstr>Let op (1):</vt:lpstr>
      <vt:lpstr>Let op (2): PRODUCT kwaliteit</vt:lpstr>
      <vt:lpstr>Let op (3): PROCES kwaliteit</vt:lpstr>
      <vt:lpstr>Resultaten (vorige les) </vt:lpstr>
      <vt:lpstr>Opdracht in de les:</vt:lpstr>
      <vt:lpstr>PowerPoint-presentatie</vt:lpstr>
      <vt:lpstr>Do’s en don’t reviewen</vt:lpstr>
      <vt:lpstr>Checklist codereview</vt:lpstr>
      <vt:lpstr>Checklist 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Jacobs Tineke</cp:lastModifiedBy>
  <cp:revision>135</cp:revision>
  <cp:lastPrinted>2016-02-14T15:51:47Z</cp:lastPrinted>
  <dcterms:created xsi:type="dcterms:W3CDTF">2015-09-01T09:54:35Z</dcterms:created>
  <dcterms:modified xsi:type="dcterms:W3CDTF">2016-10-10T14:22:10Z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0x010100FEB8E768D48CC44F888139222FE6D080</vt:lpwstr>
  </property>
</Properties>
</file>