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3"/>
  </p:notesMasterIdLst>
  <p:handoutMasterIdLst>
    <p:handoutMasterId r:id="rId34"/>
  </p:handoutMasterIdLst>
  <p:sldIdLst>
    <p:sldId id="257" r:id="rId5"/>
    <p:sldId id="409" r:id="rId6"/>
    <p:sldId id="412" r:id="rId7"/>
    <p:sldId id="413" r:id="rId8"/>
    <p:sldId id="414" r:id="rId9"/>
    <p:sldId id="415" r:id="rId10"/>
    <p:sldId id="416" r:id="rId11"/>
    <p:sldId id="417" r:id="rId12"/>
    <p:sldId id="376" r:id="rId13"/>
    <p:sldId id="410" r:id="rId14"/>
    <p:sldId id="411" r:id="rId15"/>
    <p:sldId id="408" r:id="rId16"/>
    <p:sldId id="374" r:id="rId17"/>
    <p:sldId id="382" r:id="rId18"/>
    <p:sldId id="394" r:id="rId19"/>
    <p:sldId id="387" r:id="rId20"/>
    <p:sldId id="388" r:id="rId21"/>
    <p:sldId id="406" r:id="rId22"/>
    <p:sldId id="392" r:id="rId23"/>
    <p:sldId id="349" r:id="rId24"/>
    <p:sldId id="352" r:id="rId25"/>
    <p:sldId id="353" r:id="rId26"/>
    <p:sldId id="355" r:id="rId27"/>
    <p:sldId id="357" r:id="rId28"/>
    <p:sldId id="358" r:id="rId29"/>
    <p:sldId id="359" r:id="rId30"/>
    <p:sldId id="360" r:id="rId31"/>
    <p:sldId id="407" r:id="rId32"/>
  </p:sldIdLst>
  <p:sldSz cx="9144000" cy="6858000" type="screen4x3"/>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03">
          <p15:clr>
            <a:srgbClr val="A4A3A4"/>
          </p15:clr>
        </p15:guide>
        <p15:guide id="2" orient="horz" pos="1503">
          <p15:clr>
            <a:srgbClr val="A4A3A4"/>
          </p15:clr>
        </p15:guide>
        <p15:guide id="3" orient="horz" pos="3863">
          <p15:clr>
            <a:srgbClr val="A4A3A4"/>
          </p15:clr>
        </p15:guide>
        <p15:guide id="4" orient="horz" pos="1009">
          <p15:clr>
            <a:srgbClr val="A4A3A4"/>
          </p15:clr>
        </p15:guide>
        <p15:guide id="5" pos="5599">
          <p15:clr>
            <a:srgbClr val="A4A3A4"/>
          </p15:clr>
        </p15:guide>
        <p15:guide id="6" pos="1818">
          <p15:clr>
            <a:srgbClr val="A4A3A4"/>
          </p15:clr>
        </p15:guide>
        <p15:guide id="7" pos="153">
          <p15:clr>
            <a:srgbClr val="A4A3A4"/>
          </p15:clr>
        </p15:guide>
        <p15:guide id="8" pos="16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8657"/>
    <a:srgbClr val="A9976A"/>
    <a:srgbClr val="837752"/>
    <a:srgbClr val="AC9660"/>
    <a:srgbClr val="FFE411"/>
    <a:srgbClr val="FFFFFF"/>
    <a:srgbClr val="FED91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Stijl, gemiddeld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Stijl, gemiddeld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Stijl, gemiddeld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Stijl, gemiddeld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3073" autoAdjust="0"/>
  </p:normalViewPr>
  <p:slideViewPr>
    <p:cSldViewPr snapToGrid="0" snapToObjects="1">
      <p:cViewPr varScale="1">
        <p:scale>
          <a:sx n="69" d="100"/>
          <a:sy n="69" d="100"/>
        </p:scale>
        <p:origin x="1410" y="72"/>
      </p:cViewPr>
      <p:guideLst>
        <p:guide orient="horz" pos="4003"/>
        <p:guide orient="horz" pos="1503"/>
        <p:guide orient="horz" pos="3863"/>
        <p:guide orient="horz" pos="1009"/>
        <p:guide pos="5599"/>
        <p:guide pos="1818"/>
        <p:guide pos="153"/>
        <p:guide pos="167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4" y="0"/>
            <a:ext cx="2945659" cy="496411"/>
          </a:xfrm>
          <a:prstGeom prst="rect">
            <a:avLst/>
          </a:prstGeom>
        </p:spPr>
        <p:txBody>
          <a:bodyPr vert="horz" lIns="91440" tIns="45720" rIns="91440" bIns="45720" rtlCol="0"/>
          <a:lstStyle>
            <a:lvl1pPr algn="r">
              <a:defRPr sz="1200"/>
            </a:lvl1pPr>
          </a:lstStyle>
          <a:p>
            <a:fld id="{1ED7098F-87C7-3046-B8E1-0317C0D8D9C4}" type="datetimeFigureOut">
              <a:rPr lang="en-US" smtClean="0"/>
              <a:pPr/>
              <a:t>10/16/2016</a:t>
            </a:fld>
            <a:endParaRPr lang="en-US"/>
          </a:p>
        </p:txBody>
      </p:sp>
      <p:sp>
        <p:nvSpPr>
          <p:cNvPr id="4" name="Footer Placeholder 3"/>
          <p:cNvSpPr>
            <a:spLocks noGrp="1"/>
          </p:cNvSpPr>
          <p:nvPr>
            <p:ph type="ftr" sz="quarter" idx="2"/>
          </p:nvPr>
        </p:nvSpPr>
        <p:spPr>
          <a:xfrm>
            <a:off x="1"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4" y="9430091"/>
            <a:ext cx="2945659" cy="496411"/>
          </a:xfrm>
          <a:prstGeom prst="rect">
            <a:avLst/>
          </a:prstGeom>
        </p:spPr>
        <p:txBody>
          <a:bodyPr vert="horz" lIns="91440" tIns="45720" rIns="91440" bIns="45720" rtlCol="0" anchor="b"/>
          <a:lstStyle>
            <a:lvl1pPr algn="r">
              <a:defRPr sz="1200"/>
            </a:lvl1pPr>
          </a:lstStyle>
          <a:p>
            <a:fld id="{29E41DC2-B95D-474E-A103-7B49B8540033}" type="slidenum">
              <a:rPr lang="en-US" smtClean="0"/>
              <a:pPr/>
              <a:t>‹nr.›</a:t>
            </a:fld>
            <a:endParaRPr lang="en-US"/>
          </a:p>
        </p:txBody>
      </p:sp>
    </p:spTree>
    <p:extLst>
      <p:ext uri="{BB962C8B-B14F-4D97-AF65-F5344CB8AC3E}">
        <p14:creationId xmlns:p14="http://schemas.microsoft.com/office/powerpoint/2010/main" val="30679252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4" y="0"/>
            <a:ext cx="2945659" cy="496411"/>
          </a:xfrm>
          <a:prstGeom prst="rect">
            <a:avLst/>
          </a:prstGeom>
        </p:spPr>
        <p:txBody>
          <a:bodyPr vert="horz" lIns="91440" tIns="45720" rIns="91440" bIns="45720" rtlCol="0"/>
          <a:lstStyle>
            <a:lvl1pPr algn="r">
              <a:defRPr sz="1200"/>
            </a:lvl1pPr>
          </a:lstStyle>
          <a:p>
            <a:fld id="{A83074A2-D88D-8F43-B619-246CA3905610}" type="datetimeFigureOut">
              <a:rPr lang="en-US" smtClean="0"/>
              <a:pPr/>
              <a:t>10/16/2016</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nl-NL" smtClean="0"/>
              <a:t>Click to edit Master text styles</a:t>
            </a:r>
          </a:p>
          <a:p>
            <a:pPr lvl="1"/>
            <a:r>
              <a:rPr lang="nl-NL" smtClean="0"/>
              <a:t>Second level</a:t>
            </a:r>
          </a:p>
          <a:p>
            <a:pPr lvl="2"/>
            <a:r>
              <a:rPr lang="nl-NL" smtClean="0"/>
              <a:t>Third level</a:t>
            </a:r>
          </a:p>
          <a:p>
            <a:pPr lvl="3"/>
            <a:r>
              <a:rPr lang="nl-NL" smtClean="0"/>
              <a:t>Fourth level</a:t>
            </a:r>
          </a:p>
          <a:p>
            <a:pPr lvl="4"/>
            <a:r>
              <a:rPr lang="nl-NL" smtClean="0"/>
              <a:t>Fifth level</a:t>
            </a:r>
            <a:endParaRPr lang="en-US"/>
          </a:p>
        </p:txBody>
      </p:sp>
      <p:sp>
        <p:nvSpPr>
          <p:cNvPr id="6" name="Footer Placeholder 5"/>
          <p:cNvSpPr>
            <a:spLocks noGrp="1"/>
          </p:cNvSpPr>
          <p:nvPr>
            <p:ph type="ftr" sz="quarter" idx="4"/>
          </p:nvPr>
        </p:nvSpPr>
        <p:spPr>
          <a:xfrm>
            <a:off x="1"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4" y="9430091"/>
            <a:ext cx="2945659" cy="496411"/>
          </a:xfrm>
          <a:prstGeom prst="rect">
            <a:avLst/>
          </a:prstGeom>
        </p:spPr>
        <p:txBody>
          <a:bodyPr vert="horz" lIns="91440" tIns="45720" rIns="91440" bIns="45720" rtlCol="0" anchor="b"/>
          <a:lstStyle>
            <a:lvl1pPr algn="r">
              <a:defRPr sz="1200"/>
            </a:lvl1pPr>
          </a:lstStyle>
          <a:p>
            <a:fld id="{438542CC-6F26-A34B-8E15-4341DD4E0F8B}" type="slidenum">
              <a:rPr lang="en-US" smtClean="0"/>
              <a:pPr/>
              <a:t>‹nr.›</a:t>
            </a:fld>
            <a:endParaRPr lang="en-US"/>
          </a:p>
        </p:txBody>
      </p:sp>
    </p:spTree>
    <p:extLst>
      <p:ext uri="{BB962C8B-B14F-4D97-AF65-F5344CB8AC3E}">
        <p14:creationId xmlns:p14="http://schemas.microsoft.com/office/powerpoint/2010/main" val="365309983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r>
              <a:rPr lang="en-US" dirty="0" smtClean="0"/>
              <a:t>RW </a:t>
            </a:r>
            <a:r>
              <a:rPr lang="en-US" dirty="0" err="1" smtClean="0"/>
              <a:t>goed</a:t>
            </a:r>
            <a:r>
              <a:rPr lang="en-US" dirty="0" smtClean="0"/>
              <a:t> /</a:t>
            </a:r>
            <a:r>
              <a:rPr lang="en-US" dirty="0" err="1" smtClean="0"/>
              <a:t>beter</a:t>
            </a:r>
            <a:r>
              <a:rPr lang="en-US" dirty="0" smtClean="0"/>
              <a:t> </a:t>
            </a:r>
            <a:r>
              <a:rPr lang="en-US" dirty="0" err="1" smtClean="0"/>
              <a:t>toegevoegd</a:t>
            </a:r>
            <a:r>
              <a:rPr lang="en-US" dirty="0" smtClean="0"/>
              <a:t>?</a:t>
            </a:r>
            <a:endParaRPr lang="en-US" dirty="0"/>
          </a:p>
        </p:txBody>
      </p:sp>
      <p:sp>
        <p:nvSpPr>
          <p:cNvPr id="4" name="Tijdelijke aanduiding voor dianummer 3"/>
          <p:cNvSpPr>
            <a:spLocks noGrp="1"/>
          </p:cNvSpPr>
          <p:nvPr>
            <p:ph type="sldNum" sz="quarter" idx="10"/>
          </p:nvPr>
        </p:nvSpPr>
        <p:spPr/>
        <p:txBody>
          <a:bodyPr/>
          <a:lstStyle/>
          <a:p>
            <a:pPr>
              <a:defRPr/>
            </a:pPr>
            <a:fld id="{6336565F-CDFD-4577-8348-BA0649108414}" type="slidenum">
              <a:rPr lang="nl-NL" smtClean="0"/>
              <a:pPr>
                <a:defRPr/>
              </a:pPr>
              <a:t>20</a:t>
            </a:fld>
            <a:endParaRPr lang="nl-NL"/>
          </a:p>
        </p:txBody>
      </p:sp>
    </p:spTree>
    <p:extLst>
      <p:ext uri="{BB962C8B-B14F-4D97-AF65-F5344CB8AC3E}">
        <p14:creationId xmlns:p14="http://schemas.microsoft.com/office/powerpoint/2010/main" val="1873242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noProof="0" dirty="0" smtClean="0"/>
              <a:t>Vertel erbij dat als de individuele feedback tweemaal negatief</a:t>
            </a:r>
            <a:r>
              <a:rPr lang="nl-NL" baseline="0" noProof="0" dirty="0" smtClean="0"/>
              <a:t> is, dit kan betekenen dat je uit de groep wordt verwijderd. Hiervoor is een procedure, die strikt moet worden gevolgd. Zie het boekje Projectonderwijs bij ICA (zorg dat dit ook bij de projectdocumenten staat als het project start).</a:t>
            </a:r>
          </a:p>
          <a:p>
            <a:r>
              <a:rPr lang="nl-NL" baseline="0" noProof="0" dirty="0" smtClean="0"/>
              <a:t>Benadruk het belang van eerlijkheid bij het geven van feedback. Valkuil is dat studenten conflict mijdend zijn en om maar geen gedoe te krijgen niet helemaal eerlijk zijn in hun feedback. Daar heeft de student uiteindelijk zichzelf mee en ontneemt tevens de ander de mogelijkheid te leren en zichzelf te verbeteren.</a:t>
            </a:r>
          </a:p>
          <a:p>
            <a:endParaRPr lang="nl-NL" baseline="0" noProof="0" dirty="0" smtClean="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pPr/>
              <a:t>21</a:t>
            </a:fld>
            <a:endParaRPr lang="nl-NL"/>
          </a:p>
        </p:txBody>
      </p:sp>
    </p:spTree>
    <p:extLst>
      <p:ext uri="{BB962C8B-B14F-4D97-AF65-F5344CB8AC3E}">
        <p14:creationId xmlns:p14="http://schemas.microsoft.com/office/powerpoint/2010/main" val="374451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noProof="0" dirty="0" smtClean="0"/>
              <a:t>Anders gezegd: als je iemand</a:t>
            </a:r>
            <a:r>
              <a:rPr lang="nl-NL" baseline="0" noProof="0" dirty="0" smtClean="0"/>
              <a:t> de eerste keer geen min geeft is de kans dat hij het groepje gaat verlaten - ook als het ongewenste gedrag aanhoudt - niet groot.</a:t>
            </a:r>
          </a:p>
          <a:p>
            <a:r>
              <a:rPr lang="nl-NL" baseline="0" noProof="0" dirty="0" smtClean="0"/>
              <a:t>Twijfels uitspreken is dus eerlijker en effectiever dan die voor je houden!</a:t>
            </a:r>
            <a:endParaRPr lang="nl-NL" noProof="0"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pPr/>
              <a:t>22</a:t>
            </a:fld>
            <a:endParaRPr lang="nl-NL"/>
          </a:p>
        </p:txBody>
      </p:sp>
    </p:spTree>
    <p:extLst>
      <p:ext uri="{BB962C8B-B14F-4D97-AF65-F5344CB8AC3E}">
        <p14:creationId xmlns:p14="http://schemas.microsoft.com/office/powerpoint/2010/main" val="2585375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RW: </a:t>
            </a:r>
          </a:p>
          <a:p>
            <a:r>
              <a:rPr lang="nl-NL" dirty="0" smtClean="0"/>
              <a:t>Oppoppen/verschijnen</a:t>
            </a:r>
            <a:r>
              <a:rPr lang="nl-NL" baseline="0" dirty="0" smtClean="0"/>
              <a:t> bij klikken</a:t>
            </a:r>
            <a:endParaRPr lang="nl-NL" dirty="0" smtClean="0"/>
          </a:p>
          <a:p>
            <a:r>
              <a:rPr lang="nl-NL" dirty="0" smtClean="0"/>
              <a:t>en samenwerking toegevoegd</a:t>
            </a:r>
          </a:p>
          <a:p>
            <a:r>
              <a:rPr lang="nl-NL" dirty="0" smtClean="0"/>
              <a:t>En</a:t>
            </a:r>
            <a:r>
              <a:rPr lang="nl-NL" baseline="0" dirty="0" smtClean="0"/>
              <a:t> ieders kwaliteiten / ontwikkelpunten bekend en benut </a:t>
            </a:r>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pPr/>
              <a:t>23</a:t>
            </a:fld>
            <a:endParaRPr lang="nl-NL"/>
          </a:p>
        </p:txBody>
      </p:sp>
    </p:spTree>
    <p:extLst>
      <p:ext uri="{BB962C8B-B14F-4D97-AF65-F5344CB8AC3E}">
        <p14:creationId xmlns:p14="http://schemas.microsoft.com/office/powerpoint/2010/main" val="2308810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noProof="0" dirty="0" smtClean="0"/>
              <a:t>RW toegevoegd</a:t>
            </a:r>
            <a:endParaRPr lang="nl-NL" noProof="0"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pPr/>
              <a:t>24</a:t>
            </a:fld>
            <a:endParaRPr lang="nl-NL"/>
          </a:p>
        </p:txBody>
      </p:sp>
    </p:spTree>
    <p:extLst>
      <p:ext uri="{BB962C8B-B14F-4D97-AF65-F5344CB8AC3E}">
        <p14:creationId xmlns:p14="http://schemas.microsoft.com/office/powerpoint/2010/main" val="288375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noProof="0" dirty="0" smtClean="0"/>
              <a:t>Ambities:</a:t>
            </a:r>
            <a:r>
              <a:rPr lang="nl-NL" baseline="0" noProof="0" dirty="0" smtClean="0"/>
              <a:t> als een team bestaat uit mensen de voor een 9 gaan en mensen die een 6 genoeg vinden en je weet dit niet van elkaar: dat gaat voor problemen zorgen….. </a:t>
            </a:r>
            <a:r>
              <a:rPr lang="nl-NL" baseline="0" noProof="0" dirty="0" smtClean="0">
                <a:sym typeface="Wingdings" panose="05000000000000000000" pitchFamily="2" charset="2"/>
              </a:rPr>
              <a:t> Uitwisselen dus!</a:t>
            </a:r>
            <a:endParaRPr lang="nl-NL" noProof="0"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pPr/>
              <a:t>25</a:t>
            </a:fld>
            <a:endParaRPr lang="nl-NL"/>
          </a:p>
        </p:txBody>
      </p:sp>
    </p:spTree>
    <p:extLst>
      <p:ext uri="{BB962C8B-B14F-4D97-AF65-F5344CB8AC3E}">
        <p14:creationId xmlns:p14="http://schemas.microsoft.com/office/powerpoint/2010/main" val="1762229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1" noProof="0" dirty="0" smtClean="0"/>
              <a:t>RW: afspraken opsommingstekens gezet</a:t>
            </a:r>
          </a:p>
          <a:p>
            <a:endParaRPr lang="nl-NL" b="1" noProof="0" dirty="0" smtClean="0"/>
          </a:p>
          <a:p>
            <a:endParaRPr lang="nl-NL" b="1" noProof="0" dirty="0" smtClean="0"/>
          </a:p>
          <a:p>
            <a:endParaRPr lang="nl-NL" b="1" noProof="0" dirty="0" smtClean="0"/>
          </a:p>
          <a:p>
            <a:r>
              <a:rPr lang="nl-NL" b="1" noProof="0" dirty="0" smtClean="0"/>
              <a:t>Taken en rollen</a:t>
            </a:r>
            <a:r>
              <a:rPr lang="nl-NL" noProof="0" dirty="0" smtClean="0"/>
              <a:t>,</a:t>
            </a:r>
            <a:r>
              <a:rPr lang="nl-NL" baseline="0" noProof="0" dirty="0" smtClean="0"/>
              <a:t> in elk geval</a:t>
            </a:r>
            <a:r>
              <a:rPr lang="nl-NL" noProof="0" dirty="0" smtClean="0"/>
              <a:t>:</a:t>
            </a:r>
          </a:p>
          <a:p>
            <a:pPr marL="171450" indent="-171450">
              <a:buFontTx/>
              <a:buChar char="-"/>
            </a:pPr>
            <a:r>
              <a:rPr lang="nl-NL" noProof="0" dirty="0" smtClean="0"/>
              <a:t>verdeel de rollen</a:t>
            </a:r>
            <a:r>
              <a:rPr lang="nl-NL" baseline="0" noProof="0" dirty="0" smtClean="0"/>
              <a:t> van </a:t>
            </a:r>
            <a:r>
              <a:rPr lang="nl-NL" noProof="0" dirty="0" smtClean="0"/>
              <a:t>voorzitter,</a:t>
            </a:r>
            <a:r>
              <a:rPr lang="nl-NL" baseline="0" noProof="0" dirty="0" smtClean="0"/>
              <a:t> notulist  en </a:t>
            </a:r>
            <a:r>
              <a:rPr lang="nl-NL" baseline="0" noProof="0" dirty="0" err="1" smtClean="0"/>
              <a:t>sidekick</a:t>
            </a:r>
            <a:r>
              <a:rPr lang="nl-NL" baseline="0" noProof="0" dirty="0" smtClean="0"/>
              <a:t> en zorg dat dit vóór ieder overleg is gedaan. Laat deze rollen rouleren.</a:t>
            </a:r>
          </a:p>
          <a:p>
            <a:pPr marL="171450" indent="-171450">
              <a:buFontTx/>
              <a:buChar char="-"/>
            </a:pPr>
            <a:r>
              <a:rPr lang="nl-NL" baseline="0" noProof="0" dirty="0" smtClean="0"/>
              <a:t>contactpersoon voor de opdrachtgever: het is handig als dat een vaste persoon is.</a:t>
            </a:r>
          </a:p>
          <a:p>
            <a:pPr marL="171450" indent="-171450">
              <a:buFontTx/>
              <a:buChar char="-"/>
            </a:pPr>
            <a:r>
              <a:rPr lang="nl-NL" baseline="0" noProof="0" dirty="0" smtClean="0"/>
              <a:t>wie is wanneer eindverantwoordelijke voor het planbord? Wie voor de voortgangsrapportages?</a:t>
            </a:r>
            <a:endParaRPr lang="nl-NL" noProof="0" dirty="0" smtClean="0"/>
          </a:p>
          <a:p>
            <a:endParaRPr lang="nl-NL" noProof="0" dirty="0" smtClean="0"/>
          </a:p>
          <a:p>
            <a:r>
              <a:rPr lang="nl-NL" b="1" noProof="0" dirty="0" err="1" smtClean="0"/>
              <a:t>Tooling</a:t>
            </a:r>
            <a:r>
              <a:rPr lang="nl-NL" noProof="0" dirty="0" smtClean="0"/>
              <a:t>:</a:t>
            </a:r>
          </a:p>
          <a:p>
            <a:r>
              <a:rPr lang="nl-NL" noProof="0" dirty="0" smtClean="0"/>
              <a:t>Afspraken over </a:t>
            </a:r>
            <a:r>
              <a:rPr lang="nl-NL" noProof="0" dirty="0" err="1" smtClean="0"/>
              <a:t>tooling</a:t>
            </a:r>
            <a:r>
              <a:rPr lang="nl-NL" baseline="0" noProof="0" dirty="0" smtClean="0"/>
              <a:t> zijn bijvoorbeeld: </a:t>
            </a:r>
            <a:br>
              <a:rPr lang="nl-NL" baseline="0" noProof="0" dirty="0" smtClean="0"/>
            </a:br>
            <a:r>
              <a:rPr lang="nl-NL" baseline="0" noProof="0" dirty="0" smtClean="0"/>
              <a:t>Werk je met een digitaal planbord? Zo ja: welk? Zo nee, hoe dan? </a:t>
            </a:r>
          </a:p>
          <a:p>
            <a:r>
              <a:rPr lang="nl-NL" baseline="0" noProof="0" dirty="0" smtClean="0"/>
              <a:t>Maar ook welke (andere) tools zijn nodig om de opdracht te realiseren? Heeft iedereen die tot zijn beschikking, kan iedereen ermee werken?</a:t>
            </a:r>
          </a:p>
          <a:p>
            <a:endParaRPr lang="nl-NL" baseline="0" noProof="0" dirty="0" smtClean="0"/>
          </a:p>
          <a:p>
            <a:r>
              <a:rPr lang="nl-NL" b="1" baseline="0" noProof="0" dirty="0" smtClean="0"/>
              <a:t>Kwaliteit</a:t>
            </a:r>
            <a:r>
              <a:rPr lang="nl-NL" baseline="0" noProof="0" dirty="0" smtClean="0"/>
              <a:t>: dit is gekoppeld aan proceskwaliteit (zie eerdere les) en heeft ook te maken met het eerder in de PSU overeengekomen ambitieniveau. Denk hierbij aan frequentie van het reviewen van elkaars werk, de mate waarin wordt getest, afspraken over versiebeheer, e.d.</a:t>
            </a:r>
            <a:endParaRPr lang="nl-NL" noProof="0"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pPr/>
              <a:t>26</a:t>
            </a:fld>
            <a:endParaRPr lang="nl-NL"/>
          </a:p>
        </p:txBody>
      </p:sp>
    </p:spTree>
    <p:extLst>
      <p:ext uri="{BB962C8B-B14F-4D97-AF65-F5344CB8AC3E}">
        <p14:creationId xmlns:p14="http://schemas.microsoft.com/office/powerpoint/2010/main" val="204361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pPr/>
              <a:t>27</a:t>
            </a:fld>
            <a:endParaRPr lang="nl-NL"/>
          </a:p>
        </p:txBody>
      </p:sp>
    </p:spTree>
    <p:extLst>
      <p:ext uri="{BB962C8B-B14F-4D97-AF65-F5344CB8AC3E}">
        <p14:creationId xmlns:p14="http://schemas.microsoft.com/office/powerpoint/2010/main" val="1555639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0" hasCustomPrompt="1"/>
          </p:nvPr>
        </p:nvSpPr>
        <p:spPr>
          <a:xfrm>
            <a:off x="0" y="863600"/>
            <a:ext cx="9144000" cy="5994400"/>
          </a:xfrm>
        </p:spPr>
        <p:txBody>
          <a:bodyPr anchor="t" anchorCtr="1"/>
          <a:lstStyle/>
          <a:p>
            <a:r>
              <a:rPr lang="nl-NL" dirty="0" smtClean="0"/>
              <a:t>afbeelding toevoegen (optioneel)</a:t>
            </a:r>
            <a:endParaRPr lang="nl-NL" dirty="0"/>
          </a:p>
        </p:txBody>
      </p:sp>
      <p:sp>
        <p:nvSpPr>
          <p:cNvPr id="10" name="Rechthoek 9"/>
          <p:cNvSpPr/>
          <p:nvPr userDrawn="1"/>
        </p:nvSpPr>
        <p:spPr>
          <a:xfrm>
            <a:off x="2766703" y="2844800"/>
            <a:ext cx="6377297" cy="2032000"/>
          </a:xfrm>
          <a:prstGeom prst="rect">
            <a:avLst/>
          </a:prstGeom>
          <a:solidFill>
            <a:srgbClr val="98865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6" name="Title Placeholder 1"/>
          <p:cNvSpPr>
            <a:spLocks noGrp="1"/>
          </p:cNvSpPr>
          <p:nvPr>
            <p:ph type="title" hasCustomPrompt="1"/>
          </p:nvPr>
        </p:nvSpPr>
        <p:spPr>
          <a:xfrm>
            <a:off x="2766704" y="3420987"/>
            <a:ext cx="610266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smtClean="0"/>
              <a:t>titel in kleine letters</a:t>
            </a:r>
            <a:endParaRPr lang="en-US" dirty="0"/>
          </a:p>
        </p:txBody>
      </p:sp>
      <p:sp>
        <p:nvSpPr>
          <p:cNvPr id="17" name="Content Placeholder 2"/>
          <p:cNvSpPr>
            <a:spLocks noGrp="1"/>
          </p:cNvSpPr>
          <p:nvPr>
            <p:ph idx="16" hasCustomPrompt="1"/>
          </p:nvPr>
        </p:nvSpPr>
        <p:spPr>
          <a:xfrm>
            <a:off x="2766705" y="3984455"/>
            <a:ext cx="6102660" cy="393744"/>
          </a:xfrm>
        </p:spPr>
        <p:txBody>
          <a:bodyPr/>
          <a:lstStyle>
            <a:lvl1pPr marL="0" indent="0">
              <a:buFont typeface="Arial"/>
              <a:buNone/>
              <a:defRPr b="0" i="0">
                <a:solidFill>
                  <a:schemeClr val="bg1"/>
                </a:solidFill>
                <a:latin typeface="Helvetica Neue"/>
                <a:cs typeface="Helvetica Neue"/>
              </a:defRPr>
            </a:lvl1pPr>
          </a:lstStyle>
          <a:p>
            <a:r>
              <a:rPr lang="nl-NL" dirty="0" smtClean="0"/>
              <a:t>titel in kleine letters</a:t>
            </a:r>
            <a:endParaRPr lang="en-US" dirty="0"/>
          </a:p>
        </p:txBody>
      </p:sp>
    </p:spTree>
    <p:extLst>
      <p:ext uri="{BB962C8B-B14F-4D97-AF65-F5344CB8AC3E}">
        <p14:creationId xmlns:p14="http://schemas.microsoft.com/office/powerpoint/2010/main" val="2452051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766703" y="1096887"/>
            <a:ext cx="610266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smtClean="0"/>
              <a:t>titel in kleine letters</a:t>
            </a:r>
            <a:endParaRPr lang="en-US" dirty="0"/>
          </a:p>
        </p:txBody>
      </p:sp>
      <p:sp>
        <p:nvSpPr>
          <p:cNvPr id="9" name="Content Placeholder 2"/>
          <p:cNvSpPr>
            <a:spLocks noGrp="1"/>
          </p:cNvSpPr>
          <p:nvPr>
            <p:ph idx="13" hasCustomPrompt="1"/>
          </p:nvPr>
        </p:nvSpPr>
        <p:spPr>
          <a:xfrm>
            <a:off x="2766703" y="2384425"/>
            <a:ext cx="6102660" cy="3952875"/>
          </a:xfrm>
        </p:spPr>
        <p:txBody>
          <a:bodyPr/>
          <a:lstStyle>
            <a:lvl1pPr marL="0" indent="0">
              <a:buFontTx/>
              <a:buNone/>
              <a:defRPr b="1" i="0" baseline="0">
                <a:latin typeface="Helvetica Neue"/>
                <a:cs typeface="Helvetica Neue"/>
              </a:defRPr>
            </a:lvl1pPr>
          </a:lstStyle>
          <a:p>
            <a:r>
              <a:rPr lang="nl-NL" dirty="0" smtClean="0"/>
              <a:t>Gebruik deze gehele 2/3-kolom voor de belangrijke gegevens of afbeeldingen.</a:t>
            </a:r>
          </a:p>
          <a:p>
            <a:endParaRPr lang="nl-NL" dirty="0" smtClean="0"/>
          </a:p>
          <a:p>
            <a:pPr marL="342900" indent="-342900">
              <a:buFont typeface="Arial"/>
              <a:buChar char="•"/>
            </a:pPr>
            <a:r>
              <a:rPr lang="nl-NL" dirty="0" smtClean="0"/>
              <a:t>of </a:t>
            </a:r>
            <a:r>
              <a:rPr lang="nl-NL" dirty="0" err="1" smtClean="0"/>
              <a:t>bullets</a:t>
            </a:r>
            <a:endParaRPr lang="nl-NL" dirty="0" smtClean="0"/>
          </a:p>
          <a:p>
            <a:pPr marL="342900" indent="-342900">
              <a:buFont typeface="Arial"/>
              <a:buChar char="•"/>
            </a:pPr>
            <a:r>
              <a:rPr lang="nl-NL" dirty="0" smtClean="0"/>
              <a:t>en nog meer </a:t>
            </a:r>
            <a:r>
              <a:rPr lang="nl-NL" dirty="0" err="1" smtClean="0"/>
              <a:t>bullets</a:t>
            </a:r>
            <a:endParaRPr lang="nl-NL" dirty="0" smtClean="0"/>
          </a:p>
          <a:p>
            <a:pPr marL="342900" indent="-342900">
              <a:buFont typeface="Arial"/>
              <a:buChar char="•"/>
            </a:pPr>
            <a:r>
              <a:rPr lang="nl-NL" dirty="0" smtClean="0"/>
              <a:t>einde</a:t>
            </a:r>
          </a:p>
        </p:txBody>
      </p:sp>
      <p:sp>
        <p:nvSpPr>
          <p:cNvPr id="16" name="Content Placeholder 2"/>
          <p:cNvSpPr>
            <a:spLocks noGrp="1"/>
          </p:cNvSpPr>
          <p:nvPr>
            <p:ph idx="16" hasCustomPrompt="1"/>
          </p:nvPr>
        </p:nvSpPr>
        <p:spPr>
          <a:xfrm>
            <a:off x="2766704" y="1660355"/>
            <a:ext cx="6102660" cy="393744"/>
          </a:xfrm>
        </p:spPr>
        <p:txBody>
          <a:bodyPr/>
          <a:lstStyle>
            <a:lvl1pPr marL="0" indent="0">
              <a:buFont typeface="Arial"/>
              <a:buNone/>
              <a:defRPr b="0" i="0">
                <a:latin typeface="Helvetica Neue"/>
                <a:cs typeface="Helvetica Neue"/>
              </a:defRPr>
            </a:lvl1pPr>
          </a:lstStyle>
          <a:p>
            <a:r>
              <a:rPr lang="nl-NL" dirty="0" smtClean="0"/>
              <a:t>titel in kleine letters</a:t>
            </a:r>
            <a:endParaRPr lang="en-US" dirty="0"/>
          </a:p>
        </p:txBody>
      </p:sp>
      <p:sp>
        <p:nvSpPr>
          <p:cNvPr id="8" name="Content Placeholder 2"/>
          <p:cNvSpPr>
            <a:spLocks noGrp="1"/>
          </p:cNvSpPr>
          <p:nvPr>
            <p:ph idx="17" hasCustomPrompt="1"/>
          </p:nvPr>
        </p:nvSpPr>
        <p:spPr>
          <a:xfrm>
            <a:off x="2766703" y="381569"/>
            <a:ext cx="6102659" cy="365125"/>
          </a:xfrm>
        </p:spPr>
        <p:txBody>
          <a:bodyPr>
            <a:normAutofit/>
          </a:bodyPr>
          <a:lstStyle>
            <a:lvl1pPr marL="0" indent="0" algn="r">
              <a:buFont typeface="Arial"/>
              <a:buNone/>
              <a:defRPr sz="1200" b="0" i="0">
                <a:solidFill>
                  <a:schemeClr val="bg1"/>
                </a:solidFill>
                <a:latin typeface="Helvetica Neue"/>
                <a:cs typeface="Helvetica Neue"/>
              </a:defRPr>
            </a:lvl1pPr>
          </a:lstStyle>
          <a:p>
            <a:fld id="{C39CD6CD-D22F-ED4D-A51C-BA6EDB5BCAE0}" type="slidenum">
              <a:rPr lang="en-US" smtClean="0"/>
              <a:pPr/>
              <a:t>‹nr.›</a:t>
            </a:fld>
            <a:r>
              <a:rPr lang="en-US" dirty="0" smtClean="0"/>
              <a:t> van </a:t>
            </a:r>
            <a:endParaRPr lang="en-US" dirty="0"/>
          </a:p>
        </p:txBody>
      </p:sp>
      <p:sp>
        <p:nvSpPr>
          <p:cNvPr id="13" name="Content Placeholder 2"/>
          <p:cNvSpPr>
            <a:spLocks noGrp="1"/>
          </p:cNvSpPr>
          <p:nvPr>
            <p:ph idx="19" hasCustomPrompt="1"/>
          </p:nvPr>
        </p:nvSpPr>
        <p:spPr>
          <a:xfrm>
            <a:off x="145143" y="2384425"/>
            <a:ext cx="2458357" cy="3952875"/>
          </a:xfrm>
        </p:spPr>
        <p:txBody>
          <a:bodyPr>
            <a:normAutofit/>
          </a:bodyPr>
          <a:lstStyle>
            <a:lvl1pPr marL="0" indent="0">
              <a:buFont typeface="Arial"/>
              <a:buNone/>
              <a:defRPr sz="1400" b="0" i="0">
                <a:solidFill>
                  <a:schemeClr val="bg1">
                    <a:lumMod val="65000"/>
                  </a:schemeClr>
                </a:solidFill>
                <a:latin typeface="Helvetica Neue"/>
                <a:cs typeface="Helvetica Neue"/>
              </a:defRPr>
            </a:lvl1pPr>
          </a:lstStyle>
          <a:p>
            <a:r>
              <a:rPr lang="nl-NL" dirty="0" smtClean="0"/>
              <a:t>Eventuele aantekeningen, verduidelijkingen of bronvermelding komen in deze 1/3-kolom.</a:t>
            </a:r>
          </a:p>
          <a:p>
            <a:endParaRPr lang="nl-NL" dirty="0" smtClean="0"/>
          </a:p>
          <a:p>
            <a:r>
              <a:rPr lang="nl-NL" dirty="0" smtClean="0"/>
              <a:t>hallo</a:t>
            </a:r>
          </a:p>
          <a:p>
            <a:endParaRPr lang="en-US" dirty="0"/>
          </a:p>
        </p:txBody>
      </p:sp>
    </p:spTree>
    <p:extLst>
      <p:ext uri="{BB962C8B-B14F-4D97-AF65-F5344CB8AC3E}">
        <p14:creationId xmlns:p14="http://schemas.microsoft.com/office/powerpoint/2010/main" val="12450405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cSld name="Titel en object">
    <p:bg>
      <p:bgPr>
        <a:solidFill>
          <a:srgbClr val="FFFFFF"/>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40000" y="900000"/>
            <a:ext cx="7127190" cy="504701"/>
          </a:xfrm>
        </p:spPr>
        <p:txBody>
          <a:bodyPr/>
          <a:lstStyle>
            <a:lvl1pPr>
              <a:defRPr baseline="0">
                <a:solidFill>
                  <a:srgbClr val="E11837"/>
                </a:solidFill>
              </a:defRPr>
            </a:lvl1pPr>
          </a:lstStyle>
          <a:p>
            <a:r>
              <a:rPr lang="en-US" smtClean="0"/>
              <a:t>Klik om een titel te maken</a:t>
            </a:r>
            <a:endParaRPr lang="nl-NL"/>
          </a:p>
        </p:txBody>
      </p:sp>
      <p:sp>
        <p:nvSpPr>
          <p:cNvPr id="3" name="Tijdelijke aanduiding voor inhoud 2"/>
          <p:cNvSpPr>
            <a:spLocks noGrp="1"/>
          </p:cNvSpPr>
          <p:nvPr>
            <p:ph idx="1" hasCustomPrompt="1"/>
          </p:nvPr>
        </p:nvSpPr>
        <p:spPr>
          <a:xfrm>
            <a:off x="1440000" y="1620000"/>
            <a:ext cx="7110789" cy="3744215"/>
          </a:xfrm>
        </p:spPr>
        <p:txBody>
          <a:bodyPr/>
          <a:lstStyle>
            <a:lvl1pPr marL="355600" indent="-355600">
              <a:defRPr sz="2800">
                <a:latin typeface="Arial" pitchFamily="34" charset="0"/>
                <a:cs typeface="Arial" pitchFamily="34" charset="0"/>
              </a:defRPr>
            </a:lvl1pPr>
            <a:lvl2pPr marL="712788" indent="-357188">
              <a:defRPr sz="2400" b="0"/>
            </a:lvl2pPr>
            <a:lvl3pPr marL="985838" indent="-273050">
              <a:defRPr sz="2000" b="0"/>
            </a:lvl3pPr>
            <a:lvl4pPr marL="1341438" indent="-260350">
              <a:defRPr/>
            </a:lvl4pPr>
            <a:lvl5pPr marL="1614488" indent="-273050">
              <a:defRPr/>
            </a:lvl5pPr>
          </a:lstStyle>
          <a:p>
            <a:pPr lvl="0"/>
            <a:r>
              <a:rPr lang="en-US" smtClean="0"/>
              <a:t>Klik om tekst toe te voegen</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voettekst 3"/>
          <p:cNvSpPr>
            <a:spLocks noGrp="1"/>
          </p:cNvSpPr>
          <p:nvPr>
            <p:ph type="ftr" sz="quarter" idx="10"/>
          </p:nvPr>
        </p:nvSpPr>
        <p:spPr>
          <a:xfrm>
            <a:off x="2001662" y="6360100"/>
            <a:ext cx="2895600" cy="337581"/>
          </a:xfrm>
          <a:prstGeom prst="rect">
            <a:avLst/>
          </a:prstGeom>
        </p:spPr>
        <p:txBody>
          <a:bodyPr/>
          <a:lstStyle>
            <a:lvl1pPr algn="l">
              <a:defRPr sz="1000">
                <a:latin typeface="Arial" pitchFamily="34" charset="0"/>
                <a:cs typeface="Arial" pitchFamily="34" charset="0"/>
              </a:defRPr>
            </a:lvl1pPr>
          </a:lstStyle>
          <a:p>
            <a:endParaRPr lang="nl-NL"/>
          </a:p>
        </p:txBody>
      </p:sp>
      <p:sp>
        <p:nvSpPr>
          <p:cNvPr id="5" name="Tijdelijke aanduiding voor dianummer 4"/>
          <p:cNvSpPr>
            <a:spLocks noGrp="1"/>
          </p:cNvSpPr>
          <p:nvPr>
            <p:ph type="sldNum" sz="quarter" idx="11"/>
          </p:nvPr>
        </p:nvSpPr>
        <p:spPr>
          <a:xfrm>
            <a:off x="1440938" y="6360100"/>
            <a:ext cx="459114" cy="337581"/>
          </a:xfrm>
          <a:prstGeom prst="rect">
            <a:avLst/>
          </a:prstGeom>
        </p:spPr>
        <p:txBody>
          <a:bodyPr/>
          <a:lstStyle>
            <a:lvl1pPr algn="l">
              <a:defRPr/>
            </a:lvl1pPr>
          </a:lstStyle>
          <a:p>
            <a:fld id="{11DD61F2-1B46-4395-9E9C-1ED1DF9C4869}" type="slidenum">
              <a:rPr lang="nl-NL" smtClean="0"/>
              <a:pPr/>
              <a:t>‹nr.›</a:t>
            </a:fld>
            <a:endParaRPr lang="nl-NL"/>
          </a:p>
        </p:txBody>
      </p:sp>
      <p:pic>
        <p:nvPicPr>
          <p:cNvPr id="7" name="Picture 2"/>
          <p:cNvPicPr>
            <a:picLocks noChangeAspect="1" noChangeArrowheads="1"/>
          </p:cNvPicPr>
          <p:nvPr userDrawn="1"/>
        </p:nvPicPr>
        <p:blipFill>
          <a:blip r:embed="rId2" cstate="print"/>
          <a:srcRect/>
          <a:stretch>
            <a:fillRect/>
          </a:stretch>
        </p:blipFill>
        <p:spPr bwMode="auto">
          <a:xfrm>
            <a:off x="0" y="5364215"/>
            <a:ext cx="1427163" cy="914400"/>
          </a:xfrm>
          <a:prstGeom prst="rect">
            <a:avLst/>
          </a:prstGeom>
          <a:noFill/>
          <a:ln w="9525">
            <a:noFill/>
            <a:miter lim="800000"/>
            <a:headEnd/>
            <a:tailEnd/>
          </a:ln>
        </p:spPr>
      </p:pic>
      <p:pic>
        <p:nvPicPr>
          <p:cNvPr id="10" name="Picture 2"/>
          <p:cNvPicPr>
            <a:picLocks noChangeAspect="1" noChangeArrowheads="1"/>
          </p:cNvPicPr>
          <p:nvPr userDrawn="1"/>
        </p:nvPicPr>
        <p:blipFill>
          <a:blip r:embed="rId3" cstate="print"/>
          <a:srcRect/>
          <a:stretch>
            <a:fillRect/>
          </a:stretch>
        </p:blipFill>
        <p:spPr bwMode="auto">
          <a:xfrm>
            <a:off x="1421650" y="773705"/>
            <a:ext cx="7181850" cy="109537"/>
          </a:xfrm>
          <a:prstGeom prst="rect">
            <a:avLst/>
          </a:prstGeom>
          <a:noFill/>
          <a:ln w="9525">
            <a:noFill/>
            <a:miter lim="800000"/>
            <a:headEnd/>
            <a:tailEnd/>
          </a:ln>
        </p:spPr>
      </p:pic>
      <p:pic>
        <p:nvPicPr>
          <p:cNvPr id="9" name="Afbeelding 8" descr="logoNLl-transparant.png"/>
          <p:cNvPicPr>
            <a:picLocks noChangeAspect="1"/>
          </p:cNvPicPr>
          <p:nvPr userDrawn="1"/>
        </p:nvPicPr>
        <p:blipFill>
          <a:blip r:embed="rId4" cstate="print"/>
          <a:stretch>
            <a:fillRect/>
          </a:stretch>
        </p:blipFill>
        <p:spPr>
          <a:xfrm>
            <a:off x="6048000" y="180000"/>
            <a:ext cx="2520280" cy="505422"/>
          </a:xfrm>
          <a:prstGeom prst="rect">
            <a:avLst/>
          </a:prstGeom>
        </p:spPr>
      </p:pic>
    </p:spTree>
    <p:extLst>
      <p:ext uri="{BB962C8B-B14F-4D97-AF65-F5344CB8AC3E}">
        <p14:creationId xmlns:p14="http://schemas.microsoft.com/office/powerpoint/2010/main" val="25982258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eldia">
    <p:bg>
      <p:bgPr>
        <a:solidFill>
          <a:schemeClr val="bg1"/>
        </a:solidFill>
        <a:effectLst/>
      </p:bgPr>
    </p:bg>
    <p:spTree>
      <p:nvGrpSpPr>
        <p:cNvPr id="1" name=""/>
        <p:cNvGrpSpPr/>
        <p:nvPr/>
      </p:nvGrpSpPr>
      <p:grpSpPr>
        <a:xfrm>
          <a:off x="0" y="0"/>
          <a:ext cx="0" cy="0"/>
          <a:chOff x="0" y="0"/>
          <a:chExt cx="0" cy="0"/>
        </a:xfrm>
      </p:grpSpPr>
      <p:pic>
        <p:nvPicPr>
          <p:cNvPr id="9" name="Afbeelding 8" descr="titeldia MET FOTO SMAL NL.jpg"/>
          <p:cNvPicPr>
            <a:picLocks noChangeAspect="1"/>
          </p:cNvPicPr>
          <p:nvPr userDrawn="1"/>
        </p:nvPicPr>
        <p:blipFill>
          <a:blip r:embed="rId2" cstate="print"/>
          <a:stretch>
            <a:fillRect/>
          </a:stretch>
        </p:blipFill>
        <p:spPr>
          <a:xfrm>
            <a:off x="0" y="0"/>
            <a:ext cx="9144000" cy="6858000"/>
          </a:xfrm>
          <a:prstGeom prst="rect">
            <a:avLst/>
          </a:prstGeom>
        </p:spPr>
      </p:pic>
      <p:sp>
        <p:nvSpPr>
          <p:cNvPr id="89094" name="Rectangle 6"/>
          <p:cNvSpPr>
            <a:spLocks noGrp="1" noChangeArrowheads="1"/>
          </p:cNvSpPr>
          <p:nvPr>
            <p:ph type="ftr" sz="quarter" idx="3"/>
          </p:nvPr>
        </p:nvSpPr>
        <p:spPr>
          <a:xfrm>
            <a:off x="1422700" y="6377050"/>
            <a:ext cx="3279775" cy="215444"/>
          </a:xfrm>
          <a:prstGeom prst="rect">
            <a:avLst/>
          </a:prstGeom>
        </p:spPr>
        <p:txBody>
          <a:bodyPr anchor="b">
            <a:spAutoFit/>
          </a:bodyPr>
          <a:lstStyle>
            <a:lvl1pPr algn="l">
              <a:defRPr sz="800">
                <a:latin typeface="Arial" pitchFamily="34" charset="0"/>
                <a:cs typeface="Arial" pitchFamily="34" charset="0"/>
              </a:defRPr>
            </a:lvl1pPr>
          </a:lstStyle>
          <a:p>
            <a:endParaRPr lang="nl-NL"/>
          </a:p>
        </p:txBody>
      </p:sp>
      <p:sp>
        <p:nvSpPr>
          <p:cNvPr id="89104" name="Rectangle 16"/>
          <p:cNvSpPr>
            <a:spLocks noGrp="1" noChangeArrowheads="1"/>
          </p:cNvSpPr>
          <p:nvPr>
            <p:ph type="ctrTitle" sz="quarter" hasCustomPrompt="1"/>
          </p:nvPr>
        </p:nvSpPr>
        <p:spPr>
          <a:xfrm>
            <a:off x="1440000" y="1620000"/>
            <a:ext cx="7058300" cy="504255"/>
          </a:xfrm>
        </p:spPr>
        <p:txBody>
          <a:bodyPr anchor="t" anchorCtr="0"/>
          <a:lstStyle>
            <a:lvl1pPr algn="l">
              <a:lnSpc>
                <a:spcPct val="100000"/>
              </a:lnSpc>
              <a:defRPr sz="2300" b="1" baseline="0">
                <a:solidFill>
                  <a:srgbClr val="E11837"/>
                </a:solidFill>
                <a:latin typeface="Arial" pitchFamily="34" charset="0"/>
                <a:cs typeface="Arial" pitchFamily="34" charset="0"/>
              </a:defRPr>
            </a:lvl1pPr>
          </a:lstStyle>
          <a:p>
            <a:pPr lvl="0"/>
            <a:r>
              <a:rPr lang="nl-NL" noProof="0" smtClean="0"/>
              <a:t>Klik om een titel te maken</a:t>
            </a:r>
          </a:p>
        </p:txBody>
      </p:sp>
      <p:cxnSp>
        <p:nvCxnSpPr>
          <p:cNvPr id="3" name="Rechte verbindingslijn 2"/>
          <p:cNvCxnSpPr/>
          <p:nvPr/>
        </p:nvCxnSpPr>
        <p:spPr bwMode="auto">
          <a:xfrm>
            <a:off x="-1" y="836712"/>
            <a:ext cx="0"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Subtitle 2"/>
          <p:cNvSpPr>
            <a:spLocks noGrp="1"/>
          </p:cNvSpPr>
          <p:nvPr>
            <p:ph type="subTitle" idx="4294967295" hasCustomPrompt="1"/>
          </p:nvPr>
        </p:nvSpPr>
        <p:spPr>
          <a:xfrm>
            <a:off x="6147175" y="3780000"/>
            <a:ext cx="2340259" cy="459090"/>
          </a:xfrm>
        </p:spPr>
        <p:txBody>
          <a:bodyPr/>
          <a:lstStyle>
            <a:lvl1pPr algn="ctr">
              <a:buNone/>
              <a:defRPr sz="1400"/>
            </a:lvl1pPr>
          </a:lstStyle>
          <a:p>
            <a:r>
              <a:rPr lang="en-US" smtClean="0"/>
              <a:t>Klik om een ondertitel te maken</a:t>
            </a:r>
            <a:endParaRPr lang="nl-NL"/>
          </a:p>
        </p:txBody>
      </p:sp>
      <p:sp>
        <p:nvSpPr>
          <p:cNvPr id="10" name="Rechthoek 9"/>
          <p:cNvSpPr/>
          <p:nvPr userDrawn="1"/>
        </p:nvSpPr>
        <p:spPr bwMode="auto">
          <a:xfrm>
            <a:off x="6102170" y="278650"/>
            <a:ext cx="2475275"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nl-NL" sz="3600" b="1" i="0" u="none" strike="noStrike" cap="none" normalizeH="0" baseline="0" smtClean="0">
              <a:ln>
                <a:noFill/>
              </a:ln>
              <a:solidFill>
                <a:srgbClr val="000000"/>
              </a:solidFill>
              <a:effectLst/>
              <a:latin typeface="Arial" charset="0"/>
            </a:endParaRPr>
          </a:p>
        </p:txBody>
      </p:sp>
      <p:pic>
        <p:nvPicPr>
          <p:cNvPr id="11" name="Afbeelding 10" descr="logoNLl-transparant.png"/>
          <p:cNvPicPr>
            <a:picLocks noChangeAspect="1"/>
          </p:cNvPicPr>
          <p:nvPr userDrawn="1"/>
        </p:nvPicPr>
        <p:blipFill>
          <a:blip r:embed="rId3" cstate="print"/>
          <a:stretch>
            <a:fillRect/>
          </a:stretch>
        </p:blipFill>
        <p:spPr>
          <a:xfrm>
            <a:off x="6048000" y="180000"/>
            <a:ext cx="2520280" cy="505422"/>
          </a:xfrm>
          <a:prstGeom prst="rect">
            <a:avLst/>
          </a:prstGeom>
        </p:spPr>
      </p:pic>
    </p:spTree>
    <p:extLst>
      <p:ext uri="{BB962C8B-B14F-4D97-AF65-F5344CB8AC3E}">
        <p14:creationId xmlns:p14="http://schemas.microsoft.com/office/powerpoint/2010/main" val="408143017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467600" cy="685800"/>
          </a:xfrm>
        </p:spPr>
        <p:txBody>
          <a:bodyPr/>
          <a:lstStyle/>
          <a:p>
            <a:r>
              <a:rPr lang="en-US" smtClean="0"/>
              <a:t>Click to edit Master title style</a:t>
            </a:r>
            <a:endParaRPr lang="nl-NL"/>
          </a:p>
        </p:txBody>
      </p:sp>
      <p:sp>
        <p:nvSpPr>
          <p:cNvPr id="3" name="Table Placeholder 2"/>
          <p:cNvSpPr>
            <a:spLocks noGrp="1"/>
          </p:cNvSpPr>
          <p:nvPr>
            <p:ph type="tbl" idx="1"/>
          </p:nvPr>
        </p:nvSpPr>
        <p:spPr>
          <a:xfrm>
            <a:off x="1143000" y="1676400"/>
            <a:ext cx="7467600" cy="4114800"/>
          </a:xfrm>
        </p:spPr>
        <p:txBody>
          <a:bodyPr/>
          <a:lstStyle/>
          <a:p>
            <a:pPr lvl="0"/>
            <a:endParaRPr lang="nl-NL" noProof="0" smtClean="0"/>
          </a:p>
        </p:txBody>
      </p:sp>
      <p:sp>
        <p:nvSpPr>
          <p:cNvPr id="4" name="Rectangle 5"/>
          <p:cNvSpPr>
            <a:spLocks noGrp="1" noChangeArrowheads="1"/>
          </p:cNvSpPr>
          <p:nvPr>
            <p:ph type="ftr" sz="quarter" idx="10"/>
          </p:nvPr>
        </p:nvSpPr>
        <p:spPr>
          <a:xfrm>
            <a:off x="1935695" y="6381751"/>
            <a:ext cx="3491346" cy="339725"/>
          </a:xfrm>
          <a:prstGeom prst="rect">
            <a:avLst/>
          </a:prstGeom>
          <a:ln/>
        </p:spPr>
        <p:txBody>
          <a:bodyPr/>
          <a:lstStyle>
            <a:lvl1pPr>
              <a:defRPr/>
            </a:lvl1pPr>
          </a:lstStyle>
          <a:p>
            <a:pPr>
              <a:defRPr/>
            </a:pPr>
            <a:endParaRPr lang="nl-NL"/>
          </a:p>
        </p:txBody>
      </p:sp>
      <p:sp>
        <p:nvSpPr>
          <p:cNvPr id="5" name="Rectangle 6"/>
          <p:cNvSpPr>
            <a:spLocks noGrp="1" noChangeArrowheads="1"/>
          </p:cNvSpPr>
          <p:nvPr>
            <p:ph type="sldNum" sz="quarter" idx="11"/>
          </p:nvPr>
        </p:nvSpPr>
        <p:spPr>
          <a:xfrm>
            <a:off x="1405314" y="6381751"/>
            <a:ext cx="556396" cy="339725"/>
          </a:xfrm>
          <a:prstGeom prst="rect">
            <a:avLst/>
          </a:prstGeom>
          <a:ln/>
        </p:spPr>
        <p:txBody>
          <a:bodyPr/>
          <a:lstStyle>
            <a:lvl1pPr>
              <a:defRPr/>
            </a:lvl1pPr>
          </a:lstStyle>
          <a:p>
            <a:pPr>
              <a:defRPr/>
            </a:pPr>
            <a:endParaRPr lang="nl-NL"/>
          </a:p>
        </p:txBody>
      </p:sp>
    </p:spTree>
    <p:extLst>
      <p:ext uri="{BB962C8B-B14F-4D97-AF65-F5344CB8AC3E}">
        <p14:creationId xmlns:p14="http://schemas.microsoft.com/office/powerpoint/2010/main" val="2178988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00801" y="1096887"/>
            <a:ext cx="6087613" cy="692991"/>
          </a:xfrm>
          <a:prstGeom prst="rect">
            <a:avLst/>
          </a:prstGeom>
        </p:spPr>
        <p:txBody>
          <a:bodyPr vert="horz" lIns="91440" tIns="45720" rIns="91440" bIns="45720" rtlCol="0" anchor="t">
            <a:noAutofit/>
          </a:bodyPr>
          <a:lstStyle/>
          <a:p>
            <a:r>
              <a:rPr lang="nl-NL" dirty="0" smtClean="0"/>
              <a:t>titels in kleine letters!</a:t>
            </a:r>
            <a:endParaRPr lang="en-US" dirty="0"/>
          </a:p>
        </p:txBody>
      </p:sp>
      <p:sp>
        <p:nvSpPr>
          <p:cNvPr id="3" name="Text Placeholder 2"/>
          <p:cNvSpPr>
            <a:spLocks noGrp="1"/>
          </p:cNvSpPr>
          <p:nvPr>
            <p:ph type="body" idx="1"/>
          </p:nvPr>
        </p:nvSpPr>
        <p:spPr>
          <a:xfrm>
            <a:off x="2800800" y="2384425"/>
            <a:ext cx="6068562" cy="3741739"/>
          </a:xfrm>
          <a:prstGeom prst="rect">
            <a:avLst/>
          </a:prstGeom>
        </p:spPr>
        <p:txBody>
          <a:bodyPr vert="horz" lIns="91440" tIns="45720" rIns="91440" bIns="45720" rtlCol="0">
            <a:normAutofit/>
          </a:bodyPr>
          <a:lstStyle/>
          <a:p>
            <a:pPr lvl="0"/>
            <a:r>
              <a:rPr lang="nl-NL" dirty="0" smtClean="0"/>
              <a:t>Click </a:t>
            </a:r>
            <a:r>
              <a:rPr lang="nl-NL" dirty="0" err="1" smtClean="0"/>
              <a:t>to</a:t>
            </a:r>
            <a:r>
              <a:rPr lang="nl-NL" dirty="0" smtClean="0"/>
              <a:t> </a:t>
            </a:r>
            <a:r>
              <a:rPr lang="nl-NL" dirty="0" err="1" smtClean="0"/>
              <a:t>edit</a:t>
            </a:r>
            <a:r>
              <a:rPr lang="nl-NL" dirty="0" smtClean="0"/>
              <a:t> Master </a:t>
            </a:r>
            <a:r>
              <a:rPr lang="nl-NL" dirty="0" err="1" smtClean="0"/>
              <a:t>text</a:t>
            </a:r>
            <a:r>
              <a:rPr lang="nl-NL" dirty="0" smtClean="0"/>
              <a:t> </a:t>
            </a:r>
            <a:r>
              <a:rPr lang="nl-NL" dirty="0" err="1" smtClean="0"/>
              <a:t>styles</a:t>
            </a:r>
            <a:endParaRPr lang="nl-NL" dirty="0" smtClean="0"/>
          </a:p>
          <a:p>
            <a:pPr lvl="1"/>
            <a:r>
              <a:rPr lang="nl-NL" dirty="0" smtClean="0"/>
              <a:t>Second level</a:t>
            </a:r>
          </a:p>
          <a:p>
            <a:pPr lvl="2"/>
            <a:r>
              <a:rPr lang="nl-NL" dirty="0" err="1" smtClean="0"/>
              <a:t>Third</a:t>
            </a:r>
            <a:r>
              <a:rPr lang="nl-NL" dirty="0" smtClean="0"/>
              <a:t> level</a:t>
            </a:r>
          </a:p>
          <a:p>
            <a:pPr lvl="3"/>
            <a:r>
              <a:rPr lang="nl-NL" dirty="0" err="1" smtClean="0"/>
              <a:t>Fourth</a:t>
            </a:r>
            <a:r>
              <a:rPr lang="nl-NL" dirty="0" smtClean="0"/>
              <a:t> level</a:t>
            </a:r>
          </a:p>
          <a:p>
            <a:pPr lvl="4"/>
            <a:r>
              <a:rPr lang="nl-NL" dirty="0" err="1" smtClean="0"/>
              <a:t>Fifth</a:t>
            </a:r>
            <a:r>
              <a:rPr lang="nl-NL" dirty="0" smtClean="0"/>
              <a:t> level</a:t>
            </a:r>
            <a:endParaRPr lang="en-US" dirty="0"/>
          </a:p>
        </p:txBody>
      </p:sp>
      <p:pic>
        <p:nvPicPr>
          <p:cNvPr id="18" name="Afbeelding 17" descr="logooo.pdf"/>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54963" y="473870"/>
            <a:ext cx="1877156" cy="324326"/>
          </a:xfrm>
          <a:prstGeom prst="rect">
            <a:avLst/>
          </a:prstGeom>
        </p:spPr>
      </p:pic>
      <p:pic>
        <p:nvPicPr>
          <p:cNvPr id="20" name="Afbeelding 19" descr="logo_han.pdf"/>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215671" y="6416822"/>
            <a:ext cx="653691" cy="161997"/>
          </a:xfrm>
          <a:prstGeom prst="rect">
            <a:avLst/>
          </a:prstGeom>
        </p:spPr>
      </p:pic>
      <p:pic>
        <p:nvPicPr>
          <p:cNvPr id="4" name="Afbeelding 3" descr="balkjekarton.pdf"/>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0" y="0"/>
            <a:ext cx="9144000" cy="870857"/>
          </a:xfrm>
          <a:prstGeom prst="rect">
            <a:avLst/>
          </a:prstGeom>
        </p:spPr>
      </p:pic>
    </p:spTree>
    <p:extLst>
      <p:ext uri="{BB962C8B-B14F-4D97-AF65-F5344CB8AC3E}">
        <p14:creationId xmlns:p14="http://schemas.microsoft.com/office/powerpoint/2010/main" val="1210867609"/>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Lst>
  <p:hf hdr="0" ftr="0" dt="0"/>
  <p:txStyles>
    <p:titleStyle>
      <a:lvl1pPr algn="l" defTabSz="457200" rtl="0" eaLnBrk="1" latinLnBrk="0" hangingPunct="1">
        <a:spcBef>
          <a:spcPct val="0"/>
        </a:spcBef>
        <a:buNone/>
        <a:defRPr sz="3600" b="1" i="0" kern="1200">
          <a:solidFill>
            <a:schemeClr val="tx1"/>
          </a:solidFill>
          <a:latin typeface="Helvetica Neue"/>
          <a:ea typeface="+mj-ea"/>
          <a:cs typeface="Helvetica Neue"/>
        </a:defRPr>
      </a:lvl1pPr>
    </p:titleStyle>
    <p:bodyStyle>
      <a:lvl1pPr marL="0" indent="0" algn="l" defTabSz="457200" rtl="0" eaLnBrk="1" latinLnBrk="0" hangingPunct="1">
        <a:spcBef>
          <a:spcPct val="20000"/>
        </a:spcBef>
        <a:buFont typeface="Arial"/>
        <a:buNone/>
        <a:defRPr sz="2000" b="1" i="0" kern="1200">
          <a:solidFill>
            <a:schemeClr val="tx1"/>
          </a:solidFill>
          <a:latin typeface="Helvetica Neue"/>
          <a:ea typeface="+mn-ea"/>
          <a:cs typeface="Helvetica Neue"/>
        </a:defRPr>
      </a:lvl1pPr>
      <a:lvl2pPr marL="742950" indent="-285750" algn="l" defTabSz="457200" rtl="0" eaLnBrk="1" latinLnBrk="0" hangingPunct="1">
        <a:spcBef>
          <a:spcPct val="20000"/>
        </a:spcBef>
        <a:buFont typeface="Arial"/>
        <a:buChar char="–"/>
        <a:defRPr sz="2000" b="0" i="0" kern="1200">
          <a:solidFill>
            <a:schemeClr val="tx1"/>
          </a:solidFill>
          <a:latin typeface="Helvetica Neue"/>
          <a:ea typeface="+mn-ea"/>
          <a:cs typeface="Helvetica Neue"/>
        </a:defRPr>
      </a:lvl2pPr>
      <a:lvl3pPr marL="1143000" indent="-228600" algn="l" defTabSz="457200" rtl="0" eaLnBrk="1" latinLnBrk="0" hangingPunct="1">
        <a:spcBef>
          <a:spcPct val="20000"/>
        </a:spcBef>
        <a:buFont typeface="Arial"/>
        <a:buChar char="•"/>
        <a:defRPr sz="1600" b="0" i="0" kern="1200">
          <a:solidFill>
            <a:schemeClr val="tx1"/>
          </a:solidFill>
          <a:latin typeface="Helvetica Neue"/>
          <a:ea typeface="+mn-ea"/>
          <a:cs typeface="Helvetica Neue"/>
        </a:defRPr>
      </a:lvl3pPr>
      <a:lvl4pPr marL="16002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1.han.nl/insite/ica/content/Opleidingsstatuut_incl_Onderwijs_en_Examenregeling_OER_2016_2017.xml_dir/OS_OER_2016-2017_ICA_deel_3C_HBO-ICT_hoofdfase_DEF.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hthoek 35"/>
          <p:cNvSpPr/>
          <p:nvPr/>
        </p:nvSpPr>
        <p:spPr>
          <a:xfrm>
            <a:off x="2766705" y="2039362"/>
            <a:ext cx="6377297" cy="2032000"/>
          </a:xfrm>
          <a:prstGeom prst="rect">
            <a:avLst/>
          </a:prstGeom>
          <a:solidFill>
            <a:srgbClr val="98865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el 1"/>
          <p:cNvSpPr>
            <a:spLocks noGrp="1"/>
          </p:cNvSpPr>
          <p:nvPr>
            <p:ph type="title"/>
          </p:nvPr>
        </p:nvSpPr>
        <p:spPr>
          <a:xfrm>
            <a:off x="2766705" y="2431610"/>
            <a:ext cx="6102660" cy="650375"/>
          </a:xfrm>
        </p:spPr>
        <p:txBody>
          <a:bodyPr/>
          <a:lstStyle/>
          <a:p>
            <a:r>
              <a:rPr lang="nl-NL" dirty="0" smtClean="0"/>
              <a:t>Effectief samenwerken</a:t>
            </a:r>
            <a:r>
              <a:rPr lang="nl-NL" dirty="0"/>
              <a:t/>
            </a:r>
            <a:br>
              <a:rPr lang="nl-NL" dirty="0"/>
            </a:br>
            <a:r>
              <a:rPr lang="nl-NL" dirty="0"/>
              <a:t>	</a:t>
            </a:r>
            <a:r>
              <a:rPr lang="nl-NL" sz="3200" i="1" dirty="0" smtClean="0"/>
              <a:t>PSU</a:t>
            </a:r>
            <a:br>
              <a:rPr lang="nl-NL" sz="3200" i="1" dirty="0" smtClean="0"/>
            </a:br>
            <a:endParaRPr lang="nl-NL" sz="2400" i="1" dirty="0"/>
          </a:p>
        </p:txBody>
      </p:sp>
      <p:sp>
        <p:nvSpPr>
          <p:cNvPr id="4" name="Tijdelijke aanduiding voor inhoud 3"/>
          <p:cNvSpPr>
            <a:spLocks noGrp="1"/>
          </p:cNvSpPr>
          <p:nvPr>
            <p:ph idx="16"/>
          </p:nvPr>
        </p:nvSpPr>
        <p:spPr>
          <a:xfrm flipV="1">
            <a:off x="2766705" y="4698999"/>
            <a:ext cx="6102660" cy="482599"/>
          </a:xfrm>
        </p:spPr>
        <p:txBody>
          <a:bodyPr>
            <a:normAutofit/>
          </a:bodyPr>
          <a:lstStyle/>
          <a:p>
            <a:r>
              <a:rPr lang="nl-NL" dirty="0" smtClean="0"/>
              <a:t>docent</a:t>
            </a:r>
            <a:endParaRPr lang="nl-NL" dirty="0"/>
          </a:p>
        </p:txBody>
      </p:sp>
      <p:pic>
        <p:nvPicPr>
          <p:cNvPr id="39" name="Afbeelding 38" descr="logo_han.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5671" y="6416822"/>
            <a:ext cx="653691" cy="161997"/>
          </a:xfrm>
          <a:prstGeom prst="rect">
            <a:avLst/>
          </a:prstGeom>
        </p:spPr>
      </p:pic>
    </p:spTree>
    <p:extLst>
      <p:ext uri="{BB962C8B-B14F-4D97-AF65-F5344CB8AC3E}">
        <p14:creationId xmlns:p14="http://schemas.microsoft.com/office/powerpoint/2010/main" val="21487133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Wat </a:t>
            </a:r>
            <a:r>
              <a:rPr lang="en-US" dirty="0" err="1"/>
              <a:t>hebben</a:t>
            </a:r>
            <a:r>
              <a:rPr lang="en-US" dirty="0"/>
              <a:t> we al?</a:t>
            </a:r>
          </a:p>
        </p:txBody>
      </p:sp>
      <p:graphicFrame>
        <p:nvGraphicFramePr>
          <p:cNvPr id="7" name="Tijdelijke aanduiding voor inhoud 6"/>
          <p:cNvGraphicFramePr>
            <a:graphicFrameLocks noGrp="1"/>
          </p:cNvGraphicFramePr>
          <p:nvPr>
            <p:ph idx="13"/>
            <p:extLst>
              <p:ext uri="{D42A27DB-BD31-4B8C-83A1-F6EECF244321}">
                <p14:modId xmlns:p14="http://schemas.microsoft.com/office/powerpoint/2010/main" val="1529750017"/>
              </p:ext>
            </p:extLst>
          </p:nvPr>
        </p:nvGraphicFramePr>
        <p:xfrm>
          <a:off x="249237" y="2026920"/>
          <a:ext cx="8620125" cy="4831080"/>
        </p:xfrm>
        <a:graphic>
          <a:graphicData uri="http://schemas.openxmlformats.org/drawingml/2006/table">
            <a:tbl>
              <a:tblPr firstRow="1" bandRow="1">
                <a:tableStyleId>{5C22544A-7EE6-4342-B048-85BDC9FD1C3A}</a:tableStyleId>
              </a:tblPr>
              <a:tblGrid>
                <a:gridCol w="1704253"/>
                <a:gridCol w="3352800"/>
                <a:gridCol w="3563072"/>
              </a:tblGrid>
              <a:tr h="0">
                <a:tc>
                  <a:txBody>
                    <a:bodyPr/>
                    <a:lstStyle/>
                    <a:p>
                      <a:endParaRPr lang="en-US" dirty="0"/>
                    </a:p>
                  </a:txBody>
                  <a:tcPr/>
                </a:tc>
                <a:tc>
                  <a:txBody>
                    <a:bodyPr/>
                    <a:lstStyle/>
                    <a:p>
                      <a:r>
                        <a:rPr lang="en-US" dirty="0" smtClean="0"/>
                        <a:t>Do</a:t>
                      </a:r>
                      <a:endParaRPr lang="en-US" dirty="0"/>
                    </a:p>
                  </a:txBody>
                  <a:tcPr/>
                </a:tc>
                <a:tc>
                  <a:txBody>
                    <a:bodyPr/>
                    <a:lstStyle/>
                    <a:p>
                      <a:r>
                        <a:rPr lang="en-US" dirty="0" smtClean="0"/>
                        <a:t>Don’t</a:t>
                      </a:r>
                      <a:endParaRPr lang="en-US" dirty="0"/>
                    </a:p>
                  </a:txBody>
                  <a:tcPr/>
                </a:tc>
              </a:tr>
              <a:tr h="370840">
                <a:tc>
                  <a:txBody>
                    <a:bodyPr/>
                    <a:lstStyle/>
                    <a:p>
                      <a:r>
                        <a:rPr lang="en-US" sz="1600" dirty="0" err="1" smtClean="0"/>
                        <a:t>Producten</a:t>
                      </a:r>
                      <a:endParaRPr lang="en-US" sz="1600" dirty="0"/>
                    </a:p>
                  </a:txBody>
                  <a:tcPr/>
                </a:tc>
                <a:tc>
                  <a:txBody>
                    <a:bodyPr/>
                    <a:lstStyle/>
                    <a:p>
                      <a:pPr marL="285750" indent="-285750">
                        <a:buFontTx/>
                        <a:buChar char="-"/>
                      </a:pPr>
                      <a:r>
                        <a:rPr lang="en-US" sz="1600" dirty="0" err="1" smtClean="0"/>
                        <a:t>Duidelijke</a:t>
                      </a:r>
                      <a:r>
                        <a:rPr lang="en-US" sz="1600" dirty="0" smtClean="0"/>
                        <a:t> planning</a:t>
                      </a:r>
                    </a:p>
                    <a:p>
                      <a:pPr marL="285750" indent="-285750">
                        <a:buFontTx/>
                        <a:buChar char="-"/>
                      </a:pPr>
                      <a:r>
                        <a:rPr lang="en-US" sz="1600" dirty="0" smtClean="0"/>
                        <a:t>Scenario’s </a:t>
                      </a:r>
                      <a:r>
                        <a:rPr lang="en-US" sz="1600" dirty="0" err="1" smtClean="0"/>
                        <a:t>bij</a:t>
                      </a:r>
                      <a:r>
                        <a:rPr lang="en-US" sz="1600" dirty="0" smtClean="0"/>
                        <a:t> </a:t>
                      </a:r>
                      <a:r>
                        <a:rPr lang="en-US" sz="1600" dirty="0" err="1" smtClean="0"/>
                        <a:t>niet</a:t>
                      </a:r>
                      <a:r>
                        <a:rPr lang="en-US" sz="1600" dirty="0" smtClean="0"/>
                        <a:t> </a:t>
                      </a:r>
                      <a:r>
                        <a:rPr lang="en-US" sz="1600" dirty="0" err="1" smtClean="0"/>
                        <a:t>goed</a:t>
                      </a:r>
                      <a:r>
                        <a:rPr lang="en-US" sz="1600" dirty="0" smtClean="0"/>
                        <a:t> </a:t>
                      </a:r>
                      <a:r>
                        <a:rPr lang="en-US" sz="1600" dirty="0" err="1" smtClean="0"/>
                        <a:t>werken</a:t>
                      </a:r>
                      <a:r>
                        <a:rPr lang="en-US" sz="1600" baseline="0" dirty="0" smtClean="0"/>
                        <a:t> product&gt; </a:t>
                      </a:r>
                      <a:r>
                        <a:rPr lang="en-US" sz="1600" baseline="0" dirty="0" err="1" smtClean="0"/>
                        <a:t>n</a:t>
                      </a:r>
                      <a:r>
                        <a:rPr lang="en-US" sz="1600" dirty="0" err="1" smtClean="0"/>
                        <a:t>iet</a:t>
                      </a:r>
                      <a:r>
                        <a:rPr lang="en-US" sz="1600" baseline="0" dirty="0" smtClean="0"/>
                        <a:t> </a:t>
                      </a:r>
                      <a:r>
                        <a:rPr lang="en-US" sz="1600" baseline="0" dirty="0" err="1" smtClean="0"/>
                        <a:t>liegen</a:t>
                      </a:r>
                      <a:r>
                        <a:rPr lang="en-US" sz="1600" baseline="0" dirty="0" smtClean="0"/>
                        <a:t> </a:t>
                      </a:r>
                      <a:r>
                        <a:rPr lang="en-US" sz="1600" baseline="0" dirty="0" err="1" smtClean="0"/>
                        <a:t>tegen</a:t>
                      </a:r>
                      <a:r>
                        <a:rPr lang="en-US" sz="1600" baseline="0" dirty="0" smtClean="0"/>
                        <a:t> de OG</a:t>
                      </a:r>
                    </a:p>
                    <a:p>
                      <a:pPr marL="285750" indent="-285750">
                        <a:buFontTx/>
                        <a:buChar char="-"/>
                      </a:pPr>
                      <a:r>
                        <a:rPr lang="en-US" sz="1600" baseline="0" dirty="0" smtClean="0"/>
                        <a:t>Goede </a:t>
                      </a:r>
                      <a:r>
                        <a:rPr lang="en-US" sz="1600" baseline="0" dirty="0" err="1" smtClean="0"/>
                        <a:t>prioriteitem</a:t>
                      </a:r>
                      <a:endParaRPr lang="en-US" sz="1600" baseline="0" dirty="0" smtClean="0"/>
                    </a:p>
                    <a:p>
                      <a:pPr marL="285750" indent="-285750">
                        <a:buFontTx/>
                        <a:buChar char="-"/>
                      </a:pPr>
                      <a:r>
                        <a:rPr lang="en-US" sz="1600" baseline="0" dirty="0" smtClean="0"/>
                        <a:t>Wat </a:t>
                      </a:r>
                      <a:r>
                        <a:rPr lang="en-US" sz="1600" baseline="0" dirty="0" err="1" smtClean="0"/>
                        <a:t>laat</a:t>
                      </a:r>
                      <a:r>
                        <a:rPr lang="en-US" sz="1600" baseline="0" dirty="0" smtClean="0"/>
                        <a:t> je </a:t>
                      </a:r>
                      <a:r>
                        <a:rPr lang="en-US" sz="1600" baseline="0" dirty="0" err="1" smtClean="0"/>
                        <a:t>zien</a:t>
                      </a:r>
                      <a:r>
                        <a:rPr lang="en-US" sz="1600" baseline="0" dirty="0" smtClean="0"/>
                        <a:t> </a:t>
                      </a:r>
                      <a:r>
                        <a:rPr lang="en-US" sz="1600" baseline="0" dirty="0" err="1" smtClean="0"/>
                        <a:t>als</a:t>
                      </a:r>
                      <a:r>
                        <a:rPr lang="en-US" sz="1600" baseline="0" dirty="0" smtClean="0"/>
                        <a:t> het </a:t>
                      </a:r>
                      <a:r>
                        <a:rPr lang="en-US" sz="1600" baseline="0" dirty="0" err="1" smtClean="0"/>
                        <a:t>een</a:t>
                      </a:r>
                      <a:r>
                        <a:rPr lang="en-US" sz="1600" baseline="0" dirty="0" smtClean="0"/>
                        <a:t> </a:t>
                      </a:r>
                      <a:r>
                        <a:rPr lang="en-US" sz="1600" baseline="0" dirty="0" err="1" smtClean="0"/>
                        <a:t>beetje</a:t>
                      </a:r>
                      <a:r>
                        <a:rPr lang="en-US" sz="1600" baseline="0" dirty="0" smtClean="0"/>
                        <a:t> </a:t>
                      </a:r>
                      <a:r>
                        <a:rPr lang="en-US" sz="1600" baseline="0" dirty="0" err="1" smtClean="0"/>
                        <a:t>werkt</a:t>
                      </a:r>
                      <a:r>
                        <a:rPr lang="en-US" sz="1600" baseline="0" dirty="0" smtClean="0"/>
                        <a:t>?</a:t>
                      </a:r>
                      <a:endParaRPr lang="en-US" sz="1600" dirty="0"/>
                    </a:p>
                  </a:txBody>
                  <a:tcPr/>
                </a:tc>
                <a:tc>
                  <a:txBody>
                    <a:bodyPr/>
                    <a:lstStyle/>
                    <a:p>
                      <a:r>
                        <a:rPr lang="en-US" sz="1600" dirty="0" smtClean="0"/>
                        <a:t>- </a:t>
                      </a:r>
                      <a:r>
                        <a:rPr lang="en-US" sz="1600" dirty="0" err="1" smtClean="0"/>
                        <a:t>Ervan</a:t>
                      </a:r>
                      <a:r>
                        <a:rPr lang="en-US" sz="1600" dirty="0" smtClean="0"/>
                        <a:t> </a:t>
                      </a:r>
                      <a:r>
                        <a:rPr lang="en-US" sz="1600" dirty="0" err="1" smtClean="0"/>
                        <a:t>uit</a:t>
                      </a:r>
                      <a:r>
                        <a:rPr lang="en-US" sz="1600" dirty="0" smtClean="0"/>
                        <a:t> </a:t>
                      </a:r>
                      <a:r>
                        <a:rPr lang="en-US" sz="1600" dirty="0" err="1" smtClean="0"/>
                        <a:t>gaan</a:t>
                      </a:r>
                      <a:r>
                        <a:rPr lang="en-US" sz="1600" dirty="0" smtClean="0"/>
                        <a:t> </a:t>
                      </a:r>
                      <a:r>
                        <a:rPr lang="en-US" sz="1600" dirty="0" err="1" smtClean="0"/>
                        <a:t>dat</a:t>
                      </a:r>
                      <a:r>
                        <a:rPr lang="en-US" sz="1600" dirty="0" smtClean="0"/>
                        <a:t> het</a:t>
                      </a:r>
                      <a:r>
                        <a:rPr lang="en-US" sz="1600" baseline="0" dirty="0" smtClean="0"/>
                        <a:t> </a:t>
                      </a:r>
                      <a:r>
                        <a:rPr lang="en-US" sz="1600" baseline="0" dirty="0" err="1" smtClean="0"/>
                        <a:t>wel</a:t>
                      </a:r>
                      <a:r>
                        <a:rPr lang="en-US" sz="1600" baseline="0" dirty="0" smtClean="0"/>
                        <a:t> </a:t>
                      </a:r>
                      <a:r>
                        <a:rPr lang="en-US" sz="1600" baseline="0" dirty="0" err="1" smtClean="0"/>
                        <a:t>werkt</a:t>
                      </a:r>
                      <a:endParaRPr lang="en-US" sz="1600" dirty="0"/>
                    </a:p>
                  </a:txBody>
                  <a:tcPr/>
                </a:tc>
              </a:tr>
              <a:tr h="370840">
                <a:tc>
                  <a:txBody>
                    <a:bodyPr/>
                    <a:lstStyle/>
                    <a:p>
                      <a:r>
                        <a:rPr lang="en-US" sz="1600" dirty="0" smtClean="0"/>
                        <a:t>Team</a:t>
                      </a:r>
                      <a:endParaRPr lang="en-US" sz="1600" dirty="0"/>
                    </a:p>
                  </a:txBody>
                  <a:tcPr/>
                </a:tc>
                <a:tc>
                  <a:txBody>
                    <a:bodyPr/>
                    <a:lstStyle/>
                    <a:p>
                      <a:r>
                        <a:rPr lang="en-US" sz="1600" dirty="0" smtClean="0"/>
                        <a:t>-</a:t>
                      </a:r>
                      <a:r>
                        <a:rPr lang="en-US" sz="1600" baseline="0" dirty="0" smtClean="0"/>
                        <a:t> </a:t>
                      </a:r>
                      <a:r>
                        <a:rPr lang="en-US" sz="1600" dirty="0" err="1" smtClean="0"/>
                        <a:t>Duidelijke</a:t>
                      </a:r>
                      <a:r>
                        <a:rPr lang="en-US" sz="1600" dirty="0" smtClean="0"/>
                        <a:t> </a:t>
                      </a:r>
                      <a:r>
                        <a:rPr lang="en-US" sz="1600" dirty="0" err="1" smtClean="0"/>
                        <a:t>taakverdeling</a:t>
                      </a:r>
                      <a:endParaRPr lang="en-US" sz="1600" dirty="0" smtClean="0"/>
                    </a:p>
                    <a:p>
                      <a:pPr marL="285750" indent="-285750">
                        <a:buFontTx/>
                        <a:buChar char="-"/>
                      </a:pPr>
                      <a:r>
                        <a:rPr lang="en-US" sz="1600" dirty="0" err="1" smtClean="0"/>
                        <a:t>Aanspreken</a:t>
                      </a:r>
                      <a:r>
                        <a:rPr lang="en-US" sz="1600" dirty="0" smtClean="0"/>
                        <a:t> op </a:t>
                      </a:r>
                      <a:r>
                        <a:rPr lang="en-US" sz="1600" dirty="0" err="1" smtClean="0"/>
                        <a:t>verantwoordelijkheden</a:t>
                      </a:r>
                      <a:r>
                        <a:rPr lang="en-US" sz="1600" dirty="0" smtClean="0"/>
                        <a:t> (+ </a:t>
                      </a:r>
                      <a:r>
                        <a:rPr lang="en-US" sz="1600" dirty="0" err="1" smtClean="0"/>
                        <a:t>en</a:t>
                      </a:r>
                      <a:r>
                        <a:rPr lang="en-US" sz="1600" dirty="0" smtClean="0"/>
                        <a:t> -)</a:t>
                      </a:r>
                    </a:p>
                    <a:p>
                      <a:pPr marL="285750" indent="-285750">
                        <a:buFontTx/>
                        <a:buChar char="-"/>
                      </a:pPr>
                      <a:r>
                        <a:rPr lang="en-US" sz="1600" dirty="0" err="1" smtClean="0"/>
                        <a:t>Ruimte</a:t>
                      </a:r>
                      <a:r>
                        <a:rPr lang="en-US" sz="1600" baseline="0" dirty="0" smtClean="0"/>
                        <a:t> in planning </a:t>
                      </a:r>
                      <a:r>
                        <a:rPr lang="en-US" sz="1600" baseline="0" dirty="0" err="1" smtClean="0"/>
                        <a:t>voor</a:t>
                      </a:r>
                      <a:r>
                        <a:rPr lang="en-US" sz="1600" baseline="0" dirty="0" smtClean="0"/>
                        <a:t> </a:t>
                      </a:r>
                      <a:r>
                        <a:rPr lang="en-US" sz="1600" baseline="0" dirty="0" err="1" smtClean="0"/>
                        <a:t>tegenvallers</a:t>
                      </a:r>
                      <a:endParaRPr lang="en-US" sz="1600" baseline="0" dirty="0" smtClean="0"/>
                    </a:p>
                    <a:p>
                      <a:pPr marL="285750" indent="-285750">
                        <a:buFontTx/>
                        <a:buChar char="-"/>
                      </a:pPr>
                      <a:r>
                        <a:rPr lang="en-US" sz="1600" baseline="0" dirty="0" err="1" smtClean="0"/>
                        <a:t>Bewust</a:t>
                      </a:r>
                      <a:r>
                        <a:rPr lang="en-US" sz="1600" baseline="0" dirty="0" smtClean="0"/>
                        <a:t> </a:t>
                      </a:r>
                      <a:r>
                        <a:rPr lang="en-US" sz="1600" baseline="0" dirty="0" err="1" smtClean="0"/>
                        <a:t>rollen</a:t>
                      </a:r>
                      <a:r>
                        <a:rPr lang="en-US" sz="1600" baseline="0" dirty="0" smtClean="0"/>
                        <a:t>/taken </a:t>
                      </a:r>
                      <a:r>
                        <a:rPr lang="en-US" sz="1600" baseline="0" dirty="0" err="1" smtClean="0"/>
                        <a:t>toewijzen</a:t>
                      </a:r>
                      <a:endParaRPr lang="en-US" sz="1600" baseline="0" dirty="0" smtClean="0"/>
                    </a:p>
                    <a:p>
                      <a:pPr marL="285750" indent="-285750">
                        <a:buFontTx/>
                        <a:buChar char="-"/>
                      </a:pPr>
                      <a:r>
                        <a:rPr lang="en-US" sz="1600" baseline="0" dirty="0" smtClean="0"/>
                        <a:t>Pro-</a:t>
                      </a:r>
                      <a:r>
                        <a:rPr lang="en-US" sz="1600" baseline="0" dirty="0" err="1" smtClean="0"/>
                        <a:t>actief</a:t>
                      </a:r>
                      <a:r>
                        <a:rPr lang="en-US" sz="1600" baseline="0" dirty="0" smtClean="0"/>
                        <a:t> </a:t>
                      </a:r>
                      <a:r>
                        <a:rPr lang="en-US" sz="1600" baseline="0" dirty="0" err="1" smtClean="0"/>
                        <a:t>zijn</a:t>
                      </a:r>
                      <a:endParaRPr lang="en-US" sz="1600" baseline="0" dirty="0" smtClean="0"/>
                    </a:p>
                  </a:txBody>
                  <a:tcPr/>
                </a:tc>
                <a:tc>
                  <a:txBody>
                    <a:bodyPr/>
                    <a:lstStyle/>
                    <a:p>
                      <a:pPr marL="285750" indent="-285750">
                        <a:buFontTx/>
                        <a:buChar char="-"/>
                      </a:pPr>
                      <a:r>
                        <a:rPr lang="en-US" sz="1600" dirty="0" err="1" smtClean="0"/>
                        <a:t>Té</a:t>
                      </a:r>
                      <a:r>
                        <a:rPr lang="en-US" sz="1600" dirty="0" smtClean="0"/>
                        <a:t> </a:t>
                      </a:r>
                      <a:r>
                        <a:rPr lang="en-US" sz="1600" dirty="0" err="1" smtClean="0"/>
                        <a:t>heftig</a:t>
                      </a:r>
                      <a:r>
                        <a:rPr lang="en-US" sz="1600" dirty="0" smtClean="0"/>
                        <a:t> </a:t>
                      </a:r>
                      <a:r>
                        <a:rPr lang="en-US" sz="1600" dirty="0" err="1" smtClean="0"/>
                        <a:t>discussiëren</a:t>
                      </a:r>
                      <a:r>
                        <a:rPr lang="en-US" sz="1600" baseline="0" dirty="0" smtClean="0"/>
                        <a:t> &gt; </a:t>
                      </a:r>
                      <a:r>
                        <a:rPr lang="en-US" sz="1600" baseline="0" dirty="0" err="1" smtClean="0"/>
                        <a:t>vragen</a:t>
                      </a:r>
                      <a:r>
                        <a:rPr lang="en-US" sz="1600" baseline="0" dirty="0" smtClean="0"/>
                        <a:t> </a:t>
                      </a:r>
                      <a:r>
                        <a:rPr lang="en-US" sz="1600" baseline="0" dirty="0" err="1" smtClean="0"/>
                        <a:t>stellen</a:t>
                      </a:r>
                      <a:r>
                        <a:rPr lang="en-US" sz="1600" baseline="0" dirty="0" smtClean="0"/>
                        <a:t> </a:t>
                      </a:r>
                      <a:r>
                        <a:rPr lang="en-US" sz="1600" baseline="0" dirty="0" err="1" smtClean="0"/>
                        <a:t>als</a:t>
                      </a:r>
                      <a:r>
                        <a:rPr lang="en-US" sz="1600" baseline="0" dirty="0" smtClean="0"/>
                        <a:t> je </a:t>
                      </a:r>
                      <a:r>
                        <a:rPr lang="en-US" sz="1600" baseline="0" dirty="0" err="1" smtClean="0"/>
                        <a:t>elkaar</a:t>
                      </a:r>
                      <a:r>
                        <a:rPr lang="en-US" sz="1600" baseline="0" dirty="0" smtClean="0"/>
                        <a:t> </a:t>
                      </a:r>
                      <a:r>
                        <a:rPr lang="en-US" sz="1600" baseline="0" dirty="0" err="1" smtClean="0"/>
                        <a:t>niet</a:t>
                      </a:r>
                      <a:r>
                        <a:rPr lang="en-US" sz="1600" baseline="0" dirty="0" smtClean="0"/>
                        <a:t> </a:t>
                      </a:r>
                      <a:r>
                        <a:rPr lang="en-US" sz="1600" baseline="0" dirty="0" err="1" smtClean="0"/>
                        <a:t>begrijpt</a:t>
                      </a:r>
                      <a:endParaRPr lang="en-US" sz="1600" baseline="0" dirty="0" smtClean="0"/>
                    </a:p>
                    <a:p>
                      <a:pPr marL="285750" indent="-285750">
                        <a:buFontTx/>
                        <a:buChar char="-"/>
                      </a:pPr>
                      <a:r>
                        <a:rPr lang="en-US" sz="1600" baseline="0" dirty="0" err="1" smtClean="0"/>
                        <a:t>Niet</a:t>
                      </a:r>
                      <a:r>
                        <a:rPr lang="en-US" sz="1600" baseline="0" dirty="0" smtClean="0"/>
                        <a:t> </a:t>
                      </a:r>
                      <a:r>
                        <a:rPr lang="en-US" sz="1600" baseline="0" dirty="0" err="1" smtClean="0"/>
                        <a:t>alleen</a:t>
                      </a:r>
                      <a:r>
                        <a:rPr lang="en-US" sz="1600" baseline="0" dirty="0" smtClean="0"/>
                        <a:t> </a:t>
                      </a:r>
                      <a:r>
                        <a:rPr lang="en-US" sz="1600" baseline="0" dirty="0" err="1" smtClean="0"/>
                        <a:t>reactief</a:t>
                      </a:r>
                      <a:r>
                        <a:rPr lang="en-US" sz="1600" baseline="0" dirty="0" smtClean="0"/>
                        <a:t> </a:t>
                      </a:r>
                      <a:r>
                        <a:rPr lang="en-US" sz="1600" baseline="0" dirty="0" err="1" smtClean="0"/>
                        <a:t>zijn</a:t>
                      </a:r>
                      <a:endParaRPr lang="en-US" sz="1600" dirty="0"/>
                    </a:p>
                  </a:txBody>
                  <a:tcPr/>
                </a:tc>
              </a:tr>
              <a:tr h="370840">
                <a:tc>
                  <a:txBody>
                    <a:bodyPr/>
                    <a:lstStyle/>
                    <a:p>
                      <a:endParaRPr lang="en-US" sz="1600" dirty="0"/>
                    </a:p>
                  </a:txBody>
                  <a:tcPr/>
                </a:tc>
                <a:tc>
                  <a:txBody>
                    <a:bodyPr/>
                    <a:lstStyle/>
                    <a:p>
                      <a:pPr marL="285750" indent="-285750">
                        <a:buFontTx/>
                        <a:buChar char="-"/>
                      </a:pPr>
                      <a:endParaRPr lang="en-US" sz="1600" dirty="0"/>
                    </a:p>
                  </a:txBody>
                  <a:tcPr/>
                </a:tc>
                <a:tc>
                  <a:txBody>
                    <a:bodyPr/>
                    <a:lstStyle/>
                    <a:p>
                      <a:pPr marL="285750" indent="-285750">
                        <a:buFontTx/>
                        <a:buChar char="-"/>
                      </a:pPr>
                      <a:endParaRPr lang="en-US" sz="1600" dirty="0"/>
                    </a:p>
                  </a:txBody>
                  <a:tcPr/>
                </a:tc>
              </a:tr>
              <a:tr h="370840">
                <a:tc>
                  <a:txBody>
                    <a:bodyPr/>
                    <a:lstStyle/>
                    <a:p>
                      <a:endParaRPr lang="en-US" sz="1600" dirty="0"/>
                    </a:p>
                  </a:txBody>
                  <a:tcPr/>
                </a:tc>
                <a:tc>
                  <a:txBody>
                    <a:bodyPr/>
                    <a:lstStyle/>
                    <a:p>
                      <a:pPr marL="285750" indent="-285750">
                        <a:buFontTx/>
                        <a:buChar char="-"/>
                      </a:pPr>
                      <a:endParaRPr lang="en-US" sz="1600" baseline="0" dirty="0" smtClean="0"/>
                    </a:p>
                  </a:txBody>
                  <a:tcPr/>
                </a:tc>
                <a:tc>
                  <a:txBody>
                    <a:bodyPr/>
                    <a:lstStyle/>
                    <a:p>
                      <a:endParaRPr lang="en-US" sz="1600" dirty="0"/>
                    </a:p>
                  </a:txBody>
                  <a:tcPr/>
                </a:tc>
              </a:tr>
              <a:tr h="370840">
                <a:tc>
                  <a:txBody>
                    <a:bodyPr/>
                    <a:lstStyle/>
                    <a:p>
                      <a:endParaRPr lang="en-US" sz="1600" dirty="0"/>
                    </a:p>
                  </a:txBody>
                  <a:tcPr/>
                </a:tc>
                <a:tc>
                  <a:txBody>
                    <a:bodyPr/>
                    <a:lstStyle/>
                    <a:p>
                      <a:pPr marL="285750" indent="-285750">
                        <a:buFontTx/>
                        <a:buChar char="-"/>
                      </a:pPr>
                      <a:endParaRPr lang="en-US" sz="1600" dirty="0"/>
                    </a:p>
                  </a:txBody>
                  <a:tcPr/>
                </a:tc>
                <a:tc>
                  <a:txBody>
                    <a:bodyPr/>
                    <a:lstStyle/>
                    <a:p>
                      <a:endParaRPr lang="en-US" sz="1600" dirty="0"/>
                    </a:p>
                  </a:txBody>
                  <a:tcPr/>
                </a:tc>
              </a:tr>
            </a:tbl>
          </a:graphicData>
        </a:graphic>
      </p:graphicFrame>
      <p:sp>
        <p:nvSpPr>
          <p:cNvPr id="4" name="Tijdelijke aanduiding voor inhoud 3"/>
          <p:cNvSpPr>
            <a:spLocks noGrp="1"/>
          </p:cNvSpPr>
          <p:nvPr>
            <p:ph idx="16"/>
          </p:nvPr>
        </p:nvSpPr>
        <p:spPr/>
        <p:txBody>
          <a:bodyPr>
            <a:normAutofit lnSpcReduction="10000"/>
          </a:bodyPr>
          <a:lstStyle/>
          <a:p>
            <a:r>
              <a:rPr lang="en-US" dirty="0" smtClean="0"/>
              <a:t>Do’s </a:t>
            </a:r>
            <a:r>
              <a:rPr lang="en-US" dirty="0" err="1" smtClean="0"/>
              <a:t>en</a:t>
            </a:r>
            <a:r>
              <a:rPr lang="en-US" dirty="0" smtClean="0"/>
              <a:t> don’ts in </a:t>
            </a:r>
            <a:r>
              <a:rPr lang="en-US" dirty="0" err="1" smtClean="0"/>
              <a:t>een</a:t>
            </a:r>
            <a:r>
              <a:rPr lang="en-US" dirty="0" smtClean="0"/>
              <a:t> project </a:t>
            </a:r>
            <a:r>
              <a:rPr lang="en-US" dirty="0" err="1" smtClean="0"/>
              <a:t>volgens</a:t>
            </a:r>
            <a:r>
              <a:rPr lang="en-US" dirty="0" smtClean="0"/>
              <a:t> </a:t>
            </a:r>
            <a:r>
              <a:rPr lang="en-US" dirty="0" err="1" smtClean="0"/>
              <a:t>jullie</a:t>
            </a:r>
            <a:endParaRPr lang="en-US" dirty="0"/>
          </a:p>
        </p:txBody>
      </p:sp>
      <p:sp>
        <p:nvSpPr>
          <p:cNvPr id="5" name="Tijdelijke aanduiding voor inhoud 4"/>
          <p:cNvSpPr>
            <a:spLocks noGrp="1"/>
          </p:cNvSpPr>
          <p:nvPr>
            <p:ph idx="17"/>
          </p:nvPr>
        </p:nvSpPr>
        <p:spPr/>
        <p:txBody>
          <a:bodyPr/>
          <a:lstStyle/>
          <a:p>
            <a:endParaRPr lang="en-US"/>
          </a:p>
        </p:txBody>
      </p:sp>
    </p:spTree>
    <p:extLst>
      <p:ext uri="{BB962C8B-B14F-4D97-AF65-F5344CB8AC3E}">
        <p14:creationId xmlns:p14="http://schemas.microsoft.com/office/powerpoint/2010/main" val="2312195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Wat </a:t>
            </a:r>
            <a:r>
              <a:rPr lang="en-US" dirty="0" err="1"/>
              <a:t>hebben</a:t>
            </a:r>
            <a:r>
              <a:rPr lang="en-US" dirty="0"/>
              <a:t> we al?</a:t>
            </a:r>
          </a:p>
        </p:txBody>
      </p:sp>
      <p:graphicFrame>
        <p:nvGraphicFramePr>
          <p:cNvPr id="7" name="Tijdelijke aanduiding voor inhoud 6"/>
          <p:cNvGraphicFramePr>
            <a:graphicFrameLocks noGrp="1"/>
          </p:cNvGraphicFramePr>
          <p:nvPr>
            <p:ph idx="13"/>
            <p:extLst>
              <p:ext uri="{D42A27DB-BD31-4B8C-83A1-F6EECF244321}">
                <p14:modId xmlns:p14="http://schemas.microsoft.com/office/powerpoint/2010/main" val="83506160"/>
              </p:ext>
            </p:extLst>
          </p:nvPr>
        </p:nvGraphicFramePr>
        <p:xfrm>
          <a:off x="249238" y="2054099"/>
          <a:ext cx="8620125" cy="4800600"/>
        </p:xfrm>
        <a:graphic>
          <a:graphicData uri="http://schemas.openxmlformats.org/drawingml/2006/table">
            <a:tbl>
              <a:tblPr firstRow="1" bandRow="1">
                <a:tableStyleId>{5C22544A-7EE6-4342-B048-85BDC9FD1C3A}</a:tableStyleId>
              </a:tblPr>
              <a:tblGrid>
                <a:gridCol w="1704253"/>
                <a:gridCol w="3352800"/>
                <a:gridCol w="3563072"/>
              </a:tblGrid>
              <a:tr h="370840">
                <a:tc>
                  <a:txBody>
                    <a:bodyPr/>
                    <a:lstStyle/>
                    <a:p>
                      <a:endParaRPr lang="en-US" dirty="0"/>
                    </a:p>
                  </a:txBody>
                  <a:tcPr/>
                </a:tc>
                <a:tc>
                  <a:txBody>
                    <a:bodyPr/>
                    <a:lstStyle/>
                    <a:p>
                      <a:r>
                        <a:rPr lang="en-US" dirty="0" smtClean="0"/>
                        <a:t>Do</a:t>
                      </a:r>
                      <a:endParaRPr lang="en-US" dirty="0"/>
                    </a:p>
                  </a:txBody>
                  <a:tcPr/>
                </a:tc>
                <a:tc>
                  <a:txBody>
                    <a:bodyPr/>
                    <a:lstStyle/>
                    <a:p>
                      <a:r>
                        <a:rPr lang="en-US" dirty="0" smtClean="0"/>
                        <a:t>Don’t</a:t>
                      </a:r>
                      <a:endParaRPr lang="en-US" dirty="0"/>
                    </a:p>
                  </a:txBody>
                  <a:tcPr/>
                </a:tc>
              </a:tr>
              <a:tr h="370840">
                <a:tc>
                  <a:txBody>
                    <a:bodyPr/>
                    <a:lstStyle/>
                    <a:p>
                      <a:endParaRPr lang="en-US" sz="1600" dirty="0"/>
                    </a:p>
                  </a:txBody>
                  <a:tcPr/>
                </a:tc>
                <a:tc>
                  <a:txBody>
                    <a:bodyPr/>
                    <a:lstStyle/>
                    <a:p>
                      <a:pPr marL="285750" indent="-285750">
                        <a:buFontTx/>
                        <a:buChar char="-"/>
                      </a:pPr>
                      <a:endParaRPr lang="en-US" sz="1600" dirty="0"/>
                    </a:p>
                  </a:txBody>
                  <a:tcPr/>
                </a:tc>
                <a:tc>
                  <a:txBody>
                    <a:bodyPr/>
                    <a:lstStyle/>
                    <a:p>
                      <a:endParaRPr lang="en-US" sz="1600" dirty="0"/>
                    </a:p>
                  </a:txBody>
                  <a:tcPr/>
                </a:tc>
              </a:tr>
              <a:tr h="370840">
                <a:tc>
                  <a:txBody>
                    <a:bodyPr/>
                    <a:lstStyle/>
                    <a:p>
                      <a:endParaRPr lang="en-US" sz="1600" dirty="0"/>
                    </a:p>
                  </a:txBody>
                  <a:tcPr/>
                </a:tc>
                <a:tc>
                  <a:txBody>
                    <a:bodyPr/>
                    <a:lstStyle/>
                    <a:p>
                      <a:endParaRPr lang="en-US" sz="1600" baseline="0" dirty="0" smtClean="0"/>
                    </a:p>
                  </a:txBody>
                  <a:tcPr/>
                </a:tc>
                <a:tc>
                  <a:txBody>
                    <a:bodyPr/>
                    <a:lstStyle/>
                    <a:p>
                      <a:pPr marL="285750" indent="-285750">
                        <a:buFontTx/>
                        <a:buChar char="-"/>
                      </a:pPr>
                      <a:endParaRPr lang="en-US" sz="1600" dirty="0"/>
                    </a:p>
                  </a:txBody>
                  <a:tcPr/>
                </a:tc>
              </a:tr>
              <a:tr h="370840">
                <a:tc>
                  <a:txBody>
                    <a:bodyPr/>
                    <a:lstStyle/>
                    <a:p>
                      <a:r>
                        <a:rPr lang="en-US" sz="1600" dirty="0" err="1" smtClean="0"/>
                        <a:t>Argumenten</a:t>
                      </a:r>
                      <a:endParaRPr lang="en-US" sz="1600" dirty="0"/>
                    </a:p>
                  </a:txBody>
                  <a:tcPr/>
                </a:tc>
                <a:tc>
                  <a:txBody>
                    <a:bodyPr/>
                    <a:lstStyle/>
                    <a:p>
                      <a:pPr marL="285750" indent="-285750">
                        <a:buFontTx/>
                        <a:buChar char="-"/>
                      </a:pPr>
                      <a:r>
                        <a:rPr lang="en-US" sz="1600" dirty="0" smtClean="0"/>
                        <a:t>To-the-point</a:t>
                      </a:r>
                    </a:p>
                    <a:p>
                      <a:pPr marL="285750" indent="-285750">
                        <a:buFontTx/>
                        <a:buChar char="-"/>
                      </a:pPr>
                      <a:r>
                        <a:rPr lang="en-US" sz="1600" dirty="0" err="1" smtClean="0"/>
                        <a:t>Onderbouwde</a:t>
                      </a:r>
                      <a:r>
                        <a:rPr lang="en-US" sz="1600" baseline="0" dirty="0" smtClean="0"/>
                        <a:t> </a:t>
                      </a:r>
                      <a:r>
                        <a:rPr lang="en-US" sz="1600" baseline="0" dirty="0" err="1" smtClean="0"/>
                        <a:t>argumenten</a:t>
                      </a:r>
                      <a:endParaRPr lang="en-US" sz="1600" dirty="0"/>
                    </a:p>
                  </a:txBody>
                  <a:tcPr/>
                </a:tc>
                <a:tc>
                  <a:txBody>
                    <a:bodyPr/>
                    <a:lstStyle/>
                    <a:p>
                      <a:pPr marL="285750" indent="-285750">
                        <a:buFontTx/>
                        <a:buChar char="-"/>
                      </a:pPr>
                      <a:r>
                        <a:rPr lang="en-US" sz="1600" dirty="0" smtClean="0"/>
                        <a:t>Te </a:t>
                      </a:r>
                      <a:r>
                        <a:rPr lang="en-US" sz="1600" dirty="0" err="1" smtClean="0"/>
                        <a:t>lang</a:t>
                      </a:r>
                      <a:r>
                        <a:rPr lang="en-US" sz="1600" dirty="0" smtClean="0"/>
                        <a:t> </a:t>
                      </a:r>
                      <a:r>
                        <a:rPr lang="en-US" sz="1600" dirty="0" err="1" smtClean="0"/>
                        <a:t>doorgaan</a:t>
                      </a:r>
                      <a:r>
                        <a:rPr lang="en-US" sz="1600" dirty="0" smtClean="0"/>
                        <a:t> met </a:t>
                      </a:r>
                      <a:r>
                        <a:rPr lang="en-US" sz="1600" dirty="0" err="1" smtClean="0"/>
                        <a:t>discussiëren</a:t>
                      </a:r>
                      <a:endParaRPr lang="en-US" sz="1600" dirty="0" smtClean="0"/>
                    </a:p>
                    <a:p>
                      <a:pPr marL="285750" indent="-285750">
                        <a:buFontTx/>
                        <a:buChar char="-"/>
                      </a:pPr>
                      <a:r>
                        <a:rPr lang="en-US" sz="1600" dirty="0" smtClean="0"/>
                        <a:t>Over</a:t>
                      </a:r>
                      <a:r>
                        <a:rPr lang="en-US" sz="1600" baseline="0" dirty="0" smtClean="0"/>
                        <a:t> </a:t>
                      </a:r>
                      <a:r>
                        <a:rPr lang="en-US" sz="1600" baseline="0" dirty="0" err="1" smtClean="0"/>
                        <a:t>onbelangrijke</a:t>
                      </a:r>
                      <a:r>
                        <a:rPr lang="en-US" sz="1600" baseline="0" dirty="0" smtClean="0"/>
                        <a:t> </a:t>
                      </a:r>
                      <a:r>
                        <a:rPr lang="en-US" sz="1600" baseline="0" dirty="0" err="1" smtClean="0"/>
                        <a:t>dingen</a:t>
                      </a:r>
                      <a:r>
                        <a:rPr lang="en-US" sz="1600" baseline="0" dirty="0" smtClean="0"/>
                        <a:t> te </a:t>
                      </a:r>
                      <a:r>
                        <a:rPr lang="en-US" sz="1600" baseline="0" dirty="0" err="1" smtClean="0"/>
                        <a:t>lang</a:t>
                      </a:r>
                      <a:r>
                        <a:rPr lang="en-US" sz="1600" baseline="0" dirty="0" smtClean="0"/>
                        <a:t> </a:t>
                      </a:r>
                      <a:r>
                        <a:rPr lang="en-US" sz="1600" baseline="0" dirty="0" err="1" smtClean="0"/>
                        <a:t>doorgaan</a:t>
                      </a:r>
                      <a:endParaRPr lang="en-US" sz="1600" dirty="0"/>
                    </a:p>
                  </a:txBody>
                  <a:tcPr/>
                </a:tc>
              </a:tr>
              <a:tr h="370840">
                <a:tc>
                  <a:txBody>
                    <a:bodyPr/>
                    <a:lstStyle/>
                    <a:p>
                      <a:r>
                        <a:rPr lang="en-US" sz="1600" dirty="0" err="1" smtClean="0"/>
                        <a:t>Documenteren</a:t>
                      </a:r>
                      <a:endParaRPr lang="en-US" sz="1600" dirty="0"/>
                    </a:p>
                  </a:txBody>
                  <a:tcPr/>
                </a:tc>
                <a:tc>
                  <a:txBody>
                    <a:bodyPr/>
                    <a:lstStyle/>
                    <a:p>
                      <a:pPr marL="285750" indent="-285750">
                        <a:buFontTx/>
                        <a:buChar char="-"/>
                      </a:pPr>
                      <a:r>
                        <a:rPr lang="en-US" sz="1600" baseline="0" dirty="0" smtClean="0"/>
                        <a:t>ICA </a:t>
                      </a:r>
                      <a:r>
                        <a:rPr lang="en-US" sz="1600" baseline="0" dirty="0" err="1" smtClean="0"/>
                        <a:t>controlekaart</a:t>
                      </a:r>
                      <a:endParaRPr lang="en-US" sz="1600" baseline="0" dirty="0" smtClean="0"/>
                    </a:p>
                    <a:p>
                      <a:pPr marL="285750" indent="-285750">
                        <a:buFontTx/>
                        <a:buChar char="-"/>
                      </a:pPr>
                      <a:r>
                        <a:rPr lang="en-US" sz="1600" baseline="0" dirty="0" err="1" smtClean="0"/>
                        <a:t>Vroeg</a:t>
                      </a:r>
                      <a:r>
                        <a:rPr lang="en-US" sz="1600" baseline="0" dirty="0" smtClean="0"/>
                        <a:t> </a:t>
                      </a:r>
                      <a:r>
                        <a:rPr lang="en-US" sz="1600" baseline="0" dirty="0" err="1" smtClean="0"/>
                        <a:t>beginnen</a:t>
                      </a:r>
                      <a:r>
                        <a:rPr lang="en-US" sz="1600" baseline="0" dirty="0" smtClean="0"/>
                        <a:t> &gt; </a:t>
                      </a:r>
                      <a:r>
                        <a:rPr lang="en-US" sz="1600" baseline="0" dirty="0" err="1" smtClean="0"/>
                        <a:t>niet</a:t>
                      </a:r>
                      <a:r>
                        <a:rPr lang="en-US" sz="1600" baseline="0" dirty="0" smtClean="0"/>
                        <a:t> </a:t>
                      </a:r>
                      <a:r>
                        <a:rPr lang="en-US" sz="1600" baseline="0" dirty="0" err="1" smtClean="0"/>
                        <a:t>achteraf</a:t>
                      </a:r>
                      <a:endParaRPr lang="en-US" sz="1600" baseline="0" dirty="0" smtClean="0"/>
                    </a:p>
                    <a:p>
                      <a:pPr marL="285750" indent="-285750">
                        <a:buFontTx/>
                        <a:buChar char="-"/>
                      </a:pPr>
                      <a:r>
                        <a:rPr lang="en-US" sz="1600" baseline="0" dirty="0" err="1" smtClean="0"/>
                        <a:t>Reviewen</a:t>
                      </a:r>
                      <a:r>
                        <a:rPr lang="en-US" sz="1600" baseline="0" dirty="0" smtClean="0"/>
                        <a:t> door ‘</a:t>
                      </a:r>
                      <a:r>
                        <a:rPr lang="en-US" sz="1600" baseline="0" dirty="0" err="1" smtClean="0"/>
                        <a:t>onbekenden</a:t>
                      </a:r>
                      <a:r>
                        <a:rPr lang="en-US" sz="1600" baseline="0" dirty="0" smtClean="0"/>
                        <a:t>’</a:t>
                      </a:r>
                    </a:p>
                    <a:p>
                      <a:pPr marL="285750" indent="-285750">
                        <a:buFontTx/>
                        <a:buChar char="-"/>
                      </a:pPr>
                      <a:r>
                        <a:rPr lang="en-US" sz="1600" baseline="0" dirty="0" smtClean="0"/>
                        <a:t>Documenten in </a:t>
                      </a:r>
                      <a:r>
                        <a:rPr lang="en-US" sz="1600" baseline="0" dirty="0" err="1" smtClean="0"/>
                        <a:t>lijn</a:t>
                      </a:r>
                      <a:r>
                        <a:rPr lang="en-US" sz="1600" baseline="0" dirty="0" smtClean="0"/>
                        <a:t> met </a:t>
                      </a:r>
                      <a:r>
                        <a:rPr lang="en-US" sz="1600" baseline="0" dirty="0" err="1" smtClean="0"/>
                        <a:t>eindproduct</a:t>
                      </a:r>
                      <a:endParaRPr lang="en-US" sz="1600" baseline="0" dirty="0" smtClean="0"/>
                    </a:p>
                    <a:p>
                      <a:pPr marL="285750" indent="-285750">
                        <a:buFontTx/>
                        <a:buChar char="-"/>
                      </a:pPr>
                      <a:r>
                        <a:rPr lang="en-US" sz="1600" baseline="0" dirty="0" err="1" smtClean="0"/>
                        <a:t>Traceerbaarheid</a:t>
                      </a:r>
                      <a:endParaRPr lang="en-US" sz="1600" baseline="0" dirty="0" smtClean="0"/>
                    </a:p>
                  </a:txBody>
                  <a:tcPr/>
                </a:tc>
                <a:tc>
                  <a:txBody>
                    <a:bodyPr/>
                    <a:lstStyle/>
                    <a:p>
                      <a:endParaRPr lang="en-US" sz="1600" dirty="0"/>
                    </a:p>
                  </a:txBody>
                  <a:tcPr/>
                </a:tc>
              </a:tr>
              <a:tr h="370840">
                <a:tc>
                  <a:txBody>
                    <a:bodyPr/>
                    <a:lstStyle/>
                    <a:p>
                      <a:r>
                        <a:rPr lang="en-US" sz="1600" dirty="0" err="1" smtClean="0"/>
                        <a:t>Opdrachtgever</a:t>
                      </a:r>
                      <a:endParaRPr lang="en-US" sz="1600" dirty="0"/>
                    </a:p>
                  </a:txBody>
                  <a:tcPr/>
                </a:tc>
                <a:tc>
                  <a:txBody>
                    <a:bodyPr/>
                    <a:lstStyle/>
                    <a:p>
                      <a:pPr marL="285750" indent="-285750">
                        <a:buFontTx/>
                        <a:buChar char="-"/>
                      </a:pPr>
                      <a:r>
                        <a:rPr lang="en-US" sz="1600" dirty="0" err="1" smtClean="0"/>
                        <a:t>Gesprek</a:t>
                      </a:r>
                      <a:r>
                        <a:rPr lang="en-US" sz="1600" dirty="0" smtClean="0"/>
                        <a:t> </a:t>
                      </a:r>
                      <a:r>
                        <a:rPr lang="en-US" sz="1600" dirty="0" err="1" smtClean="0"/>
                        <a:t>voorbereiden</a:t>
                      </a:r>
                      <a:endParaRPr lang="en-US" sz="1600" dirty="0" smtClean="0"/>
                    </a:p>
                    <a:p>
                      <a:pPr marL="285750" indent="-285750">
                        <a:buFontTx/>
                        <a:buChar char="-"/>
                      </a:pPr>
                      <a:r>
                        <a:rPr lang="en-US" sz="1600" dirty="0" err="1" smtClean="0"/>
                        <a:t>Vragen</a:t>
                      </a:r>
                      <a:r>
                        <a:rPr lang="en-US" sz="1600" dirty="0" smtClean="0"/>
                        <a:t> </a:t>
                      </a:r>
                      <a:r>
                        <a:rPr lang="en-US" sz="1600" dirty="0" err="1" smtClean="0"/>
                        <a:t>weten</a:t>
                      </a:r>
                      <a:r>
                        <a:rPr lang="en-US" sz="1600" dirty="0" smtClean="0"/>
                        <a:t>/</a:t>
                      </a:r>
                      <a:r>
                        <a:rPr lang="en-US" sz="1600" dirty="0" err="1" smtClean="0"/>
                        <a:t>opschrijven</a:t>
                      </a:r>
                      <a:endParaRPr lang="en-US" sz="1600" dirty="0" smtClean="0"/>
                    </a:p>
                    <a:p>
                      <a:pPr marL="285750" indent="-285750">
                        <a:buFontTx/>
                        <a:buChar char="-"/>
                      </a:pPr>
                      <a:r>
                        <a:rPr lang="en-US" sz="1600" dirty="0" err="1" smtClean="0"/>
                        <a:t>Gesprek</a:t>
                      </a:r>
                      <a:r>
                        <a:rPr lang="en-US" sz="1600" baseline="0" dirty="0" smtClean="0"/>
                        <a:t> </a:t>
                      </a:r>
                      <a:r>
                        <a:rPr lang="en-US" sz="1600" baseline="0" dirty="0" err="1" smtClean="0"/>
                        <a:t>aankondigen</a:t>
                      </a:r>
                      <a:endParaRPr lang="en-US" sz="1600" baseline="0" dirty="0" smtClean="0"/>
                    </a:p>
                    <a:p>
                      <a:pPr marL="285750" indent="-285750">
                        <a:buFontTx/>
                        <a:buChar char="-"/>
                      </a:pPr>
                      <a:r>
                        <a:rPr lang="en-US" sz="1600" baseline="0" dirty="0" smtClean="0"/>
                        <a:t>Agenda/</a:t>
                      </a:r>
                      <a:r>
                        <a:rPr lang="en-US" sz="1600" baseline="0" dirty="0" err="1" smtClean="0"/>
                        <a:t>notulen</a:t>
                      </a:r>
                      <a:endParaRPr lang="en-US" sz="1600" baseline="0" dirty="0" smtClean="0"/>
                    </a:p>
                    <a:p>
                      <a:pPr marL="285750" indent="-285750">
                        <a:buFontTx/>
                        <a:buChar char="-"/>
                      </a:pPr>
                      <a:r>
                        <a:rPr lang="en-US" sz="1600" baseline="0" dirty="0" err="1" smtClean="0"/>
                        <a:t>Afspraken</a:t>
                      </a:r>
                      <a:r>
                        <a:rPr lang="en-US" sz="1600" baseline="0" dirty="0" smtClean="0"/>
                        <a:t> </a:t>
                      </a:r>
                      <a:r>
                        <a:rPr lang="en-US" sz="1600" baseline="0" dirty="0" err="1" smtClean="0"/>
                        <a:t>nakomen</a:t>
                      </a:r>
                      <a:endParaRPr lang="en-US" sz="1600" dirty="0"/>
                    </a:p>
                  </a:txBody>
                  <a:tcPr/>
                </a:tc>
                <a:tc>
                  <a:txBody>
                    <a:bodyPr/>
                    <a:lstStyle/>
                    <a:p>
                      <a:endParaRPr lang="en-US" sz="1600" dirty="0"/>
                    </a:p>
                  </a:txBody>
                  <a:tcPr/>
                </a:tc>
              </a:tr>
            </a:tbl>
          </a:graphicData>
        </a:graphic>
      </p:graphicFrame>
      <p:sp>
        <p:nvSpPr>
          <p:cNvPr id="4" name="Tijdelijke aanduiding voor inhoud 3"/>
          <p:cNvSpPr>
            <a:spLocks noGrp="1"/>
          </p:cNvSpPr>
          <p:nvPr>
            <p:ph idx="16"/>
          </p:nvPr>
        </p:nvSpPr>
        <p:spPr/>
        <p:txBody>
          <a:bodyPr>
            <a:normAutofit lnSpcReduction="10000"/>
          </a:bodyPr>
          <a:lstStyle/>
          <a:p>
            <a:r>
              <a:rPr lang="en-US" dirty="0" smtClean="0"/>
              <a:t>Do’s </a:t>
            </a:r>
            <a:r>
              <a:rPr lang="en-US" dirty="0" err="1" smtClean="0"/>
              <a:t>en</a:t>
            </a:r>
            <a:r>
              <a:rPr lang="en-US" dirty="0" smtClean="0"/>
              <a:t> don’ts in </a:t>
            </a:r>
            <a:r>
              <a:rPr lang="en-US" dirty="0" err="1" smtClean="0"/>
              <a:t>een</a:t>
            </a:r>
            <a:r>
              <a:rPr lang="en-US" dirty="0" smtClean="0"/>
              <a:t> project </a:t>
            </a:r>
            <a:r>
              <a:rPr lang="en-US" dirty="0" err="1" smtClean="0"/>
              <a:t>volgens</a:t>
            </a:r>
            <a:r>
              <a:rPr lang="en-US" dirty="0" smtClean="0"/>
              <a:t> </a:t>
            </a:r>
            <a:r>
              <a:rPr lang="en-US" dirty="0" err="1" smtClean="0"/>
              <a:t>jullie</a:t>
            </a:r>
            <a:endParaRPr lang="en-US" dirty="0"/>
          </a:p>
        </p:txBody>
      </p:sp>
      <p:sp>
        <p:nvSpPr>
          <p:cNvPr id="5" name="Tijdelijke aanduiding voor inhoud 4"/>
          <p:cNvSpPr>
            <a:spLocks noGrp="1"/>
          </p:cNvSpPr>
          <p:nvPr>
            <p:ph idx="17"/>
          </p:nvPr>
        </p:nvSpPr>
        <p:spPr/>
        <p:txBody>
          <a:bodyPr/>
          <a:lstStyle/>
          <a:p>
            <a:endParaRPr lang="en-US"/>
          </a:p>
        </p:txBody>
      </p:sp>
    </p:spTree>
    <p:extLst>
      <p:ext uri="{BB962C8B-B14F-4D97-AF65-F5344CB8AC3E}">
        <p14:creationId xmlns:p14="http://schemas.microsoft.com/office/powerpoint/2010/main" val="3435951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a:p>
        </p:txBody>
      </p:sp>
      <p:sp>
        <p:nvSpPr>
          <p:cNvPr id="3" name="Tijdelijke aanduiding voor inhoud 2"/>
          <p:cNvSpPr>
            <a:spLocks noGrp="1"/>
          </p:cNvSpPr>
          <p:nvPr>
            <p:ph idx="13"/>
          </p:nvPr>
        </p:nvSpPr>
        <p:spPr/>
        <p:txBody>
          <a:bodyPr/>
          <a:lstStyle/>
          <a:p>
            <a:r>
              <a:rPr lang="en-US" dirty="0" err="1" smtClean="0"/>
              <a:t>Dussss</a:t>
            </a:r>
            <a:r>
              <a:rPr lang="en-US" dirty="0" smtClean="0"/>
              <a:t>…. in de PSU prober je </a:t>
            </a:r>
            <a:r>
              <a:rPr lang="en-US" dirty="0" err="1" smtClean="0"/>
              <a:t>dit</a:t>
            </a:r>
            <a:r>
              <a:rPr lang="en-US" dirty="0" smtClean="0"/>
              <a:t> </a:t>
            </a:r>
            <a:r>
              <a:rPr lang="en-US" dirty="0" err="1" smtClean="0"/>
              <a:t>zoveel</a:t>
            </a:r>
            <a:r>
              <a:rPr lang="en-US" dirty="0" smtClean="0"/>
              <a:t> </a:t>
            </a:r>
            <a:r>
              <a:rPr lang="en-US" dirty="0" err="1" smtClean="0"/>
              <a:t>mogelijk</a:t>
            </a:r>
            <a:r>
              <a:rPr lang="en-US" dirty="0" smtClean="0"/>
              <a:t> </a:t>
            </a:r>
            <a:r>
              <a:rPr lang="en-US" dirty="0" err="1" smtClean="0"/>
              <a:t>voor</a:t>
            </a:r>
            <a:r>
              <a:rPr lang="en-US" dirty="0" smtClean="0"/>
              <a:t> te </a:t>
            </a:r>
            <a:r>
              <a:rPr lang="en-US" dirty="0" err="1" smtClean="0"/>
              <a:t>zijn</a:t>
            </a:r>
            <a:r>
              <a:rPr lang="en-US" dirty="0" smtClean="0"/>
              <a:t> </a:t>
            </a:r>
            <a:r>
              <a:rPr lang="en-US" dirty="0" err="1" smtClean="0"/>
              <a:t>dmv</a:t>
            </a:r>
            <a:r>
              <a:rPr lang="en-US" dirty="0" smtClean="0"/>
              <a:t> </a:t>
            </a:r>
            <a:r>
              <a:rPr lang="en-US" dirty="0" err="1" smtClean="0"/>
              <a:t>goed</a:t>
            </a:r>
            <a:r>
              <a:rPr lang="en-US" dirty="0" smtClean="0"/>
              <a:t> </a:t>
            </a:r>
            <a:r>
              <a:rPr lang="en-US" dirty="0" err="1" smtClean="0"/>
              <a:t>nadenken</a:t>
            </a:r>
            <a:r>
              <a:rPr lang="en-US" dirty="0" smtClean="0"/>
              <a:t> over de </a:t>
            </a:r>
            <a:r>
              <a:rPr lang="en-US" dirty="0" err="1" smtClean="0"/>
              <a:t>opdracht</a:t>
            </a:r>
            <a:r>
              <a:rPr lang="en-US" dirty="0" smtClean="0"/>
              <a:t> </a:t>
            </a:r>
            <a:r>
              <a:rPr lang="en-US" dirty="0" err="1" smtClean="0"/>
              <a:t>en</a:t>
            </a:r>
            <a:r>
              <a:rPr lang="en-US" dirty="0" smtClean="0"/>
              <a:t> het </a:t>
            </a:r>
            <a:r>
              <a:rPr lang="en-US" dirty="0" err="1" smtClean="0"/>
              <a:t>maken</a:t>
            </a:r>
            <a:r>
              <a:rPr lang="en-US" dirty="0" smtClean="0"/>
              <a:t> van </a:t>
            </a:r>
            <a:r>
              <a:rPr lang="en-US" dirty="0" err="1" smtClean="0"/>
              <a:t>goede</a:t>
            </a:r>
            <a:r>
              <a:rPr lang="en-US" dirty="0" smtClean="0"/>
              <a:t> </a:t>
            </a:r>
            <a:r>
              <a:rPr lang="en-US" dirty="0" err="1" smtClean="0"/>
              <a:t>werkafspraken</a:t>
            </a:r>
            <a:endParaRPr lang="en-US" dirty="0" smtClean="0"/>
          </a:p>
          <a:p>
            <a:endParaRPr lang="en-US" dirty="0"/>
          </a:p>
          <a:p>
            <a:r>
              <a:rPr lang="en-US" dirty="0" smtClean="0"/>
              <a:t>Hoe </a:t>
            </a:r>
            <a:r>
              <a:rPr lang="en-US" dirty="0" err="1" smtClean="0"/>
              <a:t>lang</a:t>
            </a:r>
            <a:r>
              <a:rPr lang="en-US" dirty="0" smtClean="0"/>
              <a:t> </a:t>
            </a:r>
            <a:r>
              <a:rPr lang="en-US" dirty="0" err="1" smtClean="0"/>
              <a:t>duurt</a:t>
            </a:r>
            <a:r>
              <a:rPr lang="en-US" dirty="0" smtClean="0"/>
              <a:t> </a:t>
            </a:r>
            <a:r>
              <a:rPr lang="en-US" dirty="0" err="1" smtClean="0"/>
              <a:t>een</a:t>
            </a:r>
            <a:r>
              <a:rPr lang="en-US" dirty="0" smtClean="0"/>
              <a:t> PSU?</a:t>
            </a:r>
          </a:p>
          <a:p>
            <a:r>
              <a:rPr lang="en-US" dirty="0" err="1" smtClean="0"/>
              <a:t>Wie</a:t>
            </a:r>
            <a:r>
              <a:rPr lang="en-US" dirty="0" smtClean="0"/>
              <a:t> </a:t>
            </a:r>
            <a:r>
              <a:rPr lang="en-US" dirty="0" err="1" smtClean="0"/>
              <a:t>zijn</a:t>
            </a:r>
            <a:r>
              <a:rPr lang="en-US" dirty="0" smtClean="0"/>
              <a:t> </a:t>
            </a:r>
            <a:r>
              <a:rPr lang="en-US" dirty="0" err="1" smtClean="0"/>
              <a:t>erbij</a:t>
            </a:r>
            <a:r>
              <a:rPr lang="en-US" dirty="0" smtClean="0"/>
              <a:t> </a:t>
            </a:r>
            <a:r>
              <a:rPr lang="en-US" dirty="0" err="1" smtClean="0"/>
              <a:t>aanwezig</a:t>
            </a:r>
            <a:r>
              <a:rPr lang="en-US" dirty="0" smtClean="0"/>
              <a:t>?</a:t>
            </a:r>
          </a:p>
          <a:p>
            <a:r>
              <a:rPr lang="en-US" dirty="0" smtClean="0"/>
              <a:t>Wat is het </a:t>
            </a:r>
            <a:r>
              <a:rPr lang="en-US" dirty="0" err="1" smtClean="0"/>
              <a:t>resultaat</a:t>
            </a:r>
            <a:r>
              <a:rPr lang="en-US" dirty="0" smtClean="0"/>
              <a:t>?</a:t>
            </a:r>
          </a:p>
          <a:p>
            <a:endParaRPr lang="en-US" dirty="0"/>
          </a:p>
          <a:p>
            <a:endParaRPr lang="en-US" dirty="0" smtClean="0"/>
          </a:p>
          <a:p>
            <a:r>
              <a:rPr lang="en-US" dirty="0" smtClean="0"/>
              <a:t>Wat </a:t>
            </a:r>
            <a:r>
              <a:rPr lang="en-US" dirty="0" err="1" smtClean="0"/>
              <a:t>zijn</a:t>
            </a:r>
            <a:r>
              <a:rPr lang="en-US" dirty="0" smtClean="0"/>
              <a:t> </a:t>
            </a:r>
            <a:r>
              <a:rPr lang="en-US" dirty="0" err="1" smtClean="0"/>
              <a:t>dus</a:t>
            </a:r>
            <a:r>
              <a:rPr lang="en-US" dirty="0" smtClean="0"/>
              <a:t> </a:t>
            </a:r>
            <a:r>
              <a:rPr lang="en-US" dirty="0" err="1" smtClean="0"/>
              <a:t>onderwerpen</a:t>
            </a:r>
            <a:r>
              <a:rPr lang="en-US" dirty="0" smtClean="0"/>
              <a:t> ?</a:t>
            </a:r>
          </a:p>
          <a:p>
            <a:endParaRPr lang="en-US" dirty="0"/>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extLst>
      <p:ext uri="{BB962C8B-B14F-4D97-AF65-F5344CB8AC3E}">
        <p14:creationId xmlns:p14="http://schemas.microsoft.com/office/powerpoint/2010/main" val="2732037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Voorbereiding</a:t>
            </a:r>
            <a:r>
              <a:rPr lang="en-US" dirty="0" smtClean="0"/>
              <a:t> PSU</a:t>
            </a:r>
            <a:endParaRPr lang="en-US" dirty="0"/>
          </a:p>
        </p:txBody>
      </p:sp>
      <p:sp>
        <p:nvSpPr>
          <p:cNvPr id="3" name="Tijdelijke aanduiding voor inhoud 2"/>
          <p:cNvSpPr>
            <a:spLocks noGrp="1"/>
          </p:cNvSpPr>
          <p:nvPr>
            <p:ph idx="13"/>
          </p:nvPr>
        </p:nvSpPr>
        <p:spPr/>
        <p:txBody>
          <a:bodyPr>
            <a:normAutofit fontScale="77500" lnSpcReduction="20000"/>
          </a:bodyPr>
          <a:lstStyle/>
          <a:p>
            <a:endParaRPr lang="en-US" dirty="0"/>
          </a:p>
          <a:p>
            <a:pPr marL="457200" indent="-457200">
              <a:buAutoNum type="arabicPeriod"/>
            </a:pPr>
            <a:r>
              <a:rPr lang="en-US" dirty="0"/>
              <a:t>Team</a:t>
            </a:r>
          </a:p>
          <a:p>
            <a:pPr marL="1200150" lvl="1" indent="-457200">
              <a:buAutoNum type="arabicPeriod"/>
            </a:pPr>
            <a:r>
              <a:rPr lang="en-US" dirty="0" err="1" smtClean="0"/>
              <a:t>Rollen</a:t>
            </a:r>
            <a:r>
              <a:rPr lang="en-US" dirty="0" smtClean="0"/>
              <a:t>, taken, </a:t>
            </a:r>
            <a:r>
              <a:rPr lang="en-US" dirty="0" err="1" smtClean="0"/>
              <a:t>verantwoordelijkheden</a:t>
            </a:r>
            <a:endParaRPr lang="en-US" dirty="0"/>
          </a:p>
          <a:p>
            <a:pPr marL="1200150" lvl="1" indent="-457200">
              <a:buAutoNum type="arabicPeriod"/>
            </a:pPr>
            <a:r>
              <a:rPr lang="en-US" dirty="0" err="1" smtClean="0"/>
              <a:t>Verbeteren</a:t>
            </a:r>
            <a:r>
              <a:rPr lang="en-US" dirty="0" smtClean="0"/>
              <a:t> </a:t>
            </a:r>
            <a:endParaRPr lang="en-US" dirty="0"/>
          </a:p>
          <a:p>
            <a:pPr marL="1200150" lvl="1" indent="-457200">
              <a:buAutoNum type="arabicPeriod"/>
            </a:pPr>
            <a:r>
              <a:rPr lang="en-US" dirty="0" err="1" smtClean="0"/>
              <a:t>Samenwerkingsafspraken</a:t>
            </a:r>
            <a:endParaRPr lang="en-US" dirty="0" smtClean="0"/>
          </a:p>
          <a:p>
            <a:pPr marL="1200150" lvl="1" indent="-457200">
              <a:buAutoNum type="arabicPeriod"/>
            </a:pPr>
            <a:r>
              <a:rPr lang="en-US" dirty="0" err="1" smtClean="0"/>
              <a:t>Inrichten</a:t>
            </a:r>
            <a:r>
              <a:rPr lang="en-US" dirty="0" smtClean="0"/>
              <a:t> tooling</a:t>
            </a:r>
            <a:endParaRPr lang="en-US" dirty="0"/>
          </a:p>
          <a:p>
            <a:pPr marL="457200" indent="-457200">
              <a:buAutoNum type="arabicPeriod"/>
            </a:pPr>
            <a:r>
              <a:rPr lang="en-US" dirty="0" err="1" smtClean="0"/>
              <a:t>Individueel</a:t>
            </a:r>
            <a:endParaRPr lang="en-US" dirty="0" smtClean="0"/>
          </a:p>
          <a:p>
            <a:pPr marL="1200150" lvl="1" indent="-457200">
              <a:buAutoNum type="arabicPeriod"/>
            </a:pPr>
            <a:r>
              <a:rPr lang="en-US" dirty="0" err="1"/>
              <a:t>M</a:t>
            </a:r>
            <a:r>
              <a:rPr lang="en-US" dirty="0" err="1" smtClean="0"/>
              <a:t>otivatie</a:t>
            </a:r>
            <a:endParaRPr lang="en-US" dirty="0" smtClean="0"/>
          </a:p>
          <a:p>
            <a:pPr marL="1200150" lvl="1" indent="-457200">
              <a:buAutoNum type="arabicPeriod"/>
            </a:pPr>
            <a:r>
              <a:rPr lang="en-US" dirty="0" err="1" smtClean="0"/>
              <a:t>Kwaliteiten</a:t>
            </a:r>
            <a:endParaRPr lang="en-US" dirty="0" smtClean="0"/>
          </a:p>
          <a:p>
            <a:pPr marL="1200150" lvl="1" indent="-457200">
              <a:buAutoNum type="arabicPeriod"/>
            </a:pPr>
            <a:r>
              <a:rPr lang="en-US" dirty="0" err="1" smtClean="0"/>
              <a:t>Leerdoelen</a:t>
            </a:r>
            <a:endParaRPr lang="en-US" dirty="0" smtClean="0"/>
          </a:p>
          <a:p>
            <a:pPr marL="457200" indent="-457200">
              <a:buAutoNum type="arabicPeriod"/>
            </a:pPr>
            <a:r>
              <a:rPr lang="en-US" dirty="0" err="1" smtClean="0"/>
              <a:t>Inhoudelijk</a:t>
            </a:r>
            <a:r>
              <a:rPr lang="en-US" dirty="0" smtClean="0"/>
              <a:t>: plan van </a:t>
            </a:r>
            <a:r>
              <a:rPr lang="en-US" dirty="0" err="1" smtClean="0"/>
              <a:t>aanpak</a:t>
            </a:r>
            <a:endParaRPr lang="en-US" dirty="0" smtClean="0"/>
          </a:p>
          <a:p>
            <a:pPr lvl="1" indent="0">
              <a:buNone/>
            </a:pPr>
            <a:r>
              <a:rPr lang="en-US" dirty="0" smtClean="0"/>
              <a:t>Plan van </a:t>
            </a:r>
            <a:r>
              <a:rPr lang="en-US" dirty="0" err="1" smtClean="0"/>
              <a:t>aanpak</a:t>
            </a:r>
            <a:endParaRPr lang="en-US" dirty="0" smtClean="0"/>
          </a:p>
          <a:p>
            <a:pPr marL="1200150" lvl="1" indent="-457200">
              <a:buFont typeface="+mj-lt"/>
              <a:buAutoNum type="arabicPeriod"/>
            </a:pPr>
            <a:r>
              <a:rPr lang="en-US" dirty="0" err="1"/>
              <a:t>Gesprek</a:t>
            </a:r>
            <a:r>
              <a:rPr lang="en-US" dirty="0"/>
              <a:t> met </a:t>
            </a:r>
            <a:r>
              <a:rPr lang="en-US" dirty="0" err="1"/>
              <a:t>opdrachtgever</a:t>
            </a:r>
            <a:endParaRPr lang="en-US" dirty="0"/>
          </a:p>
          <a:p>
            <a:pPr marL="1200150" lvl="1" indent="-457200">
              <a:buFont typeface="+mj-lt"/>
              <a:buAutoNum type="arabicPeriod"/>
            </a:pPr>
            <a:r>
              <a:rPr lang="en-US" dirty="0" err="1" smtClean="0"/>
              <a:t>Globaal</a:t>
            </a:r>
            <a:r>
              <a:rPr lang="en-US" dirty="0" smtClean="0"/>
              <a:t> FO, TO</a:t>
            </a:r>
          </a:p>
          <a:p>
            <a:pPr marL="1200150" lvl="1" indent="-457200">
              <a:buFont typeface="+mj-lt"/>
              <a:buAutoNum type="arabicPeriod"/>
            </a:pPr>
            <a:r>
              <a:rPr lang="en-US" dirty="0" smtClean="0"/>
              <a:t>Planning sprint 1</a:t>
            </a:r>
          </a:p>
          <a:p>
            <a:pPr marL="1200150" lvl="1" indent="-457200">
              <a:buFont typeface="+mj-lt"/>
              <a:buAutoNum type="arabicPeriod"/>
            </a:pPr>
            <a:r>
              <a:rPr lang="en-US" dirty="0" smtClean="0"/>
              <a:t>Tooling </a:t>
            </a:r>
            <a:r>
              <a:rPr lang="en-US" dirty="0" err="1" smtClean="0"/>
              <a:t>inrichten</a:t>
            </a:r>
            <a:endParaRPr lang="en-US" dirty="0" smtClean="0"/>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extLst>
      <p:ext uri="{BB962C8B-B14F-4D97-AF65-F5344CB8AC3E}">
        <p14:creationId xmlns:p14="http://schemas.microsoft.com/office/powerpoint/2010/main" val="25525657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Opdracht</a:t>
            </a:r>
            <a:endParaRPr lang="en-US" dirty="0"/>
          </a:p>
        </p:txBody>
      </p:sp>
      <p:sp>
        <p:nvSpPr>
          <p:cNvPr id="3" name="Tijdelijke aanduiding voor inhoud 2"/>
          <p:cNvSpPr>
            <a:spLocks noGrp="1"/>
          </p:cNvSpPr>
          <p:nvPr>
            <p:ph idx="13"/>
          </p:nvPr>
        </p:nvSpPr>
        <p:spPr/>
        <p:txBody>
          <a:bodyPr>
            <a:normAutofit fontScale="70000" lnSpcReduction="20000"/>
          </a:bodyPr>
          <a:lstStyle/>
          <a:p>
            <a:r>
              <a:rPr lang="nl-NL" dirty="0" smtClean="0"/>
              <a:t>Lees de competenties en beoordelingscriteria voor </a:t>
            </a:r>
            <a:r>
              <a:rPr lang="nl-NL" dirty="0" err="1" smtClean="0"/>
              <a:t>IoT</a:t>
            </a:r>
            <a:r>
              <a:rPr lang="nl-NL" dirty="0" smtClean="0"/>
              <a:t> uit het  opleidingsstatuut </a:t>
            </a:r>
            <a:r>
              <a:rPr lang="nl-NL" dirty="0"/>
              <a:t>en ga na hoe je hiermee om zult gaan tijdens het project. </a:t>
            </a:r>
          </a:p>
          <a:p>
            <a:endParaRPr lang="nl-NL" dirty="0" smtClean="0">
              <a:hlinkClick r:id="rId2"/>
            </a:endParaRPr>
          </a:p>
          <a:p>
            <a:r>
              <a:rPr lang="nl-NL" dirty="0" smtClean="0">
                <a:hlinkClick r:id="rId2"/>
              </a:rPr>
              <a:t>https</a:t>
            </a:r>
            <a:r>
              <a:rPr lang="nl-NL" dirty="0">
                <a:hlinkClick r:id="rId2"/>
              </a:rPr>
              <a:t>://</a:t>
            </a:r>
            <a:r>
              <a:rPr lang="nl-NL" dirty="0" smtClean="0">
                <a:hlinkClick r:id="rId2"/>
              </a:rPr>
              <a:t>www1.han.nl/insite/ica/content/Opleidingsstatuut_incl_Onderwijs_en_Examenregeling_OER_2016_2017.xml_dir/OS_OER_2016-2017_ICA_deel_3C_HBO-ICT_hoofdfase_DEF.pdf</a:t>
            </a:r>
            <a:endParaRPr lang="nl-NL" dirty="0"/>
          </a:p>
          <a:p>
            <a:endParaRPr lang="nl-NL" dirty="0" smtClean="0"/>
          </a:p>
          <a:p>
            <a:r>
              <a:rPr lang="nl-NL" dirty="0" smtClean="0"/>
              <a:t>Concreet</a:t>
            </a:r>
            <a:r>
              <a:rPr lang="nl-NL" dirty="0" smtClean="0"/>
              <a:t>: </a:t>
            </a:r>
            <a:endParaRPr lang="en-US" dirty="0"/>
          </a:p>
          <a:p>
            <a:r>
              <a:rPr lang="nl-NL" dirty="0" smtClean="0"/>
              <a:t>IoT2</a:t>
            </a:r>
            <a:r>
              <a:rPr lang="nl-NL" dirty="0"/>
              <a:t>: </a:t>
            </a:r>
            <a:r>
              <a:rPr lang="nl-NL" dirty="0" smtClean="0"/>
              <a:t>“</a:t>
            </a:r>
            <a:r>
              <a:rPr lang="nl-NL" dirty="0"/>
              <a:t>De student maakt gebruik van versiebeheer voor de code en documentatie bij het realiseren van programma's</a:t>
            </a:r>
            <a:r>
              <a:rPr lang="nl-NL" dirty="0"/>
              <a:t>.“</a:t>
            </a:r>
            <a:r>
              <a:rPr lang="nl-NL" dirty="0"/>
              <a:t>	</a:t>
            </a:r>
            <a:endParaRPr lang="nl-NL" dirty="0"/>
          </a:p>
          <a:p>
            <a:r>
              <a:rPr lang="nl-NL" dirty="0"/>
              <a:t> </a:t>
            </a:r>
          </a:p>
          <a:p>
            <a:r>
              <a:rPr lang="nl-NL" dirty="0"/>
              <a:t>Vraag </a:t>
            </a:r>
            <a:r>
              <a:rPr lang="nl-NL" dirty="0"/>
              <a:t>je af: </a:t>
            </a:r>
            <a:endParaRPr lang="nl-NL" dirty="0"/>
          </a:p>
          <a:p>
            <a:pPr marL="457200" indent="-457200">
              <a:buFont typeface="+mj-lt"/>
              <a:buAutoNum type="arabicPeriod"/>
            </a:pPr>
            <a:r>
              <a:rPr lang="nl-NL" dirty="0" smtClean="0"/>
              <a:t>Hoe </a:t>
            </a:r>
            <a:r>
              <a:rPr lang="nl-NL" dirty="0"/>
              <a:t>pak je dat aan? </a:t>
            </a:r>
            <a:endParaRPr lang="nl-NL" dirty="0" smtClean="0"/>
          </a:p>
          <a:p>
            <a:pPr marL="457200" indent="-457200">
              <a:buFont typeface="+mj-lt"/>
              <a:buAutoNum type="arabicPeriod"/>
            </a:pPr>
            <a:r>
              <a:rPr lang="nl-NL" dirty="0" smtClean="0"/>
              <a:t>Op </a:t>
            </a:r>
            <a:r>
              <a:rPr lang="nl-NL" dirty="0"/>
              <a:t>welk moment in het </a:t>
            </a:r>
            <a:r>
              <a:rPr lang="nl-NL" dirty="0" smtClean="0"/>
              <a:t>project</a:t>
            </a:r>
            <a:r>
              <a:rPr lang="nl-NL" dirty="0"/>
              <a:t>? </a:t>
            </a:r>
            <a:endParaRPr lang="nl-NL" dirty="0" smtClean="0"/>
          </a:p>
          <a:p>
            <a:pPr marL="457200" indent="-457200">
              <a:buFont typeface="+mj-lt"/>
              <a:buAutoNum type="arabicPeriod"/>
            </a:pPr>
            <a:r>
              <a:rPr lang="nl-NL" dirty="0" smtClean="0"/>
              <a:t>Welke skills vraagt </a:t>
            </a:r>
            <a:r>
              <a:rPr lang="nl-NL" dirty="0"/>
              <a:t>dat van jou? Van het team? </a:t>
            </a:r>
            <a:endParaRPr lang="nl-NL" dirty="0" smtClean="0"/>
          </a:p>
          <a:p>
            <a:pPr marL="457200" indent="-457200">
              <a:buFont typeface="+mj-lt"/>
              <a:buAutoNum type="arabicPeriod"/>
            </a:pPr>
            <a:r>
              <a:rPr lang="nl-NL" dirty="0" smtClean="0"/>
              <a:t>Welke </a:t>
            </a:r>
            <a:r>
              <a:rPr lang="nl-NL" dirty="0"/>
              <a:t>afspraken wil je hier dus over maken in de PSU, zet die op de lijst?</a:t>
            </a:r>
            <a:endParaRPr lang="en-US" dirty="0"/>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extLst>
      <p:ext uri="{BB962C8B-B14F-4D97-AF65-F5344CB8AC3E}">
        <p14:creationId xmlns:p14="http://schemas.microsoft.com/office/powerpoint/2010/main" val="891933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Bijvoorbeeld</a:t>
            </a:r>
            <a:endParaRPr lang="en-US" dirty="0"/>
          </a:p>
        </p:txBody>
      </p:sp>
      <p:sp>
        <p:nvSpPr>
          <p:cNvPr id="3" name="Tijdelijke aanduiding voor inhoud 2"/>
          <p:cNvSpPr>
            <a:spLocks noGrp="1"/>
          </p:cNvSpPr>
          <p:nvPr>
            <p:ph idx="13"/>
          </p:nvPr>
        </p:nvSpPr>
        <p:spPr/>
        <p:txBody>
          <a:bodyPr>
            <a:normAutofit lnSpcReduction="10000"/>
          </a:bodyPr>
          <a:lstStyle/>
          <a:p>
            <a:r>
              <a:rPr lang="en-US" dirty="0" smtClean="0"/>
              <a:t>AFSPRAKEN </a:t>
            </a:r>
            <a:r>
              <a:rPr lang="en-US" dirty="0" smtClean="0"/>
              <a:t>IN DE PSU</a:t>
            </a:r>
          </a:p>
          <a:p>
            <a:pPr marL="342900" indent="-342900">
              <a:buFontTx/>
              <a:buChar char="-"/>
            </a:pPr>
            <a:r>
              <a:rPr lang="en-US" dirty="0" smtClean="0"/>
              <a:t>hoe </a:t>
            </a:r>
            <a:r>
              <a:rPr lang="en-US" dirty="0" err="1" smtClean="0"/>
              <a:t>leggen</a:t>
            </a:r>
            <a:r>
              <a:rPr lang="en-US" dirty="0" smtClean="0"/>
              <a:t> we taken in </a:t>
            </a:r>
            <a:r>
              <a:rPr lang="en-US" dirty="0" err="1" smtClean="0"/>
              <a:t>redmine</a:t>
            </a:r>
            <a:r>
              <a:rPr lang="en-US" dirty="0" smtClean="0"/>
              <a:t> vast?</a:t>
            </a:r>
          </a:p>
          <a:p>
            <a:pPr marL="342900" indent="-342900">
              <a:buFontTx/>
              <a:buChar char="-"/>
            </a:pPr>
            <a:r>
              <a:rPr lang="en-US" dirty="0" smtClean="0"/>
              <a:t>wat </a:t>
            </a:r>
            <a:r>
              <a:rPr lang="en-US" dirty="0" err="1" smtClean="0"/>
              <a:t>documenteren</a:t>
            </a:r>
            <a:r>
              <a:rPr lang="en-US" dirty="0" smtClean="0"/>
              <a:t> we hoe in </a:t>
            </a:r>
            <a:r>
              <a:rPr lang="en-US" dirty="0" err="1" smtClean="0"/>
              <a:t>redmine</a:t>
            </a:r>
            <a:r>
              <a:rPr lang="en-US" dirty="0" smtClean="0"/>
              <a:t>, </a:t>
            </a:r>
            <a:r>
              <a:rPr lang="en-US" dirty="0" err="1" smtClean="0"/>
              <a:t>welke</a:t>
            </a:r>
            <a:r>
              <a:rPr lang="en-US" dirty="0" smtClean="0"/>
              <a:t> </a:t>
            </a:r>
            <a:r>
              <a:rPr lang="en-US" dirty="0" err="1" smtClean="0"/>
              <a:t>structuur</a:t>
            </a:r>
            <a:r>
              <a:rPr lang="en-US" dirty="0" smtClean="0"/>
              <a:t> </a:t>
            </a:r>
            <a:r>
              <a:rPr lang="en-US" dirty="0" err="1" smtClean="0"/>
              <a:t>gebruiken</a:t>
            </a:r>
            <a:r>
              <a:rPr lang="en-US" dirty="0" smtClean="0"/>
              <a:t> we?</a:t>
            </a:r>
          </a:p>
          <a:p>
            <a:pPr marL="342900" indent="-342900">
              <a:buFontTx/>
              <a:buChar char="-"/>
            </a:pPr>
            <a:r>
              <a:rPr lang="en-US" dirty="0" smtClean="0"/>
              <a:t>hoe </a:t>
            </a:r>
            <a:r>
              <a:rPr lang="en-US" dirty="0" err="1" smtClean="0"/>
              <a:t>gaan</a:t>
            </a:r>
            <a:r>
              <a:rPr lang="en-US" dirty="0" smtClean="0"/>
              <a:t> we om met branches in </a:t>
            </a:r>
            <a:r>
              <a:rPr lang="en-US" dirty="0" err="1" smtClean="0"/>
              <a:t>svn</a:t>
            </a:r>
            <a:r>
              <a:rPr lang="en-US" dirty="0" smtClean="0"/>
              <a:t>?</a:t>
            </a:r>
          </a:p>
          <a:p>
            <a:pPr marL="342900" indent="-342900">
              <a:buFontTx/>
              <a:buChar char="-"/>
            </a:pPr>
            <a:r>
              <a:rPr lang="en-US" dirty="0" err="1" smtClean="0"/>
              <a:t>wanneer</a:t>
            </a:r>
            <a:r>
              <a:rPr lang="en-US" dirty="0" smtClean="0"/>
              <a:t> </a:t>
            </a:r>
            <a:r>
              <a:rPr lang="en-US" dirty="0" err="1" smtClean="0"/>
              <a:t>reviewen</a:t>
            </a:r>
            <a:r>
              <a:rPr lang="en-US" dirty="0" smtClean="0"/>
              <a:t>?</a:t>
            </a:r>
          </a:p>
          <a:p>
            <a:pPr marL="342900" indent="-342900">
              <a:buFontTx/>
              <a:buChar char="-"/>
            </a:pPr>
            <a:r>
              <a:rPr lang="en-US" dirty="0" smtClean="0"/>
              <a:t>hoe </a:t>
            </a:r>
            <a:r>
              <a:rPr lang="en-US" dirty="0" err="1" smtClean="0"/>
              <a:t>bereiken</a:t>
            </a:r>
            <a:r>
              <a:rPr lang="en-US" dirty="0" smtClean="0"/>
              <a:t> we traceability?</a:t>
            </a:r>
          </a:p>
          <a:p>
            <a:r>
              <a:rPr lang="en-US" dirty="0" smtClean="0"/>
              <a:t>…….</a:t>
            </a:r>
          </a:p>
          <a:p>
            <a:endParaRPr lang="en-US" dirty="0"/>
          </a:p>
          <a:p>
            <a:r>
              <a:rPr lang="en-US" dirty="0" smtClean="0"/>
              <a:t>PROJECT</a:t>
            </a:r>
          </a:p>
          <a:p>
            <a:r>
              <a:rPr lang="en-US" dirty="0" smtClean="0"/>
              <a:t>- </a:t>
            </a:r>
            <a:r>
              <a:rPr lang="en-US" dirty="0" err="1" smtClean="0"/>
              <a:t>monitoren</a:t>
            </a:r>
            <a:r>
              <a:rPr lang="en-US" dirty="0" smtClean="0"/>
              <a:t> </a:t>
            </a:r>
            <a:r>
              <a:rPr lang="en-US" dirty="0" err="1" smtClean="0"/>
              <a:t>afspraken</a:t>
            </a:r>
            <a:r>
              <a:rPr lang="en-US" dirty="0" smtClean="0"/>
              <a:t>. </a:t>
            </a:r>
            <a:r>
              <a:rPr lang="en-US" dirty="0" err="1" smtClean="0"/>
              <a:t>Wanneer</a:t>
            </a:r>
            <a:r>
              <a:rPr lang="en-US" dirty="0" smtClean="0"/>
              <a:t>, </a:t>
            </a:r>
            <a:r>
              <a:rPr lang="en-US" dirty="0" err="1" smtClean="0"/>
              <a:t>wie</a:t>
            </a:r>
            <a:r>
              <a:rPr lang="en-US" dirty="0" smtClean="0"/>
              <a:t>, hoe </a:t>
            </a:r>
            <a:r>
              <a:rPr lang="en-US" dirty="0" err="1" smtClean="0"/>
              <a:t>vaak</a:t>
            </a:r>
            <a:r>
              <a:rPr lang="en-US" dirty="0" smtClean="0"/>
              <a:t>?</a:t>
            </a:r>
            <a:endParaRPr lang="en-US" dirty="0" smtClean="0"/>
          </a:p>
          <a:p>
            <a:endParaRPr lang="en-US" dirty="0" smtClean="0"/>
          </a:p>
          <a:p>
            <a:endParaRPr lang="en-US" dirty="0"/>
          </a:p>
        </p:txBody>
      </p:sp>
      <p:sp>
        <p:nvSpPr>
          <p:cNvPr id="4" name="Tijdelijke aanduiding voor inhoud 3"/>
          <p:cNvSpPr>
            <a:spLocks noGrp="1"/>
          </p:cNvSpPr>
          <p:nvPr>
            <p:ph idx="16"/>
          </p:nvPr>
        </p:nvSpPr>
        <p:spPr/>
        <p:txBody>
          <a:bodyPr>
            <a:normAutofit lnSpcReduction="10000"/>
          </a:bodyPr>
          <a:lstStyle/>
          <a:p>
            <a:r>
              <a:rPr lang="en-US" dirty="0" err="1"/>
              <a:t>I</a:t>
            </a:r>
            <a:r>
              <a:rPr lang="en-US" dirty="0" err="1" smtClean="0"/>
              <a:t>oT</a:t>
            </a:r>
            <a:r>
              <a:rPr lang="en-US" dirty="0" smtClean="0"/>
              <a:t> 2</a:t>
            </a:r>
            <a:endParaRPr lang="en-US" dirty="0"/>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Leerdoelen</a:t>
            </a:r>
            <a:endParaRPr lang="en-US" dirty="0"/>
          </a:p>
        </p:txBody>
      </p:sp>
      <p:sp>
        <p:nvSpPr>
          <p:cNvPr id="3" name="Tijdelijke aanduiding voor inhoud 2"/>
          <p:cNvSpPr>
            <a:spLocks noGrp="1"/>
          </p:cNvSpPr>
          <p:nvPr>
            <p:ph idx="13"/>
          </p:nvPr>
        </p:nvSpPr>
        <p:spPr/>
        <p:txBody>
          <a:bodyPr>
            <a:normAutofit/>
          </a:bodyPr>
          <a:lstStyle/>
          <a:p>
            <a:pPr marL="457200" indent="-457200">
              <a:buFont typeface="+mj-lt"/>
              <a:buAutoNum type="arabicPeriod"/>
            </a:pPr>
            <a:r>
              <a:rPr lang="nl-NL" dirty="0" smtClean="0"/>
              <a:t>Uitdaging vanuit kernkwadranten</a:t>
            </a:r>
            <a:endParaRPr lang="en-US" dirty="0" smtClean="0"/>
          </a:p>
          <a:p>
            <a:pPr marL="457200" lvl="0" indent="-457200">
              <a:buFont typeface="+mj-lt"/>
              <a:buAutoNum type="arabicPeriod"/>
            </a:pPr>
            <a:r>
              <a:rPr lang="nl-NL" dirty="0" smtClean="0"/>
              <a:t>Vanuit gespreksvoering: wat vond je lastig?</a:t>
            </a:r>
            <a:endParaRPr lang="en-US" dirty="0"/>
          </a:p>
          <a:p>
            <a:pPr marL="457200" lvl="0" indent="-457200">
              <a:buFont typeface="+mj-lt"/>
              <a:buAutoNum type="arabicPeriod"/>
            </a:pPr>
            <a:r>
              <a:rPr lang="nl-NL" dirty="0"/>
              <a:t>Vanuit analyse competenties: waar moet jij moeite voor doen, </a:t>
            </a:r>
            <a:r>
              <a:rPr lang="nl-NL" dirty="0" smtClean="0"/>
              <a:t>jouw </a:t>
            </a:r>
            <a:r>
              <a:rPr lang="nl-NL" dirty="0"/>
              <a:t>grootse </a:t>
            </a:r>
            <a:r>
              <a:rPr lang="nl-NL" dirty="0" smtClean="0"/>
              <a:t>risico op ‘falen’ in het project?</a:t>
            </a:r>
          </a:p>
          <a:p>
            <a:pPr marL="457200" indent="-457200"/>
            <a:endParaRPr lang="nl-NL" dirty="0" smtClean="0"/>
          </a:p>
          <a:p>
            <a:pPr lvl="0"/>
            <a:endParaRPr lang="nl-NL" dirty="0"/>
          </a:p>
          <a:p>
            <a:pPr lvl="0"/>
            <a:r>
              <a:rPr lang="nl-NL" dirty="0" smtClean="0"/>
              <a:t>Formuleer SMART</a:t>
            </a:r>
          </a:p>
          <a:p>
            <a:pPr lvl="0"/>
            <a:r>
              <a:rPr lang="nl-NL" dirty="0" smtClean="0"/>
              <a:t>Gebruik document over formuleren leerdoelen</a:t>
            </a:r>
          </a:p>
          <a:p>
            <a:pPr lvl="0"/>
            <a:endParaRPr lang="nl-NL" dirty="0"/>
          </a:p>
          <a:p>
            <a:pPr lvl="0"/>
            <a:r>
              <a:rPr lang="nl-NL" dirty="0" smtClean="0"/>
              <a:t>Neem leerdoelen mee in PSU bij rolverdeling</a:t>
            </a:r>
          </a:p>
          <a:p>
            <a:pPr lvl="0"/>
            <a:endParaRPr lang="nl-NL" dirty="0"/>
          </a:p>
          <a:p>
            <a:endParaRPr lang="en-US" dirty="0"/>
          </a:p>
        </p:txBody>
      </p:sp>
      <p:sp>
        <p:nvSpPr>
          <p:cNvPr id="4" name="Tijdelijke aanduiding voor inhoud 3"/>
          <p:cNvSpPr>
            <a:spLocks noGrp="1"/>
          </p:cNvSpPr>
          <p:nvPr>
            <p:ph idx="16"/>
          </p:nvPr>
        </p:nvSpPr>
        <p:spPr/>
        <p:txBody>
          <a:bodyPr>
            <a:normAutofit lnSpcReduction="10000"/>
          </a:bodyPr>
          <a:lstStyle/>
          <a:p>
            <a:r>
              <a:rPr lang="en-US" dirty="0" err="1" smtClean="0"/>
              <a:t>Drie</a:t>
            </a:r>
            <a:r>
              <a:rPr lang="en-US" dirty="0" smtClean="0"/>
              <a:t> </a:t>
            </a:r>
            <a:r>
              <a:rPr lang="en-US" dirty="0" err="1" smtClean="0"/>
              <a:t>mogelijke</a:t>
            </a:r>
            <a:r>
              <a:rPr lang="en-US" dirty="0" smtClean="0"/>
              <a:t> </a:t>
            </a:r>
            <a:r>
              <a:rPr lang="en-US" dirty="0" err="1" smtClean="0"/>
              <a:t>bronnen</a:t>
            </a:r>
            <a:endParaRPr lang="en-US" dirty="0"/>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extLst>
      <p:ext uri="{BB962C8B-B14F-4D97-AF65-F5344CB8AC3E}">
        <p14:creationId xmlns:p14="http://schemas.microsoft.com/office/powerpoint/2010/main" val="12347205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Leerdoelen</a:t>
            </a:r>
            <a:r>
              <a:rPr lang="en-US" dirty="0" smtClean="0"/>
              <a:t>	</a:t>
            </a:r>
            <a:endParaRPr lang="en-US" dirty="0"/>
          </a:p>
        </p:txBody>
      </p:sp>
      <p:sp>
        <p:nvSpPr>
          <p:cNvPr id="3" name="Tijdelijke aanduiding voor inhoud 2"/>
          <p:cNvSpPr>
            <a:spLocks noGrp="1"/>
          </p:cNvSpPr>
          <p:nvPr>
            <p:ph idx="13"/>
          </p:nvPr>
        </p:nvSpPr>
        <p:spPr/>
        <p:txBody>
          <a:bodyPr>
            <a:normAutofit/>
          </a:bodyPr>
          <a:lstStyle/>
          <a:p>
            <a:pPr marL="342900" indent="-342900">
              <a:buFont typeface="Arial" panose="020B0604020202020204" pitchFamily="34" charset="0"/>
              <a:buChar char="•"/>
            </a:pPr>
            <a:r>
              <a:rPr lang="en-US" dirty="0" err="1" smtClean="0"/>
              <a:t>Houden</a:t>
            </a:r>
            <a:r>
              <a:rPr lang="en-US" dirty="0" smtClean="0"/>
              <a:t> je </a:t>
            </a:r>
            <a:r>
              <a:rPr lang="en-US" dirty="0" err="1" smtClean="0"/>
              <a:t>scherp</a:t>
            </a:r>
            <a:r>
              <a:rPr lang="en-US" dirty="0" smtClean="0"/>
              <a:t> </a:t>
            </a:r>
            <a:r>
              <a:rPr lang="en-US" dirty="0" err="1" smtClean="0"/>
              <a:t>tijdens</a:t>
            </a:r>
            <a:r>
              <a:rPr lang="en-US" dirty="0" smtClean="0"/>
              <a:t> het project</a:t>
            </a:r>
          </a:p>
          <a:p>
            <a:pPr marL="342900" indent="-342900">
              <a:buFont typeface="Arial" panose="020B0604020202020204" pitchFamily="34" charset="0"/>
              <a:buChar char="•"/>
            </a:pPr>
            <a:r>
              <a:rPr lang="en-US" dirty="0" err="1" smtClean="0"/>
              <a:t>Maken</a:t>
            </a:r>
            <a:r>
              <a:rPr lang="en-US" dirty="0" smtClean="0"/>
              <a:t> je </a:t>
            </a:r>
            <a:r>
              <a:rPr lang="en-US" dirty="0" err="1" smtClean="0"/>
              <a:t>ontwikkeling</a:t>
            </a:r>
            <a:r>
              <a:rPr lang="en-US" dirty="0" smtClean="0"/>
              <a:t> </a:t>
            </a:r>
            <a:r>
              <a:rPr lang="en-US" dirty="0" err="1" smtClean="0"/>
              <a:t>zichtbaar</a:t>
            </a:r>
            <a:endParaRPr lang="en-US" dirty="0" smtClean="0"/>
          </a:p>
          <a:p>
            <a:endParaRPr lang="en-US" dirty="0"/>
          </a:p>
          <a:p>
            <a:r>
              <a:rPr lang="en-US" dirty="0" smtClean="0"/>
              <a:t>Factsheet:</a:t>
            </a:r>
          </a:p>
          <a:p>
            <a:pPr marL="342900" indent="-342900">
              <a:buFontTx/>
              <a:buChar char="-"/>
            </a:pPr>
            <a:r>
              <a:rPr lang="en-US" dirty="0" err="1" smtClean="0"/>
              <a:t>Bewijs</a:t>
            </a:r>
            <a:r>
              <a:rPr lang="en-US" dirty="0" smtClean="0"/>
              <a:t> van al je </a:t>
            </a:r>
            <a:r>
              <a:rPr lang="en-US" dirty="0" err="1" smtClean="0"/>
              <a:t>bijdragen</a:t>
            </a:r>
            <a:r>
              <a:rPr lang="en-US" dirty="0" smtClean="0"/>
              <a:t>, </a:t>
            </a:r>
            <a:r>
              <a:rPr lang="en-US" dirty="0" err="1" smtClean="0"/>
              <a:t>dus</a:t>
            </a:r>
            <a:r>
              <a:rPr lang="en-US" dirty="0" smtClean="0"/>
              <a:t> </a:t>
            </a:r>
            <a:r>
              <a:rPr lang="en-US" dirty="0" err="1" smtClean="0"/>
              <a:t>ook</a:t>
            </a:r>
            <a:r>
              <a:rPr lang="en-US" dirty="0" smtClean="0"/>
              <a:t> ‘skills’, </a:t>
            </a:r>
            <a:r>
              <a:rPr lang="en-US" dirty="0" err="1" smtClean="0"/>
              <a:t>zie</a:t>
            </a:r>
            <a:r>
              <a:rPr lang="en-US" dirty="0" smtClean="0"/>
              <a:t> </a:t>
            </a:r>
            <a:r>
              <a:rPr lang="en-US" dirty="0" err="1" smtClean="0"/>
              <a:t>competenties</a:t>
            </a:r>
            <a:endParaRPr lang="en-US" dirty="0" smtClean="0"/>
          </a:p>
          <a:p>
            <a:pPr marL="342900" indent="-342900">
              <a:buFontTx/>
              <a:buChar char="-"/>
            </a:pPr>
            <a:endParaRPr lang="en-US" dirty="0"/>
          </a:p>
          <a:p>
            <a:r>
              <a:rPr lang="en-US" dirty="0" err="1" smtClean="0"/>
              <a:t>Verantwoordingsverslag</a:t>
            </a:r>
            <a:endParaRPr lang="en-US" dirty="0" smtClean="0"/>
          </a:p>
          <a:p>
            <a:r>
              <a:rPr lang="en-US" dirty="0" smtClean="0"/>
              <a:t>- </a:t>
            </a:r>
            <a:r>
              <a:rPr lang="en-US" dirty="0" err="1" smtClean="0"/>
              <a:t>reflectie</a:t>
            </a:r>
            <a:r>
              <a:rPr lang="en-US" dirty="0" smtClean="0"/>
              <a:t> op je </a:t>
            </a:r>
            <a:r>
              <a:rPr lang="en-US" dirty="0" err="1" smtClean="0"/>
              <a:t>eigen</a:t>
            </a:r>
            <a:r>
              <a:rPr lang="en-US" dirty="0" smtClean="0"/>
              <a:t> </a:t>
            </a:r>
            <a:r>
              <a:rPr lang="en-US" dirty="0" err="1" smtClean="0"/>
              <a:t>ontwikkeling</a:t>
            </a:r>
            <a:r>
              <a:rPr lang="en-US" dirty="0" smtClean="0"/>
              <a:t>, </a:t>
            </a:r>
            <a:r>
              <a:rPr lang="en-US" dirty="0" err="1" smtClean="0"/>
              <a:t>geïntegreerd</a:t>
            </a:r>
            <a:r>
              <a:rPr lang="en-US" dirty="0" smtClean="0"/>
              <a:t>: </a:t>
            </a:r>
            <a:r>
              <a:rPr lang="en-US" dirty="0" err="1" smtClean="0"/>
              <a:t>domein</a:t>
            </a:r>
            <a:r>
              <a:rPr lang="en-US" dirty="0" smtClean="0"/>
              <a:t> </a:t>
            </a:r>
            <a:r>
              <a:rPr lang="en-US" dirty="0" err="1" smtClean="0"/>
              <a:t>én</a:t>
            </a:r>
            <a:r>
              <a:rPr lang="en-US" dirty="0" smtClean="0"/>
              <a:t> skills (</a:t>
            </a:r>
            <a:r>
              <a:rPr lang="en-US" dirty="0" err="1" smtClean="0"/>
              <a:t>aan</a:t>
            </a:r>
            <a:r>
              <a:rPr lang="en-US" dirty="0" smtClean="0"/>
              <a:t> de hand van </a:t>
            </a:r>
            <a:r>
              <a:rPr lang="en-US" dirty="0" err="1" smtClean="0"/>
              <a:t>leerdoel</a:t>
            </a:r>
            <a:r>
              <a:rPr lang="en-US" dirty="0" smtClean="0"/>
              <a:t>)</a:t>
            </a:r>
          </a:p>
          <a:p>
            <a:endParaRPr lang="en-US" u="sng" dirty="0"/>
          </a:p>
        </p:txBody>
      </p:sp>
      <p:sp>
        <p:nvSpPr>
          <p:cNvPr id="4" name="Tijdelijke aanduiding voor inhoud 3"/>
          <p:cNvSpPr>
            <a:spLocks noGrp="1"/>
          </p:cNvSpPr>
          <p:nvPr>
            <p:ph idx="16"/>
          </p:nvPr>
        </p:nvSpPr>
        <p:spPr/>
        <p:txBody>
          <a:bodyPr>
            <a:normAutofit lnSpcReduction="10000"/>
          </a:bodyPr>
          <a:lstStyle/>
          <a:p>
            <a:r>
              <a:rPr lang="en-US" dirty="0" err="1" smtClean="0"/>
              <a:t>Aantonen</a:t>
            </a:r>
            <a:endParaRPr lang="en-US" dirty="0"/>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extLst>
      <p:ext uri="{BB962C8B-B14F-4D97-AF65-F5344CB8AC3E}">
        <p14:creationId xmlns:p14="http://schemas.microsoft.com/office/powerpoint/2010/main" val="326634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Retrospective</a:t>
            </a:r>
            <a:endParaRPr lang="en-US" dirty="0"/>
          </a:p>
        </p:txBody>
      </p:sp>
      <p:sp>
        <p:nvSpPr>
          <p:cNvPr id="3" name="Tijdelijke aanduiding voor inhoud 2"/>
          <p:cNvSpPr>
            <a:spLocks noGrp="1"/>
          </p:cNvSpPr>
          <p:nvPr>
            <p:ph idx="13"/>
          </p:nvPr>
        </p:nvSpPr>
        <p:spPr/>
        <p:txBody>
          <a:bodyPr/>
          <a:lstStyle/>
          <a:p>
            <a:r>
              <a:rPr lang="en-US" dirty="0" err="1" smtClean="0"/>
              <a:t>Evaluatie</a:t>
            </a:r>
            <a:r>
              <a:rPr lang="en-US" dirty="0" smtClean="0"/>
              <a:t> van de </a:t>
            </a:r>
            <a:r>
              <a:rPr lang="en-US" dirty="0" err="1" smtClean="0"/>
              <a:t>afgelopen</a:t>
            </a:r>
            <a:r>
              <a:rPr lang="en-US" dirty="0" smtClean="0"/>
              <a:t> sprint </a:t>
            </a:r>
            <a:r>
              <a:rPr lang="en-US" dirty="0" err="1"/>
              <a:t>waarin</a:t>
            </a:r>
            <a:r>
              <a:rPr lang="en-US" dirty="0"/>
              <a:t> </a:t>
            </a:r>
            <a:r>
              <a:rPr lang="en-US" dirty="0" err="1"/>
              <a:t>gekeken</a:t>
            </a:r>
            <a:r>
              <a:rPr lang="en-US" dirty="0"/>
              <a:t> </a:t>
            </a:r>
            <a:r>
              <a:rPr lang="en-US" dirty="0" err="1" smtClean="0"/>
              <a:t>wordt</a:t>
            </a:r>
            <a:r>
              <a:rPr lang="en-US" dirty="0" smtClean="0"/>
              <a:t>:</a:t>
            </a:r>
          </a:p>
          <a:p>
            <a:pPr marL="342900" indent="-342900">
              <a:buFont typeface="Arial" panose="020B0604020202020204" pitchFamily="34" charset="0"/>
              <a:buChar char="•"/>
            </a:pPr>
            <a:r>
              <a:rPr lang="en-US" dirty="0" smtClean="0"/>
              <a:t>in </a:t>
            </a:r>
            <a:r>
              <a:rPr lang="en-US" dirty="0" err="1" smtClean="0"/>
              <a:t>hoeverre</a:t>
            </a:r>
            <a:r>
              <a:rPr lang="en-US" dirty="0" smtClean="0"/>
              <a:t> </a:t>
            </a:r>
            <a:r>
              <a:rPr lang="en-US" dirty="0" err="1" smtClean="0"/>
              <a:t>sprintdoelen</a:t>
            </a:r>
            <a:r>
              <a:rPr lang="en-US" dirty="0" smtClean="0"/>
              <a:t> </a:t>
            </a:r>
            <a:r>
              <a:rPr lang="en-US" dirty="0" err="1" smtClean="0"/>
              <a:t>gehaald</a:t>
            </a:r>
            <a:r>
              <a:rPr lang="en-US" dirty="0" smtClean="0"/>
              <a:t> </a:t>
            </a:r>
            <a:r>
              <a:rPr lang="en-US" dirty="0" err="1" smtClean="0"/>
              <a:t>zijn</a:t>
            </a:r>
            <a:r>
              <a:rPr lang="en-US" dirty="0" smtClean="0"/>
              <a:t>, </a:t>
            </a:r>
          </a:p>
          <a:p>
            <a:pPr marL="342900" indent="-342900">
              <a:buFont typeface="Arial" panose="020B0604020202020204" pitchFamily="34" charset="0"/>
              <a:buChar char="•"/>
            </a:pPr>
            <a:r>
              <a:rPr lang="en-US" dirty="0" smtClean="0"/>
              <a:t>wat </a:t>
            </a:r>
            <a:r>
              <a:rPr lang="en-US" dirty="0" err="1" smtClean="0"/>
              <a:t>daarvan</a:t>
            </a:r>
            <a:r>
              <a:rPr lang="en-US" dirty="0" smtClean="0"/>
              <a:t> de </a:t>
            </a:r>
            <a:r>
              <a:rPr lang="en-US" dirty="0" err="1" smtClean="0"/>
              <a:t>oorzaken</a:t>
            </a:r>
            <a:r>
              <a:rPr lang="en-US" dirty="0" smtClean="0"/>
              <a:t> </a:t>
            </a:r>
            <a:r>
              <a:rPr lang="en-US" dirty="0" err="1" smtClean="0"/>
              <a:t>zijn</a:t>
            </a:r>
            <a:r>
              <a:rPr lang="en-US" dirty="0" smtClean="0"/>
              <a:t> </a:t>
            </a:r>
          </a:p>
          <a:p>
            <a:pPr marL="342900" indent="-342900">
              <a:buFont typeface="Arial" panose="020B0604020202020204" pitchFamily="34" charset="0"/>
              <a:buChar char="•"/>
            </a:pPr>
            <a:r>
              <a:rPr lang="en-US" dirty="0" err="1" smtClean="0"/>
              <a:t>en</a:t>
            </a:r>
            <a:r>
              <a:rPr lang="en-US" dirty="0" smtClean="0"/>
              <a:t> </a:t>
            </a:r>
            <a:r>
              <a:rPr lang="en-US" dirty="0" err="1" smtClean="0"/>
              <a:t>waarin</a:t>
            </a:r>
            <a:r>
              <a:rPr lang="en-US" dirty="0" smtClean="0"/>
              <a:t>  </a:t>
            </a:r>
            <a:r>
              <a:rPr lang="en-US" dirty="0" err="1" smtClean="0"/>
              <a:t>afspraken</a:t>
            </a:r>
            <a:r>
              <a:rPr lang="en-US" dirty="0" smtClean="0"/>
              <a:t> </a:t>
            </a:r>
            <a:r>
              <a:rPr lang="en-US" dirty="0" err="1" smtClean="0"/>
              <a:t>worden</a:t>
            </a:r>
            <a:r>
              <a:rPr lang="en-US" dirty="0" smtClean="0"/>
              <a:t> </a:t>
            </a:r>
            <a:r>
              <a:rPr lang="en-US" dirty="0" err="1" smtClean="0"/>
              <a:t>gemaakt</a:t>
            </a:r>
            <a:r>
              <a:rPr lang="en-US" dirty="0" smtClean="0"/>
              <a:t> </a:t>
            </a:r>
            <a:r>
              <a:rPr lang="en-US" dirty="0" err="1" smtClean="0"/>
              <a:t>voor</a:t>
            </a:r>
            <a:r>
              <a:rPr lang="en-US" dirty="0" smtClean="0"/>
              <a:t> het (nog) </a:t>
            </a:r>
            <a:r>
              <a:rPr lang="en-US" dirty="0" err="1" smtClean="0"/>
              <a:t>effectiever</a:t>
            </a:r>
            <a:r>
              <a:rPr lang="en-US" dirty="0" smtClean="0"/>
              <a:t> </a:t>
            </a:r>
            <a:r>
              <a:rPr lang="en-US" dirty="0" err="1" smtClean="0"/>
              <a:t>inrichten</a:t>
            </a:r>
            <a:r>
              <a:rPr lang="en-US" dirty="0" smtClean="0"/>
              <a:t> van de </a:t>
            </a:r>
            <a:r>
              <a:rPr lang="en-US" dirty="0" err="1" smtClean="0"/>
              <a:t>volgende</a:t>
            </a:r>
            <a:r>
              <a:rPr lang="en-US" dirty="0" smtClean="0"/>
              <a:t> sprint</a:t>
            </a:r>
            <a:endParaRPr lang="en-US" dirty="0"/>
          </a:p>
        </p:txBody>
      </p:sp>
      <p:sp>
        <p:nvSpPr>
          <p:cNvPr id="4" name="Tijdelijke aanduiding voor inhoud 3"/>
          <p:cNvSpPr>
            <a:spLocks noGrp="1"/>
          </p:cNvSpPr>
          <p:nvPr>
            <p:ph idx="16"/>
          </p:nvPr>
        </p:nvSpPr>
        <p:spPr/>
        <p:txBody>
          <a:bodyPr>
            <a:normAutofit lnSpcReduction="10000"/>
          </a:bodyPr>
          <a:lstStyle/>
          <a:p>
            <a:endParaRPr lang="en-US" dirty="0">
              <a:solidFill>
                <a:schemeClr val="accent5">
                  <a:lumMod val="60000"/>
                  <a:lumOff val="40000"/>
                </a:schemeClr>
              </a:solidFill>
            </a:endParaRPr>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extLst>
      <p:ext uri="{BB962C8B-B14F-4D97-AF65-F5344CB8AC3E}">
        <p14:creationId xmlns:p14="http://schemas.microsoft.com/office/powerpoint/2010/main" val="38641562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Retrospective	</a:t>
            </a:r>
            <a:endParaRPr lang="en-US" dirty="0"/>
          </a:p>
        </p:txBody>
      </p:sp>
      <p:sp>
        <p:nvSpPr>
          <p:cNvPr id="3" name="Tijdelijke aanduiding voor inhoud 2"/>
          <p:cNvSpPr>
            <a:spLocks noGrp="1"/>
          </p:cNvSpPr>
          <p:nvPr>
            <p:ph idx="13"/>
          </p:nvPr>
        </p:nvSpPr>
        <p:spPr>
          <a:xfrm>
            <a:off x="2766703" y="2054099"/>
            <a:ext cx="6102660" cy="4283201"/>
          </a:xfrm>
        </p:spPr>
        <p:txBody>
          <a:bodyPr/>
          <a:lstStyle/>
          <a:p>
            <a:r>
              <a:rPr lang="en-US" dirty="0" smtClean="0"/>
              <a:t>CENTRALE VRAAG</a:t>
            </a:r>
          </a:p>
          <a:p>
            <a:pPr marL="342900" indent="-342900">
              <a:buFont typeface="Arial" panose="020B0604020202020204" pitchFamily="34" charset="0"/>
              <a:buChar char="•"/>
            </a:pPr>
            <a:r>
              <a:rPr lang="en-US" dirty="0" err="1" smtClean="0"/>
              <a:t>Niet</a:t>
            </a:r>
            <a:r>
              <a:rPr lang="en-US" dirty="0" smtClean="0"/>
              <a:t>: </a:t>
            </a:r>
            <a:r>
              <a:rPr lang="en-US" dirty="0" err="1"/>
              <a:t>vrijblijvend</a:t>
            </a:r>
            <a:r>
              <a:rPr lang="en-US" dirty="0"/>
              <a:t> </a:t>
            </a:r>
            <a:r>
              <a:rPr lang="en-US" dirty="0" err="1"/>
              <a:t>brainstormpje</a:t>
            </a:r>
            <a:endParaRPr lang="en-US" dirty="0" smtClean="0"/>
          </a:p>
          <a:p>
            <a:pPr marL="342900" indent="-342900">
              <a:buFont typeface="Arial" panose="020B0604020202020204" pitchFamily="34" charset="0"/>
              <a:buChar char="•"/>
            </a:pPr>
            <a:r>
              <a:rPr lang="en-US" dirty="0" smtClean="0"/>
              <a:t>Maar </a:t>
            </a:r>
            <a:r>
              <a:rPr lang="en-US" dirty="0" err="1" smtClean="0"/>
              <a:t>uitgebreide</a:t>
            </a:r>
            <a:r>
              <a:rPr lang="en-US" dirty="0" smtClean="0"/>
              <a:t> </a:t>
            </a:r>
            <a:r>
              <a:rPr lang="en-US" dirty="0" err="1" smtClean="0"/>
              <a:t>evaluatie</a:t>
            </a:r>
            <a:r>
              <a:rPr lang="en-US" dirty="0" smtClean="0"/>
              <a:t>: </a:t>
            </a:r>
            <a:r>
              <a:rPr lang="en-US" dirty="0" err="1" smtClean="0"/>
              <a:t>Hebben</a:t>
            </a:r>
            <a:r>
              <a:rPr lang="en-US" dirty="0" smtClean="0"/>
              <a:t> we </a:t>
            </a:r>
            <a:r>
              <a:rPr lang="en-US" dirty="0" err="1" smtClean="0"/>
              <a:t>onze</a:t>
            </a:r>
            <a:r>
              <a:rPr lang="en-US" dirty="0" smtClean="0"/>
              <a:t> </a:t>
            </a:r>
            <a:r>
              <a:rPr lang="en-US" dirty="0" err="1" smtClean="0"/>
              <a:t>sprintdoelen</a:t>
            </a:r>
            <a:r>
              <a:rPr lang="en-US" dirty="0" smtClean="0"/>
              <a:t> </a:t>
            </a:r>
            <a:r>
              <a:rPr lang="en-US" dirty="0" err="1" smtClean="0"/>
              <a:t>gehaald</a:t>
            </a:r>
            <a:r>
              <a:rPr lang="en-US" dirty="0" smtClean="0"/>
              <a:t> </a:t>
            </a:r>
            <a:r>
              <a:rPr lang="en-US" dirty="0" err="1" smtClean="0"/>
              <a:t>en</a:t>
            </a:r>
            <a:r>
              <a:rPr lang="en-US" dirty="0" smtClean="0"/>
              <a:t> </a:t>
            </a:r>
            <a:r>
              <a:rPr lang="en-US" dirty="0" err="1" smtClean="0"/>
              <a:t>waarom</a:t>
            </a:r>
            <a:r>
              <a:rPr lang="en-US" dirty="0" smtClean="0"/>
              <a:t> (</a:t>
            </a:r>
            <a:r>
              <a:rPr lang="en-US" dirty="0" err="1" smtClean="0"/>
              <a:t>niet</a:t>
            </a:r>
            <a:r>
              <a:rPr lang="en-US" dirty="0" smtClean="0"/>
              <a:t>)?</a:t>
            </a:r>
          </a:p>
          <a:p>
            <a:endParaRPr lang="en-US" dirty="0"/>
          </a:p>
        </p:txBody>
      </p:sp>
      <p:sp>
        <p:nvSpPr>
          <p:cNvPr id="5" name="Tijdelijke aanduiding voor inhoud 4"/>
          <p:cNvSpPr>
            <a:spLocks noGrp="1"/>
          </p:cNvSpPr>
          <p:nvPr>
            <p:ph idx="17"/>
          </p:nvPr>
        </p:nvSpPr>
        <p:spPr/>
        <p:txBody>
          <a:bodyPr/>
          <a:lstStyle/>
          <a:p>
            <a:endParaRPr lang="en-US"/>
          </a:p>
        </p:txBody>
      </p:sp>
      <p:sp>
        <p:nvSpPr>
          <p:cNvPr id="8" name="Tekstvak 7"/>
          <p:cNvSpPr txBox="1"/>
          <p:nvPr/>
        </p:nvSpPr>
        <p:spPr>
          <a:xfrm>
            <a:off x="360218" y="4795579"/>
            <a:ext cx="2078182" cy="646331"/>
          </a:xfrm>
          <a:prstGeom prst="rect">
            <a:avLst/>
          </a:prstGeom>
          <a:noFill/>
          <a:ln>
            <a:solidFill>
              <a:schemeClr val="accent1"/>
            </a:solidFill>
          </a:ln>
        </p:spPr>
        <p:txBody>
          <a:bodyPr wrap="square" rtlCol="0">
            <a:spAutoFit/>
          </a:bodyPr>
          <a:lstStyle/>
          <a:p>
            <a:r>
              <a:rPr lang="en-US" dirty="0" err="1" smtClean="0"/>
              <a:t>Kwaliteit</a:t>
            </a:r>
            <a:r>
              <a:rPr lang="en-US" dirty="0" smtClean="0"/>
              <a:t> </a:t>
            </a:r>
            <a:r>
              <a:rPr lang="en-US" dirty="0" err="1" smtClean="0"/>
              <a:t>en</a:t>
            </a:r>
            <a:r>
              <a:rPr lang="en-US" dirty="0" smtClean="0"/>
              <a:t> </a:t>
            </a:r>
            <a:r>
              <a:rPr lang="en-US" dirty="0" err="1" smtClean="0"/>
              <a:t>aantal</a:t>
            </a:r>
            <a:r>
              <a:rPr lang="en-US" dirty="0" smtClean="0"/>
              <a:t> </a:t>
            </a:r>
            <a:r>
              <a:rPr lang="en-US" dirty="0" err="1" smtClean="0">
                <a:solidFill>
                  <a:srgbClr val="C00000"/>
                </a:solidFill>
              </a:rPr>
              <a:t>producten</a:t>
            </a:r>
            <a:r>
              <a:rPr lang="en-US" dirty="0" smtClean="0">
                <a:solidFill>
                  <a:srgbClr val="C00000"/>
                </a:solidFill>
              </a:rPr>
              <a:t> </a:t>
            </a:r>
            <a:r>
              <a:rPr lang="en-US" dirty="0" smtClean="0"/>
              <a:t>(plan)</a:t>
            </a:r>
            <a:endParaRPr lang="en-US" dirty="0"/>
          </a:p>
        </p:txBody>
      </p:sp>
      <p:sp>
        <p:nvSpPr>
          <p:cNvPr id="9" name="Tekstvak 8"/>
          <p:cNvSpPr txBox="1"/>
          <p:nvPr/>
        </p:nvSpPr>
        <p:spPr>
          <a:xfrm>
            <a:off x="2909455" y="5790749"/>
            <a:ext cx="2078182" cy="646331"/>
          </a:xfrm>
          <a:prstGeom prst="rect">
            <a:avLst/>
          </a:prstGeom>
          <a:noFill/>
          <a:ln>
            <a:solidFill>
              <a:schemeClr val="accent1"/>
            </a:solidFill>
          </a:ln>
        </p:spPr>
        <p:txBody>
          <a:bodyPr wrap="square" rtlCol="0">
            <a:spAutoFit/>
          </a:bodyPr>
          <a:lstStyle/>
          <a:p>
            <a:r>
              <a:rPr lang="en-US" dirty="0" err="1" smtClean="0"/>
              <a:t>Kwaliteit</a:t>
            </a:r>
            <a:r>
              <a:rPr lang="en-US" dirty="0" smtClean="0"/>
              <a:t> </a:t>
            </a:r>
            <a:r>
              <a:rPr lang="en-US" dirty="0" smtClean="0">
                <a:solidFill>
                  <a:srgbClr val="C00000"/>
                </a:solidFill>
              </a:rPr>
              <a:t>planning</a:t>
            </a:r>
            <a:r>
              <a:rPr lang="en-US" dirty="0" smtClean="0"/>
              <a:t> (act)</a:t>
            </a:r>
            <a:endParaRPr lang="en-US" dirty="0"/>
          </a:p>
        </p:txBody>
      </p:sp>
      <p:sp>
        <p:nvSpPr>
          <p:cNvPr id="10" name="Tekstvak 9"/>
          <p:cNvSpPr txBox="1"/>
          <p:nvPr/>
        </p:nvSpPr>
        <p:spPr>
          <a:xfrm>
            <a:off x="2909455" y="3857197"/>
            <a:ext cx="2078182" cy="646331"/>
          </a:xfrm>
          <a:prstGeom prst="rect">
            <a:avLst/>
          </a:prstGeom>
          <a:noFill/>
          <a:ln>
            <a:solidFill>
              <a:schemeClr val="accent1"/>
            </a:solidFill>
          </a:ln>
        </p:spPr>
        <p:txBody>
          <a:bodyPr wrap="square" rtlCol="0">
            <a:spAutoFit/>
          </a:bodyPr>
          <a:lstStyle/>
          <a:p>
            <a:r>
              <a:rPr lang="en-US" dirty="0" err="1" smtClean="0"/>
              <a:t>Kwaliteit</a:t>
            </a:r>
            <a:r>
              <a:rPr lang="en-US" dirty="0" smtClean="0"/>
              <a:t> </a:t>
            </a:r>
            <a:r>
              <a:rPr lang="en-US" dirty="0" err="1" smtClean="0">
                <a:solidFill>
                  <a:srgbClr val="C00000"/>
                </a:solidFill>
              </a:rPr>
              <a:t>uitvoering</a:t>
            </a:r>
            <a:r>
              <a:rPr lang="en-US" dirty="0" smtClean="0">
                <a:solidFill>
                  <a:srgbClr val="C00000"/>
                </a:solidFill>
              </a:rPr>
              <a:t> </a:t>
            </a:r>
            <a:r>
              <a:rPr lang="en-US" dirty="0" smtClean="0"/>
              <a:t>(do)</a:t>
            </a:r>
            <a:endParaRPr lang="en-US" dirty="0"/>
          </a:p>
        </p:txBody>
      </p:sp>
      <p:sp>
        <p:nvSpPr>
          <p:cNvPr id="11" name="Tekstvak 10"/>
          <p:cNvSpPr txBox="1"/>
          <p:nvPr/>
        </p:nvSpPr>
        <p:spPr>
          <a:xfrm>
            <a:off x="2909455" y="4763083"/>
            <a:ext cx="2078182" cy="646331"/>
          </a:xfrm>
          <a:prstGeom prst="rect">
            <a:avLst/>
          </a:prstGeom>
          <a:noFill/>
          <a:ln>
            <a:solidFill>
              <a:schemeClr val="accent1"/>
            </a:solidFill>
          </a:ln>
        </p:spPr>
        <p:txBody>
          <a:bodyPr wrap="square" rtlCol="0">
            <a:spAutoFit/>
          </a:bodyPr>
          <a:lstStyle/>
          <a:p>
            <a:r>
              <a:rPr lang="en-US" dirty="0" err="1" smtClean="0"/>
              <a:t>Kwaliteit</a:t>
            </a:r>
            <a:r>
              <a:rPr lang="en-US" dirty="0" smtClean="0"/>
              <a:t> </a:t>
            </a:r>
            <a:r>
              <a:rPr lang="en-US" dirty="0" smtClean="0">
                <a:solidFill>
                  <a:srgbClr val="C00000"/>
                </a:solidFill>
              </a:rPr>
              <a:t>retro</a:t>
            </a:r>
            <a:r>
              <a:rPr lang="en-US" dirty="0" smtClean="0"/>
              <a:t> (check)</a:t>
            </a:r>
            <a:endParaRPr lang="en-US" dirty="0"/>
          </a:p>
        </p:txBody>
      </p:sp>
      <p:cxnSp>
        <p:nvCxnSpPr>
          <p:cNvPr id="13" name="Rechte verbindingslijn met pijl 12"/>
          <p:cNvCxnSpPr>
            <a:stCxn id="10" idx="1"/>
            <a:endCxn id="8" idx="0"/>
          </p:cNvCxnSpPr>
          <p:nvPr/>
        </p:nvCxnSpPr>
        <p:spPr>
          <a:xfrm flipH="1">
            <a:off x="1399309" y="4180363"/>
            <a:ext cx="1510146" cy="6152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Rechte verbindingslijn met pijl 14"/>
          <p:cNvCxnSpPr>
            <a:endCxn id="8" idx="2"/>
          </p:cNvCxnSpPr>
          <p:nvPr/>
        </p:nvCxnSpPr>
        <p:spPr>
          <a:xfrm flipH="1" flipV="1">
            <a:off x="1399309" y="5441910"/>
            <a:ext cx="1510146" cy="7315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Rechte verbindingslijn met pijl 16"/>
          <p:cNvCxnSpPr>
            <a:endCxn id="8" idx="3"/>
          </p:cNvCxnSpPr>
          <p:nvPr/>
        </p:nvCxnSpPr>
        <p:spPr>
          <a:xfrm flipH="1">
            <a:off x="2438400" y="5118744"/>
            <a:ext cx="471055"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kstvak 20"/>
          <p:cNvSpPr txBox="1"/>
          <p:nvPr/>
        </p:nvSpPr>
        <p:spPr>
          <a:xfrm>
            <a:off x="5915891" y="3747420"/>
            <a:ext cx="2424545" cy="2585323"/>
          </a:xfrm>
          <a:prstGeom prst="rect">
            <a:avLst/>
          </a:prstGeom>
          <a:noFill/>
        </p:spPr>
        <p:txBody>
          <a:bodyPr wrap="square" rtlCol="0">
            <a:spAutoFit/>
          </a:bodyPr>
          <a:lstStyle/>
          <a:p>
            <a:r>
              <a:rPr lang="en-US" dirty="0" smtClean="0"/>
              <a:t>MOGELIJKE OORZAKEN:</a:t>
            </a:r>
          </a:p>
          <a:p>
            <a:pPr marL="285750" indent="-285750">
              <a:buFontTx/>
              <a:buChar char="-"/>
            </a:pPr>
            <a:r>
              <a:rPr lang="en-US" dirty="0" err="1" smtClean="0"/>
              <a:t>gebrek</a:t>
            </a:r>
            <a:r>
              <a:rPr lang="en-US" dirty="0" smtClean="0"/>
              <a:t> </a:t>
            </a:r>
            <a:r>
              <a:rPr lang="en-US" dirty="0" err="1" smtClean="0"/>
              <a:t>aan</a:t>
            </a:r>
            <a:r>
              <a:rPr lang="en-US" dirty="0" smtClean="0"/>
              <a:t> </a:t>
            </a:r>
            <a:r>
              <a:rPr lang="en-US" dirty="0" err="1" smtClean="0"/>
              <a:t>kennis</a:t>
            </a:r>
            <a:endParaRPr lang="en-US" dirty="0"/>
          </a:p>
          <a:p>
            <a:pPr marL="285750" indent="-285750">
              <a:buFontTx/>
              <a:buChar char="-"/>
            </a:pPr>
            <a:r>
              <a:rPr lang="en-US" dirty="0" err="1" smtClean="0"/>
              <a:t>gebrek</a:t>
            </a:r>
            <a:r>
              <a:rPr lang="en-US" dirty="0" smtClean="0"/>
              <a:t> </a:t>
            </a:r>
            <a:r>
              <a:rPr lang="en-US" dirty="0" err="1" smtClean="0"/>
              <a:t>aan</a:t>
            </a:r>
            <a:r>
              <a:rPr lang="en-US" dirty="0" smtClean="0"/>
              <a:t> </a:t>
            </a:r>
            <a:r>
              <a:rPr lang="en-US" dirty="0" err="1" smtClean="0"/>
              <a:t>persoonlijke</a:t>
            </a:r>
            <a:r>
              <a:rPr lang="en-US" dirty="0" smtClean="0"/>
              <a:t> </a:t>
            </a:r>
            <a:r>
              <a:rPr lang="en-US" dirty="0" err="1" smtClean="0"/>
              <a:t>vaardigheden</a:t>
            </a:r>
            <a:endParaRPr lang="en-US" dirty="0" smtClean="0"/>
          </a:p>
          <a:p>
            <a:pPr marL="285750" indent="-285750">
              <a:buFontTx/>
              <a:buChar char="-"/>
            </a:pPr>
            <a:r>
              <a:rPr lang="en-US" dirty="0" err="1"/>
              <a:t>g</a:t>
            </a:r>
            <a:r>
              <a:rPr lang="en-US" dirty="0" err="1" smtClean="0"/>
              <a:t>ebrek</a:t>
            </a:r>
            <a:r>
              <a:rPr lang="en-US" dirty="0" smtClean="0"/>
              <a:t> </a:t>
            </a:r>
            <a:r>
              <a:rPr lang="en-US" dirty="0" err="1" smtClean="0"/>
              <a:t>aan</a:t>
            </a:r>
            <a:r>
              <a:rPr lang="en-US" dirty="0" smtClean="0"/>
              <a:t> </a:t>
            </a:r>
            <a:r>
              <a:rPr lang="en-US" dirty="0" err="1" smtClean="0"/>
              <a:t>samenwerking</a:t>
            </a:r>
            <a:endParaRPr lang="en-US" dirty="0" smtClean="0"/>
          </a:p>
          <a:p>
            <a:pPr marL="285750" indent="-285750">
              <a:buFontTx/>
              <a:buChar char="-"/>
            </a:pPr>
            <a:r>
              <a:rPr lang="en-US" dirty="0" err="1" smtClean="0"/>
              <a:t>Opdracht</a:t>
            </a:r>
            <a:r>
              <a:rPr lang="en-US" dirty="0" smtClean="0"/>
              <a:t> te </a:t>
            </a:r>
            <a:r>
              <a:rPr lang="en-US" dirty="0" err="1" smtClean="0"/>
              <a:t>moeilijk</a:t>
            </a:r>
            <a:r>
              <a:rPr lang="en-US" dirty="0" smtClean="0"/>
              <a:t>/te </a:t>
            </a:r>
            <a:r>
              <a:rPr lang="en-US" dirty="0" err="1" smtClean="0"/>
              <a:t>groot</a:t>
            </a:r>
            <a:endParaRPr lang="en-US" dirty="0"/>
          </a:p>
        </p:txBody>
      </p:sp>
      <p:sp>
        <p:nvSpPr>
          <p:cNvPr id="6" name="Tijdelijke aanduiding voor inhoud 5"/>
          <p:cNvSpPr>
            <a:spLocks noGrp="1"/>
          </p:cNvSpPr>
          <p:nvPr>
            <p:ph idx="16"/>
          </p:nvPr>
        </p:nvSpPr>
        <p:spPr/>
        <p:txBody>
          <a:bodyPr>
            <a:normAutofit lnSpcReduction="10000"/>
          </a:bodyPr>
          <a:lstStyle/>
          <a:p>
            <a:endParaRPr lang="en-US"/>
          </a:p>
        </p:txBody>
      </p:sp>
    </p:spTree>
    <p:extLst>
      <p:ext uri="{BB962C8B-B14F-4D97-AF65-F5344CB8AC3E}">
        <p14:creationId xmlns:p14="http://schemas.microsoft.com/office/powerpoint/2010/main" val="25841647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Wat </a:t>
            </a:r>
            <a:r>
              <a:rPr lang="en-US" dirty="0" err="1" smtClean="0"/>
              <a:t>hebben</a:t>
            </a:r>
            <a:r>
              <a:rPr lang="en-US" dirty="0" smtClean="0"/>
              <a:t> we al?</a:t>
            </a:r>
            <a:endParaRPr lang="en-US" dirty="0"/>
          </a:p>
        </p:txBody>
      </p:sp>
      <p:sp>
        <p:nvSpPr>
          <p:cNvPr id="3" name="Tijdelijke aanduiding voor inhoud 2"/>
          <p:cNvSpPr>
            <a:spLocks noGrp="1"/>
          </p:cNvSpPr>
          <p:nvPr>
            <p:ph idx="13"/>
          </p:nvPr>
        </p:nvSpPr>
        <p:spPr/>
        <p:txBody>
          <a:bodyPr>
            <a:normAutofit lnSpcReduction="10000"/>
          </a:bodyPr>
          <a:lstStyle/>
          <a:p>
            <a:pPr marL="342900" indent="-342900">
              <a:buFontTx/>
              <a:buChar char="-"/>
            </a:pPr>
            <a:r>
              <a:rPr lang="en-US" dirty="0" err="1" smtClean="0"/>
              <a:t>Kennis</a:t>
            </a:r>
            <a:r>
              <a:rPr lang="en-US" dirty="0" smtClean="0"/>
              <a:t> van </a:t>
            </a:r>
            <a:r>
              <a:rPr lang="en-US" dirty="0" err="1" smtClean="0"/>
              <a:t>begrippen</a:t>
            </a:r>
            <a:r>
              <a:rPr lang="en-US" dirty="0" smtClean="0"/>
              <a:t> </a:t>
            </a:r>
            <a:r>
              <a:rPr lang="en-US" dirty="0" err="1" smtClean="0"/>
              <a:t>uit</a:t>
            </a:r>
            <a:r>
              <a:rPr lang="en-US" dirty="0" smtClean="0"/>
              <a:t> het Plan </a:t>
            </a:r>
            <a:r>
              <a:rPr lang="en-US" dirty="0"/>
              <a:t>van </a:t>
            </a:r>
            <a:r>
              <a:rPr lang="en-US" dirty="0" err="1"/>
              <a:t>aanpak</a:t>
            </a:r>
            <a:r>
              <a:rPr lang="en-US" dirty="0"/>
              <a:t> </a:t>
            </a:r>
            <a:r>
              <a:rPr lang="en-US" dirty="0" err="1"/>
              <a:t>behalve</a:t>
            </a:r>
            <a:r>
              <a:rPr lang="en-US" dirty="0"/>
              <a:t> </a:t>
            </a:r>
            <a:r>
              <a:rPr lang="en-US" dirty="0" err="1" smtClean="0"/>
              <a:t>projectmethode</a:t>
            </a:r>
            <a:r>
              <a:rPr lang="en-US" dirty="0" smtClean="0"/>
              <a:t> </a:t>
            </a:r>
            <a:r>
              <a:rPr lang="en-US" dirty="0" err="1" smtClean="0"/>
              <a:t>IoT</a:t>
            </a:r>
            <a:r>
              <a:rPr lang="en-US" dirty="0" smtClean="0"/>
              <a:t> </a:t>
            </a:r>
            <a:r>
              <a:rPr lang="en-US" dirty="0" err="1" smtClean="0"/>
              <a:t>en</a:t>
            </a:r>
            <a:r>
              <a:rPr lang="en-US" dirty="0" smtClean="0"/>
              <a:t> </a:t>
            </a:r>
            <a:r>
              <a:rPr lang="en-US" dirty="0" err="1" smtClean="0"/>
              <a:t>risico’s</a:t>
            </a:r>
            <a:endParaRPr lang="en-US" dirty="0" smtClean="0"/>
          </a:p>
          <a:p>
            <a:pPr marL="342900" indent="-342900">
              <a:buFontTx/>
              <a:buChar char="-"/>
            </a:pPr>
            <a:r>
              <a:rPr lang="en-US" dirty="0" err="1"/>
              <a:t>K</a:t>
            </a:r>
            <a:r>
              <a:rPr lang="en-US" dirty="0" err="1" smtClean="0"/>
              <a:t>ennis</a:t>
            </a:r>
            <a:r>
              <a:rPr lang="en-US" dirty="0" smtClean="0"/>
              <a:t> van planning(poker) </a:t>
            </a:r>
            <a:r>
              <a:rPr lang="en-US" dirty="0" err="1" smtClean="0"/>
              <a:t>en</a:t>
            </a:r>
            <a:r>
              <a:rPr lang="en-US" dirty="0" smtClean="0"/>
              <a:t> </a:t>
            </a:r>
            <a:r>
              <a:rPr lang="en-US" dirty="0" err="1" smtClean="0"/>
              <a:t>kritieke</a:t>
            </a:r>
            <a:r>
              <a:rPr lang="en-US" dirty="0" smtClean="0"/>
              <a:t> pad</a:t>
            </a:r>
          </a:p>
          <a:p>
            <a:pPr marL="342900" indent="-342900">
              <a:buFontTx/>
              <a:buChar char="-"/>
            </a:pPr>
            <a:r>
              <a:rPr lang="en-US" dirty="0" err="1" smtClean="0"/>
              <a:t>Inzicht</a:t>
            </a:r>
            <a:r>
              <a:rPr lang="en-US" dirty="0" smtClean="0"/>
              <a:t> in </a:t>
            </a:r>
            <a:r>
              <a:rPr lang="en-US" dirty="0" err="1" smtClean="0"/>
              <a:t>frustraties</a:t>
            </a:r>
            <a:r>
              <a:rPr lang="en-US" dirty="0" smtClean="0"/>
              <a:t> van teamwork</a:t>
            </a:r>
          </a:p>
          <a:p>
            <a:pPr marL="342900" indent="-342900">
              <a:buFontTx/>
              <a:buChar char="-"/>
            </a:pPr>
            <a:r>
              <a:rPr lang="en-US" dirty="0" err="1"/>
              <a:t>K</a:t>
            </a:r>
            <a:r>
              <a:rPr lang="en-US" dirty="0" err="1" smtClean="0"/>
              <a:t>ernkwadranten</a:t>
            </a:r>
            <a:endParaRPr lang="en-US" dirty="0" smtClean="0"/>
          </a:p>
          <a:p>
            <a:pPr marL="342900" indent="-342900">
              <a:buFontTx/>
              <a:buChar char="-"/>
            </a:pPr>
            <a:r>
              <a:rPr lang="en-US" dirty="0" err="1" smtClean="0"/>
              <a:t>Ervaring</a:t>
            </a:r>
            <a:r>
              <a:rPr lang="en-US" dirty="0" smtClean="0"/>
              <a:t> met </a:t>
            </a:r>
            <a:r>
              <a:rPr lang="en-US" dirty="0" err="1" smtClean="0"/>
              <a:t>Gespreksvoering</a:t>
            </a:r>
            <a:r>
              <a:rPr lang="en-US" dirty="0" smtClean="0"/>
              <a:t> (met OG)</a:t>
            </a:r>
          </a:p>
          <a:p>
            <a:pPr marL="342900" indent="-342900">
              <a:buFontTx/>
              <a:buChar char="-"/>
            </a:pPr>
            <a:r>
              <a:rPr lang="en-US" dirty="0" err="1" smtClean="0"/>
              <a:t>Leerdoelen</a:t>
            </a:r>
            <a:endParaRPr lang="en-US" dirty="0"/>
          </a:p>
          <a:p>
            <a:endParaRPr lang="en-US" dirty="0" smtClean="0"/>
          </a:p>
          <a:p>
            <a:r>
              <a:rPr lang="en-US" dirty="0" smtClean="0"/>
              <a:t>WAT </a:t>
            </a:r>
            <a:r>
              <a:rPr lang="en-US" dirty="0" err="1" smtClean="0"/>
              <a:t>moet</a:t>
            </a:r>
            <a:r>
              <a:rPr lang="en-US" dirty="0" smtClean="0"/>
              <a:t> nog?</a:t>
            </a:r>
          </a:p>
          <a:p>
            <a:pPr marL="342900" indent="-342900">
              <a:buFontTx/>
              <a:buChar char="-"/>
            </a:pPr>
            <a:r>
              <a:rPr lang="en-US" dirty="0" err="1" smtClean="0"/>
              <a:t>Risico’s</a:t>
            </a:r>
            <a:endParaRPr lang="en-US" dirty="0" smtClean="0"/>
          </a:p>
          <a:p>
            <a:pPr marL="342900" indent="-342900">
              <a:buFontTx/>
              <a:buChar char="-"/>
            </a:pPr>
            <a:r>
              <a:rPr lang="en-US" dirty="0"/>
              <a:t>Project Start </a:t>
            </a:r>
            <a:r>
              <a:rPr lang="en-US" dirty="0" smtClean="0"/>
              <a:t>Up &gt; </a:t>
            </a:r>
            <a:r>
              <a:rPr lang="en-US" dirty="0" err="1" smtClean="0"/>
              <a:t>resultaat</a:t>
            </a:r>
            <a:r>
              <a:rPr lang="en-US" dirty="0" smtClean="0"/>
              <a:t> is </a:t>
            </a:r>
            <a:r>
              <a:rPr lang="en-US" dirty="0" err="1" smtClean="0"/>
              <a:t>een</a:t>
            </a:r>
            <a:r>
              <a:rPr lang="en-US" dirty="0" smtClean="0"/>
              <a:t> </a:t>
            </a:r>
            <a:r>
              <a:rPr lang="en-US" dirty="0" err="1" smtClean="0"/>
              <a:t>voorbereide</a:t>
            </a:r>
            <a:r>
              <a:rPr lang="en-US" dirty="0" smtClean="0"/>
              <a:t> agenda</a:t>
            </a:r>
            <a:endParaRPr lang="en-US" dirty="0"/>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extLst>
      <p:ext uri="{BB962C8B-B14F-4D97-AF65-F5344CB8AC3E}">
        <p14:creationId xmlns:p14="http://schemas.microsoft.com/office/powerpoint/2010/main" val="3337592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3200" dirty="0"/>
              <a:t>Kijk terug op de sprint en bepaal:</a:t>
            </a:r>
          </a:p>
        </p:txBody>
      </p:sp>
      <p:sp>
        <p:nvSpPr>
          <p:cNvPr id="3" name="Tijdelijke aanduiding voor inhoud 2"/>
          <p:cNvSpPr>
            <a:spLocks noGrp="1"/>
          </p:cNvSpPr>
          <p:nvPr>
            <p:ph idx="13"/>
          </p:nvPr>
        </p:nvSpPr>
        <p:spPr/>
        <p:txBody>
          <a:bodyPr>
            <a:normAutofit/>
          </a:bodyPr>
          <a:lstStyle/>
          <a:p>
            <a:pPr marL="0" indent="0">
              <a:buNone/>
            </a:pPr>
            <a:r>
              <a:rPr lang="nl-NL" b="0" dirty="0" smtClean="0"/>
              <a:t>1. Wat </a:t>
            </a:r>
            <a:r>
              <a:rPr lang="nl-NL" b="0" dirty="0"/>
              <a:t>de kwaliteit is van het </a:t>
            </a:r>
            <a:r>
              <a:rPr lang="nl-NL" b="0" dirty="0" smtClean="0"/>
              <a:t>eindresultaat (zie document met richtlijnen, </a:t>
            </a:r>
            <a:r>
              <a:rPr lang="nl-NL" b="0" dirty="0" err="1" smtClean="0"/>
              <a:t>metrics</a:t>
            </a:r>
            <a:r>
              <a:rPr lang="nl-NL" b="0" dirty="0" smtClean="0"/>
              <a:t>)</a:t>
            </a:r>
          </a:p>
          <a:p>
            <a:pPr marL="0" indent="0">
              <a:buNone/>
            </a:pPr>
            <a:r>
              <a:rPr lang="nl-NL" b="0" dirty="0" smtClean="0"/>
              <a:t>2. Hoe </a:t>
            </a:r>
            <a:r>
              <a:rPr lang="nl-NL" b="0" dirty="0"/>
              <a:t>je dat kunt verklaren </a:t>
            </a:r>
            <a:r>
              <a:rPr lang="nl-NL" b="0" dirty="0" smtClean="0"/>
              <a:t>vanuit:</a:t>
            </a:r>
          </a:p>
          <a:p>
            <a:pPr marL="1028700" lvl="1">
              <a:buFontTx/>
              <a:buChar char="-"/>
            </a:pPr>
            <a:r>
              <a:rPr lang="en-US" dirty="0" smtClean="0"/>
              <a:t>(</a:t>
            </a:r>
            <a:r>
              <a:rPr lang="en-US" dirty="0" err="1" smtClean="0"/>
              <a:t>gebrek</a:t>
            </a:r>
            <a:r>
              <a:rPr lang="en-US" dirty="0" smtClean="0"/>
              <a:t> </a:t>
            </a:r>
            <a:r>
              <a:rPr lang="en-US" dirty="0" err="1" smtClean="0"/>
              <a:t>aan</a:t>
            </a:r>
            <a:r>
              <a:rPr lang="en-US" dirty="0" smtClean="0"/>
              <a:t>) </a:t>
            </a:r>
            <a:r>
              <a:rPr lang="en-US" dirty="0" err="1"/>
              <a:t>kennis</a:t>
            </a:r>
            <a:endParaRPr lang="en-US" dirty="0"/>
          </a:p>
          <a:p>
            <a:pPr marL="1028700" lvl="1">
              <a:buFontTx/>
              <a:buChar char="-"/>
            </a:pPr>
            <a:r>
              <a:rPr lang="en-US" dirty="0" smtClean="0"/>
              <a:t>(</a:t>
            </a:r>
            <a:r>
              <a:rPr lang="en-US" dirty="0" err="1" smtClean="0"/>
              <a:t>gebrek</a:t>
            </a:r>
            <a:r>
              <a:rPr lang="en-US" dirty="0" smtClean="0"/>
              <a:t> </a:t>
            </a:r>
            <a:r>
              <a:rPr lang="en-US" dirty="0" err="1" smtClean="0"/>
              <a:t>aan</a:t>
            </a:r>
            <a:r>
              <a:rPr lang="en-US" dirty="0" smtClean="0"/>
              <a:t>) </a:t>
            </a:r>
            <a:r>
              <a:rPr lang="en-US" dirty="0" err="1"/>
              <a:t>persoonlijke</a:t>
            </a:r>
            <a:r>
              <a:rPr lang="en-US" dirty="0"/>
              <a:t> </a:t>
            </a:r>
            <a:r>
              <a:rPr lang="en-US" dirty="0" err="1"/>
              <a:t>vaardigheden</a:t>
            </a:r>
            <a:endParaRPr lang="en-US" dirty="0"/>
          </a:p>
          <a:p>
            <a:pPr marL="1028700" lvl="1">
              <a:buFontTx/>
              <a:buChar char="-"/>
            </a:pPr>
            <a:r>
              <a:rPr lang="en-US" dirty="0" smtClean="0"/>
              <a:t>(</a:t>
            </a:r>
            <a:r>
              <a:rPr lang="en-US" dirty="0" err="1" smtClean="0"/>
              <a:t>gebrek</a:t>
            </a:r>
            <a:r>
              <a:rPr lang="en-US" dirty="0" smtClean="0"/>
              <a:t> </a:t>
            </a:r>
            <a:r>
              <a:rPr lang="en-US" dirty="0" err="1" smtClean="0"/>
              <a:t>aan</a:t>
            </a:r>
            <a:r>
              <a:rPr lang="en-US" dirty="0" smtClean="0"/>
              <a:t>) </a:t>
            </a:r>
            <a:r>
              <a:rPr lang="en-US" dirty="0" err="1" smtClean="0"/>
              <a:t>samenwerking</a:t>
            </a:r>
            <a:endParaRPr lang="en-US" dirty="0" smtClean="0"/>
          </a:p>
          <a:p>
            <a:pPr marL="1028700" lvl="1">
              <a:buFontTx/>
              <a:buChar char="-"/>
            </a:pPr>
            <a:r>
              <a:rPr lang="en-US" dirty="0" err="1" smtClean="0"/>
              <a:t>aard</a:t>
            </a:r>
            <a:r>
              <a:rPr lang="en-US" dirty="0" smtClean="0"/>
              <a:t> van de </a:t>
            </a:r>
            <a:r>
              <a:rPr lang="en-US" dirty="0" err="1" smtClean="0"/>
              <a:t>opdracht</a:t>
            </a:r>
            <a:r>
              <a:rPr lang="en-US" dirty="0" smtClean="0"/>
              <a:t> (te complex/te </a:t>
            </a:r>
            <a:r>
              <a:rPr lang="en-US" dirty="0" err="1" smtClean="0"/>
              <a:t>groot</a:t>
            </a:r>
            <a:r>
              <a:rPr lang="en-US" dirty="0" smtClean="0"/>
              <a:t>)</a:t>
            </a:r>
            <a:endParaRPr lang="en-US" dirty="0"/>
          </a:p>
          <a:p>
            <a:pPr marL="0" indent="0">
              <a:buNone/>
            </a:pPr>
            <a:r>
              <a:rPr lang="nl-NL" b="0" dirty="0" smtClean="0"/>
              <a:t>4. Wat ging goed / wat kon beter ?</a:t>
            </a:r>
          </a:p>
          <a:p>
            <a:pPr marL="0" indent="0">
              <a:buNone/>
            </a:pPr>
            <a:r>
              <a:rPr lang="nl-NL" b="0" dirty="0" smtClean="0"/>
              <a:t>5. Welke conclusies trek je ? </a:t>
            </a:r>
          </a:p>
          <a:p>
            <a:pPr marL="0" indent="0">
              <a:buNone/>
            </a:pPr>
            <a:r>
              <a:rPr lang="nl-NL" b="0" dirty="0" smtClean="0"/>
              <a:t>6. Maak concrete afspraken hoe het anders zal gaan</a:t>
            </a:r>
            <a:endParaRPr lang="nl-NL" b="0" dirty="0"/>
          </a:p>
          <a:p>
            <a:pPr marL="0" indent="0">
              <a:buNone/>
            </a:pPr>
            <a:endParaRPr lang="nl-NL" b="0" dirty="0"/>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r>
              <a:rPr lang="en-US" dirty="0" err="1" smtClean="0">
                <a:solidFill>
                  <a:srgbClr val="FF0000"/>
                </a:solidFill>
              </a:rPr>
              <a:t>Bij</a:t>
            </a:r>
            <a:r>
              <a:rPr lang="en-US" dirty="0" smtClean="0">
                <a:solidFill>
                  <a:srgbClr val="FF0000"/>
                </a:solidFill>
              </a:rPr>
              <a:t> OSM is </a:t>
            </a:r>
            <a:r>
              <a:rPr lang="en-US" dirty="0" err="1" smtClean="0">
                <a:solidFill>
                  <a:srgbClr val="FF0000"/>
                </a:solidFill>
              </a:rPr>
              <a:t>er</a:t>
            </a:r>
            <a:r>
              <a:rPr lang="en-US" dirty="0" smtClean="0">
                <a:solidFill>
                  <a:srgbClr val="FF0000"/>
                </a:solidFill>
              </a:rPr>
              <a:t> </a:t>
            </a:r>
            <a:r>
              <a:rPr lang="en-US" dirty="0" err="1" smtClean="0">
                <a:solidFill>
                  <a:srgbClr val="FF0000"/>
                </a:solidFill>
              </a:rPr>
              <a:t>een</a:t>
            </a:r>
            <a:r>
              <a:rPr lang="en-US" dirty="0" smtClean="0">
                <a:solidFill>
                  <a:srgbClr val="FF0000"/>
                </a:solidFill>
              </a:rPr>
              <a:t> document </a:t>
            </a:r>
            <a:r>
              <a:rPr lang="en-US" dirty="0" err="1" smtClean="0">
                <a:solidFill>
                  <a:srgbClr val="FF0000"/>
                </a:solidFill>
              </a:rPr>
              <a:t>dat</a:t>
            </a:r>
            <a:r>
              <a:rPr lang="en-US" dirty="0" smtClean="0">
                <a:solidFill>
                  <a:srgbClr val="FF0000"/>
                </a:solidFill>
              </a:rPr>
              <a:t> je </a:t>
            </a:r>
            <a:r>
              <a:rPr lang="en-US" dirty="0" err="1" smtClean="0">
                <a:solidFill>
                  <a:srgbClr val="FF0000"/>
                </a:solidFill>
              </a:rPr>
              <a:t>helpt</a:t>
            </a:r>
            <a:r>
              <a:rPr lang="en-US" dirty="0" smtClean="0">
                <a:solidFill>
                  <a:srgbClr val="FF0000"/>
                </a:solidFill>
              </a:rPr>
              <a:t> </a:t>
            </a:r>
            <a:r>
              <a:rPr lang="en-US" dirty="0" err="1" smtClean="0">
                <a:solidFill>
                  <a:srgbClr val="FF0000"/>
                </a:solidFill>
              </a:rPr>
              <a:t>een</a:t>
            </a:r>
            <a:r>
              <a:rPr lang="en-US" dirty="0" smtClean="0">
                <a:solidFill>
                  <a:srgbClr val="FF0000"/>
                </a:solidFill>
              </a:rPr>
              <a:t> retro </a:t>
            </a:r>
            <a:r>
              <a:rPr lang="en-US" dirty="0" err="1" smtClean="0">
                <a:solidFill>
                  <a:srgbClr val="FF0000"/>
                </a:solidFill>
              </a:rPr>
              <a:t>goed</a:t>
            </a:r>
            <a:r>
              <a:rPr lang="en-US" dirty="0" smtClean="0">
                <a:solidFill>
                  <a:srgbClr val="FF0000"/>
                </a:solidFill>
              </a:rPr>
              <a:t> </a:t>
            </a:r>
            <a:r>
              <a:rPr lang="en-US" dirty="0" err="1" smtClean="0">
                <a:solidFill>
                  <a:srgbClr val="FF0000"/>
                </a:solidFill>
              </a:rPr>
              <a:t>voor</a:t>
            </a:r>
            <a:r>
              <a:rPr lang="en-US" dirty="0" smtClean="0">
                <a:solidFill>
                  <a:srgbClr val="FF0000"/>
                </a:solidFill>
              </a:rPr>
              <a:t> te </a:t>
            </a:r>
            <a:r>
              <a:rPr lang="en-US" dirty="0" err="1" smtClean="0">
                <a:solidFill>
                  <a:srgbClr val="FF0000"/>
                </a:solidFill>
              </a:rPr>
              <a:t>bereiden</a:t>
            </a:r>
            <a:r>
              <a:rPr lang="en-US" dirty="0" smtClean="0">
                <a:solidFill>
                  <a:srgbClr val="FF0000"/>
                </a:solidFill>
              </a:rPr>
              <a:t>, </a:t>
            </a:r>
            <a:r>
              <a:rPr lang="en-US" dirty="0" err="1" smtClean="0">
                <a:solidFill>
                  <a:srgbClr val="FF0000"/>
                </a:solidFill>
              </a:rPr>
              <a:t>vraag</a:t>
            </a:r>
            <a:r>
              <a:rPr lang="en-US" dirty="0" smtClean="0">
                <a:solidFill>
                  <a:srgbClr val="FF0000"/>
                </a:solidFill>
              </a:rPr>
              <a:t> je docent</a:t>
            </a:r>
          </a:p>
          <a:p>
            <a:endParaRPr lang="en-US" dirty="0" smtClean="0">
              <a:solidFill>
                <a:srgbClr val="FF0000"/>
              </a:solidFill>
            </a:endParaRPr>
          </a:p>
          <a:p>
            <a:r>
              <a:rPr lang="en-US" dirty="0" err="1" smtClean="0">
                <a:solidFill>
                  <a:srgbClr val="FF0000"/>
                </a:solidFill>
              </a:rPr>
              <a:t>Dit</a:t>
            </a:r>
            <a:r>
              <a:rPr lang="en-US" dirty="0" smtClean="0">
                <a:solidFill>
                  <a:srgbClr val="FF0000"/>
                </a:solidFill>
              </a:rPr>
              <a:t> document </a:t>
            </a:r>
            <a:r>
              <a:rPr lang="en-US" dirty="0" err="1" smtClean="0">
                <a:solidFill>
                  <a:srgbClr val="FF0000"/>
                </a:solidFill>
              </a:rPr>
              <a:t>zorgt</a:t>
            </a:r>
            <a:r>
              <a:rPr lang="en-US" dirty="0" smtClean="0">
                <a:solidFill>
                  <a:srgbClr val="FF0000"/>
                </a:solidFill>
              </a:rPr>
              <a:t> </a:t>
            </a:r>
            <a:r>
              <a:rPr lang="en-US" dirty="0" err="1" smtClean="0">
                <a:solidFill>
                  <a:srgbClr val="FF0000"/>
                </a:solidFill>
              </a:rPr>
              <a:t>ervoor</a:t>
            </a:r>
            <a:r>
              <a:rPr lang="en-US" dirty="0" smtClean="0">
                <a:solidFill>
                  <a:srgbClr val="FF0000"/>
                </a:solidFill>
              </a:rPr>
              <a:t> </a:t>
            </a:r>
            <a:r>
              <a:rPr lang="en-US" dirty="0" err="1" smtClean="0">
                <a:solidFill>
                  <a:srgbClr val="FF0000"/>
                </a:solidFill>
              </a:rPr>
              <a:t>dat</a:t>
            </a:r>
            <a:r>
              <a:rPr lang="en-US" dirty="0" smtClean="0">
                <a:solidFill>
                  <a:srgbClr val="FF0000"/>
                </a:solidFill>
              </a:rPr>
              <a:t> je retro </a:t>
            </a:r>
            <a:r>
              <a:rPr lang="en-US" dirty="0" err="1" smtClean="0">
                <a:solidFill>
                  <a:srgbClr val="FF0000"/>
                </a:solidFill>
              </a:rPr>
              <a:t>écht</a:t>
            </a:r>
            <a:r>
              <a:rPr lang="en-US" dirty="0" smtClean="0">
                <a:solidFill>
                  <a:srgbClr val="FF0000"/>
                </a:solidFill>
              </a:rPr>
              <a:t> </a:t>
            </a:r>
            <a:r>
              <a:rPr lang="en-US" dirty="0" err="1" smtClean="0">
                <a:solidFill>
                  <a:srgbClr val="FF0000"/>
                </a:solidFill>
              </a:rPr>
              <a:t>ergens</a:t>
            </a:r>
            <a:r>
              <a:rPr lang="en-US" dirty="0" smtClean="0">
                <a:solidFill>
                  <a:srgbClr val="FF0000"/>
                </a:solidFill>
              </a:rPr>
              <a:t> over </a:t>
            </a:r>
            <a:r>
              <a:rPr lang="en-US" dirty="0" err="1" smtClean="0">
                <a:solidFill>
                  <a:srgbClr val="FF0000"/>
                </a:solidFill>
              </a:rPr>
              <a:t>gaat</a:t>
            </a:r>
            <a:r>
              <a:rPr lang="en-US"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371691519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3200" dirty="0" smtClean="0"/>
              <a:t>IPV</a:t>
            </a:r>
            <a:endParaRPr lang="en-US" sz="3200" dirty="0"/>
          </a:p>
        </p:txBody>
      </p:sp>
      <p:sp>
        <p:nvSpPr>
          <p:cNvPr id="3" name="Tijdelijke aanduiding voor inhoud 2"/>
          <p:cNvSpPr>
            <a:spLocks noGrp="1"/>
          </p:cNvSpPr>
          <p:nvPr>
            <p:ph idx="13"/>
          </p:nvPr>
        </p:nvSpPr>
        <p:spPr/>
        <p:txBody>
          <a:bodyPr>
            <a:normAutofit/>
          </a:bodyPr>
          <a:lstStyle/>
          <a:p>
            <a:r>
              <a:rPr lang="nl-NL" dirty="0" smtClean="0"/>
              <a:t>Individuele Project Vaardigheden</a:t>
            </a:r>
          </a:p>
          <a:p>
            <a:pPr lvl="1"/>
            <a:r>
              <a:rPr lang="nl-NL" dirty="0" smtClean="0"/>
              <a:t>Minimaal twee keer per project</a:t>
            </a:r>
          </a:p>
          <a:p>
            <a:pPr lvl="1"/>
            <a:r>
              <a:rPr lang="nl-NL" dirty="0"/>
              <a:t>D</a:t>
            </a:r>
            <a:r>
              <a:rPr lang="nl-NL" dirty="0" smtClean="0"/>
              <a:t>oel: vaststellen of iedereen voldoende bijdrage levert</a:t>
            </a:r>
          </a:p>
          <a:p>
            <a:pPr lvl="1"/>
            <a:r>
              <a:rPr lang="nl-NL" dirty="0" smtClean="0"/>
              <a:t>Indien niet: afspraken maken met procesbegeleider</a:t>
            </a:r>
          </a:p>
          <a:p>
            <a:pPr lvl="1"/>
            <a:r>
              <a:rPr lang="nl-NL" dirty="0" smtClean="0"/>
              <a:t>Indien nog niet: gesprek met </a:t>
            </a:r>
            <a:r>
              <a:rPr lang="nl-NL" dirty="0" err="1" smtClean="0"/>
              <a:t>achtervang</a:t>
            </a:r>
            <a:endParaRPr lang="nl-NL" dirty="0" smtClean="0"/>
          </a:p>
          <a:p>
            <a:pPr lvl="1"/>
            <a:r>
              <a:rPr lang="nl-NL" dirty="0" smtClean="0"/>
              <a:t>Verwijdering uit groepje</a:t>
            </a:r>
          </a:p>
          <a:p>
            <a:pPr marL="457200" lvl="1" indent="0">
              <a:buNone/>
            </a:pPr>
            <a:endParaRPr lang="nl-NL" dirty="0" smtClean="0"/>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extLst>
      <p:ext uri="{BB962C8B-B14F-4D97-AF65-F5344CB8AC3E}">
        <p14:creationId xmlns:p14="http://schemas.microsoft.com/office/powerpoint/2010/main" val="36091632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3200" dirty="0" smtClean="0"/>
              <a:t>IPV</a:t>
            </a:r>
            <a:endParaRPr lang="en-US" sz="3200" dirty="0"/>
          </a:p>
        </p:txBody>
      </p:sp>
      <p:sp>
        <p:nvSpPr>
          <p:cNvPr id="3" name="Tijdelijke aanduiding voor inhoud 2"/>
          <p:cNvSpPr>
            <a:spLocks noGrp="1"/>
          </p:cNvSpPr>
          <p:nvPr>
            <p:ph idx="13"/>
          </p:nvPr>
        </p:nvSpPr>
        <p:spPr/>
        <p:txBody>
          <a:bodyPr/>
          <a:lstStyle/>
          <a:p>
            <a:r>
              <a:rPr lang="nl-NL" dirty="0" smtClean="0"/>
              <a:t>Geef niet te snel het voordeel van de twijfel:</a:t>
            </a:r>
          </a:p>
          <a:p>
            <a:pPr lvl="1"/>
            <a:r>
              <a:rPr lang="nl-NL" dirty="0" smtClean="0"/>
              <a:t>je ontneemt iemand de kans zich te verbeteren</a:t>
            </a:r>
          </a:p>
          <a:p>
            <a:pPr lvl="1"/>
            <a:r>
              <a:rPr lang="nl-NL" dirty="0" smtClean="0"/>
              <a:t>je loopt zelf het risico je onnodig te gaan ergeren</a:t>
            </a:r>
          </a:p>
          <a:p>
            <a:pPr marL="355600" lvl="1" indent="0">
              <a:buNone/>
            </a:pPr>
            <a:endParaRPr lang="nl-NL" dirty="0" smtClean="0"/>
          </a:p>
          <a:p>
            <a:pPr marL="355600" lvl="1" indent="0">
              <a:buNone/>
            </a:pPr>
            <a:r>
              <a:rPr lang="nl-NL" b="1" dirty="0" smtClean="0"/>
              <a:t>Ga uit van observaties en gebruik GEIN</a:t>
            </a:r>
            <a:endParaRPr lang="nl-NL" b="1" dirty="0"/>
          </a:p>
        </p:txBody>
      </p:sp>
      <p:sp>
        <p:nvSpPr>
          <p:cNvPr id="4" name="Tijdelijke aanduiding voor inhoud 3"/>
          <p:cNvSpPr>
            <a:spLocks noGrp="1"/>
          </p:cNvSpPr>
          <p:nvPr>
            <p:ph idx="16"/>
          </p:nvPr>
        </p:nvSpPr>
        <p:spPr/>
        <p:txBody>
          <a:bodyPr>
            <a:normAutofit fontScale="85000" lnSpcReduction="10000"/>
          </a:bodyPr>
          <a:lstStyle/>
          <a:p>
            <a:r>
              <a:rPr lang="en-US" dirty="0" smtClean="0"/>
              <a:t>1 x is </a:t>
            </a:r>
            <a:r>
              <a:rPr lang="en-US" dirty="0" err="1" smtClean="0"/>
              <a:t>okee</a:t>
            </a:r>
            <a:r>
              <a:rPr lang="en-US" dirty="0" smtClean="0"/>
              <a:t>, 2x is </a:t>
            </a:r>
            <a:r>
              <a:rPr lang="en-US" dirty="0" err="1" smtClean="0"/>
              <a:t>opmerkelijk</a:t>
            </a:r>
            <a:r>
              <a:rPr lang="en-US" dirty="0" smtClean="0"/>
              <a:t>, 3x: </a:t>
            </a:r>
            <a:r>
              <a:rPr lang="en-US" dirty="0" err="1" smtClean="0"/>
              <a:t>daar</a:t>
            </a:r>
            <a:r>
              <a:rPr lang="en-US" dirty="0" smtClean="0"/>
              <a:t> </a:t>
            </a:r>
            <a:r>
              <a:rPr lang="en-US" dirty="0" err="1" smtClean="0"/>
              <a:t>moet</a:t>
            </a:r>
            <a:r>
              <a:rPr lang="en-US" dirty="0" smtClean="0"/>
              <a:t> je </a:t>
            </a:r>
            <a:r>
              <a:rPr lang="en-US" dirty="0" err="1" smtClean="0"/>
              <a:t>iets</a:t>
            </a:r>
            <a:r>
              <a:rPr lang="en-US" dirty="0" smtClean="0"/>
              <a:t> </a:t>
            </a:r>
            <a:r>
              <a:rPr lang="en-US" dirty="0" err="1" smtClean="0"/>
              <a:t>mee</a:t>
            </a:r>
            <a:r>
              <a:rPr lang="en-US" dirty="0" smtClean="0"/>
              <a:t>!</a:t>
            </a:r>
            <a:endParaRPr lang="en-US" dirty="0"/>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extLst>
      <p:ext uri="{BB962C8B-B14F-4D97-AF65-F5344CB8AC3E}">
        <p14:creationId xmlns:p14="http://schemas.microsoft.com/office/powerpoint/2010/main" val="13071175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3200" dirty="0" err="1" smtClean="0"/>
              <a:t>Doel</a:t>
            </a:r>
            <a:r>
              <a:rPr lang="en-US" sz="3200" dirty="0" smtClean="0"/>
              <a:t> &amp; </a:t>
            </a:r>
            <a:r>
              <a:rPr lang="en-US" sz="3200" dirty="0" err="1" smtClean="0"/>
              <a:t>resultaat</a:t>
            </a:r>
            <a:r>
              <a:rPr lang="en-US" sz="3200" dirty="0" smtClean="0"/>
              <a:t> PSU</a:t>
            </a:r>
            <a:endParaRPr lang="en-US" sz="3200" dirty="0"/>
          </a:p>
        </p:txBody>
      </p:sp>
      <p:sp>
        <p:nvSpPr>
          <p:cNvPr id="3" name="Tijdelijke aanduiding voor inhoud 2"/>
          <p:cNvSpPr>
            <a:spLocks noGrp="1"/>
          </p:cNvSpPr>
          <p:nvPr>
            <p:ph idx="13"/>
          </p:nvPr>
        </p:nvSpPr>
        <p:spPr/>
        <p:txBody>
          <a:bodyPr>
            <a:normAutofit/>
          </a:bodyPr>
          <a:lstStyle/>
          <a:p>
            <a:pPr marL="0" indent="0">
              <a:buNone/>
            </a:pPr>
            <a:r>
              <a:rPr lang="nl-NL" u="sng" dirty="0" smtClean="0"/>
              <a:t>Doel</a:t>
            </a:r>
          </a:p>
          <a:p>
            <a:pPr marL="0" indent="0">
              <a:buNone/>
            </a:pPr>
            <a:r>
              <a:rPr lang="nl-NL" dirty="0" smtClean="0"/>
              <a:t>Team kijkt dezelfde kant uit:</a:t>
            </a:r>
          </a:p>
          <a:p>
            <a:pPr lvl="1"/>
            <a:r>
              <a:rPr lang="nl-NL" dirty="0"/>
              <a:t>i</a:t>
            </a:r>
            <a:r>
              <a:rPr lang="nl-NL" dirty="0" smtClean="0"/>
              <a:t>nhoudelijk</a:t>
            </a:r>
          </a:p>
          <a:p>
            <a:pPr lvl="1"/>
            <a:r>
              <a:rPr lang="nl-NL" dirty="0"/>
              <a:t>q</a:t>
            </a:r>
            <a:r>
              <a:rPr lang="nl-NL" dirty="0" smtClean="0"/>
              <a:t>ua werkwijze en samenwerking</a:t>
            </a:r>
          </a:p>
          <a:p>
            <a:pPr lvl="1"/>
            <a:r>
              <a:rPr lang="nl-NL" dirty="0" smtClean="0"/>
              <a:t>Ieders kwaliteiten en ontwikkelpunten bekend en benut</a:t>
            </a:r>
          </a:p>
          <a:p>
            <a:pPr lvl="1"/>
            <a:endParaRPr lang="nl-NL" dirty="0" smtClean="0"/>
          </a:p>
          <a:p>
            <a:pPr marL="0" indent="0">
              <a:buNone/>
            </a:pPr>
            <a:r>
              <a:rPr lang="nl-NL" u="sng" dirty="0" smtClean="0"/>
              <a:t>Resultaten</a:t>
            </a:r>
          </a:p>
          <a:p>
            <a:pPr marL="0" indent="0">
              <a:buNone/>
            </a:pPr>
            <a:r>
              <a:rPr lang="nl-NL" dirty="0" smtClean="0"/>
              <a:t>Plan van aanpak</a:t>
            </a:r>
          </a:p>
          <a:p>
            <a:pPr marL="0" indent="0">
              <a:buNone/>
            </a:pPr>
            <a:r>
              <a:rPr lang="nl-NL" dirty="0" smtClean="0"/>
              <a:t>Groepsafspraken</a:t>
            </a:r>
          </a:p>
          <a:p>
            <a:pPr marL="0" indent="0">
              <a:buNone/>
            </a:pPr>
            <a:endParaRPr lang="nl-NL" dirty="0" smtClean="0"/>
          </a:p>
          <a:p>
            <a:pPr lvl="1"/>
            <a:endParaRPr lang="nl-NL" dirty="0" smtClean="0"/>
          </a:p>
          <a:p>
            <a:pPr lvl="1"/>
            <a:endParaRPr lang="nl-NL" dirty="0"/>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extLst>
      <p:ext uri="{BB962C8B-B14F-4D97-AF65-F5344CB8AC3E}">
        <p14:creationId xmlns:p14="http://schemas.microsoft.com/office/powerpoint/2010/main" val="3921830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3200" dirty="0" smtClean="0"/>
              <a:t>Agenda</a:t>
            </a:r>
            <a:endParaRPr lang="en-US" sz="3200" dirty="0"/>
          </a:p>
        </p:txBody>
      </p:sp>
      <p:sp>
        <p:nvSpPr>
          <p:cNvPr id="3" name="Tijdelijke aanduiding voor inhoud 2"/>
          <p:cNvSpPr>
            <a:spLocks noGrp="1"/>
          </p:cNvSpPr>
          <p:nvPr>
            <p:ph idx="13"/>
          </p:nvPr>
        </p:nvSpPr>
        <p:spPr/>
        <p:txBody>
          <a:bodyPr/>
          <a:lstStyle/>
          <a:p>
            <a:pPr marL="0" indent="0">
              <a:buNone/>
            </a:pPr>
            <a:r>
              <a:rPr lang="nl-NL" dirty="0" smtClean="0"/>
              <a:t>Wat moet er dus op de PSU agenda ?</a:t>
            </a:r>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extLst>
      <p:ext uri="{BB962C8B-B14F-4D97-AF65-F5344CB8AC3E}">
        <p14:creationId xmlns:p14="http://schemas.microsoft.com/office/powerpoint/2010/main" val="5178039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3200" dirty="0" smtClean="0"/>
              <a:t>Agenda (1)</a:t>
            </a:r>
            <a:endParaRPr lang="en-US" sz="3200" dirty="0"/>
          </a:p>
        </p:txBody>
      </p:sp>
      <p:sp>
        <p:nvSpPr>
          <p:cNvPr id="3" name="Tijdelijke aanduiding voor inhoud 2"/>
          <p:cNvSpPr>
            <a:spLocks noGrp="1"/>
          </p:cNvSpPr>
          <p:nvPr>
            <p:ph idx="13"/>
          </p:nvPr>
        </p:nvSpPr>
        <p:spPr/>
        <p:txBody>
          <a:bodyPr>
            <a:normAutofit fontScale="92500" lnSpcReduction="20000"/>
          </a:bodyPr>
          <a:lstStyle/>
          <a:p>
            <a:r>
              <a:rPr lang="nl-NL" dirty="0" smtClean="0"/>
              <a:t>Persoonlijke introductie</a:t>
            </a:r>
          </a:p>
          <a:p>
            <a:r>
              <a:rPr lang="nl-NL" b="0" dirty="0"/>
              <a:t>naam, eerdere projecten, alles wat relevant kan zijn voor het functioneren in de </a:t>
            </a:r>
            <a:r>
              <a:rPr lang="nl-NL" b="0" dirty="0" smtClean="0"/>
              <a:t>groep</a:t>
            </a:r>
            <a:endParaRPr lang="nl-NL" b="0" dirty="0"/>
          </a:p>
          <a:p>
            <a:r>
              <a:rPr lang="nl-NL" dirty="0"/>
              <a:t>Verwachting</a:t>
            </a:r>
            <a:r>
              <a:rPr lang="nl-NL" dirty="0" smtClean="0"/>
              <a:t>en</a:t>
            </a:r>
          </a:p>
          <a:p>
            <a:pPr lvl="1"/>
            <a:r>
              <a:rPr lang="nl-NL" dirty="0" smtClean="0"/>
              <a:t>inhoudelijk: </a:t>
            </a:r>
          </a:p>
          <a:p>
            <a:pPr lvl="2"/>
            <a:r>
              <a:rPr lang="nl-NL" dirty="0" smtClean="0"/>
              <a:t>wat wil je leren? </a:t>
            </a:r>
          </a:p>
          <a:p>
            <a:pPr lvl="2"/>
            <a:r>
              <a:rPr lang="nl-NL" dirty="0" smtClean="0"/>
              <a:t>wat zijn je ambities met dit project?</a:t>
            </a:r>
          </a:p>
          <a:p>
            <a:pPr lvl="1"/>
            <a:r>
              <a:rPr lang="nl-NL" dirty="0" smtClean="0"/>
              <a:t>van de samenwerking: </a:t>
            </a:r>
          </a:p>
          <a:p>
            <a:pPr lvl="2"/>
            <a:r>
              <a:rPr lang="nl-NL" dirty="0" smtClean="0"/>
              <a:t>wat verwacht je van je teamgenoten?</a:t>
            </a:r>
          </a:p>
          <a:p>
            <a:pPr lvl="2"/>
            <a:r>
              <a:rPr lang="nl-NL" dirty="0" smtClean="0"/>
              <a:t>wat heb je nodig van de anderen om goed te kunnen samenwerken</a:t>
            </a:r>
            <a:r>
              <a:rPr lang="nl-NL" dirty="0" smtClean="0"/>
              <a:t>?</a:t>
            </a:r>
          </a:p>
          <a:p>
            <a:r>
              <a:rPr lang="nl-NL" dirty="0" smtClean="0"/>
              <a:t>Leerdoelen</a:t>
            </a:r>
            <a:endParaRPr lang="nl-NL" dirty="0" smtClean="0"/>
          </a:p>
          <a:p>
            <a:r>
              <a:rPr lang="nl-NL" dirty="0" smtClean="0"/>
              <a:t>Kernkwadranten</a:t>
            </a:r>
          </a:p>
          <a:p>
            <a:r>
              <a:rPr lang="nl-NL" dirty="0"/>
              <a:t>	</a:t>
            </a:r>
            <a:r>
              <a:rPr lang="nl-NL" b="0" dirty="0" smtClean="0"/>
              <a:t>is er overlap? (kwadrant uit bewondering, irritatie)</a:t>
            </a:r>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extLst>
      <p:ext uri="{BB962C8B-B14F-4D97-AF65-F5344CB8AC3E}">
        <p14:creationId xmlns:p14="http://schemas.microsoft.com/office/powerpoint/2010/main" val="1539410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3200" dirty="0" smtClean="0"/>
              <a:t>Agenda (2)</a:t>
            </a:r>
            <a:endParaRPr lang="en-US" sz="3200" dirty="0"/>
          </a:p>
        </p:txBody>
      </p:sp>
      <p:sp>
        <p:nvSpPr>
          <p:cNvPr id="3" name="Tijdelijke aanduiding voor inhoud 2"/>
          <p:cNvSpPr>
            <a:spLocks noGrp="1"/>
          </p:cNvSpPr>
          <p:nvPr>
            <p:ph idx="13"/>
          </p:nvPr>
        </p:nvSpPr>
        <p:spPr/>
        <p:txBody>
          <a:bodyPr>
            <a:normAutofit fontScale="92500" lnSpcReduction="10000"/>
          </a:bodyPr>
          <a:lstStyle/>
          <a:p>
            <a:r>
              <a:rPr lang="nl-NL" dirty="0" smtClean="0"/>
              <a:t>Wat is de opdracht?</a:t>
            </a:r>
          </a:p>
          <a:p>
            <a:pPr lvl="1"/>
            <a:r>
              <a:rPr lang="nl-NL" dirty="0" smtClean="0"/>
              <a:t>voorbereiden eerste gesprek opdrachtgever</a:t>
            </a:r>
          </a:p>
          <a:p>
            <a:pPr lvl="1"/>
            <a:r>
              <a:rPr lang="nl-NL" dirty="0" smtClean="0"/>
              <a:t>schrijven plan van aanpak</a:t>
            </a:r>
          </a:p>
          <a:p>
            <a:pPr lvl="1"/>
            <a:r>
              <a:rPr lang="nl-NL" dirty="0" smtClean="0"/>
              <a:t>maken globaal </a:t>
            </a:r>
            <a:r>
              <a:rPr lang="nl-NL" dirty="0" err="1" smtClean="0"/>
              <a:t>Fo</a:t>
            </a:r>
            <a:r>
              <a:rPr lang="nl-NL" dirty="0" smtClean="0"/>
              <a:t> en </a:t>
            </a:r>
            <a:r>
              <a:rPr lang="nl-NL" dirty="0" err="1" smtClean="0"/>
              <a:t>To</a:t>
            </a:r>
            <a:endParaRPr lang="nl-NL" dirty="0" smtClean="0"/>
          </a:p>
          <a:p>
            <a:r>
              <a:rPr lang="nl-NL" dirty="0" smtClean="0"/>
              <a:t>Taken en rollen verdelen</a:t>
            </a:r>
          </a:p>
          <a:p>
            <a:r>
              <a:rPr lang="nl-NL" dirty="0" smtClean="0"/>
              <a:t>Plannen:</a:t>
            </a:r>
            <a:r>
              <a:rPr lang="nl-NL" sz="2400" b="0" dirty="0" smtClean="0"/>
              <a:t> </a:t>
            </a:r>
            <a:r>
              <a:rPr lang="nl-NL" sz="2400" b="0" dirty="0" smtClean="0"/>
              <a:t>planningspokersessies</a:t>
            </a:r>
            <a:r>
              <a:rPr lang="nl-NL" sz="2400" b="0" dirty="0" smtClean="0"/>
              <a:t>, docenten, </a:t>
            </a:r>
            <a:r>
              <a:rPr lang="nl-NL" sz="2400" b="0" dirty="0" smtClean="0"/>
              <a:t>code </a:t>
            </a:r>
            <a:r>
              <a:rPr lang="nl-NL" sz="2400" b="0" dirty="0" smtClean="0"/>
              <a:t>reviews….</a:t>
            </a:r>
          </a:p>
          <a:p>
            <a:r>
              <a:rPr lang="nl-NL" dirty="0" smtClean="0"/>
              <a:t>Afspraken</a:t>
            </a:r>
          </a:p>
          <a:p>
            <a:pPr lvl="1"/>
            <a:r>
              <a:rPr lang="nl-NL" dirty="0" smtClean="0"/>
              <a:t>over </a:t>
            </a:r>
            <a:r>
              <a:rPr lang="nl-NL" dirty="0" err="1" smtClean="0"/>
              <a:t>tooling</a:t>
            </a:r>
            <a:r>
              <a:rPr lang="nl-NL" dirty="0" smtClean="0"/>
              <a:t>, </a:t>
            </a:r>
          </a:p>
          <a:p>
            <a:pPr lvl="1"/>
            <a:r>
              <a:rPr lang="nl-NL" dirty="0" smtClean="0"/>
              <a:t>over werktijden, </a:t>
            </a:r>
          </a:p>
          <a:p>
            <a:pPr lvl="1"/>
            <a:r>
              <a:rPr lang="nl-NL" dirty="0"/>
              <a:t>o</a:t>
            </a:r>
            <a:r>
              <a:rPr lang="nl-NL" dirty="0" smtClean="0"/>
              <a:t>ver bereiken kwaliteit </a:t>
            </a:r>
          </a:p>
          <a:p>
            <a:r>
              <a:rPr lang="nl-NL" dirty="0" smtClean="0"/>
              <a:t>Planning deze week: wie doet wat wanneer?</a:t>
            </a:r>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extLst>
      <p:ext uri="{BB962C8B-B14F-4D97-AF65-F5344CB8AC3E}">
        <p14:creationId xmlns:p14="http://schemas.microsoft.com/office/powerpoint/2010/main" val="3574630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3200" dirty="0" smtClean="0"/>
              <a:t>Maak afspraken</a:t>
            </a:r>
            <a:endParaRPr lang="nl-NL" sz="3200" dirty="0"/>
          </a:p>
        </p:txBody>
      </p:sp>
      <p:sp>
        <p:nvSpPr>
          <p:cNvPr id="3" name="Tijdelijke aanduiding voor inhoud 2"/>
          <p:cNvSpPr>
            <a:spLocks noGrp="1"/>
          </p:cNvSpPr>
          <p:nvPr>
            <p:ph idx="13"/>
          </p:nvPr>
        </p:nvSpPr>
        <p:spPr/>
        <p:txBody>
          <a:bodyPr/>
          <a:lstStyle/>
          <a:p>
            <a:r>
              <a:rPr lang="nl-NL" dirty="0" smtClean="0"/>
              <a:t>Wie zit voor?</a:t>
            </a:r>
          </a:p>
          <a:p>
            <a:r>
              <a:rPr lang="nl-NL" dirty="0" smtClean="0"/>
              <a:t>Wie notuleert?</a:t>
            </a:r>
          </a:p>
          <a:p>
            <a:pPr marL="0" indent="0">
              <a:buNone/>
            </a:pPr>
            <a:endParaRPr lang="nl-NL" dirty="0" smtClean="0"/>
          </a:p>
          <a:p>
            <a:pPr marL="0" indent="0">
              <a:buNone/>
            </a:pPr>
            <a:r>
              <a:rPr lang="nl-NL" dirty="0" smtClean="0"/>
              <a:t>(Groepsafspraken zijn bijlage in het </a:t>
            </a:r>
            <a:r>
              <a:rPr lang="nl-NL" dirty="0" err="1" smtClean="0"/>
              <a:t>PvA</a:t>
            </a:r>
            <a:r>
              <a:rPr lang="nl-NL" dirty="0" smtClean="0"/>
              <a:t>)</a:t>
            </a:r>
            <a:endParaRPr lang="nl-NL" dirty="0"/>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extLst>
      <p:ext uri="{BB962C8B-B14F-4D97-AF65-F5344CB8AC3E}">
        <p14:creationId xmlns:p14="http://schemas.microsoft.com/office/powerpoint/2010/main" val="46597672"/>
      </p:ext>
    </p:ext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Evaluatie</a:t>
            </a:r>
            <a:r>
              <a:rPr lang="en-US" dirty="0" smtClean="0"/>
              <a:t> </a:t>
            </a:r>
            <a:r>
              <a:rPr lang="en-US" dirty="0" err="1" smtClean="0"/>
              <a:t>lesserie</a:t>
            </a:r>
            <a:endParaRPr lang="en-US" dirty="0"/>
          </a:p>
        </p:txBody>
      </p:sp>
      <p:sp>
        <p:nvSpPr>
          <p:cNvPr id="3" name="Tijdelijke aanduiding voor inhoud 2"/>
          <p:cNvSpPr>
            <a:spLocks noGrp="1"/>
          </p:cNvSpPr>
          <p:nvPr>
            <p:ph idx="13"/>
          </p:nvPr>
        </p:nvSpPr>
        <p:spPr/>
        <p:txBody>
          <a:bodyPr/>
          <a:lstStyle/>
          <a:p>
            <a:r>
              <a:rPr lang="en-US" dirty="0" err="1" smtClean="0"/>
              <a:t>Zijn</a:t>
            </a:r>
            <a:r>
              <a:rPr lang="en-US" dirty="0" smtClean="0"/>
              <a:t> </a:t>
            </a:r>
            <a:r>
              <a:rPr lang="en-US" dirty="0" err="1" smtClean="0"/>
              <a:t>alle</a:t>
            </a:r>
            <a:r>
              <a:rPr lang="en-US" dirty="0" smtClean="0"/>
              <a:t> </a:t>
            </a:r>
            <a:r>
              <a:rPr lang="en-US" dirty="0" err="1" smtClean="0"/>
              <a:t>onderwerpen</a:t>
            </a:r>
            <a:r>
              <a:rPr lang="en-US" dirty="0" smtClean="0"/>
              <a:t> </a:t>
            </a:r>
            <a:r>
              <a:rPr lang="en-US" dirty="0" err="1" smtClean="0"/>
              <a:t>aan</a:t>
            </a:r>
            <a:r>
              <a:rPr lang="en-US" dirty="0" smtClean="0"/>
              <a:t> </a:t>
            </a:r>
            <a:r>
              <a:rPr lang="en-US" dirty="0" err="1" smtClean="0"/>
              <a:t>bod</a:t>
            </a:r>
            <a:r>
              <a:rPr lang="en-US" dirty="0" smtClean="0"/>
              <a:t> </a:t>
            </a:r>
            <a:r>
              <a:rPr lang="en-US" dirty="0" err="1" smtClean="0"/>
              <a:t>gekomen</a:t>
            </a:r>
            <a:r>
              <a:rPr lang="en-US" dirty="0" smtClean="0"/>
              <a:t>? </a:t>
            </a:r>
            <a:r>
              <a:rPr lang="en-US" dirty="0" err="1" smtClean="0"/>
              <a:t>Waar</a:t>
            </a:r>
            <a:r>
              <a:rPr lang="en-US" dirty="0" smtClean="0"/>
              <a:t> had je </a:t>
            </a:r>
            <a:r>
              <a:rPr lang="en-US" dirty="0" err="1" smtClean="0"/>
              <a:t>meer</a:t>
            </a:r>
            <a:r>
              <a:rPr lang="en-US" dirty="0" smtClean="0"/>
              <a:t>/minder van </a:t>
            </a:r>
            <a:r>
              <a:rPr lang="en-US" dirty="0" err="1" smtClean="0"/>
              <a:t>willen</a:t>
            </a:r>
            <a:r>
              <a:rPr lang="en-US" dirty="0" smtClean="0"/>
              <a:t> </a:t>
            </a:r>
            <a:r>
              <a:rPr lang="en-US" dirty="0" err="1" smtClean="0"/>
              <a:t>weten</a:t>
            </a:r>
            <a:r>
              <a:rPr lang="en-US" dirty="0" smtClean="0"/>
              <a:t>?</a:t>
            </a:r>
          </a:p>
          <a:p>
            <a:endParaRPr lang="en-US" dirty="0" smtClean="0"/>
          </a:p>
          <a:p>
            <a:r>
              <a:rPr lang="en-US" dirty="0" smtClean="0"/>
              <a:t>Hoe </a:t>
            </a:r>
            <a:r>
              <a:rPr lang="en-US" dirty="0" err="1" smtClean="0"/>
              <a:t>vond</a:t>
            </a:r>
            <a:r>
              <a:rPr lang="en-US" dirty="0" smtClean="0"/>
              <a:t> je de </a:t>
            </a:r>
            <a:r>
              <a:rPr lang="en-US" dirty="0" err="1" smtClean="0"/>
              <a:t>werkvormen</a:t>
            </a:r>
            <a:r>
              <a:rPr lang="en-US" dirty="0" smtClean="0"/>
              <a:t>? Wat </a:t>
            </a:r>
            <a:r>
              <a:rPr lang="en-US" dirty="0" err="1" smtClean="0"/>
              <a:t>moet</a:t>
            </a:r>
            <a:r>
              <a:rPr lang="en-US" dirty="0" smtClean="0"/>
              <a:t> </a:t>
            </a:r>
            <a:r>
              <a:rPr lang="en-US" dirty="0" err="1" smtClean="0"/>
              <a:t>blijven</a:t>
            </a:r>
            <a:r>
              <a:rPr lang="en-US" dirty="0" smtClean="0"/>
              <a:t> wat </a:t>
            </a:r>
            <a:r>
              <a:rPr lang="en-US" dirty="0" err="1" smtClean="0"/>
              <a:t>moet</a:t>
            </a:r>
            <a:r>
              <a:rPr lang="en-US" dirty="0" smtClean="0"/>
              <a:t> </a:t>
            </a:r>
            <a:r>
              <a:rPr lang="en-US" dirty="0" err="1" smtClean="0"/>
              <a:t>anders</a:t>
            </a:r>
            <a:endParaRPr lang="en-US" dirty="0" smtClean="0"/>
          </a:p>
          <a:p>
            <a:endParaRPr lang="en-US" dirty="0" smtClean="0"/>
          </a:p>
          <a:p>
            <a:r>
              <a:rPr lang="en-US" dirty="0" err="1" smtClean="0"/>
              <a:t>Overig</a:t>
            </a:r>
            <a:r>
              <a:rPr lang="en-US" dirty="0" smtClean="0"/>
              <a:t> </a:t>
            </a:r>
            <a:r>
              <a:rPr lang="en-US" dirty="0" err="1" smtClean="0"/>
              <a:t>geklaag</a:t>
            </a:r>
            <a:r>
              <a:rPr lang="en-US" dirty="0" smtClean="0"/>
              <a:t> en </a:t>
            </a:r>
            <a:r>
              <a:rPr lang="en-US" dirty="0" err="1" smtClean="0"/>
              <a:t>gejubel</a:t>
            </a:r>
            <a:endParaRPr lang="en-US" dirty="0" smtClean="0"/>
          </a:p>
          <a:p>
            <a:endParaRPr lang="en-US" dirty="0" smtClean="0"/>
          </a:p>
          <a:p>
            <a:endParaRPr lang="en-US" dirty="0" smtClean="0"/>
          </a:p>
          <a:p>
            <a:r>
              <a:rPr lang="en-US" dirty="0" smtClean="0"/>
              <a:t>BEDANKT EN VEEL PLEZIER EN SUCCES IN HET PROJECT!</a:t>
            </a:r>
            <a:endParaRPr lang="en-US" dirty="0"/>
          </a:p>
        </p:txBody>
      </p:sp>
      <p:sp>
        <p:nvSpPr>
          <p:cNvPr id="4" name="Tijdelijke aanduiding voor inhoud 3"/>
          <p:cNvSpPr>
            <a:spLocks noGrp="1"/>
          </p:cNvSpPr>
          <p:nvPr>
            <p:ph idx="16"/>
          </p:nvPr>
        </p:nvSpPr>
        <p:spPr/>
        <p:txBody>
          <a:bodyPr>
            <a:normAutofit lnSpcReduction="10000"/>
          </a:bodyPr>
          <a:lstStyle/>
          <a:p>
            <a:r>
              <a:rPr lang="en-US" dirty="0" err="1" smtClean="0"/>
              <a:t>niemand</a:t>
            </a:r>
            <a:r>
              <a:rPr lang="en-US" dirty="0" smtClean="0"/>
              <a:t> de </a:t>
            </a:r>
            <a:r>
              <a:rPr lang="en-US" dirty="0" err="1" smtClean="0"/>
              <a:t>deur</a:t>
            </a:r>
            <a:r>
              <a:rPr lang="en-US" dirty="0" smtClean="0"/>
              <a:t> </a:t>
            </a:r>
            <a:r>
              <a:rPr lang="en-US" dirty="0" err="1" smtClean="0"/>
              <a:t>uit</a:t>
            </a:r>
            <a:r>
              <a:rPr lang="en-US" dirty="0" smtClean="0"/>
              <a:t>….</a:t>
            </a:r>
            <a:endParaRPr lang="en-US" dirty="0"/>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V</a:t>
            </a:r>
            <a:r>
              <a:rPr lang="en-US" dirty="0" err="1" smtClean="0"/>
              <a:t>erbetercyclus</a:t>
            </a:r>
            <a:endParaRPr lang="en-US" dirty="0"/>
          </a:p>
        </p:txBody>
      </p:sp>
      <p:sp>
        <p:nvSpPr>
          <p:cNvPr id="4" name="Tijdelijke aanduiding voor inhoud 3"/>
          <p:cNvSpPr>
            <a:spLocks noGrp="1"/>
          </p:cNvSpPr>
          <p:nvPr>
            <p:ph idx="16"/>
          </p:nvPr>
        </p:nvSpPr>
        <p:spPr/>
        <p:txBody>
          <a:bodyPr>
            <a:normAutofit lnSpcReduction="10000"/>
          </a:bodyPr>
          <a:lstStyle/>
          <a:p>
            <a:r>
              <a:rPr lang="en-US" dirty="0" err="1" smtClean="0">
                <a:solidFill>
                  <a:srgbClr val="C00000"/>
                </a:solidFill>
              </a:rPr>
              <a:t>dagelijks</a:t>
            </a:r>
            <a:endParaRPr lang="en-US" dirty="0">
              <a:solidFill>
                <a:srgbClr val="C00000"/>
              </a:solidFill>
            </a:endParaRPr>
          </a:p>
        </p:txBody>
      </p:sp>
      <p:sp>
        <p:nvSpPr>
          <p:cNvPr id="5" name="Tijdelijke aanduiding voor inhoud 4"/>
          <p:cNvSpPr>
            <a:spLocks noGrp="1"/>
          </p:cNvSpPr>
          <p:nvPr>
            <p:ph idx="17"/>
          </p:nvPr>
        </p:nvSpPr>
        <p:spPr/>
        <p:txBody>
          <a:bodyPr/>
          <a:lstStyle/>
          <a:p>
            <a:endParaRPr lang="en-US"/>
          </a:p>
        </p:txBody>
      </p:sp>
      <p:sp>
        <p:nvSpPr>
          <p:cNvPr id="7" name="Tekstvak 6"/>
          <p:cNvSpPr txBox="1"/>
          <p:nvPr/>
        </p:nvSpPr>
        <p:spPr>
          <a:xfrm>
            <a:off x="3974854" y="2521527"/>
            <a:ext cx="2439801" cy="523220"/>
          </a:xfrm>
          <a:prstGeom prst="rect">
            <a:avLst/>
          </a:prstGeom>
          <a:noFill/>
          <a:ln>
            <a:solidFill>
              <a:schemeClr val="accent1"/>
            </a:solidFill>
          </a:ln>
        </p:spPr>
        <p:txBody>
          <a:bodyPr wrap="square" rtlCol="0">
            <a:spAutoFit/>
          </a:bodyPr>
          <a:lstStyle/>
          <a:p>
            <a:pPr algn="ctr"/>
            <a:r>
              <a:rPr lang="en-US" sz="2800" b="1" dirty="0" smtClean="0"/>
              <a:t>Daily Stand Up</a:t>
            </a:r>
            <a:endParaRPr lang="en-US" sz="2800" b="1" dirty="0"/>
          </a:p>
        </p:txBody>
      </p:sp>
      <p:sp>
        <p:nvSpPr>
          <p:cNvPr id="8" name="Tekstvak 7"/>
          <p:cNvSpPr txBox="1"/>
          <p:nvPr/>
        </p:nvSpPr>
        <p:spPr>
          <a:xfrm>
            <a:off x="3490763" y="5423089"/>
            <a:ext cx="3186544" cy="954107"/>
          </a:xfrm>
          <a:prstGeom prst="rect">
            <a:avLst/>
          </a:prstGeom>
          <a:noFill/>
          <a:ln>
            <a:solidFill>
              <a:schemeClr val="accent1"/>
            </a:solidFill>
          </a:ln>
        </p:spPr>
        <p:txBody>
          <a:bodyPr wrap="square" rtlCol="0">
            <a:spAutoFit/>
          </a:bodyPr>
          <a:lstStyle/>
          <a:p>
            <a:pPr algn="ctr"/>
            <a:r>
              <a:rPr lang="en-US" sz="2800" b="1" dirty="0" smtClean="0"/>
              <a:t>Code </a:t>
            </a:r>
            <a:r>
              <a:rPr lang="en-US" sz="2800" b="1" dirty="0" err="1" smtClean="0"/>
              <a:t>Reviewen</a:t>
            </a:r>
            <a:endParaRPr lang="en-US" sz="2800" b="1" dirty="0" smtClean="0"/>
          </a:p>
          <a:p>
            <a:pPr algn="ctr"/>
            <a:r>
              <a:rPr lang="en-US" sz="2800" b="1" dirty="0" smtClean="0"/>
              <a:t>(Unit)</a:t>
            </a:r>
            <a:r>
              <a:rPr lang="en-US" sz="2800" b="1" dirty="0" err="1" smtClean="0"/>
              <a:t>testen</a:t>
            </a:r>
            <a:endParaRPr lang="en-US" sz="2800" b="1" dirty="0" smtClean="0"/>
          </a:p>
        </p:txBody>
      </p:sp>
      <p:sp>
        <p:nvSpPr>
          <p:cNvPr id="9" name="Tekstvak 8"/>
          <p:cNvSpPr txBox="1"/>
          <p:nvPr/>
        </p:nvSpPr>
        <p:spPr>
          <a:xfrm>
            <a:off x="5604165" y="3331046"/>
            <a:ext cx="3283527" cy="1384995"/>
          </a:xfrm>
          <a:prstGeom prst="rect">
            <a:avLst/>
          </a:prstGeom>
          <a:noFill/>
          <a:ln>
            <a:solidFill>
              <a:schemeClr val="accent1"/>
            </a:solidFill>
          </a:ln>
        </p:spPr>
        <p:txBody>
          <a:bodyPr wrap="square" rtlCol="0">
            <a:spAutoFit/>
          </a:bodyPr>
          <a:lstStyle/>
          <a:p>
            <a:pPr algn="ctr"/>
            <a:r>
              <a:rPr lang="en-US" sz="2800" b="1" dirty="0" smtClean="0"/>
              <a:t>Issues van </a:t>
            </a:r>
            <a:r>
              <a:rPr lang="en-US" sz="2800" b="1" dirty="0" err="1" smtClean="0"/>
              <a:t>vandaag</a:t>
            </a:r>
            <a:r>
              <a:rPr lang="en-US" sz="2800" b="1" dirty="0" smtClean="0"/>
              <a:t> </a:t>
            </a:r>
            <a:r>
              <a:rPr lang="en-US" sz="2800" b="1" dirty="0" err="1" smtClean="0"/>
              <a:t>afwerken</a:t>
            </a:r>
            <a:endParaRPr lang="en-US" sz="2800" b="1" dirty="0" smtClean="0"/>
          </a:p>
          <a:p>
            <a:pPr algn="ctr"/>
            <a:r>
              <a:rPr lang="en-US" sz="2800" b="1" dirty="0"/>
              <a:t>Pair </a:t>
            </a:r>
            <a:r>
              <a:rPr lang="en-US" sz="2800" b="1" dirty="0" err="1" smtClean="0"/>
              <a:t>programmen</a:t>
            </a:r>
            <a:endParaRPr lang="en-US" sz="2800" b="1" dirty="0"/>
          </a:p>
        </p:txBody>
      </p:sp>
      <p:sp>
        <p:nvSpPr>
          <p:cNvPr id="10" name="Tekstvak 9"/>
          <p:cNvSpPr txBox="1"/>
          <p:nvPr/>
        </p:nvSpPr>
        <p:spPr>
          <a:xfrm>
            <a:off x="1246910" y="3300335"/>
            <a:ext cx="3352800" cy="523220"/>
          </a:xfrm>
          <a:prstGeom prst="rect">
            <a:avLst/>
          </a:prstGeom>
          <a:noFill/>
          <a:ln>
            <a:solidFill>
              <a:schemeClr val="accent1"/>
            </a:solidFill>
          </a:ln>
        </p:spPr>
        <p:txBody>
          <a:bodyPr wrap="square" rtlCol="0">
            <a:spAutoFit/>
          </a:bodyPr>
          <a:lstStyle/>
          <a:p>
            <a:pPr algn="ctr"/>
            <a:r>
              <a:rPr lang="en-US" sz="2800" b="1" dirty="0" err="1" smtClean="0"/>
              <a:t>Bijgewerkt</a:t>
            </a:r>
            <a:r>
              <a:rPr lang="en-US" sz="2800" b="1" dirty="0" smtClean="0"/>
              <a:t> </a:t>
            </a:r>
            <a:r>
              <a:rPr lang="en-US" sz="2800" b="1" dirty="0" err="1"/>
              <a:t>p</a:t>
            </a:r>
            <a:r>
              <a:rPr lang="en-US" sz="2800" b="1" dirty="0" err="1" smtClean="0"/>
              <a:t>lanbord</a:t>
            </a:r>
            <a:endParaRPr lang="en-US" sz="2800" b="1" dirty="0"/>
          </a:p>
        </p:txBody>
      </p:sp>
      <p:cxnSp>
        <p:nvCxnSpPr>
          <p:cNvPr id="12" name="Gebogen verbindingslijn 11"/>
          <p:cNvCxnSpPr>
            <a:stCxn id="7" idx="3"/>
            <a:endCxn id="9" idx="0"/>
          </p:cNvCxnSpPr>
          <p:nvPr/>
        </p:nvCxnSpPr>
        <p:spPr>
          <a:xfrm>
            <a:off x="6414655" y="2783137"/>
            <a:ext cx="831274" cy="54790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Gebogen verbindingslijn 12"/>
          <p:cNvCxnSpPr>
            <a:stCxn id="9" idx="2"/>
            <a:endCxn id="8" idx="3"/>
          </p:cNvCxnSpPr>
          <p:nvPr/>
        </p:nvCxnSpPr>
        <p:spPr>
          <a:xfrm rot="5400000">
            <a:off x="6369567" y="5023781"/>
            <a:ext cx="1184102" cy="56862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Gebogen verbindingslijn 14"/>
          <p:cNvCxnSpPr>
            <a:stCxn id="10" idx="0"/>
            <a:endCxn id="7" idx="1"/>
          </p:cNvCxnSpPr>
          <p:nvPr/>
        </p:nvCxnSpPr>
        <p:spPr>
          <a:xfrm rot="5400000" flipH="1" flipV="1">
            <a:off x="3190483" y="2515964"/>
            <a:ext cx="517198" cy="105154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Gebogen verbindingslijn 16"/>
          <p:cNvCxnSpPr>
            <a:stCxn id="8" idx="1"/>
            <a:endCxn id="10" idx="2"/>
          </p:cNvCxnSpPr>
          <p:nvPr/>
        </p:nvCxnSpPr>
        <p:spPr>
          <a:xfrm rot="10800000">
            <a:off x="2923311" y="3823555"/>
            <a:ext cx="567453" cy="2076588"/>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8340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V</a:t>
            </a:r>
            <a:r>
              <a:rPr lang="en-US" dirty="0" err="1" smtClean="0"/>
              <a:t>erbetercyclus</a:t>
            </a:r>
            <a:endParaRPr lang="en-US" dirty="0"/>
          </a:p>
        </p:txBody>
      </p:sp>
      <p:sp>
        <p:nvSpPr>
          <p:cNvPr id="4" name="Tijdelijke aanduiding voor inhoud 3"/>
          <p:cNvSpPr>
            <a:spLocks noGrp="1"/>
          </p:cNvSpPr>
          <p:nvPr>
            <p:ph idx="16"/>
          </p:nvPr>
        </p:nvSpPr>
        <p:spPr/>
        <p:txBody>
          <a:bodyPr>
            <a:normAutofit lnSpcReduction="10000"/>
          </a:bodyPr>
          <a:lstStyle/>
          <a:p>
            <a:r>
              <a:rPr lang="en-US" dirty="0" smtClean="0">
                <a:solidFill>
                  <a:srgbClr val="C00000"/>
                </a:solidFill>
              </a:rPr>
              <a:t>per </a:t>
            </a:r>
            <a:r>
              <a:rPr lang="en-US" dirty="0" err="1" smtClean="0">
                <a:solidFill>
                  <a:srgbClr val="C00000"/>
                </a:solidFill>
              </a:rPr>
              <a:t>iteratie</a:t>
            </a:r>
            <a:r>
              <a:rPr lang="en-US" dirty="0" smtClean="0">
                <a:solidFill>
                  <a:srgbClr val="C00000"/>
                </a:solidFill>
              </a:rPr>
              <a:t>: </a:t>
            </a:r>
            <a:r>
              <a:rPr lang="en-US" dirty="0" err="1" smtClean="0">
                <a:solidFill>
                  <a:srgbClr val="C00000"/>
                </a:solidFill>
              </a:rPr>
              <a:t>onderzoek</a:t>
            </a:r>
            <a:endParaRPr lang="en-US" dirty="0">
              <a:solidFill>
                <a:srgbClr val="C00000"/>
              </a:solidFill>
            </a:endParaRPr>
          </a:p>
        </p:txBody>
      </p:sp>
      <p:sp>
        <p:nvSpPr>
          <p:cNvPr id="5" name="Tijdelijke aanduiding voor inhoud 4"/>
          <p:cNvSpPr>
            <a:spLocks noGrp="1"/>
          </p:cNvSpPr>
          <p:nvPr>
            <p:ph idx="17"/>
          </p:nvPr>
        </p:nvSpPr>
        <p:spPr/>
        <p:txBody>
          <a:bodyPr/>
          <a:lstStyle/>
          <a:p>
            <a:endParaRPr lang="en-US"/>
          </a:p>
        </p:txBody>
      </p:sp>
      <p:grpSp>
        <p:nvGrpSpPr>
          <p:cNvPr id="3" name="Groep 2"/>
          <p:cNvGrpSpPr/>
          <p:nvPr/>
        </p:nvGrpSpPr>
        <p:grpSpPr>
          <a:xfrm>
            <a:off x="145143" y="2013653"/>
            <a:ext cx="8998856" cy="4085058"/>
            <a:chOff x="145143" y="2013653"/>
            <a:chExt cx="8998856" cy="4085058"/>
          </a:xfrm>
        </p:grpSpPr>
        <p:sp>
          <p:nvSpPr>
            <p:cNvPr id="7" name="Tekstvak 6"/>
            <p:cNvSpPr txBox="1"/>
            <p:nvPr/>
          </p:nvSpPr>
          <p:spPr>
            <a:xfrm>
              <a:off x="3080533" y="2013653"/>
              <a:ext cx="3569649" cy="954107"/>
            </a:xfrm>
            <a:prstGeom prst="rect">
              <a:avLst/>
            </a:prstGeom>
            <a:noFill/>
            <a:ln>
              <a:solidFill>
                <a:schemeClr val="accent1"/>
              </a:solidFill>
            </a:ln>
          </p:spPr>
          <p:txBody>
            <a:bodyPr wrap="square" rtlCol="0">
              <a:spAutoFit/>
            </a:bodyPr>
            <a:lstStyle/>
            <a:p>
              <a:pPr algn="ctr"/>
              <a:r>
                <a:rPr lang="en-US" sz="2800" b="1" dirty="0" err="1" smtClean="0"/>
                <a:t>onderzoeken</a:t>
              </a:r>
              <a:r>
                <a:rPr lang="en-US" sz="2800" b="1" dirty="0" smtClean="0"/>
                <a:t> </a:t>
              </a:r>
              <a:r>
                <a:rPr lang="en-US" sz="2800" b="1" dirty="0" err="1" smtClean="0"/>
                <a:t>definiëren</a:t>
              </a:r>
              <a:r>
                <a:rPr lang="en-US" sz="2800" b="1" dirty="0" smtClean="0"/>
                <a:t> + </a:t>
              </a:r>
              <a:r>
                <a:rPr lang="en-US" sz="2800" b="1" dirty="0" err="1" smtClean="0"/>
                <a:t>plannen</a:t>
              </a:r>
              <a:endParaRPr lang="en-US" sz="2800" b="1" dirty="0" smtClean="0"/>
            </a:p>
          </p:txBody>
        </p:sp>
        <p:sp>
          <p:nvSpPr>
            <p:cNvPr id="8" name="Tekstvak 7"/>
            <p:cNvSpPr txBox="1"/>
            <p:nvPr/>
          </p:nvSpPr>
          <p:spPr>
            <a:xfrm>
              <a:off x="3258228" y="5144604"/>
              <a:ext cx="3391953" cy="954107"/>
            </a:xfrm>
            <a:prstGeom prst="rect">
              <a:avLst/>
            </a:prstGeom>
            <a:noFill/>
            <a:ln>
              <a:solidFill>
                <a:schemeClr val="accent1"/>
              </a:solidFill>
            </a:ln>
          </p:spPr>
          <p:txBody>
            <a:bodyPr wrap="square" rtlCol="0">
              <a:spAutoFit/>
            </a:bodyPr>
            <a:lstStyle/>
            <a:p>
              <a:pPr algn="ctr"/>
              <a:r>
                <a:rPr lang="en-US" sz="2800" b="1" dirty="0" err="1" smtClean="0"/>
                <a:t>Besluitvorming</a:t>
              </a:r>
              <a:r>
                <a:rPr lang="en-US" sz="2800" b="1" dirty="0" smtClean="0"/>
                <a:t> </a:t>
              </a:r>
              <a:r>
                <a:rPr lang="en-US" sz="2800" b="1" dirty="0" err="1" smtClean="0"/>
                <a:t>i.o.m.</a:t>
              </a:r>
              <a:r>
                <a:rPr lang="en-US" sz="2800" b="1" dirty="0" smtClean="0"/>
                <a:t> OG: hoe </a:t>
              </a:r>
              <a:r>
                <a:rPr lang="en-US" sz="2800" b="1" dirty="0" err="1" smtClean="0"/>
                <a:t>verder</a:t>
              </a:r>
              <a:r>
                <a:rPr lang="en-US" sz="2800" b="1" dirty="0" smtClean="0"/>
                <a:t>?</a:t>
              </a:r>
              <a:endParaRPr lang="en-US" sz="2800" b="1" dirty="0"/>
            </a:p>
          </p:txBody>
        </p:sp>
        <p:sp>
          <p:nvSpPr>
            <p:cNvPr id="9" name="Tekstvak 8"/>
            <p:cNvSpPr txBox="1"/>
            <p:nvPr/>
          </p:nvSpPr>
          <p:spPr>
            <a:xfrm>
              <a:off x="6276108" y="3346294"/>
              <a:ext cx="2867891" cy="954107"/>
            </a:xfrm>
            <a:prstGeom prst="rect">
              <a:avLst/>
            </a:prstGeom>
            <a:noFill/>
            <a:ln>
              <a:solidFill>
                <a:schemeClr val="accent1"/>
              </a:solidFill>
            </a:ln>
          </p:spPr>
          <p:txBody>
            <a:bodyPr wrap="square" rtlCol="0">
              <a:spAutoFit/>
            </a:bodyPr>
            <a:lstStyle/>
            <a:p>
              <a:pPr algn="ctr"/>
              <a:r>
                <a:rPr lang="en-US" sz="2800" b="1" dirty="0" err="1"/>
                <a:t>D</a:t>
              </a:r>
              <a:r>
                <a:rPr lang="en-US" sz="2800" b="1" dirty="0" err="1" smtClean="0"/>
                <a:t>agelijkse</a:t>
              </a:r>
              <a:r>
                <a:rPr lang="en-US" sz="2800" b="1" dirty="0" smtClean="0"/>
                <a:t> </a:t>
              </a:r>
              <a:r>
                <a:rPr lang="en-US" sz="2800" b="1" dirty="0" err="1" smtClean="0"/>
                <a:t>verbetercyclus</a:t>
              </a:r>
              <a:endParaRPr lang="en-US" sz="2800" b="1" dirty="0"/>
            </a:p>
          </p:txBody>
        </p:sp>
        <p:sp>
          <p:nvSpPr>
            <p:cNvPr id="10" name="Tekstvak 9"/>
            <p:cNvSpPr txBox="1"/>
            <p:nvPr/>
          </p:nvSpPr>
          <p:spPr>
            <a:xfrm>
              <a:off x="145143" y="3329189"/>
              <a:ext cx="3577688" cy="954107"/>
            </a:xfrm>
            <a:prstGeom prst="rect">
              <a:avLst/>
            </a:prstGeom>
            <a:noFill/>
            <a:ln>
              <a:solidFill>
                <a:schemeClr val="accent1"/>
              </a:solidFill>
            </a:ln>
          </p:spPr>
          <p:txBody>
            <a:bodyPr wrap="square" rtlCol="0">
              <a:spAutoFit/>
            </a:bodyPr>
            <a:lstStyle/>
            <a:p>
              <a:pPr algn="ctr"/>
              <a:r>
                <a:rPr lang="en-US" sz="2800" b="1" dirty="0" err="1" smtClean="0"/>
                <a:t>plannen</a:t>
              </a:r>
              <a:r>
                <a:rPr lang="en-US" sz="2800" b="1" dirty="0" smtClean="0"/>
                <a:t>, </a:t>
              </a:r>
              <a:r>
                <a:rPr lang="en-US" sz="2800" b="1" dirty="0" err="1" smtClean="0"/>
                <a:t>planbord</a:t>
              </a:r>
              <a:r>
                <a:rPr lang="en-US" sz="2800" b="1" dirty="0" smtClean="0"/>
                <a:t> </a:t>
              </a:r>
              <a:r>
                <a:rPr lang="en-US" sz="2800" b="1" dirty="0" err="1" smtClean="0"/>
                <a:t>bijgewerkt</a:t>
              </a:r>
              <a:endParaRPr lang="en-US" sz="2800" b="1" dirty="0"/>
            </a:p>
          </p:txBody>
        </p:sp>
        <p:cxnSp>
          <p:nvCxnSpPr>
            <p:cNvPr id="12" name="Gebogen verbindingslijn 11"/>
            <p:cNvCxnSpPr>
              <a:stCxn id="7" idx="3"/>
              <a:endCxn id="9" idx="0"/>
            </p:cNvCxnSpPr>
            <p:nvPr/>
          </p:nvCxnSpPr>
          <p:spPr>
            <a:xfrm>
              <a:off x="6650182" y="2490707"/>
              <a:ext cx="1059872" cy="85558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Gebogen verbindingslijn 12"/>
            <p:cNvCxnSpPr>
              <a:stCxn id="9" idx="2"/>
              <a:endCxn id="8" idx="3"/>
            </p:cNvCxnSpPr>
            <p:nvPr/>
          </p:nvCxnSpPr>
          <p:spPr>
            <a:xfrm rot="5400000">
              <a:off x="6519490" y="4431093"/>
              <a:ext cx="1321257" cy="105987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Gebogen verbindingslijn 14"/>
            <p:cNvCxnSpPr>
              <a:stCxn id="10" idx="0"/>
              <a:endCxn id="7" idx="1"/>
            </p:cNvCxnSpPr>
            <p:nvPr/>
          </p:nvCxnSpPr>
          <p:spPr>
            <a:xfrm rot="5400000" flipH="1" flipV="1">
              <a:off x="2088019" y="2336675"/>
              <a:ext cx="838482" cy="114654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Gebogen verbindingslijn 16"/>
            <p:cNvCxnSpPr>
              <a:stCxn id="8" idx="1"/>
              <a:endCxn id="10" idx="2"/>
            </p:cNvCxnSpPr>
            <p:nvPr/>
          </p:nvCxnSpPr>
          <p:spPr>
            <a:xfrm rot="10800000">
              <a:off x="1933988" y="4283296"/>
              <a:ext cx="1324241" cy="133836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6135271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V</a:t>
            </a:r>
            <a:r>
              <a:rPr lang="en-US" dirty="0" err="1" smtClean="0"/>
              <a:t>erbetercyclus</a:t>
            </a:r>
            <a:endParaRPr lang="en-US" dirty="0"/>
          </a:p>
        </p:txBody>
      </p:sp>
      <p:sp>
        <p:nvSpPr>
          <p:cNvPr id="4" name="Tijdelijke aanduiding voor inhoud 3"/>
          <p:cNvSpPr>
            <a:spLocks noGrp="1"/>
          </p:cNvSpPr>
          <p:nvPr>
            <p:ph idx="16"/>
          </p:nvPr>
        </p:nvSpPr>
        <p:spPr/>
        <p:txBody>
          <a:bodyPr>
            <a:normAutofit lnSpcReduction="10000"/>
          </a:bodyPr>
          <a:lstStyle/>
          <a:p>
            <a:r>
              <a:rPr lang="en-US" dirty="0" smtClean="0">
                <a:solidFill>
                  <a:srgbClr val="C00000"/>
                </a:solidFill>
              </a:rPr>
              <a:t>per </a:t>
            </a:r>
            <a:r>
              <a:rPr lang="en-US" dirty="0" err="1" smtClean="0">
                <a:solidFill>
                  <a:srgbClr val="C00000"/>
                </a:solidFill>
              </a:rPr>
              <a:t>iteratie</a:t>
            </a:r>
            <a:r>
              <a:rPr lang="en-US" dirty="0" smtClean="0">
                <a:solidFill>
                  <a:srgbClr val="C00000"/>
                </a:solidFill>
              </a:rPr>
              <a:t>: </a:t>
            </a:r>
            <a:r>
              <a:rPr lang="en-US" dirty="0" err="1" smtClean="0">
                <a:solidFill>
                  <a:srgbClr val="C00000"/>
                </a:solidFill>
              </a:rPr>
              <a:t>uitvoering</a:t>
            </a:r>
            <a:endParaRPr lang="en-US" dirty="0">
              <a:solidFill>
                <a:srgbClr val="C00000"/>
              </a:solidFill>
            </a:endParaRPr>
          </a:p>
        </p:txBody>
      </p:sp>
      <p:sp>
        <p:nvSpPr>
          <p:cNvPr id="5" name="Tijdelijke aanduiding voor inhoud 4"/>
          <p:cNvSpPr>
            <a:spLocks noGrp="1"/>
          </p:cNvSpPr>
          <p:nvPr>
            <p:ph idx="17"/>
          </p:nvPr>
        </p:nvSpPr>
        <p:spPr/>
        <p:txBody>
          <a:bodyPr/>
          <a:lstStyle/>
          <a:p>
            <a:endParaRPr lang="en-US"/>
          </a:p>
        </p:txBody>
      </p:sp>
      <p:grpSp>
        <p:nvGrpSpPr>
          <p:cNvPr id="3" name="Groep 2"/>
          <p:cNvGrpSpPr/>
          <p:nvPr/>
        </p:nvGrpSpPr>
        <p:grpSpPr>
          <a:xfrm>
            <a:off x="145143" y="2013653"/>
            <a:ext cx="8998856" cy="4515946"/>
            <a:chOff x="145143" y="2013653"/>
            <a:chExt cx="8998856" cy="4515946"/>
          </a:xfrm>
        </p:grpSpPr>
        <p:sp>
          <p:nvSpPr>
            <p:cNvPr id="7" name="Tekstvak 6"/>
            <p:cNvSpPr txBox="1"/>
            <p:nvPr/>
          </p:nvSpPr>
          <p:spPr>
            <a:xfrm>
              <a:off x="3080533" y="2013653"/>
              <a:ext cx="3569649" cy="523220"/>
            </a:xfrm>
            <a:prstGeom prst="rect">
              <a:avLst/>
            </a:prstGeom>
            <a:noFill/>
            <a:ln>
              <a:solidFill>
                <a:schemeClr val="accent1"/>
              </a:solidFill>
            </a:ln>
          </p:spPr>
          <p:txBody>
            <a:bodyPr wrap="square" rtlCol="0">
              <a:spAutoFit/>
            </a:bodyPr>
            <a:lstStyle/>
            <a:p>
              <a:pPr algn="ctr"/>
              <a:r>
                <a:rPr lang="en-US" sz="2800" b="1" dirty="0" err="1" smtClean="0"/>
                <a:t>planningpoker</a:t>
              </a:r>
              <a:endParaRPr lang="en-US" sz="2800" b="1" dirty="0" smtClean="0"/>
            </a:p>
          </p:txBody>
        </p:sp>
        <p:sp>
          <p:nvSpPr>
            <p:cNvPr id="8" name="Tekstvak 7"/>
            <p:cNvSpPr txBox="1"/>
            <p:nvPr/>
          </p:nvSpPr>
          <p:spPr>
            <a:xfrm>
              <a:off x="3258229" y="5144604"/>
              <a:ext cx="3214256" cy="1384995"/>
            </a:xfrm>
            <a:prstGeom prst="rect">
              <a:avLst/>
            </a:prstGeom>
            <a:noFill/>
            <a:ln>
              <a:solidFill>
                <a:schemeClr val="accent1"/>
              </a:solidFill>
            </a:ln>
          </p:spPr>
          <p:txBody>
            <a:bodyPr wrap="square" rtlCol="0">
              <a:spAutoFit/>
            </a:bodyPr>
            <a:lstStyle/>
            <a:p>
              <a:pPr algn="ctr"/>
              <a:r>
                <a:rPr lang="en-US" sz="2800" b="1" dirty="0" smtClean="0"/>
                <a:t>QRB</a:t>
              </a:r>
            </a:p>
            <a:p>
              <a:pPr algn="ctr"/>
              <a:r>
                <a:rPr lang="en-US" sz="2800" b="1" dirty="0" err="1" smtClean="0"/>
                <a:t>Evaluatie</a:t>
              </a:r>
              <a:r>
                <a:rPr lang="en-US" sz="2800" b="1" dirty="0" smtClean="0"/>
                <a:t> </a:t>
              </a:r>
              <a:r>
                <a:rPr lang="en-US" sz="2800" b="1" dirty="0" err="1" smtClean="0"/>
                <a:t>iteratie</a:t>
              </a:r>
              <a:r>
                <a:rPr lang="en-US" sz="2800" b="1" dirty="0" smtClean="0"/>
                <a:t> </a:t>
              </a:r>
              <a:r>
                <a:rPr lang="en-US" sz="2800" b="1" dirty="0" err="1" smtClean="0"/>
                <a:t>incl</a:t>
              </a:r>
              <a:r>
                <a:rPr lang="en-US" sz="2800" b="1" dirty="0" smtClean="0"/>
                <a:t> IPV</a:t>
              </a:r>
              <a:endParaRPr lang="en-US" sz="2800" b="1" dirty="0"/>
            </a:p>
          </p:txBody>
        </p:sp>
        <p:sp>
          <p:nvSpPr>
            <p:cNvPr id="9" name="Tekstvak 8"/>
            <p:cNvSpPr txBox="1"/>
            <p:nvPr/>
          </p:nvSpPr>
          <p:spPr>
            <a:xfrm>
              <a:off x="6276108" y="3346294"/>
              <a:ext cx="2867891" cy="954107"/>
            </a:xfrm>
            <a:prstGeom prst="rect">
              <a:avLst/>
            </a:prstGeom>
            <a:noFill/>
            <a:ln>
              <a:solidFill>
                <a:schemeClr val="accent1"/>
              </a:solidFill>
            </a:ln>
          </p:spPr>
          <p:txBody>
            <a:bodyPr wrap="square" rtlCol="0">
              <a:spAutoFit/>
            </a:bodyPr>
            <a:lstStyle/>
            <a:p>
              <a:pPr algn="ctr"/>
              <a:r>
                <a:rPr lang="en-US" sz="2800" b="1" dirty="0" err="1"/>
                <a:t>D</a:t>
              </a:r>
              <a:r>
                <a:rPr lang="en-US" sz="2800" b="1" dirty="0" err="1" smtClean="0"/>
                <a:t>agelijkse</a:t>
              </a:r>
              <a:r>
                <a:rPr lang="en-US" sz="2800" b="1" dirty="0" smtClean="0"/>
                <a:t> </a:t>
              </a:r>
              <a:r>
                <a:rPr lang="en-US" sz="2800" b="1" dirty="0" err="1" smtClean="0"/>
                <a:t>verbetercyclus</a:t>
              </a:r>
              <a:endParaRPr lang="en-US" sz="2800" b="1" dirty="0"/>
            </a:p>
          </p:txBody>
        </p:sp>
        <p:sp>
          <p:nvSpPr>
            <p:cNvPr id="10" name="Tekstvak 9"/>
            <p:cNvSpPr txBox="1"/>
            <p:nvPr/>
          </p:nvSpPr>
          <p:spPr>
            <a:xfrm>
              <a:off x="145143" y="3329189"/>
              <a:ext cx="3577688" cy="954107"/>
            </a:xfrm>
            <a:prstGeom prst="rect">
              <a:avLst/>
            </a:prstGeom>
            <a:noFill/>
            <a:ln>
              <a:solidFill>
                <a:schemeClr val="accent1"/>
              </a:solidFill>
            </a:ln>
          </p:spPr>
          <p:txBody>
            <a:bodyPr wrap="square" rtlCol="0">
              <a:spAutoFit/>
            </a:bodyPr>
            <a:lstStyle/>
            <a:p>
              <a:pPr algn="ctr"/>
              <a:r>
                <a:rPr lang="en-US" sz="2800" b="1" dirty="0" err="1" smtClean="0"/>
                <a:t>Opdracht</a:t>
              </a:r>
              <a:r>
                <a:rPr lang="en-US" sz="2800" b="1" dirty="0" smtClean="0"/>
                <a:t> </a:t>
              </a:r>
              <a:r>
                <a:rPr lang="en-US" sz="2800" b="1" dirty="0" err="1" smtClean="0"/>
                <a:t>volgende</a:t>
              </a:r>
              <a:r>
                <a:rPr lang="en-US" sz="2800" b="1" dirty="0" smtClean="0"/>
                <a:t> </a:t>
              </a:r>
              <a:r>
                <a:rPr lang="en-US" sz="2800" b="1" dirty="0" err="1" smtClean="0"/>
                <a:t>iteratie</a:t>
              </a:r>
              <a:endParaRPr lang="en-US" sz="2800" b="1" dirty="0"/>
            </a:p>
          </p:txBody>
        </p:sp>
        <p:cxnSp>
          <p:nvCxnSpPr>
            <p:cNvPr id="12" name="Gebogen verbindingslijn 11"/>
            <p:cNvCxnSpPr>
              <a:stCxn id="7" idx="3"/>
              <a:endCxn id="9" idx="0"/>
            </p:cNvCxnSpPr>
            <p:nvPr/>
          </p:nvCxnSpPr>
          <p:spPr>
            <a:xfrm>
              <a:off x="6650182" y="2275263"/>
              <a:ext cx="1059872" cy="107103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Gebogen verbindingslijn 12"/>
            <p:cNvCxnSpPr>
              <a:stCxn id="9" idx="2"/>
              <a:endCxn id="8" idx="3"/>
            </p:cNvCxnSpPr>
            <p:nvPr/>
          </p:nvCxnSpPr>
          <p:spPr>
            <a:xfrm rot="5400000">
              <a:off x="6322920" y="4449967"/>
              <a:ext cx="1536701" cy="123756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Gebogen verbindingslijn 14"/>
            <p:cNvCxnSpPr>
              <a:stCxn id="10" idx="0"/>
              <a:endCxn id="7" idx="1"/>
            </p:cNvCxnSpPr>
            <p:nvPr/>
          </p:nvCxnSpPr>
          <p:spPr>
            <a:xfrm rot="5400000" flipH="1" flipV="1">
              <a:off x="1980297" y="2228953"/>
              <a:ext cx="1053926" cy="114654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Gebogen verbindingslijn 16"/>
            <p:cNvCxnSpPr>
              <a:stCxn id="8" idx="1"/>
              <a:endCxn id="10" idx="2"/>
            </p:cNvCxnSpPr>
            <p:nvPr/>
          </p:nvCxnSpPr>
          <p:spPr>
            <a:xfrm rot="10800000">
              <a:off x="1933987" y="4283296"/>
              <a:ext cx="1324242" cy="1553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809742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V</a:t>
            </a:r>
            <a:r>
              <a:rPr lang="en-US" dirty="0" err="1" smtClean="0"/>
              <a:t>erbetercyclus</a:t>
            </a:r>
            <a:endParaRPr lang="en-US" dirty="0"/>
          </a:p>
        </p:txBody>
      </p:sp>
      <p:sp>
        <p:nvSpPr>
          <p:cNvPr id="4" name="Tijdelijke aanduiding voor inhoud 3"/>
          <p:cNvSpPr>
            <a:spLocks noGrp="1"/>
          </p:cNvSpPr>
          <p:nvPr>
            <p:ph idx="16"/>
          </p:nvPr>
        </p:nvSpPr>
        <p:spPr/>
        <p:txBody>
          <a:bodyPr>
            <a:normAutofit lnSpcReduction="10000"/>
          </a:bodyPr>
          <a:lstStyle/>
          <a:p>
            <a:r>
              <a:rPr lang="en-US" dirty="0" smtClean="0">
                <a:solidFill>
                  <a:srgbClr val="C00000"/>
                </a:solidFill>
              </a:rPr>
              <a:t>per project</a:t>
            </a:r>
            <a:endParaRPr lang="en-US" dirty="0">
              <a:solidFill>
                <a:srgbClr val="C00000"/>
              </a:solidFill>
            </a:endParaRPr>
          </a:p>
        </p:txBody>
      </p:sp>
      <p:sp>
        <p:nvSpPr>
          <p:cNvPr id="5" name="Tijdelijke aanduiding voor inhoud 4"/>
          <p:cNvSpPr>
            <a:spLocks noGrp="1"/>
          </p:cNvSpPr>
          <p:nvPr>
            <p:ph idx="17"/>
          </p:nvPr>
        </p:nvSpPr>
        <p:spPr/>
        <p:txBody>
          <a:bodyPr/>
          <a:lstStyle/>
          <a:p>
            <a:endParaRPr lang="en-US"/>
          </a:p>
        </p:txBody>
      </p:sp>
      <p:sp>
        <p:nvSpPr>
          <p:cNvPr id="7" name="Tekstvak 6"/>
          <p:cNvSpPr txBox="1"/>
          <p:nvPr/>
        </p:nvSpPr>
        <p:spPr>
          <a:xfrm>
            <a:off x="3080533" y="2399313"/>
            <a:ext cx="3569649" cy="523220"/>
          </a:xfrm>
          <a:prstGeom prst="rect">
            <a:avLst/>
          </a:prstGeom>
          <a:noFill/>
          <a:ln>
            <a:solidFill>
              <a:schemeClr val="accent1"/>
            </a:solidFill>
          </a:ln>
        </p:spPr>
        <p:txBody>
          <a:bodyPr wrap="square" rtlCol="0">
            <a:spAutoFit/>
          </a:bodyPr>
          <a:lstStyle/>
          <a:p>
            <a:pPr algn="ctr"/>
            <a:r>
              <a:rPr lang="en-US" sz="2800" b="1" dirty="0" smtClean="0"/>
              <a:t>Plan van </a:t>
            </a:r>
            <a:r>
              <a:rPr lang="en-US" sz="2800" b="1" dirty="0" err="1" smtClean="0"/>
              <a:t>Aanpak</a:t>
            </a:r>
            <a:endParaRPr lang="en-US" sz="2800" b="1" dirty="0"/>
          </a:p>
        </p:txBody>
      </p:sp>
      <p:sp>
        <p:nvSpPr>
          <p:cNvPr id="8" name="Tekstvak 7"/>
          <p:cNvSpPr txBox="1"/>
          <p:nvPr/>
        </p:nvSpPr>
        <p:spPr>
          <a:xfrm>
            <a:off x="3258229" y="5144604"/>
            <a:ext cx="3214256" cy="954107"/>
          </a:xfrm>
          <a:prstGeom prst="rect">
            <a:avLst/>
          </a:prstGeom>
          <a:noFill/>
          <a:ln>
            <a:solidFill>
              <a:schemeClr val="accent1"/>
            </a:solidFill>
          </a:ln>
        </p:spPr>
        <p:txBody>
          <a:bodyPr wrap="square" rtlCol="0">
            <a:spAutoFit/>
          </a:bodyPr>
          <a:lstStyle/>
          <a:p>
            <a:pPr algn="ctr"/>
            <a:r>
              <a:rPr lang="en-US" sz="2800" b="1" dirty="0" err="1" smtClean="0"/>
              <a:t>iteratieverbeter-cycli</a:t>
            </a:r>
            <a:endParaRPr lang="en-US" sz="2800" b="1" dirty="0"/>
          </a:p>
        </p:txBody>
      </p:sp>
      <p:sp>
        <p:nvSpPr>
          <p:cNvPr id="9" name="Tekstvak 8"/>
          <p:cNvSpPr txBox="1"/>
          <p:nvPr/>
        </p:nvSpPr>
        <p:spPr>
          <a:xfrm>
            <a:off x="6276108" y="3346294"/>
            <a:ext cx="2867891" cy="954107"/>
          </a:xfrm>
          <a:prstGeom prst="rect">
            <a:avLst/>
          </a:prstGeom>
          <a:noFill/>
          <a:ln>
            <a:solidFill>
              <a:schemeClr val="accent1"/>
            </a:solidFill>
          </a:ln>
        </p:spPr>
        <p:txBody>
          <a:bodyPr wrap="square" rtlCol="0">
            <a:spAutoFit/>
          </a:bodyPr>
          <a:lstStyle/>
          <a:p>
            <a:pPr algn="ctr"/>
            <a:r>
              <a:rPr lang="en-US" sz="2800" b="1" dirty="0" err="1" smtClean="0"/>
              <a:t>dagelijkse</a:t>
            </a:r>
            <a:r>
              <a:rPr lang="en-US" sz="2800" b="1" dirty="0" smtClean="0"/>
              <a:t> </a:t>
            </a:r>
            <a:r>
              <a:rPr lang="en-US" sz="2800" b="1" dirty="0" err="1" smtClean="0"/>
              <a:t>verbetercyclus</a:t>
            </a:r>
            <a:endParaRPr lang="en-US" sz="2800" b="1" dirty="0"/>
          </a:p>
        </p:txBody>
      </p:sp>
      <p:sp>
        <p:nvSpPr>
          <p:cNvPr id="10" name="Tekstvak 9"/>
          <p:cNvSpPr txBox="1"/>
          <p:nvPr/>
        </p:nvSpPr>
        <p:spPr>
          <a:xfrm>
            <a:off x="145143" y="3329189"/>
            <a:ext cx="3577688" cy="523220"/>
          </a:xfrm>
          <a:prstGeom prst="rect">
            <a:avLst/>
          </a:prstGeom>
          <a:noFill/>
          <a:ln>
            <a:solidFill>
              <a:schemeClr val="accent1"/>
            </a:solidFill>
          </a:ln>
        </p:spPr>
        <p:txBody>
          <a:bodyPr wrap="square" rtlCol="0">
            <a:spAutoFit/>
          </a:bodyPr>
          <a:lstStyle/>
          <a:p>
            <a:pPr algn="ctr"/>
            <a:r>
              <a:rPr lang="en-US" sz="2800" b="1" dirty="0" err="1" smtClean="0"/>
              <a:t>Bijgesteld</a:t>
            </a:r>
            <a:r>
              <a:rPr lang="en-US" sz="2800" b="1" dirty="0" smtClean="0"/>
              <a:t> plan</a:t>
            </a:r>
            <a:endParaRPr lang="en-US" sz="2800" b="1" dirty="0"/>
          </a:p>
        </p:txBody>
      </p:sp>
      <p:cxnSp>
        <p:nvCxnSpPr>
          <p:cNvPr id="12" name="Gebogen verbindingslijn 11"/>
          <p:cNvCxnSpPr>
            <a:stCxn id="7" idx="3"/>
            <a:endCxn id="9" idx="0"/>
          </p:cNvCxnSpPr>
          <p:nvPr/>
        </p:nvCxnSpPr>
        <p:spPr>
          <a:xfrm>
            <a:off x="6650182" y="2660923"/>
            <a:ext cx="1059872" cy="68537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Gebogen verbindingslijn 12"/>
          <p:cNvCxnSpPr>
            <a:stCxn id="9" idx="2"/>
            <a:endCxn id="8" idx="3"/>
          </p:cNvCxnSpPr>
          <p:nvPr/>
        </p:nvCxnSpPr>
        <p:spPr>
          <a:xfrm rot="5400000">
            <a:off x="6430642" y="4342245"/>
            <a:ext cx="1321257" cy="123756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Gebogen verbindingslijn 14"/>
          <p:cNvCxnSpPr>
            <a:stCxn id="10" idx="0"/>
            <a:endCxn id="7" idx="1"/>
          </p:cNvCxnSpPr>
          <p:nvPr/>
        </p:nvCxnSpPr>
        <p:spPr>
          <a:xfrm rot="5400000" flipH="1" flipV="1">
            <a:off x="2173127" y="2421783"/>
            <a:ext cx="668266" cy="114654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Gebogen verbindingslijn 16"/>
          <p:cNvCxnSpPr>
            <a:stCxn id="8" idx="1"/>
            <a:endCxn id="10" idx="2"/>
          </p:cNvCxnSpPr>
          <p:nvPr/>
        </p:nvCxnSpPr>
        <p:spPr>
          <a:xfrm rot="10800000">
            <a:off x="1933987" y="3852410"/>
            <a:ext cx="1324242" cy="176924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91689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16690" y="1096887"/>
            <a:ext cx="8252673" cy="650375"/>
          </a:xfrm>
        </p:spPr>
        <p:txBody>
          <a:bodyPr/>
          <a:lstStyle/>
          <a:p>
            <a:r>
              <a:rPr lang="en-US" dirty="0" err="1" smtClean="0"/>
              <a:t>Rollen</a:t>
            </a:r>
            <a:r>
              <a:rPr lang="en-US" dirty="0" smtClean="0"/>
              <a:t> </a:t>
            </a:r>
            <a:r>
              <a:rPr lang="en-US" dirty="0" err="1" smtClean="0"/>
              <a:t>vs</a:t>
            </a:r>
            <a:r>
              <a:rPr lang="en-US" dirty="0" smtClean="0"/>
              <a:t> </a:t>
            </a:r>
            <a:r>
              <a:rPr lang="en-US" dirty="0" err="1" smtClean="0"/>
              <a:t>verantwh</a:t>
            </a:r>
            <a:r>
              <a:rPr lang="en-US" dirty="0" smtClean="0"/>
              <a:t> in project</a:t>
            </a:r>
            <a:endParaRPr lang="en-US" sz="2000" dirty="0"/>
          </a:p>
        </p:txBody>
      </p:sp>
      <p:sp>
        <p:nvSpPr>
          <p:cNvPr id="3" name="Tijdelijke aanduiding voor inhoud 2"/>
          <p:cNvSpPr>
            <a:spLocks noGrp="1"/>
          </p:cNvSpPr>
          <p:nvPr>
            <p:ph idx="13"/>
          </p:nvPr>
        </p:nvSpPr>
        <p:spPr/>
        <p:txBody>
          <a:bodyPr/>
          <a:lstStyle/>
          <a:p>
            <a:endParaRPr lang="en-US" dirty="0"/>
          </a:p>
          <a:p>
            <a:endParaRPr lang="en-US" dirty="0" smtClean="0"/>
          </a:p>
        </p:txBody>
      </p:sp>
      <p:graphicFrame>
        <p:nvGraphicFramePr>
          <p:cNvPr id="7" name="Tijdelijke aanduiding voor inhoud 6"/>
          <p:cNvGraphicFramePr>
            <a:graphicFrameLocks noGrp="1"/>
          </p:cNvGraphicFramePr>
          <p:nvPr>
            <p:ph idx="16"/>
            <p:extLst/>
          </p:nvPr>
        </p:nvGraphicFramePr>
        <p:xfrm>
          <a:off x="616690" y="2021203"/>
          <a:ext cx="8252871" cy="4061135"/>
        </p:xfrm>
        <a:graphic>
          <a:graphicData uri="http://schemas.openxmlformats.org/drawingml/2006/table">
            <a:tbl>
              <a:tblPr firstRow="1" bandRow="1">
                <a:tableStyleId>{5C22544A-7EE6-4342-B048-85BDC9FD1C3A}</a:tableStyleId>
              </a:tblPr>
              <a:tblGrid>
                <a:gridCol w="2636873"/>
                <a:gridCol w="2445488"/>
                <a:gridCol w="3170510"/>
              </a:tblGrid>
              <a:tr h="1254575">
                <a:tc>
                  <a:txBody>
                    <a:bodyPr/>
                    <a:lstStyle/>
                    <a:p>
                      <a:r>
                        <a:rPr lang="en-US" dirty="0" err="1" smtClean="0"/>
                        <a:t>Rol</a:t>
                      </a:r>
                      <a:endParaRPr lang="en-US" dirty="0"/>
                    </a:p>
                  </a:txBody>
                  <a:tcPr marL="66888" marR="66888"/>
                </a:tc>
                <a:tc>
                  <a:txBody>
                    <a:bodyPr/>
                    <a:lstStyle/>
                    <a:p>
                      <a:r>
                        <a:rPr lang="en-US" dirty="0" err="1" smtClean="0"/>
                        <a:t>Verantwoordelijk</a:t>
                      </a:r>
                      <a:r>
                        <a:rPr lang="en-US" dirty="0" smtClean="0"/>
                        <a:t> </a:t>
                      </a:r>
                      <a:r>
                        <a:rPr lang="en-US" dirty="0" err="1" smtClean="0"/>
                        <a:t>voor</a:t>
                      </a:r>
                      <a:r>
                        <a:rPr lang="en-US" dirty="0" smtClean="0"/>
                        <a:t> </a:t>
                      </a:r>
                      <a:r>
                        <a:rPr lang="en-US" dirty="0" err="1" smtClean="0"/>
                        <a:t>organisatie</a:t>
                      </a:r>
                      <a:r>
                        <a:rPr lang="en-US" dirty="0" smtClean="0"/>
                        <a:t> van</a:t>
                      </a:r>
                      <a:endParaRPr lang="en-US" dirty="0"/>
                    </a:p>
                  </a:txBody>
                  <a:tcPr marL="66888" marR="66888"/>
                </a:tc>
                <a:tc>
                  <a:txBody>
                    <a:bodyPr/>
                    <a:lstStyle/>
                    <a:p>
                      <a:r>
                        <a:rPr lang="en-US" dirty="0" err="1" smtClean="0"/>
                        <a:t>Verantwoordelijk</a:t>
                      </a:r>
                      <a:r>
                        <a:rPr lang="en-US" dirty="0" smtClean="0"/>
                        <a:t> </a:t>
                      </a:r>
                      <a:r>
                        <a:rPr lang="en-US" dirty="0" err="1" smtClean="0"/>
                        <a:t>voor</a:t>
                      </a:r>
                      <a:r>
                        <a:rPr lang="en-US" dirty="0" smtClean="0"/>
                        <a:t> </a:t>
                      </a:r>
                      <a:r>
                        <a:rPr lang="en-US" dirty="0" err="1" smtClean="0"/>
                        <a:t>producten</a:t>
                      </a:r>
                      <a:endParaRPr lang="en-US" dirty="0"/>
                    </a:p>
                  </a:txBody>
                  <a:tcPr marL="66888" marR="66888"/>
                </a:tc>
              </a:tr>
              <a:tr h="508800">
                <a:tc>
                  <a:txBody>
                    <a:bodyPr/>
                    <a:lstStyle/>
                    <a:p>
                      <a:pPr marL="285750" indent="-285750">
                        <a:buFont typeface="Arial" panose="020B0604020202020204" pitchFamily="34" charset="0"/>
                        <a:buChar char="•"/>
                      </a:pPr>
                      <a:r>
                        <a:rPr lang="en-US" dirty="0" err="1" smtClean="0"/>
                        <a:t>Projectleider</a:t>
                      </a:r>
                      <a:endParaRPr lang="en-US" dirty="0"/>
                    </a:p>
                  </a:txBody>
                  <a:tcPr marL="66888" marR="66888"/>
                </a:tc>
                <a:tc>
                  <a:txBody>
                    <a:bodyPr/>
                    <a:lstStyle/>
                    <a:p>
                      <a:endParaRPr lang="nl-NL" dirty="0"/>
                    </a:p>
                  </a:txBody>
                  <a:tcPr marL="66888" marR="66888"/>
                </a:tc>
                <a:tc>
                  <a:txBody>
                    <a:bodyPr/>
                    <a:lstStyle/>
                    <a:p>
                      <a:endParaRPr lang="nl-NL"/>
                    </a:p>
                  </a:txBody>
                  <a:tcPr marL="66888" marR="66888"/>
                </a:tc>
              </a:tr>
              <a:tr h="508800">
                <a:tc>
                  <a:txBody>
                    <a:bodyPr/>
                    <a:lstStyle/>
                    <a:p>
                      <a:pPr marL="285750" indent="-285750">
                        <a:buFont typeface="Arial" panose="020B0604020202020204" pitchFamily="34" charset="0"/>
                        <a:buChar char="•"/>
                      </a:pPr>
                      <a:r>
                        <a:rPr lang="en-US" dirty="0" err="1" smtClean="0"/>
                        <a:t>Communicatie</a:t>
                      </a:r>
                      <a:r>
                        <a:rPr lang="en-US" baseline="0" dirty="0" smtClean="0"/>
                        <a:t> met </a:t>
                      </a:r>
                      <a:r>
                        <a:rPr lang="en-US" baseline="0" dirty="0" err="1" smtClean="0"/>
                        <a:t>oprdrachtgever</a:t>
                      </a:r>
                      <a:endParaRPr lang="en-US" dirty="0"/>
                    </a:p>
                  </a:txBody>
                  <a:tcPr marL="66888" marR="66888"/>
                </a:tc>
                <a:tc>
                  <a:txBody>
                    <a:bodyPr/>
                    <a:lstStyle/>
                    <a:p>
                      <a:endParaRPr lang="nl-NL" dirty="0"/>
                    </a:p>
                  </a:txBody>
                  <a:tcPr marL="66888" marR="66888"/>
                </a:tc>
                <a:tc>
                  <a:txBody>
                    <a:bodyPr/>
                    <a:lstStyle/>
                    <a:p>
                      <a:endParaRPr lang="nl-NL"/>
                    </a:p>
                  </a:txBody>
                  <a:tcPr marL="66888" marR="66888"/>
                </a:tc>
              </a:tr>
              <a:tr h="508800">
                <a:tc>
                  <a:txBody>
                    <a:bodyPr/>
                    <a:lstStyle/>
                    <a:p>
                      <a:pPr marL="285750" indent="-285750">
                        <a:buFont typeface="Arial" panose="020B0604020202020204" pitchFamily="34" charset="0"/>
                        <a:buChar char="•"/>
                      </a:pPr>
                      <a:r>
                        <a:rPr lang="en-US" dirty="0" err="1" smtClean="0"/>
                        <a:t>Procesverbeter</a:t>
                      </a:r>
                      <a:r>
                        <a:rPr lang="en-US" dirty="0" smtClean="0"/>
                        <a:t>-manager</a:t>
                      </a:r>
                      <a:endParaRPr lang="en-US" dirty="0"/>
                    </a:p>
                  </a:txBody>
                  <a:tcPr marL="66888" marR="66888"/>
                </a:tc>
                <a:tc>
                  <a:txBody>
                    <a:bodyPr/>
                    <a:lstStyle/>
                    <a:p>
                      <a:endParaRPr lang="nl-NL" dirty="0"/>
                    </a:p>
                  </a:txBody>
                  <a:tcPr marL="66888" marR="66888"/>
                </a:tc>
                <a:tc>
                  <a:txBody>
                    <a:bodyPr/>
                    <a:lstStyle/>
                    <a:p>
                      <a:endParaRPr lang="nl-NL"/>
                    </a:p>
                  </a:txBody>
                  <a:tcPr marL="66888" marR="66888"/>
                </a:tc>
              </a:tr>
              <a:tr h="508800">
                <a:tc>
                  <a:txBody>
                    <a:bodyPr/>
                    <a:lstStyle/>
                    <a:p>
                      <a:pPr marL="285750" indent="-285750">
                        <a:buFont typeface="Arial" panose="020B0604020202020204" pitchFamily="34" charset="0"/>
                        <a:buChar char="•"/>
                      </a:pPr>
                      <a:r>
                        <a:rPr lang="en-US" dirty="0" smtClean="0"/>
                        <a:t>Planner</a:t>
                      </a:r>
                      <a:endParaRPr lang="en-US" dirty="0"/>
                    </a:p>
                  </a:txBody>
                  <a:tcPr marL="66888" marR="66888"/>
                </a:tc>
                <a:tc>
                  <a:txBody>
                    <a:bodyPr/>
                    <a:lstStyle/>
                    <a:p>
                      <a:endParaRPr lang="nl-NL"/>
                    </a:p>
                  </a:txBody>
                  <a:tcPr marL="66888" marR="66888"/>
                </a:tc>
                <a:tc>
                  <a:txBody>
                    <a:bodyPr/>
                    <a:lstStyle/>
                    <a:p>
                      <a:endParaRPr lang="nl-NL"/>
                    </a:p>
                  </a:txBody>
                  <a:tcPr marL="66888" marR="66888"/>
                </a:tc>
              </a:tr>
              <a:tr h="508800">
                <a:tc>
                  <a:txBody>
                    <a:bodyPr/>
                    <a:lstStyle/>
                    <a:p>
                      <a:pPr marL="285750" indent="-285750">
                        <a:buFont typeface="Arial" panose="020B0604020202020204" pitchFamily="34" charset="0"/>
                        <a:buChar char="•"/>
                      </a:pPr>
                      <a:r>
                        <a:rPr lang="en-US" dirty="0" err="1" smtClean="0"/>
                        <a:t>Kwaliteitsmanager</a:t>
                      </a:r>
                      <a:endParaRPr lang="en-US" dirty="0"/>
                    </a:p>
                  </a:txBody>
                  <a:tcPr marL="66888" marR="66888"/>
                </a:tc>
                <a:tc>
                  <a:txBody>
                    <a:bodyPr/>
                    <a:lstStyle/>
                    <a:p>
                      <a:endParaRPr lang="nl-NL" dirty="0"/>
                    </a:p>
                  </a:txBody>
                  <a:tcPr marL="66888" marR="66888"/>
                </a:tc>
                <a:tc>
                  <a:txBody>
                    <a:bodyPr/>
                    <a:lstStyle/>
                    <a:p>
                      <a:endParaRPr lang="nl-NL" dirty="0"/>
                    </a:p>
                  </a:txBody>
                  <a:tcPr marL="66888" marR="66888"/>
                </a:tc>
              </a:tr>
            </a:tbl>
          </a:graphicData>
        </a:graphic>
      </p:graphicFrame>
      <p:sp>
        <p:nvSpPr>
          <p:cNvPr id="5" name="Tijdelijke aanduiding voor inhoud 4"/>
          <p:cNvSpPr>
            <a:spLocks noGrp="1"/>
          </p:cNvSpPr>
          <p:nvPr>
            <p:ph idx="17"/>
          </p:nvPr>
        </p:nvSpPr>
        <p:spPr/>
        <p:txBody>
          <a:bodyPr/>
          <a:lstStyle/>
          <a:p>
            <a:endParaRPr lang="en-US"/>
          </a:p>
        </p:txBody>
      </p:sp>
    </p:spTree>
    <p:extLst>
      <p:ext uri="{BB962C8B-B14F-4D97-AF65-F5344CB8AC3E}">
        <p14:creationId xmlns:p14="http://schemas.microsoft.com/office/powerpoint/2010/main" val="3002964061"/>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inhoud 5"/>
          <p:cNvSpPr>
            <a:spLocks noGrp="1"/>
          </p:cNvSpPr>
          <p:nvPr>
            <p:ph idx="19"/>
          </p:nvPr>
        </p:nvSpPr>
        <p:spPr/>
        <p:txBody>
          <a:bodyPr/>
          <a:lstStyle/>
          <a:p>
            <a:endParaRPr lang="en-US" dirty="0"/>
          </a:p>
        </p:txBody>
      </p:sp>
      <p:sp>
        <p:nvSpPr>
          <p:cNvPr id="2" name="Titel 1"/>
          <p:cNvSpPr>
            <a:spLocks noGrp="1"/>
          </p:cNvSpPr>
          <p:nvPr>
            <p:ph type="title"/>
          </p:nvPr>
        </p:nvSpPr>
        <p:spPr/>
        <p:txBody>
          <a:bodyPr/>
          <a:lstStyle/>
          <a:p>
            <a:endParaRPr lang="en-US" dirty="0"/>
          </a:p>
        </p:txBody>
      </p:sp>
      <p:graphicFrame>
        <p:nvGraphicFramePr>
          <p:cNvPr id="7" name="Tijdelijke aanduiding voor inhoud 6"/>
          <p:cNvGraphicFramePr>
            <a:graphicFrameLocks noGrp="1"/>
          </p:cNvGraphicFramePr>
          <p:nvPr>
            <p:ph idx="13"/>
            <p:extLst/>
          </p:nvPr>
        </p:nvGraphicFramePr>
        <p:xfrm>
          <a:off x="393700" y="1096887"/>
          <a:ext cx="8702469" cy="5303913"/>
        </p:xfrm>
        <a:graphic>
          <a:graphicData uri="http://schemas.openxmlformats.org/drawingml/2006/table">
            <a:tbl>
              <a:tblPr firstRow="1" bandRow="1">
                <a:tableStyleId>{5C22544A-7EE6-4342-B048-85BDC9FD1C3A}</a:tableStyleId>
              </a:tblPr>
              <a:tblGrid>
                <a:gridCol w="4358791"/>
                <a:gridCol w="4343678"/>
              </a:tblGrid>
              <a:tr h="759622">
                <a:tc>
                  <a:txBody>
                    <a:bodyPr/>
                    <a:lstStyle/>
                    <a:p>
                      <a:pPr>
                        <a:lnSpc>
                          <a:spcPct val="115000"/>
                        </a:lnSpc>
                        <a:spcAft>
                          <a:spcPts val="0"/>
                        </a:spcAft>
                      </a:pPr>
                      <a:r>
                        <a:rPr lang="en-US" sz="1600" kern="1200" dirty="0" smtClean="0">
                          <a:effectLst/>
                          <a:latin typeface="+mn-lt"/>
                          <a:ea typeface="+mn-ea"/>
                          <a:cs typeface="+mn-cs"/>
                        </a:rPr>
                        <a:t>Wat</a:t>
                      </a:r>
                      <a:r>
                        <a:rPr lang="en-US" sz="1600" kern="1200" baseline="0" dirty="0" smtClean="0">
                          <a:effectLst/>
                          <a:latin typeface="+mn-lt"/>
                          <a:ea typeface="+mn-ea"/>
                          <a:cs typeface="+mn-cs"/>
                        </a:rPr>
                        <a:t> </a:t>
                      </a:r>
                      <a:r>
                        <a:rPr lang="en-US" sz="1600" kern="1200" baseline="0" dirty="0" err="1" smtClean="0">
                          <a:effectLst/>
                          <a:latin typeface="+mn-lt"/>
                          <a:ea typeface="+mn-ea"/>
                          <a:cs typeface="+mn-cs"/>
                        </a:rPr>
                        <a:t>moet</a:t>
                      </a:r>
                      <a:r>
                        <a:rPr lang="en-US" sz="1600" kern="1200" baseline="0" dirty="0" smtClean="0">
                          <a:effectLst/>
                          <a:latin typeface="+mn-lt"/>
                          <a:ea typeface="+mn-ea"/>
                          <a:cs typeface="+mn-cs"/>
                        </a:rPr>
                        <a:t> </a:t>
                      </a:r>
                      <a:r>
                        <a:rPr lang="en-US" sz="1600" kern="1200" baseline="0" dirty="0" err="1" smtClean="0">
                          <a:effectLst/>
                          <a:latin typeface="+mn-lt"/>
                          <a:ea typeface="+mn-ea"/>
                          <a:cs typeface="+mn-cs"/>
                        </a:rPr>
                        <a:t>er</a:t>
                      </a:r>
                      <a:r>
                        <a:rPr lang="en-US" sz="1600" kern="1200" baseline="0" dirty="0" smtClean="0">
                          <a:effectLst/>
                          <a:latin typeface="+mn-lt"/>
                          <a:ea typeface="+mn-ea"/>
                          <a:cs typeface="+mn-cs"/>
                        </a:rPr>
                        <a:t> </a:t>
                      </a:r>
                      <a:r>
                        <a:rPr lang="en-US" sz="1600" kern="1200" baseline="0" dirty="0" err="1" smtClean="0">
                          <a:effectLst/>
                          <a:latin typeface="+mn-lt"/>
                          <a:ea typeface="+mn-ea"/>
                          <a:cs typeface="+mn-cs"/>
                        </a:rPr>
                        <a:t>georganiseerd</a:t>
                      </a:r>
                      <a:r>
                        <a:rPr lang="en-US" sz="1600" kern="1200" baseline="0" dirty="0" smtClean="0">
                          <a:effectLst/>
                          <a:latin typeface="+mn-lt"/>
                          <a:ea typeface="+mn-ea"/>
                          <a:cs typeface="+mn-cs"/>
                        </a:rPr>
                        <a:t> </a:t>
                      </a:r>
                      <a:r>
                        <a:rPr lang="en-US" sz="1600" kern="1200" baseline="0" dirty="0" err="1" smtClean="0">
                          <a:effectLst/>
                          <a:latin typeface="+mn-lt"/>
                          <a:ea typeface="+mn-ea"/>
                          <a:cs typeface="+mn-cs"/>
                        </a:rPr>
                        <a:t>worden</a:t>
                      </a:r>
                      <a:r>
                        <a:rPr lang="en-US" sz="1600" kern="1200" baseline="0" dirty="0" smtClean="0">
                          <a:effectLst/>
                          <a:latin typeface="+mn-lt"/>
                          <a:ea typeface="+mn-ea"/>
                          <a:cs typeface="+mn-cs"/>
                        </a:rPr>
                        <a:t>?</a:t>
                      </a:r>
                      <a:endParaRPr lang="nl-NL" sz="1600" dirty="0">
                        <a:effectLst/>
                        <a:latin typeface="Calibri"/>
                        <a:ea typeface="PMingLiU"/>
                        <a:cs typeface="Times New Roman"/>
                      </a:endParaRPr>
                    </a:p>
                  </a:txBody>
                  <a:tcPr marL="57998" marR="57998" marT="28999" marB="28999"/>
                </a:tc>
                <a:tc>
                  <a:txBody>
                    <a:bodyPr/>
                    <a:lstStyle/>
                    <a:p>
                      <a:pPr>
                        <a:lnSpc>
                          <a:spcPct val="115000"/>
                        </a:lnSpc>
                        <a:spcAft>
                          <a:spcPts val="0"/>
                        </a:spcAft>
                      </a:pPr>
                      <a:r>
                        <a:rPr lang="en-US" sz="1600" kern="1200" dirty="0" err="1" smtClean="0">
                          <a:effectLst/>
                        </a:rPr>
                        <a:t>Welke</a:t>
                      </a:r>
                      <a:r>
                        <a:rPr lang="en-US" sz="1600" kern="1200" baseline="0" dirty="0" smtClean="0">
                          <a:effectLst/>
                        </a:rPr>
                        <a:t> </a:t>
                      </a:r>
                      <a:r>
                        <a:rPr lang="en-US" sz="1600" kern="1200" dirty="0" smtClean="0">
                          <a:effectLst/>
                        </a:rPr>
                        <a:t> </a:t>
                      </a:r>
                      <a:r>
                        <a:rPr lang="en-US" sz="1600" kern="1200" dirty="0" err="1">
                          <a:effectLst/>
                        </a:rPr>
                        <a:t>producten</a:t>
                      </a:r>
                      <a:r>
                        <a:rPr lang="en-US" sz="1600" kern="1200" dirty="0">
                          <a:effectLst/>
                        </a:rPr>
                        <a:t> </a:t>
                      </a:r>
                      <a:r>
                        <a:rPr lang="en-US" sz="1600" kern="1200" dirty="0" err="1" smtClean="0">
                          <a:effectLst/>
                        </a:rPr>
                        <a:t>moeten</a:t>
                      </a:r>
                      <a:r>
                        <a:rPr lang="en-US" sz="1600" kern="1200" baseline="0" dirty="0" smtClean="0">
                          <a:effectLst/>
                        </a:rPr>
                        <a:t> </a:t>
                      </a:r>
                      <a:r>
                        <a:rPr lang="en-US" sz="1600" kern="1200" baseline="0" dirty="0" err="1" smtClean="0">
                          <a:effectLst/>
                        </a:rPr>
                        <a:t>worden</a:t>
                      </a:r>
                      <a:r>
                        <a:rPr lang="en-US" sz="1600" kern="1200" baseline="0" dirty="0" smtClean="0">
                          <a:effectLst/>
                        </a:rPr>
                        <a:t> </a:t>
                      </a:r>
                      <a:r>
                        <a:rPr lang="en-US" sz="1600" kern="1200" baseline="0" dirty="0" err="1" smtClean="0">
                          <a:effectLst/>
                        </a:rPr>
                        <a:t>opgeleverd</a:t>
                      </a:r>
                      <a:r>
                        <a:rPr lang="en-US" sz="1600" kern="1200" baseline="0" dirty="0" smtClean="0">
                          <a:effectLst/>
                        </a:rPr>
                        <a:t>?</a:t>
                      </a:r>
                      <a:endParaRPr lang="nl-NL" sz="1600" dirty="0">
                        <a:effectLst/>
                      </a:endParaRPr>
                    </a:p>
                    <a:p>
                      <a:pPr>
                        <a:lnSpc>
                          <a:spcPct val="115000"/>
                        </a:lnSpc>
                        <a:spcAft>
                          <a:spcPts val="0"/>
                        </a:spcAft>
                      </a:pPr>
                      <a:r>
                        <a:rPr lang="en-US" sz="1600" kern="1200" dirty="0">
                          <a:effectLst/>
                        </a:rPr>
                        <a:t>(</a:t>
                      </a:r>
                      <a:r>
                        <a:rPr lang="en-US" sz="1600" kern="1200" dirty="0" err="1">
                          <a:effectLst/>
                        </a:rPr>
                        <a:t>kunnen</a:t>
                      </a:r>
                      <a:r>
                        <a:rPr lang="en-US" sz="1600" kern="1200" dirty="0">
                          <a:effectLst/>
                        </a:rPr>
                        <a:t> </a:t>
                      </a:r>
                      <a:r>
                        <a:rPr lang="en-US" sz="1600" kern="1200" dirty="0" err="1">
                          <a:effectLst/>
                        </a:rPr>
                        <a:t>bij</a:t>
                      </a:r>
                      <a:r>
                        <a:rPr lang="en-US" sz="1600" kern="1200" dirty="0">
                          <a:effectLst/>
                        </a:rPr>
                        <a:t> </a:t>
                      </a:r>
                      <a:r>
                        <a:rPr lang="en-US" sz="1600" kern="1200" dirty="0" err="1">
                          <a:effectLst/>
                        </a:rPr>
                        <a:t>meerdere</a:t>
                      </a:r>
                      <a:r>
                        <a:rPr lang="en-US" sz="1600" kern="1200" dirty="0">
                          <a:effectLst/>
                        </a:rPr>
                        <a:t> </a:t>
                      </a:r>
                      <a:r>
                        <a:rPr lang="en-US" sz="1600" kern="1200" dirty="0" err="1">
                          <a:effectLst/>
                        </a:rPr>
                        <a:t>onderdelen</a:t>
                      </a:r>
                      <a:r>
                        <a:rPr lang="en-US" sz="1600" kern="1200" dirty="0">
                          <a:effectLst/>
                        </a:rPr>
                        <a:t> </a:t>
                      </a:r>
                      <a:r>
                        <a:rPr lang="en-US" sz="1600" kern="1200" dirty="0" err="1">
                          <a:effectLst/>
                        </a:rPr>
                        <a:t>horen</a:t>
                      </a:r>
                      <a:r>
                        <a:rPr lang="en-US" sz="1600" kern="1200" dirty="0">
                          <a:effectLst/>
                        </a:rPr>
                        <a:t>)</a:t>
                      </a:r>
                      <a:endParaRPr lang="nl-NL" sz="1600" dirty="0">
                        <a:effectLst/>
                        <a:latin typeface="Calibri"/>
                        <a:ea typeface="PMingLiU"/>
                        <a:cs typeface="Times New Roman"/>
                      </a:endParaRPr>
                    </a:p>
                  </a:txBody>
                  <a:tcPr marL="57998" marR="57998" marT="28999" marB="28999"/>
                </a:tc>
              </a:tr>
              <a:tr h="4544291">
                <a:tc>
                  <a:txBody>
                    <a:bodyPr/>
                    <a:lstStyle/>
                    <a:p>
                      <a:pPr>
                        <a:lnSpc>
                          <a:spcPct val="115000"/>
                        </a:lnSpc>
                        <a:spcAft>
                          <a:spcPts val="0"/>
                        </a:spcAft>
                      </a:pPr>
                      <a:r>
                        <a:rPr lang="en-US" sz="1600" kern="1200" dirty="0">
                          <a:effectLst/>
                        </a:rPr>
                        <a:t>IPV </a:t>
                      </a:r>
                      <a:endParaRPr lang="nl-NL" sz="1600" dirty="0">
                        <a:effectLst/>
                      </a:endParaRPr>
                    </a:p>
                    <a:p>
                      <a:pPr>
                        <a:lnSpc>
                          <a:spcPct val="115000"/>
                        </a:lnSpc>
                        <a:spcAft>
                          <a:spcPts val="0"/>
                        </a:spcAft>
                      </a:pPr>
                      <a:r>
                        <a:rPr lang="en-US" sz="1600" kern="1200" dirty="0" err="1" smtClean="0">
                          <a:effectLst/>
                        </a:rPr>
                        <a:t>Evaluaties</a:t>
                      </a:r>
                      <a:endParaRPr lang="nl-NL" sz="1600" dirty="0">
                        <a:effectLst/>
                      </a:endParaRPr>
                    </a:p>
                    <a:p>
                      <a:pPr>
                        <a:lnSpc>
                          <a:spcPct val="115000"/>
                        </a:lnSpc>
                        <a:spcAft>
                          <a:spcPts val="0"/>
                        </a:spcAft>
                      </a:pPr>
                      <a:r>
                        <a:rPr lang="en-US" sz="1600" kern="1200" dirty="0">
                          <a:effectLst/>
                        </a:rPr>
                        <a:t>Daily Stand Up</a:t>
                      </a:r>
                      <a:endParaRPr lang="nl-NL" sz="1600" dirty="0">
                        <a:effectLst/>
                      </a:endParaRPr>
                    </a:p>
                    <a:p>
                      <a:pPr>
                        <a:lnSpc>
                          <a:spcPct val="115000"/>
                        </a:lnSpc>
                        <a:spcAft>
                          <a:spcPts val="0"/>
                        </a:spcAft>
                      </a:pPr>
                      <a:r>
                        <a:rPr lang="en-US" sz="1600" kern="1200" dirty="0">
                          <a:effectLst/>
                        </a:rPr>
                        <a:t>Code Reviews</a:t>
                      </a:r>
                      <a:endParaRPr lang="nl-NL" sz="1600" dirty="0">
                        <a:effectLst/>
                      </a:endParaRPr>
                    </a:p>
                    <a:p>
                      <a:pPr>
                        <a:lnSpc>
                          <a:spcPct val="115000"/>
                        </a:lnSpc>
                        <a:spcAft>
                          <a:spcPts val="0"/>
                        </a:spcAft>
                      </a:pPr>
                      <a:r>
                        <a:rPr lang="en-US" sz="1600" kern="1200" dirty="0">
                          <a:effectLst/>
                        </a:rPr>
                        <a:t>Issues </a:t>
                      </a:r>
                      <a:r>
                        <a:rPr lang="en-US" sz="1600" kern="1200" dirty="0" smtClean="0">
                          <a:effectLst/>
                        </a:rPr>
                        <a:t>op</a:t>
                      </a:r>
                      <a:r>
                        <a:rPr lang="en-US" sz="1600" kern="1200" baseline="0" dirty="0" smtClean="0">
                          <a:effectLst/>
                        </a:rPr>
                        <a:t> </a:t>
                      </a:r>
                      <a:r>
                        <a:rPr lang="en-US" sz="1600" kern="1200" baseline="0" dirty="0" err="1" smtClean="0">
                          <a:effectLst/>
                        </a:rPr>
                        <a:t>planbord</a:t>
                      </a:r>
                      <a:r>
                        <a:rPr lang="en-US" sz="1600" kern="1200" baseline="0" dirty="0" smtClean="0">
                          <a:effectLst/>
                        </a:rPr>
                        <a:t>/</a:t>
                      </a:r>
                      <a:r>
                        <a:rPr lang="en-US" sz="1600" kern="1200" baseline="0" dirty="0" err="1" smtClean="0">
                          <a:effectLst/>
                        </a:rPr>
                        <a:t>redmine</a:t>
                      </a:r>
                      <a:endParaRPr lang="nl-NL" sz="1600" dirty="0" smtClean="0">
                        <a:effectLst/>
                      </a:endParaRPr>
                    </a:p>
                    <a:p>
                      <a:pPr>
                        <a:lnSpc>
                          <a:spcPct val="115000"/>
                        </a:lnSpc>
                        <a:spcAft>
                          <a:spcPts val="0"/>
                        </a:spcAft>
                      </a:pPr>
                      <a:r>
                        <a:rPr lang="nl-NL" sz="1600" kern="1200" dirty="0" smtClean="0">
                          <a:effectLst/>
                        </a:rPr>
                        <a:t>Structuur</a:t>
                      </a:r>
                      <a:r>
                        <a:rPr lang="nl-NL" sz="1600" kern="1200" baseline="0" dirty="0" smtClean="0">
                          <a:effectLst/>
                        </a:rPr>
                        <a:t> documenten op </a:t>
                      </a:r>
                      <a:r>
                        <a:rPr lang="nl-NL" sz="1600" kern="1200" baseline="0" dirty="0" err="1" smtClean="0">
                          <a:effectLst/>
                        </a:rPr>
                        <a:t>redmine</a:t>
                      </a:r>
                      <a:endParaRPr lang="nl-NL" sz="1600" kern="1200" dirty="0" smtClean="0">
                        <a:effectLst/>
                      </a:endParaRPr>
                    </a:p>
                    <a:p>
                      <a:pPr>
                        <a:lnSpc>
                          <a:spcPct val="115000"/>
                        </a:lnSpc>
                        <a:spcAft>
                          <a:spcPts val="0"/>
                        </a:spcAft>
                      </a:pPr>
                      <a:r>
                        <a:rPr lang="en-US" sz="1600" kern="1200" dirty="0" smtClean="0">
                          <a:effectLst/>
                        </a:rPr>
                        <a:t>SVN</a:t>
                      </a:r>
                      <a:endParaRPr lang="nl-NL" sz="1600" dirty="0">
                        <a:effectLst/>
                      </a:endParaRPr>
                    </a:p>
                    <a:p>
                      <a:pPr>
                        <a:lnSpc>
                          <a:spcPct val="115000"/>
                        </a:lnSpc>
                        <a:spcAft>
                          <a:spcPts val="0"/>
                        </a:spcAft>
                      </a:pPr>
                      <a:r>
                        <a:rPr lang="en-US" sz="1600" kern="1200" dirty="0" err="1">
                          <a:effectLst/>
                        </a:rPr>
                        <a:t>Planningpoker</a:t>
                      </a:r>
                      <a:endParaRPr lang="nl-NL" sz="1600" dirty="0">
                        <a:effectLst/>
                      </a:endParaRPr>
                    </a:p>
                    <a:p>
                      <a:pPr>
                        <a:lnSpc>
                          <a:spcPct val="115000"/>
                        </a:lnSpc>
                        <a:spcAft>
                          <a:spcPts val="0"/>
                        </a:spcAft>
                      </a:pPr>
                      <a:r>
                        <a:rPr lang="en-US" sz="1600" kern="1200" dirty="0" smtClean="0">
                          <a:effectLst/>
                        </a:rPr>
                        <a:t>QRB’s</a:t>
                      </a:r>
                      <a:endParaRPr lang="nl-NL" sz="1600" dirty="0">
                        <a:effectLst/>
                      </a:endParaRPr>
                    </a:p>
                    <a:p>
                      <a:pPr>
                        <a:lnSpc>
                          <a:spcPct val="115000"/>
                        </a:lnSpc>
                        <a:spcAft>
                          <a:spcPts val="0"/>
                        </a:spcAft>
                      </a:pPr>
                      <a:r>
                        <a:rPr lang="en-US" sz="1600" kern="1200" dirty="0" smtClean="0">
                          <a:effectLst/>
                        </a:rPr>
                        <a:t>Requirements</a:t>
                      </a:r>
                      <a:endParaRPr lang="nl-NL" sz="1600" dirty="0">
                        <a:effectLst/>
                      </a:endParaRPr>
                    </a:p>
                    <a:p>
                      <a:pPr>
                        <a:lnSpc>
                          <a:spcPct val="115000"/>
                        </a:lnSpc>
                        <a:spcAft>
                          <a:spcPts val="0"/>
                        </a:spcAft>
                      </a:pPr>
                      <a:r>
                        <a:rPr lang="en-US" sz="1600" kern="1200" dirty="0">
                          <a:effectLst/>
                        </a:rPr>
                        <a:t>(</a:t>
                      </a:r>
                      <a:r>
                        <a:rPr lang="en-US" sz="1600" kern="1200" dirty="0" smtClean="0">
                          <a:effectLst/>
                        </a:rPr>
                        <a:t>Unit)</a:t>
                      </a:r>
                      <a:r>
                        <a:rPr lang="en-US" sz="1600" kern="1200" dirty="0" err="1" smtClean="0">
                          <a:effectLst/>
                        </a:rPr>
                        <a:t>testen</a:t>
                      </a:r>
                      <a:endParaRPr lang="nl-NL" sz="1600" dirty="0">
                        <a:effectLst/>
                      </a:endParaRPr>
                    </a:p>
                    <a:p>
                      <a:pPr>
                        <a:lnSpc>
                          <a:spcPct val="115000"/>
                        </a:lnSpc>
                        <a:spcAft>
                          <a:spcPts val="0"/>
                        </a:spcAft>
                      </a:pPr>
                      <a:r>
                        <a:rPr lang="en-US" sz="1600" kern="1200" dirty="0" err="1" smtClean="0">
                          <a:effectLst/>
                        </a:rPr>
                        <a:t>Plannen</a:t>
                      </a:r>
                      <a:endParaRPr lang="en-US" sz="1600" kern="1200" dirty="0" smtClean="0">
                        <a:effectLst/>
                      </a:endParaRPr>
                    </a:p>
                    <a:p>
                      <a:pPr>
                        <a:lnSpc>
                          <a:spcPct val="115000"/>
                        </a:lnSpc>
                        <a:spcAft>
                          <a:spcPts val="0"/>
                        </a:spcAft>
                      </a:pPr>
                      <a:r>
                        <a:rPr lang="en-US" sz="1600" kern="1200" dirty="0" smtClean="0">
                          <a:effectLst/>
                        </a:rPr>
                        <a:t>?</a:t>
                      </a:r>
                      <a:endParaRPr lang="nl-NL" sz="1600" dirty="0">
                        <a:effectLst/>
                      </a:endParaRPr>
                    </a:p>
                    <a:p>
                      <a:pPr>
                        <a:lnSpc>
                          <a:spcPct val="115000"/>
                        </a:lnSpc>
                        <a:spcAft>
                          <a:spcPts val="0"/>
                        </a:spcAft>
                      </a:pPr>
                      <a:endParaRPr lang="nl-NL" sz="1600" dirty="0">
                        <a:effectLst/>
                        <a:latin typeface="Calibri"/>
                        <a:ea typeface="PMingLiU"/>
                        <a:cs typeface="Times New Roman"/>
                      </a:endParaRPr>
                    </a:p>
                  </a:txBody>
                  <a:tcPr marL="57998" marR="57998" marT="28999" marB="28999"/>
                </a:tc>
                <a:tc>
                  <a:txBody>
                    <a:bodyPr/>
                    <a:lstStyle/>
                    <a:p>
                      <a:pPr>
                        <a:lnSpc>
                          <a:spcPct val="115000"/>
                        </a:lnSpc>
                        <a:spcAft>
                          <a:spcPts val="0"/>
                        </a:spcAft>
                      </a:pPr>
                      <a:r>
                        <a:rPr lang="en-US" sz="1600" kern="1200" dirty="0" err="1">
                          <a:effectLst/>
                        </a:rPr>
                        <a:t>Kritieke</a:t>
                      </a:r>
                      <a:r>
                        <a:rPr lang="en-US" sz="1600" kern="1200" dirty="0">
                          <a:effectLst/>
                        </a:rPr>
                        <a:t> pad</a:t>
                      </a:r>
                      <a:endParaRPr lang="nl-NL" sz="1600" dirty="0">
                        <a:effectLst/>
                      </a:endParaRPr>
                    </a:p>
                    <a:p>
                      <a:pPr>
                        <a:lnSpc>
                          <a:spcPct val="115000"/>
                        </a:lnSpc>
                        <a:spcAft>
                          <a:spcPts val="0"/>
                        </a:spcAft>
                      </a:pPr>
                      <a:r>
                        <a:rPr lang="en-US" sz="1600" kern="1200" dirty="0">
                          <a:effectLst/>
                        </a:rPr>
                        <a:t>Agenda </a:t>
                      </a:r>
                      <a:r>
                        <a:rPr lang="en-US" sz="1600" kern="1200" dirty="0" err="1">
                          <a:effectLst/>
                        </a:rPr>
                        <a:t>en</a:t>
                      </a:r>
                      <a:r>
                        <a:rPr lang="en-US" sz="1600" kern="1200" dirty="0">
                          <a:effectLst/>
                        </a:rPr>
                        <a:t> </a:t>
                      </a:r>
                      <a:r>
                        <a:rPr lang="en-US" sz="1600" kern="1200" dirty="0" err="1">
                          <a:effectLst/>
                        </a:rPr>
                        <a:t>verslag</a:t>
                      </a:r>
                      <a:r>
                        <a:rPr lang="en-US" sz="1600" kern="1200" dirty="0">
                          <a:effectLst/>
                        </a:rPr>
                        <a:t> </a:t>
                      </a:r>
                      <a:r>
                        <a:rPr lang="en-US" sz="1600" kern="1200" dirty="0" err="1" smtClean="0">
                          <a:effectLst/>
                        </a:rPr>
                        <a:t>gesprekken</a:t>
                      </a:r>
                      <a:r>
                        <a:rPr lang="en-US" sz="1600" kern="1200" dirty="0" smtClean="0">
                          <a:effectLst/>
                        </a:rPr>
                        <a:t> </a:t>
                      </a:r>
                      <a:r>
                        <a:rPr lang="en-US" sz="1600" kern="1200" dirty="0">
                          <a:effectLst/>
                        </a:rPr>
                        <a:t>OG</a:t>
                      </a:r>
                      <a:endParaRPr lang="nl-NL" sz="1600" dirty="0">
                        <a:effectLst/>
                      </a:endParaRPr>
                    </a:p>
                    <a:p>
                      <a:pPr>
                        <a:lnSpc>
                          <a:spcPct val="115000"/>
                        </a:lnSpc>
                        <a:spcAft>
                          <a:spcPts val="0"/>
                        </a:spcAft>
                      </a:pPr>
                      <a:r>
                        <a:rPr lang="en-US" sz="1600" kern="1200" dirty="0" err="1" smtClean="0">
                          <a:effectLst/>
                        </a:rPr>
                        <a:t>Planbord</a:t>
                      </a:r>
                      <a:endParaRPr lang="nl-NL" sz="1600" kern="1200" dirty="0" smtClean="0">
                        <a:effectLst/>
                      </a:endParaRPr>
                    </a:p>
                    <a:p>
                      <a:pPr>
                        <a:lnSpc>
                          <a:spcPct val="115000"/>
                        </a:lnSpc>
                        <a:spcAft>
                          <a:spcPts val="0"/>
                        </a:spcAft>
                      </a:pPr>
                      <a:r>
                        <a:rPr lang="nl-NL" sz="1600" kern="1200" dirty="0" smtClean="0">
                          <a:effectLst/>
                        </a:rPr>
                        <a:t>Functioneel</a:t>
                      </a:r>
                      <a:r>
                        <a:rPr lang="nl-NL" sz="1600" kern="1200" baseline="0" dirty="0" smtClean="0">
                          <a:effectLst/>
                        </a:rPr>
                        <a:t> ontwerp</a:t>
                      </a:r>
                    </a:p>
                    <a:p>
                      <a:pPr>
                        <a:lnSpc>
                          <a:spcPct val="115000"/>
                        </a:lnSpc>
                        <a:spcAft>
                          <a:spcPts val="0"/>
                        </a:spcAft>
                      </a:pPr>
                      <a:r>
                        <a:rPr lang="nl-NL" sz="1600" kern="1200" baseline="0" dirty="0" smtClean="0">
                          <a:effectLst/>
                        </a:rPr>
                        <a:t>Technisch ontwerp</a:t>
                      </a:r>
                    </a:p>
                    <a:p>
                      <a:pPr>
                        <a:lnSpc>
                          <a:spcPct val="115000"/>
                        </a:lnSpc>
                        <a:spcAft>
                          <a:spcPts val="0"/>
                        </a:spcAft>
                      </a:pPr>
                      <a:r>
                        <a:rPr lang="nl-NL" sz="1600" kern="1200" baseline="0" dirty="0" smtClean="0">
                          <a:effectLst/>
                        </a:rPr>
                        <a:t>Onderzoeksverslagen</a:t>
                      </a:r>
                    </a:p>
                    <a:p>
                      <a:pPr>
                        <a:lnSpc>
                          <a:spcPct val="115000"/>
                        </a:lnSpc>
                        <a:spcAft>
                          <a:spcPts val="0"/>
                        </a:spcAft>
                      </a:pPr>
                      <a:r>
                        <a:rPr lang="nl-NL" sz="1600" kern="1200" baseline="0" dirty="0" smtClean="0">
                          <a:effectLst/>
                        </a:rPr>
                        <a:t>Testverslagen</a:t>
                      </a:r>
                      <a:endParaRPr lang="nl-NL" sz="1600" dirty="0">
                        <a:effectLst/>
                      </a:endParaRPr>
                    </a:p>
                    <a:p>
                      <a:pPr>
                        <a:lnSpc>
                          <a:spcPct val="115000"/>
                        </a:lnSpc>
                        <a:spcAft>
                          <a:spcPts val="0"/>
                        </a:spcAft>
                      </a:pPr>
                      <a:r>
                        <a:rPr lang="en-US" sz="1600" kern="1200" dirty="0">
                          <a:effectLst/>
                        </a:rPr>
                        <a:t>Plan van </a:t>
                      </a:r>
                      <a:r>
                        <a:rPr lang="en-US" sz="1600" kern="1200" dirty="0" err="1" smtClean="0">
                          <a:effectLst/>
                        </a:rPr>
                        <a:t>aanpak</a:t>
                      </a:r>
                      <a:endParaRPr lang="en-US" sz="1600" kern="1200" dirty="0" smtClean="0">
                        <a:effectLst/>
                      </a:endParaRPr>
                    </a:p>
                    <a:p>
                      <a:pPr>
                        <a:lnSpc>
                          <a:spcPct val="115000"/>
                        </a:lnSpc>
                        <a:spcAft>
                          <a:spcPts val="0"/>
                        </a:spcAft>
                      </a:pPr>
                      <a:r>
                        <a:rPr lang="en-US" sz="1600" kern="1200" dirty="0" smtClean="0">
                          <a:effectLst/>
                        </a:rPr>
                        <a:t>Issues</a:t>
                      </a:r>
                      <a:r>
                        <a:rPr lang="en-US" sz="1600" kern="1200" baseline="0" dirty="0" smtClean="0">
                          <a:effectLst/>
                        </a:rPr>
                        <a:t> op </a:t>
                      </a:r>
                      <a:r>
                        <a:rPr lang="en-US" sz="1600" kern="1200" baseline="0" dirty="0" err="1" smtClean="0">
                          <a:effectLst/>
                        </a:rPr>
                        <a:t>redmine</a:t>
                      </a:r>
                      <a:endParaRPr lang="nl-NL" sz="1600" dirty="0">
                        <a:effectLst/>
                      </a:endParaRPr>
                    </a:p>
                    <a:p>
                      <a:pPr>
                        <a:lnSpc>
                          <a:spcPct val="115000"/>
                        </a:lnSpc>
                        <a:spcAft>
                          <a:spcPts val="0"/>
                        </a:spcAft>
                      </a:pPr>
                      <a:r>
                        <a:rPr lang="en-US" sz="1600" kern="1200" dirty="0" smtClean="0">
                          <a:effectLst/>
                        </a:rPr>
                        <a:t>Code</a:t>
                      </a:r>
                    </a:p>
                    <a:p>
                      <a:pPr>
                        <a:lnSpc>
                          <a:spcPct val="115000"/>
                        </a:lnSpc>
                        <a:spcAft>
                          <a:spcPts val="0"/>
                        </a:spcAft>
                      </a:pPr>
                      <a:r>
                        <a:rPr lang="en-US" sz="1600" kern="1200" dirty="0" smtClean="0">
                          <a:effectLst/>
                        </a:rPr>
                        <a:t>Hardware</a:t>
                      </a:r>
                      <a:endParaRPr lang="nl-NL" sz="1600" dirty="0">
                        <a:effectLst/>
                      </a:endParaRPr>
                    </a:p>
                    <a:p>
                      <a:pPr>
                        <a:lnSpc>
                          <a:spcPct val="115000"/>
                        </a:lnSpc>
                        <a:spcAft>
                          <a:spcPts val="0"/>
                        </a:spcAft>
                      </a:pPr>
                      <a:r>
                        <a:rPr lang="en-US" sz="1600" kern="1200" dirty="0">
                          <a:effectLst/>
                        </a:rPr>
                        <a:t>WBS</a:t>
                      </a:r>
                      <a:endParaRPr lang="nl-NL" sz="1600" dirty="0">
                        <a:effectLst/>
                      </a:endParaRPr>
                    </a:p>
                    <a:p>
                      <a:pPr>
                        <a:lnSpc>
                          <a:spcPct val="115000"/>
                        </a:lnSpc>
                        <a:spcAft>
                          <a:spcPts val="0"/>
                        </a:spcAft>
                      </a:pPr>
                      <a:r>
                        <a:rPr lang="en-US" sz="1600" kern="1200" dirty="0" smtClean="0">
                          <a:effectLst/>
                          <a:latin typeface="Calibri"/>
                          <a:ea typeface="PMingLiU"/>
                          <a:cs typeface="Times New Roman"/>
                        </a:rPr>
                        <a:t>(Concept)</a:t>
                      </a:r>
                      <a:r>
                        <a:rPr lang="en-US" sz="1600" kern="1200" dirty="0" err="1" smtClean="0">
                          <a:effectLst/>
                          <a:latin typeface="Calibri"/>
                          <a:ea typeface="PMingLiU"/>
                          <a:cs typeface="Times New Roman"/>
                        </a:rPr>
                        <a:t>verantwoordingsverslag</a:t>
                      </a:r>
                      <a:r>
                        <a:rPr lang="en-US" sz="1600" kern="1200" dirty="0" smtClean="0">
                          <a:effectLst/>
                          <a:latin typeface="Calibri"/>
                          <a:ea typeface="PMingLiU"/>
                          <a:cs typeface="Times New Roman"/>
                        </a:rPr>
                        <a:t> + factsheet(s)</a:t>
                      </a:r>
                    </a:p>
                    <a:p>
                      <a:pPr>
                        <a:lnSpc>
                          <a:spcPct val="115000"/>
                        </a:lnSpc>
                        <a:spcAft>
                          <a:spcPts val="0"/>
                        </a:spcAft>
                      </a:pPr>
                      <a:r>
                        <a:rPr lang="en-US" sz="1600" kern="1200" dirty="0" smtClean="0">
                          <a:effectLst/>
                          <a:latin typeface="Calibri"/>
                          <a:ea typeface="PMingLiU"/>
                          <a:cs typeface="Times New Roman"/>
                        </a:rPr>
                        <a:t>?</a:t>
                      </a:r>
                      <a:endParaRPr lang="nl-NL" sz="1600" dirty="0">
                        <a:effectLst/>
                        <a:latin typeface="Calibri"/>
                        <a:ea typeface="PMingLiU"/>
                        <a:cs typeface="Times New Roman"/>
                      </a:endParaRPr>
                    </a:p>
                  </a:txBody>
                  <a:tcPr marL="57998" marR="57998" marT="28999" marB="28999"/>
                </a:tc>
              </a:tr>
            </a:tbl>
          </a:graphicData>
        </a:graphic>
      </p:graphicFrame>
      <p:sp>
        <p:nvSpPr>
          <p:cNvPr id="5" name="Tijdelijke aanduiding voor inhoud 4"/>
          <p:cNvSpPr>
            <a:spLocks noGrp="1"/>
          </p:cNvSpPr>
          <p:nvPr>
            <p:ph idx="17"/>
          </p:nvPr>
        </p:nvSpPr>
        <p:spPr/>
        <p:txBody>
          <a:bodyPr/>
          <a:lstStyle/>
          <a:p>
            <a:endParaRPr lang="en-US"/>
          </a:p>
        </p:txBody>
      </p:sp>
    </p:spTree>
    <p:extLst>
      <p:ext uri="{BB962C8B-B14F-4D97-AF65-F5344CB8AC3E}">
        <p14:creationId xmlns:p14="http://schemas.microsoft.com/office/powerpoint/2010/main" val="19658860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PSU= Project Start Up</a:t>
            </a:r>
            <a:endParaRPr lang="en-US" dirty="0"/>
          </a:p>
        </p:txBody>
      </p:sp>
      <p:sp>
        <p:nvSpPr>
          <p:cNvPr id="3" name="Tijdelijke aanduiding voor inhoud 2"/>
          <p:cNvSpPr>
            <a:spLocks noGrp="1"/>
          </p:cNvSpPr>
          <p:nvPr>
            <p:ph idx="13"/>
          </p:nvPr>
        </p:nvSpPr>
        <p:spPr/>
        <p:txBody>
          <a:bodyPr/>
          <a:lstStyle/>
          <a:p>
            <a:r>
              <a:rPr lang="en-US" dirty="0" smtClean="0"/>
              <a:t>“workshop in </a:t>
            </a:r>
            <a:r>
              <a:rPr lang="en-US" dirty="0" err="1" smtClean="0"/>
              <a:t>definitiefase</a:t>
            </a:r>
            <a:r>
              <a:rPr lang="en-US" dirty="0" smtClean="0"/>
              <a:t> </a:t>
            </a:r>
            <a:r>
              <a:rPr lang="en-US" dirty="0" err="1" smtClean="0"/>
              <a:t>waarin</a:t>
            </a:r>
            <a:r>
              <a:rPr lang="en-US" dirty="0" smtClean="0"/>
              <a:t> het </a:t>
            </a:r>
            <a:r>
              <a:rPr lang="en-US" dirty="0" err="1" smtClean="0"/>
              <a:t>projectteam</a:t>
            </a:r>
            <a:r>
              <a:rPr lang="en-US" dirty="0" smtClean="0"/>
              <a:t> </a:t>
            </a:r>
            <a:r>
              <a:rPr lang="en-US" dirty="0" err="1" smtClean="0"/>
              <a:t>alle</a:t>
            </a:r>
            <a:r>
              <a:rPr lang="en-US" dirty="0" smtClean="0"/>
              <a:t> </a:t>
            </a:r>
            <a:r>
              <a:rPr lang="en-US" dirty="0" err="1" smtClean="0"/>
              <a:t>belangrijke</a:t>
            </a:r>
            <a:r>
              <a:rPr lang="en-US" dirty="0" smtClean="0"/>
              <a:t> </a:t>
            </a:r>
            <a:r>
              <a:rPr lang="en-US" dirty="0" err="1" smtClean="0"/>
              <a:t>onderdelen</a:t>
            </a:r>
            <a:r>
              <a:rPr lang="en-US" dirty="0" smtClean="0"/>
              <a:t> van het project </a:t>
            </a:r>
            <a:r>
              <a:rPr lang="en-US" dirty="0" err="1" smtClean="0"/>
              <a:t>bespreekt</a:t>
            </a:r>
            <a:r>
              <a:rPr lang="en-US" dirty="0" smtClean="0"/>
              <a:t> en </a:t>
            </a:r>
            <a:r>
              <a:rPr lang="en-US" dirty="0" err="1" smtClean="0"/>
              <a:t>uitwerkt</a:t>
            </a:r>
            <a:r>
              <a:rPr lang="en-US" dirty="0" smtClean="0"/>
              <a:t>”</a:t>
            </a:r>
          </a:p>
          <a:p>
            <a:endParaRPr lang="en-US" dirty="0" smtClean="0"/>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r>
              <a:rPr lang="en-US" dirty="0" err="1" smtClean="0">
                <a:solidFill>
                  <a:schemeClr val="accent2"/>
                </a:solidFill>
              </a:rPr>
              <a:t>Bron</a:t>
            </a:r>
            <a:r>
              <a:rPr lang="en-US" dirty="0" smtClean="0">
                <a:solidFill>
                  <a:schemeClr val="accent2"/>
                </a:solidFill>
              </a:rPr>
              <a:t>: Bos, J. </a:t>
            </a:r>
            <a:r>
              <a:rPr lang="en-US" dirty="0" err="1" smtClean="0">
                <a:solidFill>
                  <a:schemeClr val="accent2"/>
                </a:solidFill>
              </a:rPr>
              <a:t>Harting</a:t>
            </a:r>
            <a:r>
              <a:rPr lang="en-US" dirty="0" smtClean="0">
                <a:solidFill>
                  <a:schemeClr val="accent2"/>
                </a:solidFill>
              </a:rPr>
              <a:t>, E. </a:t>
            </a:r>
            <a:r>
              <a:rPr lang="en-US" dirty="0" err="1" smtClean="0">
                <a:solidFill>
                  <a:schemeClr val="accent2"/>
                </a:solidFill>
              </a:rPr>
              <a:t>Hesselink</a:t>
            </a:r>
            <a:r>
              <a:rPr lang="en-US" dirty="0" smtClean="0">
                <a:solidFill>
                  <a:schemeClr val="accent2"/>
                </a:solidFill>
              </a:rPr>
              <a:t>, M. (2010) </a:t>
            </a:r>
            <a:r>
              <a:rPr lang="en-US" i="1" dirty="0" smtClean="0">
                <a:solidFill>
                  <a:schemeClr val="accent2"/>
                </a:solidFill>
              </a:rPr>
              <a:t> PMC Compact-</a:t>
            </a:r>
            <a:r>
              <a:rPr lang="en-US" i="1" dirty="0" err="1" smtClean="0">
                <a:solidFill>
                  <a:schemeClr val="accent2"/>
                </a:solidFill>
              </a:rPr>
              <a:t>Projectmatig</a:t>
            </a:r>
            <a:r>
              <a:rPr lang="en-US" i="1" dirty="0" smtClean="0">
                <a:solidFill>
                  <a:schemeClr val="accent2"/>
                </a:solidFill>
              </a:rPr>
              <a:t> </a:t>
            </a:r>
            <a:r>
              <a:rPr lang="en-US" i="1" dirty="0" err="1" smtClean="0">
                <a:solidFill>
                  <a:schemeClr val="accent2"/>
                </a:solidFill>
              </a:rPr>
              <a:t>creëren</a:t>
            </a:r>
            <a:r>
              <a:rPr lang="en-US" i="1" dirty="0" smtClean="0">
                <a:solidFill>
                  <a:schemeClr val="accent2"/>
                </a:solidFill>
              </a:rPr>
              <a:t> </a:t>
            </a:r>
            <a:r>
              <a:rPr lang="en-US" i="1" dirty="0" err="1" smtClean="0">
                <a:solidFill>
                  <a:schemeClr val="accent2"/>
                </a:solidFill>
              </a:rPr>
              <a:t>binnnenhandbereik</a:t>
            </a:r>
            <a:r>
              <a:rPr lang="en-US" dirty="0" smtClean="0">
                <a:solidFill>
                  <a:schemeClr val="accent2"/>
                </a:solidFill>
              </a:rPr>
              <a:t> Scriptum: </a:t>
            </a:r>
            <a:r>
              <a:rPr lang="en-US" dirty="0" err="1" smtClean="0">
                <a:solidFill>
                  <a:schemeClr val="accent2"/>
                </a:solidFill>
              </a:rPr>
              <a:t>Schidam</a:t>
            </a:r>
            <a:endParaRPr lang="en-US" dirty="0">
              <a:solidFill>
                <a:schemeClr val="accent2"/>
              </a:solidFill>
            </a:endParaRPr>
          </a:p>
        </p:txBody>
      </p:sp>
    </p:spTree>
    <p:extLst>
      <p:ext uri="{BB962C8B-B14F-4D97-AF65-F5344CB8AC3E}">
        <p14:creationId xmlns:p14="http://schemas.microsoft.com/office/powerpoint/2010/main" val="15370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BD31ADD23F4144CB7AC4F90BD2FA58C" ma:contentTypeVersion="0" ma:contentTypeDescription="Een nieuw document maken." ma:contentTypeScope="" ma:versionID="83b39b916c6e550cbd453589bef91fa5">
  <xsd:schema xmlns:xsd="http://www.w3.org/2001/XMLSchema" xmlns:p="http://schemas.microsoft.com/office/2006/metadata/properties" targetNamespace="http://schemas.microsoft.com/office/2006/metadata/properties" ma:root="true" ma:fieldsID="b118b0825d757084c8d1e1ffd33f200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F0DAC668-5BA8-4FCB-9E73-ED78A87BA432}">
  <ds:schemaRefs>
    <ds:schemaRef ds:uri="http://schemas.microsoft.com/sharepoint/v3/contenttype/forms"/>
  </ds:schemaRefs>
</ds:datastoreItem>
</file>

<file path=customXml/itemProps2.xml><?xml version="1.0" encoding="utf-8"?>
<ds:datastoreItem xmlns:ds="http://schemas.openxmlformats.org/officeDocument/2006/customXml" ds:itemID="{B3C22C0D-A774-4CD1-A7FD-E75E49EA14DA}">
  <ds:schemaRefs>
    <ds:schemaRef ds:uri="http://purl.org/dc/elements/1.1/"/>
    <ds:schemaRef ds:uri="http://schemas.microsoft.com/office/2006/documentManagement/types"/>
    <ds:schemaRef ds:uri="http://purl.org/dc/terms/"/>
    <ds:schemaRef ds:uri="http://www.w3.org/XML/1998/namespace"/>
    <ds:schemaRef ds:uri="http://purl.org/dc/dcmitype/"/>
    <ds:schemaRef ds:uri="http://schemas.microsoft.com/office/2006/metadata/properties"/>
    <ds:schemaRef ds:uri="http://schemas.openxmlformats.org/package/2006/metadata/core-properties"/>
  </ds:schemaRefs>
</ds:datastoreItem>
</file>

<file path=customXml/itemProps3.xml><?xml version="1.0" encoding="utf-8"?>
<ds:datastoreItem xmlns:ds="http://schemas.openxmlformats.org/officeDocument/2006/customXml" ds:itemID="{AD41F7BF-4BE4-4977-A63D-05E26A26A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0</TotalTime>
  <Words>1506</Words>
  <Application>Microsoft Office PowerPoint</Application>
  <PresentationFormat>Diavoorstelling (4:3)</PresentationFormat>
  <Paragraphs>323</Paragraphs>
  <Slides>28</Slides>
  <Notes>8</Notes>
  <HiddenSlides>6</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28</vt:i4>
      </vt:variant>
    </vt:vector>
  </HeadingPairs>
  <TitlesOfParts>
    <vt:vector size="36" baseType="lpstr">
      <vt:lpstr>PMingLiU</vt:lpstr>
      <vt:lpstr>Arial</vt:lpstr>
      <vt:lpstr>Calibri</vt:lpstr>
      <vt:lpstr>Helvetica Neue</vt:lpstr>
      <vt:lpstr>Helvetica Neue Light</vt:lpstr>
      <vt:lpstr>Times New Roman</vt:lpstr>
      <vt:lpstr>Wingdings</vt:lpstr>
      <vt:lpstr>Office Theme</vt:lpstr>
      <vt:lpstr>Effectief samenwerken  PSU </vt:lpstr>
      <vt:lpstr>Wat hebben we al?</vt:lpstr>
      <vt:lpstr>Verbetercyclus</vt:lpstr>
      <vt:lpstr>Verbetercyclus</vt:lpstr>
      <vt:lpstr>Verbetercyclus</vt:lpstr>
      <vt:lpstr>Verbetercyclus</vt:lpstr>
      <vt:lpstr>Rollen vs verantwh in project</vt:lpstr>
      <vt:lpstr>PowerPoint-presentatie</vt:lpstr>
      <vt:lpstr>PSU= Project Start Up</vt:lpstr>
      <vt:lpstr>Wat hebben we al?</vt:lpstr>
      <vt:lpstr>Wat hebben we al?</vt:lpstr>
      <vt:lpstr>PowerPoint-presentatie</vt:lpstr>
      <vt:lpstr>Voorbereiding PSU</vt:lpstr>
      <vt:lpstr>Opdracht</vt:lpstr>
      <vt:lpstr>Bijvoorbeeld</vt:lpstr>
      <vt:lpstr>Leerdoelen</vt:lpstr>
      <vt:lpstr>Leerdoelen </vt:lpstr>
      <vt:lpstr>Retrospective</vt:lpstr>
      <vt:lpstr>Retrospective </vt:lpstr>
      <vt:lpstr>Kijk terug op de sprint en bepaal:</vt:lpstr>
      <vt:lpstr>IPV</vt:lpstr>
      <vt:lpstr>IPV</vt:lpstr>
      <vt:lpstr>Doel &amp; resultaat PSU</vt:lpstr>
      <vt:lpstr>Agenda</vt:lpstr>
      <vt:lpstr>Agenda (1)</vt:lpstr>
      <vt:lpstr>Agenda (2)</vt:lpstr>
      <vt:lpstr>Maak afspraken</vt:lpstr>
      <vt:lpstr>Evaluatie lesserie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c:creator>
  <cp:lastModifiedBy>Jacobs Tineke</cp:lastModifiedBy>
  <cp:revision>277</cp:revision>
  <cp:lastPrinted>2015-10-14T06:23:00Z</cp:lastPrinted>
  <dcterms:created xsi:type="dcterms:W3CDTF">2015-09-01T12:06:10Z</dcterms:created>
  <dcterms:modified xsi:type="dcterms:W3CDTF">2016-10-16T11:28:47Z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0x0101009BD31ADD23F4144CB7AC4F90BD2FA58C</vt:lpwstr>
  </property>
</Properties>
</file>