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7" r:id="rId5"/>
    <p:sldId id="258" r:id="rId6"/>
    <p:sldId id="270" r:id="rId7"/>
    <p:sldId id="259" r:id="rId8"/>
    <p:sldId id="260" r:id="rId9"/>
    <p:sldId id="268" r:id="rId10"/>
    <p:sldId id="261" r:id="rId11"/>
    <p:sldId id="262" r:id="rId12"/>
    <p:sldId id="263" r:id="rId13"/>
    <p:sldId id="273" r:id="rId14"/>
    <p:sldId id="274" r:id="rId15"/>
    <p:sldId id="264" r:id="rId16"/>
    <p:sldId id="271" r:id="rId17"/>
    <p:sldId id="272" r:id="rId18"/>
    <p:sldId id="265" r:id="rId19"/>
    <p:sldId id="269" r:id="rId20"/>
    <p:sldId id="267" r:id="rId2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8657"/>
    <a:srgbClr val="A9976A"/>
    <a:srgbClr val="837752"/>
    <a:srgbClr val="AC9660"/>
    <a:srgbClr val="FFE411"/>
    <a:srgbClr val="FFFFFF"/>
    <a:srgbClr val="FED91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5" autoAdjust="0"/>
    <p:restoredTop sz="79929" autoAdjust="0"/>
  </p:normalViewPr>
  <p:slideViewPr>
    <p:cSldViewPr snapToGrid="0" snapToObjects="1">
      <p:cViewPr varScale="1">
        <p:scale>
          <a:sx n="59" d="100"/>
          <a:sy n="59" d="100"/>
        </p:scale>
        <p:origin x="1716" y="78"/>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ED7098F-87C7-3046-B8E1-0317C0D8D9C4}" type="datetimeFigureOut">
              <a:rPr lang="en-US" smtClean="0"/>
              <a:pPr/>
              <a:t>10/16/2016</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83074A2-D88D-8F43-B619-246CA3905610}" type="datetimeFigureOut">
              <a:rPr lang="en-US" smtClean="0"/>
              <a:pPr/>
              <a:t>10/16/2016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nl-NL" smtClean="0"/>
              <a:t>Click to edit Master text styles</a:t>
            </a:r>
          </a:p>
          <a:p>
            <a:pPr lvl="1"/>
            <a:r>
              <a:rPr lang="nl-NL" smtClean="0"/>
              <a:t>Second level</a:t>
            </a:r>
          </a:p>
          <a:p>
            <a:pPr lvl="2"/>
            <a:r>
              <a:rPr lang="nl-NL" smtClean="0"/>
              <a:t>Third level</a:t>
            </a:r>
          </a:p>
          <a:p>
            <a:pPr lvl="3"/>
            <a:r>
              <a:rPr lang="nl-NL" smtClean="0"/>
              <a:t>Fourth level</a:t>
            </a:r>
          </a:p>
          <a:p>
            <a:pPr lvl="4"/>
            <a:r>
              <a:rPr lang="nl-NL"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5</a:t>
            </a:fld>
            <a:endParaRPr lang="nl-NL"/>
          </a:p>
        </p:txBody>
      </p:sp>
    </p:spTree>
    <p:extLst>
      <p:ext uri="{BB962C8B-B14F-4D97-AF65-F5344CB8AC3E}">
        <p14:creationId xmlns:p14="http://schemas.microsoft.com/office/powerpoint/2010/main" val="81888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6</a:t>
            </a:fld>
            <a:endParaRPr lang="nl-NL"/>
          </a:p>
        </p:txBody>
      </p:sp>
    </p:spTree>
    <p:extLst>
      <p:ext uri="{BB962C8B-B14F-4D97-AF65-F5344CB8AC3E}">
        <p14:creationId xmlns:p14="http://schemas.microsoft.com/office/powerpoint/2010/main" val="81888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7</a:t>
            </a:fld>
            <a:endParaRPr lang="nl-NL"/>
          </a:p>
        </p:txBody>
      </p:sp>
    </p:spTree>
    <p:extLst>
      <p:ext uri="{BB962C8B-B14F-4D97-AF65-F5344CB8AC3E}">
        <p14:creationId xmlns:p14="http://schemas.microsoft.com/office/powerpoint/2010/main" val="262783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buFontTx/>
              <a:buChar char="-"/>
            </a:pPr>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8</a:t>
            </a:fld>
            <a:endParaRPr lang="nl-NL"/>
          </a:p>
        </p:txBody>
      </p:sp>
    </p:spTree>
    <p:extLst>
      <p:ext uri="{BB962C8B-B14F-4D97-AF65-F5344CB8AC3E}">
        <p14:creationId xmlns:p14="http://schemas.microsoft.com/office/powerpoint/2010/main" val="262353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a:buFontTx/>
              <a:buChar char="-"/>
            </a:pPr>
            <a:r>
              <a:rPr lang="nl-NL" noProof="0" dirty="0" smtClean="0"/>
              <a:t>Door na te denken</a:t>
            </a:r>
            <a:r>
              <a:rPr lang="nl-NL" baseline="0" noProof="0" dirty="0" smtClean="0"/>
              <a:t> over de risico’s kun je een aantal direct al verkleinen zonder dat het veel extra kosten of moeite kost</a:t>
            </a:r>
          </a:p>
          <a:p>
            <a:pPr>
              <a:buFontTx/>
              <a:buChar char="-"/>
            </a:pPr>
            <a:r>
              <a:rPr lang="nl-NL" baseline="0" noProof="0" dirty="0" smtClean="0"/>
              <a:t>De vraag is altijd: wil je vooraf kosten maken door preventieve maatregelen te nemen, of laat je het er op aankomen en neem je de correctieve kosten voor lief. </a:t>
            </a:r>
            <a:r>
              <a:rPr lang="nl-NL" baseline="0" noProof="0" dirty="0" err="1" smtClean="0"/>
              <a:t>Bijv</a:t>
            </a:r>
            <a:r>
              <a:rPr lang="nl-NL" baseline="0" noProof="0" dirty="0" smtClean="0"/>
              <a:t>: gaan we al tenten klaarzetten voor het geval dat, of zoeken we dekking als het gaat regenen? Als je tenten regelt kun je ook correctief zijn door ze op te zetten, regel je ze niet: dan zal het feest letterlijk in het water kunnen vallen, er is dan niets meer te corrigeren</a:t>
            </a:r>
          </a:p>
          <a:p>
            <a:pPr>
              <a:buFontTx/>
              <a:buChar char="-"/>
            </a:pPr>
            <a:endParaRPr lang="nl-NL" baseline="0" noProof="0" dirty="0" smtClean="0"/>
          </a:p>
          <a:p>
            <a:pPr>
              <a:buFontTx/>
              <a:buChar char="-"/>
            </a:pPr>
            <a:r>
              <a:rPr lang="nl-NL" baseline="0" noProof="0" dirty="0" smtClean="0"/>
              <a:t>RW: </a:t>
            </a:r>
            <a:r>
              <a:rPr lang="nl-NL" sz="1200" b="0" i="0" kern="1200" dirty="0" smtClean="0">
                <a:solidFill>
                  <a:schemeClr val="tx1"/>
                </a:solidFill>
                <a:effectLst/>
                <a:latin typeface="+mn-lt"/>
                <a:ea typeface="+mn-ea"/>
                <a:cs typeface="+mn-cs"/>
              </a:rPr>
              <a:t>Een party </a:t>
            </a:r>
            <a:r>
              <a:rPr lang="nl-NL" sz="1200" b="0" i="0" kern="1200" dirty="0" err="1" smtClean="0">
                <a:solidFill>
                  <a:schemeClr val="tx1"/>
                </a:solidFill>
                <a:effectLst/>
                <a:latin typeface="+mn-lt"/>
                <a:ea typeface="+mn-ea"/>
                <a:cs typeface="+mn-cs"/>
              </a:rPr>
              <a:t>crasher</a:t>
            </a:r>
            <a:r>
              <a:rPr lang="nl-NL" sz="1200" b="0" i="0" kern="1200" dirty="0" smtClean="0">
                <a:solidFill>
                  <a:schemeClr val="tx1"/>
                </a:solidFill>
                <a:effectLst/>
                <a:latin typeface="+mn-lt"/>
                <a:ea typeface="+mn-ea"/>
                <a:cs typeface="+mn-cs"/>
              </a:rPr>
              <a:t> is iemand die onuitgenodigd op een feestje komt  </a:t>
            </a:r>
            <a:r>
              <a:rPr lang="nl-NL" sz="1200" b="0" i="0" kern="1200" dirty="0" smtClean="0">
                <a:solidFill>
                  <a:schemeClr val="tx1"/>
                </a:solidFill>
                <a:effectLst/>
                <a:latin typeface="+mn-lt"/>
                <a:ea typeface="+mn-ea"/>
                <a:cs typeface="+mn-cs"/>
                <a:sym typeface="Wingdings" panose="05000000000000000000" pitchFamily="2" charset="2"/>
              </a:rPr>
              <a:t></a:t>
            </a:r>
            <a:endParaRPr lang="nl-NL" noProof="0"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9</a:t>
            </a:fld>
            <a:endParaRPr lang="nl-NL"/>
          </a:p>
        </p:txBody>
      </p:sp>
    </p:spTree>
    <p:extLst>
      <p:ext uri="{BB962C8B-B14F-4D97-AF65-F5344CB8AC3E}">
        <p14:creationId xmlns:p14="http://schemas.microsoft.com/office/powerpoint/2010/main" val="103467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457200" indent="-457200">
              <a:buFont typeface="+mj-lt"/>
              <a:buAutoNum type="arabicPeriod"/>
            </a:pPr>
            <a:r>
              <a:rPr lang="nl-NL" dirty="0" smtClean="0"/>
              <a:t>Weinig kennis: in </a:t>
            </a:r>
            <a:r>
              <a:rPr lang="nl-NL" dirty="0" err="1" smtClean="0"/>
              <a:t>Hfdst</a:t>
            </a:r>
            <a:r>
              <a:rPr lang="nl-NL" dirty="0" smtClean="0"/>
              <a:t>. planning eerst onderzoek opnemen.  Bij OSM ben je goed voorbereid in je course</a:t>
            </a:r>
            <a:r>
              <a:rPr lang="nl-NL" baseline="0" dirty="0" smtClean="0"/>
              <a:t> ! Ook projectmethode: RUP onderzoek je eerst de zaken met hoogste risico’s,  in SCRUM ga je om met onduidelijkheden</a:t>
            </a:r>
            <a:endParaRPr lang="nl-NL" dirty="0" smtClean="0"/>
          </a:p>
          <a:p>
            <a:pPr marL="457200" indent="-457200">
              <a:buFont typeface="+mj-lt"/>
              <a:buAutoNum type="arabicPeriod"/>
            </a:pPr>
            <a:r>
              <a:rPr lang="nl-NL" dirty="0" smtClean="0"/>
              <a:t>Beschikbaarheid opdrachtgever </a:t>
            </a:r>
            <a:r>
              <a:rPr lang="nl-NL" dirty="0" err="1" smtClean="0"/>
              <a:t>ed</a:t>
            </a:r>
            <a:r>
              <a:rPr lang="nl-NL" dirty="0" smtClean="0"/>
              <a:t>: in </a:t>
            </a:r>
            <a:r>
              <a:rPr lang="nl-NL" dirty="0" err="1" smtClean="0"/>
              <a:t>Hfdst</a:t>
            </a:r>
            <a:r>
              <a:rPr lang="nl-NL" dirty="0" smtClean="0"/>
              <a:t>. randvoorwaarde opnemen en in organisatie de gemaakte afspraken opnemen.</a:t>
            </a:r>
            <a:r>
              <a:rPr lang="nl-NL" baseline="0" dirty="0" smtClean="0"/>
              <a:t> Overigens: </a:t>
            </a:r>
            <a:r>
              <a:rPr lang="nl-NL" sz="1200" b="0" i="0" kern="1200" dirty="0" smtClean="0">
                <a:solidFill>
                  <a:schemeClr val="tx1"/>
                </a:solidFill>
                <a:effectLst/>
                <a:latin typeface="+mn-lt"/>
                <a:ea typeface="+mn-ea"/>
                <a:cs typeface="+mn-cs"/>
              </a:rPr>
              <a:t>waarom zou een</a:t>
            </a:r>
            <a:r>
              <a:rPr lang="nl-NL" dirty="0" smtClean="0"/>
              <a:t/>
            </a:r>
            <a:br>
              <a:rPr lang="nl-NL" dirty="0" smtClean="0"/>
            </a:br>
            <a:r>
              <a:rPr lang="nl-NL" sz="1200" b="0" i="0" kern="1200" dirty="0" smtClean="0">
                <a:solidFill>
                  <a:schemeClr val="tx1"/>
                </a:solidFill>
                <a:effectLst/>
                <a:latin typeface="+mn-lt"/>
                <a:ea typeface="+mn-ea"/>
                <a:cs typeface="+mn-cs"/>
              </a:rPr>
              <a:t>opdrachtgever veel tijd, geld en moeite investeren in iets wat hij</a:t>
            </a:r>
            <a:r>
              <a:rPr lang="nl-NL" dirty="0" smtClean="0"/>
              <a:t/>
            </a:r>
            <a:br>
              <a:rPr lang="nl-NL" dirty="0" smtClean="0"/>
            </a:br>
            <a:r>
              <a:rPr lang="nl-NL" sz="1200" b="0" i="0" kern="1200" dirty="0" smtClean="0">
                <a:solidFill>
                  <a:schemeClr val="tx1"/>
                </a:solidFill>
                <a:effectLst/>
                <a:latin typeface="+mn-lt"/>
                <a:ea typeface="+mn-ea"/>
                <a:cs typeface="+mn-cs"/>
              </a:rPr>
              <a:t>eigenlijk niet wil?</a:t>
            </a:r>
            <a:endParaRPr lang="nl-NL" dirty="0" smtClean="0"/>
          </a:p>
          <a:p>
            <a:pPr marL="457200" indent="-457200">
              <a:buFont typeface="+mj-lt"/>
              <a:buAutoNum type="arabicPeriod"/>
            </a:pPr>
            <a:r>
              <a:rPr lang="nl-NL" dirty="0" smtClean="0"/>
              <a:t>Uitval / te laat komende projectleden: plan reserve tijd,</a:t>
            </a:r>
            <a:r>
              <a:rPr lang="nl-NL" baseline="0" dirty="0" smtClean="0"/>
              <a:t>  maak afspraken, spreek elkaar aan. Ziekte is een gegeven (3% of onderzoek via CBS)</a:t>
            </a:r>
            <a:endParaRPr lang="nl-NL" dirty="0" smtClean="0"/>
          </a:p>
          <a:p>
            <a:pPr marL="457200" indent="-457200">
              <a:buFont typeface="+mj-lt"/>
              <a:buAutoNum type="arabicPeriod"/>
            </a:pPr>
            <a:r>
              <a:rPr lang="nl-NL" dirty="0" smtClean="0"/>
              <a:t>Laptop kapot/geen </a:t>
            </a:r>
            <a:r>
              <a:rPr lang="nl-NL" dirty="0" err="1" smtClean="0"/>
              <a:t>backup</a:t>
            </a:r>
            <a:r>
              <a:rPr lang="nl-NL" dirty="0" smtClean="0"/>
              <a:t>: afspraken (</a:t>
            </a:r>
            <a:r>
              <a:rPr lang="nl-NL" dirty="0" err="1" smtClean="0"/>
              <a:t>backup</a:t>
            </a:r>
            <a:r>
              <a:rPr lang="nl-NL" dirty="0" smtClean="0"/>
              <a:t>),  koop/leen</a:t>
            </a:r>
            <a:r>
              <a:rPr lang="nl-NL" baseline="0" dirty="0" smtClean="0"/>
              <a:t> nieuwe PC</a:t>
            </a:r>
          </a:p>
          <a:p>
            <a:pPr marL="457200" indent="-457200">
              <a:buFont typeface="+mj-lt"/>
              <a:buAutoNum type="arabicPeriod"/>
            </a:pPr>
            <a:r>
              <a:rPr lang="nl-NL" baseline="0" dirty="0" smtClean="0"/>
              <a:t>Trein te laat:  is dat </a:t>
            </a:r>
            <a:r>
              <a:rPr lang="nl-NL" baseline="0" dirty="0" err="1" smtClean="0"/>
              <a:t>uberhaupt</a:t>
            </a:r>
            <a:r>
              <a:rPr lang="nl-NL" baseline="0" dirty="0" smtClean="0"/>
              <a:t> een probleem op een project van 5 man 40 uur 8 weken ?</a:t>
            </a:r>
            <a:endParaRPr lang="nl-NL" dirty="0" smtClean="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12</a:t>
            </a:fld>
            <a:endParaRPr lang="en-US"/>
          </a:p>
        </p:txBody>
      </p:sp>
    </p:spTree>
    <p:extLst>
      <p:ext uri="{BB962C8B-B14F-4D97-AF65-F5344CB8AC3E}">
        <p14:creationId xmlns:p14="http://schemas.microsoft.com/office/powerpoint/2010/main" val="1259662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0" i="0" kern="1200" dirty="0" smtClean="0">
                <a:solidFill>
                  <a:schemeClr val="tx1"/>
                </a:solidFill>
                <a:effectLst/>
                <a:latin typeface="+mn-lt"/>
                <a:ea typeface="+mn-ea"/>
                <a:cs typeface="+mn-cs"/>
              </a:rPr>
              <a:t>Het naar voren trekken van risico's is juist één van de kenmerken van RUP. Dus: als je denkt dat je een risico loopt: dát eerst uitzoeken, en dus eerst opnemen in je planning.</a:t>
            </a:r>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13</a:t>
            </a:fld>
            <a:endParaRPr lang="en-US"/>
          </a:p>
        </p:txBody>
      </p:sp>
    </p:spTree>
    <p:extLst>
      <p:ext uri="{BB962C8B-B14F-4D97-AF65-F5344CB8AC3E}">
        <p14:creationId xmlns:p14="http://schemas.microsoft.com/office/powerpoint/2010/main" val="569750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457200" indent="-457200">
              <a:buFont typeface="+mj-lt"/>
              <a:buAutoNum type="arabicPeriod"/>
            </a:pPr>
            <a:endParaRPr lang="nl-NL" dirty="0" smtClean="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14</a:t>
            </a:fld>
            <a:endParaRPr lang="en-US"/>
          </a:p>
        </p:txBody>
      </p:sp>
    </p:spTree>
    <p:extLst>
      <p:ext uri="{BB962C8B-B14F-4D97-AF65-F5344CB8AC3E}">
        <p14:creationId xmlns:p14="http://schemas.microsoft.com/office/powerpoint/2010/main" val="277440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noProof="0" dirty="0" smtClean="0"/>
              <a:t>Let op: dit is een verdieping voor de </a:t>
            </a:r>
            <a:r>
              <a:rPr lang="nl-NL" noProof="0" dirty="0" err="1" smtClean="0"/>
              <a:t>softwaredeveloppers</a:t>
            </a:r>
            <a:r>
              <a:rPr lang="nl-NL" noProof="0" dirty="0" smtClean="0"/>
              <a:t> (I/TI), dit kan nog weer iets meer en specifiekere</a:t>
            </a:r>
            <a:r>
              <a:rPr lang="nl-NL" baseline="0" noProof="0" dirty="0" smtClean="0"/>
              <a:t> invulling geven aan de risico’s die zij formuleren</a:t>
            </a:r>
            <a:endParaRPr lang="nl-NL" noProof="0"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15</a:t>
            </a:fld>
            <a:endParaRPr lang="nl-NL"/>
          </a:p>
        </p:txBody>
      </p:sp>
    </p:spTree>
    <p:extLst>
      <p:ext uri="{BB962C8B-B14F-4D97-AF65-F5344CB8AC3E}">
        <p14:creationId xmlns:p14="http://schemas.microsoft.com/office/powerpoint/2010/main" val="310568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450405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endParaRPr lang="nl-NL"/>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fld id="{11DD61F2-1B46-4395-9E9C-1ED1DF9C4869}" type="slidenum">
              <a:rPr lang="nl-NL" smtClean="0"/>
              <a:pPr/>
              <a:t>‹nr.›</a:t>
            </a:fld>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29205210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smtClean="0"/>
              <a:t>Click </a:t>
            </a:r>
            <a:r>
              <a:rPr lang="nl-NL" dirty="0" err="1" smtClean="0"/>
              <a:t>to</a:t>
            </a:r>
            <a:r>
              <a:rPr lang="nl-NL" dirty="0" smtClean="0"/>
              <a:t> </a:t>
            </a:r>
            <a:r>
              <a:rPr lang="nl-NL" dirty="0" err="1" smtClean="0"/>
              <a:t>edit</a:t>
            </a:r>
            <a:r>
              <a:rPr lang="nl-NL" dirty="0" smtClean="0"/>
              <a:t> Master </a:t>
            </a:r>
            <a:r>
              <a:rPr lang="nl-NL" dirty="0" err="1" smtClean="0"/>
              <a:t>text</a:t>
            </a:r>
            <a:r>
              <a:rPr lang="nl-NL" dirty="0" smtClean="0"/>
              <a:t> </a:t>
            </a:r>
            <a:r>
              <a:rPr lang="nl-NL" dirty="0" err="1" smtClean="0"/>
              <a:t>styles</a:t>
            </a:r>
            <a:endParaRPr lang="nl-NL" dirty="0" smtClean="0"/>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en-US" dirty="0"/>
          </a:p>
        </p:txBody>
      </p:sp>
      <p:pic>
        <p:nvPicPr>
          <p:cNvPr id="18" name="Afbeelding 17" descr="logooo.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hoek 35"/>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smtClean="0"/>
              <a:t>Plan van Aanpak</a:t>
            </a:r>
            <a:br>
              <a:rPr lang="nl-NL" dirty="0" smtClean="0"/>
            </a:br>
            <a:r>
              <a:rPr lang="nl-NL" dirty="0" smtClean="0"/>
              <a:t>Risico’s</a:t>
            </a:r>
            <a:endParaRPr lang="nl-NL"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smtClean="0"/>
              <a:t>docent</a:t>
            </a:r>
            <a:endParaRPr lang="nl-NL" dirty="0"/>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Tree>
    <p:extLst>
      <p:ext uri="{BB962C8B-B14F-4D97-AF65-F5344CB8AC3E}">
        <p14:creationId xmlns:p14="http://schemas.microsoft.com/office/powerpoint/2010/main" val="2148713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 </a:t>
            </a:r>
            <a:r>
              <a:rPr lang="en-US" dirty="0" err="1" smtClean="0"/>
              <a:t>PvA</a:t>
            </a:r>
            <a:r>
              <a:rPr lang="en-US" dirty="0" smtClean="0"/>
              <a:t> </a:t>
            </a:r>
            <a:r>
              <a:rPr lang="en-US" dirty="0" err="1" smtClean="0"/>
              <a:t>genoemde</a:t>
            </a:r>
            <a:r>
              <a:rPr lang="en-US" dirty="0" smtClean="0"/>
              <a:t> </a:t>
            </a:r>
            <a:r>
              <a:rPr lang="en-US" dirty="0" err="1" smtClean="0"/>
              <a:t>risico’s</a:t>
            </a:r>
            <a:endParaRPr lang="en-US" dirty="0"/>
          </a:p>
        </p:txBody>
      </p:sp>
      <p:sp>
        <p:nvSpPr>
          <p:cNvPr id="3" name="Tijdelijke aanduiding voor inhoud 2"/>
          <p:cNvSpPr>
            <a:spLocks noGrp="1"/>
          </p:cNvSpPr>
          <p:nvPr>
            <p:ph idx="13"/>
          </p:nvPr>
        </p:nvSpPr>
        <p:spPr>
          <a:xfrm>
            <a:off x="2766703" y="2384424"/>
            <a:ext cx="6102660" cy="4597143"/>
          </a:xfrm>
        </p:spPr>
        <p:txBody>
          <a:bodyPr>
            <a:normAutofit/>
          </a:bodyPr>
          <a:lstStyle/>
          <a:p>
            <a:r>
              <a:rPr lang="en-US" dirty="0" err="1" smtClean="0"/>
              <a:t>zie</a:t>
            </a:r>
            <a:r>
              <a:rPr lang="en-US" dirty="0" smtClean="0"/>
              <a:t> </a:t>
            </a:r>
            <a:r>
              <a:rPr lang="en-US" dirty="0" err="1" smtClean="0"/>
              <a:t>uitgedeelde</a:t>
            </a:r>
            <a:r>
              <a:rPr lang="en-US" dirty="0" smtClean="0"/>
              <a:t> </a:t>
            </a:r>
            <a:r>
              <a:rPr lang="en-US" dirty="0" err="1" smtClean="0"/>
              <a:t>voorbeelden</a:t>
            </a:r>
            <a:endParaRPr lang="en-US" dirty="0" smtClean="0"/>
          </a:p>
          <a:p>
            <a:endParaRPr lang="en-US" dirty="0" smtClean="0"/>
          </a:p>
          <a:p>
            <a:pPr marL="342900" indent="-342900">
              <a:buFont typeface="Arial" panose="020B0604020202020204" pitchFamily="34" charset="0"/>
              <a:buChar char="•"/>
            </a:pPr>
            <a:r>
              <a:rPr lang="en-US" dirty="0" err="1" smtClean="0"/>
              <a:t>Bespreek</a:t>
            </a:r>
            <a:r>
              <a:rPr lang="en-US" dirty="0" smtClean="0"/>
              <a:t> de </a:t>
            </a:r>
            <a:r>
              <a:rPr lang="en-US" dirty="0" err="1" smtClean="0"/>
              <a:t>voorbeelden</a:t>
            </a:r>
            <a:r>
              <a:rPr lang="en-US" dirty="0" smtClean="0"/>
              <a:t> in 2-tallen</a:t>
            </a:r>
          </a:p>
          <a:p>
            <a:pPr marL="342900" indent="-342900">
              <a:buFont typeface="Arial" panose="020B0604020202020204" pitchFamily="34" charset="0"/>
              <a:buChar char="•"/>
            </a:pPr>
            <a:r>
              <a:rPr lang="en-US" dirty="0" err="1" smtClean="0"/>
              <a:t>Zijn</a:t>
            </a:r>
            <a:r>
              <a:rPr lang="en-US" dirty="0" smtClean="0"/>
              <a:t> </a:t>
            </a:r>
            <a:r>
              <a:rPr lang="en-US" dirty="0" err="1" smtClean="0"/>
              <a:t>dit</a:t>
            </a:r>
            <a:r>
              <a:rPr lang="en-US" dirty="0" smtClean="0"/>
              <a:t> </a:t>
            </a:r>
            <a:r>
              <a:rPr lang="en-US" dirty="0" err="1" smtClean="0"/>
              <a:t>goede</a:t>
            </a:r>
            <a:r>
              <a:rPr lang="en-US" dirty="0" smtClean="0"/>
              <a:t> </a:t>
            </a:r>
            <a:r>
              <a:rPr lang="en-US" dirty="0" err="1" smtClean="0"/>
              <a:t>risico’s</a:t>
            </a:r>
            <a:r>
              <a:rPr lang="en-US" dirty="0" smtClean="0"/>
              <a:t> </a:t>
            </a:r>
            <a:r>
              <a:rPr lang="en-US" dirty="0" err="1" smtClean="0"/>
              <a:t>voor</a:t>
            </a:r>
            <a:r>
              <a:rPr lang="en-US" dirty="0" smtClean="0"/>
              <a:t> </a:t>
            </a:r>
            <a:r>
              <a:rPr lang="en-US" dirty="0" err="1" smtClean="0"/>
              <a:t>een</a:t>
            </a:r>
            <a:r>
              <a:rPr lang="en-US" dirty="0" smtClean="0"/>
              <a:t> </a:t>
            </a:r>
            <a:r>
              <a:rPr lang="en-US" dirty="0" err="1" smtClean="0"/>
              <a:t>PvA</a:t>
            </a:r>
            <a:r>
              <a:rPr lang="en-US" dirty="0" smtClean="0"/>
              <a:t> ?</a:t>
            </a:r>
          </a:p>
          <a:p>
            <a:pPr marL="342900" indent="-342900">
              <a:buFont typeface="Arial" panose="020B0604020202020204" pitchFamily="34" charset="0"/>
              <a:buChar char="•"/>
            </a:pPr>
            <a:r>
              <a:rPr lang="en-US" dirty="0" err="1" smtClean="0"/>
              <a:t>Waarom</a:t>
            </a:r>
            <a:r>
              <a:rPr lang="en-US" dirty="0" smtClean="0"/>
              <a:t> </a:t>
            </a:r>
            <a:r>
              <a:rPr lang="en-US" dirty="0" err="1" smtClean="0"/>
              <a:t>wel</a:t>
            </a:r>
            <a:r>
              <a:rPr lang="en-US" dirty="0" smtClean="0"/>
              <a:t>/</a:t>
            </a:r>
            <a:r>
              <a:rPr lang="en-US" dirty="0" err="1" smtClean="0"/>
              <a:t>niet</a:t>
            </a:r>
            <a:r>
              <a:rPr lang="en-US" dirty="0" smtClean="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B</a:t>
            </a:r>
            <a:r>
              <a:rPr lang="en-US" dirty="0" err="1" smtClean="0"/>
              <a:t>edenk</a:t>
            </a:r>
            <a:r>
              <a:rPr lang="en-US" dirty="0" smtClean="0"/>
              <a:t> </a:t>
            </a:r>
            <a:r>
              <a:rPr lang="en-US" dirty="0" err="1" smtClean="0"/>
              <a:t>zelf</a:t>
            </a:r>
            <a:r>
              <a:rPr lang="en-US" dirty="0" smtClean="0"/>
              <a:t> 2 </a:t>
            </a:r>
            <a:r>
              <a:rPr lang="en-US" dirty="0" err="1" smtClean="0"/>
              <a:t>goede</a:t>
            </a:r>
            <a:r>
              <a:rPr lang="en-US" dirty="0" smtClean="0"/>
              <a:t> </a:t>
            </a:r>
            <a:r>
              <a:rPr lang="en-US" dirty="0" err="1" smtClean="0"/>
              <a:t>risico’s</a:t>
            </a:r>
            <a:r>
              <a:rPr lang="en-US" dirty="0" smtClean="0"/>
              <a:t> </a:t>
            </a:r>
            <a:r>
              <a:rPr lang="en-US" dirty="0" err="1" smtClean="0"/>
              <a:t>voor</a:t>
            </a:r>
            <a:r>
              <a:rPr lang="en-US" dirty="0" smtClean="0"/>
              <a:t> casus </a:t>
            </a:r>
            <a:r>
              <a:rPr lang="en-US" dirty="0" err="1" smtClean="0"/>
              <a:t>autodelen</a:t>
            </a:r>
            <a:endParaRPr lang="en-US" dirty="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59855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 </a:t>
            </a:r>
            <a:r>
              <a:rPr lang="en-US" dirty="0" err="1" smtClean="0"/>
              <a:t>PvA</a:t>
            </a:r>
            <a:r>
              <a:rPr lang="en-US" dirty="0" smtClean="0"/>
              <a:t> </a:t>
            </a:r>
            <a:r>
              <a:rPr lang="en-US" dirty="0" err="1" smtClean="0"/>
              <a:t>genoemde</a:t>
            </a:r>
            <a:r>
              <a:rPr lang="en-US" dirty="0" smtClean="0"/>
              <a:t> </a:t>
            </a:r>
            <a:r>
              <a:rPr lang="en-US" dirty="0" err="1" smtClean="0"/>
              <a:t>risico’s</a:t>
            </a:r>
            <a:r>
              <a:rPr lang="en-US" dirty="0" smtClean="0"/>
              <a:t>, </a:t>
            </a:r>
            <a:r>
              <a:rPr lang="en-US" dirty="0" err="1" smtClean="0"/>
              <a:t>bijvoorbeeld</a:t>
            </a:r>
            <a:endParaRPr lang="en-US" dirty="0"/>
          </a:p>
        </p:txBody>
      </p:sp>
      <p:sp>
        <p:nvSpPr>
          <p:cNvPr id="3" name="Tijdelijke aanduiding voor inhoud 2"/>
          <p:cNvSpPr>
            <a:spLocks noGrp="1"/>
          </p:cNvSpPr>
          <p:nvPr>
            <p:ph idx="13"/>
          </p:nvPr>
        </p:nvSpPr>
        <p:spPr>
          <a:xfrm>
            <a:off x="2766703" y="2384424"/>
            <a:ext cx="6102660" cy="4597143"/>
          </a:xfrm>
        </p:spPr>
        <p:txBody>
          <a:bodyPr>
            <a:normAutofit/>
          </a:bodyPr>
          <a:lstStyle/>
          <a:p>
            <a:r>
              <a:rPr lang="en-US" dirty="0" err="1" smtClean="0"/>
              <a:t>zie</a:t>
            </a:r>
            <a:r>
              <a:rPr lang="en-US" dirty="0" smtClean="0"/>
              <a:t> </a:t>
            </a:r>
            <a:r>
              <a:rPr lang="en-US" dirty="0" err="1" smtClean="0"/>
              <a:t>uitgedeelde</a:t>
            </a:r>
            <a:r>
              <a:rPr lang="en-US" dirty="0" smtClean="0"/>
              <a:t> </a:t>
            </a:r>
            <a:r>
              <a:rPr lang="en-US" dirty="0" err="1" smtClean="0"/>
              <a:t>voorbeelden</a:t>
            </a:r>
            <a:endParaRPr lang="en-US" dirty="0" smtClean="0"/>
          </a:p>
          <a:p>
            <a:endParaRPr lang="en-US" dirty="0" smtClean="0"/>
          </a:p>
          <a:p>
            <a:endParaRPr lang="en-US" dirty="0"/>
          </a:p>
          <a:p>
            <a:pPr marL="342900" indent="-342900">
              <a:buFont typeface="Arial" panose="020B0604020202020204" pitchFamily="34" charset="0"/>
              <a:buChar char="•"/>
            </a:pPr>
            <a:r>
              <a:rPr lang="en-US" dirty="0" err="1" smtClean="0"/>
              <a:t>Nogmaals</a:t>
            </a:r>
            <a:r>
              <a:rPr lang="en-US" dirty="0" smtClean="0"/>
              <a:t>:  </a:t>
            </a:r>
            <a:r>
              <a:rPr lang="en-US" dirty="0" err="1" smtClean="0"/>
              <a:t>alles</a:t>
            </a:r>
            <a:r>
              <a:rPr lang="en-US" dirty="0" smtClean="0"/>
              <a:t> </a:t>
            </a:r>
            <a:r>
              <a:rPr lang="en-US" dirty="0" err="1" smtClean="0"/>
              <a:t>dat</a:t>
            </a:r>
            <a:r>
              <a:rPr lang="en-US" dirty="0" smtClean="0"/>
              <a:t> je ZELF al </a:t>
            </a:r>
            <a:r>
              <a:rPr lang="en-US" dirty="0" err="1" smtClean="0"/>
              <a:t>kan</a:t>
            </a:r>
            <a:r>
              <a:rPr lang="en-US" dirty="0" smtClean="0"/>
              <a:t> </a:t>
            </a:r>
            <a:r>
              <a:rPr lang="en-US" dirty="0" err="1" smtClean="0"/>
              <a:t>regelen</a:t>
            </a:r>
            <a:r>
              <a:rPr lang="en-US" dirty="0" smtClean="0"/>
              <a:t> in je </a:t>
            </a:r>
            <a:r>
              <a:rPr lang="en-US" dirty="0" err="1" smtClean="0"/>
              <a:t>PvA</a:t>
            </a:r>
            <a:r>
              <a:rPr lang="en-US" dirty="0" smtClean="0"/>
              <a:t> </a:t>
            </a:r>
            <a:r>
              <a:rPr lang="en-US" dirty="0" err="1" smtClean="0"/>
              <a:t>dat</a:t>
            </a:r>
            <a:r>
              <a:rPr lang="en-US" dirty="0" smtClean="0"/>
              <a:t> regel je !</a:t>
            </a:r>
          </a:p>
          <a:p>
            <a:pPr lvl="1"/>
            <a:r>
              <a:rPr lang="en-US" u="sng" dirty="0" err="1" smtClean="0"/>
              <a:t>Ziekte</a:t>
            </a:r>
            <a:r>
              <a:rPr lang="en-US" dirty="0" smtClean="0"/>
              <a:t> (hoe? </a:t>
            </a:r>
            <a:r>
              <a:rPr lang="en-US" dirty="0" err="1" smtClean="0"/>
              <a:t>waar</a:t>
            </a:r>
            <a:r>
              <a:rPr lang="en-US" dirty="0" smtClean="0"/>
              <a:t>?)</a:t>
            </a:r>
          </a:p>
          <a:p>
            <a:pPr lvl="1"/>
            <a:r>
              <a:rPr lang="en-US" u="sng" dirty="0" err="1" smtClean="0"/>
              <a:t>Bestanden</a:t>
            </a:r>
            <a:r>
              <a:rPr lang="en-US" dirty="0" smtClean="0"/>
              <a:t> </a:t>
            </a:r>
            <a:r>
              <a:rPr lang="en-US" dirty="0" err="1" smtClean="0"/>
              <a:t>gaan</a:t>
            </a:r>
            <a:r>
              <a:rPr lang="en-US" dirty="0" smtClean="0"/>
              <a:t> </a:t>
            </a:r>
            <a:r>
              <a:rPr lang="en-US" dirty="0" err="1" smtClean="0"/>
              <a:t>verloren</a:t>
            </a:r>
            <a:r>
              <a:rPr lang="en-US" dirty="0" smtClean="0"/>
              <a:t> (hoe? </a:t>
            </a:r>
            <a:r>
              <a:rPr lang="en-US" dirty="0" err="1" smtClean="0"/>
              <a:t>waar</a:t>
            </a:r>
            <a:r>
              <a:rPr lang="en-US" dirty="0" smtClean="0"/>
              <a:t>?)</a:t>
            </a:r>
          </a:p>
          <a:p>
            <a:pPr lvl="1"/>
            <a:r>
              <a:rPr lang="en-US" u="sng" dirty="0" err="1" smtClean="0"/>
              <a:t>Laptopcrash</a:t>
            </a:r>
            <a:r>
              <a:rPr lang="en-US" dirty="0" smtClean="0"/>
              <a:t> (hoe? </a:t>
            </a:r>
            <a:r>
              <a:rPr lang="en-US" dirty="0" err="1" smtClean="0"/>
              <a:t>waar</a:t>
            </a:r>
            <a:r>
              <a:rPr lang="en-US" dirty="0" smtClean="0"/>
              <a:t>?)</a:t>
            </a:r>
          </a:p>
          <a:p>
            <a:pPr lvl="1"/>
            <a:r>
              <a:rPr lang="en-US" u="sng" dirty="0" err="1" smtClean="0"/>
              <a:t>Geen</a:t>
            </a:r>
            <a:r>
              <a:rPr lang="en-US" u="sng" dirty="0" smtClean="0"/>
              <a:t> </a:t>
            </a:r>
            <a:r>
              <a:rPr lang="en-US" u="sng" dirty="0" err="1" smtClean="0"/>
              <a:t>kennis</a:t>
            </a:r>
            <a:r>
              <a:rPr lang="en-US" u="sng" dirty="0" smtClean="0"/>
              <a:t>/</a:t>
            </a:r>
            <a:r>
              <a:rPr lang="en-US" u="sng" dirty="0" err="1" smtClean="0"/>
              <a:t>ervaring</a:t>
            </a:r>
            <a:r>
              <a:rPr lang="en-US" u="sng" dirty="0" smtClean="0"/>
              <a:t> </a:t>
            </a:r>
            <a:r>
              <a:rPr lang="en-US" dirty="0" smtClean="0"/>
              <a:t>(hoe? </a:t>
            </a:r>
            <a:r>
              <a:rPr lang="en-US" dirty="0" err="1" smtClean="0"/>
              <a:t>waar</a:t>
            </a:r>
            <a:r>
              <a:rPr lang="en-US" dirty="0" smtClean="0"/>
              <a:t>?)</a:t>
            </a:r>
          </a:p>
          <a:p>
            <a:pPr lvl="1"/>
            <a:endParaRPr lang="en-US" dirty="0"/>
          </a:p>
          <a:p>
            <a:pPr marL="342900" indent="-342900">
              <a:buFont typeface="Arial" panose="020B0604020202020204" pitchFamily="34" charset="0"/>
              <a:buChar char="•"/>
            </a:pPr>
            <a:r>
              <a:rPr lang="en-US" dirty="0" err="1" smtClean="0"/>
              <a:t>Risico’s</a:t>
            </a:r>
            <a:r>
              <a:rPr lang="en-US" dirty="0" smtClean="0"/>
              <a:t> die je </a:t>
            </a:r>
            <a:r>
              <a:rPr lang="en-US" dirty="0" err="1" smtClean="0"/>
              <a:t>naar</a:t>
            </a:r>
            <a:r>
              <a:rPr lang="en-US" dirty="0" smtClean="0"/>
              <a:t> </a:t>
            </a:r>
            <a:r>
              <a:rPr lang="en-US" dirty="0" err="1" smtClean="0"/>
              <a:t>voren</a:t>
            </a:r>
            <a:r>
              <a:rPr lang="en-US" dirty="0" smtClean="0"/>
              <a:t> </a:t>
            </a:r>
            <a:r>
              <a:rPr lang="en-US" dirty="0" err="1" smtClean="0"/>
              <a:t>kunt</a:t>
            </a:r>
            <a:r>
              <a:rPr lang="en-US" dirty="0" smtClean="0"/>
              <a:t> </a:t>
            </a:r>
            <a:r>
              <a:rPr lang="en-US" dirty="0" err="1" smtClean="0"/>
              <a:t>trekken</a:t>
            </a:r>
            <a:r>
              <a:rPr lang="en-US" dirty="0" smtClean="0"/>
              <a:t> trek je </a:t>
            </a:r>
            <a:r>
              <a:rPr lang="en-US" dirty="0" err="1" smtClean="0"/>
              <a:t>naar</a:t>
            </a:r>
            <a:r>
              <a:rPr lang="en-US" dirty="0" smtClean="0"/>
              <a:t> </a:t>
            </a:r>
            <a:r>
              <a:rPr lang="en-US" dirty="0" err="1" smtClean="0"/>
              <a:t>voren</a:t>
            </a:r>
            <a:endParaRPr lang="en-US" dirty="0"/>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64676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NIET Reële risico’s</a:t>
            </a:r>
            <a:endParaRPr lang="nl-NL" sz="3200" dirty="0"/>
          </a:p>
        </p:txBody>
      </p:sp>
      <p:sp>
        <p:nvSpPr>
          <p:cNvPr id="3" name="Tijdelijke aanduiding voor inhoud 2"/>
          <p:cNvSpPr>
            <a:spLocks noGrp="1"/>
          </p:cNvSpPr>
          <p:nvPr>
            <p:ph idx="13"/>
          </p:nvPr>
        </p:nvSpPr>
        <p:spPr>
          <a:xfrm>
            <a:off x="2766703" y="2384425"/>
            <a:ext cx="6102660" cy="4473575"/>
          </a:xfrm>
        </p:spPr>
        <p:txBody>
          <a:bodyPr>
            <a:normAutofit fontScale="92500" lnSpcReduction="10000"/>
          </a:bodyPr>
          <a:lstStyle/>
          <a:p>
            <a:r>
              <a:rPr lang="nl-NL" dirty="0" smtClean="0"/>
              <a:t>Zou jij voor interne risico’s willen betalen ?</a:t>
            </a:r>
          </a:p>
          <a:p>
            <a:endParaRPr lang="nl-NL" dirty="0"/>
          </a:p>
          <a:p>
            <a:r>
              <a:rPr lang="nl-NL" dirty="0" smtClean="0"/>
              <a:t>Dus: daarom ‘regel’ je die zoveel mogelijk weg in het </a:t>
            </a:r>
            <a:r>
              <a:rPr lang="nl-NL" dirty="0" err="1" smtClean="0"/>
              <a:t>PvA</a:t>
            </a:r>
            <a:endParaRPr lang="nl-NL" dirty="0" smtClean="0"/>
          </a:p>
          <a:p>
            <a:endParaRPr lang="nl-NL" dirty="0"/>
          </a:p>
          <a:p>
            <a:endParaRPr lang="nl-NL" dirty="0"/>
          </a:p>
          <a:p>
            <a:r>
              <a:rPr lang="nl-NL" dirty="0" smtClean="0"/>
              <a:t>Bijvoorbeeld: waar regel je:</a:t>
            </a:r>
          </a:p>
          <a:p>
            <a:pPr marL="457200" indent="-457200">
              <a:buFont typeface="+mj-lt"/>
              <a:buAutoNum type="arabicPeriod"/>
            </a:pPr>
            <a:r>
              <a:rPr lang="nl-NL" dirty="0" smtClean="0"/>
              <a:t>Weinig kennis/ onbekend domein</a:t>
            </a:r>
          </a:p>
          <a:p>
            <a:pPr marL="457200" indent="-457200">
              <a:buFont typeface="+mj-lt"/>
              <a:buAutoNum type="arabicPeriod"/>
            </a:pPr>
            <a:r>
              <a:rPr lang="nl-NL" dirty="0" smtClean="0"/>
              <a:t>Beschikbaarheid opdrachtgever </a:t>
            </a:r>
            <a:r>
              <a:rPr lang="nl-NL" dirty="0" err="1" smtClean="0"/>
              <a:t>ed</a:t>
            </a:r>
            <a:endParaRPr lang="nl-NL" dirty="0" smtClean="0"/>
          </a:p>
          <a:p>
            <a:pPr marL="457200" indent="-457200">
              <a:buFont typeface="+mj-lt"/>
              <a:buAutoNum type="arabicPeriod"/>
            </a:pPr>
            <a:r>
              <a:rPr lang="nl-NL" dirty="0" smtClean="0"/>
              <a:t>Uitval / te laat komende projectleden</a:t>
            </a:r>
          </a:p>
          <a:p>
            <a:pPr marL="457200" indent="-457200">
              <a:buFont typeface="+mj-lt"/>
              <a:buAutoNum type="arabicPeriod"/>
            </a:pPr>
            <a:r>
              <a:rPr lang="nl-NL" dirty="0" smtClean="0"/>
              <a:t>Je techniek: Laptop kapot / geen </a:t>
            </a:r>
            <a:r>
              <a:rPr lang="nl-NL" dirty="0" err="1" smtClean="0"/>
              <a:t>backup</a:t>
            </a:r>
            <a:endParaRPr lang="nl-NL" dirty="0" smtClean="0"/>
          </a:p>
          <a:p>
            <a:pPr marL="457200" indent="-457200">
              <a:buFont typeface="+mj-lt"/>
              <a:buAutoNum type="arabicPeriod"/>
            </a:pPr>
            <a:r>
              <a:rPr lang="nl-NL" dirty="0" smtClean="0"/>
              <a:t>Trein te laat</a:t>
            </a:r>
          </a:p>
          <a:p>
            <a:pPr marL="457200" indent="-457200">
              <a:buFont typeface="+mj-lt"/>
              <a:buAutoNum type="arabicPeriod"/>
            </a:pPr>
            <a:r>
              <a:rPr lang="nl-NL" dirty="0" smtClean="0"/>
              <a:t>Enz.</a:t>
            </a:r>
          </a:p>
          <a:p>
            <a:endParaRPr lang="nl-NL" dirty="0" smtClean="0"/>
          </a:p>
          <a:p>
            <a:endParaRPr lang="nl-NL" dirty="0" smtClean="0"/>
          </a:p>
          <a:p>
            <a:endParaRPr lang="nl-NL" dirty="0" smtClean="0"/>
          </a:p>
        </p:txBody>
      </p:sp>
      <p:sp>
        <p:nvSpPr>
          <p:cNvPr id="4" name="Tijdelijke aanduiding voor inhoud 3"/>
          <p:cNvSpPr>
            <a:spLocks noGrp="1"/>
          </p:cNvSpPr>
          <p:nvPr>
            <p:ph idx="16"/>
          </p:nvPr>
        </p:nvSpPr>
        <p:spPr/>
        <p:txBody>
          <a:bodyPr>
            <a:normAutofit lnSpcReduction="10000"/>
          </a:bodyPr>
          <a:lstStyle/>
          <a:p>
            <a:r>
              <a:rPr lang="nl-NL" b="1" dirty="0"/>
              <a:t>Daarvoor wil opdrachtgever </a:t>
            </a:r>
            <a:r>
              <a:rPr lang="nl-NL" b="1" dirty="0" smtClean="0"/>
              <a:t>‘NIET betalen</a:t>
            </a:r>
            <a:r>
              <a:rPr lang="nl-NL" b="1" dirty="0"/>
              <a:t>’.</a:t>
            </a:r>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05520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Reële risico’s</a:t>
            </a:r>
            <a:endParaRPr lang="nl-NL" sz="3200" dirty="0"/>
          </a:p>
        </p:txBody>
      </p:sp>
      <p:sp>
        <p:nvSpPr>
          <p:cNvPr id="3" name="Tijdelijke aanduiding voor inhoud 2"/>
          <p:cNvSpPr>
            <a:spLocks noGrp="1"/>
          </p:cNvSpPr>
          <p:nvPr>
            <p:ph idx="13"/>
          </p:nvPr>
        </p:nvSpPr>
        <p:spPr>
          <a:xfrm>
            <a:off x="2766703" y="2384425"/>
            <a:ext cx="6102660" cy="4604204"/>
          </a:xfrm>
        </p:spPr>
        <p:txBody>
          <a:bodyPr>
            <a:normAutofit fontScale="92500" lnSpcReduction="20000"/>
          </a:bodyPr>
          <a:lstStyle/>
          <a:p>
            <a:r>
              <a:rPr lang="nl-NL" dirty="0" smtClean="0"/>
              <a:t>Deze </a:t>
            </a:r>
            <a:r>
              <a:rPr lang="nl-NL" dirty="0"/>
              <a:t>v</a:t>
            </a:r>
            <a:r>
              <a:rPr lang="nl-NL" dirty="0" smtClean="0"/>
              <a:t>ind je in de categorieën:</a:t>
            </a:r>
          </a:p>
          <a:p>
            <a:pPr marL="57150" indent="-342900">
              <a:buFont typeface="Arial" panose="020B0604020202020204" pitchFamily="34" charset="0"/>
              <a:buChar char="•"/>
            </a:pPr>
            <a:r>
              <a:rPr lang="nl-NL" u="sng" dirty="0"/>
              <a:t>A</a:t>
            </a:r>
            <a:r>
              <a:rPr lang="nl-NL" u="sng" dirty="0" smtClean="0"/>
              <a:t>ard</a:t>
            </a:r>
            <a:r>
              <a:rPr lang="nl-NL" dirty="0" smtClean="0"/>
              <a:t> van het project (ICA: vaak technologie)</a:t>
            </a:r>
          </a:p>
          <a:p>
            <a:pPr marL="57150" indent="-342900">
              <a:buFont typeface="Arial" panose="020B0604020202020204" pitchFamily="34" charset="0"/>
              <a:buChar char="•"/>
            </a:pPr>
            <a:r>
              <a:rPr lang="nl-NL" u="sng" dirty="0"/>
              <a:t>P</a:t>
            </a:r>
            <a:r>
              <a:rPr lang="nl-NL" u="sng" dirty="0" smtClean="0"/>
              <a:t>rojectomgeving</a:t>
            </a:r>
            <a:r>
              <a:rPr lang="nl-NL" dirty="0" smtClean="0"/>
              <a:t> (externe risico’s)</a:t>
            </a:r>
          </a:p>
          <a:p>
            <a:pPr marL="342900" indent="-342900">
              <a:buFont typeface="Arial" panose="020B0604020202020204" pitchFamily="34" charset="0"/>
              <a:buChar char="•"/>
            </a:pPr>
            <a:r>
              <a:rPr lang="nl-NL" u="sng" dirty="0"/>
              <a:t>O</a:t>
            </a:r>
            <a:r>
              <a:rPr lang="nl-NL" u="sng" dirty="0" smtClean="0"/>
              <a:t>rganisatie</a:t>
            </a:r>
            <a:r>
              <a:rPr lang="nl-NL" dirty="0" smtClean="0"/>
              <a:t> </a:t>
            </a:r>
            <a:r>
              <a:rPr lang="nl-NL" dirty="0"/>
              <a:t>van het project </a:t>
            </a:r>
            <a:r>
              <a:rPr lang="nl-NL" dirty="0" smtClean="0"/>
              <a:t>(evt. interne risico’s waar je geen invloed op hebt ????)</a:t>
            </a:r>
          </a:p>
          <a:p>
            <a:pPr marL="342900" indent="-342900">
              <a:buFont typeface="Arial" panose="020B0604020202020204" pitchFamily="34" charset="0"/>
              <a:buChar char="•"/>
            </a:pPr>
            <a:r>
              <a:rPr lang="nl-NL" u="sng" dirty="0" smtClean="0"/>
              <a:t>Afhankelijkheden </a:t>
            </a:r>
            <a:r>
              <a:rPr lang="nl-NL" u="sng" dirty="0"/>
              <a:t>van derden</a:t>
            </a:r>
            <a:r>
              <a:rPr lang="nl-NL" dirty="0"/>
              <a:t> waar je geen invloed op </a:t>
            </a:r>
            <a:r>
              <a:rPr lang="nl-NL" dirty="0" smtClean="0"/>
              <a:t>hebt</a:t>
            </a:r>
          </a:p>
          <a:p>
            <a:pPr marL="342900" indent="-342900">
              <a:buFont typeface="Arial" panose="020B0604020202020204" pitchFamily="34" charset="0"/>
              <a:buChar char="•"/>
            </a:pPr>
            <a:r>
              <a:rPr lang="nl-NL" dirty="0" smtClean="0"/>
              <a:t>NB: </a:t>
            </a:r>
            <a:r>
              <a:rPr lang="nl-NL" dirty="0" err="1" smtClean="0"/>
              <a:t>projectspecifiek</a:t>
            </a:r>
            <a:r>
              <a:rPr lang="nl-NL" dirty="0" smtClean="0"/>
              <a:t>, niet algemeen !</a:t>
            </a:r>
          </a:p>
          <a:p>
            <a:endParaRPr lang="nl-NL" dirty="0"/>
          </a:p>
          <a:p>
            <a:r>
              <a:rPr lang="nl-NL" dirty="0" smtClean="0"/>
              <a:t>Bijvoorbeeld:</a:t>
            </a:r>
          </a:p>
          <a:p>
            <a:pPr marL="457200" indent="-457200">
              <a:buFont typeface="+mj-lt"/>
              <a:buAutoNum type="arabicPeriod"/>
            </a:pPr>
            <a:r>
              <a:rPr lang="nl-NL" dirty="0" smtClean="0"/>
              <a:t>Bestellingen niet </a:t>
            </a:r>
            <a:r>
              <a:rPr lang="nl-NL" dirty="0"/>
              <a:t>(op tijd) </a:t>
            </a:r>
            <a:r>
              <a:rPr lang="nl-NL" dirty="0" smtClean="0"/>
              <a:t>geleverd</a:t>
            </a:r>
          </a:p>
          <a:p>
            <a:pPr marL="457200" indent="-457200">
              <a:buFont typeface="+mj-lt"/>
              <a:buAutoNum type="arabicPeriod"/>
            </a:pPr>
            <a:r>
              <a:rPr lang="nl-NL" dirty="0"/>
              <a:t>D</a:t>
            </a:r>
            <a:r>
              <a:rPr lang="nl-NL" dirty="0" smtClean="0"/>
              <a:t>ata </a:t>
            </a:r>
            <a:r>
              <a:rPr lang="nl-NL" dirty="0"/>
              <a:t>die niet (op tijd) </a:t>
            </a:r>
            <a:r>
              <a:rPr lang="nl-NL" dirty="0" smtClean="0"/>
              <a:t>geleverd of corrupt</a:t>
            </a:r>
          </a:p>
          <a:p>
            <a:pPr marL="457200" indent="-457200">
              <a:buFont typeface="+mj-lt"/>
              <a:buAutoNum type="arabicPeriod"/>
            </a:pPr>
            <a:r>
              <a:rPr lang="nl-NL" dirty="0"/>
              <a:t>E</a:t>
            </a:r>
            <a:r>
              <a:rPr lang="nl-NL" dirty="0" smtClean="0"/>
              <a:t>xtern </a:t>
            </a:r>
            <a:r>
              <a:rPr lang="nl-NL" dirty="0"/>
              <a:t>te leveren hardware die niet aan de </a:t>
            </a:r>
            <a:r>
              <a:rPr lang="nl-NL" dirty="0" smtClean="0"/>
              <a:t>specificaties voldoet</a:t>
            </a:r>
          </a:p>
          <a:p>
            <a:pPr marL="457200" indent="-457200">
              <a:buFont typeface="+mj-lt"/>
              <a:buAutoNum type="arabicPeriod"/>
            </a:pPr>
            <a:r>
              <a:rPr lang="nl-NL" dirty="0" smtClean="0"/>
              <a:t>Server bij OG in storing / platform updates</a:t>
            </a:r>
          </a:p>
          <a:p>
            <a:pPr marL="457200" indent="-457200">
              <a:buFont typeface="+mj-lt"/>
              <a:buAutoNum type="arabicPeriod"/>
            </a:pPr>
            <a:r>
              <a:rPr lang="nl-NL" dirty="0" smtClean="0"/>
              <a:t>Enz.</a:t>
            </a:r>
          </a:p>
          <a:p>
            <a:pPr marL="342900" indent="-342900">
              <a:buFont typeface="Arial" panose="020B0604020202020204" pitchFamily="34" charset="0"/>
              <a:buChar char="•"/>
            </a:pPr>
            <a:endParaRPr lang="nl-NL" dirty="0"/>
          </a:p>
          <a:p>
            <a:endParaRPr lang="nl-NL" dirty="0"/>
          </a:p>
          <a:p>
            <a:endParaRPr lang="nl-NL" dirty="0" smtClean="0"/>
          </a:p>
          <a:p>
            <a:endParaRPr lang="nl-NL" dirty="0" smtClean="0"/>
          </a:p>
        </p:txBody>
      </p:sp>
      <p:sp>
        <p:nvSpPr>
          <p:cNvPr id="4" name="Tijdelijke aanduiding voor inhoud 3"/>
          <p:cNvSpPr>
            <a:spLocks noGrp="1"/>
          </p:cNvSpPr>
          <p:nvPr>
            <p:ph idx="16"/>
          </p:nvPr>
        </p:nvSpPr>
        <p:spPr/>
        <p:txBody>
          <a:bodyPr>
            <a:normAutofit lnSpcReduction="10000"/>
          </a:bodyPr>
          <a:lstStyle/>
          <a:p>
            <a:r>
              <a:rPr lang="nl-NL" b="1" dirty="0"/>
              <a:t>Daarvoor wil opdrachtgever ‘betalen’.</a:t>
            </a:r>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250663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Risico’s</a:t>
            </a:r>
            <a:endParaRPr lang="nl-NL" sz="3200" dirty="0"/>
          </a:p>
        </p:txBody>
      </p:sp>
      <p:sp>
        <p:nvSpPr>
          <p:cNvPr id="3" name="Tijdelijke aanduiding voor inhoud 2"/>
          <p:cNvSpPr>
            <a:spLocks noGrp="1"/>
          </p:cNvSpPr>
          <p:nvPr>
            <p:ph idx="13"/>
          </p:nvPr>
        </p:nvSpPr>
        <p:spPr>
          <a:xfrm>
            <a:off x="2766703" y="2384425"/>
            <a:ext cx="6102660" cy="4261304"/>
          </a:xfrm>
        </p:spPr>
        <p:txBody>
          <a:bodyPr>
            <a:normAutofit fontScale="85000" lnSpcReduction="20000"/>
          </a:bodyPr>
          <a:lstStyle/>
          <a:p>
            <a:pPr>
              <a:buNone/>
            </a:pPr>
            <a:r>
              <a:rPr lang="nl-NL" dirty="0" smtClean="0"/>
              <a:t>Kortom:</a:t>
            </a:r>
          </a:p>
          <a:p>
            <a:pPr>
              <a:buNone/>
            </a:pPr>
            <a:endParaRPr lang="nl-NL" dirty="0"/>
          </a:p>
          <a:p>
            <a:pPr marL="457200" indent="-457200">
              <a:buFont typeface="+mj-lt"/>
              <a:buAutoNum type="arabicPeriod"/>
            </a:pPr>
            <a:r>
              <a:rPr lang="nl-NL" dirty="0" smtClean="0"/>
              <a:t>Niet nadenken over risico’s </a:t>
            </a:r>
            <a:r>
              <a:rPr lang="nl-NL" dirty="0" smtClean="0">
                <a:sym typeface="Wingdings" panose="05000000000000000000" pitchFamily="2" charset="2"/>
              </a:rPr>
              <a:t> slecht </a:t>
            </a:r>
            <a:r>
              <a:rPr lang="nl-NL" dirty="0" err="1" smtClean="0">
                <a:sym typeface="Wingdings" panose="05000000000000000000" pitchFamily="2" charset="2"/>
              </a:rPr>
              <a:t>PvA</a:t>
            </a:r>
            <a:endParaRPr lang="nl-NL" dirty="0" smtClean="0">
              <a:sym typeface="Wingdings" panose="05000000000000000000" pitchFamily="2" charset="2"/>
            </a:endParaRPr>
          </a:p>
          <a:p>
            <a:pPr marL="457200" indent="-457200">
              <a:buFont typeface="+mj-lt"/>
              <a:buAutoNum type="arabicPeriod"/>
            </a:pPr>
            <a:r>
              <a:rPr lang="nl-NL" smtClean="0">
                <a:sym typeface="Wingdings" panose="05000000000000000000" pitchFamily="2" charset="2"/>
              </a:rPr>
              <a:t>Potentiële risico's </a:t>
            </a:r>
            <a:r>
              <a:rPr lang="nl-NL" dirty="0" smtClean="0">
                <a:sym typeface="Wingdings" panose="05000000000000000000" pitchFamily="2" charset="2"/>
              </a:rPr>
              <a:t>in </a:t>
            </a:r>
            <a:r>
              <a:rPr lang="nl-NL" dirty="0" err="1" smtClean="0">
                <a:sym typeface="Wingdings" panose="05000000000000000000" pitchFamily="2" charset="2"/>
              </a:rPr>
              <a:t>PvA</a:t>
            </a:r>
            <a:r>
              <a:rPr lang="nl-NL" dirty="0" smtClean="0">
                <a:sym typeface="Wingdings" panose="05000000000000000000" pitchFamily="2" charset="2"/>
              </a:rPr>
              <a:t> afgedekt/geregeld  prima </a:t>
            </a:r>
            <a:r>
              <a:rPr lang="nl-NL" dirty="0" err="1" smtClean="0">
                <a:sym typeface="Wingdings" panose="05000000000000000000" pitchFamily="2" charset="2"/>
              </a:rPr>
              <a:t>PvA</a:t>
            </a:r>
            <a:endParaRPr lang="nl-NL" dirty="0" smtClean="0">
              <a:sym typeface="Wingdings" panose="05000000000000000000" pitchFamily="2" charset="2"/>
            </a:endParaRPr>
          </a:p>
          <a:p>
            <a:pPr marL="457200" indent="-457200">
              <a:buFont typeface="+mj-lt"/>
              <a:buAutoNum type="arabicPeriod"/>
            </a:pPr>
            <a:endParaRPr lang="nl-NL" dirty="0" smtClean="0">
              <a:sym typeface="Wingdings" panose="05000000000000000000" pitchFamily="2" charset="2"/>
            </a:endParaRPr>
          </a:p>
          <a:p>
            <a:pPr marL="457200" indent="-457200">
              <a:buFont typeface="+mj-lt"/>
              <a:buAutoNum type="arabicPeriod"/>
            </a:pPr>
            <a:r>
              <a:rPr lang="nl-NL" dirty="0" smtClean="0">
                <a:solidFill>
                  <a:srgbClr val="C00000"/>
                </a:solidFill>
              </a:rPr>
              <a:t>Nadenken </a:t>
            </a:r>
            <a:r>
              <a:rPr lang="nl-NL" dirty="0">
                <a:solidFill>
                  <a:srgbClr val="C00000"/>
                </a:solidFill>
              </a:rPr>
              <a:t>over risico's is een voortdurend </a:t>
            </a:r>
            <a:r>
              <a:rPr lang="nl-NL" dirty="0" smtClean="0">
                <a:solidFill>
                  <a:srgbClr val="C00000"/>
                </a:solidFill>
              </a:rPr>
              <a:t>proces !</a:t>
            </a:r>
          </a:p>
          <a:p>
            <a:pPr marL="1085850" lvl="1" indent="-342900">
              <a:buFont typeface="Arial" panose="020B0604020202020204" pitchFamily="34" charset="0"/>
              <a:buChar char="•"/>
            </a:pPr>
            <a:r>
              <a:rPr lang="nl-NL" b="1" dirty="0" smtClean="0"/>
              <a:t>als </a:t>
            </a:r>
            <a:r>
              <a:rPr lang="nl-NL" b="1" dirty="0"/>
              <a:t>de afhankelijkheden van derden wijzigen, </a:t>
            </a:r>
            <a:endParaRPr lang="nl-NL" b="1" dirty="0" smtClean="0"/>
          </a:p>
          <a:p>
            <a:pPr marL="1085850" lvl="1" indent="-342900">
              <a:buFont typeface="Arial" panose="020B0604020202020204" pitchFamily="34" charset="0"/>
              <a:buChar char="•"/>
            </a:pPr>
            <a:r>
              <a:rPr lang="nl-NL" b="1" dirty="0" smtClean="0"/>
              <a:t>als de functionaliteit </a:t>
            </a:r>
            <a:r>
              <a:rPr lang="nl-NL" b="1" dirty="0"/>
              <a:t>van het programma wijzigt, </a:t>
            </a:r>
            <a:endParaRPr lang="nl-NL" b="1" dirty="0" smtClean="0"/>
          </a:p>
          <a:p>
            <a:pPr marL="1085850" lvl="1" indent="-342900">
              <a:buFont typeface="Arial" panose="020B0604020202020204" pitchFamily="34" charset="0"/>
              <a:buChar char="•"/>
            </a:pPr>
            <a:r>
              <a:rPr lang="nl-NL" b="1" dirty="0" smtClean="0"/>
              <a:t>als </a:t>
            </a:r>
            <a:r>
              <a:rPr lang="nl-NL" b="1" dirty="0"/>
              <a:t>de omstandigheden of</a:t>
            </a:r>
            <a:br>
              <a:rPr lang="nl-NL" b="1" dirty="0"/>
            </a:br>
            <a:r>
              <a:rPr lang="nl-NL" b="1" dirty="0"/>
              <a:t>inzichten wijzigen </a:t>
            </a:r>
            <a:endParaRPr lang="nl-NL" b="1" dirty="0" smtClean="0"/>
          </a:p>
          <a:p>
            <a:pPr marL="1085850" lvl="1" indent="-342900">
              <a:buFont typeface="Arial" panose="020B0604020202020204" pitchFamily="34" charset="0"/>
              <a:buChar char="•"/>
            </a:pPr>
            <a:r>
              <a:rPr lang="nl-NL" b="1" dirty="0"/>
              <a:t>bij start nieuwe </a:t>
            </a:r>
            <a:r>
              <a:rPr lang="nl-NL" b="1" dirty="0" smtClean="0"/>
              <a:t>fase/iteratie</a:t>
            </a:r>
            <a:endParaRPr lang="nl-NL" b="1" dirty="0"/>
          </a:p>
          <a:p>
            <a:pPr marL="1085850" lvl="1" indent="-342900">
              <a:buFont typeface="Arial" panose="020B0604020202020204" pitchFamily="34" charset="0"/>
              <a:buChar char="•"/>
            </a:pPr>
            <a:endParaRPr lang="nl-NL" b="1" dirty="0" smtClean="0"/>
          </a:p>
          <a:p>
            <a:pPr marL="1085850" lvl="1" indent="-342900">
              <a:buFont typeface="Arial" panose="020B0604020202020204" pitchFamily="34" charset="0"/>
              <a:buChar char="•"/>
            </a:pPr>
            <a:r>
              <a:rPr lang="nl-NL" b="1" dirty="0" smtClean="0"/>
              <a:t>Dan: opnieuw bekijken of </a:t>
            </a:r>
            <a:r>
              <a:rPr lang="nl-NL" b="1" dirty="0"/>
              <a:t>er nieuwe risico's</a:t>
            </a:r>
            <a:br>
              <a:rPr lang="nl-NL" b="1" dirty="0"/>
            </a:br>
            <a:r>
              <a:rPr lang="nl-NL" b="1" dirty="0"/>
              <a:t>bijgekomen of oude </a:t>
            </a:r>
            <a:r>
              <a:rPr lang="nl-NL" b="1" dirty="0" err="1"/>
              <a:t>risco's</a:t>
            </a:r>
            <a:r>
              <a:rPr lang="nl-NL" b="1" dirty="0"/>
              <a:t> vervallen </a:t>
            </a:r>
            <a:r>
              <a:rPr lang="nl-NL" b="1" dirty="0" smtClean="0"/>
              <a:t>zijn </a:t>
            </a:r>
          </a:p>
        </p:txBody>
      </p:sp>
      <p:sp>
        <p:nvSpPr>
          <p:cNvPr id="4" name="Tijdelijke aanduiding voor inhoud 3"/>
          <p:cNvSpPr>
            <a:spLocks noGrp="1"/>
          </p:cNvSpPr>
          <p:nvPr>
            <p:ph idx="16"/>
          </p:nvPr>
        </p:nvSpPr>
        <p:spPr/>
        <p:txBody>
          <a:bodyPr>
            <a:normAutofit lnSpcReduction="10000"/>
          </a:bodyPr>
          <a:lstStyle/>
          <a:p>
            <a:endParaRPr lang="nl-NL"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dirty="0"/>
          </a:p>
        </p:txBody>
      </p:sp>
    </p:spTree>
    <p:extLst>
      <p:ext uri="{BB962C8B-B14F-4D97-AF65-F5344CB8AC3E}">
        <p14:creationId xmlns:p14="http://schemas.microsoft.com/office/powerpoint/2010/main" val="375139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Voor </a:t>
            </a:r>
            <a:r>
              <a:rPr lang="nl-NL" sz="3200" dirty="0" err="1" smtClean="0"/>
              <a:t>softwaredevelopment</a:t>
            </a:r>
            <a:endParaRPr lang="nl-NL" sz="3200" dirty="0"/>
          </a:p>
        </p:txBody>
      </p:sp>
      <p:pic>
        <p:nvPicPr>
          <p:cNvPr id="1026" name="Picture 2"/>
          <p:cNvPicPr>
            <a:picLocks noGrp="1" noChangeAspect="1" noChangeArrowheads="1"/>
          </p:cNvPicPr>
          <p:nvPr>
            <p:ph idx="13"/>
          </p:nvPr>
        </p:nvPicPr>
        <p:blipFill>
          <a:blip r:embed="rId3" cstate="print"/>
          <a:stretch>
            <a:fillRect/>
          </a:stretch>
        </p:blipFill>
        <p:spPr bwMode="auto">
          <a:xfrm>
            <a:off x="2934565" y="3094983"/>
            <a:ext cx="5766934" cy="3242317"/>
          </a:xfrm>
          <a:prstGeom prst="rect">
            <a:avLst/>
          </a:prstGeom>
          <a:noFill/>
          <a:ln w="9525">
            <a:noFill/>
            <a:miter lim="800000"/>
            <a:headEnd/>
            <a:tailEnd/>
          </a:ln>
        </p:spPr>
      </p:pic>
      <p:sp>
        <p:nvSpPr>
          <p:cNvPr id="3" name="Tijdelijke aanduiding voor inhoud 2"/>
          <p:cNvSpPr>
            <a:spLocks noGrp="1"/>
          </p:cNvSpPr>
          <p:nvPr>
            <p:ph idx="16"/>
          </p:nvPr>
        </p:nvSpPr>
        <p:spPr>
          <a:xfrm>
            <a:off x="2766703" y="1660354"/>
            <a:ext cx="6701839" cy="4217931"/>
          </a:xfrm>
        </p:spPr>
        <p:txBody>
          <a:bodyPr>
            <a:normAutofit/>
          </a:bodyPr>
          <a:lstStyle/>
          <a:p>
            <a:pPr marL="457200" indent="-457200">
              <a:buFont typeface="+mj-lt"/>
              <a:buAutoNum type="arabicPeriod"/>
            </a:pPr>
            <a:endParaRPr lang="nl-NL" dirty="0" smtClean="0"/>
          </a:p>
          <a:p>
            <a:pPr marL="457200" indent="-457200">
              <a:buFont typeface="+mj-lt"/>
              <a:buAutoNum type="arabicPeriod"/>
            </a:pPr>
            <a:r>
              <a:rPr lang="en-US" b="1" dirty="0" err="1" smtClean="0"/>
              <a:t>Zie</a:t>
            </a:r>
            <a:r>
              <a:rPr lang="en-US" b="1" dirty="0" smtClean="0"/>
              <a:t> </a:t>
            </a:r>
            <a:r>
              <a:rPr lang="en-US" b="1" dirty="0" err="1" smtClean="0"/>
              <a:t>taxonomie</a:t>
            </a:r>
            <a:r>
              <a:rPr lang="en-US" b="1" dirty="0" smtClean="0"/>
              <a:t> </a:t>
            </a:r>
            <a:r>
              <a:rPr lang="en-US" b="1" dirty="0" err="1" smtClean="0"/>
              <a:t>bijbehorende</a:t>
            </a:r>
            <a:r>
              <a:rPr lang="en-US" b="1" dirty="0" smtClean="0"/>
              <a:t> </a:t>
            </a:r>
            <a:r>
              <a:rPr lang="en-US" b="1" dirty="0" err="1" smtClean="0"/>
              <a:t>artikel</a:t>
            </a:r>
            <a:r>
              <a:rPr lang="en-US" b="1" dirty="0" smtClean="0"/>
              <a:t> van </a:t>
            </a:r>
            <a:r>
              <a:rPr lang="en-US" b="1" dirty="0" err="1" smtClean="0"/>
              <a:t>Carr</a:t>
            </a:r>
            <a:r>
              <a:rPr lang="en-US" b="1" dirty="0" smtClean="0"/>
              <a:t> </a:t>
            </a:r>
            <a:r>
              <a:rPr lang="en-US" b="1" dirty="0" err="1" smtClean="0"/>
              <a:t>e.a</a:t>
            </a:r>
            <a:r>
              <a:rPr lang="en-US" b="1" dirty="0" smtClean="0"/>
              <a:t>.</a:t>
            </a:r>
          </a:p>
          <a:p>
            <a:r>
              <a:rPr lang="en-US" b="1" dirty="0" smtClean="0"/>
              <a:t>op </a:t>
            </a:r>
            <a:r>
              <a:rPr lang="en-US" b="1" dirty="0" err="1" smtClean="0"/>
              <a:t>Onderwijsonline</a:t>
            </a:r>
            <a:r>
              <a:rPr lang="en-US" b="1" dirty="0" smtClean="0"/>
              <a:t> &gt; </a:t>
            </a:r>
            <a:r>
              <a:rPr lang="en-US" b="1" dirty="0" err="1" smtClean="0"/>
              <a:t>literatuuur</a:t>
            </a:r>
            <a:endParaRPr lang="en-US" b="1" dirty="0"/>
          </a:p>
        </p:txBody>
      </p:sp>
      <p:sp>
        <p:nvSpPr>
          <p:cNvPr id="4" name="Tijdelijke aanduiding voor inhoud 3"/>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dirty="0"/>
          </a:p>
        </p:txBody>
      </p:sp>
      <p:sp>
        <p:nvSpPr>
          <p:cNvPr id="5" name="Tekstvak 4"/>
          <p:cNvSpPr txBox="1"/>
          <p:nvPr/>
        </p:nvSpPr>
        <p:spPr>
          <a:xfrm>
            <a:off x="3102428" y="6309320"/>
            <a:ext cx="6366115" cy="261610"/>
          </a:xfrm>
          <a:prstGeom prst="rect">
            <a:avLst/>
          </a:prstGeom>
          <a:noFill/>
        </p:spPr>
        <p:txBody>
          <a:bodyPr wrap="square" rtlCol="0">
            <a:spAutoFit/>
          </a:bodyPr>
          <a:lstStyle/>
          <a:p>
            <a:r>
              <a:rPr lang="en-US" sz="1050" b="0" dirty="0" err="1" smtClean="0"/>
              <a:t>Bron</a:t>
            </a:r>
            <a:r>
              <a:rPr lang="en-US" sz="1050" b="0" dirty="0" smtClean="0"/>
              <a:t>: Carr, </a:t>
            </a:r>
            <a:r>
              <a:rPr lang="en-US" sz="1050" b="0" dirty="0" err="1" smtClean="0"/>
              <a:t>Konda</a:t>
            </a:r>
            <a:r>
              <a:rPr lang="en-US" sz="1050" b="0" dirty="0" smtClean="0"/>
              <a:t>, Monarch, Ulrich, Walker, 1993</a:t>
            </a:r>
            <a:endParaRPr lang="en-US" sz="1050" b="0" dirty="0"/>
          </a:p>
        </p:txBody>
      </p:sp>
    </p:spTree>
    <p:extLst>
      <p:ext uri="{BB962C8B-B14F-4D97-AF65-F5344CB8AC3E}">
        <p14:creationId xmlns:p14="http://schemas.microsoft.com/office/powerpoint/2010/main" val="37895251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Tot slot over Risico’s</a:t>
            </a:r>
            <a:r>
              <a:rPr lang="nl-NL" dirty="0"/>
              <a:t>:</a:t>
            </a:r>
            <a:br>
              <a:rPr lang="nl-NL" dirty="0"/>
            </a:br>
            <a:endParaRPr lang="nl-NL" dirty="0"/>
          </a:p>
        </p:txBody>
      </p:sp>
      <p:sp>
        <p:nvSpPr>
          <p:cNvPr id="3" name="Tijdelijke aanduiding voor inhoud 2"/>
          <p:cNvSpPr>
            <a:spLocks noGrp="1"/>
          </p:cNvSpPr>
          <p:nvPr>
            <p:ph idx="13"/>
          </p:nvPr>
        </p:nvSpPr>
        <p:spPr>
          <a:xfrm>
            <a:off x="2766702" y="2384425"/>
            <a:ext cx="6377297" cy="4734832"/>
          </a:xfrm>
        </p:spPr>
        <p:txBody>
          <a:bodyPr>
            <a:normAutofit fontScale="85000" lnSpcReduction="20000"/>
          </a:bodyPr>
          <a:lstStyle/>
          <a:p>
            <a:pPr marL="457200" indent="-457200">
              <a:buFont typeface="+mj-lt"/>
              <a:buAutoNum type="arabicPeriod"/>
            </a:pPr>
            <a:r>
              <a:rPr lang="nl-NL" dirty="0" err="1" smtClean="0"/>
              <a:t>Projectspecifiek</a:t>
            </a:r>
            <a:r>
              <a:rPr lang="nl-NL" dirty="0" smtClean="0"/>
              <a:t> opstellen</a:t>
            </a:r>
          </a:p>
          <a:p>
            <a:pPr marL="457200" indent="-457200">
              <a:buFont typeface="+mj-lt"/>
              <a:buAutoNum type="arabicPeriod"/>
            </a:pPr>
            <a:endParaRPr lang="nl-NL" dirty="0" smtClean="0"/>
          </a:p>
          <a:p>
            <a:pPr marL="457200" indent="-457200">
              <a:buFont typeface="+mj-lt"/>
              <a:buAutoNum type="arabicPeriod"/>
            </a:pPr>
            <a:r>
              <a:rPr lang="nl-NL" dirty="0" smtClean="0"/>
              <a:t>Intern/extern</a:t>
            </a:r>
          </a:p>
          <a:p>
            <a:pPr marL="457200" indent="-457200">
              <a:buFont typeface="+mj-lt"/>
              <a:buAutoNum type="arabicPeriod"/>
            </a:pPr>
            <a:endParaRPr lang="nl-NL" dirty="0" smtClean="0"/>
          </a:p>
          <a:p>
            <a:pPr marL="457200" indent="-457200">
              <a:buFont typeface="+mj-lt"/>
              <a:buAutoNum type="arabicPeriod"/>
            </a:pPr>
            <a:r>
              <a:rPr lang="nl-NL" dirty="0" smtClean="0"/>
              <a:t>Risicoparagraaf: kan klein zijn </a:t>
            </a:r>
          </a:p>
          <a:p>
            <a:pPr lvl="1" indent="0">
              <a:buNone/>
            </a:pPr>
            <a:r>
              <a:rPr lang="nl-NL" dirty="0" smtClean="0"/>
              <a:t>(</a:t>
            </a:r>
            <a:r>
              <a:rPr lang="nl-NL" dirty="0" err="1" smtClean="0"/>
              <a:t>final</a:t>
            </a:r>
            <a:r>
              <a:rPr lang="nl-NL" dirty="0" smtClean="0"/>
              <a:t> check: zoveel mogelijk elders in </a:t>
            </a:r>
            <a:r>
              <a:rPr lang="nl-NL" dirty="0" err="1" smtClean="0"/>
              <a:t>PvA</a:t>
            </a:r>
            <a:r>
              <a:rPr lang="nl-NL" dirty="0" smtClean="0"/>
              <a:t> opgelost)</a:t>
            </a:r>
          </a:p>
          <a:p>
            <a:pPr marL="457200" indent="-457200">
              <a:buFont typeface="+mj-lt"/>
              <a:buAutoNum type="arabicPeriod"/>
            </a:pPr>
            <a:endParaRPr lang="nl-NL" dirty="0" smtClean="0"/>
          </a:p>
          <a:p>
            <a:pPr marL="457200" indent="-457200">
              <a:buFont typeface="+mj-lt"/>
              <a:buAutoNum type="arabicPeriod"/>
            </a:pPr>
            <a:r>
              <a:rPr lang="nl-NL" dirty="0" smtClean="0"/>
              <a:t>Diskwalificeer jezelf/opdrachtgever niet </a:t>
            </a:r>
          </a:p>
          <a:p>
            <a:pPr marL="1200150" lvl="1" indent="-457200"/>
            <a:r>
              <a:rPr lang="nl-NL" dirty="0" smtClean="0"/>
              <a:t>niet: risico: </a:t>
            </a:r>
            <a:r>
              <a:rPr lang="nl-NL" dirty="0" err="1" smtClean="0"/>
              <a:t>req</a:t>
            </a:r>
            <a:r>
              <a:rPr lang="nl-NL" dirty="0" smtClean="0"/>
              <a:t>. kunnen wijzigen, maar: vaak overleg en juiste methode kiezen; </a:t>
            </a:r>
          </a:p>
          <a:p>
            <a:pPr marL="1200150" lvl="1" indent="-457200"/>
            <a:r>
              <a:rPr lang="nl-NL" dirty="0" smtClean="0"/>
              <a:t>niet: ziekte maar:  ruimte in planning,  enz.</a:t>
            </a:r>
          </a:p>
          <a:p>
            <a:pPr marL="457200" indent="-457200">
              <a:buFont typeface="+mj-lt"/>
              <a:buAutoNum type="arabicPeriod"/>
            </a:pPr>
            <a:endParaRPr lang="nl-NL" dirty="0" smtClean="0"/>
          </a:p>
          <a:p>
            <a:pPr marL="457200" indent="-457200">
              <a:buFont typeface="+mj-lt"/>
              <a:buAutoNum type="arabicPeriod"/>
            </a:pPr>
            <a:r>
              <a:rPr lang="nl-NL" dirty="0" smtClean="0"/>
              <a:t>Proceskwaliteit en risicobeheersing: RUP ‘schrijft’ voortdurende aandacht voor risico’s ‘voor’</a:t>
            </a:r>
          </a:p>
          <a:p>
            <a:pPr marL="457200" indent="-457200">
              <a:buFont typeface="+mj-lt"/>
              <a:buAutoNum type="arabicPeriod"/>
            </a:pPr>
            <a:endParaRPr lang="nl-NL" dirty="0" smtClean="0"/>
          </a:p>
          <a:p>
            <a:pPr marL="457200" indent="-457200">
              <a:buFont typeface="+mj-lt"/>
              <a:buAutoNum type="arabicPeriod"/>
            </a:pPr>
            <a:r>
              <a:rPr lang="nl-NL" dirty="0" smtClean="0"/>
              <a:t>Haal risico’s naar voren: onvoldoende kennis:  doe eerst onderzoek/neem activiteit ‘leren kennen </a:t>
            </a:r>
            <a:r>
              <a:rPr lang="nl-NL" dirty="0" err="1" smtClean="0"/>
              <a:t>framework’op</a:t>
            </a:r>
            <a:r>
              <a:rPr lang="nl-NL" dirty="0" smtClean="0"/>
              <a:t>, planningsruimte, enz. </a:t>
            </a:r>
          </a:p>
          <a:p>
            <a:endParaRPr lang="nl-NL" dirty="0" smtClean="0"/>
          </a:p>
          <a:p>
            <a:pPr marL="457200" indent="-457200">
              <a:buFont typeface="+mj-lt"/>
              <a:buAutoNum type="arabicPeriod"/>
            </a:pPr>
            <a:endParaRPr lang="nl-NL" dirty="0" smtClean="0"/>
          </a:p>
        </p:txBody>
      </p:sp>
      <p:sp>
        <p:nvSpPr>
          <p:cNvPr id="4" name="Tijdelijke aanduiding voor inhoud 3"/>
          <p:cNvSpPr>
            <a:spLocks noGrp="1"/>
          </p:cNvSpPr>
          <p:nvPr>
            <p:ph idx="16"/>
          </p:nvPr>
        </p:nvSpPr>
        <p:spPr/>
        <p:txBody>
          <a:bodyPr>
            <a:normAutofit lnSpcReduction="10000"/>
          </a:bodyPr>
          <a:lstStyle/>
          <a:p>
            <a:endParaRPr lang="nl-NL" dirty="0"/>
          </a:p>
        </p:txBody>
      </p:sp>
      <p:sp>
        <p:nvSpPr>
          <p:cNvPr id="5" name="Tijdelijke aanduiding voor inhoud 4"/>
          <p:cNvSpPr>
            <a:spLocks noGrp="1"/>
          </p:cNvSpPr>
          <p:nvPr>
            <p:ph idx="17"/>
          </p:nvPr>
        </p:nvSpPr>
        <p:spPr/>
        <p:txBody>
          <a:bodyPr/>
          <a:lstStyle/>
          <a:p>
            <a:endParaRPr lang="nl-NL"/>
          </a:p>
        </p:txBody>
      </p:sp>
      <p:sp>
        <p:nvSpPr>
          <p:cNvPr id="6" name="Tijdelijke aanduiding voor inhoud 5"/>
          <p:cNvSpPr>
            <a:spLocks noGrp="1"/>
          </p:cNvSpPr>
          <p:nvPr>
            <p:ph idx="19"/>
          </p:nvPr>
        </p:nvSpPr>
        <p:spPr/>
        <p:txBody>
          <a:bodyPr/>
          <a:lstStyle/>
          <a:p>
            <a:endParaRPr lang="nl-NL"/>
          </a:p>
        </p:txBody>
      </p:sp>
    </p:spTree>
    <p:extLst>
      <p:ext uri="{BB962C8B-B14F-4D97-AF65-F5344CB8AC3E}">
        <p14:creationId xmlns:p14="http://schemas.microsoft.com/office/powerpoint/2010/main" val="484242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err="1" smtClean="0"/>
              <a:t>Bronnen</a:t>
            </a:r>
            <a:endParaRPr lang="en-US" sz="3200" dirty="0"/>
          </a:p>
        </p:txBody>
      </p:sp>
      <p:sp>
        <p:nvSpPr>
          <p:cNvPr id="3" name="Tijdelijke aanduiding voor inhoud 2"/>
          <p:cNvSpPr>
            <a:spLocks noGrp="1"/>
          </p:cNvSpPr>
          <p:nvPr>
            <p:ph idx="13"/>
          </p:nvPr>
        </p:nvSpPr>
        <p:spPr/>
        <p:txBody>
          <a:bodyPr>
            <a:normAutofit/>
          </a:bodyPr>
          <a:lstStyle/>
          <a:p>
            <a:pPr marL="342900" indent="-342900">
              <a:buFont typeface="Arial" panose="020B0604020202020204" pitchFamily="34" charset="0"/>
              <a:buChar char="•"/>
            </a:pPr>
            <a:r>
              <a:rPr lang="nl-NL" dirty="0" smtClean="0"/>
              <a:t>Bos, J. </a:t>
            </a:r>
            <a:r>
              <a:rPr lang="nl-NL" dirty="0" err="1" smtClean="0"/>
              <a:t>Harting</a:t>
            </a:r>
            <a:r>
              <a:rPr lang="nl-NL" dirty="0" smtClean="0"/>
              <a:t>, E.  (2006) </a:t>
            </a:r>
            <a:r>
              <a:rPr lang="nl-NL" i="1" dirty="0" smtClean="0"/>
              <a:t>Projectmatig creëren 2.0</a:t>
            </a:r>
            <a:r>
              <a:rPr lang="nl-NL" dirty="0" smtClean="0"/>
              <a:t> Houten: </a:t>
            </a:r>
            <a:r>
              <a:rPr lang="nl-NL" dirty="0" err="1" smtClean="0"/>
              <a:t>Scriptum</a:t>
            </a:r>
            <a:endParaRPr lang="nl-NL" smtClean="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r>
              <a:rPr lang="nl-NL" dirty="0" err="1" smtClean="0"/>
              <a:t>Carr</a:t>
            </a:r>
            <a:r>
              <a:rPr lang="nl-NL" dirty="0" smtClean="0"/>
              <a:t>, M.J. ,</a:t>
            </a:r>
            <a:r>
              <a:rPr lang="nl-NL" dirty="0" err="1" smtClean="0"/>
              <a:t>Konda</a:t>
            </a:r>
            <a:r>
              <a:rPr lang="nl-NL" dirty="0" smtClean="0"/>
              <a:t> S.L., Monarch I., Ulrich F.C, Walker C.F. (1993) </a:t>
            </a:r>
            <a:r>
              <a:rPr lang="nl-NL" i="1" dirty="0" err="1" smtClean="0"/>
              <a:t>Taxonomy-Based</a:t>
            </a:r>
            <a:r>
              <a:rPr lang="nl-NL" i="1" dirty="0" smtClean="0"/>
              <a:t> Risk </a:t>
            </a:r>
            <a:r>
              <a:rPr lang="nl-NL" i="1" dirty="0" err="1" smtClean="0"/>
              <a:t>Identification</a:t>
            </a:r>
            <a:r>
              <a:rPr lang="nl-NL" i="1" dirty="0" smtClean="0"/>
              <a:t> </a:t>
            </a:r>
            <a:r>
              <a:rPr lang="nl-NL" dirty="0" smtClean="0"/>
              <a:t>Technical Report CMU/SEI-93-TR-6ESC-TR-93-183 Pittsburgh, Pennsylvania: Software Engineering </a:t>
            </a:r>
            <a:r>
              <a:rPr lang="nl-NL" dirty="0" err="1" smtClean="0"/>
              <a:t>Institute</a:t>
            </a:r>
            <a:r>
              <a:rPr lang="nl-NL" dirty="0" smtClean="0"/>
              <a:t> </a:t>
            </a:r>
            <a:r>
              <a:rPr lang="nl-NL" dirty="0" err="1" smtClean="0"/>
              <a:t>Carnegie</a:t>
            </a:r>
            <a:r>
              <a:rPr lang="nl-NL" dirty="0" smtClean="0"/>
              <a:t> Mellon University (zie </a:t>
            </a:r>
            <a:r>
              <a:rPr lang="nl-NL" dirty="0" err="1" smtClean="0"/>
              <a:t>scholar</a:t>
            </a:r>
            <a:r>
              <a:rPr lang="nl-NL" dirty="0" smtClean="0"/>
              <a:t>)</a:t>
            </a:r>
          </a:p>
          <a:p>
            <a:pPr>
              <a:buNone/>
            </a:pPr>
            <a:endParaRPr lang="nl-NL" dirty="0" smtClean="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068336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err="1" smtClean="0"/>
              <a:t>Doel</a:t>
            </a:r>
            <a:endParaRPr lang="en-US" sz="3200" dirty="0"/>
          </a:p>
        </p:txBody>
      </p:sp>
      <p:sp>
        <p:nvSpPr>
          <p:cNvPr id="3" name="Tijdelijke aanduiding voor inhoud 2"/>
          <p:cNvSpPr>
            <a:spLocks noGrp="1"/>
          </p:cNvSpPr>
          <p:nvPr>
            <p:ph idx="13"/>
          </p:nvPr>
        </p:nvSpPr>
        <p:spPr/>
        <p:txBody>
          <a:bodyPr/>
          <a:lstStyle/>
          <a:p>
            <a:pPr marL="0" indent="0">
              <a:buNone/>
            </a:pPr>
            <a:r>
              <a:rPr lang="nl-NL" dirty="0" smtClean="0"/>
              <a:t>Je bent in staat om reële risico’s en bijbehorende correctieve en preventieve maatregelen te formuleren.</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64657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66702" y="1096887"/>
            <a:ext cx="6720198" cy="650375"/>
          </a:xfrm>
        </p:spPr>
        <p:txBody>
          <a:bodyPr/>
          <a:lstStyle/>
          <a:p>
            <a:r>
              <a:rPr lang="en-US" sz="3200" dirty="0" smtClean="0"/>
              <a:t>Wat is </a:t>
            </a:r>
            <a:r>
              <a:rPr lang="en-US" sz="3200" dirty="0" err="1" smtClean="0"/>
              <a:t>een</a:t>
            </a:r>
            <a:r>
              <a:rPr lang="en-US" sz="3200" dirty="0" smtClean="0"/>
              <a:t> </a:t>
            </a:r>
            <a:r>
              <a:rPr lang="en-US" sz="3200" dirty="0" err="1" smtClean="0"/>
              <a:t>risico</a:t>
            </a:r>
            <a:r>
              <a:rPr lang="en-US" sz="3200" dirty="0" smtClean="0"/>
              <a:t> (in je project) ?</a:t>
            </a:r>
            <a:endParaRPr lang="en-US" sz="3200" dirty="0"/>
          </a:p>
        </p:txBody>
      </p:sp>
      <p:sp>
        <p:nvSpPr>
          <p:cNvPr id="3" name="Tijdelijke aanduiding voor inhoud 2"/>
          <p:cNvSpPr>
            <a:spLocks noGrp="1"/>
          </p:cNvSpPr>
          <p:nvPr>
            <p:ph idx="13"/>
          </p:nvPr>
        </p:nvSpPr>
        <p:spPr>
          <a:xfrm>
            <a:off x="2766703" y="2384425"/>
            <a:ext cx="6102660" cy="4473576"/>
          </a:xfrm>
        </p:spPr>
        <p:txBody>
          <a:bodyPr>
            <a:normAutofit fontScale="92500"/>
          </a:bodyPr>
          <a:lstStyle/>
          <a:p>
            <a:endParaRPr lang="nl-NL" b="0" dirty="0" smtClean="0"/>
          </a:p>
          <a:p>
            <a:pPr marL="457200" indent="-457200">
              <a:buFont typeface="+mj-lt"/>
              <a:buAutoNum type="arabicPeriod"/>
            </a:pPr>
            <a:r>
              <a:rPr lang="nl-NL" dirty="0"/>
              <a:t>I</a:t>
            </a:r>
            <a:r>
              <a:rPr lang="nl-NL" dirty="0" smtClean="0"/>
              <a:t>ets </a:t>
            </a:r>
            <a:r>
              <a:rPr lang="nl-NL" dirty="0"/>
              <a:t>wat </a:t>
            </a:r>
            <a:r>
              <a:rPr lang="nl-NL" dirty="0">
                <a:solidFill>
                  <a:srgbClr val="C00000"/>
                </a:solidFill>
              </a:rPr>
              <a:t>buiten je macht/invloed </a:t>
            </a:r>
            <a:r>
              <a:rPr lang="nl-NL" dirty="0"/>
              <a:t>op kan treden, </a:t>
            </a:r>
          </a:p>
          <a:p>
            <a:endParaRPr lang="nl-NL" dirty="0" smtClean="0"/>
          </a:p>
          <a:p>
            <a:r>
              <a:rPr lang="nl-NL" dirty="0" smtClean="0"/>
              <a:t>en als het optreedt:</a:t>
            </a:r>
          </a:p>
          <a:p>
            <a:endParaRPr lang="nl-NL" dirty="0" smtClean="0"/>
          </a:p>
          <a:p>
            <a:pPr marL="457200" indent="-457200">
              <a:buAutoNum type="arabicPeriod" startAt="2"/>
            </a:pPr>
            <a:r>
              <a:rPr lang="nl-NL" dirty="0" smtClean="0"/>
              <a:t>wordt </a:t>
            </a:r>
            <a:r>
              <a:rPr lang="nl-NL" dirty="0"/>
              <a:t>de </a:t>
            </a:r>
            <a:r>
              <a:rPr lang="nl-NL" dirty="0">
                <a:solidFill>
                  <a:srgbClr val="C00000"/>
                </a:solidFill>
              </a:rPr>
              <a:t>doelstelling van het project niet </a:t>
            </a:r>
            <a:endParaRPr lang="nl-NL" dirty="0" smtClean="0">
              <a:solidFill>
                <a:srgbClr val="C00000"/>
              </a:solidFill>
            </a:endParaRPr>
          </a:p>
          <a:p>
            <a:r>
              <a:rPr lang="nl-NL" dirty="0">
                <a:solidFill>
                  <a:srgbClr val="C00000"/>
                </a:solidFill>
              </a:rPr>
              <a:t>	</a:t>
            </a:r>
            <a:r>
              <a:rPr lang="nl-NL" dirty="0" smtClean="0">
                <a:solidFill>
                  <a:srgbClr val="C00000"/>
                </a:solidFill>
              </a:rPr>
              <a:t>gehaald</a:t>
            </a:r>
            <a:r>
              <a:rPr lang="nl-NL" dirty="0"/>
              <a:t>. </a:t>
            </a:r>
            <a:endParaRPr lang="nl-NL" dirty="0" smtClean="0"/>
          </a:p>
          <a:p>
            <a:pPr lvl="1"/>
            <a:r>
              <a:rPr lang="nl-NL" dirty="0" smtClean="0"/>
              <a:t>Het project </a:t>
            </a:r>
            <a:r>
              <a:rPr lang="nl-NL" dirty="0"/>
              <a:t>wordt </a:t>
            </a:r>
            <a:r>
              <a:rPr lang="nl-NL" dirty="0" smtClean="0"/>
              <a:t>bijvoorbeeld te </a:t>
            </a:r>
            <a:r>
              <a:rPr lang="nl-NL" dirty="0"/>
              <a:t>laat, met budgetoverschrijding of met (sterk</a:t>
            </a:r>
            <a:r>
              <a:rPr lang="nl-NL" dirty="0" smtClean="0"/>
              <a:t>) verminderde </a:t>
            </a:r>
            <a:r>
              <a:rPr lang="nl-NL" dirty="0"/>
              <a:t>functionaliteit opgeleverd. </a:t>
            </a:r>
            <a:endParaRPr lang="nl-NL" dirty="0" smtClean="0"/>
          </a:p>
          <a:p>
            <a:r>
              <a:rPr lang="nl-NL" u="sng" dirty="0" smtClean="0"/>
              <a:t>Dus:</a:t>
            </a:r>
            <a:r>
              <a:rPr lang="nl-NL" dirty="0" smtClean="0"/>
              <a:t>  </a:t>
            </a:r>
          </a:p>
          <a:p>
            <a:r>
              <a:rPr lang="nl-NL" dirty="0" smtClean="0"/>
              <a:t>Iets </a:t>
            </a:r>
            <a:r>
              <a:rPr lang="nl-NL" dirty="0"/>
              <a:t>w</a:t>
            </a:r>
            <a:r>
              <a:rPr lang="nl-NL" dirty="0" smtClean="0"/>
              <a:t>at </a:t>
            </a:r>
            <a:r>
              <a:rPr lang="nl-NL" dirty="0"/>
              <a:t>kan optreden </a:t>
            </a:r>
            <a:r>
              <a:rPr lang="nl-NL" dirty="0" smtClean="0"/>
              <a:t>maar wat planmatig ‘bestreden </a:t>
            </a:r>
            <a:r>
              <a:rPr lang="nl-NL" dirty="0"/>
              <a:t>kan </a:t>
            </a:r>
            <a:r>
              <a:rPr lang="nl-NL" dirty="0" smtClean="0"/>
              <a:t>worden’ is </a:t>
            </a:r>
            <a:r>
              <a:rPr lang="nl-NL" dirty="0"/>
              <a:t>dus geen risico</a:t>
            </a:r>
            <a:r>
              <a:rPr lang="nl-NL" dirty="0" smtClean="0"/>
              <a:t>.</a:t>
            </a:r>
          </a:p>
        </p:txBody>
      </p:sp>
      <p:sp>
        <p:nvSpPr>
          <p:cNvPr id="4" name="Tijdelijke aanduiding voor inhoud 3"/>
          <p:cNvSpPr>
            <a:spLocks noGrp="1"/>
          </p:cNvSpPr>
          <p:nvPr>
            <p:ph idx="16"/>
          </p:nvPr>
        </p:nvSpPr>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dirty="0"/>
          </a:p>
        </p:txBody>
      </p:sp>
    </p:spTree>
    <p:extLst>
      <p:ext uri="{BB962C8B-B14F-4D97-AF65-F5344CB8AC3E}">
        <p14:creationId xmlns:p14="http://schemas.microsoft.com/office/powerpoint/2010/main" val="76384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66702" y="1096887"/>
            <a:ext cx="6377297" cy="650375"/>
          </a:xfrm>
        </p:spPr>
        <p:txBody>
          <a:bodyPr/>
          <a:lstStyle/>
          <a:p>
            <a:r>
              <a:rPr lang="en-US" sz="3200" dirty="0" err="1" smtClean="0"/>
              <a:t>Risico’s</a:t>
            </a:r>
            <a:r>
              <a:rPr lang="en-US" sz="3200" dirty="0" smtClean="0"/>
              <a:t> (</a:t>
            </a:r>
            <a:r>
              <a:rPr lang="en-US" sz="3200" dirty="0" err="1" smtClean="0"/>
              <a:t>uit</a:t>
            </a:r>
            <a:r>
              <a:rPr lang="en-US" sz="3200" dirty="0" smtClean="0"/>
              <a:t> </a:t>
            </a:r>
            <a:r>
              <a:rPr lang="en-US" sz="3200" dirty="0" err="1" smtClean="0"/>
              <a:t>toelichting</a:t>
            </a:r>
            <a:r>
              <a:rPr lang="en-US" sz="3200" dirty="0"/>
              <a:t> </a:t>
            </a:r>
            <a:r>
              <a:rPr lang="en-US" sz="3200" dirty="0" err="1" smtClean="0"/>
              <a:t>PvA</a:t>
            </a:r>
            <a:r>
              <a:rPr lang="en-US" sz="3200" dirty="0" smtClean="0"/>
              <a:t> v2)</a:t>
            </a:r>
            <a:endParaRPr lang="en-US" sz="3200" dirty="0"/>
          </a:p>
        </p:txBody>
      </p:sp>
      <p:sp>
        <p:nvSpPr>
          <p:cNvPr id="3" name="Tijdelijke aanduiding voor inhoud 2"/>
          <p:cNvSpPr>
            <a:spLocks noGrp="1"/>
          </p:cNvSpPr>
          <p:nvPr>
            <p:ph idx="13"/>
          </p:nvPr>
        </p:nvSpPr>
        <p:spPr>
          <a:xfrm>
            <a:off x="2766703" y="2384425"/>
            <a:ext cx="6102660" cy="4226440"/>
          </a:xfrm>
        </p:spPr>
        <p:txBody>
          <a:bodyPr>
            <a:normAutofit fontScale="92500" lnSpcReduction="20000"/>
          </a:bodyPr>
          <a:lstStyle/>
          <a:p>
            <a:r>
              <a:rPr lang="nl-NL" b="0" i="1" dirty="0"/>
              <a:t>Dit hoofdstuk is een soort ‘</a:t>
            </a:r>
            <a:r>
              <a:rPr lang="nl-NL" b="0" i="1" dirty="0" err="1"/>
              <a:t>final</a:t>
            </a:r>
            <a:r>
              <a:rPr lang="nl-NL" b="0" i="1" dirty="0"/>
              <a:t> check’. Je vraagt je af ‘wat kan er nu nog mis gaan?’. De zaken die je kunt voorkomen door wijzigingen aan te brengen in de planning neem je alsnog op in je planning. Denk bijvoorbeeld aan voldoende overlegmomenten met je opdrachtgever. Alléén de risico’s die je niet vooraf kunt beïnvloeden neem je op in deze paragraaf. Een voorbeeld: als je weet dat je tijdens je project gaat verhuizen kun je in je planning opnemen op welke dagen je niet werkt. Afwezigheid door verhuizing is dus geen risico. Maar, als je afhankelijk bent van de levering van een server door een nieuwe leverancier, kan het anders zijn. Natuurlijk neem je eerst in de planning op dat je er nog een keer extra achter aan belt (dit noemen we een tegenmaatregel), maar je vraagt je ook af wat je gaat doen als het onverhoopt tóch misgaat (je uitwijkstrategie). </a:t>
            </a:r>
            <a:endParaRPr lang="en-US" sz="2000" i="1"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577467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Risico’s:</a:t>
            </a:r>
            <a:endParaRPr lang="nl-NL" sz="3200" dirty="0"/>
          </a:p>
        </p:txBody>
      </p:sp>
      <p:sp>
        <p:nvSpPr>
          <p:cNvPr id="3" name="Tijdelijke aanduiding voor inhoud 2"/>
          <p:cNvSpPr>
            <a:spLocks noGrp="1"/>
          </p:cNvSpPr>
          <p:nvPr>
            <p:ph idx="13"/>
          </p:nvPr>
        </p:nvSpPr>
        <p:spPr>
          <a:xfrm>
            <a:off x="2603501" y="2384425"/>
            <a:ext cx="6265862" cy="3952875"/>
          </a:xfrm>
        </p:spPr>
        <p:txBody>
          <a:bodyPr>
            <a:normAutofit/>
          </a:bodyPr>
          <a:lstStyle/>
          <a:p>
            <a:pPr>
              <a:buNone/>
            </a:pPr>
            <a:r>
              <a:rPr lang="nl-NL" dirty="0" smtClean="0"/>
              <a:t>Begin dus met een inventarisatie /analyse:</a:t>
            </a:r>
          </a:p>
          <a:p>
            <a:endParaRPr lang="nl-NL" dirty="0" smtClean="0"/>
          </a:p>
          <a:p>
            <a:pPr marL="342900" indent="-342900">
              <a:buFont typeface="Arial" panose="020B0604020202020204" pitchFamily="34" charset="0"/>
              <a:buChar char="•"/>
            </a:pPr>
            <a:r>
              <a:rPr lang="nl-NL" dirty="0" smtClean="0"/>
              <a:t>Wat </a:t>
            </a:r>
            <a:r>
              <a:rPr lang="nl-NL" dirty="0"/>
              <a:t>kan er, ondanks je goede plan, nog mis gaan</a:t>
            </a:r>
            <a:r>
              <a:rPr lang="nl-NL" dirty="0" smtClean="0"/>
              <a:t>?</a:t>
            </a:r>
          </a:p>
          <a:p>
            <a:endParaRPr lang="nl-NL" dirty="0"/>
          </a:p>
          <a:p>
            <a:pPr marL="342900" indent="-342900">
              <a:buFont typeface="Arial" panose="020B0604020202020204" pitchFamily="34" charset="0"/>
              <a:buChar char="•"/>
            </a:pPr>
            <a:r>
              <a:rPr lang="nl-NL" dirty="0" smtClean="0"/>
              <a:t>Wat zorgt ervoor dat  je eindproduct te laat af is, te slecht of te duur wordt? </a:t>
            </a:r>
          </a:p>
          <a:p>
            <a:pPr marL="0" lvl="1" indent="0">
              <a:buClr>
                <a:srgbClr val="000050"/>
              </a:buClr>
              <a:buSzPct val="60000"/>
              <a:buNone/>
            </a:pPr>
            <a:endParaRPr lang="nl-NL" sz="2800" b="1" dirty="0" smtClean="0"/>
          </a:p>
          <a:p>
            <a:endParaRPr lang="nl-NL" dirty="0" smtClean="0"/>
          </a:p>
          <a:p>
            <a:pPr>
              <a:buNone/>
            </a:pP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18111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Risico’s:</a:t>
            </a:r>
            <a:endParaRPr lang="nl-NL" sz="3200" dirty="0"/>
          </a:p>
        </p:txBody>
      </p:sp>
      <p:sp>
        <p:nvSpPr>
          <p:cNvPr id="3" name="Tijdelijke aanduiding voor inhoud 2"/>
          <p:cNvSpPr>
            <a:spLocks noGrp="1"/>
          </p:cNvSpPr>
          <p:nvPr>
            <p:ph idx="13"/>
          </p:nvPr>
        </p:nvSpPr>
        <p:spPr>
          <a:xfrm>
            <a:off x="2603500" y="2384425"/>
            <a:ext cx="6701137" cy="3952875"/>
          </a:xfrm>
        </p:spPr>
        <p:txBody>
          <a:bodyPr>
            <a:normAutofit/>
          </a:bodyPr>
          <a:lstStyle/>
          <a:p>
            <a:pPr>
              <a:buNone/>
            </a:pPr>
            <a:r>
              <a:rPr lang="nl-NL" u="sng" dirty="0" smtClean="0"/>
              <a:t>Intern</a:t>
            </a:r>
            <a:r>
              <a:rPr lang="nl-NL" dirty="0" smtClean="0"/>
              <a:t>:  Oorzaak BINNEN je project</a:t>
            </a:r>
          </a:p>
          <a:p>
            <a:pPr>
              <a:buNone/>
            </a:pPr>
            <a:endParaRPr lang="nl-NL" dirty="0"/>
          </a:p>
          <a:p>
            <a:pPr>
              <a:buNone/>
            </a:pPr>
            <a:r>
              <a:rPr lang="nl-NL" u="sng" dirty="0" smtClean="0"/>
              <a:t>Extern</a:t>
            </a:r>
            <a:r>
              <a:rPr lang="nl-NL" dirty="0" smtClean="0"/>
              <a:t>:  Oorzaak niet binnen, BUITEN,  je project</a:t>
            </a:r>
          </a:p>
          <a:p>
            <a:pPr marL="0" lvl="1" indent="0">
              <a:buClr>
                <a:srgbClr val="000050"/>
              </a:buClr>
              <a:buSzPct val="60000"/>
              <a:buNone/>
            </a:pPr>
            <a:endParaRPr lang="nl-NL" sz="2800" b="1" dirty="0" smtClean="0"/>
          </a:p>
          <a:p>
            <a:endParaRPr lang="nl-NL" dirty="0" smtClean="0"/>
          </a:p>
          <a:p>
            <a:pPr>
              <a:buNone/>
            </a:pP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3225062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Risico’s:</a:t>
            </a:r>
            <a:endParaRPr lang="nl-NL" sz="3200" dirty="0"/>
          </a:p>
        </p:txBody>
      </p:sp>
      <p:sp>
        <p:nvSpPr>
          <p:cNvPr id="3" name="Tijdelijke aanduiding voor inhoud 2"/>
          <p:cNvSpPr>
            <a:spLocks noGrp="1"/>
          </p:cNvSpPr>
          <p:nvPr>
            <p:ph idx="13"/>
          </p:nvPr>
        </p:nvSpPr>
        <p:spPr>
          <a:xfrm>
            <a:off x="2766703" y="1871184"/>
            <a:ext cx="6102660" cy="4999844"/>
          </a:xfrm>
        </p:spPr>
        <p:txBody>
          <a:bodyPr>
            <a:normAutofit fontScale="85000" lnSpcReduction="20000"/>
          </a:bodyPr>
          <a:lstStyle/>
          <a:p>
            <a:pPr>
              <a:buNone/>
            </a:pPr>
            <a:endParaRPr lang="nl-NL" sz="2600" u="sng" dirty="0" smtClean="0"/>
          </a:p>
          <a:p>
            <a:pPr>
              <a:buNone/>
            </a:pPr>
            <a:r>
              <a:rPr lang="nl-NL" sz="2600" u="sng" dirty="0" smtClean="0"/>
              <a:t>Wat TE VOORKOMEN is:</a:t>
            </a:r>
            <a:r>
              <a:rPr lang="nl-NL" sz="2800" b="1" dirty="0" smtClean="0"/>
              <a:t>  </a:t>
            </a:r>
            <a:r>
              <a:rPr lang="nl-NL" sz="2100" dirty="0" smtClean="0"/>
              <a:t>REGELEN !</a:t>
            </a:r>
            <a:endParaRPr lang="nl-NL" sz="2100" dirty="0"/>
          </a:p>
          <a:p>
            <a:pPr marL="0" lvl="1" indent="0">
              <a:buNone/>
            </a:pPr>
            <a:endParaRPr lang="nl-NL" sz="2100" dirty="0"/>
          </a:p>
          <a:p>
            <a:pPr marL="0" lvl="1" indent="0">
              <a:buNone/>
            </a:pPr>
            <a:r>
              <a:rPr lang="nl-NL" dirty="0" smtClean="0"/>
              <a:t>Hoe? </a:t>
            </a:r>
            <a:endParaRPr lang="nl-NL" dirty="0"/>
          </a:p>
          <a:p>
            <a:pPr marL="0" lvl="1" indent="0">
              <a:buNone/>
            </a:pPr>
            <a:endParaRPr lang="nl-NL" dirty="0"/>
          </a:p>
          <a:p>
            <a:pPr marL="457200" lvl="1" indent="-457200">
              <a:buFont typeface="+mj-lt"/>
              <a:buAutoNum type="arabicPeriod"/>
            </a:pPr>
            <a:r>
              <a:rPr lang="nl-NL" dirty="0" smtClean="0"/>
              <a:t>Preventie</a:t>
            </a:r>
            <a:r>
              <a:rPr lang="nl-NL" dirty="0"/>
              <a:t>, </a:t>
            </a:r>
            <a:r>
              <a:rPr lang="nl-NL" dirty="0" smtClean="0">
                <a:solidFill>
                  <a:srgbClr val="C00000"/>
                </a:solidFill>
              </a:rPr>
              <a:t>tegenmaatregel</a:t>
            </a:r>
            <a:endParaRPr lang="nl-NL" dirty="0">
              <a:solidFill>
                <a:srgbClr val="C00000"/>
              </a:solidFill>
            </a:endParaRPr>
          </a:p>
          <a:p>
            <a:pPr marL="457200" lvl="1" indent="-457200">
              <a:buFont typeface="+mj-lt"/>
              <a:buAutoNum type="arabicPeriod"/>
            </a:pPr>
            <a:r>
              <a:rPr lang="nl-NL" sz="2100" b="0" dirty="0" smtClean="0"/>
              <a:t>In je </a:t>
            </a:r>
            <a:r>
              <a:rPr lang="nl-NL" sz="2100" b="0" dirty="0" err="1" smtClean="0"/>
              <a:t>PvA</a:t>
            </a:r>
            <a:r>
              <a:rPr lang="nl-NL" sz="2100" b="0" dirty="0" smtClean="0"/>
              <a:t>: </a:t>
            </a:r>
          </a:p>
          <a:p>
            <a:pPr marL="1200150" lvl="1" indent="-457200"/>
            <a:r>
              <a:rPr lang="nl-NL" b="0" dirty="0" smtClean="0"/>
              <a:t>Bij </a:t>
            </a:r>
            <a:r>
              <a:rPr lang="nl-NL" b="0" dirty="0"/>
              <a:t>activiteiten, </a:t>
            </a:r>
            <a:endParaRPr lang="nl-NL" b="0" dirty="0" smtClean="0"/>
          </a:p>
          <a:p>
            <a:pPr marL="1200150" lvl="1" indent="-457200"/>
            <a:r>
              <a:rPr lang="nl-NL" b="0" dirty="0" smtClean="0"/>
              <a:t>In organisatie</a:t>
            </a:r>
            <a:r>
              <a:rPr lang="nl-NL" b="0" dirty="0"/>
              <a:t>, </a:t>
            </a:r>
            <a:endParaRPr lang="nl-NL" b="0" dirty="0" smtClean="0"/>
          </a:p>
          <a:p>
            <a:pPr marL="1200150" lvl="1" indent="-457200"/>
            <a:r>
              <a:rPr lang="nl-NL" b="0" dirty="0" smtClean="0"/>
              <a:t>In planning</a:t>
            </a:r>
            <a:r>
              <a:rPr lang="nl-NL" b="0" dirty="0"/>
              <a:t>, </a:t>
            </a:r>
            <a:endParaRPr lang="nl-NL" b="0" dirty="0" smtClean="0"/>
          </a:p>
          <a:p>
            <a:pPr marL="1200150" lvl="1" indent="-457200"/>
            <a:r>
              <a:rPr lang="nl-NL" dirty="0" smtClean="0"/>
              <a:t>Door g</a:t>
            </a:r>
            <a:r>
              <a:rPr lang="nl-NL" b="0" dirty="0" smtClean="0"/>
              <a:t>roepsafspraken </a:t>
            </a:r>
          </a:p>
          <a:p>
            <a:pPr marL="1200150" lvl="1" indent="-457200"/>
            <a:r>
              <a:rPr lang="nl-NL" b="0" dirty="0" smtClean="0"/>
              <a:t>of </a:t>
            </a:r>
            <a:r>
              <a:rPr lang="nl-NL" b="0" dirty="0"/>
              <a:t>???</a:t>
            </a:r>
            <a:endParaRPr lang="nl-NL" sz="2100" b="0" dirty="0"/>
          </a:p>
          <a:p>
            <a:endParaRPr lang="nl-NL" dirty="0" smtClean="0"/>
          </a:p>
          <a:p>
            <a:pPr marL="0" indent="0">
              <a:buNone/>
            </a:pPr>
            <a:r>
              <a:rPr lang="nl-NL" sz="2600" u="sng" dirty="0" smtClean="0"/>
              <a:t>Wat NIET </a:t>
            </a:r>
            <a:r>
              <a:rPr lang="nl-NL" sz="2600" u="sng" dirty="0"/>
              <a:t>TE </a:t>
            </a:r>
            <a:r>
              <a:rPr lang="nl-NL" sz="2600" u="sng" dirty="0" smtClean="0"/>
              <a:t>VOORKOMEN is: Maatregelen !</a:t>
            </a:r>
            <a:endParaRPr lang="nl-NL" sz="2600" u="sng" dirty="0"/>
          </a:p>
          <a:p>
            <a:endParaRPr lang="nl-NL" dirty="0" smtClean="0"/>
          </a:p>
          <a:p>
            <a:r>
              <a:rPr lang="nl-NL" dirty="0" smtClean="0"/>
              <a:t>Beschrijf:</a:t>
            </a:r>
          </a:p>
          <a:p>
            <a:pPr lvl="1"/>
            <a:r>
              <a:rPr lang="nl-NL" dirty="0" smtClean="0"/>
              <a:t>Wat doe je als het tóch mis gaat? </a:t>
            </a:r>
          </a:p>
          <a:p>
            <a:pPr lvl="1"/>
            <a:r>
              <a:rPr lang="nl-NL" dirty="0" smtClean="0"/>
              <a:t>correctie, </a:t>
            </a:r>
            <a:r>
              <a:rPr lang="nl-NL" dirty="0" smtClean="0">
                <a:solidFill>
                  <a:srgbClr val="C00000"/>
                </a:solidFill>
              </a:rPr>
              <a:t>uitwijkstrategie</a:t>
            </a:r>
          </a:p>
        </p:txBody>
      </p:sp>
      <p:sp>
        <p:nvSpPr>
          <p:cNvPr id="4" name="Tijdelijke aanduiding voor inhoud 3"/>
          <p:cNvSpPr>
            <a:spLocks noGrp="1"/>
          </p:cNvSpPr>
          <p:nvPr>
            <p:ph idx="16"/>
          </p:nvPr>
        </p:nvSpPr>
        <p:spPr>
          <a:xfrm>
            <a:off x="2832020" y="1660355"/>
            <a:ext cx="6102660" cy="393744"/>
          </a:xfrm>
        </p:spPr>
        <p:txBody>
          <a:bodyPr>
            <a:normAutofit lnSpcReduction="10000"/>
          </a:bodyPr>
          <a:lstStyle/>
          <a:p>
            <a:endParaRPr lang="en-US" dirty="0"/>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8180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Oefening: tuinfeest</a:t>
            </a:r>
            <a:endParaRPr lang="nl-NL" sz="3200" dirty="0"/>
          </a:p>
        </p:txBody>
      </p:sp>
      <p:sp>
        <p:nvSpPr>
          <p:cNvPr id="3" name="Tijdelijke aanduiding voor inhoud 2"/>
          <p:cNvSpPr>
            <a:spLocks noGrp="1"/>
          </p:cNvSpPr>
          <p:nvPr>
            <p:ph idx="13"/>
          </p:nvPr>
        </p:nvSpPr>
        <p:spPr>
          <a:xfrm>
            <a:off x="2766704" y="2097455"/>
            <a:ext cx="6102660" cy="4857429"/>
          </a:xfrm>
        </p:spPr>
        <p:txBody>
          <a:bodyPr/>
          <a:lstStyle/>
          <a:p>
            <a:pPr>
              <a:buNone/>
            </a:pPr>
            <a:r>
              <a:rPr lang="nl-NL" u="sng" dirty="0" smtClean="0"/>
              <a:t>Resultaat: tuinfeest in </a:t>
            </a:r>
            <a:r>
              <a:rPr lang="nl-NL" u="sng" smtClean="0"/>
              <a:t>de herfstvakantie</a:t>
            </a:r>
            <a:endParaRPr lang="nl-NL" u="sng" dirty="0" smtClean="0"/>
          </a:p>
          <a:p>
            <a:pPr>
              <a:buNone/>
            </a:pPr>
            <a:endParaRPr lang="nl-NL" u="sng" dirty="0" smtClean="0"/>
          </a:p>
          <a:p>
            <a:pPr marL="457200" indent="-457200">
              <a:buFont typeface="+mj-lt"/>
              <a:buAutoNum type="arabicPeriod"/>
            </a:pPr>
            <a:r>
              <a:rPr lang="nl-NL" dirty="0" smtClean="0"/>
              <a:t>Inventariseer: Wat kan er mis gaan?</a:t>
            </a:r>
          </a:p>
          <a:p>
            <a:pPr marL="457200" indent="-457200">
              <a:buFont typeface="+mj-lt"/>
              <a:buAutoNum type="arabicPeriod"/>
            </a:pPr>
            <a:endParaRPr lang="nl-NL" dirty="0" smtClean="0"/>
          </a:p>
          <a:p>
            <a:pPr marL="457200" indent="-457200">
              <a:buFont typeface="+mj-lt"/>
              <a:buAutoNum type="arabicPeriod"/>
            </a:pPr>
            <a:r>
              <a:rPr lang="nl-NL" dirty="0" smtClean="0"/>
              <a:t>Bepaal het realiteitsgehalte: </a:t>
            </a:r>
          </a:p>
          <a:p>
            <a:pPr marL="857250" lvl="1" indent="-457200"/>
            <a:r>
              <a:rPr lang="nl-NL" dirty="0" smtClean="0"/>
              <a:t>Kans x Effect (hoog-middel-laag)</a:t>
            </a:r>
          </a:p>
          <a:p>
            <a:pPr marL="857250" lvl="1" indent="-457200"/>
            <a:endParaRPr lang="nl-NL" dirty="0" smtClean="0"/>
          </a:p>
          <a:p>
            <a:pPr marL="457200" indent="-457200">
              <a:buFont typeface="+mj-lt"/>
              <a:buAutoNum type="arabicPeriod"/>
            </a:pPr>
            <a:r>
              <a:rPr lang="nl-NL" dirty="0" smtClean="0"/>
              <a:t>Bepaal per risico:</a:t>
            </a:r>
          </a:p>
          <a:p>
            <a:pPr marL="857250" lvl="1" indent="-457200"/>
            <a:r>
              <a:rPr lang="nl-NL" dirty="0" smtClean="0"/>
              <a:t>Tegenmaatregelen (om het te voorkomen)</a:t>
            </a:r>
          </a:p>
          <a:p>
            <a:pPr marL="857250" lvl="1" indent="-457200"/>
            <a:r>
              <a:rPr lang="nl-NL" dirty="0" smtClean="0"/>
              <a:t>Uitwijkstrategie (wat doe je als het tóch gebeurt)</a:t>
            </a:r>
            <a:endParaRPr lang="nl-NL" dirty="0"/>
          </a:p>
        </p:txBody>
      </p:sp>
      <p:sp>
        <p:nvSpPr>
          <p:cNvPr id="4" name="Tijdelijke aanduiding voor inhoud 3"/>
          <p:cNvSpPr>
            <a:spLocks noGrp="1"/>
          </p:cNvSpPr>
          <p:nvPr>
            <p:ph idx="16"/>
          </p:nvPr>
        </p:nvSpPr>
        <p:spPr/>
        <p:txBody>
          <a:bodyPr>
            <a:normAutofit lnSpcReduction="10000"/>
          </a:bodyPr>
          <a:lstStyle/>
          <a:p>
            <a:endParaRPr lang="en-US"/>
          </a:p>
        </p:txBody>
      </p:sp>
      <p:sp>
        <p:nvSpPr>
          <p:cNvPr id="5" name="Tijdelijke aanduiding voor inhoud 4"/>
          <p:cNvSpPr>
            <a:spLocks noGrp="1"/>
          </p:cNvSpPr>
          <p:nvPr>
            <p:ph idx="17"/>
          </p:nvPr>
        </p:nvSpPr>
        <p:spPr/>
        <p:txBody>
          <a:bodyPr/>
          <a:lstStyle/>
          <a:p>
            <a:endParaRPr lang="en-US"/>
          </a:p>
        </p:txBody>
      </p:sp>
      <p:sp>
        <p:nvSpPr>
          <p:cNvPr id="6" name="Tijdelijke aanduiding voor inhoud 5"/>
          <p:cNvSpPr>
            <a:spLocks noGrp="1"/>
          </p:cNvSpPr>
          <p:nvPr>
            <p:ph idx="19"/>
          </p:nvPr>
        </p:nvSpPr>
        <p:spPr/>
        <p:txBody>
          <a:bodyPr/>
          <a:lstStyle/>
          <a:p>
            <a:endParaRPr lang="en-US"/>
          </a:p>
        </p:txBody>
      </p:sp>
    </p:spTree>
    <p:extLst>
      <p:ext uri="{BB962C8B-B14F-4D97-AF65-F5344CB8AC3E}">
        <p14:creationId xmlns:p14="http://schemas.microsoft.com/office/powerpoint/2010/main" val="11454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3200" dirty="0" smtClean="0"/>
              <a:t>Bijvoorbeeld</a:t>
            </a:r>
            <a:endParaRPr lang="nl-NL" sz="3200" dirty="0"/>
          </a:p>
        </p:txBody>
      </p:sp>
      <p:sp>
        <p:nvSpPr>
          <p:cNvPr id="3" name="Tijdelijke aanduiding voor inhoud 2"/>
          <p:cNvSpPr>
            <a:spLocks noGrp="1"/>
          </p:cNvSpPr>
          <p:nvPr>
            <p:ph idx="13"/>
          </p:nvPr>
        </p:nvSpPr>
        <p:spPr/>
        <p:txBody>
          <a:bodyPr/>
          <a:lstStyle/>
          <a:p>
            <a:pPr eaLnBrk="1" fontAlgn="t" hangingPunct="1"/>
            <a:endParaRPr lang="en-US" dirty="0" smtClean="0"/>
          </a:p>
          <a:p>
            <a:endParaRPr lang="en-US" dirty="0"/>
          </a:p>
        </p:txBody>
      </p:sp>
      <p:sp>
        <p:nvSpPr>
          <p:cNvPr id="5" name="Tijdelijke aanduiding voor inhoud 4"/>
          <p:cNvSpPr>
            <a:spLocks noGrp="1"/>
          </p:cNvSpPr>
          <p:nvPr>
            <p:ph idx="16"/>
          </p:nvPr>
        </p:nvSpPr>
        <p:spPr/>
        <p:txBody>
          <a:bodyPr>
            <a:normAutofit lnSpcReduction="10000"/>
          </a:bodyPr>
          <a:lstStyle/>
          <a:p>
            <a:endParaRPr lang="en-US"/>
          </a:p>
        </p:txBody>
      </p:sp>
      <p:sp>
        <p:nvSpPr>
          <p:cNvPr id="6" name="Tijdelijke aanduiding voor inhoud 5"/>
          <p:cNvSpPr>
            <a:spLocks noGrp="1"/>
          </p:cNvSpPr>
          <p:nvPr>
            <p:ph idx="17"/>
          </p:nvPr>
        </p:nvSpPr>
        <p:spPr/>
        <p:txBody>
          <a:bodyPr/>
          <a:lstStyle/>
          <a:p>
            <a:endParaRPr lang="en-US"/>
          </a:p>
        </p:txBody>
      </p:sp>
      <p:sp>
        <p:nvSpPr>
          <p:cNvPr id="7" name="Tijdelijke aanduiding voor inhoud 6"/>
          <p:cNvSpPr>
            <a:spLocks noGrp="1"/>
          </p:cNvSpPr>
          <p:nvPr>
            <p:ph idx="19"/>
          </p:nvPr>
        </p:nvSpPr>
        <p:spPr>
          <a:xfrm>
            <a:off x="145143" y="6337299"/>
            <a:ext cx="8891353" cy="350103"/>
          </a:xfrm>
        </p:spPr>
        <p:txBody>
          <a:bodyPr>
            <a:noAutofit/>
          </a:bodyPr>
          <a:lstStyle/>
          <a:p>
            <a:r>
              <a:rPr lang="en-US" sz="1200" dirty="0" smtClean="0"/>
              <a:t>* </a:t>
            </a:r>
            <a:r>
              <a:rPr lang="nl-NL" sz="1200" dirty="0" smtClean="0"/>
              <a:t>RSVP </a:t>
            </a:r>
            <a:r>
              <a:rPr lang="nl-NL" sz="1200" dirty="0"/>
              <a:t>is een kortere schrijfwijze voor </a:t>
            </a:r>
            <a:r>
              <a:rPr lang="nl-NL" sz="1200" i="1" dirty="0" err="1"/>
              <a:t>Répondez</a:t>
            </a:r>
            <a:r>
              <a:rPr lang="nl-NL" sz="1200" i="1" dirty="0"/>
              <a:t> </a:t>
            </a:r>
            <a:r>
              <a:rPr lang="nl-NL" sz="1200" i="1" dirty="0" err="1"/>
              <a:t>s'il</a:t>
            </a:r>
            <a:r>
              <a:rPr lang="nl-NL" sz="1200" i="1" dirty="0"/>
              <a:t> </a:t>
            </a:r>
            <a:r>
              <a:rPr lang="nl-NL" sz="1200" i="1" dirty="0" err="1"/>
              <a:t>vous</a:t>
            </a:r>
            <a:r>
              <a:rPr lang="nl-NL" sz="1200" i="1" dirty="0"/>
              <a:t> </a:t>
            </a:r>
            <a:r>
              <a:rPr lang="nl-NL" sz="1200" i="1" dirty="0" err="1"/>
              <a:t>plaît</a:t>
            </a:r>
            <a:r>
              <a:rPr lang="nl-NL" sz="1200" dirty="0"/>
              <a:t>, oftewel </a:t>
            </a:r>
            <a:r>
              <a:rPr lang="nl-NL" sz="1200" i="1" dirty="0"/>
              <a:t>Antwoord alstublieft </a:t>
            </a:r>
            <a:r>
              <a:rPr lang="nl-NL" sz="1200" i="1" dirty="0" smtClean="0"/>
              <a:t/>
            </a:r>
            <a:br>
              <a:rPr lang="nl-NL" sz="1200" i="1" dirty="0" smtClean="0"/>
            </a:br>
            <a:r>
              <a:rPr lang="nl-NL" sz="1200" i="1" dirty="0" smtClean="0"/>
              <a:t>(</a:t>
            </a:r>
            <a:r>
              <a:rPr lang="nl-NL" sz="1200" i="1" dirty="0"/>
              <a:t>of u wel of niet van plan bent te komen)</a:t>
            </a:r>
            <a:r>
              <a:rPr lang="nl-NL" sz="1200" dirty="0"/>
              <a:t>. </a:t>
            </a:r>
            <a:endParaRPr lang="en-US" sz="1200" dirty="0"/>
          </a:p>
        </p:txBody>
      </p:sp>
      <p:graphicFrame>
        <p:nvGraphicFramePr>
          <p:cNvPr id="4" name="Tabel 3"/>
          <p:cNvGraphicFramePr>
            <a:graphicFrameLocks noGrp="1"/>
          </p:cNvGraphicFramePr>
          <p:nvPr>
            <p:extLst>
              <p:ext uri="{D42A27DB-BD31-4B8C-83A1-F6EECF244321}">
                <p14:modId xmlns:p14="http://schemas.microsoft.com/office/powerpoint/2010/main" val="3137286039"/>
              </p:ext>
            </p:extLst>
          </p:nvPr>
        </p:nvGraphicFramePr>
        <p:xfrm>
          <a:off x="0" y="1556792"/>
          <a:ext cx="9036496" cy="4557404"/>
        </p:xfrm>
        <a:graphic>
          <a:graphicData uri="http://schemas.openxmlformats.org/drawingml/2006/table">
            <a:tbl>
              <a:tblPr firstRow="1" bandRow="1">
                <a:tableStyleId>{5C22544A-7EE6-4342-B048-85BDC9FD1C3A}</a:tableStyleId>
              </a:tblPr>
              <a:tblGrid>
                <a:gridCol w="2259124"/>
                <a:gridCol w="1945978"/>
                <a:gridCol w="2572270"/>
                <a:gridCol w="2259124"/>
              </a:tblGrid>
              <a:tr h="680433">
                <a:tc>
                  <a:txBody>
                    <a:bodyPr/>
                    <a:lstStyle/>
                    <a:p>
                      <a:r>
                        <a:rPr lang="nl-NL" noProof="0" dirty="0" smtClean="0"/>
                        <a:t>Risico</a:t>
                      </a:r>
                      <a:endParaRPr lang="nl-NL" noProof="0" dirty="0"/>
                    </a:p>
                  </a:txBody>
                  <a:tcPr/>
                </a:tc>
                <a:tc>
                  <a:txBody>
                    <a:bodyPr/>
                    <a:lstStyle/>
                    <a:p>
                      <a:r>
                        <a:rPr lang="nl-NL" noProof="0" smtClean="0"/>
                        <a:t>kans * effect</a:t>
                      </a:r>
                      <a:endParaRPr lang="nl-NL" noProof="0"/>
                    </a:p>
                  </a:txBody>
                  <a:tcPr/>
                </a:tc>
                <a:tc>
                  <a:txBody>
                    <a:bodyPr/>
                    <a:lstStyle/>
                    <a:p>
                      <a:r>
                        <a:rPr lang="nl-NL" noProof="0" dirty="0" smtClean="0"/>
                        <a:t>Tegenmaatregel</a:t>
                      </a:r>
                      <a:endParaRPr lang="nl-NL" noProof="0" dirty="0"/>
                    </a:p>
                  </a:txBody>
                  <a:tcPr/>
                </a:tc>
                <a:tc>
                  <a:txBody>
                    <a:bodyPr/>
                    <a:lstStyle/>
                    <a:p>
                      <a:r>
                        <a:rPr lang="nl-NL" noProof="0" dirty="0" smtClean="0"/>
                        <a:t>Uitwijkstrategie</a:t>
                      </a:r>
                      <a:endParaRPr lang="nl-NL" noProof="0" dirty="0"/>
                    </a:p>
                  </a:txBody>
                  <a:tcPr/>
                </a:tc>
              </a:tr>
              <a:tr h="6610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noProof="0" smtClean="0"/>
                        <a:t>1. Slecht weer (aard)</a:t>
                      </a:r>
                    </a:p>
                  </a:txBody>
                  <a:tcPr/>
                </a:tc>
                <a:tc>
                  <a:txBody>
                    <a:bodyPr/>
                    <a:lstStyle/>
                    <a:p>
                      <a:r>
                        <a:rPr lang="nl-NL" noProof="0" smtClean="0"/>
                        <a:t>Middel*hoog</a:t>
                      </a:r>
                      <a:endParaRPr lang="nl-NL" noProof="0"/>
                    </a:p>
                  </a:txBody>
                  <a:tcPr/>
                </a:tc>
                <a:tc>
                  <a:txBody>
                    <a:bodyPr/>
                    <a:lstStyle/>
                    <a:p>
                      <a:r>
                        <a:rPr lang="nl-NL" noProof="0" smtClean="0"/>
                        <a:t>Tenten</a:t>
                      </a:r>
                      <a:r>
                        <a:rPr lang="nl-NL" baseline="0" noProof="0" smtClean="0"/>
                        <a:t> regelen</a:t>
                      </a:r>
                      <a:endParaRPr lang="nl-NL" noProof="0"/>
                    </a:p>
                  </a:txBody>
                  <a:tcPr/>
                </a:tc>
                <a:tc>
                  <a:txBody>
                    <a:bodyPr/>
                    <a:lstStyle/>
                    <a:p>
                      <a:r>
                        <a:rPr lang="nl-NL" noProof="0" smtClean="0"/>
                        <a:t>-</a:t>
                      </a:r>
                    </a:p>
                  </a:txBody>
                  <a:tcPr/>
                </a:tc>
              </a:tr>
              <a:tr h="9443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noProof="0" smtClean="0"/>
                        <a:t>2. Slechte muziek (intern)</a:t>
                      </a:r>
                    </a:p>
                    <a:p>
                      <a:endParaRPr lang="nl-NL" noProof="0"/>
                    </a:p>
                  </a:txBody>
                  <a:tcPr/>
                </a:tc>
                <a:tc>
                  <a:txBody>
                    <a:bodyPr/>
                    <a:lstStyle/>
                    <a:p>
                      <a:r>
                        <a:rPr lang="nl-NL" noProof="0" smtClean="0"/>
                        <a:t>Laag* middel</a:t>
                      </a:r>
                      <a:endParaRPr lang="nl-NL" noProof="0"/>
                    </a:p>
                  </a:txBody>
                  <a:tcPr/>
                </a:tc>
                <a:tc>
                  <a:txBody>
                    <a:bodyPr/>
                    <a:lstStyle/>
                    <a:p>
                      <a:r>
                        <a:rPr lang="nl-NL" noProof="0" smtClean="0"/>
                        <a:t>DJ bezoeken</a:t>
                      </a:r>
                      <a:r>
                        <a:rPr lang="nl-NL" baseline="0" noProof="0" smtClean="0"/>
                        <a:t> en instrueren</a:t>
                      </a:r>
                      <a:endParaRPr lang="nl-NL" noProof="0"/>
                    </a:p>
                  </a:txBody>
                  <a:tcPr/>
                </a:tc>
                <a:tc>
                  <a:txBody>
                    <a:bodyPr/>
                    <a:lstStyle/>
                    <a:p>
                      <a:r>
                        <a:rPr lang="nl-NL" noProof="0" smtClean="0"/>
                        <a:t>Bijsturen</a:t>
                      </a:r>
                      <a:endParaRPr lang="nl-NL" noProof="0"/>
                    </a:p>
                  </a:txBody>
                  <a:tcPr/>
                </a:tc>
              </a:tr>
              <a:tr h="9443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smtClean="0"/>
                        <a:t>3. Party </a:t>
                      </a:r>
                      <a:r>
                        <a:rPr lang="nl-NL" noProof="0" dirty="0" err="1" smtClean="0"/>
                        <a:t>crashers</a:t>
                      </a:r>
                      <a:r>
                        <a:rPr lang="nl-NL" noProof="0" dirty="0" smtClean="0"/>
                        <a:t> (externe)</a:t>
                      </a:r>
                      <a:endParaRPr lang="nl-NL" noProof="0" dirty="0"/>
                    </a:p>
                  </a:txBody>
                  <a:tcPr/>
                </a:tc>
                <a:tc>
                  <a:txBody>
                    <a:bodyPr/>
                    <a:lstStyle/>
                    <a:p>
                      <a:r>
                        <a:rPr lang="nl-NL" noProof="0" dirty="0" smtClean="0"/>
                        <a:t>Laag*hoog</a:t>
                      </a:r>
                      <a:endParaRPr lang="nl-NL" noProof="0" dirty="0"/>
                    </a:p>
                  </a:txBody>
                  <a:tcPr/>
                </a:tc>
                <a:tc>
                  <a:txBody>
                    <a:bodyPr/>
                    <a:lstStyle/>
                    <a:p>
                      <a:r>
                        <a:rPr lang="nl-NL" noProof="0" dirty="0" err="1" smtClean="0"/>
                        <a:t>Rsvp</a:t>
                      </a:r>
                      <a:r>
                        <a:rPr lang="nl-NL" noProof="0" dirty="0" smtClean="0"/>
                        <a:t> zodat</a:t>
                      </a:r>
                      <a:r>
                        <a:rPr lang="nl-NL" baseline="0" noProof="0" dirty="0" smtClean="0"/>
                        <a:t> je de kans beter kan inschatten</a:t>
                      </a:r>
                      <a:endParaRPr lang="nl-NL" noProof="0" dirty="0"/>
                    </a:p>
                  </a:txBody>
                  <a:tcPr/>
                </a:tc>
                <a:tc>
                  <a:txBody>
                    <a:bodyPr/>
                    <a:lstStyle/>
                    <a:p>
                      <a:r>
                        <a:rPr lang="nl-NL" noProof="0" smtClean="0"/>
                        <a:t>Politie</a:t>
                      </a:r>
                      <a:r>
                        <a:rPr lang="nl-NL" baseline="0" noProof="0" smtClean="0"/>
                        <a:t> bellen</a:t>
                      </a:r>
                      <a:endParaRPr lang="nl-NL" noProof="0"/>
                    </a:p>
                  </a:txBody>
                  <a:tcPr/>
                </a:tc>
              </a:tr>
              <a:tr h="944323">
                <a:tc>
                  <a:txBody>
                    <a:bodyPr/>
                    <a:lstStyle/>
                    <a:p>
                      <a:r>
                        <a:rPr lang="nl-NL" noProof="0" smtClean="0"/>
                        <a:t>4.Onvoldoende drank &amp; eten (intern)</a:t>
                      </a:r>
                      <a:endParaRPr lang="nl-NL" noProof="0"/>
                    </a:p>
                  </a:txBody>
                  <a:tcPr/>
                </a:tc>
                <a:tc>
                  <a:txBody>
                    <a:bodyPr/>
                    <a:lstStyle/>
                    <a:p>
                      <a:r>
                        <a:rPr lang="nl-NL" noProof="0" smtClean="0"/>
                        <a:t>Laag</a:t>
                      </a:r>
                      <a:r>
                        <a:rPr lang="nl-NL" baseline="0" noProof="0" smtClean="0"/>
                        <a:t> * hoog</a:t>
                      </a:r>
                      <a:endParaRPr lang="nl-NL" noProof="0"/>
                    </a:p>
                  </a:txBody>
                  <a:tcPr/>
                </a:tc>
                <a:tc>
                  <a:txBody>
                    <a:bodyPr/>
                    <a:lstStyle/>
                    <a:p>
                      <a:r>
                        <a:rPr lang="nl-NL" noProof="0" smtClean="0"/>
                        <a:t>Vragen aan ervaringsdesk</a:t>
                      </a:r>
                      <a:endParaRPr lang="nl-NL" noProof="0"/>
                    </a:p>
                  </a:txBody>
                  <a:tcPr/>
                </a:tc>
                <a:tc>
                  <a:txBody>
                    <a:bodyPr/>
                    <a:lstStyle/>
                    <a:p>
                      <a:r>
                        <a:rPr lang="nl-NL" noProof="0" smtClean="0"/>
                        <a:t>-</a:t>
                      </a:r>
                      <a:endParaRPr lang="nl-NL" noProof="0"/>
                    </a:p>
                  </a:txBody>
                  <a:tcPr/>
                </a:tc>
              </a:tr>
              <a:tr h="382976">
                <a:tc>
                  <a:txBody>
                    <a:bodyPr/>
                    <a:lstStyle/>
                    <a:p>
                      <a:r>
                        <a:rPr lang="nl-NL" noProof="0" smtClean="0"/>
                        <a:t>…</a:t>
                      </a:r>
                      <a:endParaRPr lang="nl-NL" noProof="0"/>
                    </a:p>
                  </a:txBody>
                  <a:tcPr/>
                </a:tc>
                <a:tc>
                  <a:txBody>
                    <a:bodyPr/>
                    <a:lstStyle/>
                    <a:p>
                      <a:endParaRPr lang="nl-NL" noProof="0"/>
                    </a:p>
                  </a:txBody>
                  <a:tcPr/>
                </a:tc>
                <a:tc>
                  <a:txBody>
                    <a:bodyPr/>
                    <a:lstStyle/>
                    <a:p>
                      <a:endParaRPr lang="nl-NL" noProof="0"/>
                    </a:p>
                  </a:txBody>
                  <a:tcPr/>
                </a:tc>
                <a:tc>
                  <a:txBody>
                    <a:bodyPr/>
                    <a:lstStyle/>
                    <a:p>
                      <a:endParaRPr lang="nl-NL" noProof="0" dirty="0"/>
                    </a:p>
                  </a:txBody>
                  <a:tcPr/>
                </a:tc>
              </a:tr>
            </a:tbl>
          </a:graphicData>
        </a:graphic>
      </p:graphicFrame>
    </p:spTree>
    <p:extLst>
      <p:ext uri="{BB962C8B-B14F-4D97-AF65-F5344CB8AC3E}">
        <p14:creationId xmlns:p14="http://schemas.microsoft.com/office/powerpoint/2010/main" val="417834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B8E768D48CC44F888139222FE6D080" ma:contentTypeVersion="0" ma:contentTypeDescription="Een nieuw document maken." ma:contentTypeScope="" ma:versionID="5f86c87b076a842c6c1594a01c8634f0">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C819D8-4C60-4551-95BD-1D0A55A52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2223893-93E6-4199-B985-51EFD5637441}">
  <ds:schemaRefs>
    <ds:schemaRef ds:uri="http://schemas.microsoft.com/office/2006/metadata/properties"/>
    <ds:schemaRef ds:uri="http://schemas.openxmlformats.org/package/2006/metadata/core-properties"/>
    <ds:schemaRef ds:uri="http://purl.org/dc/terms/"/>
    <ds:schemaRef ds:uri="http://www.w3.org/XML/1998/namespace"/>
    <ds:schemaRef ds:uri="http://schemas.microsoft.com/office/2006/documentManagement/types"/>
    <ds:schemaRef ds:uri="http://purl.org/dc/elements/1.1/"/>
    <ds:schemaRef ds:uri="http://purl.org/dc/dcmitype/"/>
  </ds:schemaRefs>
</ds:datastoreItem>
</file>

<file path=customXml/itemProps3.xml><?xml version="1.0" encoding="utf-8"?>
<ds:datastoreItem xmlns:ds="http://schemas.openxmlformats.org/officeDocument/2006/customXml" ds:itemID="{B32022CD-2D04-426D-8970-66839EEEE2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Diavoorstelling (4:3)</PresentationFormat>
  <Paragraphs>190</Paragraphs>
  <Slides>17</Slides>
  <Notes>9</Notes>
  <HiddenSlides>1</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Arial</vt:lpstr>
      <vt:lpstr>Calibri</vt:lpstr>
      <vt:lpstr>Helvetica Neue</vt:lpstr>
      <vt:lpstr>Helvetica Neue Light</vt:lpstr>
      <vt:lpstr>Wingdings</vt:lpstr>
      <vt:lpstr>Office Theme</vt:lpstr>
      <vt:lpstr>Plan van Aanpak Risico’s</vt:lpstr>
      <vt:lpstr>Doel</vt:lpstr>
      <vt:lpstr>Wat is een risico (in je project) ?</vt:lpstr>
      <vt:lpstr>Risico’s (uit toelichting PvA v2)</vt:lpstr>
      <vt:lpstr>Risico’s:</vt:lpstr>
      <vt:lpstr>Risico’s:</vt:lpstr>
      <vt:lpstr>Risico’s:</vt:lpstr>
      <vt:lpstr>Oefening: tuinfeest</vt:lpstr>
      <vt:lpstr>Bijvoorbeeld</vt:lpstr>
      <vt:lpstr>In PvA genoemde risico’s</vt:lpstr>
      <vt:lpstr>In PvA genoemde risico’s, bijvoorbeeld</vt:lpstr>
      <vt:lpstr>NIET Reële risico’s</vt:lpstr>
      <vt:lpstr>Reële risico’s</vt:lpstr>
      <vt:lpstr>Risico’s</vt:lpstr>
      <vt:lpstr>Voor softwaredevelopment</vt:lpstr>
      <vt:lpstr>Tot slot over Risico’s: </vt:lpstr>
      <vt:lpstr>Bronnen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Jacobs Tineke</cp:lastModifiedBy>
  <cp:revision>167</cp:revision>
  <cp:lastPrinted>2016-02-14T15:52:12Z</cp:lastPrinted>
  <dcterms:created xsi:type="dcterms:W3CDTF">2015-09-01T09:54:35Z</dcterms:created>
  <dcterms:modified xsi:type="dcterms:W3CDTF">2016-10-16T10:24:07Z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0x010100FEB8E768D48CC44F888139222FE6D080</vt:lpwstr>
  </property>
</Properties>
</file>