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7" r:id="rId2"/>
    <p:sldId id="293" r:id="rId3"/>
    <p:sldId id="296" r:id="rId4"/>
    <p:sldId id="262" r:id="rId5"/>
    <p:sldId id="263" r:id="rId6"/>
    <p:sldId id="264" r:id="rId7"/>
    <p:sldId id="265" r:id="rId8"/>
    <p:sldId id="277" r:id="rId9"/>
    <p:sldId id="267" r:id="rId10"/>
    <p:sldId id="283" r:id="rId11"/>
    <p:sldId id="268" r:id="rId12"/>
    <p:sldId id="278" r:id="rId13"/>
    <p:sldId id="269" r:id="rId14"/>
    <p:sldId id="272" r:id="rId15"/>
    <p:sldId id="273" r:id="rId16"/>
    <p:sldId id="274"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5" autoAdjust="0"/>
    <p:restoredTop sz="94695" autoAdjust="0"/>
  </p:normalViewPr>
  <p:slideViewPr>
    <p:cSldViewPr snapToGrid="0" snapToObjects="1">
      <p:cViewPr varScale="1">
        <p:scale>
          <a:sx n="70" d="100"/>
          <a:sy n="70" d="100"/>
        </p:scale>
        <p:origin x="1530" y="7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pPr/>
              <a:t>10/3/2016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pPr/>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Hoe lastig</a:t>
            </a:r>
            <a:r>
              <a:rPr lang="nl-NL" baseline="0" dirty="0" smtClean="0"/>
              <a:t> het ook is om een samenhangend team op te bouwen, ingewikkeld is het niet. </a:t>
            </a:r>
          </a:p>
          <a:p>
            <a:r>
              <a:rPr lang="nl-NL" baseline="0" dirty="0" smtClean="0"/>
              <a:t>Teamwork is voor de meeste organisaties nog net zo ongrijpbaar als vroeger en organisaties slagen er vaak niet in (80%) om echt teamwork van de grond te krijgen, aangezien ze ongemerkt slachtoffer worden van een vijftal voor de hand liggende maar gevaarlijke valkuilen. Dat zijn de 5 frustraties van teamwork.</a:t>
            </a:r>
          </a:p>
          <a:p>
            <a:r>
              <a:rPr lang="nl-NL" baseline="0" dirty="0" smtClean="0"/>
              <a:t>De 5 frustraties zijn onderling met elkaar verbonden en kunnen niet los van elkaar gezien worden. Gevoeligheid voor een van de 5 is al een gevaar voor het goed functioneren van een team. </a:t>
            </a:r>
          </a:p>
        </p:txBody>
      </p:sp>
      <p:sp>
        <p:nvSpPr>
          <p:cNvPr id="4" name="Slide Number Placeholder 3"/>
          <p:cNvSpPr>
            <a:spLocks noGrp="1"/>
          </p:cNvSpPr>
          <p:nvPr>
            <p:ph type="sldNum" sz="quarter" idx="10"/>
          </p:nvPr>
        </p:nvSpPr>
        <p:spPr/>
        <p:txBody>
          <a:bodyPr/>
          <a:lstStyle/>
          <a:p>
            <a:fld id="{0F95C937-2C3A-4CEB-967B-D9B9261C96DE}" type="slidenum">
              <a:rPr lang="nl-NL" smtClean="0"/>
              <a:t>19</a:t>
            </a:fld>
            <a:endParaRPr lang="nl-NL"/>
          </a:p>
        </p:txBody>
      </p:sp>
    </p:spTree>
    <p:extLst>
      <p:ext uri="{BB962C8B-B14F-4D97-AF65-F5344CB8AC3E}">
        <p14:creationId xmlns:p14="http://schemas.microsoft.com/office/powerpoint/2010/main" val="394489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Helaas kan vertrouwen dat gebaseerd is op kwetsbaarheid niet snel tot stand worden gebracht. </a:t>
            </a:r>
          </a:p>
          <a:p>
            <a:r>
              <a:rPr lang="nl-NL" dirty="0" smtClean="0"/>
              <a:t>Oefenen</a:t>
            </a:r>
            <a:r>
              <a:rPr lang="nl-NL" baseline="0" dirty="0" smtClean="0"/>
              <a:t> met </a:t>
            </a:r>
            <a:r>
              <a:rPr lang="nl-NL" dirty="0" smtClean="0"/>
              <a:t>persoonlijke geschiedenissen is een 1</a:t>
            </a:r>
            <a:r>
              <a:rPr lang="nl-NL" baseline="30000" dirty="0" smtClean="0"/>
              <a:t>e</a:t>
            </a:r>
            <a:r>
              <a:rPr lang="nl-NL" dirty="0" smtClean="0"/>
              <a:t> stap in de richting van het kweken van vertrouwen. Deze oefening</a:t>
            </a:r>
            <a:r>
              <a:rPr lang="nl-NL" baseline="0" dirty="0" smtClean="0"/>
              <a:t> brengt weinig risico’s met zich mee. Iedereen moet aan de beurt komen en teamleden moeten een korte vragenlijst over zichzelf beantwoorden. </a:t>
            </a:r>
            <a:endParaRPr lang="nl-NL" dirty="0"/>
          </a:p>
        </p:txBody>
      </p:sp>
      <p:sp>
        <p:nvSpPr>
          <p:cNvPr id="4" name="Slide Number Placeholder 3"/>
          <p:cNvSpPr>
            <a:spLocks noGrp="1"/>
          </p:cNvSpPr>
          <p:nvPr>
            <p:ph type="sldNum" sz="quarter" idx="10"/>
          </p:nvPr>
        </p:nvSpPr>
        <p:spPr/>
        <p:txBody>
          <a:bodyPr/>
          <a:lstStyle/>
          <a:p>
            <a:fld id="{0F95C937-2C3A-4CEB-967B-D9B9261C96DE}" type="slidenum">
              <a:rPr lang="nl-NL" smtClean="0"/>
              <a:t>30</a:t>
            </a:fld>
            <a:endParaRPr lang="nl-NL"/>
          </a:p>
        </p:txBody>
      </p:sp>
    </p:spTree>
    <p:extLst>
      <p:ext uri="{BB962C8B-B14F-4D97-AF65-F5344CB8AC3E}">
        <p14:creationId xmlns:p14="http://schemas.microsoft.com/office/powerpoint/2010/main" val="18731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a:xfrm>
            <a:off x="360378" y="6161442"/>
            <a:ext cx="2133600" cy="365125"/>
          </a:xfrm>
          <a:prstGeom prst="rect">
            <a:avLst/>
          </a:prstGeom>
        </p:spPr>
        <p:txBody>
          <a:bodyPr/>
          <a:lstStyle>
            <a:lvl1pPr>
              <a:defRPr>
                <a:solidFill>
                  <a:schemeClr val="tx2"/>
                </a:solidFill>
              </a:defRPr>
            </a:lvl1pPr>
          </a:lstStyle>
          <a:p>
            <a:fld id="{FFB51AD1-6160-4849-8085-DB6E6BF75540}" type="datetimeFigureOut">
              <a:rPr lang="nl-NL" smtClean="0"/>
              <a:t>3-10-2016</a:t>
            </a:fld>
            <a:endParaRPr lang="nl-NL"/>
          </a:p>
        </p:txBody>
      </p:sp>
      <p:sp>
        <p:nvSpPr>
          <p:cNvPr id="5" name="Footer Placeholder 4"/>
          <p:cNvSpPr>
            <a:spLocks noGrp="1"/>
          </p:cNvSpPr>
          <p:nvPr>
            <p:ph type="ftr" sz="quarter" idx="11"/>
          </p:nvPr>
        </p:nvSpPr>
        <p:spPr>
          <a:xfrm>
            <a:off x="3124200" y="6161442"/>
            <a:ext cx="2895600" cy="365125"/>
          </a:xfrm>
          <a:prstGeom prst="rect">
            <a:avLst/>
          </a:prstGeom>
        </p:spPr>
        <p:txBody>
          <a:bodyPr/>
          <a:lstStyle>
            <a:lvl1pPr>
              <a:defRPr>
                <a:solidFill>
                  <a:schemeClr val="tx2"/>
                </a:solidFill>
              </a:defRPr>
            </a:lvl1pPr>
          </a:lstStyle>
          <a:p>
            <a:endParaRPr lang="nl-NL"/>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lvl1pPr>
              <a:defRPr>
                <a:solidFill>
                  <a:schemeClr val="tx2"/>
                </a:solidFill>
              </a:defRPr>
            </a:lvl1pPr>
          </a:lstStyle>
          <a:p>
            <a:fld id="{ADFE995B-FE3E-444B-BAAB-5B7EC970E15A}" type="slidenum">
              <a:rPr lang="nl-NL" smtClean="0"/>
              <a:t>‹nr.›</a:t>
            </a:fld>
            <a:endParaRPr lang="nl-NL"/>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33665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0378" y="6161442"/>
            <a:ext cx="2133600" cy="365125"/>
          </a:xfrm>
          <a:prstGeom prst="rect">
            <a:avLst/>
          </a:prstGeom>
        </p:spPr>
        <p:txBody>
          <a:bodyPr/>
          <a:lstStyle/>
          <a:p>
            <a:fld id="{FFB51AD1-6160-4849-8085-DB6E6BF75540}" type="datetimeFigureOut">
              <a:rPr lang="nl-NL" smtClean="0"/>
              <a:t>3-10-2016</a:t>
            </a:fld>
            <a:endParaRPr lang="nl-NL"/>
          </a:p>
        </p:txBody>
      </p:sp>
      <p:sp>
        <p:nvSpPr>
          <p:cNvPr id="5" name="Footer Placeholder 4"/>
          <p:cNvSpPr>
            <a:spLocks noGrp="1"/>
          </p:cNvSpPr>
          <p:nvPr>
            <p:ph type="ftr" sz="quarter" idx="11"/>
          </p:nvPr>
        </p:nvSpPr>
        <p:spPr>
          <a:xfrm>
            <a:off x="3124200" y="6161442"/>
            <a:ext cx="2895600"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p>
            <a:fld id="{ADFE995B-FE3E-444B-BAAB-5B7EC970E15A}" type="slidenum">
              <a:rPr lang="nl-NL" smtClean="0"/>
              <a:t>‹nr.›</a:t>
            </a:fld>
            <a:endParaRPr lang="nl-NL"/>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60752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youtube.com/watch?v=0FbnCWWg_N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cid:1578ab67283d0cad2201"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Planmatig werken </a:t>
            </a:r>
            <a:r>
              <a:rPr lang="nl-NL" dirty="0"/>
              <a:t>T</a:t>
            </a:r>
            <a:r>
              <a:rPr lang="nl-NL" dirty="0" smtClean="0"/>
              <a:t>eamwork</a:t>
            </a:r>
            <a:endParaRPr lang="nl-NL"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a:xfrm>
            <a:off x="2766704" y="2384425"/>
            <a:ext cx="6102660" cy="3952875"/>
          </a:xfrm>
        </p:spPr>
        <p:txBody>
          <a:bodyPr/>
          <a:lstStyle/>
          <a:p>
            <a:r>
              <a:rPr lang="nl-NL" dirty="0" smtClean="0"/>
              <a:t>Voorbeeld: kritieke pad</a:t>
            </a:r>
          </a:p>
          <a:p>
            <a:endParaRPr lang="nl-NL" b="0" dirty="0" smtClean="0"/>
          </a:p>
          <a:p>
            <a:endParaRPr lang="nl-NL" b="0" dirty="0" smtClean="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14</a:t>
            </a:r>
            <a:endParaRPr lang="nl-NL" dirty="0"/>
          </a:p>
        </p:txBody>
      </p:sp>
      <p:sp>
        <p:nvSpPr>
          <p:cNvPr id="6" name="Tijdelijke aanduiding voor inhoud 5"/>
          <p:cNvSpPr>
            <a:spLocks noGrp="1"/>
          </p:cNvSpPr>
          <p:nvPr>
            <p:ph idx="19"/>
          </p:nvPr>
        </p:nvSpPr>
        <p:spPr/>
        <p:txBody>
          <a:bodyPr/>
          <a:lstStyle/>
          <a:p>
            <a:endParaRPr lang="nl-NL"/>
          </a:p>
        </p:txBody>
      </p:sp>
      <p:sp>
        <p:nvSpPr>
          <p:cNvPr id="7" name="Rechthoek 6"/>
          <p:cNvSpPr/>
          <p:nvPr/>
        </p:nvSpPr>
        <p:spPr>
          <a:xfrm>
            <a:off x="2766702" y="2893060"/>
            <a:ext cx="1500498" cy="822960"/>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nl-NL" dirty="0" smtClean="0"/>
              <a:t>Design pop, </a:t>
            </a:r>
          </a:p>
          <a:p>
            <a:r>
              <a:rPr lang="nl-NL" dirty="0" smtClean="0"/>
              <a:t>1 uur</a:t>
            </a:r>
            <a:endParaRPr lang="nl-NL" dirty="0"/>
          </a:p>
        </p:txBody>
      </p:sp>
      <p:sp>
        <p:nvSpPr>
          <p:cNvPr id="8" name="Rechthoek 7"/>
          <p:cNvSpPr/>
          <p:nvPr/>
        </p:nvSpPr>
        <p:spPr>
          <a:xfrm>
            <a:off x="2766702" y="5194300"/>
            <a:ext cx="150049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smtClean="0"/>
              <a:t>Geluid opname, </a:t>
            </a:r>
          </a:p>
          <a:p>
            <a:pPr algn="ctr"/>
            <a:r>
              <a:rPr lang="nl-NL" dirty="0" smtClean="0"/>
              <a:t>2 uur</a:t>
            </a:r>
            <a:endParaRPr lang="nl-NL" dirty="0"/>
          </a:p>
        </p:txBody>
      </p:sp>
      <p:sp>
        <p:nvSpPr>
          <p:cNvPr id="9" name="Rechthoek 8"/>
          <p:cNvSpPr/>
          <p:nvPr/>
        </p:nvSpPr>
        <p:spPr>
          <a:xfrm>
            <a:off x="2829560" y="3975100"/>
            <a:ext cx="143764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smtClean="0"/>
              <a:t>Design achtergrond, 1 uur</a:t>
            </a:r>
            <a:endParaRPr lang="nl-NL" dirty="0"/>
          </a:p>
        </p:txBody>
      </p:sp>
      <p:sp>
        <p:nvSpPr>
          <p:cNvPr id="10" name="Rechthoek 9"/>
          <p:cNvSpPr/>
          <p:nvPr/>
        </p:nvSpPr>
        <p:spPr>
          <a:xfrm>
            <a:off x="4991100" y="2847340"/>
            <a:ext cx="150622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smtClean="0"/>
              <a:t>Pop beweegt, 4 uur</a:t>
            </a:r>
            <a:endParaRPr lang="nl-NL" dirty="0"/>
          </a:p>
        </p:txBody>
      </p:sp>
      <p:sp>
        <p:nvSpPr>
          <p:cNvPr id="11" name="Rechthoek 10"/>
          <p:cNvSpPr/>
          <p:nvPr/>
        </p:nvSpPr>
        <p:spPr>
          <a:xfrm>
            <a:off x="6832600" y="3716020"/>
            <a:ext cx="1633220" cy="147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smtClean="0"/>
              <a:t>Geluid en achtergrond toevoegen, 2 uur</a:t>
            </a:r>
            <a:endParaRPr lang="nl-NL" dirty="0"/>
          </a:p>
        </p:txBody>
      </p:sp>
      <p:cxnSp>
        <p:nvCxnSpPr>
          <p:cNvPr id="13" name="Rechte verbindingslijn met pijl 12"/>
          <p:cNvCxnSpPr>
            <a:stCxn id="7" idx="3"/>
            <a:endCxn id="10" idx="1"/>
          </p:cNvCxnSpPr>
          <p:nvPr/>
        </p:nvCxnSpPr>
        <p:spPr>
          <a:xfrm>
            <a:off x="4267200" y="3304540"/>
            <a:ext cx="7239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Rechte verbindingslijn met pijl 14"/>
          <p:cNvCxnSpPr>
            <a:stCxn id="10" idx="3"/>
            <a:endCxn id="11" idx="1"/>
          </p:cNvCxnSpPr>
          <p:nvPr/>
        </p:nvCxnSpPr>
        <p:spPr>
          <a:xfrm>
            <a:off x="6497320" y="3304540"/>
            <a:ext cx="335280" cy="11506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Rechte verbindingslijn met pijl 16"/>
          <p:cNvCxnSpPr>
            <a:stCxn id="9" idx="3"/>
            <a:endCxn id="11" idx="1"/>
          </p:cNvCxnSpPr>
          <p:nvPr/>
        </p:nvCxnSpPr>
        <p:spPr>
          <a:xfrm>
            <a:off x="4267200" y="4432300"/>
            <a:ext cx="2565400" cy="228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Rechte verbindingslijn met pijl 18"/>
          <p:cNvCxnSpPr>
            <a:stCxn id="8" idx="3"/>
            <a:endCxn id="11" idx="1"/>
          </p:cNvCxnSpPr>
          <p:nvPr/>
        </p:nvCxnSpPr>
        <p:spPr>
          <a:xfrm flipV="1">
            <a:off x="4267199" y="4455160"/>
            <a:ext cx="2565401" cy="1196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3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normAutofit lnSpcReduction="10000"/>
          </a:bodyPr>
          <a:lstStyle/>
          <a:p>
            <a:r>
              <a:rPr lang="nl-NL" dirty="0" smtClean="0"/>
              <a:t>Planning: urenschatting</a:t>
            </a:r>
          </a:p>
          <a:p>
            <a:endParaRPr lang="nl-NL" dirty="0" smtClean="0"/>
          </a:p>
          <a:p>
            <a:pPr>
              <a:buFontTx/>
              <a:buChar char="•"/>
            </a:pPr>
            <a:r>
              <a:rPr lang="nl-NL" dirty="0" smtClean="0"/>
              <a:t> Vraag mensen met ervaring</a:t>
            </a:r>
          </a:p>
          <a:p>
            <a:pPr>
              <a:buFontTx/>
              <a:buChar char="•"/>
            </a:pPr>
            <a:r>
              <a:rPr lang="nl-NL" dirty="0" smtClean="0"/>
              <a:t> Test het uit &gt; doe de moeilijkste taak eerst</a:t>
            </a:r>
          </a:p>
          <a:p>
            <a:pPr>
              <a:buFontTx/>
              <a:buChar char="•"/>
            </a:pPr>
            <a:r>
              <a:rPr lang="nl-NL" dirty="0" smtClean="0"/>
              <a:t> </a:t>
            </a:r>
            <a:r>
              <a:rPr lang="nl-NL" dirty="0" err="1" smtClean="0"/>
              <a:t>Timeboxing</a:t>
            </a:r>
            <a:r>
              <a:rPr lang="nl-NL" dirty="0" smtClean="0"/>
              <a:t> als je het écht niet weet</a:t>
            </a:r>
          </a:p>
          <a:p>
            <a:pPr>
              <a:buFontTx/>
              <a:buChar char="•"/>
            </a:pPr>
            <a:endParaRPr lang="nl-NL" dirty="0" smtClean="0"/>
          </a:p>
          <a:p>
            <a:pPr>
              <a:buFontTx/>
              <a:buChar char="•"/>
            </a:pPr>
            <a:r>
              <a:rPr lang="nl-NL" dirty="0" smtClean="0"/>
              <a:t>Of:</a:t>
            </a:r>
          </a:p>
          <a:p>
            <a:pPr>
              <a:buFontTx/>
              <a:buChar char="•"/>
            </a:pPr>
            <a:r>
              <a:rPr lang="nl-NL" dirty="0" smtClean="0"/>
              <a:t> Speel planning poker: </a:t>
            </a:r>
            <a:r>
              <a:rPr lang="en-US" dirty="0" smtClean="0">
                <a:hlinkClick r:id="rId2"/>
              </a:rPr>
              <a:t>http://www.youtube.com/watch?v=0FbnCWWg_NY</a:t>
            </a:r>
            <a:r>
              <a:rPr lang="en-US" dirty="0" smtClean="0"/>
              <a:t> (4:20 min)</a:t>
            </a:r>
            <a:endParaRPr lang="nl-NL" dirty="0" smtClean="0"/>
          </a:p>
          <a:p>
            <a:endParaRPr lang="nl-NL" dirty="0" smtClean="0"/>
          </a:p>
          <a:p>
            <a:r>
              <a:rPr lang="nl-NL" dirty="0" smtClean="0"/>
              <a:t>Schat activiteiten nooit groter dan 4 uur</a:t>
            </a:r>
            <a:endParaRPr lang="nl-NL" dirty="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11</a:t>
            </a:r>
            <a:endParaRPr lang="nl-NL" dirty="0"/>
          </a:p>
        </p:txBody>
      </p:sp>
      <p:sp>
        <p:nvSpPr>
          <p:cNvPr id="6" name="Tijdelijke aanduiding voor inhoud 5"/>
          <p:cNvSpPr>
            <a:spLocks noGrp="1"/>
          </p:cNvSpPr>
          <p:nvPr>
            <p:ph idx="19"/>
          </p:nvPr>
        </p:nvSpPr>
        <p:spPr/>
        <p:txBody>
          <a:bodyPr/>
          <a:lstStyle/>
          <a:p>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Planning en </a:t>
            </a:r>
            <a:r>
              <a:rPr lang="en-US" dirty="0" err="1" smtClean="0"/>
              <a:t>kritieke</a:t>
            </a:r>
            <a:r>
              <a:rPr lang="en-US" dirty="0" smtClean="0"/>
              <a:t> pad</a:t>
            </a:r>
            <a:endParaRPr lang="en-US" dirty="0"/>
          </a:p>
        </p:txBody>
      </p:sp>
      <p:sp>
        <p:nvSpPr>
          <p:cNvPr id="3" name="Tijdelijke aanduiding voor inhoud 2"/>
          <p:cNvSpPr>
            <a:spLocks noGrp="1"/>
          </p:cNvSpPr>
          <p:nvPr>
            <p:ph idx="13"/>
          </p:nvPr>
        </p:nvSpPr>
        <p:spPr/>
        <p:txBody>
          <a:bodyPr/>
          <a:lstStyle/>
          <a:p>
            <a:r>
              <a:rPr lang="en-US" dirty="0" err="1" smtClean="0"/>
              <a:t>Hoeveel</a:t>
            </a:r>
            <a:r>
              <a:rPr lang="en-US" dirty="0" smtClean="0"/>
              <a:t> taken </a:t>
            </a:r>
            <a:r>
              <a:rPr lang="en-US" dirty="0" err="1" smtClean="0"/>
              <a:t>voor</a:t>
            </a:r>
            <a:r>
              <a:rPr lang="en-US" dirty="0" smtClean="0"/>
              <a:t> </a:t>
            </a:r>
            <a:r>
              <a:rPr lang="en-US" dirty="0" err="1" smtClean="0"/>
              <a:t>een</a:t>
            </a:r>
            <a:r>
              <a:rPr lang="en-US" dirty="0" smtClean="0"/>
              <a:t> team van 5 in </a:t>
            </a:r>
            <a:r>
              <a:rPr lang="en-US" dirty="0" err="1" smtClean="0"/>
              <a:t>een</a:t>
            </a:r>
            <a:r>
              <a:rPr lang="en-US" dirty="0" smtClean="0"/>
              <a:t> </a:t>
            </a:r>
            <a:r>
              <a:rPr lang="en-US" dirty="0" err="1" smtClean="0"/>
              <a:t>iteratie</a:t>
            </a:r>
            <a:r>
              <a:rPr lang="en-US" dirty="0" smtClean="0"/>
              <a:t> van 2 </a:t>
            </a:r>
            <a:r>
              <a:rPr lang="en-US" dirty="0" err="1" smtClean="0"/>
              <a:t>weken</a:t>
            </a:r>
            <a:r>
              <a:rPr lang="en-US" dirty="0" smtClean="0"/>
              <a:t>?</a:t>
            </a:r>
          </a:p>
          <a:p>
            <a:endParaRPr lang="en-US" dirty="0" smtClean="0"/>
          </a:p>
        </p:txBody>
      </p:sp>
      <p:sp>
        <p:nvSpPr>
          <p:cNvPr id="4" name="Tijdelijke aanduiding voor inhoud 3"/>
          <p:cNvSpPr>
            <a:spLocks noGrp="1"/>
          </p:cNvSpPr>
          <p:nvPr>
            <p:ph idx="16"/>
          </p:nvPr>
        </p:nvSpPr>
        <p:spPr/>
        <p:txBody>
          <a:bodyPr>
            <a:normAutofit lnSpcReduction="10000"/>
          </a:bodyPr>
          <a:lstStyle/>
          <a:p>
            <a:r>
              <a:rPr lang="en-US" dirty="0" smtClean="0"/>
              <a:t>Taken van 2-4 </a:t>
            </a:r>
            <a:r>
              <a:rPr lang="en-US" dirty="0" err="1" smtClean="0"/>
              <a:t>uur</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lstStyle/>
          <a:p>
            <a:r>
              <a:rPr lang="nl-NL" sz="1600" b="0" dirty="0" smtClean="0"/>
              <a:t>Toewijzen taken: detailplanning</a:t>
            </a:r>
          </a:p>
          <a:p>
            <a:endParaRPr lang="nl-NL" sz="1600" b="0" dirty="0" smtClean="0"/>
          </a:p>
          <a:p>
            <a:pPr>
              <a:buFontTx/>
              <a:buChar char="•"/>
            </a:pPr>
            <a:r>
              <a:rPr lang="nl-NL" sz="1600" b="0" dirty="0" smtClean="0"/>
              <a:t>Voor gebruik binnen het team (niet in </a:t>
            </a:r>
            <a:r>
              <a:rPr lang="nl-NL" sz="1600" b="0" dirty="0" err="1" smtClean="0"/>
              <a:t>PvA</a:t>
            </a:r>
            <a:r>
              <a:rPr lang="nl-NL" sz="1600" b="0" dirty="0" smtClean="0"/>
              <a:t>)</a:t>
            </a:r>
          </a:p>
          <a:p>
            <a:pPr>
              <a:buFontTx/>
              <a:buChar char="•"/>
            </a:pPr>
            <a:r>
              <a:rPr lang="nl-NL" sz="1600" b="0" dirty="0" smtClean="0"/>
              <a:t> Als basis voor maken mijlpalenplanning</a:t>
            </a:r>
          </a:p>
          <a:p>
            <a:pPr lvl="0" defTabSz="914400">
              <a:spcBef>
                <a:spcPts val="0"/>
              </a:spcBef>
            </a:pPr>
            <a:r>
              <a:rPr lang="nl-NL" sz="1600" b="0" dirty="0" smtClean="0"/>
              <a:t> Resultaat ziet er </a:t>
            </a:r>
            <a:r>
              <a:rPr lang="nl-NL" sz="1600" b="0" dirty="0" err="1" smtClean="0"/>
              <a:t>bijv</a:t>
            </a:r>
            <a:r>
              <a:rPr lang="nl-NL" sz="1600" b="0" dirty="0" smtClean="0"/>
              <a:t> zo uit:</a:t>
            </a:r>
          </a:p>
          <a:p>
            <a:pPr lvl="0" defTabSz="914400">
              <a:spcBef>
                <a:spcPts val="0"/>
              </a:spcBef>
            </a:pPr>
            <a:endParaRPr lang="en-US" sz="1800" dirty="0" smtClean="0">
              <a:solidFill>
                <a:prstClr val="white"/>
              </a:solidFill>
              <a:latin typeface="Arial"/>
              <a:cs typeface="+mn-cs"/>
            </a:endParaRPr>
          </a:p>
          <a:p>
            <a:pPr lvl="0" defTabSz="914400">
              <a:spcBef>
                <a:spcPts val="0"/>
              </a:spcBef>
            </a:pPr>
            <a:endParaRPr lang="en-US" sz="1800" b="0" dirty="0" smtClean="0">
              <a:solidFill>
                <a:prstClr val="white"/>
              </a:solidFill>
              <a:latin typeface="Arial"/>
              <a:cs typeface="+mn-cs"/>
            </a:endParaRPr>
          </a:p>
          <a:p>
            <a:pPr lvl="0" defTabSz="914400">
              <a:spcBef>
                <a:spcPts val="0"/>
              </a:spcBef>
            </a:pPr>
            <a:endParaRPr lang="nl-NL" sz="1600" b="0" dirty="0" smtClean="0"/>
          </a:p>
          <a:p>
            <a:pPr>
              <a:buFontTx/>
              <a:buChar char="•"/>
            </a:pPr>
            <a:endParaRPr lang="nl-NL" sz="1600" b="0" dirty="0" smtClean="0"/>
          </a:p>
          <a:p>
            <a:endParaRPr lang="nl-NL" sz="1600" b="0" dirty="0" smtClean="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12</a:t>
            </a:r>
            <a:endParaRPr lang="nl-NL" dirty="0"/>
          </a:p>
        </p:txBody>
      </p:sp>
      <p:graphicFrame>
        <p:nvGraphicFramePr>
          <p:cNvPr id="7" name="Tijdelijke aanduiding voor inhoud 6"/>
          <p:cNvGraphicFramePr>
            <a:graphicFrameLocks noGrp="1"/>
          </p:cNvGraphicFramePr>
          <p:nvPr>
            <p:ph idx="19"/>
          </p:nvPr>
        </p:nvGraphicFramePr>
        <p:xfrm>
          <a:off x="2959100" y="3939541"/>
          <a:ext cx="5105400" cy="1910080"/>
        </p:xfrm>
        <a:graphic>
          <a:graphicData uri="http://schemas.openxmlformats.org/drawingml/2006/table">
            <a:tbl>
              <a:tblPr firstRow="1" bandRow="1">
                <a:tableStyleId>{5C22544A-7EE6-4342-B048-85BDC9FD1C3A}</a:tableStyleId>
              </a:tblPr>
              <a:tblGrid>
                <a:gridCol w="812800"/>
                <a:gridCol w="749300"/>
                <a:gridCol w="1181100"/>
                <a:gridCol w="1003300"/>
                <a:gridCol w="1358900"/>
              </a:tblGrid>
              <a:tr h="370840">
                <a:tc>
                  <a:txBody>
                    <a:bodyPr/>
                    <a:lstStyle/>
                    <a:p>
                      <a:endParaRPr lang="nl-NL" sz="1100" b="0" i="0" dirty="0"/>
                    </a:p>
                  </a:txBody>
                  <a:tcPr/>
                </a:tc>
                <a:tc>
                  <a:txBody>
                    <a:bodyPr/>
                    <a:lstStyle/>
                    <a:p>
                      <a:r>
                        <a:rPr lang="nl-NL" sz="1100" b="0" i="0" dirty="0" smtClean="0"/>
                        <a:t>Wie</a:t>
                      </a:r>
                      <a:endParaRPr lang="nl-NL" sz="1100" b="0" i="0" dirty="0"/>
                    </a:p>
                  </a:txBody>
                  <a:tcPr/>
                </a:tc>
                <a:tc>
                  <a:txBody>
                    <a:bodyPr/>
                    <a:lstStyle/>
                    <a:p>
                      <a:r>
                        <a:rPr lang="nl-NL" sz="1100" b="0" i="0" dirty="0" smtClean="0"/>
                        <a:t>Wanneer</a:t>
                      </a:r>
                      <a:r>
                        <a:rPr lang="nl-NL" sz="1100" b="0" i="0" baseline="0" dirty="0" smtClean="0"/>
                        <a:t> start</a:t>
                      </a:r>
                      <a:endParaRPr lang="nl-NL" sz="1100" b="0" i="0" dirty="0"/>
                    </a:p>
                  </a:txBody>
                  <a:tcPr/>
                </a:tc>
                <a:tc>
                  <a:txBody>
                    <a:bodyPr/>
                    <a:lstStyle/>
                    <a:p>
                      <a:r>
                        <a:rPr lang="nl-NL" sz="1100" b="0" i="0" dirty="0" smtClean="0"/>
                        <a:t>Wanneer einde</a:t>
                      </a:r>
                      <a:endParaRPr lang="nl-NL" sz="1100" b="0" i="0" dirty="0"/>
                    </a:p>
                  </a:txBody>
                  <a:tcPr/>
                </a:tc>
                <a:tc>
                  <a:txBody>
                    <a:bodyPr/>
                    <a:lstStyle/>
                    <a:p>
                      <a:r>
                        <a:rPr lang="nl-NL" sz="1100" b="0" i="0" dirty="0" smtClean="0"/>
                        <a:t>Hoeveel uur nodig</a:t>
                      </a:r>
                      <a:endParaRPr lang="nl-NL" sz="1100" b="0" i="0" dirty="0"/>
                    </a:p>
                  </a:txBody>
                  <a:tcPr/>
                </a:tc>
              </a:tr>
              <a:tr h="370840">
                <a:tc>
                  <a:txBody>
                    <a:bodyPr/>
                    <a:lstStyle/>
                    <a:p>
                      <a:r>
                        <a:rPr lang="nl-NL" sz="1000" dirty="0" smtClean="0"/>
                        <a:t>Resultaat 1</a:t>
                      </a:r>
                      <a:endParaRPr lang="nl-NL" sz="1000" dirty="0"/>
                    </a:p>
                  </a:txBody>
                  <a:tcPr/>
                </a:tc>
                <a:tc>
                  <a:txBody>
                    <a:bodyPr/>
                    <a:lstStyle/>
                    <a:p>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tr>
              <a:tr h="370840">
                <a:tc>
                  <a:txBody>
                    <a:bodyPr/>
                    <a:lstStyle/>
                    <a:p>
                      <a:r>
                        <a:rPr lang="nl-NL" sz="1000" dirty="0" smtClean="0"/>
                        <a:t>Act. a</a:t>
                      </a:r>
                      <a:endParaRPr lang="nl-NL" sz="1000"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sz="1000" dirty="0" smtClean="0"/>
                        <a:t>Act. </a:t>
                      </a:r>
                      <a:r>
                        <a:rPr lang="nl-NL" sz="1000" dirty="0" err="1" smtClean="0"/>
                        <a:t>b</a:t>
                      </a:r>
                      <a:endParaRPr lang="nl-NL" sz="1000"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sz="1000" dirty="0" smtClean="0"/>
                        <a:t>…..</a:t>
                      </a:r>
                      <a:endParaRPr lang="nl-NL" sz="1000"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lstStyle/>
          <a:p>
            <a:r>
              <a:rPr lang="nl-NL" b="0" dirty="0" smtClean="0"/>
              <a:t>Maak strokenplanning</a:t>
            </a:r>
          </a:p>
          <a:p>
            <a:endParaRPr lang="nl-NL" b="0" dirty="0" smtClean="0"/>
          </a:p>
          <a:p>
            <a:endParaRPr lang="nl-NL" b="0" dirty="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15</a:t>
            </a:r>
            <a:endParaRPr lang="nl-NL" dirty="0"/>
          </a:p>
        </p:txBody>
      </p:sp>
      <p:graphicFrame>
        <p:nvGraphicFramePr>
          <p:cNvPr id="7" name="Tijdelijke aanduiding voor inhoud 6"/>
          <p:cNvGraphicFramePr>
            <a:graphicFrameLocks noGrp="1"/>
          </p:cNvGraphicFramePr>
          <p:nvPr>
            <p:ph idx="19"/>
          </p:nvPr>
        </p:nvGraphicFramePr>
        <p:xfrm>
          <a:off x="2851940" y="2948305"/>
          <a:ext cx="5530060" cy="1458595"/>
        </p:xfrm>
        <a:graphic>
          <a:graphicData uri="http://schemas.openxmlformats.org/drawingml/2006/table">
            <a:tbl>
              <a:tblPr firstRow="1" bandRow="1">
                <a:tableStyleId>{5C22544A-7EE6-4342-B048-85BDC9FD1C3A}</a:tableStyleId>
              </a:tblPr>
              <a:tblGrid>
                <a:gridCol w="996160"/>
                <a:gridCol w="1181100"/>
                <a:gridCol w="812800"/>
                <a:gridCol w="889000"/>
                <a:gridCol w="838200"/>
                <a:gridCol w="812800"/>
              </a:tblGrid>
              <a:tr h="417195">
                <a:tc>
                  <a:txBody>
                    <a:bodyPr/>
                    <a:lstStyle/>
                    <a:p>
                      <a:r>
                        <a:rPr lang="nl-NL" sz="1200" dirty="0" smtClean="0"/>
                        <a:t>product</a:t>
                      </a:r>
                      <a:endParaRPr lang="nl-NL" sz="1200" dirty="0"/>
                    </a:p>
                  </a:txBody>
                  <a:tcPr/>
                </a:tc>
                <a:tc>
                  <a:txBody>
                    <a:bodyPr/>
                    <a:lstStyle/>
                    <a:p>
                      <a:r>
                        <a:rPr lang="nl-NL" sz="1200" dirty="0" smtClean="0"/>
                        <a:t>Benodigde</a:t>
                      </a:r>
                      <a:r>
                        <a:rPr lang="nl-NL" dirty="0" smtClean="0"/>
                        <a:t> t</a:t>
                      </a:r>
                      <a:r>
                        <a:rPr lang="nl-NL" sz="1200" dirty="0" smtClean="0"/>
                        <a:t>ijd</a:t>
                      </a:r>
                      <a:endParaRPr lang="nl-NL" sz="1200" dirty="0"/>
                    </a:p>
                  </a:txBody>
                  <a:tcPr/>
                </a:tc>
                <a:tc>
                  <a:txBody>
                    <a:bodyPr/>
                    <a:lstStyle/>
                    <a:p>
                      <a:r>
                        <a:rPr lang="nl-NL" dirty="0" smtClean="0"/>
                        <a:t>Week </a:t>
                      </a:r>
                    </a:p>
                    <a:p>
                      <a:r>
                        <a:rPr lang="nl-NL" dirty="0" smtClean="0"/>
                        <a:t>1</a:t>
                      </a:r>
                      <a:endParaRPr lang="nl-NL" dirty="0"/>
                    </a:p>
                  </a:txBody>
                  <a:tcPr/>
                </a:tc>
                <a:tc>
                  <a:txBody>
                    <a:bodyPr/>
                    <a:lstStyle/>
                    <a:p>
                      <a:r>
                        <a:rPr lang="nl-NL" dirty="0" smtClean="0"/>
                        <a:t>Week 2</a:t>
                      </a:r>
                      <a:endParaRPr lang="nl-NL" dirty="0"/>
                    </a:p>
                  </a:txBody>
                  <a:tcPr/>
                </a:tc>
                <a:tc>
                  <a:txBody>
                    <a:bodyPr/>
                    <a:lstStyle/>
                    <a:p>
                      <a:r>
                        <a:rPr lang="nl-NL" dirty="0" smtClean="0"/>
                        <a:t>Week </a:t>
                      </a:r>
                    </a:p>
                    <a:p>
                      <a:r>
                        <a:rPr lang="nl-NL" dirty="0" smtClean="0"/>
                        <a:t>3</a:t>
                      </a:r>
                      <a:endParaRPr lang="nl-NL" dirty="0"/>
                    </a:p>
                  </a:txBody>
                  <a:tcPr/>
                </a:tc>
                <a:tc>
                  <a:txBody>
                    <a:bodyPr/>
                    <a:lstStyle/>
                    <a:p>
                      <a:r>
                        <a:rPr lang="nl-NL" dirty="0" smtClean="0"/>
                        <a:t>Week 4</a:t>
                      </a:r>
                      <a:endParaRPr lang="nl-NL" dirty="0"/>
                    </a:p>
                  </a:txBody>
                  <a:tcPr/>
                </a:tc>
              </a:tr>
              <a:tr h="818515">
                <a:tc>
                  <a:txBody>
                    <a:bodyPr/>
                    <a:lstStyle/>
                    <a:p>
                      <a:endParaRPr lang="nl-NL" dirty="0"/>
                    </a:p>
                  </a:txBody>
                  <a:tcPr/>
                </a:tc>
                <a:tc>
                  <a:txBody>
                    <a:bodyPr/>
                    <a:lstStyle/>
                    <a:p>
                      <a:endParaRPr lang="nl-NL"/>
                    </a:p>
                  </a:txBody>
                  <a:tcPr/>
                </a:tc>
                <a:tc>
                  <a:txBody>
                    <a:bodyPr/>
                    <a:lstStyle/>
                    <a:p>
                      <a:endParaRPr lang="nl-NL" dirty="0"/>
                    </a:p>
                  </a:txBody>
                  <a:tcPr/>
                </a:tc>
                <a:tc>
                  <a:txBody>
                    <a:bodyPr/>
                    <a:lstStyle/>
                    <a:p>
                      <a:endParaRPr lang="nl-NL"/>
                    </a:p>
                  </a:txBody>
                  <a:tcPr/>
                </a:tc>
                <a:tc>
                  <a:txBody>
                    <a:bodyPr/>
                    <a:lstStyle/>
                    <a:p>
                      <a:endParaRPr lang="nl-NL" dirty="0"/>
                    </a:p>
                  </a:txBody>
                  <a:tcPr/>
                </a:tc>
                <a:tc>
                  <a:txBody>
                    <a:bodyPr/>
                    <a:lstStyle/>
                    <a:p>
                      <a:endParaRPr lang="nl-NL"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lstStyle/>
          <a:p>
            <a:r>
              <a:rPr lang="nl-NL" b="0" dirty="0" smtClean="0"/>
              <a:t>Planbord / scrumbord</a:t>
            </a:r>
          </a:p>
          <a:p>
            <a:endParaRPr lang="nl-NL" b="0" dirty="0" smtClean="0"/>
          </a:p>
          <a:p>
            <a:endParaRPr lang="nl-NL" b="0" dirty="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16</a:t>
            </a:r>
            <a:endParaRPr lang="nl-NL" dirty="0"/>
          </a:p>
        </p:txBody>
      </p:sp>
      <p:graphicFrame>
        <p:nvGraphicFramePr>
          <p:cNvPr id="7" name="Tijdelijke aanduiding voor inhoud 6"/>
          <p:cNvGraphicFramePr>
            <a:graphicFrameLocks noGrp="1"/>
          </p:cNvGraphicFramePr>
          <p:nvPr>
            <p:ph idx="19"/>
          </p:nvPr>
        </p:nvGraphicFramePr>
        <p:xfrm>
          <a:off x="2766704" y="3009900"/>
          <a:ext cx="5615296" cy="2494280"/>
        </p:xfrm>
        <a:graphic>
          <a:graphicData uri="http://schemas.openxmlformats.org/drawingml/2006/table">
            <a:tbl>
              <a:tblPr firstRow="1" bandRow="1">
                <a:tableStyleId>{6E25E649-3F16-4E02-A733-19D2CDBF48F0}</a:tableStyleId>
              </a:tblPr>
              <a:tblGrid>
                <a:gridCol w="890896"/>
                <a:gridCol w="1117600"/>
                <a:gridCol w="1143000"/>
                <a:gridCol w="1168400"/>
                <a:gridCol w="1295400"/>
              </a:tblGrid>
              <a:tr h="370840">
                <a:tc>
                  <a:txBody>
                    <a:bodyPr/>
                    <a:lstStyle/>
                    <a:p>
                      <a:endParaRPr lang="nl-NL" dirty="0"/>
                    </a:p>
                  </a:txBody>
                  <a:tcPr/>
                </a:tc>
                <a:tc>
                  <a:txBody>
                    <a:bodyPr/>
                    <a:lstStyle/>
                    <a:p>
                      <a:r>
                        <a:rPr lang="nl-NL" dirty="0" smtClean="0"/>
                        <a:t>To do</a:t>
                      </a:r>
                      <a:endParaRPr lang="nl-NL" dirty="0"/>
                    </a:p>
                  </a:txBody>
                  <a:tcPr/>
                </a:tc>
                <a:tc>
                  <a:txBody>
                    <a:bodyPr/>
                    <a:lstStyle/>
                    <a:p>
                      <a:r>
                        <a:rPr lang="nl-NL" dirty="0" smtClean="0"/>
                        <a:t>In </a:t>
                      </a:r>
                      <a:r>
                        <a:rPr lang="nl-NL" dirty="0" err="1" smtClean="0"/>
                        <a:t>progress</a:t>
                      </a:r>
                      <a:endParaRPr lang="nl-NL" dirty="0"/>
                    </a:p>
                  </a:txBody>
                  <a:tcPr/>
                </a:tc>
                <a:tc>
                  <a:txBody>
                    <a:bodyPr/>
                    <a:lstStyle/>
                    <a:p>
                      <a:r>
                        <a:rPr lang="nl-NL" dirty="0" smtClean="0"/>
                        <a:t>For </a:t>
                      </a:r>
                      <a:r>
                        <a:rPr lang="nl-NL" dirty="0" err="1" smtClean="0"/>
                        <a:t>review</a:t>
                      </a:r>
                      <a:endParaRPr lang="nl-NL" dirty="0"/>
                    </a:p>
                  </a:txBody>
                  <a:tcPr/>
                </a:tc>
                <a:tc>
                  <a:txBody>
                    <a:bodyPr/>
                    <a:lstStyle/>
                    <a:p>
                      <a:r>
                        <a:rPr lang="nl-NL" dirty="0" err="1" smtClean="0"/>
                        <a:t>Done</a:t>
                      </a:r>
                      <a:endParaRPr lang="nl-NL" dirty="0"/>
                    </a:p>
                  </a:txBody>
                  <a:tcPr/>
                </a:tc>
              </a:tr>
              <a:tr h="370840">
                <a:tc>
                  <a:txBody>
                    <a:bodyPr/>
                    <a:lstStyle/>
                    <a:p>
                      <a:r>
                        <a:rPr lang="nl-NL" sz="1400" dirty="0" smtClean="0"/>
                        <a:t>Thomas</a:t>
                      </a:r>
                      <a:endParaRPr lang="nl-NL" sz="1400" dirty="0"/>
                    </a:p>
                  </a:txBody>
                  <a:tcPr/>
                </a:tc>
                <a:tc>
                  <a:txBody>
                    <a:bodyPr/>
                    <a:lstStyle/>
                    <a:p>
                      <a:endParaRPr lang="nl-NL"/>
                    </a:p>
                  </a:txBody>
                  <a:tcPr/>
                </a:tc>
                <a:tc>
                  <a:txBody>
                    <a:bodyPr/>
                    <a:lstStyle/>
                    <a:p>
                      <a:endParaRPr lang="nl-NL"/>
                    </a:p>
                  </a:txBody>
                  <a:tcPr/>
                </a:tc>
                <a:tc>
                  <a:txBody>
                    <a:bodyPr/>
                    <a:lstStyle/>
                    <a:p>
                      <a:endParaRPr lang="nl-NL" dirty="0"/>
                    </a:p>
                  </a:txBody>
                  <a:tcPr/>
                </a:tc>
                <a:tc>
                  <a:txBody>
                    <a:bodyPr/>
                    <a:lstStyle/>
                    <a:p>
                      <a:endParaRPr lang="nl-NL"/>
                    </a:p>
                  </a:txBody>
                  <a:tcPr/>
                </a:tc>
              </a:tr>
              <a:tr h="370840">
                <a:tc>
                  <a:txBody>
                    <a:bodyPr/>
                    <a:lstStyle/>
                    <a:p>
                      <a:r>
                        <a:rPr lang="nl-NL" sz="1400" dirty="0" smtClean="0"/>
                        <a:t>Anita</a:t>
                      </a:r>
                      <a:endParaRPr lang="nl-NL" sz="1400" dirty="0"/>
                    </a:p>
                  </a:txBody>
                  <a:tcPr/>
                </a:tc>
                <a:tc>
                  <a:txBody>
                    <a:bodyPr/>
                    <a:lstStyle/>
                    <a:p>
                      <a:endParaRPr lang="nl-NL"/>
                    </a:p>
                  </a:txBody>
                  <a:tcPr/>
                </a:tc>
                <a:tc>
                  <a:txBody>
                    <a:bodyPr/>
                    <a:lstStyle/>
                    <a:p>
                      <a:endParaRPr lang="nl-NL" dirty="0"/>
                    </a:p>
                  </a:txBody>
                  <a:tcPr/>
                </a:tc>
                <a:tc>
                  <a:txBody>
                    <a:bodyPr/>
                    <a:lstStyle/>
                    <a:p>
                      <a:endParaRPr lang="nl-NL"/>
                    </a:p>
                  </a:txBody>
                  <a:tcPr/>
                </a:tc>
                <a:tc>
                  <a:txBody>
                    <a:bodyPr/>
                    <a:lstStyle/>
                    <a:p>
                      <a:endParaRPr lang="nl-NL"/>
                    </a:p>
                  </a:txBody>
                  <a:tcPr/>
                </a:tc>
              </a:tr>
              <a:tr h="370840">
                <a:tc>
                  <a:txBody>
                    <a:bodyPr/>
                    <a:lstStyle/>
                    <a:p>
                      <a:r>
                        <a:rPr lang="nl-NL" sz="1400" dirty="0" smtClean="0"/>
                        <a:t>Johan</a:t>
                      </a:r>
                      <a:endParaRPr lang="nl-NL" sz="1400"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sz="1400" dirty="0" smtClean="0"/>
                        <a:t>Mieke</a:t>
                      </a:r>
                      <a:endParaRPr lang="nl-NL" sz="1400"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lstStyle/>
          <a:p>
            <a:r>
              <a:rPr lang="nl-NL" dirty="0" smtClean="0"/>
              <a:t>Conclusie</a:t>
            </a:r>
          </a:p>
          <a:p>
            <a:endParaRPr lang="nl-NL" b="0" dirty="0" smtClean="0"/>
          </a:p>
          <a:p>
            <a:pPr>
              <a:buFontTx/>
              <a:buChar char="•"/>
            </a:pPr>
            <a:r>
              <a:rPr lang="nl-NL" b="0" dirty="0" smtClean="0"/>
              <a:t> Schrijven van </a:t>
            </a:r>
            <a:r>
              <a:rPr lang="nl-NL" b="0" dirty="0" err="1" smtClean="0"/>
              <a:t>PvA</a:t>
            </a:r>
            <a:r>
              <a:rPr lang="nl-NL" b="0" dirty="0" smtClean="0"/>
              <a:t> is een iteratief proces: steeds bijschaven anders mist de samenhang</a:t>
            </a:r>
          </a:p>
          <a:p>
            <a:pPr>
              <a:buFontTx/>
              <a:buChar char="•"/>
            </a:pPr>
            <a:r>
              <a:rPr lang="nl-NL" b="0" dirty="0" smtClean="0"/>
              <a:t> Als je het samen doet weet iedereen wat hem te doen staat en waarom. </a:t>
            </a:r>
          </a:p>
          <a:p>
            <a:pPr>
              <a:buFontTx/>
              <a:buChar char="•"/>
            </a:pPr>
            <a:r>
              <a:rPr lang="nl-NL" b="0" dirty="0" smtClean="0"/>
              <a:t> Dat scheelt later ruis en misverstanden.</a:t>
            </a:r>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17</a:t>
            </a:r>
            <a:endParaRPr lang="nl-NL" dirty="0"/>
          </a:p>
        </p:txBody>
      </p:sp>
      <p:sp>
        <p:nvSpPr>
          <p:cNvPr id="6" name="Tijdelijke aanduiding voor inhoud 5"/>
          <p:cNvSpPr>
            <a:spLocks noGrp="1"/>
          </p:cNvSpPr>
          <p:nvPr>
            <p:ph idx="19"/>
          </p:nvPr>
        </p:nvSpPr>
        <p:spPr/>
        <p:txBody>
          <a:bodyPr/>
          <a:lstStyle/>
          <a:p>
            <a:endParaRPr lang="nl-N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De 5 frustraties van teamwork</a:t>
            </a:r>
            <a:endParaRPr lang="nl-NL" dirty="0"/>
          </a:p>
        </p:txBody>
      </p:sp>
      <p:sp>
        <p:nvSpPr>
          <p:cNvPr id="3" name="Subtitle 2"/>
          <p:cNvSpPr>
            <a:spLocks noGrp="1"/>
          </p:cNvSpPr>
          <p:nvPr>
            <p:ph idx="13"/>
          </p:nvPr>
        </p:nvSpPr>
        <p:spPr/>
        <p:txBody>
          <a:bodyPr/>
          <a:lstStyle/>
          <a:p>
            <a:r>
              <a:rPr lang="nl-NL" dirty="0" smtClean="0"/>
              <a:t>Patrick </a:t>
            </a:r>
            <a:r>
              <a:rPr lang="nl-NL" dirty="0" err="1" smtClean="0"/>
              <a:t>Lencioni</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61009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smtClean="0"/>
              <a:t>Doelstelling </a:t>
            </a:r>
            <a:endParaRPr lang="nl-NL" dirty="0"/>
          </a:p>
        </p:txBody>
      </p:sp>
      <p:sp>
        <p:nvSpPr>
          <p:cNvPr id="2" name="Content Placeholder 1"/>
          <p:cNvSpPr>
            <a:spLocks noGrp="1"/>
          </p:cNvSpPr>
          <p:nvPr>
            <p:ph idx="13"/>
          </p:nvPr>
        </p:nvSpPr>
        <p:spPr/>
        <p:txBody>
          <a:bodyPr/>
          <a:lstStyle/>
          <a:p>
            <a:r>
              <a:rPr lang="nl-NL" dirty="0" smtClean="0"/>
              <a:t>Na de </a:t>
            </a:r>
            <a:r>
              <a:rPr lang="nl-NL" dirty="0" smtClean="0"/>
              <a:t>les </a:t>
            </a:r>
            <a:r>
              <a:rPr lang="nl-NL" dirty="0" smtClean="0"/>
              <a:t>kunnen de deelnemers het ‘Model van </a:t>
            </a:r>
            <a:r>
              <a:rPr lang="nl-NL" dirty="0" err="1" smtClean="0"/>
              <a:t>Lencioni</a:t>
            </a:r>
            <a:r>
              <a:rPr lang="nl-NL" dirty="0" smtClean="0"/>
              <a:t>’ uitleggen en hebben ze meer wederzijds begrip en empathie voor elkaar.</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dirty="0"/>
          </a:p>
        </p:txBody>
      </p:sp>
    </p:spTree>
    <p:extLst>
      <p:ext uri="{BB962C8B-B14F-4D97-AF65-F5344CB8AC3E}">
        <p14:creationId xmlns:p14="http://schemas.microsoft.com/office/powerpoint/2010/main" val="1350790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4400" dirty="0" smtClean="0"/>
              <a:t>Samenvatting van het model</a:t>
            </a:r>
            <a:endParaRPr lang="nl-NL" sz="4400" dirty="0"/>
          </a:p>
        </p:txBody>
      </p:sp>
      <p:sp>
        <p:nvSpPr>
          <p:cNvPr id="4" name="Tijdelijke aanduiding voor inhoud 3"/>
          <p:cNvSpPr>
            <a:spLocks noGrp="1"/>
          </p:cNvSpPr>
          <p:nvPr>
            <p:ph idx="13"/>
          </p:nvPr>
        </p:nvSpPr>
        <p:spPr/>
        <p:txBody>
          <a:bodyPr/>
          <a:lstStyle/>
          <a:p>
            <a:r>
              <a:rPr lang="en-US" dirty="0" smtClean="0"/>
              <a:t>Door: </a:t>
            </a:r>
            <a:r>
              <a:rPr lang="en-US" dirty="0" err="1" smtClean="0"/>
              <a:t>Hangyi</a:t>
            </a:r>
            <a:endParaRPr lang="en-US" dirty="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Tree>
    <p:extLst>
      <p:ext uri="{BB962C8B-B14F-4D97-AF65-F5344CB8AC3E}">
        <p14:creationId xmlns:p14="http://schemas.microsoft.com/office/powerpoint/2010/main" val="3797643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Terugblik</a:t>
            </a:r>
            <a:endParaRPr lang="en-US" dirty="0"/>
          </a:p>
        </p:txBody>
      </p:sp>
      <p:sp>
        <p:nvSpPr>
          <p:cNvPr id="3" name="Tijdelijke aanduiding voor inhoud 2"/>
          <p:cNvSpPr>
            <a:spLocks noGrp="1"/>
          </p:cNvSpPr>
          <p:nvPr>
            <p:ph idx="13"/>
          </p:nvPr>
        </p:nvSpPr>
        <p:spPr/>
        <p:txBody>
          <a:bodyPr/>
          <a:lstStyle/>
          <a:p>
            <a:pPr marL="342900" indent="-342900">
              <a:buFontTx/>
              <a:buChar char="-"/>
            </a:pPr>
            <a:r>
              <a:rPr lang="en-US" dirty="0" smtClean="0"/>
              <a:t>Hoe nu </a:t>
            </a:r>
            <a:r>
              <a:rPr lang="en-US" dirty="0" err="1" smtClean="0"/>
              <a:t>aan</a:t>
            </a:r>
            <a:r>
              <a:rPr lang="en-US" dirty="0" smtClean="0"/>
              <a:t> de slag?</a:t>
            </a:r>
          </a:p>
          <a:p>
            <a:pPr marL="342900" indent="-342900">
              <a:buFontTx/>
              <a:buChar char="-"/>
            </a:pPr>
            <a:r>
              <a:rPr lang="en-US" dirty="0" err="1" smtClean="0"/>
              <a:t>plannen</a:t>
            </a:r>
            <a:r>
              <a:rPr lang="en-US" dirty="0" smtClean="0"/>
              <a:t> &gt; </a:t>
            </a:r>
            <a:r>
              <a:rPr lang="en-US" dirty="0" err="1" smtClean="0"/>
              <a:t>planningpoker</a:t>
            </a:r>
            <a:endParaRPr lang="en-US" dirty="0" smtClean="0"/>
          </a:p>
          <a:p>
            <a:pPr marL="1085850" lvl="1" indent="-342900">
              <a:buFontTx/>
              <a:buChar char="-"/>
            </a:pPr>
            <a:r>
              <a:rPr lang="en-US" dirty="0" err="1" smtClean="0"/>
              <a:t>wbs</a:t>
            </a:r>
            <a:r>
              <a:rPr lang="en-US" dirty="0" smtClean="0"/>
              <a:t>, </a:t>
            </a:r>
            <a:r>
              <a:rPr lang="en-US" dirty="0" err="1" smtClean="0"/>
              <a:t>kritieke</a:t>
            </a:r>
            <a:r>
              <a:rPr lang="en-US" dirty="0" smtClean="0"/>
              <a:t> pad</a:t>
            </a:r>
          </a:p>
          <a:p>
            <a:pPr marL="342900" indent="-342900">
              <a:buFontTx/>
              <a:buChar char="-"/>
            </a:pPr>
            <a:r>
              <a:rPr lang="en-US" dirty="0" smtClean="0"/>
              <a:t>Teamwork</a:t>
            </a:r>
          </a:p>
          <a:p>
            <a:pPr marL="1085850" lvl="1" indent="-342900">
              <a:buFontTx/>
              <a:buChar char="-"/>
            </a:pPr>
            <a:r>
              <a:rPr lang="en-US" dirty="0" err="1" smtClean="0"/>
              <a:t>afspraken</a:t>
            </a:r>
            <a:r>
              <a:rPr lang="en-US" dirty="0" smtClean="0"/>
              <a:t> </a:t>
            </a:r>
            <a:r>
              <a:rPr lang="en-US" dirty="0" err="1" smtClean="0"/>
              <a:t>voor</a:t>
            </a:r>
            <a:r>
              <a:rPr lang="en-US" dirty="0" smtClean="0"/>
              <a:t> de </a:t>
            </a:r>
            <a:r>
              <a:rPr lang="en-US" dirty="0" err="1" smtClean="0"/>
              <a:t>komende</a:t>
            </a:r>
            <a:r>
              <a:rPr lang="en-US" dirty="0" smtClean="0"/>
              <a:t> les</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94002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u.boehringer.com\users\alk\users3\hangyi\Desktop\lencioni teamwork vijf frustraties piramide vertrouwen.jpg"/>
          <p:cNvPicPr>
            <a:picLocks noGrp="1" noChangeAspect="1" noChangeArrowheads="1"/>
          </p:cNvPicPr>
          <p:nvPr>
            <p:ph idx="19"/>
          </p:nvPr>
        </p:nvPicPr>
        <p:blipFill>
          <a:blip r:embed="rId2">
            <a:extLst>
              <a:ext uri="{28A0092B-C50C-407E-A947-70E740481C1C}">
                <a14:useLocalDpi xmlns:a14="http://schemas.microsoft.com/office/drawing/2010/main" val="0"/>
              </a:ext>
            </a:extLst>
          </a:blip>
          <a:srcRect/>
          <a:stretch>
            <a:fillRect/>
          </a:stretch>
        </p:blipFill>
        <p:spPr bwMode="auto">
          <a:xfrm>
            <a:off x="144462" y="4197622"/>
            <a:ext cx="3717853" cy="24869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nl-NL" dirty="0" smtClean="0"/>
              <a:t>Frustraties</a:t>
            </a:r>
            <a:endParaRPr lang="nl-NL" dirty="0"/>
          </a:p>
        </p:txBody>
      </p:sp>
      <p:sp>
        <p:nvSpPr>
          <p:cNvPr id="3" name="Content Placeholder 2"/>
          <p:cNvSpPr>
            <a:spLocks noGrp="1"/>
          </p:cNvSpPr>
          <p:nvPr>
            <p:ph idx="13"/>
          </p:nvPr>
        </p:nvSpPr>
        <p:spPr/>
        <p:txBody>
          <a:bodyPr/>
          <a:lstStyle/>
          <a:p>
            <a:r>
              <a:rPr lang="nl-NL" dirty="0" smtClean="0"/>
              <a:t>Frustraties </a:t>
            </a:r>
            <a:r>
              <a:rPr lang="nl-NL" dirty="0"/>
              <a:t>die de samenwerking in teams tegengaan zijn volgens </a:t>
            </a:r>
            <a:r>
              <a:rPr lang="nl-NL" dirty="0" err="1"/>
              <a:t>Lencioni</a:t>
            </a:r>
            <a:r>
              <a:rPr lang="nl-NL" dirty="0"/>
              <a:t>: </a:t>
            </a:r>
            <a:endParaRPr lang="nl-NL" dirty="0" smtClean="0"/>
          </a:p>
          <a:p>
            <a:pPr marL="0" indent="0">
              <a:buNone/>
            </a:pPr>
            <a:r>
              <a:rPr lang="nl-NL" dirty="0" smtClean="0"/>
              <a:t>1. gebrek </a:t>
            </a:r>
            <a:r>
              <a:rPr lang="nl-NL" dirty="0"/>
              <a:t>aan </a:t>
            </a:r>
            <a:r>
              <a:rPr lang="nl-NL" dirty="0" smtClean="0"/>
              <a:t>vertrouwen</a:t>
            </a:r>
          </a:p>
          <a:p>
            <a:pPr marL="0" indent="0">
              <a:buNone/>
            </a:pPr>
            <a:r>
              <a:rPr lang="nl-NL" dirty="0" smtClean="0"/>
              <a:t>2. angst </a:t>
            </a:r>
            <a:r>
              <a:rPr lang="nl-NL" dirty="0"/>
              <a:t>voor </a:t>
            </a:r>
            <a:r>
              <a:rPr lang="nl-NL" dirty="0" smtClean="0"/>
              <a:t>confrontatie</a:t>
            </a:r>
          </a:p>
          <a:p>
            <a:pPr marL="0" indent="0">
              <a:buNone/>
            </a:pPr>
            <a:r>
              <a:rPr lang="nl-NL" dirty="0" smtClean="0"/>
              <a:t>3. gebrek </a:t>
            </a:r>
            <a:r>
              <a:rPr lang="nl-NL" dirty="0"/>
              <a:t>aan </a:t>
            </a:r>
            <a:r>
              <a:rPr lang="nl-NL" dirty="0" smtClean="0"/>
              <a:t>betrokkenheid</a:t>
            </a:r>
          </a:p>
          <a:p>
            <a:pPr marL="0" indent="0">
              <a:buNone/>
            </a:pPr>
            <a:r>
              <a:rPr lang="nl-NL" dirty="0" smtClean="0"/>
              <a:t>4. </a:t>
            </a:r>
            <a:r>
              <a:rPr lang="nl-NL" dirty="0"/>
              <a:t>afschuiven van verantwoordelijkheid en </a:t>
            </a:r>
            <a:endParaRPr lang="nl-NL" dirty="0" smtClean="0"/>
          </a:p>
          <a:p>
            <a:pPr marL="0" indent="0">
              <a:buNone/>
            </a:pPr>
            <a:r>
              <a:rPr lang="nl-NL" dirty="0" smtClean="0"/>
              <a:t>5. niet </a:t>
            </a:r>
            <a:r>
              <a:rPr lang="nl-NL" dirty="0"/>
              <a:t>resultaatgericht </a:t>
            </a:r>
            <a:r>
              <a:rPr lang="nl-NL" dirty="0" smtClean="0"/>
              <a:t>werken</a:t>
            </a:r>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1444879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werkt wel?</a:t>
            </a:r>
            <a:endParaRPr lang="nl-NL" dirty="0"/>
          </a:p>
        </p:txBody>
      </p:sp>
      <p:sp>
        <p:nvSpPr>
          <p:cNvPr id="3" name="Content Placeholder 2"/>
          <p:cNvSpPr>
            <a:spLocks noGrp="1"/>
          </p:cNvSpPr>
          <p:nvPr>
            <p:ph idx="13"/>
          </p:nvPr>
        </p:nvSpPr>
        <p:spPr/>
        <p:txBody>
          <a:bodyPr>
            <a:normAutofit/>
          </a:bodyPr>
          <a:lstStyle/>
          <a:p>
            <a:pPr marL="0" indent="0" fontAlgn="base">
              <a:buNone/>
            </a:pPr>
            <a:r>
              <a:rPr lang="nl-NL" b="1" i="1" dirty="0" smtClean="0"/>
              <a:t>1. Vertrouwen</a:t>
            </a:r>
            <a:endParaRPr lang="nl-NL" b="1" i="1" dirty="0"/>
          </a:p>
          <a:p>
            <a:pPr fontAlgn="base"/>
            <a:r>
              <a:rPr lang="nl-NL" dirty="0"/>
              <a:t>Vertrouwen ontstaat door het delen van ervaringen en persoonlijke </a:t>
            </a:r>
            <a:r>
              <a:rPr lang="nl-NL" dirty="0" smtClean="0"/>
              <a:t>geschiedenissen </a:t>
            </a:r>
          </a:p>
          <a:p>
            <a:pPr fontAlgn="base"/>
            <a:r>
              <a:rPr lang="nl-NL" dirty="0" smtClean="0"/>
              <a:t>Het </a:t>
            </a:r>
            <a:r>
              <a:rPr lang="nl-NL" dirty="0"/>
              <a:t>benoemen van elkaars persoonlijke bijdrage in het team </a:t>
            </a:r>
            <a:endParaRPr lang="nl-NL" dirty="0" smtClean="0"/>
          </a:p>
          <a:p>
            <a:pPr fontAlgn="base"/>
            <a:r>
              <a:rPr lang="nl-NL" dirty="0" smtClean="0"/>
              <a:t>Het in kaart brengen van elkaars profielen </a:t>
            </a:r>
            <a:r>
              <a:rPr lang="nl-NL" dirty="0"/>
              <a:t>van persoonlijkheid en </a:t>
            </a:r>
            <a:r>
              <a:rPr lang="nl-NL" dirty="0" smtClean="0"/>
              <a:t>gedragsvoorkeuren</a:t>
            </a:r>
          </a:p>
          <a:p>
            <a:pPr marL="0" indent="0" fontAlgn="base">
              <a:buNone/>
            </a:pPr>
            <a:endParaRPr lang="nl-NL" dirty="0"/>
          </a:p>
          <a:p>
            <a:pPr marL="0" indent="0" fontAlgn="base">
              <a:buNone/>
            </a:pPr>
            <a:r>
              <a:rPr lang="nl-NL" dirty="0" smtClean="0"/>
              <a:t>Bespreek wat je meeneemt uit vorige ‘samenwerkingsverbanden’</a:t>
            </a:r>
            <a:endParaRPr lang="nl-NL" dirty="0" smtClean="0"/>
          </a:p>
          <a:p>
            <a:pPr marL="0" indent="0" fontAlgn="base">
              <a:buNone/>
            </a:pPr>
            <a:endParaRPr lang="nl-NL" dirty="0"/>
          </a:p>
          <a:p>
            <a:pPr marL="0" indent="0" fontAlgn="base">
              <a:buNone/>
            </a:pPr>
            <a:endParaRPr lang="nl-NL" dirty="0" smtClean="0"/>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43417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549" y="1096887"/>
            <a:ext cx="7340814" cy="650375"/>
          </a:xfrm>
        </p:spPr>
        <p:txBody>
          <a:bodyPr/>
          <a:lstStyle/>
          <a:p>
            <a:r>
              <a:rPr lang="nl-NL" dirty="0" smtClean="0"/>
              <a:t>Teams die elkaar vertrouwen</a:t>
            </a:r>
            <a:endParaRPr lang="nl-NL" dirty="0"/>
          </a:p>
        </p:txBody>
      </p:sp>
      <p:sp>
        <p:nvSpPr>
          <p:cNvPr id="3" name="Content Placeholder 2"/>
          <p:cNvSpPr>
            <a:spLocks noGrp="1"/>
          </p:cNvSpPr>
          <p:nvPr>
            <p:ph idx="13"/>
          </p:nvPr>
        </p:nvSpPr>
        <p:spPr/>
        <p:txBody>
          <a:bodyPr>
            <a:normAutofit/>
          </a:bodyPr>
          <a:lstStyle/>
          <a:p>
            <a:pPr marL="342900" lvl="0" indent="-342900" fontAlgn="base">
              <a:buFont typeface="Arial" panose="020B0604020202020204" pitchFamily="34" charset="0"/>
              <a:buChar char="•"/>
            </a:pPr>
            <a:r>
              <a:rPr lang="nl-NL" dirty="0" smtClean="0"/>
              <a:t>durven om hulp te vragen;</a:t>
            </a:r>
          </a:p>
          <a:p>
            <a:pPr marL="342900" lvl="0" indent="-342900" fontAlgn="base">
              <a:buFont typeface="Arial" panose="020B0604020202020204" pitchFamily="34" charset="0"/>
              <a:buChar char="•"/>
            </a:pPr>
            <a:r>
              <a:rPr lang="nl-NL" dirty="0" smtClean="0"/>
              <a:t>steken tijd en energie in belangrijk zaken;</a:t>
            </a:r>
          </a:p>
          <a:p>
            <a:pPr marL="342900" lvl="0" indent="-342900" fontAlgn="base">
              <a:buFont typeface="Arial" panose="020B0604020202020204" pitchFamily="34" charset="0"/>
              <a:buChar char="•"/>
            </a:pPr>
            <a:r>
              <a:rPr lang="nl-NL" dirty="0" smtClean="0"/>
              <a:t>bieden verontschuldigingen aan en accepteren die zonder aarzelen;</a:t>
            </a:r>
          </a:p>
          <a:p>
            <a:pPr marL="342900" lvl="0" indent="-342900" fontAlgn="base">
              <a:buFont typeface="Arial" panose="020B0604020202020204" pitchFamily="34" charset="0"/>
              <a:buChar char="•"/>
            </a:pPr>
            <a:r>
              <a:rPr lang="nl-NL" dirty="0" smtClean="0"/>
              <a:t>zien uit naar vergaderingen en andere gelegenheden om als groep op te treden;</a:t>
            </a:r>
          </a:p>
          <a:p>
            <a:pPr marL="342900" lvl="0" indent="-342900" fontAlgn="base">
              <a:buFont typeface="Arial" panose="020B0604020202020204" pitchFamily="34" charset="0"/>
              <a:buChar char="•"/>
            </a:pPr>
            <a:r>
              <a:rPr lang="nl-NL" dirty="0" smtClean="0"/>
              <a:t>geven hun zwakheden en fouten toe;</a:t>
            </a:r>
          </a:p>
          <a:p>
            <a:pPr marL="342900" lvl="0" indent="-342900" fontAlgn="base">
              <a:buFont typeface="Arial" panose="020B0604020202020204" pitchFamily="34" charset="0"/>
              <a:buChar char="•"/>
            </a:pPr>
            <a:r>
              <a:rPr lang="nl-NL" dirty="0" smtClean="0"/>
              <a:t>nemen risico’s bij het aanbieden van feedback en hulp</a:t>
            </a:r>
            <a:r>
              <a:rPr lang="nl-NL" dirty="0" smtClean="0"/>
              <a:t>.</a:t>
            </a:r>
          </a:p>
          <a:p>
            <a:pPr marL="342900" lvl="0" indent="-342900" fontAlgn="base">
              <a:buFont typeface="Arial" panose="020B0604020202020204" pitchFamily="34" charset="0"/>
              <a:buChar char="•"/>
            </a:pPr>
            <a:endParaRPr lang="nl-NL" dirty="0"/>
          </a:p>
          <a:p>
            <a:pPr lvl="0" fontAlgn="base"/>
            <a:r>
              <a:rPr lang="nl-NL" dirty="0" smtClean="0"/>
              <a:t>In hoeverre gebeurde dit in je vorige projecten?</a:t>
            </a:r>
            <a:endParaRPr lang="nl-NL" dirty="0" smtClean="0"/>
          </a:p>
          <a:p>
            <a:endParaRPr lang="nl-NL" dirty="0"/>
          </a:p>
        </p:txBody>
      </p:sp>
      <p:sp>
        <p:nvSpPr>
          <p:cNvPr id="4" name="Tijdelijke aanduiding voor inhoud 3"/>
          <p:cNvSpPr>
            <a:spLocks noGrp="1"/>
          </p:cNvSpPr>
          <p:nvPr>
            <p:ph idx="16"/>
          </p:nvPr>
        </p:nvSpPr>
        <p:spPr>
          <a:xfrm>
            <a:off x="1528549" y="1660355"/>
            <a:ext cx="7340815" cy="393744"/>
          </a:xfrm>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3410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Confrontraties</a:t>
            </a:r>
            <a:endParaRPr lang="nl-NL" dirty="0"/>
          </a:p>
        </p:txBody>
      </p:sp>
      <p:sp>
        <p:nvSpPr>
          <p:cNvPr id="3" name="Content Placeholder 2"/>
          <p:cNvSpPr>
            <a:spLocks noGrp="1"/>
          </p:cNvSpPr>
          <p:nvPr>
            <p:ph idx="13"/>
          </p:nvPr>
        </p:nvSpPr>
        <p:spPr/>
        <p:txBody>
          <a:bodyPr>
            <a:normAutofit fontScale="92500" lnSpcReduction="20000"/>
          </a:bodyPr>
          <a:lstStyle/>
          <a:p>
            <a:pPr marL="0" indent="0" fontAlgn="base">
              <a:buNone/>
            </a:pPr>
            <a:r>
              <a:rPr lang="nl-NL" b="1" i="1" dirty="0" smtClean="0"/>
              <a:t>2. </a:t>
            </a:r>
            <a:r>
              <a:rPr lang="nl-NL" b="1" i="1" dirty="0" err="1" smtClean="0"/>
              <a:t>Confrontraties</a:t>
            </a:r>
            <a:endParaRPr lang="nl-NL" b="1" i="1" dirty="0"/>
          </a:p>
          <a:p>
            <a:pPr marL="342900" indent="-342900" fontAlgn="base">
              <a:buFont typeface="Arial" panose="020B0604020202020204" pitchFamily="34" charset="0"/>
              <a:buChar char="•"/>
            </a:pPr>
            <a:r>
              <a:rPr lang="nl-NL" dirty="0" smtClean="0"/>
              <a:t>Het is belangrijk </a:t>
            </a:r>
            <a:r>
              <a:rPr lang="nl-NL" dirty="0"/>
              <a:t>confrontaties hun werk te laten </a:t>
            </a:r>
            <a:r>
              <a:rPr lang="nl-NL" dirty="0" smtClean="0"/>
              <a:t>doen</a:t>
            </a:r>
          </a:p>
          <a:p>
            <a:pPr marL="342900" indent="-342900" fontAlgn="base">
              <a:buFont typeface="Arial" panose="020B0604020202020204" pitchFamily="34" charset="0"/>
              <a:buChar char="•"/>
            </a:pPr>
            <a:r>
              <a:rPr lang="nl-NL" dirty="0" smtClean="0"/>
              <a:t>Het </a:t>
            </a:r>
            <a:r>
              <a:rPr lang="nl-NL" dirty="0"/>
              <a:t>erkennen dat conflicten en confrontaties productief </a:t>
            </a:r>
            <a:r>
              <a:rPr lang="nl-NL" dirty="0" smtClean="0"/>
              <a:t>zijn is de 1</a:t>
            </a:r>
            <a:r>
              <a:rPr lang="nl-NL" baseline="30000" dirty="0" smtClean="0"/>
              <a:t>e</a:t>
            </a:r>
            <a:r>
              <a:rPr lang="nl-NL" dirty="0" smtClean="0"/>
              <a:t> stap.</a:t>
            </a:r>
          </a:p>
          <a:p>
            <a:pPr marL="342900" indent="-342900" fontAlgn="base">
              <a:buFont typeface="Arial" panose="020B0604020202020204" pitchFamily="34" charset="0"/>
              <a:buChar char="•"/>
            </a:pPr>
            <a:r>
              <a:rPr lang="nl-NL" dirty="0" smtClean="0"/>
              <a:t>Belangrijk </a:t>
            </a:r>
            <a:r>
              <a:rPr lang="nl-NL" dirty="0"/>
              <a:t>daarbij is het opgraven van verhulde conflicten en de aansporing om je tijdens deze speurtocht niet terug te trekken uit de </a:t>
            </a:r>
            <a:r>
              <a:rPr lang="nl-NL" dirty="0" smtClean="0"/>
              <a:t>discussies.</a:t>
            </a:r>
          </a:p>
          <a:p>
            <a:pPr marL="342900" indent="-342900" fontAlgn="base">
              <a:buFont typeface="Arial" panose="020B0604020202020204" pitchFamily="34" charset="0"/>
              <a:buChar char="•"/>
            </a:pPr>
            <a:r>
              <a:rPr lang="nl-NL" dirty="0" smtClean="0"/>
              <a:t>Teams </a:t>
            </a:r>
            <a:r>
              <a:rPr lang="nl-NL" dirty="0"/>
              <a:t>die confrontaties aangaan kunnen levendig en boeiend vergaderen. Ze boren ideeën van alle teamleden aan en profiteren daarvan. Ze lossen echte problemen met elkaar op en brengen kritieke onderwerpen op tafel.</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20602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Betrokkenheid</a:t>
            </a:r>
            <a:endParaRPr lang="nl-NL" dirty="0"/>
          </a:p>
        </p:txBody>
      </p:sp>
      <p:sp>
        <p:nvSpPr>
          <p:cNvPr id="3" name="Content Placeholder 2"/>
          <p:cNvSpPr>
            <a:spLocks noGrp="1"/>
          </p:cNvSpPr>
          <p:nvPr>
            <p:ph idx="13"/>
          </p:nvPr>
        </p:nvSpPr>
        <p:spPr>
          <a:xfrm>
            <a:off x="281622" y="2310013"/>
            <a:ext cx="8724220" cy="3952875"/>
          </a:xfrm>
        </p:spPr>
        <p:txBody>
          <a:bodyPr>
            <a:normAutofit fontScale="92500" lnSpcReduction="20000"/>
          </a:bodyPr>
          <a:lstStyle/>
          <a:p>
            <a:pPr marL="0" indent="0" fontAlgn="base">
              <a:buNone/>
            </a:pPr>
            <a:r>
              <a:rPr lang="nl-NL" b="1" i="1" dirty="0" smtClean="0"/>
              <a:t>3. Betrokkenheid</a:t>
            </a:r>
            <a:endParaRPr lang="nl-NL" b="1" i="1" dirty="0"/>
          </a:p>
          <a:p>
            <a:pPr marL="342900" indent="-342900" fontAlgn="base">
              <a:buFont typeface="Arial" panose="020B0604020202020204" pitchFamily="34" charset="0"/>
              <a:buChar char="•"/>
            </a:pPr>
            <a:r>
              <a:rPr lang="nl-NL" dirty="0"/>
              <a:t>Betrokkenheid van ieder teamlid gaat over duidelijkheid en steun. Er is eenheid in het team. Steeds zoeken naar consensus werkt niet, volledige overeenstemming is onmogelijk. Wanneer alle standpunten zijn aangehoord en meegewogen in de uiteindelijke besluitvorming ontstaat bereidheid om samen verder te gaan. </a:t>
            </a:r>
            <a:endParaRPr lang="nl-NL" dirty="0" smtClean="0"/>
          </a:p>
          <a:p>
            <a:pPr marL="342900" indent="-342900" fontAlgn="base">
              <a:buFont typeface="Arial" panose="020B0604020202020204" pitchFamily="34" charset="0"/>
              <a:buChar char="•"/>
            </a:pPr>
            <a:r>
              <a:rPr lang="nl-NL" dirty="0" smtClean="0"/>
              <a:t>Een </a:t>
            </a:r>
            <a:r>
              <a:rPr lang="nl-NL" dirty="0"/>
              <a:t>goed functionerend team weet dat ze in staat is zich achter beslissingen op te stellen, zelfs als er weinig zekerheid bestaat over de juistheid ervan. Werk met besluitenlijsten en stel </a:t>
            </a:r>
            <a:r>
              <a:rPr lang="nl-NL" dirty="0" smtClean="0"/>
              <a:t>deadlines.</a:t>
            </a:r>
          </a:p>
          <a:p>
            <a:pPr marL="342900" indent="-342900" fontAlgn="base">
              <a:buFont typeface="Arial" panose="020B0604020202020204" pitchFamily="34" charset="0"/>
              <a:buChar char="•"/>
            </a:pPr>
            <a:r>
              <a:rPr lang="nl-NL" dirty="0" smtClean="0"/>
              <a:t>Goed </a:t>
            </a:r>
            <a:r>
              <a:rPr lang="nl-NL" dirty="0"/>
              <a:t>functionerende teams nemen duidelijke beslissingen en ze nemen ze tijdig. Het team ontwikkelt mogelijkheden om van fouten te leren en profiteert van kansen voordat de concurrentie dat doet. Ze veranderen zonder aarzeling of schuldgevoelens van richting. Aan het einde van vergaderingen beseft iedereen dat geen enkel teamlid twijfelt over de vraag of de gemaakte keuzes moeten worden ondersteund.</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354657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Aanspreken op verantwoordelijkheden</a:t>
            </a:r>
            <a:endParaRPr lang="nl-NL" dirty="0"/>
          </a:p>
        </p:txBody>
      </p:sp>
      <p:sp>
        <p:nvSpPr>
          <p:cNvPr id="3" name="Content Placeholder 2"/>
          <p:cNvSpPr>
            <a:spLocks noGrp="1"/>
          </p:cNvSpPr>
          <p:nvPr>
            <p:ph idx="13"/>
          </p:nvPr>
        </p:nvSpPr>
        <p:spPr>
          <a:xfrm>
            <a:off x="341194" y="2384425"/>
            <a:ext cx="8528169" cy="3952875"/>
          </a:xfrm>
        </p:spPr>
        <p:txBody>
          <a:bodyPr>
            <a:normAutofit/>
          </a:bodyPr>
          <a:lstStyle/>
          <a:p>
            <a:pPr marL="0" indent="0" fontAlgn="base">
              <a:buNone/>
            </a:pPr>
            <a:r>
              <a:rPr lang="nl-NL" b="1" i="1" dirty="0" smtClean="0"/>
              <a:t>4. Aanspreken </a:t>
            </a:r>
            <a:r>
              <a:rPr lang="nl-NL" b="1" i="1" dirty="0"/>
              <a:t>op verantwoordelijkheden</a:t>
            </a:r>
          </a:p>
          <a:p>
            <a:pPr marL="342900" indent="-342900" fontAlgn="base">
              <a:buFont typeface="Arial" panose="020B0604020202020204" pitchFamily="34" charset="0"/>
              <a:buChar char="•"/>
            </a:pPr>
            <a:r>
              <a:rPr lang="nl-NL" dirty="0"/>
              <a:t>Het houden van regelmatige voortgangsbesprekingen, het publiceren van doelstellingen, en gedragsafspraken, en het geven van teambeloningen bevorderen het nemen van </a:t>
            </a:r>
            <a:r>
              <a:rPr lang="nl-NL" dirty="0" smtClean="0"/>
              <a:t>verantwoordelijkheid.</a:t>
            </a:r>
          </a:p>
          <a:p>
            <a:pPr marL="342900" indent="-342900" fontAlgn="base">
              <a:buFont typeface="Arial" panose="020B0604020202020204" pitchFamily="34" charset="0"/>
              <a:buChar char="•"/>
            </a:pPr>
            <a:r>
              <a:rPr lang="nl-NL" dirty="0" smtClean="0"/>
              <a:t>Teams </a:t>
            </a:r>
            <a:r>
              <a:rPr lang="nl-NL" dirty="0"/>
              <a:t>waarvan de teamleden elkaar aanspreken op hun verantwoordelijkheden zorgen ervoor dat collega’s die slecht presteren zich aangespoord voelen beter hun best te doen. Ze signaleren potentiële problemen snel door zonder aarzelen de benadering van collega’s ter discussie te stellen. Ze bevorderen dat collega’s die dezelfde hoge maatstaven aanleggen elkaar respecteren.</a:t>
            </a:r>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205035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Gezamenlijke resultaten</a:t>
            </a:r>
            <a:endParaRPr lang="nl-NL" dirty="0"/>
          </a:p>
        </p:txBody>
      </p:sp>
      <p:sp>
        <p:nvSpPr>
          <p:cNvPr id="3" name="Content Placeholder 2"/>
          <p:cNvSpPr>
            <a:spLocks noGrp="1"/>
          </p:cNvSpPr>
          <p:nvPr>
            <p:ph idx="13"/>
          </p:nvPr>
        </p:nvSpPr>
        <p:spPr/>
        <p:txBody>
          <a:bodyPr>
            <a:normAutofit/>
          </a:bodyPr>
          <a:lstStyle/>
          <a:p>
            <a:pPr marL="0" indent="0" fontAlgn="base">
              <a:buNone/>
            </a:pPr>
            <a:r>
              <a:rPr lang="nl-NL" b="1" i="1" dirty="0" smtClean="0"/>
              <a:t>5. Gezamenlijke </a:t>
            </a:r>
            <a:r>
              <a:rPr lang="nl-NL" b="1" i="1" dirty="0"/>
              <a:t>resultaten</a:t>
            </a:r>
          </a:p>
          <a:p>
            <a:pPr marL="342900" indent="-342900" fontAlgn="base">
              <a:buFont typeface="Arial" panose="020B0604020202020204" pitchFamily="34" charset="0"/>
              <a:buChar char="•"/>
            </a:pPr>
            <a:r>
              <a:rPr lang="nl-NL" dirty="0"/>
              <a:t>Een aantal zaken draagt bij aan het optimaliseren van resultaten:</a:t>
            </a:r>
          </a:p>
          <a:p>
            <a:pPr marL="342900" lvl="0" indent="-342900" fontAlgn="base">
              <a:buFont typeface="Arial" panose="020B0604020202020204" pitchFamily="34" charset="0"/>
              <a:buChar char="•"/>
            </a:pPr>
            <a:r>
              <a:rPr lang="nl-NL" dirty="0"/>
              <a:t>in het openbaar en met elkaar uitspraken doen over de gewenste successen;</a:t>
            </a:r>
          </a:p>
          <a:p>
            <a:pPr marL="342900" lvl="0" indent="-342900" fontAlgn="base">
              <a:buFont typeface="Arial" panose="020B0604020202020204" pitchFamily="34" charset="0"/>
              <a:buChar char="•"/>
            </a:pPr>
            <a:r>
              <a:rPr lang="nl-NL" dirty="0"/>
              <a:t>het uitspreken van waardering voor resultaten;</a:t>
            </a:r>
          </a:p>
          <a:p>
            <a:pPr marL="342900" lvl="0" indent="-342900" fontAlgn="base">
              <a:buFont typeface="Arial" panose="020B0604020202020204" pitchFamily="34" charset="0"/>
              <a:buChar char="•"/>
            </a:pPr>
            <a:r>
              <a:rPr lang="nl-NL" dirty="0"/>
              <a:t>het gunnen van specifieke waardering voor teamleden die werkelijk bijdragen aan het realiseren van groepsdoelstellingen.</a:t>
            </a:r>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42231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endParaRPr lang="en-US"/>
          </a:p>
        </p:txBody>
      </p:sp>
      <p:sp>
        <p:nvSpPr>
          <p:cNvPr id="3" name="Content Placeholder 2"/>
          <p:cNvSpPr>
            <a:spLocks noGrp="1"/>
          </p:cNvSpPr>
          <p:nvPr>
            <p:ph idx="13"/>
          </p:nvPr>
        </p:nvSpPr>
        <p:spPr/>
        <p:txBody>
          <a:bodyPr/>
          <a:lstStyle/>
          <a:p>
            <a:pPr marL="0" indent="0">
              <a:buNone/>
            </a:pPr>
            <a:r>
              <a:rPr lang="nl-NL" dirty="0" smtClean="0"/>
              <a:t>Een team dat zich concentreert op collectieve resultaten houdt prestatiegerichte werknemers vast en betrokken, minimaliseert individualistisch gedrag, geniet van successen en zorgt ervoor niet te worden afgeleid.</a:t>
            </a:r>
          </a:p>
          <a:p>
            <a:endParaRPr lang="nl-NL" dirty="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Tree>
    <p:extLst>
      <p:ext uri="{BB962C8B-B14F-4D97-AF65-F5344CB8AC3E}">
        <p14:creationId xmlns:p14="http://schemas.microsoft.com/office/powerpoint/2010/main" val="911461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Frustratie 1 Gebrek aan Vertrouwen</a:t>
            </a:r>
            <a:endParaRPr lang="nl-NL" dirty="0"/>
          </a:p>
        </p:txBody>
      </p:sp>
      <p:sp>
        <p:nvSpPr>
          <p:cNvPr id="3" name="Content Placeholder 2"/>
          <p:cNvSpPr>
            <a:spLocks noGrp="1"/>
          </p:cNvSpPr>
          <p:nvPr>
            <p:ph idx="13"/>
          </p:nvPr>
        </p:nvSpPr>
        <p:spPr/>
        <p:txBody>
          <a:bodyPr>
            <a:normAutofit fontScale="85000" lnSpcReduction="20000"/>
          </a:bodyPr>
          <a:lstStyle/>
          <a:p>
            <a:pPr marL="0" indent="0">
              <a:buNone/>
            </a:pPr>
            <a:r>
              <a:rPr lang="nl-NL" dirty="0"/>
              <a:t>In teams waarin vertrouwen </a:t>
            </a:r>
            <a:r>
              <a:rPr lang="nl-NL" dirty="0" smtClean="0"/>
              <a:t>ontbreekt zullen </a:t>
            </a:r>
            <a:r>
              <a:rPr lang="nl-NL" dirty="0"/>
              <a:t>de teamleden vaak:</a:t>
            </a:r>
          </a:p>
          <a:p>
            <a:pPr marL="342900" indent="-342900">
              <a:buFont typeface="Arial" panose="020B0604020202020204" pitchFamily="34" charset="0"/>
              <a:buChar char="•"/>
            </a:pPr>
            <a:r>
              <a:rPr lang="nl-NL" dirty="0" smtClean="0"/>
              <a:t>zwakheden </a:t>
            </a:r>
            <a:r>
              <a:rPr lang="nl-NL" dirty="0"/>
              <a:t>en fouten voor elkaar </a:t>
            </a:r>
            <a:r>
              <a:rPr lang="nl-NL" dirty="0" smtClean="0"/>
              <a:t>verbergen</a:t>
            </a:r>
            <a:endParaRPr lang="nl-NL" dirty="0"/>
          </a:p>
          <a:p>
            <a:pPr marL="342900" indent="-342900">
              <a:buFont typeface="Arial" panose="020B0604020202020204" pitchFamily="34" charset="0"/>
              <a:buChar char="•"/>
            </a:pPr>
            <a:r>
              <a:rPr lang="nl-NL" dirty="0"/>
              <a:t>a</a:t>
            </a:r>
            <a:r>
              <a:rPr lang="nl-NL" dirty="0" smtClean="0"/>
              <a:t>arzelen </a:t>
            </a:r>
            <a:r>
              <a:rPr lang="nl-NL" dirty="0"/>
              <a:t>bij het vragen van hulp of het geven van </a:t>
            </a:r>
            <a:r>
              <a:rPr lang="nl-NL" dirty="0" smtClean="0"/>
              <a:t>opbouwende feedback</a:t>
            </a:r>
            <a:endParaRPr lang="nl-NL" dirty="0"/>
          </a:p>
          <a:p>
            <a:pPr marL="342900" indent="-342900">
              <a:buFont typeface="Arial" panose="020B0604020202020204" pitchFamily="34" charset="0"/>
              <a:buChar char="•"/>
            </a:pPr>
            <a:r>
              <a:rPr lang="nl-NL" dirty="0" smtClean="0"/>
              <a:t>aarzelen </a:t>
            </a:r>
            <a:r>
              <a:rPr lang="nl-NL" dirty="0"/>
              <a:t>hulp aan te bieden buiten het terrein </a:t>
            </a:r>
            <a:r>
              <a:rPr lang="nl-NL" dirty="0" smtClean="0"/>
              <a:t>waarvoor </a:t>
            </a:r>
            <a:r>
              <a:rPr lang="nl-NL" dirty="0"/>
              <a:t>ze verantwoordelijk </a:t>
            </a:r>
            <a:r>
              <a:rPr lang="nl-NL" dirty="0" smtClean="0"/>
              <a:t>zijn</a:t>
            </a:r>
            <a:endParaRPr lang="nl-NL" dirty="0"/>
          </a:p>
          <a:p>
            <a:pPr marL="342900" indent="-342900">
              <a:buFont typeface="Arial" panose="020B0604020202020204" pitchFamily="34" charset="0"/>
              <a:buChar char="•"/>
            </a:pPr>
            <a:r>
              <a:rPr lang="nl-NL" dirty="0" smtClean="0"/>
              <a:t>meteen </a:t>
            </a:r>
            <a:r>
              <a:rPr lang="nl-NL" dirty="0"/>
              <a:t>met conclusies klaar staan over de </a:t>
            </a:r>
            <a:r>
              <a:rPr lang="nl-NL" dirty="0" smtClean="0"/>
              <a:t>intenties </a:t>
            </a:r>
            <a:r>
              <a:rPr lang="nl-NL" dirty="0"/>
              <a:t>en neigingen van anderen, zonder dat ze </a:t>
            </a:r>
            <a:r>
              <a:rPr lang="nl-NL" dirty="0" smtClean="0"/>
              <a:t>proberen </a:t>
            </a:r>
            <a:r>
              <a:rPr lang="nl-NL" dirty="0"/>
              <a:t>daarover eerst duidelijkheid te </a:t>
            </a:r>
            <a:r>
              <a:rPr lang="nl-NL" dirty="0" smtClean="0"/>
              <a:t>krijgen</a:t>
            </a:r>
            <a:endParaRPr lang="nl-NL" dirty="0"/>
          </a:p>
          <a:p>
            <a:pPr marL="342900" indent="-342900">
              <a:buFont typeface="Arial" panose="020B0604020202020204" pitchFamily="34" charset="0"/>
              <a:buChar char="•"/>
            </a:pPr>
            <a:r>
              <a:rPr lang="nl-NL" dirty="0" smtClean="0"/>
              <a:t>er </a:t>
            </a:r>
            <a:r>
              <a:rPr lang="nl-NL" dirty="0"/>
              <a:t>niet in slagen vaardigheden en ervaringen bij </a:t>
            </a:r>
            <a:r>
              <a:rPr lang="nl-NL" dirty="0" smtClean="0"/>
              <a:t>anderen </a:t>
            </a:r>
            <a:r>
              <a:rPr lang="nl-NL" dirty="0"/>
              <a:t>te herkennen en daarvan gebruik te </a:t>
            </a:r>
            <a:r>
              <a:rPr lang="nl-NL" dirty="0" smtClean="0"/>
              <a:t>maken</a:t>
            </a:r>
            <a:endParaRPr lang="nl-NL" dirty="0"/>
          </a:p>
          <a:p>
            <a:pPr marL="342900" indent="-342900">
              <a:buFont typeface="Arial" panose="020B0604020202020204" pitchFamily="34" charset="0"/>
              <a:buChar char="•"/>
            </a:pPr>
            <a:r>
              <a:rPr lang="nl-NL" dirty="0" smtClean="0"/>
              <a:t>tijd </a:t>
            </a:r>
            <a:r>
              <a:rPr lang="nl-NL" dirty="0"/>
              <a:t>en energie verspillen bij hun pogingen hun </a:t>
            </a:r>
            <a:r>
              <a:rPr lang="nl-NL" dirty="0" smtClean="0"/>
              <a:t>doelen </a:t>
            </a:r>
            <a:r>
              <a:rPr lang="nl-NL" dirty="0"/>
              <a:t>te </a:t>
            </a:r>
            <a:r>
              <a:rPr lang="nl-NL" dirty="0" smtClean="0"/>
              <a:t>realiseren</a:t>
            </a:r>
            <a:endParaRPr lang="nl-NL" dirty="0"/>
          </a:p>
          <a:p>
            <a:pPr marL="342900" indent="-342900">
              <a:buFont typeface="Arial" panose="020B0604020202020204" pitchFamily="34" charset="0"/>
              <a:buChar char="•"/>
            </a:pPr>
            <a:r>
              <a:rPr lang="nl-NL" dirty="0" smtClean="0"/>
              <a:t>een </a:t>
            </a:r>
            <a:r>
              <a:rPr lang="nl-NL" dirty="0"/>
              <a:t>afkeer van vergaderingen hebben en altijd </a:t>
            </a:r>
            <a:r>
              <a:rPr lang="nl-NL" dirty="0" smtClean="0"/>
              <a:t>wel </a:t>
            </a:r>
            <a:r>
              <a:rPr lang="nl-NL" dirty="0"/>
              <a:t>een reden om iets niet samen te </a:t>
            </a:r>
            <a:r>
              <a:rPr lang="nl-NL" dirty="0" smtClean="0"/>
              <a:t>doen</a:t>
            </a:r>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365730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Frustratie 1 Gebrek aan Vertrouwen</a:t>
            </a:r>
            <a:endParaRPr lang="nl-NL" dirty="0"/>
          </a:p>
        </p:txBody>
      </p:sp>
      <p:sp>
        <p:nvSpPr>
          <p:cNvPr id="3" name="Content Placeholder 2"/>
          <p:cNvSpPr>
            <a:spLocks noGrp="1"/>
          </p:cNvSpPr>
          <p:nvPr>
            <p:ph idx="13"/>
          </p:nvPr>
        </p:nvSpPr>
        <p:spPr/>
        <p:txBody>
          <a:bodyPr>
            <a:normAutofit fontScale="77500" lnSpcReduction="20000"/>
          </a:bodyPr>
          <a:lstStyle/>
          <a:p>
            <a:pPr marL="0" indent="0">
              <a:buNone/>
            </a:pPr>
            <a:r>
              <a:rPr lang="nl-NL" dirty="0"/>
              <a:t>In een team waarin vertrouwen heerst, </a:t>
            </a:r>
            <a:r>
              <a:rPr lang="nl-NL" dirty="0" smtClean="0"/>
              <a:t>zullen </a:t>
            </a:r>
            <a:r>
              <a:rPr lang="nl-NL" dirty="0"/>
              <a:t>de teamleden meestal:</a:t>
            </a:r>
          </a:p>
          <a:p>
            <a:pPr marL="342900" indent="-342900">
              <a:buFont typeface="Arial" panose="020B0604020202020204" pitchFamily="34" charset="0"/>
              <a:buChar char="•"/>
            </a:pPr>
            <a:r>
              <a:rPr lang="nl-NL" dirty="0" smtClean="0"/>
              <a:t>hun </a:t>
            </a:r>
            <a:r>
              <a:rPr lang="nl-NL" dirty="0"/>
              <a:t>zwakheden en fouten </a:t>
            </a:r>
            <a:r>
              <a:rPr lang="nl-NL" dirty="0" smtClean="0"/>
              <a:t>toegeven</a:t>
            </a:r>
            <a:endParaRPr lang="nl-NL" dirty="0"/>
          </a:p>
          <a:p>
            <a:pPr marL="342900" indent="-342900">
              <a:buFont typeface="Arial" panose="020B0604020202020204" pitchFamily="34" charset="0"/>
              <a:buChar char="•"/>
            </a:pPr>
            <a:r>
              <a:rPr lang="nl-NL" dirty="0" smtClean="0"/>
              <a:t>hulp </a:t>
            </a:r>
            <a:r>
              <a:rPr lang="nl-NL" dirty="0"/>
              <a:t>durven te </a:t>
            </a:r>
            <a:r>
              <a:rPr lang="nl-NL" dirty="0" smtClean="0"/>
              <a:t>vragen</a:t>
            </a:r>
            <a:endParaRPr lang="nl-NL" dirty="0"/>
          </a:p>
          <a:p>
            <a:pPr marL="342900" indent="-342900">
              <a:buFont typeface="Arial" panose="020B0604020202020204" pitchFamily="34" charset="0"/>
              <a:buChar char="•"/>
            </a:pPr>
            <a:r>
              <a:rPr lang="nl-NL" dirty="0" smtClean="0"/>
              <a:t>vragen </a:t>
            </a:r>
            <a:r>
              <a:rPr lang="nl-NL" dirty="0"/>
              <a:t>en inbreng van anderen accepteren op </a:t>
            </a:r>
            <a:r>
              <a:rPr lang="nl-NL" dirty="0" smtClean="0"/>
              <a:t>het </a:t>
            </a:r>
            <a:r>
              <a:rPr lang="nl-NL" dirty="0"/>
              <a:t>terrein waarvoor ze zelf verantwoordelijk </a:t>
            </a:r>
            <a:r>
              <a:rPr lang="nl-NL" dirty="0" smtClean="0"/>
              <a:t> zijn</a:t>
            </a:r>
            <a:endParaRPr lang="nl-NL" dirty="0"/>
          </a:p>
          <a:p>
            <a:pPr marL="342900" indent="-342900">
              <a:buFont typeface="Arial" panose="020B0604020202020204" pitchFamily="34" charset="0"/>
              <a:buChar char="•"/>
            </a:pPr>
            <a:r>
              <a:rPr lang="nl-NL" dirty="0" smtClean="0"/>
              <a:t>elkaar </a:t>
            </a:r>
            <a:r>
              <a:rPr lang="nl-NL" dirty="0"/>
              <a:t>het voordeel van de twijfel gunnen </a:t>
            </a:r>
            <a:r>
              <a:rPr lang="nl-NL" dirty="0" smtClean="0"/>
              <a:t>voordat </a:t>
            </a:r>
            <a:r>
              <a:rPr lang="nl-NL" dirty="0"/>
              <a:t>ze tot een negatieve gevolgtrekking </a:t>
            </a:r>
            <a:r>
              <a:rPr lang="nl-NL" dirty="0" smtClean="0"/>
              <a:t>komen</a:t>
            </a:r>
            <a:endParaRPr lang="nl-NL" dirty="0"/>
          </a:p>
          <a:p>
            <a:pPr marL="342900" indent="-342900">
              <a:buFont typeface="Arial" panose="020B0604020202020204" pitchFamily="34" charset="0"/>
              <a:buChar char="•"/>
            </a:pPr>
            <a:r>
              <a:rPr lang="nl-NL" dirty="0" smtClean="0"/>
              <a:t>risico’s </a:t>
            </a:r>
            <a:r>
              <a:rPr lang="nl-NL" dirty="0"/>
              <a:t>nemen bij het aanbieden van feedback </a:t>
            </a:r>
            <a:r>
              <a:rPr lang="nl-NL" dirty="0" smtClean="0"/>
              <a:t>en hulp</a:t>
            </a:r>
            <a:endParaRPr lang="nl-NL" dirty="0"/>
          </a:p>
          <a:p>
            <a:pPr marL="342900" indent="-342900">
              <a:buFont typeface="Arial" panose="020B0604020202020204" pitchFamily="34" charset="0"/>
              <a:buChar char="•"/>
            </a:pPr>
            <a:r>
              <a:rPr lang="nl-NL" dirty="0" smtClean="0"/>
              <a:t>de </a:t>
            </a:r>
            <a:r>
              <a:rPr lang="nl-NL" dirty="0"/>
              <a:t>vaardigheden en ervaringen van </a:t>
            </a:r>
            <a:r>
              <a:rPr lang="nl-NL" dirty="0" smtClean="0"/>
              <a:t>anderen waarderen </a:t>
            </a:r>
            <a:r>
              <a:rPr lang="nl-NL" dirty="0"/>
              <a:t>en </a:t>
            </a:r>
            <a:r>
              <a:rPr lang="nl-NL" dirty="0" smtClean="0"/>
              <a:t>benutten</a:t>
            </a:r>
            <a:endParaRPr lang="nl-NL" dirty="0"/>
          </a:p>
          <a:p>
            <a:pPr marL="342900" indent="-342900">
              <a:buFont typeface="Arial" panose="020B0604020202020204" pitchFamily="34" charset="0"/>
              <a:buChar char="•"/>
            </a:pPr>
            <a:r>
              <a:rPr lang="nl-NL" dirty="0" smtClean="0"/>
              <a:t>tijd </a:t>
            </a:r>
            <a:r>
              <a:rPr lang="nl-NL" dirty="0"/>
              <a:t>en energie steken in belangrijke zaken, niet </a:t>
            </a:r>
            <a:r>
              <a:rPr lang="nl-NL" dirty="0" smtClean="0"/>
              <a:t>in </a:t>
            </a:r>
            <a:r>
              <a:rPr lang="nl-NL" dirty="0"/>
              <a:t>politieke </a:t>
            </a:r>
            <a:r>
              <a:rPr lang="nl-NL" dirty="0" smtClean="0"/>
              <a:t>spelletjes</a:t>
            </a:r>
            <a:endParaRPr lang="nl-NL" dirty="0"/>
          </a:p>
          <a:p>
            <a:pPr marL="342900" indent="-342900">
              <a:buFont typeface="Arial" panose="020B0604020202020204" pitchFamily="34" charset="0"/>
              <a:buChar char="•"/>
            </a:pPr>
            <a:r>
              <a:rPr lang="nl-NL" dirty="0" smtClean="0"/>
              <a:t>verontschuldigingen </a:t>
            </a:r>
            <a:r>
              <a:rPr lang="nl-NL" dirty="0"/>
              <a:t>aanbieden en accepteren en </a:t>
            </a:r>
            <a:r>
              <a:rPr lang="nl-NL" dirty="0" smtClean="0"/>
              <a:t>dit </a:t>
            </a:r>
            <a:r>
              <a:rPr lang="nl-NL" dirty="0"/>
              <a:t>zonder </a:t>
            </a:r>
            <a:r>
              <a:rPr lang="nl-NL" dirty="0" smtClean="0"/>
              <a:t>aarzelen</a:t>
            </a:r>
            <a:endParaRPr lang="nl-NL" dirty="0"/>
          </a:p>
          <a:p>
            <a:pPr marL="342900" indent="-342900">
              <a:buFont typeface="Arial" panose="020B0604020202020204" pitchFamily="34" charset="0"/>
              <a:buChar char="•"/>
            </a:pPr>
            <a:r>
              <a:rPr lang="nl-NL" dirty="0" smtClean="0"/>
              <a:t>uitzien </a:t>
            </a:r>
            <a:r>
              <a:rPr lang="nl-NL" dirty="0"/>
              <a:t>naar vergaderingen en andere </a:t>
            </a:r>
            <a:r>
              <a:rPr lang="nl-NL" dirty="0" smtClean="0"/>
              <a:t>gelegenheden </a:t>
            </a:r>
            <a:r>
              <a:rPr lang="nl-NL" dirty="0"/>
              <a:t>om als groep te kunnen </a:t>
            </a:r>
            <a:r>
              <a:rPr lang="nl-NL" dirty="0" smtClean="0"/>
              <a:t>optreden</a:t>
            </a:r>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7224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Resultaten</a:t>
            </a:r>
            <a:r>
              <a:rPr lang="en-US" dirty="0" smtClean="0"/>
              <a:t> (</a:t>
            </a:r>
            <a:r>
              <a:rPr lang="en-US" dirty="0" err="1" smtClean="0"/>
              <a:t>vorige</a:t>
            </a:r>
            <a:r>
              <a:rPr lang="en-US" dirty="0" smtClean="0"/>
              <a:t> les)	</a:t>
            </a:r>
            <a:endParaRPr lang="en-US" dirty="0"/>
          </a:p>
        </p:txBody>
      </p:sp>
      <p:sp>
        <p:nvSpPr>
          <p:cNvPr id="3" name="Tijdelijke aanduiding voor inhoud 2"/>
          <p:cNvSpPr>
            <a:spLocks noGrp="1"/>
          </p:cNvSpPr>
          <p:nvPr>
            <p:ph idx="13"/>
          </p:nvPr>
        </p:nvSpPr>
        <p:spPr/>
        <p:txBody>
          <a:bodyPr/>
          <a:lstStyle/>
          <a:p>
            <a:r>
              <a:rPr lang="en-US" dirty="0" smtClean="0"/>
              <a:t>Op datum x </a:t>
            </a:r>
            <a:r>
              <a:rPr lang="en-US" dirty="0" err="1" smtClean="0"/>
              <a:t>laten</a:t>
            </a:r>
            <a:r>
              <a:rPr lang="en-US" dirty="0" smtClean="0"/>
              <a:t> we </a:t>
            </a:r>
            <a:r>
              <a:rPr lang="en-US" dirty="0" err="1" smtClean="0"/>
              <a:t>zien</a:t>
            </a:r>
            <a:r>
              <a:rPr lang="en-US" dirty="0" smtClean="0"/>
              <a:t> </a:t>
            </a:r>
            <a:r>
              <a:rPr lang="en-US" dirty="0" err="1" smtClean="0"/>
              <a:t>dat</a:t>
            </a:r>
            <a:r>
              <a:rPr lang="en-US" dirty="0" smtClean="0"/>
              <a:t> </a:t>
            </a:r>
            <a:r>
              <a:rPr lang="en-US" dirty="0" err="1" smtClean="0"/>
              <a:t>IoT</a:t>
            </a:r>
            <a:r>
              <a:rPr lang="en-US" dirty="0" smtClean="0"/>
              <a:t> comfort in auto’s </a:t>
            </a:r>
            <a:r>
              <a:rPr lang="en-US" dirty="0" err="1" smtClean="0"/>
              <a:t>kan</a:t>
            </a:r>
            <a:r>
              <a:rPr lang="en-US" dirty="0" smtClean="0"/>
              <a:t> </a:t>
            </a:r>
            <a:r>
              <a:rPr lang="en-US" dirty="0" err="1" smtClean="0"/>
              <a:t>verhogen</a:t>
            </a:r>
            <a:r>
              <a:rPr lang="en-US" dirty="0" smtClean="0"/>
              <a:t> (</a:t>
            </a:r>
            <a:r>
              <a:rPr lang="en-US" dirty="0" err="1" smtClean="0"/>
              <a:t>airco</a:t>
            </a:r>
            <a:r>
              <a:rPr lang="en-US" dirty="0" smtClean="0"/>
              <a:t> </a:t>
            </a:r>
            <a:r>
              <a:rPr lang="en-US" dirty="0" err="1" smtClean="0"/>
              <a:t>aan</a:t>
            </a:r>
            <a:r>
              <a:rPr lang="en-US" dirty="0" smtClean="0"/>
              <a:t> </a:t>
            </a:r>
            <a:r>
              <a:rPr lang="en-US" dirty="0" err="1" smtClean="0"/>
              <a:t>voordat</a:t>
            </a:r>
            <a:r>
              <a:rPr lang="en-US" dirty="0" smtClean="0"/>
              <a:t> </a:t>
            </a:r>
            <a:r>
              <a:rPr lang="en-US" dirty="0" err="1" smtClean="0"/>
              <a:t>ingestapt</a:t>
            </a:r>
            <a:r>
              <a:rPr lang="en-US" dirty="0" smtClean="0"/>
              <a:t> </a:t>
            </a:r>
            <a:r>
              <a:rPr lang="en-US" dirty="0" err="1" smtClean="0"/>
              <a:t>wordt</a:t>
            </a:r>
            <a:r>
              <a:rPr lang="en-US" dirty="0" smtClean="0"/>
              <a:t> </a:t>
            </a:r>
            <a:r>
              <a:rPr lang="en-US" dirty="0" err="1" smtClean="0"/>
              <a:t>als</a:t>
            </a:r>
            <a:r>
              <a:rPr lang="en-US" dirty="0" smtClean="0"/>
              <a:t> </a:t>
            </a:r>
            <a:r>
              <a:rPr lang="en-US" dirty="0" err="1" smtClean="0"/>
              <a:t>buitentemp</a:t>
            </a:r>
            <a:r>
              <a:rPr lang="en-US" dirty="0" smtClean="0"/>
              <a:t> </a:t>
            </a:r>
            <a:r>
              <a:rPr lang="en-US" dirty="0" err="1" smtClean="0"/>
              <a:t>hoog</a:t>
            </a:r>
            <a:r>
              <a:rPr lang="en-US" dirty="0" smtClean="0"/>
              <a:t> is) </a:t>
            </a:r>
            <a:r>
              <a:rPr lang="en-US" dirty="0" err="1" smtClean="0"/>
              <a:t>dmv</a:t>
            </a:r>
            <a:r>
              <a:rPr lang="en-US" dirty="0" smtClean="0"/>
              <a:t>:</a:t>
            </a:r>
          </a:p>
          <a:p>
            <a:pPr marL="342900" indent="-342900">
              <a:buFontTx/>
              <a:buChar char="-"/>
            </a:pPr>
            <a:r>
              <a:rPr lang="en-US" dirty="0" smtClean="0"/>
              <a:t>demo-stations</a:t>
            </a:r>
          </a:p>
          <a:p>
            <a:pPr marL="342900" indent="-342900">
              <a:buFontTx/>
              <a:buChar char="-"/>
            </a:pPr>
            <a:r>
              <a:rPr lang="en-US" dirty="0" smtClean="0"/>
              <a:t>LED’s die </a:t>
            </a:r>
            <a:r>
              <a:rPr lang="en-US" dirty="0" err="1" smtClean="0"/>
              <a:t>statussen</a:t>
            </a:r>
            <a:r>
              <a:rPr lang="en-US" dirty="0" smtClean="0"/>
              <a:t> </a:t>
            </a:r>
            <a:r>
              <a:rPr lang="en-US" dirty="0" err="1" smtClean="0"/>
              <a:t>aangeven</a:t>
            </a:r>
            <a:endParaRPr lang="en-US" dirty="0" smtClean="0"/>
          </a:p>
          <a:p>
            <a:pPr marL="342900" indent="-342900">
              <a:buFontTx/>
              <a:buChar char="-"/>
            </a:pPr>
            <a:r>
              <a:rPr lang="en-US" dirty="0" smtClean="0"/>
              <a:t>Code </a:t>
            </a:r>
            <a:r>
              <a:rPr lang="en-US" dirty="0" err="1" smtClean="0"/>
              <a:t>voor</a:t>
            </a:r>
            <a:r>
              <a:rPr lang="en-US" dirty="0" smtClean="0"/>
              <a:t> </a:t>
            </a:r>
            <a:r>
              <a:rPr lang="en-US" dirty="0" err="1" smtClean="0"/>
              <a:t>verschillende</a:t>
            </a:r>
            <a:r>
              <a:rPr lang="en-US" dirty="0" smtClean="0"/>
              <a:t> microcontrollers</a:t>
            </a:r>
          </a:p>
          <a:p>
            <a:pPr marL="342900" indent="-342900">
              <a:buFontTx/>
              <a:buChar char="-"/>
            </a:pPr>
            <a:r>
              <a:rPr lang="en-US" dirty="0" err="1" smtClean="0"/>
              <a:t>Een</a:t>
            </a:r>
            <a:r>
              <a:rPr lang="en-US" dirty="0" smtClean="0"/>
              <a:t> </a:t>
            </a:r>
            <a:r>
              <a:rPr lang="en-US" dirty="0" err="1" smtClean="0"/>
              <a:t>aansluitschema</a:t>
            </a:r>
            <a:r>
              <a:rPr lang="en-US" dirty="0" smtClean="0"/>
              <a:t>  </a:t>
            </a:r>
            <a:r>
              <a:rPr lang="en-US" dirty="0" err="1" smtClean="0"/>
              <a:t>voor</a:t>
            </a:r>
            <a:r>
              <a:rPr lang="en-US" dirty="0" smtClean="0"/>
              <a:t> </a:t>
            </a:r>
            <a:r>
              <a:rPr lang="en-US" dirty="0" err="1" smtClean="0"/>
              <a:t>componenten</a:t>
            </a:r>
            <a:endParaRPr lang="en-US" dirty="0" smtClean="0"/>
          </a:p>
          <a:p>
            <a:pPr marL="342900" indent="-342900">
              <a:buFontTx/>
              <a:buChar char="-"/>
            </a:pPr>
            <a:r>
              <a:rPr lang="en-US" dirty="0" err="1" smtClean="0"/>
              <a:t>een</a:t>
            </a:r>
            <a:r>
              <a:rPr lang="en-US" dirty="0" smtClean="0"/>
              <a:t> </a:t>
            </a:r>
            <a:r>
              <a:rPr lang="en-US" dirty="0" err="1" smtClean="0"/>
              <a:t>handleiding</a:t>
            </a:r>
            <a:endParaRPr lang="en-US" dirty="0" smtClean="0"/>
          </a:p>
          <a:p>
            <a:pPr marL="342900" indent="-342900">
              <a:buFontTx/>
              <a:buChar char="-"/>
            </a:pPr>
            <a:r>
              <a:rPr lang="en-US" dirty="0" err="1" smtClean="0"/>
              <a:t>Ontwerpdocumentatie</a:t>
            </a:r>
            <a:endParaRPr lang="en-US" dirty="0" smtClean="0"/>
          </a:p>
          <a:p>
            <a:pPr marL="342900" indent="-342900">
              <a:buFontTx/>
              <a:buChar char="-"/>
            </a:pP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337503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Oefening tegengaan frustratie 1</a:t>
            </a:r>
            <a:endParaRPr lang="nl-NL" dirty="0"/>
          </a:p>
        </p:txBody>
      </p:sp>
      <p:sp>
        <p:nvSpPr>
          <p:cNvPr id="3" name="Content Placeholder 2"/>
          <p:cNvSpPr>
            <a:spLocks noGrp="1"/>
          </p:cNvSpPr>
          <p:nvPr>
            <p:ph idx="13"/>
          </p:nvPr>
        </p:nvSpPr>
        <p:spPr/>
        <p:txBody>
          <a:bodyPr/>
          <a:lstStyle/>
          <a:p>
            <a:r>
              <a:rPr lang="nl-NL" dirty="0" smtClean="0"/>
              <a:t>Hoe werkt een team aan vertrouwen?</a:t>
            </a:r>
          </a:p>
          <a:p>
            <a:pPr marL="0" indent="0">
              <a:buNone/>
            </a:pPr>
            <a:r>
              <a:rPr lang="nl-NL" dirty="0" smtClean="0"/>
              <a:t>- Door gedeelde ervaringen op te doen. Bijv. het nakomen van afspraken en herhaaldelijk gebleken geloofwaardigheid. </a:t>
            </a:r>
            <a:endParaRPr lang="nl-NL" dirty="0"/>
          </a:p>
          <a:p>
            <a:pPr marL="0" indent="0">
              <a:buNone/>
            </a:pPr>
            <a:endParaRPr lang="nl-NL" dirty="0"/>
          </a:p>
          <a:p>
            <a:r>
              <a:rPr lang="nl-NL" dirty="0" smtClean="0"/>
              <a:t>Beschrijf op grond van eerdere ervaringen in projecten en wat je hier gelezen hebt:</a:t>
            </a:r>
          </a:p>
          <a:p>
            <a:pPr marL="342900" indent="-342900">
              <a:buFontTx/>
              <a:buChar char="-"/>
            </a:pPr>
            <a:r>
              <a:rPr lang="nl-NL" dirty="0" smtClean="0"/>
              <a:t>waar moet je afspraken over maken in een team?</a:t>
            </a:r>
          </a:p>
          <a:p>
            <a:pPr marL="342900" indent="-342900">
              <a:buFontTx/>
              <a:buChar char="-"/>
            </a:pPr>
            <a:r>
              <a:rPr lang="nl-NL" dirty="0" smtClean="0"/>
              <a:t>wat moet je doen en/of laten?</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550887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3"/>
          </p:nvPr>
        </p:nvSpPr>
        <p:spPr>
          <a:xfrm>
            <a:off x="2766703" y="2931283"/>
            <a:ext cx="6102660" cy="3952875"/>
          </a:xfrm>
        </p:spPr>
        <p:txBody>
          <a:bodyPr/>
          <a:lstStyle/>
          <a:p>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a:xfrm>
            <a:off x="1093504" y="663997"/>
            <a:ext cx="8050496" cy="365125"/>
          </a:xfrm>
        </p:spPr>
        <p:txBody>
          <a:bodyPr>
            <a:noAutofit/>
          </a:bodyPr>
          <a:lstStyle/>
          <a:p>
            <a:r>
              <a:rPr lang="en-US" sz="1800" b="1" dirty="0" smtClean="0">
                <a:solidFill>
                  <a:schemeClr val="tx1"/>
                </a:solidFill>
              </a:rPr>
              <a:t>Do’s </a:t>
            </a:r>
            <a:r>
              <a:rPr lang="en-US" sz="1800" b="1" dirty="0" err="1" smtClean="0">
                <a:solidFill>
                  <a:schemeClr val="tx1"/>
                </a:solidFill>
              </a:rPr>
              <a:t>en</a:t>
            </a:r>
            <a:r>
              <a:rPr lang="en-US" sz="1800" b="1" smtClean="0">
                <a:solidFill>
                  <a:schemeClr val="tx1"/>
                </a:solidFill>
              </a:rPr>
              <a:t> don’ts </a:t>
            </a:r>
            <a:r>
              <a:rPr lang="en-US" sz="1800" b="1" dirty="0" err="1" smtClean="0">
                <a:solidFill>
                  <a:schemeClr val="tx1"/>
                </a:solidFill>
              </a:rPr>
              <a:t>voor</a:t>
            </a:r>
            <a:r>
              <a:rPr lang="en-US" sz="1800" b="1" dirty="0" smtClean="0">
                <a:solidFill>
                  <a:schemeClr val="tx1"/>
                </a:solidFill>
              </a:rPr>
              <a:t> het </a:t>
            </a:r>
            <a:r>
              <a:rPr lang="en-US" sz="1800" b="1" dirty="0" err="1" smtClean="0">
                <a:solidFill>
                  <a:schemeClr val="tx1"/>
                </a:solidFill>
              </a:rPr>
              <a:t>voorokmen</a:t>
            </a:r>
            <a:r>
              <a:rPr lang="en-US" sz="1800" b="1" dirty="0" smtClean="0">
                <a:solidFill>
                  <a:schemeClr val="tx1"/>
                </a:solidFill>
              </a:rPr>
              <a:t> van </a:t>
            </a:r>
            <a:r>
              <a:rPr lang="en-US" sz="1800" b="1" dirty="0" err="1" smtClean="0">
                <a:solidFill>
                  <a:schemeClr val="tx1"/>
                </a:solidFill>
              </a:rPr>
              <a:t>teamfrustratie</a:t>
            </a:r>
            <a:r>
              <a:rPr lang="en-US" sz="1800" b="1" dirty="0" smtClean="0">
                <a:solidFill>
                  <a:schemeClr val="tx1"/>
                </a:solidFill>
              </a:rPr>
              <a:t> in het </a:t>
            </a:r>
            <a:r>
              <a:rPr lang="en-US" sz="1800" b="1" dirty="0" err="1" smtClean="0">
                <a:solidFill>
                  <a:schemeClr val="tx1"/>
                </a:solidFill>
              </a:rPr>
              <a:t>IoT</a:t>
            </a:r>
            <a:r>
              <a:rPr lang="en-US" sz="1800" b="1" dirty="0" smtClean="0">
                <a:solidFill>
                  <a:schemeClr val="tx1"/>
                </a:solidFill>
              </a:rPr>
              <a:t> project</a:t>
            </a:r>
            <a:endParaRPr lang="en-US" sz="1800" b="1" dirty="0">
              <a:solidFill>
                <a:schemeClr val="tx1"/>
              </a:solidFill>
            </a:endParaRPr>
          </a:p>
        </p:txBody>
      </p:sp>
      <p:sp>
        <p:nvSpPr>
          <p:cNvPr id="6" name="Tijdelijke aanduiding voor inhoud 5"/>
          <p:cNvSpPr>
            <a:spLocks noGrp="1"/>
          </p:cNvSpPr>
          <p:nvPr>
            <p:ph idx="19"/>
          </p:nvPr>
        </p:nvSpPr>
        <p:spPr/>
        <p:txBody>
          <a:bodyPr/>
          <a:lstStyle/>
          <a:p>
            <a:endParaRPr lang="en-US"/>
          </a:p>
        </p:txBody>
      </p:sp>
      <p:sp>
        <p:nvSpPr>
          <p:cNvPr id="7" name="Rectangle 2"/>
          <p:cNvSpPr>
            <a:spLocks noChangeArrowheads="1"/>
          </p:cNvSpPr>
          <p:nvPr/>
        </p:nvSpPr>
        <p:spPr bwMode="auto">
          <a:xfrm>
            <a:off x="0" y="546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sted1"/>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1004058"/>
            <a:ext cx="99822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04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3"/>
          </p:nvPr>
        </p:nvSpPr>
        <p:spPr/>
        <p:txBody>
          <a:bodyPr/>
          <a:lstStyle/>
          <a:p>
            <a:r>
              <a:rPr lang="nl-NL" dirty="0" smtClean="0"/>
              <a:t>Op te leveren producten: </a:t>
            </a:r>
            <a:r>
              <a:rPr lang="nl-NL" dirty="0" err="1" smtClean="0"/>
              <a:t>Work</a:t>
            </a:r>
            <a:r>
              <a:rPr lang="nl-NL" dirty="0" smtClean="0"/>
              <a:t> Breakdown </a:t>
            </a:r>
            <a:r>
              <a:rPr lang="nl-NL" dirty="0" err="1" smtClean="0"/>
              <a:t>Structure</a:t>
            </a:r>
            <a:r>
              <a:rPr lang="nl-NL" dirty="0" smtClean="0"/>
              <a:t> (WBS)</a:t>
            </a:r>
          </a:p>
          <a:p>
            <a:endParaRPr lang="nl-NL" dirty="0" smtClean="0"/>
          </a:p>
          <a:p>
            <a:pPr>
              <a:buFontTx/>
              <a:buChar char="•"/>
            </a:pPr>
            <a:r>
              <a:rPr lang="nl-NL" b="0" dirty="0" smtClean="0"/>
              <a:t>Geeft per deelresultaat alle benodigde activiteiten</a:t>
            </a:r>
          </a:p>
          <a:p>
            <a:pPr>
              <a:buFontTx/>
              <a:buChar char="•"/>
            </a:pPr>
            <a:r>
              <a:rPr lang="nl-NL" b="0" dirty="0" smtClean="0"/>
              <a:t>Realiseren door brainstorm met </a:t>
            </a:r>
            <a:r>
              <a:rPr lang="nl-NL" b="0" dirty="0" err="1" smtClean="0"/>
              <a:t>sticky</a:t>
            </a:r>
            <a:r>
              <a:rPr lang="nl-NL" b="0" dirty="0" smtClean="0"/>
              <a:t> </a:t>
            </a:r>
            <a:r>
              <a:rPr lang="nl-NL" b="0" dirty="0" err="1" smtClean="0"/>
              <a:t>notes</a:t>
            </a:r>
            <a:endParaRPr lang="nl-NL" b="0" dirty="0" smtClean="0"/>
          </a:p>
        </p:txBody>
      </p:sp>
      <p:sp>
        <p:nvSpPr>
          <p:cNvPr id="4" name="Tijdelijke aanduiding voor inhoud 3"/>
          <p:cNvSpPr>
            <a:spLocks noGrp="1"/>
          </p:cNvSpPr>
          <p:nvPr>
            <p:ph idx="16"/>
          </p:nvPr>
        </p:nvSpPr>
        <p:spPr/>
        <p:txBody>
          <a:bodyPr>
            <a:normAutofit lnSpcReduction="10000"/>
          </a:bodyPr>
          <a:lstStyle/>
          <a:p>
            <a:r>
              <a:rPr lang="nl-NL" dirty="0" err="1" smtClean="0"/>
              <a:t>Work</a:t>
            </a:r>
            <a:r>
              <a:rPr lang="nl-NL" dirty="0" smtClean="0"/>
              <a:t> Breakdown </a:t>
            </a:r>
            <a:r>
              <a:rPr lang="nl-NL" dirty="0" err="1" smtClean="0"/>
              <a:t>Structure</a:t>
            </a:r>
            <a:endParaRPr lang="nl-NL" dirty="0"/>
          </a:p>
        </p:txBody>
      </p:sp>
      <p:sp>
        <p:nvSpPr>
          <p:cNvPr id="5" name="Tijdelijke aanduiding voor inhoud 4"/>
          <p:cNvSpPr>
            <a:spLocks noGrp="1"/>
          </p:cNvSpPr>
          <p:nvPr>
            <p:ph idx="17"/>
          </p:nvPr>
        </p:nvSpPr>
        <p:spPr/>
        <p:txBody>
          <a:bodyPr/>
          <a:lstStyle/>
          <a:p>
            <a:r>
              <a:rPr lang="nl-NL" dirty="0" smtClean="0"/>
              <a:t>5</a:t>
            </a:r>
            <a:endParaRPr lang="nl-NL" dirty="0"/>
          </a:p>
        </p:txBody>
      </p:sp>
      <p:sp>
        <p:nvSpPr>
          <p:cNvPr id="6" name="Tijdelijke aanduiding voor inhoud 5"/>
          <p:cNvSpPr>
            <a:spLocks noGrp="1"/>
          </p:cNvSpPr>
          <p:nvPr>
            <p:ph idx="19"/>
          </p:nvPr>
        </p:nvSpPr>
        <p:spPr/>
        <p:txBody>
          <a:bodyPr/>
          <a:lstStyle/>
          <a:p>
            <a:endParaRPr lang="nl-NL" dirty="0"/>
          </a:p>
        </p:txBody>
      </p:sp>
    </p:spTree>
    <p:extLst>
      <p:ext uri="{BB962C8B-B14F-4D97-AF65-F5344CB8AC3E}">
        <p14:creationId xmlns:p14="http://schemas.microsoft.com/office/powerpoint/2010/main" val="2486954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lstStyle/>
          <a:p>
            <a:r>
              <a:rPr lang="nl-NL" dirty="0" smtClean="0"/>
              <a:t>WBS maken</a:t>
            </a:r>
          </a:p>
          <a:p>
            <a:endParaRPr lang="nl-NL" dirty="0" smtClean="0"/>
          </a:p>
          <a:p>
            <a:pPr>
              <a:buFontTx/>
              <a:buChar char="•"/>
            </a:pPr>
            <a:r>
              <a:rPr lang="nl-NL" b="0" dirty="0" smtClean="0"/>
              <a:t>Iedereen levert gelijke bijdrage</a:t>
            </a:r>
          </a:p>
          <a:p>
            <a:pPr>
              <a:buFontTx/>
              <a:buChar char="•"/>
            </a:pPr>
            <a:r>
              <a:rPr lang="nl-NL" b="0" dirty="0" smtClean="0"/>
              <a:t>1+1 = 3</a:t>
            </a:r>
          </a:p>
          <a:p>
            <a:pPr>
              <a:buFontTx/>
              <a:buChar char="•"/>
            </a:pPr>
            <a:r>
              <a:rPr lang="nl-NL" b="0" dirty="0" smtClean="0"/>
              <a:t>Samenwerken</a:t>
            </a:r>
          </a:p>
          <a:p>
            <a:pPr>
              <a:buFontTx/>
              <a:buChar char="•"/>
            </a:pPr>
            <a:endParaRPr lang="nl-NL" dirty="0" smtClean="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6</a:t>
            </a:r>
            <a:endParaRPr lang="nl-NL" dirty="0"/>
          </a:p>
        </p:txBody>
      </p:sp>
      <p:sp>
        <p:nvSpPr>
          <p:cNvPr id="6" name="Tijdelijke aanduiding voor inhoud 5"/>
          <p:cNvSpPr>
            <a:spLocks noGrp="1"/>
          </p:cNvSpPr>
          <p:nvPr>
            <p:ph idx="19"/>
          </p:nvPr>
        </p:nvSpPr>
        <p:spPr/>
        <p:txBody>
          <a:bodyPr/>
          <a:lstStyle/>
          <a:p>
            <a:endParaRPr lang="nl-NL" dirty="0"/>
          </a:p>
        </p:txBody>
      </p:sp>
    </p:spTree>
    <p:extLst>
      <p:ext uri="{BB962C8B-B14F-4D97-AF65-F5344CB8AC3E}">
        <p14:creationId xmlns:p14="http://schemas.microsoft.com/office/powerpoint/2010/main" val="2486954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a:xfrm>
            <a:off x="145143" y="2384425"/>
            <a:ext cx="8724220" cy="3952875"/>
          </a:xfrm>
        </p:spPr>
        <p:txBody>
          <a:bodyPr/>
          <a:lstStyle/>
          <a:p>
            <a:pPr>
              <a:buFontTx/>
              <a:buChar char="-"/>
            </a:pPr>
            <a:r>
              <a:rPr lang="nl-NL" dirty="0" smtClean="0"/>
              <a:t> Ontwikkelmethode: Watervalmodel</a:t>
            </a:r>
          </a:p>
          <a:p>
            <a:pPr>
              <a:buFontTx/>
              <a:buChar char="-"/>
            </a:pPr>
            <a:endParaRPr lang="nl-NL" dirty="0" smtClean="0"/>
          </a:p>
          <a:p>
            <a:pPr>
              <a:buFontTx/>
              <a:buChar char="-"/>
            </a:pPr>
            <a:endParaRPr lang="nl-NL" dirty="0" smtClean="0"/>
          </a:p>
          <a:p>
            <a:pPr>
              <a:buFontTx/>
              <a:buChar char="-"/>
            </a:pPr>
            <a:endParaRPr lang="nl-NL" dirty="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7</a:t>
            </a:r>
            <a:endParaRPr lang="nl-NL" dirty="0"/>
          </a:p>
        </p:txBody>
      </p:sp>
      <p:sp>
        <p:nvSpPr>
          <p:cNvPr id="6" name="Tijdelijke aanduiding voor inhoud 5"/>
          <p:cNvSpPr>
            <a:spLocks noGrp="1"/>
          </p:cNvSpPr>
          <p:nvPr>
            <p:ph idx="19"/>
          </p:nvPr>
        </p:nvSpPr>
        <p:spPr>
          <a:xfrm>
            <a:off x="145143" y="4483100"/>
            <a:ext cx="870857" cy="1854200"/>
          </a:xfrm>
        </p:spPr>
        <p:txBody>
          <a:bodyPr/>
          <a:lstStyle/>
          <a:p>
            <a:endParaRPr lang="nl-NL" dirty="0"/>
          </a:p>
        </p:txBody>
      </p:sp>
      <p:pic>
        <p:nvPicPr>
          <p:cNvPr id="7" name="Picture 5" descr="Waterfall_model"/>
          <p:cNvPicPr>
            <a:picLocks noChangeAspect="1" noChangeArrowheads="1"/>
          </p:cNvPicPr>
          <p:nvPr/>
        </p:nvPicPr>
        <p:blipFill>
          <a:blip r:embed="rId2" cstate="print"/>
          <a:srcRect/>
          <a:stretch>
            <a:fillRect/>
          </a:stretch>
        </p:blipFill>
        <p:spPr bwMode="auto">
          <a:xfrm>
            <a:off x="419100" y="2908300"/>
            <a:ext cx="7670800" cy="3594100"/>
          </a:xfrm>
          <a:prstGeom prst="rect">
            <a:avLst/>
          </a:prstGeom>
          <a:noFill/>
          <a:ln>
            <a:solidFill>
              <a:schemeClr val="accent1"/>
            </a:solidFill>
          </a:ln>
        </p:spPr>
      </p:pic>
    </p:spTree>
    <p:extLst>
      <p:ext uri="{BB962C8B-B14F-4D97-AF65-F5344CB8AC3E}">
        <p14:creationId xmlns:p14="http://schemas.microsoft.com/office/powerpoint/2010/main" val="248695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a:xfrm>
            <a:off x="145143" y="4381500"/>
            <a:ext cx="5976257" cy="1955800"/>
          </a:xfrm>
        </p:spPr>
        <p:txBody>
          <a:bodyPr/>
          <a:lstStyle/>
          <a:p>
            <a:r>
              <a:rPr lang="nl-NL" sz="1600" b="0" dirty="0" smtClean="0"/>
              <a:t>Ontwikkelmethode: Een </a:t>
            </a:r>
            <a:r>
              <a:rPr lang="nl-NL" sz="1600" b="0" dirty="0" err="1" smtClean="0"/>
              <a:t>ieteratief</a:t>
            </a:r>
            <a:r>
              <a:rPr lang="nl-NL" sz="1600" b="0" dirty="0" smtClean="0"/>
              <a:t> model</a:t>
            </a:r>
          </a:p>
          <a:p>
            <a:endParaRPr lang="nl-NL" sz="1600" b="0" dirty="0" smtClean="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8</a:t>
            </a:r>
            <a:endParaRPr lang="nl-NL" dirty="0"/>
          </a:p>
        </p:txBody>
      </p:sp>
      <p:sp>
        <p:nvSpPr>
          <p:cNvPr id="6" name="Tijdelijke aanduiding voor inhoud 5"/>
          <p:cNvSpPr>
            <a:spLocks noGrp="1"/>
          </p:cNvSpPr>
          <p:nvPr>
            <p:ph idx="19"/>
          </p:nvPr>
        </p:nvSpPr>
        <p:spPr>
          <a:xfrm flipH="1">
            <a:off x="2230119" y="4076700"/>
            <a:ext cx="157481" cy="2260600"/>
          </a:xfrm>
        </p:spPr>
        <p:txBody>
          <a:bodyPr/>
          <a:lstStyle/>
          <a:p>
            <a:endParaRPr lang="nl-NL" dirty="0"/>
          </a:p>
        </p:txBody>
      </p:sp>
      <p:pic>
        <p:nvPicPr>
          <p:cNvPr id="7" name="Picture 5" descr="Iterative_development_model_V2"/>
          <p:cNvPicPr>
            <a:picLocks noChangeAspect="1" noChangeArrowheads="1"/>
          </p:cNvPicPr>
          <p:nvPr/>
        </p:nvPicPr>
        <p:blipFill>
          <a:blip r:embed="rId2" cstate="print"/>
          <a:srcRect/>
          <a:stretch>
            <a:fillRect/>
          </a:stretch>
        </p:blipFill>
        <p:spPr bwMode="auto">
          <a:xfrm>
            <a:off x="190862" y="2895600"/>
            <a:ext cx="8521338" cy="3441700"/>
          </a:xfrm>
          <a:prstGeom prst="rect">
            <a:avLst/>
          </a:prstGeom>
          <a:noFill/>
          <a:ln>
            <a:solidFill>
              <a:schemeClr val="accent1"/>
            </a:solidFill>
          </a:ln>
        </p:spPr>
      </p:pic>
    </p:spTree>
    <p:extLst>
      <p:ext uri="{BB962C8B-B14F-4D97-AF65-F5344CB8AC3E}">
        <p14:creationId xmlns:p14="http://schemas.microsoft.com/office/powerpoint/2010/main" val="248695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3"/>
          </p:nvPr>
        </p:nvSpPr>
        <p:spPr/>
        <p:txBody>
          <a:bodyPr/>
          <a:lstStyle/>
          <a:p>
            <a:r>
              <a:rPr lang="nl-NL" dirty="0" smtClean="0"/>
              <a:t>Om te komen tot een mijlpalenplanning moet je eerst tot in detail plannen!</a:t>
            </a:r>
          </a:p>
          <a:p>
            <a:pPr>
              <a:buFontTx/>
              <a:buChar char="-"/>
            </a:pPr>
            <a:r>
              <a:rPr lang="nl-NL" b="0" dirty="0" smtClean="0"/>
              <a:t> Zet de activiteiten in volgorde, houd rekening met de ontwikkelmethode</a:t>
            </a:r>
          </a:p>
          <a:p>
            <a:pPr>
              <a:buFontTx/>
              <a:buChar char="-"/>
            </a:pPr>
            <a:r>
              <a:rPr lang="nl-NL" b="0" dirty="0" smtClean="0"/>
              <a:t> Schat per activiteit in hoe lang die duurt. Langer dan 2-4 uur? Maak de taak kleiner</a:t>
            </a:r>
          </a:p>
          <a:p>
            <a:pPr>
              <a:buFontTx/>
              <a:buChar char="-"/>
            </a:pPr>
            <a:r>
              <a:rPr lang="nl-NL" b="0" dirty="0" smtClean="0"/>
              <a:t> </a:t>
            </a:r>
            <a:endParaRPr lang="nl-NL" dirty="0"/>
          </a:p>
        </p:txBody>
      </p:sp>
      <p:sp>
        <p:nvSpPr>
          <p:cNvPr id="4" name="Tijdelijke aanduiding voor inhoud 3"/>
          <p:cNvSpPr>
            <a:spLocks noGrp="1"/>
          </p:cNvSpPr>
          <p:nvPr>
            <p:ph idx="16"/>
          </p:nvPr>
        </p:nvSpPr>
        <p:spPr/>
        <p:txBody>
          <a:bodyPr>
            <a:normAutofit lnSpcReduction="10000"/>
          </a:bodyPr>
          <a:lstStyle/>
          <a:p>
            <a:r>
              <a:rPr lang="nl-NL" dirty="0"/>
              <a:t>Planning &amp; kritieke pad</a:t>
            </a:r>
          </a:p>
        </p:txBody>
      </p:sp>
      <p:sp>
        <p:nvSpPr>
          <p:cNvPr id="5" name="Tijdelijke aanduiding voor inhoud 4"/>
          <p:cNvSpPr>
            <a:spLocks noGrp="1"/>
          </p:cNvSpPr>
          <p:nvPr>
            <p:ph idx="17"/>
          </p:nvPr>
        </p:nvSpPr>
        <p:spPr/>
        <p:txBody>
          <a:bodyPr/>
          <a:lstStyle/>
          <a:p>
            <a:r>
              <a:rPr lang="nl-NL" dirty="0" smtClean="0"/>
              <a:t>9</a:t>
            </a:r>
            <a:endParaRPr lang="nl-NL" dirty="0"/>
          </a:p>
        </p:txBody>
      </p:sp>
      <p:sp>
        <p:nvSpPr>
          <p:cNvPr id="6" name="Tijdelijke aanduiding voor inhoud 5"/>
          <p:cNvSpPr>
            <a:spLocks noGrp="1"/>
          </p:cNvSpPr>
          <p:nvPr>
            <p:ph idx="19"/>
          </p:nvPr>
        </p:nvSpPr>
        <p:spPr/>
        <p:txBody>
          <a:bodyPr/>
          <a:lstStyle/>
          <a:p>
            <a:endParaRPr lang="nl-N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Planning &amp; kritieke pad</a:t>
            </a:r>
            <a:endParaRPr lang="nl-NL" dirty="0"/>
          </a:p>
        </p:txBody>
      </p:sp>
      <p:sp>
        <p:nvSpPr>
          <p:cNvPr id="3" name="Tijdelijke aanduiding voor inhoud 2"/>
          <p:cNvSpPr>
            <a:spLocks noGrp="1"/>
          </p:cNvSpPr>
          <p:nvPr>
            <p:ph idx="13"/>
          </p:nvPr>
        </p:nvSpPr>
        <p:spPr/>
        <p:txBody>
          <a:bodyPr>
            <a:normAutofit fontScale="92500" lnSpcReduction="10000"/>
          </a:bodyPr>
          <a:lstStyle/>
          <a:p>
            <a:r>
              <a:rPr lang="nl-NL" dirty="0" smtClean="0"/>
              <a:t>Voorbeeld: activiteiten in volgorde</a:t>
            </a:r>
          </a:p>
          <a:p>
            <a:r>
              <a:rPr lang="nl-NL" b="0" dirty="0" smtClean="0"/>
              <a:t>Welke acties moeten op elkaar wachten?</a:t>
            </a:r>
          </a:p>
          <a:p>
            <a:endParaRPr lang="nl-NL" b="0" dirty="0" smtClean="0"/>
          </a:p>
          <a:p>
            <a:r>
              <a:rPr lang="nl-NL" b="0" dirty="0" smtClean="0"/>
              <a:t>Eindresultaat:</a:t>
            </a:r>
          </a:p>
          <a:p>
            <a:r>
              <a:rPr lang="nl-NL" b="0" dirty="0" err="1" smtClean="0"/>
              <a:t>Vb.</a:t>
            </a:r>
            <a:r>
              <a:rPr lang="nl-NL" b="0" dirty="0" smtClean="0"/>
              <a:t> Poppetje rent van a – </a:t>
            </a:r>
            <a:r>
              <a:rPr lang="nl-NL" b="0" dirty="0" err="1" smtClean="0"/>
              <a:t>b</a:t>
            </a:r>
            <a:r>
              <a:rPr lang="nl-NL" b="0" dirty="0" smtClean="0"/>
              <a:t> met geluid</a:t>
            </a:r>
          </a:p>
          <a:p>
            <a:endParaRPr lang="nl-NL" b="0" dirty="0" smtClean="0"/>
          </a:p>
          <a:p>
            <a:r>
              <a:rPr lang="nl-NL" b="0" dirty="0" smtClean="0"/>
              <a:t>Tussenresultaten:</a:t>
            </a:r>
          </a:p>
          <a:p>
            <a:pPr>
              <a:buFontTx/>
              <a:buChar char="-"/>
            </a:pPr>
            <a:r>
              <a:rPr lang="nl-NL" b="0" dirty="0" smtClean="0"/>
              <a:t>Ontwerp poppetje</a:t>
            </a:r>
          </a:p>
          <a:p>
            <a:pPr>
              <a:buFontTx/>
              <a:buChar char="-"/>
            </a:pPr>
            <a:r>
              <a:rPr lang="nl-NL" b="0" dirty="0" smtClean="0"/>
              <a:t> achtergrond design</a:t>
            </a:r>
          </a:p>
          <a:p>
            <a:pPr>
              <a:buFontTx/>
              <a:buChar char="-"/>
            </a:pPr>
            <a:r>
              <a:rPr lang="nl-NL" b="0" dirty="0" smtClean="0"/>
              <a:t> rennende geluiden</a:t>
            </a:r>
          </a:p>
          <a:p>
            <a:pPr>
              <a:buFontTx/>
              <a:buChar char="-"/>
            </a:pPr>
            <a:r>
              <a:rPr lang="nl-NL" b="0" dirty="0" smtClean="0"/>
              <a:t> poppetje beweegt</a:t>
            </a:r>
          </a:p>
          <a:p>
            <a:pPr>
              <a:buFontTx/>
              <a:buChar char="-"/>
            </a:pPr>
            <a:r>
              <a:rPr lang="nl-NL" b="0" dirty="0" smtClean="0"/>
              <a:t> poppetje beweegt met geluid in achtergrond</a:t>
            </a:r>
            <a:endParaRPr lang="nl-NL" b="0" dirty="0"/>
          </a:p>
        </p:txBody>
      </p:sp>
      <p:sp>
        <p:nvSpPr>
          <p:cNvPr id="4" name="Tijdelijke aanduiding voor inhoud 3"/>
          <p:cNvSpPr>
            <a:spLocks noGrp="1"/>
          </p:cNvSpPr>
          <p:nvPr>
            <p:ph idx="16"/>
          </p:nvPr>
        </p:nvSpPr>
        <p:spPr/>
        <p:txBody>
          <a:bodyPr>
            <a:normAutofit lnSpcReduction="10000"/>
          </a:bodyPr>
          <a:lstStyle/>
          <a:p>
            <a:r>
              <a:rPr lang="nl-NL" dirty="0" smtClean="0"/>
              <a:t>Planmatig werken</a:t>
            </a:r>
            <a:endParaRPr lang="nl-NL" dirty="0"/>
          </a:p>
        </p:txBody>
      </p:sp>
      <p:sp>
        <p:nvSpPr>
          <p:cNvPr id="5" name="Tijdelijke aanduiding voor inhoud 4"/>
          <p:cNvSpPr>
            <a:spLocks noGrp="1"/>
          </p:cNvSpPr>
          <p:nvPr>
            <p:ph idx="17"/>
          </p:nvPr>
        </p:nvSpPr>
        <p:spPr/>
        <p:txBody>
          <a:bodyPr/>
          <a:lstStyle/>
          <a:p>
            <a:r>
              <a:rPr lang="nl-NL" dirty="0" smtClean="0"/>
              <a:t>10</a:t>
            </a:r>
            <a:endParaRPr lang="nl-NL" dirty="0"/>
          </a:p>
        </p:txBody>
      </p:sp>
      <p:sp>
        <p:nvSpPr>
          <p:cNvPr id="6" name="Tijdelijke aanduiding voor inhoud 5"/>
          <p:cNvSpPr>
            <a:spLocks noGrp="1"/>
          </p:cNvSpPr>
          <p:nvPr>
            <p:ph idx="19"/>
          </p:nvPr>
        </p:nvSpPr>
        <p:spPr/>
        <p:txBody>
          <a:bodyPr/>
          <a:lstStyle/>
          <a:p>
            <a:endParaRPr lang="nl-NL" dirty="0"/>
          </a:p>
        </p:txBody>
      </p:sp>
    </p:spTree>
    <p:extLst>
      <p:ext uri="{BB962C8B-B14F-4D97-AF65-F5344CB8AC3E}">
        <p14:creationId xmlns:p14="http://schemas.microsoft.com/office/powerpoint/2010/main" val="248695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1547</Words>
  <Application>Microsoft Office PowerPoint</Application>
  <PresentationFormat>Diavoorstelling (4:3)</PresentationFormat>
  <Paragraphs>227</Paragraphs>
  <Slides>31</Slides>
  <Notes>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31</vt:i4>
      </vt:variant>
    </vt:vector>
  </HeadingPairs>
  <TitlesOfParts>
    <vt:vector size="37" baseType="lpstr">
      <vt:lpstr>Arial</vt:lpstr>
      <vt:lpstr>Calibri</vt:lpstr>
      <vt:lpstr>Helvetica Neue</vt:lpstr>
      <vt:lpstr>Helvetica Neue Light</vt:lpstr>
      <vt:lpstr>Wingdings</vt:lpstr>
      <vt:lpstr>Office Theme</vt:lpstr>
      <vt:lpstr>Planmatig werken Teamwork</vt:lpstr>
      <vt:lpstr>Terugblik</vt:lpstr>
      <vt:lpstr>Resultaten (vorige les) </vt:lpstr>
      <vt:lpstr>Opdracht</vt:lpstr>
      <vt:lpstr>Planning &amp; kritieke pad</vt:lpstr>
      <vt:lpstr>Planning &amp; kritieke pad</vt:lpstr>
      <vt:lpstr>Planning &amp; kritieke pad</vt:lpstr>
      <vt:lpstr>Opdracht:</vt:lpstr>
      <vt:lpstr>Planning &amp; kritieke pad</vt:lpstr>
      <vt:lpstr>Planning &amp; kritieke pad</vt:lpstr>
      <vt:lpstr>Planning &amp; kritieke pad</vt:lpstr>
      <vt:lpstr>Planning en kritieke pad</vt:lpstr>
      <vt:lpstr>Planning &amp; kritieke pad</vt:lpstr>
      <vt:lpstr>Planning &amp; kritieke pad</vt:lpstr>
      <vt:lpstr>Planning &amp; kritieke pad</vt:lpstr>
      <vt:lpstr>Planning &amp; kritieke pad</vt:lpstr>
      <vt:lpstr>De 5 frustraties van teamwork</vt:lpstr>
      <vt:lpstr>Doelstelling </vt:lpstr>
      <vt:lpstr>Samenvatting van het model</vt:lpstr>
      <vt:lpstr>Frustraties</vt:lpstr>
      <vt:lpstr>Wat werkt wel?</vt:lpstr>
      <vt:lpstr>Teams die elkaar vertrouwen</vt:lpstr>
      <vt:lpstr>Confrontraties</vt:lpstr>
      <vt:lpstr>Betrokkenheid</vt:lpstr>
      <vt:lpstr>Aanspreken op verantwoordelijkheden</vt:lpstr>
      <vt:lpstr>Gezamenlijke resultaten</vt:lpstr>
      <vt:lpstr>PowerPoint-presentatie</vt:lpstr>
      <vt:lpstr>Frustratie 1 Gebrek aan Vertrouwen</vt:lpstr>
      <vt:lpstr>Frustratie 1 Gebrek aan Vertrouwen</vt:lpstr>
      <vt:lpstr>Oefening tegengaan frustratie 1</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Jacobs Tineke</cp:lastModifiedBy>
  <cp:revision>121</cp:revision>
  <dcterms:created xsi:type="dcterms:W3CDTF">2015-09-01T12:06:10Z</dcterms:created>
  <dcterms:modified xsi:type="dcterms:W3CDTF">2016-10-03T13:41:26Z</dcterms:modified>
</cp:coreProperties>
</file>