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341" r:id="rId3"/>
    <p:sldId id="344" r:id="rId4"/>
    <p:sldId id="352" r:id="rId5"/>
    <p:sldId id="258" r:id="rId6"/>
    <p:sldId id="345" r:id="rId7"/>
    <p:sldId id="346" r:id="rId8"/>
    <p:sldId id="261" r:id="rId9"/>
    <p:sldId id="349" r:id="rId10"/>
    <p:sldId id="262" r:id="rId11"/>
    <p:sldId id="350" r:id="rId12"/>
    <p:sldId id="263" r:id="rId13"/>
    <p:sldId id="351" r:id="rId14"/>
    <p:sldId id="264" r:id="rId15"/>
    <p:sldId id="265" r:id="rId16"/>
    <p:sldId id="353" r:id="rId17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8657"/>
    <a:srgbClr val="A9976A"/>
    <a:srgbClr val="837752"/>
    <a:srgbClr val="AC9660"/>
    <a:srgbClr val="FFE411"/>
    <a:srgbClr val="FFFFFF"/>
    <a:srgbClr val="FED9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2206" autoAdjust="0"/>
  </p:normalViewPr>
  <p:slideViewPr>
    <p:cSldViewPr snapToGrid="0" snapToObjects="1">
      <p:cViewPr varScale="1">
        <p:scale>
          <a:sx n="61" d="100"/>
          <a:sy n="61" d="100"/>
        </p:scale>
        <p:origin x="1650" y="-492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Zy2Fjut6Q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243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RW toegevoegd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32092-0A39-4874-93BC-07EC1808E7C3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5820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RW toegevoegd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32092-0A39-4874-93BC-07EC1808E7C3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1173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RW toegevoegd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32092-0A39-4874-93BC-07EC1808E7C3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767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32092-0A39-4874-93BC-07EC1808E7C3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809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866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361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3478">
              <a:defRPr/>
            </a:pPr>
            <a:r>
              <a:rPr lang="nl-NL" u="sng" dirty="0">
                <a:hlinkClick r:id="rId3"/>
              </a:rPr>
              <a:t>https://www.youtube.com/watch?v=bZy2Fjut6QY (Johari venster)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557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/>
              <a:t>Doel: </a:t>
            </a:r>
          </a:p>
          <a:p>
            <a:pPr>
              <a:lnSpc>
                <a:spcPct val="150000"/>
              </a:lnSpc>
            </a:pPr>
            <a:r>
              <a:rPr lang="nl-NL" dirty="0"/>
              <a:t>het vergroten van vrije ruimte; </a:t>
            </a:r>
          </a:p>
          <a:p>
            <a:pPr>
              <a:lnSpc>
                <a:spcPct val="150000"/>
              </a:lnSpc>
            </a:pPr>
            <a:r>
              <a:rPr lang="nl-NL" dirty="0"/>
              <a:t>d.m.v. elkaar inzicht geven in wat nodig is voor goede samenwerking.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149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32092-0A39-4874-93BC-07EC1808E7C3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2744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32092-0A39-4874-93BC-07EC1808E7C3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8957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32092-0A39-4874-93BC-07EC1808E7C3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3139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RW toegevoegd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32092-0A39-4874-93BC-07EC1808E7C3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877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 smtClean="0"/>
              <a:t>afbeelding toevoegen (optioneel)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Gebruik deze gehele 2/3-kolom voor de belangrijke gegevens of afbeeldingen.</a:t>
            </a:r>
          </a:p>
          <a:p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of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en nog meer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pPr/>
              <a:t>‹nr.›</a:t>
            </a:fld>
            <a:r>
              <a:rPr lang="en-US" dirty="0" smtClean="0"/>
              <a:t> van 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Eventuele aantekeningen, verduidelijkingen of bronvermelding komen in deze 1/3-kolom.</a:t>
            </a:r>
          </a:p>
          <a:p>
            <a:endParaRPr lang="nl-NL" dirty="0" smtClean="0"/>
          </a:p>
          <a:p>
            <a:r>
              <a:rPr lang="nl-NL" dirty="0" smtClean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662" y="6360100"/>
            <a:ext cx="2895600" cy="337581"/>
          </a:xfrm>
          <a:prstGeom prst="rect">
            <a:avLst/>
          </a:prstGeom>
        </p:spPr>
        <p:txBody>
          <a:bodyPr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0938" y="6360100"/>
            <a:ext cx="459114" cy="33758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Afbeelding 8" descr="logoNLl-transparan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titeldia MET FOTO SMAL N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422700" y="6377050"/>
            <a:ext cx="3279775" cy="215444"/>
          </a:xfrm>
          <a:prstGeom prst="rect">
            <a:avLst/>
          </a:prstGeom>
        </p:spPr>
        <p:txBody>
          <a:bodyPr anchor="b">
            <a:spAutoFit/>
          </a:bodyPr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9104" name="Rectangle 16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440000" y="1620000"/>
            <a:ext cx="7058300" cy="50425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 smtClean="0"/>
              <a:t>Klik om een titel te maken</a:t>
            </a:r>
          </a:p>
        </p:txBody>
      </p:sp>
      <p:cxnSp>
        <p:nvCxnSpPr>
          <p:cNvPr id="3" name="Rechte verbindingslijn 2"/>
          <p:cNvCxnSpPr/>
          <p:nvPr/>
        </p:nvCxnSpPr>
        <p:spPr bwMode="auto">
          <a:xfrm>
            <a:off x="-1" y="836712"/>
            <a:ext cx="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Subtitle 2"/>
          <p:cNvSpPr>
            <a:spLocks noGrp="1"/>
          </p:cNvSpPr>
          <p:nvPr>
            <p:ph type="subTitle" idx="4294967295" hasCustomPrompt="1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en-US" smtClean="0"/>
              <a:t>Klik om een ondertitel te maken</a:t>
            </a:r>
            <a:endParaRPr lang="nl-NL"/>
          </a:p>
        </p:txBody>
      </p:sp>
      <p:sp>
        <p:nvSpPr>
          <p:cNvPr id="10" name="Rechthoek 9"/>
          <p:cNvSpPr/>
          <p:nvPr userDrawn="1"/>
        </p:nvSpPr>
        <p:spPr bwMode="auto">
          <a:xfrm>
            <a:off x="6102170" y="278650"/>
            <a:ext cx="24752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1" name="Afbeelding 10" descr="logoNLl-transpara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30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467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43000" y="1676400"/>
            <a:ext cx="7467600" cy="4114800"/>
          </a:xfrm>
        </p:spPr>
        <p:txBody>
          <a:bodyPr/>
          <a:lstStyle/>
          <a:p>
            <a:pPr lvl="0"/>
            <a:endParaRPr lang="nl-NL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935695" y="6381751"/>
            <a:ext cx="3491346" cy="3397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405314" y="6381751"/>
            <a:ext cx="556396" cy="3397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898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>
          <a:xfrm>
            <a:off x="1935695" y="6381751"/>
            <a:ext cx="3491346" cy="3397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>
          <a:xfrm>
            <a:off x="1405314" y="6381751"/>
            <a:ext cx="556396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0653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 smtClean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hoek 35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Effectief samenwerken</a:t>
            </a:r>
            <a:r>
              <a:rPr lang="nl-NL" dirty="0"/>
              <a:t/>
            </a:r>
            <a:br>
              <a:rPr lang="nl-NL" dirty="0"/>
            </a:br>
            <a:r>
              <a:rPr lang="nl-NL" sz="2800" dirty="0" smtClean="0"/>
              <a:t>Persoonlijke Kwaliteiten</a:t>
            </a:r>
            <a:endParaRPr lang="nl-NL" sz="28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 flipV="1">
            <a:off x="2766705" y="4698999"/>
            <a:ext cx="6102660" cy="482599"/>
          </a:xfrm>
        </p:spPr>
        <p:txBody>
          <a:bodyPr>
            <a:normAutofit/>
          </a:bodyPr>
          <a:lstStyle/>
          <a:p>
            <a:r>
              <a:rPr lang="nl-NL" dirty="0" smtClean="0"/>
              <a:t>docent</a:t>
            </a:r>
            <a:endParaRPr lang="nl-NL" dirty="0"/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Voorbeeld: daadkracht</a:t>
            </a:r>
            <a:endParaRPr lang="nl-NL" dirty="0" smtClean="0"/>
          </a:p>
        </p:txBody>
      </p:sp>
      <p:sp>
        <p:nvSpPr>
          <p:cNvPr id="13" name="Tijdelijke aanduiding voor inhoud 1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6"/>
          </p:nvPr>
        </p:nvSpPr>
        <p:spPr>
          <a:xfrm>
            <a:off x="2766704" y="2226013"/>
            <a:ext cx="6102660" cy="393744"/>
          </a:xfrm>
        </p:spPr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5" name="Tijdelijke aanduiding voor inhoud 1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inhoud 2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kstvak 3"/>
          <p:cNvSpPr txBox="1"/>
          <p:nvPr/>
        </p:nvSpPr>
        <p:spPr>
          <a:xfrm>
            <a:off x="539552" y="2482490"/>
            <a:ext cx="2733519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800" b="1" dirty="0" smtClean="0">
                <a:solidFill>
                  <a:srgbClr val="C00000"/>
                </a:solidFill>
              </a:rPr>
              <a:t>Daadkracht</a:t>
            </a:r>
            <a:endParaRPr lang="nl-NL" sz="3200" b="1" dirty="0" smtClean="0">
              <a:solidFill>
                <a:srgbClr val="C00000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584837" y="5002770"/>
            <a:ext cx="2642949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rgbClr val="C00000"/>
                </a:solidFill>
              </a:rPr>
              <a:t>Passiviteit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6505575" y="5002770"/>
            <a:ext cx="2073003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rgbClr val="C00000"/>
                </a:solidFill>
              </a:rPr>
              <a:t>Geduld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6066166" y="2482490"/>
            <a:ext cx="295182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C00000"/>
                </a:solidFill>
              </a:rPr>
              <a:t>Drammerigheid</a:t>
            </a:r>
            <a:endParaRPr lang="nl-NL" sz="3200" b="1" dirty="0" smtClean="0">
              <a:solidFill>
                <a:srgbClr val="C00000"/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3520646" y="2050442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 smtClean="0">
                <a:solidFill>
                  <a:srgbClr val="0070C0"/>
                </a:solidFill>
              </a:rPr>
              <a:t>teveel van het goede</a:t>
            </a:r>
            <a:endParaRPr lang="nl-NL" sz="2000" b="1" dirty="0">
              <a:solidFill>
                <a:srgbClr val="0070C0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419872" y="5722850"/>
            <a:ext cx="2706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smtClean="0">
                <a:solidFill>
                  <a:srgbClr val="0070C0"/>
                </a:solidFill>
              </a:rPr>
              <a:t>teveel van het goede</a:t>
            </a:r>
            <a:endParaRPr lang="nl-NL" sz="2000" b="1" dirty="0">
              <a:solidFill>
                <a:srgbClr val="0070C0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6245932" y="3706626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smtClean="0">
                <a:solidFill>
                  <a:srgbClr val="0070C0"/>
                </a:solidFill>
              </a:rPr>
              <a:t>positief</a:t>
            </a:r>
            <a:r>
              <a:rPr lang="nl-NL" sz="2000" dirty="0" smtClean="0">
                <a:solidFill>
                  <a:schemeClr val="bg2"/>
                </a:solidFill>
              </a:rPr>
              <a:t> </a:t>
            </a:r>
            <a:r>
              <a:rPr lang="nl-NL" sz="2000" b="1" dirty="0" smtClean="0">
                <a:solidFill>
                  <a:srgbClr val="0070C0"/>
                </a:solidFill>
              </a:rPr>
              <a:t>tegenovergestelde</a:t>
            </a:r>
            <a:endParaRPr lang="nl-NL" sz="2000" b="1" dirty="0">
              <a:solidFill>
                <a:srgbClr val="0070C0"/>
              </a:solidFill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971600" y="3706626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smtClean="0">
                <a:solidFill>
                  <a:srgbClr val="0070C0"/>
                </a:solidFill>
              </a:rPr>
              <a:t>positief</a:t>
            </a:r>
            <a:r>
              <a:rPr lang="nl-NL" sz="2000" dirty="0" smtClean="0">
                <a:solidFill>
                  <a:schemeClr val="bg2"/>
                </a:solidFill>
              </a:rPr>
              <a:t> </a:t>
            </a:r>
            <a:r>
              <a:rPr lang="nl-NL" sz="2000" b="1" dirty="0" smtClean="0">
                <a:solidFill>
                  <a:srgbClr val="0070C0"/>
                </a:solidFill>
              </a:rPr>
              <a:t>tegenovergestelde</a:t>
            </a:r>
            <a:endParaRPr lang="nl-NL" sz="2000" b="1" dirty="0">
              <a:solidFill>
                <a:srgbClr val="0070C0"/>
              </a:solidFill>
            </a:endParaRPr>
          </a:p>
        </p:txBody>
      </p:sp>
      <p:sp>
        <p:nvSpPr>
          <p:cNvPr id="12" name="Pijl in vier richtingen 11"/>
          <p:cNvSpPr/>
          <p:nvPr/>
        </p:nvSpPr>
        <p:spPr bwMode="auto">
          <a:xfrm rot="18916546">
            <a:off x="3543327" y="2735951"/>
            <a:ext cx="2634376" cy="2662590"/>
          </a:xfrm>
          <a:prstGeom prst="quadArrow">
            <a:avLst>
              <a:gd name="adj1" fmla="val 4301"/>
              <a:gd name="adj2" fmla="val 11551"/>
              <a:gd name="adj3" fmla="val 21831"/>
            </a:avLst>
          </a:prstGeom>
          <a:solidFill>
            <a:srgbClr val="C00000">
              <a:alpha val="5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6" name="PIJL-RECHTS 15"/>
          <p:cNvSpPr/>
          <p:nvPr/>
        </p:nvSpPr>
        <p:spPr bwMode="auto">
          <a:xfrm rot="5400000">
            <a:off x="6677980" y="3778634"/>
            <a:ext cx="1728192" cy="484632"/>
          </a:xfrm>
          <a:prstGeom prst="rightArrow">
            <a:avLst>
              <a:gd name="adj1" fmla="val 18635"/>
              <a:gd name="adj2" fmla="val 50000"/>
            </a:avLst>
          </a:prstGeom>
          <a:solidFill>
            <a:srgbClr val="7030A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PIJL-RECHTS 16"/>
          <p:cNvSpPr/>
          <p:nvPr/>
        </p:nvSpPr>
        <p:spPr bwMode="auto">
          <a:xfrm rot="16200000">
            <a:off x="1042215" y="3778634"/>
            <a:ext cx="1728192" cy="484632"/>
          </a:xfrm>
          <a:prstGeom prst="rightArrow">
            <a:avLst>
              <a:gd name="adj1" fmla="val 18635"/>
              <a:gd name="adj2" fmla="val 50000"/>
            </a:avLst>
          </a:prstGeom>
          <a:solidFill>
            <a:srgbClr val="7030A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8" name="PIJL-RECHTS 17"/>
          <p:cNvSpPr/>
          <p:nvPr/>
        </p:nvSpPr>
        <p:spPr bwMode="auto">
          <a:xfrm rot="10800000">
            <a:off x="3851920" y="5074778"/>
            <a:ext cx="1944216" cy="484632"/>
          </a:xfrm>
          <a:prstGeom prst="rightArrow">
            <a:avLst>
              <a:gd name="adj1" fmla="val 18635"/>
              <a:gd name="adj2" fmla="val 50000"/>
            </a:avLst>
          </a:prstGeom>
          <a:solidFill>
            <a:srgbClr val="7030A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PIJL-RECHTS 18"/>
          <p:cNvSpPr/>
          <p:nvPr/>
        </p:nvSpPr>
        <p:spPr bwMode="auto">
          <a:xfrm>
            <a:off x="4067944" y="2554498"/>
            <a:ext cx="1728192" cy="484632"/>
          </a:xfrm>
          <a:prstGeom prst="rightArrow">
            <a:avLst>
              <a:gd name="adj1" fmla="val 18635"/>
              <a:gd name="adj2" fmla="val 50000"/>
            </a:avLst>
          </a:prstGeom>
          <a:solidFill>
            <a:schemeClr val="accent5">
              <a:lumMod val="7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" name="Plus 19"/>
          <p:cNvSpPr/>
          <p:nvPr/>
        </p:nvSpPr>
        <p:spPr bwMode="auto">
          <a:xfrm>
            <a:off x="7326052" y="4642730"/>
            <a:ext cx="432048" cy="482352"/>
          </a:xfrm>
          <a:prstGeom prst="mathPlus">
            <a:avLst/>
          </a:pr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1" name="Plus 20"/>
          <p:cNvSpPr/>
          <p:nvPr/>
        </p:nvSpPr>
        <p:spPr bwMode="auto">
          <a:xfrm>
            <a:off x="3491880" y="2986546"/>
            <a:ext cx="432048" cy="482352"/>
          </a:xfrm>
          <a:prstGeom prst="mathPlus">
            <a:avLst/>
          </a:pr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2" name="Min 21"/>
          <p:cNvSpPr/>
          <p:nvPr/>
        </p:nvSpPr>
        <p:spPr bwMode="auto">
          <a:xfrm>
            <a:off x="3347864" y="4642730"/>
            <a:ext cx="432048" cy="576064"/>
          </a:xfrm>
          <a:prstGeom prst="mathMinus">
            <a:avLst/>
          </a:prstGeom>
          <a:solidFill>
            <a:schemeClr val="bg2">
              <a:alpha val="3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Min 22"/>
          <p:cNvSpPr/>
          <p:nvPr/>
        </p:nvSpPr>
        <p:spPr bwMode="auto">
          <a:xfrm>
            <a:off x="7326052" y="2914538"/>
            <a:ext cx="432048" cy="576064"/>
          </a:xfrm>
          <a:prstGeom prst="mathMinus">
            <a:avLst/>
          </a:prstGeom>
          <a:solidFill>
            <a:schemeClr val="bg2">
              <a:alpha val="3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89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ep 61"/>
          <p:cNvGrpSpPr/>
          <p:nvPr/>
        </p:nvGrpSpPr>
        <p:grpSpPr>
          <a:xfrm>
            <a:off x="755576" y="4653136"/>
            <a:ext cx="1872208" cy="1080120"/>
            <a:chOff x="4139952" y="1653952"/>
            <a:chExt cx="1872208" cy="108012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3" name="Afgeronde rechthoek 62"/>
            <p:cNvSpPr/>
            <p:nvPr/>
          </p:nvSpPr>
          <p:spPr>
            <a:xfrm>
              <a:off x="4139952" y="1653952"/>
              <a:ext cx="1872208" cy="1080120"/>
            </a:xfrm>
            <a:prstGeom prst="roundRect">
              <a:avLst>
                <a:gd name="adj" fmla="val 37700"/>
              </a:avLst>
            </a:prstGeom>
            <a:grpFill/>
            <a:ln w="3175">
              <a:solidFill>
                <a:srgbClr val="E3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64" name="Tekstvak 63"/>
            <p:cNvSpPr txBox="1"/>
            <p:nvPr/>
          </p:nvSpPr>
          <p:spPr>
            <a:xfrm>
              <a:off x="4211960" y="1932402"/>
              <a:ext cx="1728192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dirty="0" smtClean="0">
                  <a:solidFill>
                    <a:schemeClr val="bg1"/>
                  </a:solidFill>
                </a:rPr>
                <a:t>Allergie</a:t>
              </a:r>
              <a:endParaRPr lang="nl-N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ep 64"/>
          <p:cNvGrpSpPr/>
          <p:nvPr/>
        </p:nvGrpSpPr>
        <p:grpSpPr>
          <a:xfrm>
            <a:off x="2951820" y="4581128"/>
            <a:ext cx="1872208" cy="1080120"/>
            <a:chOff x="4139952" y="1653952"/>
            <a:chExt cx="1872208" cy="108012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6" name="Afgeronde rechthoek 65"/>
            <p:cNvSpPr/>
            <p:nvPr/>
          </p:nvSpPr>
          <p:spPr>
            <a:xfrm>
              <a:off x="4139952" y="1653952"/>
              <a:ext cx="1872208" cy="1080120"/>
            </a:xfrm>
            <a:prstGeom prst="roundRect">
              <a:avLst>
                <a:gd name="adj" fmla="val 37700"/>
              </a:avLst>
            </a:prstGeom>
            <a:grpFill/>
            <a:ln w="3175">
              <a:solidFill>
                <a:srgbClr val="E3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67" name="Tekstvak 66"/>
            <p:cNvSpPr txBox="1"/>
            <p:nvPr/>
          </p:nvSpPr>
          <p:spPr>
            <a:xfrm>
              <a:off x="4139952" y="1932402"/>
              <a:ext cx="180020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dirty="0" smtClean="0">
                  <a:solidFill>
                    <a:schemeClr val="bg1"/>
                  </a:solidFill>
                </a:rPr>
                <a:t>Uitdaging</a:t>
              </a:r>
              <a:endParaRPr lang="nl-NL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3768" y="42321"/>
            <a:ext cx="6533904" cy="794391"/>
          </a:xfrm>
        </p:spPr>
        <p:txBody>
          <a:bodyPr/>
          <a:lstStyle/>
          <a:p>
            <a:r>
              <a:rPr lang="nl-NL" dirty="0" smtClean="0">
                <a:solidFill>
                  <a:srgbClr val="C00000"/>
                </a:solidFill>
              </a:rPr>
              <a:t>Dubbelkwadrant vanuit </a:t>
            </a:r>
            <a:r>
              <a:rPr lang="nl-NL" dirty="0" smtClean="0">
                <a:solidFill>
                  <a:srgbClr val="7030A0"/>
                </a:solidFill>
              </a:rPr>
              <a:t>irritatie</a:t>
            </a:r>
            <a:endParaRPr lang="nl-NL" dirty="0">
              <a:solidFill>
                <a:srgbClr val="7030A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7" name="Plus 16"/>
          <p:cNvSpPr/>
          <p:nvPr/>
        </p:nvSpPr>
        <p:spPr bwMode="auto">
          <a:xfrm>
            <a:off x="6156176" y="2492896"/>
            <a:ext cx="432048" cy="482352"/>
          </a:xfrm>
          <a:prstGeom prst="mathPlus">
            <a:avLst/>
          </a:pr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8" name="Plus 17"/>
          <p:cNvSpPr/>
          <p:nvPr/>
        </p:nvSpPr>
        <p:spPr bwMode="auto">
          <a:xfrm>
            <a:off x="4572000" y="1232756"/>
            <a:ext cx="432048" cy="482352"/>
          </a:xfrm>
          <a:prstGeom prst="mathPlus">
            <a:avLst/>
          </a:pr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Min 18"/>
          <p:cNvSpPr/>
          <p:nvPr/>
        </p:nvSpPr>
        <p:spPr bwMode="auto">
          <a:xfrm>
            <a:off x="5292080" y="2420888"/>
            <a:ext cx="432048" cy="576064"/>
          </a:xfrm>
          <a:prstGeom prst="mathMinus">
            <a:avLst/>
          </a:prstGeom>
          <a:solidFill>
            <a:schemeClr val="bg2">
              <a:alpha val="3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" name="Min 19"/>
          <p:cNvSpPr/>
          <p:nvPr/>
        </p:nvSpPr>
        <p:spPr bwMode="auto">
          <a:xfrm>
            <a:off x="6228184" y="1556792"/>
            <a:ext cx="432048" cy="576064"/>
          </a:xfrm>
          <a:prstGeom prst="mathMinus">
            <a:avLst/>
          </a:prstGeom>
          <a:solidFill>
            <a:schemeClr val="bg2">
              <a:alpha val="3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5724128" y="1988840"/>
            <a:ext cx="48442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smtClean="0">
                <a:solidFill>
                  <a:srgbClr val="C00000"/>
                </a:solidFill>
              </a:rPr>
              <a:t>Ik</a:t>
            </a:r>
            <a:endParaRPr lang="nl-NL" sz="2800">
              <a:solidFill>
                <a:srgbClr val="C00000"/>
              </a:solidFill>
            </a:endParaRPr>
          </a:p>
        </p:txBody>
      </p:sp>
      <p:grpSp>
        <p:nvGrpSpPr>
          <p:cNvPr id="38" name="Groep 37"/>
          <p:cNvGrpSpPr/>
          <p:nvPr/>
        </p:nvGrpSpPr>
        <p:grpSpPr>
          <a:xfrm>
            <a:off x="3923928" y="1052736"/>
            <a:ext cx="1872208" cy="1080120"/>
            <a:chOff x="4139952" y="1653952"/>
            <a:chExt cx="1872208" cy="1080120"/>
          </a:xfrm>
        </p:grpSpPr>
        <p:sp>
          <p:nvSpPr>
            <p:cNvPr id="35" name="Afgeronde rechthoek 34"/>
            <p:cNvSpPr/>
            <p:nvPr/>
          </p:nvSpPr>
          <p:spPr>
            <a:xfrm>
              <a:off x="4139952" y="1653952"/>
              <a:ext cx="1872208" cy="1080120"/>
            </a:xfrm>
            <a:prstGeom prst="roundRect">
              <a:avLst>
                <a:gd name="adj" fmla="val 377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rgbClr val="E3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Tekstvak 36"/>
            <p:cNvSpPr txBox="1"/>
            <p:nvPr/>
          </p:nvSpPr>
          <p:spPr>
            <a:xfrm>
              <a:off x="4139952" y="1932402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dirty="0" smtClean="0">
                  <a:solidFill>
                    <a:srgbClr val="C00000"/>
                  </a:solidFill>
                </a:rPr>
                <a:t>Kwaliteit</a:t>
              </a:r>
              <a:endParaRPr lang="nl-NL" dirty="0"/>
            </a:p>
          </p:txBody>
        </p:sp>
      </p:grpSp>
      <p:grpSp>
        <p:nvGrpSpPr>
          <p:cNvPr id="39" name="Groep 38"/>
          <p:cNvGrpSpPr/>
          <p:nvPr/>
        </p:nvGrpSpPr>
        <p:grpSpPr>
          <a:xfrm>
            <a:off x="6156176" y="1052736"/>
            <a:ext cx="1872208" cy="1080120"/>
            <a:chOff x="4139952" y="1653952"/>
            <a:chExt cx="1872208" cy="1080120"/>
          </a:xfrm>
        </p:grpSpPr>
        <p:sp>
          <p:nvSpPr>
            <p:cNvPr id="40" name="Afgeronde rechthoek 39"/>
            <p:cNvSpPr/>
            <p:nvPr/>
          </p:nvSpPr>
          <p:spPr>
            <a:xfrm>
              <a:off x="4139952" y="1653952"/>
              <a:ext cx="1872208" cy="1080120"/>
            </a:xfrm>
            <a:prstGeom prst="roundRect">
              <a:avLst>
                <a:gd name="adj" fmla="val 377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rgbClr val="E3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Tekstvak 40"/>
            <p:cNvSpPr txBox="1"/>
            <p:nvPr/>
          </p:nvSpPr>
          <p:spPr>
            <a:xfrm>
              <a:off x="4139952" y="1932402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dirty="0" smtClean="0">
                  <a:solidFill>
                    <a:srgbClr val="C00000"/>
                  </a:solidFill>
                </a:rPr>
                <a:t>Valkuil</a:t>
              </a:r>
              <a:endParaRPr lang="nl-NL" dirty="0"/>
            </a:p>
          </p:txBody>
        </p:sp>
      </p:grpSp>
      <p:grpSp>
        <p:nvGrpSpPr>
          <p:cNvPr id="42" name="Groep 41"/>
          <p:cNvGrpSpPr/>
          <p:nvPr/>
        </p:nvGrpSpPr>
        <p:grpSpPr>
          <a:xfrm>
            <a:off x="3923928" y="2492896"/>
            <a:ext cx="1872208" cy="1080120"/>
            <a:chOff x="4139952" y="1653952"/>
            <a:chExt cx="1872208" cy="1080120"/>
          </a:xfrm>
        </p:grpSpPr>
        <p:sp>
          <p:nvSpPr>
            <p:cNvPr id="43" name="Afgeronde rechthoek 42"/>
            <p:cNvSpPr/>
            <p:nvPr/>
          </p:nvSpPr>
          <p:spPr>
            <a:xfrm>
              <a:off x="4139952" y="1653952"/>
              <a:ext cx="1872208" cy="1080120"/>
            </a:xfrm>
            <a:prstGeom prst="roundRect">
              <a:avLst>
                <a:gd name="adj" fmla="val 377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rgbClr val="E3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Tekstvak 43"/>
            <p:cNvSpPr txBox="1"/>
            <p:nvPr/>
          </p:nvSpPr>
          <p:spPr>
            <a:xfrm>
              <a:off x="4139952" y="1932402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dirty="0" smtClean="0">
                  <a:solidFill>
                    <a:srgbClr val="C00000"/>
                  </a:solidFill>
                </a:rPr>
                <a:t>Allergie</a:t>
              </a:r>
              <a:endParaRPr lang="nl-NL" dirty="0"/>
            </a:p>
          </p:txBody>
        </p:sp>
      </p:grpSp>
      <p:grpSp>
        <p:nvGrpSpPr>
          <p:cNvPr id="45" name="Groep 44"/>
          <p:cNvGrpSpPr/>
          <p:nvPr/>
        </p:nvGrpSpPr>
        <p:grpSpPr>
          <a:xfrm>
            <a:off x="6156176" y="2492896"/>
            <a:ext cx="1872208" cy="1080120"/>
            <a:chOff x="4139952" y="1653952"/>
            <a:chExt cx="1872208" cy="1080120"/>
          </a:xfrm>
        </p:grpSpPr>
        <p:sp>
          <p:nvSpPr>
            <p:cNvPr id="46" name="Afgeronde rechthoek 45"/>
            <p:cNvSpPr/>
            <p:nvPr/>
          </p:nvSpPr>
          <p:spPr>
            <a:xfrm>
              <a:off x="4139952" y="1653952"/>
              <a:ext cx="1872208" cy="1080120"/>
            </a:xfrm>
            <a:prstGeom prst="roundRect">
              <a:avLst>
                <a:gd name="adj" fmla="val 377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rgbClr val="E3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Tekstvak 46"/>
            <p:cNvSpPr txBox="1"/>
            <p:nvPr/>
          </p:nvSpPr>
          <p:spPr>
            <a:xfrm>
              <a:off x="4139952" y="1932402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dirty="0" smtClean="0">
                  <a:solidFill>
                    <a:srgbClr val="C00000"/>
                  </a:solidFill>
                </a:rPr>
                <a:t>Uitdaging</a:t>
              </a:r>
              <a:endParaRPr lang="nl-NL" dirty="0"/>
            </a:p>
          </p:txBody>
        </p:sp>
      </p:grpSp>
      <p:sp>
        <p:nvSpPr>
          <p:cNvPr id="29" name="Ovaal 28"/>
          <p:cNvSpPr/>
          <p:nvPr/>
        </p:nvSpPr>
        <p:spPr bwMode="auto">
          <a:xfrm>
            <a:off x="5148064" y="1844824"/>
            <a:ext cx="1584176" cy="936104"/>
          </a:xfrm>
          <a:prstGeom prst="ellipse">
            <a:avLst/>
          </a:prstGeom>
          <a:solidFill>
            <a:srgbClr val="C00000">
              <a:alpha val="1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2" name="Plus 51"/>
          <p:cNvSpPr/>
          <p:nvPr/>
        </p:nvSpPr>
        <p:spPr bwMode="auto">
          <a:xfrm>
            <a:off x="1403648" y="3392996"/>
            <a:ext cx="432048" cy="482352"/>
          </a:xfrm>
          <a:prstGeom prst="mathPlus">
            <a:avLst/>
          </a:pr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4" name="Min 53"/>
          <p:cNvSpPr/>
          <p:nvPr/>
        </p:nvSpPr>
        <p:spPr bwMode="auto">
          <a:xfrm>
            <a:off x="3671900" y="3717032"/>
            <a:ext cx="432048" cy="576064"/>
          </a:xfrm>
          <a:prstGeom prst="mathMinus">
            <a:avLst/>
          </a:prstGeom>
          <a:solidFill>
            <a:schemeClr val="bg2">
              <a:alpha val="3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7" name="Afgeronde rechthoek 56"/>
          <p:cNvSpPr/>
          <p:nvPr/>
        </p:nvSpPr>
        <p:spPr>
          <a:xfrm>
            <a:off x="683568" y="3212976"/>
            <a:ext cx="1872208" cy="1080120"/>
          </a:xfrm>
          <a:prstGeom prst="roundRect">
            <a:avLst>
              <a:gd name="adj" fmla="val 37700"/>
            </a:avLst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rgbClr val="E3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8" name="Tekstvak 57"/>
          <p:cNvSpPr txBox="1"/>
          <p:nvPr/>
        </p:nvSpPr>
        <p:spPr>
          <a:xfrm>
            <a:off x="827584" y="3491426"/>
            <a:ext cx="165618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bg1"/>
                </a:solidFill>
              </a:rPr>
              <a:t>Kwaliteit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0" name="Afgeronde rechthoek 59"/>
          <p:cNvSpPr/>
          <p:nvPr/>
        </p:nvSpPr>
        <p:spPr>
          <a:xfrm>
            <a:off x="2951820" y="3212976"/>
            <a:ext cx="1872208" cy="1080120"/>
          </a:xfrm>
          <a:prstGeom prst="roundRect">
            <a:avLst>
              <a:gd name="adj" fmla="val 37700"/>
            </a:avLst>
          </a:prstGeom>
          <a:solidFill>
            <a:srgbClr val="C794DE">
              <a:alpha val="67843"/>
            </a:srgbClr>
          </a:solidFill>
          <a:ln w="3175">
            <a:solidFill>
              <a:srgbClr val="E3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61" name="Tekstvak 60"/>
          <p:cNvSpPr txBox="1"/>
          <p:nvPr/>
        </p:nvSpPr>
        <p:spPr>
          <a:xfrm>
            <a:off x="3023828" y="349142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bg1"/>
                </a:solidFill>
              </a:rPr>
              <a:t>Valkuil</a:t>
            </a:r>
            <a:endParaRPr lang="nl-NL" dirty="0">
              <a:solidFill>
                <a:schemeClr val="bg1"/>
              </a:solidFill>
            </a:endParaRPr>
          </a:p>
        </p:txBody>
      </p:sp>
      <p:grpSp>
        <p:nvGrpSpPr>
          <p:cNvPr id="73" name="Groep 72"/>
          <p:cNvGrpSpPr/>
          <p:nvPr/>
        </p:nvGrpSpPr>
        <p:grpSpPr>
          <a:xfrm>
            <a:off x="1619672" y="4005064"/>
            <a:ext cx="2160240" cy="936104"/>
            <a:chOff x="1835696" y="4509120"/>
            <a:chExt cx="2160240" cy="936104"/>
          </a:xfrm>
        </p:grpSpPr>
        <p:sp>
          <p:nvSpPr>
            <p:cNvPr id="71" name="Ovaal 70"/>
            <p:cNvSpPr/>
            <p:nvPr/>
          </p:nvSpPr>
          <p:spPr bwMode="auto">
            <a:xfrm>
              <a:off x="1835696" y="4509120"/>
              <a:ext cx="2160240" cy="93610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nl-NL" dirty="0" smtClean="0">
                <a:solidFill>
                  <a:schemeClr val="bg1"/>
                </a:solidFill>
              </a:endParaRPr>
            </a:p>
          </p:txBody>
        </p:sp>
        <p:sp>
          <p:nvSpPr>
            <p:cNvPr id="72" name="Tekstvak 71"/>
            <p:cNvSpPr txBox="1"/>
            <p:nvPr/>
          </p:nvSpPr>
          <p:spPr>
            <a:xfrm>
              <a:off x="2123728" y="4725144"/>
              <a:ext cx="16065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800" dirty="0" smtClean="0">
                  <a:solidFill>
                    <a:schemeClr val="bg1"/>
                  </a:solidFill>
                </a:rPr>
                <a:t>de ander</a:t>
              </a:r>
              <a:endParaRPr lang="nl-NL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55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7" grpId="0" animBg="1"/>
      <p:bldP spid="58" grpId="0" animBg="1"/>
      <p:bldP spid="60" grpId="0" animBg="1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Dubbelkwadrant vanuit irritatie</a:t>
            </a:r>
            <a:endParaRPr lang="nl-NL" dirty="0"/>
          </a:p>
        </p:txBody>
      </p:sp>
      <p:sp>
        <p:nvSpPr>
          <p:cNvPr id="12" name="Tijdelijke aanduiding voor inhoud 1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jdelijke aanduiding voor inhoud 1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oep 15"/>
          <p:cNvGrpSpPr/>
          <p:nvPr/>
        </p:nvGrpSpPr>
        <p:grpSpPr>
          <a:xfrm>
            <a:off x="1511660" y="1556664"/>
            <a:ext cx="7344816" cy="4680520"/>
            <a:chOff x="683568" y="1052736"/>
            <a:chExt cx="7344816" cy="4680520"/>
          </a:xfrm>
        </p:grpSpPr>
        <p:grpSp>
          <p:nvGrpSpPr>
            <p:cNvPr id="3" name="Groep 61"/>
            <p:cNvGrpSpPr/>
            <p:nvPr/>
          </p:nvGrpSpPr>
          <p:grpSpPr>
            <a:xfrm>
              <a:off x="755576" y="4653136"/>
              <a:ext cx="1872208" cy="1080120"/>
              <a:chOff x="4139952" y="1653952"/>
              <a:chExt cx="1872208" cy="108012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63" name="Afgeronde rechthoek 62"/>
              <p:cNvSpPr/>
              <p:nvPr/>
            </p:nvSpPr>
            <p:spPr>
              <a:xfrm>
                <a:off x="4139952" y="1653952"/>
                <a:ext cx="1872208" cy="1080120"/>
              </a:xfrm>
              <a:prstGeom prst="roundRect">
                <a:avLst>
                  <a:gd name="adj" fmla="val 37700"/>
                </a:avLst>
              </a:prstGeom>
              <a:grpFill/>
              <a:ln w="3175">
                <a:solidFill>
                  <a:srgbClr val="E3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kstvak 63"/>
              <p:cNvSpPr txBox="1"/>
              <p:nvPr/>
            </p:nvSpPr>
            <p:spPr>
              <a:xfrm>
                <a:off x="4211960" y="1932402"/>
                <a:ext cx="1728192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800" dirty="0" smtClean="0">
                    <a:solidFill>
                      <a:schemeClr val="bg1"/>
                    </a:solidFill>
                  </a:rPr>
                  <a:t>Allergie</a:t>
                </a:r>
                <a:endParaRPr lang="nl-NL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Groep 64"/>
            <p:cNvGrpSpPr/>
            <p:nvPr/>
          </p:nvGrpSpPr>
          <p:grpSpPr>
            <a:xfrm>
              <a:off x="2951820" y="4581128"/>
              <a:ext cx="1872208" cy="1080120"/>
              <a:chOff x="4139952" y="1653952"/>
              <a:chExt cx="1872208" cy="108012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66" name="Afgeronde rechthoek 65"/>
              <p:cNvSpPr/>
              <p:nvPr/>
            </p:nvSpPr>
            <p:spPr>
              <a:xfrm>
                <a:off x="4139952" y="1653952"/>
                <a:ext cx="1872208" cy="1080120"/>
              </a:xfrm>
              <a:prstGeom prst="roundRect">
                <a:avLst>
                  <a:gd name="adj" fmla="val 37700"/>
                </a:avLst>
              </a:prstGeom>
              <a:grpFill/>
              <a:ln w="3175">
                <a:solidFill>
                  <a:srgbClr val="E3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kstvak 66"/>
              <p:cNvSpPr txBox="1"/>
              <p:nvPr/>
            </p:nvSpPr>
            <p:spPr>
              <a:xfrm>
                <a:off x="4139952" y="1932402"/>
                <a:ext cx="1800200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800" dirty="0" smtClean="0">
                    <a:solidFill>
                      <a:schemeClr val="bg1"/>
                    </a:solidFill>
                  </a:rPr>
                  <a:t>Uitdaging</a:t>
                </a:r>
                <a:endParaRPr lang="nl-NL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Plus 16"/>
            <p:cNvSpPr/>
            <p:nvPr/>
          </p:nvSpPr>
          <p:spPr bwMode="auto">
            <a:xfrm>
              <a:off x="6156176" y="2492896"/>
              <a:ext cx="432048" cy="482352"/>
            </a:xfrm>
            <a:prstGeom prst="mathPlus">
              <a:avLst/>
            </a:prstGeom>
            <a:solidFill>
              <a:schemeClr val="bg2"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Plus 17"/>
            <p:cNvSpPr/>
            <p:nvPr/>
          </p:nvSpPr>
          <p:spPr bwMode="auto">
            <a:xfrm>
              <a:off x="4572000" y="1232756"/>
              <a:ext cx="432048" cy="482352"/>
            </a:xfrm>
            <a:prstGeom prst="mathPlus">
              <a:avLst/>
            </a:prstGeom>
            <a:solidFill>
              <a:schemeClr val="bg2"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Min 18"/>
            <p:cNvSpPr/>
            <p:nvPr/>
          </p:nvSpPr>
          <p:spPr bwMode="auto">
            <a:xfrm>
              <a:off x="5292080" y="2420888"/>
              <a:ext cx="432048" cy="576064"/>
            </a:xfrm>
            <a:prstGeom prst="mathMinus">
              <a:avLst/>
            </a:prstGeom>
            <a:solidFill>
              <a:schemeClr val="bg2">
                <a:alpha val="3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Min 19"/>
            <p:cNvSpPr/>
            <p:nvPr/>
          </p:nvSpPr>
          <p:spPr bwMode="auto">
            <a:xfrm>
              <a:off x="6228184" y="1556792"/>
              <a:ext cx="432048" cy="576064"/>
            </a:xfrm>
            <a:prstGeom prst="mathMinus">
              <a:avLst/>
            </a:prstGeom>
            <a:solidFill>
              <a:schemeClr val="bg2">
                <a:alpha val="3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724128" y="1988840"/>
              <a:ext cx="484428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800" smtClean="0">
                  <a:solidFill>
                    <a:srgbClr val="C00000"/>
                  </a:solidFill>
                </a:rPr>
                <a:t>Ik</a:t>
              </a:r>
              <a:endParaRPr lang="nl-NL" sz="2800">
                <a:solidFill>
                  <a:srgbClr val="C00000"/>
                </a:solidFill>
              </a:endParaRPr>
            </a:p>
          </p:txBody>
        </p:sp>
        <p:grpSp>
          <p:nvGrpSpPr>
            <p:cNvPr id="5" name="Groep 37"/>
            <p:cNvGrpSpPr/>
            <p:nvPr/>
          </p:nvGrpSpPr>
          <p:grpSpPr>
            <a:xfrm>
              <a:off x="3923928" y="1052736"/>
              <a:ext cx="1872208" cy="1080120"/>
              <a:chOff x="4139952" y="1653952"/>
              <a:chExt cx="1872208" cy="1080120"/>
            </a:xfrm>
          </p:grpSpPr>
          <p:sp>
            <p:nvSpPr>
              <p:cNvPr id="35" name="Afgeronde rechthoek 34"/>
              <p:cNvSpPr/>
              <p:nvPr/>
            </p:nvSpPr>
            <p:spPr>
              <a:xfrm>
                <a:off x="4139952" y="1653952"/>
                <a:ext cx="1872208" cy="1080120"/>
              </a:xfrm>
              <a:prstGeom prst="roundRect">
                <a:avLst>
                  <a:gd name="adj" fmla="val 377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rgbClr val="E3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" name="Tekstvak 36"/>
              <p:cNvSpPr txBox="1"/>
              <p:nvPr/>
            </p:nvSpPr>
            <p:spPr>
              <a:xfrm>
                <a:off x="4139952" y="1932402"/>
                <a:ext cx="18722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800" dirty="0" smtClean="0">
                    <a:solidFill>
                      <a:srgbClr val="C00000"/>
                    </a:solidFill>
                  </a:rPr>
                  <a:t>Kwaliteit</a:t>
                </a:r>
                <a:endParaRPr lang="nl-NL" dirty="0"/>
              </a:p>
            </p:txBody>
          </p:sp>
        </p:grpSp>
        <p:grpSp>
          <p:nvGrpSpPr>
            <p:cNvPr id="6" name="Groep 38"/>
            <p:cNvGrpSpPr/>
            <p:nvPr/>
          </p:nvGrpSpPr>
          <p:grpSpPr>
            <a:xfrm>
              <a:off x="6156176" y="1052736"/>
              <a:ext cx="1872208" cy="1080120"/>
              <a:chOff x="4139952" y="1653952"/>
              <a:chExt cx="1872208" cy="1080120"/>
            </a:xfrm>
          </p:grpSpPr>
          <p:sp>
            <p:nvSpPr>
              <p:cNvPr id="40" name="Afgeronde rechthoek 39"/>
              <p:cNvSpPr/>
              <p:nvPr/>
            </p:nvSpPr>
            <p:spPr>
              <a:xfrm>
                <a:off x="4139952" y="1653952"/>
                <a:ext cx="1872208" cy="1080120"/>
              </a:xfrm>
              <a:prstGeom prst="roundRect">
                <a:avLst>
                  <a:gd name="adj" fmla="val 377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rgbClr val="E3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" name="Tekstvak 40"/>
              <p:cNvSpPr txBox="1"/>
              <p:nvPr/>
            </p:nvSpPr>
            <p:spPr>
              <a:xfrm>
                <a:off x="4139952" y="1932402"/>
                <a:ext cx="18722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800" dirty="0" smtClean="0">
                    <a:solidFill>
                      <a:srgbClr val="C00000"/>
                    </a:solidFill>
                  </a:rPr>
                  <a:t>Valkuil</a:t>
                </a:r>
                <a:endParaRPr lang="nl-NL" dirty="0"/>
              </a:p>
            </p:txBody>
          </p:sp>
        </p:grpSp>
        <p:grpSp>
          <p:nvGrpSpPr>
            <p:cNvPr id="7" name="Groep 41"/>
            <p:cNvGrpSpPr/>
            <p:nvPr/>
          </p:nvGrpSpPr>
          <p:grpSpPr>
            <a:xfrm>
              <a:off x="3923928" y="2492896"/>
              <a:ext cx="1872208" cy="1080120"/>
              <a:chOff x="4139952" y="1653952"/>
              <a:chExt cx="1872208" cy="1080120"/>
            </a:xfrm>
          </p:grpSpPr>
          <p:sp>
            <p:nvSpPr>
              <p:cNvPr id="43" name="Afgeronde rechthoek 42"/>
              <p:cNvSpPr/>
              <p:nvPr/>
            </p:nvSpPr>
            <p:spPr>
              <a:xfrm>
                <a:off x="4139952" y="1653952"/>
                <a:ext cx="1872208" cy="1080120"/>
              </a:xfrm>
              <a:prstGeom prst="roundRect">
                <a:avLst>
                  <a:gd name="adj" fmla="val 377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rgbClr val="E3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4" name="Tekstvak 43"/>
              <p:cNvSpPr txBox="1"/>
              <p:nvPr/>
            </p:nvSpPr>
            <p:spPr>
              <a:xfrm>
                <a:off x="4139952" y="1932402"/>
                <a:ext cx="18722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800" dirty="0" smtClean="0">
                    <a:solidFill>
                      <a:srgbClr val="C00000"/>
                    </a:solidFill>
                  </a:rPr>
                  <a:t>Allergie</a:t>
                </a:r>
                <a:endParaRPr lang="nl-NL" dirty="0"/>
              </a:p>
            </p:txBody>
          </p:sp>
        </p:grpSp>
        <p:grpSp>
          <p:nvGrpSpPr>
            <p:cNvPr id="8" name="Groep 44"/>
            <p:cNvGrpSpPr/>
            <p:nvPr/>
          </p:nvGrpSpPr>
          <p:grpSpPr>
            <a:xfrm>
              <a:off x="6156176" y="2492896"/>
              <a:ext cx="1872208" cy="1080120"/>
              <a:chOff x="4139952" y="1653952"/>
              <a:chExt cx="1872208" cy="1080120"/>
            </a:xfrm>
          </p:grpSpPr>
          <p:sp>
            <p:nvSpPr>
              <p:cNvPr id="46" name="Afgeronde rechthoek 45"/>
              <p:cNvSpPr/>
              <p:nvPr/>
            </p:nvSpPr>
            <p:spPr>
              <a:xfrm>
                <a:off x="4139952" y="1653952"/>
                <a:ext cx="1872208" cy="1080120"/>
              </a:xfrm>
              <a:prstGeom prst="roundRect">
                <a:avLst>
                  <a:gd name="adj" fmla="val 377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rgbClr val="E3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7" name="Tekstvak 46"/>
              <p:cNvSpPr txBox="1"/>
              <p:nvPr/>
            </p:nvSpPr>
            <p:spPr>
              <a:xfrm>
                <a:off x="4139952" y="1932402"/>
                <a:ext cx="18722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800" dirty="0" smtClean="0">
                    <a:solidFill>
                      <a:srgbClr val="C00000"/>
                    </a:solidFill>
                  </a:rPr>
                  <a:t>Uitdaging</a:t>
                </a:r>
                <a:endParaRPr lang="nl-NL" dirty="0"/>
              </a:p>
            </p:txBody>
          </p:sp>
        </p:grpSp>
        <p:sp>
          <p:nvSpPr>
            <p:cNvPr id="29" name="Ovaal 28"/>
            <p:cNvSpPr/>
            <p:nvPr/>
          </p:nvSpPr>
          <p:spPr bwMode="auto">
            <a:xfrm>
              <a:off x="5148064" y="1844824"/>
              <a:ext cx="1584176" cy="936104"/>
            </a:xfrm>
            <a:prstGeom prst="ellipse">
              <a:avLst/>
            </a:prstGeom>
            <a:solidFill>
              <a:srgbClr val="C00000">
                <a:alpha val="1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Plus 51"/>
            <p:cNvSpPr/>
            <p:nvPr/>
          </p:nvSpPr>
          <p:spPr bwMode="auto">
            <a:xfrm>
              <a:off x="1403648" y="3392996"/>
              <a:ext cx="432048" cy="482352"/>
            </a:xfrm>
            <a:prstGeom prst="mathPlus">
              <a:avLst/>
            </a:prstGeom>
            <a:solidFill>
              <a:schemeClr val="bg2"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Min 53"/>
            <p:cNvSpPr/>
            <p:nvPr/>
          </p:nvSpPr>
          <p:spPr bwMode="auto">
            <a:xfrm>
              <a:off x="3671900" y="3717032"/>
              <a:ext cx="432048" cy="576064"/>
            </a:xfrm>
            <a:prstGeom prst="mathMinus">
              <a:avLst/>
            </a:prstGeom>
            <a:solidFill>
              <a:schemeClr val="bg2">
                <a:alpha val="3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Afgeronde rechthoek 56"/>
            <p:cNvSpPr/>
            <p:nvPr/>
          </p:nvSpPr>
          <p:spPr>
            <a:xfrm>
              <a:off x="683568" y="3212976"/>
              <a:ext cx="1872208" cy="1080120"/>
            </a:xfrm>
            <a:prstGeom prst="roundRect">
              <a:avLst>
                <a:gd name="adj" fmla="val 377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rgbClr val="E3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58" name="Tekstvak 57"/>
            <p:cNvSpPr txBox="1"/>
            <p:nvPr/>
          </p:nvSpPr>
          <p:spPr>
            <a:xfrm>
              <a:off x="827584" y="3491426"/>
              <a:ext cx="1656184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dirty="0" smtClean="0">
                  <a:solidFill>
                    <a:schemeClr val="bg1"/>
                  </a:solidFill>
                </a:rPr>
                <a:t>Kwaliteit</a:t>
              </a:r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60" name="Afgeronde rechthoek 59"/>
            <p:cNvSpPr/>
            <p:nvPr/>
          </p:nvSpPr>
          <p:spPr>
            <a:xfrm>
              <a:off x="2951820" y="3212976"/>
              <a:ext cx="1872208" cy="1080120"/>
            </a:xfrm>
            <a:prstGeom prst="roundRect">
              <a:avLst>
                <a:gd name="adj" fmla="val 37700"/>
              </a:avLst>
            </a:prstGeom>
            <a:solidFill>
              <a:srgbClr val="C794DE">
                <a:alpha val="67843"/>
              </a:srgbClr>
            </a:solidFill>
            <a:ln w="3175">
              <a:solidFill>
                <a:srgbClr val="E3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61" name="Tekstvak 60"/>
            <p:cNvSpPr txBox="1"/>
            <p:nvPr/>
          </p:nvSpPr>
          <p:spPr>
            <a:xfrm>
              <a:off x="3023828" y="349142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dirty="0" smtClean="0">
                  <a:solidFill>
                    <a:schemeClr val="bg1"/>
                  </a:solidFill>
                </a:rPr>
                <a:t>Valkuil</a:t>
              </a:r>
              <a:endParaRPr lang="nl-NL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ep 72"/>
            <p:cNvGrpSpPr/>
            <p:nvPr/>
          </p:nvGrpSpPr>
          <p:grpSpPr>
            <a:xfrm>
              <a:off x="1619672" y="4005064"/>
              <a:ext cx="2160240" cy="936104"/>
              <a:chOff x="1835696" y="4509120"/>
              <a:chExt cx="2160240" cy="936104"/>
            </a:xfrm>
          </p:grpSpPr>
          <p:sp>
            <p:nvSpPr>
              <p:cNvPr id="71" name="Ovaal 70"/>
              <p:cNvSpPr/>
              <p:nvPr/>
            </p:nvSpPr>
            <p:spPr bwMode="auto">
              <a:xfrm>
                <a:off x="1835696" y="4509120"/>
                <a:ext cx="2160240" cy="9361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R="0" indent="0" algn="ctr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nl-NL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kstvak 71"/>
              <p:cNvSpPr txBox="1"/>
              <p:nvPr/>
            </p:nvSpPr>
            <p:spPr>
              <a:xfrm>
                <a:off x="2123728" y="4725144"/>
                <a:ext cx="16065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800" dirty="0" smtClean="0">
                    <a:solidFill>
                      <a:schemeClr val="bg1"/>
                    </a:solidFill>
                  </a:rPr>
                  <a:t>de ander</a:t>
                </a:r>
                <a:endParaRPr lang="nl-NL" sz="28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20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61"/>
          <p:cNvGrpSpPr/>
          <p:nvPr/>
        </p:nvGrpSpPr>
        <p:grpSpPr>
          <a:xfrm>
            <a:off x="3995936" y="4797152"/>
            <a:ext cx="1872208" cy="1080120"/>
            <a:chOff x="4139952" y="1653952"/>
            <a:chExt cx="1872208" cy="108012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3" name="Afgeronde rechthoek 62"/>
            <p:cNvSpPr/>
            <p:nvPr/>
          </p:nvSpPr>
          <p:spPr>
            <a:xfrm>
              <a:off x="4139952" y="1653952"/>
              <a:ext cx="1872208" cy="1080120"/>
            </a:xfrm>
            <a:prstGeom prst="roundRect">
              <a:avLst>
                <a:gd name="adj" fmla="val 37700"/>
              </a:avLst>
            </a:prstGeom>
            <a:grpFill/>
            <a:ln w="3175">
              <a:solidFill>
                <a:srgbClr val="E3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64" name="Tekstvak 63"/>
            <p:cNvSpPr txBox="1"/>
            <p:nvPr/>
          </p:nvSpPr>
          <p:spPr>
            <a:xfrm>
              <a:off x="4211960" y="1932402"/>
              <a:ext cx="1728192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dirty="0" smtClean="0">
                  <a:solidFill>
                    <a:schemeClr val="bg1"/>
                  </a:solidFill>
                </a:rPr>
                <a:t>Allergie</a:t>
              </a:r>
              <a:endParaRPr lang="nl-N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ep 64"/>
          <p:cNvGrpSpPr/>
          <p:nvPr/>
        </p:nvGrpSpPr>
        <p:grpSpPr>
          <a:xfrm>
            <a:off x="6192180" y="4725144"/>
            <a:ext cx="1872208" cy="1080120"/>
            <a:chOff x="4139952" y="1653952"/>
            <a:chExt cx="1872208" cy="108012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6" name="Afgeronde rechthoek 65"/>
            <p:cNvSpPr/>
            <p:nvPr/>
          </p:nvSpPr>
          <p:spPr>
            <a:xfrm>
              <a:off x="4139952" y="1653952"/>
              <a:ext cx="1872208" cy="1080120"/>
            </a:xfrm>
            <a:prstGeom prst="roundRect">
              <a:avLst>
                <a:gd name="adj" fmla="val 37700"/>
              </a:avLst>
            </a:prstGeom>
            <a:grpFill/>
            <a:ln w="3175">
              <a:solidFill>
                <a:srgbClr val="E3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67" name="Tekstvak 66"/>
            <p:cNvSpPr txBox="1"/>
            <p:nvPr/>
          </p:nvSpPr>
          <p:spPr>
            <a:xfrm>
              <a:off x="4139952" y="1932402"/>
              <a:ext cx="180020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dirty="0" smtClean="0">
                  <a:solidFill>
                    <a:schemeClr val="bg1"/>
                  </a:solidFill>
                </a:rPr>
                <a:t>Uitdaging</a:t>
              </a:r>
              <a:endParaRPr lang="nl-NL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66703" y="244058"/>
            <a:ext cx="6102660" cy="650375"/>
          </a:xfrm>
        </p:spPr>
        <p:txBody>
          <a:bodyPr/>
          <a:lstStyle/>
          <a:p>
            <a:r>
              <a:rPr lang="nl-NL" dirty="0" smtClean="0">
                <a:solidFill>
                  <a:srgbClr val="C00000"/>
                </a:solidFill>
              </a:rPr>
              <a:t>Dubbelkwadrant vanuit </a:t>
            </a:r>
            <a:br>
              <a:rPr lang="nl-NL" dirty="0" smtClean="0">
                <a:solidFill>
                  <a:srgbClr val="C00000"/>
                </a:solidFill>
              </a:rPr>
            </a:br>
            <a:r>
              <a:rPr lang="nl-NL" dirty="0">
                <a:solidFill>
                  <a:srgbClr val="C00000"/>
                </a:solidFill>
              </a:rPr>
              <a:t>	</a:t>
            </a:r>
            <a:r>
              <a:rPr lang="nl-NL" dirty="0" smtClean="0">
                <a:solidFill>
                  <a:srgbClr val="C00000"/>
                </a:solidFill>
              </a:rPr>
              <a:t>					</a:t>
            </a:r>
            <a:r>
              <a:rPr lang="nl-NL" dirty="0" smtClean="0">
                <a:solidFill>
                  <a:srgbClr val="7030A0"/>
                </a:solidFill>
              </a:rPr>
              <a:t>bewondering</a:t>
            </a:r>
            <a:endParaRPr lang="nl-NL" dirty="0">
              <a:solidFill>
                <a:srgbClr val="7030A0"/>
              </a:solidFill>
            </a:endParaRPr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</p:txBody>
      </p:sp>
      <p:sp>
        <p:nvSpPr>
          <p:cNvPr id="12" name="Tijdelijke aanduiding voor inhoud 1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Tijdelijke aanduiding voor inhoud 12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7" name="Plus 16"/>
          <p:cNvSpPr/>
          <p:nvPr/>
        </p:nvSpPr>
        <p:spPr bwMode="auto">
          <a:xfrm>
            <a:off x="2915816" y="2492896"/>
            <a:ext cx="432048" cy="482352"/>
          </a:xfrm>
          <a:prstGeom prst="mathPlus">
            <a:avLst/>
          </a:pr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8" name="Plus 17"/>
          <p:cNvSpPr/>
          <p:nvPr/>
        </p:nvSpPr>
        <p:spPr bwMode="auto">
          <a:xfrm>
            <a:off x="1331640" y="1232756"/>
            <a:ext cx="432048" cy="482352"/>
          </a:xfrm>
          <a:prstGeom prst="mathPlus">
            <a:avLst/>
          </a:pr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Min 18"/>
          <p:cNvSpPr/>
          <p:nvPr/>
        </p:nvSpPr>
        <p:spPr bwMode="auto">
          <a:xfrm>
            <a:off x="2051720" y="2420888"/>
            <a:ext cx="432048" cy="576064"/>
          </a:xfrm>
          <a:prstGeom prst="mathMinus">
            <a:avLst/>
          </a:prstGeom>
          <a:solidFill>
            <a:schemeClr val="bg2">
              <a:alpha val="3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" name="Min 19"/>
          <p:cNvSpPr/>
          <p:nvPr/>
        </p:nvSpPr>
        <p:spPr bwMode="auto">
          <a:xfrm>
            <a:off x="2987824" y="1556792"/>
            <a:ext cx="432048" cy="576064"/>
          </a:xfrm>
          <a:prstGeom prst="mathMinus">
            <a:avLst/>
          </a:prstGeom>
          <a:solidFill>
            <a:schemeClr val="bg2">
              <a:alpha val="3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2483768" y="1988840"/>
            <a:ext cx="48442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smtClean="0">
                <a:solidFill>
                  <a:srgbClr val="C00000"/>
                </a:solidFill>
              </a:rPr>
              <a:t>Ik</a:t>
            </a:r>
            <a:endParaRPr lang="nl-NL" sz="2800">
              <a:solidFill>
                <a:srgbClr val="C00000"/>
              </a:solidFill>
            </a:endParaRPr>
          </a:p>
        </p:txBody>
      </p:sp>
      <p:grpSp>
        <p:nvGrpSpPr>
          <p:cNvPr id="5" name="Groep 37"/>
          <p:cNvGrpSpPr/>
          <p:nvPr/>
        </p:nvGrpSpPr>
        <p:grpSpPr>
          <a:xfrm>
            <a:off x="683568" y="1052736"/>
            <a:ext cx="1872208" cy="1080120"/>
            <a:chOff x="4139952" y="1653952"/>
            <a:chExt cx="1872208" cy="1080120"/>
          </a:xfrm>
        </p:grpSpPr>
        <p:sp>
          <p:nvSpPr>
            <p:cNvPr id="35" name="Afgeronde rechthoek 34"/>
            <p:cNvSpPr/>
            <p:nvPr/>
          </p:nvSpPr>
          <p:spPr>
            <a:xfrm>
              <a:off x="4139952" y="1653952"/>
              <a:ext cx="1872208" cy="1080120"/>
            </a:xfrm>
            <a:prstGeom prst="roundRect">
              <a:avLst>
                <a:gd name="adj" fmla="val 377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rgbClr val="E3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Tekstvak 36"/>
            <p:cNvSpPr txBox="1"/>
            <p:nvPr/>
          </p:nvSpPr>
          <p:spPr>
            <a:xfrm>
              <a:off x="4139952" y="1932402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dirty="0" smtClean="0">
                  <a:solidFill>
                    <a:srgbClr val="C00000"/>
                  </a:solidFill>
                </a:rPr>
                <a:t>Kwaliteit</a:t>
              </a:r>
              <a:endParaRPr lang="nl-NL" dirty="0"/>
            </a:p>
          </p:txBody>
        </p:sp>
      </p:grpSp>
      <p:grpSp>
        <p:nvGrpSpPr>
          <p:cNvPr id="6" name="Groep 38"/>
          <p:cNvGrpSpPr/>
          <p:nvPr/>
        </p:nvGrpSpPr>
        <p:grpSpPr>
          <a:xfrm>
            <a:off x="2915816" y="1052736"/>
            <a:ext cx="1872208" cy="1080120"/>
            <a:chOff x="4139952" y="1653952"/>
            <a:chExt cx="1872208" cy="1080120"/>
          </a:xfrm>
        </p:grpSpPr>
        <p:sp>
          <p:nvSpPr>
            <p:cNvPr id="40" name="Afgeronde rechthoek 39"/>
            <p:cNvSpPr/>
            <p:nvPr/>
          </p:nvSpPr>
          <p:spPr>
            <a:xfrm>
              <a:off x="4139952" y="1653952"/>
              <a:ext cx="1872208" cy="1080120"/>
            </a:xfrm>
            <a:prstGeom prst="roundRect">
              <a:avLst>
                <a:gd name="adj" fmla="val 377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rgbClr val="E3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Tekstvak 40"/>
            <p:cNvSpPr txBox="1"/>
            <p:nvPr/>
          </p:nvSpPr>
          <p:spPr>
            <a:xfrm>
              <a:off x="4139952" y="1932402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dirty="0" smtClean="0">
                  <a:solidFill>
                    <a:srgbClr val="C00000"/>
                  </a:solidFill>
                </a:rPr>
                <a:t>Valkuil</a:t>
              </a:r>
              <a:endParaRPr lang="nl-NL" dirty="0"/>
            </a:p>
          </p:txBody>
        </p:sp>
      </p:grpSp>
      <p:grpSp>
        <p:nvGrpSpPr>
          <p:cNvPr id="7" name="Groep 41"/>
          <p:cNvGrpSpPr/>
          <p:nvPr/>
        </p:nvGrpSpPr>
        <p:grpSpPr>
          <a:xfrm>
            <a:off x="683568" y="2492896"/>
            <a:ext cx="1872208" cy="1080120"/>
            <a:chOff x="4139952" y="1653952"/>
            <a:chExt cx="1872208" cy="1080120"/>
          </a:xfrm>
        </p:grpSpPr>
        <p:sp>
          <p:nvSpPr>
            <p:cNvPr id="43" name="Afgeronde rechthoek 42"/>
            <p:cNvSpPr/>
            <p:nvPr/>
          </p:nvSpPr>
          <p:spPr>
            <a:xfrm>
              <a:off x="4139952" y="1653952"/>
              <a:ext cx="1872208" cy="1080120"/>
            </a:xfrm>
            <a:prstGeom prst="roundRect">
              <a:avLst>
                <a:gd name="adj" fmla="val 377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rgbClr val="E3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Tekstvak 43"/>
            <p:cNvSpPr txBox="1"/>
            <p:nvPr/>
          </p:nvSpPr>
          <p:spPr>
            <a:xfrm>
              <a:off x="4139952" y="1932402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dirty="0" smtClean="0">
                  <a:solidFill>
                    <a:srgbClr val="C00000"/>
                  </a:solidFill>
                </a:rPr>
                <a:t>Allergie</a:t>
              </a:r>
              <a:endParaRPr lang="nl-NL" dirty="0"/>
            </a:p>
          </p:txBody>
        </p:sp>
      </p:grpSp>
      <p:grpSp>
        <p:nvGrpSpPr>
          <p:cNvPr id="8" name="Groep 44"/>
          <p:cNvGrpSpPr/>
          <p:nvPr/>
        </p:nvGrpSpPr>
        <p:grpSpPr>
          <a:xfrm>
            <a:off x="2915816" y="2492896"/>
            <a:ext cx="1872208" cy="1080120"/>
            <a:chOff x="4139952" y="1653952"/>
            <a:chExt cx="1872208" cy="1080120"/>
          </a:xfrm>
        </p:grpSpPr>
        <p:sp>
          <p:nvSpPr>
            <p:cNvPr id="46" name="Afgeronde rechthoek 45"/>
            <p:cNvSpPr/>
            <p:nvPr/>
          </p:nvSpPr>
          <p:spPr>
            <a:xfrm>
              <a:off x="4139952" y="1653952"/>
              <a:ext cx="1872208" cy="1080120"/>
            </a:xfrm>
            <a:prstGeom prst="roundRect">
              <a:avLst>
                <a:gd name="adj" fmla="val 377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rgbClr val="E3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Tekstvak 46"/>
            <p:cNvSpPr txBox="1"/>
            <p:nvPr/>
          </p:nvSpPr>
          <p:spPr>
            <a:xfrm>
              <a:off x="4139952" y="1932402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dirty="0" smtClean="0">
                  <a:solidFill>
                    <a:srgbClr val="C00000"/>
                  </a:solidFill>
                </a:rPr>
                <a:t>Uitdaging</a:t>
              </a:r>
              <a:endParaRPr lang="nl-NL" dirty="0"/>
            </a:p>
          </p:txBody>
        </p:sp>
      </p:grpSp>
      <p:sp>
        <p:nvSpPr>
          <p:cNvPr id="29" name="Ovaal 28"/>
          <p:cNvSpPr/>
          <p:nvPr/>
        </p:nvSpPr>
        <p:spPr bwMode="auto">
          <a:xfrm>
            <a:off x="1907704" y="1844824"/>
            <a:ext cx="1584176" cy="936104"/>
          </a:xfrm>
          <a:prstGeom prst="ellipse">
            <a:avLst/>
          </a:prstGeom>
          <a:solidFill>
            <a:srgbClr val="C00000">
              <a:alpha val="1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2" name="Plus 51"/>
          <p:cNvSpPr/>
          <p:nvPr/>
        </p:nvSpPr>
        <p:spPr bwMode="auto">
          <a:xfrm>
            <a:off x="4644008" y="3537012"/>
            <a:ext cx="432048" cy="482352"/>
          </a:xfrm>
          <a:prstGeom prst="mathPlus">
            <a:avLst/>
          </a:pr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4" name="Min 53"/>
          <p:cNvSpPr/>
          <p:nvPr/>
        </p:nvSpPr>
        <p:spPr bwMode="auto">
          <a:xfrm>
            <a:off x="6912260" y="3861048"/>
            <a:ext cx="432048" cy="576064"/>
          </a:xfrm>
          <a:prstGeom prst="mathMinus">
            <a:avLst/>
          </a:prstGeom>
          <a:solidFill>
            <a:schemeClr val="bg2">
              <a:alpha val="3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7" name="Afgeronde rechthoek 56"/>
          <p:cNvSpPr/>
          <p:nvPr/>
        </p:nvSpPr>
        <p:spPr>
          <a:xfrm>
            <a:off x="3923928" y="3356992"/>
            <a:ext cx="1872208" cy="1080120"/>
          </a:xfrm>
          <a:prstGeom prst="roundRect">
            <a:avLst>
              <a:gd name="adj" fmla="val 37700"/>
            </a:avLst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rgbClr val="E3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8" name="Tekstvak 57"/>
          <p:cNvSpPr txBox="1"/>
          <p:nvPr/>
        </p:nvSpPr>
        <p:spPr>
          <a:xfrm>
            <a:off x="4067944" y="3635442"/>
            <a:ext cx="165618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bg1"/>
                </a:solidFill>
              </a:rPr>
              <a:t>Kwaliteit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0" name="Afgeronde rechthoek 59"/>
          <p:cNvSpPr/>
          <p:nvPr/>
        </p:nvSpPr>
        <p:spPr>
          <a:xfrm>
            <a:off x="6192180" y="3356992"/>
            <a:ext cx="1872208" cy="1080120"/>
          </a:xfrm>
          <a:prstGeom prst="roundRect">
            <a:avLst>
              <a:gd name="adj" fmla="val 37700"/>
            </a:avLst>
          </a:prstGeom>
          <a:solidFill>
            <a:srgbClr val="C794DE"/>
          </a:solidFill>
          <a:ln w="3175">
            <a:solidFill>
              <a:srgbClr val="E3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61" name="Tekstvak 60"/>
          <p:cNvSpPr txBox="1"/>
          <p:nvPr/>
        </p:nvSpPr>
        <p:spPr>
          <a:xfrm>
            <a:off x="6264188" y="363544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>
                <a:solidFill>
                  <a:schemeClr val="bg1"/>
                </a:solidFill>
              </a:rPr>
              <a:t>Valkuil</a:t>
            </a:r>
            <a:endParaRPr lang="nl-NL" dirty="0">
              <a:solidFill>
                <a:schemeClr val="bg1"/>
              </a:solidFill>
            </a:endParaRPr>
          </a:p>
        </p:txBody>
      </p:sp>
      <p:grpSp>
        <p:nvGrpSpPr>
          <p:cNvPr id="9" name="Groep 72"/>
          <p:cNvGrpSpPr/>
          <p:nvPr/>
        </p:nvGrpSpPr>
        <p:grpSpPr>
          <a:xfrm>
            <a:off x="4860032" y="4149080"/>
            <a:ext cx="2160240" cy="936104"/>
            <a:chOff x="1835696" y="4509120"/>
            <a:chExt cx="2160240" cy="936104"/>
          </a:xfrm>
        </p:grpSpPr>
        <p:sp>
          <p:nvSpPr>
            <p:cNvPr id="71" name="Ovaal 70"/>
            <p:cNvSpPr/>
            <p:nvPr/>
          </p:nvSpPr>
          <p:spPr bwMode="auto">
            <a:xfrm>
              <a:off x="1835696" y="4509120"/>
              <a:ext cx="2160240" cy="93610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nl-NL" dirty="0" smtClean="0">
                <a:solidFill>
                  <a:schemeClr val="bg1"/>
                </a:solidFill>
              </a:endParaRPr>
            </a:p>
          </p:txBody>
        </p:sp>
        <p:sp>
          <p:nvSpPr>
            <p:cNvPr id="72" name="Tekstvak 71"/>
            <p:cNvSpPr txBox="1"/>
            <p:nvPr/>
          </p:nvSpPr>
          <p:spPr>
            <a:xfrm>
              <a:off x="2123728" y="4725144"/>
              <a:ext cx="16065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800" dirty="0" smtClean="0">
                  <a:solidFill>
                    <a:schemeClr val="bg1"/>
                  </a:solidFill>
                </a:rPr>
                <a:t>de ander</a:t>
              </a:r>
              <a:endParaRPr lang="nl-NL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1" grpId="0"/>
      <p:bldP spid="29" grpId="0" animBg="1"/>
      <p:bldP spid="52" grpId="0" animBg="1"/>
      <p:bldP spid="54" grpId="0" animBg="1"/>
      <p:bldP spid="57" grpId="0" animBg="1"/>
      <p:bldP spid="58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Dubbelkwadrant vanuit bewondering</a:t>
            </a:r>
            <a:endParaRPr lang="nl-NL" dirty="0"/>
          </a:p>
        </p:txBody>
      </p:sp>
      <p:sp>
        <p:nvSpPr>
          <p:cNvPr id="12" name="Tijdelijke aanduiding voor inhoud 1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jdelijke aanduiding voor inhoud 1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oep 15"/>
          <p:cNvGrpSpPr/>
          <p:nvPr/>
        </p:nvGrpSpPr>
        <p:grpSpPr>
          <a:xfrm>
            <a:off x="1572109" y="2576955"/>
            <a:ext cx="6429552" cy="3888432"/>
            <a:chOff x="683568" y="1052736"/>
            <a:chExt cx="7380820" cy="4824536"/>
          </a:xfrm>
        </p:grpSpPr>
        <p:grpSp>
          <p:nvGrpSpPr>
            <p:cNvPr id="3" name="Groep 61"/>
            <p:cNvGrpSpPr/>
            <p:nvPr/>
          </p:nvGrpSpPr>
          <p:grpSpPr>
            <a:xfrm>
              <a:off x="3995936" y="4797152"/>
              <a:ext cx="1872208" cy="1080120"/>
              <a:chOff x="4139952" y="1653952"/>
              <a:chExt cx="1872208" cy="108012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63" name="Afgeronde rechthoek 62"/>
              <p:cNvSpPr/>
              <p:nvPr/>
            </p:nvSpPr>
            <p:spPr>
              <a:xfrm>
                <a:off x="4139952" y="1653952"/>
                <a:ext cx="1872208" cy="1080120"/>
              </a:xfrm>
              <a:prstGeom prst="roundRect">
                <a:avLst>
                  <a:gd name="adj" fmla="val 37700"/>
                </a:avLst>
              </a:prstGeom>
              <a:grpFill/>
              <a:ln w="3175">
                <a:solidFill>
                  <a:srgbClr val="E3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kstvak 63"/>
              <p:cNvSpPr txBox="1"/>
              <p:nvPr/>
            </p:nvSpPr>
            <p:spPr>
              <a:xfrm>
                <a:off x="4211960" y="1932402"/>
                <a:ext cx="1728192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800" dirty="0" smtClean="0">
                    <a:solidFill>
                      <a:schemeClr val="bg1"/>
                    </a:solidFill>
                  </a:rPr>
                  <a:t>Allergie</a:t>
                </a:r>
                <a:endParaRPr lang="nl-NL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Groep 64"/>
            <p:cNvGrpSpPr/>
            <p:nvPr/>
          </p:nvGrpSpPr>
          <p:grpSpPr>
            <a:xfrm>
              <a:off x="6192180" y="4725144"/>
              <a:ext cx="1872208" cy="1080120"/>
              <a:chOff x="4139952" y="1653952"/>
              <a:chExt cx="1872208" cy="108012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66" name="Afgeronde rechthoek 65"/>
              <p:cNvSpPr/>
              <p:nvPr/>
            </p:nvSpPr>
            <p:spPr>
              <a:xfrm>
                <a:off x="4139952" y="1653952"/>
                <a:ext cx="1872208" cy="1080120"/>
              </a:xfrm>
              <a:prstGeom prst="roundRect">
                <a:avLst>
                  <a:gd name="adj" fmla="val 37700"/>
                </a:avLst>
              </a:prstGeom>
              <a:grpFill/>
              <a:ln w="3175">
                <a:solidFill>
                  <a:srgbClr val="E3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kstvak 66"/>
              <p:cNvSpPr txBox="1"/>
              <p:nvPr/>
            </p:nvSpPr>
            <p:spPr>
              <a:xfrm>
                <a:off x="4139952" y="1932402"/>
                <a:ext cx="1800200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800" dirty="0" smtClean="0">
                    <a:solidFill>
                      <a:schemeClr val="bg1"/>
                    </a:solidFill>
                  </a:rPr>
                  <a:t>Uitdaging</a:t>
                </a:r>
                <a:endParaRPr lang="nl-NL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Plus 16"/>
            <p:cNvSpPr/>
            <p:nvPr/>
          </p:nvSpPr>
          <p:spPr bwMode="auto">
            <a:xfrm>
              <a:off x="2915816" y="2492896"/>
              <a:ext cx="432048" cy="482352"/>
            </a:xfrm>
            <a:prstGeom prst="mathPlus">
              <a:avLst/>
            </a:prstGeom>
            <a:solidFill>
              <a:schemeClr val="bg2"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Plus 17"/>
            <p:cNvSpPr/>
            <p:nvPr/>
          </p:nvSpPr>
          <p:spPr bwMode="auto">
            <a:xfrm>
              <a:off x="1331640" y="1232756"/>
              <a:ext cx="432048" cy="482352"/>
            </a:xfrm>
            <a:prstGeom prst="mathPlus">
              <a:avLst/>
            </a:prstGeom>
            <a:solidFill>
              <a:schemeClr val="bg2"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Min 18"/>
            <p:cNvSpPr/>
            <p:nvPr/>
          </p:nvSpPr>
          <p:spPr bwMode="auto">
            <a:xfrm>
              <a:off x="2051720" y="2420888"/>
              <a:ext cx="432048" cy="576064"/>
            </a:xfrm>
            <a:prstGeom prst="mathMinus">
              <a:avLst/>
            </a:prstGeom>
            <a:solidFill>
              <a:schemeClr val="bg2">
                <a:alpha val="3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Min 19"/>
            <p:cNvSpPr/>
            <p:nvPr/>
          </p:nvSpPr>
          <p:spPr bwMode="auto">
            <a:xfrm>
              <a:off x="2987824" y="1556792"/>
              <a:ext cx="432048" cy="576064"/>
            </a:xfrm>
            <a:prstGeom prst="mathMinus">
              <a:avLst/>
            </a:prstGeom>
            <a:solidFill>
              <a:schemeClr val="bg2">
                <a:alpha val="3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2483768" y="1988840"/>
              <a:ext cx="484428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800" smtClean="0">
                  <a:solidFill>
                    <a:srgbClr val="C00000"/>
                  </a:solidFill>
                </a:rPr>
                <a:t>Ik</a:t>
              </a:r>
              <a:endParaRPr lang="nl-NL" sz="2800">
                <a:solidFill>
                  <a:srgbClr val="C00000"/>
                </a:solidFill>
              </a:endParaRPr>
            </a:p>
          </p:txBody>
        </p:sp>
        <p:grpSp>
          <p:nvGrpSpPr>
            <p:cNvPr id="5" name="Groep 37"/>
            <p:cNvGrpSpPr/>
            <p:nvPr/>
          </p:nvGrpSpPr>
          <p:grpSpPr>
            <a:xfrm>
              <a:off x="683568" y="1052736"/>
              <a:ext cx="1872208" cy="1080120"/>
              <a:chOff x="4139952" y="1653952"/>
              <a:chExt cx="1872208" cy="1080120"/>
            </a:xfrm>
          </p:grpSpPr>
          <p:sp>
            <p:nvSpPr>
              <p:cNvPr id="35" name="Afgeronde rechthoek 34"/>
              <p:cNvSpPr/>
              <p:nvPr/>
            </p:nvSpPr>
            <p:spPr>
              <a:xfrm>
                <a:off x="4139952" y="1653952"/>
                <a:ext cx="1872208" cy="1080120"/>
              </a:xfrm>
              <a:prstGeom prst="roundRect">
                <a:avLst>
                  <a:gd name="adj" fmla="val 377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rgbClr val="E3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" name="Tekstvak 36"/>
              <p:cNvSpPr txBox="1"/>
              <p:nvPr/>
            </p:nvSpPr>
            <p:spPr>
              <a:xfrm>
                <a:off x="4139952" y="1932402"/>
                <a:ext cx="18722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800" dirty="0" smtClean="0">
                    <a:solidFill>
                      <a:srgbClr val="C00000"/>
                    </a:solidFill>
                  </a:rPr>
                  <a:t>Kwaliteit</a:t>
                </a:r>
                <a:endParaRPr lang="nl-NL" dirty="0"/>
              </a:p>
            </p:txBody>
          </p:sp>
        </p:grpSp>
        <p:grpSp>
          <p:nvGrpSpPr>
            <p:cNvPr id="6" name="Groep 38"/>
            <p:cNvGrpSpPr/>
            <p:nvPr/>
          </p:nvGrpSpPr>
          <p:grpSpPr>
            <a:xfrm>
              <a:off x="2915816" y="1052736"/>
              <a:ext cx="1872208" cy="1080120"/>
              <a:chOff x="4139952" y="1653952"/>
              <a:chExt cx="1872208" cy="1080120"/>
            </a:xfrm>
          </p:grpSpPr>
          <p:sp>
            <p:nvSpPr>
              <p:cNvPr id="40" name="Afgeronde rechthoek 39"/>
              <p:cNvSpPr/>
              <p:nvPr/>
            </p:nvSpPr>
            <p:spPr>
              <a:xfrm>
                <a:off x="4139952" y="1653952"/>
                <a:ext cx="1872208" cy="1080120"/>
              </a:xfrm>
              <a:prstGeom prst="roundRect">
                <a:avLst>
                  <a:gd name="adj" fmla="val 377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rgbClr val="E3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" name="Tekstvak 40"/>
              <p:cNvSpPr txBox="1"/>
              <p:nvPr/>
            </p:nvSpPr>
            <p:spPr>
              <a:xfrm>
                <a:off x="4139952" y="1932402"/>
                <a:ext cx="18722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800" dirty="0" smtClean="0">
                    <a:solidFill>
                      <a:srgbClr val="C00000"/>
                    </a:solidFill>
                  </a:rPr>
                  <a:t>Valkuil</a:t>
                </a:r>
                <a:endParaRPr lang="nl-NL" dirty="0"/>
              </a:p>
            </p:txBody>
          </p:sp>
        </p:grpSp>
        <p:grpSp>
          <p:nvGrpSpPr>
            <p:cNvPr id="7" name="Groep 41"/>
            <p:cNvGrpSpPr/>
            <p:nvPr/>
          </p:nvGrpSpPr>
          <p:grpSpPr>
            <a:xfrm>
              <a:off x="683568" y="2492896"/>
              <a:ext cx="1872208" cy="1080120"/>
              <a:chOff x="4139952" y="1653952"/>
              <a:chExt cx="1872208" cy="1080120"/>
            </a:xfrm>
          </p:grpSpPr>
          <p:sp>
            <p:nvSpPr>
              <p:cNvPr id="43" name="Afgeronde rechthoek 42"/>
              <p:cNvSpPr/>
              <p:nvPr/>
            </p:nvSpPr>
            <p:spPr>
              <a:xfrm>
                <a:off x="4139952" y="1653952"/>
                <a:ext cx="1872208" cy="1080120"/>
              </a:xfrm>
              <a:prstGeom prst="roundRect">
                <a:avLst>
                  <a:gd name="adj" fmla="val 377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rgbClr val="E3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4" name="Tekstvak 43"/>
              <p:cNvSpPr txBox="1"/>
              <p:nvPr/>
            </p:nvSpPr>
            <p:spPr>
              <a:xfrm>
                <a:off x="4139952" y="1932402"/>
                <a:ext cx="18722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800" dirty="0" smtClean="0">
                    <a:solidFill>
                      <a:srgbClr val="C00000"/>
                    </a:solidFill>
                  </a:rPr>
                  <a:t>Allergie</a:t>
                </a:r>
                <a:endParaRPr lang="nl-NL" dirty="0"/>
              </a:p>
            </p:txBody>
          </p:sp>
        </p:grpSp>
        <p:grpSp>
          <p:nvGrpSpPr>
            <p:cNvPr id="8" name="Groep 44"/>
            <p:cNvGrpSpPr/>
            <p:nvPr/>
          </p:nvGrpSpPr>
          <p:grpSpPr>
            <a:xfrm>
              <a:off x="2915816" y="2492896"/>
              <a:ext cx="1872208" cy="1080120"/>
              <a:chOff x="4139952" y="1653952"/>
              <a:chExt cx="1872208" cy="1080120"/>
            </a:xfrm>
          </p:grpSpPr>
          <p:sp>
            <p:nvSpPr>
              <p:cNvPr id="46" name="Afgeronde rechthoek 45"/>
              <p:cNvSpPr/>
              <p:nvPr/>
            </p:nvSpPr>
            <p:spPr>
              <a:xfrm>
                <a:off x="4139952" y="1653952"/>
                <a:ext cx="1872208" cy="1080120"/>
              </a:xfrm>
              <a:prstGeom prst="roundRect">
                <a:avLst>
                  <a:gd name="adj" fmla="val 377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rgbClr val="E3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7" name="Tekstvak 46"/>
              <p:cNvSpPr txBox="1"/>
              <p:nvPr/>
            </p:nvSpPr>
            <p:spPr>
              <a:xfrm>
                <a:off x="4139952" y="1932402"/>
                <a:ext cx="18722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800" dirty="0" smtClean="0">
                    <a:solidFill>
                      <a:srgbClr val="C00000"/>
                    </a:solidFill>
                  </a:rPr>
                  <a:t>Uitdaging</a:t>
                </a:r>
                <a:endParaRPr lang="nl-NL" dirty="0"/>
              </a:p>
            </p:txBody>
          </p:sp>
        </p:grpSp>
        <p:sp>
          <p:nvSpPr>
            <p:cNvPr id="29" name="Ovaal 28"/>
            <p:cNvSpPr/>
            <p:nvPr/>
          </p:nvSpPr>
          <p:spPr bwMode="auto">
            <a:xfrm>
              <a:off x="1907704" y="1844824"/>
              <a:ext cx="1584176" cy="936104"/>
            </a:xfrm>
            <a:prstGeom prst="ellipse">
              <a:avLst/>
            </a:prstGeom>
            <a:solidFill>
              <a:srgbClr val="C00000">
                <a:alpha val="1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Plus 51"/>
            <p:cNvSpPr/>
            <p:nvPr/>
          </p:nvSpPr>
          <p:spPr bwMode="auto">
            <a:xfrm>
              <a:off x="4644008" y="3537012"/>
              <a:ext cx="432048" cy="482352"/>
            </a:xfrm>
            <a:prstGeom prst="mathPlus">
              <a:avLst/>
            </a:prstGeom>
            <a:solidFill>
              <a:schemeClr val="bg2"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Min 53"/>
            <p:cNvSpPr/>
            <p:nvPr/>
          </p:nvSpPr>
          <p:spPr bwMode="auto">
            <a:xfrm>
              <a:off x="6912260" y="3861048"/>
              <a:ext cx="432048" cy="576064"/>
            </a:xfrm>
            <a:prstGeom prst="mathMinus">
              <a:avLst/>
            </a:prstGeom>
            <a:solidFill>
              <a:schemeClr val="bg2">
                <a:alpha val="3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Afgeronde rechthoek 56"/>
            <p:cNvSpPr/>
            <p:nvPr/>
          </p:nvSpPr>
          <p:spPr>
            <a:xfrm>
              <a:off x="3923928" y="3356992"/>
              <a:ext cx="1872208" cy="1080120"/>
            </a:xfrm>
            <a:prstGeom prst="roundRect">
              <a:avLst>
                <a:gd name="adj" fmla="val 377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rgbClr val="E3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58" name="Tekstvak 57"/>
            <p:cNvSpPr txBox="1"/>
            <p:nvPr/>
          </p:nvSpPr>
          <p:spPr>
            <a:xfrm>
              <a:off x="4067944" y="3635442"/>
              <a:ext cx="1656184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dirty="0" smtClean="0">
                  <a:solidFill>
                    <a:schemeClr val="bg1"/>
                  </a:solidFill>
                </a:rPr>
                <a:t>Kwaliteit</a:t>
              </a:r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60" name="Afgeronde rechthoek 59"/>
            <p:cNvSpPr/>
            <p:nvPr/>
          </p:nvSpPr>
          <p:spPr>
            <a:xfrm>
              <a:off x="6192180" y="3356992"/>
              <a:ext cx="1872208" cy="1080120"/>
            </a:xfrm>
            <a:prstGeom prst="roundRect">
              <a:avLst>
                <a:gd name="adj" fmla="val 37700"/>
              </a:avLst>
            </a:prstGeom>
            <a:solidFill>
              <a:srgbClr val="C794DE"/>
            </a:solidFill>
            <a:ln w="3175">
              <a:solidFill>
                <a:srgbClr val="E3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61" name="Tekstvak 60"/>
            <p:cNvSpPr txBox="1"/>
            <p:nvPr/>
          </p:nvSpPr>
          <p:spPr>
            <a:xfrm>
              <a:off x="6264188" y="3635442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dirty="0" smtClean="0">
                  <a:solidFill>
                    <a:schemeClr val="bg1"/>
                  </a:solidFill>
                </a:rPr>
                <a:t>Valkuil</a:t>
              </a:r>
              <a:endParaRPr lang="nl-NL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ep 72"/>
            <p:cNvGrpSpPr/>
            <p:nvPr/>
          </p:nvGrpSpPr>
          <p:grpSpPr>
            <a:xfrm>
              <a:off x="4860032" y="4149080"/>
              <a:ext cx="2160240" cy="936104"/>
              <a:chOff x="1835696" y="4509120"/>
              <a:chExt cx="2160240" cy="936104"/>
            </a:xfrm>
          </p:grpSpPr>
          <p:sp>
            <p:nvSpPr>
              <p:cNvPr id="71" name="Ovaal 70"/>
              <p:cNvSpPr/>
              <p:nvPr/>
            </p:nvSpPr>
            <p:spPr bwMode="auto">
              <a:xfrm>
                <a:off x="1835696" y="4509120"/>
                <a:ext cx="2160240" cy="9361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R="0" indent="0" algn="ctr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nl-NL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kstvak 71"/>
              <p:cNvSpPr txBox="1"/>
              <p:nvPr/>
            </p:nvSpPr>
            <p:spPr>
              <a:xfrm>
                <a:off x="2123728" y="4725144"/>
                <a:ext cx="16065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800" dirty="0" smtClean="0">
                    <a:solidFill>
                      <a:schemeClr val="bg1"/>
                    </a:solidFill>
                  </a:rPr>
                  <a:t>de ander</a:t>
                </a:r>
                <a:endParaRPr lang="nl-NL" sz="28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860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Opdracht kernkwadranten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Werk in tweetallen voor ieder van jullie tenminste één kwadrant uit op papier.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Geef aan welke aanknopingspunten voor persoonlijke ontwikkeling dat geeft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Is er een link met motivatie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rgbClr val="C00000"/>
                </a:solidFill>
              </a:rPr>
              <a:t>Formuleer een SMART leerdoel </a:t>
            </a:r>
            <a:r>
              <a:rPr lang="nl-NL" dirty="0" smtClean="0"/>
              <a:t>op basis van jouw uitdaging</a:t>
            </a:r>
          </a:p>
          <a:p>
            <a:endParaRPr lang="nl-NL" dirty="0" smtClean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Kwalteiten</a:t>
            </a:r>
            <a:r>
              <a:rPr lang="en-US" dirty="0" smtClean="0"/>
              <a:t> van </a:t>
            </a:r>
            <a:r>
              <a:rPr lang="en-US" dirty="0" err="1" smtClean="0"/>
              <a:t>dit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145143" y="2384425"/>
            <a:ext cx="8724220" cy="3952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9"/>
            <p:extLst>
              <p:ext uri="{D42A27DB-BD31-4B8C-83A1-F6EECF244321}">
                <p14:modId xmlns:p14="http://schemas.microsoft.com/office/powerpoint/2010/main" val="3095416296"/>
              </p:ext>
            </p:extLst>
          </p:nvPr>
        </p:nvGraphicFramePr>
        <p:xfrm>
          <a:off x="144463" y="2384427"/>
          <a:ext cx="8589635" cy="5907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927"/>
                <a:gridCol w="1717927"/>
                <a:gridCol w="1717927"/>
                <a:gridCol w="1717927"/>
                <a:gridCol w="1717927"/>
              </a:tblGrid>
              <a:tr h="439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Kwaliteit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Valkuil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Uitdaging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Allergie</a:t>
                      </a:r>
                      <a:endParaRPr lang="en-US" dirty="0"/>
                    </a:p>
                  </a:txBody>
                  <a:tcPr/>
                </a:tc>
              </a:tr>
              <a:tr h="4392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Zelfsth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Isolatie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Communicatie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Afhankelijk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opstellen</a:t>
                      </a:r>
                      <a:endParaRPr lang="en-US" dirty="0"/>
                    </a:p>
                  </a:txBody>
                  <a:tcPr/>
                </a:tc>
              </a:tr>
              <a:tr h="439208"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Analytisch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Onggronde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beslissingen</a:t>
                      </a:r>
                      <a:endParaRPr lang="en-US" dirty="0"/>
                    </a:p>
                  </a:txBody>
                  <a:tcPr/>
                </a:tc>
              </a:tr>
              <a:tr h="439208">
                <a:tc>
                  <a:txBody>
                    <a:bodyPr/>
                    <a:lstStyle/>
                    <a:p>
                      <a:r>
                        <a:rPr lang="en-US" dirty="0" smtClean="0"/>
                        <a:t>Victor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Besluitv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Overruelen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domnantie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Luisteren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Besluteloosheid</a:t>
                      </a:r>
                      <a:endParaRPr lang="en-US" dirty="0"/>
                    </a:p>
                  </a:txBody>
                  <a:tcPr/>
                </a:tc>
              </a:tr>
              <a:tr h="439208">
                <a:tc>
                  <a:txBody>
                    <a:bodyPr/>
                    <a:lstStyle/>
                    <a:p>
                      <a:r>
                        <a:rPr lang="en-US" dirty="0" smtClean="0"/>
                        <a:t>Wouter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Kritisch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Zeuren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Vooraf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uitzoeken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Stelligheid</a:t>
                      </a:r>
                      <a:endParaRPr lang="en-US" dirty="0"/>
                    </a:p>
                  </a:txBody>
                  <a:tcPr/>
                </a:tc>
              </a:tr>
              <a:tr h="439208">
                <a:tc>
                  <a:txBody>
                    <a:bodyPr/>
                    <a:lstStyle/>
                    <a:p>
                      <a:r>
                        <a:rPr lang="en-US" dirty="0" smtClean="0"/>
                        <a:t>Luke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Rustig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Terugtrekken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Meer </a:t>
                      </a:r>
                      <a:r>
                        <a:rPr lang="en-US" dirty="0" err="1" smtClean="0"/>
                        <a:t>betrokken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aanwezig</a:t>
                      </a:r>
                      <a:endParaRPr lang="en-US" dirty="0"/>
                    </a:p>
                  </a:txBody>
                  <a:tcPr/>
                </a:tc>
              </a:tr>
              <a:tr h="439208">
                <a:tc>
                  <a:txBody>
                    <a:bodyPr/>
                    <a:lstStyle/>
                    <a:p>
                      <a:r>
                        <a:rPr lang="en-US" dirty="0" smtClean="0"/>
                        <a:t>Rowan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Zelfst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Islolatie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Communicatie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Ahankelijk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opstellen</a:t>
                      </a:r>
                      <a:endParaRPr lang="en-US" dirty="0"/>
                    </a:p>
                  </a:txBody>
                  <a:tcPr/>
                </a:tc>
              </a:tr>
              <a:tr h="439208">
                <a:tc>
                  <a:txBody>
                    <a:bodyPr/>
                    <a:lstStyle/>
                    <a:p>
                      <a:r>
                        <a:rPr lang="en-US" dirty="0" smtClean="0"/>
                        <a:t>Arthur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Snelle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Overheersend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Terughoudend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argumenten</a:t>
                      </a:r>
                      <a:r>
                        <a:rPr lang="en-US" dirty="0" smtClean="0"/>
                        <a:t> “neem et maar van </a:t>
                      </a:r>
                      <a:r>
                        <a:rPr lang="en-US" dirty="0" err="1" smtClean="0"/>
                        <a:t>mij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aan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4392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Ayke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Verliezen</a:t>
                      </a:r>
                      <a:r>
                        <a:rPr lang="en-US" dirty="0" smtClean="0"/>
                        <a:t> in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Prio’s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stellen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Half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werk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leveren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87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Kernkwaliteiten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Elkaars kwaliteiten kennen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Waarom is </a:t>
            </a:r>
            <a:r>
              <a:rPr lang="nl-NL" dirty="0"/>
              <a:t>het handig van elkaars </a:t>
            </a:r>
            <a:r>
              <a:rPr lang="nl-NL" dirty="0" smtClean="0"/>
              <a:t>kwaliteiten op </a:t>
            </a:r>
            <a:r>
              <a:rPr lang="nl-NL" dirty="0"/>
              <a:t>de hoogte te zijn?</a:t>
            </a:r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Waarom is delen van je werkwijze en elkaar feedback geven belangrijk?</a:t>
            </a:r>
          </a:p>
          <a:p>
            <a:endParaRPr lang="nl-NL" dirty="0" smtClean="0"/>
          </a:p>
          <a:p>
            <a:r>
              <a:rPr lang="nl-NL" dirty="0" err="1" smtClean="0"/>
              <a:t>Joharivenster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5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Elkaars kwaliteiten kennen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Waarom is </a:t>
            </a:r>
            <a:r>
              <a:rPr lang="nl-NL" dirty="0"/>
              <a:t>het handig van elkaars </a:t>
            </a:r>
            <a:r>
              <a:rPr lang="nl-NL" dirty="0" smtClean="0"/>
              <a:t>kwaliteiten op </a:t>
            </a:r>
            <a:r>
              <a:rPr lang="nl-NL" dirty="0"/>
              <a:t>de hoogte te zijn?</a:t>
            </a:r>
          </a:p>
          <a:p>
            <a:endParaRPr lang="nl-NL" dirty="0" smtClean="0"/>
          </a:p>
          <a:p>
            <a:endParaRPr lang="nl-NL" dirty="0"/>
          </a:p>
          <a:p>
            <a:r>
              <a:rPr lang="nl-NL" dirty="0"/>
              <a:t>Voor een goede samenwerking is het nodig jezelf goed te kennen.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Wat kan er van je worden verwacht?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Welke impuls kan jij aan de groep geven?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Waar liggen je valkuilen?</a:t>
            </a:r>
          </a:p>
          <a:p>
            <a:endParaRPr lang="nl-NL" dirty="0" smtClean="0"/>
          </a:p>
          <a:p>
            <a:r>
              <a:rPr lang="nl-NL" dirty="0" smtClean="0"/>
              <a:t>Daarnaast: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H</a:t>
            </a:r>
            <a:r>
              <a:rPr lang="nl-NL" dirty="0" smtClean="0"/>
              <a:t>oe goed ken je elkaar 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Hoe gaan we samenwerken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Hoe kunne  we elkaars sterke punten ‘</a:t>
            </a:r>
            <a:r>
              <a:rPr lang="nl-NL" dirty="0" err="1" smtClean="0"/>
              <a:t>uitnutten</a:t>
            </a:r>
            <a:r>
              <a:rPr lang="nl-NL" dirty="0" smtClean="0"/>
              <a:t>’ en uitdagingen stimuleren ? 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Groepsdynamiek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2766703" y="2384425"/>
            <a:ext cx="6219642" cy="3952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Begint bij </a:t>
            </a:r>
            <a:r>
              <a:rPr lang="nl-NL" dirty="0" smtClean="0">
                <a:solidFill>
                  <a:srgbClr val="C00000"/>
                </a:solidFill>
              </a:rPr>
              <a:t>zelfkennis</a:t>
            </a:r>
            <a:r>
              <a:rPr lang="nl-NL" dirty="0" smtClean="0"/>
              <a:t> </a:t>
            </a:r>
            <a:r>
              <a:rPr lang="nl-NL" dirty="0" smtClean="0">
                <a:sym typeface="Wingdings" panose="05000000000000000000" pitchFamily="2" charset="2"/>
              </a:rPr>
              <a:t></a:t>
            </a:r>
            <a:r>
              <a:rPr lang="nl-NL" dirty="0" smtClean="0"/>
              <a:t> wat zijn je </a:t>
            </a:r>
            <a:r>
              <a:rPr lang="nl-NL" dirty="0" smtClean="0">
                <a:solidFill>
                  <a:srgbClr val="C00000"/>
                </a:solidFill>
              </a:rPr>
              <a:t>kwaliteiten </a:t>
            </a:r>
            <a:r>
              <a:rPr lang="nl-NL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Vanuit </a:t>
            </a:r>
            <a:r>
              <a:rPr lang="nl-NL" dirty="0" smtClean="0">
                <a:solidFill>
                  <a:srgbClr val="C00000"/>
                </a:solidFill>
              </a:rPr>
              <a:t>kijken naar jezelf / kijken naar de ander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C00000"/>
                </a:solidFill>
              </a:rPr>
              <a:t>F</a:t>
            </a:r>
            <a:r>
              <a:rPr lang="nl-NL" dirty="0" smtClean="0">
                <a:solidFill>
                  <a:srgbClr val="C00000"/>
                </a:solidFill>
              </a:rPr>
              <a:t>eedback geven </a:t>
            </a:r>
            <a:r>
              <a:rPr lang="nl-NL" dirty="0" smtClean="0"/>
              <a:t>voor betere samenwerking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Elkaar </a:t>
            </a:r>
            <a:r>
              <a:rPr lang="nl-NL" dirty="0" smtClean="0">
                <a:solidFill>
                  <a:srgbClr val="C00000"/>
                </a:solidFill>
              </a:rPr>
              <a:t>versterken</a:t>
            </a:r>
            <a:r>
              <a:rPr lang="nl-NL" dirty="0" smtClean="0"/>
              <a:t> (kwal.) en </a:t>
            </a:r>
            <a:r>
              <a:rPr lang="nl-NL" dirty="0" smtClean="0">
                <a:solidFill>
                  <a:srgbClr val="C00000"/>
                </a:solidFill>
              </a:rPr>
              <a:t>helpen</a:t>
            </a:r>
            <a:r>
              <a:rPr lang="nl-NL" dirty="0" smtClean="0"/>
              <a:t> (</a:t>
            </a:r>
            <a:r>
              <a:rPr lang="nl-NL" dirty="0" err="1" smtClean="0"/>
              <a:t>uitd</a:t>
            </a:r>
            <a:r>
              <a:rPr lang="nl-NL" dirty="0" smtClean="0"/>
              <a:t>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Reageren op elkaar: </a:t>
            </a:r>
            <a:r>
              <a:rPr lang="nl-NL" dirty="0" smtClean="0">
                <a:solidFill>
                  <a:srgbClr val="C00000"/>
                </a:solidFill>
              </a:rPr>
              <a:t>assertiviteit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3" y="4594225"/>
            <a:ext cx="2628900" cy="17430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821" y="4175442"/>
            <a:ext cx="3263451" cy="228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 </a:t>
            </a:r>
            <a:endParaRPr lang="en-GB" dirty="0" smtClean="0"/>
          </a:p>
        </p:txBody>
      </p:sp>
      <p:graphicFrame>
        <p:nvGraphicFramePr>
          <p:cNvPr id="10263" name="Group 23"/>
          <p:cNvGraphicFramePr>
            <a:graphicFrameLocks noGrp="1"/>
          </p:cNvGraphicFramePr>
          <p:nvPr>
            <p:ph idx="13"/>
          </p:nvPr>
        </p:nvGraphicFramePr>
        <p:xfrm>
          <a:off x="2767013" y="2384425"/>
          <a:ext cx="4059152" cy="4114800"/>
        </p:xfrm>
        <a:graphic>
          <a:graphicData uri="http://schemas.openxmlformats.org/drawingml/2006/table">
            <a:tbl>
              <a:tblPr/>
              <a:tblGrid>
                <a:gridCol w="2058764"/>
                <a:gridCol w="2000388"/>
              </a:tblGrid>
              <a:tr h="205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Vrije ruimte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marL="74723" marR="74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Blinde vlek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marL="74723" marR="74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Verborgen gebied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marL="74723" marR="74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Onbekende zelf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marL="74723" marR="74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3535966" y="274209"/>
            <a:ext cx="38608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 b="1" dirty="0"/>
              <a:t>Het </a:t>
            </a:r>
            <a:r>
              <a:rPr lang="nl-NL" sz="3200" b="1" dirty="0" err="1"/>
              <a:t>Johari</a:t>
            </a:r>
            <a:r>
              <a:rPr lang="nl-NL" sz="3200" b="1" dirty="0"/>
              <a:t> venster</a:t>
            </a:r>
          </a:p>
        </p:txBody>
      </p:sp>
      <p:sp>
        <p:nvSpPr>
          <p:cNvPr id="37903" name="Text Box 24"/>
          <p:cNvSpPr txBox="1">
            <a:spLocks noChangeArrowheads="1"/>
          </p:cNvSpPr>
          <p:nvPr/>
        </p:nvSpPr>
        <p:spPr bwMode="auto">
          <a:xfrm>
            <a:off x="611188" y="4365625"/>
            <a:ext cx="1439862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1800">
                <a:solidFill>
                  <a:srgbClr val="003366"/>
                </a:solidFill>
              </a:rPr>
              <a:t>Onbekend aan anderen</a:t>
            </a:r>
            <a:endParaRPr lang="en-US" sz="1800">
              <a:solidFill>
                <a:srgbClr val="003366"/>
              </a:solidFill>
            </a:endParaRPr>
          </a:p>
        </p:txBody>
      </p:sp>
      <p:sp>
        <p:nvSpPr>
          <p:cNvPr id="37904" name="Text Box 25"/>
          <p:cNvSpPr txBox="1">
            <a:spLocks noChangeArrowheads="1"/>
          </p:cNvSpPr>
          <p:nvPr/>
        </p:nvSpPr>
        <p:spPr bwMode="auto">
          <a:xfrm>
            <a:off x="900113" y="2449513"/>
            <a:ext cx="1150937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1800">
                <a:solidFill>
                  <a:srgbClr val="003366"/>
                </a:solidFill>
              </a:rPr>
              <a:t>Bekend aan anderen</a:t>
            </a:r>
            <a:endParaRPr lang="en-US" sz="1800">
              <a:solidFill>
                <a:srgbClr val="003366"/>
              </a:solidFill>
            </a:endParaRPr>
          </a:p>
        </p:txBody>
      </p:sp>
      <p:sp>
        <p:nvSpPr>
          <p:cNvPr id="37905" name="Text Box 27"/>
          <p:cNvSpPr txBox="1">
            <a:spLocks noChangeArrowheads="1"/>
          </p:cNvSpPr>
          <p:nvPr/>
        </p:nvSpPr>
        <p:spPr bwMode="auto">
          <a:xfrm>
            <a:off x="2843213" y="1268413"/>
            <a:ext cx="1296987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1800">
                <a:solidFill>
                  <a:srgbClr val="003366"/>
                </a:solidFill>
              </a:rPr>
              <a:t>Bekend aan jezelf</a:t>
            </a:r>
            <a:endParaRPr lang="en-US" sz="1800">
              <a:solidFill>
                <a:srgbClr val="003366"/>
              </a:solidFill>
            </a:endParaRPr>
          </a:p>
        </p:txBody>
      </p:sp>
      <p:sp>
        <p:nvSpPr>
          <p:cNvPr id="37906" name="Text Box 28"/>
          <p:cNvSpPr txBox="1">
            <a:spLocks noChangeArrowheads="1"/>
          </p:cNvSpPr>
          <p:nvPr/>
        </p:nvSpPr>
        <p:spPr bwMode="auto">
          <a:xfrm>
            <a:off x="5292725" y="1268413"/>
            <a:ext cx="13684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1800" dirty="0">
                <a:solidFill>
                  <a:srgbClr val="003366"/>
                </a:solidFill>
              </a:rPr>
              <a:t>Onbekend aan jezelf</a:t>
            </a:r>
            <a:endParaRPr lang="en-US" sz="1800" dirty="0">
              <a:solidFill>
                <a:srgbClr val="003366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1691680" y="6538603"/>
            <a:ext cx="56166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B1A58"/>
                </a:solidFill>
              </a:rPr>
              <a:t>Bron</a:t>
            </a:r>
            <a:r>
              <a:rPr lang="en-US" sz="1200" dirty="0" smtClean="0">
                <a:solidFill>
                  <a:srgbClr val="0B1A58"/>
                </a:solidFill>
              </a:rPr>
              <a:t>: </a:t>
            </a:r>
            <a:r>
              <a:rPr lang="en-US" sz="1200" dirty="0" err="1" smtClean="0">
                <a:solidFill>
                  <a:srgbClr val="0B1A58"/>
                </a:solidFill>
              </a:rPr>
              <a:t>Johari</a:t>
            </a:r>
            <a:r>
              <a:rPr lang="en-US" sz="1200" dirty="0" smtClean="0">
                <a:solidFill>
                  <a:srgbClr val="0B1A58"/>
                </a:solidFill>
              </a:rPr>
              <a:t> Window, </a:t>
            </a:r>
            <a:r>
              <a:rPr lang="nl-NL" sz="1200" dirty="0" smtClean="0">
                <a:solidFill>
                  <a:srgbClr val="0B1A58"/>
                </a:solidFill>
              </a:rPr>
              <a:t>Joseph </a:t>
            </a:r>
            <a:r>
              <a:rPr lang="nl-NL" sz="1200" dirty="0" err="1" smtClean="0">
                <a:solidFill>
                  <a:srgbClr val="0B1A58"/>
                </a:solidFill>
              </a:rPr>
              <a:t>Luft</a:t>
            </a:r>
            <a:r>
              <a:rPr lang="nl-NL" sz="1200" dirty="0" smtClean="0">
                <a:solidFill>
                  <a:srgbClr val="0B1A58"/>
                </a:solidFill>
              </a:rPr>
              <a:t> en Harry </a:t>
            </a:r>
            <a:r>
              <a:rPr lang="nl-NL" sz="1200" dirty="0" err="1" smtClean="0">
                <a:solidFill>
                  <a:srgbClr val="0B1A58"/>
                </a:solidFill>
              </a:rPr>
              <a:t>Ingham</a:t>
            </a:r>
            <a:r>
              <a:rPr lang="nl-NL" sz="1200" dirty="0" smtClean="0">
                <a:solidFill>
                  <a:srgbClr val="0B1A58"/>
                </a:solidFill>
              </a:rPr>
              <a:t>, 1955, Los Angeles. </a:t>
            </a:r>
            <a:endParaRPr lang="en-US" sz="1200" dirty="0">
              <a:solidFill>
                <a:srgbClr val="0B1A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310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 </a:t>
            </a:r>
            <a:endParaRPr lang="en-GB" smtClean="0"/>
          </a:p>
        </p:txBody>
      </p:sp>
      <p:graphicFrame>
        <p:nvGraphicFramePr>
          <p:cNvPr id="15456" name="Group 96"/>
          <p:cNvGraphicFramePr>
            <a:graphicFrameLocks noGrp="1"/>
          </p:cNvGraphicFramePr>
          <p:nvPr>
            <p:ph idx="13"/>
          </p:nvPr>
        </p:nvGraphicFramePr>
        <p:xfrm>
          <a:off x="2767013" y="2384425"/>
          <a:ext cx="4059152" cy="4084638"/>
        </p:xfrm>
        <a:graphic>
          <a:graphicData uri="http://schemas.openxmlformats.org/drawingml/2006/table">
            <a:tbl>
              <a:tblPr/>
              <a:tblGrid>
                <a:gridCol w="2058764"/>
                <a:gridCol w="707012"/>
                <a:gridCol w="1293376"/>
              </a:tblGrid>
              <a:tr h="2070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Vrije ruimte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4723" marR="74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4723" marR="74723" horzOverflow="overflow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Blinde vlek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marL="74723" marR="74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4723" marR="74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4723" marR="74723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Onbekende zelf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marL="74723" marR="74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2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Verborgen gebied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marL="74723" marR="74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4723" marR="74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>
          <a:xfrm>
            <a:off x="2312833" y="905670"/>
            <a:ext cx="610265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37" name="Text Box 15"/>
          <p:cNvSpPr txBox="1">
            <a:spLocks noChangeArrowheads="1"/>
          </p:cNvSpPr>
          <p:nvPr/>
        </p:nvSpPr>
        <p:spPr bwMode="auto">
          <a:xfrm>
            <a:off x="611188" y="4365625"/>
            <a:ext cx="1439862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1800">
                <a:solidFill>
                  <a:srgbClr val="003366"/>
                </a:solidFill>
              </a:rPr>
              <a:t>Onbekend aan anderen</a:t>
            </a:r>
            <a:endParaRPr lang="en-US" sz="1800">
              <a:solidFill>
                <a:srgbClr val="003366"/>
              </a:solidFill>
            </a:endParaRPr>
          </a:p>
        </p:txBody>
      </p:sp>
      <p:sp>
        <p:nvSpPr>
          <p:cNvPr id="38938" name="Text Box 16"/>
          <p:cNvSpPr txBox="1">
            <a:spLocks noChangeArrowheads="1"/>
          </p:cNvSpPr>
          <p:nvPr/>
        </p:nvSpPr>
        <p:spPr bwMode="auto">
          <a:xfrm>
            <a:off x="900113" y="2449513"/>
            <a:ext cx="1150937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1800">
                <a:solidFill>
                  <a:srgbClr val="003366"/>
                </a:solidFill>
              </a:rPr>
              <a:t>Bekend aan anderen</a:t>
            </a:r>
            <a:endParaRPr lang="en-US" sz="1800">
              <a:solidFill>
                <a:srgbClr val="003366"/>
              </a:solidFill>
            </a:endParaRPr>
          </a:p>
        </p:txBody>
      </p:sp>
      <p:sp>
        <p:nvSpPr>
          <p:cNvPr id="38939" name="Text Box 17"/>
          <p:cNvSpPr txBox="1">
            <a:spLocks noChangeArrowheads="1"/>
          </p:cNvSpPr>
          <p:nvPr/>
        </p:nvSpPr>
        <p:spPr bwMode="auto">
          <a:xfrm>
            <a:off x="2843213" y="1268413"/>
            <a:ext cx="1296987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1800">
                <a:solidFill>
                  <a:srgbClr val="003366"/>
                </a:solidFill>
              </a:rPr>
              <a:t>Bekend aan jezelf</a:t>
            </a:r>
            <a:endParaRPr lang="en-US" sz="1800">
              <a:solidFill>
                <a:srgbClr val="003366"/>
              </a:solidFill>
            </a:endParaRPr>
          </a:p>
        </p:txBody>
      </p:sp>
      <p:sp>
        <p:nvSpPr>
          <p:cNvPr id="38940" name="Text Box 18"/>
          <p:cNvSpPr txBox="1">
            <a:spLocks noChangeArrowheads="1"/>
          </p:cNvSpPr>
          <p:nvPr/>
        </p:nvSpPr>
        <p:spPr bwMode="auto">
          <a:xfrm>
            <a:off x="5292725" y="1268413"/>
            <a:ext cx="13684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1800">
                <a:solidFill>
                  <a:srgbClr val="003366"/>
                </a:solidFill>
              </a:rPr>
              <a:t>Onbekend aan jezelf</a:t>
            </a:r>
            <a:endParaRPr lang="en-US" sz="1800">
              <a:solidFill>
                <a:srgbClr val="003366"/>
              </a:solidFill>
            </a:endParaRPr>
          </a:p>
        </p:txBody>
      </p:sp>
      <p:sp>
        <p:nvSpPr>
          <p:cNvPr id="38941" name="Line 27"/>
          <p:cNvSpPr>
            <a:spLocks noChangeShapeType="1"/>
          </p:cNvSpPr>
          <p:nvPr/>
        </p:nvSpPr>
        <p:spPr bwMode="auto">
          <a:xfrm>
            <a:off x="5508625" y="3068638"/>
            <a:ext cx="43180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38942" name="Line 29"/>
          <p:cNvSpPr>
            <a:spLocks noChangeShapeType="1"/>
          </p:cNvSpPr>
          <p:nvPr/>
        </p:nvSpPr>
        <p:spPr bwMode="auto">
          <a:xfrm flipV="1">
            <a:off x="5508625" y="3429000"/>
            <a:ext cx="287338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38943" name="AutoShape 41"/>
          <p:cNvSpPr>
            <a:spLocks noChangeArrowheads="1"/>
          </p:cNvSpPr>
          <p:nvPr/>
        </p:nvSpPr>
        <p:spPr bwMode="auto">
          <a:xfrm>
            <a:off x="5508625" y="2924175"/>
            <a:ext cx="215900" cy="73025"/>
          </a:xfrm>
          <a:prstGeom prst="rightArrow">
            <a:avLst>
              <a:gd name="adj1" fmla="val 50000"/>
              <a:gd name="adj2" fmla="val 73913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38944" name="Line 97"/>
          <p:cNvSpPr>
            <a:spLocks noChangeShapeType="1"/>
          </p:cNvSpPr>
          <p:nvPr/>
        </p:nvSpPr>
        <p:spPr bwMode="auto">
          <a:xfrm>
            <a:off x="4859338" y="292417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</p:spPr>
        <p:txBody>
          <a:bodyPr anchor="b"/>
          <a:lstStyle/>
          <a:p>
            <a:endParaRPr lang="nl-NL"/>
          </a:p>
        </p:txBody>
      </p:sp>
      <p:sp>
        <p:nvSpPr>
          <p:cNvPr id="38945" name="Line 98"/>
          <p:cNvSpPr>
            <a:spLocks noChangeShapeType="1"/>
          </p:cNvSpPr>
          <p:nvPr/>
        </p:nvSpPr>
        <p:spPr bwMode="auto">
          <a:xfrm>
            <a:off x="4859338" y="4292600"/>
            <a:ext cx="504825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</p:spPr>
        <p:txBody>
          <a:bodyPr anchor="b"/>
          <a:lstStyle/>
          <a:p>
            <a:endParaRPr lang="nl-NL"/>
          </a:p>
        </p:txBody>
      </p:sp>
      <p:sp>
        <p:nvSpPr>
          <p:cNvPr id="38946" name="Line 99"/>
          <p:cNvSpPr>
            <a:spLocks noChangeShapeType="1"/>
          </p:cNvSpPr>
          <p:nvPr/>
        </p:nvSpPr>
        <p:spPr bwMode="auto">
          <a:xfrm>
            <a:off x="3276600" y="4221163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</p:spPr>
        <p:txBody>
          <a:bodyPr anchor="b"/>
          <a:lstStyle/>
          <a:p>
            <a:endParaRPr lang="nl-NL"/>
          </a:p>
        </p:txBody>
      </p:sp>
      <p:sp>
        <p:nvSpPr>
          <p:cNvPr id="38947" name="Text Box 100"/>
          <p:cNvSpPr txBox="1">
            <a:spLocks noChangeArrowheads="1"/>
          </p:cNvSpPr>
          <p:nvPr/>
        </p:nvSpPr>
        <p:spPr bwMode="auto">
          <a:xfrm>
            <a:off x="4716463" y="2636838"/>
            <a:ext cx="885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200">
                <a:solidFill>
                  <a:srgbClr val="C00000"/>
                </a:solidFill>
              </a:rPr>
              <a:t>Feedback</a:t>
            </a:r>
          </a:p>
        </p:txBody>
      </p:sp>
      <p:sp>
        <p:nvSpPr>
          <p:cNvPr id="38948" name="Text Box 101"/>
          <p:cNvSpPr txBox="1">
            <a:spLocks noChangeArrowheads="1"/>
          </p:cNvSpPr>
          <p:nvPr/>
        </p:nvSpPr>
        <p:spPr bwMode="auto">
          <a:xfrm>
            <a:off x="3276600" y="4221163"/>
            <a:ext cx="120808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nl-NL" sz="1200">
                <a:solidFill>
                  <a:srgbClr val="C00000"/>
                </a:solidFill>
              </a:rPr>
              <a:t>Open</a:t>
            </a:r>
            <a:br>
              <a:rPr lang="nl-NL" sz="1200">
                <a:solidFill>
                  <a:srgbClr val="C00000"/>
                </a:solidFill>
              </a:rPr>
            </a:br>
            <a:r>
              <a:rPr lang="nl-NL" sz="1200">
                <a:solidFill>
                  <a:srgbClr val="C00000"/>
                </a:solidFill>
              </a:rPr>
              <a:t>communicatie</a:t>
            </a:r>
          </a:p>
        </p:txBody>
      </p:sp>
      <p:sp>
        <p:nvSpPr>
          <p:cNvPr id="38949" name="Tekstvak 17"/>
          <p:cNvSpPr txBox="1">
            <a:spLocks noChangeArrowheads="1"/>
          </p:cNvSpPr>
          <p:nvPr/>
        </p:nvSpPr>
        <p:spPr bwMode="auto">
          <a:xfrm>
            <a:off x="2930526" y="2867025"/>
            <a:ext cx="1785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nl-NL" sz="1200" dirty="0">
                <a:solidFill>
                  <a:srgbClr val="C00000"/>
                </a:solidFill>
              </a:rPr>
              <a:t>Goede samenwerking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557341" y="-196972"/>
            <a:ext cx="7380312" cy="10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 b="1" dirty="0"/>
              <a:t>Het </a:t>
            </a:r>
            <a:r>
              <a:rPr lang="nl-NL" sz="3200" b="1" dirty="0" err="1"/>
              <a:t>Johari</a:t>
            </a:r>
            <a:r>
              <a:rPr lang="nl-NL" sz="3200" b="1" dirty="0"/>
              <a:t> venster</a:t>
            </a:r>
          </a:p>
        </p:txBody>
      </p:sp>
      <p:sp>
        <p:nvSpPr>
          <p:cNvPr id="19" name="Rechthoek 18"/>
          <p:cNvSpPr/>
          <p:nvPr/>
        </p:nvSpPr>
        <p:spPr>
          <a:xfrm>
            <a:off x="1979712" y="6510744"/>
            <a:ext cx="5148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B1A58"/>
                </a:solidFill>
              </a:rPr>
              <a:t>Bron</a:t>
            </a:r>
            <a:r>
              <a:rPr lang="en-US" sz="1200" dirty="0" smtClean="0">
                <a:solidFill>
                  <a:srgbClr val="0B1A58"/>
                </a:solidFill>
              </a:rPr>
              <a:t>: </a:t>
            </a:r>
            <a:r>
              <a:rPr lang="en-US" sz="1200" dirty="0" err="1" smtClean="0">
                <a:solidFill>
                  <a:srgbClr val="0B1A58"/>
                </a:solidFill>
              </a:rPr>
              <a:t>Johari</a:t>
            </a:r>
            <a:r>
              <a:rPr lang="en-US" sz="1200" dirty="0" smtClean="0">
                <a:solidFill>
                  <a:srgbClr val="0B1A58"/>
                </a:solidFill>
              </a:rPr>
              <a:t> Window, </a:t>
            </a:r>
            <a:r>
              <a:rPr lang="nl-NL" sz="1200" dirty="0" smtClean="0">
                <a:solidFill>
                  <a:srgbClr val="0B1A58"/>
                </a:solidFill>
              </a:rPr>
              <a:t>Joseph </a:t>
            </a:r>
            <a:r>
              <a:rPr lang="nl-NL" sz="1200" dirty="0" err="1" smtClean="0">
                <a:solidFill>
                  <a:srgbClr val="0B1A58"/>
                </a:solidFill>
              </a:rPr>
              <a:t>Luft</a:t>
            </a:r>
            <a:r>
              <a:rPr lang="nl-NL" sz="1200" dirty="0" smtClean="0">
                <a:solidFill>
                  <a:srgbClr val="0B1A58"/>
                </a:solidFill>
              </a:rPr>
              <a:t> en Harry </a:t>
            </a:r>
            <a:r>
              <a:rPr lang="nl-NL" sz="1200" dirty="0" err="1" smtClean="0">
                <a:solidFill>
                  <a:srgbClr val="0B1A58"/>
                </a:solidFill>
              </a:rPr>
              <a:t>Ingham</a:t>
            </a:r>
            <a:r>
              <a:rPr lang="nl-NL" sz="1200" dirty="0" smtClean="0">
                <a:solidFill>
                  <a:srgbClr val="0B1A58"/>
                </a:solidFill>
              </a:rPr>
              <a:t>, 1955, Los Angeles. </a:t>
            </a:r>
            <a:endParaRPr lang="en-US" sz="1200" dirty="0">
              <a:solidFill>
                <a:srgbClr val="0B1A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22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Kernkwadrant</a:t>
            </a:r>
          </a:p>
        </p:txBody>
      </p:sp>
      <p:sp>
        <p:nvSpPr>
          <p:cNvPr id="13" name="Tijdelijke aanduiding voor inhoud 1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5" name="Tijdelijke aanduiding voor inhoud 1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inhoud 2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5" name="Groep 24"/>
          <p:cNvGrpSpPr/>
          <p:nvPr/>
        </p:nvGrpSpPr>
        <p:grpSpPr>
          <a:xfrm>
            <a:off x="1308522" y="2264782"/>
            <a:ext cx="7560840" cy="4072518"/>
            <a:chOff x="971600" y="1484784"/>
            <a:chExt cx="7560840" cy="4072518"/>
          </a:xfrm>
        </p:grpSpPr>
        <p:sp>
          <p:nvSpPr>
            <p:cNvPr id="4" name="Tekstvak 3"/>
            <p:cNvSpPr txBox="1"/>
            <p:nvPr/>
          </p:nvSpPr>
          <p:spPr>
            <a:xfrm>
              <a:off x="1403648" y="1916832"/>
              <a:ext cx="1869423" cy="5847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nl-NL" sz="3200" b="1" dirty="0" smtClean="0">
                  <a:solidFill>
                    <a:srgbClr val="C00000"/>
                  </a:solidFill>
                </a:rPr>
                <a:t>Kwaliteit</a:t>
              </a:r>
              <a:endParaRPr lang="nl-NL" sz="3200" b="1" dirty="0">
                <a:solidFill>
                  <a:srgbClr val="C00000"/>
                </a:solidFill>
              </a:endParaRPr>
            </a:p>
          </p:txBody>
        </p:sp>
        <p:sp>
          <p:nvSpPr>
            <p:cNvPr id="5" name="Tekstvak 4"/>
            <p:cNvSpPr txBox="1"/>
            <p:nvPr/>
          </p:nvSpPr>
          <p:spPr>
            <a:xfrm>
              <a:off x="1494218" y="4437112"/>
              <a:ext cx="1688283" cy="5847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nl-NL" sz="3200" b="1" dirty="0" smtClean="0">
                  <a:solidFill>
                    <a:srgbClr val="C00000"/>
                  </a:solidFill>
                </a:rPr>
                <a:t>Allergie</a:t>
              </a:r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6199795" y="4437112"/>
              <a:ext cx="2073003" cy="5847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nl-NL" sz="3200" b="1" dirty="0" smtClean="0">
                  <a:solidFill>
                    <a:srgbClr val="C00000"/>
                  </a:solidFill>
                </a:rPr>
                <a:t>Uitdaging</a:t>
              </a:r>
            </a:p>
          </p:txBody>
        </p:sp>
        <p:sp>
          <p:nvSpPr>
            <p:cNvPr id="7" name="Tekstvak 6"/>
            <p:cNvSpPr txBox="1"/>
            <p:nvPr/>
          </p:nvSpPr>
          <p:spPr>
            <a:xfrm>
              <a:off x="6192180" y="1916832"/>
              <a:ext cx="2088232" cy="5847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nl-NL" sz="3200" b="1" dirty="0" smtClean="0">
                  <a:solidFill>
                    <a:srgbClr val="C00000"/>
                  </a:solidFill>
                </a:rPr>
                <a:t>Valkuil</a:t>
              </a:r>
            </a:p>
          </p:txBody>
        </p:sp>
        <p:sp>
          <p:nvSpPr>
            <p:cNvPr id="8" name="Tekstvak 7"/>
            <p:cNvSpPr txBox="1"/>
            <p:nvPr/>
          </p:nvSpPr>
          <p:spPr>
            <a:xfrm>
              <a:off x="3520646" y="1484784"/>
              <a:ext cx="2706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b="1" dirty="0" smtClean="0">
                  <a:solidFill>
                    <a:srgbClr val="0070C0"/>
                  </a:solidFill>
                </a:rPr>
                <a:t>teveel van het goede</a:t>
              </a:r>
              <a:endParaRPr lang="nl-NL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3419872" y="5157192"/>
              <a:ext cx="2706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000" b="1" dirty="0" smtClean="0">
                  <a:solidFill>
                    <a:srgbClr val="0070C0"/>
                  </a:solidFill>
                </a:rPr>
                <a:t>teveel van het goede</a:t>
              </a:r>
              <a:endParaRPr lang="nl-NL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kstvak 9"/>
            <p:cNvSpPr txBox="1"/>
            <p:nvPr/>
          </p:nvSpPr>
          <p:spPr>
            <a:xfrm>
              <a:off x="5940152" y="3140968"/>
              <a:ext cx="2592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000" b="1" dirty="0" smtClean="0">
                  <a:solidFill>
                    <a:srgbClr val="0070C0"/>
                  </a:solidFill>
                </a:rPr>
                <a:t>positief</a:t>
              </a:r>
              <a:r>
                <a:rPr lang="nl-NL" sz="2000" dirty="0" smtClean="0">
                  <a:solidFill>
                    <a:schemeClr val="bg2"/>
                  </a:solidFill>
                </a:rPr>
                <a:t> </a:t>
              </a:r>
              <a:r>
                <a:rPr lang="nl-NL" sz="2000" b="1" dirty="0" smtClean="0">
                  <a:solidFill>
                    <a:srgbClr val="0070C0"/>
                  </a:solidFill>
                </a:rPr>
                <a:t>tegenovergestelde</a:t>
              </a:r>
              <a:endParaRPr lang="nl-NL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Tekstvak 10"/>
            <p:cNvSpPr txBox="1"/>
            <p:nvPr/>
          </p:nvSpPr>
          <p:spPr>
            <a:xfrm>
              <a:off x="971600" y="3140968"/>
              <a:ext cx="2592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000" b="1" dirty="0" smtClean="0">
                  <a:solidFill>
                    <a:srgbClr val="0070C0"/>
                  </a:solidFill>
                </a:rPr>
                <a:t>positief</a:t>
              </a:r>
              <a:r>
                <a:rPr lang="nl-NL" sz="2000" dirty="0" smtClean="0">
                  <a:solidFill>
                    <a:schemeClr val="bg2"/>
                  </a:solidFill>
                </a:rPr>
                <a:t> </a:t>
              </a:r>
              <a:r>
                <a:rPr lang="nl-NL" sz="2000" b="1" dirty="0" smtClean="0">
                  <a:solidFill>
                    <a:srgbClr val="0070C0"/>
                  </a:solidFill>
                </a:rPr>
                <a:t>tegenovergestelde</a:t>
              </a:r>
              <a:endParaRPr lang="nl-NL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Pijl in vier richtingen 11"/>
            <p:cNvSpPr/>
            <p:nvPr/>
          </p:nvSpPr>
          <p:spPr bwMode="auto">
            <a:xfrm rot="18916546">
              <a:off x="3543327" y="2170293"/>
              <a:ext cx="2634376" cy="2662590"/>
            </a:xfrm>
            <a:prstGeom prst="quadArrow">
              <a:avLst>
                <a:gd name="adj1" fmla="val 4301"/>
                <a:gd name="adj2" fmla="val 11551"/>
                <a:gd name="adj3" fmla="val 21831"/>
              </a:avLst>
            </a:prstGeom>
            <a:solidFill>
              <a:srgbClr val="C00000">
                <a:alpha val="51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PIJL-RECHTS 15"/>
            <p:cNvSpPr/>
            <p:nvPr/>
          </p:nvSpPr>
          <p:spPr bwMode="auto">
            <a:xfrm rot="5400000">
              <a:off x="6372200" y="3212976"/>
              <a:ext cx="1728192" cy="484632"/>
            </a:xfrm>
            <a:prstGeom prst="rightArrow">
              <a:avLst>
                <a:gd name="adj1" fmla="val 18635"/>
                <a:gd name="adj2" fmla="val 50000"/>
              </a:avLst>
            </a:prstGeom>
            <a:solidFill>
              <a:srgbClr val="7030A0">
                <a:alpha val="3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PIJL-RECHTS 16"/>
            <p:cNvSpPr/>
            <p:nvPr/>
          </p:nvSpPr>
          <p:spPr bwMode="auto">
            <a:xfrm rot="16200000">
              <a:off x="1474263" y="3212976"/>
              <a:ext cx="1728192" cy="484632"/>
            </a:xfrm>
            <a:prstGeom prst="rightArrow">
              <a:avLst>
                <a:gd name="adj1" fmla="val 18635"/>
                <a:gd name="adj2" fmla="val 50000"/>
              </a:avLst>
            </a:prstGeom>
            <a:solidFill>
              <a:srgbClr val="7030A0">
                <a:alpha val="3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PIJL-RECHTS 17"/>
            <p:cNvSpPr/>
            <p:nvPr/>
          </p:nvSpPr>
          <p:spPr bwMode="auto">
            <a:xfrm rot="10800000">
              <a:off x="3851920" y="4509120"/>
              <a:ext cx="1944216" cy="484632"/>
            </a:xfrm>
            <a:prstGeom prst="rightArrow">
              <a:avLst>
                <a:gd name="adj1" fmla="val 18635"/>
                <a:gd name="adj2" fmla="val 50000"/>
              </a:avLst>
            </a:prstGeom>
            <a:solidFill>
              <a:srgbClr val="7030A0">
                <a:alpha val="3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PIJL-RECHTS 18"/>
            <p:cNvSpPr/>
            <p:nvPr/>
          </p:nvSpPr>
          <p:spPr bwMode="auto">
            <a:xfrm>
              <a:off x="4067944" y="1988840"/>
              <a:ext cx="1728192" cy="484632"/>
            </a:xfrm>
            <a:prstGeom prst="rightArrow">
              <a:avLst>
                <a:gd name="adj1" fmla="val 18635"/>
                <a:gd name="adj2" fmla="val 50000"/>
              </a:avLst>
            </a:prstGeom>
            <a:solidFill>
              <a:schemeClr val="accent5">
                <a:lumMod val="75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Plus 19"/>
            <p:cNvSpPr/>
            <p:nvPr/>
          </p:nvSpPr>
          <p:spPr bwMode="auto">
            <a:xfrm>
              <a:off x="7020272" y="4077072"/>
              <a:ext cx="432048" cy="482352"/>
            </a:xfrm>
            <a:prstGeom prst="mathPlus">
              <a:avLst/>
            </a:prstGeom>
            <a:solidFill>
              <a:schemeClr val="bg2"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Plus 20"/>
            <p:cNvSpPr/>
            <p:nvPr/>
          </p:nvSpPr>
          <p:spPr bwMode="auto">
            <a:xfrm>
              <a:off x="3491880" y="2420888"/>
              <a:ext cx="432048" cy="482352"/>
            </a:xfrm>
            <a:prstGeom prst="mathPlus">
              <a:avLst/>
            </a:prstGeom>
            <a:solidFill>
              <a:schemeClr val="bg2"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Min 21"/>
            <p:cNvSpPr/>
            <p:nvPr/>
          </p:nvSpPr>
          <p:spPr bwMode="auto">
            <a:xfrm>
              <a:off x="3347864" y="4077072"/>
              <a:ext cx="432048" cy="576064"/>
            </a:xfrm>
            <a:prstGeom prst="mathMinus">
              <a:avLst/>
            </a:prstGeom>
            <a:solidFill>
              <a:schemeClr val="bg2">
                <a:alpha val="3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Min 22"/>
            <p:cNvSpPr/>
            <p:nvPr/>
          </p:nvSpPr>
          <p:spPr bwMode="auto">
            <a:xfrm>
              <a:off x="7020272" y="2348880"/>
              <a:ext cx="432048" cy="576064"/>
            </a:xfrm>
            <a:prstGeom prst="mathMinus">
              <a:avLst/>
            </a:prstGeom>
            <a:solidFill>
              <a:schemeClr val="bg2">
                <a:alpha val="3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3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14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>
          <a:xfrm>
            <a:off x="2580675" y="147898"/>
            <a:ext cx="6265864" cy="650375"/>
          </a:xfrm>
        </p:spPr>
        <p:txBody>
          <a:bodyPr/>
          <a:lstStyle/>
          <a:p>
            <a:r>
              <a:rPr lang="nl-NL" dirty="0" smtClean="0">
                <a:solidFill>
                  <a:srgbClr val="C00000"/>
                </a:solidFill>
              </a:rPr>
              <a:t>Kernkwaliteiten in kwadrant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</p:txBody>
      </p:sp>
      <p:sp>
        <p:nvSpPr>
          <p:cNvPr id="13" name="Tijdelijke aanduiding voor inhoud 1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1403648" y="1916832"/>
            <a:ext cx="1869423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rgbClr val="C00000"/>
                </a:solidFill>
              </a:rPr>
              <a:t>Kwaliteit</a:t>
            </a:r>
            <a:endParaRPr lang="nl-NL" sz="3200" b="1" dirty="0">
              <a:solidFill>
                <a:srgbClr val="C00000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494218" y="4437112"/>
            <a:ext cx="1688283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rgbClr val="C00000"/>
                </a:solidFill>
              </a:rPr>
              <a:t>Allergie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6199795" y="4437112"/>
            <a:ext cx="2073003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rgbClr val="C00000"/>
                </a:solidFill>
              </a:rPr>
              <a:t>Uitdaging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6192180" y="1916832"/>
            <a:ext cx="208823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rgbClr val="C00000"/>
                </a:solidFill>
              </a:rPr>
              <a:t>Valkuil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3520646" y="1484784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 smtClean="0">
                <a:solidFill>
                  <a:srgbClr val="0070C0"/>
                </a:solidFill>
              </a:rPr>
              <a:t>teveel van het goede</a:t>
            </a:r>
            <a:endParaRPr lang="nl-NL" sz="2000" b="1" dirty="0">
              <a:solidFill>
                <a:srgbClr val="0070C0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419872" y="5157192"/>
            <a:ext cx="2706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smtClean="0">
                <a:solidFill>
                  <a:srgbClr val="0070C0"/>
                </a:solidFill>
              </a:rPr>
              <a:t>teveel van het goede</a:t>
            </a:r>
            <a:endParaRPr lang="nl-NL" sz="2000" b="1" dirty="0">
              <a:solidFill>
                <a:srgbClr val="0070C0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5940152" y="3140968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smtClean="0">
                <a:solidFill>
                  <a:srgbClr val="0070C0"/>
                </a:solidFill>
              </a:rPr>
              <a:t>positief</a:t>
            </a:r>
            <a:r>
              <a:rPr lang="nl-NL" sz="2000" dirty="0" smtClean="0">
                <a:solidFill>
                  <a:schemeClr val="bg2"/>
                </a:solidFill>
              </a:rPr>
              <a:t> </a:t>
            </a:r>
            <a:r>
              <a:rPr lang="nl-NL" sz="2000" b="1" dirty="0" smtClean="0">
                <a:solidFill>
                  <a:srgbClr val="0070C0"/>
                </a:solidFill>
              </a:rPr>
              <a:t>tegenovergestelde</a:t>
            </a:r>
            <a:endParaRPr lang="nl-NL" sz="2000" b="1" dirty="0">
              <a:solidFill>
                <a:srgbClr val="0070C0"/>
              </a:solidFill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971600" y="3140968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smtClean="0">
                <a:solidFill>
                  <a:srgbClr val="0070C0"/>
                </a:solidFill>
              </a:rPr>
              <a:t>positief</a:t>
            </a:r>
            <a:r>
              <a:rPr lang="nl-NL" sz="2000" dirty="0" smtClean="0">
                <a:solidFill>
                  <a:schemeClr val="bg2"/>
                </a:solidFill>
              </a:rPr>
              <a:t> </a:t>
            </a:r>
            <a:r>
              <a:rPr lang="nl-NL" sz="2000" b="1" dirty="0" smtClean="0">
                <a:solidFill>
                  <a:srgbClr val="0070C0"/>
                </a:solidFill>
              </a:rPr>
              <a:t>tegenovergestelde</a:t>
            </a:r>
            <a:endParaRPr lang="nl-NL" sz="2000" b="1" dirty="0">
              <a:solidFill>
                <a:srgbClr val="0070C0"/>
              </a:solidFill>
            </a:endParaRPr>
          </a:p>
        </p:txBody>
      </p:sp>
      <p:sp>
        <p:nvSpPr>
          <p:cNvPr id="12" name="Pijl in vier richtingen 11"/>
          <p:cNvSpPr/>
          <p:nvPr/>
        </p:nvSpPr>
        <p:spPr bwMode="auto">
          <a:xfrm rot="18916546">
            <a:off x="3543327" y="2170293"/>
            <a:ext cx="2634376" cy="2662590"/>
          </a:xfrm>
          <a:prstGeom prst="quadArrow">
            <a:avLst>
              <a:gd name="adj1" fmla="val 4301"/>
              <a:gd name="adj2" fmla="val 11551"/>
              <a:gd name="adj3" fmla="val 21831"/>
            </a:avLst>
          </a:prstGeom>
          <a:solidFill>
            <a:srgbClr val="C00000">
              <a:alpha val="5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6" name="PIJL-RECHTS 15"/>
          <p:cNvSpPr/>
          <p:nvPr/>
        </p:nvSpPr>
        <p:spPr bwMode="auto">
          <a:xfrm rot="5400000">
            <a:off x="6372200" y="3212976"/>
            <a:ext cx="1728192" cy="484632"/>
          </a:xfrm>
          <a:prstGeom prst="rightArrow">
            <a:avLst>
              <a:gd name="adj1" fmla="val 18635"/>
              <a:gd name="adj2" fmla="val 50000"/>
            </a:avLst>
          </a:prstGeom>
          <a:solidFill>
            <a:srgbClr val="7030A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PIJL-RECHTS 16"/>
          <p:cNvSpPr/>
          <p:nvPr/>
        </p:nvSpPr>
        <p:spPr bwMode="auto">
          <a:xfrm rot="16200000">
            <a:off x="1474263" y="3212976"/>
            <a:ext cx="1728192" cy="484632"/>
          </a:xfrm>
          <a:prstGeom prst="rightArrow">
            <a:avLst>
              <a:gd name="adj1" fmla="val 18635"/>
              <a:gd name="adj2" fmla="val 50000"/>
            </a:avLst>
          </a:prstGeom>
          <a:solidFill>
            <a:srgbClr val="7030A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8" name="PIJL-RECHTS 17"/>
          <p:cNvSpPr/>
          <p:nvPr/>
        </p:nvSpPr>
        <p:spPr bwMode="auto">
          <a:xfrm rot="10800000">
            <a:off x="3851920" y="4509120"/>
            <a:ext cx="1944216" cy="484632"/>
          </a:xfrm>
          <a:prstGeom prst="rightArrow">
            <a:avLst>
              <a:gd name="adj1" fmla="val 18635"/>
              <a:gd name="adj2" fmla="val 50000"/>
            </a:avLst>
          </a:prstGeom>
          <a:solidFill>
            <a:srgbClr val="7030A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PIJL-RECHTS 18"/>
          <p:cNvSpPr/>
          <p:nvPr/>
        </p:nvSpPr>
        <p:spPr bwMode="auto">
          <a:xfrm>
            <a:off x="4067944" y="1988840"/>
            <a:ext cx="1728192" cy="484632"/>
          </a:xfrm>
          <a:prstGeom prst="rightArrow">
            <a:avLst>
              <a:gd name="adj1" fmla="val 18635"/>
              <a:gd name="adj2" fmla="val 50000"/>
            </a:avLst>
          </a:prstGeom>
          <a:solidFill>
            <a:schemeClr val="accent5">
              <a:lumMod val="7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" name="Plus 19"/>
          <p:cNvSpPr/>
          <p:nvPr/>
        </p:nvSpPr>
        <p:spPr bwMode="auto">
          <a:xfrm>
            <a:off x="7020272" y="4077072"/>
            <a:ext cx="432048" cy="482352"/>
          </a:xfrm>
          <a:prstGeom prst="mathPlus">
            <a:avLst/>
          </a:pr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1" name="Plus 20"/>
          <p:cNvSpPr/>
          <p:nvPr/>
        </p:nvSpPr>
        <p:spPr bwMode="auto">
          <a:xfrm>
            <a:off x="3491880" y="2420888"/>
            <a:ext cx="432048" cy="482352"/>
          </a:xfrm>
          <a:prstGeom prst="mathPlus">
            <a:avLst/>
          </a:pr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2" name="Min 21"/>
          <p:cNvSpPr/>
          <p:nvPr/>
        </p:nvSpPr>
        <p:spPr bwMode="auto">
          <a:xfrm>
            <a:off x="3347864" y="4077072"/>
            <a:ext cx="432048" cy="576064"/>
          </a:xfrm>
          <a:prstGeom prst="mathMinus">
            <a:avLst/>
          </a:prstGeom>
          <a:solidFill>
            <a:schemeClr val="bg2">
              <a:alpha val="3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Min 22"/>
          <p:cNvSpPr/>
          <p:nvPr/>
        </p:nvSpPr>
        <p:spPr bwMode="auto">
          <a:xfrm>
            <a:off x="7020272" y="2348880"/>
            <a:ext cx="432048" cy="576064"/>
          </a:xfrm>
          <a:prstGeom prst="mathMinus">
            <a:avLst/>
          </a:prstGeom>
          <a:solidFill>
            <a:schemeClr val="bg2">
              <a:alpha val="3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1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Diavoorstelling (4:3)</PresentationFormat>
  <Paragraphs>215</Paragraphs>
  <Slides>16</Slides>
  <Notes>13</Notes>
  <HiddenSlides>4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2" baseType="lpstr">
      <vt:lpstr>Arial</vt:lpstr>
      <vt:lpstr>Calibri</vt:lpstr>
      <vt:lpstr>Helvetica Neue</vt:lpstr>
      <vt:lpstr>Helvetica Neue Light</vt:lpstr>
      <vt:lpstr>Wingdings</vt:lpstr>
      <vt:lpstr>Office Theme</vt:lpstr>
      <vt:lpstr>Effectief samenwerken Persoonlijke Kwaliteiten</vt:lpstr>
      <vt:lpstr>Kernkwaliteiten</vt:lpstr>
      <vt:lpstr>Elkaars kwaliteiten kennen</vt:lpstr>
      <vt:lpstr>Elkaars kwaliteiten kennen</vt:lpstr>
      <vt:lpstr>Groepsdynamiek</vt:lpstr>
      <vt:lpstr> </vt:lpstr>
      <vt:lpstr> </vt:lpstr>
      <vt:lpstr>Kernkwadrant</vt:lpstr>
      <vt:lpstr>Kernkwaliteiten in kwadrant</vt:lpstr>
      <vt:lpstr>Voorbeeld: daadkracht</vt:lpstr>
      <vt:lpstr>Dubbelkwadrant vanuit irritatie</vt:lpstr>
      <vt:lpstr>Dubbelkwadrant vanuit irritatie</vt:lpstr>
      <vt:lpstr>Dubbelkwadrant vanuit        bewondering</vt:lpstr>
      <vt:lpstr>Dubbelkwadrant vanuit bewondering</vt:lpstr>
      <vt:lpstr>Opdracht kernkwadranten</vt:lpstr>
      <vt:lpstr>Kwalteiten van dit 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Jacobs Tineke</cp:lastModifiedBy>
  <cp:revision>254</cp:revision>
  <cp:lastPrinted>2015-09-28T11:05:08Z</cp:lastPrinted>
  <dcterms:created xsi:type="dcterms:W3CDTF">2015-09-01T12:06:10Z</dcterms:created>
  <dcterms:modified xsi:type="dcterms:W3CDTF">2016-10-10T14:22:16Z</dcterms:modified>
</cp:coreProperties>
</file>