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41"/>
  </p:notesMasterIdLst>
  <p:handoutMasterIdLst>
    <p:handoutMasterId r:id="rId42"/>
  </p:handoutMasterIdLst>
  <p:sldIdLst>
    <p:sldId id="296" r:id="rId5"/>
    <p:sldId id="287" r:id="rId6"/>
    <p:sldId id="288" r:id="rId7"/>
    <p:sldId id="260" r:id="rId8"/>
    <p:sldId id="261" r:id="rId9"/>
    <p:sldId id="262" r:id="rId10"/>
    <p:sldId id="263" r:id="rId11"/>
    <p:sldId id="264" r:id="rId12"/>
    <p:sldId id="265" r:id="rId13"/>
    <p:sldId id="289" r:id="rId14"/>
    <p:sldId id="292" r:id="rId15"/>
    <p:sldId id="266" r:id="rId16"/>
    <p:sldId id="290" r:id="rId17"/>
    <p:sldId id="267" r:id="rId18"/>
    <p:sldId id="268" r:id="rId19"/>
    <p:sldId id="294" r:id="rId20"/>
    <p:sldId id="271" r:id="rId21"/>
    <p:sldId id="269" r:id="rId22"/>
    <p:sldId id="275" r:id="rId23"/>
    <p:sldId id="270" r:id="rId24"/>
    <p:sldId id="273" r:id="rId25"/>
    <p:sldId id="274" r:id="rId26"/>
    <p:sldId id="297" r:id="rId27"/>
    <p:sldId id="276" r:id="rId28"/>
    <p:sldId id="277" r:id="rId29"/>
    <p:sldId id="278" r:id="rId30"/>
    <p:sldId id="279" r:id="rId31"/>
    <p:sldId id="280" r:id="rId32"/>
    <p:sldId id="298" r:id="rId33"/>
    <p:sldId id="281" r:id="rId34"/>
    <p:sldId id="272" r:id="rId35"/>
    <p:sldId id="291" r:id="rId36"/>
    <p:sldId id="295" r:id="rId37"/>
    <p:sldId id="282" r:id="rId38"/>
    <p:sldId id="283" r:id="rId39"/>
    <p:sldId id="284" r:id="rId40"/>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54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2791" autoAdjust="0"/>
  </p:normalViewPr>
  <p:slideViewPr>
    <p:cSldViewPr snapToGrid="0" snapToObjects="1">
      <p:cViewPr varScale="1">
        <p:scale>
          <a:sx n="111" d="100"/>
          <a:sy n="111" d="100"/>
        </p:scale>
        <p:origin x="2307" y="6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872C33-E24F-4A42-A716-6AEA77BAB816}" type="datetimeFigureOut">
              <a:rPr lang="nl-NL" smtClean="0"/>
              <a:t>30-8-2016</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191EC5-CEB3-4973-A130-EF266F9BED1D}" type="slidenum">
              <a:rPr lang="nl-NL" smtClean="0"/>
              <a:t>‹nr.›</a:t>
            </a:fld>
            <a:endParaRPr lang="nl-NL"/>
          </a:p>
        </p:txBody>
      </p:sp>
    </p:spTree>
    <p:extLst>
      <p:ext uri="{BB962C8B-B14F-4D97-AF65-F5344CB8AC3E}">
        <p14:creationId xmlns:p14="http://schemas.microsoft.com/office/powerpoint/2010/main" val="1398263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4C7CA-2DC5-6840-9102-22E6C49A9F8F}" type="slidenum">
              <a:rPr lang="nl-NL" smtClean="0"/>
              <a:pPr/>
              <a:t>‹nr.›</a:t>
            </a:fld>
            <a:endParaRPr lang="nl-NL"/>
          </a:p>
        </p:txBody>
      </p:sp>
    </p:spTree>
    <p:extLst>
      <p:ext uri="{BB962C8B-B14F-4D97-AF65-F5344CB8AC3E}">
        <p14:creationId xmlns:p14="http://schemas.microsoft.com/office/powerpoint/2010/main" val="23598306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project-management.learningtree.com/tag/well-formed-requirement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Even zelf</a:t>
            </a:r>
            <a:r>
              <a:rPr lang="nl-NL" baseline="0" dirty="0"/>
              <a:t> je naam invullen ;-))</a:t>
            </a:r>
            <a:endParaRPr lang="nl-NL" dirty="0"/>
          </a:p>
        </p:txBody>
      </p:sp>
      <p:sp>
        <p:nvSpPr>
          <p:cNvPr id="4" name="Tijdelijke aanduiding voor dianumm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B7AD03-9742-4A69-BFC0-5FDA7E9E25F4}" type="slidenum">
              <a:rPr kumimoji="0" lang="nl-NL" sz="1800" b="0" i="0" u="none" strike="noStrike" kern="0" cap="none" spc="0" normalizeH="0" baseline="0" noProof="0" smtClean="0">
                <a:ln>
                  <a:noFill/>
                </a:ln>
                <a:solidFill>
                  <a:prstClr val="black"/>
                </a:solidFill>
                <a:effectLst/>
                <a:uLnTx/>
                <a:uFillTx/>
                <a:latin typeface="Calibri"/>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nl-NL" sz="1800" b="0" i="0" u="none" strike="noStrike" kern="0" cap="none" spc="0" normalizeH="0" baseline="0" noProof="0">
              <a:ln>
                <a:noFill/>
              </a:ln>
              <a:solidFill>
                <a:prstClr val="black"/>
              </a:solidFill>
              <a:effectLst/>
              <a:uLnTx/>
              <a:uFillTx/>
              <a:latin typeface="Calibri"/>
            </a:endParaRPr>
          </a:p>
        </p:txBody>
      </p:sp>
    </p:spTree>
    <p:extLst>
      <p:ext uri="{BB962C8B-B14F-4D97-AF65-F5344CB8AC3E}">
        <p14:creationId xmlns:p14="http://schemas.microsoft.com/office/powerpoint/2010/main" val="3030688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Uitgangspunt</a:t>
            </a:r>
            <a:r>
              <a:rPr lang="nl-NL" baseline="0" dirty="0"/>
              <a:t> op autosnelwegen is: 130 km/h</a:t>
            </a:r>
          </a:p>
          <a:p>
            <a:r>
              <a:rPr lang="nl-NL" baseline="0" dirty="0"/>
              <a:t>Beperkingen kunnen worden opgelegd: max 120 km/h</a:t>
            </a:r>
          </a:p>
          <a:p>
            <a:r>
              <a:rPr lang="nl-NL" baseline="0" dirty="0"/>
              <a:t>Beperking 2 is toegevoegd om het spitsverkeer te begeleiden en buiten de spits weer terug te gaan naar 130 km/h</a:t>
            </a:r>
          </a:p>
          <a:p>
            <a:r>
              <a:rPr lang="nl-NL" baseline="0" dirty="0"/>
              <a:t>En toen kwam beperking 3 de spitstrook kan open &amp; dicht…</a:t>
            </a:r>
          </a:p>
          <a:p>
            <a:endParaRPr lang="nl-NL" baseline="0" dirty="0"/>
          </a:p>
          <a:p>
            <a:r>
              <a:rPr lang="nl-NL" dirty="0"/>
              <a:t>Vanuit</a:t>
            </a:r>
            <a:r>
              <a:rPr lang="nl-NL" baseline="0" dirty="0"/>
              <a:t> verkeerstechnisch oogpunt kan het toch niet de bedoeling zijn om 130 km/h te rijden tussen 6 en 19 bij een geopende spitstrook?</a:t>
            </a:r>
          </a:p>
          <a:p>
            <a:endParaRPr lang="nl-NL" sz="1200" b="0" i="0" kern="1200" dirty="0">
              <a:solidFill>
                <a:schemeClr val="tx1"/>
              </a:solidFill>
              <a:effectLst/>
              <a:latin typeface="+mn-lt"/>
              <a:ea typeface="+mn-ea"/>
              <a:cs typeface="+mn-cs"/>
            </a:endParaRPr>
          </a:p>
          <a:p>
            <a:endParaRPr lang="en-US" dirty="0"/>
          </a:p>
        </p:txBody>
      </p:sp>
      <p:sp>
        <p:nvSpPr>
          <p:cNvPr id="4" name="Tijdelijke aanduiding voor koptekst 3"/>
          <p:cNvSpPr>
            <a:spLocks noGrp="1"/>
          </p:cNvSpPr>
          <p:nvPr>
            <p:ph type="hdr" sz="quarter" idx="10"/>
          </p:nvPr>
        </p:nvSpPr>
        <p:spPr>
          <a:xfrm>
            <a:off x="0" y="0"/>
            <a:ext cx="2971800" cy="457200"/>
          </a:xfrm>
          <a:prstGeom prst="rect">
            <a:avLst/>
          </a:prstGeom>
        </p:spPr>
        <p:txBody>
          <a:bodyPr/>
          <a:lstStyle/>
          <a:p>
            <a:pPr>
              <a:defRPr/>
            </a:pPr>
            <a:r>
              <a:rPr lang="en-US"/>
              <a:t>Mastering Requirements Management with Use Cases Instructor Notes</a:t>
            </a:r>
            <a:endParaRPr lang="en-US" i="1"/>
          </a:p>
        </p:txBody>
      </p:sp>
      <p:sp>
        <p:nvSpPr>
          <p:cNvPr id="5" name="Tijdelijke aanduiding voor voettekst 4"/>
          <p:cNvSpPr>
            <a:spLocks noGrp="1"/>
          </p:cNvSpPr>
          <p:nvPr>
            <p:ph type="ftr" sz="quarter" idx="11"/>
          </p:nvPr>
        </p:nvSpPr>
        <p:spPr/>
        <p:txBody>
          <a:bodyPr/>
          <a:lstStyle/>
          <a:p>
            <a:pPr>
              <a:defRPr/>
            </a:pPr>
            <a:r>
              <a:rPr lang="en-US"/>
              <a:t>Module 1 - Introduction to RMUC</a:t>
            </a:r>
            <a:endParaRPr lang="en-US">
              <a:latin typeface="ZapfHumnst BT" pitchFamily="34" charset="0"/>
            </a:endParaRPr>
          </a:p>
        </p:txBody>
      </p:sp>
    </p:spTree>
    <p:extLst>
      <p:ext uri="{BB962C8B-B14F-4D97-AF65-F5344CB8AC3E}">
        <p14:creationId xmlns:p14="http://schemas.microsoft.com/office/powerpoint/2010/main" val="2583796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http://www.hvds.nl/cgi-bin/artikel.cgi?ID=4446</a:t>
            </a:r>
          </a:p>
          <a:p>
            <a:endParaRPr lang="nl-NL" dirty="0"/>
          </a:p>
          <a:p>
            <a:endParaRPr lang="nl-NL" dirty="0"/>
          </a:p>
          <a:p>
            <a:r>
              <a:rPr lang="nl-NL" dirty="0"/>
              <a:t>Moeilijke termen</a:t>
            </a:r>
          </a:p>
          <a:p>
            <a:endParaRPr lang="nl-NL" dirty="0"/>
          </a:p>
          <a:p>
            <a:r>
              <a:rPr lang="nl-NL" sz="1200" b="0" i="0" kern="1200" dirty="0">
                <a:solidFill>
                  <a:schemeClr val="tx1"/>
                </a:solidFill>
                <a:effectLst/>
                <a:latin typeface="+mn-lt"/>
                <a:ea typeface="+mn-ea"/>
                <a:cs typeface="+mn-cs"/>
              </a:rPr>
              <a:t>De dosering op het etiket is anders dan de standaarddosering in de bijsluiter. Dat kan, want bij ouderen en kinderen wijkt de arts vaak af van de bijsluiterdosering. Volg de aanwijzing op het etiket: daar staat de dosering die voor u bedoeld is.</a:t>
            </a:r>
          </a:p>
          <a:p>
            <a:endParaRPr lang="nl-NL" sz="1200" b="0" i="0" kern="1200" dirty="0">
              <a:solidFill>
                <a:schemeClr val="tx1"/>
              </a:solidFill>
              <a:effectLst/>
              <a:latin typeface="+mn-lt"/>
              <a:ea typeface="+mn-ea"/>
              <a:cs typeface="+mn-cs"/>
            </a:endParaRPr>
          </a:p>
          <a:p>
            <a:r>
              <a:rPr lang="nl-NL" sz="1200" b="0" i="0" kern="1200" dirty="0">
                <a:solidFill>
                  <a:schemeClr val="tx1"/>
                </a:solidFill>
                <a:effectLst/>
                <a:latin typeface="+mn-lt"/>
                <a:ea typeface="+mn-ea"/>
                <a:cs typeface="+mn-cs"/>
              </a:rPr>
              <a:t>Uw aandoening wordt in de bijsluiter niet genoemd, maar wél andere aandoeningen waarbij dit medicijn gebruikt wordt. Dat kan, want uw  arts kan 'off label' of 'buiten de indicatie' voorschrijven: een middel kiezen dat oorspronkelijk bedoeld is tegen een andere aandoening.</a:t>
            </a:r>
          </a:p>
          <a:p>
            <a:endParaRPr lang="nl-NL" dirty="0"/>
          </a:p>
        </p:txBody>
      </p:sp>
      <p:sp>
        <p:nvSpPr>
          <p:cNvPr id="4" name="Tijdelijke aanduiding voor dianummer 3"/>
          <p:cNvSpPr>
            <a:spLocks noGrp="1"/>
          </p:cNvSpPr>
          <p:nvPr>
            <p:ph type="sldNum" sz="quarter" idx="10"/>
          </p:nvPr>
        </p:nvSpPr>
        <p:spPr/>
        <p:txBody>
          <a:bodyPr/>
          <a:lstStyle/>
          <a:p>
            <a:fld id="{25E4C7CA-2DC5-6840-9102-22E6C49A9F8F}" type="slidenum">
              <a:rPr lang="nl-NL" smtClean="0"/>
              <a:pPr/>
              <a:t>11</a:t>
            </a:fld>
            <a:endParaRPr lang="nl-NL"/>
          </a:p>
        </p:txBody>
      </p:sp>
    </p:spTree>
    <p:extLst>
      <p:ext uri="{BB962C8B-B14F-4D97-AF65-F5344CB8AC3E}">
        <p14:creationId xmlns:p14="http://schemas.microsoft.com/office/powerpoint/2010/main" val="1879527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err="1"/>
              <a:t>Pag</a:t>
            </a:r>
            <a:r>
              <a:rPr lang="nl-NL" dirty="0"/>
              <a:t> 20-12 </a:t>
            </a:r>
            <a:r>
              <a:rPr lang="nl-NL" dirty="0" err="1"/>
              <a:t>Chapter</a:t>
            </a:r>
            <a:r>
              <a:rPr lang="nl-NL" dirty="0"/>
              <a:t> 2, Managing Software Requirements (zie .pdf)</a:t>
            </a:r>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12</a:t>
            </a:fld>
            <a:endParaRPr lang="nl-NL">
              <a:solidFill>
                <a:prstClr val="black"/>
              </a:solidFill>
              <a:latin typeface="Calibri"/>
            </a:endParaRPr>
          </a:p>
        </p:txBody>
      </p:sp>
    </p:spTree>
    <p:extLst>
      <p:ext uri="{BB962C8B-B14F-4D97-AF65-F5344CB8AC3E}">
        <p14:creationId xmlns:p14="http://schemas.microsoft.com/office/powerpoint/2010/main" val="178958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9"/>
          <p:cNvSpPr>
            <a:spLocks noGrp="1" noChangeArrowheads="1"/>
          </p:cNvSpPr>
          <p:nvPr>
            <p:ph type="hdr" sz="quarter"/>
          </p:nvPr>
        </p:nvSpPr>
        <p:spPr>
          <a:xfrm>
            <a:off x="0" y="0"/>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3753">
              <a:spcBef>
                <a:spcPct val="30000"/>
              </a:spcBef>
              <a:defRPr sz="1200">
                <a:solidFill>
                  <a:schemeClr val="tx1"/>
                </a:solidFill>
                <a:latin typeface="Times New Roman" panose="02020603050405020304" pitchFamily="18" charset="0"/>
              </a:defRPr>
            </a:lvl1pPr>
            <a:lvl2pPr marL="731731" indent="-281435" defTabSz="953753">
              <a:spcBef>
                <a:spcPct val="30000"/>
              </a:spcBef>
              <a:defRPr sz="1200">
                <a:solidFill>
                  <a:schemeClr val="tx1"/>
                </a:solidFill>
                <a:latin typeface="Times New Roman" panose="02020603050405020304" pitchFamily="18" charset="0"/>
              </a:defRPr>
            </a:lvl2pPr>
            <a:lvl3pPr marL="1125741" indent="-225148" defTabSz="953753">
              <a:spcBef>
                <a:spcPct val="30000"/>
              </a:spcBef>
              <a:defRPr sz="1200">
                <a:solidFill>
                  <a:schemeClr val="tx1"/>
                </a:solidFill>
                <a:latin typeface="Times New Roman" panose="02020603050405020304" pitchFamily="18" charset="0"/>
              </a:defRPr>
            </a:lvl3pPr>
            <a:lvl4pPr marL="1576037" indent="-225148" defTabSz="953753">
              <a:spcBef>
                <a:spcPct val="30000"/>
              </a:spcBef>
              <a:defRPr sz="1200">
                <a:solidFill>
                  <a:schemeClr val="tx1"/>
                </a:solidFill>
                <a:latin typeface="Times New Roman" panose="02020603050405020304" pitchFamily="18" charset="0"/>
              </a:defRPr>
            </a:lvl4pPr>
            <a:lvl5pPr marL="2026333" indent="-225148" defTabSz="953753">
              <a:spcBef>
                <a:spcPct val="30000"/>
              </a:spcBef>
              <a:defRPr sz="1200">
                <a:solidFill>
                  <a:schemeClr val="tx1"/>
                </a:solidFill>
                <a:latin typeface="Times New Roman" panose="02020603050405020304" pitchFamily="18" charset="0"/>
              </a:defRPr>
            </a:lvl5pPr>
            <a:lvl6pPr marL="2476630" indent="-225148" defTabSz="953753" eaLnBrk="0" fontAlgn="base" hangingPunct="0">
              <a:spcBef>
                <a:spcPct val="30000"/>
              </a:spcBef>
              <a:spcAft>
                <a:spcPct val="0"/>
              </a:spcAft>
              <a:defRPr sz="1200">
                <a:solidFill>
                  <a:schemeClr val="tx1"/>
                </a:solidFill>
                <a:latin typeface="Times New Roman" panose="02020603050405020304" pitchFamily="18" charset="0"/>
              </a:defRPr>
            </a:lvl6pPr>
            <a:lvl7pPr marL="2926926" indent="-225148" defTabSz="953753" eaLnBrk="0" fontAlgn="base" hangingPunct="0">
              <a:spcBef>
                <a:spcPct val="30000"/>
              </a:spcBef>
              <a:spcAft>
                <a:spcPct val="0"/>
              </a:spcAft>
              <a:defRPr sz="1200">
                <a:solidFill>
                  <a:schemeClr val="tx1"/>
                </a:solidFill>
                <a:latin typeface="Times New Roman" panose="02020603050405020304" pitchFamily="18" charset="0"/>
              </a:defRPr>
            </a:lvl7pPr>
            <a:lvl8pPr marL="3377222" indent="-225148" defTabSz="953753" eaLnBrk="0" fontAlgn="base" hangingPunct="0">
              <a:spcBef>
                <a:spcPct val="30000"/>
              </a:spcBef>
              <a:spcAft>
                <a:spcPct val="0"/>
              </a:spcAft>
              <a:defRPr sz="1200">
                <a:solidFill>
                  <a:schemeClr val="tx1"/>
                </a:solidFill>
                <a:latin typeface="Times New Roman" panose="02020603050405020304" pitchFamily="18" charset="0"/>
              </a:defRPr>
            </a:lvl8pPr>
            <a:lvl9pPr marL="3827518" indent="-225148" defTabSz="95375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sz="2000">
                <a:latin typeface="Arial Narrow" panose="020B0606020202030204" pitchFamily="34" charset="0"/>
                <a:cs typeface="Arial" panose="020B0604020202020204" pitchFamily="34" charset="0"/>
              </a:rPr>
              <a:t>Mastering Requirements Management with Use Cases Instructor Notes</a:t>
            </a:r>
            <a:endParaRPr lang="en-US" sz="2000" i="1">
              <a:latin typeface="Arial" panose="020B0604020202020204" pitchFamily="34" charset="0"/>
              <a:cs typeface="Arial" panose="020B0604020202020204" pitchFamily="34" charset="0"/>
            </a:endParaRPr>
          </a:p>
        </p:txBody>
      </p:sp>
      <p:sp>
        <p:nvSpPr>
          <p:cNvPr id="2867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665">
              <a:spcBef>
                <a:spcPct val="30000"/>
              </a:spcBef>
              <a:defRPr sz="1200">
                <a:solidFill>
                  <a:schemeClr val="tx1"/>
                </a:solidFill>
                <a:latin typeface="Times New Roman" panose="02020603050405020304" pitchFamily="18" charset="0"/>
              </a:defRPr>
            </a:lvl1pPr>
            <a:lvl2pPr marL="731731" indent="-281435" defTabSz="914665">
              <a:spcBef>
                <a:spcPct val="30000"/>
              </a:spcBef>
              <a:defRPr sz="1200">
                <a:solidFill>
                  <a:schemeClr val="tx1"/>
                </a:solidFill>
                <a:latin typeface="Times New Roman" panose="02020603050405020304" pitchFamily="18" charset="0"/>
              </a:defRPr>
            </a:lvl2pPr>
            <a:lvl3pPr marL="1125741" indent="-225148" defTabSz="914665">
              <a:spcBef>
                <a:spcPct val="30000"/>
              </a:spcBef>
              <a:defRPr sz="1200">
                <a:solidFill>
                  <a:schemeClr val="tx1"/>
                </a:solidFill>
                <a:latin typeface="Times New Roman" panose="02020603050405020304" pitchFamily="18" charset="0"/>
              </a:defRPr>
            </a:lvl3pPr>
            <a:lvl4pPr marL="1576037" indent="-225148" defTabSz="914665">
              <a:spcBef>
                <a:spcPct val="30000"/>
              </a:spcBef>
              <a:defRPr sz="1200">
                <a:solidFill>
                  <a:schemeClr val="tx1"/>
                </a:solidFill>
                <a:latin typeface="Times New Roman" panose="02020603050405020304" pitchFamily="18" charset="0"/>
              </a:defRPr>
            </a:lvl4pPr>
            <a:lvl5pPr marL="2026333" indent="-225148" defTabSz="914665">
              <a:spcBef>
                <a:spcPct val="30000"/>
              </a:spcBef>
              <a:defRPr sz="1200">
                <a:solidFill>
                  <a:schemeClr val="tx1"/>
                </a:solidFill>
                <a:latin typeface="Times New Roman" panose="02020603050405020304" pitchFamily="18" charset="0"/>
              </a:defRPr>
            </a:lvl5pPr>
            <a:lvl6pPr marL="2476630" indent="-225148" defTabSz="914665" eaLnBrk="0" fontAlgn="base" hangingPunct="0">
              <a:spcBef>
                <a:spcPct val="30000"/>
              </a:spcBef>
              <a:spcAft>
                <a:spcPct val="0"/>
              </a:spcAft>
              <a:defRPr sz="1200">
                <a:solidFill>
                  <a:schemeClr val="tx1"/>
                </a:solidFill>
                <a:latin typeface="Times New Roman" panose="02020603050405020304" pitchFamily="18" charset="0"/>
              </a:defRPr>
            </a:lvl6pPr>
            <a:lvl7pPr marL="2926926" indent="-225148" defTabSz="914665" eaLnBrk="0" fontAlgn="base" hangingPunct="0">
              <a:spcBef>
                <a:spcPct val="30000"/>
              </a:spcBef>
              <a:spcAft>
                <a:spcPct val="0"/>
              </a:spcAft>
              <a:defRPr sz="1200">
                <a:solidFill>
                  <a:schemeClr val="tx1"/>
                </a:solidFill>
                <a:latin typeface="Times New Roman" panose="02020603050405020304" pitchFamily="18" charset="0"/>
              </a:defRPr>
            </a:lvl7pPr>
            <a:lvl8pPr marL="3377222" indent="-225148" defTabSz="914665" eaLnBrk="0" fontAlgn="base" hangingPunct="0">
              <a:spcBef>
                <a:spcPct val="30000"/>
              </a:spcBef>
              <a:spcAft>
                <a:spcPct val="0"/>
              </a:spcAft>
              <a:defRPr sz="1200">
                <a:solidFill>
                  <a:schemeClr val="tx1"/>
                </a:solidFill>
                <a:latin typeface="Times New Roman" panose="02020603050405020304" pitchFamily="18" charset="0"/>
              </a:defRPr>
            </a:lvl8pPr>
            <a:lvl9pPr marL="3827518" indent="-225148" defTabSz="91466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sz="1000">
                <a:latin typeface="Arial" panose="020B0604020202020204" pitchFamily="34" charset="0"/>
                <a:cs typeface="Arial" panose="020B0604020202020204" pitchFamily="34" charset="0"/>
              </a:rPr>
              <a:t>Module 1 - Introduction to RMUC</a:t>
            </a:r>
            <a:endParaRPr lang="en-US" sz="1000">
              <a:latin typeface="ZapfHumnst BT" pitchFamily="34" charset="0"/>
              <a:cs typeface="Arial" panose="020B0604020202020204" pitchFamily="34" charset="0"/>
            </a:endParaRPr>
          </a:p>
        </p:txBody>
      </p:sp>
      <p:sp>
        <p:nvSpPr>
          <p:cNvPr id="28676" name="Rectangle 2"/>
          <p:cNvSpPr>
            <a:spLocks noGrp="1" noRot="1" noChangeAspect="1" noChangeArrowheads="1" noTextEdit="1"/>
          </p:cNvSpPr>
          <p:nvPr>
            <p:ph type="sldImg"/>
          </p:nvPr>
        </p:nvSpPr>
        <p:spPr>
          <a:xfrm>
            <a:off x="2514600" y="833438"/>
            <a:ext cx="4037013" cy="3028950"/>
          </a:xfrm>
          <a:ln/>
        </p:spPr>
      </p:sp>
      <p:sp>
        <p:nvSpPr>
          <p:cNvPr id="28677" name="Rectangle 3"/>
          <p:cNvSpPr>
            <a:spLocks noGrp="1" noChangeArrowheads="1"/>
          </p:cNvSpPr>
          <p:nvPr>
            <p:ph type="body" idx="1"/>
          </p:nvPr>
        </p:nvSpPr>
        <p:spPr>
          <a:xfrm>
            <a:off x="2494101" y="4072209"/>
            <a:ext cx="3988076" cy="39999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9" tIns="45030" rIns="90059" bIns="45030"/>
          <a:lstStyle/>
          <a:p>
            <a:pPr eaLnBrk="1" hangingPunct="1"/>
            <a:r>
              <a:rPr lang="en-US" sz="900" dirty="0"/>
              <a:t>Managing requirements involves the translation of stakeholder requests into a set of system features. These in turn are detailed into specifications for functional and nonfunctional requirements. Detailed specifications are translated into test procedures, design, and user documentation.</a:t>
            </a:r>
          </a:p>
          <a:p>
            <a:pPr eaLnBrk="1" hangingPunct="1"/>
            <a:endParaRPr lang="en-US" sz="900" dirty="0"/>
          </a:p>
        </p:txBody>
      </p:sp>
      <p:sp>
        <p:nvSpPr>
          <p:cNvPr id="28678" name="Text Box 4"/>
          <p:cNvSpPr txBox="1">
            <a:spLocks noChangeArrowheads="1"/>
          </p:cNvSpPr>
          <p:nvPr/>
        </p:nvSpPr>
        <p:spPr bwMode="auto">
          <a:xfrm>
            <a:off x="445709" y="1221191"/>
            <a:ext cx="1941236" cy="6788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041" tIns="63041" rIns="63041" bIns="63041"/>
          <a:lstStyle>
            <a:lvl1pPr defTabSz="911225">
              <a:spcBef>
                <a:spcPct val="30000"/>
              </a:spcBef>
              <a:defRPr sz="1200">
                <a:solidFill>
                  <a:schemeClr val="tx1"/>
                </a:solidFill>
                <a:latin typeface="Times New Roman" panose="02020603050405020304" pitchFamily="18" charset="0"/>
              </a:defRPr>
            </a:lvl1pPr>
            <a:lvl2pPr marL="227013" indent="-112713" defTabSz="911225">
              <a:spcBef>
                <a:spcPct val="30000"/>
              </a:spcBef>
              <a:defRPr sz="1200">
                <a:solidFill>
                  <a:schemeClr val="tx1"/>
                </a:solidFill>
                <a:latin typeface="Times New Roman" panose="02020603050405020304" pitchFamily="18" charset="0"/>
              </a:defRPr>
            </a:lvl2pPr>
            <a:lvl3pPr marL="1143000" indent="-228600" defTabSz="911225">
              <a:spcBef>
                <a:spcPct val="30000"/>
              </a:spcBef>
              <a:defRPr sz="1200">
                <a:solidFill>
                  <a:schemeClr val="tx1"/>
                </a:solidFill>
                <a:latin typeface="Times New Roman" panose="02020603050405020304" pitchFamily="18" charset="0"/>
              </a:defRPr>
            </a:lvl3pPr>
            <a:lvl4pPr marL="1600200" indent="-228600" defTabSz="911225">
              <a:spcBef>
                <a:spcPct val="30000"/>
              </a:spcBef>
              <a:defRPr sz="1200">
                <a:solidFill>
                  <a:schemeClr val="tx1"/>
                </a:solidFill>
                <a:latin typeface="Times New Roman" panose="02020603050405020304" pitchFamily="18" charset="0"/>
              </a:defRPr>
            </a:lvl4pPr>
            <a:lvl5pPr marL="2057400" indent="-228600" defTabSz="911225">
              <a:spcBef>
                <a:spcPct val="30000"/>
              </a:spcBef>
              <a:defRPr sz="1200">
                <a:solidFill>
                  <a:schemeClr val="tx1"/>
                </a:solidFill>
                <a:latin typeface="Times New Roman" panose="02020603050405020304" pitchFamily="18" charset="0"/>
              </a:defRPr>
            </a:lvl5pPr>
            <a:lvl6pPr marL="2514600" indent="-228600" defTabSz="9112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112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112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11225" eaLnBrk="0" fontAlgn="base" hangingPunct="0">
              <a:spcBef>
                <a:spcPct val="30000"/>
              </a:spcBef>
              <a:spcAft>
                <a:spcPct val="0"/>
              </a:spcAft>
              <a:defRPr sz="1200">
                <a:solidFill>
                  <a:schemeClr val="tx1"/>
                </a:solidFill>
                <a:latin typeface="Times New Roman" panose="02020603050405020304" pitchFamily="18" charset="0"/>
              </a:defRPr>
            </a:lvl9pPr>
          </a:lstStyle>
          <a:p>
            <a:pPr>
              <a:lnSpc>
                <a:spcPct val="87000"/>
              </a:lnSpc>
            </a:pPr>
            <a:r>
              <a:rPr lang="en-US" sz="900"/>
              <a:t>Discuss how this roadmap represents a roadmap of this course. </a:t>
            </a:r>
          </a:p>
          <a:p>
            <a:pPr eaLnBrk="1" hangingPunct="1">
              <a:lnSpc>
                <a:spcPct val="87000"/>
              </a:lnSpc>
            </a:pPr>
            <a:r>
              <a:rPr lang="en-US" sz="900"/>
              <a:t>Traceability allows us to: </a:t>
            </a:r>
          </a:p>
          <a:p>
            <a:pPr lvl="1" eaLnBrk="1" hangingPunct="1">
              <a:lnSpc>
                <a:spcPct val="87000"/>
              </a:lnSpc>
              <a:buFontTx/>
              <a:buChar char="•"/>
            </a:pPr>
            <a:r>
              <a:rPr lang="en-US" sz="900"/>
              <a:t>Assess the project impact of a change in a requirement.</a:t>
            </a:r>
          </a:p>
          <a:p>
            <a:pPr lvl="1" eaLnBrk="1" hangingPunct="1">
              <a:lnSpc>
                <a:spcPct val="87000"/>
              </a:lnSpc>
              <a:buFontTx/>
              <a:buChar char="•"/>
            </a:pPr>
            <a:r>
              <a:rPr lang="en-US" sz="900"/>
              <a:t>Assess the impact of a failure of a test on requirements (that is, if the test fails, the requirement may not be satisfied).</a:t>
            </a:r>
          </a:p>
          <a:p>
            <a:pPr lvl="1" eaLnBrk="1" hangingPunct="1">
              <a:lnSpc>
                <a:spcPct val="87000"/>
              </a:lnSpc>
              <a:buFontTx/>
              <a:buChar char="•"/>
            </a:pPr>
            <a:r>
              <a:rPr lang="en-US" sz="900"/>
              <a:t>Manage the scope of the project.</a:t>
            </a:r>
          </a:p>
          <a:p>
            <a:pPr lvl="1" eaLnBrk="1" hangingPunct="1">
              <a:lnSpc>
                <a:spcPct val="87000"/>
              </a:lnSpc>
              <a:buFontTx/>
              <a:buChar char="•"/>
            </a:pPr>
            <a:r>
              <a:rPr lang="en-US" sz="900"/>
              <a:t>Verify that all requirements of the system are fulfilled by the implementation.</a:t>
            </a:r>
          </a:p>
          <a:p>
            <a:pPr lvl="1" eaLnBrk="1" hangingPunct="1">
              <a:lnSpc>
                <a:spcPct val="87000"/>
              </a:lnSpc>
              <a:buFontTx/>
              <a:buChar char="•"/>
            </a:pPr>
            <a:r>
              <a:rPr lang="en-US" sz="900"/>
              <a:t>Verify that the application does only what it was intended to do.</a:t>
            </a:r>
          </a:p>
          <a:p>
            <a:pPr lvl="1" eaLnBrk="1" hangingPunct="1">
              <a:lnSpc>
                <a:spcPct val="87000"/>
              </a:lnSpc>
              <a:buFontTx/>
              <a:buChar char="•"/>
            </a:pPr>
            <a:r>
              <a:rPr lang="en-US" sz="900"/>
              <a:t>Manage change.</a:t>
            </a:r>
          </a:p>
          <a:p>
            <a:pPr eaLnBrk="1" hangingPunct="1">
              <a:lnSpc>
                <a:spcPct val="87000"/>
              </a:lnSpc>
            </a:pPr>
            <a:endParaRPr lang="en-US" sz="900"/>
          </a:p>
          <a:p>
            <a:pPr eaLnBrk="1" hangingPunct="1">
              <a:lnSpc>
                <a:spcPct val="87000"/>
              </a:lnSpc>
            </a:pPr>
            <a:endParaRPr lang="en-US" sz="900"/>
          </a:p>
          <a:p>
            <a:pPr eaLnBrk="1" hangingPunct="1">
              <a:lnSpc>
                <a:spcPct val="87000"/>
              </a:lnSpc>
            </a:pPr>
            <a:endParaRPr lang="en-US" sz="900"/>
          </a:p>
          <a:p>
            <a:pPr>
              <a:lnSpc>
                <a:spcPct val="87000"/>
              </a:lnSpc>
            </a:pPr>
            <a:endParaRPr lang="en-US" sz="900"/>
          </a:p>
        </p:txBody>
      </p:sp>
    </p:spTree>
    <p:extLst>
      <p:ext uri="{BB962C8B-B14F-4D97-AF65-F5344CB8AC3E}">
        <p14:creationId xmlns:p14="http://schemas.microsoft.com/office/powerpoint/2010/main" val="3326221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endParaRPr lang="nl-NL"/>
          </a:p>
        </p:txBody>
      </p:sp>
      <p:sp>
        <p:nvSpPr>
          <p:cNvPr id="4" name="Tijdelijke aanduiding voor dianummer 3"/>
          <p:cNvSpPr>
            <a:spLocks noGrp="1"/>
          </p:cNvSpPr>
          <p:nvPr>
            <p:ph type="sldNum" sz="quarter" idx="10"/>
          </p:nvPr>
        </p:nvSpPr>
        <p:spPr/>
        <p:txBody>
          <a:bodyPr/>
          <a:lstStyle/>
          <a:p>
            <a:fld id="{25E4C7CA-2DC5-6840-9102-22E6C49A9F8F}" type="slidenum">
              <a:rPr lang="nl-NL" smtClean="0"/>
              <a:pPr/>
              <a:t>14</a:t>
            </a:fld>
            <a:endParaRPr lang="nl-NL"/>
          </a:p>
        </p:txBody>
      </p:sp>
    </p:spTree>
    <p:extLst>
      <p:ext uri="{BB962C8B-B14F-4D97-AF65-F5344CB8AC3E}">
        <p14:creationId xmlns:p14="http://schemas.microsoft.com/office/powerpoint/2010/main" val="4096376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400550"/>
            <a:ext cx="5486400" cy="3600450"/>
          </a:xfrm>
          <a:prstGeom prst="rect">
            <a:avLst/>
          </a:prstGeom>
        </p:spPr>
        <p:txBody>
          <a:bodyPr/>
          <a:lstStyle/>
          <a:p>
            <a:r>
              <a:rPr lang="nl-NL" dirty="0"/>
              <a:t>Het laatste gedeelte grijpt terug naar week 1 les 3!</a:t>
            </a:r>
          </a:p>
        </p:txBody>
      </p:sp>
      <p:sp>
        <p:nvSpPr>
          <p:cNvPr id="4" name="Tijdelijke aanduiding voor dianummer 3"/>
          <p:cNvSpPr>
            <a:spLocks noGrp="1"/>
          </p:cNvSpPr>
          <p:nvPr>
            <p:ph type="sldNum" sz="quarter" idx="10"/>
          </p:nvPr>
        </p:nvSpPr>
        <p:spPr/>
        <p:txBody>
          <a:bodyPr/>
          <a:lstStyle/>
          <a:p>
            <a:fld id="{25E4C7CA-2DC5-6840-9102-22E6C49A9F8F}" type="slidenum">
              <a:rPr lang="nl-NL" smtClean="0"/>
              <a:pPr/>
              <a:t>15</a:t>
            </a:fld>
            <a:endParaRPr lang="nl-NL"/>
          </a:p>
        </p:txBody>
      </p:sp>
    </p:spTree>
    <p:extLst>
      <p:ext uri="{BB962C8B-B14F-4D97-AF65-F5344CB8AC3E}">
        <p14:creationId xmlns:p14="http://schemas.microsoft.com/office/powerpoint/2010/main" val="77687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Laat de studenten</a:t>
            </a:r>
            <a:r>
              <a:rPr lang="nl-NL" baseline="0" dirty="0"/>
              <a:t> requirements opschrijven. Deze gebruiken we later om te kijken naar “well </a:t>
            </a:r>
            <a:r>
              <a:rPr lang="nl-NL" baseline="0" dirty="0" err="1"/>
              <a:t>formed-heid</a:t>
            </a:r>
            <a:r>
              <a:rPr lang="nl-NL" baseline="0" dirty="0"/>
              <a:t>”, hoef je nu niet te vertellen. Wel dat ze de opgeschreven </a:t>
            </a:r>
            <a:r>
              <a:rPr lang="nl-NL" baseline="0" dirty="0" err="1"/>
              <a:t>req’s</a:t>
            </a:r>
            <a:r>
              <a:rPr lang="nl-NL" baseline="0" dirty="0"/>
              <a:t> op papier bewaren.</a:t>
            </a:r>
          </a:p>
          <a:p>
            <a:r>
              <a:rPr lang="nl-NL" baseline="0" dirty="0"/>
              <a:t>Ander doel: Pen en papier altijd bij de hand om aantekeningen te maken!!!</a:t>
            </a:r>
          </a:p>
          <a:p>
            <a:endParaRPr lang="nl-NL" baseline="0" dirty="0"/>
          </a:p>
          <a:p>
            <a:r>
              <a:rPr lang="nl-NL" baseline="0" dirty="0"/>
              <a:t>Maar nadat ze de requirements hebben opgeschreven…. IS VOOR EEN STOPLICHT IN DUITSLAND…… dus (druk op [enter]), gebruikers/stakeholders</a:t>
            </a:r>
          </a:p>
          <a:p>
            <a:endParaRPr lang="nl-NL" baseline="0" dirty="0"/>
          </a:p>
          <a:p>
            <a:r>
              <a:rPr lang="nl-NL" dirty="0"/>
              <a:t>https://www.youtube.com/watch?v=vTVweMoY5ww......</a:t>
            </a:r>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16</a:t>
            </a:fld>
            <a:endParaRPr lang="nl-NL">
              <a:solidFill>
                <a:prstClr val="black"/>
              </a:solidFill>
              <a:latin typeface="Calibri"/>
            </a:endParaRPr>
          </a:p>
        </p:txBody>
      </p:sp>
    </p:spTree>
    <p:extLst>
      <p:ext uri="{BB962C8B-B14F-4D97-AF65-F5344CB8AC3E}">
        <p14:creationId xmlns:p14="http://schemas.microsoft.com/office/powerpoint/2010/main" val="920125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Laat de studenten</a:t>
            </a:r>
            <a:r>
              <a:rPr lang="nl-NL" baseline="0" dirty="0"/>
              <a:t> requirements opschrijven. Deze gebruiken we later om te kijken naar “well </a:t>
            </a:r>
            <a:r>
              <a:rPr lang="nl-NL" baseline="0" dirty="0" err="1"/>
              <a:t>formed-heid</a:t>
            </a:r>
            <a:r>
              <a:rPr lang="nl-NL" baseline="0" dirty="0"/>
              <a:t>”, hoef je nu niet te vertellen. Wel dat ze de opgeschreven </a:t>
            </a:r>
            <a:r>
              <a:rPr lang="nl-NL" baseline="0" dirty="0" err="1"/>
              <a:t>req’s</a:t>
            </a:r>
            <a:r>
              <a:rPr lang="nl-NL" baseline="0" dirty="0"/>
              <a:t> op papier bewaren.</a:t>
            </a:r>
          </a:p>
          <a:p>
            <a:r>
              <a:rPr lang="nl-NL" baseline="0" dirty="0"/>
              <a:t>Ander doel: Pen en papier altijd bij de hand om aantekeningen te maken!!!</a:t>
            </a:r>
          </a:p>
          <a:p>
            <a:endParaRPr lang="nl-NL" baseline="0" dirty="0"/>
          </a:p>
          <a:p>
            <a:r>
              <a:rPr lang="nl-NL" baseline="0" dirty="0"/>
              <a:t>Maar nadat ze de requirements hebben opgeschreven…. IS VOOR EEN STOPLICHT IN DUITSLAND…… dus (druk op [enter]), gebruikers/stakeholders</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17</a:t>
            </a:fld>
            <a:endParaRPr lang="nl-NL">
              <a:solidFill>
                <a:prstClr val="black"/>
              </a:solidFill>
              <a:latin typeface="Calibri"/>
            </a:endParaRPr>
          </a:p>
        </p:txBody>
      </p:sp>
    </p:spTree>
    <p:extLst>
      <p:ext uri="{BB962C8B-B14F-4D97-AF65-F5344CB8AC3E}">
        <p14:creationId xmlns:p14="http://schemas.microsoft.com/office/powerpoint/2010/main" val="920125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sz="1200" b="0" i="0" kern="1200" noProof="0" dirty="0">
                <a:solidFill>
                  <a:schemeClr val="tx1"/>
                </a:solidFill>
                <a:effectLst/>
                <a:latin typeface="+mn-lt"/>
                <a:ea typeface="+mn-ea"/>
                <a:cs typeface="+mn-cs"/>
              </a:rPr>
              <a:t>Uitleg elk van de hier bovenstaande</a:t>
            </a:r>
            <a:r>
              <a:rPr lang="nl-NL" sz="1200" b="0" i="0" kern="1200" baseline="0" noProof="0" dirty="0">
                <a:solidFill>
                  <a:schemeClr val="tx1"/>
                </a:solidFill>
                <a:effectLst/>
                <a:latin typeface="+mn-lt"/>
                <a:ea typeface="+mn-ea"/>
                <a:cs typeface="+mn-cs"/>
              </a:rPr>
              <a:t> onderdelen uit.</a:t>
            </a:r>
          </a:p>
          <a:p>
            <a:endParaRPr lang="nl-NL" sz="1200" b="0" i="0" kern="1200" baseline="0" noProof="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200" b="0" i="0" kern="1200" baseline="0" noProof="0" dirty="0">
                <a:solidFill>
                  <a:schemeClr val="tx1"/>
                </a:solidFill>
                <a:effectLst/>
                <a:latin typeface="+mn-lt"/>
                <a:ea typeface="+mn-ea"/>
                <a:cs typeface="+mn-cs"/>
              </a:rPr>
              <a:t>(Nieuwste standaard: </a:t>
            </a:r>
            <a:r>
              <a:rPr lang="nl-NL" b="1" dirty="0">
                <a:effectLst/>
              </a:rPr>
              <a:t>29148-2011 - IEEE Systems </a:t>
            </a:r>
            <a:r>
              <a:rPr lang="nl-NL" b="1" dirty="0" err="1">
                <a:effectLst/>
              </a:rPr>
              <a:t>and</a:t>
            </a:r>
            <a:r>
              <a:rPr lang="nl-NL" b="1" dirty="0">
                <a:effectLst/>
              </a:rPr>
              <a:t> software engineering -- Life </a:t>
            </a:r>
            <a:r>
              <a:rPr lang="nl-NL" b="1" dirty="0" err="1">
                <a:effectLst/>
              </a:rPr>
              <a:t>cycle</a:t>
            </a:r>
            <a:r>
              <a:rPr lang="nl-NL" b="1" dirty="0">
                <a:effectLst/>
              </a:rPr>
              <a:t> </a:t>
            </a:r>
            <a:r>
              <a:rPr lang="nl-NL" b="1" dirty="0" err="1">
                <a:effectLst/>
              </a:rPr>
              <a:t>processes</a:t>
            </a:r>
            <a:r>
              <a:rPr lang="nl-NL" b="1" dirty="0">
                <a:effectLst/>
              </a:rPr>
              <a:t> --Requirements engineering</a:t>
            </a:r>
          </a:p>
          <a:p>
            <a:endParaRPr lang="nl-NL" sz="1200" b="0" i="0" kern="1200" noProof="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industrial strength IEEE well-formed requirements checklist found in IEEE Standard 830-1998 allows us to write well-formed requirements at any level of detail. However, it is one thing to recite the elements in the list and quite another thing to understand and consistently apply them to your requirements writing efforts.</a:t>
            </a:r>
          </a:p>
          <a:p>
            <a:r>
              <a:rPr lang="en-US" sz="1200" b="0" i="0" kern="1200" dirty="0">
                <a:solidFill>
                  <a:schemeClr val="tx1"/>
                </a:solidFill>
                <a:effectLst/>
                <a:latin typeface="+mn-lt"/>
                <a:ea typeface="+mn-ea"/>
                <a:cs typeface="+mn-cs"/>
              </a:rPr>
              <a:t>Let’s step through each element in the checklist in greater detail. According to the checklist, well-formed requirements should be correct, verifiable, testable, unambiguous, modifiable, complete, traceable, consistent and prioritized. It’s time to take a more detailed look at these nine elements:</a:t>
            </a:r>
          </a:p>
          <a:p>
            <a:r>
              <a:rPr lang="en-US" sz="1200" b="1" i="0" kern="1200" dirty="0">
                <a:solidFill>
                  <a:schemeClr val="tx1"/>
                </a:solidFill>
                <a:effectLst/>
                <a:latin typeface="+mn-lt"/>
                <a:ea typeface="+mn-ea"/>
                <a:cs typeface="+mn-cs"/>
              </a:rPr>
              <a:t>Correct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Correctness of requirements and requirements documents is not absolute. A requirements document is correct if every requirement stated within it will be met and provided to the users by the resulting product, system, or process. There is no one tool or procedure to ensure correctness of individual requirements or a requirements document. Correctness must be determined and targeted across all steps of the requirements development process. For the overall document, compare the document with other relevant project documentation and standards to see if it agrees. It is essential to seek user and stakeholder review and agreement of the contents using a review or walk through. For individual requirements, show they are correct and relevant by comparing them with their source, and select an appropriate verification method and correctness criteria for each requirement.</a:t>
            </a:r>
          </a:p>
          <a:p>
            <a:r>
              <a:rPr lang="en-US" sz="1200" b="1" i="0" kern="1200" dirty="0">
                <a:solidFill>
                  <a:schemeClr val="tx1"/>
                </a:solidFill>
                <a:effectLst/>
                <a:latin typeface="+mn-lt"/>
                <a:ea typeface="+mn-ea"/>
                <a:cs typeface="+mn-cs"/>
              </a:rPr>
              <a:t>Verifiable and testable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Verifiable and testable requirements allow us to ensure that requirements can be met or achieved in the end result. If this is not the case, the requirement should be removed or revised. In general, all requirements must be measurable and provable in some way. Testing proves that what is needed is indeed present in the system, service, or product. So that means that each functional and nonfunctional requirement in our documents must be provable either as a single, standalone statement or within a specific functional scenario. Numerous techniques exist for ensuring that requirements are met, including demonstration, inspection, execution, analysis and prior qualification.</a:t>
            </a:r>
          </a:p>
          <a:p>
            <a:r>
              <a:rPr lang="en-US" sz="1200" b="1" i="0" kern="1200" dirty="0">
                <a:solidFill>
                  <a:schemeClr val="tx1"/>
                </a:solidFill>
                <a:effectLst/>
                <a:latin typeface="+mn-lt"/>
                <a:ea typeface="+mn-ea"/>
                <a:cs typeface="+mn-cs"/>
              </a:rPr>
              <a:t>Unambiguous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 requirement can be interpreted in more than one way, it is ambiguous. Choosing the right word is not always easy. Where terms have multiple meanings, it is best to define each word in a glossary based on the document’s audience, scenario, and purpose. There are many problems with “natural language” (the way we speak!). Natural language lends itself to multiple interpretations, includes too many compound sentences, has multiple definitions for words, and uses imprecise adjectives, imprecise conditional instructions, and compound conditions. Structured language combines the language elements with structured programming rules; e.g., structured English uses imperative English verbs, terms are defined in the data dictionary, and reserved words for logic include “If,” “Then,” and “Else.” Our goal is to strike the right balance between understanding and precision in our requirements and our requirements documents.</a:t>
            </a:r>
          </a:p>
          <a:p>
            <a:r>
              <a:rPr lang="en-US" sz="1200" b="1" i="0" kern="1200" dirty="0">
                <a:solidFill>
                  <a:schemeClr val="tx1"/>
                </a:solidFill>
                <a:effectLst/>
                <a:latin typeface="+mn-lt"/>
                <a:ea typeface="+mn-ea"/>
                <a:cs typeface="+mn-cs"/>
              </a:rPr>
              <a:t>Modifiable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Requirements should be written and structured to allow for easy changes. Best practices for building and maintaining well-organized documentation include using a table of contents, an index, unique numbering for requirements, and cross-references, as well as minimizing requirements duplication and redundancy. Our goal relative to this checklist item is to have the ability to easily modify requirements within the existing document structure and writing style. This needs to be done both in aggregate and at the individual requirement level.</a:t>
            </a:r>
          </a:p>
          <a:p>
            <a:r>
              <a:rPr lang="en-US" sz="1200" b="1" i="0" kern="1200" dirty="0">
                <a:solidFill>
                  <a:schemeClr val="tx1"/>
                </a:solidFill>
                <a:effectLst/>
                <a:latin typeface="+mn-lt"/>
                <a:ea typeface="+mn-ea"/>
                <a:cs typeface="+mn-cs"/>
              </a:rPr>
              <a:t>Complete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Requirements should specify everything that is needed at the appropriate level of detail relative to the audience we are writing for. They should also have the correct focus: business, user, system, and software. When assessing completeness of requirements and requirements documents, we need to ask ourselves: Have we missed anything? If there are any unresolved issues or incomplete documents, they need to be corrected. Partially complete requirements can be found by static inspection (reading!), by using a requirements checklist when reviewing a document or document section, by looking at graphical models and seeing if they are completely reflected in the text requirements, by prototyping, and by formal or informal user review.</a:t>
            </a:r>
          </a:p>
          <a:p>
            <a:r>
              <a:rPr lang="en-US" sz="1200" b="1" i="0" kern="1200" dirty="0">
                <a:solidFill>
                  <a:schemeClr val="tx1"/>
                </a:solidFill>
                <a:effectLst/>
                <a:latin typeface="+mn-lt"/>
                <a:ea typeface="+mn-ea"/>
                <a:cs typeface="+mn-cs"/>
              </a:rPr>
              <a:t>Traceable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Requirements are not written in isolation: Traceable requirements are linked to one another, to sections within each document, and to other project documents and deliverables across the project life cycle. Traceability provides us with a mechanism for finding and referring to requirements throughout the project life cycle. It requires unique identifiers within the documents for each requirement. Traceability can be done manually with a spreadsheet, pencil, and piece of paper or it can be implemented using a requirements management tool. There are two basic types of traceability: backward, to previous stages of development and earlier documents and forward, to all documents that originate from the current document</a:t>
            </a:r>
          </a:p>
          <a:p>
            <a:r>
              <a:rPr lang="en-US" sz="1200" b="1" i="0" kern="1200" dirty="0">
                <a:solidFill>
                  <a:schemeClr val="tx1"/>
                </a:solidFill>
                <a:effectLst/>
                <a:latin typeface="+mn-lt"/>
                <a:ea typeface="+mn-ea"/>
                <a:cs typeface="+mn-cs"/>
              </a:rPr>
              <a:t>Consistent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Consistent requirements do not contradict or conflict with one another. If they do, they must either be revised or removed. Detecting consistent requirements requires manual review and analysis of the complete set of requirements. There are subtle difference between contradict and conflict. Contradicting requirements tend to be opposites with no happy medium and are resolved through negotiation. When two requirements contradict one another, you must either choose one or negotiate. Conflicting requirements allow you to identify a trade-off or middle ground between the two by prioritizing the conflicting requirements relative to the project and product scope.</a:t>
            </a:r>
          </a:p>
          <a:p>
            <a:r>
              <a:rPr lang="en-US" sz="1200" b="1" i="0" kern="1200" dirty="0">
                <a:solidFill>
                  <a:schemeClr val="tx1"/>
                </a:solidFill>
                <a:effectLst/>
                <a:latin typeface="+mn-lt"/>
                <a:ea typeface="+mn-ea"/>
                <a:cs typeface="+mn-cs"/>
              </a:rPr>
              <a:t>Prioritized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Ranking requirements is essential for scope management across the project life cycle. Prioritizing requirements starts during requirements elicitation activities, as we define our prioritization scheme and ask users to rank what they tell us they need using that scheme. You can also prioritize requirements in multiple dimensions. Typical schemes for prioritization of requirements include importance to the customer, stability, risk, technical difficulty and cost.</a:t>
            </a:r>
          </a:p>
          <a:p>
            <a:r>
              <a:rPr lang="en-US" sz="1200" b="0" i="0" kern="1200" dirty="0">
                <a:solidFill>
                  <a:schemeClr val="tx1"/>
                </a:solidFill>
                <a:effectLst/>
                <a:latin typeface="+mn-lt"/>
                <a:ea typeface="+mn-ea"/>
                <a:cs typeface="+mn-cs"/>
              </a:rPr>
              <a:t>Next time you start developing requirements for your project, consider applying the industrial strength IEEE well-formed requirements checklist.  It can assist you and your team in producing a high quality set of requirements defining what is to be done!</a:t>
            </a:r>
          </a:p>
          <a:p>
            <a:endParaRPr lang="en-US" sz="1200" b="0" i="0" kern="1200" dirty="0">
              <a:solidFill>
                <a:schemeClr val="tx1"/>
              </a:solidFill>
              <a:effectLst/>
              <a:latin typeface="+mn-lt"/>
              <a:ea typeface="+mn-ea"/>
              <a:cs typeface="+mn-cs"/>
            </a:endParaRPr>
          </a:p>
          <a:p>
            <a:r>
              <a:rPr lang="nl-NL" dirty="0">
                <a:hlinkClick r:id="rId3"/>
              </a:rPr>
              <a:t>http://project-management.learningtree.com/tag/well-formed-requirements/</a:t>
            </a:r>
            <a:r>
              <a:rPr lang="nl-NL" dirty="0"/>
              <a:t> (3-7-2013)</a:t>
            </a:r>
          </a:p>
          <a:p>
            <a:endParaRPr lang="nl-NL" dirty="0"/>
          </a:p>
          <a:p>
            <a:r>
              <a:rPr lang="nl-NL" dirty="0"/>
              <a:t>Misschien rol Business </a:t>
            </a:r>
            <a:r>
              <a:rPr lang="nl-NL" dirty="0" err="1"/>
              <a:t>Analyst</a:t>
            </a:r>
            <a:r>
              <a:rPr lang="nl-NL" baseline="0" dirty="0"/>
              <a:t>  (zie </a:t>
            </a:r>
            <a:r>
              <a:rPr lang="nl-NL" baseline="0" dirty="0" err="1"/>
              <a:t>whitepaper</a:t>
            </a:r>
            <a:r>
              <a:rPr lang="nl-NL" baseline="0" dirty="0"/>
              <a:t>: businessanalysts.pdf)</a:t>
            </a:r>
            <a:endParaRPr lang="nl-NL" dirty="0"/>
          </a:p>
          <a:p>
            <a:endParaRPr lang="nl-NL"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18</a:t>
            </a:fld>
            <a:endParaRPr lang="nl-NL">
              <a:solidFill>
                <a:prstClr val="black"/>
              </a:solidFill>
              <a:latin typeface="Calibri"/>
            </a:endParaRPr>
          </a:p>
        </p:txBody>
      </p:sp>
    </p:spTree>
    <p:extLst>
      <p:ext uri="{BB962C8B-B14F-4D97-AF65-F5344CB8AC3E}">
        <p14:creationId xmlns:p14="http://schemas.microsoft.com/office/powerpoint/2010/main" val="120415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Weten de studenten wat “ambigue” is….. “De man slaat de hond met de stok” -&gt; voor meerder uitleg vatbaar!!! Dodelijk voor requirements!!!</a:t>
            </a:r>
          </a:p>
          <a:p>
            <a:r>
              <a:rPr lang="nl-NL" dirty="0"/>
              <a:t>Let op dat we</a:t>
            </a:r>
            <a:r>
              <a:rPr lang="nl-NL" baseline="0" dirty="0"/>
              <a:t> nog het verschil tussen functionele en niet-functionele eisen nog niet hebben besproken. Dat doen we straks!</a:t>
            </a:r>
          </a:p>
          <a:p>
            <a:endParaRPr lang="nl-NL" baseline="0" dirty="0"/>
          </a:p>
          <a:p>
            <a:r>
              <a:rPr lang="nl-NL" baseline="0" dirty="0"/>
              <a:t>Goede achtergrond literatuur: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Writing better Requirements</a:t>
            </a:r>
            <a:r>
              <a:rPr lang="en-GB" sz="1200" kern="1200" dirty="0">
                <a:solidFill>
                  <a:schemeClr val="tx1"/>
                </a:solidFill>
                <a:effectLst/>
                <a:latin typeface="+mn-lt"/>
                <a:ea typeface="+mn-ea"/>
                <a:cs typeface="+mn-cs"/>
              </a:rPr>
              <a:t>, Alexander &amp; Stevens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©2002 | Addison-Wesley | Paper; 176 </a:t>
            </a:r>
            <a:r>
              <a:rPr lang="en-GB" sz="1200" kern="1200" dirty="0" err="1">
                <a:solidFill>
                  <a:schemeClr val="tx1"/>
                </a:solidFill>
                <a:effectLst/>
                <a:latin typeface="+mn-lt"/>
                <a:ea typeface="+mn-ea"/>
                <a:cs typeface="+mn-cs"/>
              </a:rPr>
              <a:t>pp</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ISBN-10: 0321131630 | ISBN-13: 9780321131638 </a:t>
            </a:r>
            <a:endParaRPr lang="nl-NL" sz="1200" kern="1200" dirty="0">
              <a:solidFill>
                <a:schemeClr val="tx1"/>
              </a:solidFill>
              <a:effectLst/>
              <a:latin typeface="+mn-lt"/>
              <a:ea typeface="+mn-ea"/>
              <a:cs typeface="+mn-cs"/>
            </a:endParaRPr>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19</a:t>
            </a:fld>
            <a:endParaRPr lang="nl-NL">
              <a:solidFill>
                <a:prstClr val="black"/>
              </a:solidFill>
              <a:latin typeface="Calibri"/>
            </a:endParaRPr>
          </a:p>
        </p:txBody>
      </p:sp>
    </p:spTree>
    <p:extLst>
      <p:ext uri="{BB962C8B-B14F-4D97-AF65-F5344CB8AC3E}">
        <p14:creationId xmlns:p14="http://schemas.microsoft.com/office/powerpoint/2010/main" val="3623219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endParaRPr lang="nl-NL"/>
          </a:p>
        </p:txBody>
      </p:sp>
      <p:sp>
        <p:nvSpPr>
          <p:cNvPr id="4" name="Tijdelijke aanduiding voor dianummer 3"/>
          <p:cNvSpPr>
            <a:spLocks noGrp="1"/>
          </p:cNvSpPr>
          <p:nvPr>
            <p:ph type="sldNum" sz="quarter" idx="10"/>
          </p:nvPr>
        </p:nvSpPr>
        <p:spPr/>
        <p:txBody>
          <a:bodyPr/>
          <a:lstStyle/>
          <a:p>
            <a:fld id="{25E4C7CA-2DC5-6840-9102-22E6C49A9F8F}" type="slidenum">
              <a:rPr lang="nl-NL" smtClean="0"/>
              <a:pPr/>
              <a:t>2</a:t>
            </a:fld>
            <a:endParaRPr lang="nl-NL"/>
          </a:p>
        </p:txBody>
      </p:sp>
    </p:spTree>
    <p:extLst>
      <p:ext uri="{BB962C8B-B14F-4D97-AF65-F5344CB8AC3E}">
        <p14:creationId xmlns:p14="http://schemas.microsoft.com/office/powerpoint/2010/main" val="2767750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400550"/>
            <a:ext cx="5486400" cy="3600450"/>
          </a:xfrm>
          <a:prstGeom prst="rect">
            <a:avLst/>
          </a:prstGeom>
        </p:spPr>
        <p:txBody>
          <a:bodyPr/>
          <a:lstStyle/>
          <a:p>
            <a:r>
              <a:rPr lang="nl-NL" dirty="0"/>
              <a:t>Voor-</a:t>
            </a:r>
            <a:r>
              <a:rPr lang="nl-NL" baseline="0" dirty="0"/>
              <a:t> en nadelen?</a:t>
            </a:r>
          </a:p>
          <a:p>
            <a:endParaRPr lang="nl-NL" baseline="0" dirty="0"/>
          </a:p>
          <a:p>
            <a:r>
              <a:rPr lang="nl-NL" baseline="0" dirty="0"/>
              <a:t>Meerdere users met vergelijkbare wensen?</a:t>
            </a:r>
          </a:p>
          <a:p>
            <a:r>
              <a:rPr lang="nl-NL" baseline="0" dirty="0"/>
              <a:t>Conflicterende belangen snelheid – kwaliteit?</a:t>
            </a:r>
            <a:endParaRPr lang="en-GB" dirty="0"/>
          </a:p>
        </p:txBody>
      </p:sp>
      <p:sp>
        <p:nvSpPr>
          <p:cNvPr id="4" name="Tijdelijke aanduiding voor dianummer 3"/>
          <p:cNvSpPr>
            <a:spLocks noGrp="1"/>
          </p:cNvSpPr>
          <p:nvPr>
            <p:ph type="sldNum" sz="quarter" idx="10"/>
          </p:nvPr>
        </p:nvSpPr>
        <p:spPr/>
        <p:txBody>
          <a:bodyPr/>
          <a:lstStyle/>
          <a:p>
            <a:fld id="{25E4C7CA-2DC5-6840-9102-22E6C49A9F8F}" type="slidenum">
              <a:rPr lang="nl-NL" smtClean="0"/>
              <a:pPr/>
              <a:t>23</a:t>
            </a:fld>
            <a:endParaRPr lang="nl-NL"/>
          </a:p>
        </p:txBody>
      </p:sp>
    </p:spTree>
    <p:extLst>
      <p:ext uri="{BB962C8B-B14F-4D97-AF65-F5344CB8AC3E}">
        <p14:creationId xmlns:p14="http://schemas.microsoft.com/office/powerpoint/2010/main" val="473128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Let vooral op testbaarheid (“moet de mogelijkheid hebben om”,-&gt; mag dit bv 10 minuten duren??), duidelijkheid (bv 2 * “niet”… is dit helder -&gt; positief formuleren), vaagheden (“minimale”), is het wel een requirement (“dezelfde software voor PM, Project</a:t>
            </a:r>
            <a:r>
              <a:rPr lang="nl-NL" baseline="0" dirty="0"/>
              <a:t> Management”) ook tijdsaspecten horen niet thuis in requirements (horen bij projectmethodiek, planning zoals reeds besproken), let op “systeem specificatie” in functionele requirements (bv “radio”), etc. </a:t>
            </a:r>
            <a:r>
              <a:rPr lang="nl-NL" baseline="0" dirty="0" err="1"/>
              <a:t>etc</a:t>
            </a:r>
            <a:endParaRPr lang="nl-NL" baseline="0" dirty="0"/>
          </a:p>
          <a:p>
            <a:endParaRPr lang="nl-NL" baseline="0" dirty="0"/>
          </a:p>
          <a:p>
            <a:pPr marL="228600" indent="-228600">
              <a:buAutoNum type="arabicPeriod"/>
            </a:pPr>
            <a:r>
              <a:rPr lang="nl-NL" dirty="0"/>
              <a:t>Dubbele ontkenning,</a:t>
            </a:r>
            <a:r>
              <a:rPr lang="nl-NL" baseline="0" dirty="0"/>
              <a:t> het communicatiesystem mag 2 maal per jaar niet beschikbaar zijn. Hoelang het systeem uit de lucht mag zijn staat in een volgend </a:t>
            </a:r>
            <a:r>
              <a:rPr lang="nl-NL" baseline="0" dirty="0" err="1"/>
              <a:t>requirement</a:t>
            </a:r>
            <a:endParaRPr lang="nl-NL" baseline="0" dirty="0"/>
          </a:p>
          <a:p>
            <a:pPr marL="228600" indent="-228600">
              <a:buAutoNum type="arabicPeriod"/>
            </a:pPr>
            <a:r>
              <a:rPr lang="nl-NL" dirty="0"/>
              <a:t>Het</a:t>
            </a:r>
            <a:r>
              <a:rPr lang="nl-NL" baseline="0" dirty="0"/>
              <a:t> zijn er ‘twee’. Makkelijk en minimaal zijn nogal subjectief</a:t>
            </a:r>
          </a:p>
          <a:p>
            <a:pPr marL="228600" indent="-228600">
              <a:buAutoNum type="arabicPeriod"/>
            </a:pPr>
            <a:r>
              <a:rPr lang="nl-NL" baseline="0" dirty="0"/>
              <a:t>Je zult maar voor dat ene poortje staan en nooit aan de beurt komen. Gemiddeld scoort het systeem nog steeds goed</a:t>
            </a:r>
          </a:p>
          <a:p>
            <a:pPr marL="228600" indent="-228600">
              <a:buAutoNum type="arabicPeriod"/>
            </a:pPr>
            <a:r>
              <a:rPr lang="nl-NL" baseline="0" dirty="0"/>
              <a:t>Voor mei 2015 is nogal rekbaar</a:t>
            </a:r>
          </a:p>
          <a:p>
            <a:pPr marL="228600" indent="-228600">
              <a:buAutoNum type="arabicPeriod"/>
            </a:pPr>
            <a:r>
              <a:rPr lang="nl-NL" baseline="0" dirty="0"/>
              <a:t>Welke dan, 10 jaar zal wel gaan, maar wat dan</a:t>
            </a:r>
          </a:p>
          <a:p>
            <a:pPr marL="228600" indent="-228600">
              <a:buAutoNum type="arabicPeriod"/>
            </a:pPr>
            <a:r>
              <a:rPr lang="nl-NL" baseline="0" dirty="0"/>
              <a:t>Sinds wanneer kan een ambulance communiceren of bedoelen ze de chauffeur?</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24</a:t>
            </a:fld>
            <a:endParaRPr lang="nl-NL">
              <a:solidFill>
                <a:prstClr val="black"/>
              </a:solidFill>
              <a:latin typeface="Calibri"/>
            </a:endParaRPr>
          </a:p>
        </p:txBody>
      </p:sp>
    </p:spTree>
    <p:extLst>
      <p:ext uri="{BB962C8B-B14F-4D97-AF65-F5344CB8AC3E}">
        <p14:creationId xmlns:p14="http://schemas.microsoft.com/office/powerpoint/2010/main" val="219464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Let op “technische” implementatiekeuzes! Begin even met een voorbeeld bv:</a:t>
            </a:r>
            <a:r>
              <a:rPr lang="nl-NL" baseline="0" dirty="0"/>
              <a:t> “Het Huis moet een deur hebben”, dit is een technische keuze. Beter is om “Het huis moet makkelijk toegankelijk zijn”. Maar kijk naar punt 8 bij “tips voor schrijven”.  Wie is de doelgroep? -&gt; invalide persoon?</a:t>
            </a:r>
          </a:p>
          <a:p>
            <a:r>
              <a:rPr lang="nl-NL" baseline="0" dirty="0"/>
              <a:t>Wat zijn typische non-</a:t>
            </a:r>
            <a:r>
              <a:rPr lang="nl-NL" baseline="0" dirty="0" err="1"/>
              <a:t>functionals</a:t>
            </a:r>
            <a:r>
              <a:rPr lang="nl-NL" baseline="0" dirty="0"/>
              <a:t> -&gt; bv hittebestendigheid, gebruikshoogte (</a:t>
            </a:r>
            <a:r>
              <a:rPr lang="nl-NL" baseline="0" dirty="0" err="1"/>
              <a:t>irt</a:t>
            </a:r>
            <a:r>
              <a:rPr lang="nl-NL" baseline="0" dirty="0"/>
              <a:t> doelgroep).</a:t>
            </a:r>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26</a:t>
            </a:fld>
            <a:endParaRPr lang="nl-NL">
              <a:solidFill>
                <a:prstClr val="black"/>
              </a:solidFill>
              <a:latin typeface="Calibri"/>
            </a:endParaRPr>
          </a:p>
        </p:txBody>
      </p:sp>
    </p:spTree>
    <p:extLst>
      <p:ext uri="{BB962C8B-B14F-4D97-AF65-F5344CB8AC3E}">
        <p14:creationId xmlns:p14="http://schemas.microsoft.com/office/powerpoint/2010/main" val="1512286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Voorbeeld</a:t>
            </a:r>
            <a:r>
              <a:rPr lang="nl-NL" baseline="0" dirty="0"/>
              <a:t> van een omgeving waar de “F” goed is gegaan, maar de “URPS” niet -&gt; OV Chipkaart. In-uit checken bij </a:t>
            </a:r>
            <a:r>
              <a:rPr lang="nl-NL" baseline="0" dirty="0" err="1"/>
              <a:t>Ariva</a:t>
            </a:r>
            <a:r>
              <a:rPr lang="nl-NL" baseline="0" dirty="0"/>
              <a:t> duurt 4 sec., bij NS minder dan 1sec… wachtrijen. Verschil in “piepjes”, niet dus blinden hebben een probleem. Schermen niet leesbaar bij felle zon….</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27</a:t>
            </a:fld>
            <a:endParaRPr lang="nl-NL">
              <a:solidFill>
                <a:prstClr val="black"/>
              </a:solidFill>
              <a:latin typeface="Calibri"/>
            </a:endParaRPr>
          </a:p>
        </p:txBody>
      </p:sp>
    </p:spTree>
    <p:extLst>
      <p:ext uri="{BB962C8B-B14F-4D97-AF65-F5344CB8AC3E}">
        <p14:creationId xmlns:p14="http://schemas.microsoft.com/office/powerpoint/2010/main" val="2150028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“W”, zie je in 2 smaken.</a:t>
            </a:r>
            <a:r>
              <a:rPr lang="nl-NL" baseline="0" dirty="0"/>
              <a:t> Liever een ECHTE keuze maken voor “nu niet”. In de </a:t>
            </a:r>
            <a:r>
              <a:rPr lang="nl-NL" baseline="0" dirty="0" err="1"/>
              <a:t>praktijd</a:t>
            </a:r>
            <a:r>
              <a:rPr lang="nl-NL" baseline="0" dirty="0"/>
              <a:t> zal een “</a:t>
            </a:r>
            <a:r>
              <a:rPr lang="nl-NL" baseline="0" dirty="0" err="1"/>
              <a:t>Would</a:t>
            </a:r>
            <a:r>
              <a:rPr lang="nl-NL" baseline="0" dirty="0"/>
              <a:t>” bijna nooit worden </a:t>
            </a:r>
            <a:r>
              <a:rPr lang="nl-NL" baseline="0" dirty="0" err="1"/>
              <a:t>geimplementeerd</a:t>
            </a:r>
            <a:r>
              <a:rPr lang="nl-NL" baseline="0" dirty="0"/>
              <a:t>.</a:t>
            </a:r>
          </a:p>
          <a:p>
            <a:r>
              <a:rPr lang="nl-NL" baseline="0" dirty="0"/>
              <a:t>Hoe bepaal je dit? , komt volgende sheet!</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28</a:t>
            </a:fld>
            <a:endParaRPr lang="nl-NL">
              <a:solidFill>
                <a:prstClr val="black"/>
              </a:solidFill>
              <a:latin typeface="Calibri"/>
            </a:endParaRPr>
          </a:p>
        </p:txBody>
      </p:sp>
    </p:spTree>
    <p:extLst>
      <p:ext uri="{BB962C8B-B14F-4D97-AF65-F5344CB8AC3E}">
        <p14:creationId xmlns:p14="http://schemas.microsoft.com/office/powerpoint/2010/main" val="2489583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Let op dat gebruikers ECHT kiezen wat ze belangrijk</a:t>
            </a:r>
            <a:r>
              <a:rPr lang="nl-NL" baseline="0" dirty="0"/>
              <a:t> vinden. Brainstorm met de klas hoe je dit zou kunnen doen: bv gele plakkertjes plakken, aangeven wanneer ze echt niet meer kunnen werken etc.</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30</a:t>
            </a:fld>
            <a:endParaRPr lang="nl-NL">
              <a:solidFill>
                <a:prstClr val="black"/>
              </a:solidFill>
              <a:latin typeface="Calibri"/>
            </a:endParaRPr>
          </a:p>
        </p:txBody>
      </p:sp>
    </p:spTree>
    <p:extLst>
      <p:ext uri="{BB962C8B-B14F-4D97-AF65-F5344CB8AC3E}">
        <p14:creationId xmlns:p14="http://schemas.microsoft.com/office/powerpoint/2010/main" val="3481632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Inleven in de ander (vooral </a:t>
            </a:r>
            <a:r>
              <a:rPr lang="nl-NL" dirty="0" err="1"/>
              <a:t>req</a:t>
            </a:r>
            <a:r>
              <a:rPr lang="nl-NL" dirty="0"/>
              <a:t>. Engineer in de “omgeving” van de klant),</a:t>
            </a:r>
            <a:r>
              <a:rPr lang="nl-NL" baseline="0" dirty="0"/>
              <a:t> wat zegt hij nu eigenlijk.. (beroepsjargon, aan beide kanten)… </a:t>
            </a:r>
            <a:r>
              <a:rPr lang="nl-NL" i="1" baseline="0" dirty="0"/>
              <a:t>denken</a:t>
            </a:r>
            <a:r>
              <a:rPr lang="nl-NL" i="0" baseline="0" dirty="0"/>
              <a:t> dat je elkaar begrijpt (ambiguïteit). Doorvragen, wat bedoeld hij nu eigenlijk. Dit leer je in detail in de course Requirements Engineering in het semester DIS.</a:t>
            </a:r>
          </a:p>
          <a:p>
            <a:endParaRPr lang="nl-NL" i="0" baseline="0" dirty="0"/>
          </a:p>
          <a:p>
            <a:r>
              <a:rPr lang="nl-NL" i="0" baseline="0" dirty="0"/>
              <a:t>Mogelijke oefeningen:</a:t>
            </a:r>
          </a:p>
          <a:p>
            <a:r>
              <a:rPr lang="nl-NL" i="0" baseline="0" dirty="0"/>
              <a:t>-Laat een student een zin verzinnen, deze opschrijven, en dan in de rij van </a:t>
            </a:r>
            <a:r>
              <a:rPr lang="nl-NL" i="0" baseline="0" dirty="0" err="1"/>
              <a:t>lln</a:t>
            </a:r>
            <a:r>
              <a:rPr lang="nl-NL" i="0" baseline="0" dirty="0"/>
              <a:t> naar </a:t>
            </a:r>
            <a:r>
              <a:rPr lang="nl-NL" i="0" baseline="0" dirty="0" err="1"/>
              <a:t>lln</a:t>
            </a:r>
            <a:r>
              <a:rPr lang="nl-NL" i="0" baseline="0" dirty="0"/>
              <a:t> door fluisteren  naar achteren. De laatste schrijft het weer op (checken of het overeen komt). </a:t>
            </a:r>
          </a:p>
          <a:p>
            <a:r>
              <a:rPr lang="nl-NL" i="0" baseline="0" dirty="0"/>
              <a:t>-Vorm 2-tallen, elke student tekent 5 vierkanten (in een willekeurig figuur, wel rakend aan elkaar) op een vel, liefst uitknippen. De 2 studenten gaan met de ruggen tegen elkaar aan zitten en moeten proberen door te geven wat voor figuur ze hebben gemaakt.</a:t>
            </a:r>
          </a:p>
          <a:p>
            <a:r>
              <a:rPr lang="nl-NL" i="0" baseline="0" dirty="0"/>
              <a:t>-eenzijdige (alleen zender) </a:t>
            </a:r>
            <a:r>
              <a:rPr lang="nl-NL" i="0" baseline="0" dirty="0" err="1"/>
              <a:t>vs</a:t>
            </a:r>
            <a:r>
              <a:rPr lang="nl-NL" i="0" baseline="0" dirty="0"/>
              <a:t> tweezijdige communicatie (ontvanger mag vragen stellen); ook met 5 vierkanten en voorgetekend figuur.</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31</a:t>
            </a:fld>
            <a:endParaRPr lang="nl-NL">
              <a:solidFill>
                <a:prstClr val="black"/>
              </a:solidFill>
              <a:latin typeface="Calibri"/>
            </a:endParaRPr>
          </a:p>
        </p:txBody>
      </p:sp>
    </p:spTree>
    <p:extLst>
      <p:ext uri="{BB962C8B-B14F-4D97-AF65-F5344CB8AC3E}">
        <p14:creationId xmlns:p14="http://schemas.microsoft.com/office/powerpoint/2010/main" val="1974713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9"/>
          <p:cNvSpPr>
            <a:spLocks noGrp="1" noChangeArrowheads="1"/>
          </p:cNvSpPr>
          <p:nvPr>
            <p:ph type="hdr" sz="quarter"/>
          </p:nvPr>
        </p:nvSpPr>
        <p:spPr>
          <a:xfrm>
            <a:off x="0" y="0"/>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3753">
              <a:spcBef>
                <a:spcPct val="30000"/>
              </a:spcBef>
              <a:defRPr sz="1200">
                <a:solidFill>
                  <a:schemeClr val="tx1"/>
                </a:solidFill>
                <a:latin typeface="Times New Roman" panose="02020603050405020304" pitchFamily="18" charset="0"/>
              </a:defRPr>
            </a:lvl1pPr>
            <a:lvl2pPr marL="731731" indent="-281435" defTabSz="953753">
              <a:spcBef>
                <a:spcPct val="30000"/>
              </a:spcBef>
              <a:defRPr sz="1200">
                <a:solidFill>
                  <a:schemeClr val="tx1"/>
                </a:solidFill>
                <a:latin typeface="Times New Roman" panose="02020603050405020304" pitchFamily="18" charset="0"/>
              </a:defRPr>
            </a:lvl2pPr>
            <a:lvl3pPr marL="1125741" indent="-225148" defTabSz="953753">
              <a:spcBef>
                <a:spcPct val="30000"/>
              </a:spcBef>
              <a:defRPr sz="1200">
                <a:solidFill>
                  <a:schemeClr val="tx1"/>
                </a:solidFill>
                <a:latin typeface="Times New Roman" panose="02020603050405020304" pitchFamily="18" charset="0"/>
              </a:defRPr>
            </a:lvl3pPr>
            <a:lvl4pPr marL="1576037" indent="-225148" defTabSz="953753">
              <a:spcBef>
                <a:spcPct val="30000"/>
              </a:spcBef>
              <a:defRPr sz="1200">
                <a:solidFill>
                  <a:schemeClr val="tx1"/>
                </a:solidFill>
                <a:latin typeface="Times New Roman" panose="02020603050405020304" pitchFamily="18" charset="0"/>
              </a:defRPr>
            </a:lvl4pPr>
            <a:lvl5pPr marL="2026333" indent="-225148" defTabSz="953753">
              <a:spcBef>
                <a:spcPct val="30000"/>
              </a:spcBef>
              <a:defRPr sz="1200">
                <a:solidFill>
                  <a:schemeClr val="tx1"/>
                </a:solidFill>
                <a:latin typeface="Times New Roman" panose="02020603050405020304" pitchFamily="18" charset="0"/>
              </a:defRPr>
            </a:lvl5pPr>
            <a:lvl6pPr marL="2476630" indent="-225148" defTabSz="953753" eaLnBrk="0" fontAlgn="base" hangingPunct="0">
              <a:spcBef>
                <a:spcPct val="30000"/>
              </a:spcBef>
              <a:spcAft>
                <a:spcPct val="0"/>
              </a:spcAft>
              <a:defRPr sz="1200">
                <a:solidFill>
                  <a:schemeClr val="tx1"/>
                </a:solidFill>
                <a:latin typeface="Times New Roman" panose="02020603050405020304" pitchFamily="18" charset="0"/>
              </a:defRPr>
            </a:lvl6pPr>
            <a:lvl7pPr marL="2926926" indent="-225148" defTabSz="953753" eaLnBrk="0" fontAlgn="base" hangingPunct="0">
              <a:spcBef>
                <a:spcPct val="30000"/>
              </a:spcBef>
              <a:spcAft>
                <a:spcPct val="0"/>
              </a:spcAft>
              <a:defRPr sz="1200">
                <a:solidFill>
                  <a:schemeClr val="tx1"/>
                </a:solidFill>
                <a:latin typeface="Times New Roman" panose="02020603050405020304" pitchFamily="18" charset="0"/>
              </a:defRPr>
            </a:lvl7pPr>
            <a:lvl8pPr marL="3377222" indent="-225148" defTabSz="953753" eaLnBrk="0" fontAlgn="base" hangingPunct="0">
              <a:spcBef>
                <a:spcPct val="30000"/>
              </a:spcBef>
              <a:spcAft>
                <a:spcPct val="0"/>
              </a:spcAft>
              <a:defRPr sz="1200">
                <a:solidFill>
                  <a:schemeClr val="tx1"/>
                </a:solidFill>
                <a:latin typeface="Times New Roman" panose="02020603050405020304" pitchFamily="18" charset="0"/>
              </a:defRPr>
            </a:lvl8pPr>
            <a:lvl9pPr marL="3827518" indent="-225148" defTabSz="95375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sz="2000">
                <a:latin typeface="Arial Narrow" panose="020B0606020202030204" pitchFamily="34" charset="0"/>
                <a:cs typeface="Arial" panose="020B0604020202020204" pitchFamily="34" charset="0"/>
              </a:rPr>
              <a:t>Mastering Requirements Management with Use Cases Instructor Notes</a:t>
            </a:r>
            <a:endParaRPr lang="en-US" sz="2000" i="1">
              <a:latin typeface="Arial" panose="020B0604020202020204" pitchFamily="34" charset="0"/>
              <a:cs typeface="Arial" panose="020B0604020202020204" pitchFamily="34" charset="0"/>
            </a:endParaRPr>
          </a:p>
        </p:txBody>
      </p:sp>
      <p:sp>
        <p:nvSpPr>
          <p:cNvPr id="6963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665">
              <a:spcBef>
                <a:spcPct val="30000"/>
              </a:spcBef>
              <a:defRPr sz="1200">
                <a:solidFill>
                  <a:schemeClr val="tx1"/>
                </a:solidFill>
                <a:latin typeface="Times New Roman" panose="02020603050405020304" pitchFamily="18" charset="0"/>
              </a:defRPr>
            </a:lvl1pPr>
            <a:lvl2pPr marL="731731" indent="-281435" defTabSz="914665">
              <a:spcBef>
                <a:spcPct val="30000"/>
              </a:spcBef>
              <a:defRPr sz="1200">
                <a:solidFill>
                  <a:schemeClr val="tx1"/>
                </a:solidFill>
                <a:latin typeface="Times New Roman" panose="02020603050405020304" pitchFamily="18" charset="0"/>
              </a:defRPr>
            </a:lvl2pPr>
            <a:lvl3pPr marL="1125741" indent="-225148" defTabSz="914665">
              <a:spcBef>
                <a:spcPct val="30000"/>
              </a:spcBef>
              <a:defRPr sz="1200">
                <a:solidFill>
                  <a:schemeClr val="tx1"/>
                </a:solidFill>
                <a:latin typeface="Times New Roman" panose="02020603050405020304" pitchFamily="18" charset="0"/>
              </a:defRPr>
            </a:lvl3pPr>
            <a:lvl4pPr marL="1576037" indent="-225148" defTabSz="914665">
              <a:spcBef>
                <a:spcPct val="30000"/>
              </a:spcBef>
              <a:defRPr sz="1200">
                <a:solidFill>
                  <a:schemeClr val="tx1"/>
                </a:solidFill>
                <a:latin typeface="Times New Roman" panose="02020603050405020304" pitchFamily="18" charset="0"/>
              </a:defRPr>
            </a:lvl4pPr>
            <a:lvl5pPr marL="2026333" indent="-225148" defTabSz="914665">
              <a:spcBef>
                <a:spcPct val="30000"/>
              </a:spcBef>
              <a:defRPr sz="1200">
                <a:solidFill>
                  <a:schemeClr val="tx1"/>
                </a:solidFill>
                <a:latin typeface="Times New Roman" panose="02020603050405020304" pitchFamily="18" charset="0"/>
              </a:defRPr>
            </a:lvl5pPr>
            <a:lvl6pPr marL="2476630" indent="-225148" defTabSz="914665" eaLnBrk="0" fontAlgn="base" hangingPunct="0">
              <a:spcBef>
                <a:spcPct val="30000"/>
              </a:spcBef>
              <a:spcAft>
                <a:spcPct val="0"/>
              </a:spcAft>
              <a:defRPr sz="1200">
                <a:solidFill>
                  <a:schemeClr val="tx1"/>
                </a:solidFill>
                <a:latin typeface="Times New Roman" panose="02020603050405020304" pitchFamily="18" charset="0"/>
              </a:defRPr>
            </a:lvl6pPr>
            <a:lvl7pPr marL="2926926" indent="-225148" defTabSz="914665" eaLnBrk="0" fontAlgn="base" hangingPunct="0">
              <a:spcBef>
                <a:spcPct val="30000"/>
              </a:spcBef>
              <a:spcAft>
                <a:spcPct val="0"/>
              </a:spcAft>
              <a:defRPr sz="1200">
                <a:solidFill>
                  <a:schemeClr val="tx1"/>
                </a:solidFill>
                <a:latin typeface="Times New Roman" panose="02020603050405020304" pitchFamily="18" charset="0"/>
              </a:defRPr>
            </a:lvl7pPr>
            <a:lvl8pPr marL="3377222" indent="-225148" defTabSz="914665" eaLnBrk="0" fontAlgn="base" hangingPunct="0">
              <a:spcBef>
                <a:spcPct val="30000"/>
              </a:spcBef>
              <a:spcAft>
                <a:spcPct val="0"/>
              </a:spcAft>
              <a:defRPr sz="1200">
                <a:solidFill>
                  <a:schemeClr val="tx1"/>
                </a:solidFill>
                <a:latin typeface="Times New Roman" panose="02020603050405020304" pitchFamily="18" charset="0"/>
              </a:defRPr>
            </a:lvl8pPr>
            <a:lvl9pPr marL="3827518" indent="-225148" defTabSz="91466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sz="1000">
                <a:latin typeface="Arial" panose="020B0604020202020204" pitchFamily="34" charset="0"/>
                <a:cs typeface="Arial" panose="020B0604020202020204" pitchFamily="34" charset="0"/>
              </a:rPr>
              <a:t>Module 1 - Introduction to RMUC</a:t>
            </a:r>
            <a:endParaRPr lang="en-US" sz="1000">
              <a:latin typeface="ZapfHumnst BT" pitchFamily="34" charset="0"/>
              <a:cs typeface="Arial" panose="020B0604020202020204" pitchFamily="34" charset="0"/>
            </a:endParaRPr>
          </a:p>
        </p:txBody>
      </p:sp>
      <p:sp>
        <p:nvSpPr>
          <p:cNvPr id="69636" name="Rectangle 2"/>
          <p:cNvSpPr>
            <a:spLocks noGrp="1" noRot="1" noChangeAspect="1" noChangeArrowheads="1" noTextEdit="1"/>
          </p:cNvSpPr>
          <p:nvPr>
            <p:ph type="sldImg"/>
          </p:nvPr>
        </p:nvSpPr>
        <p:spPr>
          <a:xfrm>
            <a:off x="2514600" y="833438"/>
            <a:ext cx="4037013" cy="3028950"/>
          </a:xfrm>
          <a:ln/>
        </p:spPr>
      </p:sp>
      <p:sp>
        <p:nvSpPr>
          <p:cNvPr id="69637" name="Rectangle 3"/>
          <p:cNvSpPr>
            <a:spLocks noGrp="1" noChangeArrowheads="1"/>
          </p:cNvSpPr>
          <p:nvPr>
            <p:ph type="body" idx="1"/>
          </p:nvPr>
        </p:nvSpPr>
        <p:spPr>
          <a:xfrm>
            <a:off x="2494101" y="4072209"/>
            <a:ext cx="3988076" cy="39999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9" tIns="45030" rIns="90059" bIns="45030"/>
          <a:lstStyle/>
          <a:p>
            <a:pPr eaLnBrk="1" hangingPunct="1"/>
            <a:r>
              <a:rPr lang="en-US" sz="900" dirty="0"/>
              <a:t>Quality can be measured in many ways. Some examples are: system availability, bugs, and response times.</a:t>
            </a:r>
          </a:p>
          <a:p>
            <a:pPr eaLnBrk="1" hangingPunct="1"/>
            <a:r>
              <a:rPr lang="en-US" sz="900" dirty="0"/>
              <a:t>However, another dimension of quality is the quality of the requirements set. In the next few pages, what makes a quality requirement is discussed.</a:t>
            </a:r>
          </a:p>
          <a:p>
            <a:pPr eaLnBrk="1" hangingPunct="1"/>
            <a:r>
              <a:rPr lang="en-US" sz="900" dirty="0"/>
              <a:t>Meeting the customer’s real needs is one of the goals of developing a system. As quality decreases, the ability to meet the customer’s needs also decreases. If the system is not meeting the customer’s needs, then the perceived value of the system diminishes.</a:t>
            </a:r>
          </a:p>
          <a:p>
            <a:pPr eaLnBrk="1" hangingPunct="1"/>
            <a:r>
              <a:rPr lang="en-US" sz="900" dirty="0"/>
              <a:t>The examples of quality listed above are all observable in the delivered system. They are a bi-product of the quality of the requirements that are implemented. A system can be no better than the requirements used to specify that system.</a:t>
            </a:r>
          </a:p>
        </p:txBody>
      </p:sp>
      <p:sp>
        <p:nvSpPr>
          <p:cNvPr id="69638" name="Text Box 4"/>
          <p:cNvSpPr txBox="1">
            <a:spLocks noChangeArrowheads="1"/>
          </p:cNvSpPr>
          <p:nvPr/>
        </p:nvSpPr>
        <p:spPr bwMode="auto">
          <a:xfrm>
            <a:off x="568394" y="1203903"/>
            <a:ext cx="1733136" cy="682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863" tIns="52931" rIns="105863" bIns="52931"/>
          <a:lstStyle>
            <a:lvl1pPr defTabSz="911225">
              <a:spcBef>
                <a:spcPct val="30000"/>
              </a:spcBef>
              <a:defRPr sz="1200">
                <a:solidFill>
                  <a:schemeClr val="tx1"/>
                </a:solidFill>
                <a:latin typeface="Times New Roman" panose="02020603050405020304" pitchFamily="18" charset="0"/>
              </a:defRPr>
            </a:lvl1pPr>
            <a:lvl2pPr marL="742950" indent="-285750" defTabSz="911225">
              <a:spcBef>
                <a:spcPct val="30000"/>
              </a:spcBef>
              <a:defRPr sz="1200">
                <a:solidFill>
                  <a:schemeClr val="tx1"/>
                </a:solidFill>
                <a:latin typeface="Times New Roman" panose="02020603050405020304" pitchFamily="18" charset="0"/>
              </a:defRPr>
            </a:lvl2pPr>
            <a:lvl3pPr marL="1143000" indent="-228600" defTabSz="911225">
              <a:spcBef>
                <a:spcPct val="30000"/>
              </a:spcBef>
              <a:defRPr sz="1200">
                <a:solidFill>
                  <a:schemeClr val="tx1"/>
                </a:solidFill>
                <a:latin typeface="Times New Roman" panose="02020603050405020304" pitchFamily="18" charset="0"/>
              </a:defRPr>
            </a:lvl3pPr>
            <a:lvl4pPr marL="1600200" indent="-228600" defTabSz="911225">
              <a:spcBef>
                <a:spcPct val="30000"/>
              </a:spcBef>
              <a:defRPr sz="1200">
                <a:solidFill>
                  <a:schemeClr val="tx1"/>
                </a:solidFill>
                <a:latin typeface="Times New Roman" panose="02020603050405020304" pitchFamily="18" charset="0"/>
              </a:defRPr>
            </a:lvl4pPr>
            <a:lvl5pPr marL="2057400" indent="-228600" defTabSz="911225">
              <a:spcBef>
                <a:spcPct val="30000"/>
              </a:spcBef>
              <a:defRPr sz="1200">
                <a:solidFill>
                  <a:schemeClr val="tx1"/>
                </a:solidFill>
                <a:latin typeface="Times New Roman" panose="02020603050405020304" pitchFamily="18" charset="0"/>
              </a:defRPr>
            </a:lvl5pPr>
            <a:lvl6pPr marL="2514600" indent="-228600" defTabSz="9112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112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112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11225" eaLnBrk="0" fontAlgn="base" hangingPunct="0">
              <a:spcBef>
                <a:spcPct val="30000"/>
              </a:spcBef>
              <a:spcAft>
                <a:spcPct val="0"/>
              </a:spcAft>
              <a:defRPr sz="1200">
                <a:solidFill>
                  <a:schemeClr val="tx1"/>
                </a:solidFill>
                <a:latin typeface="Times New Roman" panose="02020603050405020304" pitchFamily="18" charset="0"/>
              </a:defRPr>
            </a:lvl9pPr>
          </a:lstStyle>
          <a:p>
            <a:pPr>
              <a:lnSpc>
                <a:spcPct val="87000"/>
              </a:lnSpc>
            </a:pPr>
            <a:endParaRPr lang="en-US" sz="1000">
              <a:latin typeface="ZapfHumnst BT" pitchFamily="34" charset="0"/>
            </a:endParaRPr>
          </a:p>
        </p:txBody>
      </p:sp>
      <p:sp>
        <p:nvSpPr>
          <p:cNvPr id="69639" name="Text Box 5"/>
          <p:cNvSpPr txBox="1">
            <a:spLocks noChangeArrowheads="1"/>
          </p:cNvSpPr>
          <p:nvPr/>
        </p:nvSpPr>
        <p:spPr bwMode="auto">
          <a:xfrm>
            <a:off x="445709" y="1221191"/>
            <a:ext cx="1941236" cy="6788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041" tIns="63041" rIns="63041" bIns="63041"/>
          <a:lstStyle>
            <a:lvl1pPr defTabSz="911225">
              <a:spcBef>
                <a:spcPct val="30000"/>
              </a:spcBef>
              <a:defRPr sz="1200">
                <a:solidFill>
                  <a:schemeClr val="tx1"/>
                </a:solidFill>
                <a:latin typeface="Times New Roman" panose="02020603050405020304" pitchFamily="18" charset="0"/>
              </a:defRPr>
            </a:lvl1pPr>
            <a:lvl2pPr marL="742950" indent="-285750" defTabSz="911225">
              <a:spcBef>
                <a:spcPct val="30000"/>
              </a:spcBef>
              <a:defRPr sz="1200">
                <a:solidFill>
                  <a:schemeClr val="tx1"/>
                </a:solidFill>
                <a:latin typeface="Times New Roman" panose="02020603050405020304" pitchFamily="18" charset="0"/>
              </a:defRPr>
            </a:lvl2pPr>
            <a:lvl3pPr marL="1143000" indent="-228600" defTabSz="911225">
              <a:spcBef>
                <a:spcPct val="30000"/>
              </a:spcBef>
              <a:defRPr sz="1200">
                <a:solidFill>
                  <a:schemeClr val="tx1"/>
                </a:solidFill>
                <a:latin typeface="Times New Roman" panose="02020603050405020304" pitchFamily="18" charset="0"/>
              </a:defRPr>
            </a:lvl3pPr>
            <a:lvl4pPr marL="1600200" indent="-228600" defTabSz="911225">
              <a:spcBef>
                <a:spcPct val="30000"/>
              </a:spcBef>
              <a:defRPr sz="1200">
                <a:solidFill>
                  <a:schemeClr val="tx1"/>
                </a:solidFill>
                <a:latin typeface="Times New Roman" panose="02020603050405020304" pitchFamily="18" charset="0"/>
              </a:defRPr>
            </a:lvl4pPr>
            <a:lvl5pPr marL="2057400" indent="-228600" defTabSz="911225">
              <a:spcBef>
                <a:spcPct val="30000"/>
              </a:spcBef>
              <a:defRPr sz="1200">
                <a:solidFill>
                  <a:schemeClr val="tx1"/>
                </a:solidFill>
                <a:latin typeface="Times New Roman" panose="02020603050405020304" pitchFamily="18" charset="0"/>
              </a:defRPr>
            </a:lvl5pPr>
            <a:lvl6pPr marL="2514600" indent="-228600" defTabSz="9112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112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112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1122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sz="900"/>
              <a:t>This is a transition slide to the “Qualities of Requirements” slide. </a:t>
            </a:r>
          </a:p>
        </p:txBody>
      </p:sp>
    </p:spTree>
    <p:extLst>
      <p:ext uri="{BB962C8B-B14F-4D97-AF65-F5344CB8AC3E}">
        <p14:creationId xmlns:p14="http://schemas.microsoft.com/office/powerpoint/2010/main" val="4201302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endParaRPr lang="nl-NL" dirty="0"/>
          </a:p>
          <a:p>
            <a:r>
              <a:rPr lang="nl-NL" dirty="0"/>
              <a:t>http://nl.wikipedia.org/wiki/ISO_9126</a:t>
            </a:r>
          </a:p>
          <a:p>
            <a:endParaRPr lang="nl-NL" dirty="0"/>
          </a:p>
          <a:p>
            <a:r>
              <a:rPr lang="nl-NL" dirty="0"/>
              <a:t>Het meetbaar maken van requirements zorgt ervoor dat er testen kunnen worden geschreven om een</a:t>
            </a:r>
            <a:r>
              <a:rPr lang="nl-NL" baseline="0" dirty="0"/>
              <a:t> requirement te accepteren! -&gt; dit zorgt ervoor dat kwaliteit is </a:t>
            </a:r>
            <a:r>
              <a:rPr lang="nl-NL" baseline="0" dirty="0" err="1"/>
              <a:t>gewaarborgt</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34</a:t>
            </a:fld>
            <a:endParaRPr lang="nl-NL">
              <a:solidFill>
                <a:prstClr val="black"/>
              </a:solidFill>
              <a:latin typeface="Calibri"/>
            </a:endParaRPr>
          </a:p>
        </p:txBody>
      </p:sp>
    </p:spTree>
    <p:extLst>
      <p:ext uri="{BB962C8B-B14F-4D97-AF65-F5344CB8AC3E}">
        <p14:creationId xmlns:p14="http://schemas.microsoft.com/office/powerpoint/2010/main" val="121901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Overzicht van ISO 9126, een standaard </a:t>
            </a:r>
            <a:r>
              <a:rPr lang="nl-NL" dirty="0" err="1"/>
              <a:t>mbt</a:t>
            </a:r>
            <a:r>
              <a:rPr lang="nl-NL" dirty="0"/>
              <a:t> aspecten van kwaliteit!</a:t>
            </a:r>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35</a:t>
            </a:fld>
            <a:endParaRPr lang="nl-NL">
              <a:solidFill>
                <a:prstClr val="black"/>
              </a:solidFill>
              <a:latin typeface="Calibri"/>
            </a:endParaRPr>
          </a:p>
        </p:txBody>
      </p:sp>
    </p:spTree>
    <p:extLst>
      <p:ext uri="{BB962C8B-B14F-4D97-AF65-F5344CB8AC3E}">
        <p14:creationId xmlns:p14="http://schemas.microsoft.com/office/powerpoint/2010/main" val="2515920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9"/>
          <p:cNvSpPr>
            <a:spLocks noGrp="1" noChangeArrowheads="1"/>
          </p:cNvSpPr>
          <p:nvPr>
            <p:ph type="hdr" sz="quarter"/>
          </p:nvPr>
        </p:nvSpPr>
        <p:spPr>
          <a:xfrm>
            <a:off x="0" y="0"/>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3753">
              <a:spcBef>
                <a:spcPct val="30000"/>
              </a:spcBef>
              <a:defRPr sz="1200">
                <a:solidFill>
                  <a:schemeClr val="tx1"/>
                </a:solidFill>
                <a:latin typeface="Times New Roman" panose="02020603050405020304" pitchFamily="18" charset="0"/>
              </a:defRPr>
            </a:lvl1pPr>
            <a:lvl2pPr marL="731731" indent="-281435" defTabSz="953753">
              <a:spcBef>
                <a:spcPct val="30000"/>
              </a:spcBef>
              <a:defRPr sz="1200">
                <a:solidFill>
                  <a:schemeClr val="tx1"/>
                </a:solidFill>
                <a:latin typeface="Times New Roman" panose="02020603050405020304" pitchFamily="18" charset="0"/>
              </a:defRPr>
            </a:lvl2pPr>
            <a:lvl3pPr marL="1125741" indent="-225148" defTabSz="953753">
              <a:spcBef>
                <a:spcPct val="30000"/>
              </a:spcBef>
              <a:defRPr sz="1200">
                <a:solidFill>
                  <a:schemeClr val="tx1"/>
                </a:solidFill>
                <a:latin typeface="Times New Roman" panose="02020603050405020304" pitchFamily="18" charset="0"/>
              </a:defRPr>
            </a:lvl3pPr>
            <a:lvl4pPr marL="1576037" indent="-225148" defTabSz="953753">
              <a:spcBef>
                <a:spcPct val="30000"/>
              </a:spcBef>
              <a:defRPr sz="1200">
                <a:solidFill>
                  <a:schemeClr val="tx1"/>
                </a:solidFill>
                <a:latin typeface="Times New Roman" panose="02020603050405020304" pitchFamily="18" charset="0"/>
              </a:defRPr>
            </a:lvl4pPr>
            <a:lvl5pPr marL="2026333" indent="-225148" defTabSz="953753">
              <a:spcBef>
                <a:spcPct val="30000"/>
              </a:spcBef>
              <a:defRPr sz="1200">
                <a:solidFill>
                  <a:schemeClr val="tx1"/>
                </a:solidFill>
                <a:latin typeface="Times New Roman" panose="02020603050405020304" pitchFamily="18" charset="0"/>
              </a:defRPr>
            </a:lvl5pPr>
            <a:lvl6pPr marL="2476630" indent="-225148" defTabSz="953753" eaLnBrk="0" fontAlgn="base" hangingPunct="0">
              <a:spcBef>
                <a:spcPct val="30000"/>
              </a:spcBef>
              <a:spcAft>
                <a:spcPct val="0"/>
              </a:spcAft>
              <a:defRPr sz="1200">
                <a:solidFill>
                  <a:schemeClr val="tx1"/>
                </a:solidFill>
                <a:latin typeface="Times New Roman" panose="02020603050405020304" pitchFamily="18" charset="0"/>
              </a:defRPr>
            </a:lvl6pPr>
            <a:lvl7pPr marL="2926926" indent="-225148" defTabSz="953753" eaLnBrk="0" fontAlgn="base" hangingPunct="0">
              <a:spcBef>
                <a:spcPct val="30000"/>
              </a:spcBef>
              <a:spcAft>
                <a:spcPct val="0"/>
              </a:spcAft>
              <a:defRPr sz="1200">
                <a:solidFill>
                  <a:schemeClr val="tx1"/>
                </a:solidFill>
                <a:latin typeface="Times New Roman" panose="02020603050405020304" pitchFamily="18" charset="0"/>
              </a:defRPr>
            </a:lvl7pPr>
            <a:lvl8pPr marL="3377222" indent="-225148" defTabSz="953753" eaLnBrk="0" fontAlgn="base" hangingPunct="0">
              <a:spcBef>
                <a:spcPct val="30000"/>
              </a:spcBef>
              <a:spcAft>
                <a:spcPct val="0"/>
              </a:spcAft>
              <a:defRPr sz="1200">
                <a:solidFill>
                  <a:schemeClr val="tx1"/>
                </a:solidFill>
                <a:latin typeface="Times New Roman" panose="02020603050405020304" pitchFamily="18" charset="0"/>
              </a:defRPr>
            </a:lvl8pPr>
            <a:lvl9pPr marL="3827518" indent="-225148" defTabSz="95375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sz="2000">
                <a:latin typeface="Arial Narrow" panose="020B0606020202030204" pitchFamily="34" charset="0"/>
                <a:cs typeface="Arial" panose="020B0604020202020204" pitchFamily="34" charset="0"/>
              </a:rPr>
              <a:t>Mastering Requirements Management with Use Cases Instructor Notes</a:t>
            </a:r>
            <a:endParaRPr lang="en-US" sz="2000" i="1">
              <a:latin typeface="Arial" panose="020B0604020202020204" pitchFamily="34" charset="0"/>
              <a:cs typeface="Arial" panose="020B0604020202020204" pitchFamily="34" charset="0"/>
            </a:endParaRPr>
          </a:p>
        </p:txBody>
      </p:sp>
      <p:sp>
        <p:nvSpPr>
          <p:cNvPr id="2662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665">
              <a:spcBef>
                <a:spcPct val="30000"/>
              </a:spcBef>
              <a:defRPr sz="1200">
                <a:solidFill>
                  <a:schemeClr val="tx1"/>
                </a:solidFill>
                <a:latin typeface="Times New Roman" panose="02020603050405020304" pitchFamily="18" charset="0"/>
              </a:defRPr>
            </a:lvl1pPr>
            <a:lvl2pPr marL="731731" indent="-281435" defTabSz="914665">
              <a:spcBef>
                <a:spcPct val="30000"/>
              </a:spcBef>
              <a:defRPr sz="1200">
                <a:solidFill>
                  <a:schemeClr val="tx1"/>
                </a:solidFill>
                <a:latin typeface="Times New Roman" panose="02020603050405020304" pitchFamily="18" charset="0"/>
              </a:defRPr>
            </a:lvl2pPr>
            <a:lvl3pPr marL="1125741" indent="-225148" defTabSz="914665">
              <a:spcBef>
                <a:spcPct val="30000"/>
              </a:spcBef>
              <a:defRPr sz="1200">
                <a:solidFill>
                  <a:schemeClr val="tx1"/>
                </a:solidFill>
                <a:latin typeface="Times New Roman" panose="02020603050405020304" pitchFamily="18" charset="0"/>
              </a:defRPr>
            </a:lvl3pPr>
            <a:lvl4pPr marL="1576037" indent="-225148" defTabSz="914665">
              <a:spcBef>
                <a:spcPct val="30000"/>
              </a:spcBef>
              <a:defRPr sz="1200">
                <a:solidFill>
                  <a:schemeClr val="tx1"/>
                </a:solidFill>
                <a:latin typeface="Times New Roman" panose="02020603050405020304" pitchFamily="18" charset="0"/>
              </a:defRPr>
            </a:lvl4pPr>
            <a:lvl5pPr marL="2026333" indent="-225148" defTabSz="914665">
              <a:spcBef>
                <a:spcPct val="30000"/>
              </a:spcBef>
              <a:defRPr sz="1200">
                <a:solidFill>
                  <a:schemeClr val="tx1"/>
                </a:solidFill>
                <a:latin typeface="Times New Roman" panose="02020603050405020304" pitchFamily="18" charset="0"/>
              </a:defRPr>
            </a:lvl5pPr>
            <a:lvl6pPr marL="2476630" indent="-225148" defTabSz="914665" eaLnBrk="0" fontAlgn="base" hangingPunct="0">
              <a:spcBef>
                <a:spcPct val="30000"/>
              </a:spcBef>
              <a:spcAft>
                <a:spcPct val="0"/>
              </a:spcAft>
              <a:defRPr sz="1200">
                <a:solidFill>
                  <a:schemeClr val="tx1"/>
                </a:solidFill>
                <a:latin typeface="Times New Roman" panose="02020603050405020304" pitchFamily="18" charset="0"/>
              </a:defRPr>
            </a:lvl6pPr>
            <a:lvl7pPr marL="2926926" indent="-225148" defTabSz="914665" eaLnBrk="0" fontAlgn="base" hangingPunct="0">
              <a:spcBef>
                <a:spcPct val="30000"/>
              </a:spcBef>
              <a:spcAft>
                <a:spcPct val="0"/>
              </a:spcAft>
              <a:defRPr sz="1200">
                <a:solidFill>
                  <a:schemeClr val="tx1"/>
                </a:solidFill>
                <a:latin typeface="Times New Roman" panose="02020603050405020304" pitchFamily="18" charset="0"/>
              </a:defRPr>
            </a:lvl7pPr>
            <a:lvl8pPr marL="3377222" indent="-225148" defTabSz="914665" eaLnBrk="0" fontAlgn="base" hangingPunct="0">
              <a:spcBef>
                <a:spcPct val="30000"/>
              </a:spcBef>
              <a:spcAft>
                <a:spcPct val="0"/>
              </a:spcAft>
              <a:defRPr sz="1200">
                <a:solidFill>
                  <a:schemeClr val="tx1"/>
                </a:solidFill>
                <a:latin typeface="Times New Roman" panose="02020603050405020304" pitchFamily="18" charset="0"/>
              </a:defRPr>
            </a:lvl8pPr>
            <a:lvl9pPr marL="3827518" indent="-225148" defTabSz="91466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sz="1000">
                <a:latin typeface="Arial" panose="020B0604020202020204" pitchFamily="34" charset="0"/>
                <a:cs typeface="Arial" panose="020B0604020202020204" pitchFamily="34" charset="0"/>
              </a:rPr>
              <a:t>Module 1 - Introduction to RMUC</a:t>
            </a:r>
            <a:endParaRPr lang="en-US" sz="1000">
              <a:latin typeface="ZapfHumnst BT" pitchFamily="34" charset="0"/>
              <a:cs typeface="Arial" panose="020B0604020202020204" pitchFamily="34" charset="0"/>
            </a:endParaRPr>
          </a:p>
        </p:txBody>
      </p:sp>
      <p:sp>
        <p:nvSpPr>
          <p:cNvPr id="26628" name="Rectangle 2"/>
          <p:cNvSpPr>
            <a:spLocks noGrp="1" noRot="1" noChangeAspect="1" noChangeArrowheads="1" noTextEdit="1"/>
          </p:cNvSpPr>
          <p:nvPr>
            <p:ph type="sldImg"/>
          </p:nvPr>
        </p:nvSpPr>
        <p:spPr>
          <a:xfrm>
            <a:off x="2514600" y="833438"/>
            <a:ext cx="4037013" cy="3028950"/>
          </a:xfrm>
          <a:ln/>
        </p:spPr>
      </p:sp>
      <p:sp>
        <p:nvSpPr>
          <p:cNvPr id="26629" name="Rectangle 3"/>
          <p:cNvSpPr>
            <a:spLocks noGrp="1" noChangeArrowheads="1"/>
          </p:cNvSpPr>
          <p:nvPr>
            <p:ph type="body" idx="1"/>
          </p:nvPr>
        </p:nvSpPr>
        <p:spPr>
          <a:xfrm>
            <a:off x="2494101" y="4072209"/>
            <a:ext cx="3988076" cy="39999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9" tIns="45030" rIns="90059" bIns="45030"/>
          <a:lstStyle/>
          <a:p>
            <a:pPr>
              <a:tabLst>
                <a:tab pos="225148" algn="l"/>
              </a:tabLst>
            </a:pPr>
            <a:endParaRPr lang="en-US" sz="900" dirty="0"/>
          </a:p>
        </p:txBody>
      </p:sp>
      <p:sp>
        <p:nvSpPr>
          <p:cNvPr id="26630" name="Text Box 4"/>
          <p:cNvSpPr txBox="1">
            <a:spLocks noChangeArrowheads="1"/>
          </p:cNvSpPr>
          <p:nvPr/>
        </p:nvSpPr>
        <p:spPr bwMode="auto">
          <a:xfrm>
            <a:off x="568394" y="1203903"/>
            <a:ext cx="1733136" cy="682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5863" tIns="52931" rIns="105863" bIns="52931"/>
          <a:lstStyle>
            <a:lvl1pPr defTabSz="911225">
              <a:spcBef>
                <a:spcPct val="30000"/>
              </a:spcBef>
              <a:defRPr sz="1200">
                <a:solidFill>
                  <a:schemeClr val="tx1"/>
                </a:solidFill>
                <a:latin typeface="Times New Roman" panose="02020603050405020304" pitchFamily="18" charset="0"/>
              </a:defRPr>
            </a:lvl1pPr>
            <a:lvl2pPr marL="742950" indent="-285750" defTabSz="911225">
              <a:spcBef>
                <a:spcPct val="30000"/>
              </a:spcBef>
              <a:defRPr sz="1200">
                <a:solidFill>
                  <a:schemeClr val="tx1"/>
                </a:solidFill>
                <a:latin typeface="Times New Roman" panose="02020603050405020304" pitchFamily="18" charset="0"/>
              </a:defRPr>
            </a:lvl2pPr>
            <a:lvl3pPr marL="1143000" indent="-228600" defTabSz="911225">
              <a:spcBef>
                <a:spcPct val="30000"/>
              </a:spcBef>
              <a:defRPr sz="1200">
                <a:solidFill>
                  <a:schemeClr val="tx1"/>
                </a:solidFill>
                <a:latin typeface="Times New Roman" panose="02020603050405020304" pitchFamily="18" charset="0"/>
              </a:defRPr>
            </a:lvl3pPr>
            <a:lvl4pPr marL="1600200" indent="-228600" defTabSz="911225">
              <a:spcBef>
                <a:spcPct val="30000"/>
              </a:spcBef>
              <a:defRPr sz="1200">
                <a:solidFill>
                  <a:schemeClr val="tx1"/>
                </a:solidFill>
                <a:latin typeface="Times New Roman" panose="02020603050405020304" pitchFamily="18" charset="0"/>
              </a:defRPr>
            </a:lvl4pPr>
            <a:lvl5pPr marL="2057400" indent="-228600" defTabSz="911225">
              <a:spcBef>
                <a:spcPct val="30000"/>
              </a:spcBef>
              <a:defRPr sz="1200">
                <a:solidFill>
                  <a:schemeClr val="tx1"/>
                </a:solidFill>
                <a:latin typeface="Times New Roman" panose="02020603050405020304" pitchFamily="18" charset="0"/>
              </a:defRPr>
            </a:lvl5pPr>
            <a:lvl6pPr marL="2514600" indent="-228600" defTabSz="9112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112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112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11225" eaLnBrk="0" fontAlgn="base" hangingPunct="0">
              <a:spcBef>
                <a:spcPct val="30000"/>
              </a:spcBef>
              <a:spcAft>
                <a:spcPct val="0"/>
              </a:spcAft>
              <a:defRPr sz="1200">
                <a:solidFill>
                  <a:schemeClr val="tx1"/>
                </a:solidFill>
                <a:latin typeface="Times New Roman" panose="02020603050405020304" pitchFamily="18" charset="0"/>
              </a:defRPr>
            </a:lvl9pPr>
          </a:lstStyle>
          <a:p>
            <a:pPr>
              <a:lnSpc>
                <a:spcPct val="87000"/>
              </a:lnSpc>
            </a:pPr>
            <a:endParaRPr lang="en-US" sz="1000">
              <a:latin typeface="ZapfHumnst BT" pitchFamily="34" charset="0"/>
            </a:endParaRPr>
          </a:p>
        </p:txBody>
      </p:sp>
    </p:spTree>
    <p:extLst>
      <p:ext uri="{BB962C8B-B14F-4D97-AF65-F5344CB8AC3E}">
        <p14:creationId xmlns:p14="http://schemas.microsoft.com/office/powerpoint/2010/main" val="3210652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endParaRPr lang="nl-NL" baseline="0" dirty="0"/>
          </a:p>
          <a:p>
            <a:endParaRPr lang="nl-NL" baseline="0" dirty="0"/>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36</a:t>
            </a:fld>
            <a:endParaRPr lang="nl-NL">
              <a:solidFill>
                <a:prstClr val="black"/>
              </a:solidFill>
              <a:latin typeface="Calibri"/>
            </a:endParaRPr>
          </a:p>
        </p:txBody>
      </p:sp>
    </p:spTree>
    <p:extLst>
      <p:ext uri="{BB962C8B-B14F-4D97-AF65-F5344CB8AC3E}">
        <p14:creationId xmlns:p14="http://schemas.microsoft.com/office/powerpoint/2010/main" val="3425105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Even kort ingaan op het waarom van procesmodellen en data</a:t>
            </a:r>
            <a:r>
              <a:rPr lang="nl-NL" baseline="0" dirty="0"/>
              <a:t>modellen. Hoe werken we en welke data gebruiken we. Ook even aanstippen waar dit verder wordt behandeld. Ook even aanstippen dat dit nu typisch aangelegenheden zijn die van groot belang zijn voor de BIM-er. Hij zal als professional (afhankelijk van zijn functie) vaak bezig zijn om dit soort modellen op te stellen of aan te passen en te kijken wat de gevolgen hiervan zijn. Wij zullen in deze course op het gebied van procesmodelleren niets doen, </a:t>
            </a:r>
            <a:r>
              <a:rPr lang="nl-NL" baseline="0" dirty="0" err="1"/>
              <a:t>mbt</a:t>
            </a:r>
            <a:r>
              <a:rPr lang="nl-NL" baseline="0" dirty="0"/>
              <a:t> Datamodelleren doen we een eerste aanzet (globaal domeinmodel)</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4</a:t>
            </a:fld>
            <a:endParaRPr lang="nl-NL">
              <a:solidFill>
                <a:prstClr val="black"/>
              </a:solidFill>
              <a:latin typeface="Calibri"/>
            </a:endParaRPr>
          </a:p>
        </p:txBody>
      </p:sp>
    </p:spTree>
    <p:extLst>
      <p:ext uri="{BB962C8B-B14F-4D97-AF65-F5344CB8AC3E}">
        <p14:creationId xmlns:p14="http://schemas.microsoft.com/office/powerpoint/2010/main" val="3757515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Wat wij binnen SAQ doen aan requirements</a:t>
            </a:r>
            <a:r>
              <a:rPr lang="nl-NL" baseline="0" dirty="0"/>
              <a:t> </a:t>
            </a:r>
            <a:r>
              <a:rPr lang="nl-NL" baseline="0" dirty="0" err="1"/>
              <a:t>capturing</a:t>
            </a:r>
            <a:r>
              <a:rPr lang="nl-NL" baseline="0" dirty="0"/>
              <a:t>.</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5</a:t>
            </a:fld>
            <a:endParaRPr lang="nl-NL">
              <a:solidFill>
                <a:prstClr val="black"/>
              </a:solidFill>
              <a:latin typeface="Calibri"/>
            </a:endParaRPr>
          </a:p>
        </p:txBody>
      </p:sp>
    </p:spTree>
    <p:extLst>
      <p:ext uri="{BB962C8B-B14F-4D97-AF65-F5344CB8AC3E}">
        <p14:creationId xmlns:p14="http://schemas.microsoft.com/office/powerpoint/2010/main" val="218171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6</a:t>
            </a:fld>
            <a:endParaRPr lang="nl-NL">
              <a:solidFill>
                <a:prstClr val="black"/>
              </a:solidFill>
              <a:latin typeface="Calibri"/>
            </a:endParaRPr>
          </a:p>
        </p:txBody>
      </p:sp>
    </p:spTree>
    <p:extLst>
      <p:ext uri="{BB962C8B-B14F-4D97-AF65-F5344CB8AC3E}">
        <p14:creationId xmlns:p14="http://schemas.microsoft.com/office/powerpoint/2010/main" val="1623939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Uitleg wat elke fase doet,</a:t>
            </a:r>
            <a:r>
              <a:rPr lang="nl-NL" baseline="0" dirty="0"/>
              <a:t> maak de cycli helder. Geef ook aan dat in SAQ de nadruk op de “Specificatie” ligt. Maar dat bv de analyse / validatie stappen eigenlijk eerste vereiste zijn </a:t>
            </a:r>
            <a:r>
              <a:rPr lang="nl-NL" baseline="0" dirty="0" err="1"/>
              <a:t>mbt</a:t>
            </a:r>
            <a:r>
              <a:rPr lang="nl-NL" baseline="0" dirty="0"/>
              <a:t> “kwaliteit”. Je moet namelijk weten wat een klant wil om dit achteraf te kunnen testen/toetsen.</a:t>
            </a:r>
          </a:p>
          <a:p>
            <a:endParaRPr lang="nl-NL" baseline="0" dirty="0"/>
          </a:p>
          <a:p>
            <a:r>
              <a:rPr lang="nl-NL" baseline="0" dirty="0"/>
              <a:t>Goede achtergrond literatuur: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b="0" kern="1200" dirty="0">
                <a:solidFill>
                  <a:schemeClr val="tx1"/>
                </a:solidFill>
                <a:effectLst/>
                <a:latin typeface="+mn-lt"/>
                <a:ea typeface="+mn-ea"/>
                <a:cs typeface="+mn-cs"/>
              </a:rPr>
              <a:t>Succes met de requirements!</a:t>
            </a:r>
            <a:r>
              <a:rPr lang="nl-NL" sz="1200" b="0" i="1" kern="1200" dirty="0">
                <a:solidFill>
                  <a:schemeClr val="tx1"/>
                </a:solidFill>
                <a:effectLst/>
                <a:latin typeface="+mn-lt"/>
                <a:ea typeface="+mn-ea"/>
                <a:cs typeface="+mn-cs"/>
              </a:rPr>
              <a:t>,2e </a:t>
            </a:r>
            <a:r>
              <a:rPr lang="nl-NL" sz="1200" b="0" i="1" kern="1200" dirty="0" err="1">
                <a:solidFill>
                  <a:schemeClr val="tx1"/>
                </a:solidFill>
                <a:effectLst/>
                <a:latin typeface="+mn-lt"/>
                <a:ea typeface="+mn-ea"/>
                <a:cs typeface="+mn-cs"/>
              </a:rPr>
              <a:t>herziene</a:t>
            </a:r>
            <a:r>
              <a:rPr lang="nl-NL" sz="1200" b="0" i="1" kern="1200" dirty="0">
                <a:solidFill>
                  <a:schemeClr val="tx1"/>
                </a:solidFill>
                <a:effectLst/>
                <a:latin typeface="+mn-lt"/>
                <a:ea typeface="+mn-ea"/>
                <a:cs typeface="+mn-cs"/>
              </a:rPr>
              <a:t> druk, </a:t>
            </a:r>
            <a:r>
              <a:rPr lang="nl-NL" sz="1200" b="0" kern="1200" dirty="0" err="1">
                <a:solidFill>
                  <a:schemeClr val="tx1"/>
                </a:solidFill>
                <a:effectLst/>
                <a:latin typeface="+mn-lt"/>
                <a:ea typeface="+mn-ea"/>
                <a:cs typeface="+mn-cs"/>
              </a:rPr>
              <a:t>Arendsen</a:t>
            </a:r>
            <a:r>
              <a:rPr lang="nl-NL" sz="1200" b="0" kern="1200" dirty="0">
                <a:solidFill>
                  <a:schemeClr val="tx1"/>
                </a:solidFill>
                <a:effectLst/>
                <a:latin typeface="+mn-lt"/>
                <a:ea typeface="+mn-ea"/>
                <a:cs typeface="+mn-cs"/>
              </a:rPr>
              <a:t> e.a.,</a:t>
            </a:r>
            <a:r>
              <a:rPr lang="nl-NL" sz="1200" b="0" kern="1200" dirty="0" err="1">
                <a:solidFill>
                  <a:schemeClr val="tx1"/>
                </a:solidFill>
                <a:effectLst/>
                <a:latin typeface="+mn-lt"/>
                <a:ea typeface="+mn-ea"/>
                <a:cs typeface="+mn-cs"/>
              </a:rPr>
              <a:t>Sdu</a:t>
            </a:r>
            <a:r>
              <a:rPr lang="nl-NL" sz="1200" b="0" kern="1200" dirty="0">
                <a:solidFill>
                  <a:schemeClr val="tx1"/>
                </a:solidFill>
                <a:effectLst/>
                <a:latin typeface="+mn-lt"/>
                <a:ea typeface="+mn-ea"/>
                <a:cs typeface="+mn-cs"/>
              </a:rPr>
              <a:t> Uitgevers, ISBN-13: 9789012582056 </a:t>
            </a:r>
            <a:br>
              <a:rPr lang="nl-NL" sz="1200" b="0" kern="1200" dirty="0">
                <a:solidFill>
                  <a:schemeClr val="tx1"/>
                </a:solidFill>
                <a:effectLst/>
                <a:latin typeface="+mn-lt"/>
                <a:ea typeface="+mn-ea"/>
                <a:cs typeface="+mn-cs"/>
              </a:rPr>
            </a:br>
            <a:r>
              <a:rPr lang="nl-NL" sz="1200" b="0" i="1" kern="1200" dirty="0">
                <a:solidFill>
                  <a:schemeClr val="tx1"/>
                </a:solidFill>
                <a:effectLst/>
                <a:latin typeface="+mn-lt"/>
                <a:ea typeface="+mn-ea"/>
                <a:cs typeface="+mn-cs"/>
              </a:rPr>
              <a:t>(3</a:t>
            </a:r>
            <a:r>
              <a:rPr lang="nl-NL" sz="1200" b="0" i="1" kern="1200" baseline="30000" dirty="0">
                <a:solidFill>
                  <a:schemeClr val="tx1"/>
                </a:solidFill>
                <a:effectLst/>
                <a:latin typeface="+mn-lt"/>
                <a:ea typeface="+mn-ea"/>
                <a:cs typeface="+mn-cs"/>
              </a:rPr>
              <a:t>e</a:t>
            </a:r>
            <a:r>
              <a:rPr lang="nl-NL" sz="1200" b="0" i="1" kern="1200" dirty="0">
                <a:solidFill>
                  <a:schemeClr val="tx1"/>
                </a:solidFill>
                <a:effectLst/>
                <a:latin typeface="+mn-lt"/>
                <a:ea typeface="+mn-ea"/>
                <a:cs typeface="+mn-cs"/>
              </a:rPr>
              <a:t> druk, ISBN-13: 9789012584883)</a:t>
            </a:r>
            <a:endParaRPr lang="nl-NL" sz="1200" b="0" kern="1200" dirty="0">
              <a:solidFill>
                <a:schemeClr val="tx1"/>
              </a:solidFill>
              <a:effectLst/>
              <a:latin typeface="+mn-lt"/>
              <a:ea typeface="+mn-ea"/>
              <a:cs typeface="+mn-cs"/>
            </a:endParaRPr>
          </a:p>
          <a:p>
            <a:endParaRPr lang="nl-NL" dirty="0"/>
          </a:p>
          <a:p>
            <a:r>
              <a:rPr lang="nl-NL" dirty="0"/>
              <a:t>Of</a:t>
            </a:r>
          </a:p>
          <a:p>
            <a:endParaRPr lang="nl-NL" dirty="0"/>
          </a:p>
          <a:p>
            <a:r>
              <a:rPr lang="nl-NL" dirty="0"/>
              <a:t>Mastering the requirement </a:t>
            </a:r>
            <a:r>
              <a:rPr lang="nl-NL" dirty="0" err="1"/>
              <a:t>process</a:t>
            </a:r>
            <a:r>
              <a:rPr lang="nl-NL" dirty="0"/>
              <a:t>, Robertson</a:t>
            </a:r>
            <a:r>
              <a:rPr lang="nl-NL" baseline="0" dirty="0"/>
              <a:t> &amp; Robertson, ISBN: 0321419499</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7</a:t>
            </a:fld>
            <a:endParaRPr lang="nl-NL">
              <a:solidFill>
                <a:prstClr val="black"/>
              </a:solidFill>
              <a:latin typeface="Calibri"/>
            </a:endParaRPr>
          </a:p>
        </p:txBody>
      </p:sp>
    </p:spTree>
    <p:extLst>
      <p:ext uri="{BB962C8B-B14F-4D97-AF65-F5344CB8AC3E}">
        <p14:creationId xmlns:p14="http://schemas.microsoft.com/office/powerpoint/2010/main" val="901058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sz="1200" kern="1200" dirty="0">
                <a:solidFill>
                  <a:schemeClr val="tx1"/>
                </a:solidFill>
                <a:latin typeface="Arial" charset="0"/>
                <a:ea typeface="+mn-ea"/>
                <a:cs typeface="+mn-cs"/>
              </a:rPr>
              <a:t>Bron: de Volkskrant van maandag 3 december 2012 pag. 2.</a:t>
            </a:r>
          </a:p>
          <a:p>
            <a:endParaRPr lang="nl-NL" dirty="0"/>
          </a:p>
        </p:txBody>
      </p:sp>
      <p:sp>
        <p:nvSpPr>
          <p:cNvPr id="4" name="Tijdelijke aanduiding voor dianummer 3"/>
          <p:cNvSpPr>
            <a:spLocks noGrp="1"/>
          </p:cNvSpPr>
          <p:nvPr>
            <p:ph type="sldNum" sz="quarter" idx="10"/>
          </p:nvPr>
        </p:nvSpPr>
        <p:spPr/>
        <p:txBody>
          <a:bodyPr/>
          <a:lstStyle/>
          <a:p>
            <a:pPr>
              <a:defRPr/>
            </a:pPr>
            <a:fld id="{FE1F1986-ACF9-42CA-8EF1-FFCD97EF3C36}" type="slidenum">
              <a:rPr lang="nl-NL" smtClean="0">
                <a:solidFill>
                  <a:prstClr val="black"/>
                </a:solidFill>
                <a:latin typeface="Calibri"/>
              </a:rPr>
              <a:pPr>
                <a:defRPr/>
              </a:pPr>
              <a:t>8</a:t>
            </a:fld>
            <a:endParaRPr lang="nl-NL">
              <a:solidFill>
                <a:prstClr val="black"/>
              </a:solidFill>
              <a:latin typeface="Calibri"/>
            </a:endParaRPr>
          </a:p>
        </p:txBody>
      </p:sp>
    </p:spTree>
    <p:extLst>
      <p:ext uri="{BB962C8B-B14F-4D97-AF65-F5344CB8AC3E}">
        <p14:creationId xmlns:p14="http://schemas.microsoft.com/office/powerpoint/2010/main" val="3096872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endParaRPr lang="nl-NL"/>
          </a:p>
        </p:txBody>
      </p:sp>
      <p:sp>
        <p:nvSpPr>
          <p:cNvPr id="4" name="Tijdelijke aanduiding voor dianummer 3"/>
          <p:cNvSpPr>
            <a:spLocks noGrp="1"/>
          </p:cNvSpPr>
          <p:nvPr>
            <p:ph type="sldNum" sz="quarter" idx="10"/>
          </p:nvPr>
        </p:nvSpPr>
        <p:spPr/>
        <p:txBody>
          <a:bodyPr/>
          <a:lstStyle/>
          <a:p>
            <a:fld id="{25E4C7CA-2DC5-6840-9102-22E6C49A9F8F}" type="slidenum">
              <a:rPr lang="nl-NL" smtClean="0"/>
              <a:pPr/>
              <a:t>9</a:t>
            </a:fld>
            <a:endParaRPr lang="nl-NL"/>
          </a:p>
        </p:txBody>
      </p:sp>
    </p:spTree>
    <p:extLst>
      <p:ext uri="{BB962C8B-B14F-4D97-AF65-F5344CB8AC3E}">
        <p14:creationId xmlns:p14="http://schemas.microsoft.com/office/powerpoint/2010/main" val="2681289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a:t>afbeelding toevoegen (optioneel)</a:t>
            </a:r>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a:t>titel in kleine letters</a:t>
            </a:r>
            <a:endParaRPr lang="en-US" dirty="0"/>
          </a:p>
        </p:txBody>
      </p:sp>
    </p:spTree>
    <p:extLst>
      <p:ext uri="{BB962C8B-B14F-4D97-AF65-F5344CB8AC3E}">
        <p14:creationId xmlns:p14="http://schemas.microsoft.com/office/powerpoint/2010/main" val="3991272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‹nr.›</a:t>
            </a:fld>
            <a:r>
              <a:rPr lang="en-US" dirty="0"/>
              <a:t> van </a:t>
            </a:r>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Tree>
    <p:extLst>
      <p:ext uri="{BB962C8B-B14F-4D97-AF65-F5344CB8AC3E}">
        <p14:creationId xmlns:p14="http://schemas.microsoft.com/office/powerpoint/2010/main" val="1617278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eldia">
    <p:spTree>
      <p:nvGrpSpPr>
        <p:cNvPr id="1" name=""/>
        <p:cNvGrpSpPr/>
        <p:nvPr/>
      </p:nvGrpSpPr>
      <p:grpSpPr>
        <a:xfrm>
          <a:off x="0" y="0"/>
          <a:ext cx="0" cy="0"/>
          <a:chOff x="0" y="0"/>
          <a:chExt cx="0" cy="0"/>
        </a:xfrm>
      </p:grpSpPr>
      <p:pic>
        <p:nvPicPr>
          <p:cNvPr id="4" name="Afbeelding 8" descr="titeldia MET FOTO SMAL NL.jp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5" name="Rechte verbindingslijn 10"/>
          <p:cNvCxnSpPr>
            <a:cxnSpLocks noChangeShapeType="1"/>
          </p:cNvCxnSpPr>
          <p:nvPr/>
        </p:nvCxnSpPr>
        <p:spPr bwMode="auto">
          <a:xfrm>
            <a:off x="0" y="836613"/>
            <a:ext cx="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 name="Rechthoek 11"/>
          <p:cNvSpPr>
            <a:spLocks noChangeArrowheads="1"/>
          </p:cNvSpPr>
          <p:nvPr userDrawn="1"/>
        </p:nvSpPr>
        <p:spPr bwMode="auto">
          <a:xfrm>
            <a:off x="6102350" y="279400"/>
            <a:ext cx="2474913" cy="358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b"/>
          <a:lstStyle>
            <a:lvl1pPr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l" eaLnBrk="1" hangingPunct="1">
              <a:lnSpc>
                <a:spcPct val="90000"/>
              </a:lnSpc>
              <a:spcBef>
                <a:spcPct val="0"/>
              </a:spcBef>
              <a:buFontTx/>
              <a:buNone/>
              <a:defRPr/>
            </a:pPr>
            <a:endParaRPr lang="nl-NL" sz="3600" b="1">
              <a:solidFill>
                <a:srgbClr val="000000"/>
              </a:solidFill>
              <a:ea typeface="+mn-ea"/>
            </a:endParaRPr>
          </a:p>
        </p:txBody>
      </p:sp>
      <p:pic>
        <p:nvPicPr>
          <p:cNvPr id="7" name="Afbeelding 12" descr="logoNLl-transparant.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04" name="Rectangle 16"/>
          <p:cNvSpPr>
            <a:spLocks noGrp="1" noChangeArrowheads="1"/>
          </p:cNvSpPr>
          <p:nvPr>
            <p:ph type="ctrTitle" sz="quarter"/>
          </p:nvPr>
        </p:nvSpPr>
        <p:spPr>
          <a:xfrm>
            <a:off x="1440000" y="1620000"/>
            <a:ext cx="7058300" cy="504255"/>
          </a:xfrm>
        </p:spPr>
        <p:txBody>
          <a:bodyPr anchor="t"/>
          <a:lstStyle>
            <a:lvl1pPr algn="l">
              <a:lnSpc>
                <a:spcPct val="100000"/>
              </a:lnSpc>
              <a:defRPr sz="2300" b="1" baseline="0">
                <a:solidFill>
                  <a:srgbClr val="E11837"/>
                </a:solidFill>
                <a:latin typeface="Arial" pitchFamily="34" charset="0"/>
                <a:cs typeface="Arial" pitchFamily="34" charset="0"/>
              </a:defRPr>
            </a:lvl1pPr>
          </a:lstStyle>
          <a:p>
            <a:pPr lvl="0"/>
            <a:r>
              <a:rPr lang="nl-NL" noProof="0"/>
              <a:t>Klik om de stijl te bewerken</a:t>
            </a:r>
          </a:p>
        </p:txBody>
      </p:sp>
      <p:sp>
        <p:nvSpPr>
          <p:cNvPr id="15" name="Subtitle 2"/>
          <p:cNvSpPr>
            <a:spLocks noGrp="1"/>
          </p:cNvSpPr>
          <p:nvPr>
            <p:ph type="subTitle" idx="4294967295"/>
          </p:nvPr>
        </p:nvSpPr>
        <p:spPr>
          <a:xfrm>
            <a:off x="6147175" y="3780000"/>
            <a:ext cx="2340259" cy="459090"/>
          </a:xfrm>
        </p:spPr>
        <p:txBody>
          <a:bodyPr/>
          <a:lstStyle>
            <a:lvl1pPr algn="ctr">
              <a:buNone/>
              <a:defRPr sz="1400"/>
            </a:lvl1pPr>
          </a:lstStyle>
          <a:p>
            <a:r>
              <a:rPr lang="nl-NL"/>
              <a:t>Klik om de ondertitelstijl van het model te bewerken</a:t>
            </a:r>
          </a:p>
        </p:txBody>
      </p:sp>
      <p:sp>
        <p:nvSpPr>
          <p:cNvPr id="8" name="Rectangle 6"/>
          <p:cNvSpPr>
            <a:spLocks noGrp="1" noChangeArrowheads="1"/>
          </p:cNvSpPr>
          <p:nvPr>
            <p:ph type="ftr" sz="quarter" idx="10"/>
          </p:nvPr>
        </p:nvSpPr>
        <p:spPr>
          <a:xfrm>
            <a:off x="1422400" y="6376988"/>
            <a:ext cx="3279775" cy="215900"/>
          </a:xfrm>
          <a:prstGeom prst="rect">
            <a:avLst/>
          </a:prstGeom>
        </p:spPr>
        <p:txBody>
          <a:bodyPr anchor="b">
            <a:spAutoFit/>
          </a:bodyPr>
          <a:lstStyle>
            <a:lvl1pPr algn="l" fontAlgn="base">
              <a:spcBef>
                <a:spcPct val="25000"/>
              </a:spcBef>
              <a:spcAft>
                <a:spcPct val="0"/>
              </a:spcAft>
              <a:buFont typeface="Wingdings" panose="05000000000000000000" pitchFamily="2" charset="2"/>
              <a:buNone/>
              <a:defRPr sz="800">
                <a:latin typeface="Arial" pitchFamily="34" charset="0"/>
                <a:cs typeface="Arial" pitchFamily="34" charset="0"/>
              </a:defRPr>
            </a:lvl1pPr>
          </a:lstStyle>
          <a:p>
            <a:pPr>
              <a:defRPr/>
            </a:pPr>
            <a:endParaRPr lang="nl-NL"/>
          </a:p>
        </p:txBody>
      </p:sp>
    </p:spTree>
    <p:extLst>
      <p:ext uri="{BB962C8B-B14F-4D97-AF65-F5344CB8AC3E}">
        <p14:creationId xmlns:p14="http://schemas.microsoft.com/office/powerpoint/2010/main" val="99049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el en object">
    <p:bg>
      <p:bgPr>
        <a:solidFill>
          <a:srgbClr val="FFFFFF"/>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5364163"/>
            <a:ext cx="1427163"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Afbeelding 11" descr="logoNLl-transparant.png"/>
          <p:cNvPicPr>
            <a:picLocks noChangeAspect="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40000" y="900000"/>
            <a:ext cx="7127190" cy="504701"/>
          </a:xfrm>
        </p:spPr>
        <p:txBody>
          <a:bodyPr/>
          <a:lstStyle>
            <a:lvl1pPr>
              <a:defRPr baseline="0">
                <a:solidFill>
                  <a:srgbClr val="E11837"/>
                </a:solidFill>
              </a:defRPr>
            </a:lvl1pPr>
          </a:lstStyle>
          <a:p>
            <a:r>
              <a:rPr lang="nl-NL"/>
              <a:t>Klik om de stijl te bewerken</a:t>
            </a:r>
          </a:p>
        </p:txBody>
      </p:sp>
      <p:sp>
        <p:nvSpPr>
          <p:cNvPr id="3" name="Tijdelijke aanduiding voor inhoud 2"/>
          <p:cNvSpPr>
            <a:spLocks noGrp="1"/>
          </p:cNvSpPr>
          <p:nvPr>
            <p:ph idx="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voettekst 3"/>
          <p:cNvSpPr>
            <a:spLocks noGrp="1"/>
          </p:cNvSpPr>
          <p:nvPr>
            <p:ph type="ftr" sz="quarter" idx="10"/>
          </p:nvPr>
        </p:nvSpPr>
        <p:spPr>
          <a:xfrm>
            <a:off x="2001838" y="6359525"/>
            <a:ext cx="2895600" cy="338138"/>
          </a:xfrm>
          <a:prstGeom prst="rect">
            <a:avLst/>
          </a:prstGeom>
        </p:spPr>
        <p:txBody>
          <a:bodyPr/>
          <a:lstStyle>
            <a:lvl1pPr algn="l" fontAlgn="base">
              <a:spcBef>
                <a:spcPct val="25000"/>
              </a:spcBef>
              <a:spcAft>
                <a:spcPct val="0"/>
              </a:spcAft>
              <a:buFont typeface="Wingdings" panose="05000000000000000000" pitchFamily="2" charset="2"/>
              <a:buNone/>
              <a:defRPr sz="1000">
                <a:latin typeface="Arial" pitchFamily="34" charset="0"/>
                <a:cs typeface="Arial" pitchFamily="34" charset="0"/>
              </a:defRPr>
            </a:lvl1pPr>
          </a:lstStyle>
          <a:p>
            <a:pPr>
              <a:defRPr/>
            </a:pPr>
            <a:endParaRPr lang="nl-NL"/>
          </a:p>
        </p:txBody>
      </p:sp>
      <p:sp>
        <p:nvSpPr>
          <p:cNvPr id="8" name="Tijdelijke aanduiding voor dianummer 4"/>
          <p:cNvSpPr>
            <a:spLocks noGrp="1"/>
          </p:cNvSpPr>
          <p:nvPr>
            <p:ph type="sldNum" sz="quarter" idx="11"/>
          </p:nvPr>
        </p:nvSpPr>
        <p:spPr>
          <a:xfrm>
            <a:off x="1441450" y="6359525"/>
            <a:ext cx="458788" cy="338138"/>
          </a:xfrm>
          <a:prstGeom prst="rect">
            <a:avLst/>
          </a:prstGeom>
        </p:spPr>
        <p:txBody>
          <a:bodyPr/>
          <a:lstStyle>
            <a:lvl1pPr>
              <a:spcBef>
                <a:spcPct val="25000"/>
              </a:spcBef>
              <a:buFont typeface="Wingdings" charset="0"/>
              <a:buNone/>
              <a:defRPr smtClean="0"/>
            </a:lvl1pPr>
          </a:lstStyle>
          <a:p>
            <a:pPr>
              <a:defRPr/>
            </a:pPr>
            <a:fld id="{42A90D9E-9510-0E46-ADEA-A4DD8EC8D5E3}" type="slidenum">
              <a:rPr lang="nl-NL"/>
              <a:pPr>
                <a:defRPr/>
              </a:pPr>
              <a:t>‹nr.›</a:t>
            </a:fld>
            <a:endParaRPr lang="nl-NL"/>
          </a:p>
        </p:txBody>
      </p:sp>
    </p:spTree>
    <p:extLst>
      <p:ext uri="{BB962C8B-B14F-4D97-AF65-F5344CB8AC3E}">
        <p14:creationId xmlns:p14="http://schemas.microsoft.com/office/powerpoint/2010/main" val="239131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1454700" y="900000"/>
            <a:ext cx="7122745" cy="643932"/>
          </a:xfrm>
        </p:spPr>
        <p:txBody>
          <a:bodyPr/>
          <a:lstStyle>
            <a:lvl1pPr>
              <a:defRPr sz="2800"/>
            </a:lvl1pPr>
          </a:lstStyle>
          <a:p>
            <a:r>
              <a:rPr lang="nl-NL"/>
              <a:t>Klik om de stijl te bewerken</a:t>
            </a:r>
          </a:p>
        </p:txBody>
      </p:sp>
      <p:sp>
        <p:nvSpPr>
          <p:cNvPr id="3" name="Tijdelijke aanduiding voor tekst 2"/>
          <p:cNvSpPr>
            <a:spLocks noGrp="1"/>
          </p:cNvSpPr>
          <p:nvPr>
            <p:ph type="body" idx="1"/>
          </p:nvPr>
        </p:nvSpPr>
        <p:spPr>
          <a:xfrm>
            <a:off x="1454700" y="1577779"/>
            <a:ext cx="3432336" cy="501071"/>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1454700"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5153892" y="1580118"/>
            <a:ext cx="3423554" cy="498732"/>
          </a:xfrm>
        </p:spPr>
        <p:txBody>
          <a:bodyPr anchor="b"/>
          <a:lstStyle>
            <a:lvl1pPr marL="0" indent="0">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5153891"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voettekst 6"/>
          <p:cNvSpPr>
            <a:spLocks noGrp="1"/>
          </p:cNvSpPr>
          <p:nvPr>
            <p:ph type="ftr" sz="quarter" idx="10"/>
          </p:nvPr>
        </p:nvSpPr>
        <p:spPr>
          <a:xfrm>
            <a:off x="1935163" y="6381750"/>
            <a:ext cx="3492500" cy="339725"/>
          </a:xfrm>
          <a:prstGeom prst="rect">
            <a:avLst/>
          </a:prstGeom>
        </p:spPr>
        <p:txBody>
          <a:bodyPr/>
          <a:lstStyle>
            <a:lvl1pPr fontAlgn="base">
              <a:spcBef>
                <a:spcPct val="25000"/>
              </a:spcBef>
              <a:spcAft>
                <a:spcPct val="0"/>
              </a:spcAft>
              <a:buFont typeface="Wingdings" panose="05000000000000000000" pitchFamily="2" charset="2"/>
              <a:buNone/>
              <a:defRPr sz="1400">
                <a:latin typeface="+mn-lt"/>
              </a:defRPr>
            </a:lvl1pPr>
          </a:lstStyle>
          <a:p>
            <a:pPr>
              <a:defRPr/>
            </a:pPr>
            <a:endParaRPr lang="nl-NL"/>
          </a:p>
        </p:txBody>
      </p:sp>
      <p:sp>
        <p:nvSpPr>
          <p:cNvPr id="9" name="Tijdelijke aanduiding voor dianummer 7"/>
          <p:cNvSpPr>
            <a:spLocks noGrp="1"/>
          </p:cNvSpPr>
          <p:nvPr>
            <p:ph type="sldNum" sz="quarter" idx="11"/>
          </p:nvPr>
        </p:nvSpPr>
        <p:spPr>
          <a:xfrm>
            <a:off x="1404938" y="6381750"/>
            <a:ext cx="557212" cy="339725"/>
          </a:xfrm>
          <a:prstGeom prst="rect">
            <a:avLst/>
          </a:prstGeom>
        </p:spPr>
        <p:txBody>
          <a:bodyPr/>
          <a:lstStyle>
            <a:lvl1pPr>
              <a:spcBef>
                <a:spcPct val="25000"/>
              </a:spcBef>
              <a:buFont typeface="Wingdings" charset="0"/>
              <a:buNone/>
              <a:defRPr smtClean="0"/>
            </a:lvl1pPr>
          </a:lstStyle>
          <a:p>
            <a:pPr>
              <a:defRPr/>
            </a:pPr>
            <a:fld id="{A0C72C1C-28C5-B34A-9CE2-EB297BDA35B0}" type="slidenum">
              <a:rPr lang="nl-NL"/>
              <a:pPr>
                <a:defRPr/>
              </a:pPr>
              <a:t>‹nr.›</a:t>
            </a:fld>
            <a:endParaRPr lang="nl-NL"/>
          </a:p>
        </p:txBody>
      </p:sp>
    </p:spTree>
    <p:extLst>
      <p:ext uri="{BB962C8B-B14F-4D97-AF65-F5344CB8AC3E}">
        <p14:creationId xmlns:p14="http://schemas.microsoft.com/office/powerpoint/2010/main" val="2328616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748813" y="1143000"/>
            <a:ext cx="7411915" cy="1143000"/>
          </a:xfrm>
        </p:spPr>
        <p:txBody>
          <a:bodyPr/>
          <a:lstStyle/>
          <a:p>
            <a:r>
              <a:rPr lang="nl-NL"/>
              <a:t>Klik om de stijl te bewerken</a:t>
            </a:r>
            <a:endParaRPr lang="en-US"/>
          </a:p>
        </p:txBody>
      </p:sp>
      <p:sp>
        <p:nvSpPr>
          <p:cNvPr id="3" name="Tijdelijke aanduiding voor tekst 2"/>
          <p:cNvSpPr>
            <a:spLocks noGrp="1"/>
          </p:cNvSpPr>
          <p:nvPr>
            <p:ph type="body" sz="half" idx="1"/>
          </p:nvPr>
        </p:nvSpPr>
        <p:spPr>
          <a:xfrm>
            <a:off x="748812" y="2273300"/>
            <a:ext cx="3635619"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nhoud 3"/>
          <p:cNvSpPr>
            <a:spLocks noGrp="1"/>
          </p:cNvSpPr>
          <p:nvPr>
            <p:ph sz="half" idx="2"/>
          </p:nvPr>
        </p:nvSpPr>
        <p:spPr>
          <a:xfrm>
            <a:off x="4525108" y="2273300"/>
            <a:ext cx="363562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4"/>
          <p:cNvSpPr>
            <a:spLocks noGrp="1"/>
          </p:cNvSpPr>
          <p:nvPr>
            <p:ph type="dt" sz="half" idx="10"/>
          </p:nvPr>
        </p:nvSpPr>
        <p:spPr>
          <a:xfrm>
            <a:off x="685800" y="6248400"/>
            <a:ext cx="1905000" cy="457200"/>
          </a:xfrm>
          <a:prstGeom prst="rect">
            <a:avLst/>
          </a:prstGeom>
        </p:spPr>
        <p:txBody>
          <a:bodyPr/>
          <a:lstStyle>
            <a:lvl1pPr>
              <a:defRPr/>
            </a:lvl1pPr>
          </a:lstStyle>
          <a:p>
            <a:pPr>
              <a:defRPr/>
            </a:pPr>
            <a:endParaRPr lang="nl-NL"/>
          </a:p>
        </p:txBody>
      </p:sp>
      <p:sp>
        <p:nvSpPr>
          <p:cNvPr id="6" name="Tijdelijke aanduiding voor dianummer 5"/>
          <p:cNvSpPr>
            <a:spLocks noGrp="1"/>
          </p:cNvSpPr>
          <p:nvPr>
            <p:ph type="sldNum" sz="quarter" idx="11"/>
          </p:nvPr>
        </p:nvSpPr>
        <p:spPr>
          <a:xfrm>
            <a:off x="6553200" y="6248400"/>
            <a:ext cx="1905000" cy="457200"/>
          </a:xfrm>
          <a:prstGeom prst="rect">
            <a:avLst/>
          </a:prstGeom>
        </p:spPr>
        <p:txBody>
          <a:bodyPr/>
          <a:lstStyle>
            <a:lvl1pPr>
              <a:defRPr/>
            </a:lvl1pPr>
          </a:lstStyle>
          <a:p>
            <a:fld id="{B9A5A536-992E-4B07-AF26-7363209B47A3}" type="slidenum">
              <a:rPr lang="en-US" altLang="en-US"/>
              <a:pPr/>
              <a:t>‹nr.›</a:t>
            </a:fld>
            <a:endParaRPr lang="en-US" altLang="en-US"/>
          </a:p>
        </p:txBody>
      </p:sp>
    </p:spTree>
    <p:extLst>
      <p:ext uri="{BB962C8B-B14F-4D97-AF65-F5344CB8AC3E}">
        <p14:creationId xmlns:p14="http://schemas.microsoft.com/office/powerpoint/2010/main" val="2272483616"/>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en-US" dirty="0"/>
          </a:p>
        </p:txBody>
      </p:sp>
      <p:pic>
        <p:nvPicPr>
          <p:cNvPr id="18" name="Afbeelding 17" descr="logooo.pdf"/>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194492107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Lst>
  <p:hf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1.jpg"/><Relationship Id="rId7" Type="http://schemas.openxmlformats.org/officeDocument/2006/relationships/hyperlink" Target="https://fhemminga.wordpress.com/2011/09/29/einde-13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geenstijl.nl/mt/archieven/2012/12/hoe_hard_mag_u_hier.html" TargetMode="External"/><Relationship Id="rId5" Type="http://schemas.openxmlformats.org/officeDocument/2006/relationships/hyperlink" Target="http://www.louana.nl/afbeeldingen/grensbord130jpeg.jpg" TargetMode="Externa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hvds.nl/cgi-bin/artikel.cgi?ID=4446"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blog.iusmentis.com/2011/01/10/hoe-kom-je-van-een-falend-it-project-af/"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XFg2cNJmza4"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macaw.nl/weblog/2012/9/hoe-bepaalt-u-welke-applicaties-geschikt-zijn-voor-de-cloud"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www.iso.org/obp/ui/#iso:std:iso-iec:25010:ed-1:v1:e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jdelijke aanduiding voor afbeelding 9"/>
          <p:cNvSpPr>
            <a:spLocks noGrp="1"/>
          </p:cNvSpPr>
          <p:nvPr>
            <p:ph type="pic" sz="quarter" idx="10"/>
          </p:nvPr>
        </p:nvSpPr>
        <p:spPr/>
      </p:sp>
      <p:sp>
        <p:nvSpPr>
          <p:cNvPr id="7" name="Titel 6"/>
          <p:cNvSpPr>
            <a:spLocks noGrp="1"/>
          </p:cNvSpPr>
          <p:nvPr>
            <p:ph type="title"/>
          </p:nvPr>
        </p:nvSpPr>
        <p:spPr>
          <a:xfrm>
            <a:off x="2766705" y="2859513"/>
            <a:ext cx="6102660" cy="650375"/>
          </a:xfrm>
        </p:spPr>
        <p:txBody>
          <a:bodyPr/>
          <a:lstStyle/>
          <a:p>
            <a:r>
              <a:rPr lang="nl-NL" dirty="0"/>
              <a:t>System Analysis &amp; Quality</a:t>
            </a:r>
            <a:br>
              <a:rPr lang="nl-NL" dirty="0"/>
            </a:br>
            <a:r>
              <a:rPr lang="nl-NL" dirty="0"/>
              <a:t>week 2 les 1</a:t>
            </a:r>
          </a:p>
        </p:txBody>
      </p:sp>
      <p:sp>
        <p:nvSpPr>
          <p:cNvPr id="2" name="Tekstvak 1"/>
          <p:cNvSpPr txBox="1"/>
          <p:nvPr/>
        </p:nvSpPr>
        <p:spPr>
          <a:xfrm>
            <a:off x="1115616" y="6246604"/>
            <a:ext cx="503535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a:ln>
                  <a:noFill/>
                </a:ln>
                <a:solidFill>
                  <a:prstClr val="black"/>
                </a:solidFill>
                <a:effectLst/>
                <a:uLnTx/>
                <a:uFillTx/>
                <a:latin typeface="Arial"/>
              </a:rPr>
              <a:t>© HAN, behalve daar waar anders aangegeven</a:t>
            </a:r>
          </a:p>
        </p:txBody>
      </p:sp>
      <p:pic>
        <p:nvPicPr>
          <p:cNvPr id="6" name="Afbeelding 5"/>
          <p:cNvPicPr/>
          <p:nvPr/>
        </p:nvPicPr>
        <p:blipFill>
          <a:blip r:embed="rId3">
            <a:extLst>
              <a:ext uri="{28A0092B-C50C-407E-A947-70E740481C1C}">
                <a14:useLocalDpi xmlns:a14="http://schemas.microsoft.com/office/drawing/2010/main" val="0"/>
              </a:ext>
            </a:extLst>
          </a:blip>
          <a:stretch>
            <a:fillRect/>
          </a:stretch>
        </p:blipFill>
        <p:spPr>
          <a:xfrm>
            <a:off x="515089" y="4138273"/>
            <a:ext cx="1633591" cy="1500917"/>
          </a:xfrm>
          <a:prstGeom prst="rect">
            <a:avLst/>
          </a:prstGeom>
          <a:solidFill>
            <a:srgbClr val="FFC000"/>
          </a:solidFill>
        </p:spPr>
      </p:pic>
      <p:sp>
        <p:nvSpPr>
          <p:cNvPr id="11" name="Tijdelijke aanduiding voor inhoud 10"/>
          <p:cNvSpPr>
            <a:spLocks noGrp="1"/>
          </p:cNvSpPr>
          <p:nvPr>
            <p:ph idx="16"/>
          </p:nvPr>
        </p:nvSpPr>
        <p:spPr/>
        <p:txBody>
          <a:bodyPr>
            <a:normAutofit lnSpcReduction="10000"/>
          </a:bodyPr>
          <a:lstStyle/>
          <a:p>
            <a:r>
              <a:rPr lang="nl-NL" dirty="0"/>
              <a:t>SAQ I-Propedeuse</a:t>
            </a:r>
            <a:endParaRPr lang="en-GB" dirty="0"/>
          </a:p>
        </p:txBody>
      </p:sp>
    </p:spTree>
    <p:extLst>
      <p:ext uri="{BB962C8B-B14F-4D97-AF65-F5344CB8AC3E}">
        <p14:creationId xmlns:p14="http://schemas.microsoft.com/office/powerpoint/2010/main" val="3892122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dirty="0"/>
              <a:t>Stapeling van </a:t>
            </a:r>
            <a:r>
              <a:rPr lang="nl-NL" sz="3200" dirty="0" err="1"/>
              <a:t>requirements</a:t>
            </a:r>
            <a:endParaRPr lang="en-US" sz="3200" dirty="0"/>
          </a:p>
        </p:txBody>
      </p:sp>
      <p:pic>
        <p:nvPicPr>
          <p:cNvPr id="4" name="Tijdelijke aanduiding voor inhoud 3"/>
          <p:cNvPicPr>
            <a:picLocks noGrp="1" noChangeAspect="1"/>
          </p:cNvPicPr>
          <p:nvPr>
            <p:ph idx="16"/>
          </p:nvPr>
        </p:nvPicPr>
        <p:blipFill>
          <a:blip r:embed="rId3"/>
          <a:stretch>
            <a:fillRect/>
          </a:stretch>
        </p:blipFill>
        <p:spPr>
          <a:xfrm>
            <a:off x="6442332" y="2123542"/>
            <a:ext cx="1756254" cy="1756254"/>
          </a:xfrm>
        </p:spPr>
      </p:pic>
      <p:sp>
        <p:nvSpPr>
          <p:cNvPr id="6" name="Tijdelijke aanduiding voor inhoud 5"/>
          <p:cNvSpPr>
            <a:spLocks noGrp="1"/>
          </p:cNvSpPr>
          <p:nvPr>
            <p:ph idx="17"/>
          </p:nvPr>
        </p:nvSpPr>
        <p:spPr/>
        <p:txBody>
          <a:bodyPr/>
          <a:lstStyle/>
          <a:p>
            <a:endParaRPr lang="en-GB"/>
          </a:p>
        </p:txBody>
      </p:sp>
      <p:sp>
        <p:nvSpPr>
          <p:cNvPr id="10" name="Tijdelijke aanduiding voor inhoud 9"/>
          <p:cNvSpPr>
            <a:spLocks noGrp="1"/>
          </p:cNvSpPr>
          <p:nvPr>
            <p:ph idx="19"/>
          </p:nvPr>
        </p:nvSpPr>
        <p:spPr/>
        <p:txBody>
          <a:bodyPr/>
          <a:lstStyle/>
          <a:p>
            <a:endParaRPr lang="en-GB"/>
          </a:p>
        </p:txBody>
      </p:sp>
      <p:pic>
        <p:nvPicPr>
          <p:cNvPr id="105484" name="Picture 12" descr="http://www.wiskundemeisjes.nl/wp-content/uploads/2012/10/120km_u_bij-gesloten-spitsstrook_300x400.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423" r="19747" b="39065"/>
          <a:stretch/>
        </p:blipFill>
        <p:spPr bwMode="auto">
          <a:xfrm>
            <a:off x="3523299" y="2105957"/>
            <a:ext cx="1331495" cy="2310063"/>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3303940" y="4451029"/>
            <a:ext cx="5750292" cy="1754326"/>
          </a:xfrm>
          <a:prstGeom prst="rect">
            <a:avLst/>
          </a:prstGeom>
          <a:noFill/>
        </p:spPr>
        <p:txBody>
          <a:bodyPr wrap="none" rtlCol="0">
            <a:spAutoFit/>
          </a:bodyPr>
          <a:lstStyle/>
          <a:p>
            <a:r>
              <a:rPr lang="nl-NL" dirty="0"/>
              <a:t>1. U rijdt op een autosnelweg:</a:t>
            </a:r>
          </a:p>
          <a:p>
            <a:pPr marL="800100" lvl="1" indent="-342900">
              <a:buFont typeface="+mj-lt"/>
              <a:buAutoNum type="alphaLcParenR"/>
            </a:pPr>
            <a:r>
              <a:rPr lang="nl-NL" dirty="0"/>
              <a:t>Het is 18.00 uur en de spitsstrook is gesloten:</a:t>
            </a:r>
          </a:p>
          <a:p>
            <a:pPr marL="800100" lvl="1" indent="-342900">
              <a:buFont typeface="+mj-lt"/>
              <a:buAutoNum type="alphaLcParenR"/>
            </a:pPr>
            <a:r>
              <a:rPr lang="nl-NL" dirty="0"/>
              <a:t>Het is 20.00 uur en de spitsstrook is gesloten:</a:t>
            </a:r>
          </a:p>
          <a:p>
            <a:pPr marL="800100" lvl="1" indent="-342900">
              <a:buFont typeface="+mj-lt"/>
              <a:buAutoNum type="alphaLcParenR"/>
            </a:pPr>
            <a:r>
              <a:rPr lang="nl-NL" dirty="0"/>
              <a:t>Het is 18.00 uur en de spitstrook is geopend:</a:t>
            </a:r>
          </a:p>
          <a:p>
            <a:pPr marL="800100" lvl="1" indent="-342900">
              <a:buFont typeface="+mj-lt"/>
              <a:buAutoNum type="alphaLcParenR"/>
            </a:pPr>
            <a:r>
              <a:rPr lang="nl-NL" dirty="0"/>
              <a:t>Het is 20.00 uur en de spitsstrook is geopend:</a:t>
            </a:r>
          </a:p>
          <a:p>
            <a:endParaRPr lang="en-US" dirty="0"/>
          </a:p>
        </p:txBody>
      </p:sp>
      <p:sp>
        <p:nvSpPr>
          <p:cNvPr id="8" name="Tekstvak 7"/>
          <p:cNvSpPr txBox="1"/>
          <p:nvPr/>
        </p:nvSpPr>
        <p:spPr>
          <a:xfrm>
            <a:off x="1440000" y="1620252"/>
            <a:ext cx="1544012" cy="369332"/>
          </a:xfrm>
          <a:prstGeom prst="rect">
            <a:avLst/>
          </a:prstGeom>
          <a:noFill/>
        </p:spPr>
        <p:txBody>
          <a:bodyPr wrap="none" rtlCol="0">
            <a:spAutoFit/>
          </a:bodyPr>
          <a:lstStyle/>
          <a:p>
            <a:r>
              <a:rPr lang="nl-NL" dirty="0"/>
              <a:t>Uitgangspunt</a:t>
            </a:r>
            <a:endParaRPr lang="en-US" dirty="0"/>
          </a:p>
        </p:txBody>
      </p:sp>
      <p:sp>
        <p:nvSpPr>
          <p:cNvPr id="13" name="Tekstvak 12"/>
          <p:cNvSpPr txBox="1"/>
          <p:nvPr/>
        </p:nvSpPr>
        <p:spPr>
          <a:xfrm>
            <a:off x="3955919" y="1626415"/>
            <a:ext cx="1159356" cy="369332"/>
          </a:xfrm>
          <a:prstGeom prst="rect">
            <a:avLst/>
          </a:prstGeom>
          <a:noFill/>
        </p:spPr>
        <p:txBody>
          <a:bodyPr wrap="none" rtlCol="0">
            <a:spAutoFit/>
          </a:bodyPr>
          <a:lstStyle/>
          <a:p>
            <a:r>
              <a:rPr lang="nl-NL" dirty="0"/>
              <a:t>Situatie 1</a:t>
            </a:r>
            <a:endParaRPr lang="en-US" dirty="0"/>
          </a:p>
        </p:txBody>
      </p:sp>
      <p:sp>
        <p:nvSpPr>
          <p:cNvPr id="14" name="Tekstvak 13"/>
          <p:cNvSpPr txBox="1"/>
          <p:nvPr/>
        </p:nvSpPr>
        <p:spPr>
          <a:xfrm>
            <a:off x="6689558" y="1564428"/>
            <a:ext cx="1172116" cy="369332"/>
          </a:xfrm>
          <a:prstGeom prst="rect">
            <a:avLst/>
          </a:prstGeom>
          <a:noFill/>
        </p:spPr>
        <p:txBody>
          <a:bodyPr wrap="none" rtlCol="0">
            <a:spAutoFit/>
          </a:bodyPr>
          <a:lstStyle/>
          <a:p>
            <a:r>
              <a:rPr lang="nl-NL" dirty="0"/>
              <a:t>Situatie 2</a:t>
            </a:r>
            <a:endParaRPr lang="en-US" dirty="0"/>
          </a:p>
        </p:txBody>
      </p:sp>
      <p:sp>
        <p:nvSpPr>
          <p:cNvPr id="9" name="Tekstvak 8"/>
          <p:cNvSpPr txBox="1"/>
          <p:nvPr/>
        </p:nvSpPr>
        <p:spPr>
          <a:xfrm>
            <a:off x="3320716" y="5934048"/>
            <a:ext cx="5582747" cy="646331"/>
          </a:xfrm>
          <a:prstGeom prst="rect">
            <a:avLst/>
          </a:prstGeom>
          <a:noFill/>
        </p:spPr>
        <p:txBody>
          <a:bodyPr wrap="none" rtlCol="0">
            <a:spAutoFit/>
          </a:bodyPr>
          <a:lstStyle/>
          <a:p>
            <a:r>
              <a:rPr lang="nl-NL" dirty="0"/>
              <a:t>2. Wat betekent dit bord in NL én wat betekent het in D?</a:t>
            </a:r>
          </a:p>
          <a:p>
            <a:endParaRPr lang="en-US" dirty="0"/>
          </a:p>
        </p:txBody>
      </p:sp>
      <p:sp>
        <p:nvSpPr>
          <p:cNvPr id="3" name="Tekstvak 2"/>
          <p:cNvSpPr txBox="1"/>
          <p:nvPr/>
        </p:nvSpPr>
        <p:spPr>
          <a:xfrm>
            <a:off x="1529313" y="6257213"/>
            <a:ext cx="7327647" cy="738664"/>
          </a:xfrm>
          <a:prstGeom prst="rect">
            <a:avLst/>
          </a:prstGeom>
          <a:noFill/>
        </p:spPr>
        <p:txBody>
          <a:bodyPr wrap="none" rtlCol="0">
            <a:spAutoFit/>
          </a:bodyPr>
          <a:lstStyle/>
          <a:p>
            <a:r>
              <a:rPr lang="nl-NL" sz="1050" dirty="0">
                <a:hlinkClick r:id="rId5"/>
              </a:rPr>
              <a:t>http://www.louana.nl/afbeeldingen/grensbord130jpeg.jpg</a:t>
            </a:r>
            <a:r>
              <a:rPr lang="nl-NL" sz="1050" dirty="0"/>
              <a:t>, geraadpleegd 28-01-2015</a:t>
            </a:r>
          </a:p>
          <a:p>
            <a:r>
              <a:rPr lang="nl-NL" sz="1050" dirty="0">
                <a:hlinkClick r:id="rId6"/>
              </a:rPr>
              <a:t>http://www.geenstijl.nl/</a:t>
            </a:r>
            <a:r>
              <a:rPr lang="nl-NL" sz="1050" dirty="0" err="1">
                <a:hlinkClick r:id="rId6"/>
              </a:rPr>
              <a:t>mt</a:t>
            </a:r>
            <a:r>
              <a:rPr lang="nl-NL" sz="1050" dirty="0">
                <a:hlinkClick r:id="rId6"/>
              </a:rPr>
              <a:t>/archieven/2012/12/hoe_hard_mag_u_hier.html</a:t>
            </a:r>
            <a:r>
              <a:rPr lang="nl-NL" sz="1050" dirty="0"/>
              <a:t>, geraadpleegd 28-01-2015 </a:t>
            </a:r>
          </a:p>
          <a:p>
            <a:r>
              <a:rPr lang="nl-NL" sz="1050" dirty="0">
                <a:hlinkClick r:id="rId7"/>
              </a:rPr>
              <a:t>http://www.fahrschule-123.de/verkehrsschilder/ende-der-zulaessigen-hoechstgeschwindigkeit-120-kmh</a:t>
            </a:r>
            <a:r>
              <a:rPr lang="nl-NL" sz="1050" dirty="0"/>
              <a:t>, geraadpleegd 20-05-2016</a:t>
            </a:r>
          </a:p>
          <a:p>
            <a:endParaRPr lang="nl-NL" sz="1050" dirty="0"/>
          </a:p>
        </p:txBody>
      </p:sp>
      <p:pic>
        <p:nvPicPr>
          <p:cNvPr id="2054" name="Picture 6" descr="http://www.louana.nl/afbeeldingen/grensbord130jpeg.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686" y="2412893"/>
            <a:ext cx="1831680" cy="348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05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5484"/>
                                        </p:tgtEl>
                                        <p:attrNameLst>
                                          <p:attrName>style.visibility</p:attrName>
                                        </p:attrNameLst>
                                      </p:cBhvr>
                                      <p:to>
                                        <p:strVal val="visible"/>
                                      </p:to>
                                    </p:set>
                                    <p:anim calcmode="lin" valueType="num">
                                      <p:cBhvr additive="base">
                                        <p:cTn id="7" dur="2000" fill="hold"/>
                                        <p:tgtEl>
                                          <p:spTgt spid="105484"/>
                                        </p:tgtEl>
                                        <p:attrNameLst>
                                          <p:attrName>ppt_x</p:attrName>
                                        </p:attrNameLst>
                                      </p:cBhvr>
                                      <p:tavLst>
                                        <p:tav tm="0">
                                          <p:val>
                                            <p:strVal val="1+#ppt_w/2"/>
                                          </p:val>
                                        </p:tav>
                                        <p:tav tm="100000">
                                          <p:val>
                                            <p:strVal val="#ppt_x"/>
                                          </p:val>
                                        </p:tav>
                                      </p:tavLst>
                                    </p:anim>
                                    <p:anim calcmode="lin" valueType="num">
                                      <p:cBhvr additive="base">
                                        <p:cTn id="8" dur="2000" fill="hold"/>
                                        <p:tgtEl>
                                          <p:spTgt spid="10548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000" fill="hold"/>
                                        <p:tgtEl>
                                          <p:spTgt spid="7"/>
                                        </p:tgtEl>
                                        <p:attrNameLst>
                                          <p:attrName>ppt_x</p:attrName>
                                        </p:attrNameLst>
                                      </p:cBhvr>
                                      <p:tavLst>
                                        <p:tav tm="0">
                                          <p:val>
                                            <p:strVal val="1+#ppt_w/2"/>
                                          </p:val>
                                        </p:tav>
                                        <p:tav tm="100000">
                                          <p:val>
                                            <p:strVal val="#ppt_x"/>
                                          </p:val>
                                        </p:tav>
                                      </p:tavLst>
                                    </p:anim>
                                    <p:anim calcmode="lin" valueType="num">
                                      <p:cBhvr additive="base">
                                        <p:cTn id="12" dur="2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000" fill="hold"/>
                                        <p:tgtEl>
                                          <p:spTgt spid="9"/>
                                        </p:tgtEl>
                                        <p:attrNameLst>
                                          <p:attrName>ppt_x</p:attrName>
                                        </p:attrNameLst>
                                      </p:cBhvr>
                                      <p:tavLst>
                                        <p:tav tm="0">
                                          <p:val>
                                            <p:strVal val="1+#ppt_w/2"/>
                                          </p:val>
                                        </p:tav>
                                        <p:tav tm="100000">
                                          <p:val>
                                            <p:strVal val="#ppt_x"/>
                                          </p:val>
                                        </p:tav>
                                      </p:tavLst>
                                    </p:anim>
                                    <p:anim calcmode="lin" valueType="num">
                                      <p:cBhvr additive="base">
                                        <p:cTn id="16" dur="2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Bij de Apotheek</a:t>
            </a:r>
          </a:p>
        </p:txBody>
      </p:sp>
      <p:pic>
        <p:nvPicPr>
          <p:cNvPr id="1026" name="Picture 2" descr="http://www.hvds.nl/cgi-bin/artikel.cgi?ID=4449"/>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3913188" y="2941637"/>
            <a:ext cx="3810000" cy="2838450"/>
          </a:xfrm>
          <a:prstGeom prst="rect">
            <a:avLst/>
          </a:prstGeom>
          <a:noFill/>
          <a:extLst>
            <a:ext uri="{909E8E84-426E-40DD-AFC4-6F175D3DCCD1}">
              <a14:hiddenFill xmlns:a14="http://schemas.microsoft.com/office/drawing/2010/main">
                <a:solidFill>
                  <a:srgbClr val="FFFFFF"/>
                </a:solidFill>
              </a14:hiddenFill>
            </a:ext>
          </a:extLst>
        </p:spPr>
      </p:pic>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
        <p:nvSpPr>
          <p:cNvPr id="3" name="Tekstvak 2"/>
          <p:cNvSpPr txBox="1"/>
          <p:nvPr/>
        </p:nvSpPr>
        <p:spPr>
          <a:xfrm>
            <a:off x="2686756" y="6163733"/>
            <a:ext cx="5123069" cy="276999"/>
          </a:xfrm>
          <a:prstGeom prst="rect">
            <a:avLst/>
          </a:prstGeom>
          <a:noFill/>
        </p:spPr>
        <p:txBody>
          <a:bodyPr wrap="none" rtlCol="0">
            <a:spAutoFit/>
          </a:bodyPr>
          <a:lstStyle/>
          <a:p>
            <a:r>
              <a:rPr lang="nl-NL" sz="1200" dirty="0">
                <a:hlinkClick r:id="rId4"/>
              </a:rPr>
              <a:t>http://www.hvds.nl/</a:t>
            </a:r>
            <a:r>
              <a:rPr lang="nl-NL" sz="1200" dirty="0" err="1">
                <a:hlinkClick r:id="rId4"/>
              </a:rPr>
              <a:t>cgi</a:t>
            </a:r>
            <a:r>
              <a:rPr lang="nl-NL" sz="1200" dirty="0">
                <a:hlinkClick r:id="rId4"/>
              </a:rPr>
              <a:t>-bin/</a:t>
            </a:r>
            <a:r>
              <a:rPr lang="nl-NL" sz="1200" dirty="0" err="1">
                <a:hlinkClick r:id="rId4"/>
              </a:rPr>
              <a:t>artikel.cgi?ID</a:t>
            </a:r>
            <a:r>
              <a:rPr lang="nl-NL" sz="1200" dirty="0">
                <a:hlinkClick r:id="rId4"/>
              </a:rPr>
              <a:t>=4446</a:t>
            </a:r>
            <a:r>
              <a:rPr lang="nl-NL" sz="1200" dirty="0"/>
              <a:t>, geraadpleegd 28-01-2015</a:t>
            </a:r>
          </a:p>
        </p:txBody>
      </p:sp>
    </p:spTree>
    <p:extLst>
      <p:ext uri="{BB962C8B-B14F-4D97-AF65-F5344CB8AC3E}">
        <p14:creationId xmlns:p14="http://schemas.microsoft.com/office/powerpoint/2010/main" val="953624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dirty="0"/>
              <a:t>Van “</a:t>
            </a:r>
            <a:r>
              <a:rPr lang="nl-NL" sz="3200" dirty="0" err="1"/>
              <a:t>problem</a:t>
            </a:r>
            <a:r>
              <a:rPr lang="nl-NL" sz="3200" dirty="0"/>
              <a:t>” naar “solution”</a:t>
            </a:r>
          </a:p>
        </p:txBody>
      </p:sp>
      <p:sp>
        <p:nvSpPr>
          <p:cNvPr id="6" name="Tijdelijke aanduiding voor inhoud 5"/>
          <p:cNvSpPr>
            <a:spLocks noGrp="1"/>
          </p:cNvSpPr>
          <p:nvPr>
            <p:ph idx="16"/>
          </p:nvPr>
        </p:nvSpPr>
        <p:spPr/>
        <p:txBody>
          <a:bodyPr>
            <a:normAutofit lnSpcReduction="10000"/>
          </a:bodyPr>
          <a:lstStyle/>
          <a:p>
            <a:endParaRPr lang="en-GB"/>
          </a:p>
        </p:txBody>
      </p:sp>
      <p:sp>
        <p:nvSpPr>
          <p:cNvPr id="7" name="Tijdelijke aanduiding voor inhoud 6"/>
          <p:cNvSpPr>
            <a:spLocks noGrp="1"/>
          </p:cNvSpPr>
          <p:nvPr>
            <p:ph idx="17"/>
          </p:nvPr>
        </p:nvSpPr>
        <p:spPr/>
        <p:txBody>
          <a:bodyPr/>
          <a:lstStyle/>
          <a:p>
            <a:endParaRPr lang="en-GB"/>
          </a:p>
        </p:txBody>
      </p:sp>
      <p:sp>
        <p:nvSpPr>
          <p:cNvPr id="10" name="Tijdelijke aanduiding voor inhoud 9"/>
          <p:cNvSpPr>
            <a:spLocks noGrp="1"/>
          </p:cNvSpPr>
          <p:nvPr>
            <p:ph idx="19"/>
          </p:nvPr>
        </p:nvSpPr>
        <p:spPr/>
        <p:txBody>
          <a:bodyPr/>
          <a:lstStyle/>
          <a:p>
            <a:endParaRPr lang="en-GB"/>
          </a:p>
        </p:txBody>
      </p:sp>
      <p:sp>
        <p:nvSpPr>
          <p:cNvPr id="4" name="Gelijkbenige driehoek 3"/>
          <p:cNvSpPr/>
          <p:nvPr/>
        </p:nvSpPr>
        <p:spPr>
          <a:xfrm>
            <a:off x="1948481" y="2054099"/>
            <a:ext cx="4320480" cy="4752528"/>
          </a:xfrm>
          <a:prstGeom prst="triangl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nl-NL">
              <a:solidFill>
                <a:prstClr val="white"/>
              </a:solidFill>
              <a:latin typeface="Arial"/>
            </a:endParaRPr>
          </a:p>
        </p:txBody>
      </p:sp>
      <p:sp>
        <p:nvSpPr>
          <p:cNvPr id="5" name="Tekstvak 4"/>
          <p:cNvSpPr txBox="1"/>
          <p:nvPr/>
        </p:nvSpPr>
        <p:spPr>
          <a:xfrm>
            <a:off x="3670139" y="2969562"/>
            <a:ext cx="877163" cy="369332"/>
          </a:xfrm>
          <a:prstGeom prst="rect">
            <a:avLst/>
          </a:prstGeom>
          <a:noFill/>
        </p:spPr>
        <p:txBody>
          <a:bodyPr wrap="none" rtlCol="0">
            <a:spAutoFit/>
          </a:bodyPr>
          <a:lstStyle/>
          <a:p>
            <a:pPr defTabSz="914400"/>
            <a:r>
              <a:rPr lang="nl-NL" b="1" dirty="0" err="1">
                <a:solidFill>
                  <a:prstClr val="black"/>
                </a:solidFill>
                <a:latin typeface="Arial"/>
              </a:rPr>
              <a:t>Needs</a:t>
            </a:r>
            <a:endParaRPr lang="nl-NL" b="1" dirty="0">
              <a:solidFill>
                <a:prstClr val="black"/>
              </a:solidFill>
              <a:latin typeface="Arial"/>
            </a:endParaRPr>
          </a:p>
        </p:txBody>
      </p:sp>
      <p:sp>
        <p:nvSpPr>
          <p:cNvPr id="8" name="Tekstvak 7"/>
          <p:cNvSpPr txBox="1"/>
          <p:nvPr/>
        </p:nvSpPr>
        <p:spPr>
          <a:xfrm>
            <a:off x="3535487" y="4430363"/>
            <a:ext cx="1146468" cy="369332"/>
          </a:xfrm>
          <a:prstGeom prst="rect">
            <a:avLst/>
          </a:prstGeom>
          <a:noFill/>
        </p:spPr>
        <p:txBody>
          <a:bodyPr wrap="none" rtlCol="0">
            <a:spAutoFit/>
          </a:bodyPr>
          <a:lstStyle/>
          <a:p>
            <a:pPr defTabSz="914400"/>
            <a:r>
              <a:rPr lang="nl-NL" b="1" dirty="0">
                <a:solidFill>
                  <a:prstClr val="black"/>
                </a:solidFill>
                <a:latin typeface="Arial"/>
              </a:rPr>
              <a:t>Features</a:t>
            </a:r>
          </a:p>
        </p:txBody>
      </p:sp>
      <p:sp>
        <p:nvSpPr>
          <p:cNvPr id="9" name="Tekstvak 8"/>
          <p:cNvSpPr txBox="1"/>
          <p:nvPr/>
        </p:nvSpPr>
        <p:spPr>
          <a:xfrm>
            <a:off x="2766044" y="5855830"/>
            <a:ext cx="2685351" cy="369332"/>
          </a:xfrm>
          <a:prstGeom prst="rect">
            <a:avLst/>
          </a:prstGeom>
          <a:noFill/>
        </p:spPr>
        <p:txBody>
          <a:bodyPr wrap="none" rtlCol="0">
            <a:spAutoFit/>
          </a:bodyPr>
          <a:lstStyle/>
          <a:p>
            <a:pPr defTabSz="914400"/>
            <a:r>
              <a:rPr lang="nl-NL" b="1" dirty="0">
                <a:solidFill>
                  <a:prstClr val="black"/>
                </a:solidFill>
                <a:latin typeface="Arial"/>
              </a:rPr>
              <a:t>Software requirements</a:t>
            </a:r>
          </a:p>
        </p:txBody>
      </p:sp>
      <p:cxnSp>
        <p:nvCxnSpPr>
          <p:cNvPr id="11" name="Rechte verbindingslijn 10"/>
          <p:cNvCxnSpPr/>
          <p:nvPr/>
        </p:nvCxnSpPr>
        <p:spPr bwMode="auto">
          <a:xfrm>
            <a:off x="3316633" y="3761650"/>
            <a:ext cx="1512168"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Rechte verbindingslijn 11"/>
          <p:cNvCxnSpPr/>
          <p:nvPr/>
        </p:nvCxnSpPr>
        <p:spPr bwMode="auto">
          <a:xfrm>
            <a:off x="2667261" y="5273818"/>
            <a:ext cx="2831662"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Rechte verbindingslijn 14"/>
          <p:cNvCxnSpPr/>
          <p:nvPr/>
        </p:nvCxnSpPr>
        <p:spPr bwMode="auto">
          <a:xfrm>
            <a:off x="5229264" y="4502266"/>
            <a:ext cx="3600400" cy="0"/>
          </a:xfrm>
          <a:prstGeom prst="line">
            <a:avLst/>
          </a:prstGeom>
          <a:noFill/>
          <a:ln w="381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kstvak 15"/>
          <p:cNvSpPr txBox="1"/>
          <p:nvPr/>
        </p:nvSpPr>
        <p:spPr>
          <a:xfrm>
            <a:off x="5526488" y="3363249"/>
            <a:ext cx="3005951" cy="523220"/>
          </a:xfrm>
          <a:prstGeom prst="rect">
            <a:avLst/>
          </a:prstGeom>
          <a:noFill/>
        </p:spPr>
        <p:txBody>
          <a:bodyPr wrap="none" rtlCol="0">
            <a:spAutoFit/>
          </a:bodyPr>
          <a:lstStyle/>
          <a:p>
            <a:pPr defTabSz="914400"/>
            <a:r>
              <a:rPr lang="nl-NL" sz="2800" dirty="0">
                <a:solidFill>
                  <a:prstClr val="black"/>
                </a:solidFill>
                <a:latin typeface="Arial"/>
              </a:rPr>
              <a:t>Probleem domein</a:t>
            </a:r>
          </a:p>
        </p:txBody>
      </p:sp>
      <p:sp>
        <p:nvSpPr>
          <p:cNvPr id="17" name="Tekstvak 16"/>
          <p:cNvSpPr txBox="1"/>
          <p:nvPr/>
        </p:nvSpPr>
        <p:spPr>
          <a:xfrm>
            <a:off x="6021352" y="5372887"/>
            <a:ext cx="3244799" cy="523220"/>
          </a:xfrm>
          <a:prstGeom prst="rect">
            <a:avLst/>
          </a:prstGeom>
          <a:noFill/>
        </p:spPr>
        <p:txBody>
          <a:bodyPr wrap="none" rtlCol="0">
            <a:spAutoFit/>
          </a:bodyPr>
          <a:lstStyle/>
          <a:p>
            <a:pPr defTabSz="914400"/>
            <a:r>
              <a:rPr lang="nl-NL" sz="2800" dirty="0">
                <a:solidFill>
                  <a:prstClr val="black"/>
                </a:solidFill>
                <a:latin typeface="Arial"/>
              </a:rPr>
              <a:t>Oplossingsdomein</a:t>
            </a:r>
          </a:p>
        </p:txBody>
      </p:sp>
      <p:cxnSp>
        <p:nvCxnSpPr>
          <p:cNvPr id="19" name="Rechte verbindingslijn met pijl 18"/>
          <p:cNvCxnSpPr/>
          <p:nvPr/>
        </p:nvCxnSpPr>
        <p:spPr bwMode="auto">
          <a:xfrm flipH="1">
            <a:off x="2884585" y="2753538"/>
            <a:ext cx="1299658" cy="3102292"/>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Rechte verbindingslijn met pijl 20"/>
          <p:cNvCxnSpPr/>
          <p:nvPr/>
        </p:nvCxnSpPr>
        <p:spPr bwMode="auto">
          <a:xfrm flipH="1">
            <a:off x="4108722" y="2753538"/>
            <a:ext cx="75521" cy="360040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Rechte verbindingslijn met pijl 21"/>
          <p:cNvCxnSpPr/>
          <p:nvPr/>
        </p:nvCxnSpPr>
        <p:spPr bwMode="auto">
          <a:xfrm>
            <a:off x="4184243" y="2753538"/>
            <a:ext cx="1148614" cy="3102292"/>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851363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3"/>
          </p:nvPr>
        </p:nvSpPr>
        <p:spPr/>
        <p:txBody>
          <a:bodyPr/>
          <a:lstStyle/>
          <a:p>
            <a:endParaRPr lang="en-GB"/>
          </a:p>
        </p:txBody>
      </p:sp>
      <p:sp>
        <p:nvSpPr>
          <p:cNvPr id="3" name="Tijdelijke aanduiding voor inhoud 2"/>
          <p:cNvSpPr>
            <a:spLocks noGrp="1"/>
          </p:cNvSpPr>
          <p:nvPr>
            <p:ph idx="16"/>
          </p:nvPr>
        </p:nvSpPr>
        <p:spPr/>
        <p:txBody>
          <a:bodyPr>
            <a:normAutofit lnSpcReduction="10000"/>
          </a:bodyPr>
          <a:lstStyle/>
          <a:p>
            <a:endParaRPr lang="en-GB"/>
          </a:p>
        </p:txBody>
      </p:sp>
      <p:sp>
        <p:nvSpPr>
          <p:cNvPr id="4" name="Tijdelijke aanduiding voor inhoud 3"/>
          <p:cNvSpPr>
            <a:spLocks noGrp="1"/>
          </p:cNvSpPr>
          <p:nvPr>
            <p:ph idx="17"/>
          </p:nvPr>
        </p:nvSpPr>
        <p:spPr/>
        <p:txBody>
          <a:bodyPr/>
          <a:lstStyle/>
          <a:p>
            <a:endParaRPr lang="en-GB"/>
          </a:p>
        </p:txBody>
      </p:sp>
      <p:sp>
        <p:nvSpPr>
          <p:cNvPr id="5" name="Tijdelijke aanduiding voor inhoud 4"/>
          <p:cNvSpPr>
            <a:spLocks noGrp="1"/>
          </p:cNvSpPr>
          <p:nvPr>
            <p:ph idx="19"/>
          </p:nvPr>
        </p:nvSpPr>
        <p:spPr/>
        <p:txBody>
          <a:bodyPr/>
          <a:lstStyle/>
          <a:p>
            <a:endParaRPr lang="en-GB"/>
          </a:p>
        </p:txBody>
      </p:sp>
      <p:grpSp>
        <p:nvGrpSpPr>
          <p:cNvPr id="27651" name="Group 84" descr="A graphic showing a pyramid that represents how stakeholder requests become product needs, features, requirements, test procedures, product design, and documentation."/>
          <p:cNvGrpSpPr>
            <a:grpSpLocks/>
          </p:cNvGrpSpPr>
          <p:nvPr/>
        </p:nvGrpSpPr>
        <p:grpSpPr bwMode="auto">
          <a:xfrm>
            <a:off x="76200" y="1227932"/>
            <a:ext cx="8796338" cy="5316538"/>
            <a:chOff x="48" y="520"/>
            <a:chExt cx="5541" cy="3349"/>
          </a:xfrm>
        </p:grpSpPr>
        <p:sp>
          <p:nvSpPr>
            <p:cNvPr id="27652" name="Line 3"/>
            <p:cNvSpPr>
              <a:spLocks noChangeShapeType="1"/>
            </p:cNvSpPr>
            <p:nvPr/>
          </p:nvSpPr>
          <p:spPr bwMode="auto">
            <a:xfrm rot="16899415" flipH="1">
              <a:off x="2872" y="1677"/>
              <a:ext cx="56" cy="188"/>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4"/>
            <p:cNvSpPr>
              <a:spLocks noChangeShapeType="1"/>
            </p:cNvSpPr>
            <p:nvPr/>
          </p:nvSpPr>
          <p:spPr bwMode="auto">
            <a:xfrm rot="16899415" flipV="1">
              <a:off x="4302" y="2188"/>
              <a:ext cx="67" cy="177"/>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54" name="AutoShape 5"/>
            <p:cNvSpPr>
              <a:spLocks noChangeArrowheads="1"/>
            </p:cNvSpPr>
            <p:nvPr/>
          </p:nvSpPr>
          <p:spPr bwMode="auto">
            <a:xfrm>
              <a:off x="435" y="704"/>
              <a:ext cx="2069" cy="2304"/>
            </a:xfrm>
            <a:prstGeom prst="triangle">
              <a:avLst>
                <a:gd name="adj" fmla="val 49204"/>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99CCFF"/>
              </a:contourClr>
            </a:sp3d>
          </p:spPr>
          <p:txBody>
            <a:bodyPr wrap="none" anchor="ctr">
              <a:flatTx/>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55" name="Rectangle 6"/>
            <p:cNvSpPr>
              <a:spLocks noChangeArrowheads="1"/>
            </p:cNvSpPr>
            <p:nvPr/>
          </p:nvSpPr>
          <p:spPr bwMode="auto">
            <a:xfrm>
              <a:off x="3037" y="1765"/>
              <a:ext cx="1093" cy="638"/>
            </a:xfrm>
            <a:prstGeom prst="rect">
              <a:avLst/>
            </a:prstGeom>
            <a:gradFill rotWithShape="0">
              <a:gsLst>
                <a:gs pos="0">
                  <a:srgbClr val="259425"/>
                </a:gs>
                <a:gs pos="50000">
                  <a:srgbClr val="33CC33"/>
                </a:gs>
                <a:gs pos="100000">
                  <a:srgbClr val="259425"/>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33CC33"/>
              </a:extrusionClr>
              <a:contourClr>
                <a:srgbClr val="259425"/>
              </a:contourClr>
            </a:sp3d>
          </p:spPr>
          <p:txBody>
            <a:bodyPr lIns="109728" tIns="54864" rIns="109728" bIns="54864" anchor="ctr">
              <a:spAutoFit/>
              <a:flatTx/>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56" name="Text Box 7"/>
            <p:cNvSpPr txBox="1">
              <a:spLocks noChangeArrowheads="1"/>
            </p:cNvSpPr>
            <p:nvPr/>
          </p:nvSpPr>
          <p:spPr bwMode="auto">
            <a:xfrm>
              <a:off x="2994" y="1848"/>
              <a:ext cx="118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fr-FR" sz="2400"/>
                <a:t>The system to be built</a:t>
              </a:r>
              <a:endParaRPr lang="fr-FR" sz="2400">
                <a:solidFill>
                  <a:schemeClr val="tx2"/>
                </a:solidFill>
              </a:endParaRPr>
            </a:p>
          </p:txBody>
        </p:sp>
        <p:sp>
          <p:nvSpPr>
            <p:cNvPr id="27657" name="Text Box 8"/>
            <p:cNvSpPr txBox="1">
              <a:spLocks noChangeArrowheads="1"/>
            </p:cNvSpPr>
            <p:nvPr/>
          </p:nvSpPr>
          <p:spPr bwMode="auto">
            <a:xfrm>
              <a:off x="1117" y="1290"/>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fr-FR" sz="2400"/>
                <a:t>Needs</a:t>
              </a:r>
            </a:p>
          </p:txBody>
        </p:sp>
        <p:sp>
          <p:nvSpPr>
            <p:cNvPr id="27658" name="Text Box 9"/>
            <p:cNvSpPr txBox="1">
              <a:spLocks noChangeArrowheads="1"/>
            </p:cNvSpPr>
            <p:nvPr/>
          </p:nvSpPr>
          <p:spPr bwMode="auto">
            <a:xfrm>
              <a:off x="675" y="2428"/>
              <a:ext cx="164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fr-FR" sz="2400"/>
                <a:t>Software</a:t>
              </a:r>
            </a:p>
            <a:p>
              <a:pPr algn="ctr">
                <a:spcBef>
                  <a:spcPct val="0"/>
                </a:spcBef>
                <a:buClrTx/>
                <a:buFontTx/>
                <a:buNone/>
              </a:pPr>
              <a:r>
                <a:rPr lang="fr-FR" sz="2400"/>
                <a:t>Requirements</a:t>
              </a:r>
            </a:p>
          </p:txBody>
        </p:sp>
        <p:sp>
          <p:nvSpPr>
            <p:cNvPr id="27659" name="AutoShape 10"/>
            <p:cNvSpPr>
              <a:spLocks noChangeArrowheads="1"/>
            </p:cNvSpPr>
            <p:nvPr/>
          </p:nvSpPr>
          <p:spPr bwMode="auto">
            <a:xfrm flipV="1">
              <a:off x="2046" y="3355"/>
              <a:ext cx="2809" cy="511"/>
            </a:xfrm>
            <a:custGeom>
              <a:avLst/>
              <a:gdLst>
                <a:gd name="T0" fmla="*/ 344 w 21600"/>
                <a:gd name="T1" fmla="*/ 6 h 21600"/>
                <a:gd name="T2" fmla="*/ 183 w 21600"/>
                <a:gd name="T3" fmla="*/ 12 h 21600"/>
                <a:gd name="T4" fmla="*/ 21 w 21600"/>
                <a:gd name="T5" fmla="*/ 6 h 21600"/>
                <a:gd name="T6" fmla="*/ 183 w 21600"/>
                <a:gd name="T7" fmla="*/ 0 h 21600"/>
                <a:gd name="T8" fmla="*/ 0 60000 65536"/>
                <a:gd name="T9" fmla="*/ 0 60000 65536"/>
                <a:gd name="T10" fmla="*/ 0 60000 65536"/>
                <a:gd name="T11" fmla="*/ 0 60000 65536"/>
                <a:gd name="T12" fmla="*/ 3030 w 21600"/>
                <a:gd name="T13" fmla="*/ 3043 h 21600"/>
                <a:gd name="T14" fmla="*/ 18570 w 21600"/>
                <a:gd name="T15" fmla="*/ 18557 h 21600"/>
              </a:gdLst>
              <a:ahLst/>
              <a:cxnLst>
                <a:cxn ang="T8">
                  <a:pos x="T0" y="T1"/>
                </a:cxn>
                <a:cxn ang="T9">
                  <a:pos x="T2" y="T3"/>
                </a:cxn>
                <a:cxn ang="T10">
                  <a:pos x="T4" y="T5"/>
                </a:cxn>
                <a:cxn ang="T11">
                  <a:pos x="T6" y="T7"/>
                </a:cxn>
              </a:cxnLst>
              <a:rect l="T12" t="T13" r="T14" b="T15"/>
              <a:pathLst>
                <a:path w="21600" h="21600">
                  <a:moveTo>
                    <a:pt x="0" y="0"/>
                  </a:moveTo>
                  <a:lnTo>
                    <a:pt x="2456" y="21600"/>
                  </a:lnTo>
                  <a:lnTo>
                    <a:pt x="19144" y="21600"/>
                  </a:lnTo>
                  <a:lnTo>
                    <a:pt x="21600" y="0"/>
                  </a:lnTo>
                  <a:lnTo>
                    <a:pt x="0" y="0"/>
                  </a:lnTo>
                  <a:close/>
                </a:path>
              </a:pathLst>
            </a:custGeom>
            <a:solidFill>
              <a:srgbClr val="99CCFF"/>
            </a:solidFill>
            <a:ln w="9525">
              <a:round/>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99CCFF"/>
              </a:contourClr>
            </a:sp3d>
          </p:spPr>
          <p:txBody>
            <a:bodyPr wrap="none" anchor="ctr">
              <a:flatTx/>
            </a:bodyPr>
            <a:lstStyle/>
            <a:p>
              <a:endParaRPr lang="en-US"/>
            </a:p>
          </p:txBody>
        </p:sp>
        <p:sp>
          <p:nvSpPr>
            <p:cNvPr id="27660" name="AutoShape 11"/>
            <p:cNvSpPr>
              <a:spLocks noChangeArrowheads="1"/>
            </p:cNvSpPr>
            <p:nvPr/>
          </p:nvSpPr>
          <p:spPr bwMode="auto">
            <a:xfrm flipV="1">
              <a:off x="968" y="3283"/>
              <a:ext cx="2809" cy="529"/>
            </a:xfrm>
            <a:custGeom>
              <a:avLst/>
              <a:gdLst>
                <a:gd name="T0" fmla="*/ 344 w 21600"/>
                <a:gd name="T1" fmla="*/ 6 h 21600"/>
                <a:gd name="T2" fmla="*/ 183 w 21600"/>
                <a:gd name="T3" fmla="*/ 13 h 21600"/>
                <a:gd name="T4" fmla="*/ 21 w 21600"/>
                <a:gd name="T5" fmla="*/ 6 h 21600"/>
                <a:gd name="T6" fmla="*/ 183 w 21600"/>
                <a:gd name="T7" fmla="*/ 0 h 21600"/>
                <a:gd name="T8" fmla="*/ 0 60000 65536"/>
                <a:gd name="T9" fmla="*/ 0 60000 65536"/>
                <a:gd name="T10" fmla="*/ 0 60000 65536"/>
                <a:gd name="T11" fmla="*/ 0 60000 65536"/>
                <a:gd name="T12" fmla="*/ 3030 w 21600"/>
                <a:gd name="T13" fmla="*/ 3022 h 21600"/>
                <a:gd name="T14" fmla="*/ 18570 w 21600"/>
                <a:gd name="T15" fmla="*/ 18578 h 21600"/>
              </a:gdLst>
              <a:ahLst/>
              <a:cxnLst>
                <a:cxn ang="T8">
                  <a:pos x="T0" y="T1"/>
                </a:cxn>
                <a:cxn ang="T9">
                  <a:pos x="T2" y="T3"/>
                </a:cxn>
                <a:cxn ang="T10">
                  <a:pos x="T4" y="T5"/>
                </a:cxn>
                <a:cxn ang="T11">
                  <a:pos x="T6" y="T7"/>
                </a:cxn>
              </a:cxnLst>
              <a:rect l="T12" t="T13" r="T14" b="T15"/>
              <a:pathLst>
                <a:path w="21600" h="21600">
                  <a:moveTo>
                    <a:pt x="0" y="0"/>
                  </a:moveTo>
                  <a:lnTo>
                    <a:pt x="2456" y="21600"/>
                  </a:lnTo>
                  <a:lnTo>
                    <a:pt x="19144" y="21600"/>
                  </a:lnTo>
                  <a:lnTo>
                    <a:pt x="21600" y="0"/>
                  </a:lnTo>
                  <a:lnTo>
                    <a:pt x="0" y="0"/>
                  </a:lnTo>
                  <a:close/>
                </a:path>
              </a:pathLst>
            </a:custGeom>
            <a:solidFill>
              <a:srgbClr val="99CCFF"/>
            </a:solidFill>
            <a:ln w="9525">
              <a:round/>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99CCFF"/>
              </a:contourClr>
            </a:sp3d>
          </p:spPr>
          <p:txBody>
            <a:bodyPr wrap="none" anchor="ctr">
              <a:flatTx/>
            </a:bodyPr>
            <a:lstStyle/>
            <a:p>
              <a:endParaRPr lang="en-US"/>
            </a:p>
          </p:txBody>
        </p:sp>
        <p:sp>
          <p:nvSpPr>
            <p:cNvPr id="27661" name="AutoShape 12"/>
            <p:cNvSpPr>
              <a:spLocks noChangeArrowheads="1"/>
            </p:cNvSpPr>
            <p:nvPr/>
          </p:nvSpPr>
          <p:spPr bwMode="auto">
            <a:xfrm flipV="1">
              <a:off x="48" y="3173"/>
              <a:ext cx="2827" cy="511"/>
            </a:xfrm>
            <a:custGeom>
              <a:avLst/>
              <a:gdLst>
                <a:gd name="T0" fmla="*/ 349 w 21600"/>
                <a:gd name="T1" fmla="*/ 6 h 21600"/>
                <a:gd name="T2" fmla="*/ 185 w 21600"/>
                <a:gd name="T3" fmla="*/ 12 h 21600"/>
                <a:gd name="T4" fmla="*/ 21 w 21600"/>
                <a:gd name="T5" fmla="*/ 6 h 21600"/>
                <a:gd name="T6" fmla="*/ 185 w 21600"/>
                <a:gd name="T7" fmla="*/ 0 h 21600"/>
                <a:gd name="T8" fmla="*/ 0 60000 65536"/>
                <a:gd name="T9" fmla="*/ 0 60000 65536"/>
                <a:gd name="T10" fmla="*/ 0 60000 65536"/>
                <a:gd name="T11" fmla="*/ 0 60000 65536"/>
                <a:gd name="T12" fmla="*/ 3026 w 21600"/>
                <a:gd name="T13" fmla="*/ 3043 h 21600"/>
                <a:gd name="T14" fmla="*/ 18574 w 21600"/>
                <a:gd name="T15" fmla="*/ 18557 h 21600"/>
              </a:gdLst>
              <a:ahLst/>
              <a:cxnLst>
                <a:cxn ang="T8">
                  <a:pos x="T0" y="T1"/>
                </a:cxn>
                <a:cxn ang="T9">
                  <a:pos x="T2" y="T3"/>
                </a:cxn>
                <a:cxn ang="T10">
                  <a:pos x="T4" y="T5"/>
                </a:cxn>
                <a:cxn ang="T11">
                  <a:pos x="T6" y="T7"/>
                </a:cxn>
              </a:cxnLst>
              <a:rect l="T12" t="T13" r="T14" b="T15"/>
              <a:pathLst>
                <a:path w="21600" h="21600">
                  <a:moveTo>
                    <a:pt x="0" y="0"/>
                  </a:moveTo>
                  <a:lnTo>
                    <a:pt x="2456" y="21600"/>
                  </a:lnTo>
                  <a:lnTo>
                    <a:pt x="19144" y="21600"/>
                  </a:lnTo>
                  <a:lnTo>
                    <a:pt x="21600" y="0"/>
                  </a:lnTo>
                  <a:lnTo>
                    <a:pt x="0" y="0"/>
                  </a:lnTo>
                  <a:close/>
                </a:path>
              </a:pathLst>
            </a:custGeom>
            <a:solidFill>
              <a:srgbClr val="99CCFF"/>
            </a:solidFill>
            <a:ln w="9525">
              <a:round/>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99CCFF"/>
              </a:contourClr>
            </a:sp3d>
          </p:spPr>
          <p:txBody>
            <a:bodyPr wrap="none" anchor="ctr">
              <a:flatTx/>
            </a:bodyPr>
            <a:lstStyle/>
            <a:p>
              <a:endParaRPr lang="en-US"/>
            </a:p>
          </p:txBody>
        </p:sp>
        <p:sp>
          <p:nvSpPr>
            <p:cNvPr id="27662" name="Text Box 13"/>
            <p:cNvSpPr txBox="1">
              <a:spLocks noChangeArrowheads="1"/>
            </p:cNvSpPr>
            <p:nvPr/>
          </p:nvSpPr>
          <p:spPr bwMode="auto">
            <a:xfrm>
              <a:off x="2796" y="3361"/>
              <a:ext cx="8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fr-FR" sz="2400"/>
                <a:t>Design</a:t>
              </a:r>
            </a:p>
          </p:txBody>
        </p:sp>
        <p:sp>
          <p:nvSpPr>
            <p:cNvPr id="27663" name="Text Box 14"/>
            <p:cNvSpPr txBox="1">
              <a:spLocks noChangeArrowheads="1"/>
            </p:cNvSpPr>
            <p:nvPr/>
          </p:nvSpPr>
          <p:spPr bwMode="auto">
            <a:xfrm>
              <a:off x="462" y="3256"/>
              <a:ext cx="19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fr-FR" sz="2400"/>
                <a:t>Test Procedures</a:t>
              </a:r>
            </a:p>
          </p:txBody>
        </p:sp>
        <p:sp>
          <p:nvSpPr>
            <p:cNvPr id="27664" name="Text Box 15"/>
            <p:cNvSpPr txBox="1">
              <a:spLocks noChangeArrowheads="1"/>
            </p:cNvSpPr>
            <p:nvPr/>
          </p:nvSpPr>
          <p:spPr bwMode="auto">
            <a:xfrm>
              <a:off x="3865" y="3351"/>
              <a:ext cx="73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fr-FR" sz="2400"/>
                <a:t>User Doc</a:t>
              </a:r>
            </a:p>
          </p:txBody>
        </p:sp>
        <p:sp>
          <p:nvSpPr>
            <p:cNvPr id="27665" name="Text Box 16"/>
            <p:cNvSpPr txBox="1">
              <a:spLocks noChangeArrowheads="1"/>
            </p:cNvSpPr>
            <p:nvPr/>
          </p:nvSpPr>
          <p:spPr bwMode="auto">
            <a:xfrm>
              <a:off x="919" y="1851"/>
              <a:ext cx="11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fr-FR" sz="2400"/>
                <a:t>Features</a:t>
              </a:r>
            </a:p>
          </p:txBody>
        </p:sp>
        <p:sp>
          <p:nvSpPr>
            <p:cNvPr id="27666" name="Line 17"/>
            <p:cNvSpPr>
              <a:spLocks noChangeShapeType="1"/>
            </p:cNvSpPr>
            <p:nvPr/>
          </p:nvSpPr>
          <p:spPr bwMode="auto">
            <a:xfrm flipV="1">
              <a:off x="818" y="2210"/>
              <a:ext cx="1345" cy="0"/>
            </a:xfrm>
            <a:prstGeom prst="line">
              <a:avLst/>
            </a:prstGeom>
            <a:noFill/>
            <a:ln w="28575">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7" name="Text Box 18"/>
            <p:cNvSpPr txBox="1">
              <a:spLocks noChangeArrowheads="1"/>
            </p:cNvSpPr>
            <p:nvPr/>
          </p:nvSpPr>
          <p:spPr bwMode="auto">
            <a:xfrm>
              <a:off x="4034" y="2119"/>
              <a:ext cx="1555"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ClrTx/>
                <a:buFontTx/>
                <a:buNone/>
              </a:pPr>
              <a:r>
                <a:rPr lang="fr-FR" i="1"/>
                <a:t>Solution Space</a:t>
              </a:r>
            </a:p>
          </p:txBody>
        </p:sp>
        <p:sp>
          <p:nvSpPr>
            <p:cNvPr id="27668" name="Line 19"/>
            <p:cNvSpPr>
              <a:spLocks noChangeShapeType="1"/>
            </p:cNvSpPr>
            <p:nvPr/>
          </p:nvSpPr>
          <p:spPr bwMode="auto">
            <a:xfrm flipV="1">
              <a:off x="1893" y="1580"/>
              <a:ext cx="3622" cy="1"/>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9" name="Text Box 20"/>
            <p:cNvSpPr txBox="1">
              <a:spLocks noChangeArrowheads="1"/>
            </p:cNvSpPr>
            <p:nvPr/>
          </p:nvSpPr>
          <p:spPr bwMode="auto">
            <a:xfrm>
              <a:off x="4029" y="670"/>
              <a:ext cx="153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ClrTx/>
                <a:buFontTx/>
                <a:buNone/>
              </a:pPr>
              <a:r>
                <a:rPr lang="fr-FR" i="1"/>
                <a:t>Problem Space</a:t>
              </a:r>
            </a:p>
          </p:txBody>
        </p:sp>
        <p:sp>
          <p:nvSpPr>
            <p:cNvPr id="27670" name="Line 21"/>
            <p:cNvSpPr>
              <a:spLocks noChangeShapeType="1"/>
            </p:cNvSpPr>
            <p:nvPr/>
          </p:nvSpPr>
          <p:spPr bwMode="auto">
            <a:xfrm>
              <a:off x="1461" y="710"/>
              <a:ext cx="1023" cy="2273"/>
            </a:xfrm>
            <a:prstGeom prst="line">
              <a:avLst/>
            </a:prstGeom>
            <a:noFill/>
            <a:ln w="38100">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1" name="Line 22"/>
            <p:cNvSpPr>
              <a:spLocks noChangeShapeType="1"/>
            </p:cNvSpPr>
            <p:nvPr/>
          </p:nvSpPr>
          <p:spPr bwMode="auto">
            <a:xfrm flipH="1">
              <a:off x="4258" y="1763"/>
              <a:ext cx="176" cy="10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7672" name="Group 23"/>
            <p:cNvGrpSpPr>
              <a:grpSpLocks noChangeAspect="1"/>
            </p:cNvGrpSpPr>
            <p:nvPr/>
          </p:nvGrpSpPr>
          <p:grpSpPr bwMode="auto">
            <a:xfrm>
              <a:off x="2642" y="1647"/>
              <a:ext cx="184" cy="233"/>
              <a:chOff x="7654" y="3380"/>
              <a:chExt cx="554" cy="754"/>
            </a:xfrm>
          </p:grpSpPr>
          <p:sp>
            <p:nvSpPr>
              <p:cNvPr id="27729" name="Oval 24"/>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30" name="Line 25"/>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1" name="Line 26"/>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2" name="Freeform 27"/>
              <p:cNvSpPr>
                <a:spLocks noChangeAspect="1"/>
              </p:cNvSpPr>
              <p:nvPr/>
            </p:nvSpPr>
            <p:spPr bwMode="auto">
              <a:xfrm>
                <a:off x="7654" y="3862"/>
                <a:ext cx="554" cy="272"/>
              </a:xfrm>
              <a:custGeom>
                <a:avLst/>
                <a:gdLst>
                  <a:gd name="T0" fmla="*/ 0 w 108"/>
                  <a:gd name="T1" fmla="*/ 272 h 54"/>
                  <a:gd name="T2" fmla="*/ 277 w 108"/>
                  <a:gd name="T3" fmla="*/ 0 h 54"/>
                  <a:gd name="T4" fmla="*/ 554 w 108"/>
                  <a:gd name="T5" fmla="*/ 272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673" name="Group 28"/>
            <p:cNvGrpSpPr>
              <a:grpSpLocks noChangeAspect="1"/>
            </p:cNvGrpSpPr>
            <p:nvPr/>
          </p:nvGrpSpPr>
          <p:grpSpPr bwMode="auto">
            <a:xfrm>
              <a:off x="2641" y="2127"/>
              <a:ext cx="192" cy="242"/>
              <a:chOff x="7654" y="3380"/>
              <a:chExt cx="554" cy="754"/>
            </a:xfrm>
          </p:grpSpPr>
          <p:sp>
            <p:nvSpPr>
              <p:cNvPr id="27725" name="Oval 29"/>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26" name="Line 30"/>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7" name="Line 31"/>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8" name="Freeform 32"/>
              <p:cNvSpPr>
                <a:spLocks noChangeAspect="1"/>
              </p:cNvSpPr>
              <p:nvPr/>
            </p:nvSpPr>
            <p:spPr bwMode="auto">
              <a:xfrm>
                <a:off x="7654" y="3862"/>
                <a:ext cx="554" cy="272"/>
              </a:xfrm>
              <a:custGeom>
                <a:avLst/>
                <a:gdLst>
                  <a:gd name="T0" fmla="*/ 0 w 108"/>
                  <a:gd name="T1" fmla="*/ 272 h 54"/>
                  <a:gd name="T2" fmla="*/ 277 w 108"/>
                  <a:gd name="T3" fmla="*/ 0 h 54"/>
                  <a:gd name="T4" fmla="*/ 554 w 108"/>
                  <a:gd name="T5" fmla="*/ 272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674" name="Group 33"/>
            <p:cNvGrpSpPr>
              <a:grpSpLocks noChangeAspect="1"/>
            </p:cNvGrpSpPr>
            <p:nvPr/>
          </p:nvGrpSpPr>
          <p:grpSpPr bwMode="auto">
            <a:xfrm>
              <a:off x="4475" y="1658"/>
              <a:ext cx="184" cy="233"/>
              <a:chOff x="7654" y="3380"/>
              <a:chExt cx="554" cy="754"/>
            </a:xfrm>
          </p:grpSpPr>
          <p:sp>
            <p:nvSpPr>
              <p:cNvPr id="27721" name="Oval 34"/>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22" name="Line 35"/>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3" name="Line 36"/>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4" name="Freeform 37"/>
              <p:cNvSpPr>
                <a:spLocks noChangeAspect="1"/>
              </p:cNvSpPr>
              <p:nvPr/>
            </p:nvSpPr>
            <p:spPr bwMode="auto">
              <a:xfrm>
                <a:off x="7654" y="3862"/>
                <a:ext cx="554" cy="272"/>
              </a:xfrm>
              <a:custGeom>
                <a:avLst/>
                <a:gdLst>
                  <a:gd name="T0" fmla="*/ 0 w 108"/>
                  <a:gd name="T1" fmla="*/ 272 h 54"/>
                  <a:gd name="T2" fmla="*/ 277 w 108"/>
                  <a:gd name="T3" fmla="*/ 0 h 54"/>
                  <a:gd name="T4" fmla="*/ 554 w 108"/>
                  <a:gd name="T5" fmla="*/ 272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675" name="Group 38"/>
            <p:cNvGrpSpPr>
              <a:grpSpLocks noChangeAspect="1"/>
            </p:cNvGrpSpPr>
            <p:nvPr/>
          </p:nvGrpSpPr>
          <p:grpSpPr bwMode="auto">
            <a:xfrm>
              <a:off x="4416" y="2215"/>
              <a:ext cx="184" cy="233"/>
              <a:chOff x="7654" y="3380"/>
              <a:chExt cx="554" cy="754"/>
            </a:xfrm>
          </p:grpSpPr>
          <p:sp>
            <p:nvSpPr>
              <p:cNvPr id="27717" name="Oval 39"/>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18" name="Line 40"/>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9" name="Line 41"/>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0" name="Freeform 42"/>
              <p:cNvSpPr>
                <a:spLocks noChangeAspect="1"/>
              </p:cNvSpPr>
              <p:nvPr/>
            </p:nvSpPr>
            <p:spPr bwMode="auto">
              <a:xfrm>
                <a:off x="7654" y="3862"/>
                <a:ext cx="554" cy="272"/>
              </a:xfrm>
              <a:custGeom>
                <a:avLst/>
                <a:gdLst>
                  <a:gd name="T0" fmla="*/ 0 w 108"/>
                  <a:gd name="T1" fmla="*/ 272 h 54"/>
                  <a:gd name="T2" fmla="*/ 277 w 108"/>
                  <a:gd name="T3" fmla="*/ 0 h 54"/>
                  <a:gd name="T4" fmla="*/ 554 w 108"/>
                  <a:gd name="T5" fmla="*/ 272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7676" name="Line 43"/>
            <p:cNvSpPr>
              <a:spLocks noChangeShapeType="1"/>
            </p:cNvSpPr>
            <p:nvPr/>
          </p:nvSpPr>
          <p:spPr bwMode="auto">
            <a:xfrm rot="-4700585">
              <a:off x="2837" y="2160"/>
              <a:ext cx="132" cy="1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7" name="Line 44"/>
            <p:cNvSpPr>
              <a:spLocks noChangeShapeType="1"/>
            </p:cNvSpPr>
            <p:nvPr/>
          </p:nvSpPr>
          <p:spPr bwMode="auto">
            <a:xfrm>
              <a:off x="1098" y="1575"/>
              <a:ext cx="743" cy="8"/>
            </a:xfrm>
            <a:prstGeom prst="line">
              <a:avLst/>
            </a:prstGeom>
            <a:noFill/>
            <a:ln w="28575">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8" name="Line 45"/>
            <p:cNvSpPr>
              <a:spLocks noChangeShapeType="1"/>
            </p:cNvSpPr>
            <p:nvPr/>
          </p:nvSpPr>
          <p:spPr bwMode="auto">
            <a:xfrm flipV="1">
              <a:off x="2162" y="2132"/>
              <a:ext cx="80" cy="52"/>
            </a:xfrm>
            <a:prstGeom prst="line">
              <a:avLst/>
            </a:prstGeom>
            <a:noFill/>
            <a:ln w="28575">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9" name="Line 46"/>
            <p:cNvSpPr>
              <a:spLocks noChangeShapeType="1"/>
            </p:cNvSpPr>
            <p:nvPr/>
          </p:nvSpPr>
          <p:spPr bwMode="auto">
            <a:xfrm flipV="1">
              <a:off x="1865" y="1509"/>
              <a:ext cx="80" cy="52"/>
            </a:xfrm>
            <a:prstGeom prst="line">
              <a:avLst/>
            </a:prstGeom>
            <a:noFill/>
            <a:ln w="28575">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80" name="Freeform 47"/>
            <p:cNvSpPr>
              <a:spLocks/>
            </p:cNvSpPr>
            <p:nvPr/>
          </p:nvSpPr>
          <p:spPr bwMode="auto">
            <a:xfrm rot="324232">
              <a:off x="2146" y="1904"/>
              <a:ext cx="321" cy="428"/>
            </a:xfrm>
            <a:custGeom>
              <a:avLst/>
              <a:gdLst>
                <a:gd name="T0" fmla="*/ 0 w 321"/>
                <a:gd name="T1" fmla="*/ 0 h 585"/>
                <a:gd name="T2" fmla="*/ 209 w 321"/>
                <a:gd name="T3" fmla="*/ 58 h 585"/>
                <a:gd name="T4" fmla="*/ 314 w 321"/>
                <a:gd name="T5" fmla="*/ 288 h 585"/>
                <a:gd name="T6" fmla="*/ 253 w 321"/>
                <a:gd name="T7" fmla="*/ 428 h 585"/>
                <a:gd name="T8" fmla="*/ 0 60000 65536"/>
                <a:gd name="T9" fmla="*/ 0 60000 65536"/>
                <a:gd name="T10" fmla="*/ 0 60000 65536"/>
                <a:gd name="T11" fmla="*/ 0 60000 65536"/>
                <a:gd name="T12" fmla="*/ 0 w 321"/>
                <a:gd name="T13" fmla="*/ 0 h 585"/>
                <a:gd name="T14" fmla="*/ 321 w 321"/>
                <a:gd name="T15" fmla="*/ 585 h 585"/>
              </a:gdLst>
              <a:ahLst/>
              <a:cxnLst>
                <a:cxn ang="T8">
                  <a:pos x="T0" y="T1"/>
                </a:cxn>
                <a:cxn ang="T9">
                  <a:pos x="T2" y="T3"/>
                </a:cxn>
                <a:cxn ang="T10">
                  <a:pos x="T4" y="T5"/>
                </a:cxn>
                <a:cxn ang="T11">
                  <a:pos x="T6" y="T7"/>
                </a:cxn>
              </a:cxnLst>
              <a:rect l="T12" t="T13" r="T14" b="T15"/>
              <a:pathLst>
                <a:path w="321" h="585">
                  <a:moveTo>
                    <a:pt x="0" y="0"/>
                  </a:moveTo>
                  <a:cubicBezTo>
                    <a:pt x="78" y="7"/>
                    <a:pt x="157" y="14"/>
                    <a:pt x="209" y="79"/>
                  </a:cubicBezTo>
                  <a:cubicBezTo>
                    <a:pt x="261" y="144"/>
                    <a:pt x="307" y="309"/>
                    <a:pt x="314" y="393"/>
                  </a:cubicBezTo>
                  <a:cubicBezTo>
                    <a:pt x="321" y="477"/>
                    <a:pt x="287" y="531"/>
                    <a:pt x="253" y="585"/>
                  </a:cubicBezTo>
                </a:path>
              </a:pathLst>
            </a:custGeom>
            <a:noFill/>
            <a:ln w="28575" cap="flat" cmpd="sng">
              <a:solidFill>
                <a:schemeClr val="tx2"/>
              </a:solidFill>
              <a:prstDash val="solid"/>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27681" name="Freeform 48"/>
            <p:cNvSpPr>
              <a:spLocks/>
            </p:cNvSpPr>
            <p:nvPr/>
          </p:nvSpPr>
          <p:spPr bwMode="auto">
            <a:xfrm rot="324232">
              <a:off x="1855" y="1276"/>
              <a:ext cx="321" cy="428"/>
            </a:xfrm>
            <a:custGeom>
              <a:avLst/>
              <a:gdLst>
                <a:gd name="T0" fmla="*/ 0 w 321"/>
                <a:gd name="T1" fmla="*/ 0 h 585"/>
                <a:gd name="T2" fmla="*/ 209 w 321"/>
                <a:gd name="T3" fmla="*/ 58 h 585"/>
                <a:gd name="T4" fmla="*/ 314 w 321"/>
                <a:gd name="T5" fmla="*/ 288 h 585"/>
                <a:gd name="T6" fmla="*/ 253 w 321"/>
                <a:gd name="T7" fmla="*/ 428 h 585"/>
                <a:gd name="T8" fmla="*/ 0 60000 65536"/>
                <a:gd name="T9" fmla="*/ 0 60000 65536"/>
                <a:gd name="T10" fmla="*/ 0 60000 65536"/>
                <a:gd name="T11" fmla="*/ 0 60000 65536"/>
                <a:gd name="T12" fmla="*/ 0 w 321"/>
                <a:gd name="T13" fmla="*/ 0 h 585"/>
                <a:gd name="T14" fmla="*/ 321 w 321"/>
                <a:gd name="T15" fmla="*/ 585 h 585"/>
              </a:gdLst>
              <a:ahLst/>
              <a:cxnLst>
                <a:cxn ang="T8">
                  <a:pos x="T0" y="T1"/>
                </a:cxn>
                <a:cxn ang="T9">
                  <a:pos x="T2" y="T3"/>
                </a:cxn>
                <a:cxn ang="T10">
                  <a:pos x="T4" y="T5"/>
                </a:cxn>
                <a:cxn ang="T11">
                  <a:pos x="T6" y="T7"/>
                </a:cxn>
              </a:cxnLst>
              <a:rect l="T12" t="T13" r="T14" b="T15"/>
              <a:pathLst>
                <a:path w="321" h="585">
                  <a:moveTo>
                    <a:pt x="0" y="0"/>
                  </a:moveTo>
                  <a:cubicBezTo>
                    <a:pt x="78" y="7"/>
                    <a:pt x="157" y="14"/>
                    <a:pt x="209" y="79"/>
                  </a:cubicBezTo>
                  <a:cubicBezTo>
                    <a:pt x="261" y="144"/>
                    <a:pt x="307" y="309"/>
                    <a:pt x="314" y="393"/>
                  </a:cubicBezTo>
                  <a:cubicBezTo>
                    <a:pt x="321" y="477"/>
                    <a:pt x="287" y="531"/>
                    <a:pt x="253" y="585"/>
                  </a:cubicBezTo>
                </a:path>
              </a:pathLst>
            </a:custGeom>
            <a:noFill/>
            <a:ln w="28575" cap="flat" cmpd="sng">
              <a:solidFill>
                <a:schemeClr val="tx2"/>
              </a:solidFill>
              <a:prstDash val="solid"/>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27682" name="Freeform 49"/>
            <p:cNvSpPr>
              <a:spLocks/>
            </p:cNvSpPr>
            <p:nvPr/>
          </p:nvSpPr>
          <p:spPr bwMode="auto">
            <a:xfrm rot="324232">
              <a:off x="2560" y="2748"/>
              <a:ext cx="321" cy="428"/>
            </a:xfrm>
            <a:custGeom>
              <a:avLst/>
              <a:gdLst>
                <a:gd name="T0" fmla="*/ 0 w 321"/>
                <a:gd name="T1" fmla="*/ 0 h 585"/>
                <a:gd name="T2" fmla="*/ 209 w 321"/>
                <a:gd name="T3" fmla="*/ 58 h 585"/>
                <a:gd name="T4" fmla="*/ 314 w 321"/>
                <a:gd name="T5" fmla="*/ 288 h 585"/>
                <a:gd name="T6" fmla="*/ 253 w 321"/>
                <a:gd name="T7" fmla="*/ 428 h 585"/>
                <a:gd name="T8" fmla="*/ 0 60000 65536"/>
                <a:gd name="T9" fmla="*/ 0 60000 65536"/>
                <a:gd name="T10" fmla="*/ 0 60000 65536"/>
                <a:gd name="T11" fmla="*/ 0 60000 65536"/>
                <a:gd name="T12" fmla="*/ 0 w 321"/>
                <a:gd name="T13" fmla="*/ 0 h 585"/>
                <a:gd name="T14" fmla="*/ 321 w 321"/>
                <a:gd name="T15" fmla="*/ 585 h 585"/>
              </a:gdLst>
              <a:ahLst/>
              <a:cxnLst>
                <a:cxn ang="T8">
                  <a:pos x="T0" y="T1"/>
                </a:cxn>
                <a:cxn ang="T9">
                  <a:pos x="T2" y="T3"/>
                </a:cxn>
                <a:cxn ang="T10">
                  <a:pos x="T4" y="T5"/>
                </a:cxn>
                <a:cxn ang="T11">
                  <a:pos x="T6" y="T7"/>
                </a:cxn>
              </a:cxnLst>
              <a:rect l="T12" t="T13" r="T14" b="T15"/>
              <a:pathLst>
                <a:path w="321" h="585">
                  <a:moveTo>
                    <a:pt x="0" y="0"/>
                  </a:moveTo>
                  <a:cubicBezTo>
                    <a:pt x="78" y="7"/>
                    <a:pt x="157" y="14"/>
                    <a:pt x="209" y="79"/>
                  </a:cubicBezTo>
                  <a:cubicBezTo>
                    <a:pt x="261" y="144"/>
                    <a:pt x="307" y="309"/>
                    <a:pt x="314" y="393"/>
                  </a:cubicBezTo>
                  <a:cubicBezTo>
                    <a:pt x="321" y="477"/>
                    <a:pt x="287" y="531"/>
                    <a:pt x="253" y="585"/>
                  </a:cubicBezTo>
                </a:path>
              </a:pathLst>
            </a:custGeom>
            <a:noFill/>
            <a:ln w="28575" cap="flat" cmpd="sng">
              <a:solidFill>
                <a:schemeClr val="tx2"/>
              </a:solidFill>
              <a:prstDash val="solid"/>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27683" name="Freeform 50"/>
            <p:cNvSpPr>
              <a:spLocks/>
            </p:cNvSpPr>
            <p:nvPr/>
          </p:nvSpPr>
          <p:spPr bwMode="auto">
            <a:xfrm>
              <a:off x="2826" y="2901"/>
              <a:ext cx="472" cy="279"/>
            </a:xfrm>
            <a:custGeom>
              <a:avLst/>
              <a:gdLst>
                <a:gd name="T0" fmla="*/ 0 w 472"/>
                <a:gd name="T1" fmla="*/ 0 h 279"/>
                <a:gd name="T2" fmla="*/ 332 w 472"/>
                <a:gd name="T3" fmla="*/ 79 h 279"/>
                <a:gd name="T4" fmla="*/ 472 w 472"/>
                <a:gd name="T5" fmla="*/ 279 h 279"/>
                <a:gd name="T6" fmla="*/ 0 60000 65536"/>
                <a:gd name="T7" fmla="*/ 0 60000 65536"/>
                <a:gd name="T8" fmla="*/ 0 60000 65536"/>
                <a:gd name="T9" fmla="*/ 0 w 472"/>
                <a:gd name="T10" fmla="*/ 0 h 279"/>
                <a:gd name="T11" fmla="*/ 472 w 472"/>
                <a:gd name="T12" fmla="*/ 279 h 279"/>
              </a:gdLst>
              <a:ahLst/>
              <a:cxnLst>
                <a:cxn ang="T6">
                  <a:pos x="T0" y="T1"/>
                </a:cxn>
                <a:cxn ang="T7">
                  <a:pos x="T2" y="T3"/>
                </a:cxn>
                <a:cxn ang="T8">
                  <a:pos x="T4" y="T5"/>
                </a:cxn>
              </a:cxnLst>
              <a:rect l="T9" t="T10" r="T11" b="T12"/>
              <a:pathLst>
                <a:path w="472" h="279">
                  <a:moveTo>
                    <a:pt x="0" y="0"/>
                  </a:moveTo>
                  <a:cubicBezTo>
                    <a:pt x="126" y="16"/>
                    <a:pt x="253" y="32"/>
                    <a:pt x="332" y="79"/>
                  </a:cubicBezTo>
                  <a:cubicBezTo>
                    <a:pt x="411" y="126"/>
                    <a:pt x="441" y="202"/>
                    <a:pt x="472" y="279"/>
                  </a:cubicBezTo>
                </a:path>
              </a:pathLst>
            </a:custGeom>
            <a:noFill/>
            <a:ln w="28575" cap="flat" cmpd="sng">
              <a:solidFill>
                <a:schemeClr val="tx2"/>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27684" name="Freeform 51"/>
            <p:cNvSpPr>
              <a:spLocks/>
            </p:cNvSpPr>
            <p:nvPr/>
          </p:nvSpPr>
          <p:spPr bwMode="auto">
            <a:xfrm>
              <a:off x="3051" y="2929"/>
              <a:ext cx="1039" cy="257"/>
            </a:xfrm>
            <a:custGeom>
              <a:avLst/>
              <a:gdLst>
                <a:gd name="T0" fmla="*/ 0 w 1039"/>
                <a:gd name="T1" fmla="*/ 21 h 257"/>
                <a:gd name="T2" fmla="*/ 698 w 1039"/>
                <a:gd name="T3" fmla="*/ 39 h 257"/>
                <a:gd name="T4" fmla="*/ 1039 w 1039"/>
                <a:gd name="T5" fmla="*/ 257 h 257"/>
                <a:gd name="T6" fmla="*/ 0 60000 65536"/>
                <a:gd name="T7" fmla="*/ 0 60000 65536"/>
                <a:gd name="T8" fmla="*/ 0 60000 65536"/>
                <a:gd name="T9" fmla="*/ 0 w 1039"/>
                <a:gd name="T10" fmla="*/ 0 h 257"/>
                <a:gd name="T11" fmla="*/ 1039 w 1039"/>
                <a:gd name="T12" fmla="*/ 257 h 257"/>
              </a:gdLst>
              <a:ahLst/>
              <a:cxnLst>
                <a:cxn ang="T6">
                  <a:pos x="T0" y="T1"/>
                </a:cxn>
                <a:cxn ang="T7">
                  <a:pos x="T2" y="T3"/>
                </a:cxn>
                <a:cxn ang="T8">
                  <a:pos x="T4" y="T5"/>
                </a:cxn>
              </a:cxnLst>
              <a:rect l="T9" t="T10" r="T11" b="T12"/>
              <a:pathLst>
                <a:path w="1039" h="257">
                  <a:moveTo>
                    <a:pt x="0" y="21"/>
                  </a:moveTo>
                  <a:cubicBezTo>
                    <a:pt x="262" y="10"/>
                    <a:pt x="525" y="0"/>
                    <a:pt x="698" y="39"/>
                  </a:cubicBezTo>
                  <a:cubicBezTo>
                    <a:pt x="871" y="78"/>
                    <a:pt x="979" y="218"/>
                    <a:pt x="1039" y="257"/>
                  </a:cubicBezTo>
                </a:path>
              </a:pathLst>
            </a:custGeom>
            <a:noFill/>
            <a:ln w="28575" cap="flat" cmpd="sng">
              <a:solidFill>
                <a:schemeClr val="tx2"/>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27685" name="Text Box 52"/>
            <p:cNvSpPr txBox="1">
              <a:spLocks noChangeArrowheads="1"/>
            </p:cNvSpPr>
            <p:nvPr/>
          </p:nvSpPr>
          <p:spPr bwMode="auto">
            <a:xfrm>
              <a:off x="3489" y="2703"/>
              <a:ext cx="12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fr-FR" sz="2400">
                  <a:solidFill>
                    <a:schemeClr val="tx2"/>
                  </a:solidFill>
                </a:rPr>
                <a:t>Traceability</a:t>
              </a:r>
            </a:p>
          </p:txBody>
        </p:sp>
        <p:sp>
          <p:nvSpPr>
            <p:cNvPr id="27686" name="Line 53"/>
            <p:cNvSpPr>
              <a:spLocks noChangeShapeType="1"/>
            </p:cNvSpPr>
            <p:nvPr/>
          </p:nvSpPr>
          <p:spPr bwMode="auto">
            <a:xfrm>
              <a:off x="2541" y="3185"/>
              <a:ext cx="307" cy="497"/>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27687" name="Line 54"/>
            <p:cNvSpPr>
              <a:spLocks noChangeShapeType="1"/>
            </p:cNvSpPr>
            <p:nvPr/>
          </p:nvSpPr>
          <p:spPr bwMode="auto">
            <a:xfrm>
              <a:off x="3432" y="3281"/>
              <a:ext cx="295" cy="509"/>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27688" name="Line 55"/>
            <p:cNvSpPr>
              <a:spLocks noChangeShapeType="1"/>
            </p:cNvSpPr>
            <p:nvPr/>
          </p:nvSpPr>
          <p:spPr bwMode="auto">
            <a:xfrm>
              <a:off x="4518" y="3368"/>
              <a:ext cx="307" cy="497"/>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grpSp>
          <p:nvGrpSpPr>
            <p:cNvPr id="27689" name="Group 56"/>
            <p:cNvGrpSpPr>
              <a:grpSpLocks/>
            </p:cNvGrpSpPr>
            <p:nvPr/>
          </p:nvGrpSpPr>
          <p:grpSpPr bwMode="auto">
            <a:xfrm>
              <a:off x="2672" y="520"/>
              <a:ext cx="1448" cy="904"/>
              <a:chOff x="2672" y="520"/>
              <a:chExt cx="1448" cy="904"/>
            </a:xfrm>
          </p:grpSpPr>
          <p:grpSp>
            <p:nvGrpSpPr>
              <p:cNvPr id="27690" name="Group 57"/>
              <p:cNvGrpSpPr>
                <a:grpSpLocks/>
              </p:cNvGrpSpPr>
              <p:nvPr/>
            </p:nvGrpSpPr>
            <p:grpSpPr bwMode="auto">
              <a:xfrm>
                <a:off x="2728" y="520"/>
                <a:ext cx="1392" cy="856"/>
                <a:chOff x="2848" y="512"/>
                <a:chExt cx="1392" cy="856"/>
              </a:xfrm>
            </p:grpSpPr>
            <p:sp>
              <p:nvSpPr>
                <p:cNvPr id="27704" name="Oval 58"/>
                <p:cNvSpPr>
                  <a:spLocks noChangeArrowheads="1"/>
                </p:cNvSpPr>
                <p:nvPr/>
              </p:nvSpPr>
              <p:spPr bwMode="auto">
                <a:xfrm>
                  <a:off x="3056" y="528"/>
                  <a:ext cx="568" cy="392"/>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05" name="Oval 59"/>
                <p:cNvSpPr>
                  <a:spLocks noChangeArrowheads="1"/>
                </p:cNvSpPr>
                <p:nvPr/>
              </p:nvSpPr>
              <p:spPr bwMode="auto">
                <a:xfrm>
                  <a:off x="3472" y="800"/>
                  <a:ext cx="504" cy="288"/>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06" name="Oval 60"/>
                <p:cNvSpPr>
                  <a:spLocks noChangeArrowheads="1"/>
                </p:cNvSpPr>
                <p:nvPr/>
              </p:nvSpPr>
              <p:spPr bwMode="auto">
                <a:xfrm>
                  <a:off x="3568" y="896"/>
                  <a:ext cx="504" cy="288"/>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07" name="Oval 61"/>
                <p:cNvSpPr>
                  <a:spLocks noChangeArrowheads="1"/>
                </p:cNvSpPr>
                <p:nvPr/>
              </p:nvSpPr>
              <p:spPr bwMode="auto">
                <a:xfrm>
                  <a:off x="3416" y="992"/>
                  <a:ext cx="504" cy="288"/>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08" name="Oval 62"/>
                <p:cNvSpPr>
                  <a:spLocks noChangeArrowheads="1"/>
                </p:cNvSpPr>
                <p:nvPr/>
              </p:nvSpPr>
              <p:spPr bwMode="auto">
                <a:xfrm>
                  <a:off x="3224" y="888"/>
                  <a:ext cx="504" cy="288"/>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09" name="Oval 63"/>
                <p:cNvSpPr>
                  <a:spLocks noChangeArrowheads="1"/>
                </p:cNvSpPr>
                <p:nvPr/>
              </p:nvSpPr>
              <p:spPr bwMode="auto">
                <a:xfrm>
                  <a:off x="3208" y="1008"/>
                  <a:ext cx="712" cy="360"/>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10" name="Oval 64"/>
                <p:cNvSpPr>
                  <a:spLocks noChangeArrowheads="1"/>
                </p:cNvSpPr>
                <p:nvPr/>
              </p:nvSpPr>
              <p:spPr bwMode="auto">
                <a:xfrm>
                  <a:off x="2904" y="824"/>
                  <a:ext cx="688" cy="424"/>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11" name="Oval 65"/>
                <p:cNvSpPr>
                  <a:spLocks noChangeArrowheads="1"/>
                </p:cNvSpPr>
                <p:nvPr/>
              </p:nvSpPr>
              <p:spPr bwMode="auto">
                <a:xfrm>
                  <a:off x="2848" y="712"/>
                  <a:ext cx="608" cy="368"/>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12" name="Oval 66"/>
                <p:cNvSpPr>
                  <a:spLocks noChangeArrowheads="1"/>
                </p:cNvSpPr>
                <p:nvPr/>
              </p:nvSpPr>
              <p:spPr bwMode="auto">
                <a:xfrm>
                  <a:off x="3344" y="512"/>
                  <a:ext cx="544" cy="360"/>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13" name="Oval 67"/>
                <p:cNvSpPr>
                  <a:spLocks noChangeArrowheads="1"/>
                </p:cNvSpPr>
                <p:nvPr/>
              </p:nvSpPr>
              <p:spPr bwMode="auto">
                <a:xfrm>
                  <a:off x="3640" y="624"/>
                  <a:ext cx="512" cy="328"/>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14" name="Oval 68"/>
                <p:cNvSpPr>
                  <a:spLocks noChangeArrowheads="1"/>
                </p:cNvSpPr>
                <p:nvPr/>
              </p:nvSpPr>
              <p:spPr bwMode="auto">
                <a:xfrm>
                  <a:off x="3736" y="816"/>
                  <a:ext cx="504" cy="432"/>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15" name="Oval 69"/>
                <p:cNvSpPr>
                  <a:spLocks noChangeArrowheads="1"/>
                </p:cNvSpPr>
                <p:nvPr/>
              </p:nvSpPr>
              <p:spPr bwMode="auto">
                <a:xfrm>
                  <a:off x="3008" y="624"/>
                  <a:ext cx="1088" cy="640"/>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16" name="Text Box 70"/>
                <p:cNvSpPr txBox="1">
                  <a:spLocks noChangeArrowheads="1"/>
                </p:cNvSpPr>
                <p:nvPr/>
              </p:nvSpPr>
              <p:spPr bwMode="auto">
                <a:xfrm>
                  <a:off x="3104" y="787"/>
                  <a:ext cx="966" cy="308"/>
                </a:xfrm>
                <a:prstGeom prst="rect">
                  <a:avLst/>
                </a:prstGeom>
                <a:solidFill>
                  <a:schemeClr val="folHlink"/>
                </a:solidFill>
                <a:ln w="31750">
                  <a:solidFill>
                    <a:schemeClr val="hlink"/>
                  </a:solidFill>
                  <a:miter lim="800000"/>
                  <a:headEnd type="none" w="sm" len="sm"/>
                  <a:tailEnd type="none" w="sm" len="sm"/>
                </a:ln>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fr-FR" sz="2400" b="1">
                      <a:solidFill>
                        <a:schemeClr val="bg2"/>
                      </a:solidFill>
                    </a:rPr>
                    <a:t>Problem</a:t>
                  </a:r>
                </a:p>
              </p:txBody>
            </p:sp>
          </p:grpSp>
          <p:sp>
            <p:nvSpPr>
              <p:cNvPr id="27691" name="Oval 71"/>
              <p:cNvSpPr>
                <a:spLocks noChangeArrowheads="1"/>
              </p:cNvSpPr>
              <p:nvPr/>
            </p:nvSpPr>
            <p:spPr bwMode="auto">
              <a:xfrm>
                <a:off x="2880" y="584"/>
                <a:ext cx="568" cy="392"/>
              </a:xfrm>
              <a:prstGeom prst="ellipse">
                <a:avLst/>
              </a:prstGeom>
              <a:solidFill>
                <a:srgbClr val="FFCC66"/>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92" name="Oval 72"/>
              <p:cNvSpPr>
                <a:spLocks noChangeArrowheads="1"/>
              </p:cNvSpPr>
              <p:nvPr/>
            </p:nvSpPr>
            <p:spPr bwMode="auto">
              <a:xfrm>
                <a:off x="3296" y="856"/>
                <a:ext cx="504" cy="288"/>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93" name="Oval 73"/>
              <p:cNvSpPr>
                <a:spLocks noChangeArrowheads="1"/>
              </p:cNvSpPr>
              <p:nvPr/>
            </p:nvSpPr>
            <p:spPr bwMode="auto">
              <a:xfrm>
                <a:off x="3392" y="952"/>
                <a:ext cx="504" cy="288"/>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94" name="Oval 74"/>
              <p:cNvSpPr>
                <a:spLocks noChangeArrowheads="1"/>
              </p:cNvSpPr>
              <p:nvPr/>
            </p:nvSpPr>
            <p:spPr bwMode="auto">
              <a:xfrm>
                <a:off x="3240" y="1048"/>
                <a:ext cx="504" cy="288"/>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95" name="Oval 75"/>
              <p:cNvSpPr>
                <a:spLocks noChangeArrowheads="1"/>
              </p:cNvSpPr>
              <p:nvPr/>
            </p:nvSpPr>
            <p:spPr bwMode="auto">
              <a:xfrm>
                <a:off x="3048" y="944"/>
                <a:ext cx="504" cy="288"/>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96" name="Oval 76"/>
              <p:cNvSpPr>
                <a:spLocks noChangeArrowheads="1"/>
              </p:cNvSpPr>
              <p:nvPr/>
            </p:nvSpPr>
            <p:spPr bwMode="auto">
              <a:xfrm>
                <a:off x="3032" y="1064"/>
                <a:ext cx="712" cy="360"/>
              </a:xfrm>
              <a:prstGeom prst="ellipse">
                <a:avLst/>
              </a:prstGeom>
              <a:solidFill>
                <a:srgbClr val="FFCC66"/>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97" name="Oval 77"/>
              <p:cNvSpPr>
                <a:spLocks noChangeArrowheads="1"/>
              </p:cNvSpPr>
              <p:nvPr/>
            </p:nvSpPr>
            <p:spPr bwMode="auto">
              <a:xfrm>
                <a:off x="2728" y="880"/>
                <a:ext cx="688" cy="424"/>
              </a:xfrm>
              <a:prstGeom prst="ellipse">
                <a:avLst/>
              </a:prstGeom>
              <a:solidFill>
                <a:srgbClr val="FFCC66"/>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98" name="Oval 78"/>
              <p:cNvSpPr>
                <a:spLocks noChangeArrowheads="1"/>
              </p:cNvSpPr>
              <p:nvPr/>
            </p:nvSpPr>
            <p:spPr bwMode="auto">
              <a:xfrm>
                <a:off x="2672" y="768"/>
                <a:ext cx="608" cy="368"/>
              </a:xfrm>
              <a:prstGeom prst="ellipse">
                <a:avLst/>
              </a:prstGeom>
              <a:solidFill>
                <a:srgbClr val="FFCC66"/>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99" name="Oval 79"/>
              <p:cNvSpPr>
                <a:spLocks noChangeArrowheads="1"/>
              </p:cNvSpPr>
              <p:nvPr/>
            </p:nvSpPr>
            <p:spPr bwMode="auto">
              <a:xfrm>
                <a:off x="3168" y="568"/>
                <a:ext cx="544" cy="360"/>
              </a:xfrm>
              <a:prstGeom prst="ellipse">
                <a:avLst/>
              </a:prstGeom>
              <a:solidFill>
                <a:srgbClr val="FFCC66"/>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00" name="Oval 80"/>
              <p:cNvSpPr>
                <a:spLocks noChangeArrowheads="1"/>
              </p:cNvSpPr>
              <p:nvPr/>
            </p:nvSpPr>
            <p:spPr bwMode="auto">
              <a:xfrm>
                <a:off x="3464" y="680"/>
                <a:ext cx="512" cy="328"/>
              </a:xfrm>
              <a:prstGeom prst="ellipse">
                <a:avLst/>
              </a:prstGeom>
              <a:solidFill>
                <a:srgbClr val="FFCC66"/>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01" name="Oval 81"/>
              <p:cNvSpPr>
                <a:spLocks noChangeArrowheads="1"/>
              </p:cNvSpPr>
              <p:nvPr/>
            </p:nvSpPr>
            <p:spPr bwMode="auto">
              <a:xfrm>
                <a:off x="3560" y="872"/>
                <a:ext cx="504" cy="432"/>
              </a:xfrm>
              <a:prstGeom prst="ellipse">
                <a:avLst/>
              </a:prstGeom>
              <a:solidFill>
                <a:srgbClr val="FFCC66"/>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02" name="Oval 82"/>
              <p:cNvSpPr>
                <a:spLocks noChangeArrowheads="1"/>
              </p:cNvSpPr>
              <p:nvPr/>
            </p:nvSpPr>
            <p:spPr bwMode="auto">
              <a:xfrm>
                <a:off x="2832" y="680"/>
                <a:ext cx="1088" cy="640"/>
              </a:xfrm>
              <a:prstGeom prst="ellipse">
                <a:avLst/>
              </a:prstGeom>
              <a:gradFill rotWithShape="0">
                <a:gsLst>
                  <a:gs pos="0">
                    <a:schemeClr val="accent1"/>
                  </a:gs>
                  <a:gs pos="100000">
                    <a:srgbClr val="FFCC66"/>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03" name="Text Box 83"/>
              <p:cNvSpPr txBox="1">
                <a:spLocks noChangeArrowheads="1"/>
              </p:cNvSpPr>
              <p:nvPr/>
            </p:nvSpPr>
            <p:spPr bwMode="auto">
              <a:xfrm>
                <a:off x="2928" y="843"/>
                <a:ext cx="9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fr-FR" sz="2400" b="1"/>
                  <a:t>Problem</a:t>
                </a:r>
              </a:p>
            </p:txBody>
          </p:sp>
        </p:grpSp>
      </p:grpSp>
      <p:sp>
        <p:nvSpPr>
          <p:cNvPr id="6" name="Titel 5"/>
          <p:cNvSpPr>
            <a:spLocks noGrp="1"/>
          </p:cNvSpPr>
          <p:nvPr>
            <p:ph type="title"/>
          </p:nvPr>
        </p:nvSpPr>
        <p:spPr/>
        <p:txBody>
          <a:bodyPr/>
          <a:lstStyle/>
          <a:p>
            <a:endParaRPr lang="en-GB"/>
          </a:p>
        </p:txBody>
      </p:sp>
    </p:spTree>
    <p:custDataLst>
      <p:tags r:id="rId1"/>
    </p:custDataLst>
    <p:extLst>
      <p:ext uri="{BB962C8B-B14F-4D97-AF65-F5344CB8AC3E}">
        <p14:creationId xmlns:p14="http://schemas.microsoft.com/office/powerpoint/2010/main" val="85683863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Vastleggen requirements</a:t>
            </a:r>
          </a:p>
        </p:txBody>
      </p:sp>
      <p:sp>
        <p:nvSpPr>
          <p:cNvPr id="3" name="Tijdelijke aanduiding voor inhoud 2"/>
          <p:cNvSpPr>
            <a:spLocks noGrp="1"/>
          </p:cNvSpPr>
          <p:nvPr>
            <p:ph idx="13"/>
          </p:nvPr>
        </p:nvSpPr>
        <p:spPr/>
        <p:txBody>
          <a:bodyPr/>
          <a:lstStyle/>
          <a:p>
            <a:r>
              <a:rPr lang="nl-NL" dirty="0" err="1"/>
              <a:t>Use</a:t>
            </a:r>
            <a:r>
              <a:rPr lang="nl-NL" dirty="0"/>
              <a:t> Cases </a:t>
            </a:r>
            <a:r>
              <a:rPr lang="nl-NL"/>
              <a:t>-&gt; later deze week </a:t>
            </a:r>
            <a:endParaRPr lang="nl-NL" dirty="0"/>
          </a:p>
          <a:p>
            <a:r>
              <a:rPr lang="nl-NL" dirty="0"/>
              <a:t>Nu natuurlijke taal….</a:t>
            </a:r>
          </a:p>
          <a:p>
            <a:pPr lvl="1"/>
            <a:r>
              <a:rPr lang="nl-NL" dirty="0"/>
              <a:t>duidelijk opschrijven (well </a:t>
            </a:r>
            <a:r>
              <a:rPr lang="nl-NL" dirty="0" err="1"/>
              <a:t>formedness</a:t>
            </a:r>
            <a:r>
              <a:rPr lang="nl-NL" dirty="0"/>
              <a:t>)</a:t>
            </a:r>
          </a:p>
          <a:p>
            <a:pPr lvl="1"/>
            <a:r>
              <a:rPr lang="nl-NL" dirty="0"/>
              <a:t>hoe belangrijk is elke requirement</a:t>
            </a:r>
            <a:br>
              <a:rPr lang="nl-NL" dirty="0"/>
            </a:br>
            <a:r>
              <a:rPr lang="nl-NL" dirty="0"/>
              <a:t>…. elke requirement heeft attributen!</a:t>
            </a:r>
            <a:br>
              <a:rPr lang="nl-NL" dirty="0"/>
            </a:br>
            <a:r>
              <a:rPr lang="nl-NL" dirty="0"/>
              <a:t>  (doen we volgende les)</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544948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Kwaliteit van Requirements</a:t>
            </a:r>
          </a:p>
        </p:txBody>
      </p:sp>
      <p:sp>
        <p:nvSpPr>
          <p:cNvPr id="3" name="Tijdelijke aanduiding voor inhoud 2"/>
          <p:cNvSpPr>
            <a:spLocks noGrp="1"/>
          </p:cNvSpPr>
          <p:nvPr>
            <p:ph idx="13"/>
          </p:nvPr>
        </p:nvSpPr>
        <p:spPr/>
        <p:txBody>
          <a:bodyPr>
            <a:normAutofit fontScale="92500" lnSpcReduction="10000"/>
          </a:bodyPr>
          <a:lstStyle/>
          <a:p>
            <a:pPr marL="342900" indent="-342900">
              <a:buFont typeface="Arial" panose="020B0604020202020204" pitchFamily="34" charset="0"/>
              <a:buChar char="•"/>
            </a:pPr>
            <a:r>
              <a:rPr lang="nl-NL" sz="2400" dirty="0"/>
              <a:t>Requirements moeten in principe:</a:t>
            </a:r>
          </a:p>
          <a:p>
            <a:pPr marL="342900" indent="-342900">
              <a:buFont typeface="Arial" panose="020B0604020202020204" pitchFamily="34" charset="0"/>
              <a:buChar char="•"/>
            </a:pPr>
            <a:r>
              <a:rPr lang="nl-NL" sz="2400" dirty="0"/>
              <a:t>Compleet/volledig zijn: </a:t>
            </a:r>
          </a:p>
          <a:p>
            <a:pPr marL="1085850" lvl="1" indent="-342900">
              <a:buFont typeface="Arial" panose="020B0604020202020204" pitchFamily="34" charset="0"/>
              <a:buChar char="•"/>
            </a:pPr>
            <a:r>
              <a:rPr lang="nl-NL" sz="2400" b="0" dirty="0"/>
              <a:t>Ze beschrijven alles wat een systeem zou moeten kunnen</a:t>
            </a:r>
          </a:p>
          <a:p>
            <a:pPr marL="342900" indent="-342900">
              <a:buFont typeface="Arial" panose="020B0604020202020204" pitchFamily="34" charset="0"/>
              <a:buChar char="•"/>
            </a:pPr>
            <a:r>
              <a:rPr lang="nl-NL" sz="2400" dirty="0"/>
              <a:t>Consistent zijn: </a:t>
            </a:r>
          </a:p>
          <a:p>
            <a:pPr marL="1085850" lvl="1" indent="-342900">
              <a:buFont typeface="Arial" panose="020B0604020202020204" pitchFamily="34" charset="0"/>
              <a:buChar char="•"/>
            </a:pPr>
            <a:r>
              <a:rPr lang="nl-NL" sz="2400" b="0" dirty="0"/>
              <a:t>Er bestaan geen tegenstrijdigheden tussen de requirements</a:t>
            </a:r>
            <a:br>
              <a:rPr lang="nl-NL" sz="2400" b="0" dirty="0"/>
            </a:br>
            <a:endParaRPr lang="nl-NL" sz="2400" b="0" dirty="0"/>
          </a:p>
          <a:p>
            <a:pPr marL="0" indent="0">
              <a:buNone/>
            </a:pPr>
            <a:r>
              <a:rPr lang="nl-NL" sz="2400" dirty="0"/>
              <a:t>  MAAR:</a:t>
            </a:r>
            <a:br>
              <a:rPr lang="nl-NL" sz="2400" dirty="0"/>
            </a:br>
            <a:r>
              <a:rPr lang="nl-NL" sz="2400" dirty="0"/>
              <a:t>  Het is </a:t>
            </a:r>
            <a:r>
              <a:rPr lang="nl-NL" sz="2400" u="sng" dirty="0"/>
              <a:t>onmogelijk</a:t>
            </a:r>
            <a:r>
              <a:rPr lang="nl-NL" sz="2400" dirty="0"/>
              <a:t> om </a:t>
            </a:r>
            <a:r>
              <a:rPr lang="nl-NL" sz="2400" i="1" dirty="0"/>
              <a:t>Compleet</a:t>
            </a:r>
            <a:r>
              <a:rPr lang="nl-NL" sz="2400" dirty="0"/>
              <a:t> en</a:t>
            </a:r>
            <a:br>
              <a:rPr lang="nl-NL" sz="2400" dirty="0"/>
            </a:br>
            <a:r>
              <a:rPr lang="nl-NL" sz="2400" dirty="0"/>
              <a:t>  </a:t>
            </a:r>
            <a:r>
              <a:rPr lang="nl-NL" sz="2400" i="1" dirty="0"/>
              <a:t>Consistent</a:t>
            </a:r>
            <a:r>
              <a:rPr lang="nl-NL" sz="2400" dirty="0"/>
              <a:t> requirements op te stellen.</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70558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Toch een klein uitstapje…. </a:t>
            </a:r>
          </a:p>
        </p:txBody>
      </p:sp>
      <p:sp>
        <p:nvSpPr>
          <p:cNvPr id="4" name="Tijdelijke aanduiding voor inhoud 3"/>
          <p:cNvSpPr>
            <a:spLocks noGrp="1"/>
          </p:cNvSpPr>
          <p:nvPr>
            <p:ph idx="13"/>
          </p:nvPr>
        </p:nvSpPr>
        <p:spPr>
          <a:xfrm>
            <a:off x="2771619" y="2374593"/>
            <a:ext cx="6102660" cy="3952875"/>
          </a:xfrm>
        </p:spPr>
        <p:txBody>
          <a:bodyPr/>
          <a:lstStyle/>
          <a:p>
            <a:r>
              <a:rPr lang="nl-NL" dirty="0"/>
              <a:t>Kruising van twee wegen (noord </a:t>
            </a:r>
            <a:r>
              <a:rPr lang="nl-NL" dirty="0">
                <a:sym typeface="Wingdings" panose="05000000000000000000" pitchFamily="2" charset="2"/>
              </a:rPr>
              <a:t> zuid (</a:t>
            </a:r>
            <a:r>
              <a:rPr lang="nl-NL" dirty="0" err="1">
                <a:sym typeface="Wingdings" panose="05000000000000000000" pitchFamily="2" charset="2"/>
              </a:rPr>
              <a:t>vice</a:t>
            </a:r>
            <a:r>
              <a:rPr lang="nl-NL" dirty="0">
                <a:sym typeface="Wingdings" panose="05000000000000000000" pitchFamily="2" charset="2"/>
              </a:rPr>
              <a:t> versa en oost  west)</a:t>
            </a:r>
            <a:r>
              <a:rPr lang="nl-NL" dirty="0"/>
              <a:t>. </a:t>
            </a:r>
          </a:p>
          <a:p>
            <a:r>
              <a:rPr lang="nl-NL" dirty="0"/>
              <a:t>Noord en Zuid mogen ‘gelijktijdig groen’ hebben.</a:t>
            </a:r>
          </a:p>
          <a:p>
            <a:r>
              <a:rPr lang="nl-NL" dirty="0"/>
              <a:t>Oost en West mogen ‘gelijktijdig’ groen’ hebben.</a:t>
            </a:r>
            <a:endParaRPr lang="en-GB" dirty="0"/>
          </a:p>
        </p:txBody>
      </p:sp>
      <p:sp>
        <p:nvSpPr>
          <p:cNvPr id="11" name="Tijdelijke aanduiding voor inhoud 10"/>
          <p:cNvSpPr>
            <a:spLocks noGrp="1"/>
          </p:cNvSpPr>
          <p:nvPr>
            <p:ph idx="16"/>
          </p:nvPr>
        </p:nvSpPr>
        <p:spPr/>
        <p:txBody>
          <a:bodyPr>
            <a:normAutofit fontScale="70000" lnSpcReduction="20000"/>
          </a:bodyPr>
          <a:lstStyle/>
          <a:p>
            <a:r>
              <a:rPr lang="nl-NL" dirty="0"/>
              <a:t>Schrijf minimaal 10 functionele </a:t>
            </a:r>
            <a:r>
              <a:rPr lang="nl-NL" dirty="0" err="1"/>
              <a:t>requirements</a:t>
            </a:r>
            <a:r>
              <a:rPr lang="nl-NL" dirty="0"/>
              <a:t> voor een verkeerslicht</a:t>
            </a:r>
            <a:endParaRPr lang="en-GB" dirty="0"/>
          </a:p>
        </p:txBody>
      </p:sp>
      <p:sp>
        <p:nvSpPr>
          <p:cNvPr id="12" name="Tijdelijke aanduiding voor inhoud 11"/>
          <p:cNvSpPr>
            <a:spLocks noGrp="1"/>
          </p:cNvSpPr>
          <p:nvPr>
            <p:ph idx="17"/>
          </p:nvPr>
        </p:nvSpPr>
        <p:spPr/>
        <p:txBody>
          <a:bodyPr/>
          <a:lstStyle/>
          <a:p>
            <a:endParaRPr lang="en-GB"/>
          </a:p>
        </p:txBody>
      </p:sp>
      <p:sp>
        <p:nvSpPr>
          <p:cNvPr id="13" name="Tijdelijke aanduiding voor inhoud 12"/>
          <p:cNvSpPr>
            <a:spLocks noGrp="1"/>
          </p:cNvSpPr>
          <p:nvPr>
            <p:ph idx="19"/>
          </p:nvPr>
        </p:nvSpPr>
        <p:spPr/>
        <p:txBody>
          <a:bodyPr/>
          <a:lstStyle/>
          <a:p>
            <a:endParaRPr lang="en-GB"/>
          </a:p>
        </p:txBody>
      </p:sp>
      <p:pic>
        <p:nvPicPr>
          <p:cNvPr id="6" name="Picture 5" descr="Stoplicht-klein"/>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97" y="2236788"/>
            <a:ext cx="2670175"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9"/>
          <p:cNvGrpSpPr>
            <a:grpSpLocks/>
          </p:cNvGrpSpPr>
          <p:nvPr/>
        </p:nvGrpSpPr>
        <p:grpSpPr bwMode="auto">
          <a:xfrm>
            <a:off x="5942014" y="4129088"/>
            <a:ext cx="2509838" cy="2090738"/>
            <a:chOff x="3107" y="2476"/>
            <a:chExt cx="1581" cy="1317"/>
          </a:xfrm>
        </p:grpSpPr>
        <p:pic>
          <p:nvPicPr>
            <p:cNvPr id="8" name="Picture 7" descr="stopwatc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07" y="2568"/>
              <a:ext cx="910" cy="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4095" y="2476"/>
              <a:ext cx="5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p>
              <a:pPr defTabSz="914400"/>
              <a:r>
                <a:rPr lang="nl-NL" dirty="0">
                  <a:solidFill>
                    <a:srgbClr val="000050"/>
                  </a:solidFill>
                  <a:latin typeface="Arial"/>
                </a:rPr>
                <a:t>10 min.</a:t>
              </a:r>
            </a:p>
          </p:txBody>
        </p:sp>
      </p:grpSp>
      <p:sp>
        <p:nvSpPr>
          <p:cNvPr id="3" name="Tekstvak 2"/>
          <p:cNvSpPr txBox="1"/>
          <p:nvPr/>
        </p:nvSpPr>
        <p:spPr>
          <a:xfrm>
            <a:off x="1547664" y="6268670"/>
            <a:ext cx="906017" cy="369332"/>
          </a:xfrm>
          <a:prstGeom prst="rect">
            <a:avLst/>
          </a:prstGeom>
          <a:noFill/>
        </p:spPr>
        <p:txBody>
          <a:bodyPr wrap="none" rtlCol="0">
            <a:spAutoFit/>
          </a:bodyPr>
          <a:lstStyle/>
          <a:p>
            <a:pPr defTabSz="914400"/>
            <a:r>
              <a:rPr lang="nl-NL" dirty="0">
                <a:solidFill>
                  <a:prstClr val="black"/>
                </a:solidFill>
                <a:latin typeface="Arial"/>
              </a:rPr>
              <a:t>@HAN</a:t>
            </a:r>
          </a:p>
        </p:txBody>
      </p:sp>
    </p:spTree>
    <p:extLst>
      <p:ext uri="{BB962C8B-B14F-4D97-AF65-F5344CB8AC3E}">
        <p14:creationId xmlns:p14="http://schemas.microsoft.com/office/powerpoint/2010/main" val="2695365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Afhalen recept</a:t>
            </a:r>
          </a:p>
        </p:txBody>
      </p:sp>
      <p:sp>
        <p:nvSpPr>
          <p:cNvPr id="4" name="Tijdelijke aanduiding voor inhoud 3"/>
          <p:cNvSpPr>
            <a:spLocks noGrp="1"/>
          </p:cNvSpPr>
          <p:nvPr>
            <p:ph idx="13"/>
          </p:nvPr>
        </p:nvSpPr>
        <p:spPr/>
        <p:txBody>
          <a:bodyPr/>
          <a:lstStyle/>
          <a:p>
            <a:endParaRPr lang="en-GB"/>
          </a:p>
        </p:txBody>
      </p:sp>
      <p:sp>
        <p:nvSpPr>
          <p:cNvPr id="6" name="Tijdelijke aanduiding voor inhoud 5"/>
          <p:cNvSpPr>
            <a:spLocks noGrp="1"/>
          </p:cNvSpPr>
          <p:nvPr>
            <p:ph idx="16"/>
          </p:nvPr>
        </p:nvSpPr>
        <p:spPr/>
        <p:txBody>
          <a:bodyPr>
            <a:normAutofit lnSpcReduction="10000"/>
          </a:bodyPr>
          <a:lstStyle/>
          <a:p>
            <a:endParaRPr lang="en-GB"/>
          </a:p>
        </p:txBody>
      </p:sp>
      <p:sp>
        <p:nvSpPr>
          <p:cNvPr id="11" name="Tijdelijke aanduiding voor inhoud 10"/>
          <p:cNvSpPr>
            <a:spLocks noGrp="1"/>
          </p:cNvSpPr>
          <p:nvPr>
            <p:ph idx="17"/>
          </p:nvPr>
        </p:nvSpPr>
        <p:spPr/>
        <p:txBody>
          <a:bodyPr/>
          <a:lstStyle/>
          <a:p>
            <a:endParaRPr lang="en-GB"/>
          </a:p>
        </p:txBody>
      </p:sp>
      <p:sp>
        <p:nvSpPr>
          <p:cNvPr id="12" name="Tijdelijke aanduiding voor inhoud 11"/>
          <p:cNvSpPr>
            <a:spLocks noGrp="1"/>
          </p:cNvSpPr>
          <p:nvPr>
            <p:ph idx="19"/>
          </p:nvPr>
        </p:nvSpPr>
        <p:spPr/>
        <p:txBody>
          <a:bodyPr/>
          <a:lstStyle/>
          <a:p>
            <a:endParaRPr lang="en-GB"/>
          </a:p>
        </p:txBody>
      </p:sp>
      <p:sp>
        <p:nvSpPr>
          <p:cNvPr id="5" name="Rectangle 3"/>
          <p:cNvSpPr txBox="1">
            <a:spLocks noChangeArrowheads="1"/>
          </p:cNvSpPr>
          <p:nvPr/>
        </p:nvSpPr>
        <p:spPr bwMode="auto">
          <a:xfrm>
            <a:off x="4427538" y="2205038"/>
            <a:ext cx="4465637"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lvl1pPr marL="355600" indent="-355600" algn="l" rtl="0" eaLnBrk="1" fontAlgn="base" hangingPunct="1">
              <a:lnSpc>
                <a:spcPct val="110000"/>
              </a:lnSpc>
              <a:spcBef>
                <a:spcPct val="20000"/>
              </a:spcBef>
              <a:spcAft>
                <a:spcPct val="0"/>
              </a:spcAft>
              <a:buClr>
                <a:srgbClr val="000050"/>
              </a:buClr>
              <a:buSzPct val="60000"/>
              <a:buFont typeface="Wingdings" pitchFamily="2" charset="2"/>
              <a:buChar char="l"/>
              <a:defRPr sz="2800" b="1">
                <a:solidFill>
                  <a:srgbClr val="0B1A58"/>
                </a:solidFill>
                <a:latin typeface="Arial" pitchFamily="34" charset="0"/>
                <a:ea typeface="+mn-ea"/>
                <a:cs typeface="Arial" pitchFamily="34" charset="0"/>
              </a:defRPr>
            </a:lvl1pPr>
            <a:lvl2pPr marL="712788" indent="-357188" algn="l" rtl="0" eaLnBrk="1" fontAlgn="base" hangingPunct="1">
              <a:lnSpc>
                <a:spcPct val="110000"/>
              </a:lnSpc>
              <a:spcBef>
                <a:spcPct val="20000"/>
              </a:spcBef>
              <a:spcAft>
                <a:spcPct val="0"/>
              </a:spcAft>
              <a:buClr>
                <a:schemeClr val="tx1"/>
              </a:buClr>
              <a:buSzPct val="75000"/>
              <a:buChar char="–"/>
              <a:defRPr sz="2400" b="0">
                <a:solidFill>
                  <a:srgbClr val="0B1A58"/>
                </a:solidFill>
                <a:latin typeface="Arial" pitchFamily="34" charset="0"/>
                <a:cs typeface="Arial" pitchFamily="34" charset="0"/>
              </a:defRPr>
            </a:lvl2pPr>
            <a:lvl3pPr marL="985838" indent="-273050" algn="l" rtl="0" eaLnBrk="1" fontAlgn="base" hangingPunct="1">
              <a:lnSpc>
                <a:spcPct val="110000"/>
              </a:lnSpc>
              <a:spcBef>
                <a:spcPct val="20000"/>
              </a:spcBef>
              <a:spcAft>
                <a:spcPct val="0"/>
              </a:spcAft>
              <a:buClr>
                <a:srgbClr val="000050"/>
              </a:buClr>
              <a:buSzPct val="90000"/>
              <a:buFont typeface="Arial" pitchFamily="34" charset="0"/>
              <a:buChar char="•"/>
              <a:defRPr sz="2000" b="0">
                <a:solidFill>
                  <a:srgbClr val="0B1A58"/>
                </a:solidFill>
                <a:latin typeface="Arial" pitchFamily="34" charset="0"/>
                <a:cs typeface="Arial" pitchFamily="34" charset="0"/>
              </a:defRPr>
            </a:lvl3pPr>
            <a:lvl4pPr marL="1341438" indent="-260350" algn="l" rtl="0" eaLnBrk="1" fontAlgn="base" hangingPunct="1">
              <a:spcBef>
                <a:spcPct val="20000"/>
              </a:spcBef>
              <a:spcAft>
                <a:spcPct val="0"/>
              </a:spcAft>
              <a:buClr>
                <a:schemeClr val="tx1"/>
              </a:buClr>
              <a:buSzPct val="80000"/>
              <a:buChar char="–"/>
              <a:defRPr sz="1600">
                <a:solidFill>
                  <a:srgbClr val="0B1A58"/>
                </a:solidFill>
                <a:latin typeface="Arial" pitchFamily="34" charset="0"/>
                <a:cs typeface="Arial" pitchFamily="34" charset="0"/>
              </a:defRPr>
            </a:lvl4pPr>
            <a:lvl5pPr marL="1614488" indent="-273050" algn="l" rtl="0" eaLnBrk="1" fontAlgn="base" hangingPunct="1">
              <a:spcBef>
                <a:spcPct val="20000"/>
              </a:spcBef>
              <a:spcAft>
                <a:spcPct val="0"/>
              </a:spcAft>
              <a:buClr>
                <a:schemeClr val="tx1"/>
              </a:buClr>
              <a:buSzPct val="50000"/>
              <a:buFont typeface="Wingdings" pitchFamily="2" charset="2"/>
              <a:buChar char="l"/>
              <a:defRPr sz="1400">
                <a:solidFill>
                  <a:srgbClr val="0B1A58"/>
                </a:solidFill>
                <a:latin typeface="Arial" pitchFamily="34" charset="0"/>
                <a:cs typeface="Arial" pitchFamily="34" charset="0"/>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9pPr>
          </a:lstStyle>
          <a:p>
            <a:pPr defTabSz="914400"/>
            <a:r>
              <a:rPr lang="nl-NL" kern="0" dirty="0"/>
              <a:t>Stel requirements op.</a:t>
            </a:r>
            <a:br>
              <a:rPr lang="nl-NL" kern="0" dirty="0"/>
            </a:br>
            <a:r>
              <a:rPr lang="nl-NL" kern="0" dirty="0"/>
              <a:t>(10 minimaal)</a:t>
            </a:r>
          </a:p>
          <a:p>
            <a:pPr defTabSz="914400"/>
            <a:endParaRPr lang="nl-NL" kern="0" dirty="0"/>
          </a:p>
        </p:txBody>
      </p:sp>
      <p:grpSp>
        <p:nvGrpSpPr>
          <p:cNvPr id="7" name="Group 9"/>
          <p:cNvGrpSpPr>
            <a:grpSpLocks/>
          </p:cNvGrpSpPr>
          <p:nvPr/>
        </p:nvGrpSpPr>
        <p:grpSpPr bwMode="auto">
          <a:xfrm>
            <a:off x="5942014" y="4129088"/>
            <a:ext cx="2509838" cy="2090738"/>
            <a:chOff x="3107" y="2476"/>
            <a:chExt cx="1581" cy="1317"/>
          </a:xfrm>
        </p:grpSpPr>
        <p:pic>
          <p:nvPicPr>
            <p:cNvPr id="8" name="Picture 7" descr="stopwat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7" y="2568"/>
              <a:ext cx="910" cy="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4095" y="2476"/>
              <a:ext cx="5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p>
              <a:pPr defTabSz="914400"/>
              <a:r>
                <a:rPr lang="nl-NL" dirty="0">
                  <a:solidFill>
                    <a:srgbClr val="000050"/>
                  </a:solidFill>
                  <a:latin typeface="Arial"/>
                </a:rPr>
                <a:t>10 min.</a:t>
              </a:r>
            </a:p>
          </p:txBody>
        </p:sp>
      </p:grpSp>
      <p:sp>
        <p:nvSpPr>
          <p:cNvPr id="10" name="Tekstvak 9"/>
          <p:cNvSpPr txBox="1"/>
          <p:nvPr/>
        </p:nvSpPr>
        <p:spPr>
          <a:xfrm>
            <a:off x="4938246" y="3205758"/>
            <a:ext cx="3954929" cy="923330"/>
          </a:xfrm>
          <a:prstGeom prst="rect">
            <a:avLst/>
          </a:prstGeom>
          <a:noFill/>
        </p:spPr>
        <p:txBody>
          <a:bodyPr wrap="none" rtlCol="0">
            <a:spAutoFit/>
          </a:bodyPr>
          <a:lstStyle/>
          <a:p>
            <a:pPr defTabSz="914400"/>
            <a:r>
              <a:rPr lang="nl-NL" sz="5400" b="1" dirty="0">
                <a:solidFill>
                  <a:srgbClr val="E11837"/>
                </a:solidFill>
                <a:latin typeface="Arial"/>
                <a:cs typeface="Arial" pitchFamily="34" charset="0"/>
              </a:rPr>
              <a:t>gebruikers!</a:t>
            </a:r>
            <a:endParaRPr lang="nl-NL" sz="5400" dirty="0">
              <a:solidFill>
                <a:prstClr val="black"/>
              </a:solidFill>
              <a:latin typeface="Arial"/>
            </a:endParaRPr>
          </a:p>
        </p:txBody>
      </p:sp>
      <p:sp>
        <p:nvSpPr>
          <p:cNvPr id="3" name="Tekstvak 2"/>
          <p:cNvSpPr txBox="1"/>
          <p:nvPr/>
        </p:nvSpPr>
        <p:spPr>
          <a:xfrm>
            <a:off x="1547664" y="6268670"/>
            <a:ext cx="906017" cy="369332"/>
          </a:xfrm>
          <a:prstGeom prst="rect">
            <a:avLst/>
          </a:prstGeom>
          <a:noFill/>
        </p:spPr>
        <p:txBody>
          <a:bodyPr wrap="none" rtlCol="0">
            <a:spAutoFit/>
          </a:bodyPr>
          <a:lstStyle/>
          <a:p>
            <a:pPr defTabSz="914400"/>
            <a:r>
              <a:rPr lang="nl-NL" dirty="0">
                <a:solidFill>
                  <a:prstClr val="black"/>
                </a:solidFill>
                <a:latin typeface="Arial"/>
              </a:rPr>
              <a:t>@HAN</a:t>
            </a:r>
          </a:p>
        </p:txBody>
      </p:sp>
    </p:spTree>
    <p:extLst>
      <p:ext uri="{BB962C8B-B14F-4D97-AF65-F5344CB8AC3E}">
        <p14:creationId xmlns:p14="http://schemas.microsoft.com/office/powerpoint/2010/main" val="21963673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Het schrijven van requirements</a:t>
            </a:r>
          </a:p>
        </p:txBody>
      </p:sp>
      <p:sp>
        <p:nvSpPr>
          <p:cNvPr id="3" name="Tijdelijke aanduiding voor inhoud 2"/>
          <p:cNvSpPr>
            <a:spLocks noGrp="1"/>
          </p:cNvSpPr>
          <p:nvPr>
            <p:ph idx="13"/>
          </p:nvPr>
        </p:nvSpPr>
        <p:spPr/>
        <p:txBody>
          <a:bodyPr/>
          <a:lstStyle/>
          <a:p>
            <a:r>
              <a:rPr lang="nl-NL" dirty="0"/>
              <a:t>Well </a:t>
            </a:r>
            <a:r>
              <a:rPr lang="nl-NL" dirty="0" err="1"/>
              <a:t>formedness</a:t>
            </a:r>
            <a:r>
              <a:rPr lang="nl-NL" dirty="0"/>
              <a:t>:</a:t>
            </a:r>
          </a:p>
          <a:p>
            <a:pPr lvl="1"/>
            <a:r>
              <a:rPr lang="nl-NL" dirty="0"/>
              <a:t>Correctheid</a:t>
            </a:r>
          </a:p>
          <a:p>
            <a:pPr lvl="1"/>
            <a:r>
              <a:rPr lang="nl-NL" dirty="0"/>
              <a:t>Verifieerbaar &amp;  </a:t>
            </a:r>
            <a:r>
              <a:rPr lang="nl-NL" dirty="0" err="1"/>
              <a:t>testbaar</a:t>
            </a:r>
            <a:endParaRPr lang="nl-NL" dirty="0"/>
          </a:p>
          <a:p>
            <a:pPr lvl="1"/>
            <a:r>
              <a:rPr lang="nl-NL" dirty="0"/>
              <a:t>Niet ambigue</a:t>
            </a:r>
          </a:p>
          <a:p>
            <a:pPr lvl="1"/>
            <a:r>
              <a:rPr lang="nl-NL" dirty="0"/>
              <a:t>Aanpasbaar</a:t>
            </a:r>
          </a:p>
          <a:p>
            <a:pPr lvl="1"/>
            <a:r>
              <a:rPr lang="nl-NL" dirty="0"/>
              <a:t>Compleet</a:t>
            </a:r>
          </a:p>
          <a:p>
            <a:pPr lvl="1"/>
            <a:r>
              <a:rPr lang="nl-NL" dirty="0"/>
              <a:t>Traceerbaar</a:t>
            </a:r>
          </a:p>
          <a:p>
            <a:pPr lvl="1"/>
            <a:r>
              <a:rPr lang="nl-NL" dirty="0"/>
              <a:t>Consistent</a:t>
            </a:r>
          </a:p>
          <a:p>
            <a:pPr lvl="1"/>
            <a:r>
              <a:rPr lang="nl-NL" dirty="0"/>
              <a:t>Geprioriteerd</a:t>
            </a:r>
          </a:p>
          <a:p>
            <a:pPr lvl="1"/>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3683698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Tips voor het schrijven</a:t>
            </a:r>
          </a:p>
        </p:txBody>
      </p:sp>
      <p:sp>
        <p:nvSpPr>
          <p:cNvPr id="3" name="Tijdelijke aanduiding voor inhoud 2"/>
          <p:cNvSpPr>
            <a:spLocks noGrp="1"/>
          </p:cNvSpPr>
          <p:nvPr>
            <p:ph idx="13"/>
          </p:nvPr>
        </p:nvSpPr>
        <p:spPr/>
        <p:txBody>
          <a:bodyPr>
            <a:normAutofit fontScale="85000" lnSpcReduction="10000"/>
          </a:bodyPr>
          <a:lstStyle/>
          <a:p>
            <a:pPr marL="342900" indent="-342900">
              <a:buFont typeface="Arial" panose="020B0604020202020204" pitchFamily="34" charset="0"/>
              <a:buChar char="•"/>
            </a:pPr>
            <a:r>
              <a:rPr lang="nl-NL" sz="2000" dirty="0"/>
              <a:t>Geen ambiguïteit</a:t>
            </a:r>
          </a:p>
          <a:p>
            <a:pPr marL="342900" indent="-342900">
              <a:buFont typeface="Arial" panose="020B0604020202020204" pitchFamily="34" charset="0"/>
              <a:buChar char="•"/>
            </a:pPr>
            <a:r>
              <a:rPr lang="nl-NL" sz="2000" dirty="0"/>
              <a:t>Geen samengestelde requirements (en, of, met, ook)</a:t>
            </a:r>
          </a:p>
          <a:p>
            <a:pPr marL="342900" indent="-342900">
              <a:buFont typeface="Arial" panose="020B0604020202020204" pitchFamily="34" charset="0"/>
              <a:buChar char="•"/>
            </a:pPr>
            <a:r>
              <a:rPr lang="nl-NL" sz="2000" dirty="0"/>
              <a:t>Geen uitzonderingen (als, wanneer, tenzij, alhoewel)</a:t>
            </a:r>
          </a:p>
          <a:p>
            <a:pPr marL="342900" indent="-342900">
              <a:buFont typeface="Arial" panose="020B0604020202020204" pitchFamily="34" charset="0"/>
              <a:buChar char="•"/>
            </a:pPr>
            <a:r>
              <a:rPr lang="nl-NL" sz="2000" dirty="0"/>
              <a:t>Wees direct (geen lange zinnen)</a:t>
            </a:r>
          </a:p>
          <a:p>
            <a:pPr marL="342900" indent="-342900">
              <a:buFont typeface="Arial" panose="020B0604020202020204" pitchFamily="34" charset="0"/>
              <a:buChar char="•"/>
            </a:pPr>
            <a:r>
              <a:rPr lang="nl-NL" sz="2000" dirty="0"/>
              <a:t>Let op detailniveau (geen systeemontwerp)</a:t>
            </a:r>
          </a:p>
          <a:p>
            <a:pPr marL="342900" indent="-342900">
              <a:buFont typeface="Arial" panose="020B0604020202020204" pitchFamily="34" charset="0"/>
              <a:buChar char="•"/>
            </a:pPr>
            <a:r>
              <a:rPr lang="nl-NL" sz="2000" dirty="0"/>
              <a:t>Geen functionele en niet-functionele eisen mixen</a:t>
            </a:r>
          </a:p>
          <a:p>
            <a:pPr marL="342900" indent="-342900">
              <a:buFont typeface="Arial" panose="020B0604020202020204" pitchFamily="34" charset="0"/>
              <a:buChar char="•"/>
            </a:pPr>
            <a:r>
              <a:rPr lang="nl-NL" sz="2000" dirty="0"/>
              <a:t>Niet speculeren!!!</a:t>
            </a:r>
            <a:br>
              <a:rPr lang="nl-NL" sz="2000" dirty="0"/>
            </a:br>
            <a:r>
              <a:rPr lang="nl-NL" sz="2000" dirty="0"/>
              <a:t>(doorgaans, vaak, in het algemeen. Je bent geen user!)</a:t>
            </a:r>
          </a:p>
          <a:p>
            <a:pPr marL="342900" indent="-342900">
              <a:buFont typeface="Arial" panose="020B0604020202020204" pitchFamily="34" charset="0"/>
              <a:buChar char="•"/>
            </a:pPr>
            <a:r>
              <a:rPr lang="nl-NL" sz="2000" dirty="0"/>
              <a:t>Gebruik geen vage termen </a:t>
            </a:r>
            <a:br>
              <a:rPr lang="nl-NL" sz="2000" dirty="0"/>
            </a:br>
            <a:r>
              <a:rPr lang="nl-NL" sz="2000" dirty="0"/>
              <a:t>(gebruikersvriendelijk, flexibel, effectief, modern, ..)</a:t>
            </a:r>
          </a:p>
          <a:p>
            <a:pPr marL="342900" indent="-342900">
              <a:buFont typeface="Arial" panose="020B0604020202020204" pitchFamily="34" charset="0"/>
              <a:buChar char="•"/>
            </a:pPr>
            <a:r>
              <a:rPr lang="nl-NL" sz="2000" dirty="0"/>
              <a:t>Geen “wishful thinking” (100% veilig, etc.)</a:t>
            </a:r>
          </a:p>
          <a:p>
            <a:pPr marL="342900" indent="-342900">
              <a:buFont typeface="Arial" panose="020B0604020202020204" pitchFamily="34" charset="0"/>
              <a:buChar char="•"/>
            </a:pPr>
            <a:r>
              <a:rPr lang="nl-NL" sz="2000" dirty="0"/>
              <a:t>Vermijd mogelijkheden (zou moeten, kan, etc.)</a:t>
            </a:r>
          </a:p>
          <a:p>
            <a:pPr marL="342900" indent="-342900">
              <a:buFont typeface="Arial" panose="020B0604020202020204" pitchFamily="34" charset="0"/>
              <a:buChar char="•"/>
            </a:pPr>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3131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Doel van deze les:</a:t>
            </a:r>
          </a:p>
        </p:txBody>
      </p:sp>
      <p:sp>
        <p:nvSpPr>
          <p:cNvPr id="3" name="Tijdelijke aanduiding voor inhoud 2"/>
          <p:cNvSpPr>
            <a:spLocks noGrp="1"/>
          </p:cNvSpPr>
          <p:nvPr>
            <p:ph idx="13"/>
          </p:nvPr>
        </p:nvSpPr>
        <p:spPr/>
        <p:txBody>
          <a:bodyPr/>
          <a:lstStyle/>
          <a:p>
            <a:pPr marL="0" indent="0">
              <a:buNone/>
            </a:pPr>
            <a:r>
              <a:rPr lang="nl-NL" dirty="0"/>
              <a:t>Aan het einde van de les:</a:t>
            </a:r>
          </a:p>
          <a:p>
            <a:pPr marL="342900" indent="-342900">
              <a:buFont typeface="Arial" panose="020B0604020202020204" pitchFamily="34" charset="0"/>
              <a:buChar char="•"/>
            </a:pPr>
            <a:r>
              <a:rPr lang="nl-NL" dirty="0"/>
              <a:t>Weet je wat requirements zijn </a:t>
            </a:r>
          </a:p>
          <a:p>
            <a:pPr marL="342900" indent="-342900">
              <a:buFont typeface="Arial" panose="020B0604020202020204" pitchFamily="34" charset="0"/>
              <a:buChar char="•"/>
            </a:pPr>
            <a:r>
              <a:rPr lang="nl-NL" dirty="0"/>
              <a:t>Ben je bekend met de onderverdeling functioneel/niet-functioneel.</a:t>
            </a:r>
          </a:p>
          <a:p>
            <a:pPr marL="342900" indent="-342900">
              <a:buFont typeface="Arial" panose="020B0604020202020204" pitchFamily="34" charset="0"/>
              <a:buChar char="•"/>
            </a:pPr>
            <a:r>
              <a:rPr lang="nl-NL" dirty="0"/>
              <a:t>Kun je op een heldere, uniforme manier requirements vastleggen in natuurlijke taal</a:t>
            </a:r>
          </a:p>
          <a:p>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413738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Maar hoe schrijven we ze dan?</a:t>
            </a:r>
          </a:p>
        </p:txBody>
      </p:sp>
      <p:sp>
        <p:nvSpPr>
          <p:cNvPr id="3" name="Tijdelijke aanduiding voor inhoud 2"/>
          <p:cNvSpPr>
            <a:spLocks noGrp="1"/>
          </p:cNvSpPr>
          <p:nvPr>
            <p:ph idx="13"/>
          </p:nvPr>
        </p:nvSpPr>
        <p:spPr/>
        <p:txBody>
          <a:bodyPr/>
          <a:lstStyle/>
          <a:p>
            <a:r>
              <a:rPr lang="nl-NL" dirty="0"/>
              <a:t>Eenvoudige zinnen</a:t>
            </a:r>
            <a:br>
              <a:rPr lang="nl-NL" sz="2400" dirty="0"/>
            </a:br>
            <a:r>
              <a:rPr lang="nl-NL" sz="2400" dirty="0"/>
              <a:t>	</a:t>
            </a:r>
            <a:r>
              <a:rPr lang="nl-NL" b="0" dirty="0"/>
              <a:t>Het recept bevat de dosering per pil.</a:t>
            </a:r>
          </a:p>
          <a:p>
            <a:r>
              <a:rPr lang="nl-NL" dirty="0"/>
              <a:t>Gebruik een beperkte woordenschat</a:t>
            </a:r>
            <a:br>
              <a:rPr lang="nl-NL" sz="2400" dirty="0"/>
            </a:br>
            <a:r>
              <a:rPr lang="nl-NL" sz="2400" dirty="0"/>
              <a:t>	</a:t>
            </a:r>
            <a:r>
              <a:rPr lang="nl-NL" b="0" dirty="0"/>
              <a:t>“Sommige patiënten (…) kunnen mogelijk 	duizelig of licht in het hoofd worden bij het gaan 	staan. Dit zijn symptomen van orthostatische 	hypotensie hetgeen lage bloeddruk bij snel 	rechtop gaan zitten of gaan staan betekent.”</a:t>
            </a:r>
          </a:p>
          <a:p>
            <a:pPr lvl="1"/>
            <a:r>
              <a:rPr lang="nl-NL" sz="1800" dirty="0"/>
              <a:t>Is dit nu wel of niet goed?</a:t>
            </a:r>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ekstvak 3"/>
          <p:cNvSpPr txBox="1"/>
          <p:nvPr/>
        </p:nvSpPr>
        <p:spPr>
          <a:xfrm>
            <a:off x="3701254" y="6135037"/>
            <a:ext cx="4036760" cy="646331"/>
          </a:xfrm>
          <a:prstGeom prst="rect">
            <a:avLst/>
          </a:prstGeom>
          <a:noFill/>
        </p:spPr>
        <p:txBody>
          <a:bodyPr wrap="none" rtlCol="0">
            <a:spAutoFit/>
          </a:bodyPr>
          <a:lstStyle/>
          <a:p>
            <a:pPr defTabSz="914400"/>
            <a:r>
              <a:rPr lang="nl-NL" i="1" dirty="0">
                <a:solidFill>
                  <a:prstClr val="black"/>
                </a:solidFill>
                <a:latin typeface="Arial"/>
              </a:rPr>
              <a:t>“De perfecte </a:t>
            </a:r>
            <a:r>
              <a:rPr lang="nl-NL" i="1" dirty="0" err="1">
                <a:solidFill>
                  <a:prstClr val="black"/>
                </a:solidFill>
                <a:latin typeface="Arial"/>
              </a:rPr>
              <a:t>requirement</a:t>
            </a:r>
            <a:r>
              <a:rPr lang="nl-NL" i="1" dirty="0">
                <a:solidFill>
                  <a:prstClr val="black"/>
                </a:solidFill>
                <a:latin typeface="Arial"/>
              </a:rPr>
              <a:t>” een illusie!</a:t>
            </a:r>
            <a:endParaRPr lang="nl-NL" sz="2800" i="1" dirty="0">
              <a:solidFill>
                <a:prstClr val="black"/>
              </a:solidFill>
              <a:latin typeface="Arial"/>
            </a:endParaRPr>
          </a:p>
          <a:p>
            <a:pPr defTabSz="914400"/>
            <a:endParaRPr lang="nl-NL" dirty="0">
              <a:solidFill>
                <a:prstClr val="black"/>
              </a:solidFill>
              <a:latin typeface="Arial"/>
            </a:endParaRPr>
          </a:p>
        </p:txBody>
      </p:sp>
    </p:spTree>
    <p:extLst>
      <p:ext uri="{BB962C8B-B14F-4D97-AF65-F5344CB8AC3E}">
        <p14:creationId xmlns:p14="http://schemas.microsoft.com/office/powerpoint/2010/main" val="1433537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Schrijven van requirements (2):</a:t>
            </a:r>
          </a:p>
        </p:txBody>
      </p:sp>
      <p:sp>
        <p:nvSpPr>
          <p:cNvPr id="3" name="Tijdelijke aanduiding voor inhoud 2"/>
          <p:cNvSpPr>
            <a:spLocks noGrp="1"/>
          </p:cNvSpPr>
          <p:nvPr>
            <p:ph idx="13"/>
          </p:nvPr>
        </p:nvSpPr>
        <p:spPr/>
        <p:txBody>
          <a:bodyPr>
            <a:normAutofit/>
          </a:bodyPr>
          <a:lstStyle/>
          <a:p>
            <a:r>
              <a:rPr lang="nl-NL" dirty="0"/>
              <a:t>Bepaal type gebruiker</a:t>
            </a:r>
            <a:br>
              <a:rPr lang="nl-NL" sz="1800" dirty="0"/>
            </a:br>
            <a:r>
              <a:rPr lang="nl-NL" sz="1800" b="0" i="1" dirty="0"/>
              <a:t>De apotheekmedewerker</a:t>
            </a:r>
            <a:r>
              <a:rPr lang="nl-NL" sz="1800" b="0" dirty="0"/>
              <a:t>  moet ……</a:t>
            </a:r>
          </a:p>
          <a:p>
            <a:r>
              <a:rPr lang="nl-NL" dirty="0"/>
              <a:t>Focus op 1 resultaat (-&gt; functionaliteit)</a:t>
            </a:r>
            <a:br>
              <a:rPr lang="nl-NL" sz="1800" dirty="0"/>
            </a:br>
            <a:r>
              <a:rPr lang="nl-NL" sz="1800" b="0" dirty="0"/>
              <a:t>….. Het aangevraagde recept beoordelen…….</a:t>
            </a:r>
          </a:p>
          <a:p>
            <a:r>
              <a:rPr lang="nl-NL" dirty="0"/>
              <a:t>Requirement moet verifieerbaar zijn (</a:t>
            </a:r>
            <a:r>
              <a:rPr lang="nl-NL" dirty="0" err="1"/>
              <a:t>testbaar</a:t>
            </a:r>
            <a:r>
              <a:rPr lang="nl-NL" dirty="0"/>
              <a:t>!)</a:t>
            </a:r>
            <a:br>
              <a:rPr lang="nl-NL" dirty="0"/>
            </a:br>
            <a:r>
              <a:rPr lang="nl-NL" sz="1800" b="0" dirty="0"/>
              <a:t>….. op de BIG registratie van de huisarts.</a:t>
            </a:r>
            <a:br>
              <a:rPr lang="nl-NL" sz="1800" b="0" dirty="0"/>
            </a:br>
            <a:br>
              <a:rPr lang="nl-NL" sz="1800" dirty="0"/>
            </a:br>
            <a:r>
              <a:rPr lang="nl-NL" dirty="0"/>
              <a:t>Acceptatie</a:t>
            </a:r>
            <a:r>
              <a:rPr lang="nl-NL" sz="1800" dirty="0"/>
              <a:t>:</a:t>
            </a:r>
            <a:br>
              <a:rPr lang="nl-NL" sz="1800" dirty="0"/>
            </a:br>
            <a:r>
              <a:rPr lang="nl-NL" sz="1800" b="0" dirty="0"/>
              <a:t>Een recept mag alleen aangevraagd worden door een huisarts met een geldige BIG registratie.</a:t>
            </a:r>
          </a:p>
          <a:p>
            <a:endParaRPr lang="nl-NL" sz="1800"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36789089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Schrijven van requirements (3):</a:t>
            </a:r>
          </a:p>
        </p:txBody>
      </p:sp>
      <p:sp>
        <p:nvSpPr>
          <p:cNvPr id="3" name="Tijdelijke aanduiding voor inhoud 2"/>
          <p:cNvSpPr>
            <a:spLocks noGrp="1"/>
          </p:cNvSpPr>
          <p:nvPr>
            <p:ph idx="13"/>
          </p:nvPr>
        </p:nvSpPr>
        <p:spPr>
          <a:xfrm>
            <a:off x="2766702" y="2384425"/>
            <a:ext cx="6156071" cy="3952875"/>
          </a:xfrm>
        </p:spPr>
        <p:txBody>
          <a:bodyPr>
            <a:normAutofit/>
          </a:bodyPr>
          <a:lstStyle/>
          <a:p>
            <a:r>
              <a:rPr lang="nl-NL" dirty="0"/>
              <a:t>Bestaat uit:</a:t>
            </a:r>
          </a:p>
          <a:p>
            <a:pPr lvl="1"/>
            <a:r>
              <a:rPr lang="nl-NL" dirty="0"/>
              <a:t>Type gebruiker		Apotheker</a:t>
            </a:r>
          </a:p>
          <a:p>
            <a:pPr lvl="1"/>
            <a:r>
              <a:rPr lang="nl-NL" dirty="0"/>
              <a:t>Gewenste resultaat	Bereid medicijn</a:t>
            </a:r>
          </a:p>
          <a:p>
            <a:pPr lvl="1"/>
            <a:r>
              <a:rPr lang="nl-NL" dirty="0"/>
              <a:t>Doel					Medicijn bereid volgens 							recept</a:t>
            </a:r>
          </a:p>
          <a:p>
            <a:pPr lvl="1"/>
            <a:r>
              <a:rPr lang="nl-NL" dirty="0"/>
              <a:t>Kwalificatie			recept is geschikt voor 							patiënt (contra-indicatie)</a:t>
            </a:r>
          </a:p>
          <a:p>
            <a:pPr lvl="1"/>
            <a:endParaRPr lang="nl-NL" dirty="0"/>
          </a:p>
          <a:p>
            <a:pPr marL="457200" lvl="1" indent="0">
              <a:buNone/>
            </a:pPr>
            <a:r>
              <a:rPr lang="nl-NL" dirty="0"/>
              <a:t>Dus niet:</a:t>
            </a:r>
          </a:p>
          <a:p>
            <a:pPr lvl="1"/>
            <a:r>
              <a:rPr lang="nl-NL" dirty="0"/>
              <a:t>Kwalificatie			recept heeft geen 								‘contra-indicatie’	</a:t>
            </a:r>
          </a:p>
          <a:p>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41271091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Requirements</a:t>
            </a:r>
            <a:r>
              <a:rPr lang="nl-NL" dirty="0"/>
              <a:t> in de vorm van user </a:t>
            </a:r>
            <a:r>
              <a:rPr lang="nl-NL" dirty="0" err="1"/>
              <a:t>stories</a:t>
            </a:r>
            <a:endParaRPr lang="en-GB" dirty="0"/>
          </a:p>
        </p:txBody>
      </p:sp>
      <p:graphicFrame>
        <p:nvGraphicFramePr>
          <p:cNvPr id="8" name="Tijdelijke aanduiding voor inhoud 7"/>
          <p:cNvGraphicFramePr>
            <a:graphicFrameLocks noGrp="1"/>
          </p:cNvGraphicFramePr>
          <p:nvPr>
            <p:ph idx="13"/>
            <p:extLst>
              <p:ext uri="{D42A27DB-BD31-4B8C-83A1-F6EECF244321}">
                <p14:modId xmlns:p14="http://schemas.microsoft.com/office/powerpoint/2010/main" val="2222379692"/>
              </p:ext>
            </p:extLst>
          </p:nvPr>
        </p:nvGraphicFramePr>
        <p:xfrm>
          <a:off x="2767013" y="2404192"/>
          <a:ext cx="6322911" cy="2021840"/>
        </p:xfrm>
        <a:graphic>
          <a:graphicData uri="http://schemas.openxmlformats.org/drawingml/2006/table">
            <a:tbl>
              <a:tblPr firstRow="1" bandRow="1">
                <a:tableStyleId>{5C22544A-7EE6-4342-B048-85BDC9FD1C3A}</a:tableStyleId>
              </a:tblPr>
              <a:tblGrid>
                <a:gridCol w="566736">
                  <a:extLst>
                    <a:ext uri="{9D8B030D-6E8A-4147-A177-3AD203B41FA5}">
                      <a16:colId xmlns:a16="http://schemas.microsoft.com/office/drawing/2014/main" val="2422388114"/>
                    </a:ext>
                  </a:extLst>
                </a:gridCol>
                <a:gridCol w="1159593">
                  <a:extLst>
                    <a:ext uri="{9D8B030D-6E8A-4147-A177-3AD203B41FA5}">
                      <a16:colId xmlns:a16="http://schemas.microsoft.com/office/drawing/2014/main" val="873856676"/>
                    </a:ext>
                  </a:extLst>
                </a:gridCol>
                <a:gridCol w="2593786">
                  <a:extLst>
                    <a:ext uri="{9D8B030D-6E8A-4147-A177-3AD203B41FA5}">
                      <a16:colId xmlns:a16="http://schemas.microsoft.com/office/drawing/2014/main" val="4145379420"/>
                    </a:ext>
                  </a:extLst>
                </a:gridCol>
                <a:gridCol w="2002796">
                  <a:extLst>
                    <a:ext uri="{9D8B030D-6E8A-4147-A177-3AD203B41FA5}">
                      <a16:colId xmlns:a16="http://schemas.microsoft.com/office/drawing/2014/main" val="1360968869"/>
                    </a:ext>
                  </a:extLst>
                </a:gridCol>
              </a:tblGrid>
              <a:tr h="370840">
                <a:tc>
                  <a:txBody>
                    <a:bodyPr/>
                    <a:lstStyle/>
                    <a:p>
                      <a:r>
                        <a:rPr lang="nl-NL" dirty="0"/>
                        <a:t>Nr.</a:t>
                      </a:r>
                      <a:endParaRPr lang="en-GB" dirty="0"/>
                    </a:p>
                  </a:txBody>
                  <a:tcPr>
                    <a:solidFill>
                      <a:schemeClr val="bg2">
                        <a:lumMod val="50000"/>
                      </a:schemeClr>
                    </a:solidFill>
                  </a:tcPr>
                </a:tc>
                <a:tc>
                  <a:txBody>
                    <a:bodyPr/>
                    <a:lstStyle/>
                    <a:p>
                      <a:r>
                        <a:rPr lang="nl-NL" dirty="0"/>
                        <a:t>Als</a:t>
                      </a:r>
                      <a:r>
                        <a:rPr lang="nl-NL" baseline="0" dirty="0"/>
                        <a:t> een</a:t>
                      </a:r>
                      <a:endParaRPr lang="en-GB" dirty="0"/>
                    </a:p>
                  </a:txBody>
                  <a:tcPr>
                    <a:solidFill>
                      <a:schemeClr val="bg2">
                        <a:lumMod val="50000"/>
                      </a:schemeClr>
                    </a:solidFill>
                  </a:tcPr>
                </a:tc>
                <a:tc>
                  <a:txBody>
                    <a:bodyPr/>
                    <a:lstStyle/>
                    <a:p>
                      <a:r>
                        <a:rPr lang="nl-NL" dirty="0"/>
                        <a:t>Wil ik </a:t>
                      </a:r>
                      <a:endParaRPr lang="en-GB" dirty="0"/>
                    </a:p>
                  </a:txBody>
                  <a:tcPr>
                    <a:solidFill>
                      <a:schemeClr val="bg2">
                        <a:lumMod val="50000"/>
                      </a:schemeClr>
                    </a:solidFill>
                  </a:tcPr>
                </a:tc>
                <a:tc>
                  <a:txBody>
                    <a:bodyPr/>
                    <a:lstStyle/>
                    <a:p>
                      <a:r>
                        <a:rPr lang="nl-NL" dirty="0"/>
                        <a:t>Zodat ik</a:t>
                      </a:r>
                      <a:endParaRPr lang="en-GB" dirty="0"/>
                    </a:p>
                  </a:txBody>
                  <a:tcPr>
                    <a:solidFill>
                      <a:schemeClr val="bg2">
                        <a:lumMod val="50000"/>
                      </a:schemeClr>
                    </a:solidFill>
                  </a:tcPr>
                </a:tc>
                <a:extLst>
                  <a:ext uri="{0D108BD9-81ED-4DB2-BD59-A6C34878D82A}">
                    <a16:rowId xmlns:a16="http://schemas.microsoft.com/office/drawing/2014/main" val="516382171"/>
                  </a:ext>
                </a:extLst>
              </a:tr>
              <a:tr h="370840">
                <a:tc>
                  <a:txBody>
                    <a:bodyPr/>
                    <a:lstStyle/>
                    <a:p>
                      <a:r>
                        <a:rPr lang="nl-NL" dirty="0"/>
                        <a:t>1</a:t>
                      </a:r>
                      <a:endParaRPr lang="en-GB" dirty="0"/>
                    </a:p>
                  </a:txBody>
                  <a:tcPr>
                    <a:solidFill>
                      <a:schemeClr val="bg2">
                        <a:lumMod val="90000"/>
                      </a:schemeClr>
                    </a:solidFill>
                  </a:tcPr>
                </a:tc>
                <a:tc>
                  <a:txBody>
                    <a:bodyPr/>
                    <a:lstStyle/>
                    <a:p>
                      <a:r>
                        <a:rPr lang="nl-NL" dirty="0"/>
                        <a:t>Klant</a:t>
                      </a:r>
                      <a:endParaRPr lang="en-GB" dirty="0"/>
                    </a:p>
                  </a:txBody>
                  <a:tcPr>
                    <a:solidFill>
                      <a:schemeClr val="bg2">
                        <a:lumMod val="90000"/>
                      </a:schemeClr>
                    </a:solidFill>
                  </a:tcPr>
                </a:tc>
                <a:tc>
                  <a:txBody>
                    <a:bodyPr/>
                    <a:lstStyle/>
                    <a:p>
                      <a:r>
                        <a:rPr lang="nl-NL" dirty="0"/>
                        <a:t>Een recept afhalen</a:t>
                      </a:r>
                      <a:endParaRPr lang="en-GB" dirty="0"/>
                    </a:p>
                  </a:txBody>
                  <a:tcPr>
                    <a:solidFill>
                      <a:schemeClr val="bg2">
                        <a:lumMod val="90000"/>
                      </a:schemeClr>
                    </a:solidFill>
                  </a:tcPr>
                </a:tc>
                <a:tc>
                  <a:txBody>
                    <a:bodyPr/>
                    <a:lstStyle/>
                    <a:p>
                      <a:r>
                        <a:rPr lang="nl-NL" dirty="0"/>
                        <a:t>Beter kan worden</a:t>
                      </a:r>
                      <a:endParaRPr lang="en-GB" dirty="0"/>
                    </a:p>
                  </a:txBody>
                  <a:tcPr>
                    <a:solidFill>
                      <a:schemeClr val="bg2">
                        <a:lumMod val="90000"/>
                      </a:schemeClr>
                    </a:solidFill>
                  </a:tcPr>
                </a:tc>
                <a:extLst>
                  <a:ext uri="{0D108BD9-81ED-4DB2-BD59-A6C34878D82A}">
                    <a16:rowId xmlns:a16="http://schemas.microsoft.com/office/drawing/2014/main" val="2488071218"/>
                  </a:ext>
                </a:extLst>
              </a:tr>
              <a:tr h="370840">
                <a:tc>
                  <a:txBody>
                    <a:bodyPr/>
                    <a:lstStyle/>
                    <a:p>
                      <a:r>
                        <a:rPr lang="nl-NL" dirty="0"/>
                        <a:t>2</a:t>
                      </a:r>
                      <a:endParaRPr lang="en-GB" dirty="0"/>
                    </a:p>
                  </a:txBody>
                  <a:tcPr>
                    <a:solidFill>
                      <a:schemeClr val="bg2"/>
                    </a:solidFill>
                  </a:tcPr>
                </a:tc>
                <a:tc>
                  <a:txBody>
                    <a:bodyPr/>
                    <a:lstStyle/>
                    <a:p>
                      <a:r>
                        <a:rPr lang="nl-NL" dirty="0"/>
                        <a:t>Apotheker</a:t>
                      </a:r>
                      <a:endParaRPr lang="en-GB" dirty="0"/>
                    </a:p>
                  </a:txBody>
                  <a:tcPr>
                    <a:solidFill>
                      <a:schemeClr val="bg2"/>
                    </a:solidFill>
                  </a:tcPr>
                </a:tc>
                <a:tc>
                  <a:txBody>
                    <a:bodyPr/>
                    <a:lstStyle/>
                    <a:p>
                      <a:r>
                        <a:rPr lang="nl-NL" dirty="0"/>
                        <a:t>De</a:t>
                      </a:r>
                      <a:r>
                        <a:rPr lang="nl-NL" baseline="0" dirty="0"/>
                        <a:t> juiste medicijnen meegeven</a:t>
                      </a:r>
                      <a:endParaRPr lang="en-GB" dirty="0"/>
                    </a:p>
                  </a:txBody>
                  <a:tcPr>
                    <a:solidFill>
                      <a:schemeClr val="bg2"/>
                    </a:solidFill>
                  </a:tcPr>
                </a:tc>
                <a:tc>
                  <a:txBody>
                    <a:bodyPr/>
                    <a:lstStyle/>
                    <a:p>
                      <a:r>
                        <a:rPr lang="nl-NL" dirty="0"/>
                        <a:t>Veilig</a:t>
                      </a:r>
                      <a:r>
                        <a:rPr lang="nl-NL" baseline="0" dirty="0"/>
                        <a:t> werk</a:t>
                      </a:r>
                      <a:endParaRPr lang="en-GB" dirty="0"/>
                    </a:p>
                  </a:txBody>
                  <a:tcPr>
                    <a:solidFill>
                      <a:schemeClr val="bg2"/>
                    </a:solidFill>
                  </a:tcPr>
                </a:tc>
                <a:extLst>
                  <a:ext uri="{0D108BD9-81ED-4DB2-BD59-A6C34878D82A}">
                    <a16:rowId xmlns:a16="http://schemas.microsoft.com/office/drawing/2014/main" val="2723445739"/>
                  </a:ext>
                </a:extLst>
              </a:tr>
              <a:tr h="370840">
                <a:tc>
                  <a:txBody>
                    <a:bodyPr/>
                    <a:lstStyle/>
                    <a:p>
                      <a:r>
                        <a:rPr lang="nl-NL" dirty="0"/>
                        <a:t>3</a:t>
                      </a:r>
                      <a:endParaRPr lang="en-GB" dirty="0"/>
                    </a:p>
                  </a:txBody>
                  <a:tcPr>
                    <a:solidFill>
                      <a:schemeClr val="bg2">
                        <a:lumMod val="90000"/>
                      </a:schemeClr>
                    </a:solidFill>
                  </a:tcPr>
                </a:tc>
                <a:tc>
                  <a:txBody>
                    <a:bodyPr/>
                    <a:lstStyle/>
                    <a:p>
                      <a:r>
                        <a:rPr lang="nl-NL" dirty="0"/>
                        <a:t>Assistente</a:t>
                      </a:r>
                      <a:endParaRPr lang="en-GB" dirty="0"/>
                    </a:p>
                  </a:txBody>
                  <a:tcPr>
                    <a:solidFill>
                      <a:schemeClr val="bg2">
                        <a:lumMod val="90000"/>
                      </a:schemeClr>
                    </a:solidFill>
                  </a:tcPr>
                </a:tc>
                <a:tc>
                  <a:txBody>
                    <a:bodyPr/>
                    <a:lstStyle/>
                    <a:p>
                      <a:r>
                        <a:rPr lang="nl-NL" dirty="0"/>
                        <a:t>Voldoende voorraad</a:t>
                      </a:r>
                      <a:endParaRPr lang="en-GB" dirty="0"/>
                    </a:p>
                  </a:txBody>
                  <a:tcPr>
                    <a:solidFill>
                      <a:schemeClr val="bg2">
                        <a:lumMod val="90000"/>
                      </a:schemeClr>
                    </a:solidFill>
                  </a:tcPr>
                </a:tc>
                <a:tc>
                  <a:txBody>
                    <a:bodyPr/>
                    <a:lstStyle/>
                    <a:p>
                      <a:r>
                        <a:rPr lang="nl-NL" dirty="0"/>
                        <a:t>Efficiënt</a:t>
                      </a:r>
                      <a:r>
                        <a:rPr lang="nl-NL" baseline="0" dirty="0"/>
                        <a:t> kan werken</a:t>
                      </a:r>
                      <a:endParaRPr lang="en-GB" dirty="0"/>
                    </a:p>
                  </a:txBody>
                  <a:tcPr>
                    <a:solidFill>
                      <a:schemeClr val="bg2">
                        <a:lumMod val="90000"/>
                      </a:schemeClr>
                    </a:solidFill>
                  </a:tcPr>
                </a:tc>
                <a:extLst>
                  <a:ext uri="{0D108BD9-81ED-4DB2-BD59-A6C34878D82A}">
                    <a16:rowId xmlns:a16="http://schemas.microsoft.com/office/drawing/2014/main" val="3545514984"/>
                  </a:ext>
                </a:extLst>
              </a:tr>
            </a:tbl>
          </a:graphicData>
        </a:graphic>
      </p:graphicFrame>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3099924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vinden we van de volgende requirements?</a:t>
            </a:r>
          </a:p>
        </p:txBody>
      </p:sp>
      <p:sp>
        <p:nvSpPr>
          <p:cNvPr id="3" name="Tijdelijke aanduiding voor inhoud 2"/>
          <p:cNvSpPr>
            <a:spLocks noGrp="1"/>
          </p:cNvSpPr>
          <p:nvPr>
            <p:ph idx="13"/>
          </p:nvPr>
        </p:nvSpPr>
        <p:spPr/>
        <p:txBody>
          <a:bodyPr>
            <a:normAutofit fontScale="92500" lnSpcReduction="10000"/>
          </a:bodyPr>
          <a:lstStyle/>
          <a:p>
            <a:pPr marL="342900" indent="-342900">
              <a:buFont typeface="Arial" panose="020B0604020202020204" pitchFamily="34" charset="0"/>
              <a:buChar char="•"/>
            </a:pPr>
            <a:r>
              <a:rPr lang="nl-NL" sz="2000" dirty="0"/>
              <a:t>Het communicatiesysteem mag niet meer dan 2 keer per jaar niet beschikbaar zijn</a:t>
            </a:r>
          </a:p>
          <a:p>
            <a:pPr marL="342900" indent="-342900">
              <a:buFont typeface="Arial" panose="020B0604020202020204" pitchFamily="34" charset="0"/>
              <a:buChar char="•"/>
            </a:pPr>
            <a:r>
              <a:rPr lang="nl-NL" sz="2000" dirty="0"/>
              <a:t>Het systeem moet door het personeel makkelijk en met minimale training te gebruiken zijn</a:t>
            </a:r>
          </a:p>
          <a:p>
            <a:pPr marL="342900" indent="-342900">
              <a:buFont typeface="Arial" panose="020B0604020202020204" pitchFamily="34" charset="0"/>
              <a:buChar char="•"/>
            </a:pPr>
            <a:r>
              <a:rPr lang="nl-NL" sz="2000" dirty="0"/>
              <a:t>De gemiddelde vertraging door het gebruik van het tol systeem is minder dan 15 seconden</a:t>
            </a:r>
          </a:p>
          <a:p>
            <a:pPr marL="342900" indent="-342900">
              <a:buFont typeface="Arial" panose="020B0604020202020204" pitchFamily="34" charset="0"/>
              <a:buChar char="•"/>
            </a:pPr>
            <a:r>
              <a:rPr lang="nl-NL" sz="2000" dirty="0"/>
              <a:t>Alle gebruikers dienen dezelfde software voor PM te gaan gebruiken voor mei 2015.</a:t>
            </a:r>
          </a:p>
          <a:p>
            <a:pPr marL="342900" indent="-342900">
              <a:buFont typeface="Arial" panose="020B0604020202020204" pitchFamily="34" charset="0"/>
              <a:buChar char="•"/>
            </a:pPr>
            <a:r>
              <a:rPr lang="nl-NL" sz="2000" dirty="0"/>
              <a:t>De database dient voor 10 jaar records te kunnen bewaren</a:t>
            </a:r>
          </a:p>
          <a:p>
            <a:pPr marL="342900" indent="-342900">
              <a:buFont typeface="Arial" panose="020B0604020202020204" pitchFamily="34" charset="0"/>
              <a:buChar char="•"/>
            </a:pPr>
            <a:r>
              <a:rPr lang="nl-NL" sz="2000" dirty="0"/>
              <a:t>De inzetcentrale moet de mogelijkheid hebben om per radio met de ambulance te communiceren</a:t>
            </a:r>
          </a:p>
          <a:p>
            <a:pPr marL="342900" indent="-342900">
              <a:buFont typeface="Arial" panose="020B0604020202020204" pitchFamily="34" charset="0"/>
              <a:buChar char="•"/>
            </a:pPr>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65696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Functioneel </a:t>
            </a:r>
            <a:r>
              <a:rPr lang="nl-NL" dirty="0" err="1"/>
              <a:t>vs</a:t>
            </a:r>
            <a:r>
              <a:rPr lang="nl-NL" dirty="0"/>
              <a:t> Niet-functioneel</a:t>
            </a:r>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pPr>
            <a:r>
              <a:rPr lang="nl-NL" i="1" dirty="0"/>
              <a:t>Functionele</a:t>
            </a:r>
            <a:r>
              <a:rPr lang="nl-NL" dirty="0"/>
              <a:t> </a:t>
            </a:r>
            <a:r>
              <a:rPr lang="nl-NL" dirty="0" err="1"/>
              <a:t>requirement</a:t>
            </a:r>
            <a:r>
              <a:rPr lang="nl-NL" dirty="0"/>
              <a:t> geven gewenst gedrag van het systeem weer</a:t>
            </a:r>
          </a:p>
          <a:p>
            <a:pPr marL="342900" indent="-342900">
              <a:buFont typeface="Arial" panose="020B0604020202020204" pitchFamily="34" charset="0"/>
              <a:buChar char="•"/>
            </a:pPr>
            <a:r>
              <a:rPr lang="nl-NL" i="1" dirty="0"/>
              <a:t>Niet-functionele</a:t>
            </a:r>
            <a:r>
              <a:rPr lang="nl-NL" dirty="0"/>
              <a:t> </a:t>
            </a:r>
            <a:r>
              <a:rPr lang="nl-NL" dirty="0" err="1"/>
              <a:t>requirements</a:t>
            </a:r>
            <a:r>
              <a:rPr lang="nl-NL" dirty="0"/>
              <a:t> geven een kwaliteitseis is waaraan het systeem moet voldoen!</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746276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Niet-functionele requirements</a:t>
            </a:r>
          </a:p>
        </p:txBody>
      </p:sp>
      <p:sp>
        <p:nvSpPr>
          <p:cNvPr id="3" name="Tijdelijke aanduiding voor inhoud 2"/>
          <p:cNvSpPr>
            <a:spLocks noGrp="1"/>
          </p:cNvSpPr>
          <p:nvPr>
            <p:ph idx="13"/>
          </p:nvPr>
        </p:nvSpPr>
        <p:spPr/>
        <p:txBody>
          <a:bodyPr>
            <a:normAutofit lnSpcReduction="10000"/>
          </a:bodyPr>
          <a:lstStyle/>
          <a:p>
            <a:r>
              <a:rPr lang="nl-NL" sz="2000" dirty="0"/>
              <a:t>Requirements die beperkingen of eigenschappen van het toekomstige systeem definiëren:</a:t>
            </a:r>
          </a:p>
          <a:p>
            <a:pPr marL="342900" indent="-342900">
              <a:buFont typeface="Arial" panose="020B0604020202020204" pitchFamily="34" charset="0"/>
              <a:buChar char="•"/>
            </a:pPr>
            <a:r>
              <a:rPr lang="nl-NL" sz="2000" dirty="0"/>
              <a:t>Zoals betrouwbaarheid, snelheid, gebruikte technologie, </a:t>
            </a:r>
            <a:r>
              <a:rPr lang="nl-NL" sz="2000" dirty="0" err="1"/>
              <a:t>etc</a:t>
            </a:r>
            <a:endParaRPr lang="nl-NL" sz="2000" dirty="0"/>
          </a:p>
          <a:p>
            <a:pPr marL="342900" indent="-342900">
              <a:buFont typeface="Arial" panose="020B0604020202020204" pitchFamily="34" charset="0"/>
              <a:buChar char="•"/>
            </a:pPr>
            <a:r>
              <a:rPr lang="nl-NL" sz="2000" dirty="0"/>
              <a:t>Hebben vaak betrekking op het gehele systeem (</a:t>
            </a:r>
            <a:r>
              <a:rPr lang="nl-NL" sz="2000" dirty="0" err="1"/>
              <a:t>ipv</a:t>
            </a:r>
            <a:r>
              <a:rPr lang="nl-NL" sz="2000" dirty="0"/>
              <a:t> op een deel)</a:t>
            </a:r>
          </a:p>
          <a:p>
            <a:pPr marL="342900" indent="-342900">
              <a:buFont typeface="Arial" panose="020B0604020202020204" pitchFamily="34" charset="0"/>
              <a:buChar char="•"/>
            </a:pPr>
            <a:r>
              <a:rPr lang="nl-NL" sz="2000" dirty="0"/>
              <a:t>Zijn vaak kritische succesfactoren </a:t>
            </a:r>
            <a:br>
              <a:rPr lang="nl-NL" sz="2000" dirty="0"/>
            </a:br>
            <a:r>
              <a:rPr lang="nl-NL" sz="1800" dirty="0" err="1"/>
              <a:t>vb</a:t>
            </a:r>
            <a:r>
              <a:rPr lang="nl-NL" sz="1800" dirty="0"/>
              <a:t> Gebruiksvriendelijkheid bij een website voor kinderen om rekenen te leren</a:t>
            </a:r>
            <a:br>
              <a:rPr lang="nl-NL" sz="1800" dirty="0"/>
            </a:br>
            <a:endParaRPr lang="nl-NL" sz="1800" dirty="0"/>
          </a:p>
          <a:p>
            <a:pPr marL="285750" indent="-285750">
              <a:buFont typeface="Arial" panose="020B0604020202020204" pitchFamily="34" charset="0"/>
              <a:buChar char="•"/>
            </a:pPr>
            <a:r>
              <a:rPr lang="nl-NL" sz="1800" dirty="0"/>
              <a:t>In het Engels vaak eindigend op “</a:t>
            </a:r>
            <a:r>
              <a:rPr lang="nl-NL" sz="1800" dirty="0" err="1"/>
              <a:t>ility</a:t>
            </a:r>
            <a:r>
              <a:rPr lang="nl-NL" sz="1800" dirty="0"/>
              <a:t>” </a:t>
            </a:r>
            <a:r>
              <a:rPr lang="nl-NL" sz="1400" dirty="0"/>
              <a:t>(</a:t>
            </a:r>
            <a:r>
              <a:rPr lang="nl-NL" sz="1400" dirty="0" err="1"/>
              <a:t>usability</a:t>
            </a:r>
            <a:r>
              <a:rPr lang="nl-NL" sz="1400" dirty="0"/>
              <a:t>, </a:t>
            </a:r>
            <a:r>
              <a:rPr lang="nl-NL" sz="1400" dirty="0" err="1"/>
              <a:t>scalability</a:t>
            </a:r>
            <a:r>
              <a:rPr lang="nl-NL" sz="1400" dirty="0"/>
              <a:t>,...)</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3288873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Soorten (Non-)</a:t>
            </a:r>
            <a:r>
              <a:rPr lang="nl-NL" dirty="0" err="1"/>
              <a:t>Functional</a:t>
            </a:r>
            <a:r>
              <a:rPr lang="nl-NL" dirty="0"/>
              <a:t> requirements</a:t>
            </a:r>
          </a:p>
        </p:txBody>
      </p:sp>
      <p:sp>
        <p:nvSpPr>
          <p:cNvPr id="3" name="Tijdelijke aanduiding voor inhoud 2"/>
          <p:cNvSpPr>
            <a:spLocks noGrp="1"/>
          </p:cNvSpPr>
          <p:nvPr>
            <p:ph idx="13"/>
          </p:nvPr>
        </p:nvSpPr>
        <p:spPr/>
        <p:txBody>
          <a:bodyPr>
            <a:normAutofit fontScale="92500" lnSpcReduction="10000"/>
          </a:bodyPr>
          <a:lstStyle/>
          <a:p>
            <a:pPr marL="285750" indent="-285750">
              <a:buFont typeface="Arial" panose="020B0604020202020204" pitchFamily="34" charset="0"/>
              <a:buChar char="•"/>
            </a:pPr>
            <a:r>
              <a:rPr lang="nl-NL" sz="1800" dirty="0"/>
              <a:t>FURPS is een acroniem dat een model weergeeft om kwaliteitseigenschappen van software in te delen (functionele en niet-functionele requirements):</a:t>
            </a:r>
          </a:p>
          <a:p>
            <a:pPr marL="285750" indent="-285750">
              <a:buFont typeface="Arial" panose="020B0604020202020204" pitchFamily="34" charset="0"/>
              <a:buChar char="•"/>
            </a:pPr>
            <a:r>
              <a:rPr lang="nl-NL" sz="1800" i="1" u="sng" dirty="0" err="1"/>
              <a:t>F</a:t>
            </a:r>
            <a:r>
              <a:rPr lang="nl-NL" sz="1800" i="1" dirty="0" err="1"/>
              <a:t>unctionality</a:t>
            </a:r>
            <a:r>
              <a:rPr lang="nl-NL" sz="1800" dirty="0"/>
              <a:t> - </a:t>
            </a:r>
            <a:r>
              <a:rPr lang="nl-NL" sz="1800" b="0" dirty="0"/>
              <a:t>Features, Mogelijkheden, Beveiliging</a:t>
            </a:r>
          </a:p>
          <a:p>
            <a:pPr marL="285750" indent="-285750">
              <a:buFont typeface="Arial" panose="020B0604020202020204" pitchFamily="34" charset="0"/>
              <a:buChar char="•"/>
            </a:pPr>
            <a:r>
              <a:rPr lang="nl-NL" sz="1800" i="1" u="sng" dirty="0" err="1"/>
              <a:t>U</a:t>
            </a:r>
            <a:r>
              <a:rPr lang="nl-NL" sz="1800" i="1" dirty="0" err="1"/>
              <a:t>sability</a:t>
            </a:r>
            <a:r>
              <a:rPr lang="nl-NL" sz="1800" dirty="0"/>
              <a:t> - </a:t>
            </a:r>
            <a:r>
              <a:rPr lang="nl-NL" sz="1800" b="0" dirty="0"/>
              <a:t>Human factors, Esthetische eigenschappen, Consistentie, Documentatie</a:t>
            </a:r>
          </a:p>
          <a:p>
            <a:pPr marL="285750" indent="-285750">
              <a:buFont typeface="Arial" panose="020B0604020202020204" pitchFamily="34" charset="0"/>
              <a:buChar char="•"/>
            </a:pPr>
            <a:r>
              <a:rPr lang="nl-NL" sz="1800" i="1" u="sng" dirty="0" err="1"/>
              <a:t>R</a:t>
            </a:r>
            <a:r>
              <a:rPr lang="nl-NL" sz="1800" i="1" dirty="0" err="1"/>
              <a:t>eliability</a:t>
            </a:r>
            <a:r>
              <a:rPr lang="nl-NL" sz="1800" dirty="0"/>
              <a:t> - </a:t>
            </a:r>
            <a:r>
              <a:rPr lang="nl-NL" sz="1800" b="0" dirty="0"/>
              <a:t>Faalfrequentie, Faalimpact, </a:t>
            </a:r>
            <a:r>
              <a:rPr lang="nl-NL" sz="1800" b="0" dirty="0" err="1"/>
              <a:t>Recoverability</a:t>
            </a:r>
            <a:r>
              <a:rPr lang="nl-NL" sz="1800" b="0" dirty="0"/>
              <a:t>, </a:t>
            </a:r>
            <a:r>
              <a:rPr lang="nl-NL" sz="1800" b="0" dirty="0" err="1"/>
              <a:t>Predictability</a:t>
            </a:r>
            <a:r>
              <a:rPr lang="nl-NL" sz="1800" b="0" dirty="0"/>
              <a:t>, </a:t>
            </a:r>
            <a:r>
              <a:rPr lang="nl-NL" sz="1800" b="0" dirty="0" err="1"/>
              <a:t>Accuracy</a:t>
            </a:r>
            <a:r>
              <a:rPr lang="nl-NL" sz="1800" b="0" dirty="0"/>
              <a:t>, </a:t>
            </a:r>
            <a:r>
              <a:rPr lang="nl-NL" sz="1800" b="0" dirty="0" err="1"/>
              <a:t>Mean</a:t>
            </a:r>
            <a:r>
              <a:rPr lang="nl-NL" sz="1800" b="0" dirty="0"/>
              <a:t> time </a:t>
            </a:r>
            <a:r>
              <a:rPr lang="nl-NL" sz="1800" b="0" dirty="0" err="1"/>
              <a:t>between</a:t>
            </a:r>
            <a:r>
              <a:rPr lang="nl-NL" sz="1800" b="0" dirty="0"/>
              <a:t> failure</a:t>
            </a:r>
          </a:p>
          <a:p>
            <a:pPr marL="285750" indent="-285750">
              <a:buFont typeface="Arial" panose="020B0604020202020204" pitchFamily="34" charset="0"/>
              <a:buChar char="•"/>
            </a:pPr>
            <a:r>
              <a:rPr lang="nl-NL" sz="1800" i="1" u="sng" dirty="0"/>
              <a:t>P</a:t>
            </a:r>
            <a:r>
              <a:rPr lang="nl-NL" sz="1800" i="1" dirty="0"/>
              <a:t>erformance</a:t>
            </a:r>
            <a:r>
              <a:rPr lang="nl-NL" sz="1800" dirty="0"/>
              <a:t> - </a:t>
            </a:r>
            <a:r>
              <a:rPr lang="nl-NL" sz="1800" b="0" dirty="0"/>
              <a:t>Snelheid, Efficiëntie, Resourceverbruik, Throughput, Responsetijd</a:t>
            </a:r>
          </a:p>
          <a:p>
            <a:pPr marL="285750" indent="-285750">
              <a:buFont typeface="Arial" panose="020B0604020202020204" pitchFamily="34" charset="0"/>
              <a:buChar char="•"/>
            </a:pPr>
            <a:r>
              <a:rPr lang="nl-NL" sz="1800" i="1" u="sng" dirty="0" err="1"/>
              <a:t>S</a:t>
            </a:r>
            <a:r>
              <a:rPr lang="nl-NL" sz="1800" i="1" dirty="0" err="1"/>
              <a:t>upportability</a:t>
            </a:r>
            <a:r>
              <a:rPr lang="nl-NL" sz="1800" dirty="0"/>
              <a:t> - </a:t>
            </a:r>
            <a:r>
              <a:rPr lang="nl-NL" sz="1800" b="0" dirty="0"/>
              <a:t>Testbaarheid, Uitbreidbaarheid, Aanpasbaarheid, </a:t>
            </a:r>
            <a:r>
              <a:rPr lang="nl-NL" sz="1800" b="0" dirty="0" err="1"/>
              <a:t>Onderhoudbaarheid</a:t>
            </a:r>
            <a:r>
              <a:rPr lang="nl-NL" sz="1800" b="0" dirty="0"/>
              <a:t>, Compatibility, </a:t>
            </a:r>
            <a:r>
              <a:rPr lang="nl-NL" sz="1800" b="0" dirty="0" err="1"/>
              <a:t>Configurability</a:t>
            </a:r>
            <a:r>
              <a:rPr lang="nl-NL" sz="1800" b="0" dirty="0"/>
              <a:t>, </a:t>
            </a:r>
            <a:r>
              <a:rPr lang="nl-NL" sz="1800" b="0" dirty="0" err="1"/>
              <a:t>Serviceability</a:t>
            </a:r>
            <a:r>
              <a:rPr lang="nl-NL" sz="1800" b="0" dirty="0"/>
              <a:t>, Installeerbaarheid, </a:t>
            </a:r>
            <a:r>
              <a:rPr lang="nl-NL" sz="1800" b="0" dirty="0" err="1"/>
              <a:t>Localizability</a:t>
            </a:r>
            <a:r>
              <a:rPr lang="nl-NL" sz="1800" b="0" dirty="0"/>
              <a:t>, </a:t>
            </a:r>
            <a:r>
              <a:rPr lang="nl-NL" sz="1800" b="0" dirty="0" err="1"/>
              <a:t>Portability</a:t>
            </a:r>
            <a:endParaRPr lang="nl-NL" sz="1800" b="0"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ekstvak 3"/>
          <p:cNvSpPr txBox="1"/>
          <p:nvPr/>
        </p:nvSpPr>
        <p:spPr>
          <a:xfrm>
            <a:off x="3055468" y="6120975"/>
            <a:ext cx="4487126" cy="246221"/>
          </a:xfrm>
          <a:prstGeom prst="rect">
            <a:avLst/>
          </a:prstGeom>
          <a:noFill/>
        </p:spPr>
        <p:txBody>
          <a:bodyPr wrap="none" rtlCol="0">
            <a:spAutoFit/>
          </a:bodyPr>
          <a:lstStyle/>
          <a:p>
            <a:pPr defTabSz="914400"/>
            <a:r>
              <a:rPr lang="nl-NL" sz="1000" dirty="0">
                <a:solidFill>
                  <a:prstClr val="black"/>
                </a:solidFill>
                <a:latin typeface="Arial"/>
              </a:rPr>
              <a:t>Wikipedia, http://nl.wikipedia.org/wiki/FURPS , geraadpleegd op 8 april 2016</a:t>
            </a:r>
          </a:p>
        </p:txBody>
      </p:sp>
    </p:spTree>
    <p:extLst>
      <p:ext uri="{BB962C8B-B14F-4D97-AF65-F5344CB8AC3E}">
        <p14:creationId xmlns:p14="http://schemas.microsoft.com/office/powerpoint/2010/main" val="2146814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is </a:t>
            </a:r>
            <a:r>
              <a:rPr lang="nl-NL" dirty="0" err="1"/>
              <a:t>MoSCoW</a:t>
            </a:r>
            <a:r>
              <a:rPr lang="nl-NL" dirty="0"/>
              <a:t>?</a:t>
            </a:r>
          </a:p>
        </p:txBody>
      </p:sp>
      <p:sp>
        <p:nvSpPr>
          <p:cNvPr id="3" name="Tijdelijke aanduiding voor inhoud 2"/>
          <p:cNvSpPr>
            <a:spLocks noGrp="1"/>
          </p:cNvSpPr>
          <p:nvPr>
            <p:ph idx="13"/>
          </p:nvPr>
        </p:nvSpPr>
        <p:spPr/>
        <p:txBody>
          <a:bodyPr/>
          <a:lstStyle/>
          <a:p>
            <a:r>
              <a:rPr lang="nl-NL" dirty="0"/>
              <a:t>Vaststellen van de prioriteit voor het inplannen van </a:t>
            </a:r>
            <a:r>
              <a:rPr lang="nl-NL" dirty="0" err="1"/>
              <a:t>requirements</a:t>
            </a:r>
            <a:endParaRPr lang="nl-NL" dirty="0"/>
          </a:p>
          <a:p>
            <a:r>
              <a:rPr lang="nl-NL" dirty="0"/>
              <a:t>Voorbeeld;</a:t>
            </a:r>
          </a:p>
          <a:p>
            <a:pPr marL="342900" indent="-342900">
              <a:buFontTx/>
              <a:buChar char="-"/>
            </a:pPr>
            <a:r>
              <a:rPr lang="nl-NL" dirty="0"/>
              <a:t>We willen mooi voetbal spelen</a:t>
            </a:r>
          </a:p>
          <a:p>
            <a:pPr marL="342900" indent="-342900">
              <a:buFontTx/>
              <a:buChar char="-"/>
            </a:pPr>
            <a:r>
              <a:rPr lang="nl-NL" dirty="0"/>
              <a:t>We willen voetballen om te winnen</a:t>
            </a:r>
          </a:p>
          <a:p>
            <a:r>
              <a:rPr lang="nl-NL" dirty="0"/>
              <a:t>M = Must</a:t>
            </a:r>
          </a:p>
          <a:p>
            <a:r>
              <a:rPr lang="nl-NL" dirty="0"/>
              <a:t>S = </a:t>
            </a:r>
            <a:r>
              <a:rPr lang="nl-NL" dirty="0" err="1"/>
              <a:t>Should</a:t>
            </a:r>
            <a:endParaRPr lang="nl-NL" dirty="0"/>
          </a:p>
          <a:p>
            <a:r>
              <a:rPr lang="nl-NL" dirty="0"/>
              <a:t>C = </a:t>
            </a:r>
            <a:r>
              <a:rPr lang="nl-NL" dirty="0" err="1"/>
              <a:t>Could</a:t>
            </a:r>
            <a:endParaRPr lang="nl-NL" dirty="0"/>
          </a:p>
          <a:p>
            <a:r>
              <a:rPr lang="nl-NL" dirty="0"/>
              <a:t>W = </a:t>
            </a:r>
            <a:r>
              <a:rPr lang="nl-NL" dirty="0" err="1"/>
              <a:t>Won’t</a:t>
            </a:r>
            <a:r>
              <a:rPr lang="nl-NL" dirty="0"/>
              <a:t> (have </a:t>
            </a:r>
            <a:r>
              <a:rPr lang="nl-NL" dirty="0" err="1"/>
              <a:t>this</a:t>
            </a:r>
            <a:r>
              <a:rPr lang="nl-NL" dirty="0"/>
              <a:t> time, </a:t>
            </a:r>
            <a:r>
              <a:rPr lang="nl-NL" i="1" dirty="0"/>
              <a:t>soms</a:t>
            </a:r>
            <a:r>
              <a:rPr lang="nl-NL" dirty="0"/>
              <a:t> </a:t>
            </a:r>
            <a:r>
              <a:rPr lang="nl-NL" dirty="0" err="1"/>
              <a:t>Would</a:t>
            </a:r>
            <a:r>
              <a:rPr lang="nl-NL" dirty="0"/>
              <a:t>)</a:t>
            </a:r>
          </a:p>
        </p:txBody>
      </p:sp>
      <p:sp>
        <p:nvSpPr>
          <p:cNvPr id="5" name="Tijdelijke aanduiding voor inhoud 4"/>
          <p:cNvSpPr>
            <a:spLocks noGrp="1"/>
          </p:cNvSpPr>
          <p:nvPr>
            <p:ph idx="16"/>
          </p:nvPr>
        </p:nvSpPr>
        <p:spPr/>
        <p:txBody>
          <a:bodyPr>
            <a:normAutofit lnSpcReduction="10000"/>
          </a:bodyPr>
          <a:lstStyle/>
          <a:p>
            <a:r>
              <a:rPr lang="nl-NL" dirty="0"/>
              <a:t>Prioritering van </a:t>
            </a:r>
            <a:r>
              <a:rPr lang="nl-NL" dirty="0" err="1"/>
              <a:t>requirements</a:t>
            </a:r>
            <a:endParaRPr lang="en-GB" dirty="0"/>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ekstvak 3"/>
          <p:cNvSpPr txBox="1"/>
          <p:nvPr/>
        </p:nvSpPr>
        <p:spPr>
          <a:xfrm>
            <a:off x="1765137" y="5803210"/>
            <a:ext cx="6417141" cy="646331"/>
          </a:xfrm>
          <a:prstGeom prst="rect">
            <a:avLst/>
          </a:prstGeom>
          <a:noFill/>
        </p:spPr>
        <p:txBody>
          <a:bodyPr wrap="none" rtlCol="0">
            <a:spAutoFit/>
          </a:bodyPr>
          <a:lstStyle/>
          <a:p>
            <a:pPr defTabSz="914400"/>
            <a:r>
              <a:rPr lang="nl-NL" sz="3600" dirty="0">
                <a:solidFill>
                  <a:srgbClr val="FF0000"/>
                </a:solidFill>
                <a:latin typeface="Arial"/>
              </a:rPr>
              <a:t>Dit doe je samen met de klant!</a:t>
            </a:r>
          </a:p>
        </p:txBody>
      </p:sp>
    </p:spTree>
    <p:extLst>
      <p:ext uri="{BB962C8B-B14F-4D97-AF65-F5344CB8AC3E}">
        <p14:creationId xmlns:p14="http://schemas.microsoft.com/office/powerpoint/2010/main" val="4144395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Oefening met prioriteiten</a:t>
            </a:r>
            <a:endParaRPr lang="en-GB" dirty="0"/>
          </a:p>
        </p:txBody>
      </p:sp>
      <p:sp>
        <p:nvSpPr>
          <p:cNvPr id="3" name="Tijdelijke aanduiding voor inhoud 2"/>
          <p:cNvSpPr>
            <a:spLocks noGrp="1"/>
          </p:cNvSpPr>
          <p:nvPr>
            <p:ph idx="13"/>
          </p:nvPr>
        </p:nvSpPr>
        <p:spPr/>
        <p:txBody>
          <a:bodyPr>
            <a:normAutofit fontScale="92500" lnSpcReduction="20000"/>
          </a:bodyPr>
          <a:lstStyle/>
          <a:p>
            <a:r>
              <a:rPr lang="nl-NL" dirty="0"/>
              <a:t>Budget: 				15 Euro</a:t>
            </a:r>
          </a:p>
          <a:p>
            <a:r>
              <a:rPr lang="nl-NL" dirty="0"/>
              <a:t>Mogelijkheden:	</a:t>
            </a:r>
          </a:p>
          <a:p>
            <a:pPr marL="342900" indent="-342900">
              <a:buFontTx/>
              <a:buChar char="-"/>
            </a:pPr>
            <a:r>
              <a:rPr lang="nl-NL" dirty="0"/>
              <a:t>Big Mac				5 Euro</a:t>
            </a:r>
          </a:p>
          <a:p>
            <a:pPr marL="342900" indent="-342900">
              <a:buFontTx/>
              <a:buChar char="-"/>
            </a:pPr>
            <a:r>
              <a:rPr lang="nl-NL" dirty="0"/>
              <a:t>Fles water			2 Euro</a:t>
            </a:r>
          </a:p>
          <a:p>
            <a:pPr marL="342900" indent="-342900">
              <a:buFontTx/>
              <a:buChar char="-"/>
            </a:pPr>
            <a:r>
              <a:rPr lang="nl-NL" dirty="0"/>
              <a:t>Kaartje bioscoop:	6,25 Euro</a:t>
            </a:r>
          </a:p>
          <a:p>
            <a:pPr marL="342900" indent="-342900">
              <a:buFontTx/>
              <a:buChar char="-"/>
            </a:pPr>
            <a:r>
              <a:rPr lang="nl-NL" dirty="0"/>
              <a:t>Biertje na afloop:	3,50 Euro</a:t>
            </a:r>
          </a:p>
          <a:p>
            <a:pPr marL="342900" indent="-342900">
              <a:buFontTx/>
              <a:buChar char="-"/>
            </a:pPr>
            <a:endParaRPr lang="nl-NL" dirty="0"/>
          </a:p>
          <a:p>
            <a:pPr marL="342900" indent="-342900">
              <a:buFontTx/>
              <a:buChar char="-"/>
            </a:pPr>
            <a:endParaRPr lang="nl-NL" dirty="0"/>
          </a:p>
          <a:p>
            <a:r>
              <a:rPr lang="nl-NL" dirty="0"/>
              <a:t>Wanneer jij de keuzes mag maken is het wel te doen.</a:t>
            </a:r>
          </a:p>
          <a:p>
            <a:r>
              <a:rPr lang="nl-NL" dirty="0"/>
              <a:t>Wanneer de opdrachtgever (je vriend(in)) rekent op een bioscoop avondje moet je ook die prioriteiten meewegen</a:t>
            </a:r>
            <a:endParaRPr lang="en-GB"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93466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tack.nl/~galactus/schomm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909" y="857955"/>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p:cNvSpPr txBox="1"/>
          <p:nvPr/>
        </p:nvSpPr>
        <p:spPr>
          <a:xfrm>
            <a:off x="1340909" y="6522535"/>
            <a:ext cx="6667210" cy="261610"/>
          </a:xfrm>
          <a:prstGeom prst="rect">
            <a:avLst/>
          </a:prstGeom>
          <a:noFill/>
        </p:spPr>
        <p:txBody>
          <a:bodyPr wrap="none" rtlCol="0">
            <a:spAutoFit/>
          </a:bodyPr>
          <a:lstStyle/>
          <a:p>
            <a:r>
              <a:rPr lang="en-US" sz="1100" dirty="0">
                <a:hlinkClick r:id="rId4"/>
              </a:rPr>
              <a:t>http://blog.iusmentis.com/2011/01/10/hoe-kom-je-van-een-falend-it-project-af/</a:t>
            </a:r>
            <a:r>
              <a:rPr lang="en-US" sz="1100" dirty="0"/>
              <a:t> </a:t>
            </a:r>
            <a:r>
              <a:rPr lang="en-US" sz="1100" dirty="0" err="1"/>
              <a:t>geraadpleegd</a:t>
            </a:r>
            <a:r>
              <a:rPr lang="en-US" sz="1100" dirty="0"/>
              <a:t> 28-01-2015</a:t>
            </a:r>
          </a:p>
        </p:txBody>
      </p:sp>
      <p:sp>
        <p:nvSpPr>
          <p:cNvPr id="3" name="Afgeronde rechthoek 2"/>
          <p:cNvSpPr/>
          <p:nvPr/>
        </p:nvSpPr>
        <p:spPr>
          <a:xfrm>
            <a:off x="2923822" y="959556"/>
            <a:ext cx="1422400" cy="2675466"/>
          </a:xfrm>
          <a:prstGeom prst="roundRect">
            <a:avLst/>
          </a:prstGeom>
          <a:solidFill>
            <a:schemeClr val="bg2">
              <a:lumMod val="50000"/>
              <a:alpha val="9607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Afgeronde rechthoek 9"/>
          <p:cNvSpPr/>
          <p:nvPr/>
        </p:nvSpPr>
        <p:spPr>
          <a:xfrm>
            <a:off x="4475780" y="959556"/>
            <a:ext cx="1422400" cy="2675466"/>
          </a:xfrm>
          <a:prstGeom prst="roundRect">
            <a:avLst/>
          </a:prstGeom>
          <a:solidFill>
            <a:schemeClr val="bg2">
              <a:lumMod val="50000"/>
              <a:alpha val="9607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Afgeronde rechthoek 10"/>
          <p:cNvSpPr/>
          <p:nvPr/>
        </p:nvSpPr>
        <p:spPr>
          <a:xfrm>
            <a:off x="1400745" y="3787422"/>
            <a:ext cx="1422400" cy="2675466"/>
          </a:xfrm>
          <a:prstGeom prst="roundRect">
            <a:avLst/>
          </a:prstGeom>
          <a:solidFill>
            <a:schemeClr val="bg2">
              <a:lumMod val="50000"/>
              <a:alpha val="9607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Afgeronde rechthoek 11"/>
          <p:cNvSpPr/>
          <p:nvPr/>
        </p:nvSpPr>
        <p:spPr>
          <a:xfrm>
            <a:off x="2923954" y="3796269"/>
            <a:ext cx="1422400" cy="2675466"/>
          </a:xfrm>
          <a:prstGeom prst="roundRect">
            <a:avLst/>
          </a:prstGeom>
          <a:solidFill>
            <a:schemeClr val="bg2">
              <a:lumMod val="50000"/>
              <a:alpha val="9607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Afgeronde rechthoek 12"/>
          <p:cNvSpPr/>
          <p:nvPr/>
        </p:nvSpPr>
        <p:spPr>
          <a:xfrm>
            <a:off x="4455851" y="3793843"/>
            <a:ext cx="1422400" cy="2675466"/>
          </a:xfrm>
          <a:prstGeom prst="roundRect">
            <a:avLst/>
          </a:prstGeom>
          <a:solidFill>
            <a:schemeClr val="bg2">
              <a:lumMod val="50000"/>
              <a:alpha val="9607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Afgeronde rechthoek 13"/>
          <p:cNvSpPr/>
          <p:nvPr/>
        </p:nvSpPr>
        <p:spPr>
          <a:xfrm>
            <a:off x="5957537" y="3787422"/>
            <a:ext cx="1422400" cy="2675466"/>
          </a:xfrm>
          <a:prstGeom prst="roundRect">
            <a:avLst/>
          </a:prstGeom>
          <a:solidFill>
            <a:schemeClr val="bg2">
              <a:lumMod val="50000"/>
              <a:alpha val="9607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Afgeronde rechthoek 14"/>
          <p:cNvSpPr/>
          <p:nvPr/>
        </p:nvSpPr>
        <p:spPr>
          <a:xfrm>
            <a:off x="7459223" y="3796269"/>
            <a:ext cx="1422400" cy="2675466"/>
          </a:xfrm>
          <a:prstGeom prst="roundRect">
            <a:avLst/>
          </a:prstGeom>
          <a:solidFill>
            <a:schemeClr val="bg2">
              <a:lumMod val="50000"/>
              <a:alpha val="9607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Afgeronde rechthoek 15"/>
          <p:cNvSpPr/>
          <p:nvPr/>
        </p:nvSpPr>
        <p:spPr>
          <a:xfrm>
            <a:off x="5942365" y="959556"/>
            <a:ext cx="1422400" cy="2675466"/>
          </a:xfrm>
          <a:prstGeom prst="roundRect">
            <a:avLst/>
          </a:prstGeom>
          <a:solidFill>
            <a:schemeClr val="bg2">
              <a:lumMod val="50000"/>
              <a:alpha val="9607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Afgeronde rechthoek 16"/>
          <p:cNvSpPr/>
          <p:nvPr/>
        </p:nvSpPr>
        <p:spPr>
          <a:xfrm>
            <a:off x="7453135" y="974840"/>
            <a:ext cx="1422400" cy="2675466"/>
          </a:xfrm>
          <a:prstGeom prst="roundRect">
            <a:avLst/>
          </a:prstGeom>
          <a:solidFill>
            <a:schemeClr val="bg2">
              <a:lumMod val="50000"/>
              <a:alpha val="9607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tel 3"/>
          <p:cNvSpPr>
            <a:spLocks noGrp="1"/>
          </p:cNvSpPr>
          <p:nvPr>
            <p:ph type="title"/>
          </p:nvPr>
        </p:nvSpPr>
        <p:spPr/>
        <p:txBody>
          <a:bodyPr/>
          <a:lstStyle/>
          <a:p>
            <a:endParaRPr lang="en-GB"/>
          </a:p>
        </p:txBody>
      </p:sp>
      <p:sp>
        <p:nvSpPr>
          <p:cNvPr id="6" name="Tijdelijke aanduiding voor inhoud 5"/>
          <p:cNvSpPr>
            <a:spLocks noGrp="1"/>
          </p:cNvSpPr>
          <p:nvPr>
            <p:ph idx="16"/>
          </p:nvPr>
        </p:nvSpPr>
        <p:spPr/>
        <p:txBody>
          <a:bodyPr>
            <a:normAutofit lnSpcReduction="10000"/>
          </a:bodyPr>
          <a:lstStyle/>
          <a:p>
            <a:endParaRPr lang="en-GB"/>
          </a:p>
        </p:txBody>
      </p:sp>
      <p:sp>
        <p:nvSpPr>
          <p:cNvPr id="7" name="Tijdelijke aanduiding voor inhoud 6"/>
          <p:cNvSpPr>
            <a:spLocks noGrp="1"/>
          </p:cNvSpPr>
          <p:nvPr>
            <p:ph idx="17"/>
          </p:nvPr>
        </p:nvSpPr>
        <p:spPr/>
        <p:txBody>
          <a:bodyPr/>
          <a:lstStyle/>
          <a:p>
            <a:endParaRPr lang="en-GB"/>
          </a:p>
        </p:txBody>
      </p:sp>
      <p:sp>
        <p:nvSpPr>
          <p:cNvPr id="8" name="Tijdelijke aanduiding voor inhoud 7"/>
          <p:cNvSpPr>
            <a:spLocks noGrp="1"/>
          </p:cNvSpPr>
          <p:nvPr>
            <p:ph idx="19"/>
          </p:nvPr>
        </p:nvSpPr>
        <p:spPr/>
        <p:txBody>
          <a:bodyPr/>
          <a:lstStyle/>
          <a:p>
            <a:endParaRPr lang="en-GB"/>
          </a:p>
        </p:txBody>
      </p:sp>
    </p:spTree>
    <p:extLst>
      <p:ext uri="{BB962C8B-B14F-4D97-AF65-F5344CB8AC3E}">
        <p14:creationId xmlns:p14="http://schemas.microsoft.com/office/powerpoint/2010/main" val="27097304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denken jullie van onderstaande?</a:t>
            </a:r>
          </a:p>
        </p:txBody>
      </p:sp>
      <p:sp>
        <p:nvSpPr>
          <p:cNvPr id="3" name="Tijdelijke aanduiding voor inhoud 2"/>
          <p:cNvSpPr>
            <a:spLocks noGrp="1"/>
          </p:cNvSpPr>
          <p:nvPr>
            <p:ph idx="13"/>
          </p:nvPr>
        </p:nvSpPr>
        <p:spPr/>
        <p:txBody>
          <a:bodyPr/>
          <a:lstStyle/>
          <a:p>
            <a:pPr marL="514350" indent="-514350">
              <a:buSzPct val="100000"/>
              <a:buFont typeface="+mj-lt"/>
              <a:buAutoNum type="arabicPeriod"/>
            </a:pPr>
            <a:r>
              <a:rPr lang="nl-NL" sz="1000" dirty="0"/>
              <a:t>Requirement a	M</a:t>
            </a:r>
          </a:p>
          <a:p>
            <a:pPr marL="514350" indent="-514350">
              <a:buSzPct val="100000"/>
              <a:buFont typeface="+mj-lt"/>
              <a:buAutoNum type="arabicPeriod"/>
            </a:pPr>
            <a:r>
              <a:rPr lang="nl-NL" sz="1000" dirty="0"/>
              <a:t>Requirement </a:t>
            </a:r>
            <a:r>
              <a:rPr lang="nl-NL" sz="1000" dirty="0" err="1"/>
              <a:t>z</a:t>
            </a:r>
            <a:r>
              <a:rPr lang="nl-NL" sz="1000" dirty="0"/>
              <a:t>	M</a:t>
            </a:r>
          </a:p>
          <a:p>
            <a:pPr marL="514350" indent="-514350">
              <a:buSzPct val="100000"/>
              <a:buFont typeface="+mj-lt"/>
              <a:buAutoNum type="arabicPeriod"/>
            </a:pPr>
            <a:r>
              <a:rPr lang="nl-NL" sz="1000" dirty="0"/>
              <a:t>Requirement c	M</a:t>
            </a:r>
          </a:p>
          <a:p>
            <a:pPr marL="514350" indent="-514350">
              <a:buSzPct val="100000"/>
              <a:buFont typeface="+mj-lt"/>
              <a:buAutoNum type="arabicPeriod"/>
            </a:pPr>
            <a:r>
              <a:rPr lang="nl-NL" sz="1000" dirty="0"/>
              <a:t>Requirement p	S</a:t>
            </a:r>
          </a:p>
          <a:p>
            <a:pPr marL="514350" indent="-514350">
              <a:buSzPct val="100000"/>
              <a:buFont typeface="+mj-lt"/>
              <a:buAutoNum type="arabicPeriod"/>
            </a:pPr>
            <a:r>
              <a:rPr lang="nl-NL" sz="1000" dirty="0"/>
              <a:t>Requirement t		M	</a:t>
            </a:r>
          </a:p>
          <a:p>
            <a:pPr marL="514350" indent="-514350">
              <a:buSzPct val="100000"/>
              <a:buFont typeface="+mj-lt"/>
              <a:buAutoNum type="arabicPeriod"/>
            </a:pPr>
            <a:r>
              <a:rPr lang="nl-NL" sz="1000" dirty="0"/>
              <a:t>Requirement j		M</a:t>
            </a:r>
          </a:p>
          <a:p>
            <a:pPr marL="514350" indent="-514350">
              <a:buSzPct val="100000"/>
              <a:buFont typeface="+mj-lt"/>
              <a:buAutoNum type="arabicPeriod"/>
            </a:pPr>
            <a:r>
              <a:rPr lang="nl-NL" sz="1000" dirty="0"/>
              <a:t>Requirement q	M</a:t>
            </a:r>
          </a:p>
          <a:p>
            <a:pPr marL="514350" indent="-514350">
              <a:buSzPct val="100000"/>
              <a:buFont typeface="+mj-lt"/>
              <a:buAutoNum type="arabicPeriod"/>
            </a:pPr>
            <a:r>
              <a:rPr lang="nl-NL" sz="1000" dirty="0"/>
              <a:t>Requirement r	M</a:t>
            </a:r>
          </a:p>
          <a:p>
            <a:pPr marL="514350" indent="-514350">
              <a:buSzPct val="100000"/>
              <a:buFont typeface="+mj-lt"/>
              <a:buAutoNum type="arabicPeriod"/>
            </a:pPr>
            <a:r>
              <a:rPr lang="nl-NL" sz="1000" dirty="0"/>
              <a:t>Requirement s	M</a:t>
            </a:r>
          </a:p>
          <a:p>
            <a:pPr marL="514350" indent="-514350">
              <a:buSzPct val="100000"/>
              <a:buFont typeface="+mj-lt"/>
              <a:buAutoNum type="arabicPeriod"/>
            </a:pPr>
            <a:r>
              <a:rPr lang="nl-NL" sz="1000" dirty="0"/>
              <a:t>Requirement t		M</a:t>
            </a:r>
          </a:p>
          <a:p>
            <a:pPr marL="514350" indent="-514350">
              <a:buSzPct val="100000"/>
              <a:buFont typeface="+mj-lt"/>
              <a:buAutoNum type="arabicPeriod"/>
            </a:pPr>
            <a:r>
              <a:rPr lang="nl-NL" sz="1000" dirty="0"/>
              <a:t>Requirement u	M</a:t>
            </a:r>
          </a:p>
          <a:p>
            <a:pPr marL="514350" indent="-514350">
              <a:buSzPct val="100000"/>
              <a:buFont typeface="+mj-lt"/>
              <a:buAutoNum type="arabicPeriod"/>
            </a:pPr>
            <a:r>
              <a:rPr lang="nl-NL" sz="1000" dirty="0"/>
              <a:t>Requirement v	M</a:t>
            </a:r>
          </a:p>
          <a:p>
            <a:pPr marL="514350" indent="-514350">
              <a:buSzPct val="100000"/>
              <a:buFont typeface="+mj-lt"/>
              <a:buAutoNum type="arabicPeriod"/>
            </a:pPr>
            <a:r>
              <a:rPr lang="nl-NL" sz="1000" dirty="0"/>
              <a:t>Requirement w	S</a:t>
            </a:r>
          </a:p>
          <a:p>
            <a:pPr marL="514350" indent="-514350">
              <a:buSzPct val="100000"/>
              <a:buFont typeface="+mj-lt"/>
              <a:buAutoNum type="arabicPeriod"/>
            </a:pPr>
            <a:r>
              <a:rPr lang="nl-NL" sz="1000" dirty="0"/>
              <a:t>Requirement x	M</a:t>
            </a:r>
          </a:p>
          <a:p>
            <a:pPr marL="514350" indent="-514350">
              <a:buSzPct val="100000"/>
              <a:buFont typeface="+mj-lt"/>
              <a:buAutoNum type="arabicPeriod"/>
            </a:pPr>
            <a:r>
              <a:rPr lang="nl-NL" sz="1000" dirty="0"/>
              <a:t>Requirement y	M</a:t>
            </a:r>
          </a:p>
          <a:p>
            <a:pPr marL="514350" indent="-514350">
              <a:buSzPct val="100000"/>
              <a:buFont typeface="+mj-lt"/>
              <a:buAutoNum type="arabicPeriod"/>
            </a:pPr>
            <a:r>
              <a:rPr lang="nl-NL" sz="1000" dirty="0"/>
              <a:t>Requirement </a:t>
            </a:r>
            <a:r>
              <a:rPr lang="nl-NL" sz="1000" dirty="0" err="1"/>
              <a:t>z</a:t>
            </a:r>
            <a:r>
              <a:rPr lang="nl-NL" sz="1000" dirty="0"/>
              <a:t>	M</a:t>
            </a:r>
          </a:p>
          <a:p>
            <a:pPr marL="514350" indent="-514350">
              <a:buSzPct val="100000"/>
              <a:buFont typeface="+mj-lt"/>
              <a:buAutoNum type="arabicPeriod"/>
            </a:pPr>
            <a:r>
              <a:rPr lang="nl-NL" sz="1000" dirty="0"/>
              <a:t>Requirement </a:t>
            </a:r>
            <a:r>
              <a:rPr lang="nl-NL" sz="1000" dirty="0" err="1"/>
              <a:t>aa</a:t>
            </a:r>
            <a:r>
              <a:rPr lang="nl-NL" sz="1000" dirty="0"/>
              <a:t>	S</a:t>
            </a:r>
          </a:p>
          <a:p>
            <a:pPr marL="514350" indent="-514350">
              <a:buSzPct val="100000"/>
              <a:buFont typeface="+mj-lt"/>
              <a:buAutoNum type="arabicPeriod"/>
            </a:pPr>
            <a:endParaRPr lang="nl-NL"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ekstvak 3"/>
          <p:cNvSpPr txBox="1"/>
          <p:nvPr/>
        </p:nvSpPr>
        <p:spPr>
          <a:xfrm>
            <a:off x="1582077" y="5845208"/>
            <a:ext cx="3839513" cy="492443"/>
          </a:xfrm>
          <a:prstGeom prst="rect">
            <a:avLst/>
          </a:prstGeom>
          <a:noFill/>
        </p:spPr>
        <p:txBody>
          <a:bodyPr wrap="none" rtlCol="0">
            <a:spAutoFit/>
          </a:bodyPr>
          <a:lstStyle/>
          <a:p>
            <a:pPr defTabSz="914400"/>
            <a:r>
              <a:rPr lang="nl-NL" sz="2600" b="1" dirty="0">
                <a:solidFill>
                  <a:srgbClr val="E11837"/>
                </a:solidFill>
                <a:latin typeface="Arial"/>
                <a:cs typeface="Arial" pitchFamily="34" charset="0"/>
              </a:rPr>
              <a:t>Hoe ga je hiermee om?</a:t>
            </a:r>
          </a:p>
        </p:txBody>
      </p:sp>
    </p:spTree>
    <p:extLst>
      <p:ext uri="{BB962C8B-B14F-4D97-AF65-F5344CB8AC3E}">
        <p14:creationId xmlns:p14="http://schemas.microsoft.com/office/powerpoint/2010/main" val="244537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wil de klant nu eigenlijk?</a:t>
            </a:r>
          </a:p>
        </p:txBody>
      </p:sp>
      <p:sp>
        <p:nvSpPr>
          <p:cNvPr id="3" name="Tijdelijke aanduiding voor inhoud 2"/>
          <p:cNvSpPr>
            <a:spLocks noGrp="1"/>
          </p:cNvSpPr>
          <p:nvPr>
            <p:ph idx="13"/>
          </p:nvPr>
        </p:nvSpPr>
        <p:spPr/>
        <p:txBody>
          <a:bodyPr>
            <a:normAutofit/>
          </a:bodyPr>
          <a:lstStyle/>
          <a:p>
            <a:r>
              <a:rPr lang="nl-NL" dirty="0"/>
              <a:t>Alles begint met de “</a:t>
            </a:r>
            <a:r>
              <a:rPr lang="nl-NL" dirty="0" err="1"/>
              <a:t>elicitatie</a:t>
            </a:r>
            <a:r>
              <a:rPr lang="nl-NL" dirty="0"/>
              <a:t>”:</a:t>
            </a:r>
            <a:br>
              <a:rPr lang="nl-NL" dirty="0"/>
            </a:br>
            <a:endParaRPr lang="nl-NL" dirty="0"/>
          </a:p>
          <a:p>
            <a:r>
              <a:rPr lang="nl-NL" dirty="0"/>
              <a:t>	het boven water krijgen van de behoeften</a:t>
            </a:r>
          </a:p>
          <a:p>
            <a:endParaRPr lang="nl-NL" dirty="0"/>
          </a:p>
          <a:p>
            <a:r>
              <a:rPr lang="nl-NL" dirty="0"/>
              <a:t>Dit is een lastig proces? Waarom?</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850031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1" name="Group 212" descr="An illustration of a person who has built a simple house but who imagined a large house."/>
          <p:cNvGrpSpPr>
            <a:grpSpLocks/>
          </p:cNvGrpSpPr>
          <p:nvPr/>
        </p:nvGrpSpPr>
        <p:grpSpPr bwMode="auto">
          <a:xfrm>
            <a:off x="245448" y="2438400"/>
            <a:ext cx="7826835" cy="4569619"/>
            <a:chOff x="71" y="715"/>
            <a:chExt cx="5368" cy="3387"/>
          </a:xfrm>
        </p:grpSpPr>
        <p:sp>
          <p:nvSpPr>
            <p:cNvPr id="68612" name="Freeform 2"/>
            <p:cNvSpPr>
              <a:spLocks/>
            </p:cNvSpPr>
            <p:nvPr/>
          </p:nvSpPr>
          <p:spPr bwMode="auto">
            <a:xfrm>
              <a:off x="71" y="3369"/>
              <a:ext cx="5368" cy="733"/>
            </a:xfrm>
            <a:custGeom>
              <a:avLst/>
              <a:gdLst>
                <a:gd name="T0" fmla="*/ 123 w 5368"/>
                <a:gd name="T1" fmla="*/ 166 h 733"/>
                <a:gd name="T2" fmla="*/ 1763 w 5368"/>
                <a:gd name="T3" fmla="*/ 78 h 733"/>
                <a:gd name="T4" fmla="*/ 2837 w 5368"/>
                <a:gd name="T5" fmla="*/ 131 h 733"/>
                <a:gd name="T6" fmla="*/ 2854 w 5368"/>
                <a:gd name="T7" fmla="*/ 209 h 733"/>
                <a:gd name="T8" fmla="*/ 2942 w 5368"/>
                <a:gd name="T9" fmla="*/ 288 h 733"/>
                <a:gd name="T10" fmla="*/ 3771 w 5368"/>
                <a:gd name="T11" fmla="*/ 279 h 733"/>
                <a:gd name="T12" fmla="*/ 4024 w 5368"/>
                <a:gd name="T13" fmla="*/ 227 h 733"/>
                <a:gd name="T14" fmla="*/ 4425 w 5368"/>
                <a:gd name="T15" fmla="*/ 209 h 733"/>
                <a:gd name="T16" fmla="*/ 4783 w 5368"/>
                <a:gd name="T17" fmla="*/ 253 h 733"/>
                <a:gd name="T18" fmla="*/ 5368 w 5368"/>
                <a:gd name="T19" fmla="*/ 471 h 733"/>
                <a:gd name="T20" fmla="*/ 5359 w 5368"/>
                <a:gd name="T21" fmla="*/ 523 h 733"/>
                <a:gd name="T22" fmla="*/ 5167 w 5368"/>
                <a:gd name="T23" fmla="*/ 646 h 733"/>
                <a:gd name="T24" fmla="*/ 5054 w 5368"/>
                <a:gd name="T25" fmla="*/ 663 h 733"/>
                <a:gd name="T26" fmla="*/ 4024 w 5368"/>
                <a:gd name="T27" fmla="*/ 628 h 733"/>
                <a:gd name="T28" fmla="*/ 3823 w 5368"/>
                <a:gd name="T29" fmla="*/ 637 h 733"/>
                <a:gd name="T30" fmla="*/ 3727 w 5368"/>
                <a:gd name="T31" fmla="*/ 672 h 733"/>
                <a:gd name="T32" fmla="*/ 3491 w 5368"/>
                <a:gd name="T33" fmla="*/ 715 h 733"/>
                <a:gd name="T34" fmla="*/ 2907 w 5368"/>
                <a:gd name="T35" fmla="*/ 680 h 733"/>
                <a:gd name="T36" fmla="*/ 2636 w 5368"/>
                <a:gd name="T37" fmla="*/ 611 h 733"/>
                <a:gd name="T38" fmla="*/ 2374 w 5368"/>
                <a:gd name="T39" fmla="*/ 628 h 733"/>
                <a:gd name="T40" fmla="*/ 2008 w 5368"/>
                <a:gd name="T41" fmla="*/ 733 h 733"/>
                <a:gd name="T42" fmla="*/ 1833 w 5368"/>
                <a:gd name="T43" fmla="*/ 724 h 733"/>
                <a:gd name="T44" fmla="*/ 1702 w 5368"/>
                <a:gd name="T45" fmla="*/ 646 h 733"/>
                <a:gd name="T46" fmla="*/ 1589 w 5368"/>
                <a:gd name="T47" fmla="*/ 611 h 733"/>
                <a:gd name="T48" fmla="*/ 1519 w 5368"/>
                <a:gd name="T49" fmla="*/ 593 h 733"/>
                <a:gd name="T50" fmla="*/ 873 w 5368"/>
                <a:gd name="T51" fmla="*/ 619 h 733"/>
                <a:gd name="T52" fmla="*/ 559 w 5368"/>
                <a:gd name="T53" fmla="*/ 689 h 733"/>
                <a:gd name="T54" fmla="*/ 489 w 5368"/>
                <a:gd name="T55" fmla="*/ 680 h 733"/>
                <a:gd name="T56" fmla="*/ 332 w 5368"/>
                <a:gd name="T57" fmla="*/ 611 h 733"/>
                <a:gd name="T58" fmla="*/ 123 w 5368"/>
                <a:gd name="T59" fmla="*/ 602 h 733"/>
                <a:gd name="T60" fmla="*/ 35 w 5368"/>
                <a:gd name="T61" fmla="*/ 488 h 733"/>
                <a:gd name="T62" fmla="*/ 0 w 5368"/>
                <a:gd name="T63" fmla="*/ 436 h 733"/>
                <a:gd name="T64" fmla="*/ 70 w 5368"/>
                <a:gd name="T65" fmla="*/ 96 h 733"/>
                <a:gd name="T66" fmla="*/ 114 w 5368"/>
                <a:gd name="T67" fmla="*/ 17 h 733"/>
                <a:gd name="T68" fmla="*/ 271 w 5368"/>
                <a:gd name="T69" fmla="*/ 0 h 733"/>
                <a:gd name="T70" fmla="*/ 812 w 5368"/>
                <a:gd name="T71" fmla="*/ 35 h 733"/>
                <a:gd name="T72" fmla="*/ 891 w 5368"/>
                <a:gd name="T73" fmla="*/ 78 h 733"/>
                <a:gd name="T74" fmla="*/ 960 w 5368"/>
                <a:gd name="T75" fmla="*/ 96 h 733"/>
                <a:gd name="T76" fmla="*/ 1048 w 5368"/>
                <a:gd name="T77" fmla="*/ 139 h 733"/>
                <a:gd name="T78" fmla="*/ 1074 w 5368"/>
                <a:gd name="T79" fmla="*/ 148 h 733"/>
                <a:gd name="T80" fmla="*/ 1955 w 5368"/>
                <a:gd name="T81" fmla="*/ 43 h 73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368"/>
                <a:gd name="T124" fmla="*/ 0 h 733"/>
                <a:gd name="T125" fmla="*/ 5368 w 5368"/>
                <a:gd name="T126" fmla="*/ 733 h 73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368" h="733">
                  <a:moveTo>
                    <a:pt x="123" y="166"/>
                  </a:moveTo>
                  <a:lnTo>
                    <a:pt x="1763" y="78"/>
                  </a:lnTo>
                  <a:cubicBezTo>
                    <a:pt x="2121" y="96"/>
                    <a:pt x="2480" y="96"/>
                    <a:pt x="2837" y="131"/>
                  </a:cubicBezTo>
                  <a:cubicBezTo>
                    <a:pt x="2863" y="134"/>
                    <a:pt x="2846" y="184"/>
                    <a:pt x="2854" y="209"/>
                  </a:cubicBezTo>
                  <a:cubicBezTo>
                    <a:pt x="2870" y="259"/>
                    <a:pt x="2891" y="275"/>
                    <a:pt x="2942" y="288"/>
                  </a:cubicBezTo>
                  <a:cubicBezTo>
                    <a:pt x="3218" y="285"/>
                    <a:pt x="3495" y="285"/>
                    <a:pt x="3771" y="279"/>
                  </a:cubicBezTo>
                  <a:cubicBezTo>
                    <a:pt x="3854" y="277"/>
                    <a:pt x="3940" y="233"/>
                    <a:pt x="4024" y="227"/>
                  </a:cubicBezTo>
                  <a:cubicBezTo>
                    <a:pt x="4095" y="222"/>
                    <a:pt x="4366" y="211"/>
                    <a:pt x="4425" y="209"/>
                  </a:cubicBezTo>
                  <a:cubicBezTo>
                    <a:pt x="4581" y="213"/>
                    <a:pt x="4691" y="155"/>
                    <a:pt x="4783" y="253"/>
                  </a:cubicBezTo>
                  <a:cubicBezTo>
                    <a:pt x="4875" y="468"/>
                    <a:pt x="5168" y="459"/>
                    <a:pt x="5368" y="471"/>
                  </a:cubicBezTo>
                  <a:cubicBezTo>
                    <a:pt x="5365" y="488"/>
                    <a:pt x="5368" y="508"/>
                    <a:pt x="5359" y="523"/>
                  </a:cubicBezTo>
                  <a:cubicBezTo>
                    <a:pt x="5323" y="585"/>
                    <a:pt x="5235" y="634"/>
                    <a:pt x="5167" y="646"/>
                  </a:cubicBezTo>
                  <a:cubicBezTo>
                    <a:pt x="5129" y="653"/>
                    <a:pt x="5054" y="663"/>
                    <a:pt x="5054" y="663"/>
                  </a:cubicBezTo>
                  <a:cubicBezTo>
                    <a:pt x="4589" y="658"/>
                    <a:pt x="4390" y="662"/>
                    <a:pt x="4024" y="628"/>
                  </a:cubicBezTo>
                  <a:cubicBezTo>
                    <a:pt x="3957" y="631"/>
                    <a:pt x="3890" y="632"/>
                    <a:pt x="3823" y="637"/>
                  </a:cubicBezTo>
                  <a:cubicBezTo>
                    <a:pt x="3787" y="640"/>
                    <a:pt x="3761" y="664"/>
                    <a:pt x="3727" y="672"/>
                  </a:cubicBezTo>
                  <a:cubicBezTo>
                    <a:pt x="3646" y="692"/>
                    <a:pt x="3574" y="708"/>
                    <a:pt x="3491" y="715"/>
                  </a:cubicBezTo>
                  <a:cubicBezTo>
                    <a:pt x="3290" y="710"/>
                    <a:pt x="3103" y="709"/>
                    <a:pt x="2907" y="680"/>
                  </a:cubicBezTo>
                  <a:cubicBezTo>
                    <a:pt x="2807" y="650"/>
                    <a:pt x="2740" y="621"/>
                    <a:pt x="2636" y="611"/>
                  </a:cubicBezTo>
                  <a:cubicBezTo>
                    <a:pt x="2575" y="614"/>
                    <a:pt x="2447" y="616"/>
                    <a:pt x="2374" y="628"/>
                  </a:cubicBezTo>
                  <a:cubicBezTo>
                    <a:pt x="2245" y="648"/>
                    <a:pt x="2138" y="716"/>
                    <a:pt x="2008" y="733"/>
                  </a:cubicBezTo>
                  <a:cubicBezTo>
                    <a:pt x="1950" y="730"/>
                    <a:pt x="1891" y="729"/>
                    <a:pt x="1833" y="724"/>
                  </a:cubicBezTo>
                  <a:cubicBezTo>
                    <a:pt x="1785" y="720"/>
                    <a:pt x="1744" y="665"/>
                    <a:pt x="1702" y="646"/>
                  </a:cubicBezTo>
                  <a:cubicBezTo>
                    <a:pt x="1647" y="621"/>
                    <a:pt x="1636" y="623"/>
                    <a:pt x="1589" y="611"/>
                  </a:cubicBezTo>
                  <a:cubicBezTo>
                    <a:pt x="1566" y="605"/>
                    <a:pt x="1519" y="593"/>
                    <a:pt x="1519" y="593"/>
                  </a:cubicBezTo>
                  <a:cubicBezTo>
                    <a:pt x="1277" y="597"/>
                    <a:pt x="1095" y="597"/>
                    <a:pt x="873" y="619"/>
                  </a:cubicBezTo>
                  <a:cubicBezTo>
                    <a:pt x="769" y="646"/>
                    <a:pt x="661" y="654"/>
                    <a:pt x="559" y="689"/>
                  </a:cubicBezTo>
                  <a:cubicBezTo>
                    <a:pt x="536" y="686"/>
                    <a:pt x="511" y="687"/>
                    <a:pt x="489" y="680"/>
                  </a:cubicBezTo>
                  <a:cubicBezTo>
                    <a:pt x="439" y="665"/>
                    <a:pt x="387" y="615"/>
                    <a:pt x="332" y="611"/>
                  </a:cubicBezTo>
                  <a:cubicBezTo>
                    <a:pt x="262" y="606"/>
                    <a:pt x="193" y="605"/>
                    <a:pt x="123" y="602"/>
                  </a:cubicBezTo>
                  <a:cubicBezTo>
                    <a:pt x="93" y="565"/>
                    <a:pt x="63" y="526"/>
                    <a:pt x="35" y="488"/>
                  </a:cubicBezTo>
                  <a:cubicBezTo>
                    <a:pt x="23" y="471"/>
                    <a:pt x="0" y="436"/>
                    <a:pt x="0" y="436"/>
                  </a:cubicBezTo>
                  <a:cubicBezTo>
                    <a:pt x="11" y="320"/>
                    <a:pt x="34" y="207"/>
                    <a:pt x="70" y="96"/>
                  </a:cubicBezTo>
                  <a:cubicBezTo>
                    <a:pt x="77" y="76"/>
                    <a:pt x="95" y="19"/>
                    <a:pt x="114" y="17"/>
                  </a:cubicBezTo>
                  <a:cubicBezTo>
                    <a:pt x="230" y="6"/>
                    <a:pt x="178" y="12"/>
                    <a:pt x="271" y="0"/>
                  </a:cubicBezTo>
                  <a:cubicBezTo>
                    <a:pt x="458" y="5"/>
                    <a:pt x="630" y="12"/>
                    <a:pt x="812" y="35"/>
                  </a:cubicBezTo>
                  <a:cubicBezTo>
                    <a:pt x="841" y="44"/>
                    <a:pt x="862" y="70"/>
                    <a:pt x="891" y="78"/>
                  </a:cubicBezTo>
                  <a:cubicBezTo>
                    <a:pt x="914" y="84"/>
                    <a:pt x="960" y="96"/>
                    <a:pt x="960" y="96"/>
                  </a:cubicBezTo>
                  <a:cubicBezTo>
                    <a:pt x="1010" y="133"/>
                    <a:pt x="981" y="118"/>
                    <a:pt x="1048" y="139"/>
                  </a:cubicBezTo>
                  <a:cubicBezTo>
                    <a:pt x="1057" y="142"/>
                    <a:pt x="1074" y="148"/>
                    <a:pt x="1074" y="148"/>
                  </a:cubicBezTo>
                  <a:lnTo>
                    <a:pt x="1955" y="43"/>
                  </a:lnTo>
                </a:path>
              </a:pathLst>
            </a:custGeom>
            <a:solidFill>
              <a:srgbClr val="33CC33">
                <a:alpha val="50195"/>
              </a:srgbClr>
            </a:solidFill>
            <a:ln w="9525" cap="flat" cmpd="sng">
              <a:solidFill>
                <a:srgbClr val="33CC33"/>
              </a:solidFill>
              <a:prstDash val="solid"/>
              <a:round/>
              <a:headEnd/>
              <a:tailEnd/>
            </a:ln>
          </p:spPr>
          <p:txBody>
            <a:bodyPr lIns="107950" tIns="53975" rIns="107950" bIns="53975"/>
            <a:lstStyle/>
            <a:p>
              <a:endParaRPr lang="en-US"/>
            </a:p>
          </p:txBody>
        </p:sp>
        <p:sp>
          <p:nvSpPr>
            <p:cNvPr id="68613" name="Rectangle 4"/>
            <p:cNvSpPr>
              <a:spLocks noChangeArrowheads="1"/>
            </p:cNvSpPr>
            <p:nvPr/>
          </p:nvSpPr>
          <p:spPr bwMode="auto">
            <a:xfrm>
              <a:off x="236" y="2874"/>
              <a:ext cx="1085" cy="874"/>
            </a:xfrm>
            <a:prstGeom prst="rect">
              <a:avLst/>
            </a:prstGeom>
            <a:solidFill>
              <a:srgbClr val="666633"/>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14" name="AutoShape 5"/>
            <p:cNvSpPr>
              <a:spLocks noChangeArrowheads="1"/>
            </p:cNvSpPr>
            <p:nvPr/>
          </p:nvSpPr>
          <p:spPr bwMode="auto">
            <a:xfrm rot="1545190">
              <a:off x="480" y="1715"/>
              <a:ext cx="99" cy="1231"/>
            </a:xfrm>
            <a:prstGeom prst="roundRect">
              <a:avLst>
                <a:gd name="adj" fmla="val 16667"/>
              </a:avLst>
            </a:prstGeom>
            <a:solidFill>
              <a:srgbClr val="666633"/>
            </a:solidFill>
            <a:ln w="9525">
              <a:solidFill>
                <a:schemeClr val="bg2"/>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15" name="AutoShape 6"/>
            <p:cNvSpPr>
              <a:spLocks noChangeArrowheads="1"/>
            </p:cNvSpPr>
            <p:nvPr/>
          </p:nvSpPr>
          <p:spPr bwMode="auto">
            <a:xfrm>
              <a:off x="1292" y="3592"/>
              <a:ext cx="1144" cy="167"/>
            </a:xfrm>
            <a:prstGeom prst="roundRect">
              <a:avLst>
                <a:gd name="adj" fmla="val 16667"/>
              </a:avLst>
            </a:prstGeom>
            <a:solidFill>
              <a:srgbClr val="666633"/>
            </a:solidFill>
            <a:ln w="9525">
              <a:solidFill>
                <a:schemeClr val="bg2"/>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16" name="Freeform 7"/>
            <p:cNvSpPr>
              <a:spLocks/>
            </p:cNvSpPr>
            <p:nvPr/>
          </p:nvSpPr>
          <p:spPr bwMode="auto">
            <a:xfrm>
              <a:off x="282" y="1771"/>
              <a:ext cx="1417" cy="1145"/>
            </a:xfrm>
            <a:custGeom>
              <a:avLst/>
              <a:gdLst>
                <a:gd name="T0" fmla="*/ 805 w 796"/>
                <a:gd name="T1" fmla="*/ 1139 h 565"/>
                <a:gd name="T2" fmla="*/ 776 w 796"/>
                <a:gd name="T3" fmla="*/ 1115 h 565"/>
                <a:gd name="T4" fmla="*/ 728 w 796"/>
                <a:gd name="T5" fmla="*/ 1094 h 565"/>
                <a:gd name="T6" fmla="*/ 673 w 796"/>
                <a:gd name="T7" fmla="*/ 1092 h 565"/>
                <a:gd name="T8" fmla="*/ 614 w 796"/>
                <a:gd name="T9" fmla="*/ 1094 h 565"/>
                <a:gd name="T10" fmla="*/ 557 w 796"/>
                <a:gd name="T11" fmla="*/ 1098 h 565"/>
                <a:gd name="T12" fmla="*/ 518 w 796"/>
                <a:gd name="T13" fmla="*/ 1094 h 565"/>
                <a:gd name="T14" fmla="*/ 493 w 796"/>
                <a:gd name="T15" fmla="*/ 1088 h 565"/>
                <a:gd name="T16" fmla="*/ 468 w 796"/>
                <a:gd name="T17" fmla="*/ 1082 h 565"/>
                <a:gd name="T18" fmla="*/ 443 w 796"/>
                <a:gd name="T19" fmla="*/ 1076 h 565"/>
                <a:gd name="T20" fmla="*/ 376 w 796"/>
                <a:gd name="T21" fmla="*/ 1066 h 565"/>
                <a:gd name="T22" fmla="*/ 265 w 796"/>
                <a:gd name="T23" fmla="*/ 1070 h 565"/>
                <a:gd name="T24" fmla="*/ 160 w 796"/>
                <a:gd name="T25" fmla="*/ 1088 h 565"/>
                <a:gd name="T26" fmla="*/ 55 w 796"/>
                <a:gd name="T27" fmla="*/ 1115 h 565"/>
                <a:gd name="T28" fmla="*/ 0 w 796"/>
                <a:gd name="T29" fmla="*/ 1100 h 565"/>
                <a:gd name="T30" fmla="*/ 21 w 796"/>
                <a:gd name="T31" fmla="*/ 1021 h 565"/>
                <a:gd name="T32" fmla="*/ 68 w 796"/>
                <a:gd name="T33" fmla="*/ 932 h 565"/>
                <a:gd name="T34" fmla="*/ 112 w 796"/>
                <a:gd name="T35" fmla="*/ 855 h 565"/>
                <a:gd name="T36" fmla="*/ 151 w 796"/>
                <a:gd name="T37" fmla="*/ 794 h 565"/>
                <a:gd name="T38" fmla="*/ 190 w 796"/>
                <a:gd name="T39" fmla="*/ 715 h 565"/>
                <a:gd name="T40" fmla="*/ 226 w 796"/>
                <a:gd name="T41" fmla="*/ 632 h 565"/>
                <a:gd name="T42" fmla="*/ 260 w 796"/>
                <a:gd name="T43" fmla="*/ 549 h 565"/>
                <a:gd name="T44" fmla="*/ 285 w 796"/>
                <a:gd name="T45" fmla="*/ 484 h 565"/>
                <a:gd name="T46" fmla="*/ 304 w 796"/>
                <a:gd name="T47" fmla="*/ 438 h 565"/>
                <a:gd name="T48" fmla="*/ 342 w 796"/>
                <a:gd name="T49" fmla="*/ 371 h 565"/>
                <a:gd name="T50" fmla="*/ 383 w 796"/>
                <a:gd name="T51" fmla="*/ 284 h 565"/>
                <a:gd name="T52" fmla="*/ 424 w 796"/>
                <a:gd name="T53" fmla="*/ 195 h 565"/>
                <a:gd name="T54" fmla="*/ 454 w 796"/>
                <a:gd name="T55" fmla="*/ 101 h 565"/>
                <a:gd name="T56" fmla="*/ 509 w 796"/>
                <a:gd name="T57" fmla="*/ 55 h 565"/>
                <a:gd name="T58" fmla="*/ 600 w 796"/>
                <a:gd name="T59" fmla="*/ 57 h 565"/>
                <a:gd name="T60" fmla="*/ 692 w 796"/>
                <a:gd name="T61" fmla="*/ 61 h 565"/>
                <a:gd name="T62" fmla="*/ 781 w 796"/>
                <a:gd name="T63" fmla="*/ 55 h 565"/>
                <a:gd name="T64" fmla="*/ 858 w 796"/>
                <a:gd name="T65" fmla="*/ 34 h 565"/>
                <a:gd name="T66" fmla="*/ 927 w 796"/>
                <a:gd name="T67" fmla="*/ 16 h 565"/>
                <a:gd name="T68" fmla="*/ 1000 w 796"/>
                <a:gd name="T69" fmla="*/ 6 h 565"/>
                <a:gd name="T70" fmla="*/ 1075 w 796"/>
                <a:gd name="T71" fmla="*/ 0 h 565"/>
                <a:gd name="T72" fmla="*/ 1152 w 796"/>
                <a:gd name="T73" fmla="*/ 0 h 565"/>
                <a:gd name="T74" fmla="*/ 1230 w 796"/>
                <a:gd name="T75" fmla="*/ 4 h 565"/>
                <a:gd name="T76" fmla="*/ 1305 w 796"/>
                <a:gd name="T77" fmla="*/ 6 h 565"/>
                <a:gd name="T78" fmla="*/ 1381 w 796"/>
                <a:gd name="T79" fmla="*/ 12 h 565"/>
                <a:gd name="T80" fmla="*/ 1417 w 796"/>
                <a:gd name="T81" fmla="*/ 16 h 565"/>
                <a:gd name="T82" fmla="*/ 1417 w 796"/>
                <a:gd name="T83" fmla="*/ 20 h 565"/>
                <a:gd name="T84" fmla="*/ 1367 w 796"/>
                <a:gd name="T85" fmla="*/ 122 h 565"/>
                <a:gd name="T86" fmla="*/ 1273 w 796"/>
                <a:gd name="T87" fmla="*/ 322 h 565"/>
                <a:gd name="T88" fmla="*/ 1182 w 796"/>
                <a:gd name="T89" fmla="*/ 531 h 565"/>
                <a:gd name="T90" fmla="*/ 1100 w 796"/>
                <a:gd name="T91" fmla="*/ 744 h 565"/>
                <a:gd name="T92" fmla="*/ 1056 w 796"/>
                <a:gd name="T93" fmla="*/ 871 h 565"/>
                <a:gd name="T94" fmla="*/ 1031 w 796"/>
                <a:gd name="T95" fmla="*/ 938 h 565"/>
                <a:gd name="T96" fmla="*/ 997 w 796"/>
                <a:gd name="T97" fmla="*/ 1021 h 565"/>
                <a:gd name="T98" fmla="*/ 968 w 796"/>
                <a:gd name="T99" fmla="*/ 1094 h 565"/>
                <a:gd name="T100" fmla="*/ 947 w 796"/>
                <a:gd name="T101" fmla="*/ 1123 h 565"/>
                <a:gd name="T102" fmla="*/ 908 w 796"/>
                <a:gd name="T103" fmla="*/ 1133 h 565"/>
                <a:gd name="T104" fmla="*/ 860 w 796"/>
                <a:gd name="T105" fmla="*/ 1139 h 565"/>
                <a:gd name="T106" fmla="*/ 821 w 796"/>
                <a:gd name="T107" fmla="*/ 1145 h 56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96"/>
                <a:gd name="T163" fmla="*/ 0 h 565"/>
                <a:gd name="T164" fmla="*/ 796 w 796"/>
                <a:gd name="T165" fmla="*/ 565 h 56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96" h="565">
                  <a:moveTo>
                    <a:pt x="456" y="565"/>
                  </a:moveTo>
                  <a:lnTo>
                    <a:pt x="452" y="562"/>
                  </a:lnTo>
                  <a:lnTo>
                    <a:pt x="444" y="556"/>
                  </a:lnTo>
                  <a:lnTo>
                    <a:pt x="436" y="550"/>
                  </a:lnTo>
                  <a:lnTo>
                    <a:pt x="425" y="543"/>
                  </a:lnTo>
                  <a:lnTo>
                    <a:pt x="409" y="540"/>
                  </a:lnTo>
                  <a:lnTo>
                    <a:pt x="393" y="540"/>
                  </a:lnTo>
                  <a:lnTo>
                    <a:pt x="378" y="539"/>
                  </a:lnTo>
                  <a:lnTo>
                    <a:pt x="362" y="539"/>
                  </a:lnTo>
                  <a:lnTo>
                    <a:pt x="345" y="540"/>
                  </a:lnTo>
                  <a:lnTo>
                    <a:pt x="329" y="540"/>
                  </a:lnTo>
                  <a:lnTo>
                    <a:pt x="313" y="542"/>
                  </a:lnTo>
                  <a:lnTo>
                    <a:pt x="297" y="542"/>
                  </a:lnTo>
                  <a:lnTo>
                    <a:pt x="291" y="540"/>
                  </a:lnTo>
                  <a:lnTo>
                    <a:pt x="283" y="539"/>
                  </a:lnTo>
                  <a:lnTo>
                    <a:pt x="277" y="537"/>
                  </a:lnTo>
                  <a:lnTo>
                    <a:pt x="271" y="535"/>
                  </a:lnTo>
                  <a:lnTo>
                    <a:pt x="263" y="534"/>
                  </a:lnTo>
                  <a:lnTo>
                    <a:pt x="256" y="532"/>
                  </a:lnTo>
                  <a:lnTo>
                    <a:pt x="249" y="531"/>
                  </a:lnTo>
                  <a:lnTo>
                    <a:pt x="242" y="529"/>
                  </a:lnTo>
                  <a:lnTo>
                    <a:pt x="211" y="526"/>
                  </a:lnTo>
                  <a:lnTo>
                    <a:pt x="181" y="526"/>
                  </a:lnTo>
                  <a:lnTo>
                    <a:pt x="149" y="528"/>
                  </a:lnTo>
                  <a:lnTo>
                    <a:pt x="119" y="531"/>
                  </a:lnTo>
                  <a:lnTo>
                    <a:pt x="90" y="537"/>
                  </a:lnTo>
                  <a:lnTo>
                    <a:pt x="61" y="542"/>
                  </a:lnTo>
                  <a:lnTo>
                    <a:pt x="31" y="550"/>
                  </a:lnTo>
                  <a:lnTo>
                    <a:pt x="1" y="558"/>
                  </a:lnTo>
                  <a:lnTo>
                    <a:pt x="0" y="543"/>
                  </a:lnTo>
                  <a:lnTo>
                    <a:pt x="3" y="524"/>
                  </a:lnTo>
                  <a:lnTo>
                    <a:pt x="12" y="504"/>
                  </a:lnTo>
                  <a:lnTo>
                    <a:pt x="25" y="480"/>
                  </a:lnTo>
                  <a:lnTo>
                    <a:pt x="38" y="460"/>
                  </a:lnTo>
                  <a:lnTo>
                    <a:pt x="52" y="439"/>
                  </a:lnTo>
                  <a:lnTo>
                    <a:pt x="63" y="422"/>
                  </a:lnTo>
                  <a:lnTo>
                    <a:pt x="71" y="410"/>
                  </a:lnTo>
                  <a:lnTo>
                    <a:pt x="85" y="392"/>
                  </a:lnTo>
                  <a:lnTo>
                    <a:pt x="96" y="373"/>
                  </a:lnTo>
                  <a:lnTo>
                    <a:pt x="107" y="353"/>
                  </a:lnTo>
                  <a:lnTo>
                    <a:pt x="118" y="332"/>
                  </a:lnTo>
                  <a:lnTo>
                    <a:pt x="127" y="312"/>
                  </a:lnTo>
                  <a:lnTo>
                    <a:pt x="137" y="291"/>
                  </a:lnTo>
                  <a:lnTo>
                    <a:pt x="146" y="271"/>
                  </a:lnTo>
                  <a:lnTo>
                    <a:pt x="157" y="252"/>
                  </a:lnTo>
                  <a:lnTo>
                    <a:pt x="160" y="239"/>
                  </a:lnTo>
                  <a:lnTo>
                    <a:pt x="165" y="228"/>
                  </a:lnTo>
                  <a:lnTo>
                    <a:pt x="171" y="216"/>
                  </a:lnTo>
                  <a:lnTo>
                    <a:pt x="178" y="205"/>
                  </a:lnTo>
                  <a:lnTo>
                    <a:pt x="192" y="183"/>
                  </a:lnTo>
                  <a:lnTo>
                    <a:pt x="204" y="161"/>
                  </a:lnTo>
                  <a:lnTo>
                    <a:pt x="215" y="140"/>
                  </a:lnTo>
                  <a:lnTo>
                    <a:pt x="226" y="118"/>
                  </a:lnTo>
                  <a:lnTo>
                    <a:pt x="238" y="96"/>
                  </a:lnTo>
                  <a:lnTo>
                    <a:pt x="245" y="73"/>
                  </a:lnTo>
                  <a:lnTo>
                    <a:pt x="255" y="50"/>
                  </a:lnTo>
                  <a:lnTo>
                    <a:pt x="263" y="27"/>
                  </a:lnTo>
                  <a:lnTo>
                    <a:pt x="286" y="27"/>
                  </a:lnTo>
                  <a:lnTo>
                    <a:pt x="312" y="27"/>
                  </a:lnTo>
                  <a:lnTo>
                    <a:pt x="337" y="28"/>
                  </a:lnTo>
                  <a:lnTo>
                    <a:pt x="363" y="28"/>
                  </a:lnTo>
                  <a:lnTo>
                    <a:pt x="389" y="30"/>
                  </a:lnTo>
                  <a:lnTo>
                    <a:pt x="414" y="28"/>
                  </a:lnTo>
                  <a:lnTo>
                    <a:pt x="439" y="27"/>
                  </a:lnTo>
                  <a:lnTo>
                    <a:pt x="463" y="24"/>
                  </a:lnTo>
                  <a:lnTo>
                    <a:pt x="482" y="17"/>
                  </a:lnTo>
                  <a:lnTo>
                    <a:pt x="500" y="13"/>
                  </a:lnTo>
                  <a:lnTo>
                    <a:pt x="521" y="8"/>
                  </a:lnTo>
                  <a:lnTo>
                    <a:pt x="541" y="5"/>
                  </a:lnTo>
                  <a:lnTo>
                    <a:pt x="562" y="3"/>
                  </a:lnTo>
                  <a:lnTo>
                    <a:pt x="582" y="2"/>
                  </a:lnTo>
                  <a:lnTo>
                    <a:pt x="604" y="0"/>
                  </a:lnTo>
                  <a:lnTo>
                    <a:pt x="625" y="0"/>
                  </a:lnTo>
                  <a:lnTo>
                    <a:pt x="647" y="0"/>
                  </a:lnTo>
                  <a:lnTo>
                    <a:pt x="669" y="0"/>
                  </a:lnTo>
                  <a:lnTo>
                    <a:pt x="691" y="2"/>
                  </a:lnTo>
                  <a:lnTo>
                    <a:pt x="711" y="2"/>
                  </a:lnTo>
                  <a:lnTo>
                    <a:pt x="733" y="3"/>
                  </a:lnTo>
                  <a:lnTo>
                    <a:pt x="755" y="5"/>
                  </a:lnTo>
                  <a:lnTo>
                    <a:pt x="776" y="6"/>
                  </a:lnTo>
                  <a:lnTo>
                    <a:pt x="796" y="8"/>
                  </a:lnTo>
                  <a:lnTo>
                    <a:pt x="796" y="10"/>
                  </a:lnTo>
                  <a:lnTo>
                    <a:pt x="796" y="11"/>
                  </a:lnTo>
                  <a:lnTo>
                    <a:pt x="768" y="60"/>
                  </a:lnTo>
                  <a:lnTo>
                    <a:pt x="741" y="110"/>
                  </a:lnTo>
                  <a:lnTo>
                    <a:pt x="715" y="159"/>
                  </a:lnTo>
                  <a:lnTo>
                    <a:pt x="689" y="211"/>
                  </a:lnTo>
                  <a:lnTo>
                    <a:pt x="664" y="262"/>
                  </a:lnTo>
                  <a:lnTo>
                    <a:pt x="641" y="313"/>
                  </a:lnTo>
                  <a:lnTo>
                    <a:pt x="618" y="367"/>
                  </a:lnTo>
                  <a:lnTo>
                    <a:pt x="596" y="421"/>
                  </a:lnTo>
                  <a:lnTo>
                    <a:pt x="593" y="430"/>
                  </a:lnTo>
                  <a:lnTo>
                    <a:pt x="587" y="444"/>
                  </a:lnTo>
                  <a:lnTo>
                    <a:pt x="579" y="463"/>
                  </a:lnTo>
                  <a:lnTo>
                    <a:pt x="570" y="484"/>
                  </a:lnTo>
                  <a:lnTo>
                    <a:pt x="560" y="504"/>
                  </a:lnTo>
                  <a:lnTo>
                    <a:pt x="552" y="523"/>
                  </a:lnTo>
                  <a:lnTo>
                    <a:pt x="544" y="540"/>
                  </a:lnTo>
                  <a:lnTo>
                    <a:pt x="538" y="551"/>
                  </a:lnTo>
                  <a:lnTo>
                    <a:pt x="532" y="554"/>
                  </a:lnTo>
                  <a:lnTo>
                    <a:pt x="522" y="556"/>
                  </a:lnTo>
                  <a:lnTo>
                    <a:pt x="510" y="559"/>
                  </a:lnTo>
                  <a:lnTo>
                    <a:pt x="497" y="561"/>
                  </a:lnTo>
                  <a:lnTo>
                    <a:pt x="483" y="562"/>
                  </a:lnTo>
                  <a:lnTo>
                    <a:pt x="471" y="564"/>
                  </a:lnTo>
                  <a:lnTo>
                    <a:pt x="461" y="565"/>
                  </a:lnTo>
                  <a:lnTo>
                    <a:pt x="456" y="565"/>
                  </a:lnTo>
                  <a:close/>
                </a:path>
              </a:pathLst>
            </a:custGeom>
            <a:solidFill>
              <a:schemeClr val="folHlink"/>
            </a:solidFill>
            <a:ln w="9525">
              <a:solidFill>
                <a:schemeClr val="bg2"/>
              </a:solidFill>
              <a:round/>
              <a:headEnd/>
              <a:tailEnd/>
            </a:ln>
          </p:spPr>
          <p:txBody>
            <a:bodyPr/>
            <a:lstStyle/>
            <a:p>
              <a:endParaRPr lang="en-US"/>
            </a:p>
          </p:txBody>
        </p:sp>
        <p:sp>
          <p:nvSpPr>
            <p:cNvPr id="68617" name="AutoShape 8"/>
            <p:cNvSpPr>
              <a:spLocks noChangeArrowheads="1"/>
            </p:cNvSpPr>
            <p:nvPr/>
          </p:nvSpPr>
          <p:spPr bwMode="auto">
            <a:xfrm>
              <a:off x="784" y="1753"/>
              <a:ext cx="948" cy="63"/>
            </a:xfrm>
            <a:prstGeom prst="roundRect">
              <a:avLst>
                <a:gd name="adj" fmla="val 16667"/>
              </a:avLst>
            </a:prstGeom>
            <a:solidFill>
              <a:srgbClr val="666633"/>
            </a:solidFill>
            <a:ln w="9525">
              <a:solidFill>
                <a:schemeClr val="bg2"/>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18" name="Freeform 9"/>
            <p:cNvSpPr>
              <a:spLocks/>
            </p:cNvSpPr>
            <p:nvPr/>
          </p:nvSpPr>
          <p:spPr bwMode="auto">
            <a:xfrm>
              <a:off x="1224" y="2721"/>
              <a:ext cx="1234" cy="1063"/>
            </a:xfrm>
            <a:custGeom>
              <a:avLst/>
              <a:gdLst>
                <a:gd name="T0" fmla="*/ 587 w 731"/>
                <a:gd name="T1" fmla="*/ 65 h 489"/>
                <a:gd name="T2" fmla="*/ 1060 w 731"/>
                <a:gd name="T3" fmla="*/ 85 h 489"/>
                <a:gd name="T4" fmla="*/ 1148 w 731"/>
                <a:gd name="T5" fmla="*/ 65 h 489"/>
                <a:gd name="T6" fmla="*/ 1207 w 731"/>
                <a:gd name="T7" fmla="*/ 520 h 489"/>
                <a:gd name="T8" fmla="*/ 1163 w 731"/>
                <a:gd name="T9" fmla="*/ 652 h 489"/>
                <a:gd name="T10" fmla="*/ 1177 w 731"/>
                <a:gd name="T11" fmla="*/ 861 h 489"/>
                <a:gd name="T12" fmla="*/ 1118 w 731"/>
                <a:gd name="T13" fmla="*/ 996 h 489"/>
                <a:gd name="T14" fmla="*/ 603 w 731"/>
                <a:gd name="T15" fmla="*/ 900 h 489"/>
                <a:gd name="T16" fmla="*/ 559 w 731"/>
                <a:gd name="T17" fmla="*/ 920 h 489"/>
                <a:gd name="T18" fmla="*/ 528 w 731"/>
                <a:gd name="T19" fmla="*/ 956 h 489"/>
                <a:gd name="T20" fmla="*/ 307 w 731"/>
                <a:gd name="T21" fmla="*/ 1013 h 489"/>
                <a:gd name="T22" fmla="*/ 145 w 731"/>
                <a:gd name="T23" fmla="*/ 996 h 489"/>
                <a:gd name="T24" fmla="*/ 191 w 731"/>
                <a:gd name="T25" fmla="*/ 65 h 489"/>
                <a:gd name="T26" fmla="*/ 353 w 731"/>
                <a:gd name="T27" fmla="*/ 85 h 489"/>
                <a:gd name="T28" fmla="*/ 425 w 731"/>
                <a:gd name="T29" fmla="*/ 26 h 489"/>
                <a:gd name="T30" fmla="*/ 587 w 731"/>
                <a:gd name="T31" fmla="*/ 65 h 48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31"/>
                <a:gd name="T49" fmla="*/ 0 h 489"/>
                <a:gd name="T50" fmla="*/ 731 w 731"/>
                <a:gd name="T51" fmla="*/ 489 h 48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31" h="489">
                  <a:moveTo>
                    <a:pt x="348" y="30"/>
                  </a:moveTo>
                  <a:cubicBezTo>
                    <a:pt x="441" y="33"/>
                    <a:pt x="535" y="42"/>
                    <a:pt x="628" y="39"/>
                  </a:cubicBezTo>
                  <a:cubicBezTo>
                    <a:pt x="721" y="36"/>
                    <a:pt x="593" y="0"/>
                    <a:pt x="680" y="30"/>
                  </a:cubicBezTo>
                  <a:cubicBezTo>
                    <a:pt x="694" y="100"/>
                    <a:pt x="648" y="195"/>
                    <a:pt x="715" y="239"/>
                  </a:cubicBezTo>
                  <a:cubicBezTo>
                    <a:pt x="728" y="279"/>
                    <a:pt x="731" y="287"/>
                    <a:pt x="689" y="300"/>
                  </a:cubicBezTo>
                  <a:cubicBezTo>
                    <a:pt x="692" y="332"/>
                    <a:pt x="693" y="364"/>
                    <a:pt x="697" y="396"/>
                  </a:cubicBezTo>
                  <a:cubicBezTo>
                    <a:pt x="703" y="441"/>
                    <a:pt x="708" y="443"/>
                    <a:pt x="662" y="458"/>
                  </a:cubicBezTo>
                  <a:cubicBezTo>
                    <a:pt x="533" y="452"/>
                    <a:pt x="465" y="451"/>
                    <a:pt x="357" y="414"/>
                  </a:cubicBezTo>
                  <a:cubicBezTo>
                    <a:pt x="348" y="417"/>
                    <a:pt x="339" y="418"/>
                    <a:pt x="331" y="423"/>
                  </a:cubicBezTo>
                  <a:cubicBezTo>
                    <a:pt x="324" y="427"/>
                    <a:pt x="320" y="436"/>
                    <a:pt x="313" y="440"/>
                  </a:cubicBezTo>
                  <a:cubicBezTo>
                    <a:pt x="277" y="458"/>
                    <a:pt x="219" y="462"/>
                    <a:pt x="182" y="466"/>
                  </a:cubicBezTo>
                  <a:cubicBezTo>
                    <a:pt x="150" y="463"/>
                    <a:pt x="93" y="489"/>
                    <a:pt x="86" y="458"/>
                  </a:cubicBezTo>
                  <a:cubicBezTo>
                    <a:pt x="15" y="115"/>
                    <a:pt x="0" y="137"/>
                    <a:pt x="113" y="30"/>
                  </a:cubicBezTo>
                  <a:cubicBezTo>
                    <a:pt x="155" y="44"/>
                    <a:pt x="167" y="57"/>
                    <a:pt x="209" y="39"/>
                  </a:cubicBezTo>
                  <a:cubicBezTo>
                    <a:pt x="236" y="27"/>
                    <a:pt x="214" y="9"/>
                    <a:pt x="252" y="12"/>
                  </a:cubicBezTo>
                  <a:cubicBezTo>
                    <a:pt x="284" y="14"/>
                    <a:pt x="316" y="24"/>
                    <a:pt x="348" y="30"/>
                  </a:cubicBezTo>
                  <a:close/>
                </a:path>
              </a:pathLst>
            </a:custGeom>
            <a:solidFill>
              <a:srgbClr val="666633"/>
            </a:solidFill>
            <a:ln w="9525" cap="flat" cmpd="sng">
              <a:solidFill>
                <a:schemeClr val="bg2"/>
              </a:solidFill>
              <a:prstDash val="solid"/>
              <a:round/>
              <a:headEnd/>
              <a:tailEnd/>
            </a:ln>
          </p:spPr>
          <p:txBody>
            <a:bodyPr lIns="107950" tIns="53975" rIns="107950" bIns="53975"/>
            <a:lstStyle/>
            <a:p>
              <a:endParaRPr lang="en-US"/>
            </a:p>
          </p:txBody>
        </p:sp>
        <p:sp>
          <p:nvSpPr>
            <p:cNvPr id="68619" name="Freeform 10"/>
            <p:cNvSpPr>
              <a:spLocks/>
            </p:cNvSpPr>
            <p:nvPr/>
          </p:nvSpPr>
          <p:spPr bwMode="auto">
            <a:xfrm>
              <a:off x="298" y="3037"/>
              <a:ext cx="974" cy="225"/>
            </a:xfrm>
            <a:custGeom>
              <a:avLst/>
              <a:gdLst>
                <a:gd name="T0" fmla="*/ 945 w 409"/>
                <a:gd name="T1" fmla="*/ 221 h 118"/>
                <a:gd name="T2" fmla="*/ 922 w 409"/>
                <a:gd name="T3" fmla="*/ 215 h 118"/>
                <a:gd name="T4" fmla="*/ 843 w 409"/>
                <a:gd name="T5" fmla="*/ 214 h 118"/>
                <a:gd name="T6" fmla="*/ 726 w 409"/>
                <a:gd name="T7" fmla="*/ 210 h 118"/>
                <a:gd name="T8" fmla="*/ 614 w 409"/>
                <a:gd name="T9" fmla="*/ 208 h 118"/>
                <a:gd name="T10" fmla="*/ 502 w 409"/>
                <a:gd name="T11" fmla="*/ 204 h 118"/>
                <a:gd name="T12" fmla="*/ 391 w 409"/>
                <a:gd name="T13" fmla="*/ 200 h 118"/>
                <a:gd name="T14" fmla="*/ 279 w 409"/>
                <a:gd name="T15" fmla="*/ 198 h 118"/>
                <a:gd name="T16" fmla="*/ 164 w 409"/>
                <a:gd name="T17" fmla="*/ 194 h 118"/>
                <a:gd name="T18" fmla="*/ 57 w 409"/>
                <a:gd name="T19" fmla="*/ 193 h 118"/>
                <a:gd name="T20" fmla="*/ 5 w 409"/>
                <a:gd name="T21" fmla="*/ 147 h 118"/>
                <a:gd name="T22" fmla="*/ 12 w 409"/>
                <a:gd name="T23" fmla="*/ 57 h 118"/>
                <a:gd name="T24" fmla="*/ 38 w 409"/>
                <a:gd name="T25" fmla="*/ 11 h 118"/>
                <a:gd name="T26" fmla="*/ 86 w 409"/>
                <a:gd name="T27" fmla="*/ 10 h 118"/>
                <a:gd name="T28" fmla="*/ 131 w 409"/>
                <a:gd name="T29" fmla="*/ 2 h 118"/>
                <a:gd name="T30" fmla="*/ 181 w 409"/>
                <a:gd name="T31" fmla="*/ 0 h 118"/>
                <a:gd name="T32" fmla="*/ 243 w 409"/>
                <a:gd name="T33" fmla="*/ 0 h 118"/>
                <a:gd name="T34" fmla="*/ 321 w 409"/>
                <a:gd name="T35" fmla="*/ 6 h 118"/>
                <a:gd name="T36" fmla="*/ 400 w 409"/>
                <a:gd name="T37" fmla="*/ 11 h 118"/>
                <a:gd name="T38" fmla="*/ 483 w 409"/>
                <a:gd name="T39" fmla="*/ 21 h 118"/>
                <a:gd name="T40" fmla="*/ 567 w 409"/>
                <a:gd name="T41" fmla="*/ 31 h 118"/>
                <a:gd name="T42" fmla="*/ 645 w 409"/>
                <a:gd name="T43" fmla="*/ 38 h 118"/>
                <a:gd name="T44" fmla="*/ 726 w 409"/>
                <a:gd name="T45" fmla="*/ 48 h 118"/>
                <a:gd name="T46" fmla="*/ 810 w 409"/>
                <a:gd name="T47" fmla="*/ 59 h 118"/>
                <a:gd name="T48" fmla="*/ 867 w 409"/>
                <a:gd name="T49" fmla="*/ 67 h 118"/>
                <a:gd name="T50" fmla="*/ 895 w 409"/>
                <a:gd name="T51" fmla="*/ 63 h 118"/>
                <a:gd name="T52" fmla="*/ 926 w 409"/>
                <a:gd name="T53" fmla="*/ 63 h 118"/>
                <a:gd name="T54" fmla="*/ 955 w 409"/>
                <a:gd name="T55" fmla="*/ 63 h 118"/>
                <a:gd name="T56" fmla="*/ 974 w 409"/>
                <a:gd name="T57" fmla="*/ 130 h 118"/>
                <a:gd name="T58" fmla="*/ 972 w 409"/>
                <a:gd name="T59" fmla="*/ 194 h 118"/>
                <a:gd name="T60" fmla="*/ 964 w 409"/>
                <a:gd name="T61" fmla="*/ 225 h 118"/>
                <a:gd name="T62" fmla="*/ 955 w 409"/>
                <a:gd name="T63" fmla="*/ 225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CC9933"/>
            </a:solidFill>
            <a:ln w="9525">
              <a:solidFill>
                <a:schemeClr val="bg2"/>
              </a:solidFill>
              <a:round/>
              <a:headEnd/>
              <a:tailEnd/>
            </a:ln>
          </p:spPr>
          <p:txBody>
            <a:bodyPr/>
            <a:lstStyle/>
            <a:p>
              <a:endParaRPr lang="en-US"/>
            </a:p>
          </p:txBody>
        </p:sp>
        <p:sp>
          <p:nvSpPr>
            <p:cNvPr id="68620" name="Freeform 11"/>
            <p:cNvSpPr>
              <a:spLocks/>
            </p:cNvSpPr>
            <p:nvPr/>
          </p:nvSpPr>
          <p:spPr bwMode="auto">
            <a:xfrm>
              <a:off x="258" y="2891"/>
              <a:ext cx="960" cy="126"/>
            </a:xfrm>
            <a:custGeom>
              <a:avLst/>
              <a:gdLst>
                <a:gd name="T0" fmla="*/ 859 w 533"/>
                <a:gd name="T1" fmla="*/ 123 h 127"/>
                <a:gd name="T2" fmla="*/ 774 w 533"/>
                <a:gd name="T3" fmla="*/ 117 h 127"/>
                <a:gd name="T4" fmla="*/ 688 w 533"/>
                <a:gd name="T5" fmla="*/ 109 h 127"/>
                <a:gd name="T6" fmla="*/ 607 w 533"/>
                <a:gd name="T7" fmla="*/ 103 h 127"/>
                <a:gd name="T8" fmla="*/ 524 w 533"/>
                <a:gd name="T9" fmla="*/ 98 h 127"/>
                <a:gd name="T10" fmla="*/ 439 w 533"/>
                <a:gd name="T11" fmla="*/ 97 h 127"/>
                <a:gd name="T12" fmla="*/ 357 w 533"/>
                <a:gd name="T13" fmla="*/ 97 h 127"/>
                <a:gd name="T14" fmla="*/ 277 w 533"/>
                <a:gd name="T15" fmla="*/ 98 h 127"/>
                <a:gd name="T16" fmla="*/ 227 w 533"/>
                <a:gd name="T17" fmla="*/ 90 h 127"/>
                <a:gd name="T18" fmla="*/ 182 w 533"/>
                <a:gd name="T19" fmla="*/ 82 h 127"/>
                <a:gd name="T20" fmla="*/ 128 w 533"/>
                <a:gd name="T21" fmla="*/ 82 h 127"/>
                <a:gd name="T22" fmla="*/ 79 w 533"/>
                <a:gd name="T23" fmla="*/ 84 h 127"/>
                <a:gd name="T24" fmla="*/ 59 w 533"/>
                <a:gd name="T25" fmla="*/ 87 h 127"/>
                <a:gd name="T26" fmla="*/ 54 w 533"/>
                <a:gd name="T27" fmla="*/ 90 h 127"/>
                <a:gd name="T28" fmla="*/ 40 w 533"/>
                <a:gd name="T29" fmla="*/ 92 h 127"/>
                <a:gd name="T30" fmla="*/ 16 w 533"/>
                <a:gd name="T31" fmla="*/ 90 h 127"/>
                <a:gd name="T32" fmla="*/ 2 w 533"/>
                <a:gd name="T33" fmla="*/ 73 h 127"/>
                <a:gd name="T34" fmla="*/ 2 w 533"/>
                <a:gd name="T35" fmla="*/ 41 h 127"/>
                <a:gd name="T36" fmla="*/ 16 w 533"/>
                <a:gd name="T37" fmla="*/ 19 h 127"/>
                <a:gd name="T38" fmla="*/ 56 w 533"/>
                <a:gd name="T39" fmla="*/ 13 h 127"/>
                <a:gd name="T40" fmla="*/ 99 w 533"/>
                <a:gd name="T41" fmla="*/ 9 h 127"/>
                <a:gd name="T42" fmla="*/ 144 w 533"/>
                <a:gd name="T43" fmla="*/ 8 h 127"/>
                <a:gd name="T44" fmla="*/ 213 w 533"/>
                <a:gd name="T45" fmla="*/ 3 h 127"/>
                <a:gd name="T46" fmla="*/ 306 w 533"/>
                <a:gd name="T47" fmla="*/ 0 h 127"/>
                <a:gd name="T48" fmla="*/ 402 w 533"/>
                <a:gd name="T49" fmla="*/ 2 h 127"/>
                <a:gd name="T50" fmla="*/ 499 w 533"/>
                <a:gd name="T51" fmla="*/ 8 h 127"/>
                <a:gd name="T52" fmla="*/ 575 w 533"/>
                <a:gd name="T53" fmla="*/ 11 h 127"/>
                <a:gd name="T54" fmla="*/ 638 w 533"/>
                <a:gd name="T55" fmla="*/ 9 h 127"/>
                <a:gd name="T56" fmla="*/ 706 w 533"/>
                <a:gd name="T57" fmla="*/ 11 h 127"/>
                <a:gd name="T58" fmla="*/ 767 w 533"/>
                <a:gd name="T59" fmla="*/ 20 h 127"/>
                <a:gd name="T60" fmla="*/ 814 w 533"/>
                <a:gd name="T61" fmla="*/ 28 h 127"/>
                <a:gd name="T62" fmla="*/ 856 w 533"/>
                <a:gd name="T63" fmla="*/ 30 h 127"/>
                <a:gd name="T64" fmla="*/ 899 w 533"/>
                <a:gd name="T65" fmla="*/ 31 h 127"/>
                <a:gd name="T66" fmla="*/ 940 w 533"/>
                <a:gd name="T67" fmla="*/ 33 h 127"/>
                <a:gd name="T68" fmla="*/ 958 w 533"/>
                <a:gd name="T69" fmla="*/ 73 h 127"/>
                <a:gd name="T70" fmla="*/ 955 w 533"/>
                <a:gd name="T71" fmla="*/ 112 h 127"/>
                <a:gd name="T72" fmla="*/ 940 w 533"/>
                <a:gd name="T73" fmla="*/ 126 h 127"/>
                <a:gd name="T74" fmla="*/ 915 w 533"/>
                <a:gd name="T75" fmla="*/ 126 h 1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33"/>
                <a:gd name="T115" fmla="*/ 0 h 127"/>
                <a:gd name="T116" fmla="*/ 533 w 533"/>
                <a:gd name="T117" fmla="*/ 127 h 12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33" h="127">
                  <a:moveTo>
                    <a:pt x="500" y="127"/>
                  </a:moveTo>
                  <a:lnTo>
                    <a:pt x="477" y="124"/>
                  </a:lnTo>
                  <a:lnTo>
                    <a:pt x="453" y="121"/>
                  </a:lnTo>
                  <a:lnTo>
                    <a:pt x="430" y="118"/>
                  </a:lnTo>
                  <a:lnTo>
                    <a:pt x="406" y="113"/>
                  </a:lnTo>
                  <a:lnTo>
                    <a:pt x="382" y="110"/>
                  </a:lnTo>
                  <a:lnTo>
                    <a:pt x="360" y="107"/>
                  </a:lnTo>
                  <a:lnTo>
                    <a:pt x="337" y="104"/>
                  </a:lnTo>
                  <a:lnTo>
                    <a:pt x="315" y="102"/>
                  </a:lnTo>
                  <a:lnTo>
                    <a:pt x="291" y="99"/>
                  </a:lnTo>
                  <a:lnTo>
                    <a:pt x="267" y="99"/>
                  </a:lnTo>
                  <a:lnTo>
                    <a:pt x="244" y="98"/>
                  </a:lnTo>
                  <a:lnTo>
                    <a:pt x="222" y="98"/>
                  </a:lnTo>
                  <a:lnTo>
                    <a:pt x="198" y="98"/>
                  </a:lnTo>
                  <a:lnTo>
                    <a:pt x="176" y="99"/>
                  </a:lnTo>
                  <a:lnTo>
                    <a:pt x="154" y="99"/>
                  </a:lnTo>
                  <a:lnTo>
                    <a:pt x="132" y="99"/>
                  </a:lnTo>
                  <a:lnTo>
                    <a:pt x="126" y="91"/>
                  </a:lnTo>
                  <a:lnTo>
                    <a:pt x="115" y="85"/>
                  </a:lnTo>
                  <a:lnTo>
                    <a:pt x="101" y="83"/>
                  </a:lnTo>
                  <a:lnTo>
                    <a:pt x="86" y="82"/>
                  </a:lnTo>
                  <a:lnTo>
                    <a:pt x="71" y="83"/>
                  </a:lnTo>
                  <a:lnTo>
                    <a:pt x="56" y="83"/>
                  </a:lnTo>
                  <a:lnTo>
                    <a:pt x="44" y="85"/>
                  </a:lnTo>
                  <a:lnTo>
                    <a:pt x="34" y="87"/>
                  </a:lnTo>
                  <a:lnTo>
                    <a:pt x="33" y="88"/>
                  </a:lnTo>
                  <a:lnTo>
                    <a:pt x="31" y="90"/>
                  </a:lnTo>
                  <a:lnTo>
                    <a:pt x="30" y="91"/>
                  </a:lnTo>
                  <a:lnTo>
                    <a:pt x="28" y="93"/>
                  </a:lnTo>
                  <a:lnTo>
                    <a:pt x="22" y="93"/>
                  </a:lnTo>
                  <a:lnTo>
                    <a:pt x="16" y="91"/>
                  </a:lnTo>
                  <a:lnTo>
                    <a:pt x="9" y="91"/>
                  </a:lnTo>
                  <a:lnTo>
                    <a:pt x="3" y="91"/>
                  </a:lnTo>
                  <a:lnTo>
                    <a:pt x="1" y="74"/>
                  </a:lnTo>
                  <a:lnTo>
                    <a:pt x="1" y="57"/>
                  </a:lnTo>
                  <a:lnTo>
                    <a:pt x="1" y="41"/>
                  </a:lnTo>
                  <a:lnTo>
                    <a:pt x="0" y="25"/>
                  </a:lnTo>
                  <a:lnTo>
                    <a:pt x="9" y="19"/>
                  </a:lnTo>
                  <a:lnTo>
                    <a:pt x="20" y="16"/>
                  </a:lnTo>
                  <a:lnTo>
                    <a:pt x="31" y="13"/>
                  </a:lnTo>
                  <a:lnTo>
                    <a:pt x="44" y="9"/>
                  </a:lnTo>
                  <a:lnTo>
                    <a:pt x="55" y="9"/>
                  </a:lnTo>
                  <a:lnTo>
                    <a:pt x="68" y="8"/>
                  </a:lnTo>
                  <a:lnTo>
                    <a:pt x="80" y="8"/>
                  </a:lnTo>
                  <a:lnTo>
                    <a:pt x="93" y="8"/>
                  </a:lnTo>
                  <a:lnTo>
                    <a:pt x="118" y="3"/>
                  </a:lnTo>
                  <a:lnTo>
                    <a:pt x="145" y="0"/>
                  </a:lnTo>
                  <a:lnTo>
                    <a:pt x="170" y="0"/>
                  </a:lnTo>
                  <a:lnTo>
                    <a:pt x="197" y="0"/>
                  </a:lnTo>
                  <a:lnTo>
                    <a:pt x="223" y="2"/>
                  </a:lnTo>
                  <a:lnTo>
                    <a:pt x="250" y="5"/>
                  </a:lnTo>
                  <a:lnTo>
                    <a:pt x="277" y="8"/>
                  </a:lnTo>
                  <a:lnTo>
                    <a:pt x="305" y="11"/>
                  </a:lnTo>
                  <a:lnTo>
                    <a:pt x="319" y="11"/>
                  </a:lnTo>
                  <a:lnTo>
                    <a:pt x="337" y="9"/>
                  </a:lnTo>
                  <a:lnTo>
                    <a:pt x="354" y="9"/>
                  </a:lnTo>
                  <a:lnTo>
                    <a:pt x="373" y="9"/>
                  </a:lnTo>
                  <a:lnTo>
                    <a:pt x="392" y="11"/>
                  </a:lnTo>
                  <a:lnTo>
                    <a:pt x="409" y="16"/>
                  </a:lnTo>
                  <a:lnTo>
                    <a:pt x="426" y="20"/>
                  </a:lnTo>
                  <a:lnTo>
                    <a:pt x="441" y="28"/>
                  </a:lnTo>
                  <a:lnTo>
                    <a:pt x="452" y="28"/>
                  </a:lnTo>
                  <a:lnTo>
                    <a:pt x="463" y="30"/>
                  </a:lnTo>
                  <a:lnTo>
                    <a:pt x="475" y="30"/>
                  </a:lnTo>
                  <a:lnTo>
                    <a:pt x="486" y="30"/>
                  </a:lnTo>
                  <a:lnTo>
                    <a:pt x="499" y="31"/>
                  </a:lnTo>
                  <a:lnTo>
                    <a:pt x="510" y="31"/>
                  </a:lnTo>
                  <a:lnTo>
                    <a:pt x="522" y="33"/>
                  </a:lnTo>
                  <a:lnTo>
                    <a:pt x="533" y="33"/>
                  </a:lnTo>
                  <a:lnTo>
                    <a:pt x="532" y="74"/>
                  </a:lnTo>
                  <a:lnTo>
                    <a:pt x="532" y="98"/>
                  </a:lnTo>
                  <a:lnTo>
                    <a:pt x="530" y="113"/>
                  </a:lnTo>
                  <a:lnTo>
                    <a:pt x="529" y="127"/>
                  </a:lnTo>
                  <a:lnTo>
                    <a:pt x="522" y="127"/>
                  </a:lnTo>
                  <a:lnTo>
                    <a:pt x="515" y="127"/>
                  </a:lnTo>
                  <a:lnTo>
                    <a:pt x="508" y="127"/>
                  </a:lnTo>
                  <a:lnTo>
                    <a:pt x="500" y="127"/>
                  </a:lnTo>
                  <a:close/>
                </a:path>
              </a:pathLst>
            </a:custGeom>
            <a:solidFill>
              <a:srgbClr val="996600"/>
            </a:solidFill>
            <a:ln w="9525">
              <a:solidFill>
                <a:schemeClr val="bg2"/>
              </a:solidFill>
              <a:round/>
              <a:headEnd/>
              <a:tailEnd/>
            </a:ln>
          </p:spPr>
          <p:txBody>
            <a:bodyPr/>
            <a:lstStyle/>
            <a:p>
              <a:endParaRPr lang="en-US"/>
            </a:p>
          </p:txBody>
        </p:sp>
        <p:sp>
          <p:nvSpPr>
            <p:cNvPr id="68621" name="Freeform 12"/>
            <p:cNvSpPr>
              <a:spLocks/>
            </p:cNvSpPr>
            <p:nvPr/>
          </p:nvSpPr>
          <p:spPr bwMode="auto">
            <a:xfrm rot="348765">
              <a:off x="1252" y="2492"/>
              <a:ext cx="1086" cy="324"/>
            </a:xfrm>
            <a:custGeom>
              <a:avLst/>
              <a:gdLst>
                <a:gd name="T0" fmla="*/ 11 w 584"/>
                <a:gd name="T1" fmla="*/ 292 h 170"/>
                <a:gd name="T2" fmla="*/ 54 w 584"/>
                <a:gd name="T3" fmla="*/ 229 h 170"/>
                <a:gd name="T4" fmla="*/ 89 w 584"/>
                <a:gd name="T5" fmla="*/ 172 h 170"/>
                <a:gd name="T6" fmla="*/ 115 w 584"/>
                <a:gd name="T7" fmla="*/ 114 h 170"/>
                <a:gd name="T8" fmla="*/ 139 w 584"/>
                <a:gd name="T9" fmla="*/ 88 h 170"/>
                <a:gd name="T10" fmla="*/ 164 w 584"/>
                <a:gd name="T11" fmla="*/ 84 h 170"/>
                <a:gd name="T12" fmla="*/ 201 w 584"/>
                <a:gd name="T13" fmla="*/ 84 h 170"/>
                <a:gd name="T14" fmla="*/ 268 w 584"/>
                <a:gd name="T15" fmla="*/ 82 h 170"/>
                <a:gd name="T16" fmla="*/ 324 w 584"/>
                <a:gd name="T17" fmla="*/ 99 h 170"/>
                <a:gd name="T18" fmla="*/ 333 w 584"/>
                <a:gd name="T19" fmla="*/ 130 h 170"/>
                <a:gd name="T20" fmla="*/ 368 w 584"/>
                <a:gd name="T21" fmla="*/ 154 h 170"/>
                <a:gd name="T22" fmla="*/ 415 w 584"/>
                <a:gd name="T23" fmla="*/ 156 h 170"/>
                <a:gd name="T24" fmla="*/ 465 w 584"/>
                <a:gd name="T25" fmla="*/ 156 h 170"/>
                <a:gd name="T26" fmla="*/ 511 w 584"/>
                <a:gd name="T27" fmla="*/ 160 h 170"/>
                <a:gd name="T28" fmla="*/ 541 w 584"/>
                <a:gd name="T29" fmla="*/ 166 h 170"/>
                <a:gd name="T30" fmla="*/ 547 w 584"/>
                <a:gd name="T31" fmla="*/ 168 h 170"/>
                <a:gd name="T32" fmla="*/ 562 w 584"/>
                <a:gd name="T33" fmla="*/ 166 h 170"/>
                <a:gd name="T34" fmla="*/ 608 w 584"/>
                <a:gd name="T35" fmla="*/ 162 h 170"/>
                <a:gd name="T36" fmla="*/ 669 w 584"/>
                <a:gd name="T37" fmla="*/ 166 h 170"/>
                <a:gd name="T38" fmla="*/ 725 w 584"/>
                <a:gd name="T39" fmla="*/ 168 h 170"/>
                <a:gd name="T40" fmla="*/ 751 w 584"/>
                <a:gd name="T41" fmla="*/ 145 h 170"/>
                <a:gd name="T42" fmla="*/ 757 w 584"/>
                <a:gd name="T43" fmla="*/ 51 h 170"/>
                <a:gd name="T44" fmla="*/ 833 w 584"/>
                <a:gd name="T45" fmla="*/ 19 h 170"/>
                <a:gd name="T46" fmla="*/ 930 w 584"/>
                <a:gd name="T47" fmla="*/ 6 h 170"/>
                <a:gd name="T48" fmla="*/ 982 w 584"/>
                <a:gd name="T49" fmla="*/ 4 h 170"/>
                <a:gd name="T50" fmla="*/ 1006 w 584"/>
                <a:gd name="T51" fmla="*/ 0 h 170"/>
                <a:gd name="T52" fmla="*/ 1030 w 584"/>
                <a:gd name="T53" fmla="*/ 21 h 170"/>
                <a:gd name="T54" fmla="*/ 1077 w 584"/>
                <a:gd name="T55" fmla="*/ 84 h 170"/>
                <a:gd name="T56" fmla="*/ 1038 w 584"/>
                <a:gd name="T57" fmla="*/ 132 h 170"/>
                <a:gd name="T58" fmla="*/ 941 w 584"/>
                <a:gd name="T59" fmla="*/ 168 h 170"/>
                <a:gd name="T60" fmla="*/ 842 w 584"/>
                <a:gd name="T61" fmla="*/ 192 h 170"/>
                <a:gd name="T62" fmla="*/ 740 w 584"/>
                <a:gd name="T63" fmla="*/ 210 h 170"/>
                <a:gd name="T64" fmla="*/ 640 w 584"/>
                <a:gd name="T65" fmla="*/ 219 h 170"/>
                <a:gd name="T66" fmla="*/ 537 w 584"/>
                <a:gd name="T67" fmla="*/ 229 h 170"/>
                <a:gd name="T68" fmla="*/ 439 w 584"/>
                <a:gd name="T69" fmla="*/ 240 h 170"/>
                <a:gd name="T70" fmla="*/ 338 w 584"/>
                <a:gd name="T71" fmla="*/ 255 h 170"/>
                <a:gd name="T72" fmla="*/ 253 w 584"/>
                <a:gd name="T73" fmla="*/ 273 h 170"/>
                <a:gd name="T74" fmla="*/ 180 w 584"/>
                <a:gd name="T75" fmla="*/ 288 h 170"/>
                <a:gd name="T76" fmla="*/ 108 w 584"/>
                <a:gd name="T77" fmla="*/ 307 h 170"/>
                <a:gd name="T78" fmla="*/ 33 w 584"/>
                <a:gd name="T79" fmla="*/ 318 h 1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84"/>
                <a:gd name="T121" fmla="*/ 0 h 170"/>
                <a:gd name="T122" fmla="*/ 584 w 584"/>
                <a:gd name="T123" fmla="*/ 170 h 1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84" h="170">
                  <a:moveTo>
                    <a:pt x="0" y="170"/>
                  </a:moveTo>
                  <a:lnTo>
                    <a:pt x="6" y="153"/>
                  </a:lnTo>
                  <a:lnTo>
                    <a:pt x="17" y="137"/>
                  </a:lnTo>
                  <a:lnTo>
                    <a:pt x="29" y="120"/>
                  </a:lnTo>
                  <a:lnTo>
                    <a:pt x="40" y="106"/>
                  </a:lnTo>
                  <a:lnTo>
                    <a:pt x="48" y="90"/>
                  </a:lnTo>
                  <a:lnTo>
                    <a:pt x="55" y="76"/>
                  </a:lnTo>
                  <a:lnTo>
                    <a:pt x="62" y="60"/>
                  </a:lnTo>
                  <a:lnTo>
                    <a:pt x="69" y="46"/>
                  </a:lnTo>
                  <a:lnTo>
                    <a:pt x="75" y="46"/>
                  </a:lnTo>
                  <a:lnTo>
                    <a:pt x="81" y="44"/>
                  </a:lnTo>
                  <a:lnTo>
                    <a:pt x="88" y="44"/>
                  </a:lnTo>
                  <a:lnTo>
                    <a:pt x="96" y="44"/>
                  </a:lnTo>
                  <a:lnTo>
                    <a:pt x="108" y="44"/>
                  </a:lnTo>
                  <a:lnTo>
                    <a:pt x="124" y="44"/>
                  </a:lnTo>
                  <a:lnTo>
                    <a:pt x="144" y="43"/>
                  </a:lnTo>
                  <a:lnTo>
                    <a:pt x="173" y="43"/>
                  </a:lnTo>
                  <a:lnTo>
                    <a:pt x="174" y="52"/>
                  </a:lnTo>
                  <a:lnTo>
                    <a:pt x="174" y="60"/>
                  </a:lnTo>
                  <a:lnTo>
                    <a:pt x="179" y="68"/>
                  </a:lnTo>
                  <a:lnTo>
                    <a:pt x="185" y="79"/>
                  </a:lnTo>
                  <a:lnTo>
                    <a:pt x="198" y="81"/>
                  </a:lnTo>
                  <a:lnTo>
                    <a:pt x="210" y="81"/>
                  </a:lnTo>
                  <a:lnTo>
                    <a:pt x="223" y="82"/>
                  </a:lnTo>
                  <a:lnTo>
                    <a:pt x="237" y="82"/>
                  </a:lnTo>
                  <a:lnTo>
                    <a:pt x="250" y="82"/>
                  </a:lnTo>
                  <a:lnTo>
                    <a:pt x="262" y="84"/>
                  </a:lnTo>
                  <a:lnTo>
                    <a:pt x="275" y="84"/>
                  </a:lnTo>
                  <a:lnTo>
                    <a:pt x="288" y="85"/>
                  </a:lnTo>
                  <a:lnTo>
                    <a:pt x="291" y="87"/>
                  </a:lnTo>
                  <a:lnTo>
                    <a:pt x="292" y="88"/>
                  </a:lnTo>
                  <a:lnTo>
                    <a:pt x="294" y="88"/>
                  </a:lnTo>
                  <a:lnTo>
                    <a:pt x="295" y="88"/>
                  </a:lnTo>
                  <a:lnTo>
                    <a:pt x="302" y="87"/>
                  </a:lnTo>
                  <a:lnTo>
                    <a:pt x="313" y="85"/>
                  </a:lnTo>
                  <a:lnTo>
                    <a:pt x="327" y="85"/>
                  </a:lnTo>
                  <a:lnTo>
                    <a:pt x="343" y="85"/>
                  </a:lnTo>
                  <a:lnTo>
                    <a:pt x="360" y="87"/>
                  </a:lnTo>
                  <a:lnTo>
                    <a:pt x="376" y="88"/>
                  </a:lnTo>
                  <a:lnTo>
                    <a:pt x="390" y="88"/>
                  </a:lnTo>
                  <a:lnTo>
                    <a:pt x="399" y="90"/>
                  </a:lnTo>
                  <a:lnTo>
                    <a:pt x="404" y="76"/>
                  </a:lnTo>
                  <a:lnTo>
                    <a:pt x="406" y="52"/>
                  </a:lnTo>
                  <a:lnTo>
                    <a:pt x="407" y="27"/>
                  </a:lnTo>
                  <a:lnTo>
                    <a:pt x="407" y="13"/>
                  </a:lnTo>
                  <a:lnTo>
                    <a:pt x="448" y="10"/>
                  </a:lnTo>
                  <a:lnTo>
                    <a:pt x="478" y="6"/>
                  </a:lnTo>
                  <a:lnTo>
                    <a:pt x="500" y="3"/>
                  </a:lnTo>
                  <a:lnTo>
                    <a:pt x="517" y="2"/>
                  </a:lnTo>
                  <a:lnTo>
                    <a:pt x="528" y="2"/>
                  </a:lnTo>
                  <a:lnTo>
                    <a:pt x="535" y="0"/>
                  </a:lnTo>
                  <a:lnTo>
                    <a:pt x="541" y="0"/>
                  </a:lnTo>
                  <a:lnTo>
                    <a:pt x="546" y="0"/>
                  </a:lnTo>
                  <a:lnTo>
                    <a:pt x="554" y="11"/>
                  </a:lnTo>
                  <a:lnTo>
                    <a:pt x="568" y="27"/>
                  </a:lnTo>
                  <a:lnTo>
                    <a:pt x="579" y="44"/>
                  </a:lnTo>
                  <a:lnTo>
                    <a:pt x="584" y="57"/>
                  </a:lnTo>
                  <a:lnTo>
                    <a:pt x="558" y="69"/>
                  </a:lnTo>
                  <a:lnTo>
                    <a:pt x="532" y="81"/>
                  </a:lnTo>
                  <a:lnTo>
                    <a:pt x="506" y="88"/>
                  </a:lnTo>
                  <a:lnTo>
                    <a:pt x="480" y="96"/>
                  </a:lnTo>
                  <a:lnTo>
                    <a:pt x="453" y="101"/>
                  </a:lnTo>
                  <a:lnTo>
                    <a:pt x="425" y="106"/>
                  </a:lnTo>
                  <a:lnTo>
                    <a:pt x="398" y="110"/>
                  </a:lnTo>
                  <a:lnTo>
                    <a:pt x="371" y="112"/>
                  </a:lnTo>
                  <a:lnTo>
                    <a:pt x="344" y="115"/>
                  </a:lnTo>
                  <a:lnTo>
                    <a:pt x="316" y="118"/>
                  </a:lnTo>
                  <a:lnTo>
                    <a:pt x="289" y="120"/>
                  </a:lnTo>
                  <a:lnTo>
                    <a:pt x="262" y="123"/>
                  </a:lnTo>
                  <a:lnTo>
                    <a:pt x="236" y="126"/>
                  </a:lnTo>
                  <a:lnTo>
                    <a:pt x="209" y="129"/>
                  </a:lnTo>
                  <a:lnTo>
                    <a:pt x="182" y="134"/>
                  </a:lnTo>
                  <a:lnTo>
                    <a:pt x="157" y="140"/>
                  </a:lnTo>
                  <a:lnTo>
                    <a:pt x="136" y="143"/>
                  </a:lnTo>
                  <a:lnTo>
                    <a:pt x="116" y="148"/>
                  </a:lnTo>
                  <a:lnTo>
                    <a:pt x="97" y="151"/>
                  </a:lnTo>
                  <a:lnTo>
                    <a:pt x="77" y="156"/>
                  </a:lnTo>
                  <a:lnTo>
                    <a:pt x="58" y="161"/>
                  </a:lnTo>
                  <a:lnTo>
                    <a:pt x="39" y="164"/>
                  </a:lnTo>
                  <a:lnTo>
                    <a:pt x="18" y="167"/>
                  </a:lnTo>
                  <a:lnTo>
                    <a:pt x="0" y="170"/>
                  </a:lnTo>
                  <a:close/>
                </a:path>
              </a:pathLst>
            </a:custGeom>
            <a:solidFill>
              <a:srgbClr val="CC9933"/>
            </a:solidFill>
            <a:ln w="9525">
              <a:solidFill>
                <a:schemeClr val="bg2"/>
              </a:solidFill>
              <a:round/>
              <a:headEnd/>
              <a:tailEnd/>
            </a:ln>
          </p:spPr>
          <p:txBody>
            <a:bodyPr/>
            <a:lstStyle/>
            <a:p>
              <a:endParaRPr lang="en-US"/>
            </a:p>
          </p:txBody>
        </p:sp>
        <p:sp>
          <p:nvSpPr>
            <p:cNvPr id="68622" name="Freeform 13"/>
            <p:cNvSpPr>
              <a:spLocks/>
            </p:cNvSpPr>
            <p:nvPr/>
          </p:nvSpPr>
          <p:spPr bwMode="auto">
            <a:xfrm>
              <a:off x="1287" y="1736"/>
              <a:ext cx="1000" cy="1109"/>
            </a:xfrm>
            <a:custGeom>
              <a:avLst/>
              <a:gdLst>
                <a:gd name="T0" fmla="*/ 6 w 502"/>
                <a:gd name="T1" fmla="*/ 1076 h 475"/>
                <a:gd name="T2" fmla="*/ 24 w 502"/>
                <a:gd name="T3" fmla="*/ 1004 h 475"/>
                <a:gd name="T4" fmla="*/ 56 w 502"/>
                <a:gd name="T5" fmla="*/ 927 h 475"/>
                <a:gd name="T6" fmla="*/ 84 w 502"/>
                <a:gd name="T7" fmla="*/ 857 h 475"/>
                <a:gd name="T8" fmla="*/ 135 w 502"/>
                <a:gd name="T9" fmla="*/ 719 h 475"/>
                <a:gd name="T10" fmla="*/ 215 w 502"/>
                <a:gd name="T11" fmla="*/ 511 h 475"/>
                <a:gd name="T12" fmla="*/ 301 w 502"/>
                <a:gd name="T13" fmla="*/ 297 h 475"/>
                <a:gd name="T14" fmla="*/ 398 w 502"/>
                <a:gd name="T15" fmla="*/ 96 h 475"/>
                <a:gd name="T16" fmla="*/ 474 w 502"/>
                <a:gd name="T17" fmla="*/ 7 h 475"/>
                <a:gd name="T18" fmla="*/ 520 w 502"/>
                <a:gd name="T19" fmla="*/ 47 h 475"/>
                <a:gd name="T20" fmla="*/ 564 w 502"/>
                <a:gd name="T21" fmla="*/ 114 h 475"/>
                <a:gd name="T22" fmla="*/ 606 w 502"/>
                <a:gd name="T23" fmla="*/ 180 h 475"/>
                <a:gd name="T24" fmla="*/ 665 w 502"/>
                <a:gd name="T25" fmla="*/ 275 h 475"/>
                <a:gd name="T26" fmla="*/ 761 w 502"/>
                <a:gd name="T27" fmla="*/ 404 h 475"/>
                <a:gd name="T28" fmla="*/ 863 w 502"/>
                <a:gd name="T29" fmla="*/ 537 h 475"/>
                <a:gd name="T30" fmla="*/ 960 w 502"/>
                <a:gd name="T31" fmla="*/ 675 h 475"/>
                <a:gd name="T32" fmla="*/ 996 w 502"/>
                <a:gd name="T33" fmla="*/ 754 h 475"/>
                <a:gd name="T34" fmla="*/ 994 w 502"/>
                <a:gd name="T35" fmla="*/ 754 h 475"/>
                <a:gd name="T36" fmla="*/ 974 w 502"/>
                <a:gd name="T37" fmla="*/ 735 h 475"/>
                <a:gd name="T38" fmla="*/ 946 w 502"/>
                <a:gd name="T39" fmla="*/ 691 h 475"/>
                <a:gd name="T40" fmla="*/ 918 w 502"/>
                <a:gd name="T41" fmla="*/ 647 h 475"/>
                <a:gd name="T42" fmla="*/ 894 w 502"/>
                <a:gd name="T43" fmla="*/ 607 h 475"/>
                <a:gd name="T44" fmla="*/ 841 w 502"/>
                <a:gd name="T45" fmla="*/ 544 h 475"/>
                <a:gd name="T46" fmla="*/ 765 w 502"/>
                <a:gd name="T47" fmla="*/ 455 h 475"/>
                <a:gd name="T48" fmla="*/ 693 w 502"/>
                <a:gd name="T49" fmla="*/ 367 h 475"/>
                <a:gd name="T50" fmla="*/ 629 w 502"/>
                <a:gd name="T51" fmla="*/ 278 h 475"/>
                <a:gd name="T52" fmla="*/ 584 w 502"/>
                <a:gd name="T53" fmla="*/ 212 h 475"/>
                <a:gd name="T54" fmla="*/ 552 w 502"/>
                <a:gd name="T55" fmla="*/ 168 h 475"/>
                <a:gd name="T56" fmla="*/ 524 w 502"/>
                <a:gd name="T57" fmla="*/ 128 h 475"/>
                <a:gd name="T58" fmla="*/ 496 w 502"/>
                <a:gd name="T59" fmla="*/ 91 h 475"/>
                <a:gd name="T60" fmla="*/ 466 w 502"/>
                <a:gd name="T61" fmla="*/ 86 h 475"/>
                <a:gd name="T62" fmla="*/ 452 w 502"/>
                <a:gd name="T63" fmla="*/ 103 h 475"/>
                <a:gd name="T64" fmla="*/ 432 w 502"/>
                <a:gd name="T65" fmla="*/ 149 h 475"/>
                <a:gd name="T66" fmla="*/ 400 w 502"/>
                <a:gd name="T67" fmla="*/ 224 h 475"/>
                <a:gd name="T68" fmla="*/ 363 w 502"/>
                <a:gd name="T69" fmla="*/ 301 h 475"/>
                <a:gd name="T70" fmla="*/ 327 w 502"/>
                <a:gd name="T71" fmla="*/ 371 h 475"/>
                <a:gd name="T72" fmla="*/ 283 w 502"/>
                <a:gd name="T73" fmla="*/ 467 h 475"/>
                <a:gd name="T74" fmla="*/ 225 w 502"/>
                <a:gd name="T75" fmla="*/ 595 h 475"/>
                <a:gd name="T76" fmla="*/ 165 w 502"/>
                <a:gd name="T77" fmla="*/ 726 h 475"/>
                <a:gd name="T78" fmla="*/ 110 w 502"/>
                <a:gd name="T79" fmla="*/ 859 h 475"/>
                <a:gd name="T80" fmla="*/ 40 w 502"/>
                <a:gd name="T81" fmla="*/ 1025 h 475"/>
                <a:gd name="T82" fmla="*/ 6 w 502"/>
                <a:gd name="T83" fmla="*/ 1102 h 4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02"/>
                <a:gd name="T127" fmla="*/ 0 h 475"/>
                <a:gd name="T128" fmla="*/ 502 w 502"/>
                <a:gd name="T129" fmla="*/ 475 h 4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02" h="475">
                  <a:moveTo>
                    <a:pt x="0" y="475"/>
                  </a:moveTo>
                  <a:lnTo>
                    <a:pt x="3" y="461"/>
                  </a:lnTo>
                  <a:lnTo>
                    <a:pt x="8" y="445"/>
                  </a:lnTo>
                  <a:lnTo>
                    <a:pt x="12" y="430"/>
                  </a:lnTo>
                  <a:lnTo>
                    <a:pt x="20" y="414"/>
                  </a:lnTo>
                  <a:lnTo>
                    <a:pt x="28" y="397"/>
                  </a:lnTo>
                  <a:lnTo>
                    <a:pt x="34" y="381"/>
                  </a:lnTo>
                  <a:lnTo>
                    <a:pt x="42" y="367"/>
                  </a:lnTo>
                  <a:lnTo>
                    <a:pt x="49" y="354"/>
                  </a:lnTo>
                  <a:lnTo>
                    <a:pt x="68" y="308"/>
                  </a:lnTo>
                  <a:lnTo>
                    <a:pt x="88" y="263"/>
                  </a:lnTo>
                  <a:lnTo>
                    <a:pt x="108" y="219"/>
                  </a:lnTo>
                  <a:lnTo>
                    <a:pt x="129" y="173"/>
                  </a:lnTo>
                  <a:lnTo>
                    <a:pt x="151" y="127"/>
                  </a:lnTo>
                  <a:lnTo>
                    <a:pt x="175" y="85"/>
                  </a:lnTo>
                  <a:lnTo>
                    <a:pt x="200" y="41"/>
                  </a:lnTo>
                  <a:lnTo>
                    <a:pt x="225" y="0"/>
                  </a:lnTo>
                  <a:lnTo>
                    <a:pt x="238" y="3"/>
                  </a:lnTo>
                  <a:lnTo>
                    <a:pt x="249" y="9"/>
                  </a:lnTo>
                  <a:lnTo>
                    <a:pt x="261" y="20"/>
                  </a:lnTo>
                  <a:lnTo>
                    <a:pt x="272" y="34"/>
                  </a:lnTo>
                  <a:lnTo>
                    <a:pt x="283" y="49"/>
                  </a:lnTo>
                  <a:lnTo>
                    <a:pt x="294" y="63"/>
                  </a:lnTo>
                  <a:lnTo>
                    <a:pt x="304" y="77"/>
                  </a:lnTo>
                  <a:lnTo>
                    <a:pt x="312" y="89"/>
                  </a:lnTo>
                  <a:lnTo>
                    <a:pt x="334" y="118"/>
                  </a:lnTo>
                  <a:lnTo>
                    <a:pt x="357" y="146"/>
                  </a:lnTo>
                  <a:lnTo>
                    <a:pt x="382" y="173"/>
                  </a:lnTo>
                  <a:lnTo>
                    <a:pt x="408" y="201"/>
                  </a:lnTo>
                  <a:lnTo>
                    <a:pt x="433" y="230"/>
                  </a:lnTo>
                  <a:lnTo>
                    <a:pt x="458" y="258"/>
                  </a:lnTo>
                  <a:lnTo>
                    <a:pt x="482" y="289"/>
                  </a:lnTo>
                  <a:lnTo>
                    <a:pt x="502" y="323"/>
                  </a:lnTo>
                  <a:lnTo>
                    <a:pt x="500" y="323"/>
                  </a:lnTo>
                  <a:lnTo>
                    <a:pt x="499" y="323"/>
                  </a:lnTo>
                  <a:lnTo>
                    <a:pt x="497" y="324"/>
                  </a:lnTo>
                  <a:lnTo>
                    <a:pt x="489" y="315"/>
                  </a:lnTo>
                  <a:lnTo>
                    <a:pt x="482" y="305"/>
                  </a:lnTo>
                  <a:lnTo>
                    <a:pt x="475" y="296"/>
                  </a:lnTo>
                  <a:lnTo>
                    <a:pt x="467" y="285"/>
                  </a:lnTo>
                  <a:lnTo>
                    <a:pt x="461" y="277"/>
                  </a:lnTo>
                  <a:lnTo>
                    <a:pt x="455" y="267"/>
                  </a:lnTo>
                  <a:lnTo>
                    <a:pt x="449" y="260"/>
                  </a:lnTo>
                  <a:lnTo>
                    <a:pt x="442" y="252"/>
                  </a:lnTo>
                  <a:lnTo>
                    <a:pt x="422" y="233"/>
                  </a:lnTo>
                  <a:lnTo>
                    <a:pt x="403" y="214"/>
                  </a:lnTo>
                  <a:lnTo>
                    <a:pt x="384" y="195"/>
                  </a:lnTo>
                  <a:lnTo>
                    <a:pt x="367" y="176"/>
                  </a:lnTo>
                  <a:lnTo>
                    <a:pt x="348" y="157"/>
                  </a:lnTo>
                  <a:lnTo>
                    <a:pt x="332" y="138"/>
                  </a:lnTo>
                  <a:lnTo>
                    <a:pt x="316" y="119"/>
                  </a:lnTo>
                  <a:lnTo>
                    <a:pt x="301" y="99"/>
                  </a:lnTo>
                  <a:lnTo>
                    <a:pt x="293" y="91"/>
                  </a:lnTo>
                  <a:lnTo>
                    <a:pt x="283" y="82"/>
                  </a:lnTo>
                  <a:lnTo>
                    <a:pt x="277" y="72"/>
                  </a:lnTo>
                  <a:lnTo>
                    <a:pt x="269" y="63"/>
                  </a:lnTo>
                  <a:lnTo>
                    <a:pt x="263" y="55"/>
                  </a:lnTo>
                  <a:lnTo>
                    <a:pt x="255" y="45"/>
                  </a:lnTo>
                  <a:lnTo>
                    <a:pt x="249" y="39"/>
                  </a:lnTo>
                  <a:lnTo>
                    <a:pt x="242" y="33"/>
                  </a:lnTo>
                  <a:lnTo>
                    <a:pt x="234" y="37"/>
                  </a:lnTo>
                  <a:lnTo>
                    <a:pt x="231" y="41"/>
                  </a:lnTo>
                  <a:lnTo>
                    <a:pt x="227" y="44"/>
                  </a:lnTo>
                  <a:lnTo>
                    <a:pt x="223" y="49"/>
                  </a:lnTo>
                  <a:lnTo>
                    <a:pt x="217" y="64"/>
                  </a:lnTo>
                  <a:lnTo>
                    <a:pt x="209" y="80"/>
                  </a:lnTo>
                  <a:lnTo>
                    <a:pt x="201" y="96"/>
                  </a:lnTo>
                  <a:lnTo>
                    <a:pt x="192" y="113"/>
                  </a:lnTo>
                  <a:lnTo>
                    <a:pt x="182" y="129"/>
                  </a:lnTo>
                  <a:lnTo>
                    <a:pt x="173" y="145"/>
                  </a:lnTo>
                  <a:lnTo>
                    <a:pt x="164" y="159"/>
                  </a:lnTo>
                  <a:lnTo>
                    <a:pt x="153" y="173"/>
                  </a:lnTo>
                  <a:lnTo>
                    <a:pt x="142" y="200"/>
                  </a:lnTo>
                  <a:lnTo>
                    <a:pt x="127" y="228"/>
                  </a:lnTo>
                  <a:lnTo>
                    <a:pt x="113" y="255"/>
                  </a:lnTo>
                  <a:lnTo>
                    <a:pt x="97" y="283"/>
                  </a:lnTo>
                  <a:lnTo>
                    <a:pt x="83" y="311"/>
                  </a:lnTo>
                  <a:lnTo>
                    <a:pt x="68" y="340"/>
                  </a:lnTo>
                  <a:lnTo>
                    <a:pt x="55" y="368"/>
                  </a:lnTo>
                  <a:lnTo>
                    <a:pt x="44" y="397"/>
                  </a:lnTo>
                  <a:lnTo>
                    <a:pt x="20" y="439"/>
                  </a:lnTo>
                  <a:lnTo>
                    <a:pt x="8" y="461"/>
                  </a:lnTo>
                  <a:lnTo>
                    <a:pt x="3" y="472"/>
                  </a:lnTo>
                  <a:lnTo>
                    <a:pt x="0" y="475"/>
                  </a:lnTo>
                  <a:close/>
                </a:path>
              </a:pathLst>
            </a:custGeom>
            <a:solidFill>
              <a:srgbClr val="996633"/>
            </a:solidFill>
            <a:ln w="9525">
              <a:solidFill>
                <a:schemeClr val="bg2"/>
              </a:solidFill>
              <a:round/>
              <a:headEnd/>
              <a:tailEnd/>
            </a:ln>
          </p:spPr>
          <p:txBody>
            <a:bodyPr/>
            <a:lstStyle/>
            <a:p>
              <a:endParaRPr lang="en-US"/>
            </a:p>
          </p:txBody>
        </p:sp>
        <p:sp>
          <p:nvSpPr>
            <p:cNvPr id="68623" name="Freeform 14"/>
            <p:cNvSpPr>
              <a:spLocks/>
            </p:cNvSpPr>
            <p:nvPr/>
          </p:nvSpPr>
          <p:spPr bwMode="auto">
            <a:xfrm>
              <a:off x="1395" y="2310"/>
              <a:ext cx="186" cy="218"/>
            </a:xfrm>
            <a:custGeom>
              <a:avLst/>
              <a:gdLst>
                <a:gd name="T0" fmla="*/ 0 w 100"/>
                <a:gd name="T1" fmla="*/ 218 h 114"/>
                <a:gd name="T2" fmla="*/ 6 w 100"/>
                <a:gd name="T3" fmla="*/ 191 h 114"/>
                <a:gd name="T4" fmla="*/ 15 w 100"/>
                <a:gd name="T5" fmla="*/ 163 h 114"/>
                <a:gd name="T6" fmla="*/ 26 w 100"/>
                <a:gd name="T7" fmla="*/ 136 h 114"/>
                <a:gd name="T8" fmla="*/ 37 w 100"/>
                <a:gd name="T9" fmla="*/ 109 h 114"/>
                <a:gd name="T10" fmla="*/ 52 w 100"/>
                <a:gd name="T11" fmla="*/ 82 h 114"/>
                <a:gd name="T12" fmla="*/ 67 w 100"/>
                <a:gd name="T13" fmla="*/ 57 h 114"/>
                <a:gd name="T14" fmla="*/ 78 w 100"/>
                <a:gd name="T15" fmla="*/ 31 h 114"/>
                <a:gd name="T16" fmla="*/ 93 w 100"/>
                <a:gd name="T17" fmla="*/ 8 h 114"/>
                <a:gd name="T18" fmla="*/ 117 w 100"/>
                <a:gd name="T19" fmla="*/ 8 h 114"/>
                <a:gd name="T20" fmla="*/ 130 w 100"/>
                <a:gd name="T21" fmla="*/ 8 h 114"/>
                <a:gd name="T22" fmla="*/ 145 w 100"/>
                <a:gd name="T23" fmla="*/ 8 h 114"/>
                <a:gd name="T24" fmla="*/ 154 w 100"/>
                <a:gd name="T25" fmla="*/ 8 h 114"/>
                <a:gd name="T26" fmla="*/ 160 w 100"/>
                <a:gd name="T27" fmla="*/ 8 h 114"/>
                <a:gd name="T28" fmla="*/ 169 w 100"/>
                <a:gd name="T29" fmla="*/ 4 h 114"/>
                <a:gd name="T30" fmla="*/ 175 w 100"/>
                <a:gd name="T31" fmla="*/ 4 h 114"/>
                <a:gd name="T32" fmla="*/ 180 w 100"/>
                <a:gd name="T33" fmla="*/ 0 h 114"/>
                <a:gd name="T34" fmla="*/ 186 w 100"/>
                <a:gd name="T35" fmla="*/ 21 h 114"/>
                <a:gd name="T36" fmla="*/ 186 w 100"/>
                <a:gd name="T37" fmla="*/ 34 h 114"/>
                <a:gd name="T38" fmla="*/ 186 w 100"/>
                <a:gd name="T39" fmla="*/ 50 h 114"/>
                <a:gd name="T40" fmla="*/ 184 w 100"/>
                <a:gd name="T41" fmla="*/ 71 h 114"/>
                <a:gd name="T42" fmla="*/ 180 w 100"/>
                <a:gd name="T43" fmla="*/ 71 h 114"/>
                <a:gd name="T44" fmla="*/ 179 w 100"/>
                <a:gd name="T45" fmla="*/ 71 h 114"/>
                <a:gd name="T46" fmla="*/ 173 w 100"/>
                <a:gd name="T47" fmla="*/ 71 h 114"/>
                <a:gd name="T48" fmla="*/ 169 w 100"/>
                <a:gd name="T49" fmla="*/ 73 h 114"/>
                <a:gd name="T50" fmla="*/ 173 w 100"/>
                <a:gd name="T51" fmla="*/ 103 h 114"/>
                <a:gd name="T52" fmla="*/ 173 w 100"/>
                <a:gd name="T53" fmla="*/ 136 h 114"/>
                <a:gd name="T54" fmla="*/ 173 w 100"/>
                <a:gd name="T55" fmla="*/ 170 h 114"/>
                <a:gd name="T56" fmla="*/ 173 w 100"/>
                <a:gd name="T57" fmla="*/ 207 h 114"/>
                <a:gd name="T58" fmla="*/ 153 w 100"/>
                <a:gd name="T59" fmla="*/ 207 h 114"/>
                <a:gd name="T60" fmla="*/ 128 w 100"/>
                <a:gd name="T61" fmla="*/ 208 h 114"/>
                <a:gd name="T62" fmla="*/ 108 w 100"/>
                <a:gd name="T63" fmla="*/ 208 h 114"/>
                <a:gd name="T64" fmla="*/ 87 w 100"/>
                <a:gd name="T65" fmla="*/ 212 h 114"/>
                <a:gd name="T66" fmla="*/ 63 w 100"/>
                <a:gd name="T67" fmla="*/ 214 h 114"/>
                <a:gd name="T68" fmla="*/ 43 w 100"/>
                <a:gd name="T69" fmla="*/ 214 h 114"/>
                <a:gd name="T70" fmla="*/ 20 w 100"/>
                <a:gd name="T71" fmla="*/ 218 h 114"/>
                <a:gd name="T72" fmla="*/ 0 w 100"/>
                <a:gd name="T73" fmla="*/ 218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0"/>
                <a:gd name="T112" fmla="*/ 0 h 114"/>
                <a:gd name="T113" fmla="*/ 100 w 100"/>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0" h="114">
                  <a:moveTo>
                    <a:pt x="0" y="114"/>
                  </a:moveTo>
                  <a:lnTo>
                    <a:pt x="3" y="100"/>
                  </a:lnTo>
                  <a:lnTo>
                    <a:pt x="8" y="85"/>
                  </a:lnTo>
                  <a:lnTo>
                    <a:pt x="14" y="71"/>
                  </a:lnTo>
                  <a:lnTo>
                    <a:pt x="20" y="57"/>
                  </a:lnTo>
                  <a:lnTo>
                    <a:pt x="28" y="43"/>
                  </a:lnTo>
                  <a:lnTo>
                    <a:pt x="36" y="30"/>
                  </a:lnTo>
                  <a:lnTo>
                    <a:pt x="42" y="16"/>
                  </a:lnTo>
                  <a:lnTo>
                    <a:pt x="50" y="4"/>
                  </a:lnTo>
                  <a:lnTo>
                    <a:pt x="63" y="4"/>
                  </a:lnTo>
                  <a:lnTo>
                    <a:pt x="70" y="4"/>
                  </a:lnTo>
                  <a:lnTo>
                    <a:pt x="78" y="4"/>
                  </a:lnTo>
                  <a:lnTo>
                    <a:pt x="83" y="4"/>
                  </a:lnTo>
                  <a:lnTo>
                    <a:pt x="86" y="4"/>
                  </a:lnTo>
                  <a:lnTo>
                    <a:pt x="91" y="2"/>
                  </a:lnTo>
                  <a:lnTo>
                    <a:pt x="94" y="2"/>
                  </a:lnTo>
                  <a:lnTo>
                    <a:pt x="97" y="0"/>
                  </a:lnTo>
                  <a:lnTo>
                    <a:pt x="100" y="11"/>
                  </a:lnTo>
                  <a:lnTo>
                    <a:pt x="100" y="18"/>
                  </a:lnTo>
                  <a:lnTo>
                    <a:pt x="100" y="26"/>
                  </a:lnTo>
                  <a:lnTo>
                    <a:pt x="99" y="37"/>
                  </a:lnTo>
                  <a:lnTo>
                    <a:pt x="97" y="37"/>
                  </a:lnTo>
                  <a:lnTo>
                    <a:pt x="96" y="37"/>
                  </a:lnTo>
                  <a:lnTo>
                    <a:pt x="93" y="37"/>
                  </a:lnTo>
                  <a:lnTo>
                    <a:pt x="91" y="38"/>
                  </a:lnTo>
                  <a:lnTo>
                    <a:pt x="93" y="54"/>
                  </a:lnTo>
                  <a:lnTo>
                    <a:pt x="93" y="71"/>
                  </a:lnTo>
                  <a:lnTo>
                    <a:pt x="93" y="89"/>
                  </a:lnTo>
                  <a:lnTo>
                    <a:pt x="93" y="108"/>
                  </a:lnTo>
                  <a:lnTo>
                    <a:pt x="82" y="108"/>
                  </a:lnTo>
                  <a:lnTo>
                    <a:pt x="69" y="109"/>
                  </a:lnTo>
                  <a:lnTo>
                    <a:pt x="58" y="109"/>
                  </a:lnTo>
                  <a:lnTo>
                    <a:pt x="47" y="111"/>
                  </a:lnTo>
                  <a:lnTo>
                    <a:pt x="34" y="112"/>
                  </a:lnTo>
                  <a:lnTo>
                    <a:pt x="23" y="112"/>
                  </a:lnTo>
                  <a:lnTo>
                    <a:pt x="11" y="114"/>
                  </a:lnTo>
                  <a:lnTo>
                    <a:pt x="0" y="114"/>
                  </a:lnTo>
                  <a:close/>
                </a:path>
              </a:pathLst>
            </a:custGeom>
            <a:solidFill>
              <a:srgbClr val="CC9933"/>
            </a:solidFill>
            <a:ln w="9525">
              <a:solidFill>
                <a:schemeClr val="bg2"/>
              </a:solidFill>
              <a:round/>
              <a:headEnd/>
              <a:tailEnd/>
            </a:ln>
          </p:spPr>
          <p:txBody>
            <a:bodyPr/>
            <a:lstStyle/>
            <a:p>
              <a:endParaRPr lang="en-US"/>
            </a:p>
          </p:txBody>
        </p:sp>
        <p:sp>
          <p:nvSpPr>
            <p:cNvPr id="68624" name="Freeform 15"/>
            <p:cNvSpPr>
              <a:spLocks/>
            </p:cNvSpPr>
            <p:nvPr/>
          </p:nvSpPr>
          <p:spPr bwMode="auto">
            <a:xfrm>
              <a:off x="1972" y="2333"/>
              <a:ext cx="244" cy="177"/>
            </a:xfrm>
            <a:custGeom>
              <a:avLst/>
              <a:gdLst>
                <a:gd name="T0" fmla="*/ 6 w 131"/>
                <a:gd name="T1" fmla="*/ 177 h 93"/>
                <a:gd name="T2" fmla="*/ 0 w 131"/>
                <a:gd name="T3" fmla="*/ 129 h 93"/>
                <a:gd name="T4" fmla="*/ 0 w 131"/>
                <a:gd name="T5" fmla="*/ 84 h 93"/>
                <a:gd name="T6" fmla="*/ 0 w 131"/>
                <a:gd name="T7" fmla="*/ 38 h 93"/>
                <a:gd name="T8" fmla="*/ 4 w 131"/>
                <a:gd name="T9" fmla="*/ 0 h 93"/>
                <a:gd name="T10" fmla="*/ 20 w 131"/>
                <a:gd name="T11" fmla="*/ 0 h 93"/>
                <a:gd name="T12" fmla="*/ 35 w 131"/>
                <a:gd name="T13" fmla="*/ 2 h 93"/>
                <a:gd name="T14" fmla="*/ 52 w 131"/>
                <a:gd name="T15" fmla="*/ 2 h 93"/>
                <a:gd name="T16" fmla="*/ 71 w 131"/>
                <a:gd name="T17" fmla="*/ 2 h 93"/>
                <a:gd name="T18" fmla="*/ 86 w 131"/>
                <a:gd name="T19" fmla="*/ 2 h 93"/>
                <a:gd name="T20" fmla="*/ 102 w 131"/>
                <a:gd name="T21" fmla="*/ 2 h 93"/>
                <a:gd name="T22" fmla="*/ 117 w 131"/>
                <a:gd name="T23" fmla="*/ 2 h 93"/>
                <a:gd name="T24" fmla="*/ 136 w 131"/>
                <a:gd name="T25" fmla="*/ 2 h 93"/>
                <a:gd name="T26" fmla="*/ 149 w 131"/>
                <a:gd name="T27" fmla="*/ 21 h 93"/>
                <a:gd name="T28" fmla="*/ 164 w 131"/>
                <a:gd name="T29" fmla="*/ 36 h 93"/>
                <a:gd name="T30" fmla="*/ 179 w 131"/>
                <a:gd name="T31" fmla="*/ 53 h 93"/>
                <a:gd name="T32" fmla="*/ 194 w 131"/>
                <a:gd name="T33" fmla="*/ 69 h 93"/>
                <a:gd name="T34" fmla="*/ 205 w 131"/>
                <a:gd name="T35" fmla="*/ 88 h 93"/>
                <a:gd name="T36" fmla="*/ 218 w 131"/>
                <a:gd name="T37" fmla="*/ 105 h 93"/>
                <a:gd name="T38" fmla="*/ 231 w 131"/>
                <a:gd name="T39" fmla="*/ 126 h 93"/>
                <a:gd name="T40" fmla="*/ 244 w 131"/>
                <a:gd name="T41" fmla="*/ 150 h 93"/>
                <a:gd name="T42" fmla="*/ 218 w 131"/>
                <a:gd name="T43" fmla="*/ 158 h 93"/>
                <a:gd name="T44" fmla="*/ 190 w 131"/>
                <a:gd name="T45" fmla="*/ 164 h 93"/>
                <a:gd name="T46" fmla="*/ 158 w 131"/>
                <a:gd name="T47" fmla="*/ 171 h 93"/>
                <a:gd name="T48" fmla="*/ 127 w 131"/>
                <a:gd name="T49" fmla="*/ 171 h 93"/>
                <a:gd name="T50" fmla="*/ 93 w 131"/>
                <a:gd name="T51" fmla="*/ 173 h 93"/>
                <a:gd name="T52" fmla="*/ 61 w 131"/>
                <a:gd name="T53" fmla="*/ 173 h 93"/>
                <a:gd name="T54" fmla="*/ 32 w 131"/>
                <a:gd name="T55" fmla="*/ 177 h 93"/>
                <a:gd name="T56" fmla="*/ 6 w 131"/>
                <a:gd name="T57" fmla="*/ 177 h 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1"/>
                <a:gd name="T88" fmla="*/ 0 h 93"/>
                <a:gd name="T89" fmla="*/ 131 w 131"/>
                <a:gd name="T90" fmla="*/ 93 h 9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1" h="93">
                  <a:moveTo>
                    <a:pt x="3" y="93"/>
                  </a:moveTo>
                  <a:lnTo>
                    <a:pt x="0" y="68"/>
                  </a:lnTo>
                  <a:lnTo>
                    <a:pt x="0" y="44"/>
                  </a:lnTo>
                  <a:lnTo>
                    <a:pt x="0" y="20"/>
                  </a:lnTo>
                  <a:lnTo>
                    <a:pt x="2" y="0"/>
                  </a:lnTo>
                  <a:lnTo>
                    <a:pt x="11" y="0"/>
                  </a:lnTo>
                  <a:lnTo>
                    <a:pt x="19" y="1"/>
                  </a:lnTo>
                  <a:lnTo>
                    <a:pt x="28" y="1"/>
                  </a:lnTo>
                  <a:lnTo>
                    <a:pt x="38" y="1"/>
                  </a:lnTo>
                  <a:lnTo>
                    <a:pt x="46" y="1"/>
                  </a:lnTo>
                  <a:lnTo>
                    <a:pt x="55" y="1"/>
                  </a:lnTo>
                  <a:lnTo>
                    <a:pt x="63" y="1"/>
                  </a:lnTo>
                  <a:lnTo>
                    <a:pt x="73" y="1"/>
                  </a:lnTo>
                  <a:lnTo>
                    <a:pt x="80" y="11"/>
                  </a:lnTo>
                  <a:lnTo>
                    <a:pt x="88" y="19"/>
                  </a:lnTo>
                  <a:lnTo>
                    <a:pt x="96" y="28"/>
                  </a:lnTo>
                  <a:lnTo>
                    <a:pt x="104" y="36"/>
                  </a:lnTo>
                  <a:lnTo>
                    <a:pt x="110" y="46"/>
                  </a:lnTo>
                  <a:lnTo>
                    <a:pt x="117" y="55"/>
                  </a:lnTo>
                  <a:lnTo>
                    <a:pt x="124" y="66"/>
                  </a:lnTo>
                  <a:lnTo>
                    <a:pt x="131" y="79"/>
                  </a:lnTo>
                  <a:lnTo>
                    <a:pt x="117" y="83"/>
                  </a:lnTo>
                  <a:lnTo>
                    <a:pt x="102" y="86"/>
                  </a:lnTo>
                  <a:lnTo>
                    <a:pt x="85" y="90"/>
                  </a:lnTo>
                  <a:lnTo>
                    <a:pt x="68" y="90"/>
                  </a:lnTo>
                  <a:lnTo>
                    <a:pt x="50" y="91"/>
                  </a:lnTo>
                  <a:lnTo>
                    <a:pt x="33" y="91"/>
                  </a:lnTo>
                  <a:lnTo>
                    <a:pt x="17" y="93"/>
                  </a:lnTo>
                  <a:lnTo>
                    <a:pt x="3" y="93"/>
                  </a:lnTo>
                  <a:close/>
                </a:path>
              </a:pathLst>
            </a:custGeom>
            <a:solidFill>
              <a:srgbClr val="666633"/>
            </a:solidFill>
            <a:ln w="9525">
              <a:solidFill>
                <a:schemeClr val="bg2"/>
              </a:solidFill>
              <a:round/>
              <a:headEnd/>
              <a:tailEnd/>
            </a:ln>
          </p:spPr>
          <p:txBody>
            <a:bodyPr/>
            <a:lstStyle/>
            <a:p>
              <a:endParaRPr lang="en-US"/>
            </a:p>
          </p:txBody>
        </p:sp>
        <p:grpSp>
          <p:nvGrpSpPr>
            <p:cNvPr id="68625" name="Group 16"/>
            <p:cNvGrpSpPr>
              <a:grpSpLocks/>
            </p:cNvGrpSpPr>
            <p:nvPr/>
          </p:nvGrpSpPr>
          <p:grpSpPr bwMode="auto">
            <a:xfrm>
              <a:off x="1587" y="2262"/>
              <a:ext cx="385" cy="378"/>
              <a:chOff x="872" y="2531"/>
              <a:chExt cx="207" cy="198"/>
            </a:xfrm>
          </p:grpSpPr>
          <p:sp>
            <p:nvSpPr>
              <p:cNvPr id="68809" name="Freeform 17"/>
              <p:cNvSpPr>
                <a:spLocks/>
              </p:cNvSpPr>
              <p:nvPr/>
            </p:nvSpPr>
            <p:spPr bwMode="auto">
              <a:xfrm>
                <a:off x="1019" y="2666"/>
                <a:ext cx="60" cy="63"/>
              </a:xfrm>
              <a:custGeom>
                <a:avLst/>
                <a:gdLst>
                  <a:gd name="T0" fmla="*/ 33 w 60"/>
                  <a:gd name="T1" fmla="*/ 63 h 63"/>
                  <a:gd name="T2" fmla="*/ 25 w 60"/>
                  <a:gd name="T3" fmla="*/ 62 h 63"/>
                  <a:gd name="T4" fmla="*/ 19 w 60"/>
                  <a:gd name="T5" fmla="*/ 62 h 63"/>
                  <a:gd name="T6" fmla="*/ 11 w 60"/>
                  <a:gd name="T7" fmla="*/ 62 h 63"/>
                  <a:gd name="T8" fmla="*/ 3 w 60"/>
                  <a:gd name="T9" fmla="*/ 60 h 63"/>
                  <a:gd name="T10" fmla="*/ 1 w 60"/>
                  <a:gd name="T11" fmla="*/ 46 h 63"/>
                  <a:gd name="T12" fmla="*/ 0 w 60"/>
                  <a:gd name="T13" fmla="*/ 29 h 63"/>
                  <a:gd name="T14" fmla="*/ 0 w 60"/>
                  <a:gd name="T15" fmla="*/ 13 h 63"/>
                  <a:gd name="T16" fmla="*/ 3 w 60"/>
                  <a:gd name="T17" fmla="*/ 2 h 63"/>
                  <a:gd name="T18" fmla="*/ 9 w 60"/>
                  <a:gd name="T19" fmla="*/ 2 h 63"/>
                  <a:gd name="T20" fmla="*/ 16 w 60"/>
                  <a:gd name="T21" fmla="*/ 2 h 63"/>
                  <a:gd name="T22" fmla="*/ 22 w 60"/>
                  <a:gd name="T23" fmla="*/ 2 h 63"/>
                  <a:gd name="T24" fmla="*/ 30 w 60"/>
                  <a:gd name="T25" fmla="*/ 0 h 63"/>
                  <a:gd name="T26" fmla="*/ 36 w 60"/>
                  <a:gd name="T27" fmla="*/ 0 h 63"/>
                  <a:gd name="T28" fmla="*/ 44 w 60"/>
                  <a:gd name="T29" fmla="*/ 2 h 63"/>
                  <a:gd name="T30" fmla="*/ 50 w 60"/>
                  <a:gd name="T31" fmla="*/ 2 h 63"/>
                  <a:gd name="T32" fmla="*/ 58 w 60"/>
                  <a:gd name="T33" fmla="*/ 4 h 63"/>
                  <a:gd name="T34" fmla="*/ 58 w 60"/>
                  <a:gd name="T35" fmla="*/ 15 h 63"/>
                  <a:gd name="T36" fmla="*/ 60 w 60"/>
                  <a:gd name="T37" fmla="*/ 32 h 63"/>
                  <a:gd name="T38" fmla="*/ 58 w 60"/>
                  <a:gd name="T39" fmla="*/ 51 h 63"/>
                  <a:gd name="T40" fmla="*/ 57 w 60"/>
                  <a:gd name="T41" fmla="*/ 63 h 63"/>
                  <a:gd name="T42" fmla="*/ 50 w 60"/>
                  <a:gd name="T43" fmla="*/ 63 h 63"/>
                  <a:gd name="T44" fmla="*/ 44 w 60"/>
                  <a:gd name="T45" fmla="*/ 63 h 63"/>
                  <a:gd name="T46" fmla="*/ 38 w 60"/>
                  <a:gd name="T47" fmla="*/ 63 h 63"/>
                  <a:gd name="T48" fmla="*/ 33 w 60"/>
                  <a:gd name="T49" fmla="*/ 63 h 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63"/>
                  <a:gd name="T77" fmla="*/ 60 w 60"/>
                  <a:gd name="T78" fmla="*/ 63 h 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63">
                    <a:moveTo>
                      <a:pt x="33" y="63"/>
                    </a:moveTo>
                    <a:lnTo>
                      <a:pt x="25" y="62"/>
                    </a:lnTo>
                    <a:lnTo>
                      <a:pt x="19" y="62"/>
                    </a:lnTo>
                    <a:lnTo>
                      <a:pt x="11" y="62"/>
                    </a:lnTo>
                    <a:lnTo>
                      <a:pt x="3" y="60"/>
                    </a:lnTo>
                    <a:lnTo>
                      <a:pt x="1" y="46"/>
                    </a:lnTo>
                    <a:lnTo>
                      <a:pt x="0" y="29"/>
                    </a:lnTo>
                    <a:lnTo>
                      <a:pt x="0" y="13"/>
                    </a:lnTo>
                    <a:lnTo>
                      <a:pt x="3" y="2"/>
                    </a:lnTo>
                    <a:lnTo>
                      <a:pt x="9" y="2"/>
                    </a:lnTo>
                    <a:lnTo>
                      <a:pt x="16" y="2"/>
                    </a:lnTo>
                    <a:lnTo>
                      <a:pt x="22" y="2"/>
                    </a:lnTo>
                    <a:lnTo>
                      <a:pt x="30" y="0"/>
                    </a:lnTo>
                    <a:lnTo>
                      <a:pt x="36" y="0"/>
                    </a:lnTo>
                    <a:lnTo>
                      <a:pt x="44" y="2"/>
                    </a:lnTo>
                    <a:lnTo>
                      <a:pt x="50" y="2"/>
                    </a:lnTo>
                    <a:lnTo>
                      <a:pt x="58" y="4"/>
                    </a:lnTo>
                    <a:lnTo>
                      <a:pt x="58" y="15"/>
                    </a:lnTo>
                    <a:lnTo>
                      <a:pt x="60" y="32"/>
                    </a:lnTo>
                    <a:lnTo>
                      <a:pt x="58" y="51"/>
                    </a:lnTo>
                    <a:lnTo>
                      <a:pt x="57" y="63"/>
                    </a:lnTo>
                    <a:lnTo>
                      <a:pt x="50" y="63"/>
                    </a:lnTo>
                    <a:lnTo>
                      <a:pt x="44" y="63"/>
                    </a:lnTo>
                    <a:lnTo>
                      <a:pt x="38" y="63"/>
                    </a:lnTo>
                    <a:lnTo>
                      <a:pt x="33" y="63"/>
                    </a:lnTo>
                    <a:close/>
                  </a:path>
                </a:pathLst>
              </a:custGeom>
              <a:solidFill>
                <a:schemeClr val="tx2"/>
              </a:solidFill>
              <a:ln w="9525">
                <a:solidFill>
                  <a:schemeClr val="bg2"/>
                </a:solidFill>
                <a:round/>
                <a:headEnd/>
                <a:tailEnd/>
              </a:ln>
            </p:spPr>
            <p:txBody>
              <a:bodyPr/>
              <a:lstStyle/>
              <a:p>
                <a:endParaRPr lang="en-US"/>
              </a:p>
            </p:txBody>
          </p:sp>
          <p:sp>
            <p:nvSpPr>
              <p:cNvPr id="68810" name="Freeform 18"/>
              <p:cNvSpPr>
                <a:spLocks/>
              </p:cNvSpPr>
              <p:nvPr/>
            </p:nvSpPr>
            <p:spPr bwMode="auto">
              <a:xfrm>
                <a:off x="976" y="2671"/>
                <a:ext cx="35" cy="55"/>
              </a:xfrm>
              <a:custGeom>
                <a:avLst/>
                <a:gdLst>
                  <a:gd name="T0" fmla="*/ 24 w 35"/>
                  <a:gd name="T1" fmla="*/ 55 h 55"/>
                  <a:gd name="T2" fmla="*/ 19 w 35"/>
                  <a:gd name="T3" fmla="*/ 54 h 55"/>
                  <a:gd name="T4" fmla="*/ 15 w 35"/>
                  <a:gd name="T5" fmla="*/ 52 h 55"/>
                  <a:gd name="T6" fmla="*/ 10 w 35"/>
                  <a:gd name="T7" fmla="*/ 50 h 55"/>
                  <a:gd name="T8" fmla="*/ 5 w 35"/>
                  <a:gd name="T9" fmla="*/ 49 h 55"/>
                  <a:gd name="T10" fmla="*/ 2 w 35"/>
                  <a:gd name="T11" fmla="*/ 38 h 55"/>
                  <a:gd name="T12" fmla="*/ 0 w 35"/>
                  <a:gd name="T13" fmla="*/ 27 h 55"/>
                  <a:gd name="T14" fmla="*/ 0 w 35"/>
                  <a:gd name="T15" fmla="*/ 17 h 55"/>
                  <a:gd name="T16" fmla="*/ 0 w 35"/>
                  <a:gd name="T17" fmla="*/ 6 h 55"/>
                  <a:gd name="T18" fmla="*/ 15 w 35"/>
                  <a:gd name="T19" fmla="*/ 3 h 55"/>
                  <a:gd name="T20" fmla="*/ 22 w 35"/>
                  <a:gd name="T21" fmla="*/ 0 h 55"/>
                  <a:gd name="T22" fmla="*/ 27 w 35"/>
                  <a:gd name="T23" fmla="*/ 0 h 55"/>
                  <a:gd name="T24" fmla="*/ 33 w 35"/>
                  <a:gd name="T25" fmla="*/ 0 h 55"/>
                  <a:gd name="T26" fmla="*/ 33 w 35"/>
                  <a:gd name="T27" fmla="*/ 14 h 55"/>
                  <a:gd name="T28" fmla="*/ 35 w 35"/>
                  <a:gd name="T29" fmla="*/ 27 h 55"/>
                  <a:gd name="T30" fmla="*/ 35 w 35"/>
                  <a:gd name="T31" fmla="*/ 39 h 55"/>
                  <a:gd name="T32" fmla="*/ 35 w 35"/>
                  <a:gd name="T33" fmla="*/ 54 h 55"/>
                  <a:gd name="T34" fmla="*/ 32 w 35"/>
                  <a:gd name="T35" fmla="*/ 54 h 55"/>
                  <a:gd name="T36" fmla="*/ 29 w 35"/>
                  <a:gd name="T37" fmla="*/ 54 h 55"/>
                  <a:gd name="T38" fmla="*/ 27 w 35"/>
                  <a:gd name="T39" fmla="*/ 55 h 55"/>
                  <a:gd name="T40" fmla="*/ 24 w 35"/>
                  <a:gd name="T41" fmla="*/ 55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
                  <a:gd name="T64" fmla="*/ 0 h 55"/>
                  <a:gd name="T65" fmla="*/ 35 w 35"/>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 h="55">
                    <a:moveTo>
                      <a:pt x="24" y="55"/>
                    </a:moveTo>
                    <a:lnTo>
                      <a:pt x="19" y="54"/>
                    </a:lnTo>
                    <a:lnTo>
                      <a:pt x="15" y="52"/>
                    </a:lnTo>
                    <a:lnTo>
                      <a:pt x="10" y="50"/>
                    </a:lnTo>
                    <a:lnTo>
                      <a:pt x="5" y="49"/>
                    </a:lnTo>
                    <a:lnTo>
                      <a:pt x="2" y="38"/>
                    </a:lnTo>
                    <a:lnTo>
                      <a:pt x="0" y="27"/>
                    </a:lnTo>
                    <a:lnTo>
                      <a:pt x="0" y="17"/>
                    </a:lnTo>
                    <a:lnTo>
                      <a:pt x="0" y="6"/>
                    </a:lnTo>
                    <a:lnTo>
                      <a:pt x="15" y="3"/>
                    </a:lnTo>
                    <a:lnTo>
                      <a:pt x="22" y="0"/>
                    </a:lnTo>
                    <a:lnTo>
                      <a:pt x="27" y="0"/>
                    </a:lnTo>
                    <a:lnTo>
                      <a:pt x="33" y="0"/>
                    </a:lnTo>
                    <a:lnTo>
                      <a:pt x="33" y="14"/>
                    </a:lnTo>
                    <a:lnTo>
                      <a:pt x="35" y="27"/>
                    </a:lnTo>
                    <a:lnTo>
                      <a:pt x="35" y="39"/>
                    </a:lnTo>
                    <a:lnTo>
                      <a:pt x="35" y="54"/>
                    </a:lnTo>
                    <a:lnTo>
                      <a:pt x="32" y="54"/>
                    </a:lnTo>
                    <a:lnTo>
                      <a:pt x="29" y="54"/>
                    </a:lnTo>
                    <a:lnTo>
                      <a:pt x="27" y="55"/>
                    </a:lnTo>
                    <a:lnTo>
                      <a:pt x="24" y="55"/>
                    </a:lnTo>
                    <a:close/>
                  </a:path>
                </a:pathLst>
              </a:custGeom>
              <a:solidFill>
                <a:schemeClr val="tx2"/>
              </a:solidFill>
              <a:ln w="9525">
                <a:solidFill>
                  <a:schemeClr val="bg2"/>
                </a:solidFill>
                <a:round/>
                <a:headEnd/>
                <a:tailEnd/>
              </a:ln>
            </p:spPr>
            <p:txBody>
              <a:bodyPr/>
              <a:lstStyle/>
              <a:p>
                <a:endParaRPr lang="en-US"/>
              </a:p>
            </p:txBody>
          </p:sp>
          <p:sp>
            <p:nvSpPr>
              <p:cNvPr id="68811" name="Freeform 19"/>
              <p:cNvSpPr>
                <a:spLocks/>
              </p:cNvSpPr>
              <p:nvPr/>
            </p:nvSpPr>
            <p:spPr bwMode="auto">
              <a:xfrm>
                <a:off x="929" y="2677"/>
                <a:ext cx="36" cy="43"/>
              </a:xfrm>
              <a:custGeom>
                <a:avLst/>
                <a:gdLst>
                  <a:gd name="T0" fmla="*/ 17 w 36"/>
                  <a:gd name="T1" fmla="*/ 43 h 43"/>
                  <a:gd name="T2" fmla="*/ 14 w 36"/>
                  <a:gd name="T3" fmla="*/ 41 h 43"/>
                  <a:gd name="T4" fmla="*/ 11 w 36"/>
                  <a:gd name="T5" fmla="*/ 41 h 43"/>
                  <a:gd name="T6" fmla="*/ 6 w 36"/>
                  <a:gd name="T7" fmla="*/ 41 h 43"/>
                  <a:gd name="T8" fmla="*/ 3 w 36"/>
                  <a:gd name="T9" fmla="*/ 40 h 43"/>
                  <a:gd name="T10" fmla="*/ 2 w 36"/>
                  <a:gd name="T11" fmla="*/ 32 h 43"/>
                  <a:gd name="T12" fmla="*/ 0 w 36"/>
                  <a:gd name="T13" fmla="*/ 24 h 43"/>
                  <a:gd name="T14" fmla="*/ 0 w 36"/>
                  <a:gd name="T15" fmla="*/ 15 h 43"/>
                  <a:gd name="T16" fmla="*/ 0 w 36"/>
                  <a:gd name="T17" fmla="*/ 0 h 43"/>
                  <a:gd name="T18" fmla="*/ 8 w 36"/>
                  <a:gd name="T19" fmla="*/ 0 h 43"/>
                  <a:gd name="T20" fmla="*/ 16 w 36"/>
                  <a:gd name="T21" fmla="*/ 0 h 43"/>
                  <a:gd name="T22" fmla="*/ 25 w 36"/>
                  <a:gd name="T23" fmla="*/ 0 h 43"/>
                  <a:gd name="T24" fmla="*/ 35 w 36"/>
                  <a:gd name="T25" fmla="*/ 4 h 43"/>
                  <a:gd name="T26" fmla="*/ 36 w 36"/>
                  <a:gd name="T27" fmla="*/ 13 h 43"/>
                  <a:gd name="T28" fmla="*/ 36 w 36"/>
                  <a:gd name="T29" fmla="*/ 22 h 43"/>
                  <a:gd name="T30" fmla="*/ 36 w 36"/>
                  <a:gd name="T31" fmla="*/ 32 h 43"/>
                  <a:gd name="T32" fmla="*/ 36 w 36"/>
                  <a:gd name="T33" fmla="*/ 41 h 43"/>
                  <a:gd name="T34" fmla="*/ 30 w 36"/>
                  <a:gd name="T35" fmla="*/ 41 h 43"/>
                  <a:gd name="T36" fmla="*/ 25 w 36"/>
                  <a:gd name="T37" fmla="*/ 41 h 43"/>
                  <a:gd name="T38" fmla="*/ 21 w 36"/>
                  <a:gd name="T39" fmla="*/ 43 h 43"/>
                  <a:gd name="T40" fmla="*/ 17 w 36"/>
                  <a:gd name="T41" fmla="*/ 43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
                  <a:gd name="T64" fmla="*/ 0 h 43"/>
                  <a:gd name="T65" fmla="*/ 36 w 36"/>
                  <a:gd name="T66" fmla="*/ 43 h 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 h="43">
                    <a:moveTo>
                      <a:pt x="17" y="43"/>
                    </a:moveTo>
                    <a:lnTo>
                      <a:pt x="14" y="41"/>
                    </a:lnTo>
                    <a:lnTo>
                      <a:pt x="11" y="41"/>
                    </a:lnTo>
                    <a:lnTo>
                      <a:pt x="6" y="41"/>
                    </a:lnTo>
                    <a:lnTo>
                      <a:pt x="3" y="40"/>
                    </a:lnTo>
                    <a:lnTo>
                      <a:pt x="2" y="32"/>
                    </a:lnTo>
                    <a:lnTo>
                      <a:pt x="0" y="24"/>
                    </a:lnTo>
                    <a:lnTo>
                      <a:pt x="0" y="15"/>
                    </a:lnTo>
                    <a:lnTo>
                      <a:pt x="0" y="0"/>
                    </a:lnTo>
                    <a:lnTo>
                      <a:pt x="8" y="0"/>
                    </a:lnTo>
                    <a:lnTo>
                      <a:pt x="16" y="0"/>
                    </a:lnTo>
                    <a:lnTo>
                      <a:pt x="25" y="0"/>
                    </a:lnTo>
                    <a:lnTo>
                      <a:pt x="35" y="4"/>
                    </a:lnTo>
                    <a:lnTo>
                      <a:pt x="36" y="13"/>
                    </a:lnTo>
                    <a:lnTo>
                      <a:pt x="36" y="22"/>
                    </a:lnTo>
                    <a:lnTo>
                      <a:pt x="36" y="32"/>
                    </a:lnTo>
                    <a:lnTo>
                      <a:pt x="36" y="41"/>
                    </a:lnTo>
                    <a:lnTo>
                      <a:pt x="30" y="41"/>
                    </a:lnTo>
                    <a:lnTo>
                      <a:pt x="25" y="41"/>
                    </a:lnTo>
                    <a:lnTo>
                      <a:pt x="21" y="43"/>
                    </a:lnTo>
                    <a:lnTo>
                      <a:pt x="17" y="43"/>
                    </a:lnTo>
                    <a:close/>
                  </a:path>
                </a:pathLst>
              </a:custGeom>
              <a:solidFill>
                <a:schemeClr val="tx2"/>
              </a:solidFill>
              <a:ln w="9525">
                <a:solidFill>
                  <a:schemeClr val="bg2"/>
                </a:solidFill>
                <a:round/>
                <a:headEnd/>
                <a:tailEnd/>
              </a:ln>
            </p:spPr>
            <p:txBody>
              <a:bodyPr/>
              <a:lstStyle/>
              <a:p>
                <a:endParaRPr lang="en-US"/>
              </a:p>
            </p:txBody>
          </p:sp>
          <p:sp>
            <p:nvSpPr>
              <p:cNvPr id="68812" name="Freeform 20"/>
              <p:cNvSpPr>
                <a:spLocks/>
              </p:cNvSpPr>
              <p:nvPr/>
            </p:nvSpPr>
            <p:spPr bwMode="auto">
              <a:xfrm>
                <a:off x="876" y="2674"/>
                <a:ext cx="42" cy="44"/>
              </a:xfrm>
              <a:custGeom>
                <a:avLst/>
                <a:gdLst>
                  <a:gd name="T0" fmla="*/ 6 w 42"/>
                  <a:gd name="T1" fmla="*/ 44 h 44"/>
                  <a:gd name="T2" fmla="*/ 1 w 42"/>
                  <a:gd name="T3" fmla="*/ 36 h 44"/>
                  <a:gd name="T4" fmla="*/ 0 w 42"/>
                  <a:gd name="T5" fmla="*/ 24 h 44"/>
                  <a:gd name="T6" fmla="*/ 1 w 42"/>
                  <a:gd name="T7" fmla="*/ 11 h 44"/>
                  <a:gd name="T8" fmla="*/ 1 w 42"/>
                  <a:gd name="T9" fmla="*/ 3 h 44"/>
                  <a:gd name="T10" fmla="*/ 14 w 42"/>
                  <a:gd name="T11" fmla="*/ 2 h 44"/>
                  <a:gd name="T12" fmla="*/ 22 w 42"/>
                  <a:gd name="T13" fmla="*/ 0 h 44"/>
                  <a:gd name="T14" fmla="*/ 28 w 42"/>
                  <a:gd name="T15" fmla="*/ 0 h 44"/>
                  <a:gd name="T16" fmla="*/ 39 w 42"/>
                  <a:gd name="T17" fmla="*/ 2 h 44"/>
                  <a:gd name="T18" fmla="*/ 41 w 42"/>
                  <a:gd name="T19" fmla="*/ 13 h 44"/>
                  <a:gd name="T20" fmla="*/ 41 w 42"/>
                  <a:gd name="T21" fmla="*/ 24 h 44"/>
                  <a:gd name="T22" fmla="*/ 41 w 42"/>
                  <a:gd name="T23" fmla="*/ 33 h 44"/>
                  <a:gd name="T24" fmla="*/ 42 w 42"/>
                  <a:gd name="T25" fmla="*/ 43 h 44"/>
                  <a:gd name="T26" fmla="*/ 33 w 42"/>
                  <a:gd name="T27" fmla="*/ 43 h 44"/>
                  <a:gd name="T28" fmla="*/ 25 w 42"/>
                  <a:gd name="T29" fmla="*/ 43 h 44"/>
                  <a:gd name="T30" fmla="*/ 15 w 42"/>
                  <a:gd name="T31" fmla="*/ 43 h 44"/>
                  <a:gd name="T32" fmla="*/ 6 w 42"/>
                  <a:gd name="T33" fmla="*/ 44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4"/>
                  <a:gd name="T53" fmla="*/ 42 w 42"/>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4">
                    <a:moveTo>
                      <a:pt x="6" y="44"/>
                    </a:moveTo>
                    <a:lnTo>
                      <a:pt x="1" y="36"/>
                    </a:lnTo>
                    <a:lnTo>
                      <a:pt x="0" y="24"/>
                    </a:lnTo>
                    <a:lnTo>
                      <a:pt x="1" y="11"/>
                    </a:lnTo>
                    <a:lnTo>
                      <a:pt x="1" y="3"/>
                    </a:lnTo>
                    <a:lnTo>
                      <a:pt x="14" y="2"/>
                    </a:lnTo>
                    <a:lnTo>
                      <a:pt x="22" y="0"/>
                    </a:lnTo>
                    <a:lnTo>
                      <a:pt x="28" y="0"/>
                    </a:lnTo>
                    <a:lnTo>
                      <a:pt x="39" y="2"/>
                    </a:lnTo>
                    <a:lnTo>
                      <a:pt x="41" y="13"/>
                    </a:lnTo>
                    <a:lnTo>
                      <a:pt x="41" y="24"/>
                    </a:lnTo>
                    <a:lnTo>
                      <a:pt x="41" y="33"/>
                    </a:lnTo>
                    <a:lnTo>
                      <a:pt x="42" y="43"/>
                    </a:lnTo>
                    <a:lnTo>
                      <a:pt x="33" y="43"/>
                    </a:lnTo>
                    <a:lnTo>
                      <a:pt x="25" y="43"/>
                    </a:lnTo>
                    <a:lnTo>
                      <a:pt x="15" y="43"/>
                    </a:lnTo>
                    <a:lnTo>
                      <a:pt x="6" y="44"/>
                    </a:lnTo>
                    <a:close/>
                  </a:path>
                </a:pathLst>
              </a:custGeom>
              <a:solidFill>
                <a:schemeClr val="tx2"/>
              </a:solidFill>
              <a:ln w="9525">
                <a:solidFill>
                  <a:schemeClr val="bg2"/>
                </a:solidFill>
                <a:round/>
                <a:headEnd/>
                <a:tailEnd/>
              </a:ln>
            </p:spPr>
            <p:txBody>
              <a:bodyPr/>
              <a:lstStyle/>
              <a:p>
                <a:endParaRPr lang="en-US"/>
              </a:p>
            </p:txBody>
          </p:sp>
          <p:sp>
            <p:nvSpPr>
              <p:cNvPr id="68813" name="Freeform 21"/>
              <p:cNvSpPr>
                <a:spLocks/>
              </p:cNvSpPr>
              <p:nvPr/>
            </p:nvSpPr>
            <p:spPr bwMode="auto">
              <a:xfrm>
                <a:off x="876" y="2624"/>
                <a:ext cx="39" cy="41"/>
              </a:xfrm>
              <a:custGeom>
                <a:avLst/>
                <a:gdLst>
                  <a:gd name="T0" fmla="*/ 0 w 39"/>
                  <a:gd name="T1" fmla="*/ 41 h 41"/>
                  <a:gd name="T2" fmla="*/ 0 w 39"/>
                  <a:gd name="T3" fmla="*/ 30 h 41"/>
                  <a:gd name="T4" fmla="*/ 1 w 39"/>
                  <a:gd name="T5" fmla="*/ 20 h 41"/>
                  <a:gd name="T6" fmla="*/ 1 w 39"/>
                  <a:gd name="T7" fmla="*/ 11 h 41"/>
                  <a:gd name="T8" fmla="*/ 1 w 39"/>
                  <a:gd name="T9" fmla="*/ 3 h 41"/>
                  <a:gd name="T10" fmla="*/ 11 w 39"/>
                  <a:gd name="T11" fmla="*/ 1 h 41"/>
                  <a:gd name="T12" fmla="*/ 20 w 39"/>
                  <a:gd name="T13" fmla="*/ 1 h 41"/>
                  <a:gd name="T14" fmla="*/ 29 w 39"/>
                  <a:gd name="T15" fmla="*/ 1 h 41"/>
                  <a:gd name="T16" fmla="*/ 37 w 39"/>
                  <a:gd name="T17" fmla="*/ 0 h 41"/>
                  <a:gd name="T18" fmla="*/ 37 w 39"/>
                  <a:gd name="T19" fmla="*/ 9 h 41"/>
                  <a:gd name="T20" fmla="*/ 37 w 39"/>
                  <a:gd name="T21" fmla="*/ 19 h 41"/>
                  <a:gd name="T22" fmla="*/ 37 w 39"/>
                  <a:gd name="T23" fmla="*/ 28 h 41"/>
                  <a:gd name="T24" fmla="*/ 39 w 39"/>
                  <a:gd name="T25" fmla="*/ 39 h 41"/>
                  <a:gd name="T26" fmla="*/ 29 w 39"/>
                  <a:gd name="T27" fmla="*/ 39 h 41"/>
                  <a:gd name="T28" fmla="*/ 20 w 39"/>
                  <a:gd name="T29" fmla="*/ 39 h 41"/>
                  <a:gd name="T30" fmla="*/ 9 w 39"/>
                  <a:gd name="T31" fmla="*/ 39 h 41"/>
                  <a:gd name="T32" fmla="*/ 0 w 39"/>
                  <a:gd name="T33" fmla="*/ 41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
                  <a:gd name="T52" fmla="*/ 0 h 41"/>
                  <a:gd name="T53" fmla="*/ 39 w 39"/>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 h="41">
                    <a:moveTo>
                      <a:pt x="0" y="41"/>
                    </a:moveTo>
                    <a:lnTo>
                      <a:pt x="0" y="30"/>
                    </a:lnTo>
                    <a:lnTo>
                      <a:pt x="1" y="20"/>
                    </a:lnTo>
                    <a:lnTo>
                      <a:pt x="1" y="11"/>
                    </a:lnTo>
                    <a:lnTo>
                      <a:pt x="1" y="3"/>
                    </a:lnTo>
                    <a:lnTo>
                      <a:pt x="11" y="1"/>
                    </a:lnTo>
                    <a:lnTo>
                      <a:pt x="20" y="1"/>
                    </a:lnTo>
                    <a:lnTo>
                      <a:pt x="29" y="1"/>
                    </a:lnTo>
                    <a:lnTo>
                      <a:pt x="37" y="0"/>
                    </a:lnTo>
                    <a:lnTo>
                      <a:pt x="37" y="9"/>
                    </a:lnTo>
                    <a:lnTo>
                      <a:pt x="37" y="19"/>
                    </a:lnTo>
                    <a:lnTo>
                      <a:pt x="37" y="28"/>
                    </a:lnTo>
                    <a:lnTo>
                      <a:pt x="39" y="39"/>
                    </a:lnTo>
                    <a:lnTo>
                      <a:pt x="29" y="39"/>
                    </a:lnTo>
                    <a:lnTo>
                      <a:pt x="20" y="39"/>
                    </a:lnTo>
                    <a:lnTo>
                      <a:pt x="9" y="39"/>
                    </a:lnTo>
                    <a:lnTo>
                      <a:pt x="0" y="41"/>
                    </a:lnTo>
                    <a:close/>
                  </a:path>
                </a:pathLst>
              </a:custGeom>
              <a:solidFill>
                <a:schemeClr val="tx2"/>
              </a:solidFill>
              <a:ln w="9525">
                <a:solidFill>
                  <a:schemeClr val="bg2"/>
                </a:solidFill>
                <a:round/>
                <a:headEnd/>
                <a:tailEnd/>
              </a:ln>
            </p:spPr>
            <p:txBody>
              <a:bodyPr/>
              <a:lstStyle/>
              <a:p>
                <a:endParaRPr lang="en-US"/>
              </a:p>
            </p:txBody>
          </p:sp>
          <p:sp>
            <p:nvSpPr>
              <p:cNvPr id="68814" name="Freeform 22"/>
              <p:cNvSpPr>
                <a:spLocks/>
              </p:cNvSpPr>
              <p:nvPr/>
            </p:nvSpPr>
            <p:spPr bwMode="auto">
              <a:xfrm>
                <a:off x="924" y="2616"/>
                <a:ext cx="35" cy="47"/>
              </a:xfrm>
              <a:custGeom>
                <a:avLst/>
                <a:gdLst>
                  <a:gd name="T0" fmla="*/ 10 w 35"/>
                  <a:gd name="T1" fmla="*/ 47 h 47"/>
                  <a:gd name="T2" fmla="*/ 8 w 35"/>
                  <a:gd name="T3" fmla="*/ 46 h 47"/>
                  <a:gd name="T4" fmla="*/ 7 w 35"/>
                  <a:gd name="T5" fmla="*/ 46 h 47"/>
                  <a:gd name="T6" fmla="*/ 4 w 35"/>
                  <a:gd name="T7" fmla="*/ 44 h 47"/>
                  <a:gd name="T8" fmla="*/ 2 w 35"/>
                  <a:gd name="T9" fmla="*/ 44 h 47"/>
                  <a:gd name="T10" fmla="*/ 0 w 35"/>
                  <a:gd name="T11" fmla="*/ 35 h 47"/>
                  <a:gd name="T12" fmla="*/ 0 w 35"/>
                  <a:gd name="T13" fmla="*/ 27 h 47"/>
                  <a:gd name="T14" fmla="*/ 0 w 35"/>
                  <a:gd name="T15" fmla="*/ 19 h 47"/>
                  <a:gd name="T16" fmla="*/ 0 w 35"/>
                  <a:gd name="T17" fmla="*/ 11 h 47"/>
                  <a:gd name="T18" fmla="*/ 10 w 35"/>
                  <a:gd name="T19" fmla="*/ 8 h 47"/>
                  <a:gd name="T20" fmla="*/ 18 w 35"/>
                  <a:gd name="T21" fmla="*/ 5 h 47"/>
                  <a:gd name="T22" fmla="*/ 27 w 35"/>
                  <a:gd name="T23" fmla="*/ 3 h 47"/>
                  <a:gd name="T24" fmla="*/ 35 w 35"/>
                  <a:gd name="T25" fmla="*/ 0 h 47"/>
                  <a:gd name="T26" fmla="*/ 35 w 35"/>
                  <a:gd name="T27" fmla="*/ 11 h 47"/>
                  <a:gd name="T28" fmla="*/ 35 w 35"/>
                  <a:gd name="T29" fmla="*/ 22 h 47"/>
                  <a:gd name="T30" fmla="*/ 35 w 35"/>
                  <a:gd name="T31" fmla="*/ 35 h 47"/>
                  <a:gd name="T32" fmla="*/ 35 w 35"/>
                  <a:gd name="T33" fmla="*/ 46 h 47"/>
                  <a:gd name="T34" fmla="*/ 29 w 35"/>
                  <a:gd name="T35" fmla="*/ 46 h 47"/>
                  <a:gd name="T36" fmla="*/ 22 w 35"/>
                  <a:gd name="T37" fmla="*/ 46 h 47"/>
                  <a:gd name="T38" fmla="*/ 16 w 35"/>
                  <a:gd name="T39" fmla="*/ 47 h 47"/>
                  <a:gd name="T40" fmla="*/ 10 w 35"/>
                  <a:gd name="T41" fmla="*/ 47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
                  <a:gd name="T64" fmla="*/ 0 h 47"/>
                  <a:gd name="T65" fmla="*/ 35 w 35"/>
                  <a:gd name="T66" fmla="*/ 47 h 4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 h="47">
                    <a:moveTo>
                      <a:pt x="10" y="47"/>
                    </a:moveTo>
                    <a:lnTo>
                      <a:pt x="8" y="46"/>
                    </a:lnTo>
                    <a:lnTo>
                      <a:pt x="7" y="46"/>
                    </a:lnTo>
                    <a:lnTo>
                      <a:pt x="4" y="44"/>
                    </a:lnTo>
                    <a:lnTo>
                      <a:pt x="2" y="44"/>
                    </a:lnTo>
                    <a:lnTo>
                      <a:pt x="0" y="35"/>
                    </a:lnTo>
                    <a:lnTo>
                      <a:pt x="0" y="27"/>
                    </a:lnTo>
                    <a:lnTo>
                      <a:pt x="0" y="19"/>
                    </a:lnTo>
                    <a:lnTo>
                      <a:pt x="0" y="11"/>
                    </a:lnTo>
                    <a:lnTo>
                      <a:pt x="10" y="8"/>
                    </a:lnTo>
                    <a:lnTo>
                      <a:pt x="18" y="5"/>
                    </a:lnTo>
                    <a:lnTo>
                      <a:pt x="27" y="3"/>
                    </a:lnTo>
                    <a:lnTo>
                      <a:pt x="35" y="0"/>
                    </a:lnTo>
                    <a:lnTo>
                      <a:pt x="35" y="11"/>
                    </a:lnTo>
                    <a:lnTo>
                      <a:pt x="35" y="22"/>
                    </a:lnTo>
                    <a:lnTo>
                      <a:pt x="35" y="35"/>
                    </a:lnTo>
                    <a:lnTo>
                      <a:pt x="35" y="46"/>
                    </a:lnTo>
                    <a:lnTo>
                      <a:pt x="29" y="46"/>
                    </a:lnTo>
                    <a:lnTo>
                      <a:pt x="22" y="46"/>
                    </a:lnTo>
                    <a:lnTo>
                      <a:pt x="16" y="47"/>
                    </a:lnTo>
                    <a:lnTo>
                      <a:pt x="10" y="47"/>
                    </a:lnTo>
                    <a:close/>
                  </a:path>
                </a:pathLst>
              </a:custGeom>
              <a:solidFill>
                <a:schemeClr val="tx2"/>
              </a:solidFill>
              <a:ln w="9525">
                <a:solidFill>
                  <a:schemeClr val="bg2"/>
                </a:solidFill>
                <a:round/>
                <a:headEnd/>
                <a:tailEnd/>
              </a:ln>
            </p:spPr>
            <p:txBody>
              <a:bodyPr/>
              <a:lstStyle/>
              <a:p>
                <a:endParaRPr lang="en-US"/>
              </a:p>
            </p:txBody>
          </p:sp>
          <p:sp>
            <p:nvSpPr>
              <p:cNvPr id="68815" name="Freeform 23"/>
              <p:cNvSpPr>
                <a:spLocks/>
              </p:cNvSpPr>
              <p:nvPr/>
            </p:nvSpPr>
            <p:spPr bwMode="auto">
              <a:xfrm>
                <a:off x="973" y="2600"/>
                <a:ext cx="38" cy="62"/>
              </a:xfrm>
              <a:custGeom>
                <a:avLst/>
                <a:gdLst>
                  <a:gd name="T0" fmla="*/ 2 w 38"/>
                  <a:gd name="T1" fmla="*/ 62 h 62"/>
                  <a:gd name="T2" fmla="*/ 0 w 38"/>
                  <a:gd name="T3" fmla="*/ 49 h 62"/>
                  <a:gd name="T4" fmla="*/ 0 w 38"/>
                  <a:gd name="T5" fmla="*/ 40 h 62"/>
                  <a:gd name="T6" fmla="*/ 2 w 38"/>
                  <a:gd name="T7" fmla="*/ 29 h 62"/>
                  <a:gd name="T8" fmla="*/ 3 w 38"/>
                  <a:gd name="T9" fmla="*/ 10 h 62"/>
                  <a:gd name="T10" fmla="*/ 13 w 38"/>
                  <a:gd name="T11" fmla="*/ 7 h 62"/>
                  <a:gd name="T12" fmla="*/ 21 w 38"/>
                  <a:gd name="T13" fmla="*/ 5 h 62"/>
                  <a:gd name="T14" fmla="*/ 29 w 38"/>
                  <a:gd name="T15" fmla="*/ 2 h 62"/>
                  <a:gd name="T16" fmla="*/ 38 w 38"/>
                  <a:gd name="T17" fmla="*/ 0 h 62"/>
                  <a:gd name="T18" fmla="*/ 36 w 38"/>
                  <a:gd name="T19" fmla="*/ 14 h 62"/>
                  <a:gd name="T20" fmla="*/ 36 w 38"/>
                  <a:gd name="T21" fmla="*/ 29 h 62"/>
                  <a:gd name="T22" fmla="*/ 35 w 38"/>
                  <a:gd name="T23" fmla="*/ 43 h 62"/>
                  <a:gd name="T24" fmla="*/ 33 w 38"/>
                  <a:gd name="T25" fmla="*/ 57 h 62"/>
                  <a:gd name="T26" fmla="*/ 25 w 38"/>
                  <a:gd name="T27" fmla="*/ 58 h 62"/>
                  <a:gd name="T28" fmla="*/ 18 w 38"/>
                  <a:gd name="T29" fmla="*/ 58 h 62"/>
                  <a:gd name="T30" fmla="*/ 10 w 38"/>
                  <a:gd name="T31" fmla="*/ 60 h 62"/>
                  <a:gd name="T32" fmla="*/ 2 w 38"/>
                  <a:gd name="T33" fmla="*/ 62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62"/>
                  <a:gd name="T53" fmla="*/ 38 w 38"/>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62">
                    <a:moveTo>
                      <a:pt x="2" y="62"/>
                    </a:moveTo>
                    <a:lnTo>
                      <a:pt x="0" y="49"/>
                    </a:lnTo>
                    <a:lnTo>
                      <a:pt x="0" y="40"/>
                    </a:lnTo>
                    <a:lnTo>
                      <a:pt x="2" y="29"/>
                    </a:lnTo>
                    <a:lnTo>
                      <a:pt x="3" y="10"/>
                    </a:lnTo>
                    <a:lnTo>
                      <a:pt x="13" y="7"/>
                    </a:lnTo>
                    <a:lnTo>
                      <a:pt x="21" y="5"/>
                    </a:lnTo>
                    <a:lnTo>
                      <a:pt x="29" y="2"/>
                    </a:lnTo>
                    <a:lnTo>
                      <a:pt x="38" y="0"/>
                    </a:lnTo>
                    <a:lnTo>
                      <a:pt x="36" y="14"/>
                    </a:lnTo>
                    <a:lnTo>
                      <a:pt x="36" y="29"/>
                    </a:lnTo>
                    <a:lnTo>
                      <a:pt x="35" y="43"/>
                    </a:lnTo>
                    <a:lnTo>
                      <a:pt x="33" y="57"/>
                    </a:lnTo>
                    <a:lnTo>
                      <a:pt x="25" y="58"/>
                    </a:lnTo>
                    <a:lnTo>
                      <a:pt x="18" y="58"/>
                    </a:lnTo>
                    <a:lnTo>
                      <a:pt x="10" y="60"/>
                    </a:lnTo>
                    <a:lnTo>
                      <a:pt x="2" y="62"/>
                    </a:lnTo>
                    <a:close/>
                  </a:path>
                </a:pathLst>
              </a:custGeom>
              <a:solidFill>
                <a:schemeClr val="tx2"/>
              </a:solidFill>
              <a:ln w="9525">
                <a:solidFill>
                  <a:schemeClr val="bg2"/>
                </a:solidFill>
                <a:round/>
                <a:headEnd/>
                <a:tailEnd/>
              </a:ln>
            </p:spPr>
            <p:txBody>
              <a:bodyPr/>
              <a:lstStyle/>
              <a:p>
                <a:endParaRPr lang="en-US"/>
              </a:p>
            </p:txBody>
          </p:sp>
          <p:sp>
            <p:nvSpPr>
              <p:cNvPr id="68816" name="Freeform 24"/>
              <p:cNvSpPr>
                <a:spLocks/>
              </p:cNvSpPr>
              <p:nvPr/>
            </p:nvSpPr>
            <p:spPr bwMode="auto">
              <a:xfrm>
                <a:off x="1019" y="2599"/>
                <a:ext cx="57" cy="53"/>
              </a:xfrm>
              <a:custGeom>
                <a:avLst/>
                <a:gdLst>
                  <a:gd name="T0" fmla="*/ 0 w 57"/>
                  <a:gd name="T1" fmla="*/ 53 h 53"/>
                  <a:gd name="T2" fmla="*/ 0 w 57"/>
                  <a:gd name="T3" fmla="*/ 37 h 53"/>
                  <a:gd name="T4" fmla="*/ 0 w 57"/>
                  <a:gd name="T5" fmla="*/ 28 h 53"/>
                  <a:gd name="T6" fmla="*/ 1 w 57"/>
                  <a:gd name="T7" fmla="*/ 17 h 53"/>
                  <a:gd name="T8" fmla="*/ 3 w 57"/>
                  <a:gd name="T9" fmla="*/ 0 h 53"/>
                  <a:gd name="T10" fmla="*/ 9 w 57"/>
                  <a:gd name="T11" fmla="*/ 0 h 53"/>
                  <a:gd name="T12" fmla="*/ 16 w 57"/>
                  <a:gd name="T13" fmla="*/ 1 h 53"/>
                  <a:gd name="T14" fmla="*/ 22 w 57"/>
                  <a:gd name="T15" fmla="*/ 1 h 53"/>
                  <a:gd name="T16" fmla="*/ 28 w 57"/>
                  <a:gd name="T17" fmla="*/ 1 h 53"/>
                  <a:gd name="T18" fmla="*/ 34 w 57"/>
                  <a:gd name="T19" fmla="*/ 1 h 53"/>
                  <a:gd name="T20" fmla="*/ 41 w 57"/>
                  <a:gd name="T21" fmla="*/ 1 h 53"/>
                  <a:gd name="T22" fmla="*/ 47 w 57"/>
                  <a:gd name="T23" fmla="*/ 3 h 53"/>
                  <a:gd name="T24" fmla="*/ 53 w 57"/>
                  <a:gd name="T25" fmla="*/ 3 h 53"/>
                  <a:gd name="T26" fmla="*/ 55 w 57"/>
                  <a:gd name="T27" fmla="*/ 9 h 53"/>
                  <a:gd name="T28" fmla="*/ 55 w 57"/>
                  <a:gd name="T29" fmla="*/ 15 h 53"/>
                  <a:gd name="T30" fmla="*/ 55 w 57"/>
                  <a:gd name="T31" fmla="*/ 28 h 53"/>
                  <a:gd name="T32" fmla="*/ 57 w 57"/>
                  <a:gd name="T33" fmla="*/ 52 h 53"/>
                  <a:gd name="T34" fmla="*/ 55 w 57"/>
                  <a:gd name="T35" fmla="*/ 52 h 53"/>
                  <a:gd name="T36" fmla="*/ 50 w 57"/>
                  <a:gd name="T37" fmla="*/ 52 h 53"/>
                  <a:gd name="T38" fmla="*/ 44 w 57"/>
                  <a:gd name="T39" fmla="*/ 52 h 53"/>
                  <a:gd name="T40" fmla="*/ 36 w 57"/>
                  <a:gd name="T41" fmla="*/ 52 h 53"/>
                  <a:gd name="T42" fmla="*/ 27 w 57"/>
                  <a:gd name="T43" fmla="*/ 53 h 53"/>
                  <a:gd name="T44" fmla="*/ 17 w 57"/>
                  <a:gd name="T45" fmla="*/ 53 h 53"/>
                  <a:gd name="T46" fmla="*/ 8 w 57"/>
                  <a:gd name="T47" fmla="*/ 53 h 53"/>
                  <a:gd name="T48" fmla="*/ 0 w 57"/>
                  <a:gd name="T49" fmla="*/ 53 h 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7"/>
                  <a:gd name="T76" fmla="*/ 0 h 53"/>
                  <a:gd name="T77" fmla="*/ 57 w 57"/>
                  <a:gd name="T78" fmla="*/ 53 h 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7" h="53">
                    <a:moveTo>
                      <a:pt x="0" y="53"/>
                    </a:moveTo>
                    <a:lnTo>
                      <a:pt x="0" y="37"/>
                    </a:lnTo>
                    <a:lnTo>
                      <a:pt x="0" y="28"/>
                    </a:lnTo>
                    <a:lnTo>
                      <a:pt x="1" y="17"/>
                    </a:lnTo>
                    <a:lnTo>
                      <a:pt x="3" y="0"/>
                    </a:lnTo>
                    <a:lnTo>
                      <a:pt x="9" y="0"/>
                    </a:lnTo>
                    <a:lnTo>
                      <a:pt x="16" y="1"/>
                    </a:lnTo>
                    <a:lnTo>
                      <a:pt x="22" y="1"/>
                    </a:lnTo>
                    <a:lnTo>
                      <a:pt x="28" y="1"/>
                    </a:lnTo>
                    <a:lnTo>
                      <a:pt x="34" y="1"/>
                    </a:lnTo>
                    <a:lnTo>
                      <a:pt x="41" y="1"/>
                    </a:lnTo>
                    <a:lnTo>
                      <a:pt x="47" y="3"/>
                    </a:lnTo>
                    <a:lnTo>
                      <a:pt x="53" y="3"/>
                    </a:lnTo>
                    <a:lnTo>
                      <a:pt x="55" y="9"/>
                    </a:lnTo>
                    <a:lnTo>
                      <a:pt x="55" y="15"/>
                    </a:lnTo>
                    <a:lnTo>
                      <a:pt x="55" y="28"/>
                    </a:lnTo>
                    <a:lnTo>
                      <a:pt x="57" y="52"/>
                    </a:lnTo>
                    <a:lnTo>
                      <a:pt x="55" y="52"/>
                    </a:lnTo>
                    <a:lnTo>
                      <a:pt x="50" y="52"/>
                    </a:lnTo>
                    <a:lnTo>
                      <a:pt x="44" y="52"/>
                    </a:lnTo>
                    <a:lnTo>
                      <a:pt x="36" y="52"/>
                    </a:lnTo>
                    <a:lnTo>
                      <a:pt x="27" y="53"/>
                    </a:lnTo>
                    <a:lnTo>
                      <a:pt x="17" y="53"/>
                    </a:lnTo>
                    <a:lnTo>
                      <a:pt x="8" y="53"/>
                    </a:lnTo>
                    <a:lnTo>
                      <a:pt x="0" y="53"/>
                    </a:lnTo>
                    <a:close/>
                  </a:path>
                </a:pathLst>
              </a:custGeom>
              <a:solidFill>
                <a:schemeClr val="tx2"/>
              </a:solidFill>
              <a:ln w="9525">
                <a:solidFill>
                  <a:schemeClr val="bg2"/>
                </a:solidFill>
                <a:round/>
                <a:headEnd/>
                <a:tailEnd/>
              </a:ln>
            </p:spPr>
            <p:txBody>
              <a:bodyPr/>
              <a:lstStyle/>
              <a:p>
                <a:endParaRPr lang="en-US"/>
              </a:p>
            </p:txBody>
          </p:sp>
          <p:sp>
            <p:nvSpPr>
              <p:cNvPr id="68817" name="Freeform 25"/>
              <p:cNvSpPr>
                <a:spLocks/>
              </p:cNvSpPr>
              <p:nvPr/>
            </p:nvSpPr>
            <p:spPr bwMode="auto">
              <a:xfrm>
                <a:off x="872" y="2548"/>
                <a:ext cx="40" cy="66"/>
              </a:xfrm>
              <a:custGeom>
                <a:avLst/>
                <a:gdLst>
                  <a:gd name="T0" fmla="*/ 7 w 40"/>
                  <a:gd name="T1" fmla="*/ 66 h 66"/>
                  <a:gd name="T2" fmla="*/ 5 w 40"/>
                  <a:gd name="T3" fmla="*/ 66 h 66"/>
                  <a:gd name="T4" fmla="*/ 5 w 40"/>
                  <a:gd name="T5" fmla="*/ 65 h 66"/>
                  <a:gd name="T6" fmla="*/ 4 w 40"/>
                  <a:gd name="T7" fmla="*/ 65 h 66"/>
                  <a:gd name="T8" fmla="*/ 2 w 40"/>
                  <a:gd name="T9" fmla="*/ 65 h 66"/>
                  <a:gd name="T10" fmla="*/ 2 w 40"/>
                  <a:gd name="T11" fmla="*/ 51 h 66"/>
                  <a:gd name="T12" fmla="*/ 0 w 40"/>
                  <a:gd name="T13" fmla="*/ 33 h 66"/>
                  <a:gd name="T14" fmla="*/ 0 w 40"/>
                  <a:gd name="T15" fmla="*/ 18 h 66"/>
                  <a:gd name="T16" fmla="*/ 0 w 40"/>
                  <a:gd name="T17" fmla="*/ 3 h 66"/>
                  <a:gd name="T18" fmla="*/ 10 w 40"/>
                  <a:gd name="T19" fmla="*/ 2 h 66"/>
                  <a:gd name="T20" fmla="*/ 19 w 40"/>
                  <a:gd name="T21" fmla="*/ 2 h 66"/>
                  <a:gd name="T22" fmla="*/ 29 w 40"/>
                  <a:gd name="T23" fmla="*/ 0 h 66"/>
                  <a:gd name="T24" fmla="*/ 38 w 40"/>
                  <a:gd name="T25" fmla="*/ 0 h 66"/>
                  <a:gd name="T26" fmla="*/ 38 w 40"/>
                  <a:gd name="T27" fmla="*/ 14 h 66"/>
                  <a:gd name="T28" fmla="*/ 38 w 40"/>
                  <a:gd name="T29" fmla="*/ 25 h 66"/>
                  <a:gd name="T30" fmla="*/ 38 w 40"/>
                  <a:gd name="T31" fmla="*/ 40 h 66"/>
                  <a:gd name="T32" fmla="*/ 40 w 40"/>
                  <a:gd name="T33" fmla="*/ 63 h 66"/>
                  <a:gd name="T34" fmla="*/ 30 w 40"/>
                  <a:gd name="T35" fmla="*/ 65 h 66"/>
                  <a:gd name="T36" fmla="*/ 24 w 40"/>
                  <a:gd name="T37" fmla="*/ 66 h 66"/>
                  <a:gd name="T38" fmla="*/ 18 w 40"/>
                  <a:gd name="T39" fmla="*/ 66 h 66"/>
                  <a:gd name="T40" fmla="*/ 7 w 40"/>
                  <a:gd name="T41" fmla="*/ 66 h 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
                  <a:gd name="T64" fmla="*/ 0 h 66"/>
                  <a:gd name="T65" fmla="*/ 40 w 40"/>
                  <a:gd name="T66" fmla="*/ 66 h 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 h="66">
                    <a:moveTo>
                      <a:pt x="7" y="66"/>
                    </a:moveTo>
                    <a:lnTo>
                      <a:pt x="5" y="66"/>
                    </a:lnTo>
                    <a:lnTo>
                      <a:pt x="5" y="65"/>
                    </a:lnTo>
                    <a:lnTo>
                      <a:pt x="4" y="65"/>
                    </a:lnTo>
                    <a:lnTo>
                      <a:pt x="2" y="65"/>
                    </a:lnTo>
                    <a:lnTo>
                      <a:pt x="2" y="51"/>
                    </a:lnTo>
                    <a:lnTo>
                      <a:pt x="0" y="33"/>
                    </a:lnTo>
                    <a:lnTo>
                      <a:pt x="0" y="18"/>
                    </a:lnTo>
                    <a:lnTo>
                      <a:pt x="0" y="3"/>
                    </a:lnTo>
                    <a:lnTo>
                      <a:pt x="10" y="2"/>
                    </a:lnTo>
                    <a:lnTo>
                      <a:pt x="19" y="2"/>
                    </a:lnTo>
                    <a:lnTo>
                      <a:pt x="29" y="0"/>
                    </a:lnTo>
                    <a:lnTo>
                      <a:pt x="38" y="0"/>
                    </a:lnTo>
                    <a:lnTo>
                      <a:pt x="38" y="14"/>
                    </a:lnTo>
                    <a:lnTo>
                      <a:pt x="38" y="25"/>
                    </a:lnTo>
                    <a:lnTo>
                      <a:pt x="38" y="40"/>
                    </a:lnTo>
                    <a:lnTo>
                      <a:pt x="40" y="63"/>
                    </a:lnTo>
                    <a:lnTo>
                      <a:pt x="30" y="65"/>
                    </a:lnTo>
                    <a:lnTo>
                      <a:pt x="24" y="66"/>
                    </a:lnTo>
                    <a:lnTo>
                      <a:pt x="18" y="66"/>
                    </a:lnTo>
                    <a:lnTo>
                      <a:pt x="7" y="66"/>
                    </a:lnTo>
                    <a:close/>
                  </a:path>
                </a:pathLst>
              </a:custGeom>
              <a:solidFill>
                <a:schemeClr val="tx2"/>
              </a:solidFill>
              <a:ln w="9525">
                <a:solidFill>
                  <a:schemeClr val="bg2"/>
                </a:solidFill>
                <a:round/>
                <a:headEnd/>
                <a:tailEnd/>
              </a:ln>
            </p:spPr>
            <p:txBody>
              <a:bodyPr/>
              <a:lstStyle/>
              <a:p>
                <a:endParaRPr lang="en-US"/>
              </a:p>
            </p:txBody>
          </p:sp>
          <p:sp>
            <p:nvSpPr>
              <p:cNvPr id="68818" name="Freeform 26"/>
              <p:cNvSpPr>
                <a:spLocks/>
              </p:cNvSpPr>
              <p:nvPr/>
            </p:nvSpPr>
            <p:spPr bwMode="auto">
              <a:xfrm>
                <a:off x="921" y="2542"/>
                <a:ext cx="38" cy="69"/>
              </a:xfrm>
              <a:custGeom>
                <a:avLst/>
                <a:gdLst>
                  <a:gd name="T0" fmla="*/ 3 w 38"/>
                  <a:gd name="T1" fmla="*/ 69 h 69"/>
                  <a:gd name="T2" fmla="*/ 2 w 38"/>
                  <a:gd name="T3" fmla="*/ 55 h 69"/>
                  <a:gd name="T4" fmla="*/ 0 w 38"/>
                  <a:gd name="T5" fmla="*/ 42 h 69"/>
                  <a:gd name="T6" fmla="*/ 0 w 38"/>
                  <a:gd name="T7" fmla="*/ 27 h 69"/>
                  <a:gd name="T8" fmla="*/ 2 w 38"/>
                  <a:gd name="T9" fmla="*/ 2 h 69"/>
                  <a:gd name="T10" fmla="*/ 10 w 38"/>
                  <a:gd name="T11" fmla="*/ 0 h 69"/>
                  <a:gd name="T12" fmla="*/ 19 w 38"/>
                  <a:gd name="T13" fmla="*/ 0 h 69"/>
                  <a:gd name="T14" fmla="*/ 29 w 38"/>
                  <a:gd name="T15" fmla="*/ 0 h 69"/>
                  <a:gd name="T16" fmla="*/ 38 w 38"/>
                  <a:gd name="T17" fmla="*/ 0 h 69"/>
                  <a:gd name="T18" fmla="*/ 38 w 38"/>
                  <a:gd name="T19" fmla="*/ 16 h 69"/>
                  <a:gd name="T20" fmla="*/ 38 w 38"/>
                  <a:gd name="T21" fmla="*/ 30 h 69"/>
                  <a:gd name="T22" fmla="*/ 36 w 38"/>
                  <a:gd name="T23" fmla="*/ 46 h 69"/>
                  <a:gd name="T24" fmla="*/ 36 w 38"/>
                  <a:gd name="T25" fmla="*/ 61 h 69"/>
                  <a:gd name="T26" fmla="*/ 29 w 38"/>
                  <a:gd name="T27" fmla="*/ 65 h 69"/>
                  <a:gd name="T28" fmla="*/ 19 w 38"/>
                  <a:gd name="T29" fmla="*/ 68 h 69"/>
                  <a:gd name="T30" fmla="*/ 11 w 38"/>
                  <a:gd name="T31" fmla="*/ 69 h 69"/>
                  <a:gd name="T32" fmla="*/ 3 w 38"/>
                  <a:gd name="T33" fmla="*/ 69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69"/>
                  <a:gd name="T53" fmla="*/ 38 w 38"/>
                  <a:gd name="T54" fmla="*/ 69 h 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69">
                    <a:moveTo>
                      <a:pt x="3" y="69"/>
                    </a:moveTo>
                    <a:lnTo>
                      <a:pt x="2" y="55"/>
                    </a:lnTo>
                    <a:lnTo>
                      <a:pt x="0" y="42"/>
                    </a:lnTo>
                    <a:lnTo>
                      <a:pt x="0" y="27"/>
                    </a:lnTo>
                    <a:lnTo>
                      <a:pt x="2" y="2"/>
                    </a:lnTo>
                    <a:lnTo>
                      <a:pt x="10" y="0"/>
                    </a:lnTo>
                    <a:lnTo>
                      <a:pt x="19" y="0"/>
                    </a:lnTo>
                    <a:lnTo>
                      <a:pt x="29" y="0"/>
                    </a:lnTo>
                    <a:lnTo>
                      <a:pt x="38" y="0"/>
                    </a:lnTo>
                    <a:lnTo>
                      <a:pt x="38" y="16"/>
                    </a:lnTo>
                    <a:lnTo>
                      <a:pt x="38" y="30"/>
                    </a:lnTo>
                    <a:lnTo>
                      <a:pt x="36" y="46"/>
                    </a:lnTo>
                    <a:lnTo>
                      <a:pt x="36" y="61"/>
                    </a:lnTo>
                    <a:lnTo>
                      <a:pt x="29" y="65"/>
                    </a:lnTo>
                    <a:lnTo>
                      <a:pt x="19" y="68"/>
                    </a:lnTo>
                    <a:lnTo>
                      <a:pt x="11" y="69"/>
                    </a:lnTo>
                    <a:lnTo>
                      <a:pt x="3" y="69"/>
                    </a:lnTo>
                    <a:close/>
                  </a:path>
                </a:pathLst>
              </a:custGeom>
              <a:solidFill>
                <a:schemeClr val="tx2"/>
              </a:solidFill>
              <a:ln w="9525">
                <a:solidFill>
                  <a:schemeClr val="bg2"/>
                </a:solidFill>
                <a:round/>
                <a:headEnd/>
                <a:tailEnd/>
              </a:ln>
            </p:spPr>
            <p:txBody>
              <a:bodyPr/>
              <a:lstStyle/>
              <a:p>
                <a:endParaRPr lang="en-US"/>
              </a:p>
            </p:txBody>
          </p:sp>
          <p:sp>
            <p:nvSpPr>
              <p:cNvPr id="68819" name="Freeform 27"/>
              <p:cNvSpPr>
                <a:spLocks/>
              </p:cNvSpPr>
              <p:nvPr/>
            </p:nvSpPr>
            <p:spPr bwMode="auto">
              <a:xfrm>
                <a:off x="973" y="2536"/>
                <a:ext cx="40" cy="61"/>
              </a:xfrm>
              <a:custGeom>
                <a:avLst/>
                <a:gdLst>
                  <a:gd name="T0" fmla="*/ 0 w 40"/>
                  <a:gd name="T1" fmla="*/ 61 h 61"/>
                  <a:gd name="T2" fmla="*/ 0 w 40"/>
                  <a:gd name="T3" fmla="*/ 45 h 61"/>
                  <a:gd name="T4" fmla="*/ 0 w 40"/>
                  <a:gd name="T5" fmla="*/ 30 h 61"/>
                  <a:gd name="T6" fmla="*/ 0 w 40"/>
                  <a:gd name="T7" fmla="*/ 15 h 61"/>
                  <a:gd name="T8" fmla="*/ 2 w 40"/>
                  <a:gd name="T9" fmla="*/ 3 h 61"/>
                  <a:gd name="T10" fmla="*/ 10 w 40"/>
                  <a:gd name="T11" fmla="*/ 1 h 61"/>
                  <a:gd name="T12" fmla="*/ 19 w 40"/>
                  <a:gd name="T13" fmla="*/ 0 h 61"/>
                  <a:gd name="T14" fmla="*/ 27 w 40"/>
                  <a:gd name="T15" fmla="*/ 0 h 61"/>
                  <a:gd name="T16" fmla="*/ 36 w 40"/>
                  <a:gd name="T17" fmla="*/ 0 h 61"/>
                  <a:gd name="T18" fmla="*/ 40 w 40"/>
                  <a:gd name="T19" fmla="*/ 33 h 61"/>
                  <a:gd name="T20" fmla="*/ 38 w 40"/>
                  <a:gd name="T21" fmla="*/ 47 h 61"/>
                  <a:gd name="T22" fmla="*/ 25 w 40"/>
                  <a:gd name="T23" fmla="*/ 55 h 61"/>
                  <a:gd name="T24" fmla="*/ 0 w 40"/>
                  <a:gd name="T25" fmla="*/ 61 h 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
                  <a:gd name="T40" fmla="*/ 0 h 61"/>
                  <a:gd name="T41" fmla="*/ 40 w 40"/>
                  <a:gd name="T42" fmla="*/ 61 h 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 h="61">
                    <a:moveTo>
                      <a:pt x="0" y="61"/>
                    </a:moveTo>
                    <a:lnTo>
                      <a:pt x="0" y="45"/>
                    </a:lnTo>
                    <a:lnTo>
                      <a:pt x="0" y="30"/>
                    </a:lnTo>
                    <a:lnTo>
                      <a:pt x="0" y="15"/>
                    </a:lnTo>
                    <a:lnTo>
                      <a:pt x="2" y="3"/>
                    </a:lnTo>
                    <a:lnTo>
                      <a:pt x="10" y="1"/>
                    </a:lnTo>
                    <a:lnTo>
                      <a:pt x="19" y="0"/>
                    </a:lnTo>
                    <a:lnTo>
                      <a:pt x="27" y="0"/>
                    </a:lnTo>
                    <a:lnTo>
                      <a:pt x="36" y="0"/>
                    </a:lnTo>
                    <a:lnTo>
                      <a:pt x="40" y="33"/>
                    </a:lnTo>
                    <a:lnTo>
                      <a:pt x="38" y="47"/>
                    </a:lnTo>
                    <a:lnTo>
                      <a:pt x="25" y="55"/>
                    </a:lnTo>
                    <a:lnTo>
                      <a:pt x="0" y="61"/>
                    </a:lnTo>
                    <a:close/>
                  </a:path>
                </a:pathLst>
              </a:custGeom>
              <a:solidFill>
                <a:schemeClr val="tx2"/>
              </a:solidFill>
              <a:ln w="9525">
                <a:solidFill>
                  <a:schemeClr val="bg2"/>
                </a:solidFill>
                <a:round/>
                <a:headEnd/>
                <a:tailEnd/>
              </a:ln>
            </p:spPr>
            <p:txBody>
              <a:bodyPr/>
              <a:lstStyle/>
              <a:p>
                <a:endParaRPr lang="en-US"/>
              </a:p>
            </p:txBody>
          </p:sp>
          <p:sp>
            <p:nvSpPr>
              <p:cNvPr id="68820" name="Freeform 28"/>
              <p:cNvSpPr>
                <a:spLocks/>
              </p:cNvSpPr>
              <p:nvPr/>
            </p:nvSpPr>
            <p:spPr bwMode="auto">
              <a:xfrm>
                <a:off x="1020" y="2531"/>
                <a:ext cx="52" cy="57"/>
              </a:xfrm>
              <a:custGeom>
                <a:avLst/>
                <a:gdLst>
                  <a:gd name="T0" fmla="*/ 2 w 52"/>
                  <a:gd name="T1" fmla="*/ 57 h 57"/>
                  <a:gd name="T2" fmla="*/ 2 w 52"/>
                  <a:gd name="T3" fmla="*/ 42 h 57"/>
                  <a:gd name="T4" fmla="*/ 0 w 52"/>
                  <a:gd name="T5" fmla="*/ 25 h 57"/>
                  <a:gd name="T6" fmla="*/ 2 w 52"/>
                  <a:gd name="T7" fmla="*/ 11 h 57"/>
                  <a:gd name="T8" fmla="*/ 4 w 52"/>
                  <a:gd name="T9" fmla="*/ 0 h 57"/>
                  <a:gd name="T10" fmla="*/ 21 w 52"/>
                  <a:gd name="T11" fmla="*/ 2 h 57"/>
                  <a:gd name="T12" fmla="*/ 33 w 52"/>
                  <a:gd name="T13" fmla="*/ 2 h 57"/>
                  <a:gd name="T14" fmla="*/ 43 w 52"/>
                  <a:gd name="T15" fmla="*/ 5 h 57"/>
                  <a:gd name="T16" fmla="*/ 49 w 52"/>
                  <a:gd name="T17" fmla="*/ 8 h 57"/>
                  <a:gd name="T18" fmla="*/ 52 w 52"/>
                  <a:gd name="T19" fmla="*/ 14 h 57"/>
                  <a:gd name="T20" fmla="*/ 52 w 52"/>
                  <a:gd name="T21" fmla="*/ 24 h 57"/>
                  <a:gd name="T22" fmla="*/ 52 w 52"/>
                  <a:gd name="T23" fmla="*/ 36 h 57"/>
                  <a:gd name="T24" fmla="*/ 49 w 52"/>
                  <a:gd name="T25" fmla="*/ 53 h 57"/>
                  <a:gd name="T26" fmla="*/ 48 w 52"/>
                  <a:gd name="T27" fmla="*/ 55 h 57"/>
                  <a:gd name="T28" fmla="*/ 46 w 52"/>
                  <a:gd name="T29" fmla="*/ 55 h 57"/>
                  <a:gd name="T30" fmla="*/ 44 w 52"/>
                  <a:gd name="T31" fmla="*/ 57 h 57"/>
                  <a:gd name="T32" fmla="*/ 41 w 52"/>
                  <a:gd name="T33" fmla="*/ 57 h 57"/>
                  <a:gd name="T34" fmla="*/ 35 w 52"/>
                  <a:gd name="T35" fmla="*/ 57 h 57"/>
                  <a:gd name="T36" fmla="*/ 27 w 52"/>
                  <a:gd name="T37" fmla="*/ 57 h 57"/>
                  <a:gd name="T38" fmla="*/ 16 w 52"/>
                  <a:gd name="T39" fmla="*/ 57 h 57"/>
                  <a:gd name="T40" fmla="*/ 2 w 52"/>
                  <a:gd name="T41" fmla="*/ 57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57"/>
                  <a:gd name="T65" fmla="*/ 52 w 52"/>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57">
                    <a:moveTo>
                      <a:pt x="2" y="57"/>
                    </a:moveTo>
                    <a:lnTo>
                      <a:pt x="2" y="42"/>
                    </a:lnTo>
                    <a:lnTo>
                      <a:pt x="0" y="25"/>
                    </a:lnTo>
                    <a:lnTo>
                      <a:pt x="2" y="11"/>
                    </a:lnTo>
                    <a:lnTo>
                      <a:pt x="4" y="0"/>
                    </a:lnTo>
                    <a:lnTo>
                      <a:pt x="21" y="2"/>
                    </a:lnTo>
                    <a:lnTo>
                      <a:pt x="33" y="2"/>
                    </a:lnTo>
                    <a:lnTo>
                      <a:pt x="43" y="5"/>
                    </a:lnTo>
                    <a:lnTo>
                      <a:pt x="49" y="8"/>
                    </a:lnTo>
                    <a:lnTo>
                      <a:pt x="52" y="14"/>
                    </a:lnTo>
                    <a:lnTo>
                      <a:pt x="52" y="24"/>
                    </a:lnTo>
                    <a:lnTo>
                      <a:pt x="52" y="36"/>
                    </a:lnTo>
                    <a:lnTo>
                      <a:pt x="49" y="53"/>
                    </a:lnTo>
                    <a:lnTo>
                      <a:pt x="48" y="55"/>
                    </a:lnTo>
                    <a:lnTo>
                      <a:pt x="46" y="55"/>
                    </a:lnTo>
                    <a:lnTo>
                      <a:pt x="44" y="57"/>
                    </a:lnTo>
                    <a:lnTo>
                      <a:pt x="41" y="57"/>
                    </a:lnTo>
                    <a:lnTo>
                      <a:pt x="35" y="57"/>
                    </a:lnTo>
                    <a:lnTo>
                      <a:pt x="27" y="57"/>
                    </a:lnTo>
                    <a:lnTo>
                      <a:pt x="16" y="57"/>
                    </a:lnTo>
                    <a:lnTo>
                      <a:pt x="2" y="57"/>
                    </a:lnTo>
                    <a:close/>
                  </a:path>
                </a:pathLst>
              </a:custGeom>
              <a:solidFill>
                <a:schemeClr val="tx2"/>
              </a:solidFill>
              <a:ln w="9525">
                <a:solidFill>
                  <a:schemeClr val="bg2"/>
                </a:solidFill>
                <a:round/>
                <a:headEnd/>
                <a:tailEnd/>
              </a:ln>
            </p:spPr>
            <p:txBody>
              <a:bodyPr/>
              <a:lstStyle/>
              <a:p>
                <a:endParaRPr lang="en-US"/>
              </a:p>
            </p:txBody>
          </p:sp>
        </p:grpSp>
        <p:sp>
          <p:nvSpPr>
            <p:cNvPr id="68626" name="Freeform 29"/>
            <p:cNvSpPr>
              <a:spLocks/>
            </p:cNvSpPr>
            <p:nvPr/>
          </p:nvSpPr>
          <p:spPr bwMode="auto">
            <a:xfrm>
              <a:off x="1503" y="2156"/>
              <a:ext cx="603" cy="193"/>
            </a:xfrm>
            <a:custGeom>
              <a:avLst/>
              <a:gdLst>
                <a:gd name="T0" fmla="*/ 0 w 324"/>
                <a:gd name="T1" fmla="*/ 193 h 101"/>
                <a:gd name="T2" fmla="*/ 2 w 324"/>
                <a:gd name="T3" fmla="*/ 172 h 101"/>
                <a:gd name="T4" fmla="*/ 11 w 324"/>
                <a:gd name="T5" fmla="*/ 149 h 101"/>
                <a:gd name="T6" fmla="*/ 22 w 324"/>
                <a:gd name="T7" fmla="*/ 120 h 101"/>
                <a:gd name="T8" fmla="*/ 37 w 324"/>
                <a:gd name="T9" fmla="*/ 94 h 101"/>
                <a:gd name="T10" fmla="*/ 52 w 324"/>
                <a:gd name="T11" fmla="*/ 67 h 101"/>
                <a:gd name="T12" fmla="*/ 67 w 324"/>
                <a:gd name="T13" fmla="*/ 42 h 101"/>
                <a:gd name="T14" fmla="*/ 82 w 324"/>
                <a:gd name="T15" fmla="*/ 19 h 101"/>
                <a:gd name="T16" fmla="*/ 93 w 324"/>
                <a:gd name="T17" fmla="*/ 0 h 101"/>
                <a:gd name="T18" fmla="*/ 143 w 324"/>
                <a:gd name="T19" fmla="*/ 0 h 101"/>
                <a:gd name="T20" fmla="*/ 194 w 324"/>
                <a:gd name="T21" fmla="*/ 4 h 101"/>
                <a:gd name="T22" fmla="*/ 244 w 324"/>
                <a:gd name="T23" fmla="*/ 4 h 101"/>
                <a:gd name="T24" fmla="*/ 292 w 324"/>
                <a:gd name="T25" fmla="*/ 8 h 101"/>
                <a:gd name="T26" fmla="*/ 342 w 324"/>
                <a:gd name="T27" fmla="*/ 10 h 101"/>
                <a:gd name="T28" fmla="*/ 393 w 324"/>
                <a:gd name="T29" fmla="*/ 13 h 101"/>
                <a:gd name="T30" fmla="*/ 445 w 324"/>
                <a:gd name="T31" fmla="*/ 19 h 101"/>
                <a:gd name="T32" fmla="*/ 495 w 324"/>
                <a:gd name="T33" fmla="*/ 21 h 101"/>
                <a:gd name="T34" fmla="*/ 510 w 324"/>
                <a:gd name="T35" fmla="*/ 36 h 101"/>
                <a:gd name="T36" fmla="*/ 521 w 324"/>
                <a:gd name="T37" fmla="*/ 52 h 101"/>
                <a:gd name="T38" fmla="*/ 536 w 324"/>
                <a:gd name="T39" fmla="*/ 67 h 101"/>
                <a:gd name="T40" fmla="*/ 547 w 324"/>
                <a:gd name="T41" fmla="*/ 82 h 101"/>
                <a:gd name="T42" fmla="*/ 562 w 324"/>
                <a:gd name="T43" fmla="*/ 99 h 101"/>
                <a:gd name="T44" fmla="*/ 573 w 324"/>
                <a:gd name="T45" fmla="*/ 118 h 101"/>
                <a:gd name="T46" fmla="*/ 588 w 324"/>
                <a:gd name="T47" fmla="*/ 136 h 101"/>
                <a:gd name="T48" fmla="*/ 603 w 324"/>
                <a:gd name="T49" fmla="*/ 155 h 101"/>
                <a:gd name="T50" fmla="*/ 594 w 324"/>
                <a:gd name="T51" fmla="*/ 161 h 101"/>
                <a:gd name="T52" fmla="*/ 586 w 324"/>
                <a:gd name="T53" fmla="*/ 162 h 101"/>
                <a:gd name="T54" fmla="*/ 571 w 324"/>
                <a:gd name="T55" fmla="*/ 162 h 101"/>
                <a:gd name="T56" fmla="*/ 556 w 324"/>
                <a:gd name="T57" fmla="*/ 162 h 101"/>
                <a:gd name="T58" fmla="*/ 542 w 324"/>
                <a:gd name="T59" fmla="*/ 162 h 101"/>
                <a:gd name="T60" fmla="*/ 527 w 324"/>
                <a:gd name="T61" fmla="*/ 162 h 101"/>
                <a:gd name="T62" fmla="*/ 516 w 324"/>
                <a:gd name="T63" fmla="*/ 162 h 101"/>
                <a:gd name="T64" fmla="*/ 506 w 324"/>
                <a:gd name="T65" fmla="*/ 162 h 101"/>
                <a:gd name="T66" fmla="*/ 506 w 324"/>
                <a:gd name="T67" fmla="*/ 157 h 101"/>
                <a:gd name="T68" fmla="*/ 506 w 324"/>
                <a:gd name="T69" fmla="*/ 151 h 101"/>
                <a:gd name="T70" fmla="*/ 506 w 324"/>
                <a:gd name="T71" fmla="*/ 145 h 101"/>
                <a:gd name="T72" fmla="*/ 506 w 324"/>
                <a:gd name="T73" fmla="*/ 139 h 101"/>
                <a:gd name="T74" fmla="*/ 475 w 324"/>
                <a:gd name="T75" fmla="*/ 115 h 101"/>
                <a:gd name="T76" fmla="*/ 424 w 324"/>
                <a:gd name="T77" fmla="*/ 103 h 101"/>
                <a:gd name="T78" fmla="*/ 363 w 324"/>
                <a:gd name="T79" fmla="*/ 99 h 101"/>
                <a:gd name="T80" fmla="*/ 296 w 324"/>
                <a:gd name="T81" fmla="*/ 103 h 101"/>
                <a:gd name="T82" fmla="*/ 229 w 324"/>
                <a:gd name="T83" fmla="*/ 109 h 101"/>
                <a:gd name="T84" fmla="*/ 168 w 324"/>
                <a:gd name="T85" fmla="*/ 120 h 101"/>
                <a:gd name="T86" fmla="*/ 114 w 324"/>
                <a:gd name="T87" fmla="*/ 130 h 101"/>
                <a:gd name="T88" fmla="*/ 76 w 324"/>
                <a:gd name="T89" fmla="*/ 136 h 101"/>
                <a:gd name="T90" fmla="*/ 71 w 324"/>
                <a:gd name="T91" fmla="*/ 149 h 101"/>
                <a:gd name="T92" fmla="*/ 67 w 324"/>
                <a:gd name="T93" fmla="*/ 157 h 101"/>
                <a:gd name="T94" fmla="*/ 65 w 324"/>
                <a:gd name="T95" fmla="*/ 170 h 101"/>
                <a:gd name="T96" fmla="*/ 65 w 324"/>
                <a:gd name="T97" fmla="*/ 187 h 101"/>
                <a:gd name="T98" fmla="*/ 50 w 324"/>
                <a:gd name="T99" fmla="*/ 191 h 101"/>
                <a:gd name="T100" fmla="*/ 32 w 324"/>
                <a:gd name="T101" fmla="*/ 191 h 101"/>
                <a:gd name="T102" fmla="*/ 17 w 324"/>
                <a:gd name="T103" fmla="*/ 191 h 101"/>
                <a:gd name="T104" fmla="*/ 0 w 324"/>
                <a:gd name="T105" fmla="*/ 193 h 1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
                <a:gd name="T160" fmla="*/ 0 h 101"/>
                <a:gd name="T161" fmla="*/ 324 w 324"/>
                <a:gd name="T162" fmla="*/ 101 h 10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 h="101">
                  <a:moveTo>
                    <a:pt x="0" y="101"/>
                  </a:moveTo>
                  <a:lnTo>
                    <a:pt x="1" y="90"/>
                  </a:lnTo>
                  <a:lnTo>
                    <a:pt x="6" y="78"/>
                  </a:lnTo>
                  <a:lnTo>
                    <a:pt x="12" y="63"/>
                  </a:lnTo>
                  <a:lnTo>
                    <a:pt x="20" y="49"/>
                  </a:lnTo>
                  <a:lnTo>
                    <a:pt x="28" y="35"/>
                  </a:lnTo>
                  <a:lnTo>
                    <a:pt x="36" y="22"/>
                  </a:lnTo>
                  <a:lnTo>
                    <a:pt x="44" y="10"/>
                  </a:lnTo>
                  <a:lnTo>
                    <a:pt x="50" y="0"/>
                  </a:lnTo>
                  <a:lnTo>
                    <a:pt x="77" y="0"/>
                  </a:lnTo>
                  <a:lnTo>
                    <a:pt x="104" y="2"/>
                  </a:lnTo>
                  <a:lnTo>
                    <a:pt x="131" y="2"/>
                  </a:lnTo>
                  <a:lnTo>
                    <a:pt x="157" y="4"/>
                  </a:lnTo>
                  <a:lnTo>
                    <a:pt x="184" y="5"/>
                  </a:lnTo>
                  <a:lnTo>
                    <a:pt x="211" y="7"/>
                  </a:lnTo>
                  <a:lnTo>
                    <a:pt x="239" y="10"/>
                  </a:lnTo>
                  <a:lnTo>
                    <a:pt x="266" y="11"/>
                  </a:lnTo>
                  <a:lnTo>
                    <a:pt x="274" y="19"/>
                  </a:lnTo>
                  <a:lnTo>
                    <a:pt x="280" y="27"/>
                  </a:lnTo>
                  <a:lnTo>
                    <a:pt x="288" y="35"/>
                  </a:lnTo>
                  <a:lnTo>
                    <a:pt x="294" y="43"/>
                  </a:lnTo>
                  <a:lnTo>
                    <a:pt x="302" y="52"/>
                  </a:lnTo>
                  <a:lnTo>
                    <a:pt x="308" y="62"/>
                  </a:lnTo>
                  <a:lnTo>
                    <a:pt x="316" y="71"/>
                  </a:lnTo>
                  <a:lnTo>
                    <a:pt x="324" y="81"/>
                  </a:lnTo>
                  <a:lnTo>
                    <a:pt x="319" y="84"/>
                  </a:lnTo>
                  <a:lnTo>
                    <a:pt x="315" y="85"/>
                  </a:lnTo>
                  <a:lnTo>
                    <a:pt x="307" y="85"/>
                  </a:lnTo>
                  <a:lnTo>
                    <a:pt x="299" y="85"/>
                  </a:lnTo>
                  <a:lnTo>
                    <a:pt x="291" y="85"/>
                  </a:lnTo>
                  <a:lnTo>
                    <a:pt x="283" y="85"/>
                  </a:lnTo>
                  <a:lnTo>
                    <a:pt x="277" y="85"/>
                  </a:lnTo>
                  <a:lnTo>
                    <a:pt x="272" y="85"/>
                  </a:lnTo>
                  <a:lnTo>
                    <a:pt x="272" y="82"/>
                  </a:lnTo>
                  <a:lnTo>
                    <a:pt x="272" y="79"/>
                  </a:lnTo>
                  <a:lnTo>
                    <a:pt x="272" y="76"/>
                  </a:lnTo>
                  <a:lnTo>
                    <a:pt x="272" y="73"/>
                  </a:lnTo>
                  <a:lnTo>
                    <a:pt x="255" y="60"/>
                  </a:lnTo>
                  <a:lnTo>
                    <a:pt x="228" y="54"/>
                  </a:lnTo>
                  <a:lnTo>
                    <a:pt x="195" y="52"/>
                  </a:lnTo>
                  <a:lnTo>
                    <a:pt x="159" y="54"/>
                  </a:lnTo>
                  <a:lnTo>
                    <a:pt x="123" y="57"/>
                  </a:lnTo>
                  <a:lnTo>
                    <a:pt x="90" y="63"/>
                  </a:lnTo>
                  <a:lnTo>
                    <a:pt x="61" y="68"/>
                  </a:lnTo>
                  <a:lnTo>
                    <a:pt x="41" y="71"/>
                  </a:lnTo>
                  <a:lnTo>
                    <a:pt x="38" y="78"/>
                  </a:lnTo>
                  <a:lnTo>
                    <a:pt x="36" y="82"/>
                  </a:lnTo>
                  <a:lnTo>
                    <a:pt x="35" y="89"/>
                  </a:lnTo>
                  <a:lnTo>
                    <a:pt x="35" y="98"/>
                  </a:lnTo>
                  <a:lnTo>
                    <a:pt x="27" y="100"/>
                  </a:lnTo>
                  <a:lnTo>
                    <a:pt x="17" y="100"/>
                  </a:lnTo>
                  <a:lnTo>
                    <a:pt x="9" y="100"/>
                  </a:lnTo>
                  <a:lnTo>
                    <a:pt x="0" y="101"/>
                  </a:lnTo>
                  <a:close/>
                </a:path>
              </a:pathLst>
            </a:custGeom>
            <a:solidFill>
              <a:srgbClr val="996600"/>
            </a:solidFill>
            <a:ln w="9525">
              <a:solidFill>
                <a:schemeClr val="bg2"/>
              </a:solidFill>
              <a:round/>
              <a:headEnd/>
              <a:tailEnd/>
            </a:ln>
          </p:spPr>
          <p:txBody>
            <a:bodyPr/>
            <a:lstStyle/>
            <a:p>
              <a:endParaRPr lang="en-US"/>
            </a:p>
          </p:txBody>
        </p:sp>
        <p:sp>
          <p:nvSpPr>
            <p:cNvPr id="68627" name="Freeform 30"/>
            <p:cNvSpPr>
              <a:spLocks/>
            </p:cNvSpPr>
            <p:nvPr/>
          </p:nvSpPr>
          <p:spPr bwMode="auto">
            <a:xfrm>
              <a:off x="1606" y="2030"/>
              <a:ext cx="368" cy="124"/>
            </a:xfrm>
            <a:custGeom>
              <a:avLst/>
              <a:gdLst>
                <a:gd name="T0" fmla="*/ 312 w 198"/>
                <a:gd name="T1" fmla="*/ 124 h 65"/>
                <a:gd name="T2" fmla="*/ 271 w 198"/>
                <a:gd name="T3" fmla="*/ 120 h 65"/>
                <a:gd name="T4" fmla="*/ 234 w 198"/>
                <a:gd name="T5" fmla="*/ 118 h 65"/>
                <a:gd name="T6" fmla="*/ 193 w 198"/>
                <a:gd name="T7" fmla="*/ 114 h 65"/>
                <a:gd name="T8" fmla="*/ 154 w 198"/>
                <a:gd name="T9" fmla="*/ 113 h 65"/>
                <a:gd name="T10" fmla="*/ 117 w 198"/>
                <a:gd name="T11" fmla="*/ 109 h 65"/>
                <a:gd name="T12" fmla="*/ 80 w 198"/>
                <a:gd name="T13" fmla="*/ 109 h 65"/>
                <a:gd name="T14" fmla="*/ 37 w 198"/>
                <a:gd name="T15" fmla="*/ 105 h 65"/>
                <a:gd name="T16" fmla="*/ 0 w 198"/>
                <a:gd name="T17" fmla="*/ 105 h 65"/>
                <a:gd name="T18" fmla="*/ 15 w 198"/>
                <a:gd name="T19" fmla="*/ 72 h 65"/>
                <a:gd name="T20" fmla="*/ 30 w 198"/>
                <a:gd name="T21" fmla="*/ 52 h 65"/>
                <a:gd name="T22" fmla="*/ 50 w 198"/>
                <a:gd name="T23" fmla="*/ 34 h 65"/>
                <a:gd name="T24" fmla="*/ 72 w 198"/>
                <a:gd name="T25" fmla="*/ 25 h 65"/>
                <a:gd name="T26" fmla="*/ 100 w 198"/>
                <a:gd name="T27" fmla="*/ 19 h 65"/>
                <a:gd name="T28" fmla="*/ 126 w 198"/>
                <a:gd name="T29" fmla="*/ 15 h 65"/>
                <a:gd name="T30" fmla="*/ 158 w 198"/>
                <a:gd name="T31" fmla="*/ 15 h 65"/>
                <a:gd name="T32" fmla="*/ 193 w 198"/>
                <a:gd name="T33" fmla="*/ 15 h 65"/>
                <a:gd name="T34" fmla="*/ 219 w 198"/>
                <a:gd name="T35" fmla="*/ 10 h 65"/>
                <a:gd name="T36" fmla="*/ 238 w 198"/>
                <a:gd name="T37" fmla="*/ 4 h 65"/>
                <a:gd name="T38" fmla="*/ 251 w 198"/>
                <a:gd name="T39" fmla="*/ 4 h 65"/>
                <a:gd name="T40" fmla="*/ 269 w 198"/>
                <a:gd name="T41" fmla="*/ 0 h 65"/>
                <a:gd name="T42" fmla="*/ 281 w 198"/>
                <a:gd name="T43" fmla="*/ 15 h 65"/>
                <a:gd name="T44" fmla="*/ 296 w 198"/>
                <a:gd name="T45" fmla="*/ 27 h 65"/>
                <a:gd name="T46" fmla="*/ 307 w 198"/>
                <a:gd name="T47" fmla="*/ 42 h 65"/>
                <a:gd name="T48" fmla="*/ 320 w 198"/>
                <a:gd name="T49" fmla="*/ 57 h 65"/>
                <a:gd name="T50" fmla="*/ 331 w 198"/>
                <a:gd name="T51" fmla="*/ 72 h 65"/>
                <a:gd name="T52" fmla="*/ 342 w 198"/>
                <a:gd name="T53" fmla="*/ 88 h 65"/>
                <a:gd name="T54" fmla="*/ 357 w 198"/>
                <a:gd name="T55" fmla="*/ 103 h 65"/>
                <a:gd name="T56" fmla="*/ 368 w 198"/>
                <a:gd name="T57" fmla="*/ 118 h 65"/>
                <a:gd name="T58" fmla="*/ 357 w 198"/>
                <a:gd name="T59" fmla="*/ 124 h 65"/>
                <a:gd name="T60" fmla="*/ 342 w 198"/>
                <a:gd name="T61" fmla="*/ 124 h 65"/>
                <a:gd name="T62" fmla="*/ 325 w 198"/>
                <a:gd name="T63" fmla="*/ 124 h 65"/>
                <a:gd name="T64" fmla="*/ 312 w 198"/>
                <a:gd name="T65" fmla="*/ 124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8"/>
                <a:gd name="T100" fmla="*/ 0 h 65"/>
                <a:gd name="T101" fmla="*/ 198 w 198"/>
                <a:gd name="T102" fmla="*/ 65 h 6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8" h="65">
                  <a:moveTo>
                    <a:pt x="168" y="65"/>
                  </a:moveTo>
                  <a:lnTo>
                    <a:pt x="146" y="63"/>
                  </a:lnTo>
                  <a:lnTo>
                    <a:pt x="126" y="62"/>
                  </a:lnTo>
                  <a:lnTo>
                    <a:pt x="104" y="60"/>
                  </a:lnTo>
                  <a:lnTo>
                    <a:pt x="83" y="59"/>
                  </a:lnTo>
                  <a:lnTo>
                    <a:pt x="63" y="57"/>
                  </a:lnTo>
                  <a:lnTo>
                    <a:pt x="43" y="57"/>
                  </a:lnTo>
                  <a:lnTo>
                    <a:pt x="20" y="55"/>
                  </a:lnTo>
                  <a:lnTo>
                    <a:pt x="0" y="55"/>
                  </a:lnTo>
                  <a:lnTo>
                    <a:pt x="8" y="38"/>
                  </a:lnTo>
                  <a:lnTo>
                    <a:pt x="16" y="27"/>
                  </a:lnTo>
                  <a:lnTo>
                    <a:pt x="27" y="18"/>
                  </a:lnTo>
                  <a:lnTo>
                    <a:pt x="39" y="13"/>
                  </a:lnTo>
                  <a:lnTo>
                    <a:pt x="54" y="10"/>
                  </a:lnTo>
                  <a:lnTo>
                    <a:pt x="68" y="8"/>
                  </a:lnTo>
                  <a:lnTo>
                    <a:pt x="85" y="8"/>
                  </a:lnTo>
                  <a:lnTo>
                    <a:pt x="104" y="8"/>
                  </a:lnTo>
                  <a:lnTo>
                    <a:pt x="118" y="5"/>
                  </a:lnTo>
                  <a:lnTo>
                    <a:pt x="128" y="2"/>
                  </a:lnTo>
                  <a:lnTo>
                    <a:pt x="135" y="2"/>
                  </a:lnTo>
                  <a:lnTo>
                    <a:pt x="145" y="0"/>
                  </a:lnTo>
                  <a:lnTo>
                    <a:pt x="151" y="8"/>
                  </a:lnTo>
                  <a:lnTo>
                    <a:pt x="159" y="14"/>
                  </a:lnTo>
                  <a:lnTo>
                    <a:pt x="165" y="22"/>
                  </a:lnTo>
                  <a:lnTo>
                    <a:pt x="172" y="30"/>
                  </a:lnTo>
                  <a:lnTo>
                    <a:pt x="178" y="38"/>
                  </a:lnTo>
                  <a:lnTo>
                    <a:pt x="184" y="46"/>
                  </a:lnTo>
                  <a:lnTo>
                    <a:pt x="192" y="54"/>
                  </a:lnTo>
                  <a:lnTo>
                    <a:pt x="198" y="62"/>
                  </a:lnTo>
                  <a:lnTo>
                    <a:pt x="192" y="65"/>
                  </a:lnTo>
                  <a:lnTo>
                    <a:pt x="184" y="65"/>
                  </a:lnTo>
                  <a:lnTo>
                    <a:pt x="175" y="65"/>
                  </a:lnTo>
                  <a:lnTo>
                    <a:pt x="168" y="65"/>
                  </a:lnTo>
                  <a:close/>
                </a:path>
              </a:pathLst>
            </a:custGeom>
            <a:solidFill>
              <a:srgbClr val="CC9933"/>
            </a:solidFill>
            <a:ln w="9525">
              <a:solidFill>
                <a:schemeClr val="bg2"/>
              </a:solidFill>
              <a:round/>
              <a:headEnd/>
              <a:tailEnd/>
            </a:ln>
          </p:spPr>
          <p:txBody>
            <a:bodyPr/>
            <a:lstStyle/>
            <a:p>
              <a:endParaRPr lang="en-US"/>
            </a:p>
          </p:txBody>
        </p:sp>
        <p:sp>
          <p:nvSpPr>
            <p:cNvPr id="68628" name="Freeform 31"/>
            <p:cNvSpPr>
              <a:spLocks/>
            </p:cNvSpPr>
            <p:nvPr/>
          </p:nvSpPr>
          <p:spPr bwMode="auto">
            <a:xfrm>
              <a:off x="1671" y="1861"/>
              <a:ext cx="193" cy="168"/>
            </a:xfrm>
            <a:custGeom>
              <a:avLst/>
              <a:gdLst>
                <a:gd name="T0" fmla="*/ 0 w 104"/>
                <a:gd name="T1" fmla="*/ 168 h 88"/>
                <a:gd name="T2" fmla="*/ 7 w 104"/>
                <a:gd name="T3" fmla="*/ 132 h 88"/>
                <a:gd name="T4" fmla="*/ 32 w 104"/>
                <a:gd name="T5" fmla="*/ 80 h 88"/>
                <a:gd name="T6" fmla="*/ 58 w 104"/>
                <a:gd name="T7" fmla="*/ 31 h 88"/>
                <a:gd name="T8" fmla="*/ 76 w 104"/>
                <a:gd name="T9" fmla="*/ 0 h 88"/>
                <a:gd name="T10" fmla="*/ 78 w 104"/>
                <a:gd name="T11" fmla="*/ 0 h 88"/>
                <a:gd name="T12" fmla="*/ 82 w 104"/>
                <a:gd name="T13" fmla="*/ 0 h 88"/>
                <a:gd name="T14" fmla="*/ 82 w 104"/>
                <a:gd name="T15" fmla="*/ 0 h 88"/>
                <a:gd name="T16" fmla="*/ 84 w 104"/>
                <a:gd name="T17" fmla="*/ 0 h 88"/>
                <a:gd name="T18" fmla="*/ 93 w 104"/>
                <a:gd name="T19" fmla="*/ 17 h 88"/>
                <a:gd name="T20" fmla="*/ 104 w 104"/>
                <a:gd name="T21" fmla="*/ 36 h 88"/>
                <a:gd name="T22" fmla="*/ 119 w 104"/>
                <a:gd name="T23" fmla="*/ 53 h 88"/>
                <a:gd name="T24" fmla="*/ 134 w 104"/>
                <a:gd name="T25" fmla="*/ 73 h 88"/>
                <a:gd name="T26" fmla="*/ 148 w 104"/>
                <a:gd name="T27" fmla="*/ 90 h 88"/>
                <a:gd name="T28" fmla="*/ 163 w 104"/>
                <a:gd name="T29" fmla="*/ 107 h 88"/>
                <a:gd name="T30" fmla="*/ 178 w 104"/>
                <a:gd name="T31" fmla="*/ 126 h 88"/>
                <a:gd name="T32" fmla="*/ 193 w 104"/>
                <a:gd name="T33" fmla="*/ 143 h 88"/>
                <a:gd name="T34" fmla="*/ 186 w 104"/>
                <a:gd name="T35" fmla="*/ 143 h 88"/>
                <a:gd name="T36" fmla="*/ 178 w 104"/>
                <a:gd name="T37" fmla="*/ 147 h 88"/>
                <a:gd name="T38" fmla="*/ 160 w 104"/>
                <a:gd name="T39" fmla="*/ 151 h 88"/>
                <a:gd name="T40" fmla="*/ 137 w 104"/>
                <a:gd name="T41" fmla="*/ 151 h 88"/>
                <a:gd name="T42" fmla="*/ 109 w 104"/>
                <a:gd name="T43" fmla="*/ 157 h 88"/>
                <a:gd name="T44" fmla="*/ 78 w 104"/>
                <a:gd name="T45" fmla="*/ 158 h 88"/>
                <a:gd name="T46" fmla="*/ 41 w 104"/>
                <a:gd name="T47" fmla="*/ 162 h 88"/>
                <a:gd name="T48" fmla="*/ 0 w 104"/>
                <a:gd name="T49" fmla="*/ 168 h 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4"/>
                <a:gd name="T76" fmla="*/ 0 h 88"/>
                <a:gd name="T77" fmla="*/ 104 w 104"/>
                <a:gd name="T78" fmla="*/ 88 h 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4" h="88">
                  <a:moveTo>
                    <a:pt x="0" y="88"/>
                  </a:moveTo>
                  <a:lnTo>
                    <a:pt x="4" y="69"/>
                  </a:lnTo>
                  <a:lnTo>
                    <a:pt x="17" y="42"/>
                  </a:lnTo>
                  <a:lnTo>
                    <a:pt x="31" y="16"/>
                  </a:lnTo>
                  <a:lnTo>
                    <a:pt x="41" y="0"/>
                  </a:lnTo>
                  <a:lnTo>
                    <a:pt x="42" y="0"/>
                  </a:lnTo>
                  <a:lnTo>
                    <a:pt x="44" y="0"/>
                  </a:lnTo>
                  <a:lnTo>
                    <a:pt x="45" y="0"/>
                  </a:lnTo>
                  <a:lnTo>
                    <a:pt x="50" y="9"/>
                  </a:lnTo>
                  <a:lnTo>
                    <a:pt x="56" y="19"/>
                  </a:lnTo>
                  <a:lnTo>
                    <a:pt x="64" y="28"/>
                  </a:lnTo>
                  <a:lnTo>
                    <a:pt x="72" y="38"/>
                  </a:lnTo>
                  <a:lnTo>
                    <a:pt x="80" y="47"/>
                  </a:lnTo>
                  <a:lnTo>
                    <a:pt x="88" y="56"/>
                  </a:lnTo>
                  <a:lnTo>
                    <a:pt x="96" y="66"/>
                  </a:lnTo>
                  <a:lnTo>
                    <a:pt x="104" y="75"/>
                  </a:lnTo>
                  <a:lnTo>
                    <a:pt x="100" y="75"/>
                  </a:lnTo>
                  <a:lnTo>
                    <a:pt x="96" y="77"/>
                  </a:lnTo>
                  <a:lnTo>
                    <a:pt x="86" y="79"/>
                  </a:lnTo>
                  <a:lnTo>
                    <a:pt x="74" y="79"/>
                  </a:lnTo>
                  <a:lnTo>
                    <a:pt x="59" y="82"/>
                  </a:lnTo>
                  <a:lnTo>
                    <a:pt x="42" y="83"/>
                  </a:lnTo>
                  <a:lnTo>
                    <a:pt x="22" y="85"/>
                  </a:lnTo>
                  <a:lnTo>
                    <a:pt x="0" y="88"/>
                  </a:lnTo>
                  <a:close/>
                </a:path>
              </a:pathLst>
            </a:custGeom>
            <a:solidFill>
              <a:srgbClr val="CC9933"/>
            </a:solidFill>
            <a:ln w="9525">
              <a:solidFill>
                <a:schemeClr val="bg2"/>
              </a:solidFill>
              <a:round/>
              <a:headEnd/>
              <a:tailEnd/>
            </a:ln>
          </p:spPr>
          <p:txBody>
            <a:bodyPr/>
            <a:lstStyle/>
            <a:p>
              <a:endParaRPr lang="en-US"/>
            </a:p>
          </p:txBody>
        </p:sp>
        <p:sp>
          <p:nvSpPr>
            <p:cNvPr id="68629" name="Freeform 32"/>
            <p:cNvSpPr>
              <a:spLocks/>
            </p:cNvSpPr>
            <p:nvPr/>
          </p:nvSpPr>
          <p:spPr bwMode="auto">
            <a:xfrm rot="-262558">
              <a:off x="286" y="3461"/>
              <a:ext cx="1014" cy="275"/>
            </a:xfrm>
            <a:custGeom>
              <a:avLst/>
              <a:gdLst>
                <a:gd name="T0" fmla="*/ 984 w 409"/>
                <a:gd name="T1" fmla="*/ 270 h 118"/>
                <a:gd name="T2" fmla="*/ 959 w 409"/>
                <a:gd name="T3" fmla="*/ 263 h 118"/>
                <a:gd name="T4" fmla="*/ 878 w 409"/>
                <a:gd name="T5" fmla="*/ 261 h 118"/>
                <a:gd name="T6" fmla="*/ 756 w 409"/>
                <a:gd name="T7" fmla="*/ 256 h 118"/>
                <a:gd name="T8" fmla="*/ 640 w 409"/>
                <a:gd name="T9" fmla="*/ 254 h 118"/>
                <a:gd name="T10" fmla="*/ 523 w 409"/>
                <a:gd name="T11" fmla="*/ 249 h 118"/>
                <a:gd name="T12" fmla="*/ 407 w 409"/>
                <a:gd name="T13" fmla="*/ 245 h 118"/>
                <a:gd name="T14" fmla="*/ 290 w 409"/>
                <a:gd name="T15" fmla="*/ 242 h 118"/>
                <a:gd name="T16" fmla="*/ 171 w 409"/>
                <a:gd name="T17" fmla="*/ 238 h 118"/>
                <a:gd name="T18" fmla="*/ 60 w 409"/>
                <a:gd name="T19" fmla="*/ 235 h 118"/>
                <a:gd name="T20" fmla="*/ 5 w 409"/>
                <a:gd name="T21" fmla="*/ 179 h 118"/>
                <a:gd name="T22" fmla="*/ 12 w 409"/>
                <a:gd name="T23" fmla="*/ 70 h 118"/>
                <a:gd name="T24" fmla="*/ 40 w 409"/>
                <a:gd name="T25" fmla="*/ 14 h 118"/>
                <a:gd name="T26" fmla="*/ 89 w 409"/>
                <a:gd name="T27" fmla="*/ 12 h 118"/>
                <a:gd name="T28" fmla="*/ 136 w 409"/>
                <a:gd name="T29" fmla="*/ 2 h 118"/>
                <a:gd name="T30" fmla="*/ 188 w 409"/>
                <a:gd name="T31" fmla="*/ 0 h 118"/>
                <a:gd name="T32" fmla="*/ 253 w 409"/>
                <a:gd name="T33" fmla="*/ 0 h 118"/>
                <a:gd name="T34" fmla="*/ 335 w 409"/>
                <a:gd name="T35" fmla="*/ 7 h 118"/>
                <a:gd name="T36" fmla="*/ 417 w 409"/>
                <a:gd name="T37" fmla="*/ 14 h 118"/>
                <a:gd name="T38" fmla="*/ 503 w 409"/>
                <a:gd name="T39" fmla="*/ 26 h 118"/>
                <a:gd name="T40" fmla="*/ 590 w 409"/>
                <a:gd name="T41" fmla="*/ 37 h 118"/>
                <a:gd name="T42" fmla="*/ 672 w 409"/>
                <a:gd name="T43" fmla="*/ 47 h 118"/>
                <a:gd name="T44" fmla="*/ 756 w 409"/>
                <a:gd name="T45" fmla="*/ 58 h 118"/>
                <a:gd name="T46" fmla="*/ 843 w 409"/>
                <a:gd name="T47" fmla="*/ 72 h 118"/>
                <a:gd name="T48" fmla="*/ 902 w 409"/>
                <a:gd name="T49" fmla="*/ 82 h 118"/>
                <a:gd name="T50" fmla="*/ 932 w 409"/>
                <a:gd name="T51" fmla="*/ 77 h 118"/>
                <a:gd name="T52" fmla="*/ 964 w 409"/>
                <a:gd name="T53" fmla="*/ 77 h 118"/>
                <a:gd name="T54" fmla="*/ 994 w 409"/>
                <a:gd name="T55" fmla="*/ 77 h 118"/>
                <a:gd name="T56" fmla="*/ 1014 w 409"/>
                <a:gd name="T57" fmla="*/ 158 h 118"/>
                <a:gd name="T58" fmla="*/ 1012 w 409"/>
                <a:gd name="T59" fmla="*/ 238 h 118"/>
                <a:gd name="T60" fmla="*/ 1004 w 409"/>
                <a:gd name="T61" fmla="*/ 275 h 118"/>
                <a:gd name="T62" fmla="*/ 994 w 409"/>
                <a:gd name="T63" fmla="*/ 275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800000"/>
            </a:solidFill>
            <a:ln w="9525">
              <a:solidFill>
                <a:schemeClr val="bg2"/>
              </a:solidFill>
              <a:round/>
              <a:headEnd/>
              <a:tailEnd/>
            </a:ln>
          </p:spPr>
          <p:txBody>
            <a:bodyPr/>
            <a:lstStyle/>
            <a:p>
              <a:endParaRPr lang="en-US"/>
            </a:p>
          </p:txBody>
        </p:sp>
        <p:sp>
          <p:nvSpPr>
            <p:cNvPr id="68630" name="Freeform 33"/>
            <p:cNvSpPr>
              <a:spLocks/>
            </p:cNvSpPr>
            <p:nvPr/>
          </p:nvSpPr>
          <p:spPr bwMode="auto">
            <a:xfrm rot="362169" flipV="1">
              <a:off x="270" y="3248"/>
              <a:ext cx="974" cy="225"/>
            </a:xfrm>
            <a:custGeom>
              <a:avLst/>
              <a:gdLst>
                <a:gd name="T0" fmla="*/ 945 w 409"/>
                <a:gd name="T1" fmla="*/ 221 h 118"/>
                <a:gd name="T2" fmla="*/ 922 w 409"/>
                <a:gd name="T3" fmla="*/ 215 h 118"/>
                <a:gd name="T4" fmla="*/ 843 w 409"/>
                <a:gd name="T5" fmla="*/ 214 h 118"/>
                <a:gd name="T6" fmla="*/ 726 w 409"/>
                <a:gd name="T7" fmla="*/ 210 h 118"/>
                <a:gd name="T8" fmla="*/ 614 w 409"/>
                <a:gd name="T9" fmla="*/ 208 h 118"/>
                <a:gd name="T10" fmla="*/ 502 w 409"/>
                <a:gd name="T11" fmla="*/ 204 h 118"/>
                <a:gd name="T12" fmla="*/ 391 w 409"/>
                <a:gd name="T13" fmla="*/ 200 h 118"/>
                <a:gd name="T14" fmla="*/ 279 w 409"/>
                <a:gd name="T15" fmla="*/ 198 h 118"/>
                <a:gd name="T16" fmla="*/ 164 w 409"/>
                <a:gd name="T17" fmla="*/ 194 h 118"/>
                <a:gd name="T18" fmla="*/ 57 w 409"/>
                <a:gd name="T19" fmla="*/ 193 h 118"/>
                <a:gd name="T20" fmla="*/ 5 w 409"/>
                <a:gd name="T21" fmla="*/ 147 h 118"/>
                <a:gd name="T22" fmla="*/ 12 w 409"/>
                <a:gd name="T23" fmla="*/ 57 h 118"/>
                <a:gd name="T24" fmla="*/ 38 w 409"/>
                <a:gd name="T25" fmla="*/ 11 h 118"/>
                <a:gd name="T26" fmla="*/ 86 w 409"/>
                <a:gd name="T27" fmla="*/ 10 h 118"/>
                <a:gd name="T28" fmla="*/ 131 w 409"/>
                <a:gd name="T29" fmla="*/ 2 h 118"/>
                <a:gd name="T30" fmla="*/ 181 w 409"/>
                <a:gd name="T31" fmla="*/ 0 h 118"/>
                <a:gd name="T32" fmla="*/ 243 w 409"/>
                <a:gd name="T33" fmla="*/ 0 h 118"/>
                <a:gd name="T34" fmla="*/ 321 w 409"/>
                <a:gd name="T35" fmla="*/ 6 h 118"/>
                <a:gd name="T36" fmla="*/ 400 w 409"/>
                <a:gd name="T37" fmla="*/ 11 h 118"/>
                <a:gd name="T38" fmla="*/ 483 w 409"/>
                <a:gd name="T39" fmla="*/ 21 h 118"/>
                <a:gd name="T40" fmla="*/ 567 w 409"/>
                <a:gd name="T41" fmla="*/ 31 h 118"/>
                <a:gd name="T42" fmla="*/ 645 w 409"/>
                <a:gd name="T43" fmla="*/ 38 h 118"/>
                <a:gd name="T44" fmla="*/ 726 w 409"/>
                <a:gd name="T45" fmla="*/ 48 h 118"/>
                <a:gd name="T46" fmla="*/ 810 w 409"/>
                <a:gd name="T47" fmla="*/ 59 h 118"/>
                <a:gd name="T48" fmla="*/ 867 w 409"/>
                <a:gd name="T49" fmla="*/ 67 h 118"/>
                <a:gd name="T50" fmla="*/ 895 w 409"/>
                <a:gd name="T51" fmla="*/ 63 h 118"/>
                <a:gd name="T52" fmla="*/ 926 w 409"/>
                <a:gd name="T53" fmla="*/ 63 h 118"/>
                <a:gd name="T54" fmla="*/ 955 w 409"/>
                <a:gd name="T55" fmla="*/ 63 h 118"/>
                <a:gd name="T56" fmla="*/ 974 w 409"/>
                <a:gd name="T57" fmla="*/ 130 h 118"/>
                <a:gd name="T58" fmla="*/ 972 w 409"/>
                <a:gd name="T59" fmla="*/ 194 h 118"/>
                <a:gd name="T60" fmla="*/ 964 w 409"/>
                <a:gd name="T61" fmla="*/ 225 h 118"/>
                <a:gd name="T62" fmla="*/ 955 w 409"/>
                <a:gd name="T63" fmla="*/ 225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996600"/>
            </a:solidFill>
            <a:ln w="9525">
              <a:solidFill>
                <a:schemeClr val="bg2"/>
              </a:solidFill>
              <a:round/>
              <a:headEnd/>
              <a:tailEnd/>
            </a:ln>
          </p:spPr>
          <p:txBody>
            <a:bodyPr/>
            <a:lstStyle/>
            <a:p>
              <a:endParaRPr lang="en-US"/>
            </a:p>
          </p:txBody>
        </p:sp>
        <p:sp>
          <p:nvSpPr>
            <p:cNvPr id="68631" name="Freeform 34"/>
            <p:cNvSpPr>
              <a:spLocks/>
            </p:cNvSpPr>
            <p:nvPr/>
          </p:nvSpPr>
          <p:spPr bwMode="auto">
            <a:xfrm flipH="1">
              <a:off x="1296" y="3160"/>
              <a:ext cx="613" cy="160"/>
            </a:xfrm>
            <a:custGeom>
              <a:avLst/>
              <a:gdLst>
                <a:gd name="T0" fmla="*/ 595 w 409"/>
                <a:gd name="T1" fmla="*/ 157 h 118"/>
                <a:gd name="T2" fmla="*/ 580 w 409"/>
                <a:gd name="T3" fmla="*/ 153 h 118"/>
                <a:gd name="T4" fmla="*/ 531 w 409"/>
                <a:gd name="T5" fmla="*/ 152 h 118"/>
                <a:gd name="T6" fmla="*/ 457 w 409"/>
                <a:gd name="T7" fmla="*/ 149 h 118"/>
                <a:gd name="T8" fmla="*/ 387 w 409"/>
                <a:gd name="T9" fmla="*/ 148 h 118"/>
                <a:gd name="T10" fmla="*/ 316 w 409"/>
                <a:gd name="T11" fmla="*/ 145 h 118"/>
                <a:gd name="T12" fmla="*/ 246 w 409"/>
                <a:gd name="T13" fmla="*/ 142 h 118"/>
                <a:gd name="T14" fmla="*/ 175 w 409"/>
                <a:gd name="T15" fmla="*/ 141 h 118"/>
                <a:gd name="T16" fmla="*/ 103 w 409"/>
                <a:gd name="T17" fmla="*/ 138 h 118"/>
                <a:gd name="T18" fmla="*/ 36 w 409"/>
                <a:gd name="T19" fmla="*/ 137 h 118"/>
                <a:gd name="T20" fmla="*/ 3 w 409"/>
                <a:gd name="T21" fmla="*/ 104 h 118"/>
                <a:gd name="T22" fmla="*/ 7 w 409"/>
                <a:gd name="T23" fmla="*/ 41 h 118"/>
                <a:gd name="T24" fmla="*/ 24 w 409"/>
                <a:gd name="T25" fmla="*/ 8 h 118"/>
                <a:gd name="T26" fmla="*/ 54 w 409"/>
                <a:gd name="T27" fmla="*/ 7 h 118"/>
                <a:gd name="T28" fmla="*/ 82 w 409"/>
                <a:gd name="T29" fmla="*/ 1 h 118"/>
                <a:gd name="T30" fmla="*/ 114 w 409"/>
                <a:gd name="T31" fmla="*/ 0 h 118"/>
                <a:gd name="T32" fmla="*/ 153 w 409"/>
                <a:gd name="T33" fmla="*/ 0 h 118"/>
                <a:gd name="T34" fmla="*/ 202 w 409"/>
                <a:gd name="T35" fmla="*/ 4 h 118"/>
                <a:gd name="T36" fmla="*/ 252 w 409"/>
                <a:gd name="T37" fmla="*/ 8 h 118"/>
                <a:gd name="T38" fmla="*/ 304 w 409"/>
                <a:gd name="T39" fmla="*/ 15 h 118"/>
                <a:gd name="T40" fmla="*/ 357 w 409"/>
                <a:gd name="T41" fmla="*/ 22 h 118"/>
                <a:gd name="T42" fmla="*/ 406 w 409"/>
                <a:gd name="T43" fmla="*/ 27 h 118"/>
                <a:gd name="T44" fmla="*/ 457 w 409"/>
                <a:gd name="T45" fmla="*/ 34 h 118"/>
                <a:gd name="T46" fmla="*/ 510 w 409"/>
                <a:gd name="T47" fmla="*/ 42 h 118"/>
                <a:gd name="T48" fmla="*/ 546 w 409"/>
                <a:gd name="T49" fmla="*/ 47 h 118"/>
                <a:gd name="T50" fmla="*/ 564 w 409"/>
                <a:gd name="T51" fmla="*/ 45 h 118"/>
                <a:gd name="T52" fmla="*/ 583 w 409"/>
                <a:gd name="T53" fmla="*/ 45 h 118"/>
                <a:gd name="T54" fmla="*/ 601 w 409"/>
                <a:gd name="T55" fmla="*/ 45 h 118"/>
                <a:gd name="T56" fmla="*/ 613 w 409"/>
                <a:gd name="T57" fmla="*/ 92 h 118"/>
                <a:gd name="T58" fmla="*/ 612 w 409"/>
                <a:gd name="T59" fmla="*/ 138 h 118"/>
                <a:gd name="T60" fmla="*/ 607 w 409"/>
                <a:gd name="T61" fmla="*/ 160 h 118"/>
                <a:gd name="T62" fmla="*/ 601 w 409"/>
                <a:gd name="T63" fmla="*/ 16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996600"/>
            </a:solidFill>
            <a:ln w="9525">
              <a:solidFill>
                <a:schemeClr val="bg2"/>
              </a:solidFill>
              <a:round/>
              <a:headEnd/>
              <a:tailEnd/>
            </a:ln>
          </p:spPr>
          <p:txBody>
            <a:bodyPr/>
            <a:lstStyle/>
            <a:p>
              <a:endParaRPr lang="en-US"/>
            </a:p>
          </p:txBody>
        </p:sp>
        <p:sp>
          <p:nvSpPr>
            <p:cNvPr id="68632" name="Freeform 35"/>
            <p:cNvSpPr>
              <a:spLocks/>
            </p:cNvSpPr>
            <p:nvPr/>
          </p:nvSpPr>
          <p:spPr bwMode="auto">
            <a:xfrm rot="17219" flipH="1">
              <a:off x="1293" y="3548"/>
              <a:ext cx="620" cy="162"/>
            </a:xfrm>
            <a:custGeom>
              <a:avLst/>
              <a:gdLst>
                <a:gd name="T0" fmla="*/ 602 w 409"/>
                <a:gd name="T1" fmla="*/ 159 h 118"/>
                <a:gd name="T2" fmla="*/ 587 w 409"/>
                <a:gd name="T3" fmla="*/ 155 h 118"/>
                <a:gd name="T4" fmla="*/ 537 w 409"/>
                <a:gd name="T5" fmla="*/ 154 h 118"/>
                <a:gd name="T6" fmla="*/ 462 w 409"/>
                <a:gd name="T7" fmla="*/ 151 h 118"/>
                <a:gd name="T8" fmla="*/ 391 w 409"/>
                <a:gd name="T9" fmla="*/ 150 h 118"/>
                <a:gd name="T10" fmla="*/ 320 w 409"/>
                <a:gd name="T11" fmla="*/ 147 h 118"/>
                <a:gd name="T12" fmla="*/ 249 w 409"/>
                <a:gd name="T13" fmla="*/ 144 h 118"/>
                <a:gd name="T14" fmla="*/ 177 w 409"/>
                <a:gd name="T15" fmla="*/ 143 h 118"/>
                <a:gd name="T16" fmla="*/ 105 w 409"/>
                <a:gd name="T17" fmla="*/ 140 h 118"/>
                <a:gd name="T18" fmla="*/ 36 w 409"/>
                <a:gd name="T19" fmla="*/ 139 h 118"/>
                <a:gd name="T20" fmla="*/ 3 w 409"/>
                <a:gd name="T21" fmla="*/ 106 h 118"/>
                <a:gd name="T22" fmla="*/ 8 w 409"/>
                <a:gd name="T23" fmla="*/ 41 h 118"/>
                <a:gd name="T24" fmla="*/ 24 w 409"/>
                <a:gd name="T25" fmla="*/ 8 h 118"/>
                <a:gd name="T26" fmla="*/ 55 w 409"/>
                <a:gd name="T27" fmla="*/ 7 h 118"/>
                <a:gd name="T28" fmla="*/ 83 w 409"/>
                <a:gd name="T29" fmla="*/ 1 h 118"/>
                <a:gd name="T30" fmla="*/ 115 w 409"/>
                <a:gd name="T31" fmla="*/ 0 h 118"/>
                <a:gd name="T32" fmla="*/ 155 w 409"/>
                <a:gd name="T33" fmla="*/ 0 h 118"/>
                <a:gd name="T34" fmla="*/ 205 w 409"/>
                <a:gd name="T35" fmla="*/ 4 h 118"/>
                <a:gd name="T36" fmla="*/ 255 w 409"/>
                <a:gd name="T37" fmla="*/ 8 h 118"/>
                <a:gd name="T38" fmla="*/ 308 w 409"/>
                <a:gd name="T39" fmla="*/ 15 h 118"/>
                <a:gd name="T40" fmla="*/ 361 w 409"/>
                <a:gd name="T41" fmla="*/ 22 h 118"/>
                <a:gd name="T42" fmla="*/ 411 w 409"/>
                <a:gd name="T43" fmla="*/ 27 h 118"/>
                <a:gd name="T44" fmla="*/ 462 w 409"/>
                <a:gd name="T45" fmla="*/ 34 h 118"/>
                <a:gd name="T46" fmla="*/ 515 w 409"/>
                <a:gd name="T47" fmla="*/ 43 h 118"/>
                <a:gd name="T48" fmla="*/ 552 w 409"/>
                <a:gd name="T49" fmla="*/ 48 h 118"/>
                <a:gd name="T50" fmla="*/ 570 w 409"/>
                <a:gd name="T51" fmla="*/ 45 h 118"/>
                <a:gd name="T52" fmla="*/ 590 w 409"/>
                <a:gd name="T53" fmla="*/ 45 h 118"/>
                <a:gd name="T54" fmla="*/ 608 w 409"/>
                <a:gd name="T55" fmla="*/ 45 h 118"/>
                <a:gd name="T56" fmla="*/ 620 w 409"/>
                <a:gd name="T57" fmla="*/ 93 h 118"/>
                <a:gd name="T58" fmla="*/ 618 w 409"/>
                <a:gd name="T59" fmla="*/ 140 h 118"/>
                <a:gd name="T60" fmla="*/ 614 w 409"/>
                <a:gd name="T61" fmla="*/ 162 h 118"/>
                <a:gd name="T62" fmla="*/ 608 w 409"/>
                <a:gd name="T63" fmla="*/ 162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666633"/>
            </a:solidFill>
            <a:ln w="9525">
              <a:solidFill>
                <a:schemeClr val="bg2"/>
              </a:solidFill>
              <a:round/>
              <a:headEnd/>
              <a:tailEnd/>
            </a:ln>
          </p:spPr>
          <p:txBody>
            <a:bodyPr/>
            <a:lstStyle/>
            <a:p>
              <a:endParaRPr lang="en-US"/>
            </a:p>
          </p:txBody>
        </p:sp>
        <p:sp>
          <p:nvSpPr>
            <p:cNvPr id="68633" name="Freeform 36"/>
            <p:cNvSpPr>
              <a:spLocks/>
            </p:cNvSpPr>
            <p:nvPr/>
          </p:nvSpPr>
          <p:spPr bwMode="auto">
            <a:xfrm flipH="1">
              <a:off x="1307" y="3289"/>
              <a:ext cx="640" cy="161"/>
            </a:xfrm>
            <a:custGeom>
              <a:avLst/>
              <a:gdLst>
                <a:gd name="T0" fmla="*/ 621 w 409"/>
                <a:gd name="T1" fmla="*/ 158 h 118"/>
                <a:gd name="T2" fmla="*/ 606 w 409"/>
                <a:gd name="T3" fmla="*/ 154 h 118"/>
                <a:gd name="T4" fmla="*/ 554 w 409"/>
                <a:gd name="T5" fmla="*/ 153 h 118"/>
                <a:gd name="T6" fmla="*/ 477 w 409"/>
                <a:gd name="T7" fmla="*/ 150 h 118"/>
                <a:gd name="T8" fmla="*/ 404 w 409"/>
                <a:gd name="T9" fmla="*/ 149 h 118"/>
                <a:gd name="T10" fmla="*/ 330 w 409"/>
                <a:gd name="T11" fmla="*/ 146 h 118"/>
                <a:gd name="T12" fmla="*/ 257 w 409"/>
                <a:gd name="T13" fmla="*/ 143 h 118"/>
                <a:gd name="T14" fmla="*/ 183 w 409"/>
                <a:gd name="T15" fmla="*/ 142 h 118"/>
                <a:gd name="T16" fmla="*/ 108 w 409"/>
                <a:gd name="T17" fmla="*/ 139 h 118"/>
                <a:gd name="T18" fmla="*/ 38 w 409"/>
                <a:gd name="T19" fmla="*/ 138 h 118"/>
                <a:gd name="T20" fmla="*/ 3 w 409"/>
                <a:gd name="T21" fmla="*/ 105 h 118"/>
                <a:gd name="T22" fmla="*/ 8 w 409"/>
                <a:gd name="T23" fmla="*/ 41 h 118"/>
                <a:gd name="T24" fmla="*/ 25 w 409"/>
                <a:gd name="T25" fmla="*/ 8 h 118"/>
                <a:gd name="T26" fmla="*/ 56 w 409"/>
                <a:gd name="T27" fmla="*/ 7 h 118"/>
                <a:gd name="T28" fmla="*/ 86 w 409"/>
                <a:gd name="T29" fmla="*/ 1 h 118"/>
                <a:gd name="T30" fmla="*/ 119 w 409"/>
                <a:gd name="T31" fmla="*/ 0 h 118"/>
                <a:gd name="T32" fmla="*/ 160 w 409"/>
                <a:gd name="T33" fmla="*/ 0 h 118"/>
                <a:gd name="T34" fmla="*/ 211 w 409"/>
                <a:gd name="T35" fmla="*/ 4 h 118"/>
                <a:gd name="T36" fmla="*/ 263 w 409"/>
                <a:gd name="T37" fmla="*/ 8 h 118"/>
                <a:gd name="T38" fmla="*/ 318 w 409"/>
                <a:gd name="T39" fmla="*/ 15 h 118"/>
                <a:gd name="T40" fmla="*/ 372 w 409"/>
                <a:gd name="T41" fmla="*/ 22 h 118"/>
                <a:gd name="T42" fmla="*/ 424 w 409"/>
                <a:gd name="T43" fmla="*/ 27 h 118"/>
                <a:gd name="T44" fmla="*/ 477 w 409"/>
                <a:gd name="T45" fmla="*/ 34 h 118"/>
                <a:gd name="T46" fmla="*/ 532 w 409"/>
                <a:gd name="T47" fmla="*/ 42 h 118"/>
                <a:gd name="T48" fmla="*/ 570 w 409"/>
                <a:gd name="T49" fmla="*/ 48 h 118"/>
                <a:gd name="T50" fmla="*/ 588 w 409"/>
                <a:gd name="T51" fmla="*/ 45 h 118"/>
                <a:gd name="T52" fmla="*/ 609 w 409"/>
                <a:gd name="T53" fmla="*/ 45 h 118"/>
                <a:gd name="T54" fmla="*/ 627 w 409"/>
                <a:gd name="T55" fmla="*/ 45 h 118"/>
                <a:gd name="T56" fmla="*/ 640 w 409"/>
                <a:gd name="T57" fmla="*/ 93 h 118"/>
                <a:gd name="T58" fmla="*/ 638 w 409"/>
                <a:gd name="T59" fmla="*/ 139 h 118"/>
                <a:gd name="T60" fmla="*/ 634 w 409"/>
                <a:gd name="T61" fmla="*/ 161 h 118"/>
                <a:gd name="T62" fmla="*/ 627 w 409"/>
                <a:gd name="T63" fmla="*/ 16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666633"/>
            </a:solidFill>
            <a:ln w="9525">
              <a:solidFill>
                <a:schemeClr val="bg2"/>
              </a:solidFill>
              <a:round/>
              <a:headEnd/>
              <a:tailEnd/>
            </a:ln>
          </p:spPr>
          <p:txBody>
            <a:bodyPr/>
            <a:lstStyle/>
            <a:p>
              <a:endParaRPr lang="en-US"/>
            </a:p>
          </p:txBody>
        </p:sp>
        <p:sp>
          <p:nvSpPr>
            <p:cNvPr id="68634" name="Freeform 37"/>
            <p:cNvSpPr>
              <a:spLocks/>
            </p:cNvSpPr>
            <p:nvPr/>
          </p:nvSpPr>
          <p:spPr bwMode="auto">
            <a:xfrm>
              <a:off x="2301" y="2446"/>
              <a:ext cx="287" cy="344"/>
            </a:xfrm>
            <a:custGeom>
              <a:avLst/>
              <a:gdLst>
                <a:gd name="T0" fmla="*/ 0 w 154"/>
                <a:gd name="T1" fmla="*/ 0 h 180"/>
                <a:gd name="T2" fmla="*/ 99 w 154"/>
                <a:gd name="T3" fmla="*/ 218 h 180"/>
                <a:gd name="T4" fmla="*/ 179 w 154"/>
                <a:gd name="T5" fmla="*/ 233 h 180"/>
                <a:gd name="T6" fmla="*/ 48 w 154"/>
                <a:gd name="T7" fmla="*/ 285 h 180"/>
                <a:gd name="T8" fmla="*/ 0 w 154"/>
                <a:gd name="T9" fmla="*/ 0 h 180"/>
                <a:gd name="T10" fmla="*/ 0 60000 65536"/>
                <a:gd name="T11" fmla="*/ 0 60000 65536"/>
                <a:gd name="T12" fmla="*/ 0 60000 65536"/>
                <a:gd name="T13" fmla="*/ 0 60000 65536"/>
                <a:gd name="T14" fmla="*/ 0 60000 65536"/>
                <a:gd name="T15" fmla="*/ 0 w 154"/>
                <a:gd name="T16" fmla="*/ 0 h 180"/>
                <a:gd name="T17" fmla="*/ 154 w 154"/>
                <a:gd name="T18" fmla="*/ 180 h 180"/>
              </a:gdLst>
              <a:ahLst/>
              <a:cxnLst>
                <a:cxn ang="T10">
                  <a:pos x="T0" y="T1"/>
                </a:cxn>
                <a:cxn ang="T11">
                  <a:pos x="T2" y="T3"/>
                </a:cxn>
                <a:cxn ang="T12">
                  <a:pos x="T4" y="T5"/>
                </a:cxn>
                <a:cxn ang="T13">
                  <a:pos x="T6" y="T7"/>
                </a:cxn>
                <a:cxn ang="T14">
                  <a:pos x="T8" y="T9"/>
                </a:cxn>
              </a:cxnLst>
              <a:rect l="T15" t="T16" r="T17" b="T18"/>
              <a:pathLst>
                <a:path w="154" h="180">
                  <a:moveTo>
                    <a:pt x="0" y="0"/>
                  </a:moveTo>
                  <a:cubicBezTo>
                    <a:pt x="10" y="24"/>
                    <a:pt x="24" y="102"/>
                    <a:pt x="53" y="114"/>
                  </a:cubicBezTo>
                  <a:cubicBezTo>
                    <a:pt x="66" y="120"/>
                    <a:pt x="82" y="119"/>
                    <a:pt x="96" y="122"/>
                  </a:cubicBezTo>
                  <a:cubicBezTo>
                    <a:pt x="154" y="180"/>
                    <a:pt x="40" y="151"/>
                    <a:pt x="26" y="149"/>
                  </a:cubicBezTo>
                  <a:cubicBezTo>
                    <a:pt x="19" y="112"/>
                    <a:pt x="25" y="0"/>
                    <a:pt x="0" y="0"/>
                  </a:cubicBezTo>
                  <a:close/>
                </a:path>
              </a:pathLst>
            </a:custGeom>
            <a:solidFill>
              <a:srgbClr val="996600"/>
            </a:solidFill>
            <a:ln w="9525" cap="flat" cmpd="sng">
              <a:solidFill>
                <a:schemeClr val="bg2"/>
              </a:solidFill>
              <a:prstDash val="solid"/>
              <a:round/>
              <a:headEnd/>
              <a:tailEnd/>
            </a:ln>
          </p:spPr>
          <p:txBody>
            <a:bodyPr lIns="107950" tIns="53975" rIns="107950" bIns="53975"/>
            <a:lstStyle/>
            <a:p>
              <a:endParaRPr lang="en-US"/>
            </a:p>
          </p:txBody>
        </p:sp>
        <p:sp>
          <p:nvSpPr>
            <p:cNvPr id="68635" name="Freeform 38"/>
            <p:cNvSpPr>
              <a:spLocks/>
            </p:cNvSpPr>
            <p:nvPr/>
          </p:nvSpPr>
          <p:spPr bwMode="auto">
            <a:xfrm>
              <a:off x="230" y="3158"/>
              <a:ext cx="1107" cy="159"/>
            </a:xfrm>
            <a:custGeom>
              <a:avLst/>
              <a:gdLst>
                <a:gd name="T0" fmla="*/ 991 w 533"/>
                <a:gd name="T1" fmla="*/ 155 h 127"/>
                <a:gd name="T2" fmla="*/ 893 w 533"/>
                <a:gd name="T3" fmla="*/ 148 h 127"/>
                <a:gd name="T4" fmla="*/ 793 w 533"/>
                <a:gd name="T5" fmla="*/ 138 h 127"/>
                <a:gd name="T6" fmla="*/ 700 w 533"/>
                <a:gd name="T7" fmla="*/ 130 h 127"/>
                <a:gd name="T8" fmla="*/ 604 w 533"/>
                <a:gd name="T9" fmla="*/ 124 h 127"/>
                <a:gd name="T10" fmla="*/ 507 w 533"/>
                <a:gd name="T11" fmla="*/ 123 h 127"/>
                <a:gd name="T12" fmla="*/ 411 w 533"/>
                <a:gd name="T13" fmla="*/ 123 h 127"/>
                <a:gd name="T14" fmla="*/ 320 w 533"/>
                <a:gd name="T15" fmla="*/ 124 h 127"/>
                <a:gd name="T16" fmla="*/ 262 w 533"/>
                <a:gd name="T17" fmla="*/ 114 h 127"/>
                <a:gd name="T18" fmla="*/ 210 w 533"/>
                <a:gd name="T19" fmla="*/ 104 h 127"/>
                <a:gd name="T20" fmla="*/ 147 w 533"/>
                <a:gd name="T21" fmla="*/ 104 h 127"/>
                <a:gd name="T22" fmla="*/ 91 w 533"/>
                <a:gd name="T23" fmla="*/ 106 h 127"/>
                <a:gd name="T24" fmla="*/ 69 w 533"/>
                <a:gd name="T25" fmla="*/ 110 h 127"/>
                <a:gd name="T26" fmla="*/ 62 w 533"/>
                <a:gd name="T27" fmla="*/ 114 h 127"/>
                <a:gd name="T28" fmla="*/ 46 w 533"/>
                <a:gd name="T29" fmla="*/ 116 h 127"/>
                <a:gd name="T30" fmla="*/ 19 w 533"/>
                <a:gd name="T31" fmla="*/ 114 h 127"/>
                <a:gd name="T32" fmla="*/ 2 w 533"/>
                <a:gd name="T33" fmla="*/ 93 h 127"/>
                <a:gd name="T34" fmla="*/ 2 w 533"/>
                <a:gd name="T35" fmla="*/ 51 h 127"/>
                <a:gd name="T36" fmla="*/ 19 w 533"/>
                <a:gd name="T37" fmla="*/ 24 h 127"/>
                <a:gd name="T38" fmla="*/ 64 w 533"/>
                <a:gd name="T39" fmla="*/ 16 h 127"/>
                <a:gd name="T40" fmla="*/ 114 w 533"/>
                <a:gd name="T41" fmla="*/ 11 h 127"/>
                <a:gd name="T42" fmla="*/ 166 w 533"/>
                <a:gd name="T43" fmla="*/ 10 h 127"/>
                <a:gd name="T44" fmla="*/ 245 w 533"/>
                <a:gd name="T45" fmla="*/ 4 h 127"/>
                <a:gd name="T46" fmla="*/ 353 w 533"/>
                <a:gd name="T47" fmla="*/ 0 h 127"/>
                <a:gd name="T48" fmla="*/ 463 w 533"/>
                <a:gd name="T49" fmla="*/ 3 h 127"/>
                <a:gd name="T50" fmla="*/ 575 w 533"/>
                <a:gd name="T51" fmla="*/ 10 h 127"/>
                <a:gd name="T52" fmla="*/ 663 w 533"/>
                <a:gd name="T53" fmla="*/ 14 h 127"/>
                <a:gd name="T54" fmla="*/ 735 w 533"/>
                <a:gd name="T55" fmla="*/ 11 h 127"/>
                <a:gd name="T56" fmla="*/ 814 w 533"/>
                <a:gd name="T57" fmla="*/ 14 h 127"/>
                <a:gd name="T58" fmla="*/ 885 w 533"/>
                <a:gd name="T59" fmla="*/ 25 h 127"/>
                <a:gd name="T60" fmla="*/ 939 w 533"/>
                <a:gd name="T61" fmla="*/ 35 h 127"/>
                <a:gd name="T62" fmla="*/ 987 w 533"/>
                <a:gd name="T63" fmla="*/ 38 h 127"/>
                <a:gd name="T64" fmla="*/ 1036 w 533"/>
                <a:gd name="T65" fmla="*/ 39 h 127"/>
                <a:gd name="T66" fmla="*/ 1084 w 533"/>
                <a:gd name="T67" fmla="*/ 41 h 127"/>
                <a:gd name="T68" fmla="*/ 1105 w 533"/>
                <a:gd name="T69" fmla="*/ 93 h 127"/>
                <a:gd name="T70" fmla="*/ 1101 w 533"/>
                <a:gd name="T71" fmla="*/ 141 h 127"/>
                <a:gd name="T72" fmla="*/ 1084 w 533"/>
                <a:gd name="T73" fmla="*/ 159 h 127"/>
                <a:gd name="T74" fmla="*/ 1055 w 533"/>
                <a:gd name="T75" fmla="*/ 159 h 1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33"/>
                <a:gd name="T115" fmla="*/ 0 h 127"/>
                <a:gd name="T116" fmla="*/ 533 w 533"/>
                <a:gd name="T117" fmla="*/ 127 h 12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33" h="127">
                  <a:moveTo>
                    <a:pt x="500" y="127"/>
                  </a:moveTo>
                  <a:lnTo>
                    <a:pt x="477" y="124"/>
                  </a:lnTo>
                  <a:lnTo>
                    <a:pt x="453" y="121"/>
                  </a:lnTo>
                  <a:lnTo>
                    <a:pt x="430" y="118"/>
                  </a:lnTo>
                  <a:lnTo>
                    <a:pt x="406" y="113"/>
                  </a:lnTo>
                  <a:lnTo>
                    <a:pt x="382" y="110"/>
                  </a:lnTo>
                  <a:lnTo>
                    <a:pt x="360" y="107"/>
                  </a:lnTo>
                  <a:lnTo>
                    <a:pt x="337" y="104"/>
                  </a:lnTo>
                  <a:lnTo>
                    <a:pt x="315" y="102"/>
                  </a:lnTo>
                  <a:lnTo>
                    <a:pt x="291" y="99"/>
                  </a:lnTo>
                  <a:lnTo>
                    <a:pt x="267" y="99"/>
                  </a:lnTo>
                  <a:lnTo>
                    <a:pt x="244" y="98"/>
                  </a:lnTo>
                  <a:lnTo>
                    <a:pt x="222" y="98"/>
                  </a:lnTo>
                  <a:lnTo>
                    <a:pt x="198" y="98"/>
                  </a:lnTo>
                  <a:lnTo>
                    <a:pt x="176" y="99"/>
                  </a:lnTo>
                  <a:lnTo>
                    <a:pt x="154" y="99"/>
                  </a:lnTo>
                  <a:lnTo>
                    <a:pt x="132" y="99"/>
                  </a:lnTo>
                  <a:lnTo>
                    <a:pt x="126" y="91"/>
                  </a:lnTo>
                  <a:lnTo>
                    <a:pt x="115" y="85"/>
                  </a:lnTo>
                  <a:lnTo>
                    <a:pt x="101" y="83"/>
                  </a:lnTo>
                  <a:lnTo>
                    <a:pt x="86" y="82"/>
                  </a:lnTo>
                  <a:lnTo>
                    <a:pt x="71" y="83"/>
                  </a:lnTo>
                  <a:lnTo>
                    <a:pt x="56" y="83"/>
                  </a:lnTo>
                  <a:lnTo>
                    <a:pt x="44" y="85"/>
                  </a:lnTo>
                  <a:lnTo>
                    <a:pt x="34" y="87"/>
                  </a:lnTo>
                  <a:lnTo>
                    <a:pt x="33" y="88"/>
                  </a:lnTo>
                  <a:lnTo>
                    <a:pt x="31" y="90"/>
                  </a:lnTo>
                  <a:lnTo>
                    <a:pt x="30" y="91"/>
                  </a:lnTo>
                  <a:lnTo>
                    <a:pt x="28" y="93"/>
                  </a:lnTo>
                  <a:lnTo>
                    <a:pt x="22" y="93"/>
                  </a:lnTo>
                  <a:lnTo>
                    <a:pt x="16" y="91"/>
                  </a:lnTo>
                  <a:lnTo>
                    <a:pt x="9" y="91"/>
                  </a:lnTo>
                  <a:lnTo>
                    <a:pt x="3" y="91"/>
                  </a:lnTo>
                  <a:lnTo>
                    <a:pt x="1" y="74"/>
                  </a:lnTo>
                  <a:lnTo>
                    <a:pt x="1" y="57"/>
                  </a:lnTo>
                  <a:lnTo>
                    <a:pt x="1" y="41"/>
                  </a:lnTo>
                  <a:lnTo>
                    <a:pt x="0" y="25"/>
                  </a:lnTo>
                  <a:lnTo>
                    <a:pt x="9" y="19"/>
                  </a:lnTo>
                  <a:lnTo>
                    <a:pt x="20" y="16"/>
                  </a:lnTo>
                  <a:lnTo>
                    <a:pt x="31" y="13"/>
                  </a:lnTo>
                  <a:lnTo>
                    <a:pt x="44" y="9"/>
                  </a:lnTo>
                  <a:lnTo>
                    <a:pt x="55" y="9"/>
                  </a:lnTo>
                  <a:lnTo>
                    <a:pt x="68" y="8"/>
                  </a:lnTo>
                  <a:lnTo>
                    <a:pt x="80" y="8"/>
                  </a:lnTo>
                  <a:lnTo>
                    <a:pt x="93" y="8"/>
                  </a:lnTo>
                  <a:lnTo>
                    <a:pt x="118" y="3"/>
                  </a:lnTo>
                  <a:lnTo>
                    <a:pt x="145" y="0"/>
                  </a:lnTo>
                  <a:lnTo>
                    <a:pt x="170" y="0"/>
                  </a:lnTo>
                  <a:lnTo>
                    <a:pt x="197" y="0"/>
                  </a:lnTo>
                  <a:lnTo>
                    <a:pt x="223" y="2"/>
                  </a:lnTo>
                  <a:lnTo>
                    <a:pt x="250" y="5"/>
                  </a:lnTo>
                  <a:lnTo>
                    <a:pt x="277" y="8"/>
                  </a:lnTo>
                  <a:lnTo>
                    <a:pt x="305" y="11"/>
                  </a:lnTo>
                  <a:lnTo>
                    <a:pt x="319" y="11"/>
                  </a:lnTo>
                  <a:lnTo>
                    <a:pt x="337" y="9"/>
                  </a:lnTo>
                  <a:lnTo>
                    <a:pt x="354" y="9"/>
                  </a:lnTo>
                  <a:lnTo>
                    <a:pt x="373" y="9"/>
                  </a:lnTo>
                  <a:lnTo>
                    <a:pt x="392" y="11"/>
                  </a:lnTo>
                  <a:lnTo>
                    <a:pt x="409" y="16"/>
                  </a:lnTo>
                  <a:lnTo>
                    <a:pt x="426" y="20"/>
                  </a:lnTo>
                  <a:lnTo>
                    <a:pt x="441" y="28"/>
                  </a:lnTo>
                  <a:lnTo>
                    <a:pt x="452" y="28"/>
                  </a:lnTo>
                  <a:lnTo>
                    <a:pt x="463" y="30"/>
                  </a:lnTo>
                  <a:lnTo>
                    <a:pt x="475" y="30"/>
                  </a:lnTo>
                  <a:lnTo>
                    <a:pt x="486" y="30"/>
                  </a:lnTo>
                  <a:lnTo>
                    <a:pt x="499" y="31"/>
                  </a:lnTo>
                  <a:lnTo>
                    <a:pt x="510" y="31"/>
                  </a:lnTo>
                  <a:lnTo>
                    <a:pt x="522" y="33"/>
                  </a:lnTo>
                  <a:lnTo>
                    <a:pt x="533" y="33"/>
                  </a:lnTo>
                  <a:lnTo>
                    <a:pt x="532" y="74"/>
                  </a:lnTo>
                  <a:lnTo>
                    <a:pt x="532" y="98"/>
                  </a:lnTo>
                  <a:lnTo>
                    <a:pt x="530" y="113"/>
                  </a:lnTo>
                  <a:lnTo>
                    <a:pt x="529" y="127"/>
                  </a:lnTo>
                  <a:lnTo>
                    <a:pt x="522" y="127"/>
                  </a:lnTo>
                  <a:lnTo>
                    <a:pt x="515" y="127"/>
                  </a:lnTo>
                  <a:lnTo>
                    <a:pt x="508" y="127"/>
                  </a:lnTo>
                  <a:lnTo>
                    <a:pt x="500" y="127"/>
                  </a:lnTo>
                  <a:close/>
                </a:path>
              </a:pathLst>
            </a:custGeom>
            <a:solidFill>
              <a:srgbClr val="666633"/>
            </a:solidFill>
            <a:ln w="9525">
              <a:solidFill>
                <a:schemeClr val="bg2"/>
              </a:solidFill>
              <a:round/>
              <a:headEnd/>
              <a:tailEnd/>
            </a:ln>
          </p:spPr>
          <p:txBody>
            <a:bodyPr/>
            <a:lstStyle/>
            <a:p>
              <a:endParaRPr lang="en-US"/>
            </a:p>
          </p:txBody>
        </p:sp>
        <p:sp>
          <p:nvSpPr>
            <p:cNvPr id="68636" name="Freeform 39"/>
            <p:cNvSpPr>
              <a:spLocks/>
            </p:cNvSpPr>
            <p:nvPr/>
          </p:nvSpPr>
          <p:spPr bwMode="auto">
            <a:xfrm>
              <a:off x="265" y="2801"/>
              <a:ext cx="1000" cy="149"/>
            </a:xfrm>
            <a:custGeom>
              <a:avLst/>
              <a:gdLst>
                <a:gd name="T0" fmla="*/ 895 w 533"/>
                <a:gd name="T1" fmla="*/ 145 h 127"/>
                <a:gd name="T2" fmla="*/ 807 w 533"/>
                <a:gd name="T3" fmla="*/ 138 h 127"/>
                <a:gd name="T4" fmla="*/ 717 w 533"/>
                <a:gd name="T5" fmla="*/ 129 h 127"/>
                <a:gd name="T6" fmla="*/ 632 w 533"/>
                <a:gd name="T7" fmla="*/ 122 h 127"/>
                <a:gd name="T8" fmla="*/ 546 w 533"/>
                <a:gd name="T9" fmla="*/ 116 h 127"/>
                <a:gd name="T10" fmla="*/ 458 w 533"/>
                <a:gd name="T11" fmla="*/ 115 h 127"/>
                <a:gd name="T12" fmla="*/ 371 w 533"/>
                <a:gd name="T13" fmla="*/ 115 h 127"/>
                <a:gd name="T14" fmla="*/ 289 w 533"/>
                <a:gd name="T15" fmla="*/ 116 h 127"/>
                <a:gd name="T16" fmla="*/ 236 w 533"/>
                <a:gd name="T17" fmla="*/ 107 h 127"/>
                <a:gd name="T18" fmla="*/ 189 w 533"/>
                <a:gd name="T19" fmla="*/ 97 h 127"/>
                <a:gd name="T20" fmla="*/ 133 w 533"/>
                <a:gd name="T21" fmla="*/ 97 h 127"/>
                <a:gd name="T22" fmla="*/ 83 w 533"/>
                <a:gd name="T23" fmla="*/ 100 h 127"/>
                <a:gd name="T24" fmla="*/ 62 w 533"/>
                <a:gd name="T25" fmla="*/ 103 h 127"/>
                <a:gd name="T26" fmla="*/ 56 w 533"/>
                <a:gd name="T27" fmla="*/ 107 h 127"/>
                <a:gd name="T28" fmla="*/ 41 w 533"/>
                <a:gd name="T29" fmla="*/ 109 h 127"/>
                <a:gd name="T30" fmla="*/ 17 w 533"/>
                <a:gd name="T31" fmla="*/ 107 h 127"/>
                <a:gd name="T32" fmla="*/ 2 w 533"/>
                <a:gd name="T33" fmla="*/ 87 h 127"/>
                <a:gd name="T34" fmla="*/ 2 w 533"/>
                <a:gd name="T35" fmla="*/ 48 h 127"/>
                <a:gd name="T36" fmla="*/ 17 w 533"/>
                <a:gd name="T37" fmla="*/ 22 h 127"/>
                <a:gd name="T38" fmla="*/ 58 w 533"/>
                <a:gd name="T39" fmla="*/ 15 h 127"/>
                <a:gd name="T40" fmla="*/ 103 w 533"/>
                <a:gd name="T41" fmla="*/ 11 h 127"/>
                <a:gd name="T42" fmla="*/ 150 w 533"/>
                <a:gd name="T43" fmla="*/ 9 h 127"/>
                <a:gd name="T44" fmla="*/ 221 w 533"/>
                <a:gd name="T45" fmla="*/ 4 h 127"/>
                <a:gd name="T46" fmla="*/ 319 w 533"/>
                <a:gd name="T47" fmla="*/ 0 h 127"/>
                <a:gd name="T48" fmla="*/ 418 w 533"/>
                <a:gd name="T49" fmla="*/ 2 h 127"/>
                <a:gd name="T50" fmla="*/ 520 w 533"/>
                <a:gd name="T51" fmla="*/ 9 h 127"/>
                <a:gd name="T52" fmla="*/ 598 w 533"/>
                <a:gd name="T53" fmla="*/ 13 h 127"/>
                <a:gd name="T54" fmla="*/ 664 w 533"/>
                <a:gd name="T55" fmla="*/ 11 h 127"/>
                <a:gd name="T56" fmla="*/ 735 w 533"/>
                <a:gd name="T57" fmla="*/ 13 h 127"/>
                <a:gd name="T58" fmla="*/ 799 w 533"/>
                <a:gd name="T59" fmla="*/ 23 h 127"/>
                <a:gd name="T60" fmla="*/ 848 w 533"/>
                <a:gd name="T61" fmla="*/ 33 h 127"/>
                <a:gd name="T62" fmla="*/ 891 w 533"/>
                <a:gd name="T63" fmla="*/ 35 h 127"/>
                <a:gd name="T64" fmla="*/ 936 w 533"/>
                <a:gd name="T65" fmla="*/ 36 h 127"/>
                <a:gd name="T66" fmla="*/ 979 w 533"/>
                <a:gd name="T67" fmla="*/ 39 h 127"/>
                <a:gd name="T68" fmla="*/ 998 w 533"/>
                <a:gd name="T69" fmla="*/ 87 h 127"/>
                <a:gd name="T70" fmla="*/ 994 w 533"/>
                <a:gd name="T71" fmla="*/ 133 h 127"/>
                <a:gd name="T72" fmla="*/ 979 w 533"/>
                <a:gd name="T73" fmla="*/ 149 h 127"/>
                <a:gd name="T74" fmla="*/ 953 w 533"/>
                <a:gd name="T75" fmla="*/ 149 h 1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33"/>
                <a:gd name="T115" fmla="*/ 0 h 127"/>
                <a:gd name="T116" fmla="*/ 533 w 533"/>
                <a:gd name="T117" fmla="*/ 127 h 12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33" h="127">
                  <a:moveTo>
                    <a:pt x="500" y="127"/>
                  </a:moveTo>
                  <a:lnTo>
                    <a:pt x="477" y="124"/>
                  </a:lnTo>
                  <a:lnTo>
                    <a:pt x="453" y="121"/>
                  </a:lnTo>
                  <a:lnTo>
                    <a:pt x="430" y="118"/>
                  </a:lnTo>
                  <a:lnTo>
                    <a:pt x="406" y="113"/>
                  </a:lnTo>
                  <a:lnTo>
                    <a:pt x="382" y="110"/>
                  </a:lnTo>
                  <a:lnTo>
                    <a:pt x="360" y="107"/>
                  </a:lnTo>
                  <a:lnTo>
                    <a:pt x="337" y="104"/>
                  </a:lnTo>
                  <a:lnTo>
                    <a:pt x="315" y="102"/>
                  </a:lnTo>
                  <a:lnTo>
                    <a:pt x="291" y="99"/>
                  </a:lnTo>
                  <a:lnTo>
                    <a:pt x="267" y="99"/>
                  </a:lnTo>
                  <a:lnTo>
                    <a:pt x="244" y="98"/>
                  </a:lnTo>
                  <a:lnTo>
                    <a:pt x="222" y="98"/>
                  </a:lnTo>
                  <a:lnTo>
                    <a:pt x="198" y="98"/>
                  </a:lnTo>
                  <a:lnTo>
                    <a:pt x="176" y="99"/>
                  </a:lnTo>
                  <a:lnTo>
                    <a:pt x="154" y="99"/>
                  </a:lnTo>
                  <a:lnTo>
                    <a:pt x="132" y="99"/>
                  </a:lnTo>
                  <a:lnTo>
                    <a:pt x="126" y="91"/>
                  </a:lnTo>
                  <a:lnTo>
                    <a:pt x="115" y="85"/>
                  </a:lnTo>
                  <a:lnTo>
                    <a:pt x="101" y="83"/>
                  </a:lnTo>
                  <a:lnTo>
                    <a:pt x="86" y="82"/>
                  </a:lnTo>
                  <a:lnTo>
                    <a:pt x="71" y="83"/>
                  </a:lnTo>
                  <a:lnTo>
                    <a:pt x="56" y="83"/>
                  </a:lnTo>
                  <a:lnTo>
                    <a:pt x="44" y="85"/>
                  </a:lnTo>
                  <a:lnTo>
                    <a:pt x="34" y="87"/>
                  </a:lnTo>
                  <a:lnTo>
                    <a:pt x="33" y="88"/>
                  </a:lnTo>
                  <a:lnTo>
                    <a:pt x="31" y="90"/>
                  </a:lnTo>
                  <a:lnTo>
                    <a:pt x="30" y="91"/>
                  </a:lnTo>
                  <a:lnTo>
                    <a:pt x="28" y="93"/>
                  </a:lnTo>
                  <a:lnTo>
                    <a:pt x="22" y="93"/>
                  </a:lnTo>
                  <a:lnTo>
                    <a:pt x="16" y="91"/>
                  </a:lnTo>
                  <a:lnTo>
                    <a:pt x="9" y="91"/>
                  </a:lnTo>
                  <a:lnTo>
                    <a:pt x="3" y="91"/>
                  </a:lnTo>
                  <a:lnTo>
                    <a:pt x="1" y="74"/>
                  </a:lnTo>
                  <a:lnTo>
                    <a:pt x="1" y="57"/>
                  </a:lnTo>
                  <a:lnTo>
                    <a:pt x="1" y="41"/>
                  </a:lnTo>
                  <a:lnTo>
                    <a:pt x="0" y="25"/>
                  </a:lnTo>
                  <a:lnTo>
                    <a:pt x="9" y="19"/>
                  </a:lnTo>
                  <a:lnTo>
                    <a:pt x="20" y="16"/>
                  </a:lnTo>
                  <a:lnTo>
                    <a:pt x="31" y="13"/>
                  </a:lnTo>
                  <a:lnTo>
                    <a:pt x="44" y="9"/>
                  </a:lnTo>
                  <a:lnTo>
                    <a:pt x="55" y="9"/>
                  </a:lnTo>
                  <a:lnTo>
                    <a:pt x="68" y="8"/>
                  </a:lnTo>
                  <a:lnTo>
                    <a:pt x="80" y="8"/>
                  </a:lnTo>
                  <a:lnTo>
                    <a:pt x="93" y="8"/>
                  </a:lnTo>
                  <a:lnTo>
                    <a:pt x="118" y="3"/>
                  </a:lnTo>
                  <a:lnTo>
                    <a:pt x="145" y="0"/>
                  </a:lnTo>
                  <a:lnTo>
                    <a:pt x="170" y="0"/>
                  </a:lnTo>
                  <a:lnTo>
                    <a:pt x="197" y="0"/>
                  </a:lnTo>
                  <a:lnTo>
                    <a:pt x="223" y="2"/>
                  </a:lnTo>
                  <a:lnTo>
                    <a:pt x="250" y="5"/>
                  </a:lnTo>
                  <a:lnTo>
                    <a:pt x="277" y="8"/>
                  </a:lnTo>
                  <a:lnTo>
                    <a:pt x="305" y="11"/>
                  </a:lnTo>
                  <a:lnTo>
                    <a:pt x="319" y="11"/>
                  </a:lnTo>
                  <a:lnTo>
                    <a:pt x="337" y="9"/>
                  </a:lnTo>
                  <a:lnTo>
                    <a:pt x="354" y="9"/>
                  </a:lnTo>
                  <a:lnTo>
                    <a:pt x="373" y="9"/>
                  </a:lnTo>
                  <a:lnTo>
                    <a:pt x="392" y="11"/>
                  </a:lnTo>
                  <a:lnTo>
                    <a:pt x="409" y="16"/>
                  </a:lnTo>
                  <a:lnTo>
                    <a:pt x="426" y="20"/>
                  </a:lnTo>
                  <a:lnTo>
                    <a:pt x="441" y="28"/>
                  </a:lnTo>
                  <a:lnTo>
                    <a:pt x="452" y="28"/>
                  </a:lnTo>
                  <a:lnTo>
                    <a:pt x="463" y="30"/>
                  </a:lnTo>
                  <a:lnTo>
                    <a:pt x="475" y="30"/>
                  </a:lnTo>
                  <a:lnTo>
                    <a:pt x="486" y="30"/>
                  </a:lnTo>
                  <a:lnTo>
                    <a:pt x="499" y="31"/>
                  </a:lnTo>
                  <a:lnTo>
                    <a:pt x="510" y="31"/>
                  </a:lnTo>
                  <a:lnTo>
                    <a:pt x="522" y="33"/>
                  </a:lnTo>
                  <a:lnTo>
                    <a:pt x="533" y="33"/>
                  </a:lnTo>
                  <a:lnTo>
                    <a:pt x="532" y="74"/>
                  </a:lnTo>
                  <a:lnTo>
                    <a:pt x="532" y="98"/>
                  </a:lnTo>
                  <a:lnTo>
                    <a:pt x="530" y="113"/>
                  </a:lnTo>
                  <a:lnTo>
                    <a:pt x="529" y="127"/>
                  </a:lnTo>
                  <a:lnTo>
                    <a:pt x="522" y="127"/>
                  </a:lnTo>
                  <a:lnTo>
                    <a:pt x="515" y="127"/>
                  </a:lnTo>
                  <a:lnTo>
                    <a:pt x="508" y="127"/>
                  </a:lnTo>
                  <a:lnTo>
                    <a:pt x="500" y="127"/>
                  </a:lnTo>
                  <a:close/>
                </a:path>
              </a:pathLst>
            </a:custGeom>
            <a:solidFill>
              <a:srgbClr val="666633"/>
            </a:solidFill>
            <a:ln w="9525">
              <a:solidFill>
                <a:schemeClr val="bg2"/>
              </a:solidFill>
              <a:round/>
              <a:headEnd/>
              <a:tailEnd/>
            </a:ln>
          </p:spPr>
          <p:txBody>
            <a:bodyPr/>
            <a:lstStyle/>
            <a:p>
              <a:endParaRPr lang="en-US"/>
            </a:p>
          </p:txBody>
        </p:sp>
        <p:sp>
          <p:nvSpPr>
            <p:cNvPr id="68637" name="Freeform 40" descr="Horizontal brick"/>
            <p:cNvSpPr>
              <a:spLocks/>
            </p:cNvSpPr>
            <p:nvPr/>
          </p:nvSpPr>
          <p:spPr bwMode="auto">
            <a:xfrm>
              <a:off x="827" y="1599"/>
              <a:ext cx="334" cy="370"/>
            </a:xfrm>
            <a:custGeom>
              <a:avLst/>
              <a:gdLst>
                <a:gd name="T0" fmla="*/ 34 w 179"/>
                <a:gd name="T1" fmla="*/ 0 h 194"/>
                <a:gd name="T2" fmla="*/ 179 w 179"/>
                <a:gd name="T3" fmla="*/ 15 h 194"/>
                <a:gd name="T4" fmla="*/ 196 w 179"/>
                <a:gd name="T5" fmla="*/ 82 h 194"/>
                <a:gd name="T6" fmla="*/ 213 w 179"/>
                <a:gd name="T7" fmla="*/ 248 h 194"/>
                <a:gd name="T8" fmla="*/ 228 w 179"/>
                <a:gd name="T9" fmla="*/ 349 h 194"/>
                <a:gd name="T10" fmla="*/ 34 w 179"/>
                <a:gd name="T11" fmla="*/ 315 h 194"/>
                <a:gd name="T12" fmla="*/ 49 w 179"/>
                <a:gd name="T13" fmla="*/ 248 h 194"/>
                <a:gd name="T14" fmla="*/ 34 w 179"/>
                <a:gd name="T15" fmla="*/ 166 h 194"/>
                <a:gd name="T16" fmla="*/ 0 w 179"/>
                <a:gd name="T17" fmla="*/ 65 h 194"/>
                <a:gd name="T18" fmla="*/ 34 w 17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9"/>
                <a:gd name="T31" fmla="*/ 0 h 194"/>
                <a:gd name="T32" fmla="*/ 179 w 179"/>
                <a:gd name="T33" fmla="*/ 194 h 1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9" h="194">
                  <a:moveTo>
                    <a:pt x="18" y="0"/>
                  </a:moveTo>
                  <a:cubicBezTo>
                    <a:pt x="44" y="3"/>
                    <a:pt x="70" y="5"/>
                    <a:pt x="96" y="8"/>
                  </a:cubicBezTo>
                  <a:cubicBezTo>
                    <a:pt x="179" y="19"/>
                    <a:pt x="153" y="26"/>
                    <a:pt x="105" y="43"/>
                  </a:cubicBezTo>
                  <a:cubicBezTo>
                    <a:pt x="108" y="72"/>
                    <a:pt x="107" y="102"/>
                    <a:pt x="114" y="130"/>
                  </a:cubicBezTo>
                  <a:cubicBezTo>
                    <a:pt x="130" y="194"/>
                    <a:pt x="147" y="86"/>
                    <a:pt x="122" y="183"/>
                  </a:cubicBezTo>
                  <a:cubicBezTo>
                    <a:pt x="88" y="174"/>
                    <a:pt x="47" y="185"/>
                    <a:pt x="18" y="165"/>
                  </a:cubicBezTo>
                  <a:cubicBezTo>
                    <a:pt x="8" y="158"/>
                    <a:pt x="23" y="142"/>
                    <a:pt x="26" y="130"/>
                  </a:cubicBezTo>
                  <a:cubicBezTo>
                    <a:pt x="23" y="116"/>
                    <a:pt x="22" y="101"/>
                    <a:pt x="18" y="87"/>
                  </a:cubicBezTo>
                  <a:cubicBezTo>
                    <a:pt x="13" y="69"/>
                    <a:pt x="0" y="34"/>
                    <a:pt x="0" y="34"/>
                  </a:cubicBezTo>
                  <a:cubicBezTo>
                    <a:pt x="22" y="13"/>
                    <a:pt x="18" y="25"/>
                    <a:pt x="18" y="0"/>
                  </a:cubicBezTo>
                  <a:close/>
                </a:path>
              </a:pathLst>
            </a:custGeom>
            <a:pattFill prst="horzBrick">
              <a:fgClr>
                <a:srgbClr val="EAEAEA"/>
              </a:fgClr>
              <a:bgClr>
                <a:srgbClr val="800000"/>
              </a:bgClr>
            </a:pattFill>
            <a:ln w="9525" cap="flat" cmpd="sng">
              <a:solidFill>
                <a:schemeClr val="bg2"/>
              </a:solidFill>
              <a:prstDash val="solid"/>
              <a:round/>
              <a:headEnd/>
              <a:tailEnd/>
            </a:ln>
          </p:spPr>
          <p:txBody>
            <a:bodyPr lIns="107950" tIns="53975" rIns="107950" bIns="53975"/>
            <a:lstStyle/>
            <a:p>
              <a:endParaRPr lang="en-US"/>
            </a:p>
          </p:txBody>
        </p:sp>
        <p:sp>
          <p:nvSpPr>
            <p:cNvPr id="68638" name="Freeform 41"/>
            <p:cNvSpPr>
              <a:spLocks/>
            </p:cNvSpPr>
            <p:nvPr/>
          </p:nvSpPr>
          <p:spPr bwMode="auto">
            <a:xfrm>
              <a:off x="579" y="2297"/>
              <a:ext cx="683" cy="161"/>
            </a:xfrm>
            <a:custGeom>
              <a:avLst/>
              <a:gdLst>
                <a:gd name="T0" fmla="*/ 0 w 366"/>
                <a:gd name="T1" fmla="*/ 12 h 84"/>
                <a:gd name="T2" fmla="*/ 259 w 366"/>
                <a:gd name="T3" fmla="*/ 44 h 84"/>
                <a:gd name="T4" fmla="*/ 276 w 366"/>
                <a:gd name="T5" fmla="*/ 94 h 84"/>
                <a:gd name="T6" fmla="*/ 439 w 366"/>
                <a:gd name="T7" fmla="*/ 128 h 84"/>
                <a:gd name="T8" fmla="*/ 668 w 366"/>
                <a:gd name="T9" fmla="*/ 111 h 84"/>
                <a:gd name="T10" fmla="*/ 683 w 366"/>
                <a:gd name="T11" fmla="*/ 161 h 84"/>
                <a:gd name="T12" fmla="*/ 0 60000 65536"/>
                <a:gd name="T13" fmla="*/ 0 60000 65536"/>
                <a:gd name="T14" fmla="*/ 0 60000 65536"/>
                <a:gd name="T15" fmla="*/ 0 60000 65536"/>
                <a:gd name="T16" fmla="*/ 0 60000 65536"/>
                <a:gd name="T17" fmla="*/ 0 60000 65536"/>
                <a:gd name="T18" fmla="*/ 0 w 366"/>
                <a:gd name="T19" fmla="*/ 0 h 84"/>
                <a:gd name="T20" fmla="*/ 366 w 366"/>
                <a:gd name="T21" fmla="*/ 84 h 84"/>
              </a:gdLst>
              <a:ahLst/>
              <a:cxnLst>
                <a:cxn ang="T12">
                  <a:pos x="T0" y="T1"/>
                </a:cxn>
                <a:cxn ang="T13">
                  <a:pos x="T2" y="T3"/>
                </a:cxn>
                <a:cxn ang="T14">
                  <a:pos x="T4" y="T5"/>
                </a:cxn>
                <a:cxn ang="T15">
                  <a:pos x="T6" y="T7"/>
                </a:cxn>
                <a:cxn ang="T16">
                  <a:pos x="T8" y="T9"/>
                </a:cxn>
                <a:cxn ang="T17">
                  <a:pos x="T10" y="T11"/>
                </a:cxn>
              </a:cxnLst>
              <a:rect l="T18" t="T19" r="T20" b="T21"/>
              <a:pathLst>
                <a:path w="366" h="84">
                  <a:moveTo>
                    <a:pt x="0" y="6"/>
                  </a:moveTo>
                  <a:cubicBezTo>
                    <a:pt x="46" y="10"/>
                    <a:pt x="99" y="0"/>
                    <a:pt x="139" y="23"/>
                  </a:cubicBezTo>
                  <a:cubicBezTo>
                    <a:pt x="147" y="28"/>
                    <a:pt x="140" y="45"/>
                    <a:pt x="148" y="49"/>
                  </a:cubicBezTo>
                  <a:cubicBezTo>
                    <a:pt x="175" y="61"/>
                    <a:pt x="235" y="67"/>
                    <a:pt x="235" y="67"/>
                  </a:cubicBezTo>
                  <a:cubicBezTo>
                    <a:pt x="278" y="62"/>
                    <a:pt x="318" y="45"/>
                    <a:pt x="358" y="58"/>
                  </a:cubicBezTo>
                  <a:cubicBezTo>
                    <a:pt x="361" y="67"/>
                    <a:pt x="366" y="84"/>
                    <a:pt x="366" y="84"/>
                  </a:cubicBezTo>
                </a:path>
              </a:pathLst>
            </a:custGeom>
            <a:noFill/>
            <a:ln w="952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39" name="Freeform 42"/>
            <p:cNvSpPr>
              <a:spLocks/>
            </p:cNvSpPr>
            <p:nvPr/>
          </p:nvSpPr>
          <p:spPr bwMode="auto">
            <a:xfrm>
              <a:off x="515" y="2446"/>
              <a:ext cx="748" cy="55"/>
            </a:xfrm>
            <a:custGeom>
              <a:avLst/>
              <a:gdLst>
                <a:gd name="T0" fmla="*/ 0 w 402"/>
                <a:gd name="T1" fmla="*/ 0 h 29"/>
                <a:gd name="T2" fmla="*/ 666 w 402"/>
                <a:gd name="T3" fmla="*/ 17 h 29"/>
                <a:gd name="T4" fmla="*/ 700 w 402"/>
                <a:gd name="T5" fmla="*/ 49 h 29"/>
                <a:gd name="T6" fmla="*/ 748 w 402"/>
                <a:gd name="T7" fmla="*/ 49 h 29"/>
                <a:gd name="T8" fmla="*/ 0 60000 65536"/>
                <a:gd name="T9" fmla="*/ 0 60000 65536"/>
                <a:gd name="T10" fmla="*/ 0 60000 65536"/>
                <a:gd name="T11" fmla="*/ 0 60000 65536"/>
                <a:gd name="T12" fmla="*/ 0 w 402"/>
                <a:gd name="T13" fmla="*/ 0 h 29"/>
                <a:gd name="T14" fmla="*/ 402 w 402"/>
                <a:gd name="T15" fmla="*/ 29 h 29"/>
              </a:gdLst>
              <a:ahLst/>
              <a:cxnLst>
                <a:cxn ang="T8">
                  <a:pos x="T0" y="T1"/>
                </a:cxn>
                <a:cxn ang="T9">
                  <a:pos x="T2" y="T3"/>
                </a:cxn>
                <a:cxn ang="T10">
                  <a:pos x="T4" y="T5"/>
                </a:cxn>
                <a:cxn ang="T11">
                  <a:pos x="T6" y="T7"/>
                </a:cxn>
              </a:cxnLst>
              <a:rect l="T12" t="T13" r="T14" b="T15"/>
              <a:pathLst>
                <a:path w="402" h="29">
                  <a:moveTo>
                    <a:pt x="0" y="0"/>
                  </a:moveTo>
                  <a:cubicBezTo>
                    <a:pt x="119" y="3"/>
                    <a:pt x="239" y="1"/>
                    <a:pt x="358" y="9"/>
                  </a:cubicBezTo>
                  <a:cubicBezTo>
                    <a:pt x="366" y="10"/>
                    <a:pt x="368" y="23"/>
                    <a:pt x="376" y="26"/>
                  </a:cubicBezTo>
                  <a:cubicBezTo>
                    <a:pt x="384" y="29"/>
                    <a:pt x="393" y="26"/>
                    <a:pt x="402" y="26"/>
                  </a:cubicBezTo>
                </a:path>
              </a:pathLst>
            </a:custGeom>
            <a:noFill/>
            <a:ln w="952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40" name="Freeform 43"/>
            <p:cNvSpPr>
              <a:spLocks/>
            </p:cNvSpPr>
            <p:nvPr/>
          </p:nvSpPr>
          <p:spPr bwMode="auto">
            <a:xfrm>
              <a:off x="442" y="2676"/>
              <a:ext cx="748" cy="55"/>
            </a:xfrm>
            <a:custGeom>
              <a:avLst/>
              <a:gdLst>
                <a:gd name="T0" fmla="*/ 0 w 402"/>
                <a:gd name="T1" fmla="*/ 0 h 29"/>
                <a:gd name="T2" fmla="*/ 666 w 402"/>
                <a:gd name="T3" fmla="*/ 17 h 29"/>
                <a:gd name="T4" fmla="*/ 700 w 402"/>
                <a:gd name="T5" fmla="*/ 49 h 29"/>
                <a:gd name="T6" fmla="*/ 748 w 402"/>
                <a:gd name="T7" fmla="*/ 49 h 29"/>
                <a:gd name="T8" fmla="*/ 0 60000 65536"/>
                <a:gd name="T9" fmla="*/ 0 60000 65536"/>
                <a:gd name="T10" fmla="*/ 0 60000 65536"/>
                <a:gd name="T11" fmla="*/ 0 60000 65536"/>
                <a:gd name="T12" fmla="*/ 0 w 402"/>
                <a:gd name="T13" fmla="*/ 0 h 29"/>
                <a:gd name="T14" fmla="*/ 402 w 402"/>
                <a:gd name="T15" fmla="*/ 29 h 29"/>
              </a:gdLst>
              <a:ahLst/>
              <a:cxnLst>
                <a:cxn ang="T8">
                  <a:pos x="T0" y="T1"/>
                </a:cxn>
                <a:cxn ang="T9">
                  <a:pos x="T2" y="T3"/>
                </a:cxn>
                <a:cxn ang="T10">
                  <a:pos x="T4" y="T5"/>
                </a:cxn>
                <a:cxn ang="T11">
                  <a:pos x="T6" y="T7"/>
                </a:cxn>
              </a:cxnLst>
              <a:rect l="T12" t="T13" r="T14" b="T15"/>
              <a:pathLst>
                <a:path w="402" h="29">
                  <a:moveTo>
                    <a:pt x="0" y="0"/>
                  </a:moveTo>
                  <a:cubicBezTo>
                    <a:pt x="119" y="3"/>
                    <a:pt x="239" y="1"/>
                    <a:pt x="358" y="9"/>
                  </a:cubicBezTo>
                  <a:cubicBezTo>
                    <a:pt x="366" y="10"/>
                    <a:pt x="368" y="23"/>
                    <a:pt x="376" y="26"/>
                  </a:cubicBezTo>
                  <a:cubicBezTo>
                    <a:pt x="384" y="29"/>
                    <a:pt x="393" y="26"/>
                    <a:pt x="402" y="26"/>
                  </a:cubicBezTo>
                </a:path>
              </a:pathLst>
            </a:custGeom>
            <a:noFill/>
            <a:ln w="952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41" name="Freeform 44"/>
            <p:cNvSpPr>
              <a:spLocks/>
            </p:cNvSpPr>
            <p:nvPr/>
          </p:nvSpPr>
          <p:spPr bwMode="auto">
            <a:xfrm>
              <a:off x="688" y="2183"/>
              <a:ext cx="748" cy="55"/>
            </a:xfrm>
            <a:custGeom>
              <a:avLst/>
              <a:gdLst>
                <a:gd name="T0" fmla="*/ 0 w 402"/>
                <a:gd name="T1" fmla="*/ 0 h 29"/>
                <a:gd name="T2" fmla="*/ 666 w 402"/>
                <a:gd name="T3" fmla="*/ 17 h 29"/>
                <a:gd name="T4" fmla="*/ 700 w 402"/>
                <a:gd name="T5" fmla="*/ 49 h 29"/>
                <a:gd name="T6" fmla="*/ 748 w 402"/>
                <a:gd name="T7" fmla="*/ 49 h 29"/>
                <a:gd name="T8" fmla="*/ 0 60000 65536"/>
                <a:gd name="T9" fmla="*/ 0 60000 65536"/>
                <a:gd name="T10" fmla="*/ 0 60000 65536"/>
                <a:gd name="T11" fmla="*/ 0 60000 65536"/>
                <a:gd name="T12" fmla="*/ 0 w 402"/>
                <a:gd name="T13" fmla="*/ 0 h 29"/>
                <a:gd name="T14" fmla="*/ 402 w 402"/>
                <a:gd name="T15" fmla="*/ 29 h 29"/>
              </a:gdLst>
              <a:ahLst/>
              <a:cxnLst>
                <a:cxn ang="T8">
                  <a:pos x="T0" y="T1"/>
                </a:cxn>
                <a:cxn ang="T9">
                  <a:pos x="T2" y="T3"/>
                </a:cxn>
                <a:cxn ang="T10">
                  <a:pos x="T4" y="T5"/>
                </a:cxn>
                <a:cxn ang="T11">
                  <a:pos x="T6" y="T7"/>
                </a:cxn>
              </a:cxnLst>
              <a:rect l="T12" t="T13" r="T14" b="T15"/>
              <a:pathLst>
                <a:path w="402" h="29">
                  <a:moveTo>
                    <a:pt x="0" y="0"/>
                  </a:moveTo>
                  <a:cubicBezTo>
                    <a:pt x="119" y="3"/>
                    <a:pt x="239" y="1"/>
                    <a:pt x="358" y="9"/>
                  </a:cubicBezTo>
                  <a:cubicBezTo>
                    <a:pt x="366" y="10"/>
                    <a:pt x="368" y="23"/>
                    <a:pt x="376" y="26"/>
                  </a:cubicBezTo>
                  <a:cubicBezTo>
                    <a:pt x="384" y="29"/>
                    <a:pt x="393" y="26"/>
                    <a:pt x="402" y="26"/>
                  </a:cubicBezTo>
                </a:path>
              </a:pathLst>
            </a:custGeom>
            <a:noFill/>
            <a:ln w="952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42" name="Freeform 45"/>
            <p:cNvSpPr>
              <a:spLocks/>
            </p:cNvSpPr>
            <p:nvPr/>
          </p:nvSpPr>
          <p:spPr bwMode="auto">
            <a:xfrm>
              <a:off x="1140" y="1865"/>
              <a:ext cx="391" cy="51"/>
            </a:xfrm>
            <a:custGeom>
              <a:avLst/>
              <a:gdLst>
                <a:gd name="T0" fmla="*/ 0 w 402"/>
                <a:gd name="T1" fmla="*/ 0 h 29"/>
                <a:gd name="T2" fmla="*/ 348 w 402"/>
                <a:gd name="T3" fmla="*/ 16 h 29"/>
                <a:gd name="T4" fmla="*/ 366 w 402"/>
                <a:gd name="T5" fmla="*/ 46 h 29"/>
                <a:gd name="T6" fmla="*/ 391 w 402"/>
                <a:gd name="T7" fmla="*/ 46 h 29"/>
                <a:gd name="T8" fmla="*/ 0 60000 65536"/>
                <a:gd name="T9" fmla="*/ 0 60000 65536"/>
                <a:gd name="T10" fmla="*/ 0 60000 65536"/>
                <a:gd name="T11" fmla="*/ 0 60000 65536"/>
                <a:gd name="T12" fmla="*/ 0 w 402"/>
                <a:gd name="T13" fmla="*/ 0 h 29"/>
                <a:gd name="T14" fmla="*/ 402 w 402"/>
                <a:gd name="T15" fmla="*/ 29 h 29"/>
              </a:gdLst>
              <a:ahLst/>
              <a:cxnLst>
                <a:cxn ang="T8">
                  <a:pos x="T0" y="T1"/>
                </a:cxn>
                <a:cxn ang="T9">
                  <a:pos x="T2" y="T3"/>
                </a:cxn>
                <a:cxn ang="T10">
                  <a:pos x="T4" y="T5"/>
                </a:cxn>
                <a:cxn ang="T11">
                  <a:pos x="T6" y="T7"/>
                </a:cxn>
              </a:cxnLst>
              <a:rect l="T12" t="T13" r="T14" b="T15"/>
              <a:pathLst>
                <a:path w="402" h="29">
                  <a:moveTo>
                    <a:pt x="0" y="0"/>
                  </a:moveTo>
                  <a:cubicBezTo>
                    <a:pt x="119" y="3"/>
                    <a:pt x="239" y="1"/>
                    <a:pt x="358" y="9"/>
                  </a:cubicBezTo>
                  <a:cubicBezTo>
                    <a:pt x="366" y="10"/>
                    <a:pt x="368" y="23"/>
                    <a:pt x="376" y="26"/>
                  </a:cubicBezTo>
                  <a:cubicBezTo>
                    <a:pt x="384" y="29"/>
                    <a:pt x="393" y="26"/>
                    <a:pt x="402" y="26"/>
                  </a:cubicBezTo>
                </a:path>
              </a:pathLst>
            </a:custGeom>
            <a:noFill/>
            <a:ln w="952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43" name="Freeform 46"/>
            <p:cNvSpPr>
              <a:spLocks/>
            </p:cNvSpPr>
            <p:nvPr/>
          </p:nvSpPr>
          <p:spPr bwMode="auto">
            <a:xfrm rot="-1092">
              <a:off x="1298" y="3007"/>
              <a:ext cx="629" cy="178"/>
            </a:xfrm>
            <a:custGeom>
              <a:avLst/>
              <a:gdLst>
                <a:gd name="T0" fmla="*/ 611 w 409"/>
                <a:gd name="T1" fmla="*/ 175 h 118"/>
                <a:gd name="T2" fmla="*/ 595 w 409"/>
                <a:gd name="T3" fmla="*/ 170 h 118"/>
                <a:gd name="T4" fmla="*/ 544 w 409"/>
                <a:gd name="T5" fmla="*/ 169 h 118"/>
                <a:gd name="T6" fmla="*/ 469 w 409"/>
                <a:gd name="T7" fmla="*/ 166 h 118"/>
                <a:gd name="T8" fmla="*/ 397 w 409"/>
                <a:gd name="T9" fmla="*/ 164 h 118"/>
                <a:gd name="T10" fmla="*/ 324 w 409"/>
                <a:gd name="T11" fmla="*/ 161 h 118"/>
                <a:gd name="T12" fmla="*/ 252 w 409"/>
                <a:gd name="T13" fmla="*/ 158 h 118"/>
                <a:gd name="T14" fmla="*/ 180 w 409"/>
                <a:gd name="T15" fmla="*/ 157 h 118"/>
                <a:gd name="T16" fmla="*/ 106 w 409"/>
                <a:gd name="T17" fmla="*/ 154 h 118"/>
                <a:gd name="T18" fmla="*/ 37 w 409"/>
                <a:gd name="T19" fmla="*/ 152 h 118"/>
                <a:gd name="T20" fmla="*/ 3 w 409"/>
                <a:gd name="T21" fmla="*/ 116 h 118"/>
                <a:gd name="T22" fmla="*/ 8 w 409"/>
                <a:gd name="T23" fmla="*/ 45 h 118"/>
                <a:gd name="T24" fmla="*/ 25 w 409"/>
                <a:gd name="T25" fmla="*/ 9 h 118"/>
                <a:gd name="T26" fmla="*/ 55 w 409"/>
                <a:gd name="T27" fmla="*/ 8 h 118"/>
                <a:gd name="T28" fmla="*/ 85 w 409"/>
                <a:gd name="T29" fmla="*/ 2 h 118"/>
                <a:gd name="T30" fmla="*/ 117 w 409"/>
                <a:gd name="T31" fmla="*/ 0 h 118"/>
                <a:gd name="T32" fmla="*/ 157 w 409"/>
                <a:gd name="T33" fmla="*/ 0 h 118"/>
                <a:gd name="T34" fmla="*/ 208 w 409"/>
                <a:gd name="T35" fmla="*/ 5 h 118"/>
                <a:gd name="T36" fmla="*/ 258 w 409"/>
                <a:gd name="T37" fmla="*/ 9 h 118"/>
                <a:gd name="T38" fmla="*/ 312 w 409"/>
                <a:gd name="T39" fmla="*/ 17 h 118"/>
                <a:gd name="T40" fmla="*/ 366 w 409"/>
                <a:gd name="T41" fmla="*/ 24 h 118"/>
                <a:gd name="T42" fmla="*/ 417 w 409"/>
                <a:gd name="T43" fmla="*/ 30 h 118"/>
                <a:gd name="T44" fmla="*/ 469 w 409"/>
                <a:gd name="T45" fmla="*/ 38 h 118"/>
                <a:gd name="T46" fmla="*/ 523 w 409"/>
                <a:gd name="T47" fmla="*/ 47 h 118"/>
                <a:gd name="T48" fmla="*/ 560 w 409"/>
                <a:gd name="T49" fmla="*/ 53 h 118"/>
                <a:gd name="T50" fmla="*/ 578 w 409"/>
                <a:gd name="T51" fmla="*/ 50 h 118"/>
                <a:gd name="T52" fmla="*/ 598 w 409"/>
                <a:gd name="T53" fmla="*/ 50 h 118"/>
                <a:gd name="T54" fmla="*/ 617 w 409"/>
                <a:gd name="T55" fmla="*/ 50 h 118"/>
                <a:gd name="T56" fmla="*/ 629 w 409"/>
                <a:gd name="T57" fmla="*/ 103 h 118"/>
                <a:gd name="T58" fmla="*/ 627 w 409"/>
                <a:gd name="T59" fmla="*/ 154 h 118"/>
                <a:gd name="T60" fmla="*/ 623 w 409"/>
                <a:gd name="T61" fmla="*/ 178 h 118"/>
                <a:gd name="T62" fmla="*/ 617 w 409"/>
                <a:gd name="T63" fmla="*/ 178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800000"/>
            </a:solidFill>
            <a:ln w="9525">
              <a:solidFill>
                <a:schemeClr val="bg2"/>
              </a:solidFill>
              <a:round/>
              <a:headEnd/>
              <a:tailEnd/>
            </a:ln>
          </p:spPr>
          <p:txBody>
            <a:bodyPr/>
            <a:lstStyle/>
            <a:p>
              <a:endParaRPr lang="en-US"/>
            </a:p>
          </p:txBody>
        </p:sp>
        <p:sp>
          <p:nvSpPr>
            <p:cNvPr id="68644" name="Freeform 47"/>
            <p:cNvSpPr>
              <a:spLocks/>
            </p:cNvSpPr>
            <p:nvPr/>
          </p:nvSpPr>
          <p:spPr bwMode="auto">
            <a:xfrm rot="-329489">
              <a:off x="1254" y="2917"/>
              <a:ext cx="718" cy="89"/>
            </a:xfrm>
            <a:custGeom>
              <a:avLst/>
              <a:gdLst>
                <a:gd name="T0" fmla="*/ 697 w 409"/>
                <a:gd name="T1" fmla="*/ 87 h 118"/>
                <a:gd name="T2" fmla="*/ 679 w 409"/>
                <a:gd name="T3" fmla="*/ 85 h 118"/>
                <a:gd name="T4" fmla="*/ 621 w 409"/>
                <a:gd name="T5" fmla="*/ 84 h 118"/>
                <a:gd name="T6" fmla="*/ 535 w 409"/>
                <a:gd name="T7" fmla="*/ 83 h 118"/>
                <a:gd name="T8" fmla="*/ 453 w 409"/>
                <a:gd name="T9" fmla="*/ 82 h 118"/>
                <a:gd name="T10" fmla="*/ 370 w 409"/>
                <a:gd name="T11" fmla="*/ 81 h 118"/>
                <a:gd name="T12" fmla="*/ 288 w 409"/>
                <a:gd name="T13" fmla="*/ 79 h 118"/>
                <a:gd name="T14" fmla="*/ 205 w 409"/>
                <a:gd name="T15" fmla="*/ 78 h 118"/>
                <a:gd name="T16" fmla="*/ 121 w 409"/>
                <a:gd name="T17" fmla="*/ 77 h 118"/>
                <a:gd name="T18" fmla="*/ 42 w 409"/>
                <a:gd name="T19" fmla="*/ 76 h 118"/>
                <a:gd name="T20" fmla="*/ 4 w 409"/>
                <a:gd name="T21" fmla="*/ 58 h 118"/>
                <a:gd name="T22" fmla="*/ 9 w 409"/>
                <a:gd name="T23" fmla="*/ 23 h 118"/>
                <a:gd name="T24" fmla="*/ 28 w 409"/>
                <a:gd name="T25" fmla="*/ 5 h 118"/>
                <a:gd name="T26" fmla="*/ 63 w 409"/>
                <a:gd name="T27" fmla="*/ 4 h 118"/>
                <a:gd name="T28" fmla="*/ 97 w 409"/>
                <a:gd name="T29" fmla="*/ 1 h 118"/>
                <a:gd name="T30" fmla="*/ 133 w 409"/>
                <a:gd name="T31" fmla="*/ 0 h 118"/>
                <a:gd name="T32" fmla="*/ 179 w 409"/>
                <a:gd name="T33" fmla="*/ 0 h 118"/>
                <a:gd name="T34" fmla="*/ 237 w 409"/>
                <a:gd name="T35" fmla="*/ 2 h 118"/>
                <a:gd name="T36" fmla="*/ 295 w 409"/>
                <a:gd name="T37" fmla="*/ 5 h 118"/>
                <a:gd name="T38" fmla="*/ 356 w 409"/>
                <a:gd name="T39" fmla="*/ 8 h 118"/>
                <a:gd name="T40" fmla="*/ 418 w 409"/>
                <a:gd name="T41" fmla="*/ 12 h 118"/>
                <a:gd name="T42" fmla="*/ 476 w 409"/>
                <a:gd name="T43" fmla="*/ 15 h 118"/>
                <a:gd name="T44" fmla="*/ 535 w 409"/>
                <a:gd name="T45" fmla="*/ 19 h 118"/>
                <a:gd name="T46" fmla="*/ 597 w 409"/>
                <a:gd name="T47" fmla="*/ 23 h 118"/>
                <a:gd name="T48" fmla="*/ 639 w 409"/>
                <a:gd name="T49" fmla="*/ 26 h 118"/>
                <a:gd name="T50" fmla="*/ 660 w 409"/>
                <a:gd name="T51" fmla="*/ 25 h 118"/>
                <a:gd name="T52" fmla="*/ 683 w 409"/>
                <a:gd name="T53" fmla="*/ 25 h 118"/>
                <a:gd name="T54" fmla="*/ 704 w 409"/>
                <a:gd name="T55" fmla="*/ 25 h 118"/>
                <a:gd name="T56" fmla="*/ 718 w 409"/>
                <a:gd name="T57" fmla="*/ 51 h 118"/>
                <a:gd name="T58" fmla="*/ 716 w 409"/>
                <a:gd name="T59" fmla="*/ 77 h 118"/>
                <a:gd name="T60" fmla="*/ 711 w 409"/>
                <a:gd name="T61" fmla="*/ 89 h 118"/>
                <a:gd name="T62" fmla="*/ 704 w 409"/>
                <a:gd name="T63" fmla="*/ 89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CCCC00"/>
            </a:solidFill>
            <a:ln w="9525">
              <a:solidFill>
                <a:schemeClr val="bg2"/>
              </a:solidFill>
              <a:round/>
              <a:headEnd/>
              <a:tailEnd/>
            </a:ln>
          </p:spPr>
          <p:txBody>
            <a:bodyPr/>
            <a:lstStyle/>
            <a:p>
              <a:endParaRPr lang="en-US"/>
            </a:p>
          </p:txBody>
        </p:sp>
        <p:sp>
          <p:nvSpPr>
            <p:cNvPr id="68645" name="Freeform 48"/>
            <p:cNvSpPr>
              <a:spLocks/>
            </p:cNvSpPr>
            <p:nvPr/>
          </p:nvSpPr>
          <p:spPr bwMode="auto">
            <a:xfrm flipH="1">
              <a:off x="1313" y="3408"/>
              <a:ext cx="641" cy="161"/>
            </a:xfrm>
            <a:custGeom>
              <a:avLst/>
              <a:gdLst>
                <a:gd name="T0" fmla="*/ 622 w 409"/>
                <a:gd name="T1" fmla="*/ 158 h 118"/>
                <a:gd name="T2" fmla="*/ 607 w 409"/>
                <a:gd name="T3" fmla="*/ 154 h 118"/>
                <a:gd name="T4" fmla="*/ 555 w 409"/>
                <a:gd name="T5" fmla="*/ 153 h 118"/>
                <a:gd name="T6" fmla="*/ 478 w 409"/>
                <a:gd name="T7" fmla="*/ 150 h 118"/>
                <a:gd name="T8" fmla="*/ 404 w 409"/>
                <a:gd name="T9" fmla="*/ 149 h 118"/>
                <a:gd name="T10" fmla="*/ 331 w 409"/>
                <a:gd name="T11" fmla="*/ 146 h 118"/>
                <a:gd name="T12" fmla="*/ 257 w 409"/>
                <a:gd name="T13" fmla="*/ 143 h 118"/>
                <a:gd name="T14" fmla="*/ 183 w 409"/>
                <a:gd name="T15" fmla="*/ 142 h 118"/>
                <a:gd name="T16" fmla="*/ 108 w 409"/>
                <a:gd name="T17" fmla="*/ 139 h 118"/>
                <a:gd name="T18" fmla="*/ 38 w 409"/>
                <a:gd name="T19" fmla="*/ 138 h 118"/>
                <a:gd name="T20" fmla="*/ 3 w 409"/>
                <a:gd name="T21" fmla="*/ 105 h 118"/>
                <a:gd name="T22" fmla="*/ 8 w 409"/>
                <a:gd name="T23" fmla="*/ 41 h 118"/>
                <a:gd name="T24" fmla="*/ 25 w 409"/>
                <a:gd name="T25" fmla="*/ 8 h 118"/>
                <a:gd name="T26" fmla="*/ 56 w 409"/>
                <a:gd name="T27" fmla="*/ 7 h 118"/>
                <a:gd name="T28" fmla="*/ 86 w 409"/>
                <a:gd name="T29" fmla="*/ 1 h 118"/>
                <a:gd name="T30" fmla="*/ 119 w 409"/>
                <a:gd name="T31" fmla="*/ 0 h 118"/>
                <a:gd name="T32" fmla="*/ 160 w 409"/>
                <a:gd name="T33" fmla="*/ 0 h 118"/>
                <a:gd name="T34" fmla="*/ 212 w 409"/>
                <a:gd name="T35" fmla="*/ 4 h 118"/>
                <a:gd name="T36" fmla="*/ 263 w 409"/>
                <a:gd name="T37" fmla="*/ 8 h 118"/>
                <a:gd name="T38" fmla="*/ 318 w 409"/>
                <a:gd name="T39" fmla="*/ 15 h 118"/>
                <a:gd name="T40" fmla="*/ 373 w 409"/>
                <a:gd name="T41" fmla="*/ 22 h 118"/>
                <a:gd name="T42" fmla="*/ 425 w 409"/>
                <a:gd name="T43" fmla="*/ 27 h 118"/>
                <a:gd name="T44" fmla="*/ 478 w 409"/>
                <a:gd name="T45" fmla="*/ 34 h 118"/>
                <a:gd name="T46" fmla="*/ 533 w 409"/>
                <a:gd name="T47" fmla="*/ 42 h 118"/>
                <a:gd name="T48" fmla="*/ 570 w 409"/>
                <a:gd name="T49" fmla="*/ 48 h 118"/>
                <a:gd name="T50" fmla="*/ 589 w 409"/>
                <a:gd name="T51" fmla="*/ 45 h 118"/>
                <a:gd name="T52" fmla="*/ 610 w 409"/>
                <a:gd name="T53" fmla="*/ 45 h 118"/>
                <a:gd name="T54" fmla="*/ 628 w 409"/>
                <a:gd name="T55" fmla="*/ 45 h 118"/>
                <a:gd name="T56" fmla="*/ 641 w 409"/>
                <a:gd name="T57" fmla="*/ 93 h 118"/>
                <a:gd name="T58" fmla="*/ 639 w 409"/>
                <a:gd name="T59" fmla="*/ 139 h 118"/>
                <a:gd name="T60" fmla="*/ 635 w 409"/>
                <a:gd name="T61" fmla="*/ 161 h 118"/>
                <a:gd name="T62" fmla="*/ 628 w 409"/>
                <a:gd name="T63" fmla="*/ 16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996600"/>
            </a:solidFill>
            <a:ln w="9525">
              <a:solidFill>
                <a:schemeClr val="bg2"/>
              </a:solidFill>
              <a:round/>
              <a:headEnd/>
              <a:tailEnd/>
            </a:ln>
          </p:spPr>
          <p:txBody>
            <a:bodyPr/>
            <a:lstStyle/>
            <a:p>
              <a:endParaRPr lang="en-US"/>
            </a:p>
          </p:txBody>
        </p:sp>
        <p:sp>
          <p:nvSpPr>
            <p:cNvPr id="68646" name="Freeform 49"/>
            <p:cNvSpPr>
              <a:spLocks/>
            </p:cNvSpPr>
            <p:nvPr/>
          </p:nvSpPr>
          <p:spPr bwMode="auto">
            <a:xfrm>
              <a:off x="509" y="2582"/>
              <a:ext cx="748" cy="55"/>
            </a:xfrm>
            <a:custGeom>
              <a:avLst/>
              <a:gdLst>
                <a:gd name="T0" fmla="*/ 0 w 402"/>
                <a:gd name="T1" fmla="*/ 0 h 29"/>
                <a:gd name="T2" fmla="*/ 666 w 402"/>
                <a:gd name="T3" fmla="*/ 17 h 29"/>
                <a:gd name="T4" fmla="*/ 700 w 402"/>
                <a:gd name="T5" fmla="*/ 49 h 29"/>
                <a:gd name="T6" fmla="*/ 748 w 402"/>
                <a:gd name="T7" fmla="*/ 49 h 29"/>
                <a:gd name="T8" fmla="*/ 0 60000 65536"/>
                <a:gd name="T9" fmla="*/ 0 60000 65536"/>
                <a:gd name="T10" fmla="*/ 0 60000 65536"/>
                <a:gd name="T11" fmla="*/ 0 60000 65536"/>
                <a:gd name="T12" fmla="*/ 0 w 402"/>
                <a:gd name="T13" fmla="*/ 0 h 29"/>
                <a:gd name="T14" fmla="*/ 402 w 402"/>
                <a:gd name="T15" fmla="*/ 29 h 29"/>
              </a:gdLst>
              <a:ahLst/>
              <a:cxnLst>
                <a:cxn ang="T8">
                  <a:pos x="T0" y="T1"/>
                </a:cxn>
                <a:cxn ang="T9">
                  <a:pos x="T2" y="T3"/>
                </a:cxn>
                <a:cxn ang="T10">
                  <a:pos x="T4" y="T5"/>
                </a:cxn>
                <a:cxn ang="T11">
                  <a:pos x="T6" y="T7"/>
                </a:cxn>
              </a:cxnLst>
              <a:rect l="T12" t="T13" r="T14" b="T15"/>
              <a:pathLst>
                <a:path w="402" h="29">
                  <a:moveTo>
                    <a:pt x="0" y="0"/>
                  </a:moveTo>
                  <a:cubicBezTo>
                    <a:pt x="119" y="3"/>
                    <a:pt x="239" y="1"/>
                    <a:pt x="358" y="9"/>
                  </a:cubicBezTo>
                  <a:cubicBezTo>
                    <a:pt x="366" y="10"/>
                    <a:pt x="368" y="23"/>
                    <a:pt x="376" y="26"/>
                  </a:cubicBezTo>
                  <a:cubicBezTo>
                    <a:pt x="384" y="29"/>
                    <a:pt x="393" y="26"/>
                    <a:pt x="402" y="26"/>
                  </a:cubicBezTo>
                </a:path>
              </a:pathLst>
            </a:custGeom>
            <a:noFill/>
            <a:ln w="952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47" name="AutoShape 50"/>
            <p:cNvSpPr>
              <a:spLocks noChangeArrowheads="1"/>
            </p:cNvSpPr>
            <p:nvPr/>
          </p:nvSpPr>
          <p:spPr bwMode="auto">
            <a:xfrm>
              <a:off x="1769" y="3094"/>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48" name="AutoShape 51"/>
            <p:cNvSpPr>
              <a:spLocks noChangeArrowheads="1"/>
            </p:cNvSpPr>
            <p:nvPr/>
          </p:nvSpPr>
          <p:spPr bwMode="auto">
            <a:xfrm rot="1545190">
              <a:off x="1441" y="1708"/>
              <a:ext cx="100" cy="1232"/>
            </a:xfrm>
            <a:prstGeom prst="roundRect">
              <a:avLst>
                <a:gd name="adj" fmla="val 16667"/>
              </a:avLst>
            </a:prstGeom>
            <a:solidFill>
              <a:srgbClr val="666633"/>
            </a:solidFill>
            <a:ln w="9525">
              <a:solidFill>
                <a:schemeClr val="bg2"/>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49" name="AutoShape 52"/>
            <p:cNvSpPr>
              <a:spLocks noChangeArrowheads="1"/>
            </p:cNvSpPr>
            <p:nvPr/>
          </p:nvSpPr>
          <p:spPr bwMode="auto">
            <a:xfrm>
              <a:off x="1746" y="3212"/>
              <a:ext cx="43" cy="5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0" name="AutoShape 53"/>
            <p:cNvSpPr>
              <a:spLocks noChangeArrowheads="1"/>
            </p:cNvSpPr>
            <p:nvPr/>
          </p:nvSpPr>
          <p:spPr bwMode="auto">
            <a:xfrm>
              <a:off x="1786" y="3334"/>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1" name="AutoShape 54"/>
            <p:cNvSpPr>
              <a:spLocks noChangeArrowheads="1"/>
            </p:cNvSpPr>
            <p:nvPr/>
          </p:nvSpPr>
          <p:spPr bwMode="auto">
            <a:xfrm>
              <a:off x="1803" y="3452"/>
              <a:ext cx="33"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2" name="AutoShape 55"/>
            <p:cNvSpPr>
              <a:spLocks noChangeArrowheads="1"/>
            </p:cNvSpPr>
            <p:nvPr/>
          </p:nvSpPr>
          <p:spPr bwMode="auto">
            <a:xfrm>
              <a:off x="1799" y="3601"/>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3" name="AutoShape 56"/>
            <p:cNvSpPr>
              <a:spLocks noChangeArrowheads="1"/>
            </p:cNvSpPr>
            <p:nvPr/>
          </p:nvSpPr>
          <p:spPr bwMode="auto">
            <a:xfrm>
              <a:off x="1322" y="3091"/>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4" name="AutoShape 57"/>
            <p:cNvSpPr>
              <a:spLocks noChangeArrowheads="1"/>
            </p:cNvSpPr>
            <p:nvPr/>
          </p:nvSpPr>
          <p:spPr bwMode="auto">
            <a:xfrm>
              <a:off x="1207" y="3221"/>
              <a:ext cx="33"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5" name="AutoShape 58"/>
            <p:cNvSpPr>
              <a:spLocks noChangeArrowheads="1"/>
            </p:cNvSpPr>
            <p:nvPr/>
          </p:nvSpPr>
          <p:spPr bwMode="auto">
            <a:xfrm>
              <a:off x="280" y="3199"/>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6" name="AutoShape 59"/>
            <p:cNvSpPr>
              <a:spLocks noChangeArrowheads="1"/>
            </p:cNvSpPr>
            <p:nvPr/>
          </p:nvSpPr>
          <p:spPr bwMode="auto">
            <a:xfrm>
              <a:off x="1174" y="3360"/>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7" name="AutoShape 60"/>
            <p:cNvSpPr>
              <a:spLocks noChangeArrowheads="1"/>
            </p:cNvSpPr>
            <p:nvPr/>
          </p:nvSpPr>
          <p:spPr bwMode="auto">
            <a:xfrm>
              <a:off x="317" y="3317"/>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8" name="AutoShape 61"/>
            <p:cNvSpPr>
              <a:spLocks noChangeArrowheads="1"/>
            </p:cNvSpPr>
            <p:nvPr/>
          </p:nvSpPr>
          <p:spPr bwMode="auto">
            <a:xfrm>
              <a:off x="1163" y="3560"/>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9" name="AutoShape 62"/>
            <p:cNvSpPr>
              <a:spLocks noChangeArrowheads="1"/>
            </p:cNvSpPr>
            <p:nvPr/>
          </p:nvSpPr>
          <p:spPr bwMode="auto">
            <a:xfrm>
              <a:off x="354" y="3557"/>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0" name="AutoShape 63"/>
            <p:cNvSpPr>
              <a:spLocks noChangeArrowheads="1"/>
            </p:cNvSpPr>
            <p:nvPr/>
          </p:nvSpPr>
          <p:spPr bwMode="auto">
            <a:xfrm>
              <a:off x="1081" y="2967"/>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1" name="AutoShape 64"/>
            <p:cNvSpPr>
              <a:spLocks noChangeArrowheads="1"/>
            </p:cNvSpPr>
            <p:nvPr/>
          </p:nvSpPr>
          <p:spPr bwMode="auto">
            <a:xfrm>
              <a:off x="341" y="3087"/>
              <a:ext cx="34"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2" name="AutoShape 65"/>
            <p:cNvSpPr>
              <a:spLocks noChangeArrowheads="1"/>
            </p:cNvSpPr>
            <p:nvPr/>
          </p:nvSpPr>
          <p:spPr bwMode="auto">
            <a:xfrm>
              <a:off x="2109" y="2388"/>
              <a:ext cx="33"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3" name="AutoShape 66"/>
            <p:cNvSpPr>
              <a:spLocks noChangeArrowheads="1"/>
            </p:cNvSpPr>
            <p:nvPr/>
          </p:nvSpPr>
          <p:spPr bwMode="auto">
            <a:xfrm>
              <a:off x="327" y="2935"/>
              <a:ext cx="34"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4" name="AutoShape 67"/>
            <p:cNvSpPr>
              <a:spLocks noChangeArrowheads="1"/>
            </p:cNvSpPr>
            <p:nvPr/>
          </p:nvSpPr>
          <p:spPr bwMode="auto">
            <a:xfrm>
              <a:off x="1343" y="2945"/>
              <a:ext cx="34"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5" name="AutoShape 68"/>
            <p:cNvSpPr>
              <a:spLocks noChangeArrowheads="1"/>
            </p:cNvSpPr>
            <p:nvPr/>
          </p:nvSpPr>
          <p:spPr bwMode="auto">
            <a:xfrm>
              <a:off x="1365" y="3228"/>
              <a:ext cx="33"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6" name="AutoShape 69"/>
            <p:cNvSpPr>
              <a:spLocks noChangeArrowheads="1"/>
            </p:cNvSpPr>
            <p:nvPr/>
          </p:nvSpPr>
          <p:spPr bwMode="auto">
            <a:xfrm>
              <a:off x="1365" y="3355"/>
              <a:ext cx="33"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7" name="AutoShape 70"/>
            <p:cNvSpPr>
              <a:spLocks noChangeArrowheads="1"/>
            </p:cNvSpPr>
            <p:nvPr/>
          </p:nvSpPr>
          <p:spPr bwMode="auto">
            <a:xfrm>
              <a:off x="1785" y="2914"/>
              <a:ext cx="33"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8" name="AutoShape 71"/>
            <p:cNvSpPr>
              <a:spLocks noChangeArrowheads="1"/>
            </p:cNvSpPr>
            <p:nvPr/>
          </p:nvSpPr>
          <p:spPr bwMode="auto">
            <a:xfrm>
              <a:off x="1326" y="3621"/>
              <a:ext cx="33"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9" name="AutoShape 72"/>
            <p:cNvSpPr>
              <a:spLocks noChangeArrowheads="1"/>
            </p:cNvSpPr>
            <p:nvPr/>
          </p:nvSpPr>
          <p:spPr bwMode="auto">
            <a:xfrm>
              <a:off x="1892" y="2789"/>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70" name="AutoShape 73"/>
            <p:cNvSpPr>
              <a:spLocks noChangeArrowheads="1"/>
            </p:cNvSpPr>
            <p:nvPr/>
          </p:nvSpPr>
          <p:spPr bwMode="auto">
            <a:xfrm>
              <a:off x="1394" y="2649"/>
              <a:ext cx="33"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71" name="AutoShape 74"/>
            <p:cNvSpPr>
              <a:spLocks noChangeArrowheads="1"/>
            </p:cNvSpPr>
            <p:nvPr/>
          </p:nvSpPr>
          <p:spPr bwMode="auto">
            <a:xfrm>
              <a:off x="2347" y="2686"/>
              <a:ext cx="128" cy="1073"/>
            </a:xfrm>
            <a:prstGeom prst="roundRect">
              <a:avLst>
                <a:gd name="adj" fmla="val 16667"/>
              </a:avLst>
            </a:prstGeom>
            <a:solidFill>
              <a:srgbClr val="666633"/>
            </a:solidFill>
            <a:ln w="9525">
              <a:solidFill>
                <a:schemeClr val="bg2"/>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72" name="AutoShape 75"/>
            <p:cNvSpPr>
              <a:spLocks noChangeArrowheads="1"/>
            </p:cNvSpPr>
            <p:nvPr/>
          </p:nvSpPr>
          <p:spPr bwMode="auto">
            <a:xfrm rot="8516440">
              <a:off x="2086" y="1618"/>
              <a:ext cx="101" cy="1301"/>
            </a:xfrm>
            <a:prstGeom prst="roundRect">
              <a:avLst>
                <a:gd name="adj" fmla="val 16667"/>
              </a:avLst>
            </a:prstGeom>
            <a:solidFill>
              <a:srgbClr val="666633"/>
            </a:solidFill>
            <a:ln w="9525">
              <a:solidFill>
                <a:schemeClr val="bg2"/>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73" name="AutoShape 76"/>
            <p:cNvSpPr>
              <a:spLocks noChangeArrowheads="1"/>
            </p:cNvSpPr>
            <p:nvPr/>
          </p:nvSpPr>
          <p:spPr bwMode="auto">
            <a:xfrm>
              <a:off x="2209" y="2603"/>
              <a:ext cx="34"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74" name="Freeform 77"/>
            <p:cNvSpPr>
              <a:spLocks/>
            </p:cNvSpPr>
            <p:nvPr/>
          </p:nvSpPr>
          <p:spPr bwMode="auto">
            <a:xfrm>
              <a:off x="725" y="2028"/>
              <a:ext cx="748" cy="55"/>
            </a:xfrm>
            <a:custGeom>
              <a:avLst/>
              <a:gdLst>
                <a:gd name="T0" fmla="*/ 0 w 402"/>
                <a:gd name="T1" fmla="*/ 0 h 29"/>
                <a:gd name="T2" fmla="*/ 666 w 402"/>
                <a:gd name="T3" fmla="*/ 17 h 29"/>
                <a:gd name="T4" fmla="*/ 700 w 402"/>
                <a:gd name="T5" fmla="*/ 49 h 29"/>
                <a:gd name="T6" fmla="*/ 748 w 402"/>
                <a:gd name="T7" fmla="*/ 49 h 29"/>
                <a:gd name="T8" fmla="*/ 0 60000 65536"/>
                <a:gd name="T9" fmla="*/ 0 60000 65536"/>
                <a:gd name="T10" fmla="*/ 0 60000 65536"/>
                <a:gd name="T11" fmla="*/ 0 60000 65536"/>
                <a:gd name="T12" fmla="*/ 0 w 402"/>
                <a:gd name="T13" fmla="*/ 0 h 29"/>
                <a:gd name="T14" fmla="*/ 402 w 402"/>
                <a:gd name="T15" fmla="*/ 29 h 29"/>
              </a:gdLst>
              <a:ahLst/>
              <a:cxnLst>
                <a:cxn ang="T8">
                  <a:pos x="T0" y="T1"/>
                </a:cxn>
                <a:cxn ang="T9">
                  <a:pos x="T2" y="T3"/>
                </a:cxn>
                <a:cxn ang="T10">
                  <a:pos x="T4" y="T5"/>
                </a:cxn>
                <a:cxn ang="T11">
                  <a:pos x="T6" y="T7"/>
                </a:cxn>
              </a:cxnLst>
              <a:rect l="T12" t="T13" r="T14" b="T15"/>
              <a:pathLst>
                <a:path w="402" h="29">
                  <a:moveTo>
                    <a:pt x="0" y="0"/>
                  </a:moveTo>
                  <a:cubicBezTo>
                    <a:pt x="119" y="3"/>
                    <a:pt x="239" y="1"/>
                    <a:pt x="358" y="9"/>
                  </a:cubicBezTo>
                  <a:cubicBezTo>
                    <a:pt x="366" y="10"/>
                    <a:pt x="368" y="23"/>
                    <a:pt x="376" y="26"/>
                  </a:cubicBezTo>
                  <a:cubicBezTo>
                    <a:pt x="384" y="29"/>
                    <a:pt x="393" y="26"/>
                    <a:pt x="402" y="26"/>
                  </a:cubicBezTo>
                </a:path>
              </a:pathLst>
            </a:custGeom>
            <a:noFill/>
            <a:ln w="952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75" name="Freeform 78"/>
            <p:cNvSpPr>
              <a:spLocks/>
            </p:cNvSpPr>
            <p:nvPr/>
          </p:nvSpPr>
          <p:spPr bwMode="auto">
            <a:xfrm>
              <a:off x="3381" y="3423"/>
              <a:ext cx="299" cy="462"/>
            </a:xfrm>
            <a:custGeom>
              <a:avLst/>
              <a:gdLst>
                <a:gd name="T0" fmla="*/ 25 w 598"/>
                <a:gd name="T1" fmla="*/ 0 h 924"/>
                <a:gd name="T2" fmla="*/ 22 w 598"/>
                <a:gd name="T3" fmla="*/ 18 h 924"/>
                <a:gd name="T4" fmla="*/ 18 w 598"/>
                <a:gd name="T5" fmla="*/ 31 h 924"/>
                <a:gd name="T6" fmla="*/ 13 w 598"/>
                <a:gd name="T7" fmla="*/ 44 h 924"/>
                <a:gd name="T8" fmla="*/ 8 w 598"/>
                <a:gd name="T9" fmla="*/ 61 h 924"/>
                <a:gd name="T10" fmla="*/ 8 w 598"/>
                <a:gd name="T11" fmla="*/ 213 h 924"/>
                <a:gd name="T12" fmla="*/ 6 w 598"/>
                <a:gd name="T13" fmla="*/ 230 h 924"/>
                <a:gd name="T14" fmla="*/ 3 w 598"/>
                <a:gd name="T15" fmla="*/ 244 h 924"/>
                <a:gd name="T16" fmla="*/ 1 w 598"/>
                <a:gd name="T17" fmla="*/ 258 h 924"/>
                <a:gd name="T18" fmla="*/ 0 w 598"/>
                <a:gd name="T19" fmla="*/ 274 h 924"/>
                <a:gd name="T20" fmla="*/ 2 w 598"/>
                <a:gd name="T21" fmla="*/ 296 h 924"/>
                <a:gd name="T22" fmla="*/ 6 w 598"/>
                <a:gd name="T23" fmla="*/ 315 h 924"/>
                <a:gd name="T24" fmla="*/ 8 w 598"/>
                <a:gd name="T25" fmla="*/ 335 h 924"/>
                <a:gd name="T26" fmla="*/ 8 w 598"/>
                <a:gd name="T27" fmla="*/ 357 h 924"/>
                <a:gd name="T28" fmla="*/ 291 w 598"/>
                <a:gd name="T29" fmla="*/ 462 h 924"/>
                <a:gd name="T30" fmla="*/ 291 w 598"/>
                <a:gd name="T31" fmla="*/ 459 h 924"/>
                <a:gd name="T32" fmla="*/ 292 w 598"/>
                <a:gd name="T33" fmla="*/ 457 h 924"/>
                <a:gd name="T34" fmla="*/ 293 w 598"/>
                <a:gd name="T35" fmla="*/ 454 h 924"/>
                <a:gd name="T36" fmla="*/ 294 w 598"/>
                <a:gd name="T37" fmla="*/ 451 h 924"/>
                <a:gd name="T38" fmla="*/ 293 w 598"/>
                <a:gd name="T39" fmla="*/ 444 h 924"/>
                <a:gd name="T40" fmla="*/ 291 w 598"/>
                <a:gd name="T41" fmla="*/ 439 h 924"/>
                <a:gd name="T42" fmla="*/ 290 w 598"/>
                <a:gd name="T43" fmla="*/ 433 h 924"/>
                <a:gd name="T44" fmla="*/ 289 w 598"/>
                <a:gd name="T45" fmla="*/ 426 h 924"/>
                <a:gd name="T46" fmla="*/ 289 w 598"/>
                <a:gd name="T47" fmla="*/ 385 h 924"/>
                <a:gd name="T48" fmla="*/ 289 w 598"/>
                <a:gd name="T49" fmla="*/ 348 h 924"/>
                <a:gd name="T50" fmla="*/ 289 w 598"/>
                <a:gd name="T51" fmla="*/ 311 h 924"/>
                <a:gd name="T52" fmla="*/ 289 w 598"/>
                <a:gd name="T53" fmla="*/ 269 h 924"/>
                <a:gd name="T54" fmla="*/ 295 w 598"/>
                <a:gd name="T55" fmla="*/ 239 h 924"/>
                <a:gd name="T56" fmla="*/ 299 w 598"/>
                <a:gd name="T57" fmla="*/ 213 h 924"/>
                <a:gd name="T58" fmla="*/ 299 w 598"/>
                <a:gd name="T59" fmla="*/ 186 h 924"/>
                <a:gd name="T60" fmla="*/ 298 w 598"/>
                <a:gd name="T61" fmla="*/ 155 h 924"/>
                <a:gd name="T62" fmla="*/ 298 w 598"/>
                <a:gd name="T63" fmla="*/ 52 h 924"/>
                <a:gd name="T64" fmla="*/ 198 w 598"/>
                <a:gd name="T65" fmla="*/ 52 h 924"/>
                <a:gd name="T66" fmla="*/ 185 w 598"/>
                <a:gd name="T67" fmla="*/ 52 h 924"/>
                <a:gd name="T68" fmla="*/ 173 w 598"/>
                <a:gd name="T69" fmla="*/ 52 h 924"/>
                <a:gd name="T70" fmla="*/ 162 w 598"/>
                <a:gd name="T71" fmla="*/ 51 h 924"/>
                <a:gd name="T72" fmla="*/ 151 w 598"/>
                <a:gd name="T73" fmla="*/ 50 h 924"/>
                <a:gd name="T74" fmla="*/ 140 w 598"/>
                <a:gd name="T75" fmla="*/ 48 h 924"/>
                <a:gd name="T76" fmla="*/ 129 w 598"/>
                <a:gd name="T77" fmla="*/ 45 h 924"/>
                <a:gd name="T78" fmla="*/ 119 w 598"/>
                <a:gd name="T79" fmla="*/ 42 h 924"/>
                <a:gd name="T80" fmla="*/ 109 w 598"/>
                <a:gd name="T81" fmla="*/ 39 h 924"/>
                <a:gd name="T82" fmla="*/ 99 w 598"/>
                <a:gd name="T83" fmla="*/ 35 h 924"/>
                <a:gd name="T84" fmla="*/ 89 w 598"/>
                <a:gd name="T85" fmla="*/ 31 h 924"/>
                <a:gd name="T86" fmla="*/ 79 w 598"/>
                <a:gd name="T87" fmla="*/ 26 h 924"/>
                <a:gd name="T88" fmla="*/ 69 w 598"/>
                <a:gd name="T89" fmla="*/ 22 h 924"/>
                <a:gd name="T90" fmla="*/ 59 w 598"/>
                <a:gd name="T91" fmla="*/ 16 h 924"/>
                <a:gd name="T92" fmla="*/ 48 w 598"/>
                <a:gd name="T93" fmla="*/ 11 h 924"/>
                <a:gd name="T94" fmla="*/ 37 w 598"/>
                <a:gd name="T95" fmla="*/ 6 h 924"/>
                <a:gd name="T96" fmla="*/ 25 w 598"/>
                <a:gd name="T97" fmla="*/ 0 h 92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98"/>
                <a:gd name="T148" fmla="*/ 0 h 924"/>
                <a:gd name="T149" fmla="*/ 598 w 598"/>
                <a:gd name="T150" fmla="*/ 924 h 92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98" h="924">
                  <a:moveTo>
                    <a:pt x="50" y="0"/>
                  </a:moveTo>
                  <a:lnTo>
                    <a:pt x="43" y="35"/>
                  </a:lnTo>
                  <a:lnTo>
                    <a:pt x="35" y="61"/>
                  </a:lnTo>
                  <a:lnTo>
                    <a:pt x="26" y="88"/>
                  </a:lnTo>
                  <a:lnTo>
                    <a:pt x="16" y="122"/>
                  </a:lnTo>
                  <a:lnTo>
                    <a:pt x="16" y="426"/>
                  </a:lnTo>
                  <a:lnTo>
                    <a:pt x="11" y="459"/>
                  </a:lnTo>
                  <a:lnTo>
                    <a:pt x="6" y="487"/>
                  </a:lnTo>
                  <a:lnTo>
                    <a:pt x="1" y="515"/>
                  </a:lnTo>
                  <a:lnTo>
                    <a:pt x="0" y="547"/>
                  </a:lnTo>
                  <a:lnTo>
                    <a:pt x="4" y="592"/>
                  </a:lnTo>
                  <a:lnTo>
                    <a:pt x="11" y="630"/>
                  </a:lnTo>
                  <a:lnTo>
                    <a:pt x="16" y="669"/>
                  </a:lnTo>
                  <a:lnTo>
                    <a:pt x="16" y="713"/>
                  </a:lnTo>
                  <a:lnTo>
                    <a:pt x="581" y="924"/>
                  </a:lnTo>
                  <a:lnTo>
                    <a:pt x="582" y="918"/>
                  </a:lnTo>
                  <a:lnTo>
                    <a:pt x="584" y="913"/>
                  </a:lnTo>
                  <a:lnTo>
                    <a:pt x="585" y="908"/>
                  </a:lnTo>
                  <a:lnTo>
                    <a:pt x="587" y="902"/>
                  </a:lnTo>
                  <a:lnTo>
                    <a:pt x="585" y="888"/>
                  </a:lnTo>
                  <a:lnTo>
                    <a:pt x="582" y="877"/>
                  </a:lnTo>
                  <a:lnTo>
                    <a:pt x="579" y="865"/>
                  </a:lnTo>
                  <a:lnTo>
                    <a:pt x="577" y="851"/>
                  </a:lnTo>
                  <a:lnTo>
                    <a:pt x="577" y="769"/>
                  </a:lnTo>
                  <a:lnTo>
                    <a:pt x="577" y="695"/>
                  </a:lnTo>
                  <a:lnTo>
                    <a:pt x="577" y="621"/>
                  </a:lnTo>
                  <a:lnTo>
                    <a:pt x="577" y="537"/>
                  </a:lnTo>
                  <a:lnTo>
                    <a:pt x="590" y="478"/>
                  </a:lnTo>
                  <a:lnTo>
                    <a:pt x="597" y="425"/>
                  </a:lnTo>
                  <a:lnTo>
                    <a:pt x="598" y="371"/>
                  </a:lnTo>
                  <a:lnTo>
                    <a:pt x="595" y="310"/>
                  </a:lnTo>
                  <a:lnTo>
                    <a:pt x="595" y="103"/>
                  </a:lnTo>
                  <a:lnTo>
                    <a:pt x="395" y="103"/>
                  </a:lnTo>
                  <a:lnTo>
                    <a:pt x="370" y="104"/>
                  </a:lnTo>
                  <a:lnTo>
                    <a:pt x="346" y="104"/>
                  </a:lnTo>
                  <a:lnTo>
                    <a:pt x="323" y="102"/>
                  </a:lnTo>
                  <a:lnTo>
                    <a:pt x="301" y="99"/>
                  </a:lnTo>
                  <a:lnTo>
                    <a:pt x="279" y="95"/>
                  </a:lnTo>
                  <a:lnTo>
                    <a:pt x="258" y="90"/>
                  </a:lnTo>
                  <a:lnTo>
                    <a:pt x="238" y="84"/>
                  </a:lnTo>
                  <a:lnTo>
                    <a:pt x="218" y="77"/>
                  </a:lnTo>
                  <a:lnTo>
                    <a:pt x="198" y="69"/>
                  </a:lnTo>
                  <a:lnTo>
                    <a:pt x="178" y="61"/>
                  </a:lnTo>
                  <a:lnTo>
                    <a:pt x="158" y="52"/>
                  </a:lnTo>
                  <a:lnTo>
                    <a:pt x="137" y="43"/>
                  </a:lnTo>
                  <a:lnTo>
                    <a:pt x="117" y="32"/>
                  </a:lnTo>
                  <a:lnTo>
                    <a:pt x="96" y="22"/>
                  </a:lnTo>
                  <a:lnTo>
                    <a:pt x="73" y="11"/>
                  </a:lnTo>
                  <a:lnTo>
                    <a:pt x="50" y="0"/>
                  </a:lnTo>
                  <a:close/>
                </a:path>
              </a:pathLst>
            </a:custGeom>
            <a:solidFill>
              <a:srgbClr val="C69B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76" name="Freeform 79"/>
            <p:cNvSpPr>
              <a:spLocks/>
            </p:cNvSpPr>
            <p:nvPr/>
          </p:nvSpPr>
          <p:spPr bwMode="auto">
            <a:xfrm>
              <a:off x="3656" y="3406"/>
              <a:ext cx="199" cy="479"/>
            </a:xfrm>
            <a:custGeom>
              <a:avLst/>
              <a:gdLst>
                <a:gd name="T0" fmla="*/ 0 w 399"/>
                <a:gd name="T1" fmla="*/ 258 h 957"/>
                <a:gd name="T2" fmla="*/ 0 w 399"/>
                <a:gd name="T3" fmla="*/ 337 h 957"/>
                <a:gd name="T4" fmla="*/ 5 w 399"/>
                <a:gd name="T5" fmla="*/ 407 h 957"/>
                <a:gd name="T6" fmla="*/ 4 w 399"/>
                <a:gd name="T7" fmla="*/ 454 h 957"/>
                <a:gd name="T8" fmla="*/ 5 w 399"/>
                <a:gd name="T9" fmla="*/ 479 h 957"/>
                <a:gd name="T10" fmla="*/ 12 w 399"/>
                <a:gd name="T11" fmla="*/ 478 h 957"/>
                <a:gd name="T12" fmla="*/ 19 w 399"/>
                <a:gd name="T13" fmla="*/ 477 h 957"/>
                <a:gd name="T14" fmla="*/ 26 w 399"/>
                <a:gd name="T15" fmla="*/ 476 h 957"/>
                <a:gd name="T16" fmla="*/ 41 w 399"/>
                <a:gd name="T17" fmla="*/ 475 h 957"/>
                <a:gd name="T18" fmla="*/ 62 w 399"/>
                <a:gd name="T19" fmla="*/ 474 h 957"/>
                <a:gd name="T20" fmla="*/ 83 w 399"/>
                <a:gd name="T21" fmla="*/ 470 h 957"/>
                <a:gd name="T22" fmla="*/ 102 w 399"/>
                <a:gd name="T23" fmla="*/ 464 h 957"/>
                <a:gd name="T24" fmla="*/ 120 w 399"/>
                <a:gd name="T25" fmla="*/ 456 h 957"/>
                <a:gd name="T26" fmla="*/ 138 w 399"/>
                <a:gd name="T27" fmla="*/ 449 h 957"/>
                <a:gd name="T28" fmla="*/ 157 w 399"/>
                <a:gd name="T29" fmla="*/ 440 h 957"/>
                <a:gd name="T30" fmla="*/ 177 w 399"/>
                <a:gd name="T31" fmla="*/ 431 h 957"/>
                <a:gd name="T32" fmla="*/ 185 w 399"/>
                <a:gd name="T33" fmla="*/ 410 h 957"/>
                <a:gd name="T34" fmla="*/ 181 w 399"/>
                <a:gd name="T35" fmla="*/ 381 h 957"/>
                <a:gd name="T36" fmla="*/ 178 w 399"/>
                <a:gd name="T37" fmla="*/ 302 h 957"/>
                <a:gd name="T38" fmla="*/ 184 w 399"/>
                <a:gd name="T39" fmla="*/ 0 h 957"/>
                <a:gd name="T40" fmla="*/ 161 w 399"/>
                <a:gd name="T41" fmla="*/ 8 h 957"/>
                <a:gd name="T42" fmla="*/ 141 w 399"/>
                <a:gd name="T43" fmla="*/ 16 h 957"/>
                <a:gd name="T44" fmla="*/ 122 w 399"/>
                <a:gd name="T45" fmla="*/ 24 h 957"/>
                <a:gd name="T46" fmla="*/ 104 w 399"/>
                <a:gd name="T47" fmla="*/ 32 h 957"/>
                <a:gd name="T48" fmla="*/ 86 w 399"/>
                <a:gd name="T49" fmla="*/ 40 h 957"/>
                <a:gd name="T50" fmla="*/ 67 w 399"/>
                <a:gd name="T51" fmla="*/ 48 h 957"/>
                <a:gd name="T52" fmla="*/ 46 w 399"/>
                <a:gd name="T53" fmla="*/ 55 h 957"/>
                <a:gd name="T54" fmla="*/ 23 w 399"/>
                <a:gd name="T55" fmla="*/ 61 h 957"/>
                <a:gd name="T56" fmla="*/ 11 w 399"/>
                <a:gd name="T57" fmla="*/ 68 h 957"/>
                <a:gd name="T58" fmla="*/ 4 w 399"/>
                <a:gd name="T59" fmla="*/ 81 h 957"/>
                <a:gd name="T60" fmla="*/ 1 w 399"/>
                <a:gd name="T61" fmla="*/ 97 h 957"/>
                <a:gd name="T62" fmla="*/ 1 w 399"/>
                <a:gd name="T63" fmla="*/ 114 h 957"/>
                <a:gd name="T64" fmla="*/ 0 w 399"/>
                <a:gd name="T65" fmla="*/ 163 h 957"/>
                <a:gd name="T66" fmla="*/ 1 w 399"/>
                <a:gd name="T67" fmla="*/ 213 h 9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99"/>
                <a:gd name="T103" fmla="*/ 0 h 957"/>
                <a:gd name="T104" fmla="*/ 399 w 399"/>
                <a:gd name="T105" fmla="*/ 957 h 95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99" h="957">
                  <a:moveTo>
                    <a:pt x="2" y="426"/>
                  </a:moveTo>
                  <a:lnTo>
                    <a:pt x="1" y="516"/>
                  </a:lnTo>
                  <a:lnTo>
                    <a:pt x="0" y="594"/>
                  </a:lnTo>
                  <a:lnTo>
                    <a:pt x="1" y="674"/>
                  </a:lnTo>
                  <a:lnTo>
                    <a:pt x="8" y="764"/>
                  </a:lnTo>
                  <a:lnTo>
                    <a:pt x="11" y="813"/>
                  </a:lnTo>
                  <a:lnTo>
                    <a:pt x="10" y="860"/>
                  </a:lnTo>
                  <a:lnTo>
                    <a:pt x="9" y="908"/>
                  </a:lnTo>
                  <a:lnTo>
                    <a:pt x="8" y="957"/>
                  </a:lnTo>
                  <a:lnTo>
                    <a:pt x="11" y="957"/>
                  </a:lnTo>
                  <a:lnTo>
                    <a:pt x="17" y="957"/>
                  </a:lnTo>
                  <a:lnTo>
                    <a:pt x="24" y="956"/>
                  </a:lnTo>
                  <a:lnTo>
                    <a:pt x="32" y="955"/>
                  </a:lnTo>
                  <a:lnTo>
                    <a:pt x="39" y="954"/>
                  </a:lnTo>
                  <a:lnTo>
                    <a:pt x="46" y="952"/>
                  </a:lnTo>
                  <a:lnTo>
                    <a:pt x="53" y="951"/>
                  </a:lnTo>
                  <a:lnTo>
                    <a:pt x="58" y="951"/>
                  </a:lnTo>
                  <a:lnTo>
                    <a:pt x="82" y="950"/>
                  </a:lnTo>
                  <a:lnTo>
                    <a:pt x="104" y="949"/>
                  </a:lnTo>
                  <a:lnTo>
                    <a:pt x="125" y="947"/>
                  </a:lnTo>
                  <a:lnTo>
                    <a:pt x="146" y="942"/>
                  </a:lnTo>
                  <a:lnTo>
                    <a:pt x="166" y="939"/>
                  </a:lnTo>
                  <a:lnTo>
                    <a:pt x="184" y="933"/>
                  </a:lnTo>
                  <a:lnTo>
                    <a:pt x="204" y="927"/>
                  </a:lnTo>
                  <a:lnTo>
                    <a:pt x="222" y="920"/>
                  </a:lnTo>
                  <a:lnTo>
                    <a:pt x="240" y="912"/>
                  </a:lnTo>
                  <a:lnTo>
                    <a:pt x="258" y="905"/>
                  </a:lnTo>
                  <a:lnTo>
                    <a:pt x="276" y="897"/>
                  </a:lnTo>
                  <a:lnTo>
                    <a:pt x="296" y="888"/>
                  </a:lnTo>
                  <a:lnTo>
                    <a:pt x="314" y="880"/>
                  </a:lnTo>
                  <a:lnTo>
                    <a:pt x="334" y="871"/>
                  </a:lnTo>
                  <a:lnTo>
                    <a:pt x="355" y="861"/>
                  </a:lnTo>
                  <a:lnTo>
                    <a:pt x="377" y="852"/>
                  </a:lnTo>
                  <a:lnTo>
                    <a:pt x="371" y="820"/>
                  </a:lnTo>
                  <a:lnTo>
                    <a:pt x="366" y="791"/>
                  </a:lnTo>
                  <a:lnTo>
                    <a:pt x="362" y="762"/>
                  </a:lnTo>
                  <a:lnTo>
                    <a:pt x="356" y="730"/>
                  </a:lnTo>
                  <a:lnTo>
                    <a:pt x="356" y="603"/>
                  </a:lnTo>
                  <a:lnTo>
                    <a:pt x="399" y="515"/>
                  </a:lnTo>
                  <a:lnTo>
                    <a:pt x="369" y="0"/>
                  </a:lnTo>
                  <a:lnTo>
                    <a:pt x="346" y="8"/>
                  </a:lnTo>
                  <a:lnTo>
                    <a:pt x="322" y="15"/>
                  </a:lnTo>
                  <a:lnTo>
                    <a:pt x="302" y="23"/>
                  </a:lnTo>
                  <a:lnTo>
                    <a:pt x="282" y="31"/>
                  </a:lnTo>
                  <a:lnTo>
                    <a:pt x="263" y="39"/>
                  </a:lnTo>
                  <a:lnTo>
                    <a:pt x="244" y="48"/>
                  </a:lnTo>
                  <a:lnTo>
                    <a:pt x="226" y="56"/>
                  </a:lnTo>
                  <a:lnTo>
                    <a:pt x="208" y="64"/>
                  </a:lnTo>
                  <a:lnTo>
                    <a:pt x="190" y="72"/>
                  </a:lnTo>
                  <a:lnTo>
                    <a:pt x="172" y="79"/>
                  </a:lnTo>
                  <a:lnTo>
                    <a:pt x="153" y="87"/>
                  </a:lnTo>
                  <a:lnTo>
                    <a:pt x="134" y="95"/>
                  </a:lnTo>
                  <a:lnTo>
                    <a:pt x="114" y="102"/>
                  </a:lnTo>
                  <a:lnTo>
                    <a:pt x="92" y="109"/>
                  </a:lnTo>
                  <a:lnTo>
                    <a:pt x="70" y="116"/>
                  </a:lnTo>
                  <a:lnTo>
                    <a:pt x="46" y="122"/>
                  </a:lnTo>
                  <a:lnTo>
                    <a:pt x="32" y="128"/>
                  </a:lnTo>
                  <a:lnTo>
                    <a:pt x="22" y="136"/>
                  </a:lnTo>
                  <a:lnTo>
                    <a:pt x="14" y="147"/>
                  </a:lnTo>
                  <a:lnTo>
                    <a:pt x="9" y="161"/>
                  </a:lnTo>
                  <a:lnTo>
                    <a:pt x="6" y="177"/>
                  </a:lnTo>
                  <a:lnTo>
                    <a:pt x="3" y="193"/>
                  </a:lnTo>
                  <a:lnTo>
                    <a:pt x="2" y="211"/>
                  </a:lnTo>
                  <a:lnTo>
                    <a:pt x="2" y="227"/>
                  </a:lnTo>
                  <a:lnTo>
                    <a:pt x="1" y="280"/>
                  </a:lnTo>
                  <a:lnTo>
                    <a:pt x="1" y="326"/>
                  </a:lnTo>
                  <a:lnTo>
                    <a:pt x="2" y="373"/>
                  </a:lnTo>
                  <a:lnTo>
                    <a:pt x="2" y="426"/>
                  </a:lnTo>
                  <a:close/>
                </a:path>
              </a:pathLst>
            </a:custGeom>
            <a:solidFill>
              <a:srgbClr val="AD6B00"/>
            </a:solidFill>
            <a:ln w="9525">
              <a:solidFill>
                <a:schemeClr val="bg2"/>
              </a:solidFill>
              <a:round/>
              <a:headEnd/>
              <a:tailEnd/>
            </a:ln>
          </p:spPr>
          <p:txBody>
            <a:bodyPr/>
            <a:lstStyle/>
            <a:p>
              <a:endParaRPr lang="en-US"/>
            </a:p>
          </p:txBody>
        </p:sp>
        <p:sp>
          <p:nvSpPr>
            <p:cNvPr id="68677" name="Freeform 80"/>
            <p:cNvSpPr>
              <a:spLocks/>
            </p:cNvSpPr>
            <p:nvPr/>
          </p:nvSpPr>
          <p:spPr bwMode="auto">
            <a:xfrm>
              <a:off x="3362" y="3285"/>
              <a:ext cx="491" cy="210"/>
            </a:xfrm>
            <a:custGeom>
              <a:avLst/>
              <a:gdLst>
                <a:gd name="T0" fmla="*/ 9 w 895"/>
                <a:gd name="T1" fmla="*/ 90 h 402"/>
                <a:gd name="T2" fmla="*/ 26 w 895"/>
                <a:gd name="T3" fmla="*/ 86 h 402"/>
                <a:gd name="T4" fmla="*/ 42 w 895"/>
                <a:gd name="T5" fmla="*/ 81 h 402"/>
                <a:gd name="T6" fmla="*/ 58 w 895"/>
                <a:gd name="T7" fmla="*/ 76 h 402"/>
                <a:gd name="T8" fmla="*/ 72 w 895"/>
                <a:gd name="T9" fmla="*/ 71 h 402"/>
                <a:gd name="T10" fmla="*/ 87 w 895"/>
                <a:gd name="T11" fmla="*/ 64 h 402"/>
                <a:gd name="T12" fmla="*/ 103 w 895"/>
                <a:gd name="T13" fmla="*/ 59 h 402"/>
                <a:gd name="T14" fmla="*/ 119 w 895"/>
                <a:gd name="T15" fmla="*/ 52 h 402"/>
                <a:gd name="T16" fmla="*/ 138 w 895"/>
                <a:gd name="T17" fmla="*/ 45 h 402"/>
                <a:gd name="T18" fmla="*/ 156 w 895"/>
                <a:gd name="T19" fmla="*/ 40 h 402"/>
                <a:gd name="T20" fmla="*/ 173 w 895"/>
                <a:gd name="T21" fmla="*/ 36 h 402"/>
                <a:gd name="T22" fmla="*/ 191 w 895"/>
                <a:gd name="T23" fmla="*/ 29 h 402"/>
                <a:gd name="T24" fmla="*/ 204 w 895"/>
                <a:gd name="T25" fmla="*/ 19 h 402"/>
                <a:gd name="T26" fmla="*/ 212 w 895"/>
                <a:gd name="T27" fmla="*/ 12 h 402"/>
                <a:gd name="T28" fmla="*/ 219 w 895"/>
                <a:gd name="T29" fmla="*/ 5 h 402"/>
                <a:gd name="T30" fmla="*/ 228 w 895"/>
                <a:gd name="T31" fmla="*/ 1 h 402"/>
                <a:gd name="T32" fmla="*/ 243 w 895"/>
                <a:gd name="T33" fmla="*/ 1 h 402"/>
                <a:gd name="T34" fmla="*/ 259 w 895"/>
                <a:gd name="T35" fmla="*/ 9 h 402"/>
                <a:gd name="T36" fmla="*/ 272 w 895"/>
                <a:gd name="T37" fmla="*/ 20 h 402"/>
                <a:gd name="T38" fmla="*/ 286 w 895"/>
                <a:gd name="T39" fmla="*/ 32 h 402"/>
                <a:gd name="T40" fmla="*/ 307 w 895"/>
                <a:gd name="T41" fmla="*/ 43 h 402"/>
                <a:gd name="T42" fmla="*/ 332 w 895"/>
                <a:gd name="T43" fmla="*/ 55 h 402"/>
                <a:gd name="T44" fmla="*/ 356 w 895"/>
                <a:gd name="T45" fmla="*/ 66 h 402"/>
                <a:gd name="T46" fmla="*/ 379 w 895"/>
                <a:gd name="T47" fmla="*/ 75 h 402"/>
                <a:gd name="T48" fmla="*/ 402 w 895"/>
                <a:gd name="T49" fmla="*/ 84 h 402"/>
                <a:gd name="T50" fmla="*/ 425 w 895"/>
                <a:gd name="T51" fmla="*/ 90 h 402"/>
                <a:gd name="T52" fmla="*/ 449 w 895"/>
                <a:gd name="T53" fmla="*/ 95 h 402"/>
                <a:gd name="T54" fmla="*/ 477 w 895"/>
                <a:gd name="T55" fmla="*/ 98 h 402"/>
                <a:gd name="T56" fmla="*/ 482 w 895"/>
                <a:gd name="T57" fmla="*/ 106 h 402"/>
                <a:gd name="T58" fmla="*/ 464 w 895"/>
                <a:gd name="T59" fmla="*/ 115 h 402"/>
                <a:gd name="T60" fmla="*/ 444 w 895"/>
                <a:gd name="T61" fmla="*/ 123 h 402"/>
                <a:gd name="T62" fmla="*/ 424 w 895"/>
                <a:gd name="T63" fmla="*/ 130 h 402"/>
                <a:gd name="T64" fmla="*/ 400 w 895"/>
                <a:gd name="T65" fmla="*/ 141 h 402"/>
                <a:gd name="T66" fmla="*/ 378 w 895"/>
                <a:gd name="T67" fmla="*/ 154 h 402"/>
                <a:gd name="T68" fmla="*/ 357 w 895"/>
                <a:gd name="T69" fmla="*/ 166 h 402"/>
                <a:gd name="T70" fmla="*/ 338 w 895"/>
                <a:gd name="T71" fmla="*/ 179 h 402"/>
                <a:gd name="T72" fmla="*/ 318 w 895"/>
                <a:gd name="T73" fmla="*/ 190 h 402"/>
                <a:gd name="T74" fmla="*/ 298 w 895"/>
                <a:gd name="T75" fmla="*/ 199 h 402"/>
                <a:gd name="T76" fmla="*/ 276 w 895"/>
                <a:gd name="T77" fmla="*/ 206 h 402"/>
                <a:gd name="T78" fmla="*/ 251 w 895"/>
                <a:gd name="T79" fmla="*/ 209 h 402"/>
                <a:gd name="T80" fmla="*/ 225 w 895"/>
                <a:gd name="T81" fmla="*/ 209 h 402"/>
                <a:gd name="T82" fmla="*/ 204 w 895"/>
                <a:gd name="T83" fmla="*/ 205 h 402"/>
                <a:gd name="T84" fmla="*/ 184 w 895"/>
                <a:gd name="T85" fmla="*/ 197 h 402"/>
                <a:gd name="T86" fmla="*/ 163 w 895"/>
                <a:gd name="T87" fmla="*/ 189 h 402"/>
                <a:gd name="T88" fmla="*/ 140 w 895"/>
                <a:gd name="T89" fmla="*/ 180 h 402"/>
                <a:gd name="T90" fmla="*/ 119 w 895"/>
                <a:gd name="T91" fmla="*/ 171 h 402"/>
                <a:gd name="T92" fmla="*/ 99 w 895"/>
                <a:gd name="T93" fmla="*/ 162 h 402"/>
                <a:gd name="T94" fmla="*/ 79 w 895"/>
                <a:gd name="T95" fmla="*/ 151 h 402"/>
                <a:gd name="T96" fmla="*/ 61 w 895"/>
                <a:gd name="T97" fmla="*/ 141 h 402"/>
                <a:gd name="T98" fmla="*/ 43 w 895"/>
                <a:gd name="T99" fmla="*/ 129 h 402"/>
                <a:gd name="T100" fmla="*/ 25 w 895"/>
                <a:gd name="T101" fmla="*/ 115 h 402"/>
                <a:gd name="T102" fmla="*/ 8 w 895"/>
                <a:gd name="T103" fmla="*/ 101 h 4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5"/>
                <a:gd name="T157" fmla="*/ 0 h 402"/>
                <a:gd name="T158" fmla="*/ 895 w 895"/>
                <a:gd name="T159" fmla="*/ 402 h 4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5" h="402">
                  <a:moveTo>
                    <a:pt x="0" y="176"/>
                  </a:moveTo>
                  <a:lnTo>
                    <a:pt x="16" y="172"/>
                  </a:lnTo>
                  <a:lnTo>
                    <a:pt x="33" y="168"/>
                  </a:lnTo>
                  <a:lnTo>
                    <a:pt x="48" y="164"/>
                  </a:lnTo>
                  <a:lnTo>
                    <a:pt x="63" y="159"/>
                  </a:lnTo>
                  <a:lnTo>
                    <a:pt x="76" y="155"/>
                  </a:lnTo>
                  <a:lnTo>
                    <a:pt x="91" y="150"/>
                  </a:lnTo>
                  <a:lnTo>
                    <a:pt x="105" y="145"/>
                  </a:lnTo>
                  <a:lnTo>
                    <a:pt x="118" y="140"/>
                  </a:lnTo>
                  <a:lnTo>
                    <a:pt x="132" y="135"/>
                  </a:lnTo>
                  <a:lnTo>
                    <a:pt x="146" y="129"/>
                  </a:lnTo>
                  <a:lnTo>
                    <a:pt x="159" y="123"/>
                  </a:lnTo>
                  <a:lnTo>
                    <a:pt x="173" y="118"/>
                  </a:lnTo>
                  <a:lnTo>
                    <a:pt x="187" y="112"/>
                  </a:lnTo>
                  <a:lnTo>
                    <a:pt x="202" y="106"/>
                  </a:lnTo>
                  <a:lnTo>
                    <a:pt x="217" y="100"/>
                  </a:lnTo>
                  <a:lnTo>
                    <a:pt x="232" y="93"/>
                  </a:lnTo>
                  <a:lnTo>
                    <a:pt x="251" y="87"/>
                  </a:lnTo>
                  <a:lnTo>
                    <a:pt x="269" y="82"/>
                  </a:lnTo>
                  <a:lnTo>
                    <a:pt x="285" y="77"/>
                  </a:lnTo>
                  <a:lnTo>
                    <a:pt x="301" y="74"/>
                  </a:lnTo>
                  <a:lnTo>
                    <a:pt x="316" y="69"/>
                  </a:lnTo>
                  <a:lnTo>
                    <a:pt x="332" y="64"/>
                  </a:lnTo>
                  <a:lnTo>
                    <a:pt x="348" y="55"/>
                  </a:lnTo>
                  <a:lnTo>
                    <a:pt x="364" y="44"/>
                  </a:lnTo>
                  <a:lnTo>
                    <a:pt x="372" y="37"/>
                  </a:lnTo>
                  <a:lnTo>
                    <a:pt x="379" y="30"/>
                  </a:lnTo>
                  <a:lnTo>
                    <a:pt x="386" y="23"/>
                  </a:lnTo>
                  <a:lnTo>
                    <a:pt x="393" y="16"/>
                  </a:lnTo>
                  <a:lnTo>
                    <a:pt x="400" y="9"/>
                  </a:lnTo>
                  <a:lnTo>
                    <a:pt x="407" y="5"/>
                  </a:lnTo>
                  <a:lnTo>
                    <a:pt x="415" y="1"/>
                  </a:lnTo>
                  <a:lnTo>
                    <a:pt x="425" y="0"/>
                  </a:lnTo>
                  <a:lnTo>
                    <a:pt x="443" y="2"/>
                  </a:lnTo>
                  <a:lnTo>
                    <a:pt x="459" y="8"/>
                  </a:lnTo>
                  <a:lnTo>
                    <a:pt x="472" y="17"/>
                  </a:lnTo>
                  <a:lnTo>
                    <a:pt x="483" y="28"/>
                  </a:lnTo>
                  <a:lnTo>
                    <a:pt x="495" y="39"/>
                  </a:lnTo>
                  <a:lnTo>
                    <a:pt x="507" y="52"/>
                  </a:lnTo>
                  <a:lnTo>
                    <a:pt x="521" y="62"/>
                  </a:lnTo>
                  <a:lnTo>
                    <a:pt x="536" y="72"/>
                  </a:lnTo>
                  <a:lnTo>
                    <a:pt x="560" y="83"/>
                  </a:lnTo>
                  <a:lnTo>
                    <a:pt x="583" y="95"/>
                  </a:lnTo>
                  <a:lnTo>
                    <a:pt x="606" y="105"/>
                  </a:lnTo>
                  <a:lnTo>
                    <a:pt x="627" y="115"/>
                  </a:lnTo>
                  <a:lnTo>
                    <a:pt x="649" y="126"/>
                  </a:lnTo>
                  <a:lnTo>
                    <a:pt x="670" y="135"/>
                  </a:lnTo>
                  <a:lnTo>
                    <a:pt x="690" y="144"/>
                  </a:lnTo>
                  <a:lnTo>
                    <a:pt x="711" y="152"/>
                  </a:lnTo>
                  <a:lnTo>
                    <a:pt x="732" y="160"/>
                  </a:lnTo>
                  <a:lnTo>
                    <a:pt x="753" y="167"/>
                  </a:lnTo>
                  <a:lnTo>
                    <a:pt x="775" y="173"/>
                  </a:lnTo>
                  <a:lnTo>
                    <a:pt x="796" y="179"/>
                  </a:lnTo>
                  <a:lnTo>
                    <a:pt x="819" y="182"/>
                  </a:lnTo>
                  <a:lnTo>
                    <a:pt x="844" y="186"/>
                  </a:lnTo>
                  <a:lnTo>
                    <a:pt x="869" y="187"/>
                  </a:lnTo>
                  <a:lnTo>
                    <a:pt x="895" y="188"/>
                  </a:lnTo>
                  <a:lnTo>
                    <a:pt x="879" y="202"/>
                  </a:lnTo>
                  <a:lnTo>
                    <a:pt x="862" y="213"/>
                  </a:lnTo>
                  <a:lnTo>
                    <a:pt x="845" y="221"/>
                  </a:lnTo>
                  <a:lnTo>
                    <a:pt x="828" y="228"/>
                  </a:lnTo>
                  <a:lnTo>
                    <a:pt x="810" y="235"/>
                  </a:lnTo>
                  <a:lnTo>
                    <a:pt x="791" y="242"/>
                  </a:lnTo>
                  <a:lnTo>
                    <a:pt x="772" y="249"/>
                  </a:lnTo>
                  <a:lnTo>
                    <a:pt x="751" y="258"/>
                  </a:lnTo>
                  <a:lnTo>
                    <a:pt x="730" y="270"/>
                  </a:lnTo>
                  <a:lnTo>
                    <a:pt x="709" y="282"/>
                  </a:lnTo>
                  <a:lnTo>
                    <a:pt x="689" y="294"/>
                  </a:lnTo>
                  <a:lnTo>
                    <a:pt x="670" y="307"/>
                  </a:lnTo>
                  <a:lnTo>
                    <a:pt x="651" y="318"/>
                  </a:lnTo>
                  <a:lnTo>
                    <a:pt x="634" y="331"/>
                  </a:lnTo>
                  <a:lnTo>
                    <a:pt x="616" y="342"/>
                  </a:lnTo>
                  <a:lnTo>
                    <a:pt x="598" y="353"/>
                  </a:lnTo>
                  <a:lnTo>
                    <a:pt x="580" y="363"/>
                  </a:lnTo>
                  <a:lnTo>
                    <a:pt x="561" y="372"/>
                  </a:lnTo>
                  <a:lnTo>
                    <a:pt x="543" y="381"/>
                  </a:lnTo>
                  <a:lnTo>
                    <a:pt x="523" y="388"/>
                  </a:lnTo>
                  <a:lnTo>
                    <a:pt x="503" y="394"/>
                  </a:lnTo>
                  <a:lnTo>
                    <a:pt x="481" y="399"/>
                  </a:lnTo>
                  <a:lnTo>
                    <a:pt x="458" y="401"/>
                  </a:lnTo>
                  <a:lnTo>
                    <a:pt x="434" y="402"/>
                  </a:lnTo>
                  <a:lnTo>
                    <a:pt x="410" y="401"/>
                  </a:lnTo>
                  <a:lnTo>
                    <a:pt x="391" y="398"/>
                  </a:lnTo>
                  <a:lnTo>
                    <a:pt x="371" y="393"/>
                  </a:lnTo>
                  <a:lnTo>
                    <a:pt x="353" y="386"/>
                  </a:lnTo>
                  <a:lnTo>
                    <a:pt x="336" y="378"/>
                  </a:lnTo>
                  <a:lnTo>
                    <a:pt x="317" y="370"/>
                  </a:lnTo>
                  <a:lnTo>
                    <a:pt x="298" y="362"/>
                  </a:lnTo>
                  <a:lnTo>
                    <a:pt x="277" y="353"/>
                  </a:lnTo>
                  <a:lnTo>
                    <a:pt x="256" y="345"/>
                  </a:lnTo>
                  <a:lnTo>
                    <a:pt x="237" y="335"/>
                  </a:lnTo>
                  <a:lnTo>
                    <a:pt x="217" y="327"/>
                  </a:lnTo>
                  <a:lnTo>
                    <a:pt x="198" y="318"/>
                  </a:lnTo>
                  <a:lnTo>
                    <a:pt x="180" y="310"/>
                  </a:lnTo>
                  <a:lnTo>
                    <a:pt x="163" y="300"/>
                  </a:lnTo>
                  <a:lnTo>
                    <a:pt x="144" y="290"/>
                  </a:lnTo>
                  <a:lnTo>
                    <a:pt x="127" y="280"/>
                  </a:lnTo>
                  <a:lnTo>
                    <a:pt x="111" y="270"/>
                  </a:lnTo>
                  <a:lnTo>
                    <a:pt x="94" y="259"/>
                  </a:lnTo>
                  <a:lnTo>
                    <a:pt x="78" y="247"/>
                  </a:lnTo>
                  <a:lnTo>
                    <a:pt x="61" y="234"/>
                  </a:lnTo>
                  <a:lnTo>
                    <a:pt x="46" y="221"/>
                  </a:lnTo>
                  <a:lnTo>
                    <a:pt x="30" y="208"/>
                  </a:lnTo>
                  <a:lnTo>
                    <a:pt x="15" y="193"/>
                  </a:lnTo>
                  <a:lnTo>
                    <a:pt x="0" y="176"/>
                  </a:lnTo>
                  <a:close/>
                </a:path>
              </a:pathLst>
            </a:custGeom>
            <a:solidFill>
              <a:srgbClr val="99CCFF"/>
            </a:solidFill>
            <a:ln w="9525">
              <a:solidFill>
                <a:schemeClr val="bg2"/>
              </a:solidFill>
              <a:round/>
              <a:headEnd/>
              <a:tailEnd/>
            </a:ln>
          </p:spPr>
          <p:txBody>
            <a:bodyPr/>
            <a:lstStyle/>
            <a:p>
              <a:endParaRPr lang="en-US"/>
            </a:p>
          </p:txBody>
        </p:sp>
        <p:sp>
          <p:nvSpPr>
            <p:cNvPr id="68678" name="Freeform 81"/>
            <p:cNvSpPr>
              <a:spLocks/>
            </p:cNvSpPr>
            <p:nvPr/>
          </p:nvSpPr>
          <p:spPr bwMode="auto">
            <a:xfrm>
              <a:off x="3216" y="3589"/>
              <a:ext cx="251" cy="369"/>
            </a:xfrm>
            <a:custGeom>
              <a:avLst/>
              <a:gdLst>
                <a:gd name="T0" fmla="*/ 39 w 501"/>
                <a:gd name="T1" fmla="*/ 0 h 738"/>
                <a:gd name="T2" fmla="*/ 69 w 501"/>
                <a:gd name="T3" fmla="*/ 20 h 738"/>
                <a:gd name="T4" fmla="*/ 250 w 501"/>
                <a:gd name="T5" fmla="*/ 326 h 738"/>
                <a:gd name="T6" fmla="*/ 251 w 501"/>
                <a:gd name="T7" fmla="*/ 333 h 738"/>
                <a:gd name="T8" fmla="*/ 251 w 501"/>
                <a:gd name="T9" fmla="*/ 338 h 738"/>
                <a:gd name="T10" fmla="*/ 250 w 501"/>
                <a:gd name="T11" fmla="*/ 344 h 738"/>
                <a:gd name="T12" fmla="*/ 248 w 501"/>
                <a:gd name="T13" fmla="*/ 349 h 738"/>
                <a:gd name="T14" fmla="*/ 245 w 501"/>
                <a:gd name="T15" fmla="*/ 354 h 738"/>
                <a:gd name="T16" fmla="*/ 242 w 501"/>
                <a:gd name="T17" fmla="*/ 358 h 738"/>
                <a:gd name="T18" fmla="*/ 237 w 501"/>
                <a:gd name="T19" fmla="*/ 362 h 738"/>
                <a:gd name="T20" fmla="*/ 232 w 501"/>
                <a:gd name="T21" fmla="*/ 365 h 738"/>
                <a:gd name="T22" fmla="*/ 227 w 501"/>
                <a:gd name="T23" fmla="*/ 367 h 738"/>
                <a:gd name="T24" fmla="*/ 221 w 501"/>
                <a:gd name="T25" fmla="*/ 369 h 738"/>
                <a:gd name="T26" fmla="*/ 216 w 501"/>
                <a:gd name="T27" fmla="*/ 369 h 738"/>
                <a:gd name="T28" fmla="*/ 211 w 501"/>
                <a:gd name="T29" fmla="*/ 369 h 738"/>
                <a:gd name="T30" fmla="*/ 206 w 501"/>
                <a:gd name="T31" fmla="*/ 369 h 738"/>
                <a:gd name="T32" fmla="*/ 201 w 501"/>
                <a:gd name="T33" fmla="*/ 367 h 738"/>
                <a:gd name="T34" fmla="*/ 197 w 501"/>
                <a:gd name="T35" fmla="*/ 365 h 738"/>
                <a:gd name="T36" fmla="*/ 192 w 501"/>
                <a:gd name="T37" fmla="*/ 361 h 738"/>
                <a:gd name="T38" fmla="*/ 0 w 501"/>
                <a:gd name="T39" fmla="*/ 37 h 738"/>
                <a:gd name="T40" fmla="*/ 3 w 501"/>
                <a:gd name="T41" fmla="*/ 29 h 738"/>
                <a:gd name="T42" fmla="*/ 5 w 501"/>
                <a:gd name="T43" fmla="*/ 22 h 738"/>
                <a:gd name="T44" fmla="*/ 10 w 501"/>
                <a:gd name="T45" fmla="*/ 16 h 738"/>
                <a:gd name="T46" fmla="*/ 16 w 501"/>
                <a:gd name="T47" fmla="*/ 10 h 738"/>
                <a:gd name="T48" fmla="*/ 19 w 501"/>
                <a:gd name="T49" fmla="*/ 8 h 738"/>
                <a:gd name="T50" fmla="*/ 22 w 501"/>
                <a:gd name="T51" fmla="*/ 6 h 738"/>
                <a:gd name="T52" fmla="*/ 24 w 501"/>
                <a:gd name="T53" fmla="*/ 4 h 738"/>
                <a:gd name="T54" fmla="*/ 27 w 501"/>
                <a:gd name="T55" fmla="*/ 3 h 738"/>
                <a:gd name="T56" fmla="*/ 29 w 501"/>
                <a:gd name="T57" fmla="*/ 2 h 738"/>
                <a:gd name="T58" fmla="*/ 32 w 501"/>
                <a:gd name="T59" fmla="*/ 1 h 738"/>
                <a:gd name="T60" fmla="*/ 35 w 501"/>
                <a:gd name="T61" fmla="*/ 1 h 738"/>
                <a:gd name="T62" fmla="*/ 39 w 501"/>
                <a:gd name="T63" fmla="*/ 0 h 7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1"/>
                <a:gd name="T97" fmla="*/ 0 h 738"/>
                <a:gd name="T98" fmla="*/ 501 w 501"/>
                <a:gd name="T99" fmla="*/ 738 h 7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1" h="738">
                  <a:moveTo>
                    <a:pt x="77" y="0"/>
                  </a:moveTo>
                  <a:lnTo>
                    <a:pt x="138" y="39"/>
                  </a:lnTo>
                  <a:lnTo>
                    <a:pt x="500" y="652"/>
                  </a:lnTo>
                  <a:lnTo>
                    <a:pt x="501" y="665"/>
                  </a:lnTo>
                  <a:lnTo>
                    <a:pt x="501" y="676"/>
                  </a:lnTo>
                  <a:lnTo>
                    <a:pt x="499" y="688"/>
                  </a:lnTo>
                  <a:lnTo>
                    <a:pt x="495" y="697"/>
                  </a:lnTo>
                  <a:lnTo>
                    <a:pt x="490" y="707"/>
                  </a:lnTo>
                  <a:lnTo>
                    <a:pt x="483" y="715"/>
                  </a:lnTo>
                  <a:lnTo>
                    <a:pt x="473" y="723"/>
                  </a:lnTo>
                  <a:lnTo>
                    <a:pt x="463" y="729"/>
                  </a:lnTo>
                  <a:lnTo>
                    <a:pt x="453" y="734"/>
                  </a:lnTo>
                  <a:lnTo>
                    <a:pt x="442" y="737"/>
                  </a:lnTo>
                  <a:lnTo>
                    <a:pt x="432" y="738"/>
                  </a:lnTo>
                  <a:lnTo>
                    <a:pt x="422" y="738"/>
                  </a:lnTo>
                  <a:lnTo>
                    <a:pt x="412" y="737"/>
                  </a:lnTo>
                  <a:lnTo>
                    <a:pt x="402" y="734"/>
                  </a:lnTo>
                  <a:lnTo>
                    <a:pt x="393" y="729"/>
                  </a:lnTo>
                  <a:lnTo>
                    <a:pt x="384" y="722"/>
                  </a:lnTo>
                  <a:lnTo>
                    <a:pt x="0" y="74"/>
                  </a:lnTo>
                  <a:lnTo>
                    <a:pt x="5" y="57"/>
                  </a:lnTo>
                  <a:lnTo>
                    <a:pt x="10" y="44"/>
                  </a:lnTo>
                  <a:lnTo>
                    <a:pt x="20" y="31"/>
                  </a:lnTo>
                  <a:lnTo>
                    <a:pt x="32" y="19"/>
                  </a:lnTo>
                  <a:lnTo>
                    <a:pt x="37" y="15"/>
                  </a:lnTo>
                  <a:lnTo>
                    <a:pt x="43" y="11"/>
                  </a:lnTo>
                  <a:lnTo>
                    <a:pt x="47" y="8"/>
                  </a:lnTo>
                  <a:lnTo>
                    <a:pt x="53" y="6"/>
                  </a:lnTo>
                  <a:lnTo>
                    <a:pt x="58" y="3"/>
                  </a:lnTo>
                  <a:lnTo>
                    <a:pt x="63" y="2"/>
                  </a:lnTo>
                  <a:lnTo>
                    <a:pt x="70" y="1"/>
                  </a:lnTo>
                  <a:lnTo>
                    <a:pt x="77" y="0"/>
                  </a:lnTo>
                  <a:close/>
                </a:path>
              </a:pathLst>
            </a:custGeom>
            <a:solidFill>
              <a:srgbClr val="99CCFF"/>
            </a:solidFill>
            <a:ln w="9525">
              <a:solidFill>
                <a:schemeClr val="bg2"/>
              </a:solidFill>
              <a:round/>
              <a:headEnd/>
              <a:tailEnd/>
            </a:ln>
          </p:spPr>
          <p:txBody>
            <a:bodyPr/>
            <a:lstStyle/>
            <a:p>
              <a:endParaRPr lang="en-US"/>
            </a:p>
          </p:txBody>
        </p:sp>
        <p:sp>
          <p:nvSpPr>
            <p:cNvPr id="68679" name="Freeform 82"/>
            <p:cNvSpPr>
              <a:spLocks/>
            </p:cNvSpPr>
            <p:nvPr/>
          </p:nvSpPr>
          <p:spPr bwMode="auto">
            <a:xfrm>
              <a:off x="3379" y="3432"/>
              <a:ext cx="249" cy="441"/>
            </a:xfrm>
            <a:custGeom>
              <a:avLst/>
              <a:gdLst>
                <a:gd name="T0" fmla="*/ 16 w 498"/>
                <a:gd name="T1" fmla="*/ 87 h 882"/>
                <a:gd name="T2" fmla="*/ 13 w 498"/>
                <a:gd name="T3" fmla="*/ 250 h 882"/>
                <a:gd name="T4" fmla="*/ 24 w 498"/>
                <a:gd name="T5" fmla="*/ 338 h 882"/>
                <a:gd name="T6" fmla="*/ 38 w 498"/>
                <a:gd name="T7" fmla="*/ 347 h 882"/>
                <a:gd name="T8" fmla="*/ 51 w 498"/>
                <a:gd name="T9" fmla="*/ 354 h 882"/>
                <a:gd name="T10" fmla="*/ 66 w 498"/>
                <a:gd name="T11" fmla="*/ 360 h 882"/>
                <a:gd name="T12" fmla="*/ 81 w 498"/>
                <a:gd name="T13" fmla="*/ 365 h 882"/>
                <a:gd name="T14" fmla="*/ 95 w 498"/>
                <a:gd name="T15" fmla="*/ 370 h 882"/>
                <a:gd name="T16" fmla="*/ 110 w 498"/>
                <a:gd name="T17" fmla="*/ 376 h 882"/>
                <a:gd name="T18" fmla="*/ 123 w 498"/>
                <a:gd name="T19" fmla="*/ 383 h 882"/>
                <a:gd name="T20" fmla="*/ 137 w 498"/>
                <a:gd name="T21" fmla="*/ 389 h 882"/>
                <a:gd name="T22" fmla="*/ 150 w 498"/>
                <a:gd name="T23" fmla="*/ 393 h 882"/>
                <a:gd name="T24" fmla="*/ 163 w 498"/>
                <a:gd name="T25" fmla="*/ 399 h 882"/>
                <a:gd name="T26" fmla="*/ 175 w 498"/>
                <a:gd name="T27" fmla="*/ 405 h 882"/>
                <a:gd name="T28" fmla="*/ 191 w 498"/>
                <a:gd name="T29" fmla="*/ 411 h 882"/>
                <a:gd name="T30" fmla="*/ 208 w 498"/>
                <a:gd name="T31" fmla="*/ 418 h 882"/>
                <a:gd name="T32" fmla="*/ 225 w 498"/>
                <a:gd name="T33" fmla="*/ 423 h 882"/>
                <a:gd name="T34" fmla="*/ 241 w 498"/>
                <a:gd name="T35" fmla="*/ 430 h 882"/>
                <a:gd name="T36" fmla="*/ 247 w 498"/>
                <a:gd name="T37" fmla="*/ 439 h 882"/>
                <a:gd name="T38" fmla="*/ 239 w 498"/>
                <a:gd name="T39" fmla="*/ 441 h 882"/>
                <a:gd name="T40" fmla="*/ 224 w 498"/>
                <a:gd name="T41" fmla="*/ 438 h 882"/>
                <a:gd name="T42" fmla="*/ 205 w 498"/>
                <a:gd name="T43" fmla="*/ 432 h 882"/>
                <a:gd name="T44" fmla="*/ 186 w 498"/>
                <a:gd name="T45" fmla="*/ 426 h 882"/>
                <a:gd name="T46" fmla="*/ 167 w 498"/>
                <a:gd name="T47" fmla="*/ 419 h 882"/>
                <a:gd name="T48" fmla="*/ 148 w 498"/>
                <a:gd name="T49" fmla="*/ 412 h 882"/>
                <a:gd name="T50" fmla="*/ 129 w 498"/>
                <a:gd name="T51" fmla="*/ 405 h 882"/>
                <a:gd name="T52" fmla="*/ 110 w 498"/>
                <a:gd name="T53" fmla="*/ 398 h 882"/>
                <a:gd name="T54" fmla="*/ 91 w 498"/>
                <a:gd name="T55" fmla="*/ 392 h 882"/>
                <a:gd name="T56" fmla="*/ 79 w 498"/>
                <a:gd name="T57" fmla="*/ 387 h 882"/>
                <a:gd name="T58" fmla="*/ 73 w 498"/>
                <a:gd name="T59" fmla="*/ 387 h 882"/>
                <a:gd name="T60" fmla="*/ 63 w 498"/>
                <a:gd name="T61" fmla="*/ 383 h 882"/>
                <a:gd name="T62" fmla="*/ 50 w 498"/>
                <a:gd name="T63" fmla="*/ 377 h 882"/>
                <a:gd name="T64" fmla="*/ 37 w 498"/>
                <a:gd name="T65" fmla="*/ 372 h 882"/>
                <a:gd name="T66" fmla="*/ 23 w 498"/>
                <a:gd name="T67" fmla="*/ 367 h 882"/>
                <a:gd name="T68" fmla="*/ 11 w 498"/>
                <a:gd name="T69" fmla="*/ 362 h 882"/>
                <a:gd name="T70" fmla="*/ 1 w 498"/>
                <a:gd name="T71" fmla="*/ 353 h 882"/>
                <a:gd name="T72" fmla="*/ 0 w 498"/>
                <a:gd name="T73" fmla="*/ 344 h 882"/>
                <a:gd name="T74" fmla="*/ 4 w 498"/>
                <a:gd name="T75" fmla="*/ 340 h 882"/>
                <a:gd name="T76" fmla="*/ 5 w 498"/>
                <a:gd name="T77" fmla="*/ 258 h 882"/>
                <a:gd name="T78" fmla="*/ 4 w 498"/>
                <a:gd name="T79" fmla="*/ 89 h 882"/>
                <a:gd name="T80" fmla="*/ 13 w 498"/>
                <a:gd name="T81" fmla="*/ 2 h 882"/>
                <a:gd name="T82" fmla="*/ 18 w 498"/>
                <a:gd name="T83" fmla="*/ 1 h 88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98"/>
                <a:gd name="T127" fmla="*/ 0 h 882"/>
                <a:gd name="T128" fmla="*/ 498 w 498"/>
                <a:gd name="T129" fmla="*/ 882 h 88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98" h="882">
                  <a:moveTo>
                    <a:pt x="40" y="4"/>
                  </a:moveTo>
                  <a:lnTo>
                    <a:pt x="32" y="174"/>
                  </a:lnTo>
                  <a:lnTo>
                    <a:pt x="26" y="337"/>
                  </a:lnTo>
                  <a:lnTo>
                    <a:pt x="25" y="500"/>
                  </a:lnTo>
                  <a:lnTo>
                    <a:pt x="36" y="664"/>
                  </a:lnTo>
                  <a:lnTo>
                    <a:pt x="48" y="676"/>
                  </a:lnTo>
                  <a:lnTo>
                    <a:pt x="61" y="685"/>
                  </a:lnTo>
                  <a:lnTo>
                    <a:pt x="75" y="694"/>
                  </a:lnTo>
                  <a:lnTo>
                    <a:pt x="89" y="702"/>
                  </a:lnTo>
                  <a:lnTo>
                    <a:pt x="102" y="708"/>
                  </a:lnTo>
                  <a:lnTo>
                    <a:pt x="117" y="715"/>
                  </a:lnTo>
                  <a:lnTo>
                    <a:pt x="131" y="720"/>
                  </a:lnTo>
                  <a:lnTo>
                    <a:pt x="146" y="725"/>
                  </a:lnTo>
                  <a:lnTo>
                    <a:pt x="161" y="730"/>
                  </a:lnTo>
                  <a:lnTo>
                    <a:pt x="175" y="735"/>
                  </a:lnTo>
                  <a:lnTo>
                    <a:pt x="190" y="740"/>
                  </a:lnTo>
                  <a:lnTo>
                    <a:pt x="204" y="745"/>
                  </a:lnTo>
                  <a:lnTo>
                    <a:pt x="219" y="751"/>
                  </a:lnTo>
                  <a:lnTo>
                    <a:pt x="231" y="758"/>
                  </a:lnTo>
                  <a:lnTo>
                    <a:pt x="245" y="766"/>
                  </a:lnTo>
                  <a:lnTo>
                    <a:pt x="258" y="774"/>
                  </a:lnTo>
                  <a:lnTo>
                    <a:pt x="273" y="777"/>
                  </a:lnTo>
                  <a:lnTo>
                    <a:pt x="287" y="781"/>
                  </a:lnTo>
                  <a:lnTo>
                    <a:pt x="299" y="786"/>
                  </a:lnTo>
                  <a:lnTo>
                    <a:pt x="312" y="792"/>
                  </a:lnTo>
                  <a:lnTo>
                    <a:pt x="325" y="798"/>
                  </a:lnTo>
                  <a:lnTo>
                    <a:pt x="336" y="804"/>
                  </a:lnTo>
                  <a:lnTo>
                    <a:pt x="350" y="809"/>
                  </a:lnTo>
                  <a:lnTo>
                    <a:pt x="365" y="814"/>
                  </a:lnTo>
                  <a:lnTo>
                    <a:pt x="381" y="822"/>
                  </a:lnTo>
                  <a:lnTo>
                    <a:pt x="397" y="828"/>
                  </a:lnTo>
                  <a:lnTo>
                    <a:pt x="415" y="835"/>
                  </a:lnTo>
                  <a:lnTo>
                    <a:pt x="432" y="841"/>
                  </a:lnTo>
                  <a:lnTo>
                    <a:pt x="449" y="846"/>
                  </a:lnTo>
                  <a:lnTo>
                    <a:pt x="465" y="852"/>
                  </a:lnTo>
                  <a:lnTo>
                    <a:pt x="481" y="859"/>
                  </a:lnTo>
                  <a:lnTo>
                    <a:pt x="498" y="867"/>
                  </a:lnTo>
                  <a:lnTo>
                    <a:pt x="494" y="877"/>
                  </a:lnTo>
                  <a:lnTo>
                    <a:pt x="487" y="882"/>
                  </a:lnTo>
                  <a:lnTo>
                    <a:pt x="478" y="882"/>
                  </a:lnTo>
                  <a:lnTo>
                    <a:pt x="468" y="881"/>
                  </a:lnTo>
                  <a:lnTo>
                    <a:pt x="448" y="875"/>
                  </a:lnTo>
                  <a:lnTo>
                    <a:pt x="428" y="871"/>
                  </a:lnTo>
                  <a:lnTo>
                    <a:pt x="410" y="864"/>
                  </a:lnTo>
                  <a:lnTo>
                    <a:pt x="390" y="858"/>
                  </a:lnTo>
                  <a:lnTo>
                    <a:pt x="372" y="851"/>
                  </a:lnTo>
                  <a:lnTo>
                    <a:pt x="352" y="844"/>
                  </a:lnTo>
                  <a:lnTo>
                    <a:pt x="334" y="837"/>
                  </a:lnTo>
                  <a:lnTo>
                    <a:pt x="314" y="830"/>
                  </a:lnTo>
                  <a:lnTo>
                    <a:pt x="296" y="823"/>
                  </a:lnTo>
                  <a:lnTo>
                    <a:pt x="276" y="815"/>
                  </a:lnTo>
                  <a:lnTo>
                    <a:pt x="258" y="809"/>
                  </a:lnTo>
                  <a:lnTo>
                    <a:pt x="238" y="803"/>
                  </a:lnTo>
                  <a:lnTo>
                    <a:pt x="220" y="796"/>
                  </a:lnTo>
                  <a:lnTo>
                    <a:pt x="200" y="790"/>
                  </a:lnTo>
                  <a:lnTo>
                    <a:pt x="182" y="784"/>
                  </a:lnTo>
                  <a:lnTo>
                    <a:pt x="162" y="779"/>
                  </a:lnTo>
                  <a:lnTo>
                    <a:pt x="158" y="774"/>
                  </a:lnTo>
                  <a:lnTo>
                    <a:pt x="152" y="774"/>
                  </a:lnTo>
                  <a:lnTo>
                    <a:pt x="146" y="774"/>
                  </a:lnTo>
                  <a:lnTo>
                    <a:pt x="139" y="771"/>
                  </a:lnTo>
                  <a:lnTo>
                    <a:pt x="126" y="766"/>
                  </a:lnTo>
                  <a:lnTo>
                    <a:pt x="113" y="759"/>
                  </a:lnTo>
                  <a:lnTo>
                    <a:pt x="99" y="753"/>
                  </a:lnTo>
                  <a:lnTo>
                    <a:pt x="86" y="747"/>
                  </a:lnTo>
                  <a:lnTo>
                    <a:pt x="73" y="743"/>
                  </a:lnTo>
                  <a:lnTo>
                    <a:pt x="59" y="738"/>
                  </a:lnTo>
                  <a:lnTo>
                    <a:pt x="45" y="733"/>
                  </a:lnTo>
                  <a:lnTo>
                    <a:pt x="30" y="731"/>
                  </a:lnTo>
                  <a:lnTo>
                    <a:pt x="21" y="723"/>
                  </a:lnTo>
                  <a:lnTo>
                    <a:pt x="10" y="715"/>
                  </a:lnTo>
                  <a:lnTo>
                    <a:pt x="2" y="705"/>
                  </a:lnTo>
                  <a:lnTo>
                    <a:pt x="1" y="691"/>
                  </a:lnTo>
                  <a:lnTo>
                    <a:pt x="0" y="687"/>
                  </a:lnTo>
                  <a:lnTo>
                    <a:pt x="3" y="684"/>
                  </a:lnTo>
                  <a:lnTo>
                    <a:pt x="8" y="680"/>
                  </a:lnTo>
                  <a:lnTo>
                    <a:pt x="11" y="682"/>
                  </a:lnTo>
                  <a:lnTo>
                    <a:pt x="10" y="515"/>
                  </a:lnTo>
                  <a:lnTo>
                    <a:pt x="7" y="345"/>
                  </a:lnTo>
                  <a:lnTo>
                    <a:pt x="8" y="177"/>
                  </a:lnTo>
                  <a:lnTo>
                    <a:pt x="22" y="7"/>
                  </a:lnTo>
                  <a:lnTo>
                    <a:pt x="25" y="3"/>
                  </a:lnTo>
                  <a:lnTo>
                    <a:pt x="31" y="0"/>
                  </a:lnTo>
                  <a:lnTo>
                    <a:pt x="36" y="1"/>
                  </a:lnTo>
                  <a:lnTo>
                    <a:pt x="4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80" name="Freeform 83"/>
            <p:cNvSpPr>
              <a:spLocks/>
            </p:cNvSpPr>
            <p:nvPr/>
          </p:nvSpPr>
          <p:spPr bwMode="auto">
            <a:xfrm>
              <a:off x="3421" y="3473"/>
              <a:ext cx="184" cy="336"/>
            </a:xfrm>
            <a:custGeom>
              <a:avLst/>
              <a:gdLst>
                <a:gd name="T0" fmla="*/ 23 w 367"/>
                <a:gd name="T1" fmla="*/ 54 h 673"/>
                <a:gd name="T2" fmla="*/ 16 w 367"/>
                <a:gd name="T3" fmla="*/ 150 h 673"/>
                <a:gd name="T4" fmla="*/ 11 w 367"/>
                <a:gd name="T5" fmla="*/ 215 h 673"/>
                <a:gd name="T6" fmla="*/ 10 w 367"/>
                <a:gd name="T7" fmla="*/ 249 h 673"/>
                <a:gd name="T8" fmla="*/ 13 w 367"/>
                <a:gd name="T9" fmla="*/ 270 h 673"/>
                <a:gd name="T10" fmla="*/ 22 w 367"/>
                <a:gd name="T11" fmla="*/ 278 h 673"/>
                <a:gd name="T12" fmla="*/ 32 w 367"/>
                <a:gd name="T13" fmla="*/ 283 h 673"/>
                <a:gd name="T14" fmla="*/ 43 w 367"/>
                <a:gd name="T15" fmla="*/ 287 h 673"/>
                <a:gd name="T16" fmla="*/ 60 w 367"/>
                <a:gd name="T17" fmla="*/ 292 h 673"/>
                <a:gd name="T18" fmla="*/ 81 w 367"/>
                <a:gd name="T19" fmla="*/ 300 h 673"/>
                <a:gd name="T20" fmla="*/ 102 w 367"/>
                <a:gd name="T21" fmla="*/ 309 h 673"/>
                <a:gd name="T22" fmla="*/ 125 w 367"/>
                <a:gd name="T23" fmla="*/ 314 h 673"/>
                <a:gd name="T24" fmla="*/ 138 w 367"/>
                <a:gd name="T25" fmla="*/ 316 h 673"/>
                <a:gd name="T26" fmla="*/ 142 w 367"/>
                <a:gd name="T27" fmla="*/ 318 h 673"/>
                <a:gd name="T28" fmla="*/ 148 w 367"/>
                <a:gd name="T29" fmla="*/ 317 h 673"/>
                <a:gd name="T30" fmla="*/ 153 w 367"/>
                <a:gd name="T31" fmla="*/ 317 h 673"/>
                <a:gd name="T32" fmla="*/ 160 w 367"/>
                <a:gd name="T33" fmla="*/ 320 h 673"/>
                <a:gd name="T34" fmla="*/ 168 w 367"/>
                <a:gd name="T35" fmla="*/ 322 h 673"/>
                <a:gd name="T36" fmla="*/ 176 w 367"/>
                <a:gd name="T37" fmla="*/ 325 h 673"/>
                <a:gd name="T38" fmla="*/ 182 w 367"/>
                <a:gd name="T39" fmla="*/ 331 h 673"/>
                <a:gd name="T40" fmla="*/ 179 w 367"/>
                <a:gd name="T41" fmla="*/ 336 h 673"/>
                <a:gd name="T42" fmla="*/ 168 w 367"/>
                <a:gd name="T43" fmla="*/ 335 h 673"/>
                <a:gd name="T44" fmla="*/ 159 w 367"/>
                <a:gd name="T45" fmla="*/ 330 h 673"/>
                <a:gd name="T46" fmla="*/ 149 w 367"/>
                <a:gd name="T47" fmla="*/ 325 h 673"/>
                <a:gd name="T48" fmla="*/ 134 w 367"/>
                <a:gd name="T49" fmla="*/ 323 h 673"/>
                <a:gd name="T50" fmla="*/ 115 w 367"/>
                <a:gd name="T51" fmla="*/ 318 h 673"/>
                <a:gd name="T52" fmla="*/ 97 w 367"/>
                <a:gd name="T53" fmla="*/ 314 h 673"/>
                <a:gd name="T54" fmla="*/ 79 w 367"/>
                <a:gd name="T55" fmla="*/ 308 h 673"/>
                <a:gd name="T56" fmla="*/ 61 w 367"/>
                <a:gd name="T57" fmla="*/ 302 h 673"/>
                <a:gd name="T58" fmla="*/ 43 w 367"/>
                <a:gd name="T59" fmla="*/ 296 h 673"/>
                <a:gd name="T60" fmla="*/ 26 w 367"/>
                <a:gd name="T61" fmla="*/ 289 h 673"/>
                <a:gd name="T62" fmla="*/ 9 w 367"/>
                <a:gd name="T63" fmla="*/ 280 h 673"/>
                <a:gd name="T64" fmla="*/ 0 w 367"/>
                <a:gd name="T65" fmla="*/ 241 h 673"/>
                <a:gd name="T66" fmla="*/ 4 w 367"/>
                <a:gd name="T67" fmla="*/ 173 h 673"/>
                <a:gd name="T68" fmla="*/ 9 w 367"/>
                <a:gd name="T69" fmla="*/ 105 h 673"/>
                <a:gd name="T70" fmla="*/ 16 w 367"/>
                <a:gd name="T71" fmla="*/ 36 h 673"/>
                <a:gd name="T72" fmla="*/ 20 w 367"/>
                <a:gd name="T73" fmla="*/ 1 h 673"/>
                <a:gd name="T74" fmla="*/ 24 w 367"/>
                <a:gd name="T75" fmla="*/ 2 h 6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7"/>
                <a:gd name="T115" fmla="*/ 0 h 673"/>
                <a:gd name="T116" fmla="*/ 367 w 367"/>
                <a:gd name="T117" fmla="*/ 673 h 6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7" h="673">
                  <a:moveTo>
                    <a:pt x="51" y="8"/>
                  </a:moveTo>
                  <a:lnTo>
                    <a:pt x="45" y="109"/>
                  </a:lnTo>
                  <a:lnTo>
                    <a:pt x="39" y="204"/>
                  </a:lnTo>
                  <a:lnTo>
                    <a:pt x="32" y="300"/>
                  </a:lnTo>
                  <a:lnTo>
                    <a:pt x="24" y="401"/>
                  </a:lnTo>
                  <a:lnTo>
                    <a:pt x="22" y="431"/>
                  </a:lnTo>
                  <a:lnTo>
                    <a:pt x="21" y="465"/>
                  </a:lnTo>
                  <a:lnTo>
                    <a:pt x="19" y="499"/>
                  </a:lnTo>
                  <a:lnTo>
                    <a:pt x="18" y="530"/>
                  </a:lnTo>
                  <a:lnTo>
                    <a:pt x="25" y="541"/>
                  </a:lnTo>
                  <a:lnTo>
                    <a:pt x="33" y="549"/>
                  </a:lnTo>
                  <a:lnTo>
                    <a:pt x="43" y="556"/>
                  </a:lnTo>
                  <a:lnTo>
                    <a:pt x="52" y="561"/>
                  </a:lnTo>
                  <a:lnTo>
                    <a:pt x="63" y="567"/>
                  </a:lnTo>
                  <a:lnTo>
                    <a:pt x="74" y="572"/>
                  </a:lnTo>
                  <a:lnTo>
                    <a:pt x="85" y="575"/>
                  </a:lnTo>
                  <a:lnTo>
                    <a:pt x="95" y="580"/>
                  </a:lnTo>
                  <a:lnTo>
                    <a:pt x="119" y="584"/>
                  </a:lnTo>
                  <a:lnTo>
                    <a:pt x="140" y="593"/>
                  </a:lnTo>
                  <a:lnTo>
                    <a:pt x="161" y="601"/>
                  </a:lnTo>
                  <a:lnTo>
                    <a:pt x="182" y="610"/>
                  </a:lnTo>
                  <a:lnTo>
                    <a:pt x="204" y="618"/>
                  </a:lnTo>
                  <a:lnTo>
                    <a:pt x="226" y="625"/>
                  </a:lnTo>
                  <a:lnTo>
                    <a:pt x="249" y="628"/>
                  </a:lnTo>
                  <a:lnTo>
                    <a:pt x="274" y="629"/>
                  </a:lnTo>
                  <a:lnTo>
                    <a:pt x="276" y="633"/>
                  </a:lnTo>
                  <a:lnTo>
                    <a:pt x="280" y="635"/>
                  </a:lnTo>
                  <a:lnTo>
                    <a:pt x="284" y="636"/>
                  </a:lnTo>
                  <a:lnTo>
                    <a:pt x="290" y="635"/>
                  </a:lnTo>
                  <a:lnTo>
                    <a:pt x="296" y="635"/>
                  </a:lnTo>
                  <a:lnTo>
                    <a:pt x="301" y="635"/>
                  </a:lnTo>
                  <a:lnTo>
                    <a:pt x="306" y="635"/>
                  </a:lnTo>
                  <a:lnTo>
                    <a:pt x="311" y="637"/>
                  </a:lnTo>
                  <a:lnTo>
                    <a:pt x="319" y="640"/>
                  </a:lnTo>
                  <a:lnTo>
                    <a:pt x="328" y="642"/>
                  </a:lnTo>
                  <a:lnTo>
                    <a:pt x="336" y="644"/>
                  </a:lnTo>
                  <a:lnTo>
                    <a:pt x="344" y="648"/>
                  </a:lnTo>
                  <a:lnTo>
                    <a:pt x="351" y="651"/>
                  </a:lnTo>
                  <a:lnTo>
                    <a:pt x="357" y="656"/>
                  </a:lnTo>
                  <a:lnTo>
                    <a:pt x="363" y="662"/>
                  </a:lnTo>
                  <a:lnTo>
                    <a:pt x="367" y="669"/>
                  </a:lnTo>
                  <a:lnTo>
                    <a:pt x="357" y="673"/>
                  </a:lnTo>
                  <a:lnTo>
                    <a:pt x="347" y="673"/>
                  </a:lnTo>
                  <a:lnTo>
                    <a:pt x="336" y="671"/>
                  </a:lnTo>
                  <a:lnTo>
                    <a:pt x="327" y="666"/>
                  </a:lnTo>
                  <a:lnTo>
                    <a:pt x="317" y="660"/>
                  </a:lnTo>
                  <a:lnTo>
                    <a:pt x="307" y="656"/>
                  </a:lnTo>
                  <a:lnTo>
                    <a:pt x="297" y="651"/>
                  </a:lnTo>
                  <a:lnTo>
                    <a:pt x="287" y="650"/>
                  </a:lnTo>
                  <a:lnTo>
                    <a:pt x="268" y="647"/>
                  </a:lnTo>
                  <a:lnTo>
                    <a:pt x="250" y="642"/>
                  </a:lnTo>
                  <a:lnTo>
                    <a:pt x="230" y="637"/>
                  </a:lnTo>
                  <a:lnTo>
                    <a:pt x="212" y="633"/>
                  </a:lnTo>
                  <a:lnTo>
                    <a:pt x="193" y="628"/>
                  </a:lnTo>
                  <a:lnTo>
                    <a:pt x="176" y="622"/>
                  </a:lnTo>
                  <a:lnTo>
                    <a:pt x="158" y="617"/>
                  </a:lnTo>
                  <a:lnTo>
                    <a:pt x="139" y="611"/>
                  </a:lnTo>
                  <a:lnTo>
                    <a:pt x="122" y="605"/>
                  </a:lnTo>
                  <a:lnTo>
                    <a:pt x="104" y="598"/>
                  </a:lnTo>
                  <a:lnTo>
                    <a:pt x="86" y="593"/>
                  </a:lnTo>
                  <a:lnTo>
                    <a:pt x="69" y="584"/>
                  </a:lnTo>
                  <a:lnTo>
                    <a:pt x="51" y="578"/>
                  </a:lnTo>
                  <a:lnTo>
                    <a:pt x="34" y="569"/>
                  </a:lnTo>
                  <a:lnTo>
                    <a:pt x="17" y="561"/>
                  </a:lnTo>
                  <a:lnTo>
                    <a:pt x="0" y="553"/>
                  </a:lnTo>
                  <a:lnTo>
                    <a:pt x="0" y="483"/>
                  </a:lnTo>
                  <a:lnTo>
                    <a:pt x="2" y="414"/>
                  </a:lnTo>
                  <a:lnTo>
                    <a:pt x="7" y="346"/>
                  </a:lnTo>
                  <a:lnTo>
                    <a:pt x="13" y="278"/>
                  </a:lnTo>
                  <a:lnTo>
                    <a:pt x="18" y="210"/>
                  </a:lnTo>
                  <a:lnTo>
                    <a:pt x="25" y="141"/>
                  </a:lnTo>
                  <a:lnTo>
                    <a:pt x="31" y="72"/>
                  </a:lnTo>
                  <a:lnTo>
                    <a:pt x="36" y="0"/>
                  </a:lnTo>
                  <a:lnTo>
                    <a:pt x="39" y="3"/>
                  </a:lnTo>
                  <a:lnTo>
                    <a:pt x="44" y="3"/>
                  </a:lnTo>
                  <a:lnTo>
                    <a:pt x="47" y="5"/>
                  </a:lnTo>
                  <a:lnTo>
                    <a:pt x="5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81" name="Freeform 84"/>
            <p:cNvSpPr>
              <a:spLocks/>
            </p:cNvSpPr>
            <p:nvPr/>
          </p:nvSpPr>
          <p:spPr bwMode="auto">
            <a:xfrm>
              <a:off x="3468" y="3488"/>
              <a:ext cx="62" cy="111"/>
            </a:xfrm>
            <a:custGeom>
              <a:avLst/>
              <a:gdLst>
                <a:gd name="T0" fmla="*/ 26 w 124"/>
                <a:gd name="T1" fmla="*/ 37 h 223"/>
                <a:gd name="T2" fmla="*/ 28 w 124"/>
                <a:gd name="T3" fmla="*/ 41 h 223"/>
                <a:gd name="T4" fmla="*/ 30 w 124"/>
                <a:gd name="T5" fmla="*/ 46 h 223"/>
                <a:gd name="T6" fmla="*/ 32 w 124"/>
                <a:gd name="T7" fmla="*/ 51 h 223"/>
                <a:gd name="T8" fmla="*/ 35 w 124"/>
                <a:gd name="T9" fmla="*/ 56 h 223"/>
                <a:gd name="T10" fmla="*/ 37 w 124"/>
                <a:gd name="T11" fmla="*/ 60 h 223"/>
                <a:gd name="T12" fmla="*/ 40 w 124"/>
                <a:gd name="T13" fmla="*/ 65 h 223"/>
                <a:gd name="T14" fmla="*/ 43 w 124"/>
                <a:gd name="T15" fmla="*/ 70 h 223"/>
                <a:gd name="T16" fmla="*/ 46 w 124"/>
                <a:gd name="T17" fmla="*/ 74 h 223"/>
                <a:gd name="T18" fmla="*/ 53 w 124"/>
                <a:gd name="T19" fmla="*/ 82 h 223"/>
                <a:gd name="T20" fmla="*/ 56 w 124"/>
                <a:gd name="T21" fmla="*/ 91 h 223"/>
                <a:gd name="T22" fmla="*/ 59 w 124"/>
                <a:gd name="T23" fmla="*/ 101 h 223"/>
                <a:gd name="T24" fmla="*/ 62 w 124"/>
                <a:gd name="T25" fmla="*/ 111 h 223"/>
                <a:gd name="T26" fmla="*/ 57 w 124"/>
                <a:gd name="T27" fmla="*/ 111 h 223"/>
                <a:gd name="T28" fmla="*/ 53 w 124"/>
                <a:gd name="T29" fmla="*/ 109 h 223"/>
                <a:gd name="T30" fmla="*/ 50 w 124"/>
                <a:gd name="T31" fmla="*/ 106 h 223"/>
                <a:gd name="T32" fmla="*/ 48 w 124"/>
                <a:gd name="T33" fmla="*/ 102 h 223"/>
                <a:gd name="T34" fmla="*/ 48 w 124"/>
                <a:gd name="T35" fmla="*/ 96 h 223"/>
                <a:gd name="T36" fmla="*/ 47 w 124"/>
                <a:gd name="T37" fmla="*/ 90 h 223"/>
                <a:gd name="T38" fmla="*/ 44 w 124"/>
                <a:gd name="T39" fmla="*/ 86 h 223"/>
                <a:gd name="T40" fmla="*/ 41 w 124"/>
                <a:gd name="T41" fmla="*/ 82 h 223"/>
                <a:gd name="T42" fmla="*/ 37 w 124"/>
                <a:gd name="T43" fmla="*/ 77 h 223"/>
                <a:gd name="T44" fmla="*/ 34 w 124"/>
                <a:gd name="T45" fmla="*/ 73 h 223"/>
                <a:gd name="T46" fmla="*/ 31 w 124"/>
                <a:gd name="T47" fmla="*/ 68 h 223"/>
                <a:gd name="T48" fmla="*/ 29 w 124"/>
                <a:gd name="T49" fmla="*/ 63 h 223"/>
                <a:gd name="T50" fmla="*/ 27 w 124"/>
                <a:gd name="T51" fmla="*/ 55 h 223"/>
                <a:gd name="T52" fmla="*/ 23 w 124"/>
                <a:gd name="T53" fmla="*/ 47 h 223"/>
                <a:gd name="T54" fmla="*/ 18 w 124"/>
                <a:gd name="T55" fmla="*/ 40 h 223"/>
                <a:gd name="T56" fmla="*/ 12 w 124"/>
                <a:gd name="T57" fmla="*/ 32 h 223"/>
                <a:gd name="T58" fmla="*/ 7 w 124"/>
                <a:gd name="T59" fmla="*/ 25 h 223"/>
                <a:gd name="T60" fmla="*/ 2 w 124"/>
                <a:gd name="T61" fmla="*/ 17 h 223"/>
                <a:gd name="T62" fmla="*/ 0 w 124"/>
                <a:gd name="T63" fmla="*/ 9 h 223"/>
                <a:gd name="T64" fmla="*/ 1 w 124"/>
                <a:gd name="T65" fmla="*/ 0 h 223"/>
                <a:gd name="T66" fmla="*/ 6 w 124"/>
                <a:gd name="T67" fmla="*/ 3 h 223"/>
                <a:gd name="T68" fmla="*/ 8 w 124"/>
                <a:gd name="T69" fmla="*/ 6 h 223"/>
                <a:gd name="T70" fmla="*/ 11 w 124"/>
                <a:gd name="T71" fmla="*/ 11 h 223"/>
                <a:gd name="T72" fmla="*/ 14 w 124"/>
                <a:gd name="T73" fmla="*/ 17 h 223"/>
                <a:gd name="T74" fmla="*/ 16 w 124"/>
                <a:gd name="T75" fmla="*/ 22 h 223"/>
                <a:gd name="T76" fmla="*/ 19 w 124"/>
                <a:gd name="T77" fmla="*/ 28 h 223"/>
                <a:gd name="T78" fmla="*/ 22 w 124"/>
                <a:gd name="T79" fmla="*/ 32 h 223"/>
                <a:gd name="T80" fmla="*/ 26 w 124"/>
                <a:gd name="T81" fmla="*/ 37 h 2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
                <a:gd name="T124" fmla="*/ 0 h 223"/>
                <a:gd name="T125" fmla="*/ 124 w 124"/>
                <a:gd name="T126" fmla="*/ 223 h 2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 h="223">
                  <a:moveTo>
                    <a:pt x="52" y="74"/>
                  </a:moveTo>
                  <a:lnTo>
                    <a:pt x="56" y="83"/>
                  </a:lnTo>
                  <a:lnTo>
                    <a:pt x="59" y="93"/>
                  </a:lnTo>
                  <a:lnTo>
                    <a:pt x="64" y="103"/>
                  </a:lnTo>
                  <a:lnTo>
                    <a:pt x="69" y="112"/>
                  </a:lnTo>
                  <a:lnTo>
                    <a:pt x="74" y="121"/>
                  </a:lnTo>
                  <a:lnTo>
                    <a:pt x="80" y="131"/>
                  </a:lnTo>
                  <a:lnTo>
                    <a:pt x="86" y="140"/>
                  </a:lnTo>
                  <a:lnTo>
                    <a:pt x="91" y="148"/>
                  </a:lnTo>
                  <a:lnTo>
                    <a:pt x="105" y="164"/>
                  </a:lnTo>
                  <a:lnTo>
                    <a:pt x="112" y="182"/>
                  </a:lnTo>
                  <a:lnTo>
                    <a:pt x="118" y="203"/>
                  </a:lnTo>
                  <a:lnTo>
                    <a:pt x="124" y="222"/>
                  </a:lnTo>
                  <a:lnTo>
                    <a:pt x="114" y="223"/>
                  </a:lnTo>
                  <a:lnTo>
                    <a:pt x="106" y="219"/>
                  </a:lnTo>
                  <a:lnTo>
                    <a:pt x="99" y="213"/>
                  </a:lnTo>
                  <a:lnTo>
                    <a:pt x="95" y="204"/>
                  </a:lnTo>
                  <a:lnTo>
                    <a:pt x="95" y="192"/>
                  </a:lnTo>
                  <a:lnTo>
                    <a:pt x="93" y="181"/>
                  </a:lnTo>
                  <a:lnTo>
                    <a:pt x="88" y="172"/>
                  </a:lnTo>
                  <a:lnTo>
                    <a:pt x="81" y="164"/>
                  </a:lnTo>
                  <a:lnTo>
                    <a:pt x="74" y="155"/>
                  </a:lnTo>
                  <a:lnTo>
                    <a:pt x="67" y="147"/>
                  </a:lnTo>
                  <a:lnTo>
                    <a:pt x="61" y="137"/>
                  </a:lnTo>
                  <a:lnTo>
                    <a:pt x="57" y="127"/>
                  </a:lnTo>
                  <a:lnTo>
                    <a:pt x="53" y="111"/>
                  </a:lnTo>
                  <a:lnTo>
                    <a:pt x="45" y="95"/>
                  </a:lnTo>
                  <a:lnTo>
                    <a:pt x="35" y="80"/>
                  </a:lnTo>
                  <a:lnTo>
                    <a:pt x="23" y="65"/>
                  </a:lnTo>
                  <a:lnTo>
                    <a:pt x="13" y="50"/>
                  </a:lnTo>
                  <a:lnTo>
                    <a:pt x="4" y="35"/>
                  </a:lnTo>
                  <a:lnTo>
                    <a:pt x="0" y="18"/>
                  </a:lnTo>
                  <a:lnTo>
                    <a:pt x="1" y="0"/>
                  </a:lnTo>
                  <a:lnTo>
                    <a:pt x="11" y="6"/>
                  </a:lnTo>
                  <a:lnTo>
                    <a:pt x="16" y="13"/>
                  </a:lnTo>
                  <a:lnTo>
                    <a:pt x="22" y="22"/>
                  </a:lnTo>
                  <a:lnTo>
                    <a:pt x="27" y="34"/>
                  </a:lnTo>
                  <a:lnTo>
                    <a:pt x="31" y="44"/>
                  </a:lnTo>
                  <a:lnTo>
                    <a:pt x="37" y="56"/>
                  </a:lnTo>
                  <a:lnTo>
                    <a:pt x="44" y="65"/>
                  </a:lnTo>
                  <a:lnTo>
                    <a:pt x="52"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82" name="Freeform 85"/>
            <p:cNvSpPr>
              <a:spLocks/>
            </p:cNvSpPr>
            <p:nvPr/>
          </p:nvSpPr>
          <p:spPr bwMode="auto">
            <a:xfrm>
              <a:off x="3473" y="3537"/>
              <a:ext cx="163" cy="289"/>
            </a:xfrm>
            <a:custGeom>
              <a:avLst/>
              <a:gdLst>
                <a:gd name="T0" fmla="*/ 160 w 327"/>
                <a:gd name="T1" fmla="*/ 21 h 579"/>
                <a:gd name="T2" fmla="*/ 163 w 327"/>
                <a:gd name="T3" fmla="*/ 42 h 579"/>
                <a:gd name="T4" fmla="*/ 156 w 327"/>
                <a:gd name="T5" fmla="*/ 113 h 579"/>
                <a:gd name="T6" fmla="*/ 157 w 327"/>
                <a:gd name="T7" fmla="*/ 229 h 579"/>
                <a:gd name="T8" fmla="*/ 145 w 327"/>
                <a:gd name="T9" fmla="*/ 289 h 579"/>
                <a:gd name="T10" fmla="*/ 145 w 327"/>
                <a:gd name="T11" fmla="*/ 228 h 579"/>
                <a:gd name="T12" fmla="*/ 148 w 327"/>
                <a:gd name="T13" fmla="*/ 166 h 579"/>
                <a:gd name="T14" fmla="*/ 145 w 327"/>
                <a:gd name="T15" fmla="*/ 116 h 579"/>
                <a:gd name="T16" fmla="*/ 145 w 327"/>
                <a:gd name="T17" fmla="*/ 64 h 579"/>
                <a:gd name="T18" fmla="*/ 103 w 327"/>
                <a:gd name="T19" fmla="*/ 116 h 579"/>
                <a:gd name="T20" fmla="*/ 108 w 327"/>
                <a:gd name="T21" fmla="*/ 128 h 579"/>
                <a:gd name="T22" fmla="*/ 112 w 327"/>
                <a:gd name="T23" fmla="*/ 139 h 579"/>
                <a:gd name="T24" fmla="*/ 119 w 327"/>
                <a:gd name="T25" fmla="*/ 146 h 579"/>
                <a:gd name="T26" fmla="*/ 125 w 327"/>
                <a:gd name="T27" fmla="*/ 159 h 579"/>
                <a:gd name="T28" fmla="*/ 131 w 327"/>
                <a:gd name="T29" fmla="*/ 173 h 579"/>
                <a:gd name="T30" fmla="*/ 138 w 327"/>
                <a:gd name="T31" fmla="*/ 187 h 579"/>
                <a:gd name="T32" fmla="*/ 142 w 327"/>
                <a:gd name="T33" fmla="*/ 195 h 579"/>
                <a:gd name="T34" fmla="*/ 139 w 327"/>
                <a:gd name="T35" fmla="*/ 195 h 579"/>
                <a:gd name="T36" fmla="*/ 132 w 327"/>
                <a:gd name="T37" fmla="*/ 187 h 579"/>
                <a:gd name="T38" fmla="*/ 122 w 327"/>
                <a:gd name="T39" fmla="*/ 169 h 579"/>
                <a:gd name="T40" fmla="*/ 111 w 327"/>
                <a:gd name="T41" fmla="*/ 152 h 579"/>
                <a:gd name="T42" fmla="*/ 100 w 327"/>
                <a:gd name="T43" fmla="*/ 135 h 579"/>
                <a:gd name="T44" fmla="*/ 69 w 327"/>
                <a:gd name="T45" fmla="*/ 155 h 579"/>
                <a:gd name="T46" fmla="*/ 80 w 327"/>
                <a:gd name="T47" fmla="*/ 180 h 579"/>
                <a:gd name="T48" fmla="*/ 91 w 327"/>
                <a:gd name="T49" fmla="*/ 206 h 579"/>
                <a:gd name="T50" fmla="*/ 104 w 327"/>
                <a:gd name="T51" fmla="*/ 230 h 579"/>
                <a:gd name="T52" fmla="*/ 120 w 327"/>
                <a:gd name="T53" fmla="*/ 253 h 579"/>
                <a:gd name="T54" fmla="*/ 112 w 327"/>
                <a:gd name="T55" fmla="*/ 250 h 579"/>
                <a:gd name="T56" fmla="*/ 106 w 327"/>
                <a:gd name="T57" fmla="*/ 243 h 579"/>
                <a:gd name="T58" fmla="*/ 100 w 327"/>
                <a:gd name="T59" fmla="*/ 234 h 579"/>
                <a:gd name="T60" fmla="*/ 93 w 327"/>
                <a:gd name="T61" fmla="*/ 227 h 579"/>
                <a:gd name="T62" fmla="*/ 87 w 327"/>
                <a:gd name="T63" fmla="*/ 211 h 579"/>
                <a:gd name="T64" fmla="*/ 78 w 327"/>
                <a:gd name="T65" fmla="*/ 196 h 579"/>
                <a:gd name="T66" fmla="*/ 70 w 327"/>
                <a:gd name="T67" fmla="*/ 181 h 579"/>
                <a:gd name="T68" fmla="*/ 62 w 327"/>
                <a:gd name="T69" fmla="*/ 166 h 579"/>
                <a:gd name="T70" fmla="*/ 48 w 327"/>
                <a:gd name="T71" fmla="*/ 178 h 579"/>
                <a:gd name="T72" fmla="*/ 34 w 327"/>
                <a:gd name="T73" fmla="*/ 193 h 579"/>
                <a:gd name="T74" fmla="*/ 20 w 327"/>
                <a:gd name="T75" fmla="*/ 208 h 579"/>
                <a:gd name="T76" fmla="*/ 5 w 327"/>
                <a:gd name="T77" fmla="*/ 220 h 579"/>
                <a:gd name="T78" fmla="*/ 2 w 327"/>
                <a:gd name="T79" fmla="*/ 219 h 579"/>
                <a:gd name="T80" fmla="*/ 0 w 327"/>
                <a:gd name="T81" fmla="*/ 217 h 579"/>
                <a:gd name="T82" fmla="*/ 1 w 327"/>
                <a:gd name="T83" fmla="*/ 214 h 579"/>
                <a:gd name="T84" fmla="*/ 1 w 327"/>
                <a:gd name="T85" fmla="*/ 210 h 579"/>
                <a:gd name="T86" fmla="*/ 15 w 327"/>
                <a:gd name="T87" fmla="*/ 203 h 579"/>
                <a:gd name="T88" fmla="*/ 34 w 327"/>
                <a:gd name="T89" fmla="*/ 184 h 579"/>
                <a:gd name="T90" fmla="*/ 50 w 327"/>
                <a:gd name="T91" fmla="*/ 164 h 579"/>
                <a:gd name="T92" fmla="*/ 66 w 327"/>
                <a:gd name="T93" fmla="*/ 144 h 579"/>
                <a:gd name="T94" fmla="*/ 78 w 327"/>
                <a:gd name="T95" fmla="*/ 131 h 579"/>
                <a:gd name="T96" fmla="*/ 87 w 327"/>
                <a:gd name="T97" fmla="*/ 122 h 579"/>
                <a:gd name="T98" fmla="*/ 89 w 327"/>
                <a:gd name="T99" fmla="*/ 112 h 579"/>
                <a:gd name="T100" fmla="*/ 96 w 327"/>
                <a:gd name="T101" fmla="*/ 110 h 579"/>
                <a:gd name="T102" fmla="*/ 107 w 327"/>
                <a:gd name="T103" fmla="*/ 97 h 579"/>
                <a:gd name="T104" fmla="*/ 123 w 327"/>
                <a:gd name="T105" fmla="*/ 75 h 579"/>
                <a:gd name="T106" fmla="*/ 138 w 327"/>
                <a:gd name="T107" fmla="*/ 52 h 579"/>
                <a:gd name="T108" fmla="*/ 149 w 327"/>
                <a:gd name="T109" fmla="*/ 28 h 579"/>
                <a:gd name="T110" fmla="*/ 136 w 327"/>
                <a:gd name="T111" fmla="*/ 5 h 579"/>
                <a:gd name="T112" fmla="*/ 138 w 327"/>
                <a:gd name="T113" fmla="*/ 0 h 579"/>
                <a:gd name="T114" fmla="*/ 143 w 327"/>
                <a:gd name="T115" fmla="*/ 0 h 579"/>
                <a:gd name="T116" fmla="*/ 149 w 327"/>
                <a:gd name="T117" fmla="*/ 1 h 579"/>
                <a:gd name="T118" fmla="*/ 153 w 327"/>
                <a:gd name="T119" fmla="*/ 2 h 579"/>
                <a:gd name="T120" fmla="*/ 158 w 327"/>
                <a:gd name="T121" fmla="*/ 6 h 579"/>
                <a:gd name="T122" fmla="*/ 163 w 327"/>
                <a:gd name="T123" fmla="*/ 10 h 57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27"/>
                <a:gd name="T187" fmla="*/ 0 h 579"/>
                <a:gd name="T188" fmla="*/ 327 w 327"/>
                <a:gd name="T189" fmla="*/ 579 h 57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27" h="579">
                  <a:moveTo>
                    <a:pt x="326" y="21"/>
                  </a:moveTo>
                  <a:lnTo>
                    <a:pt x="320" y="43"/>
                  </a:lnTo>
                  <a:lnTo>
                    <a:pt x="324" y="64"/>
                  </a:lnTo>
                  <a:lnTo>
                    <a:pt x="327" y="84"/>
                  </a:lnTo>
                  <a:lnTo>
                    <a:pt x="319" y="106"/>
                  </a:lnTo>
                  <a:lnTo>
                    <a:pt x="313" y="227"/>
                  </a:lnTo>
                  <a:lnTo>
                    <a:pt x="314" y="344"/>
                  </a:lnTo>
                  <a:lnTo>
                    <a:pt x="315" y="458"/>
                  </a:lnTo>
                  <a:lnTo>
                    <a:pt x="305" y="575"/>
                  </a:lnTo>
                  <a:lnTo>
                    <a:pt x="291" y="579"/>
                  </a:lnTo>
                  <a:lnTo>
                    <a:pt x="289" y="519"/>
                  </a:lnTo>
                  <a:lnTo>
                    <a:pt x="291" y="456"/>
                  </a:lnTo>
                  <a:lnTo>
                    <a:pt x="296" y="393"/>
                  </a:lnTo>
                  <a:lnTo>
                    <a:pt x="297" y="332"/>
                  </a:lnTo>
                  <a:lnTo>
                    <a:pt x="292" y="281"/>
                  </a:lnTo>
                  <a:lnTo>
                    <a:pt x="291" y="232"/>
                  </a:lnTo>
                  <a:lnTo>
                    <a:pt x="292" y="181"/>
                  </a:lnTo>
                  <a:lnTo>
                    <a:pt x="291" y="129"/>
                  </a:lnTo>
                  <a:lnTo>
                    <a:pt x="284" y="133"/>
                  </a:lnTo>
                  <a:lnTo>
                    <a:pt x="207" y="233"/>
                  </a:lnTo>
                  <a:lnTo>
                    <a:pt x="209" y="246"/>
                  </a:lnTo>
                  <a:lnTo>
                    <a:pt x="216" y="257"/>
                  </a:lnTo>
                  <a:lnTo>
                    <a:pt x="223" y="268"/>
                  </a:lnTo>
                  <a:lnTo>
                    <a:pt x="225" y="279"/>
                  </a:lnTo>
                  <a:lnTo>
                    <a:pt x="231" y="279"/>
                  </a:lnTo>
                  <a:lnTo>
                    <a:pt x="238" y="292"/>
                  </a:lnTo>
                  <a:lnTo>
                    <a:pt x="245" y="306"/>
                  </a:lnTo>
                  <a:lnTo>
                    <a:pt x="251" y="319"/>
                  </a:lnTo>
                  <a:lnTo>
                    <a:pt x="256" y="333"/>
                  </a:lnTo>
                  <a:lnTo>
                    <a:pt x="263" y="347"/>
                  </a:lnTo>
                  <a:lnTo>
                    <a:pt x="270" y="361"/>
                  </a:lnTo>
                  <a:lnTo>
                    <a:pt x="277" y="375"/>
                  </a:lnTo>
                  <a:lnTo>
                    <a:pt x="286" y="387"/>
                  </a:lnTo>
                  <a:lnTo>
                    <a:pt x="284" y="390"/>
                  </a:lnTo>
                  <a:lnTo>
                    <a:pt x="282" y="390"/>
                  </a:lnTo>
                  <a:lnTo>
                    <a:pt x="278" y="390"/>
                  </a:lnTo>
                  <a:lnTo>
                    <a:pt x="276" y="390"/>
                  </a:lnTo>
                  <a:lnTo>
                    <a:pt x="265" y="374"/>
                  </a:lnTo>
                  <a:lnTo>
                    <a:pt x="253" y="357"/>
                  </a:lnTo>
                  <a:lnTo>
                    <a:pt x="244" y="339"/>
                  </a:lnTo>
                  <a:lnTo>
                    <a:pt x="233" y="322"/>
                  </a:lnTo>
                  <a:lnTo>
                    <a:pt x="223" y="304"/>
                  </a:lnTo>
                  <a:lnTo>
                    <a:pt x="213" y="287"/>
                  </a:lnTo>
                  <a:lnTo>
                    <a:pt x="201" y="271"/>
                  </a:lnTo>
                  <a:lnTo>
                    <a:pt x="187" y="257"/>
                  </a:lnTo>
                  <a:lnTo>
                    <a:pt x="138" y="310"/>
                  </a:lnTo>
                  <a:lnTo>
                    <a:pt x="148" y="336"/>
                  </a:lnTo>
                  <a:lnTo>
                    <a:pt x="160" y="361"/>
                  </a:lnTo>
                  <a:lnTo>
                    <a:pt x="171" y="387"/>
                  </a:lnTo>
                  <a:lnTo>
                    <a:pt x="183" y="412"/>
                  </a:lnTo>
                  <a:lnTo>
                    <a:pt x="195" y="437"/>
                  </a:lnTo>
                  <a:lnTo>
                    <a:pt x="209" y="461"/>
                  </a:lnTo>
                  <a:lnTo>
                    <a:pt x="224" y="484"/>
                  </a:lnTo>
                  <a:lnTo>
                    <a:pt x="240" y="507"/>
                  </a:lnTo>
                  <a:lnTo>
                    <a:pt x="231" y="506"/>
                  </a:lnTo>
                  <a:lnTo>
                    <a:pt x="224" y="501"/>
                  </a:lnTo>
                  <a:lnTo>
                    <a:pt x="217" y="494"/>
                  </a:lnTo>
                  <a:lnTo>
                    <a:pt x="213" y="486"/>
                  </a:lnTo>
                  <a:lnTo>
                    <a:pt x="207" y="477"/>
                  </a:lnTo>
                  <a:lnTo>
                    <a:pt x="201" y="468"/>
                  </a:lnTo>
                  <a:lnTo>
                    <a:pt x="194" y="460"/>
                  </a:lnTo>
                  <a:lnTo>
                    <a:pt x="187" y="454"/>
                  </a:lnTo>
                  <a:lnTo>
                    <a:pt x="180" y="438"/>
                  </a:lnTo>
                  <a:lnTo>
                    <a:pt x="174" y="422"/>
                  </a:lnTo>
                  <a:lnTo>
                    <a:pt x="165" y="407"/>
                  </a:lnTo>
                  <a:lnTo>
                    <a:pt x="157" y="392"/>
                  </a:lnTo>
                  <a:lnTo>
                    <a:pt x="149" y="378"/>
                  </a:lnTo>
                  <a:lnTo>
                    <a:pt x="141" y="363"/>
                  </a:lnTo>
                  <a:lnTo>
                    <a:pt x="133" y="348"/>
                  </a:lnTo>
                  <a:lnTo>
                    <a:pt x="125" y="332"/>
                  </a:lnTo>
                  <a:lnTo>
                    <a:pt x="110" y="344"/>
                  </a:lnTo>
                  <a:lnTo>
                    <a:pt x="96" y="357"/>
                  </a:lnTo>
                  <a:lnTo>
                    <a:pt x="83" y="371"/>
                  </a:lnTo>
                  <a:lnTo>
                    <a:pt x="69" y="386"/>
                  </a:lnTo>
                  <a:lnTo>
                    <a:pt x="55" y="401"/>
                  </a:lnTo>
                  <a:lnTo>
                    <a:pt x="40" y="416"/>
                  </a:lnTo>
                  <a:lnTo>
                    <a:pt x="26" y="429"/>
                  </a:lnTo>
                  <a:lnTo>
                    <a:pt x="11" y="440"/>
                  </a:lnTo>
                  <a:lnTo>
                    <a:pt x="8" y="440"/>
                  </a:lnTo>
                  <a:lnTo>
                    <a:pt x="4" y="439"/>
                  </a:lnTo>
                  <a:lnTo>
                    <a:pt x="2" y="437"/>
                  </a:lnTo>
                  <a:lnTo>
                    <a:pt x="0" y="435"/>
                  </a:lnTo>
                  <a:lnTo>
                    <a:pt x="2" y="431"/>
                  </a:lnTo>
                  <a:lnTo>
                    <a:pt x="2" y="428"/>
                  </a:lnTo>
                  <a:lnTo>
                    <a:pt x="2" y="424"/>
                  </a:lnTo>
                  <a:lnTo>
                    <a:pt x="2" y="420"/>
                  </a:lnTo>
                  <a:lnTo>
                    <a:pt x="11" y="422"/>
                  </a:lnTo>
                  <a:lnTo>
                    <a:pt x="31" y="406"/>
                  </a:lnTo>
                  <a:lnTo>
                    <a:pt x="49" y="388"/>
                  </a:lnTo>
                  <a:lnTo>
                    <a:pt x="68" y="369"/>
                  </a:lnTo>
                  <a:lnTo>
                    <a:pt x="85" y="349"/>
                  </a:lnTo>
                  <a:lnTo>
                    <a:pt x="101" y="329"/>
                  </a:lnTo>
                  <a:lnTo>
                    <a:pt x="117" y="309"/>
                  </a:lnTo>
                  <a:lnTo>
                    <a:pt x="132" y="289"/>
                  </a:lnTo>
                  <a:lnTo>
                    <a:pt x="148" y="270"/>
                  </a:lnTo>
                  <a:lnTo>
                    <a:pt x="156" y="263"/>
                  </a:lnTo>
                  <a:lnTo>
                    <a:pt x="165" y="255"/>
                  </a:lnTo>
                  <a:lnTo>
                    <a:pt x="174" y="244"/>
                  </a:lnTo>
                  <a:lnTo>
                    <a:pt x="180" y="233"/>
                  </a:lnTo>
                  <a:lnTo>
                    <a:pt x="179" y="224"/>
                  </a:lnTo>
                  <a:lnTo>
                    <a:pt x="185" y="221"/>
                  </a:lnTo>
                  <a:lnTo>
                    <a:pt x="192" y="221"/>
                  </a:lnTo>
                  <a:lnTo>
                    <a:pt x="199" y="217"/>
                  </a:lnTo>
                  <a:lnTo>
                    <a:pt x="214" y="194"/>
                  </a:lnTo>
                  <a:lnTo>
                    <a:pt x="229" y="172"/>
                  </a:lnTo>
                  <a:lnTo>
                    <a:pt x="246" y="150"/>
                  </a:lnTo>
                  <a:lnTo>
                    <a:pt x="262" y="127"/>
                  </a:lnTo>
                  <a:lnTo>
                    <a:pt x="277" y="104"/>
                  </a:lnTo>
                  <a:lnTo>
                    <a:pt x="289" y="81"/>
                  </a:lnTo>
                  <a:lnTo>
                    <a:pt x="298" y="56"/>
                  </a:lnTo>
                  <a:lnTo>
                    <a:pt x="303" y="29"/>
                  </a:lnTo>
                  <a:lnTo>
                    <a:pt x="273" y="11"/>
                  </a:lnTo>
                  <a:lnTo>
                    <a:pt x="274" y="5"/>
                  </a:lnTo>
                  <a:lnTo>
                    <a:pt x="276" y="1"/>
                  </a:lnTo>
                  <a:lnTo>
                    <a:pt x="281" y="0"/>
                  </a:lnTo>
                  <a:lnTo>
                    <a:pt x="286" y="0"/>
                  </a:lnTo>
                  <a:lnTo>
                    <a:pt x="292" y="1"/>
                  </a:lnTo>
                  <a:lnTo>
                    <a:pt x="298" y="3"/>
                  </a:lnTo>
                  <a:lnTo>
                    <a:pt x="303" y="4"/>
                  </a:lnTo>
                  <a:lnTo>
                    <a:pt x="307" y="5"/>
                  </a:lnTo>
                  <a:lnTo>
                    <a:pt x="312" y="10"/>
                  </a:lnTo>
                  <a:lnTo>
                    <a:pt x="316" y="13"/>
                  </a:lnTo>
                  <a:lnTo>
                    <a:pt x="321" y="16"/>
                  </a:lnTo>
                  <a:lnTo>
                    <a:pt x="326"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83" name="Freeform 86"/>
            <p:cNvSpPr>
              <a:spLocks/>
            </p:cNvSpPr>
            <p:nvPr/>
          </p:nvSpPr>
          <p:spPr bwMode="auto">
            <a:xfrm>
              <a:off x="3443" y="3554"/>
              <a:ext cx="146" cy="162"/>
            </a:xfrm>
            <a:custGeom>
              <a:avLst/>
              <a:gdLst>
                <a:gd name="T0" fmla="*/ 29 w 291"/>
                <a:gd name="T1" fmla="*/ 31 h 324"/>
                <a:gd name="T2" fmla="*/ 37 w 291"/>
                <a:gd name="T3" fmla="*/ 47 h 324"/>
                <a:gd name="T4" fmla="*/ 46 w 291"/>
                <a:gd name="T5" fmla="*/ 63 h 324"/>
                <a:gd name="T6" fmla="*/ 57 w 291"/>
                <a:gd name="T7" fmla="*/ 77 h 324"/>
                <a:gd name="T8" fmla="*/ 74 w 291"/>
                <a:gd name="T9" fmla="*/ 74 h 324"/>
                <a:gd name="T10" fmla="*/ 92 w 291"/>
                <a:gd name="T11" fmla="*/ 55 h 324"/>
                <a:gd name="T12" fmla="*/ 110 w 291"/>
                <a:gd name="T13" fmla="*/ 34 h 324"/>
                <a:gd name="T14" fmla="*/ 129 w 291"/>
                <a:gd name="T15" fmla="*/ 13 h 324"/>
                <a:gd name="T16" fmla="*/ 146 w 291"/>
                <a:gd name="T17" fmla="*/ 4 h 324"/>
                <a:gd name="T18" fmla="*/ 130 w 291"/>
                <a:gd name="T19" fmla="*/ 23 h 324"/>
                <a:gd name="T20" fmla="*/ 114 w 291"/>
                <a:gd name="T21" fmla="*/ 41 h 324"/>
                <a:gd name="T22" fmla="*/ 97 w 291"/>
                <a:gd name="T23" fmla="*/ 59 h 324"/>
                <a:gd name="T24" fmla="*/ 80 w 291"/>
                <a:gd name="T25" fmla="*/ 77 h 324"/>
                <a:gd name="T26" fmla="*/ 63 w 291"/>
                <a:gd name="T27" fmla="*/ 98 h 324"/>
                <a:gd name="T28" fmla="*/ 46 w 291"/>
                <a:gd name="T29" fmla="*/ 117 h 324"/>
                <a:gd name="T30" fmla="*/ 29 w 291"/>
                <a:gd name="T31" fmla="*/ 136 h 324"/>
                <a:gd name="T32" fmla="*/ 13 w 291"/>
                <a:gd name="T33" fmla="*/ 157 h 324"/>
                <a:gd name="T34" fmla="*/ 8 w 291"/>
                <a:gd name="T35" fmla="*/ 161 h 324"/>
                <a:gd name="T36" fmla="*/ 1 w 291"/>
                <a:gd name="T37" fmla="*/ 162 h 324"/>
                <a:gd name="T38" fmla="*/ 1 w 291"/>
                <a:gd name="T39" fmla="*/ 153 h 324"/>
                <a:gd name="T40" fmla="*/ 6 w 291"/>
                <a:gd name="T41" fmla="*/ 146 h 324"/>
                <a:gd name="T42" fmla="*/ 12 w 291"/>
                <a:gd name="T43" fmla="*/ 139 h 324"/>
                <a:gd name="T44" fmla="*/ 16 w 291"/>
                <a:gd name="T45" fmla="*/ 131 h 324"/>
                <a:gd name="T46" fmla="*/ 28 w 291"/>
                <a:gd name="T47" fmla="*/ 122 h 324"/>
                <a:gd name="T48" fmla="*/ 38 w 291"/>
                <a:gd name="T49" fmla="*/ 110 h 324"/>
                <a:gd name="T50" fmla="*/ 48 w 291"/>
                <a:gd name="T51" fmla="*/ 98 h 324"/>
                <a:gd name="T52" fmla="*/ 57 w 291"/>
                <a:gd name="T53" fmla="*/ 87 h 324"/>
                <a:gd name="T54" fmla="*/ 51 w 291"/>
                <a:gd name="T55" fmla="*/ 80 h 324"/>
                <a:gd name="T56" fmla="*/ 44 w 291"/>
                <a:gd name="T57" fmla="*/ 73 h 324"/>
                <a:gd name="T58" fmla="*/ 39 w 291"/>
                <a:gd name="T59" fmla="*/ 66 h 324"/>
                <a:gd name="T60" fmla="*/ 36 w 291"/>
                <a:gd name="T61" fmla="*/ 58 h 324"/>
                <a:gd name="T62" fmla="*/ 30 w 291"/>
                <a:gd name="T63" fmla="*/ 53 h 324"/>
                <a:gd name="T64" fmla="*/ 24 w 291"/>
                <a:gd name="T65" fmla="*/ 40 h 324"/>
                <a:gd name="T66" fmla="*/ 18 w 291"/>
                <a:gd name="T67" fmla="*/ 27 h 324"/>
                <a:gd name="T68" fmla="*/ 12 w 291"/>
                <a:gd name="T69" fmla="*/ 13 h 324"/>
                <a:gd name="T70" fmla="*/ 9 w 291"/>
                <a:gd name="T71" fmla="*/ 0 h 324"/>
                <a:gd name="T72" fmla="*/ 19 w 291"/>
                <a:gd name="T73" fmla="*/ 9 h 324"/>
                <a:gd name="T74" fmla="*/ 24 w 291"/>
                <a:gd name="T75" fmla="*/ 23 h 32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1"/>
                <a:gd name="T115" fmla="*/ 0 h 324"/>
                <a:gd name="T116" fmla="*/ 291 w 291"/>
                <a:gd name="T117" fmla="*/ 324 h 32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1" h="324">
                  <a:moveTo>
                    <a:pt x="48" y="45"/>
                  </a:moveTo>
                  <a:lnTo>
                    <a:pt x="57" y="61"/>
                  </a:lnTo>
                  <a:lnTo>
                    <a:pt x="65" y="77"/>
                  </a:lnTo>
                  <a:lnTo>
                    <a:pt x="73" y="93"/>
                  </a:lnTo>
                  <a:lnTo>
                    <a:pt x="81" y="109"/>
                  </a:lnTo>
                  <a:lnTo>
                    <a:pt x="91" y="125"/>
                  </a:lnTo>
                  <a:lnTo>
                    <a:pt x="101" y="140"/>
                  </a:lnTo>
                  <a:lnTo>
                    <a:pt x="114" y="153"/>
                  </a:lnTo>
                  <a:lnTo>
                    <a:pt x="129" y="165"/>
                  </a:lnTo>
                  <a:lnTo>
                    <a:pt x="147" y="147"/>
                  </a:lnTo>
                  <a:lnTo>
                    <a:pt x="164" y="129"/>
                  </a:lnTo>
                  <a:lnTo>
                    <a:pt x="183" y="109"/>
                  </a:lnTo>
                  <a:lnTo>
                    <a:pt x="201" y="89"/>
                  </a:lnTo>
                  <a:lnTo>
                    <a:pt x="220" y="68"/>
                  </a:lnTo>
                  <a:lnTo>
                    <a:pt x="238" y="47"/>
                  </a:lnTo>
                  <a:lnTo>
                    <a:pt x="258" y="26"/>
                  </a:lnTo>
                  <a:lnTo>
                    <a:pt x="277" y="7"/>
                  </a:lnTo>
                  <a:lnTo>
                    <a:pt x="291" y="7"/>
                  </a:lnTo>
                  <a:lnTo>
                    <a:pt x="276" y="25"/>
                  </a:lnTo>
                  <a:lnTo>
                    <a:pt x="260" y="45"/>
                  </a:lnTo>
                  <a:lnTo>
                    <a:pt x="244" y="63"/>
                  </a:lnTo>
                  <a:lnTo>
                    <a:pt x="227" y="82"/>
                  </a:lnTo>
                  <a:lnTo>
                    <a:pt x="209" y="99"/>
                  </a:lnTo>
                  <a:lnTo>
                    <a:pt x="193" y="117"/>
                  </a:lnTo>
                  <a:lnTo>
                    <a:pt x="176" y="136"/>
                  </a:lnTo>
                  <a:lnTo>
                    <a:pt x="160" y="153"/>
                  </a:lnTo>
                  <a:lnTo>
                    <a:pt x="143" y="174"/>
                  </a:lnTo>
                  <a:lnTo>
                    <a:pt x="125" y="195"/>
                  </a:lnTo>
                  <a:lnTo>
                    <a:pt x="109" y="214"/>
                  </a:lnTo>
                  <a:lnTo>
                    <a:pt x="92" y="233"/>
                  </a:lnTo>
                  <a:lnTo>
                    <a:pt x="76" y="252"/>
                  </a:lnTo>
                  <a:lnTo>
                    <a:pt x="58" y="272"/>
                  </a:lnTo>
                  <a:lnTo>
                    <a:pt x="42" y="292"/>
                  </a:lnTo>
                  <a:lnTo>
                    <a:pt x="25" y="314"/>
                  </a:lnTo>
                  <a:lnTo>
                    <a:pt x="19" y="319"/>
                  </a:lnTo>
                  <a:lnTo>
                    <a:pt x="15" y="321"/>
                  </a:lnTo>
                  <a:lnTo>
                    <a:pt x="9" y="322"/>
                  </a:lnTo>
                  <a:lnTo>
                    <a:pt x="1" y="324"/>
                  </a:lnTo>
                  <a:lnTo>
                    <a:pt x="0" y="314"/>
                  </a:lnTo>
                  <a:lnTo>
                    <a:pt x="2" y="305"/>
                  </a:lnTo>
                  <a:lnTo>
                    <a:pt x="7" y="298"/>
                  </a:lnTo>
                  <a:lnTo>
                    <a:pt x="12" y="291"/>
                  </a:lnTo>
                  <a:lnTo>
                    <a:pt x="18" y="284"/>
                  </a:lnTo>
                  <a:lnTo>
                    <a:pt x="24" y="277"/>
                  </a:lnTo>
                  <a:lnTo>
                    <a:pt x="28" y="269"/>
                  </a:lnTo>
                  <a:lnTo>
                    <a:pt x="31" y="261"/>
                  </a:lnTo>
                  <a:lnTo>
                    <a:pt x="43" y="253"/>
                  </a:lnTo>
                  <a:lnTo>
                    <a:pt x="55" y="243"/>
                  </a:lnTo>
                  <a:lnTo>
                    <a:pt x="65" y="231"/>
                  </a:lnTo>
                  <a:lnTo>
                    <a:pt x="76" y="220"/>
                  </a:lnTo>
                  <a:lnTo>
                    <a:pt x="86" y="207"/>
                  </a:lnTo>
                  <a:lnTo>
                    <a:pt x="95" y="196"/>
                  </a:lnTo>
                  <a:lnTo>
                    <a:pt x="103" y="184"/>
                  </a:lnTo>
                  <a:lnTo>
                    <a:pt x="113" y="174"/>
                  </a:lnTo>
                  <a:lnTo>
                    <a:pt x="108" y="166"/>
                  </a:lnTo>
                  <a:lnTo>
                    <a:pt x="102" y="159"/>
                  </a:lnTo>
                  <a:lnTo>
                    <a:pt x="95" y="152"/>
                  </a:lnTo>
                  <a:lnTo>
                    <a:pt x="88" y="145"/>
                  </a:lnTo>
                  <a:lnTo>
                    <a:pt x="83" y="138"/>
                  </a:lnTo>
                  <a:lnTo>
                    <a:pt x="77" y="131"/>
                  </a:lnTo>
                  <a:lnTo>
                    <a:pt x="73" y="124"/>
                  </a:lnTo>
                  <a:lnTo>
                    <a:pt x="71" y="116"/>
                  </a:lnTo>
                  <a:lnTo>
                    <a:pt x="68" y="118"/>
                  </a:lnTo>
                  <a:lnTo>
                    <a:pt x="60" y="106"/>
                  </a:lnTo>
                  <a:lnTo>
                    <a:pt x="53" y="93"/>
                  </a:lnTo>
                  <a:lnTo>
                    <a:pt x="47" y="79"/>
                  </a:lnTo>
                  <a:lnTo>
                    <a:pt x="41" y="67"/>
                  </a:lnTo>
                  <a:lnTo>
                    <a:pt x="35" y="53"/>
                  </a:lnTo>
                  <a:lnTo>
                    <a:pt x="30" y="40"/>
                  </a:lnTo>
                  <a:lnTo>
                    <a:pt x="23" y="26"/>
                  </a:lnTo>
                  <a:lnTo>
                    <a:pt x="15" y="15"/>
                  </a:lnTo>
                  <a:lnTo>
                    <a:pt x="18" y="0"/>
                  </a:lnTo>
                  <a:lnTo>
                    <a:pt x="31" y="6"/>
                  </a:lnTo>
                  <a:lnTo>
                    <a:pt x="38" y="17"/>
                  </a:lnTo>
                  <a:lnTo>
                    <a:pt x="42" y="32"/>
                  </a:lnTo>
                  <a:lnTo>
                    <a:pt x="48"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8684" name="Group 87"/>
            <p:cNvGrpSpPr>
              <a:grpSpLocks/>
            </p:cNvGrpSpPr>
            <p:nvPr/>
          </p:nvGrpSpPr>
          <p:grpSpPr bwMode="auto">
            <a:xfrm>
              <a:off x="3706" y="3025"/>
              <a:ext cx="678" cy="771"/>
              <a:chOff x="156" y="1304"/>
              <a:chExt cx="678" cy="771"/>
            </a:xfrm>
          </p:grpSpPr>
          <p:sp>
            <p:nvSpPr>
              <p:cNvPr id="68803" name="Freeform 88"/>
              <p:cNvSpPr>
                <a:spLocks/>
              </p:cNvSpPr>
              <p:nvPr/>
            </p:nvSpPr>
            <p:spPr bwMode="auto">
              <a:xfrm>
                <a:off x="393" y="1304"/>
                <a:ext cx="151" cy="194"/>
              </a:xfrm>
              <a:custGeom>
                <a:avLst/>
                <a:gdLst>
                  <a:gd name="T0" fmla="*/ 39 w 453"/>
                  <a:gd name="T1" fmla="*/ 89 h 582"/>
                  <a:gd name="T2" fmla="*/ 50 w 453"/>
                  <a:gd name="T3" fmla="*/ 51 h 582"/>
                  <a:gd name="T4" fmla="*/ 70 w 453"/>
                  <a:gd name="T5" fmla="*/ 19 h 582"/>
                  <a:gd name="T6" fmla="*/ 89 w 453"/>
                  <a:gd name="T7" fmla="*/ 4 h 582"/>
                  <a:gd name="T8" fmla="*/ 112 w 453"/>
                  <a:gd name="T9" fmla="*/ 0 h 582"/>
                  <a:gd name="T10" fmla="*/ 128 w 453"/>
                  <a:gd name="T11" fmla="*/ 4 h 582"/>
                  <a:gd name="T12" fmla="*/ 147 w 453"/>
                  <a:gd name="T13" fmla="*/ 16 h 582"/>
                  <a:gd name="T14" fmla="*/ 151 w 453"/>
                  <a:gd name="T15" fmla="*/ 43 h 582"/>
                  <a:gd name="T16" fmla="*/ 151 w 453"/>
                  <a:gd name="T17" fmla="*/ 81 h 582"/>
                  <a:gd name="T18" fmla="*/ 135 w 453"/>
                  <a:gd name="T19" fmla="*/ 124 h 582"/>
                  <a:gd name="T20" fmla="*/ 112 w 453"/>
                  <a:gd name="T21" fmla="*/ 151 h 582"/>
                  <a:gd name="T22" fmla="*/ 101 w 453"/>
                  <a:gd name="T23" fmla="*/ 167 h 582"/>
                  <a:gd name="T24" fmla="*/ 81 w 453"/>
                  <a:gd name="T25" fmla="*/ 178 h 582"/>
                  <a:gd name="T26" fmla="*/ 66 w 453"/>
                  <a:gd name="T27" fmla="*/ 174 h 582"/>
                  <a:gd name="T28" fmla="*/ 54 w 453"/>
                  <a:gd name="T29" fmla="*/ 171 h 582"/>
                  <a:gd name="T30" fmla="*/ 43 w 453"/>
                  <a:gd name="T31" fmla="*/ 159 h 582"/>
                  <a:gd name="T32" fmla="*/ 8 w 453"/>
                  <a:gd name="T33" fmla="*/ 194 h 582"/>
                  <a:gd name="T34" fmla="*/ 0 w 453"/>
                  <a:gd name="T35" fmla="*/ 171 h 582"/>
                  <a:gd name="T36" fmla="*/ 35 w 453"/>
                  <a:gd name="T37" fmla="*/ 136 h 582"/>
                  <a:gd name="T38" fmla="*/ 39 w 453"/>
                  <a:gd name="T39" fmla="*/ 89 h 58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3"/>
                  <a:gd name="T61" fmla="*/ 0 h 582"/>
                  <a:gd name="T62" fmla="*/ 453 w 453"/>
                  <a:gd name="T63" fmla="*/ 582 h 58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3" h="582">
                    <a:moveTo>
                      <a:pt x="116" y="268"/>
                    </a:moveTo>
                    <a:lnTo>
                      <a:pt x="151" y="152"/>
                    </a:lnTo>
                    <a:lnTo>
                      <a:pt x="209" y="58"/>
                    </a:lnTo>
                    <a:lnTo>
                      <a:pt x="267" y="12"/>
                    </a:lnTo>
                    <a:lnTo>
                      <a:pt x="337" y="0"/>
                    </a:lnTo>
                    <a:lnTo>
                      <a:pt x="384" y="12"/>
                    </a:lnTo>
                    <a:lnTo>
                      <a:pt x="442" y="47"/>
                    </a:lnTo>
                    <a:lnTo>
                      <a:pt x="453" y="128"/>
                    </a:lnTo>
                    <a:lnTo>
                      <a:pt x="453" y="244"/>
                    </a:lnTo>
                    <a:lnTo>
                      <a:pt x="406" y="372"/>
                    </a:lnTo>
                    <a:lnTo>
                      <a:pt x="337" y="454"/>
                    </a:lnTo>
                    <a:lnTo>
                      <a:pt x="302" y="501"/>
                    </a:lnTo>
                    <a:lnTo>
                      <a:pt x="244" y="535"/>
                    </a:lnTo>
                    <a:lnTo>
                      <a:pt x="197" y="523"/>
                    </a:lnTo>
                    <a:lnTo>
                      <a:pt x="163" y="512"/>
                    </a:lnTo>
                    <a:lnTo>
                      <a:pt x="128" y="477"/>
                    </a:lnTo>
                    <a:lnTo>
                      <a:pt x="23" y="582"/>
                    </a:lnTo>
                    <a:lnTo>
                      <a:pt x="0" y="512"/>
                    </a:lnTo>
                    <a:lnTo>
                      <a:pt x="105" y="407"/>
                    </a:lnTo>
                    <a:lnTo>
                      <a:pt x="116" y="268"/>
                    </a:lnTo>
                    <a:close/>
                  </a:path>
                </a:pathLst>
              </a:custGeom>
              <a:solidFill>
                <a:srgbClr val="EAEAEA"/>
              </a:solidFill>
              <a:ln w="9525">
                <a:solidFill>
                  <a:schemeClr val="bg2"/>
                </a:solidFill>
                <a:round/>
                <a:headEnd/>
                <a:tailEnd/>
              </a:ln>
            </p:spPr>
            <p:txBody>
              <a:bodyPr/>
              <a:lstStyle/>
              <a:p>
                <a:endParaRPr lang="en-US"/>
              </a:p>
            </p:txBody>
          </p:sp>
          <p:sp>
            <p:nvSpPr>
              <p:cNvPr id="68804" name="Freeform 89"/>
              <p:cNvSpPr>
                <a:spLocks/>
              </p:cNvSpPr>
              <p:nvPr/>
            </p:nvSpPr>
            <p:spPr bwMode="auto">
              <a:xfrm>
                <a:off x="431" y="1502"/>
                <a:ext cx="97" cy="259"/>
              </a:xfrm>
              <a:custGeom>
                <a:avLst/>
                <a:gdLst>
                  <a:gd name="T0" fmla="*/ 31 w 291"/>
                  <a:gd name="T1" fmla="*/ 8 h 779"/>
                  <a:gd name="T2" fmla="*/ 51 w 291"/>
                  <a:gd name="T3" fmla="*/ 0 h 779"/>
                  <a:gd name="T4" fmla="*/ 74 w 291"/>
                  <a:gd name="T5" fmla="*/ 8 h 779"/>
                  <a:gd name="T6" fmla="*/ 90 w 291"/>
                  <a:gd name="T7" fmla="*/ 35 h 779"/>
                  <a:gd name="T8" fmla="*/ 97 w 291"/>
                  <a:gd name="T9" fmla="*/ 77 h 779"/>
                  <a:gd name="T10" fmla="*/ 97 w 291"/>
                  <a:gd name="T11" fmla="*/ 143 h 779"/>
                  <a:gd name="T12" fmla="*/ 85 w 291"/>
                  <a:gd name="T13" fmla="*/ 193 h 779"/>
                  <a:gd name="T14" fmla="*/ 74 w 291"/>
                  <a:gd name="T15" fmla="*/ 232 h 779"/>
                  <a:gd name="T16" fmla="*/ 43 w 291"/>
                  <a:gd name="T17" fmla="*/ 259 h 779"/>
                  <a:gd name="T18" fmla="*/ 16 w 291"/>
                  <a:gd name="T19" fmla="*/ 255 h 779"/>
                  <a:gd name="T20" fmla="*/ 0 w 291"/>
                  <a:gd name="T21" fmla="*/ 220 h 779"/>
                  <a:gd name="T22" fmla="*/ 12 w 291"/>
                  <a:gd name="T23" fmla="*/ 182 h 779"/>
                  <a:gd name="T24" fmla="*/ 23 w 291"/>
                  <a:gd name="T25" fmla="*/ 147 h 779"/>
                  <a:gd name="T26" fmla="*/ 27 w 291"/>
                  <a:gd name="T27" fmla="*/ 112 h 779"/>
                  <a:gd name="T28" fmla="*/ 23 w 291"/>
                  <a:gd name="T29" fmla="*/ 65 h 779"/>
                  <a:gd name="T30" fmla="*/ 23 w 291"/>
                  <a:gd name="T31" fmla="*/ 23 h 779"/>
                  <a:gd name="T32" fmla="*/ 31 w 291"/>
                  <a:gd name="T33" fmla="*/ 8 h 77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1"/>
                  <a:gd name="T52" fmla="*/ 0 h 779"/>
                  <a:gd name="T53" fmla="*/ 291 w 291"/>
                  <a:gd name="T54" fmla="*/ 779 h 77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1" h="779">
                    <a:moveTo>
                      <a:pt x="94" y="23"/>
                    </a:moveTo>
                    <a:lnTo>
                      <a:pt x="152" y="0"/>
                    </a:lnTo>
                    <a:lnTo>
                      <a:pt x="222" y="23"/>
                    </a:lnTo>
                    <a:lnTo>
                      <a:pt x="269" y="105"/>
                    </a:lnTo>
                    <a:lnTo>
                      <a:pt x="291" y="233"/>
                    </a:lnTo>
                    <a:lnTo>
                      <a:pt x="291" y="430"/>
                    </a:lnTo>
                    <a:lnTo>
                      <a:pt x="256" y="581"/>
                    </a:lnTo>
                    <a:lnTo>
                      <a:pt x="222" y="698"/>
                    </a:lnTo>
                    <a:lnTo>
                      <a:pt x="128" y="779"/>
                    </a:lnTo>
                    <a:lnTo>
                      <a:pt x="47" y="767"/>
                    </a:lnTo>
                    <a:lnTo>
                      <a:pt x="0" y="662"/>
                    </a:lnTo>
                    <a:lnTo>
                      <a:pt x="36" y="546"/>
                    </a:lnTo>
                    <a:lnTo>
                      <a:pt x="70" y="441"/>
                    </a:lnTo>
                    <a:lnTo>
                      <a:pt x="81" y="337"/>
                    </a:lnTo>
                    <a:lnTo>
                      <a:pt x="70" y="197"/>
                    </a:lnTo>
                    <a:lnTo>
                      <a:pt x="70" y="70"/>
                    </a:lnTo>
                    <a:lnTo>
                      <a:pt x="94" y="23"/>
                    </a:lnTo>
                    <a:close/>
                  </a:path>
                </a:pathLst>
              </a:custGeom>
              <a:solidFill>
                <a:srgbClr val="EAEAEA"/>
              </a:solidFill>
              <a:ln w="9525">
                <a:solidFill>
                  <a:schemeClr val="bg2"/>
                </a:solidFill>
                <a:round/>
                <a:headEnd/>
                <a:tailEnd/>
              </a:ln>
            </p:spPr>
            <p:txBody>
              <a:bodyPr/>
              <a:lstStyle/>
              <a:p>
                <a:endParaRPr lang="en-US"/>
              </a:p>
            </p:txBody>
          </p:sp>
          <p:sp>
            <p:nvSpPr>
              <p:cNvPr id="68805" name="Freeform 90"/>
              <p:cNvSpPr>
                <a:spLocks/>
              </p:cNvSpPr>
              <p:nvPr/>
            </p:nvSpPr>
            <p:spPr bwMode="auto">
              <a:xfrm>
                <a:off x="156" y="1505"/>
                <a:ext cx="314" cy="198"/>
              </a:xfrm>
              <a:custGeom>
                <a:avLst/>
                <a:gdLst>
                  <a:gd name="T0" fmla="*/ 256 w 942"/>
                  <a:gd name="T1" fmla="*/ 31 h 593"/>
                  <a:gd name="T2" fmla="*/ 279 w 942"/>
                  <a:gd name="T3" fmla="*/ 8 h 593"/>
                  <a:gd name="T4" fmla="*/ 298 w 942"/>
                  <a:gd name="T5" fmla="*/ 0 h 593"/>
                  <a:gd name="T6" fmla="*/ 310 w 942"/>
                  <a:gd name="T7" fmla="*/ 4 h 593"/>
                  <a:gd name="T8" fmla="*/ 314 w 942"/>
                  <a:gd name="T9" fmla="*/ 19 h 593"/>
                  <a:gd name="T10" fmla="*/ 310 w 942"/>
                  <a:gd name="T11" fmla="*/ 35 h 593"/>
                  <a:gd name="T12" fmla="*/ 302 w 942"/>
                  <a:gd name="T13" fmla="*/ 39 h 593"/>
                  <a:gd name="T14" fmla="*/ 264 w 942"/>
                  <a:gd name="T15" fmla="*/ 62 h 593"/>
                  <a:gd name="T16" fmla="*/ 225 w 942"/>
                  <a:gd name="T17" fmla="*/ 89 h 593"/>
                  <a:gd name="T18" fmla="*/ 194 w 942"/>
                  <a:gd name="T19" fmla="*/ 109 h 593"/>
                  <a:gd name="T20" fmla="*/ 155 w 942"/>
                  <a:gd name="T21" fmla="*/ 124 h 593"/>
                  <a:gd name="T22" fmla="*/ 108 w 942"/>
                  <a:gd name="T23" fmla="*/ 140 h 593"/>
                  <a:gd name="T24" fmla="*/ 101 w 942"/>
                  <a:gd name="T25" fmla="*/ 148 h 593"/>
                  <a:gd name="T26" fmla="*/ 112 w 942"/>
                  <a:gd name="T27" fmla="*/ 190 h 593"/>
                  <a:gd name="T28" fmla="*/ 105 w 942"/>
                  <a:gd name="T29" fmla="*/ 190 h 593"/>
                  <a:gd name="T30" fmla="*/ 89 w 942"/>
                  <a:gd name="T31" fmla="*/ 159 h 593"/>
                  <a:gd name="T32" fmla="*/ 81 w 942"/>
                  <a:gd name="T33" fmla="*/ 159 h 593"/>
                  <a:gd name="T34" fmla="*/ 62 w 942"/>
                  <a:gd name="T35" fmla="*/ 198 h 593"/>
                  <a:gd name="T36" fmla="*/ 50 w 942"/>
                  <a:gd name="T37" fmla="*/ 198 h 593"/>
                  <a:gd name="T38" fmla="*/ 66 w 942"/>
                  <a:gd name="T39" fmla="*/ 159 h 593"/>
                  <a:gd name="T40" fmla="*/ 62 w 942"/>
                  <a:gd name="T41" fmla="*/ 148 h 593"/>
                  <a:gd name="T42" fmla="*/ 0 w 942"/>
                  <a:gd name="T43" fmla="*/ 151 h 593"/>
                  <a:gd name="T44" fmla="*/ 0 w 942"/>
                  <a:gd name="T45" fmla="*/ 140 h 593"/>
                  <a:gd name="T46" fmla="*/ 58 w 942"/>
                  <a:gd name="T47" fmla="*/ 132 h 593"/>
                  <a:gd name="T48" fmla="*/ 62 w 942"/>
                  <a:gd name="T49" fmla="*/ 124 h 593"/>
                  <a:gd name="T50" fmla="*/ 31 w 942"/>
                  <a:gd name="T51" fmla="*/ 101 h 593"/>
                  <a:gd name="T52" fmla="*/ 43 w 942"/>
                  <a:gd name="T53" fmla="*/ 97 h 593"/>
                  <a:gd name="T54" fmla="*/ 81 w 942"/>
                  <a:gd name="T55" fmla="*/ 116 h 593"/>
                  <a:gd name="T56" fmla="*/ 105 w 942"/>
                  <a:gd name="T57" fmla="*/ 116 h 593"/>
                  <a:gd name="T58" fmla="*/ 143 w 942"/>
                  <a:gd name="T59" fmla="*/ 113 h 593"/>
                  <a:gd name="T60" fmla="*/ 167 w 942"/>
                  <a:gd name="T61" fmla="*/ 101 h 593"/>
                  <a:gd name="T62" fmla="*/ 205 w 942"/>
                  <a:gd name="T63" fmla="*/ 81 h 593"/>
                  <a:gd name="T64" fmla="*/ 236 w 942"/>
                  <a:gd name="T65" fmla="*/ 50 h 593"/>
                  <a:gd name="T66" fmla="*/ 256 w 942"/>
                  <a:gd name="T67" fmla="*/ 31 h 5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42"/>
                  <a:gd name="T103" fmla="*/ 0 h 593"/>
                  <a:gd name="T104" fmla="*/ 942 w 942"/>
                  <a:gd name="T105" fmla="*/ 593 h 5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42" h="593">
                    <a:moveTo>
                      <a:pt x="767" y="93"/>
                    </a:moveTo>
                    <a:lnTo>
                      <a:pt x="837" y="23"/>
                    </a:lnTo>
                    <a:lnTo>
                      <a:pt x="895" y="0"/>
                    </a:lnTo>
                    <a:lnTo>
                      <a:pt x="930" y="12"/>
                    </a:lnTo>
                    <a:lnTo>
                      <a:pt x="942" y="58"/>
                    </a:lnTo>
                    <a:lnTo>
                      <a:pt x="930" y="104"/>
                    </a:lnTo>
                    <a:lnTo>
                      <a:pt x="906" y="116"/>
                    </a:lnTo>
                    <a:lnTo>
                      <a:pt x="791" y="186"/>
                    </a:lnTo>
                    <a:lnTo>
                      <a:pt x="675" y="267"/>
                    </a:lnTo>
                    <a:lnTo>
                      <a:pt x="581" y="325"/>
                    </a:lnTo>
                    <a:lnTo>
                      <a:pt x="465" y="372"/>
                    </a:lnTo>
                    <a:lnTo>
                      <a:pt x="325" y="419"/>
                    </a:lnTo>
                    <a:lnTo>
                      <a:pt x="302" y="442"/>
                    </a:lnTo>
                    <a:lnTo>
                      <a:pt x="337" y="569"/>
                    </a:lnTo>
                    <a:lnTo>
                      <a:pt x="314" y="569"/>
                    </a:lnTo>
                    <a:lnTo>
                      <a:pt x="267" y="477"/>
                    </a:lnTo>
                    <a:lnTo>
                      <a:pt x="244" y="477"/>
                    </a:lnTo>
                    <a:lnTo>
                      <a:pt x="186" y="593"/>
                    </a:lnTo>
                    <a:lnTo>
                      <a:pt x="151" y="593"/>
                    </a:lnTo>
                    <a:lnTo>
                      <a:pt x="198" y="477"/>
                    </a:lnTo>
                    <a:lnTo>
                      <a:pt x="186" y="442"/>
                    </a:lnTo>
                    <a:lnTo>
                      <a:pt x="0" y="453"/>
                    </a:lnTo>
                    <a:lnTo>
                      <a:pt x="0" y="419"/>
                    </a:lnTo>
                    <a:lnTo>
                      <a:pt x="175" y="395"/>
                    </a:lnTo>
                    <a:lnTo>
                      <a:pt x="186" y="372"/>
                    </a:lnTo>
                    <a:lnTo>
                      <a:pt x="93" y="303"/>
                    </a:lnTo>
                    <a:lnTo>
                      <a:pt x="128" y="290"/>
                    </a:lnTo>
                    <a:lnTo>
                      <a:pt x="244" y="348"/>
                    </a:lnTo>
                    <a:lnTo>
                      <a:pt x="314" y="348"/>
                    </a:lnTo>
                    <a:lnTo>
                      <a:pt x="430" y="337"/>
                    </a:lnTo>
                    <a:lnTo>
                      <a:pt x="500" y="303"/>
                    </a:lnTo>
                    <a:lnTo>
                      <a:pt x="616" y="244"/>
                    </a:lnTo>
                    <a:lnTo>
                      <a:pt x="709" y="151"/>
                    </a:lnTo>
                    <a:lnTo>
                      <a:pt x="767" y="93"/>
                    </a:lnTo>
                    <a:close/>
                  </a:path>
                </a:pathLst>
              </a:custGeom>
              <a:solidFill>
                <a:srgbClr val="EAEAEA"/>
              </a:solidFill>
              <a:ln w="9525">
                <a:solidFill>
                  <a:schemeClr val="bg2"/>
                </a:solidFill>
                <a:round/>
                <a:headEnd/>
                <a:tailEnd/>
              </a:ln>
            </p:spPr>
            <p:txBody>
              <a:bodyPr/>
              <a:lstStyle/>
              <a:p>
                <a:endParaRPr lang="en-US"/>
              </a:p>
            </p:txBody>
          </p:sp>
          <p:sp>
            <p:nvSpPr>
              <p:cNvPr id="68806" name="Freeform 91"/>
              <p:cNvSpPr>
                <a:spLocks/>
              </p:cNvSpPr>
              <p:nvPr/>
            </p:nvSpPr>
            <p:spPr bwMode="auto">
              <a:xfrm>
                <a:off x="485" y="1428"/>
                <a:ext cx="349" cy="109"/>
              </a:xfrm>
              <a:custGeom>
                <a:avLst/>
                <a:gdLst>
                  <a:gd name="T0" fmla="*/ 0 w 1046"/>
                  <a:gd name="T1" fmla="*/ 86 h 326"/>
                  <a:gd name="T2" fmla="*/ 4 w 1046"/>
                  <a:gd name="T3" fmla="*/ 70 h 326"/>
                  <a:gd name="T4" fmla="*/ 54 w 1046"/>
                  <a:gd name="T5" fmla="*/ 50 h 326"/>
                  <a:gd name="T6" fmla="*/ 109 w 1046"/>
                  <a:gd name="T7" fmla="*/ 31 h 326"/>
                  <a:gd name="T8" fmla="*/ 194 w 1046"/>
                  <a:gd name="T9" fmla="*/ 19 h 326"/>
                  <a:gd name="T10" fmla="*/ 272 w 1046"/>
                  <a:gd name="T11" fmla="*/ 23 h 326"/>
                  <a:gd name="T12" fmla="*/ 299 w 1046"/>
                  <a:gd name="T13" fmla="*/ 23 h 326"/>
                  <a:gd name="T14" fmla="*/ 341 w 1046"/>
                  <a:gd name="T15" fmla="*/ 0 h 326"/>
                  <a:gd name="T16" fmla="*/ 349 w 1046"/>
                  <a:gd name="T17" fmla="*/ 8 h 326"/>
                  <a:gd name="T18" fmla="*/ 311 w 1046"/>
                  <a:gd name="T19" fmla="*/ 39 h 326"/>
                  <a:gd name="T20" fmla="*/ 279 w 1046"/>
                  <a:gd name="T21" fmla="*/ 70 h 326"/>
                  <a:gd name="T22" fmla="*/ 260 w 1046"/>
                  <a:gd name="T23" fmla="*/ 101 h 326"/>
                  <a:gd name="T24" fmla="*/ 249 w 1046"/>
                  <a:gd name="T25" fmla="*/ 90 h 326"/>
                  <a:gd name="T26" fmla="*/ 252 w 1046"/>
                  <a:gd name="T27" fmla="*/ 70 h 326"/>
                  <a:gd name="T28" fmla="*/ 256 w 1046"/>
                  <a:gd name="T29" fmla="*/ 47 h 326"/>
                  <a:gd name="T30" fmla="*/ 237 w 1046"/>
                  <a:gd name="T31" fmla="*/ 43 h 326"/>
                  <a:gd name="T32" fmla="*/ 194 w 1046"/>
                  <a:gd name="T33" fmla="*/ 39 h 326"/>
                  <a:gd name="T34" fmla="*/ 159 w 1046"/>
                  <a:gd name="T35" fmla="*/ 39 h 326"/>
                  <a:gd name="T36" fmla="*/ 105 w 1046"/>
                  <a:gd name="T37" fmla="*/ 55 h 326"/>
                  <a:gd name="T38" fmla="*/ 50 w 1046"/>
                  <a:gd name="T39" fmla="*/ 86 h 326"/>
                  <a:gd name="T40" fmla="*/ 0 w 1046"/>
                  <a:gd name="T41" fmla="*/ 109 h 326"/>
                  <a:gd name="T42" fmla="*/ 0 w 1046"/>
                  <a:gd name="T43" fmla="*/ 86 h 3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6"/>
                  <a:gd name="T67" fmla="*/ 0 h 326"/>
                  <a:gd name="T68" fmla="*/ 1046 w 1046"/>
                  <a:gd name="T69" fmla="*/ 326 h 3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6" h="326">
                    <a:moveTo>
                      <a:pt x="0" y="256"/>
                    </a:moveTo>
                    <a:lnTo>
                      <a:pt x="12" y="210"/>
                    </a:lnTo>
                    <a:lnTo>
                      <a:pt x="163" y="151"/>
                    </a:lnTo>
                    <a:lnTo>
                      <a:pt x="326" y="93"/>
                    </a:lnTo>
                    <a:lnTo>
                      <a:pt x="582" y="58"/>
                    </a:lnTo>
                    <a:lnTo>
                      <a:pt x="814" y="69"/>
                    </a:lnTo>
                    <a:lnTo>
                      <a:pt x="896" y="69"/>
                    </a:lnTo>
                    <a:lnTo>
                      <a:pt x="1023" y="0"/>
                    </a:lnTo>
                    <a:lnTo>
                      <a:pt x="1046" y="23"/>
                    </a:lnTo>
                    <a:lnTo>
                      <a:pt x="931" y="116"/>
                    </a:lnTo>
                    <a:lnTo>
                      <a:pt x="837" y="210"/>
                    </a:lnTo>
                    <a:lnTo>
                      <a:pt x="779" y="303"/>
                    </a:lnTo>
                    <a:lnTo>
                      <a:pt x="745" y="268"/>
                    </a:lnTo>
                    <a:lnTo>
                      <a:pt x="756" y="210"/>
                    </a:lnTo>
                    <a:lnTo>
                      <a:pt x="768" y="140"/>
                    </a:lnTo>
                    <a:lnTo>
                      <a:pt x="709" y="128"/>
                    </a:lnTo>
                    <a:lnTo>
                      <a:pt x="582" y="116"/>
                    </a:lnTo>
                    <a:lnTo>
                      <a:pt x="477" y="116"/>
                    </a:lnTo>
                    <a:lnTo>
                      <a:pt x="314" y="163"/>
                    </a:lnTo>
                    <a:lnTo>
                      <a:pt x="151" y="256"/>
                    </a:lnTo>
                    <a:lnTo>
                      <a:pt x="0" y="326"/>
                    </a:lnTo>
                    <a:lnTo>
                      <a:pt x="0" y="256"/>
                    </a:lnTo>
                    <a:close/>
                  </a:path>
                </a:pathLst>
              </a:custGeom>
              <a:solidFill>
                <a:srgbClr val="EAEAEA"/>
              </a:solidFill>
              <a:ln w="9525">
                <a:solidFill>
                  <a:schemeClr val="bg2"/>
                </a:solidFill>
                <a:round/>
                <a:headEnd/>
                <a:tailEnd/>
              </a:ln>
            </p:spPr>
            <p:txBody>
              <a:bodyPr/>
              <a:lstStyle/>
              <a:p>
                <a:endParaRPr lang="en-US"/>
              </a:p>
            </p:txBody>
          </p:sp>
          <p:sp>
            <p:nvSpPr>
              <p:cNvPr id="68807" name="Freeform 92"/>
              <p:cNvSpPr>
                <a:spLocks/>
              </p:cNvSpPr>
              <p:nvPr/>
            </p:nvSpPr>
            <p:spPr bwMode="auto">
              <a:xfrm>
                <a:off x="450" y="1691"/>
                <a:ext cx="105" cy="349"/>
              </a:xfrm>
              <a:custGeom>
                <a:avLst/>
                <a:gdLst>
                  <a:gd name="T0" fmla="*/ 31 w 314"/>
                  <a:gd name="T1" fmla="*/ 0 h 1045"/>
                  <a:gd name="T2" fmla="*/ 50 w 314"/>
                  <a:gd name="T3" fmla="*/ 8 h 1045"/>
                  <a:gd name="T4" fmla="*/ 66 w 314"/>
                  <a:gd name="T5" fmla="*/ 46 h 1045"/>
                  <a:gd name="T6" fmla="*/ 74 w 314"/>
                  <a:gd name="T7" fmla="*/ 89 h 1045"/>
                  <a:gd name="T8" fmla="*/ 78 w 314"/>
                  <a:gd name="T9" fmla="*/ 147 h 1045"/>
                  <a:gd name="T10" fmla="*/ 63 w 314"/>
                  <a:gd name="T11" fmla="*/ 209 h 1045"/>
                  <a:gd name="T12" fmla="*/ 39 w 314"/>
                  <a:gd name="T13" fmla="*/ 264 h 1045"/>
                  <a:gd name="T14" fmla="*/ 43 w 314"/>
                  <a:gd name="T15" fmla="*/ 283 h 1045"/>
                  <a:gd name="T16" fmla="*/ 98 w 314"/>
                  <a:gd name="T17" fmla="*/ 310 h 1045"/>
                  <a:gd name="T18" fmla="*/ 105 w 314"/>
                  <a:gd name="T19" fmla="*/ 326 h 1045"/>
                  <a:gd name="T20" fmla="*/ 74 w 314"/>
                  <a:gd name="T21" fmla="*/ 349 h 1045"/>
                  <a:gd name="T22" fmla="*/ 59 w 314"/>
                  <a:gd name="T23" fmla="*/ 337 h 1045"/>
                  <a:gd name="T24" fmla="*/ 27 w 314"/>
                  <a:gd name="T25" fmla="*/ 302 h 1045"/>
                  <a:gd name="T26" fmla="*/ 0 w 314"/>
                  <a:gd name="T27" fmla="*/ 283 h 1045"/>
                  <a:gd name="T28" fmla="*/ 0 w 314"/>
                  <a:gd name="T29" fmla="*/ 272 h 1045"/>
                  <a:gd name="T30" fmla="*/ 15 w 314"/>
                  <a:gd name="T31" fmla="*/ 248 h 1045"/>
                  <a:gd name="T32" fmla="*/ 39 w 314"/>
                  <a:gd name="T33" fmla="*/ 213 h 1045"/>
                  <a:gd name="T34" fmla="*/ 55 w 314"/>
                  <a:gd name="T35" fmla="*/ 159 h 1045"/>
                  <a:gd name="T36" fmla="*/ 55 w 314"/>
                  <a:gd name="T37" fmla="*/ 89 h 1045"/>
                  <a:gd name="T38" fmla="*/ 43 w 314"/>
                  <a:gd name="T39" fmla="*/ 50 h 1045"/>
                  <a:gd name="T40" fmla="*/ 27 w 314"/>
                  <a:gd name="T41" fmla="*/ 31 h 1045"/>
                  <a:gd name="T42" fmla="*/ 31 w 314"/>
                  <a:gd name="T43" fmla="*/ 0 h 10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14"/>
                  <a:gd name="T67" fmla="*/ 0 h 1045"/>
                  <a:gd name="T68" fmla="*/ 314 w 314"/>
                  <a:gd name="T69" fmla="*/ 1045 h 104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14" h="1045">
                    <a:moveTo>
                      <a:pt x="93" y="0"/>
                    </a:moveTo>
                    <a:lnTo>
                      <a:pt x="151" y="23"/>
                    </a:lnTo>
                    <a:lnTo>
                      <a:pt x="198" y="139"/>
                    </a:lnTo>
                    <a:lnTo>
                      <a:pt x="222" y="267"/>
                    </a:lnTo>
                    <a:lnTo>
                      <a:pt x="233" y="441"/>
                    </a:lnTo>
                    <a:lnTo>
                      <a:pt x="187" y="627"/>
                    </a:lnTo>
                    <a:lnTo>
                      <a:pt x="117" y="789"/>
                    </a:lnTo>
                    <a:lnTo>
                      <a:pt x="128" y="847"/>
                    </a:lnTo>
                    <a:lnTo>
                      <a:pt x="292" y="929"/>
                    </a:lnTo>
                    <a:lnTo>
                      <a:pt x="314" y="975"/>
                    </a:lnTo>
                    <a:lnTo>
                      <a:pt x="222" y="1045"/>
                    </a:lnTo>
                    <a:lnTo>
                      <a:pt x="175" y="1010"/>
                    </a:lnTo>
                    <a:lnTo>
                      <a:pt x="82" y="905"/>
                    </a:lnTo>
                    <a:lnTo>
                      <a:pt x="0" y="847"/>
                    </a:lnTo>
                    <a:lnTo>
                      <a:pt x="0" y="813"/>
                    </a:lnTo>
                    <a:lnTo>
                      <a:pt x="46" y="743"/>
                    </a:lnTo>
                    <a:lnTo>
                      <a:pt x="117" y="638"/>
                    </a:lnTo>
                    <a:lnTo>
                      <a:pt x="164" y="475"/>
                    </a:lnTo>
                    <a:lnTo>
                      <a:pt x="164" y="267"/>
                    </a:lnTo>
                    <a:lnTo>
                      <a:pt x="128" y="150"/>
                    </a:lnTo>
                    <a:lnTo>
                      <a:pt x="82" y="92"/>
                    </a:lnTo>
                    <a:lnTo>
                      <a:pt x="93" y="0"/>
                    </a:lnTo>
                    <a:close/>
                  </a:path>
                </a:pathLst>
              </a:custGeom>
              <a:solidFill>
                <a:srgbClr val="EAEAEA"/>
              </a:solidFill>
              <a:ln w="9525">
                <a:solidFill>
                  <a:schemeClr val="bg2"/>
                </a:solidFill>
                <a:round/>
                <a:headEnd/>
                <a:tailEnd/>
              </a:ln>
            </p:spPr>
            <p:txBody>
              <a:bodyPr/>
              <a:lstStyle/>
              <a:p>
                <a:endParaRPr lang="en-US"/>
              </a:p>
            </p:txBody>
          </p:sp>
          <p:sp>
            <p:nvSpPr>
              <p:cNvPr id="68808" name="Freeform 93"/>
              <p:cNvSpPr>
                <a:spLocks/>
              </p:cNvSpPr>
              <p:nvPr/>
            </p:nvSpPr>
            <p:spPr bwMode="auto">
              <a:xfrm>
                <a:off x="326" y="1695"/>
                <a:ext cx="140" cy="380"/>
              </a:xfrm>
              <a:custGeom>
                <a:avLst/>
                <a:gdLst>
                  <a:gd name="T0" fmla="*/ 74 w 420"/>
                  <a:gd name="T1" fmla="*/ 46 h 1139"/>
                  <a:gd name="T2" fmla="*/ 90 w 420"/>
                  <a:gd name="T3" fmla="*/ 12 h 1139"/>
                  <a:gd name="T4" fmla="*/ 128 w 420"/>
                  <a:gd name="T5" fmla="*/ 0 h 1139"/>
                  <a:gd name="T6" fmla="*/ 140 w 420"/>
                  <a:gd name="T7" fmla="*/ 19 h 1139"/>
                  <a:gd name="T8" fmla="*/ 113 w 420"/>
                  <a:gd name="T9" fmla="*/ 50 h 1139"/>
                  <a:gd name="T10" fmla="*/ 97 w 420"/>
                  <a:gd name="T11" fmla="*/ 70 h 1139"/>
                  <a:gd name="T12" fmla="*/ 93 w 420"/>
                  <a:gd name="T13" fmla="*/ 108 h 1139"/>
                  <a:gd name="T14" fmla="*/ 86 w 420"/>
                  <a:gd name="T15" fmla="*/ 174 h 1139"/>
                  <a:gd name="T16" fmla="*/ 90 w 420"/>
                  <a:gd name="T17" fmla="*/ 260 h 1139"/>
                  <a:gd name="T18" fmla="*/ 93 w 420"/>
                  <a:gd name="T19" fmla="*/ 298 h 1139"/>
                  <a:gd name="T20" fmla="*/ 101 w 420"/>
                  <a:gd name="T21" fmla="*/ 314 h 1139"/>
                  <a:gd name="T22" fmla="*/ 97 w 420"/>
                  <a:gd name="T23" fmla="*/ 329 h 1139"/>
                  <a:gd name="T24" fmla="*/ 70 w 420"/>
                  <a:gd name="T25" fmla="*/ 341 h 1139"/>
                  <a:gd name="T26" fmla="*/ 28 w 420"/>
                  <a:gd name="T27" fmla="*/ 380 h 1139"/>
                  <a:gd name="T28" fmla="*/ 12 w 420"/>
                  <a:gd name="T29" fmla="*/ 380 h 1139"/>
                  <a:gd name="T30" fmla="*/ 0 w 420"/>
                  <a:gd name="T31" fmla="*/ 349 h 1139"/>
                  <a:gd name="T32" fmla="*/ 28 w 420"/>
                  <a:gd name="T33" fmla="*/ 329 h 1139"/>
                  <a:gd name="T34" fmla="*/ 62 w 420"/>
                  <a:gd name="T35" fmla="*/ 318 h 1139"/>
                  <a:gd name="T36" fmla="*/ 78 w 420"/>
                  <a:gd name="T37" fmla="*/ 310 h 1139"/>
                  <a:gd name="T38" fmla="*/ 74 w 420"/>
                  <a:gd name="T39" fmla="*/ 275 h 1139"/>
                  <a:gd name="T40" fmla="*/ 66 w 420"/>
                  <a:gd name="T41" fmla="*/ 198 h 1139"/>
                  <a:gd name="T42" fmla="*/ 62 w 420"/>
                  <a:gd name="T43" fmla="*/ 132 h 1139"/>
                  <a:gd name="T44" fmla="*/ 66 w 420"/>
                  <a:gd name="T45" fmla="*/ 77 h 1139"/>
                  <a:gd name="T46" fmla="*/ 74 w 420"/>
                  <a:gd name="T47" fmla="*/ 46 h 113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20"/>
                  <a:gd name="T73" fmla="*/ 0 h 1139"/>
                  <a:gd name="T74" fmla="*/ 420 w 420"/>
                  <a:gd name="T75" fmla="*/ 1139 h 113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20" h="1139">
                    <a:moveTo>
                      <a:pt x="222" y="139"/>
                    </a:moveTo>
                    <a:lnTo>
                      <a:pt x="269" y="35"/>
                    </a:lnTo>
                    <a:lnTo>
                      <a:pt x="385" y="0"/>
                    </a:lnTo>
                    <a:lnTo>
                      <a:pt x="420" y="57"/>
                    </a:lnTo>
                    <a:lnTo>
                      <a:pt x="338" y="151"/>
                    </a:lnTo>
                    <a:lnTo>
                      <a:pt x="291" y="209"/>
                    </a:lnTo>
                    <a:lnTo>
                      <a:pt x="280" y="325"/>
                    </a:lnTo>
                    <a:lnTo>
                      <a:pt x="257" y="522"/>
                    </a:lnTo>
                    <a:lnTo>
                      <a:pt x="269" y="778"/>
                    </a:lnTo>
                    <a:lnTo>
                      <a:pt x="280" y="894"/>
                    </a:lnTo>
                    <a:lnTo>
                      <a:pt x="304" y="941"/>
                    </a:lnTo>
                    <a:lnTo>
                      <a:pt x="291" y="987"/>
                    </a:lnTo>
                    <a:lnTo>
                      <a:pt x="210" y="1023"/>
                    </a:lnTo>
                    <a:lnTo>
                      <a:pt x="83" y="1139"/>
                    </a:lnTo>
                    <a:lnTo>
                      <a:pt x="36" y="1139"/>
                    </a:lnTo>
                    <a:lnTo>
                      <a:pt x="0" y="1046"/>
                    </a:lnTo>
                    <a:lnTo>
                      <a:pt x="83" y="987"/>
                    </a:lnTo>
                    <a:lnTo>
                      <a:pt x="187" y="952"/>
                    </a:lnTo>
                    <a:lnTo>
                      <a:pt x="233" y="929"/>
                    </a:lnTo>
                    <a:lnTo>
                      <a:pt x="222" y="824"/>
                    </a:lnTo>
                    <a:lnTo>
                      <a:pt x="199" y="592"/>
                    </a:lnTo>
                    <a:lnTo>
                      <a:pt x="187" y="395"/>
                    </a:lnTo>
                    <a:lnTo>
                      <a:pt x="199" y="232"/>
                    </a:lnTo>
                    <a:lnTo>
                      <a:pt x="222" y="139"/>
                    </a:lnTo>
                    <a:close/>
                  </a:path>
                </a:pathLst>
              </a:custGeom>
              <a:solidFill>
                <a:srgbClr val="EAEAEA"/>
              </a:solidFill>
              <a:ln w="9525">
                <a:solidFill>
                  <a:schemeClr val="bg2"/>
                </a:solidFill>
                <a:round/>
                <a:headEnd/>
                <a:tailEnd/>
              </a:ln>
            </p:spPr>
            <p:txBody>
              <a:bodyPr/>
              <a:lstStyle/>
              <a:p>
                <a:endParaRPr lang="en-US"/>
              </a:p>
            </p:txBody>
          </p:sp>
        </p:grpSp>
        <p:sp>
          <p:nvSpPr>
            <p:cNvPr id="68685" name="Freeform 94"/>
            <p:cNvSpPr>
              <a:spLocks/>
            </p:cNvSpPr>
            <p:nvPr/>
          </p:nvSpPr>
          <p:spPr bwMode="auto">
            <a:xfrm rot="-5400000">
              <a:off x="3312" y="3685"/>
              <a:ext cx="251" cy="369"/>
            </a:xfrm>
            <a:custGeom>
              <a:avLst/>
              <a:gdLst>
                <a:gd name="T0" fmla="*/ 39 w 501"/>
                <a:gd name="T1" fmla="*/ 0 h 738"/>
                <a:gd name="T2" fmla="*/ 69 w 501"/>
                <a:gd name="T3" fmla="*/ 20 h 738"/>
                <a:gd name="T4" fmla="*/ 250 w 501"/>
                <a:gd name="T5" fmla="*/ 326 h 738"/>
                <a:gd name="T6" fmla="*/ 251 w 501"/>
                <a:gd name="T7" fmla="*/ 333 h 738"/>
                <a:gd name="T8" fmla="*/ 251 w 501"/>
                <a:gd name="T9" fmla="*/ 338 h 738"/>
                <a:gd name="T10" fmla="*/ 250 w 501"/>
                <a:gd name="T11" fmla="*/ 344 h 738"/>
                <a:gd name="T12" fmla="*/ 248 w 501"/>
                <a:gd name="T13" fmla="*/ 349 h 738"/>
                <a:gd name="T14" fmla="*/ 245 w 501"/>
                <a:gd name="T15" fmla="*/ 354 h 738"/>
                <a:gd name="T16" fmla="*/ 242 w 501"/>
                <a:gd name="T17" fmla="*/ 358 h 738"/>
                <a:gd name="T18" fmla="*/ 237 w 501"/>
                <a:gd name="T19" fmla="*/ 362 h 738"/>
                <a:gd name="T20" fmla="*/ 232 w 501"/>
                <a:gd name="T21" fmla="*/ 365 h 738"/>
                <a:gd name="T22" fmla="*/ 227 w 501"/>
                <a:gd name="T23" fmla="*/ 367 h 738"/>
                <a:gd name="T24" fmla="*/ 221 w 501"/>
                <a:gd name="T25" fmla="*/ 369 h 738"/>
                <a:gd name="T26" fmla="*/ 216 w 501"/>
                <a:gd name="T27" fmla="*/ 369 h 738"/>
                <a:gd name="T28" fmla="*/ 211 w 501"/>
                <a:gd name="T29" fmla="*/ 369 h 738"/>
                <a:gd name="T30" fmla="*/ 206 w 501"/>
                <a:gd name="T31" fmla="*/ 369 h 738"/>
                <a:gd name="T32" fmla="*/ 201 w 501"/>
                <a:gd name="T33" fmla="*/ 367 h 738"/>
                <a:gd name="T34" fmla="*/ 197 w 501"/>
                <a:gd name="T35" fmla="*/ 365 h 738"/>
                <a:gd name="T36" fmla="*/ 192 w 501"/>
                <a:gd name="T37" fmla="*/ 361 h 738"/>
                <a:gd name="T38" fmla="*/ 0 w 501"/>
                <a:gd name="T39" fmla="*/ 37 h 738"/>
                <a:gd name="T40" fmla="*/ 3 w 501"/>
                <a:gd name="T41" fmla="*/ 29 h 738"/>
                <a:gd name="T42" fmla="*/ 5 w 501"/>
                <a:gd name="T43" fmla="*/ 22 h 738"/>
                <a:gd name="T44" fmla="*/ 10 w 501"/>
                <a:gd name="T45" fmla="*/ 16 h 738"/>
                <a:gd name="T46" fmla="*/ 16 w 501"/>
                <a:gd name="T47" fmla="*/ 10 h 738"/>
                <a:gd name="T48" fmla="*/ 19 w 501"/>
                <a:gd name="T49" fmla="*/ 8 h 738"/>
                <a:gd name="T50" fmla="*/ 22 w 501"/>
                <a:gd name="T51" fmla="*/ 6 h 738"/>
                <a:gd name="T52" fmla="*/ 24 w 501"/>
                <a:gd name="T53" fmla="*/ 4 h 738"/>
                <a:gd name="T54" fmla="*/ 27 w 501"/>
                <a:gd name="T55" fmla="*/ 3 h 738"/>
                <a:gd name="T56" fmla="*/ 29 w 501"/>
                <a:gd name="T57" fmla="*/ 2 h 738"/>
                <a:gd name="T58" fmla="*/ 32 w 501"/>
                <a:gd name="T59" fmla="*/ 1 h 738"/>
                <a:gd name="T60" fmla="*/ 35 w 501"/>
                <a:gd name="T61" fmla="*/ 1 h 738"/>
                <a:gd name="T62" fmla="*/ 39 w 501"/>
                <a:gd name="T63" fmla="*/ 0 h 7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1"/>
                <a:gd name="T97" fmla="*/ 0 h 738"/>
                <a:gd name="T98" fmla="*/ 501 w 501"/>
                <a:gd name="T99" fmla="*/ 738 h 7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1" h="738">
                  <a:moveTo>
                    <a:pt x="77" y="0"/>
                  </a:moveTo>
                  <a:lnTo>
                    <a:pt x="138" y="39"/>
                  </a:lnTo>
                  <a:lnTo>
                    <a:pt x="500" y="652"/>
                  </a:lnTo>
                  <a:lnTo>
                    <a:pt x="501" y="665"/>
                  </a:lnTo>
                  <a:lnTo>
                    <a:pt x="501" y="676"/>
                  </a:lnTo>
                  <a:lnTo>
                    <a:pt x="499" y="688"/>
                  </a:lnTo>
                  <a:lnTo>
                    <a:pt x="495" y="697"/>
                  </a:lnTo>
                  <a:lnTo>
                    <a:pt x="490" y="707"/>
                  </a:lnTo>
                  <a:lnTo>
                    <a:pt x="483" y="715"/>
                  </a:lnTo>
                  <a:lnTo>
                    <a:pt x="473" y="723"/>
                  </a:lnTo>
                  <a:lnTo>
                    <a:pt x="463" y="729"/>
                  </a:lnTo>
                  <a:lnTo>
                    <a:pt x="453" y="734"/>
                  </a:lnTo>
                  <a:lnTo>
                    <a:pt x="442" y="737"/>
                  </a:lnTo>
                  <a:lnTo>
                    <a:pt x="432" y="738"/>
                  </a:lnTo>
                  <a:lnTo>
                    <a:pt x="422" y="738"/>
                  </a:lnTo>
                  <a:lnTo>
                    <a:pt x="412" y="737"/>
                  </a:lnTo>
                  <a:lnTo>
                    <a:pt x="402" y="734"/>
                  </a:lnTo>
                  <a:lnTo>
                    <a:pt x="393" y="729"/>
                  </a:lnTo>
                  <a:lnTo>
                    <a:pt x="384" y="722"/>
                  </a:lnTo>
                  <a:lnTo>
                    <a:pt x="0" y="74"/>
                  </a:lnTo>
                  <a:lnTo>
                    <a:pt x="5" y="57"/>
                  </a:lnTo>
                  <a:lnTo>
                    <a:pt x="10" y="44"/>
                  </a:lnTo>
                  <a:lnTo>
                    <a:pt x="20" y="31"/>
                  </a:lnTo>
                  <a:lnTo>
                    <a:pt x="32" y="19"/>
                  </a:lnTo>
                  <a:lnTo>
                    <a:pt x="37" y="15"/>
                  </a:lnTo>
                  <a:lnTo>
                    <a:pt x="43" y="11"/>
                  </a:lnTo>
                  <a:lnTo>
                    <a:pt x="47" y="8"/>
                  </a:lnTo>
                  <a:lnTo>
                    <a:pt x="53" y="6"/>
                  </a:lnTo>
                  <a:lnTo>
                    <a:pt x="58" y="3"/>
                  </a:lnTo>
                  <a:lnTo>
                    <a:pt x="63" y="2"/>
                  </a:lnTo>
                  <a:lnTo>
                    <a:pt x="70" y="1"/>
                  </a:lnTo>
                  <a:lnTo>
                    <a:pt x="77" y="0"/>
                  </a:lnTo>
                  <a:close/>
                </a:path>
              </a:pathLst>
            </a:custGeom>
            <a:solidFill>
              <a:srgbClr val="99CCFF"/>
            </a:solidFill>
            <a:ln w="9525">
              <a:solidFill>
                <a:schemeClr val="bg2"/>
              </a:solidFill>
              <a:round/>
              <a:headEnd/>
              <a:tailEnd/>
            </a:ln>
          </p:spPr>
          <p:txBody>
            <a:bodyPr/>
            <a:lstStyle/>
            <a:p>
              <a:endParaRPr lang="en-US"/>
            </a:p>
          </p:txBody>
        </p:sp>
        <p:sp>
          <p:nvSpPr>
            <p:cNvPr id="68686" name="Rectangle 95"/>
            <p:cNvSpPr>
              <a:spLocks noChangeArrowheads="1"/>
            </p:cNvSpPr>
            <p:nvPr/>
          </p:nvSpPr>
          <p:spPr bwMode="auto">
            <a:xfrm>
              <a:off x="3572" y="3386"/>
              <a:ext cx="96" cy="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87" name="Rectangle 96"/>
            <p:cNvSpPr>
              <a:spLocks noChangeArrowheads="1"/>
            </p:cNvSpPr>
            <p:nvPr/>
          </p:nvSpPr>
          <p:spPr bwMode="auto">
            <a:xfrm>
              <a:off x="3542" y="3356"/>
              <a:ext cx="96" cy="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88" name="Rectangle 97"/>
            <p:cNvSpPr>
              <a:spLocks noChangeArrowheads="1"/>
            </p:cNvSpPr>
            <p:nvPr/>
          </p:nvSpPr>
          <p:spPr bwMode="auto">
            <a:xfrm>
              <a:off x="3503" y="3362"/>
              <a:ext cx="96" cy="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89" name="Freeform 98"/>
            <p:cNvSpPr>
              <a:spLocks/>
            </p:cNvSpPr>
            <p:nvPr/>
          </p:nvSpPr>
          <p:spPr bwMode="auto">
            <a:xfrm>
              <a:off x="1929" y="2906"/>
              <a:ext cx="575" cy="929"/>
            </a:xfrm>
            <a:custGeom>
              <a:avLst/>
              <a:gdLst>
                <a:gd name="T0" fmla="*/ 35 w 575"/>
                <a:gd name="T1" fmla="*/ 768 h 929"/>
                <a:gd name="T2" fmla="*/ 0 w 575"/>
                <a:gd name="T3" fmla="*/ 541 h 929"/>
                <a:gd name="T4" fmla="*/ 18 w 575"/>
                <a:gd name="T5" fmla="*/ 401 h 929"/>
                <a:gd name="T6" fmla="*/ 26 w 575"/>
                <a:gd name="T7" fmla="*/ 104 h 929"/>
                <a:gd name="T8" fmla="*/ 61 w 575"/>
                <a:gd name="T9" fmla="*/ 17 h 929"/>
                <a:gd name="T10" fmla="*/ 140 w 575"/>
                <a:gd name="T11" fmla="*/ 0 h 929"/>
                <a:gd name="T12" fmla="*/ 506 w 575"/>
                <a:gd name="T13" fmla="*/ 26 h 929"/>
                <a:gd name="T14" fmla="*/ 437 w 575"/>
                <a:gd name="T15" fmla="*/ 253 h 929"/>
                <a:gd name="T16" fmla="*/ 463 w 575"/>
                <a:gd name="T17" fmla="*/ 436 h 929"/>
                <a:gd name="T18" fmla="*/ 489 w 575"/>
                <a:gd name="T19" fmla="*/ 515 h 929"/>
                <a:gd name="T20" fmla="*/ 149 w 575"/>
                <a:gd name="T21" fmla="*/ 846 h 929"/>
                <a:gd name="T22" fmla="*/ 26 w 575"/>
                <a:gd name="T23" fmla="*/ 811 h 929"/>
                <a:gd name="T24" fmla="*/ 35 w 575"/>
                <a:gd name="T25" fmla="*/ 785 h 929"/>
                <a:gd name="T26" fmla="*/ 35 w 575"/>
                <a:gd name="T27" fmla="*/ 768 h 9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75"/>
                <a:gd name="T43" fmla="*/ 0 h 929"/>
                <a:gd name="T44" fmla="*/ 575 w 575"/>
                <a:gd name="T45" fmla="*/ 929 h 9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75" h="929">
                  <a:moveTo>
                    <a:pt x="35" y="768"/>
                  </a:moveTo>
                  <a:cubicBezTo>
                    <a:pt x="28" y="646"/>
                    <a:pt x="43" y="624"/>
                    <a:pt x="0" y="541"/>
                  </a:cubicBezTo>
                  <a:cubicBezTo>
                    <a:pt x="4" y="494"/>
                    <a:pt x="16" y="448"/>
                    <a:pt x="18" y="401"/>
                  </a:cubicBezTo>
                  <a:cubicBezTo>
                    <a:pt x="23" y="302"/>
                    <a:pt x="21" y="203"/>
                    <a:pt x="26" y="104"/>
                  </a:cubicBezTo>
                  <a:cubicBezTo>
                    <a:pt x="27" y="82"/>
                    <a:pt x="36" y="30"/>
                    <a:pt x="61" y="17"/>
                  </a:cubicBezTo>
                  <a:cubicBezTo>
                    <a:pt x="72" y="11"/>
                    <a:pt x="132" y="2"/>
                    <a:pt x="140" y="0"/>
                  </a:cubicBezTo>
                  <a:cubicBezTo>
                    <a:pt x="262" y="5"/>
                    <a:pt x="386" y="5"/>
                    <a:pt x="506" y="26"/>
                  </a:cubicBezTo>
                  <a:cubicBezTo>
                    <a:pt x="483" y="102"/>
                    <a:pt x="460" y="177"/>
                    <a:pt x="437" y="253"/>
                  </a:cubicBezTo>
                  <a:cubicBezTo>
                    <a:pt x="446" y="402"/>
                    <a:pt x="431" y="343"/>
                    <a:pt x="463" y="436"/>
                  </a:cubicBezTo>
                  <a:cubicBezTo>
                    <a:pt x="472" y="462"/>
                    <a:pt x="489" y="515"/>
                    <a:pt x="489" y="515"/>
                  </a:cubicBezTo>
                  <a:cubicBezTo>
                    <a:pt x="477" y="929"/>
                    <a:pt x="575" y="858"/>
                    <a:pt x="149" y="846"/>
                  </a:cubicBezTo>
                  <a:cubicBezTo>
                    <a:pt x="93" y="832"/>
                    <a:pt x="92" y="821"/>
                    <a:pt x="26" y="811"/>
                  </a:cubicBezTo>
                  <a:cubicBezTo>
                    <a:pt x="29" y="802"/>
                    <a:pt x="30" y="793"/>
                    <a:pt x="35" y="785"/>
                  </a:cubicBezTo>
                  <a:cubicBezTo>
                    <a:pt x="48" y="764"/>
                    <a:pt x="68" y="768"/>
                    <a:pt x="35" y="768"/>
                  </a:cubicBezTo>
                  <a:close/>
                </a:path>
              </a:pathLst>
            </a:custGeom>
            <a:solidFill>
              <a:srgbClr val="CC9900"/>
            </a:solidFill>
            <a:ln w="9525" cap="flat" cmpd="sng">
              <a:solidFill>
                <a:schemeClr val="bg2"/>
              </a:solidFill>
              <a:prstDash val="solid"/>
              <a:round/>
              <a:headEnd/>
              <a:tailEnd/>
            </a:ln>
          </p:spPr>
          <p:txBody>
            <a:bodyPr lIns="107950" tIns="53975" rIns="107950" bIns="53975"/>
            <a:lstStyle/>
            <a:p>
              <a:endParaRPr lang="en-US"/>
            </a:p>
          </p:txBody>
        </p:sp>
        <p:sp>
          <p:nvSpPr>
            <p:cNvPr id="68690" name="Oval 99"/>
            <p:cNvSpPr>
              <a:spLocks noChangeArrowheads="1"/>
            </p:cNvSpPr>
            <p:nvPr/>
          </p:nvSpPr>
          <p:spPr bwMode="auto">
            <a:xfrm>
              <a:off x="2289" y="3300"/>
              <a:ext cx="63" cy="63"/>
            </a:xfrm>
            <a:prstGeom prst="ellipse">
              <a:avLst/>
            </a:prstGeom>
            <a:solidFill>
              <a:schemeClr val="bg2"/>
            </a:solidFill>
            <a:ln w="9525">
              <a:solidFill>
                <a:schemeClr val="bg2"/>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91" name="Freeform 100"/>
            <p:cNvSpPr>
              <a:spLocks/>
            </p:cNvSpPr>
            <p:nvPr/>
          </p:nvSpPr>
          <p:spPr bwMode="auto">
            <a:xfrm>
              <a:off x="2014" y="2985"/>
              <a:ext cx="318" cy="270"/>
            </a:xfrm>
            <a:custGeom>
              <a:avLst/>
              <a:gdLst>
                <a:gd name="T0" fmla="*/ 28 w 318"/>
                <a:gd name="T1" fmla="*/ 209 h 270"/>
                <a:gd name="T2" fmla="*/ 19 w 318"/>
                <a:gd name="T3" fmla="*/ 87 h 270"/>
                <a:gd name="T4" fmla="*/ 19 w 318"/>
                <a:gd name="T5" fmla="*/ 26 h 270"/>
                <a:gd name="T6" fmla="*/ 107 w 318"/>
                <a:gd name="T7" fmla="*/ 17 h 270"/>
                <a:gd name="T8" fmla="*/ 246 w 318"/>
                <a:gd name="T9" fmla="*/ 8 h 270"/>
                <a:gd name="T10" fmla="*/ 281 w 318"/>
                <a:gd name="T11" fmla="*/ 148 h 270"/>
                <a:gd name="T12" fmla="*/ 273 w 318"/>
                <a:gd name="T13" fmla="*/ 209 h 270"/>
                <a:gd name="T14" fmla="*/ 115 w 318"/>
                <a:gd name="T15" fmla="*/ 262 h 270"/>
                <a:gd name="T16" fmla="*/ 19 w 318"/>
                <a:gd name="T17" fmla="*/ 253 h 270"/>
                <a:gd name="T18" fmla="*/ 28 w 318"/>
                <a:gd name="T19" fmla="*/ 209 h 2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8"/>
                <a:gd name="T31" fmla="*/ 0 h 270"/>
                <a:gd name="T32" fmla="*/ 318 w 318"/>
                <a:gd name="T33" fmla="*/ 270 h 2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8" h="270">
                  <a:moveTo>
                    <a:pt x="28" y="209"/>
                  </a:moveTo>
                  <a:cubicBezTo>
                    <a:pt x="25" y="168"/>
                    <a:pt x="23" y="128"/>
                    <a:pt x="19" y="87"/>
                  </a:cubicBezTo>
                  <a:cubicBezTo>
                    <a:pt x="19" y="84"/>
                    <a:pt x="0" y="33"/>
                    <a:pt x="19" y="26"/>
                  </a:cubicBezTo>
                  <a:cubicBezTo>
                    <a:pt x="47" y="16"/>
                    <a:pt x="78" y="20"/>
                    <a:pt x="107" y="17"/>
                  </a:cubicBezTo>
                  <a:cubicBezTo>
                    <a:pt x="167" y="4"/>
                    <a:pt x="180" y="0"/>
                    <a:pt x="246" y="8"/>
                  </a:cubicBezTo>
                  <a:cubicBezTo>
                    <a:pt x="318" y="32"/>
                    <a:pt x="290" y="58"/>
                    <a:pt x="281" y="148"/>
                  </a:cubicBezTo>
                  <a:cubicBezTo>
                    <a:pt x="279" y="168"/>
                    <a:pt x="281" y="190"/>
                    <a:pt x="273" y="209"/>
                  </a:cubicBezTo>
                  <a:cubicBezTo>
                    <a:pt x="255" y="254"/>
                    <a:pt x="149" y="258"/>
                    <a:pt x="115" y="262"/>
                  </a:cubicBezTo>
                  <a:cubicBezTo>
                    <a:pt x="83" y="259"/>
                    <a:pt x="46" y="270"/>
                    <a:pt x="19" y="253"/>
                  </a:cubicBezTo>
                  <a:cubicBezTo>
                    <a:pt x="6" y="245"/>
                    <a:pt x="28" y="209"/>
                    <a:pt x="28" y="209"/>
                  </a:cubicBezTo>
                  <a:close/>
                </a:path>
              </a:pathLst>
            </a:custGeom>
            <a:solidFill>
              <a:schemeClr val="tx2"/>
            </a:solidFill>
            <a:ln w="9525" cap="flat" cmpd="sng">
              <a:solidFill>
                <a:schemeClr val="bg2"/>
              </a:solidFill>
              <a:prstDash val="solid"/>
              <a:round/>
              <a:headEnd/>
              <a:tailEnd/>
            </a:ln>
          </p:spPr>
          <p:txBody>
            <a:bodyPr lIns="107950" tIns="53975" rIns="107950" bIns="53975"/>
            <a:lstStyle/>
            <a:p>
              <a:endParaRPr lang="en-US"/>
            </a:p>
          </p:txBody>
        </p:sp>
        <p:sp>
          <p:nvSpPr>
            <p:cNvPr id="68692" name="Freeform 101"/>
            <p:cNvSpPr>
              <a:spLocks/>
            </p:cNvSpPr>
            <p:nvPr/>
          </p:nvSpPr>
          <p:spPr bwMode="auto">
            <a:xfrm>
              <a:off x="2173" y="2985"/>
              <a:ext cx="21" cy="244"/>
            </a:xfrm>
            <a:custGeom>
              <a:avLst/>
              <a:gdLst>
                <a:gd name="T0" fmla="*/ 18 w 21"/>
                <a:gd name="T1" fmla="*/ 0 h 244"/>
                <a:gd name="T2" fmla="*/ 18 w 21"/>
                <a:gd name="T3" fmla="*/ 174 h 244"/>
                <a:gd name="T4" fmla="*/ 0 w 21"/>
                <a:gd name="T5" fmla="*/ 244 h 244"/>
                <a:gd name="T6" fmla="*/ 0 60000 65536"/>
                <a:gd name="T7" fmla="*/ 0 60000 65536"/>
                <a:gd name="T8" fmla="*/ 0 60000 65536"/>
                <a:gd name="T9" fmla="*/ 0 w 21"/>
                <a:gd name="T10" fmla="*/ 0 h 244"/>
                <a:gd name="T11" fmla="*/ 21 w 21"/>
                <a:gd name="T12" fmla="*/ 244 h 244"/>
              </a:gdLst>
              <a:ahLst/>
              <a:cxnLst>
                <a:cxn ang="T6">
                  <a:pos x="T0" y="T1"/>
                </a:cxn>
                <a:cxn ang="T7">
                  <a:pos x="T2" y="T3"/>
                </a:cxn>
                <a:cxn ang="T8">
                  <a:pos x="T4" y="T5"/>
                </a:cxn>
              </a:cxnLst>
              <a:rect l="T9" t="T10" r="T11" b="T12"/>
              <a:pathLst>
                <a:path w="21" h="244">
                  <a:moveTo>
                    <a:pt x="18" y="0"/>
                  </a:moveTo>
                  <a:cubicBezTo>
                    <a:pt x="19" y="66"/>
                    <a:pt x="21" y="133"/>
                    <a:pt x="18" y="174"/>
                  </a:cubicBezTo>
                  <a:cubicBezTo>
                    <a:pt x="15" y="215"/>
                    <a:pt x="7" y="229"/>
                    <a:pt x="0" y="244"/>
                  </a:cubicBezTo>
                </a:path>
              </a:pathLst>
            </a:custGeom>
            <a:noFill/>
            <a:ln w="952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93" name="Freeform 102"/>
            <p:cNvSpPr>
              <a:spLocks/>
            </p:cNvSpPr>
            <p:nvPr/>
          </p:nvSpPr>
          <p:spPr bwMode="auto">
            <a:xfrm>
              <a:off x="2051" y="3081"/>
              <a:ext cx="253" cy="52"/>
            </a:xfrm>
            <a:custGeom>
              <a:avLst/>
              <a:gdLst>
                <a:gd name="T0" fmla="*/ 0 w 253"/>
                <a:gd name="T1" fmla="*/ 52 h 52"/>
                <a:gd name="T2" fmla="*/ 131 w 253"/>
                <a:gd name="T3" fmla="*/ 0 h 52"/>
                <a:gd name="T4" fmla="*/ 253 w 253"/>
                <a:gd name="T5" fmla="*/ 52 h 52"/>
                <a:gd name="T6" fmla="*/ 0 60000 65536"/>
                <a:gd name="T7" fmla="*/ 0 60000 65536"/>
                <a:gd name="T8" fmla="*/ 0 60000 65536"/>
                <a:gd name="T9" fmla="*/ 0 w 253"/>
                <a:gd name="T10" fmla="*/ 0 h 52"/>
                <a:gd name="T11" fmla="*/ 253 w 253"/>
                <a:gd name="T12" fmla="*/ 52 h 52"/>
              </a:gdLst>
              <a:ahLst/>
              <a:cxnLst>
                <a:cxn ang="T6">
                  <a:pos x="T0" y="T1"/>
                </a:cxn>
                <a:cxn ang="T7">
                  <a:pos x="T2" y="T3"/>
                </a:cxn>
                <a:cxn ang="T8">
                  <a:pos x="T4" y="T5"/>
                </a:cxn>
              </a:cxnLst>
              <a:rect l="T9" t="T10" r="T11" b="T12"/>
              <a:pathLst>
                <a:path w="253" h="52">
                  <a:moveTo>
                    <a:pt x="0" y="52"/>
                  </a:moveTo>
                  <a:cubicBezTo>
                    <a:pt x="44" y="26"/>
                    <a:pt x="89" y="0"/>
                    <a:pt x="131" y="0"/>
                  </a:cubicBezTo>
                  <a:cubicBezTo>
                    <a:pt x="173" y="0"/>
                    <a:pt x="213" y="26"/>
                    <a:pt x="253" y="52"/>
                  </a:cubicBezTo>
                </a:path>
              </a:pathLst>
            </a:custGeom>
            <a:noFill/>
            <a:ln w="952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94" name="Freeform 103"/>
            <p:cNvSpPr>
              <a:spLocks/>
            </p:cNvSpPr>
            <p:nvPr/>
          </p:nvSpPr>
          <p:spPr bwMode="auto">
            <a:xfrm>
              <a:off x="2051" y="3356"/>
              <a:ext cx="227" cy="48"/>
            </a:xfrm>
            <a:custGeom>
              <a:avLst/>
              <a:gdLst>
                <a:gd name="T0" fmla="*/ 0 w 227"/>
                <a:gd name="T1" fmla="*/ 21 h 48"/>
                <a:gd name="T2" fmla="*/ 140 w 227"/>
                <a:gd name="T3" fmla="*/ 4 h 48"/>
                <a:gd name="T4" fmla="*/ 227 w 227"/>
                <a:gd name="T5" fmla="*/ 48 h 48"/>
                <a:gd name="T6" fmla="*/ 0 60000 65536"/>
                <a:gd name="T7" fmla="*/ 0 60000 65536"/>
                <a:gd name="T8" fmla="*/ 0 60000 65536"/>
                <a:gd name="T9" fmla="*/ 0 w 227"/>
                <a:gd name="T10" fmla="*/ 0 h 48"/>
                <a:gd name="T11" fmla="*/ 227 w 227"/>
                <a:gd name="T12" fmla="*/ 48 h 48"/>
              </a:gdLst>
              <a:ahLst/>
              <a:cxnLst>
                <a:cxn ang="T6">
                  <a:pos x="T0" y="T1"/>
                </a:cxn>
                <a:cxn ang="T7">
                  <a:pos x="T2" y="T3"/>
                </a:cxn>
                <a:cxn ang="T8">
                  <a:pos x="T4" y="T5"/>
                </a:cxn>
              </a:cxnLst>
              <a:rect l="T9" t="T10" r="T11" b="T12"/>
              <a:pathLst>
                <a:path w="227" h="48">
                  <a:moveTo>
                    <a:pt x="0" y="21"/>
                  </a:moveTo>
                  <a:cubicBezTo>
                    <a:pt x="51" y="10"/>
                    <a:pt x="102" y="0"/>
                    <a:pt x="140" y="4"/>
                  </a:cubicBezTo>
                  <a:cubicBezTo>
                    <a:pt x="178" y="8"/>
                    <a:pt x="202" y="28"/>
                    <a:pt x="227" y="48"/>
                  </a:cubicBezTo>
                </a:path>
              </a:pathLst>
            </a:custGeom>
            <a:noFill/>
            <a:ln w="38100" cap="flat" cmpd="sng">
              <a:solidFill>
                <a:srgbClr val="996600"/>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95" name="Freeform 104"/>
            <p:cNvSpPr>
              <a:spLocks/>
            </p:cNvSpPr>
            <p:nvPr/>
          </p:nvSpPr>
          <p:spPr bwMode="auto">
            <a:xfrm>
              <a:off x="2057" y="3452"/>
              <a:ext cx="227" cy="48"/>
            </a:xfrm>
            <a:custGeom>
              <a:avLst/>
              <a:gdLst>
                <a:gd name="T0" fmla="*/ 0 w 227"/>
                <a:gd name="T1" fmla="*/ 21 h 48"/>
                <a:gd name="T2" fmla="*/ 140 w 227"/>
                <a:gd name="T3" fmla="*/ 4 h 48"/>
                <a:gd name="T4" fmla="*/ 227 w 227"/>
                <a:gd name="T5" fmla="*/ 48 h 48"/>
                <a:gd name="T6" fmla="*/ 0 60000 65536"/>
                <a:gd name="T7" fmla="*/ 0 60000 65536"/>
                <a:gd name="T8" fmla="*/ 0 60000 65536"/>
                <a:gd name="T9" fmla="*/ 0 w 227"/>
                <a:gd name="T10" fmla="*/ 0 h 48"/>
                <a:gd name="T11" fmla="*/ 227 w 227"/>
                <a:gd name="T12" fmla="*/ 48 h 48"/>
              </a:gdLst>
              <a:ahLst/>
              <a:cxnLst>
                <a:cxn ang="T6">
                  <a:pos x="T0" y="T1"/>
                </a:cxn>
                <a:cxn ang="T7">
                  <a:pos x="T2" y="T3"/>
                </a:cxn>
                <a:cxn ang="T8">
                  <a:pos x="T4" y="T5"/>
                </a:cxn>
              </a:cxnLst>
              <a:rect l="T9" t="T10" r="T11" b="T12"/>
              <a:pathLst>
                <a:path w="227" h="48">
                  <a:moveTo>
                    <a:pt x="0" y="21"/>
                  </a:moveTo>
                  <a:cubicBezTo>
                    <a:pt x="51" y="10"/>
                    <a:pt x="102" y="0"/>
                    <a:pt x="140" y="4"/>
                  </a:cubicBezTo>
                  <a:cubicBezTo>
                    <a:pt x="178" y="8"/>
                    <a:pt x="202" y="28"/>
                    <a:pt x="227" y="48"/>
                  </a:cubicBezTo>
                </a:path>
              </a:pathLst>
            </a:custGeom>
            <a:noFill/>
            <a:ln w="38100" cap="flat" cmpd="sng">
              <a:solidFill>
                <a:srgbClr val="996600"/>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96" name="Freeform 105"/>
            <p:cNvSpPr>
              <a:spLocks/>
            </p:cNvSpPr>
            <p:nvPr/>
          </p:nvSpPr>
          <p:spPr bwMode="auto">
            <a:xfrm>
              <a:off x="2072" y="3566"/>
              <a:ext cx="227" cy="48"/>
            </a:xfrm>
            <a:custGeom>
              <a:avLst/>
              <a:gdLst>
                <a:gd name="T0" fmla="*/ 0 w 227"/>
                <a:gd name="T1" fmla="*/ 21 h 48"/>
                <a:gd name="T2" fmla="*/ 140 w 227"/>
                <a:gd name="T3" fmla="*/ 4 h 48"/>
                <a:gd name="T4" fmla="*/ 227 w 227"/>
                <a:gd name="T5" fmla="*/ 48 h 48"/>
                <a:gd name="T6" fmla="*/ 0 60000 65536"/>
                <a:gd name="T7" fmla="*/ 0 60000 65536"/>
                <a:gd name="T8" fmla="*/ 0 60000 65536"/>
                <a:gd name="T9" fmla="*/ 0 w 227"/>
                <a:gd name="T10" fmla="*/ 0 h 48"/>
                <a:gd name="T11" fmla="*/ 227 w 227"/>
                <a:gd name="T12" fmla="*/ 48 h 48"/>
              </a:gdLst>
              <a:ahLst/>
              <a:cxnLst>
                <a:cxn ang="T6">
                  <a:pos x="T0" y="T1"/>
                </a:cxn>
                <a:cxn ang="T7">
                  <a:pos x="T2" y="T3"/>
                </a:cxn>
                <a:cxn ang="T8">
                  <a:pos x="T4" y="T5"/>
                </a:cxn>
              </a:cxnLst>
              <a:rect l="T9" t="T10" r="T11" b="T12"/>
              <a:pathLst>
                <a:path w="227" h="48">
                  <a:moveTo>
                    <a:pt x="0" y="21"/>
                  </a:moveTo>
                  <a:cubicBezTo>
                    <a:pt x="51" y="10"/>
                    <a:pt x="102" y="0"/>
                    <a:pt x="140" y="4"/>
                  </a:cubicBezTo>
                  <a:cubicBezTo>
                    <a:pt x="178" y="8"/>
                    <a:pt x="202" y="28"/>
                    <a:pt x="227" y="48"/>
                  </a:cubicBezTo>
                </a:path>
              </a:pathLst>
            </a:custGeom>
            <a:noFill/>
            <a:ln w="38100" cap="flat" cmpd="sng">
              <a:solidFill>
                <a:srgbClr val="996600"/>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97" name="Freeform 106"/>
            <p:cNvSpPr>
              <a:spLocks/>
            </p:cNvSpPr>
            <p:nvPr/>
          </p:nvSpPr>
          <p:spPr bwMode="auto">
            <a:xfrm rot="439949">
              <a:off x="1264" y="2638"/>
              <a:ext cx="1190" cy="299"/>
            </a:xfrm>
            <a:custGeom>
              <a:avLst/>
              <a:gdLst>
                <a:gd name="T0" fmla="*/ 4 w 593"/>
                <a:gd name="T1" fmla="*/ 266 h 198"/>
                <a:gd name="T2" fmla="*/ 4 w 593"/>
                <a:gd name="T3" fmla="*/ 192 h 198"/>
                <a:gd name="T4" fmla="*/ 50 w 593"/>
                <a:gd name="T5" fmla="*/ 162 h 198"/>
                <a:gd name="T6" fmla="*/ 126 w 593"/>
                <a:gd name="T7" fmla="*/ 150 h 198"/>
                <a:gd name="T8" fmla="*/ 203 w 593"/>
                <a:gd name="T9" fmla="*/ 140 h 198"/>
                <a:gd name="T10" fmla="*/ 277 w 593"/>
                <a:gd name="T11" fmla="*/ 128 h 198"/>
                <a:gd name="T12" fmla="*/ 353 w 593"/>
                <a:gd name="T13" fmla="*/ 118 h 198"/>
                <a:gd name="T14" fmla="*/ 429 w 593"/>
                <a:gd name="T15" fmla="*/ 106 h 198"/>
                <a:gd name="T16" fmla="*/ 506 w 593"/>
                <a:gd name="T17" fmla="*/ 97 h 198"/>
                <a:gd name="T18" fmla="*/ 584 w 593"/>
                <a:gd name="T19" fmla="*/ 88 h 198"/>
                <a:gd name="T20" fmla="*/ 678 w 593"/>
                <a:gd name="T21" fmla="*/ 80 h 198"/>
                <a:gd name="T22" fmla="*/ 755 w 593"/>
                <a:gd name="T23" fmla="*/ 79 h 198"/>
                <a:gd name="T24" fmla="*/ 799 w 593"/>
                <a:gd name="T25" fmla="*/ 79 h 198"/>
                <a:gd name="T26" fmla="*/ 831 w 593"/>
                <a:gd name="T27" fmla="*/ 76 h 198"/>
                <a:gd name="T28" fmla="*/ 887 w 593"/>
                <a:gd name="T29" fmla="*/ 63 h 198"/>
                <a:gd name="T30" fmla="*/ 967 w 593"/>
                <a:gd name="T31" fmla="*/ 45 h 198"/>
                <a:gd name="T32" fmla="*/ 1050 w 593"/>
                <a:gd name="T33" fmla="*/ 29 h 198"/>
                <a:gd name="T34" fmla="*/ 1128 w 593"/>
                <a:gd name="T35" fmla="*/ 9 h 198"/>
                <a:gd name="T36" fmla="*/ 1176 w 593"/>
                <a:gd name="T37" fmla="*/ 0 h 198"/>
                <a:gd name="T38" fmla="*/ 1184 w 593"/>
                <a:gd name="T39" fmla="*/ 0 h 198"/>
                <a:gd name="T40" fmla="*/ 1184 w 593"/>
                <a:gd name="T41" fmla="*/ 50 h 198"/>
                <a:gd name="T42" fmla="*/ 1156 w 593"/>
                <a:gd name="T43" fmla="*/ 151 h 198"/>
                <a:gd name="T44" fmla="*/ 1106 w 593"/>
                <a:gd name="T45" fmla="*/ 208 h 198"/>
                <a:gd name="T46" fmla="*/ 1033 w 593"/>
                <a:gd name="T47" fmla="*/ 213 h 198"/>
                <a:gd name="T48" fmla="*/ 961 w 593"/>
                <a:gd name="T49" fmla="*/ 219 h 198"/>
                <a:gd name="T50" fmla="*/ 887 w 593"/>
                <a:gd name="T51" fmla="*/ 223 h 198"/>
                <a:gd name="T52" fmla="*/ 819 w 593"/>
                <a:gd name="T53" fmla="*/ 230 h 198"/>
                <a:gd name="T54" fmla="*/ 749 w 593"/>
                <a:gd name="T55" fmla="*/ 236 h 198"/>
                <a:gd name="T56" fmla="*/ 678 w 593"/>
                <a:gd name="T57" fmla="*/ 245 h 198"/>
                <a:gd name="T58" fmla="*/ 612 w 593"/>
                <a:gd name="T59" fmla="*/ 257 h 198"/>
                <a:gd name="T60" fmla="*/ 578 w 593"/>
                <a:gd name="T61" fmla="*/ 252 h 198"/>
                <a:gd name="T62" fmla="*/ 578 w 593"/>
                <a:gd name="T63" fmla="*/ 230 h 198"/>
                <a:gd name="T64" fmla="*/ 538 w 593"/>
                <a:gd name="T65" fmla="*/ 204 h 198"/>
                <a:gd name="T66" fmla="*/ 429 w 593"/>
                <a:gd name="T67" fmla="*/ 192 h 198"/>
                <a:gd name="T68" fmla="*/ 307 w 593"/>
                <a:gd name="T69" fmla="*/ 195 h 198"/>
                <a:gd name="T70" fmla="*/ 203 w 593"/>
                <a:gd name="T71" fmla="*/ 211 h 198"/>
                <a:gd name="T72" fmla="*/ 132 w 593"/>
                <a:gd name="T73" fmla="*/ 233 h 198"/>
                <a:gd name="T74" fmla="*/ 104 w 593"/>
                <a:gd name="T75" fmla="*/ 258 h 198"/>
                <a:gd name="T76" fmla="*/ 100 w 593"/>
                <a:gd name="T77" fmla="*/ 291 h 198"/>
                <a:gd name="T78" fmla="*/ 76 w 593"/>
                <a:gd name="T79" fmla="*/ 296 h 198"/>
                <a:gd name="T80" fmla="*/ 40 w 593"/>
                <a:gd name="T81" fmla="*/ 299 h 198"/>
                <a:gd name="T82" fmla="*/ 16 w 593"/>
                <a:gd name="T83" fmla="*/ 299 h 1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3"/>
                <a:gd name="T127" fmla="*/ 0 h 198"/>
                <a:gd name="T128" fmla="*/ 593 w 593"/>
                <a:gd name="T129" fmla="*/ 198 h 1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3" h="198">
                  <a:moveTo>
                    <a:pt x="5" y="198"/>
                  </a:moveTo>
                  <a:lnTo>
                    <a:pt x="2" y="176"/>
                  </a:lnTo>
                  <a:lnTo>
                    <a:pt x="0" y="151"/>
                  </a:lnTo>
                  <a:lnTo>
                    <a:pt x="2" y="127"/>
                  </a:lnTo>
                  <a:lnTo>
                    <a:pt x="6" y="110"/>
                  </a:lnTo>
                  <a:lnTo>
                    <a:pt x="25" y="107"/>
                  </a:lnTo>
                  <a:lnTo>
                    <a:pt x="44" y="102"/>
                  </a:lnTo>
                  <a:lnTo>
                    <a:pt x="63" y="99"/>
                  </a:lnTo>
                  <a:lnTo>
                    <a:pt x="82" y="96"/>
                  </a:lnTo>
                  <a:lnTo>
                    <a:pt x="101" y="93"/>
                  </a:lnTo>
                  <a:lnTo>
                    <a:pt x="120" y="88"/>
                  </a:lnTo>
                  <a:lnTo>
                    <a:pt x="138" y="85"/>
                  </a:lnTo>
                  <a:lnTo>
                    <a:pt x="157" y="82"/>
                  </a:lnTo>
                  <a:lnTo>
                    <a:pt x="176" y="78"/>
                  </a:lnTo>
                  <a:lnTo>
                    <a:pt x="195" y="74"/>
                  </a:lnTo>
                  <a:lnTo>
                    <a:pt x="214" y="70"/>
                  </a:lnTo>
                  <a:lnTo>
                    <a:pt x="233" y="67"/>
                  </a:lnTo>
                  <a:lnTo>
                    <a:pt x="252" y="64"/>
                  </a:lnTo>
                  <a:lnTo>
                    <a:pt x="271" y="61"/>
                  </a:lnTo>
                  <a:lnTo>
                    <a:pt x="291" y="58"/>
                  </a:lnTo>
                  <a:lnTo>
                    <a:pt x="310" y="55"/>
                  </a:lnTo>
                  <a:lnTo>
                    <a:pt x="338" y="53"/>
                  </a:lnTo>
                  <a:lnTo>
                    <a:pt x="360" y="53"/>
                  </a:lnTo>
                  <a:lnTo>
                    <a:pt x="376" y="52"/>
                  </a:lnTo>
                  <a:lnTo>
                    <a:pt x="389" y="52"/>
                  </a:lnTo>
                  <a:lnTo>
                    <a:pt x="398" y="52"/>
                  </a:lnTo>
                  <a:lnTo>
                    <a:pt x="406" y="50"/>
                  </a:lnTo>
                  <a:lnTo>
                    <a:pt x="414" y="50"/>
                  </a:lnTo>
                  <a:lnTo>
                    <a:pt x="423" y="48"/>
                  </a:lnTo>
                  <a:lnTo>
                    <a:pt x="442" y="42"/>
                  </a:lnTo>
                  <a:lnTo>
                    <a:pt x="463" y="36"/>
                  </a:lnTo>
                  <a:lnTo>
                    <a:pt x="482" y="30"/>
                  </a:lnTo>
                  <a:lnTo>
                    <a:pt x="502" y="23"/>
                  </a:lnTo>
                  <a:lnTo>
                    <a:pt x="523" y="19"/>
                  </a:lnTo>
                  <a:lnTo>
                    <a:pt x="543" y="12"/>
                  </a:lnTo>
                  <a:lnTo>
                    <a:pt x="562" y="6"/>
                  </a:lnTo>
                  <a:lnTo>
                    <a:pt x="582" y="0"/>
                  </a:lnTo>
                  <a:lnTo>
                    <a:pt x="586" y="0"/>
                  </a:lnTo>
                  <a:lnTo>
                    <a:pt x="589" y="0"/>
                  </a:lnTo>
                  <a:lnTo>
                    <a:pt x="590" y="0"/>
                  </a:lnTo>
                  <a:lnTo>
                    <a:pt x="593" y="0"/>
                  </a:lnTo>
                  <a:lnTo>
                    <a:pt x="590" y="33"/>
                  </a:lnTo>
                  <a:lnTo>
                    <a:pt x="584" y="66"/>
                  </a:lnTo>
                  <a:lnTo>
                    <a:pt x="576" y="100"/>
                  </a:lnTo>
                  <a:lnTo>
                    <a:pt x="568" y="135"/>
                  </a:lnTo>
                  <a:lnTo>
                    <a:pt x="551" y="138"/>
                  </a:lnTo>
                  <a:lnTo>
                    <a:pt x="532" y="140"/>
                  </a:lnTo>
                  <a:lnTo>
                    <a:pt x="515" y="141"/>
                  </a:lnTo>
                  <a:lnTo>
                    <a:pt x="496" y="143"/>
                  </a:lnTo>
                  <a:lnTo>
                    <a:pt x="479" y="145"/>
                  </a:lnTo>
                  <a:lnTo>
                    <a:pt x="460" y="146"/>
                  </a:lnTo>
                  <a:lnTo>
                    <a:pt x="442" y="148"/>
                  </a:lnTo>
                  <a:lnTo>
                    <a:pt x="425" y="149"/>
                  </a:lnTo>
                  <a:lnTo>
                    <a:pt x="408" y="152"/>
                  </a:lnTo>
                  <a:lnTo>
                    <a:pt x="390" y="154"/>
                  </a:lnTo>
                  <a:lnTo>
                    <a:pt x="373" y="156"/>
                  </a:lnTo>
                  <a:lnTo>
                    <a:pt x="356" y="159"/>
                  </a:lnTo>
                  <a:lnTo>
                    <a:pt x="338" y="162"/>
                  </a:lnTo>
                  <a:lnTo>
                    <a:pt x="323" y="165"/>
                  </a:lnTo>
                  <a:lnTo>
                    <a:pt x="305" y="170"/>
                  </a:lnTo>
                  <a:lnTo>
                    <a:pt x="290" y="174"/>
                  </a:lnTo>
                  <a:lnTo>
                    <a:pt x="288" y="167"/>
                  </a:lnTo>
                  <a:lnTo>
                    <a:pt x="288" y="159"/>
                  </a:lnTo>
                  <a:lnTo>
                    <a:pt x="288" y="152"/>
                  </a:lnTo>
                  <a:lnTo>
                    <a:pt x="286" y="145"/>
                  </a:lnTo>
                  <a:lnTo>
                    <a:pt x="268" y="135"/>
                  </a:lnTo>
                  <a:lnTo>
                    <a:pt x="244" y="129"/>
                  </a:lnTo>
                  <a:lnTo>
                    <a:pt x="214" y="127"/>
                  </a:lnTo>
                  <a:lnTo>
                    <a:pt x="184" y="126"/>
                  </a:lnTo>
                  <a:lnTo>
                    <a:pt x="153" y="129"/>
                  </a:lnTo>
                  <a:lnTo>
                    <a:pt x="124" y="133"/>
                  </a:lnTo>
                  <a:lnTo>
                    <a:pt x="101" y="140"/>
                  </a:lnTo>
                  <a:lnTo>
                    <a:pt x="83" y="149"/>
                  </a:lnTo>
                  <a:lnTo>
                    <a:pt x="66" y="154"/>
                  </a:lnTo>
                  <a:lnTo>
                    <a:pt x="55" y="160"/>
                  </a:lnTo>
                  <a:lnTo>
                    <a:pt x="52" y="171"/>
                  </a:lnTo>
                  <a:lnTo>
                    <a:pt x="53" y="192"/>
                  </a:lnTo>
                  <a:lnTo>
                    <a:pt x="50" y="193"/>
                  </a:lnTo>
                  <a:lnTo>
                    <a:pt x="46" y="195"/>
                  </a:lnTo>
                  <a:lnTo>
                    <a:pt x="38" y="196"/>
                  </a:lnTo>
                  <a:lnTo>
                    <a:pt x="30" y="196"/>
                  </a:lnTo>
                  <a:lnTo>
                    <a:pt x="20" y="198"/>
                  </a:lnTo>
                  <a:lnTo>
                    <a:pt x="13" y="198"/>
                  </a:lnTo>
                  <a:lnTo>
                    <a:pt x="8" y="198"/>
                  </a:lnTo>
                  <a:lnTo>
                    <a:pt x="5" y="198"/>
                  </a:lnTo>
                  <a:close/>
                </a:path>
              </a:pathLst>
            </a:custGeom>
            <a:solidFill>
              <a:srgbClr val="800000"/>
            </a:solidFill>
            <a:ln w="9525">
              <a:solidFill>
                <a:schemeClr val="bg2"/>
              </a:solidFill>
              <a:round/>
              <a:headEnd/>
              <a:tailEnd/>
            </a:ln>
          </p:spPr>
          <p:txBody>
            <a:bodyPr/>
            <a:lstStyle/>
            <a:p>
              <a:endParaRPr lang="en-US"/>
            </a:p>
          </p:txBody>
        </p:sp>
        <p:sp>
          <p:nvSpPr>
            <p:cNvPr id="68698" name="AutoShape 107"/>
            <p:cNvSpPr>
              <a:spLocks noChangeArrowheads="1"/>
            </p:cNvSpPr>
            <p:nvPr/>
          </p:nvSpPr>
          <p:spPr bwMode="auto">
            <a:xfrm>
              <a:off x="2256" y="2815"/>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grpSp>
          <p:nvGrpSpPr>
            <p:cNvPr id="68699" name="Group 108"/>
            <p:cNvGrpSpPr>
              <a:grpSpLocks/>
            </p:cNvGrpSpPr>
            <p:nvPr/>
          </p:nvGrpSpPr>
          <p:grpSpPr bwMode="auto">
            <a:xfrm>
              <a:off x="1263" y="2702"/>
              <a:ext cx="1167" cy="100"/>
              <a:chOff x="1263" y="2702"/>
              <a:chExt cx="1167" cy="100"/>
            </a:xfrm>
          </p:grpSpPr>
          <p:sp>
            <p:nvSpPr>
              <p:cNvPr id="68801" name="Freeform 109"/>
              <p:cNvSpPr>
                <a:spLocks/>
              </p:cNvSpPr>
              <p:nvPr/>
            </p:nvSpPr>
            <p:spPr bwMode="auto">
              <a:xfrm rot="-329489">
                <a:off x="1263" y="2702"/>
                <a:ext cx="1167" cy="88"/>
              </a:xfrm>
              <a:custGeom>
                <a:avLst/>
                <a:gdLst>
                  <a:gd name="T0" fmla="*/ 1133 w 409"/>
                  <a:gd name="T1" fmla="*/ 87 h 118"/>
                  <a:gd name="T2" fmla="*/ 1104 w 409"/>
                  <a:gd name="T3" fmla="*/ 84 h 118"/>
                  <a:gd name="T4" fmla="*/ 1010 w 409"/>
                  <a:gd name="T5" fmla="*/ 84 h 118"/>
                  <a:gd name="T6" fmla="*/ 870 w 409"/>
                  <a:gd name="T7" fmla="*/ 82 h 118"/>
                  <a:gd name="T8" fmla="*/ 736 w 409"/>
                  <a:gd name="T9" fmla="*/ 81 h 118"/>
                  <a:gd name="T10" fmla="*/ 602 w 409"/>
                  <a:gd name="T11" fmla="*/ 80 h 118"/>
                  <a:gd name="T12" fmla="*/ 468 w 409"/>
                  <a:gd name="T13" fmla="*/ 78 h 118"/>
                  <a:gd name="T14" fmla="*/ 334 w 409"/>
                  <a:gd name="T15" fmla="*/ 78 h 118"/>
                  <a:gd name="T16" fmla="*/ 197 w 409"/>
                  <a:gd name="T17" fmla="*/ 76 h 118"/>
                  <a:gd name="T18" fmla="*/ 68 w 409"/>
                  <a:gd name="T19" fmla="*/ 75 h 118"/>
                  <a:gd name="T20" fmla="*/ 6 w 409"/>
                  <a:gd name="T21" fmla="*/ 57 h 118"/>
                  <a:gd name="T22" fmla="*/ 14 w 409"/>
                  <a:gd name="T23" fmla="*/ 22 h 118"/>
                  <a:gd name="T24" fmla="*/ 46 w 409"/>
                  <a:gd name="T25" fmla="*/ 4 h 118"/>
                  <a:gd name="T26" fmla="*/ 103 w 409"/>
                  <a:gd name="T27" fmla="*/ 4 h 118"/>
                  <a:gd name="T28" fmla="*/ 157 w 409"/>
                  <a:gd name="T29" fmla="*/ 1 h 118"/>
                  <a:gd name="T30" fmla="*/ 217 w 409"/>
                  <a:gd name="T31" fmla="*/ 0 h 118"/>
                  <a:gd name="T32" fmla="*/ 291 w 409"/>
                  <a:gd name="T33" fmla="*/ 0 h 118"/>
                  <a:gd name="T34" fmla="*/ 385 w 409"/>
                  <a:gd name="T35" fmla="*/ 2 h 118"/>
                  <a:gd name="T36" fmla="*/ 479 w 409"/>
                  <a:gd name="T37" fmla="*/ 4 h 118"/>
                  <a:gd name="T38" fmla="*/ 579 w 409"/>
                  <a:gd name="T39" fmla="*/ 8 h 118"/>
                  <a:gd name="T40" fmla="*/ 679 w 409"/>
                  <a:gd name="T41" fmla="*/ 12 h 118"/>
                  <a:gd name="T42" fmla="*/ 773 w 409"/>
                  <a:gd name="T43" fmla="*/ 15 h 118"/>
                  <a:gd name="T44" fmla="*/ 870 w 409"/>
                  <a:gd name="T45" fmla="*/ 19 h 118"/>
                  <a:gd name="T46" fmla="*/ 970 w 409"/>
                  <a:gd name="T47" fmla="*/ 23 h 118"/>
                  <a:gd name="T48" fmla="*/ 1039 w 409"/>
                  <a:gd name="T49" fmla="*/ 26 h 118"/>
                  <a:gd name="T50" fmla="*/ 1073 w 409"/>
                  <a:gd name="T51" fmla="*/ 25 h 118"/>
                  <a:gd name="T52" fmla="*/ 1110 w 409"/>
                  <a:gd name="T53" fmla="*/ 25 h 118"/>
                  <a:gd name="T54" fmla="*/ 1144 w 409"/>
                  <a:gd name="T55" fmla="*/ 25 h 118"/>
                  <a:gd name="T56" fmla="*/ 1167 w 409"/>
                  <a:gd name="T57" fmla="*/ 51 h 118"/>
                  <a:gd name="T58" fmla="*/ 1164 w 409"/>
                  <a:gd name="T59" fmla="*/ 76 h 118"/>
                  <a:gd name="T60" fmla="*/ 1156 w 409"/>
                  <a:gd name="T61" fmla="*/ 88 h 118"/>
                  <a:gd name="T62" fmla="*/ 1144 w 409"/>
                  <a:gd name="T63" fmla="*/ 88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996600"/>
              </a:solidFill>
              <a:ln w="9525">
                <a:solidFill>
                  <a:schemeClr val="bg2"/>
                </a:solidFill>
                <a:round/>
                <a:headEnd/>
                <a:tailEnd/>
              </a:ln>
            </p:spPr>
            <p:txBody>
              <a:bodyPr/>
              <a:lstStyle/>
              <a:p>
                <a:endParaRPr lang="en-US"/>
              </a:p>
            </p:txBody>
          </p:sp>
          <p:sp>
            <p:nvSpPr>
              <p:cNvPr id="68802" name="AutoShape 110"/>
              <p:cNvSpPr>
                <a:spLocks noChangeArrowheads="1"/>
              </p:cNvSpPr>
              <p:nvPr/>
            </p:nvSpPr>
            <p:spPr bwMode="auto">
              <a:xfrm>
                <a:off x="1331" y="2762"/>
                <a:ext cx="34"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grpSp>
        <p:grpSp>
          <p:nvGrpSpPr>
            <p:cNvPr id="68700" name="Group 111"/>
            <p:cNvGrpSpPr>
              <a:grpSpLocks/>
            </p:cNvGrpSpPr>
            <p:nvPr/>
          </p:nvGrpSpPr>
          <p:grpSpPr bwMode="auto">
            <a:xfrm>
              <a:off x="1063" y="3843"/>
              <a:ext cx="731" cy="65"/>
              <a:chOff x="1263" y="2702"/>
              <a:chExt cx="1167" cy="100"/>
            </a:xfrm>
          </p:grpSpPr>
          <p:sp>
            <p:nvSpPr>
              <p:cNvPr id="68799" name="Freeform 112"/>
              <p:cNvSpPr>
                <a:spLocks/>
              </p:cNvSpPr>
              <p:nvPr/>
            </p:nvSpPr>
            <p:spPr bwMode="auto">
              <a:xfrm rot="-329489">
                <a:off x="1263" y="2702"/>
                <a:ext cx="1167" cy="88"/>
              </a:xfrm>
              <a:custGeom>
                <a:avLst/>
                <a:gdLst>
                  <a:gd name="T0" fmla="*/ 1133 w 409"/>
                  <a:gd name="T1" fmla="*/ 87 h 118"/>
                  <a:gd name="T2" fmla="*/ 1104 w 409"/>
                  <a:gd name="T3" fmla="*/ 84 h 118"/>
                  <a:gd name="T4" fmla="*/ 1010 w 409"/>
                  <a:gd name="T5" fmla="*/ 84 h 118"/>
                  <a:gd name="T6" fmla="*/ 870 w 409"/>
                  <a:gd name="T7" fmla="*/ 82 h 118"/>
                  <a:gd name="T8" fmla="*/ 736 w 409"/>
                  <a:gd name="T9" fmla="*/ 81 h 118"/>
                  <a:gd name="T10" fmla="*/ 602 w 409"/>
                  <a:gd name="T11" fmla="*/ 80 h 118"/>
                  <a:gd name="T12" fmla="*/ 468 w 409"/>
                  <a:gd name="T13" fmla="*/ 78 h 118"/>
                  <a:gd name="T14" fmla="*/ 334 w 409"/>
                  <a:gd name="T15" fmla="*/ 78 h 118"/>
                  <a:gd name="T16" fmla="*/ 197 w 409"/>
                  <a:gd name="T17" fmla="*/ 76 h 118"/>
                  <a:gd name="T18" fmla="*/ 68 w 409"/>
                  <a:gd name="T19" fmla="*/ 75 h 118"/>
                  <a:gd name="T20" fmla="*/ 6 w 409"/>
                  <a:gd name="T21" fmla="*/ 57 h 118"/>
                  <a:gd name="T22" fmla="*/ 14 w 409"/>
                  <a:gd name="T23" fmla="*/ 22 h 118"/>
                  <a:gd name="T24" fmla="*/ 46 w 409"/>
                  <a:gd name="T25" fmla="*/ 4 h 118"/>
                  <a:gd name="T26" fmla="*/ 103 w 409"/>
                  <a:gd name="T27" fmla="*/ 4 h 118"/>
                  <a:gd name="T28" fmla="*/ 157 w 409"/>
                  <a:gd name="T29" fmla="*/ 1 h 118"/>
                  <a:gd name="T30" fmla="*/ 217 w 409"/>
                  <a:gd name="T31" fmla="*/ 0 h 118"/>
                  <a:gd name="T32" fmla="*/ 291 w 409"/>
                  <a:gd name="T33" fmla="*/ 0 h 118"/>
                  <a:gd name="T34" fmla="*/ 385 w 409"/>
                  <a:gd name="T35" fmla="*/ 2 h 118"/>
                  <a:gd name="T36" fmla="*/ 479 w 409"/>
                  <a:gd name="T37" fmla="*/ 4 h 118"/>
                  <a:gd name="T38" fmla="*/ 579 w 409"/>
                  <a:gd name="T39" fmla="*/ 8 h 118"/>
                  <a:gd name="T40" fmla="*/ 679 w 409"/>
                  <a:gd name="T41" fmla="*/ 12 h 118"/>
                  <a:gd name="T42" fmla="*/ 773 w 409"/>
                  <a:gd name="T43" fmla="*/ 15 h 118"/>
                  <a:gd name="T44" fmla="*/ 870 w 409"/>
                  <a:gd name="T45" fmla="*/ 19 h 118"/>
                  <a:gd name="T46" fmla="*/ 970 w 409"/>
                  <a:gd name="T47" fmla="*/ 23 h 118"/>
                  <a:gd name="T48" fmla="*/ 1039 w 409"/>
                  <a:gd name="T49" fmla="*/ 26 h 118"/>
                  <a:gd name="T50" fmla="*/ 1073 w 409"/>
                  <a:gd name="T51" fmla="*/ 25 h 118"/>
                  <a:gd name="T52" fmla="*/ 1110 w 409"/>
                  <a:gd name="T53" fmla="*/ 25 h 118"/>
                  <a:gd name="T54" fmla="*/ 1144 w 409"/>
                  <a:gd name="T55" fmla="*/ 25 h 118"/>
                  <a:gd name="T56" fmla="*/ 1167 w 409"/>
                  <a:gd name="T57" fmla="*/ 51 h 118"/>
                  <a:gd name="T58" fmla="*/ 1164 w 409"/>
                  <a:gd name="T59" fmla="*/ 76 h 118"/>
                  <a:gd name="T60" fmla="*/ 1156 w 409"/>
                  <a:gd name="T61" fmla="*/ 88 h 118"/>
                  <a:gd name="T62" fmla="*/ 1144 w 409"/>
                  <a:gd name="T63" fmla="*/ 88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996600"/>
              </a:solidFill>
              <a:ln w="9525">
                <a:solidFill>
                  <a:schemeClr val="bg2"/>
                </a:solidFill>
                <a:round/>
                <a:headEnd/>
                <a:tailEnd/>
              </a:ln>
            </p:spPr>
            <p:txBody>
              <a:bodyPr/>
              <a:lstStyle/>
              <a:p>
                <a:endParaRPr lang="en-US"/>
              </a:p>
            </p:txBody>
          </p:sp>
          <p:sp>
            <p:nvSpPr>
              <p:cNvPr id="68800" name="AutoShape 113"/>
              <p:cNvSpPr>
                <a:spLocks noChangeArrowheads="1"/>
              </p:cNvSpPr>
              <p:nvPr/>
            </p:nvSpPr>
            <p:spPr bwMode="auto">
              <a:xfrm>
                <a:off x="1331" y="2762"/>
                <a:ext cx="34"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grpSp>
        <p:grpSp>
          <p:nvGrpSpPr>
            <p:cNvPr id="68701" name="Group 114"/>
            <p:cNvGrpSpPr>
              <a:grpSpLocks/>
            </p:cNvGrpSpPr>
            <p:nvPr/>
          </p:nvGrpSpPr>
          <p:grpSpPr bwMode="auto">
            <a:xfrm rot="304511" flipH="1">
              <a:off x="1375" y="3869"/>
              <a:ext cx="731" cy="92"/>
              <a:chOff x="1263" y="2702"/>
              <a:chExt cx="1167" cy="100"/>
            </a:xfrm>
          </p:grpSpPr>
          <p:sp>
            <p:nvSpPr>
              <p:cNvPr id="68797" name="Freeform 115"/>
              <p:cNvSpPr>
                <a:spLocks/>
              </p:cNvSpPr>
              <p:nvPr/>
            </p:nvSpPr>
            <p:spPr bwMode="auto">
              <a:xfrm rot="-329489">
                <a:off x="1263" y="2702"/>
                <a:ext cx="1167" cy="88"/>
              </a:xfrm>
              <a:custGeom>
                <a:avLst/>
                <a:gdLst>
                  <a:gd name="T0" fmla="*/ 1133 w 409"/>
                  <a:gd name="T1" fmla="*/ 87 h 118"/>
                  <a:gd name="T2" fmla="*/ 1104 w 409"/>
                  <a:gd name="T3" fmla="*/ 84 h 118"/>
                  <a:gd name="T4" fmla="*/ 1010 w 409"/>
                  <a:gd name="T5" fmla="*/ 84 h 118"/>
                  <a:gd name="T6" fmla="*/ 870 w 409"/>
                  <a:gd name="T7" fmla="*/ 82 h 118"/>
                  <a:gd name="T8" fmla="*/ 736 w 409"/>
                  <a:gd name="T9" fmla="*/ 81 h 118"/>
                  <a:gd name="T10" fmla="*/ 602 w 409"/>
                  <a:gd name="T11" fmla="*/ 80 h 118"/>
                  <a:gd name="T12" fmla="*/ 468 w 409"/>
                  <a:gd name="T13" fmla="*/ 78 h 118"/>
                  <a:gd name="T14" fmla="*/ 334 w 409"/>
                  <a:gd name="T15" fmla="*/ 78 h 118"/>
                  <a:gd name="T16" fmla="*/ 197 w 409"/>
                  <a:gd name="T17" fmla="*/ 76 h 118"/>
                  <a:gd name="T18" fmla="*/ 68 w 409"/>
                  <a:gd name="T19" fmla="*/ 75 h 118"/>
                  <a:gd name="T20" fmla="*/ 6 w 409"/>
                  <a:gd name="T21" fmla="*/ 57 h 118"/>
                  <a:gd name="T22" fmla="*/ 14 w 409"/>
                  <a:gd name="T23" fmla="*/ 22 h 118"/>
                  <a:gd name="T24" fmla="*/ 46 w 409"/>
                  <a:gd name="T25" fmla="*/ 4 h 118"/>
                  <a:gd name="T26" fmla="*/ 103 w 409"/>
                  <a:gd name="T27" fmla="*/ 4 h 118"/>
                  <a:gd name="T28" fmla="*/ 157 w 409"/>
                  <a:gd name="T29" fmla="*/ 1 h 118"/>
                  <a:gd name="T30" fmla="*/ 217 w 409"/>
                  <a:gd name="T31" fmla="*/ 0 h 118"/>
                  <a:gd name="T32" fmla="*/ 291 w 409"/>
                  <a:gd name="T33" fmla="*/ 0 h 118"/>
                  <a:gd name="T34" fmla="*/ 385 w 409"/>
                  <a:gd name="T35" fmla="*/ 2 h 118"/>
                  <a:gd name="T36" fmla="*/ 479 w 409"/>
                  <a:gd name="T37" fmla="*/ 4 h 118"/>
                  <a:gd name="T38" fmla="*/ 579 w 409"/>
                  <a:gd name="T39" fmla="*/ 8 h 118"/>
                  <a:gd name="T40" fmla="*/ 679 w 409"/>
                  <a:gd name="T41" fmla="*/ 12 h 118"/>
                  <a:gd name="T42" fmla="*/ 773 w 409"/>
                  <a:gd name="T43" fmla="*/ 15 h 118"/>
                  <a:gd name="T44" fmla="*/ 870 w 409"/>
                  <a:gd name="T45" fmla="*/ 19 h 118"/>
                  <a:gd name="T46" fmla="*/ 970 w 409"/>
                  <a:gd name="T47" fmla="*/ 23 h 118"/>
                  <a:gd name="T48" fmla="*/ 1039 w 409"/>
                  <a:gd name="T49" fmla="*/ 26 h 118"/>
                  <a:gd name="T50" fmla="*/ 1073 w 409"/>
                  <a:gd name="T51" fmla="*/ 25 h 118"/>
                  <a:gd name="T52" fmla="*/ 1110 w 409"/>
                  <a:gd name="T53" fmla="*/ 25 h 118"/>
                  <a:gd name="T54" fmla="*/ 1144 w 409"/>
                  <a:gd name="T55" fmla="*/ 25 h 118"/>
                  <a:gd name="T56" fmla="*/ 1167 w 409"/>
                  <a:gd name="T57" fmla="*/ 51 h 118"/>
                  <a:gd name="T58" fmla="*/ 1164 w 409"/>
                  <a:gd name="T59" fmla="*/ 76 h 118"/>
                  <a:gd name="T60" fmla="*/ 1156 w 409"/>
                  <a:gd name="T61" fmla="*/ 88 h 118"/>
                  <a:gd name="T62" fmla="*/ 1144 w 409"/>
                  <a:gd name="T63" fmla="*/ 88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996600"/>
              </a:solidFill>
              <a:ln w="9525">
                <a:solidFill>
                  <a:schemeClr val="bg2"/>
                </a:solidFill>
                <a:round/>
                <a:headEnd/>
                <a:tailEnd/>
              </a:ln>
            </p:spPr>
            <p:txBody>
              <a:bodyPr/>
              <a:lstStyle/>
              <a:p>
                <a:endParaRPr lang="en-US"/>
              </a:p>
            </p:txBody>
          </p:sp>
          <p:sp>
            <p:nvSpPr>
              <p:cNvPr id="68798" name="AutoShape 116"/>
              <p:cNvSpPr>
                <a:spLocks noChangeArrowheads="1"/>
              </p:cNvSpPr>
              <p:nvPr/>
            </p:nvSpPr>
            <p:spPr bwMode="auto">
              <a:xfrm>
                <a:off x="1331" y="2762"/>
                <a:ext cx="34"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grpSp>
        <p:sp>
          <p:nvSpPr>
            <p:cNvPr id="68702" name="Text Box 117"/>
            <p:cNvSpPr txBox="1">
              <a:spLocks noChangeArrowheads="1"/>
            </p:cNvSpPr>
            <p:nvPr/>
          </p:nvSpPr>
          <p:spPr bwMode="auto">
            <a:xfrm>
              <a:off x="3720" y="2791"/>
              <a:ext cx="21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sz="1600" b="1"/>
                <a:t>?</a:t>
              </a:r>
            </a:p>
          </p:txBody>
        </p:sp>
        <p:sp>
          <p:nvSpPr>
            <p:cNvPr id="68703" name="Text Box 118"/>
            <p:cNvSpPr txBox="1">
              <a:spLocks noChangeArrowheads="1"/>
            </p:cNvSpPr>
            <p:nvPr/>
          </p:nvSpPr>
          <p:spPr bwMode="auto">
            <a:xfrm>
              <a:off x="3947" y="2651"/>
              <a:ext cx="21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sz="1600" b="1"/>
                <a:t>?</a:t>
              </a:r>
            </a:p>
          </p:txBody>
        </p:sp>
        <p:sp>
          <p:nvSpPr>
            <p:cNvPr id="68704" name="Text Box 119"/>
            <p:cNvSpPr txBox="1">
              <a:spLocks noChangeArrowheads="1"/>
            </p:cNvSpPr>
            <p:nvPr/>
          </p:nvSpPr>
          <p:spPr bwMode="auto">
            <a:xfrm>
              <a:off x="4235" y="2808"/>
              <a:ext cx="21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sz="1600" b="1" dirty="0"/>
                <a:t>?</a:t>
              </a:r>
            </a:p>
          </p:txBody>
        </p:sp>
        <p:sp>
          <p:nvSpPr>
            <p:cNvPr id="68705" name="Text Box 120"/>
            <p:cNvSpPr txBox="1">
              <a:spLocks noChangeArrowheads="1"/>
            </p:cNvSpPr>
            <p:nvPr/>
          </p:nvSpPr>
          <p:spPr bwMode="auto">
            <a:xfrm>
              <a:off x="4235" y="2572"/>
              <a:ext cx="21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sz="1600" b="1"/>
                <a:t>?</a:t>
              </a:r>
            </a:p>
          </p:txBody>
        </p:sp>
        <p:sp>
          <p:nvSpPr>
            <p:cNvPr id="68706" name="AutoShape 121"/>
            <p:cNvSpPr>
              <a:spLocks noChangeArrowheads="1"/>
            </p:cNvSpPr>
            <p:nvPr/>
          </p:nvSpPr>
          <p:spPr bwMode="auto">
            <a:xfrm>
              <a:off x="1868" y="2066"/>
              <a:ext cx="34"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07" name="AutoShape 122"/>
            <p:cNvSpPr>
              <a:spLocks noChangeArrowheads="1"/>
            </p:cNvSpPr>
            <p:nvPr/>
          </p:nvSpPr>
          <p:spPr bwMode="auto">
            <a:xfrm>
              <a:off x="1623" y="2188"/>
              <a:ext cx="34"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grpSp>
          <p:nvGrpSpPr>
            <p:cNvPr id="68708" name="Group 123"/>
            <p:cNvGrpSpPr>
              <a:grpSpLocks/>
            </p:cNvGrpSpPr>
            <p:nvPr/>
          </p:nvGrpSpPr>
          <p:grpSpPr bwMode="auto">
            <a:xfrm rot="304511" flipH="1">
              <a:off x="205" y="3825"/>
              <a:ext cx="731" cy="92"/>
              <a:chOff x="1263" y="2702"/>
              <a:chExt cx="1167" cy="100"/>
            </a:xfrm>
          </p:grpSpPr>
          <p:sp>
            <p:nvSpPr>
              <p:cNvPr id="68795" name="Freeform 124"/>
              <p:cNvSpPr>
                <a:spLocks/>
              </p:cNvSpPr>
              <p:nvPr/>
            </p:nvSpPr>
            <p:spPr bwMode="auto">
              <a:xfrm rot="-329489">
                <a:off x="1263" y="2702"/>
                <a:ext cx="1167" cy="88"/>
              </a:xfrm>
              <a:custGeom>
                <a:avLst/>
                <a:gdLst>
                  <a:gd name="T0" fmla="*/ 1133 w 409"/>
                  <a:gd name="T1" fmla="*/ 87 h 118"/>
                  <a:gd name="T2" fmla="*/ 1104 w 409"/>
                  <a:gd name="T3" fmla="*/ 84 h 118"/>
                  <a:gd name="T4" fmla="*/ 1010 w 409"/>
                  <a:gd name="T5" fmla="*/ 84 h 118"/>
                  <a:gd name="T6" fmla="*/ 870 w 409"/>
                  <a:gd name="T7" fmla="*/ 82 h 118"/>
                  <a:gd name="T8" fmla="*/ 736 w 409"/>
                  <a:gd name="T9" fmla="*/ 81 h 118"/>
                  <a:gd name="T10" fmla="*/ 602 w 409"/>
                  <a:gd name="T11" fmla="*/ 80 h 118"/>
                  <a:gd name="T12" fmla="*/ 468 w 409"/>
                  <a:gd name="T13" fmla="*/ 78 h 118"/>
                  <a:gd name="T14" fmla="*/ 334 w 409"/>
                  <a:gd name="T15" fmla="*/ 78 h 118"/>
                  <a:gd name="T16" fmla="*/ 197 w 409"/>
                  <a:gd name="T17" fmla="*/ 76 h 118"/>
                  <a:gd name="T18" fmla="*/ 68 w 409"/>
                  <a:gd name="T19" fmla="*/ 75 h 118"/>
                  <a:gd name="T20" fmla="*/ 6 w 409"/>
                  <a:gd name="T21" fmla="*/ 57 h 118"/>
                  <a:gd name="T22" fmla="*/ 14 w 409"/>
                  <a:gd name="T23" fmla="*/ 22 h 118"/>
                  <a:gd name="T24" fmla="*/ 46 w 409"/>
                  <a:gd name="T25" fmla="*/ 4 h 118"/>
                  <a:gd name="T26" fmla="*/ 103 w 409"/>
                  <a:gd name="T27" fmla="*/ 4 h 118"/>
                  <a:gd name="T28" fmla="*/ 157 w 409"/>
                  <a:gd name="T29" fmla="*/ 1 h 118"/>
                  <a:gd name="T30" fmla="*/ 217 w 409"/>
                  <a:gd name="T31" fmla="*/ 0 h 118"/>
                  <a:gd name="T32" fmla="*/ 291 w 409"/>
                  <a:gd name="T33" fmla="*/ 0 h 118"/>
                  <a:gd name="T34" fmla="*/ 385 w 409"/>
                  <a:gd name="T35" fmla="*/ 2 h 118"/>
                  <a:gd name="T36" fmla="*/ 479 w 409"/>
                  <a:gd name="T37" fmla="*/ 4 h 118"/>
                  <a:gd name="T38" fmla="*/ 579 w 409"/>
                  <a:gd name="T39" fmla="*/ 8 h 118"/>
                  <a:gd name="T40" fmla="*/ 679 w 409"/>
                  <a:gd name="T41" fmla="*/ 12 h 118"/>
                  <a:gd name="T42" fmla="*/ 773 w 409"/>
                  <a:gd name="T43" fmla="*/ 15 h 118"/>
                  <a:gd name="T44" fmla="*/ 870 w 409"/>
                  <a:gd name="T45" fmla="*/ 19 h 118"/>
                  <a:gd name="T46" fmla="*/ 970 w 409"/>
                  <a:gd name="T47" fmla="*/ 23 h 118"/>
                  <a:gd name="T48" fmla="*/ 1039 w 409"/>
                  <a:gd name="T49" fmla="*/ 26 h 118"/>
                  <a:gd name="T50" fmla="*/ 1073 w 409"/>
                  <a:gd name="T51" fmla="*/ 25 h 118"/>
                  <a:gd name="T52" fmla="*/ 1110 w 409"/>
                  <a:gd name="T53" fmla="*/ 25 h 118"/>
                  <a:gd name="T54" fmla="*/ 1144 w 409"/>
                  <a:gd name="T55" fmla="*/ 25 h 118"/>
                  <a:gd name="T56" fmla="*/ 1167 w 409"/>
                  <a:gd name="T57" fmla="*/ 51 h 118"/>
                  <a:gd name="T58" fmla="*/ 1164 w 409"/>
                  <a:gd name="T59" fmla="*/ 76 h 118"/>
                  <a:gd name="T60" fmla="*/ 1156 w 409"/>
                  <a:gd name="T61" fmla="*/ 88 h 118"/>
                  <a:gd name="T62" fmla="*/ 1144 w 409"/>
                  <a:gd name="T63" fmla="*/ 88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666633"/>
              </a:solidFill>
              <a:ln w="9525">
                <a:solidFill>
                  <a:schemeClr val="bg2"/>
                </a:solidFill>
                <a:round/>
                <a:headEnd/>
                <a:tailEnd/>
              </a:ln>
            </p:spPr>
            <p:txBody>
              <a:bodyPr/>
              <a:lstStyle/>
              <a:p>
                <a:endParaRPr lang="en-US"/>
              </a:p>
            </p:txBody>
          </p:sp>
          <p:sp>
            <p:nvSpPr>
              <p:cNvPr id="68796" name="AutoShape 125"/>
              <p:cNvSpPr>
                <a:spLocks noChangeArrowheads="1"/>
              </p:cNvSpPr>
              <p:nvPr/>
            </p:nvSpPr>
            <p:spPr bwMode="auto">
              <a:xfrm>
                <a:off x="1331" y="2762"/>
                <a:ext cx="34" cy="40"/>
              </a:xfrm>
              <a:prstGeom prst="octagon">
                <a:avLst>
                  <a:gd name="adj" fmla="val 29287"/>
                </a:avLst>
              </a:prstGeom>
              <a:solidFill>
                <a:srgbClr val="666633"/>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grpSp>
        <p:grpSp>
          <p:nvGrpSpPr>
            <p:cNvPr id="68709" name="Group 126"/>
            <p:cNvGrpSpPr>
              <a:grpSpLocks/>
            </p:cNvGrpSpPr>
            <p:nvPr/>
          </p:nvGrpSpPr>
          <p:grpSpPr bwMode="auto">
            <a:xfrm rot="20390541" flipH="1">
              <a:off x="282" y="3793"/>
              <a:ext cx="469" cy="77"/>
              <a:chOff x="1263" y="2702"/>
              <a:chExt cx="1167" cy="100"/>
            </a:xfrm>
          </p:grpSpPr>
          <p:sp>
            <p:nvSpPr>
              <p:cNvPr id="68793" name="Freeform 127"/>
              <p:cNvSpPr>
                <a:spLocks/>
              </p:cNvSpPr>
              <p:nvPr/>
            </p:nvSpPr>
            <p:spPr bwMode="auto">
              <a:xfrm rot="-329489">
                <a:off x="1263" y="2702"/>
                <a:ext cx="1167" cy="88"/>
              </a:xfrm>
              <a:custGeom>
                <a:avLst/>
                <a:gdLst>
                  <a:gd name="T0" fmla="*/ 1133 w 409"/>
                  <a:gd name="T1" fmla="*/ 87 h 118"/>
                  <a:gd name="T2" fmla="*/ 1104 w 409"/>
                  <a:gd name="T3" fmla="*/ 84 h 118"/>
                  <a:gd name="T4" fmla="*/ 1010 w 409"/>
                  <a:gd name="T5" fmla="*/ 84 h 118"/>
                  <a:gd name="T6" fmla="*/ 870 w 409"/>
                  <a:gd name="T7" fmla="*/ 82 h 118"/>
                  <a:gd name="T8" fmla="*/ 736 w 409"/>
                  <a:gd name="T9" fmla="*/ 81 h 118"/>
                  <a:gd name="T10" fmla="*/ 602 w 409"/>
                  <a:gd name="T11" fmla="*/ 80 h 118"/>
                  <a:gd name="T12" fmla="*/ 468 w 409"/>
                  <a:gd name="T13" fmla="*/ 78 h 118"/>
                  <a:gd name="T14" fmla="*/ 334 w 409"/>
                  <a:gd name="T15" fmla="*/ 78 h 118"/>
                  <a:gd name="T16" fmla="*/ 197 w 409"/>
                  <a:gd name="T17" fmla="*/ 76 h 118"/>
                  <a:gd name="T18" fmla="*/ 68 w 409"/>
                  <a:gd name="T19" fmla="*/ 75 h 118"/>
                  <a:gd name="T20" fmla="*/ 6 w 409"/>
                  <a:gd name="T21" fmla="*/ 57 h 118"/>
                  <a:gd name="T22" fmla="*/ 14 w 409"/>
                  <a:gd name="T23" fmla="*/ 22 h 118"/>
                  <a:gd name="T24" fmla="*/ 46 w 409"/>
                  <a:gd name="T25" fmla="*/ 4 h 118"/>
                  <a:gd name="T26" fmla="*/ 103 w 409"/>
                  <a:gd name="T27" fmla="*/ 4 h 118"/>
                  <a:gd name="T28" fmla="*/ 157 w 409"/>
                  <a:gd name="T29" fmla="*/ 1 h 118"/>
                  <a:gd name="T30" fmla="*/ 217 w 409"/>
                  <a:gd name="T31" fmla="*/ 0 h 118"/>
                  <a:gd name="T32" fmla="*/ 291 w 409"/>
                  <a:gd name="T33" fmla="*/ 0 h 118"/>
                  <a:gd name="T34" fmla="*/ 385 w 409"/>
                  <a:gd name="T35" fmla="*/ 2 h 118"/>
                  <a:gd name="T36" fmla="*/ 479 w 409"/>
                  <a:gd name="T37" fmla="*/ 4 h 118"/>
                  <a:gd name="T38" fmla="*/ 579 w 409"/>
                  <a:gd name="T39" fmla="*/ 8 h 118"/>
                  <a:gd name="T40" fmla="*/ 679 w 409"/>
                  <a:gd name="T41" fmla="*/ 12 h 118"/>
                  <a:gd name="T42" fmla="*/ 773 w 409"/>
                  <a:gd name="T43" fmla="*/ 15 h 118"/>
                  <a:gd name="T44" fmla="*/ 870 w 409"/>
                  <a:gd name="T45" fmla="*/ 19 h 118"/>
                  <a:gd name="T46" fmla="*/ 970 w 409"/>
                  <a:gd name="T47" fmla="*/ 23 h 118"/>
                  <a:gd name="T48" fmla="*/ 1039 w 409"/>
                  <a:gd name="T49" fmla="*/ 26 h 118"/>
                  <a:gd name="T50" fmla="*/ 1073 w 409"/>
                  <a:gd name="T51" fmla="*/ 25 h 118"/>
                  <a:gd name="T52" fmla="*/ 1110 w 409"/>
                  <a:gd name="T53" fmla="*/ 25 h 118"/>
                  <a:gd name="T54" fmla="*/ 1144 w 409"/>
                  <a:gd name="T55" fmla="*/ 25 h 118"/>
                  <a:gd name="T56" fmla="*/ 1167 w 409"/>
                  <a:gd name="T57" fmla="*/ 51 h 118"/>
                  <a:gd name="T58" fmla="*/ 1164 w 409"/>
                  <a:gd name="T59" fmla="*/ 76 h 118"/>
                  <a:gd name="T60" fmla="*/ 1156 w 409"/>
                  <a:gd name="T61" fmla="*/ 88 h 118"/>
                  <a:gd name="T62" fmla="*/ 1144 w 409"/>
                  <a:gd name="T63" fmla="*/ 88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CC9900"/>
              </a:solidFill>
              <a:ln w="9525">
                <a:solidFill>
                  <a:schemeClr val="bg2"/>
                </a:solidFill>
                <a:round/>
                <a:headEnd/>
                <a:tailEnd/>
              </a:ln>
            </p:spPr>
            <p:txBody>
              <a:bodyPr/>
              <a:lstStyle/>
              <a:p>
                <a:endParaRPr lang="en-US"/>
              </a:p>
            </p:txBody>
          </p:sp>
          <p:sp>
            <p:nvSpPr>
              <p:cNvPr id="68794" name="AutoShape 128"/>
              <p:cNvSpPr>
                <a:spLocks noChangeArrowheads="1"/>
              </p:cNvSpPr>
              <p:nvPr/>
            </p:nvSpPr>
            <p:spPr bwMode="auto">
              <a:xfrm>
                <a:off x="1331" y="2762"/>
                <a:ext cx="34" cy="40"/>
              </a:xfrm>
              <a:prstGeom prst="octagon">
                <a:avLst>
                  <a:gd name="adj" fmla="val 29287"/>
                </a:avLst>
              </a:prstGeom>
              <a:solidFill>
                <a:srgbClr val="CC9900"/>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grpSp>
        <p:sp>
          <p:nvSpPr>
            <p:cNvPr id="68710" name="Rectangle 129"/>
            <p:cNvSpPr>
              <a:spLocks noChangeArrowheads="1"/>
            </p:cNvSpPr>
            <p:nvPr/>
          </p:nvSpPr>
          <p:spPr bwMode="auto">
            <a:xfrm>
              <a:off x="3937" y="1474"/>
              <a:ext cx="10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11" name="Rectangle 130"/>
            <p:cNvSpPr>
              <a:spLocks noChangeArrowheads="1"/>
            </p:cNvSpPr>
            <p:nvPr/>
          </p:nvSpPr>
          <p:spPr bwMode="auto">
            <a:xfrm>
              <a:off x="4042" y="1474"/>
              <a:ext cx="10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12" name="Rectangle 131"/>
            <p:cNvSpPr>
              <a:spLocks noChangeArrowheads="1"/>
            </p:cNvSpPr>
            <p:nvPr/>
          </p:nvSpPr>
          <p:spPr bwMode="auto">
            <a:xfrm>
              <a:off x="4143" y="1474"/>
              <a:ext cx="10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grpSp>
          <p:nvGrpSpPr>
            <p:cNvPr id="68713" name="Group 132"/>
            <p:cNvGrpSpPr>
              <a:grpSpLocks/>
            </p:cNvGrpSpPr>
            <p:nvPr/>
          </p:nvGrpSpPr>
          <p:grpSpPr bwMode="auto">
            <a:xfrm>
              <a:off x="3610" y="715"/>
              <a:ext cx="1821" cy="1254"/>
              <a:chOff x="3610" y="715"/>
              <a:chExt cx="1821" cy="1254"/>
            </a:xfrm>
          </p:grpSpPr>
          <p:sp>
            <p:nvSpPr>
              <p:cNvPr id="68714" name="Cloud"/>
              <p:cNvSpPr>
                <a:spLocks noChangeAspect="1" noEditPoints="1" noChangeArrowheads="1"/>
              </p:cNvSpPr>
              <p:nvPr/>
            </p:nvSpPr>
            <p:spPr bwMode="auto">
              <a:xfrm>
                <a:off x="3610" y="715"/>
                <a:ext cx="1821" cy="1254"/>
              </a:xfrm>
              <a:custGeom>
                <a:avLst/>
                <a:gdLst>
                  <a:gd name="T0" fmla="*/ 1 w 21600"/>
                  <a:gd name="T1" fmla="*/ 36 h 21600"/>
                  <a:gd name="T2" fmla="*/ 77 w 21600"/>
                  <a:gd name="T3" fmla="*/ 73 h 21600"/>
                  <a:gd name="T4" fmla="*/ 153 w 21600"/>
                  <a:gd name="T5" fmla="*/ 36 h 21600"/>
                  <a:gd name="T6" fmla="*/ 77 w 21600"/>
                  <a:gd name="T7" fmla="*/ 4 h 21600"/>
                  <a:gd name="T8" fmla="*/ 0 60000 65536"/>
                  <a:gd name="T9" fmla="*/ 0 60000 65536"/>
                  <a:gd name="T10" fmla="*/ 0 60000 65536"/>
                  <a:gd name="T11" fmla="*/ 0 60000 65536"/>
                  <a:gd name="T12" fmla="*/ 2977 w 21600"/>
                  <a:gd name="T13" fmla="*/ 3256 h 21600"/>
                  <a:gd name="T14" fmla="*/ 17093 w 21600"/>
                  <a:gd name="T15" fmla="*/ 1734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ECFF"/>
              </a:solidFill>
              <a:ln w="9525">
                <a:solidFill>
                  <a:schemeClr val="bg2"/>
                </a:solidFill>
                <a:miter lim="800000"/>
                <a:headEnd/>
                <a:tailEnd/>
              </a:ln>
            </p:spPr>
            <p:txBody>
              <a:bodyPr/>
              <a:lstStyle/>
              <a:p>
                <a:endParaRPr lang="en-US"/>
              </a:p>
            </p:txBody>
          </p:sp>
          <p:sp>
            <p:nvSpPr>
              <p:cNvPr id="68715" name="Rectangle 134"/>
              <p:cNvSpPr>
                <a:spLocks noChangeArrowheads="1"/>
              </p:cNvSpPr>
              <p:nvPr/>
            </p:nvSpPr>
            <p:spPr bwMode="auto">
              <a:xfrm>
                <a:off x="4614" y="1234"/>
                <a:ext cx="506" cy="211"/>
              </a:xfrm>
              <a:prstGeom prst="rect">
                <a:avLst/>
              </a:prstGeom>
              <a:solidFill>
                <a:srgbClr val="99CCFF"/>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16" name="Freeform 135"/>
              <p:cNvSpPr>
                <a:spLocks/>
              </p:cNvSpPr>
              <p:nvPr/>
            </p:nvSpPr>
            <p:spPr bwMode="auto">
              <a:xfrm>
                <a:off x="4891" y="1220"/>
                <a:ext cx="230" cy="32"/>
              </a:xfrm>
              <a:custGeom>
                <a:avLst/>
                <a:gdLst>
                  <a:gd name="T0" fmla="*/ 0 w 461"/>
                  <a:gd name="T1" fmla="*/ 0 h 63"/>
                  <a:gd name="T2" fmla="*/ 230 w 461"/>
                  <a:gd name="T3" fmla="*/ 0 h 63"/>
                  <a:gd name="T4" fmla="*/ 230 w 461"/>
                  <a:gd name="T5" fmla="*/ 32 h 63"/>
                  <a:gd name="T6" fmla="*/ 10 w 461"/>
                  <a:gd name="T7" fmla="*/ 32 h 63"/>
                  <a:gd name="T8" fmla="*/ 0 w 461"/>
                  <a:gd name="T9" fmla="*/ 0 h 63"/>
                  <a:gd name="T10" fmla="*/ 0 60000 65536"/>
                  <a:gd name="T11" fmla="*/ 0 60000 65536"/>
                  <a:gd name="T12" fmla="*/ 0 60000 65536"/>
                  <a:gd name="T13" fmla="*/ 0 60000 65536"/>
                  <a:gd name="T14" fmla="*/ 0 60000 65536"/>
                  <a:gd name="T15" fmla="*/ 0 w 461"/>
                  <a:gd name="T16" fmla="*/ 0 h 63"/>
                  <a:gd name="T17" fmla="*/ 461 w 461"/>
                  <a:gd name="T18" fmla="*/ 63 h 63"/>
                </a:gdLst>
                <a:ahLst/>
                <a:cxnLst>
                  <a:cxn ang="T10">
                    <a:pos x="T0" y="T1"/>
                  </a:cxn>
                  <a:cxn ang="T11">
                    <a:pos x="T2" y="T3"/>
                  </a:cxn>
                  <a:cxn ang="T12">
                    <a:pos x="T4" y="T5"/>
                  </a:cxn>
                  <a:cxn ang="T13">
                    <a:pos x="T6" y="T7"/>
                  </a:cxn>
                  <a:cxn ang="T14">
                    <a:pos x="T8" y="T9"/>
                  </a:cxn>
                </a:cxnLst>
                <a:rect l="T15" t="T16" r="T17" b="T18"/>
                <a:pathLst>
                  <a:path w="461" h="63">
                    <a:moveTo>
                      <a:pt x="0" y="0"/>
                    </a:moveTo>
                    <a:lnTo>
                      <a:pt x="461" y="0"/>
                    </a:lnTo>
                    <a:lnTo>
                      <a:pt x="461" y="63"/>
                    </a:lnTo>
                    <a:lnTo>
                      <a:pt x="20" y="63"/>
                    </a:lnTo>
                    <a:lnTo>
                      <a:pt x="0" y="0"/>
                    </a:lnTo>
                    <a:close/>
                  </a:path>
                </a:pathLst>
              </a:custGeom>
              <a:solidFill>
                <a:srgbClr val="CCCCCC"/>
              </a:solidFill>
              <a:ln w="9525">
                <a:solidFill>
                  <a:schemeClr val="bg2"/>
                </a:solidFill>
                <a:round/>
                <a:headEnd/>
                <a:tailEnd/>
              </a:ln>
            </p:spPr>
            <p:txBody>
              <a:bodyPr/>
              <a:lstStyle/>
              <a:p>
                <a:endParaRPr lang="en-US"/>
              </a:p>
            </p:txBody>
          </p:sp>
          <p:sp>
            <p:nvSpPr>
              <p:cNvPr id="68717" name="Freeform 136"/>
              <p:cNvSpPr>
                <a:spLocks/>
              </p:cNvSpPr>
              <p:nvPr/>
            </p:nvSpPr>
            <p:spPr bwMode="auto">
              <a:xfrm>
                <a:off x="4315" y="948"/>
                <a:ext cx="594" cy="485"/>
              </a:xfrm>
              <a:custGeom>
                <a:avLst/>
                <a:gdLst>
                  <a:gd name="T0" fmla="*/ 0 w 1188"/>
                  <a:gd name="T1" fmla="*/ 140 h 969"/>
                  <a:gd name="T2" fmla="*/ 101 w 1188"/>
                  <a:gd name="T3" fmla="*/ 0 h 969"/>
                  <a:gd name="T4" fmla="*/ 285 w 1188"/>
                  <a:gd name="T5" fmla="*/ 320 h 969"/>
                  <a:gd name="T6" fmla="*/ 285 w 1188"/>
                  <a:gd name="T7" fmla="*/ 362 h 969"/>
                  <a:gd name="T8" fmla="*/ 593 w 1188"/>
                  <a:gd name="T9" fmla="*/ 362 h 969"/>
                  <a:gd name="T10" fmla="*/ 594 w 1188"/>
                  <a:gd name="T11" fmla="*/ 387 h 969"/>
                  <a:gd name="T12" fmla="*/ 279 w 1188"/>
                  <a:gd name="T13" fmla="*/ 387 h 969"/>
                  <a:gd name="T14" fmla="*/ 279 w 1188"/>
                  <a:gd name="T15" fmla="*/ 485 h 969"/>
                  <a:gd name="T16" fmla="*/ 163 w 1188"/>
                  <a:gd name="T17" fmla="*/ 485 h 969"/>
                  <a:gd name="T18" fmla="*/ 163 w 1188"/>
                  <a:gd name="T19" fmla="*/ 303 h 969"/>
                  <a:gd name="T20" fmla="*/ 42 w 1188"/>
                  <a:gd name="T21" fmla="*/ 141 h 969"/>
                  <a:gd name="T22" fmla="*/ 0 w 1188"/>
                  <a:gd name="T23" fmla="*/ 140 h 9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88"/>
                  <a:gd name="T37" fmla="*/ 0 h 969"/>
                  <a:gd name="T38" fmla="*/ 1188 w 1188"/>
                  <a:gd name="T39" fmla="*/ 969 h 9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88" h="969">
                    <a:moveTo>
                      <a:pt x="0" y="279"/>
                    </a:moveTo>
                    <a:lnTo>
                      <a:pt x="201" y="0"/>
                    </a:lnTo>
                    <a:lnTo>
                      <a:pt x="569" y="640"/>
                    </a:lnTo>
                    <a:lnTo>
                      <a:pt x="569" y="724"/>
                    </a:lnTo>
                    <a:lnTo>
                      <a:pt x="1186" y="724"/>
                    </a:lnTo>
                    <a:lnTo>
                      <a:pt x="1188" y="773"/>
                    </a:lnTo>
                    <a:lnTo>
                      <a:pt x="558" y="773"/>
                    </a:lnTo>
                    <a:lnTo>
                      <a:pt x="558" y="969"/>
                    </a:lnTo>
                    <a:lnTo>
                      <a:pt x="325" y="969"/>
                    </a:lnTo>
                    <a:lnTo>
                      <a:pt x="325" y="605"/>
                    </a:lnTo>
                    <a:lnTo>
                      <a:pt x="83" y="281"/>
                    </a:lnTo>
                    <a:lnTo>
                      <a:pt x="0" y="279"/>
                    </a:lnTo>
                    <a:close/>
                  </a:path>
                </a:pathLst>
              </a:custGeom>
              <a:solidFill>
                <a:srgbClr val="99CCFF"/>
              </a:solidFill>
              <a:ln w="9525">
                <a:solidFill>
                  <a:schemeClr val="bg2"/>
                </a:solidFill>
                <a:round/>
                <a:headEnd/>
                <a:tailEnd/>
              </a:ln>
            </p:spPr>
            <p:txBody>
              <a:bodyPr/>
              <a:lstStyle/>
              <a:p>
                <a:endParaRPr lang="en-US"/>
              </a:p>
            </p:txBody>
          </p:sp>
          <p:sp>
            <p:nvSpPr>
              <p:cNvPr id="68718" name="Freeform 137"/>
              <p:cNvSpPr>
                <a:spLocks/>
              </p:cNvSpPr>
              <p:nvPr/>
            </p:nvSpPr>
            <p:spPr bwMode="auto">
              <a:xfrm>
                <a:off x="4317" y="939"/>
                <a:ext cx="127" cy="149"/>
              </a:xfrm>
              <a:custGeom>
                <a:avLst/>
                <a:gdLst>
                  <a:gd name="T0" fmla="*/ 0 w 256"/>
                  <a:gd name="T1" fmla="*/ 145 h 297"/>
                  <a:gd name="T2" fmla="*/ 101 w 256"/>
                  <a:gd name="T3" fmla="*/ 0 h 297"/>
                  <a:gd name="T4" fmla="*/ 127 w 256"/>
                  <a:gd name="T5" fmla="*/ 24 h 297"/>
                  <a:gd name="T6" fmla="*/ 39 w 256"/>
                  <a:gd name="T7" fmla="*/ 149 h 297"/>
                  <a:gd name="T8" fmla="*/ 0 w 256"/>
                  <a:gd name="T9" fmla="*/ 145 h 297"/>
                  <a:gd name="T10" fmla="*/ 0 60000 65536"/>
                  <a:gd name="T11" fmla="*/ 0 60000 65536"/>
                  <a:gd name="T12" fmla="*/ 0 60000 65536"/>
                  <a:gd name="T13" fmla="*/ 0 60000 65536"/>
                  <a:gd name="T14" fmla="*/ 0 60000 65536"/>
                  <a:gd name="T15" fmla="*/ 0 w 256"/>
                  <a:gd name="T16" fmla="*/ 0 h 297"/>
                  <a:gd name="T17" fmla="*/ 256 w 256"/>
                  <a:gd name="T18" fmla="*/ 297 h 297"/>
                </a:gdLst>
                <a:ahLst/>
                <a:cxnLst>
                  <a:cxn ang="T10">
                    <a:pos x="T0" y="T1"/>
                  </a:cxn>
                  <a:cxn ang="T11">
                    <a:pos x="T2" y="T3"/>
                  </a:cxn>
                  <a:cxn ang="T12">
                    <a:pos x="T4" y="T5"/>
                  </a:cxn>
                  <a:cxn ang="T13">
                    <a:pos x="T6" y="T7"/>
                  </a:cxn>
                  <a:cxn ang="T14">
                    <a:pos x="T8" y="T9"/>
                  </a:cxn>
                </a:cxnLst>
                <a:rect l="T15" t="T16" r="T17" b="T18"/>
                <a:pathLst>
                  <a:path w="256" h="297">
                    <a:moveTo>
                      <a:pt x="0" y="290"/>
                    </a:moveTo>
                    <a:lnTo>
                      <a:pt x="204" y="0"/>
                    </a:lnTo>
                    <a:lnTo>
                      <a:pt x="256" y="48"/>
                    </a:lnTo>
                    <a:lnTo>
                      <a:pt x="79" y="297"/>
                    </a:lnTo>
                    <a:lnTo>
                      <a:pt x="0" y="290"/>
                    </a:lnTo>
                    <a:close/>
                  </a:path>
                </a:pathLst>
              </a:custGeom>
              <a:solidFill>
                <a:srgbClr val="A5A5A5"/>
              </a:solidFill>
              <a:ln w="9525">
                <a:solidFill>
                  <a:schemeClr val="bg2"/>
                </a:solidFill>
                <a:round/>
                <a:headEnd/>
                <a:tailEnd/>
              </a:ln>
            </p:spPr>
            <p:txBody>
              <a:bodyPr/>
              <a:lstStyle/>
              <a:p>
                <a:endParaRPr lang="en-US"/>
              </a:p>
            </p:txBody>
          </p:sp>
          <p:sp>
            <p:nvSpPr>
              <p:cNvPr id="68719" name="Freeform 138"/>
              <p:cNvSpPr>
                <a:spLocks/>
              </p:cNvSpPr>
              <p:nvPr/>
            </p:nvSpPr>
            <p:spPr bwMode="auto">
              <a:xfrm>
                <a:off x="4142" y="1298"/>
                <a:ext cx="311" cy="137"/>
              </a:xfrm>
              <a:custGeom>
                <a:avLst/>
                <a:gdLst>
                  <a:gd name="T0" fmla="*/ 12 w 622"/>
                  <a:gd name="T1" fmla="*/ 137 h 273"/>
                  <a:gd name="T2" fmla="*/ 311 w 622"/>
                  <a:gd name="T3" fmla="*/ 137 h 273"/>
                  <a:gd name="T4" fmla="*/ 311 w 622"/>
                  <a:gd name="T5" fmla="*/ 0 h 273"/>
                  <a:gd name="T6" fmla="*/ 0 w 622"/>
                  <a:gd name="T7" fmla="*/ 0 h 273"/>
                  <a:gd name="T8" fmla="*/ 0 w 622"/>
                  <a:gd name="T9" fmla="*/ 119 h 273"/>
                  <a:gd name="T10" fmla="*/ 12 w 622"/>
                  <a:gd name="T11" fmla="*/ 137 h 273"/>
                  <a:gd name="T12" fmla="*/ 0 60000 65536"/>
                  <a:gd name="T13" fmla="*/ 0 60000 65536"/>
                  <a:gd name="T14" fmla="*/ 0 60000 65536"/>
                  <a:gd name="T15" fmla="*/ 0 60000 65536"/>
                  <a:gd name="T16" fmla="*/ 0 60000 65536"/>
                  <a:gd name="T17" fmla="*/ 0 60000 65536"/>
                  <a:gd name="T18" fmla="*/ 0 w 622"/>
                  <a:gd name="T19" fmla="*/ 0 h 273"/>
                  <a:gd name="T20" fmla="*/ 622 w 622"/>
                  <a:gd name="T21" fmla="*/ 273 h 273"/>
                </a:gdLst>
                <a:ahLst/>
                <a:cxnLst>
                  <a:cxn ang="T12">
                    <a:pos x="T0" y="T1"/>
                  </a:cxn>
                  <a:cxn ang="T13">
                    <a:pos x="T2" y="T3"/>
                  </a:cxn>
                  <a:cxn ang="T14">
                    <a:pos x="T4" y="T5"/>
                  </a:cxn>
                  <a:cxn ang="T15">
                    <a:pos x="T6" y="T7"/>
                  </a:cxn>
                  <a:cxn ang="T16">
                    <a:pos x="T8" y="T9"/>
                  </a:cxn>
                  <a:cxn ang="T17">
                    <a:pos x="T10" y="T11"/>
                  </a:cxn>
                </a:cxnLst>
                <a:rect l="T18" t="T19" r="T20" b="T21"/>
                <a:pathLst>
                  <a:path w="622" h="273">
                    <a:moveTo>
                      <a:pt x="23" y="273"/>
                    </a:moveTo>
                    <a:lnTo>
                      <a:pt x="622" y="273"/>
                    </a:lnTo>
                    <a:lnTo>
                      <a:pt x="622" y="0"/>
                    </a:lnTo>
                    <a:lnTo>
                      <a:pt x="0" y="0"/>
                    </a:lnTo>
                    <a:lnTo>
                      <a:pt x="0" y="237"/>
                    </a:lnTo>
                    <a:lnTo>
                      <a:pt x="23" y="273"/>
                    </a:lnTo>
                    <a:close/>
                  </a:path>
                </a:pathLst>
              </a:custGeom>
              <a:solidFill>
                <a:srgbClr val="CECECE"/>
              </a:solidFill>
              <a:ln w="9525">
                <a:solidFill>
                  <a:schemeClr val="bg2"/>
                </a:solidFill>
                <a:round/>
                <a:headEnd/>
                <a:tailEnd/>
              </a:ln>
            </p:spPr>
            <p:txBody>
              <a:bodyPr/>
              <a:lstStyle/>
              <a:p>
                <a:endParaRPr lang="en-US"/>
              </a:p>
            </p:txBody>
          </p:sp>
          <p:sp>
            <p:nvSpPr>
              <p:cNvPr id="68720" name="Rectangle 139"/>
              <p:cNvSpPr>
                <a:spLocks noChangeArrowheads="1"/>
              </p:cNvSpPr>
              <p:nvPr/>
            </p:nvSpPr>
            <p:spPr bwMode="auto">
              <a:xfrm>
                <a:off x="4437" y="1298"/>
                <a:ext cx="11" cy="127"/>
              </a:xfrm>
              <a:prstGeom prst="rect">
                <a:avLst/>
              </a:prstGeom>
              <a:solidFill>
                <a:srgbClr val="A5A5A5"/>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21" name="Rectangle 140"/>
              <p:cNvSpPr>
                <a:spLocks noChangeArrowheads="1"/>
              </p:cNvSpPr>
              <p:nvPr/>
            </p:nvSpPr>
            <p:spPr bwMode="auto">
              <a:xfrm>
                <a:off x="4335" y="1298"/>
                <a:ext cx="11" cy="127"/>
              </a:xfrm>
              <a:prstGeom prst="rect">
                <a:avLst/>
              </a:prstGeom>
              <a:solidFill>
                <a:srgbClr val="A5A5A5"/>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22" name="Rectangle 141"/>
              <p:cNvSpPr>
                <a:spLocks noChangeArrowheads="1"/>
              </p:cNvSpPr>
              <p:nvPr/>
            </p:nvSpPr>
            <p:spPr bwMode="auto">
              <a:xfrm>
                <a:off x="4235" y="1298"/>
                <a:ext cx="10" cy="127"/>
              </a:xfrm>
              <a:prstGeom prst="rect">
                <a:avLst/>
              </a:prstGeom>
              <a:solidFill>
                <a:srgbClr val="A5A5A5"/>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23" name="Freeform 142"/>
              <p:cNvSpPr>
                <a:spLocks/>
              </p:cNvSpPr>
              <p:nvPr/>
            </p:nvSpPr>
            <p:spPr bwMode="auto">
              <a:xfrm>
                <a:off x="3924" y="1096"/>
                <a:ext cx="551" cy="304"/>
              </a:xfrm>
              <a:custGeom>
                <a:avLst/>
                <a:gdLst>
                  <a:gd name="T0" fmla="*/ 105 w 1101"/>
                  <a:gd name="T1" fmla="*/ 0 h 608"/>
                  <a:gd name="T2" fmla="*/ 1 w 1101"/>
                  <a:gd name="T3" fmla="*/ 143 h 608"/>
                  <a:gd name="T4" fmla="*/ 0 w 1101"/>
                  <a:gd name="T5" fmla="*/ 168 h 608"/>
                  <a:gd name="T6" fmla="*/ 24 w 1101"/>
                  <a:gd name="T7" fmla="*/ 168 h 608"/>
                  <a:gd name="T8" fmla="*/ 24 w 1101"/>
                  <a:gd name="T9" fmla="*/ 248 h 608"/>
                  <a:gd name="T10" fmla="*/ 71 w 1101"/>
                  <a:gd name="T11" fmla="*/ 233 h 608"/>
                  <a:gd name="T12" fmla="*/ 116 w 1101"/>
                  <a:gd name="T13" fmla="*/ 251 h 608"/>
                  <a:gd name="T14" fmla="*/ 139 w 1101"/>
                  <a:gd name="T15" fmla="*/ 274 h 608"/>
                  <a:gd name="T16" fmla="*/ 150 w 1101"/>
                  <a:gd name="T17" fmla="*/ 293 h 608"/>
                  <a:gd name="T18" fmla="*/ 193 w 1101"/>
                  <a:gd name="T19" fmla="*/ 304 h 608"/>
                  <a:gd name="T20" fmla="*/ 193 w 1101"/>
                  <a:gd name="T21" fmla="*/ 169 h 608"/>
                  <a:gd name="T22" fmla="*/ 551 w 1101"/>
                  <a:gd name="T23" fmla="*/ 169 h 608"/>
                  <a:gd name="T24" fmla="*/ 551 w 1101"/>
                  <a:gd name="T25" fmla="*/ 163 h 608"/>
                  <a:gd name="T26" fmla="*/ 195 w 1101"/>
                  <a:gd name="T27" fmla="*/ 156 h 608"/>
                  <a:gd name="T28" fmla="*/ 195 w 1101"/>
                  <a:gd name="T29" fmla="*/ 107 h 608"/>
                  <a:gd name="T30" fmla="*/ 105 w 1101"/>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01"/>
                  <a:gd name="T49" fmla="*/ 0 h 608"/>
                  <a:gd name="T50" fmla="*/ 1101 w 1101"/>
                  <a:gd name="T51" fmla="*/ 608 h 6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01" h="608">
                    <a:moveTo>
                      <a:pt x="209" y="0"/>
                    </a:moveTo>
                    <a:lnTo>
                      <a:pt x="2" y="285"/>
                    </a:lnTo>
                    <a:lnTo>
                      <a:pt x="0" y="336"/>
                    </a:lnTo>
                    <a:lnTo>
                      <a:pt x="47" y="336"/>
                    </a:lnTo>
                    <a:lnTo>
                      <a:pt x="47" y="495"/>
                    </a:lnTo>
                    <a:lnTo>
                      <a:pt x="141" y="466"/>
                    </a:lnTo>
                    <a:lnTo>
                      <a:pt x="231" y="501"/>
                    </a:lnTo>
                    <a:lnTo>
                      <a:pt x="277" y="547"/>
                    </a:lnTo>
                    <a:lnTo>
                      <a:pt x="300" y="585"/>
                    </a:lnTo>
                    <a:lnTo>
                      <a:pt x="386" y="608"/>
                    </a:lnTo>
                    <a:lnTo>
                      <a:pt x="386" y="338"/>
                    </a:lnTo>
                    <a:lnTo>
                      <a:pt x="1101" y="338"/>
                    </a:lnTo>
                    <a:lnTo>
                      <a:pt x="1101" y="325"/>
                    </a:lnTo>
                    <a:lnTo>
                      <a:pt x="389" y="311"/>
                    </a:lnTo>
                    <a:lnTo>
                      <a:pt x="389" y="213"/>
                    </a:lnTo>
                    <a:lnTo>
                      <a:pt x="209" y="0"/>
                    </a:lnTo>
                    <a:close/>
                  </a:path>
                </a:pathLst>
              </a:custGeom>
              <a:solidFill>
                <a:srgbClr val="99CCFF"/>
              </a:solidFill>
              <a:ln w="9525">
                <a:solidFill>
                  <a:schemeClr val="bg2"/>
                </a:solidFill>
                <a:round/>
                <a:headEnd/>
                <a:tailEnd/>
              </a:ln>
            </p:spPr>
            <p:txBody>
              <a:bodyPr/>
              <a:lstStyle/>
              <a:p>
                <a:endParaRPr lang="en-US"/>
              </a:p>
            </p:txBody>
          </p:sp>
          <p:sp>
            <p:nvSpPr>
              <p:cNvPr id="68724" name="Freeform 143"/>
              <p:cNvSpPr>
                <a:spLocks/>
              </p:cNvSpPr>
              <p:nvPr/>
            </p:nvSpPr>
            <p:spPr bwMode="auto">
              <a:xfrm>
                <a:off x="3922" y="1096"/>
                <a:ext cx="134" cy="171"/>
              </a:xfrm>
              <a:custGeom>
                <a:avLst/>
                <a:gdLst>
                  <a:gd name="T0" fmla="*/ 41 w 268"/>
                  <a:gd name="T1" fmla="*/ 171 h 343"/>
                  <a:gd name="T2" fmla="*/ 41 w 268"/>
                  <a:gd name="T3" fmla="*/ 141 h 343"/>
                  <a:gd name="T4" fmla="*/ 134 w 268"/>
                  <a:gd name="T5" fmla="*/ 14 h 343"/>
                  <a:gd name="T6" fmla="*/ 106 w 268"/>
                  <a:gd name="T7" fmla="*/ 0 h 343"/>
                  <a:gd name="T8" fmla="*/ 5 w 268"/>
                  <a:gd name="T9" fmla="*/ 141 h 343"/>
                  <a:gd name="T10" fmla="*/ 0 w 268"/>
                  <a:gd name="T11" fmla="*/ 171 h 343"/>
                  <a:gd name="T12" fmla="*/ 41 w 268"/>
                  <a:gd name="T13" fmla="*/ 171 h 343"/>
                  <a:gd name="T14" fmla="*/ 0 60000 65536"/>
                  <a:gd name="T15" fmla="*/ 0 60000 65536"/>
                  <a:gd name="T16" fmla="*/ 0 60000 65536"/>
                  <a:gd name="T17" fmla="*/ 0 60000 65536"/>
                  <a:gd name="T18" fmla="*/ 0 60000 65536"/>
                  <a:gd name="T19" fmla="*/ 0 60000 65536"/>
                  <a:gd name="T20" fmla="*/ 0 60000 65536"/>
                  <a:gd name="T21" fmla="*/ 0 w 268"/>
                  <a:gd name="T22" fmla="*/ 0 h 343"/>
                  <a:gd name="T23" fmla="*/ 268 w 268"/>
                  <a:gd name="T24" fmla="*/ 343 h 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8" h="343">
                    <a:moveTo>
                      <a:pt x="81" y="343"/>
                    </a:moveTo>
                    <a:lnTo>
                      <a:pt x="81" y="282"/>
                    </a:lnTo>
                    <a:lnTo>
                      <a:pt x="268" y="29"/>
                    </a:lnTo>
                    <a:lnTo>
                      <a:pt x="211" y="0"/>
                    </a:lnTo>
                    <a:lnTo>
                      <a:pt x="10" y="282"/>
                    </a:lnTo>
                    <a:lnTo>
                      <a:pt x="0" y="343"/>
                    </a:lnTo>
                    <a:lnTo>
                      <a:pt x="81" y="343"/>
                    </a:lnTo>
                    <a:close/>
                  </a:path>
                </a:pathLst>
              </a:custGeom>
              <a:solidFill>
                <a:srgbClr val="A5A5A5"/>
              </a:solidFill>
              <a:ln w="9525">
                <a:solidFill>
                  <a:schemeClr val="bg2"/>
                </a:solidFill>
                <a:round/>
                <a:headEnd/>
                <a:tailEnd/>
              </a:ln>
            </p:spPr>
            <p:txBody>
              <a:bodyPr/>
              <a:lstStyle/>
              <a:p>
                <a:endParaRPr lang="en-US"/>
              </a:p>
            </p:txBody>
          </p:sp>
          <p:sp>
            <p:nvSpPr>
              <p:cNvPr id="68725" name="Freeform 144"/>
              <p:cNvSpPr>
                <a:spLocks/>
              </p:cNvSpPr>
              <p:nvPr/>
            </p:nvSpPr>
            <p:spPr bwMode="auto">
              <a:xfrm>
                <a:off x="3915" y="885"/>
                <a:ext cx="1263" cy="587"/>
              </a:xfrm>
              <a:custGeom>
                <a:avLst/>
                <a:gdLst>
                  <a:gd name="T0" fmla="*/ 1049 w 2525"/>
                  <a:gd name="T1" fmla="*/ 153 h 1175"/>
                  <a:gd name="T2" fmla="*/ 1034 w 2525"/>
                  <a:gd name="T3" fmla="*/ 118 h 1175"/>
                  <a:gd name="T4" fmla="*/ 1013 w 2525"/>
                  <a:gd name="T5" fmla="*/ 109 h 1175"/>
                  <a:gd name="T6" fmla="*/ 998 w 2525"/>
                  <a:gd name="T7" fmla="*/ 118 h 1175"/>
                  <a:gd name="T8" fmla="*/ 977 w 2525"/>
                  <a:gd name="T9" fmla="*/ 109 h 1175"/>
                  <a:gd name="T10" fmla="*/ 965 w 2525"/>
                  <a:gd name="T11" fmla="*/ 118 h 1175"/>
                  <a:gd name="T12" fmla="*/ 875 w 2525"/>
                  <a:gd name="T13" fmla="*/ 153 h 1175"/>
                  <a:gd name="T14" fmla="*/ 748 w 2525"/>
                  <a:gd name="T15" fmla="*/ 68 h 1175"/>
                  <a:gd name="T16" fmla="*/ 733 w 2525"/>
                  <a:gd name="T17" fmla="*/ 13 h 1175"/>
                  <a:gd name="T18" fmla="*/ 708 w 2525"/>
                  <a:gd name="T19" fmla="*/ 0 h 1175"/>
                  <a:gd name="T20" fmla="*/ 696 w 2525"/>
                  <a:gd name="T21" fmla="*/ 13 h 1175"/>
                  <a:gd name="T22" fmla="*/ 672 w 2525"/>
                  <a:gd name="T23" fmla="*/ 0 h 1175"/>
                  <a:gd name="T24" fmla="*/ 660 w 2525"/>
                  <a:gd name="T25" fmla="*/ 13 h 1175"/>
                  <a:gd name="T26" fmla="*/ 637 w 2525"/>
                  <a:gd name="T27" fmla="*/ 0 h 1175"/>
                  <a:gd name="T28" fmla="*/ 628 w 2525"/>
                  <a:gd name="T29" fmla="*/ 13 h 1175"/>
                  <a:gd name="T30" fmla="*/ 488 w 2525"/>
                  <a:gd name="T31" fmla="*/ 68 h 1175"/>
                  <a:gd name="T32" fmla="*/ 109 w 2525"/>
                  <a:gd name="T33" fmla="*/ 213 h 1175"/>
                  <a:gd name="T34" fmla="*/ 0 w 2525"/>
                  <a:gd name="T35" fmla="*/ 399 h 1175"/>
                  <a:gd name="T36" fmla="*/ 25 w 2525"/>
                  <a:gd name="T37" fmla="*/ 370 h 1175"/>
                  <a:gd name="T38" fmla="*/ 202 w 2525"/>
                  <a:gd name="T39" fmla="*/ 368 h 1175"/>
                  <a:gd name="T40" fmla="*/ 555 w 2525"/>
                  <a:gd name="T41" fmla="*/ 400 h 1175"/>
                  <a:gd name="T42" fmla="*/ 273 w 2525"/>
                  <a:gd name="T43" fmla="*/ 557 h 1175"/>
                  <a:gd name="T44" fmla="*/ 935 w 2525"/>
                  <a:gd name="T45" fmla="*/ 572 h 1175"/>
                  <a:gd name="T46" fmla="*/ 572 w 2525"/>
                  <a:gd name="T47" fmla="*/ 557 h 1175"/>
                  <a:gd name="T48" fmla="*/ 609 w 2525"/>
                  <a:gd name="T49" fmla="*/ 400 h 1175"/>
                  <a:gd name="T50" fmla="*/ 417 w 2525"/>
                  <a:gd name="T51" fmla="*/ 213 h 1175"/>
                  <a:gd name="T52" fmla="*/ 680 w 2525"/>
                  <a:gd name="T53" fmla="*/ 422 h 1175"/>
                  <a:gd name="T54" fmla="*/ 699 w 2525"/>
                  <a:gd name="T55" fmla="*/ 453 h 1175"/>
                  <a:gd name="T56" fmla="*/ 715 w 2525"/>
                  <a:gd name="T57" fmla="*/ 562 h 1175"/>
                  <a:gd name="T58" fmla="*/ 981 w 2525"/>
                  <a:gd name="T59" fmla="*/ 453 h 1175"/>
                  <a:gd name="T60" fmla="*/ 997 w 2525"/>
                  <a:gd name="T61" fmla="*/ 587 h 1175"/>
                  <a:gd name="T62" fmla="*/ 1037 w 2525"/>
                  <a:gd name="T63" fmla="*/ 453 h 1175"/>
                  <a:gd name="T64" fmla="*/ 1199 w 2525"/>
                  <a:gd name="T65" fmla="*/ 364 h 1175"/>
                  <a:gd name="T66" fmla="*/ 1111 w 2525"/>
                  <a:gd name="T67" fmla="*/ 528 h 1175"/>
                  <a:gd name="T68" fmla="*/ 1216 w 2525"/>
                  <a:gd name="T69" fmla="*/ 540 h 1175"/>
                  <a:gd name="T70" fmla="*/ 1263 w 2525"/>
                  <a:gd name="T71" fmla="*/ 364 h 11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25"/>
                  <a:gd name="T109" fmla="*/ 0 h 1175"/>
                  <a:gd name="T110" fmla="*/ 2525 w 2525"/>
                  <a:gd name="T111" fmla="*/ 1175 h 11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25" h="1175">
                    <a:moveTo>
                      <a:pt x="2274" y="307"/>
                    </a:moveTo>
                    <a:lnTo>
                      <a:pt x="2098" y="307"/>
                    </a:lnTo>
                    <a:lnTo>
                      <a:pt x="2098" y="236"/>
                    </a:lnTo>
                    <a:lnTo>
                      <a:pt x="2068" y="236"/>
                    </a:lnTo>
                    <a:lnTo>
                      <a:pt x="2068" y="218"/>
                    </a:lnTo>
                    <a:lnTo>
                      <a:pt x="2025" y="218"/>
                    </a:lnTo>
                    <a:lnTo>
                      <a:pt x="2025" y="236"/>
                    </a:lnTo>
                    <a:lnTo>
                      <a:pt x="1996" y="236"/>
                    </a:lnTo>
                    <a:lnTo>
                      <a:pt x="1996" y="218"/>
                    </a:lnTo>
                    <a:lnTo>
                      <a:pt x="1953" y="218"/>
                    </a:lnTo>
                    <a:lnTo>
                      <a:pt x="1953" y="236"/>
                    </a:lnTo>
                    <a:lnTo>
                      <a:pt x="1929" y="236"/>
                    </a:lnTo>
                    <a:lnTo>
                      <a:pt x="1929" y="307"/>
                    </a:lnTo>
                    <a:lnTo>
                      <a:pt x="1749" y="307"/>
                    </a:lnTo>
                    <a:lnTo>
                      <a:pt x="1643" y="137"/>
                    </a:lnTo>
                    <a:lnTo>
                      <a:pt x="1495" y="137"/>
                    </a:lnTo>
                    <a:lnTo>
                      <a:pt x="1495" y="27"/>
                    </a:lnTo>
                    <a:lnTo>
                      <a:pt x="1465" y="27"/>
                    </a:lnTo>
                    <a:lnTo>
                      <a:pt x="1465" y="0"/>
                    </a:lnTo>
                    <a:lnTo>
                      <a:pt x="1416" y="0"/>
                    </a:lnTo>
                    <a:lnTo>
                      <a:pt x="1416" y="27"/>
                    </a:lnTo>
                    <a:lnTo>
                      <a:pt x="1391" y="27"/>
                    </a:lnTo>
                    <a:lnTo>
                      <a:pt x="1391" y="0"/>
                    </a:lnTo>
                    <a:lnTo>
                      <a:pt x="1344" y="0"/>
                    </a:lnTo>
                    <a:lnTo>
                      <a:pt x="1344" y="27"/>
                    </a:lnTo>
                    <a:lnTo>
                      <a:pt x="1319" y="27"/>
                    </a:lnTo>
                    <a:lnTo>
                      <a:pt x="1319" y="0"/>
                    </a:lnTo>
                    <a:lnTo>
                      <a:pt x="1273" y="0"/>
                    </a:lnTo>
                    <a:lnTo>
                      <a:pt x="1273" y="27"/>
                    </a:lnTo>
                    <a:lnTo>
                      <a:pt x="1256" y="27"/>
                    </a:lnTo>
                    <a:lnTo>
                      <a:pt x="1256" y="137"/>
                    </a:lnTo>
                    <a:lnTo>
                      <a:pt x="975" y="137"/>
                    </a:lnTo>
                    <a:lnTo>
                      <a:pt x="785" y="427"/>
                    </a:lnTo>
                    <a:lnTo>
                      <a:pt x="218" y="427"/>
                    </a:lnTo>
                    <a:lnTo>
                      <a:pt x="0" y="740"/>
                    </a:lnTo>
                    <a:lnTo>
                      <a:pt x="0" y="798"/>
                    </a:lnTo>
                    <a:lnTo>
                      <a:pt x="45" y="797"/>
                    </a:lnTo>
                    <a:lnTo>
                      <a:pt x="49" y="740"/>
                    </a:lnTo>
                    <a:lnTo>
                      <a:pt x="241" y="479"/>
                    </a:lnTo>
                    <a:lnTo>
                      <a:pt x="403" y="736"/>
                    </a:lnTo>
                    <a:lnTo>
                      <a:pt x="404" y="800"/>
                    </a:lnTo>
                    <a:lnTo>
                      <a:pt x="1109" y="801"/>
                    </a:lnTo>
                    <a:lnTo>
                      <a:pt x="1109" y="1114"/>
                    </a:lnTo>
                    <a:lnTo>
                      <a:pt x="546" y="1114"/>
                    </a:lnTo>
                    <a:lnTo>
                      <a:pt x="546" y="1144"/>
                    </a:lnTo>
                    <a:lnTo>
                      <a:pt x="1870" y="1144"/>
                    </a:lnTo>
                    <a:lnTo>
                      <a:pt x="1870" y="1114"/>
                    </a:lnTo>
                    <a:lnTo>
                      <a:pt x="1143" y="1114"/>
                    </a:lnTo>
                    <a:lnTo>
                      <a:pt x="1143" y="801"/>
                    </a:lnTo>
                    <a:lnTo>
                      <a:pt x="1217" y="801"/>
                    </a:lnTo>
                    <a:lnTo>
                      <a:pt x="995" y="427"/>
                    </a:lnTo>
                    <a:lnTo>
                      <a:pt x="834" y="427"/>
                    </a:lnTo>
                    <a:lnTo>
                      <a:pt x="1006" y="173"/>
                    </a:lnTo>
                    <a:lnTo>
                      <a:pt x="1360" y="844"/>
                    </a:lnTo>
                    <a:lnTo>
                      <a:pt x="1360" y="907"/>
                    </a:lnTo>
                    <a:lnTo>
                      <a:pt x="1397" y="907"/>
                    </a:lnTo>
                    <a:lnTo>
                      <a:pt x="1397" y="1124"/>
                    </a:lnTo>
                    <a:lnTo>
                      <a:pt x="1429" y="1124"/>
                    </a:lnTo>
                    <a:lnTo>
                      <a:pt x="1429" y="907"/>
                    </a:lnTo>
                    <a:lnTo>
                      <a:pt x="1962" y="907"/>
                    </a:lnTo>
                    <a:lnTo>
                      <a:pt x="1962" y="1175"/>
                    </a:lnTo>
                    <a:lnTo>
                      <a:pt x="1994" y="1175"/>
                    </a:lnTo>
                    <a:lnTo>
                      <a:pt x="1994" y="907"/>
                    </a:lnTo>
                    <a:lnTo>
                      <a:pt x="2074" y="907"/>
                    </a:lnTo>
                    <a:lnTo>
                      <a:pt x="1975" y="729"/>
                    </a:lnTo>
                    <a:lnTo>
                      <a:pt x="2397" y="729"/>
                    </a:lnTo>
                    <a:lnTo>
                      <a:pt x="2397" y="1057"/>
                    </a:lnTo>
                    <a:lnTo>
                      <a:pt x="2222" y="1057"/>
                    </a:lnTo>
                    <a:lnTo>
                      <a:pt x="2222" y="1080"/>
                    </a:lnTo>
                    <a:lnTo>
                      <a:pt x="2432" y="1080"/>
                    </a:lnTo>
                    <a:lnTo>
                      <a:pt x="2432" y="729"/>
                    </a:lnTo>
                    <a:lnTo>
                      <a:pt x="2525" y="729"/>
                    </a:lnTo>
                    <a:lnTo>
                      <a:pt x="2274" y="307"/>
                    </a:lnTo>
                    <a:close/>
                  </a:path>
                </a:pathLst>
              </a:custGeom>
              <a:solidFill>
                <a:srgbClr val="996600"/>
              </a:solidFill>
              <a:ln w="9525">
                <a:solidFill>
                  <a:schemeClr val="bg2"/>
                </a:solidFill>
                <a:round/>
                <a:headEnd/>
                <a:tailEnd/>
              </a:ln>
            </p:spPr>
            <p:txBody>
              <a:bodyPr/>
              <a:lstStyle/>
              <a:p>
                <a:endParaRPr lang="en-US"/>
              </a:p>
            </p:txBody>
          </p:sp>
          <p:sp>
            <p:nvSpPr>
              <p:cNvPr id="68726" name="Freeform 145"/>
              <p:cNvSpPr>
                <a:spLocks/>
              </p:cNvSpPr>
              <p:nvPr/>
            </p:nvSpPr>
            <p:spPr bwMode="auto">
              <a:xfrm>
                <a:off x="3837" y="1315"/>
                <a:ext cx="383" cy="158"/>
              </a:xfrm>
              <a:custGeom>
                <a:avLst/>
                <a:gdLst>
                  <a:gd name="T0" fmla="*/ 64 w 767"/>
                  <a:gd name="T1" fmla="*/ 83 h 317"/>
                  <a:gd name="T2" fmla="*/ 79 w 767"/>
                  <a:gd name="T3" fmla="*/ 56 h 317"/>
                  <a:gd name="T4" fmla="*/ 104 w 767"/>
                  <a:gd name="T5" fmla="*/ 35 h 317"/>
                  <a:gd name="T6" fmla="*/ 135 w 767"/>
                  <a:gd name="T7" fmla="*/ 25 h 317"/>
                  <a:gd name="T8" fmla="*/ 165 w 767"/>
                  <a:gd name="T9" fmla="*/ 25 h 317"/>
                  <a:gd name="T10" fmla="*/ 191 w 767"/>
                  <a:gd name="T11" fmla="*/ 34 h 317"/>
                  <a:gd name="T12" fmla="*/ 213 w 767"/>
                  <a:gd name="T13" fmla="*/ 49 h 317"/>
                  <a:gd name="T14" fmla="*/ 230 w 767"/>
                  <a:gd name="T15" fmla="*/ 70 h 317"/>
                  <a:gd name="T16" fmla="*/ 238 w 767"/>
                  <a:gd name="T17" fmla="*/ 81 h 317"/>
                  <a:gd name="T18" fmla="*/ 240 w 767"/>
                  <a:gd name="T19" fmla="*/ 81 h 317"/>
                  <a:gd name="T20" fmla="*/ 252 w 767"/>
                  <a:gd name="T21" fmla="*/ 83 h 317"/>
                  <a:gd name="T22" fmla="*/ 273 w 767"/>
                  <a:gd name="T23" fmla="*/ 90 h 317"/>
                  <a:gd name="T24" fmla="*/ 290 w 767"/>
                  <a:gd name="T25" fmla="*/ 102 h 317"/>
                  <a:gd name="T26" fmla="*/ 302 w 767"/>
                  <a:gd name="T27" fmla="*/ 120 h 317"/>
                  <a:gd name="T28" fmla="*/ 310 w 767"/>
                  <a:gd name="T29" fmla="*/ 128 h 317"/>
                  <a:gd name="T30" fmla="*/ 316 w 767"/>
                  <a:gd name="T31" fmla="*/ 125 h 317"/>
                  <a:gd name="T32" fmla="*/ 323 w 767"/>
                  <a:gd name="T33" fmla="*/ 123 h 317"/>
                  <a:gd name="T34" fmla="*/ 330 w 767"/>
                  <a:gd name="T35" fmla="*/ 123 h 317"/>
                  <a:gd name="T36" fmla="*/ 342 w 767"/>
                  <a:gd name="T37" fmla="*/ 123 h 317"/>
                  <a:gd name="T38" fmla="*/ 357 w 767"/>
                  <a:gd name="T39" fmla="*/ 129 h 317"/>
                  <a:gd name="T40" fmla="*/ 370 w 767"/>
                  <a:gd name="T41" fmla="*/ 138 h 317"/>
                  <a:gd name="T42" fmla="*/ 379 w 767"/>
                  <a:gd name="T43" fmla="*/ 151 h 317"/>
                  <a:gd name="T44" fmla="*/ 382 w 767"/>
                  <a:gd name="T45" fmla="*/ 156 h 317"/>
                  <a:gd name="T46" fmla="*/ 383 w 767"/>
                  <a:gd name="T47" fmla="*/ 153 h 317"/>
                  <a:gd name="T48" fmla="*/ 382 w 767"/>
                  <a:gd name="T49" fmla="*/ 141 h 317"/>
                  <a:gd name="T50" fmla="*/ 374 w 767"/>
                  <a:gd name="T51" fmla="*/ 122 h 317"/>
                  <a:gd name="T52" fmla="*/ 360 w 767"/>
                  <a:gd name="T53" fmla="*/ 108 h 317"/>
                  <a:gd name="T54" fmla="*/ 342 w 767"/>
                  <a:gd name="T55" fmla="*/ 100 h 317"/>
                  <a:gd name="T56" fmla="*/ 328 w 767"/>
                  <a:gd name="T57" fmla="*/ 98 h 317"/>
                  <a:gd name="T58" fmla="*/ 320 w 767"/>
                  <a:gd name="T59" fmla="*/ 100 h 317"/>
                  <a:gd name="T60" fmla="*/ 313 w 767"/>
                  <a:gd name="T61" fmla="*/ 101 h 317"/>
                  <a:gd name="T62" fmla="*/ 307 w 767"/>
                  <a:gd name="T63" fmla="*/ 104 h 317"/>
                  <a:gd name="T64" fmla="*/ 300 w 767"/>
                  <a:gd name="T65" fmla="*/ 96 h 317"/>
                  <a:gd name="T66" fmla="*/ 287 w 767"/>
                  <a:gd name="T67" fmla="*/ 79 h 317"/>
                  <a:gd name="T68" fmla="*/ 271 w 767"/>
                  <a:gd name="T69" fmla="*/ 65 h 317"/>
                  <a:gd name="T70" fmla="*/ 250 w 767"/>
                  <a:gd name="T71" fmla="*/ 58 h 317"/>
                  <a:gd name="T72" fmla="*/ 238 w 767"/>
                  <a:gd name="T73" fmla="*/ 57 h 317"/>
                  <a:gd name="T74" fmla="*/ 236 w 767"/>
                  <a:gd name="T75" fmla="*/ 57 h 317"/>
                  <a:gd name="T76" fmla="*/ 228 w 767"/>
                  <a:gd name="T77" fmla="*/ 45 h 317"/>
                  <a:gd name="T78" fmla="*/ 211 w 767"/>
                  <a:gd name="T79" fmla="*/ 25 h 317"/>
                  <a:gd name="T80" fmla="*/ 189 w 767"/>
                  <a:gd name="T81" fmla="*/ 10 h 317"/>
                  <a:gd name="T82" fmla="*/ 162 w 767"/>
                  <a:gd name="T83" fmla="*/ 1 h 317"/>
                  <a:gd name="T84" fmla="*/ 132 w 767"/>
                  <a:gd name="T85" fmla="*/ 1 h 317"/>
                  <a:gd name="T86" fmla="*/ 101 w 767"/>
                  <a:gd name="T87" fmla="*/ 12 h 317"/>
                  <a:gd name="T88" fmla="*/ 77 w 767"/>
                  <a:gd name="T89" fmla="*/ 31 h 317"/>
                  <a:gd name="T90" fmla="*/ 61 w 767"/>
                  <a:gd name="T91" fmla="*/ 59 h 317"/>
                  <a:gd name="T92" fmla="*/ 46 w 767"/>
                  <a:gd name="T93" fmla="*/ 76 h 317"/>
                  <a:gd name="T94" fmla="*/ 25 w 767"/>
                  <a:gd name="T95" fmla="*/ 84 h 317"/>
                  <a:gd name="T96" fmla="*/ 10 w 767"/>
                  <a:gd name="T97" fmla="*/ 100 h 317"/>
                  <a:gd name="T98" fmla="*/ 1 w 767"/>
                  <a:gd name="T99" fmla="*/ 120 h 317"/>
                  <a:gd name="T100" fmla="*/ 0 w 767"/>
                  <a:gd name="T101" fmla="*/ 136 h 317"/>
                  <a:gd name="T102" fmla="*/ 2 w 767"/>
                  <a:gd name="T103" fmla="*/ 145 h 317"/>
                  <a:gd name="T104" fmla="*/ 5 w 767"/>
                  <a:gd name="T105" fmla="*/ 139 h 317"/>
                  <a:gd name="T106" fmla="*/ 14 w 767"/>
                  <a:gd name="T107" fmla="*/ 120 h 317"/>
                  <a:gd name="T108" fmla="*/ 29 w 767"/>
                  <a:gd name="T109" fmla="*/ 107 h 317"/>
                  <a:gd name="T110" fmla="*/ 49 w 767"/>
                  <a:gd name="T111" fmla="*/ 100 h 3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67"/>
                  <a:gd name="T169" fmla="*/ 0 h 317"/>
                  <a:gd name="T170" fmla="*/ 767 w 767"/>
                  <a:gd name="T171" fmla="*/ 317 h 3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67" h="317">
                    <a:moveTo>
                      <a:pt x="120" y="198"/>
                    </a:moveTo>
                    <a:lnTo>
                      <a:pt x="128" y="166"/>
                    </a:lnTo>
                    <a:lnTo>
                      <a:pt x="141" y="137"/>
                    </a:lnTo>
                    <a:lnTo>
                      <a:pt x="159" y="112"/>
                    </a:lnTo>
                    <a:lnTo>
                      <a:pt x="183" y="89"/>
                    </a:lnTo>
                    <a:lnTo>
                      <a:pt x="208" y="71"/>
                    </a:lnTo>
                    <a:lnTo>
                      <a:pt x="237" y="59"/>
                    </a:lnTo>
                    <a:lnTo>
                      <a:pt x="270" y="50"/>
                    </a:lnTo>
                    <a:lnTo>
                      <a:pt x="303" y="48"/>
                    </a:lnTo>
                    <a:lnTo>
                      <a:pt x="331" y="50"/>
                    </a:lnTo>
                    <a:lnTo>
                      <a:pt x="357" y="57"/>
                    </a:lnTo>
                    <a:lnTo>
                      <a:pt x="383" y="68"/>
                    </a:lnTo>
                    <a:lnTo>
                      <a:pt x="406" y="82"/>
                    </a:lnTo>
                    <a:lnTo>
                      <a:pt x="427" y="99"/>
                    </a:lnTo>
                    <a:lnTo>
                      <a:pt x="445" y="117"/>
                    </a:lnTo>
                    <a:lnTo>
                      <a:pt x="461" y="140"/>
                    </a:lnTo>
                    <a:lnTo>
                      <a:pt x="473" y="163"/>
                    </a:lnTo>
                    <a:lnTo>
                      <a:pt x="476" y="163"/>
                    </a:lnTo>
                    <a:lnTo>
                      <a:pt x="479" y="163"/>
                    </a:lnTo>
                    <a:lnTo>
                      <a:pt x="480" y="163"/>
                    </a:lnTo>
                    <a:lnTo>
                      <a:pt x="483" y="163"/>
                    </a:lnTo>
                    <a:lnTo>
                      <a:pt x="505" y="166"/>
                    </a:lnTo>
                    <a:lnTo>
                      <a:pt x="526" y="172"/>
                    </a:lnTo>
                    <a:lnTo>
                      <a:pt x="546" y="180"/>
                    </a:lnTo>
                    <a:lnTo>
                      <a:pt x="564" y="191"/>
                    </a:lnTo>
                    <a:lnTo>
                      <a:pt x="580" y="205"/>
                    </a:lnTo>
                    <a:lnTo>
                      <a:pt x="593" y="222"/>
                    </a:lnTo>
                    <a:lnTo>
                      <a:pt x="605" y="240"/>
                    </a:lnTo>
                    <a:lnTo>
                      <a:pt x="613" y="260"/>
                    </a:lnTo>
                    <a:lnTo>
                      <a:pt x="620" y="257"/>
                    </a:lnTo>
                    <a:lnTo>
                      <a:pt x="626" y="253"/>
                    </a:lnTo>
                    <a:lnTo>
                      <a:pt x="633" y="251"/>
                    </a:lnTo>
                    <a:lnTo>
                      <a:pt x="640" y="248"/>
                    </a:lnTo>
                    <a:lnTo>
                      <a:pt x="647" y="247"/>
                    </a:lnTo>
                    <a:lnTo>
                      <a:pt x="654" y="247"/>
                    </a:lnTo>
                    <a:lnTo>
                      <a:pt x="660" y="246"/>
                    </a:lnTo>
                    <a:lnTo>
                      <a:pt x="667" y="246"/>
                    </a:lnTo>
                    <a:lnTo>
                      <a:pt x="684" y="247"/>
                    </a:lnTo>
                    <a:lnTo>
                      <a:pt x="700" y="251"/>
                    </a:lnTo>
                    <a:lnTo>
                      <a:pt x="715" y="258"/>
                    </a:lnTo>
                    <a:lnTo>
                      <a:pt x="729" y="267"/>
                    </a:lnTo>
                    <a:lnTo>
                      <a:pt x="740" y="276"/>
                    </a:lnTo>
                    <a:lnTo>
                      <a:pt x="750" y="289"/>
                    </a:lnTo>
                    <a:lnTo>
                      <a:pt x="758" y="303"/>
                    </a:lnTo>
                    <a:lnTo>
                      <a:pt x="765" y="317"/>
                    </a:lnTo>
                    <a:lnTo>
                      <a:pt x="765" y="313"/>
                    </a:lnTo>
                    <a:lnTo>
                      <a:pt x="767" y="310"/>
                    </a:lnTo>
                    <a:lnTo>
                      <a:pt x="767" y="306"/>
                    </a:lnTo>
                    <a:lnTo>
                      <a:pt x="767" y="303"/>
                    </a:lnTo>
                    <a:lnTo>
                      <a:pt x="765" y="282"/>
                    </a:lnTo>
                    <a:lnTo>
                      <a:pt x="758" y="262"/>
                    </a:lnTo>
                    <a:lnTo>
                      <a:pt x="748" y="244"/>
                    </a:lnTo>
                    <a:lnTo>
                      <a:pt x="736" y="229"/>
                    </a:lnTo>
                    <a:lnTo>
                      <a:pt x="721" y="216"/>
                    </a:lnTo>
                    <a:lnTo>
                      <a:pt x="704" y="207"/>
                    </a:lnTo>
                    <a:lnTo>
                      <a:pt x="684" y="200"/>
                    </a:lnTo>
                    <a:lnTo>
                      <a:pt x="663" y="197"/>
                    </a:lnTo>
                    <a:lnTo>
                      <a:pt x="656" y="197"/>
                    </a:lnTo>
                    <a:lnTo>
                      <a:pt x="649" y="198"/>
                    </a:lnTo>
                    <a:lnTo>
                      <a:pt x="641" y="200"/>
                    </a:lnTo>
                    <a:lnTo>
                      <a:pt x="634" y="201"/>
                    </a:lnTo>
                    <a:lnTo>
                      <a:pt x="627" y="202"/>
                    </a:lnTo>
                    <a:lnTo>
                      <a:pt x="621" y="205"/>
                    </a:lnTo>
                    <a:lnTo>
                      <a:pt x="614" y="209"/>
                    </a:lnTo>
                    <a:lnTo>
                      <a:pt x="609" y="212"/>
                    </a:lnTo>
                    <a:lnTo>
                      <a:pt x="600" y="193"/>
                    </a:lnTo>
                    <a:lnTo>
                      <a:pt x="589" y="173"/>
                    </a:lnTo>
                    <a:lnTo>
                      <a:pt x="575" y="158"/>
                    </a:lnTo>
                    <a:lnTo>
                      <a:pt x="560" y="142"/>
                    </a:lnTo>
                    <a:lnTo>
                      <a:pt x="542" y="131"/>
                    </a:lnTo>
                    <a:lnTo>
                      <a:pt x="521" y="123"/>
                    </a:lnTo>
                    <a:lnTo>
                      <a:pt x="500" y="117"/>
                    </a:lnTo>
                    <a:lnTo>
                      <a:pt x="478" y="115"/>
                    </a:lnTo>
                    <a:lnTo>
                      <a:pt x="476" y="115"/>
                    </a:lnTo>
                    <a:lnTo>
                      <a:pt x="473" y="115"/>
                    </a:lnTo>
                    <a:lnTo>
                      <a:pt x="472" y="115"/>
                    </a:lnTo>
                    <a:lnTo>
                      <a:pt x="469" y="115"/>
                    </a:lnTo>
                    <a:lnTo>
                      <a:pt x="457" y="91"/>
                    </a:lnTo>
                    <a:lnTo>
                      <a:pt x="441" y="68"/>
                    </a:lnTo>
                    <a:lnTo>
                      <a:pt x="422" y="50"/>
                    </a:lnTo>
                    <a:lnTo>
                      <a:pt x="401" y="34"/>
                    </a:lnTo>
                    <a:lnTo>
                      <a:pt x="378" y="20"/>
                    </a:lnTo>
                    <a:lnTo>
                      <a:pt x="352" y="10"/>
                    </a:lnTo>
                    <a:lnTo>
                      <a:pt x="325" y="3"/>
                    </a:lnTo>
                    <a:lnTo>
                      <a:pt x="297" y="0"/>
                    </a:lnTo>
                    <a:lnTo>
                      <a:pt x="264" y="2"/>
                    </a:lnTo>
                    <a:lnTo>
                      <a:pt x="232" y="10"/>
                    </a:lnTo>
                    <a:lnTo>
                      <a:pt x="202" y="24"/>
                    </a:lnTo>
                    <a:lnTo>
                      <a:pt x="177" y="41"/>
                    </a:lnTo>
                    <a:lnTo>
                      <a:pt x="154" y="63"/>
                    </a:lnTo>
                    <a:lnTo>
                      <a:pt x="135" y="89"/>
                    </a:lnTo>
                    <a:lnTo>
                      <a:pt x="123" y="119"/>
                    </a:lnTo>
                    <a:lnTo>
                      <a:pt x="115" y="149"/>
                    </a:lnTo>
                    <a:lnTo>
                      <a:pt x="92" y="152"/>
                    </a:lnTo>
                    <a:lnTo>
                      <a:pt x="70" y="158"/>
                    </a:lnTo>
                    <a:lnTo>
                      <a:pt x="50" y="169"/>
                    </a:lnTo>
                    <a:lnTo>
                      <a:pt x="34" y="183"/>
                    </a:lnTo>
                    <a:lnTo>
                      <a:pt x="20" y="200"/>
                    </a:lnTo>
                    <a:lnTo>
                      <a:pt x="8" y="218"/>
                    </a:lnTo>
                    <a:lnTo>
                      <a:pt x="3" y="240"/>
                    </a:lnTo>
                    <a:lnTo>
                      <a:pt x="0" y="262"/>
                    </a:lnTo>
                    <a:lnTo>
                      <a:pt x="0" y="272"/>
                    </a:lnTo>
                    <a:lnTo>
                      <a:pt x="1" y="281"/>
                    </a:lnTo>
                    <a:lnTo>
                      <a:pt x="4" y="290"/>
                    </a:lnTo>
                    <a:lnTo>
                      <a:pt x="6" y="299"/>
                    </a:lnTo>
                    <a:lnTo>
                      <a:pt x="10" y="278"/>
                    </a:lnTo>
                    <a:lnTo>
                      <a:pt x="18" y="258"/>
                    </a:lnTo>
                    <a:lnTo>
                      <a:pt x="29" y="241"/>
                    </a:lnTo>
                    <a:lnTo>
                      <a:pt x="43" y="228"/>
                    </a:lnTo>
                    <a:lnTo>
                      <a:pt x="59" y="215"/>
                    </a:lnTo>
                    <a:lnTo>
                      <a:pt x="78" y="205"/>
                    </a:lnTo>
                    <a:lnTo>
                      <a:pt x="98" y="200"/>
                    </a:lnTo>
                    <a:lnTo>
                      <a:pt x="120" y="198"/>
                    </a:lnTo>
                    <a:close/>
                  </a:path>
                </a:pathLst>
              </a:custGeom>
              <a:solidFill>
                <a:srgbClr val="33CC33"/>
              </a:solidFill>
              <a:ln w="9525">
                <a:solidFill>
                  <a:schemeClr val="bg2"/>
                </a:solidFill>
                <a:round/>
                <a:headEnd/>
                <a:tailEnd/>
              </a:ln>
            </p:spPr>
            <p:txBody>
              <a:bodyPr/>
              <a:lstStyle/>
              <a:p>
                <a:endParaRPr lang="en-US"/>
              </a:p>
            </p:txBody>
          </p:sp>
          <p:sp>
            <p:nvSpPr>
              <p:cNvPr id="68727" name="Rectangle 146"/>
              <p:cNvSpPr>
                <a:spLocks noChangeArrowheads="1"/>
              </p:cNvSpPr>
              <p:nvPr/>
            </p:nvSpPr>
            <p:spPr bwMode="auto">
              <a:xfrm>
                <a:off x="4521" y="1315"/>
                <a:ext cx="33" cy="57"/>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28" name="Rectangle 147"/>
              <p:cNvSpPr>
                <a:spLocks noChangeArrowheads="1"/>
              </p:cNvSpPr>
              <p:nvPr/>
            </p:nvSpPr>
            <p:spPr bwMode="auto">
              <a:xfrm>
                <a:off x="4560" y="1315"/>
                <a:ext cx="12" cy="57"/>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29" name="Rectangle 148"/>
              <p:cNvSpPr>
                <a:spLocks noChangeArrowheads="1"/>
              </p:cNvSpPr>
              <p:nvPr/>
            </p:nvSpPr>
            <p:spPr bwMode="auto">
              <a:xfrm>
                <a:off x="4503" y="1315"/>
                <a:ext cx="12" cy="57"/>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0" name="Rectangle 149"/>
              <p:cNvSpPr>
                <a:spLocks noChangeArrowheads="1"/>
              </p:cNvSpPr>
              <p:nvPr/>
            </p:nvSpPr>
            <p:spPr bwMode="auto">
              <a:xfrm>
                <a:off x="4535" y="1320"/>
                <a:ext cx="13" cy="48"/>
              </a:xfrm>
              <a:prstGeom prst="rect">
                <a:avLst/>
              </a:prstGeom>
              <a:solidFill>
                <a:srgbClr val="FFFFFF"/>
              </a:solidFill>
              <a:ln w="9525">
                <a:solidFill>
                  <a:srgbClr val="EAEAEA"/>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1" name="Rectangle 150"/>
              <p:cNvSpPr>
                <a:spLocks noChangeArrowheads="1"/>
              </p:cNvSpPr>
              <p:nvPr/>
            </p:nvSpPr>
            <p:spPr bwMode="auto">
              <a:xfrm>
                <a:off x="4011" y="1267"/>
                <a:ext cx="32" cy="59"/>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2" name="Rectangle 151"/>
              <p:cNvSpPr>
                <a:spLocks noChangeArrowheads="1"/>
              </p:cNvSpPr>
              <p:nvPr/>
            </p:nvSpPr>
            <p:spPr bwMode="auto">
              <a:xfrm>
                <a:off x="4050" y="1267"/>
                <a:ext cx="11" cy="59"/>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3" name="Rectangle 152"/>
              <p:cNvSpPr>
                <a:spLocks noChangeArrowheads="1"/>
              </p:cNvSpPr>
              <p:nvPr/>
            </p:nvSpPr>
            <p:spPr bwMode="auto">
              <a:xfrm>
                <a:off x="3992" y="1267"/>
                <a:ext cx="13" cy="59"/>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4" name="Rectangle 153"/>
              <p:cNvSpPr>
                <a:spLocks noChangeArrowheads="1"/>
              </p:cNvSpPr>
              <p:nvPr/>
            </p:nvSpPr>
            <p:spPr bwMode="auto">
              <a:xfrm>
                <a:off x="4025" y="1273"/>
                <a:ext cx="12" cy="48"/>
              </a:xfrm>
              <a:prstGeom prst="rect">
                <a:avLst/>
              </a:prstGeom>
              <a:solidFill>
                <a:srgbClr val="FFFFFF"/>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5" name="Rectangle 154"/>
              <p:cNvSpPr>
                <a:spLocks noChangeArrowheads="1"/>
              </p:cNvSpPr>
              <p:nvPr/>
            </p:nvSpPr>
            <p:spPr bwMode="auto">
              <a:xfrm>
                <a:off x="4823" y="1329"/>
                <a:ext cx="40" cy="58"/>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6" name="Rectangle 155"/>
              <p:cNvSpPr>
                <a:spLocks noChangeArrowheads="1"/>
              </p:cNvSpPr>
              <p:nvPr/>
            </p:nvSpPr>
            <p:spPr bwMode="auto">
              <a:xfrm>
                <a:off x="4872" y="1329"/>
                <a:ext cx="10" cy="58"/>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7" name="Rectangle 156"/>
              <p:cNvSpPr>
                <a:spLocks noChangeArrowheads="1"/>
              </p:cNvSpPr>
              <p:nvPr/>
            </p:nvSpPr>
            <p:spPr bwMode="auto">
              <a:xfrm>
                <a:off x="4805" y="1329"/>
                <a:ext cx="10" cy="58"/>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8" name="Rectangle 157"/>
              <p:cNvSpPr>
                <a:spLocks noChangeArrowheads="1"/>
              </p:cNvSpPr>
              <p:nvPr/>
            </p:nvSpPr>
            <p:spPr bwMode="auto">
              <a:xfrm>
                <a:off x="4845" y="1337"/>
                <a:ext cx="11" cy="39"/>
              </a:xfrm>
              <a:prstGeom prst="rect">
                <a:avLst/>
              </a:prstGeom>
              <a:solidFill>
                <a:srgbClr val="FFFFFF"/>
              </a:solidFill>
              <a:ln w="9525">
                <a:solidFill>
                  <a:srgbClr val="EAEAEA"/>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9" name="Rectangle 158"/>
              <p:cNvSpPr>
                <a:spLocks noChangeArrowheads="1"/>
              </p:cNvSpPr>
              <p:nvPr/>
            </p:nvSpPr>
            <p:spPr bwMode="auto">
              <a:xfrm>
                <a:off x="4637" y="1329"/>
                <a:ext cx="41" cy="58"/>
              </a:xfrm>
              <a:prstGeom prst="rect">
                <a:avLst/>
              </a:prstGeom>
              <a:solidFill>
                <a:srgbClr val="000000"/>
              </a:solidFill>
              <a:ln w="9525">
                <a:solidFill>
                  <a:srgbClr val="EAEAEA"/>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0" name="Rectangle 159"/>
              <p:cNvSpPr>
                <a:spLocks noChangeArrowheads="1"/>
              </p:cNvSpPr>
              <p:nvPr/>
            </p:nvSpPr>
            <p:spPr bwMode="auto">
              <a:xfrm>
                <a:off x="4685" y="1329"/>
                <a:ext cx="11" cy="58"/>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1" name="Rectangle 160"/>
              <p:cNvSpPr>
                <a:spLocks noChangeArrowheads="1"/>
              </p:cNvSpPr>
              <p:nvPr/>
            </p:nvSpPr>
            <p:spPr bwMode="auto">
              <a:xfrm>
                <a:off x="4659" y="1337"/>
                <a:ext cx="12" cy="39"/>
              </a:xfrm>
              <a:prstGeom prst="rect">
                <a:avLst/>
              </a:prstGeom>
              <a:solidFill>
                <a:srgbClr val="FFFFFF"/>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2" name="Rectangle 161"/>
              <p:cNvSpPr>
                <a:spLocks noChangeArrowheads="1"/>
              </p:cNvSpPr>
              <p:nvPr/>
            </p:nvSpPr>
            <p:spPr bwMode="auto">
              <a:xfrm>
                <a:off x="4245" y="1294"/>
                <a:ext cx="8" cy="131"/>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3" name="Rectangle 162"/>
              <p:cNvSpPr>
                <a:spLocks noChangeArrowheads="1"/>
              </p:cNvSpPr>
              <p:nvPr/>
            </p:nvSpPr>
            <p:spPr bwMode="auto">
              <a:xfrm>
                <a:off x="4345" y="1294"/>
                <a:ext cx="9" cy="131"/>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4" name="Rectangle 163"/>
              <p:cNvSpPr>
                <a:spLocks noChangeArrowheads="1"/>
              </p:cNvSpPr>
              <p:nvPr/>
            </p:nvSpPr>
            <p:spPr bwMode="auto">
              <a:xfrm>
                <a:off x="4144" y="1317"/>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5" name="Rectangle 164"/>
              <p:cNvSpPr>
                <a:spLocks noChangeArrowheads="1"/>
              </p:cNvSpPr>
              <p:nvPr/>
            </p:nvSpPr>
            <p:spPr bwMode="auto">
              <a:xfrm>
                <a:off x="4144" y="1361"/>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6" name="Rectangle 165"/>
              <p:cNvSpPr>
                <a:spLocks noChangeArrowheads="1"/>
              </p:cNvSpPr>
              <p:nvPr/>
            </p:nvSpPr>
            <p:spPr bwMode="auto">
              <a:xfrm>
                <a:off x="4144" y="1383"/>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7" name="Rectangle 166"/>
              <p:cNvSpPr>
                <a:spLocks noChangeArrowheads="1"/>
              </p:cNvSpPr>
              <p:nvPr/>
            </p:nvSpPr>
            <p:spPr bwMode="auto">
              <a:xfrm>
                <a:off x="4249" y="1317"/>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8" name="Rectangle 167"/>
              <p:cNvSpPr>
                <a:spLocks noChangeArrowheads="1"/>
              </p:cNvSpPr>
              <p:nvPr/>
            </p:nvSpPr>
            <p:spPr bwMode="auto">
              <a:xfrm>
                <a:off x="4249" y="1361"/>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9" name="Rectangle 168"/>
              <p:cNvSpPr>
                <a:spLocks noChangeArrowheads="1"/>
              </p:cNvSpPr>
              <p:nvPr/>
            </p:nvSpPr>
            <p:spPr bwMode="auto">
              <a:xfrm>
                <a:off x="4249" y="1383"/>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50" name="Freeform 169"/>
              <p:cNvSpPr>
                <a:spLocks/>
              </p:cNvSpPr>
              <p:nvPr/>
            </p:nvSpPr>
            <p:spPr bwMode="auto">
              <a:xfrm>
                <a:off x="4142" y="1294"/>
                <a:ext cx="313" cy="131"/>
              </a:xfrm>
              <a:custGeom>
                <a:avLst/>
                <a:gdLst>
                  <a:gd name="T0" fmla="*/ 309 w 626"/>
                  <a:gd name="T1" fmla="*/ 0 h 264"/>
                  <a:gd name="T2" fmla="*/ 305 w 626"/>
                  <a:gd name="T3" fmla="*/ 0 h 264"/>
                  <a:gd name="T4" fmla="*/ 9 w 626"/>
                  <a:gd name="T5" fmla="*/ 0 h 264"/>
                  <a:gd name="T6" fmla="*/ 0 w 626"/>
                  <a:gd name="T7" fmla="*/ 0 h 264"/>
                  <a:gd name="T8" fmla="*/ 0 w 626"/>
                  <a:gd name="T9" fmla="*/ 8 h 264"/>
                  <a:gd name="T10" fmla="*/ 0 w 626"/>
                  <a:gd name="T11" fmla="*/ 121 h 264"/>
                  <a:gd name="T12" fmla="*/ 9 w 626"/>
                  <a:gd name="T13" fmla="*/ 131 h 264"/>
                  <a:gd name="T14" fmla="*/ 9 w 626"/>
                  <a:gd name="T15" fmla="*/ 8 h 264"/>
                  <a:gd name="T16" fmla="*/ 305 w 626"/>
                  <a:gd name="T17" fmla="*/ 8 h 264"/>
                  <a:gd name="T18" fmla="*/ 305 w 626"/>
                  <a:gd name="T19" fmla="*/ 131 h 264"/>
                  <a:gd name="T20" fmla="*/ 313 w 626"/>
                  <a:gd name="T21" fmla="*/ 131 h 264"/>
                  <a:gd name="T22" fmla="*/ 313 w 626"/>
                  <a:gd name="T23" fmla="*/ 0 h 264"/>
                  <a:gd name="T24" fmla="*/ 309 w 626"/>
                  <a:gd name="T25" fmla="*/ 0 h 2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26"/>
                  <a:gd name="T40" fmla="*/ 0 h 264"/>
                  <a:gd name="T41" fmla="*/ 626 w 626"/>
                  <a:gd name="T42" fmla="*/ 264 h 2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26" h="264">
                    <a:moveTo>
                      <a:pt x="617" y="0"/>
                    </a:moveTo>
                    <a:lnTo>
                      <a:pt x="609" y="0"/>
                    </a:lnTo>
                    <a:lnTo>
                      <a:pt x="17" y="0"/>
                    </a:lnTo>
                    <a:lnTo>
                      <a:pt x="0" y="0"/>
                    </a:lnTo>
                    <a:lnTo>
                      <a:pt x="0" y="17"/>
                    </a:lnTo>
                    <a:lnTo>
                      <a:pt x="0" y="244"/>
                    </a:lnTo>
                    <a:lnTo>
                      <a:pt x="17" y="263"/>
                    </a:lnTo>
                    <a:lnTo>
                      <a:pt x="17" y="17"/>
                    </a:lnTo>
                    <a:lnTo>
                      <a:pt x="609" y="17"/>
                    </a:lnTo>
                    <a:lnTo>
                      <a:pt x="609" y="264"/>
                    </a:lnTo>
                    <a:lnTo>
                      <a:pt x="626" y="264"/>
                    </a:lnTo>
                    <a:lnTo>
                      <a:pt x="626" y="0"/>
                    </a:lnTo>
                    <a:lnTo>
                      <a:pt x="617" y="0"/>
                    </a:lnTo>
                    <a:close/>
                  </a:path>
                </a:pathLst>
              </a:custGeom>
              <a:solidFill>
                <a:srgbClr val="000000"/>
              </a:solidFill>
              <a:ln w="9525">
                <a:solidFill>
                  <a:schemeClr val="bg2"/>
                </a:solidFill>
                <a:round/>
                <a:headEnd/>
                <a:tailEnd/>
              </a:ln>
            </p:spPr>
            <p:txBody>
              <a:bodyPr/>
              <a:lstStyle/>
              <a:p>
                <a:endParaRPr lang="en-US"/>
              </a:p>
            </p:txBody>
          </p:sp>
          <p:sp>
            <p:nvSpPr>
              <p:cNvPr id="68751" name="Rectangle 170"/>
              <p:cNvSpPr>
                <a:spLocks noChangeArrowheads="1"/>
              </p:cNvSpPr>
              <p:nvPr/>
            </p:nvSpPr>
            <p:spPr bwMode="auto">
              <a:xfrm>
                <a:off x="4350" y="1317"/>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52" name="Rectangle 171"/>
              <p:cNvSpPr>
                <a:spLocks noChangeArrowheads="1"/>
              </p:cNvSpPr>
              <p:nvPr/>
            </p:nvSpPr>
            <p:spPr bwMode="auto">
              <a:xfrm>
                <a:off x="4350" y="1361"/>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53" name="Rectangle 172"/>
              <p:cNvSpPr>
                <a:spLocks noChangeArrowheads="1"/>
              </p:cNvSpPr>
              <p:nvPr/>
            </p:nvSpPr>
            <p:spPr bwMode="auto">
              <a:xfrm>
                <a:off x="4350" y="1383"/>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54" name="Rectangle 173"/>
              <p:cNvSpPr>
                <a:spLocks noChangeArrowheads="1"/>
              </p:cNvSpPr>
              <p:nvPr/>
            </p:nvSpPr>
            <p:spPr bwMode="auto">
              <a:xfrm>
                <a:off x="4144" y="1403"/>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55" name="Rectangle 174"/>
              <p:cNvSpPr>
                <a:spLocks noChangeArrowheads="1"/>
              </p:cNvSpPr>
              <p:nvPr/>
            </p:nvSpPr>
            <p:spPr bwMode="auto">
              <a:xfrm>
                <a:off x="4238" y="1403"/>
                <a:ext cx="109"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56" name="Rectangle 175"/>
              <p:cNvSpPr>
                <a:spLocks noChangeArrowheads="1"/>
              </p:cNvSpPr>
              <p:nvPr/>
            </p:nvSpPr>
            <p:spPr bwMode="auto">
              <a:xfrm>
                <a:off x="4350" y="1403"/>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57" name="Freeform 176"/>
              <p:cNvSpPr>
                <a:spLocks/>
              </p:cNvSpPr>
              <p:nvPr/>
            </p:nvSpPr>
            <p:spPr bwMode="auto">
              <a:xfrm>
                <a:off x="4556" y="894"/>
                <a:ext cx="22" cy="72"/>
              </a:xfrm>
              <a:custGeom>
                <a:avLst/>
                <a:gdLst>
                  <a:gd name="T0" fmla="*/ 0 w 44"/>
                  <a:gd name="T1" fmla="*/ 41 h 144"/>
                  <a:gd name="T2" fmla="*/ 0 w 44"/>
                  <a:gd name="T3" fmla="*/ 0 h 144"/>
                  <a:gd name="T4" fmla="*/ 22 w 44"/>
                  <a:gd name="T5" fmla="*/ 0 h 144"/>
                  <a:gd name="T6" fmla="*/ 22 w 44"/>
                  <a:gd name="T7" fmla="*/ 72 h 144"/>
                  <a:gd name="T8" fmla="*/ 0 w 44"/>
                  <a:gd name="T9" fmla="*/ 41 h 144"/>
                  <a:gd name="T10" fmla="*/ 0 60000 65536"/>
                  <a:gd name="T11" fmla="*/ 0 60000 65536"/>
                  <a:gd name="T12" fmla="*/ 0 60000 65536"/>
                  <a:gd name="T13" fmla="*/ 0 60000 65536"/>
                  <a:gd name="T14" fmla="*/ 0 60000 65536"/>
                  <a:gd name="T15" fmla="*/ 0 w 44"/>
                  <a:gd name="T16" fmla="*/ 0 h 144"/>
                  <a:gd name="T17" fmla="*/ 44 w 44"/>
                  <a:gd name="T18" fmla="*/ 144 h 144"/>
                </a:gdLst>
                <a:ahLst/>
                <a:cxnLst>
                  <a:cxn ang="T10">
                    <a:pos x="T0" y="T1"/>
                  </a:cxn>
                  <a:cxn ang="T11">
                    <a:pos x="T2" y="T3"/>
                  </a:cxn>
                  <a:cxn ang="T12">
                    <a:pos x="T4" y="T5"/>
                  </a:cxn>
                  <a:cxn ang="T13">
                    <a:pos x="T6" y="T7"/>
                  </a:cxn>
                  <a:cxn ang="T14">
                    <a:pos x="T8" y="T9"/>
                  </a:cxn>
                </a:cxnLst>
                <a:rect l="T15" t="T16" r="T17" b="T18"/>
                <a:pathLst>
                  <a:path w="44" h="144">
                    <a:moveTo>
                      <a:pt x="0" y="82"/>
                    </a:moveTo>
                    <a:lnTo>
                      <a:pt x="0" y="0"/>
                    </a:lnTo>
                    <a:lnTo>
                      <a:pt x="44" y="0"/>
                    </a:lnTo>
                    <a:lnTo>
                      <a:pt x="44" y="144"/>
                    </a:lnTo>
                    <a:lnTo>
                      <a:pt x="0" y="82"/>
                    </a:lnTo>
                    <a:close/>
                  </a:path>
                </a:pathLst>
              </a:custGeom>
              <a:solidFill>
                <a:srgbClr val="FFFFFF"/>
              </a:solidFill>
              <a:ln w="9525">
                <a:solidFill>
                  <a:schemeClr val="bg2"/>
                </a:solidFill>
                <a:round/>
                <a:headEnd/>
                <a:tailEnd/>
              </a:ln>
            </p:spPr>
            <p:txBody>
              <a:bodyPr/>
              <a:lstStyle/>
              <a:p>
                <a:endParaRPr lang="en-US"/>
              </a:p>
            </p:txBody>
          </p:sp>
          <p:sp>
            <p:nvSpPr>
              <p:cNvPr id="68758" name="Freeform 177"/>
              <p:cNvSpPr>
                <a:spLocks/>
              </p:cNvSpPr>
              <p:nvPr/>
            </p:nvSpPr>
            <p:spPr bwMode="auto">
              <a:xfrm>
                <a:off x="4888" y="996"/>
                <a:ext cx="22" cy="56"/>
              </a:xfrm>
              <a:custGeom>
                <a:avLst/>
                <a:gdLst>
                  <a:gd name="T0" fmla="*/ 0 w 43"/>
                  <a:gd name="T1" fmla="*/ 25 h 111"/>
                  <a:gd name="T2" fmla="*/ 0 w 43"/>
                  <a:gd name="T3" fmla="*/ 0 h 111"/>
                  <a:gd name="T4" fmla="*/ 22 w 43"/>
                  <a:gd name="T5" fmla="*/ 0 h 111"/>
                  <a:gd name="T6" fmla="*/ 22 w 43"/>
                  <a:gd name="T7" fmla="*/ 56 h 111"/>
                  <a:gd name="T8" fmla="*/ 0 w 43"/>
                  <a:gd name="T9" fmla="*/ 25 h 111"/>
                  <a:gd name="T10" fmla="*/ 0 60000 65536"/>
                  <a:gd name="T11" fmla="*/ 0 60000 65536"/>
                  <a:gd name="T12" fmla="*/ 0 60000 65536"/>
                  <a:gd name="T13" fmla="*/ 0 60000 65536"/>
                  <a:gd name="T14" fmla="*/ 0 60000 65536"/>
                  <a:gd name="T15" fmla="*/ 0 w 43"/>
                  <a:gd name="T16" fmla="*/ 0 h 111"/>
                  <a:gd name="T17" fmla="*/ 43 w 43"/>
                  <a:gd name="T18" fmla="*/ 111 h 111"/>
                </a:gdLst>
                <a:ahLst/>
                <a:cxnLst>
                  <a:cxn ang="T10">
                    <a:pos x="T0" y="T1"/>
                  </a:cxn>
                  <a:cxn ang="T11">
                    <a:pos x="T2" y="T3"/>
                  </a:cxn>
                  <a:cxn ang="T12">
                    <a:pos x="T4" y="T5"/>
                  </a:cxn>
                  <a:cxn ang="T13">
                    <a:pos x="T6" y="T7"/>
                  </a:cxn>
                  <a:cxn ang="T14">
                    <a:pos x="T8" y="T9"/>
                  </a:cxn>
                </a:cxnLst>
                <a:rect l="T15" t="T16" r="T17" b="T18"/>
                <a:pathLst>
                  <a:path w="43" h="111">
                    <a:moveTo>
                      <a:pt x="0" y="50"/>
                    </a:moveTo>
                    <a:lnTo>
                      <a:pt x="0" y="0"/>
                    </a:lnTo>
                    <a:lnTo>
                      <a:pt x="43" y="0"/>
                    </a:lnTo>
                    <a:lnTo>
                      <a:pt x="43" y="111"/>
                    </a:lnTo>
                    <a:lnTo>
                      <a:pt x="0" y="50"/>
                    </a:lnTo>
                    <a:close/>
                  </a:path>
                </a:pathLst>
              </a:custGeom>
              <a:solidFill>
                <a:srgbClr val="FFFFFF"/>
              </a:solidFill>
              <a:ln w="9525">
                <a:solidFill>
                  <a:schemeClr val="bg2"/>
                </a:solidFill>
                <a:round/>
                <a:headEnd/>
                <a:tailEnd/>
              </a:ln>
            </p:spPr>
            <p:txBody>
              <a:bodyPr/>
              <a:lstStyle/>
              <a:p>
                <a:endParaRPr lang="en-US"/>
              </a:p>
            </p:txBody>
          </p:sp>
          <p:sp>
            <p:nvSpPr>
              <p:cNvPr id="68759" name="Rectangle 178"/>
              <p:cNvSpPr>
                <a:spLocks noChangeArrowheads="1"/>
              </p:cNvSpPr>
              <p:nvPr/>
            </p:nvSpPr>
            <p:spPr bwMode="auto">
              <a:xfrm>
                <a:off x="5045" y="1266"/>
                <a:ext cx="41" cy="118"/>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60" name="Rectangle 179"/>
              <p:cNvSpPr>
                <a:spLocks noChangeArrowheads="1"/>
              </p:cNvSpPr>
              <p:nvPr/>
            </p:nvSpPr>
            <p:spPr bwMode="auto">
              <a:xfrm>
                <a:off x="5071" y="1274"/>
                <a:ext cx="7" cy="99"/>
              </a:xfrm>
              <a:prstGeom prst="rect">
                <a:avLst/>
              </a:prstGeom>
              <a:solidFill>
                <a:srgbClr val="FFFFFF"/>
              </a:solidFill>
              <a:ln w="9525">
                <a:solidFill>
                  <a:srgbClr val="EAEAEA"/>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61" name="Rectangle 180"/>
              <p:cNvSpPr>
                <a:spLocks noChangeArrowheads="1"/>
              </p:cNvSpPr>
              <p:nvPr/>
            </p:nvSpPr>
            <p:spPr bwMode="auto">
              <a:xfrm>
                <a:off x="4993" y="1266"/>
                <a:ext cx="41" cy="118"/>
              </a:xfrm>
              <a:prstGeom prst="rect">
                <a:avLst/>
              </a:prstGeom>
              <a:solidFill>
                <a:srgbClr val="000000"/>
              </a:solidFill>
              <a:ln w="9525">
                <a:solidFill>
                  <a:srgbClr val="EAEAEA"/>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62" name="Rectangle 181"/>
              <p:cNvSpPr>
                <a:spLocks noChangeArrowheads="1"/>
              </p:cNvSpPr>
              <p:nvPr/>
            </p:nvSpPr>
            <p:spPr bwMode="auto">
              <a:xfrm>
                <a:off x="5019" y="1274"/>
                <a:ext cx="8" cy="99"/>
              </a:xfrm>
              <a:prstGeom prst="rect">
                <a:avLst/>
              </a:prstGeom>
              <a:solidFill>
                <a:srgbClr val="FFFFFF"/>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63" name="Rectangle 182"/>
              <p:cNvSpPr>
                <a:spLocks noChangeArrowheads="1"/>
              </p:cNvSpPr>
              <p:nvPr/>
            </p:nvSpPr>
            <p:spPr bwMode="auto">
              <a:xfrm>
                <a:off x="4941" y="1266"/>
                <a:ext cx="42" cy="118"/>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64" name="Rectangle 183"/>
              <p:cNvSpPr>
                <a:spLocks noChangeArrowheads="1"/>
              </p:cNvSpPr>
              <p:nvPr/>
            </p:nvSpPr>
            <p:spPr bwMode="auto">
              <a:xfrm>
                <a:off x="4967" y="1274"/>
                <a:ext cx="8" cy="99"/>
              </a:xfrm>
              <a:prstGeom prst="rect">
                <a:avLst/>
              </a:prstGeom>
              <a:solidFill>
                <a:srgbClr val="FFFFFF"/>
              </a:solidFill>
              <a:ln w="9525">
                <a:solidFill>
                  <a:srgbClr val="EAEAEA"/>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65" name="Rectangle 184"/>
              <p:cNvSpPr>
                <a:spLocks noChangeArrowheads="1"/>
              </p:cNvSpPr>
              <p:nvPr/>
            </p:nvSpPr>
            <p:spPr bwMode="auto">
              <a:xfrm>
                <a:off x="3938" y="1266"/>
                <a:ext cx="18" cy="73"/>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66" name="Rectangle 185"/>
              <p:cNvSpPr>
                <a:spLocks noChangeArrowheads="1"/>
              </p:cNvSpPr>
              <p:nvPr/>
            </p:nvSpPr>
            <p:spPr bwMode="auto">
              <a:xfrm>
                <a:off x="4720" y="1329"/>
                <a:ext cx="67" cy="99"/>
              </a:xfrm>
              <a:prstGeom prst="rect">
                <a:avLst/>
              </a:prstGeom>
              <a:solidFill>
                <a:srgbClr val="99CCFF"/>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67" name="Freeform 186"/>
              <p:cNvSpPr>
                <a:spLocks/>
              </p:cNvSpPr>
              <p:nvPr/>
            </p:nvSpPr>
            <p:spPr bwMode="auto">
              <a:xfrm>
                <a:off x="4736" y="1340"/>
                <a:ext cx="38" cy="19"/>
              </a:xfrm>
              <a:custGeom>
                <a:avLst/>
                <a:gdLst>
                  <a:gd name="T0" fmla="*/ 19 w 77"/>
                  <a:gd name="T1" fmla="*/ 0 h 38"/>
                  <a:gd name="T2" fmla="*/ 12 w 77"/>
                  <a:gd name="T3" fmla="*/ 2 h 38"/>
                  <a:gd name="T4" fmla="*/ 5 w 77"/>
                  <a:gd name="T5" fmla="*/ 6 h 38"/>
                  <a:gd name="T6" fmla="*/ 1 w 77"/>
                  <a:gd name="T7" fmla="*/ 12 h 38"/>
                  <a:gd name="T8" fmla="*/ 0 w 77"/>
                  <a:gd name="T9" fmla="*/ 19 h 38"/>
                  <a:gd name="T10" fmla="*/ 38 w 77"/>
                  <a:gd name="T11" fmla="*/ 19 h 38"/>
                  <a:gd name="T12" fmla="*/ 37 w 77"/>
                  <a:gd name="T13" fmla="*/ 12 h 38"/>
                  <a:gd name="T14" fmla="*/ 33 w 77"/>
                  <a:gd name="T15" fmla="*/ 6 h 38"/>
                  <a:gd name="T16" fmla="*/ 27 w 77"/>
                  <a:gd name="T17" fmla="*/ 2 h 38"/>
                  <a:gd name="T18" fmla="*/ 19 w 77"/>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
                  <a:gd name="T31" fmla="*/ 0 h 38"/>
                  <a:gd name="T32" fmla="*/ 77 w 77"/>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 h="38">
                    <a:moveTo>
                      <a:pt x="39" y="0"/>
                    </a:moveTo>
                    <a:lnTo>
                      <a:pt x="24" y="3"/>
                    </a:lnTo>
                    <a:lnTo>
                      <a:pt x="11" y="12"/>
                    </a:lnTo>
                    <a:lnTo>
                      <a:pt x="3" y="23"/>
                    </a:lnTo>
                    <a:lnTo>
                      <a:pt x="0" y="38"/>
                    </a:lnTo>
                    <a:lnTo>
                      <a:pt x="77" y="38"/>
                    </a:lnTo>
                    <a:lnTo>
                      <a:pt x="74" y="23"/>
                    </a:lnTo>
                    <a:lnTo>
                      <a:pt x="66" y="12"/>
                    </a:lnTo>
                    <a:lnTo>
                      <a:pt x="55" y="3"/>
                    </a:lnTo>
                    <a:lnTo>
                      <a:pt x="39" y="0"/>
                    </a:lnTo>
                    <a:close/>
                  </a:path>
                </a:pathLst>
              </a:custGeom>
              <a:solidFill>
                <a:srgbClr val="FFFFFF"/>
              </a:solidFill>
              <a:ln w="9525">
                <a:solidFill>
                  <a:schemeClr val="bg2"/>
                </a:solidFill>
                <a:round/>
                <a:headEnd/>
                <a:tailEnd/>
              </a:ln>
            </p:spPr>
            <p:txBody>
              <a:bodyPr/>
              <a:lstStyle/>
              <a:p>
                <a:endParaRPr lang="en-US"/>
              </a:p>
            </p:txBody>
          </p:sp>
          <p:sp>
            <p:nvSpPr>
              <p:cNvPr id="68768" name="Freeform 187"/>
              <p:cNvSpPr>
                <a:spLocks/>
              </p:cNvSpPr>
              <p:nvPr/>
            </p:nvSpPr>
            <p:spPr bwMode="auto">
              <a:xfrm>
                <a:off x="4177" y="1118"/>
                <a:ext cx="33" cy="83"/>
              </a:xfrm>
              <a:custGeom>
                <a:avLst/>
                <a:gdLst>
                  <a:gd name="T0" fmla="*/ 18 w 66"/>
                  <a:gd name="T1" fmla="*/ 0 h 166"/>
                  <a:gd name="T2" fmla="*/ 0 w 66"/>
                  <a:gd name="T3" fmla="*/ 19 h 166"/>
                  <a:gd name="T4" fmla="*/ 0 w 66"/>
                  <a:gd name="T5" fmla="*/ 83 h 166"/>
                  <a:gd name="T6" fmla="*/ 33 w 66"/>
                  <a:gd name="T7" fmla="*/ 83 h 166"/>
                  <a:gd name="T8" fmla="*/ 33 w 66"/>
                  <a:gd name="T9" fmla="*/ 18 h 166"/>
                  <a:gd name="T10" fmla="*/ 18 w 66"/>
                  <a:gd name="T11" fmla="*/ 0 h 166"/>
                  <a:gd name="T12" fmla="*/ 0 60000 65536"/>
                  <a:gd name="T13" fmla="*/ 0 60000 65536"/>
                  <a:gd name="T14" fmla="*/ 0 60000 65536"/>
                  <a:gd name="T15" fmla="*/ 0 60000 65536"/>
                  <a:gd name="T16" fmla="*/ 0 60000 65536"/>
                  <a:gd name="T17" fmla="*/ 0 60000 65536"/>
                  <a:gd name="T18" fmla="*/ 0 w 66"/>
                  <a:gd name="T19" fmla="*/ 0 h 166"/>
                  <a:gd name="T20" fmla="*/ 66 w 66"/>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66" h="166">
                    <a:moveTo>
                      <a:pt x="36" y="0"/>
                    </a:moveTo>
                    <a:lnTo>
                      <a:pt x="0" y="37"/>
                    </a:lnTo>
                    <a:lnTo>
                      <a:pt x="0" y="166"/>
                    </a:lnTo>
                    <a:lnTo>
                      <a:pt x="66" y="166"/>
                    </a:lnTo>
                    <a:lnTo>
                      <a:pt x="66" y="36"/>
                    </a:lnTo>
                    <a:lnTo>
                      <a:pt x="36" y="0"/>
                    </a:lnTo>
                    <a:close/>
                  </a:path>
                </a:pathLst>
              </a:custGeom>
              <a:solidFill>
                <a:srgbClr val="FFFFFF"/>
              </a:solidFill>
              <a:ln w="9525">
                <a:solidFill>
                  <a:schemeClr val="bg2"/>
                </a:solidFill>
                <a:round/>
                <a:headEnd/>
                <a:tailEnd/>
              </a:ln>
            </p:spPr>
            <p:txBody>
              <a:bodyPr/>
              <a:lstStyle/>
              <a:p>
                <a:endParaRPr lang="en-US"/>
              </a:p>
            </p:txBody>
          </p:sp>
          <p:sp>
            <p:nvSpPr>
              <p:cNvPr id="68769" name="Freeform 188"/>
              <p:cNvSpPr>
                <a:spLocks/>
              </p:cNvSpPr>
              <p:nvPr/>
            </p:nvSpPr>
            <p:spPr bwMode="auto">
              <a:xfrm>
                <a:off x="4195" y="1110"/>
                <a:ext cx="27" cy="91"/>
              </a:xfrm>
              <a:custGeom>
                <a:avLst/>
                <a:gdLst>
                  <a:gd name="T0" fmla="*/ 27 w 55"/>
                  <a:gd name="T1" fmla="*/ 27 h 182"/>
                  <a:gd name="T2" fmla="*/ 7 w 55"/>
                  <a:gd name="T3" fmla="*/ 0 h 182"/>
                  <a:gd name="T4" fmla="*/ 0 w 55"/>
                  <a:gd name="T5" fmla="*/ 8 h 182"/>
                  <a:gd name="T6" fmla="*/ 15 w 55"/>
                  <a:gd name="T7" fmla="*/ 26 h 182"/>
                  <a:gd name="T8" fmla="*/ 15 w 55"/>
                  <a:gd name="T9" fmla="*/ 91 h 182"/>
                  <a:gd name="T10" fmla="*/ 27 w 55"/>
                  <a:gd name="T11" fmla="*/ 91 h 182"/>
                  <a:gd name="T12" fmla="*/ 27 w 55"/>
                  <a:gd name="T13" fmla="*/ 27 h 182"/>
                  <a:gd name="T14" fmla="*/ 0 60000 65536"/>
                  <a:gd name="T15" fmla="*/ 0 60000 65536"/>
                  <a:gd name="T16" fmla="*/ 0 60000 65536"/>
                  <a:gd name="T17" fmla="*/ 0 60000 65536"/>
                  <a:gd name="T18" fmla="*/ 0 60000 65536"/>
                  <a:gd name="T19" fmla="*/ 0 60000 65536"/>
                  <a:gd name="T20" fmla="*/ 0 60000 65536"/>
                  <a:gd name="T21" fmla="*/ 0 w 55"/>
                  <a:gd name="T22" fmla="*/ 0 h 182"/>
                  <a:gd name="T23" fmla="*/ 55 w 55"/>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182">
                    <a:moveTo>
                      <a:pt x="55" y="53"/>
                    </a:moveTo>
                    <a:lnTo>
                      <a:pt x="14" y="0"/>
                    </a:lnTo>
                    <a:lnTo>
                      <a:pt x="0" y="16"/>
                    </a:lnTo>
                    <a:lnTo>
                      <a:pt x="30" y="52"/>
                    </a:lnTo>
                    <a:lnTo>
                      <a:pt x="30" y="182"/>
                    </a:lnTo>
                    <a:lnTo>
                      <a:pt x="55" y="182"/>
                    </a:lnTo>
                    <a:lnTo>
                      <a:pt x="55" y="53"/>
                    </a:lnTo>
                    <a:close/>
                  </a:path>
                </a:pathLst>
              </a:custGeom>
              <a:solidFill>
                <a:srgbClr val="CCCCCC"/>
              </a:solidFill>
              <a:ln w="9525">
                <a:solidFill>
                  <a:schemeClr val="bg2"/>
                </a:solidFill>
                <a:round/>
                <a:headEnd/>
                <a:tailEnd/>
              </a:ln>
            </p:spPr>
            <p:txBody>
              <a:bodyPr/>
              <a:lstStyle/>
              <a:p>
                <a:endParaRPr lang="en-US"/>
              </a:p>
            </p:txBody>
          </p:sp>
          <p:sp>
            <p:nvSpPr>
              <p:cNvPr id="68770" name="Rectangle 189"/>
              <p:cNvSpPr>
                <a:spLocks noChangeArrowheads="1"/>
              </p:cNvSpPr>
              <p:nvPr/>
            </p:nvSpPr>
            <p:spPr bwMode="auto">
              <a:xfrm>
                <a:off x="4186" y="1146"/>
                <a:ext cx="14" cy="44"/>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71" name="Freeform 190"/>
              <p:cNvSpPr>
                <a:spLocks/>
              </p:cNvSpPr>
              <p:nvPr/>
            </p:nvSpPr>
            <p:spPr bwMode="auto">
              <a:xfrm>
                <a:off x="4259" y="1118"/>
                <a:ext cx="33" cy="83"/>
              </a:xfrm>
              <a:custGeom>
                <a:avLst/>
                <a:gdLst>
                  <a:gd name="T0" fmla="*/ 18 w 65"/>
                  <a:gd name="T1" fmla="*/ 0 h 166"/>
                  <a:gd name="T2" fmla="*/ 0 w 65"/>
                  <a:gd name="T3" fmla="*/ 19 h 166"/>
                  <a:gd name="T4" fmla="*/ 0 w 65"/>
                  <a:gd name="T5" fmla="*/ 83 h 166"/>
                  <a:gd name="T6" fmla="*/ 33 w 65"/>
                  <a:gd name="T7" fmla="*/ 83 h 166"/>
                  <a:gd name="T8" fmla="*/ 33 w 65"/>
                  <a:gd name="T9" fmla="*/ 18 h 166"/>
                  <a:gd name="T10" fmla="*/ 18 w 65"/>
                  <a:gd name="T11" fmla="*/ 0 h 166"/>
                  <a:gd name="T12" fmla="*/ 0 60000 65536"/>
                  <a:gd name="T13" fmla="*/ 0 60000 65536"/>
                  <a:gd name="T14" fmla="*/ 0 60000 65536"/>
                  <a:gd name="T15" fmla="*/ 0 60000 65536"/>
                  <a:gd name="T16" fmla="*/ 0 60000 65536"/>
                  <a:gd name="T17" fmla="*/ 0 60000 65536"/>
                  <a:gd name="T18" fmla="*/ 0 w 65"/>
                  <a:gd name="T19" fmla="*/ 0 h 166"/>
                  <a:gd name="T20" fmla="*/ 65 w 65"/>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65" h="166">
                    <a:moveTo>
                      <a:pt x="36" y="0"/>
                    </a:moveTo>
                    <a:lnTo>
                      <a:pt x="0" y="37"/>
                    </a:lnTo>
                    <a:lnTo>
                      <a:pt x="0" y="166"/>
                    </a:lnTo>
                    <a:lnTo>
                      <a:pt x="65" y="166"/>
                    </a:lnTo>
                    <a:lnTo>
                      <a:pt x="65" y="36"/>
                    </a:lnTo>
                    <a:lnTo>
                      <a:pt x="36" y="0"/>
                    </a:lnTo>
                    <a:close/>
                  </a:path>
                </a:pathLst>
              </a:custGeom>
              <a:solidFill>
                <a:srgbClr val="FFFFFF"/>
              </a:solidFill>
              <a:ln w="9525">
                <a:solidFill>
                  <a:schemeClr val="bg2"/>
                </a:solidFill>
                <a:round/>
                <a:headEnd/>
                <a:tailEnd/>
              </a:ln>
            </p:spPr>
            <p:txBody>
              <a:bodyPr/>
              <a:lstStyle/>
              <a:p>
                <a:endParaRPr lang="en-US"/>
              </a:p>
            </p:txBody>
          </p:sp>
          <p:sp>
            <p:nvSpPr>
              <p:cNvPr id="68772" name="Freeform 191"/>
              <p:cNvSpPr>
                <a:spLocks/>
              </p:cNvSpPr>
              <p:nvPr/>
            </p:nvSpPr>
            <p:spPr bwMode="auto">
              <a:xfrm>
                <a:off x="4278" y="1110"/>
                <a:ext cx="27" cy="91"/>
              </a:xfrm>
              <a:custGeom>
                <a:avLst/>
                <a:gdLst>
                  <a:gd name="T0" fmla="*/ 27 w 55"/>
                  <a:gd name="T1" fmla="*/ 27 h 182"/>
                  <a:gd name="T2" fmla="*/ 7 w 55"/>
                  <a:gd name="T3" fmla="*/ 0 h 182"/>
                  <a:gd name="T4" fmla="*/ 0 w 55"/>
                  <a:gd name="T5" fmla="*/ 8 h 182"/>
                  <a:gd name="T6" fmla="*/ 14 w 55"/>
                  <a:gd name="T7" fmla="*/ 26 h 182"/>
                  <a:gd name="T8" fmla="*/ 14 w 55"/>
                  <a:gd name="T9" fmla="*/ 91 h 182"/>
                  <a:gd name="T10" fmla="*/ 27 w 55"/>
                  <a:gd name="T11" fmla="*/ 91 h 182"/>
                  <a:gd name="T12" fmla="*/ 27 w 55"/>
                  <a:gd name="T13" fmla="*/ 27 h 182"/>
                  <a:gd name="T14" fmla="*/ 0 60000 65536"/>
                  <a:gd name="T15" fmla="*/ 0 60000 65536"/>
                  <a:gd name="T16" fmla="*/ 0 60000 65536"/>
                  <a:gd name="T17" fmla="*/ 0 60000 65536"/>
                  <a:gd name="T18" fmla="*/ 0 60000 65536"/>
                  <a:gd name="T19" fmla="*/ 0 60000 65536"/>
                  <a:gd name="T20" fmla="*/ 0 60000 65536"/>
                  <a:gd name="T21" fmla="*/ 0 w 55"/>
                  <a:gd name="T22" fmla="*/ 0 h 182"/>
                  <a:gd name="T23" fmla="*/ 55 w 55"/>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182">
                    <a:moveTo>
                      <a:pt x="55" y="53"/>
                    </a:moveTo>
                    <a:lnTo>
                      <a:pt x="14" y="0"/>
                    </a:lnTo>
                    <a:lnTo>
                      <a:pt x="0" y="16"/>
                    </a:lnTo>
                    <a:lnTo>
                      <a:pt x="29" y="52"/>
                    </a:lnTo>
                    <a:lnTo>
                      <a:pt x="29" y="182"/>
                    </a:lnTo>
                    <a:lnTo>
                      <a:pt x="55" y="182"/>
                    </a:lnTo>
                    <a:lnTo>
                      <a:pt x="55" y="53"/>
                    </a:lnTo>
                    <a:close/>
                  </a:path>
                </a:pathLst>
              </a:custGeom>
              <a:solidFill>
                <a:srgbClr val="CCCCCC"/>
              </a:solidFill>
              <a:ln w="9525">
                <a:solidFill>
                  <a:schemeClr val="bg2"/>
                </a:solidFill>
                <a:round/>
                <a:headEnd/>
                <a:tailEnd/>
              </a:ln>
            </p:spPr>
            <p:txBody>
              <a:bodyPr/>
              <a:lstStyle/>
              <a:p>
                <a:endParaRPr lang="en-US"/>
              </a:p>
            </p:txBody>
          </p:sp>
          <p:sp>
            <p:nvSpPr>
              <p:cNvPr id="68773" name="Rectangle 192"/>
              <p:cNvSpPr>
                <a:spLocks noChangeArrowheads="1"/>
              </p:cNvSpPr>
              <p:nvPr/>
            </p:nvSpPr>
            <p:spPr bwMode="auto">
              <a:xfrm>
                <a:off x="4268" y="1146"/>
                <a:ext cx="14" cy="44"/>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74" name="Freeform 193"/>
              <p:cNvSpPr>
                <a:spLocks/>
              </p:cNvSpPr>
              <p:nvPr/>
            </p:nvSpPr>
            <p:spPr bwMode="auto">
              <a:xfrm>
                <a:off x="4342" y="1118"/>
                <a:ext cx="33" cy="83"/>
              </a:xfrm>
              <a:custGeom>
                <a:avLst/>
                <a:gdLst>
                  <a:gd name="T0" fmla="*/ 18 w 65"/>
                  <a:gd name="T1" fmla="*/ 0 h 166"/>
                  <a:gd name="T2" fmla="*/ 0 w 65"/>
                  <a:gd name="T3" fmla="*/ 19 h 166"/>
                  <a:gd name="T4" fmla="*/ 0 w 65"/>
                  <a:gd name="T5" fmla="*/ 83 h 166"/>
                  <a:gd name="T6" fmla="*/ 33 w 65"/>
                  <a:gd name="T7" fmla="*/ 83 h 166"/>
                  <a:gd name="T8" fmla="*/ 33 w 65"/>
                  <a:gd name="T9" fmla="*/ 18 h 166"/>
                  <a:gd name="T10" fmla="*/ 18 w 65"/>
                  <a:gd name="T11" fmla="*/ 0 h 166"/>
                  <a:gd name="T12" fmla="*/ 0 60000 65536"/>
                  <a:gd name="T13" fmla="*/ 0 60000 65536"/>
                  <a:gd name="T14" fmla="*/ 0 60000 65536"/>
                  <a:gd name="T15" fmla="*/ 0 60000 65536"/>
                  <a:gd name="T16" fmla="*/ 0 60000 65536"/>
                  <a:gd name="T17" fmla="*/ 0 60000 65536"/>
                  <a:gd name="T18" fmla="*/ 0 w 65"/>
                  <a:gd name="T19" fmla="*/ 0 h 166"/>
                  <a:gd name="T20" fmla="*/ 65 w 65"/>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65" h="166">
                    <a:moveTo>
                      <a:pt x="36" y="0"/>
                    </a:moveTo>
                    <a:lnTo>
                      <a:pt x="0" y="37"/>
                    </a:lnTo>
                    <a:lnTo>
                      <a:pt x="0" y="166"/>
                    </a:lnTo>
                    <a:lnTo>
                      <a:pt x="65" y="166"/>
                    </a:lnTo>
                    <a:lnTo>
                      <a:pt x="65" y="36"/>
                    </a:lnTo>
                    <a:lnTo>
                      <a:pt x="36" y="0"/>
                    </a:lnTo>
                    <a:close/>
                  </a:path>
                </a:pathLst>
              </a:custGeom>
              <a:solidFill>
                <a:srgbClr val="FFFFFF"/>
              </a:solidFill>
              <a:ln w="9525">
                <a:solidFill>
                  <a:schemeClr val="bg2"/>
                </a:solidFill>
                <a:round/>
                <a:headEnd/>
                <a:tailEnd/>
              </a:ln>
            </p:spPr>
            <p:txBody>
              <a:bodyPr/>
              <a:lstStyle/>
              <a:p>
                <a:endParaRPr lang="en-US"/>
              </a:p>
            </p:txBody>
          </p:sp>
          <p:sp>
            <p:nvSpPr>
              <p:cNvPr id="68775" name="Freeform 194"/>
              <p:cNvSpPr>
                <a:spLocks/>
              </p:cNvSpPr>
              <p:nvPr/>
            </p:nvSpPr>
            <p:spPr bwMode="auto">
              <a:xfrm>
                <a:off x="4360" y="1110"/>
                <a:ext cx="27" cy="91"/>
              </a:xfrm>
              <a:custGeom>
                <a:avLst/>
                <a:gdLst>
                  <a:gd name="T0" fmla="*/ 27 w 54"/>
                  <a:gd name="T1" fmla="*/ 27 h 182"/>
                  <a:gd name="T2" fmla="*/ 7 w 54"/>
                  <a:gd name="T3" fmla="*/ 0 h 182"/>
                  <a:gd name="T4" fmla="*/ 0 w 54"/>
                  <a:gd name="T5" fmla="*/ 8 h 182"/>
                  <a:gd name="T6" fmla="*/ 15 w 54"/>
                  <a:gd name="T7" fmla="*/ 26 h 182"/>
                  <a:gd name="T8" fmla="*/ 15 w 54"/>
                  <a:gd name="T9" fmla="*/ 91 h 182"/>
                  <a:gd name="T10" fmla="*/ 27 w 54"/>
                  <a:gd name="T11" fmla="*/ 91 h 182"/>
                  <a:gd name="T12" fmla="*/ 27 w 54"/>
                  <a:gd name="T13" fmla="*/ 27 h 182"/>
                  <a:gd name="T14" fmla="*/ 0 60000 65536"/>
                  <a:gd name="T15" fmla="*/ 0 60000 65536"/>
                  <a:gd name="T16" fmla="*/ 0 60000 65536"/>
                  <a:gd name="T17" fmla="*/ 0 60000 65536"/>
                  <a:gd name="T18" fmla="*/ 0 60000 65536"/>
                  <a:gd name="T19" fmla="*/ 0 60000 65536"/>
                  <a:gd name="T20" fmla="*/ 0 60000 65536"/>
                  <a:gd name="T21" fmla="*/ 0 w 54"/>
                  <a:gd name="T22" fmla="*/ 0 h 182"/>
                  <a:gd name="T23" fmla="*/ 54 w 54"/>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182">
                    <a:moveTo>
                      <a:pt x="54" y="53"/>
                    </a:moveTo>
                    <a:lnTo>
                      <a:pt x="14" y="0"/>
                    </a:lnTo>
                    <a:lnTo>
                      <a:pt x="0" y="16"/>
                    </a:lnTo>
                    <a:lnTo>
                      <a:pt x="29" y="52"/>
                    </a:lnTo>
                    <a:lnTo>
                      <a:pt x="29" y="182"/>
                    </a:lnTo>
                    <a:lnTo>
                      <a:pt x="54" y="182"/>
                    </a:lnTo>
                    <a:lnTo>
                      <a:pt x="54" y="53"/>
                    </a:lnTo>
                    <a:close/>
                  </a:path>
                </a:pathLst>
              </a:custGeom>
              <a:solidFill>
                <a:srgbClr val="CCCCCC"/>
              </a:solidFill>
              <a:ln w="9525">
                <a:solidFill>
                  <a:schemeClr val="bg2"/>
                </a:solidFill>
                <a:round/>
                <a:headEnd/>
                <a:tailEnd/>
              </a:ln>
            </p:spPr>
            <p:txBody>
              <a:bodyPr/>
              <a:lstStyle/>
              <a:p>
                <a:endParaRPr lang="en-US"/>
              </a:p>
            </p:txBody>
          </p:sp>
          <p:sp>
            <p:nvSpPr>
              <p:cNvPr id="68776" name="Rectangle 195"/>
              <p:cNvSpPr>
                <a:spLocks noChangeArrowheads="1"/>
              </p:cNvSpPr>
              <p:nvPr/>
            </p:nvSpPr>
            <p:spPr bwMode="auto">
              <a:xfrm>
                <a:off x="4351" y="1146"/>
                <a:ext cx="14" cy="44"/>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77" name="Freeform 196"/>
              <p:cNvSpPr>
                <a:spLocks/>
              </p:cNvSpPr>
              <p:nvPr/>
            </p:nvSpPr>
            <p:spPr bwMode="auto">
              <a:xfrm>
                <a:off x="4933" y="1093"/>
                <a:ext cx="33" cy="83"/>
              </a:xfrm>
              <a:custGeom>
                <a:avLst/>
                <a:gdLst>
                  <a:gd name="T0" fmla="*/ 18 w 66"/>
                  <a:gd name="T1" fmla="*/ 0 h 166"/>
                  <a:gd name="T2" fmla="*/ 0 w 66"/>
                  <a:gd name="T3" fmla="*/ 19 h 166"/>
                  <a:gd name="T4" fmla="*/ 0 w 66"/>
                  <a:gd name="T5" fmla="*/ 83 h 166"/>
                  <a:gd name="T6" fmla="*/ 33 w 66"/>
                  <a:gd name="T7" fmla="*/ 83 h 166"/>
                  <a:gd name="T8" fmla="*/ 33 w 66"/>
                  <a:gd name="T9" fmla="*/ 19 h 166"/>
                  <a:gd name="T10" fmla="*/ 18 w 66"/>
                  <a:gd name="T11" fmla="*/ 0 h 166"/>
                  <a:gd name="T12" fmla="*/ 0 60000 65536"/>
                  <a:gd name="T13" fmla="*/ 0 60000 65536"/>
                  <a:gd name="T14" fmla="*/ 0 60000 65536"/>
                  <a:gd name="T15" fmla="*/ 0 60000 65536"/>
                  <a:gd name="T16" fmla="*/ 0 60000 65536"/>
                  <a:gd name="T17" fmla="*/ 0 60000 65536"/>
                  <a:gd name="T18" fmla="*/ 0 w 66"/>
                  <a:gd name="T19" fmla="*/ 0 h 166"/>
                  <a:gd name="T20" fmla="*/ 66 w 66"/>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66" h="166">
                    <a:moveTo>
                      <a:pt x="35" y="0"/>
                    </a:moveTo>
                    <a:lnTo>
                      <a:pt x="0" y="38"/>
                    </a:lnTo>
                    <a:lnTo>
                      <a:pt x="0" y="166"/>
                    </a:lnTo>
                    <a:lnTo>
                      <a:pt x="66" y="166"/>
                    </a:lnTo>
                    <a:lnTo>
                      <a:pt x="66" y="38"/>
                    </a:lnTo>
                    <a:lnTo>
                      <a:pt x="35" y="0"/>
                    </a:lnTo>
                    <a:close/>
                  </a:path>
                </a:pathLst>
              </a:custGeom>
              <a:solidFill>
                <a:srgbClr val="FFFFFF"/>
              </a:solidFill>
              <a:ln w="9525">
                <a:solidFill>
                  <a:schemeClr val="bg2"/>
                </a:solidFill>
                <a:round/>
                <a:headEnd/>
                <a:tailEnd/>
              </a:ln>
            </p:spPr>
            <p:txBody>
              <a:bodyPr/>
              <a:lstStyle/>
              <a:p>
                <a:endParaRPr lang="en-US"/>
              </a:p>
            </p:txBody>
          </p:sp>
          <p:sp>
            <p:nvSpPr>
              <p:cNvPr id="68778" name="Freeform 197"/>
              <p:cNvSpPr>
                <a:spLocks/>
              </p:cNvSpPr>
              <p:nvPr/>
            </p:nvSpPr>
            <p:spPr bwMode="auto">
              <a:xfrm>
                <a:off x="4951" y="1086"/>
                <a:ext cx="27" cy="90"/>
              </a:xfrm>
              <a:custGeom>
                <a:avLst/>
                <a:gdLst>
                  <a:gd name="T0" fmla="*/ 27 w 55"/>
                  <a:gd name="T1" fmla="*/ 27 h 182"/>
                  <a:gd name="T2" fmla="*/ 7 w 55"/>
                  <a:gd name="T3" fmla="*/ 0 h 182"/>
                  <a:gd name="T4" fmla="*/ 0 w 55"/>
                  <a:gd name="T5" fmla="*/ 8 h 182"/>
                  <a:gd name="T6" fmla="*/ 15 w 55"/>
                  <a:gd name="T7" fmla="*/ 27 h 182"/>
                  <a:gd name="T8" fmla="*/ 15 w 55"/>
                  <a:gd name="T9" fmla="*/ 90 h 182"/>
                  <a:gd name="T10" fmla="*/ 27 w 55"/>
                  <a:gd name="T11" fmla="*/ 90 h 182"/>
                  <a:gd name="T12" fmla="*/ 27 w 55"/>
                  <a:gd name="T13" fmla="*/ 27 h 182"/>
                  <a:gd name="T14" fmla="*/ 0 60000 65536"/>
                  <a:gd name="T15" fmla="*/ 0 60000 65536"/>
                  <a:gd name="T16" fmla="*/ 0 60000 65536"/>
                  <a:gd name="T17" fmla="*/ 0 60000 65536"/>
                  <a:gd name="T18" fmla="*/ 0 60000 65536"/>
                  <a:gd name="T19" fmla="*/ 0 60000 65536"/>
                  <a:gd name="T20" fmla="*/ 0 60000 65536"/>
                  <a:gd name="T21" fmla="*/ 0 w 55"/>
                  <a:gd name="T22" fmla="*/ 0 h 182"/>
                  <a:gd name="T23" fmla="*/ 55 w 55"/>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182">
                    <a:moveTo>
                      <a:pt x="55" y="54"/>
                    </a:moveTo>
                    <a:lnTo>
                      <a:pt x="14" y="0"/>
                    </a:lnTo>
                    <a:lnTo>
                      <a:pt x="0" y="16"/>
                    </a:lnTo>
                    <a:lnTo>
                      <a:pt x="31" y="54"/>
                    </a:lnTo>
                    <a:lnTo>
                      <a:pt x="31" y="182"/>
                    </a:lnTo>
                    <a:lnTo>
                      <a:pt x="55" y="182"/>
                    </a:lnTo>
                    <a:lnTo>
                      <a:pt x="55" y="54"/>
                    </a:lnTo>
                    <a:close/>
                  </a:path>
                </a:pathLst>
              </a:custGeom>
              <a:solidFill>
                <a:srgbClr val="CCCCCC"/>
              </a:solidFill>
              <a:ln w="9525">
                <a:solidFill>
                  <a:schemeClr val="bg2"/>
                </a:solidFill>
                <a:round/>
                <a:headEnd/>
                <a:tailEnd/>
              </a:ln>
            </p:spPr>
            <p:txBody>
              <a:bodyPr/>
              <a:lstStyle/>
              <a:p>
                <a:endParaRPr lang="en-US"/>
              </a:p>
            </p:txBody>
          </p:sp>
          <p:sp>
            <p:nvSpPr>
              <p:cNvPr id="68779" name="Rectangle 198"/>
              <p:cNvSpPr>
                <a:spLocks noChangeArrowheads="1"/>
              </p:cNvSpPr>
              <p:nvPr/>
            </p:nvSpPr>
            <p:spPr bwMode="auto">
              <a:xfrm>
                <a:off x="4942" y="1121"/>
                <a:ext cx="14" cy="46"/>
              </a:xfrm>
              <a:prstGeom prst="rect">
                <a:avLst/>
              </a:prstGeom>
              <a:solidFill>
                <a:srgbClr val="000000"/>
              </a:solidFill>
              <a:ln w="9525">
                <a:solidFill>
                  <a:srgbClr val="EAEAEA"/>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80" name="Freeform 199"/>
              <p:cNvSpPr>
                <a:spLocks/>
              </p:cNvSpPr>
              <p:nvPr/>
            </p:nvSpPr>
            <p:spPr bwMode="auto">
              <a:xfrm>
                <a:off x="5016" y="1093"/>
                <a:ext cx="32" cy="83"/>
              </a:xfrm>
              <a:custGeom>
                <a:avLst/>
                <a:gdLst>
                  <a:gd name="T0" fmla="*/ 17 w 66"/>
                  <a:gd name="T1" fmla="*/ 0 h 166"/>
                  <a:gd name="T2" fmla="*/ 0 w 66"/>
                  <a:gd name="T3" fmla="*/ 19 h 166"/>
                  <a:gd name="T4" fmla="*/ 0 w 66"/>
                  <a:gd name="T5" fmla="*/ 83 h 166"/>
                  <a:gd name="T6" fmla="*/ 32 w 66"/>
                  <a:gd name="T7" fmla="*/ 83 h 166"/>
                  <a:gd name="T8" fmla="*/ 32 w 66"/>
                  <a:gd name="T9" fmla="*/ 19 h 166"/>
                  <a:gd name="T10" fmla="*/ 17 w 66"/>
                  <a:gd name="T11" fmla="*/ 0 h 166"/>
                  <a:gd name="T12" fmla="*/ 0 60000 65536"/>
                  <a:gd name="T13" fmla="*/ 0 60000 65536"/>
                  <a:gd name="T14" fmla="*/ 0 60000 65536"/>
                  <a:gd name="T15" fmla="*/ 0 60000 65536"/>
                  <a:gd name="T16" fmla="*/ 0 60000 65536"/>
                  <a:gd name="T17" fmla="*/ 0 60000 65536"/>
                  <a:gd name="T18" fmla="*/ 0 w 66"/>
                  <a:gd name="T19" fmla="*/ 0 h 166"/>
                  <a:gd name="T20" fmla="*/ 66 w 66"/>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66" h="166">
                    <a:moveTo>
                      <a:pt x="35" y="0"/>
                    </a:moveTo>
                    <a:lnTo>
                      <a:pt x="0" y="38"/>
                    </a:lnTo>
                    <a:lnTo>
                      <a:pt x="0" y="166"/>
                    </a:lnTo>
                    <a:lnTo>
                      <a:pt x="66" y="166"/>
                    </a:lnTo>
                    <a:lnTo>
                      <a:pt x="66" y="38"/>
                    </a:lnTo>
                    <a:lnTo>
                      <a:pt x="35" y="0"/>
                    </a:lnTo>
                    <a:close/>
                  </a:path>
                </a:pathLst>
              </a:custGeom>
              <a:solidFill>
                <a:srgbClr val="FFFFFF"/>
              </a:solidFill>
              <a:ln w="9525">
                <a:solidFill>
                  <a:schemeClr val="bg2"/>
                </a:solidFill>
                <a:round/>
                <a:headEnd/>
                <a:tailEnd/>
              </a:ln>
            </p:spPr>
            <p:txBody>
              <a:bodyPr/>
              <a:lstStyle/>
              <a:p>
                <a:endParaRPr lang="en-US"/>
              </a:p>
            </p:txBody>
          </p:sp>
          <p:sp>
            <p:nvSpPr>
              <p:cNvPr id="68781" name="Freeform 200"/>
              <p:cNvSpPr>
                <a:spLocks/>
              </p:cNvSpPr>
              <p:nvPr/>
            </p:nvSpPr>
            <p:spPr bwMode="auto">
              <a:xfrm>
                <a:off x="5033" y="1086"/>
                <a:ext cx="27" cy="90"/>
              </a:xfrm>
              <a:custGeom>
                <a:avLst/>
                <a:gdLst>
                  <a:gd name="T0" fmla="*/ 27 w 54"/>
                  <a:gd name="T1" fmla="*/ 27 h 182"/>
                  <a:gd name="T2" fmla="*/ 7 w 54"/>
                  <a:gd name="T3" fmla="*/ 0 h 182"/>
                  <a:gd name="T4" fmla="*/ 0 w 54"/>
                  <a:gd name="T5" fmla="*/ 8 h 182"/>
                  <a:gd name="T6" fmla="*/ 16 w 54"/>
                  <a:gd name="T7" fmla="*/ 27 h 182"/>
                  <a:gd name="T8" fmla="*/ 16 w 54"/>
                  <a:gd name="T9" fmla="*/ 90 h 182"/>
                  <a:gd name="T10" fmla="*/ 27 w 54"/>
                  <a:gd name="T11" fmla="*/ 90 h 182"/>
                  <a:gd name="T12" fmla="*/ 27 w 54"/>
                  <a:gd name="T13" fmla="*/ 27 h 182"/>
                  <a:gd name="T14" fmla="*/ 0 60000 65536"/>
                  <a:gd name="T15" fmla="*/ 0 60000 65536"/>
                  <a:gd name="T16" fmla="*/ 0 60000 65536"/>
                  <a:gd name="T17" fmla="*/ 0 60000 65536"/>
                  <a:gd name="T18" fmla="*/ 0 60000 65536"/>
                  <a:gd name="T19" fmla="*/ 0 60000 65536"/>
                  <a:gd name="T20" fmla="*/ 0 60000 65536"/>
                  <a:gd name="T21" fmla="*/ 0 w 54"/>
                  <a:gd name="T22" fmla="*/ 0 h 182"/>
                  <a:gd name="T23" fmla="*/ 54 w 54"/>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182">
                    <a:moveTo>
                      <a:pt x="54" y="54"/>
                    </a:moveTo>
                    <a:lnTo>
                      <a:pt x="14" y="0"/>
                    </a:lnTo>
                    <a:lnTo>
                      <a:pt x="0" y="16"/>
                    </a:lnTo>
                    <a:lnTo>
                      <a:pt x="31" y="54"/>
                    </a:lnTo>
                    <a:lnTo>
                      <a:pt x="31" y="182"/>
                    </a:lnTo>
                    <a:lnTo>
                      <a:pt x="54" y="182"/>
                    </a:lnTo>
                    <a:lnTo>
                      <a:pt x="54" y="54"/>
                    </a:lnTo>
                    <a:close/>
                  </a:path>
                </a:pathLst>
              </a:custGeom>
              <a:solidFill>
                <a:srgbClr val="CCCCCC"/>
              </a:solidFill>
              <a:ln w="9525">
                <a:solidFill>
                  <a:schemeClr val="bg2"/>
                </a:solidFill>
                <a:round/>
                <a:headEnd/>
                <a:tailEnd/>
              </a:ln>
            </p:spPr>
            <p:txBody>
              <a:bodyPr/>
              <a:lstStyle/>
              <a:p>
                <a:endParaRPr lang="en-US"/>
              </a:p>
            </p:txBody>
          </p:sp>
          <p:sp>
            <p:nvSpPr>
              <p:cNvPr id="68782" name="Rectangle 201"/>
              <p:cNvSpPr>
                <a:spLocks noChangeArrowheads="1"/>
              </p:cNvSpPr>
              <p:nvPr/>
            </p:nvSpPr>
            <p:spPr bwMode="auto">
              <a:xfrm>
                <a:off x="5024" y="1121"/>
                <a:ext cx="15" cy="46"/>
              </a:xfrm>
              <a:prstGeom prst="rect">
                <a:avLst/>
              </a:prstGeom>
              <a:solidFill>
                <a:srgbClr val="000000"/>
              </a:solidFill>
              <a:ln w="9525">
                <a:solidFill>
                  <a:srgbClr val="EAEAEA"/>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83" name="Freeform 202"/>
              <p:cNvSpPr>
                <a:spLocks/>
              </p:cNvSpPr>
              <p:nvPr/>
            </p:nvSpPr>
            <p:spPr bwMode="auto">
              <a:xfrm>
                <a:off x="4601" y="1079"/>
                <a:ext cx="33" cy="122"/>
              </a:xfrm>
              <a:custGeom>
                <a:avLst/>
                <a:gdLst>
                  <a:gd name="T0" fmla="*/ 18 w 65"/>
                  <a:gd name="T1" fmla="*/ 0 h 244"/>
                  <a:gd name="T2" fmla="*/ 0 w 65"/>
                  <a:gd name="T3" fmla="*/ 19 h 244"/>
                  <a:gd name="T4" fmla="*/ 0 w 65"/>
                  <a:gd name="T5" fmla="*/ 122 h 244"/>
                  <a:gd name="T6" fmla="*/ 33 w 65"/>
                  <a:gd name="T7" fmla="*/ 122 h 244"/>
                  <a:gd name="T8" fmla="*/ 33 w 65"/>
                  <a:gd name="T9" fmla="*/ 19 h 244"/>
                  <a:gd name="T10" fmla="*/ 18 w 65"/>
                  <a:gd name="T11" fmla="*/ 0 h 244"/>
                  <a:gd name="T12" fmla="*/ 0 60000 65536"/>
                  <a:gd name="T13" fmla="*/ 0 60000 65536"/>
                  <a:gd name="T14" fmla="*/ 0 60000 65536"/>
                  <a:gd name="T15" fmla="*/ 0 60000 65536"/>
                  <a:gd name="T16" fmla="*/ 0 60000 65536"/>
                  <a:gd name="T17" fmla="*/ 0 60000 65536"/>
                  <a:gd name="T18" fmla="*/ 0 w 65"/>
                  <a:gd name="T19" fmla="*/ 0 h 244"/>
                  <a:gd name="T20" fmla="*/ 65 w 65"/>
                  <a:gd name="T21" fmla="*/ 244 h 244"/>
                </a:gdLst>
                <a:ahLst/>
                <a:cxnLst>
                  <a:cxn ang="T12">
                    <a:pos x="T0" y="T1"/>
                  </a:cxn>
                  <a:cxn ang="T13">
                    <a:pos x="T2" y="T3"/>
                  </a:cxn>
                  <a:cxn ang="T14">
                    <a:pos x="T4" y="T5"/>
                  </a:cxn>
                  <a:cxn ang="T15">
                    <a:pos x="T6" y="T7"/>
                  </a:cxn>
                  <a:cxn ang="T16">
                    <a:pos x="T8" y="T9"/>
                  </a:cxn>
                  <a:cxn ang="T17">
                    <a:pos x="T10" y="T11"/>
                  </a:cxn>
                </a:cxnLst>
                <a:rect l="T18" t="T19" r="T20" b="T21"/>
                <a:pathLst>
                  <a:path w="65" h="244">
                    <a:moveTo>
                      <a:pt x="35" y="0"/>
                    </a:moveTo>
                    <a:lnTo>
                      <a:pt x="0" y="37"/>
                    </a:lnTo>
                    <a:lnTo>
                      <a:pt x="0" y="244"/>
                    </a:lnTo>
                    <a:lnTo>
                      <a:pt x="65" y="244"/>
                    </a:lnTo>
                    <a:lnTo>
                      <a:pt x="65" y="37"/>
                    </a:lnTo>
                    <a:lnTo>
                      <a:pt x="35" y="0"/>
                    </a:lnTo>
                    <a:close/>
                  </a:path>
                </a:pathLst>
              </a:custGeom>
              <a:solidFill>
                <a:srgbClr val="FFFFFF"/>
              </a:solidFill>
              <a:ln w="9525">
                <a:solidFill>
                  <a:schemeClr val="bg2"/>
                </a:solidFill>
                <a:round/>
                <a:headEnd/>
                <a:tailEnd/>
              </a:ln>
            </p:spPr>
            <p:txBody>
              <a:bodyPr/>
              <a:lstStyle/>
              <a:p>
                <a:endParaRPr lang="en-US"/>
              </a:p>
            </p:txBody>
          </p:sp>
          <p:sp>
            <p:nvSpPr>
              <p:cNvPr id="68784" name="Freeform 203"/>
              <p:cNvSpPr>
                <a:spLocks/>
              </p:cNvSpPr>
              <p:nvPr/>
            </p:nvSpPr>
            <p:spPr bwMode="auto">
              <a:xfrm>
                <a:off x="4618" y="1071"/>
                <a:ext cx="28" cy="130"/>
              </a:xfrm>
              <a:custGeom>
                <a:avLst/>
                <a:gdLst>
                  <a:gd name="T0" fmla="*/ 28 w 55"/>
                  <a:gd name="T1" fmla="*/ 27 h 260"/>
                  <a:gd name="T2" fmla="*/ 8 w 55"/>
                  <a:gd name="T3" fmla="*/ 0 h 260"/>
                  <a:gd name="T4" fmla="*/ 0 w 55"/>
                  <a:gd name="T5" fmla="*/ 8 h 260"/>
                  <a:gd name="T6" fmla="*/ 15 w 55"/>
                  <a:gd name="T7" fmla="*/ 27 h 260"/>
                  <a:gd name="T8" fmla="*/ 15 w 55"/>
                  <a:gd name="T9" fmla="*/ 130 h 260"/>
                  <a:gd name="T10" fmla="*/ 28 w 55"/>
                  <a:gd name="T11" fmla="*/ 130 h 260"/>
                  <a:gd name="T12" fmla="*/ 28 w 55"/>
                  <a:gd name="T13" fmla="*/ 27 h 260"/>
                  <a:gd name="T14" fmla="*/ 0 60000 65536"/>
                  <a:gd name="T15" fmla="*/ 0 60000 65536"/>
                  <a:gd name="T16" fmla="*/ 0 60000 65536"/>
                  <a:gd name="T17" fmla="*/ 0 60000 65536"/>
                  <a:gd name="T18" fmla="*/ 0 60000 65536"/>
                  <a:gd name="T19" fmla="*/ 0 60000 65536"/>
                  <a:gd name="T20" fmla="*/ 0 60000 65536"/>
                  <a:gd name="T21" fmla="*/ 0 w 55"/>
                  <a:gd name="T22" fmla="*/ 0 h 260"/>
                  <a:gd name="T23" fmla="*/ 55 w 55"/>
                  <a:gd name="T24" fmla="*/ 260 h 2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260">
                    <a:moveTo>
                      <a:pt x="55" y="53"/>
                    </a:moveTo>
                    <a:lnTo>
                      <a:pt x="15" y="0"/>
                    </a:lnTo>
                    <a:lnTo>
                      <a:pt x="0" y="16"/>
                    </a:lnTo>
                    <a:lnTo>
                      <a:pt x="30" y="53"/>
                    </a:lnTo>
                    <a:lnTo>
                      <a:pt x="30" y="260"/>
                    </a:lnTo>
                    <a:lnTo>
                      <a:pt x="55" y="260"/>
                    </a:lnTo>
                    <a:lnTo>
                      <a:pt x="55" y="53"/>
                    </a:lnTo>
                    <a:close/>
                  </a:path>
                </a:pathLst>
              </a:custGeom>
              <a:solidFill>
                <a:srgbClr val="CCCCCC"/>
              </a:solidFill>
              <a:ln w="9525">
                <a:solidFill>
                  <a:schemeClr val="bg2"/>
                </a:solidFill>
                <a:round/>
                <a:headEnd/>
                <a:tailEnd/>
              </a:ln>
            </p:spPr>
            <p:txBody>
              <a:bodyPr/>
              <a:lstStyle/>
              <a:p>
                <a:endParaRPr lang="en-US"/>
              </a:p>
            </p:txBody>
          </p:sp>
          <p:sp>
            <p:nvSpPr>
              <p:cNvPr id="68785" name="Rectangle 204"/>
              <p:cNvSpPr>
                <a:spLocks noChangeArrowheads="1"/>
              </p:cNvSpPr>
              <p:nvPr/>
            </p:nvSpPr>
            <p:spPr bwMode="auto">
              <a:xfrm>
                <a:off x="4609" y="1107"/>
                <a:ext cx="15" cy="83"/>
              </a:xfrm>
              <a:prstGeom prst="rect">
                <a:avLst/>
              </a:prstGeom>
              <a:solidFill>
                <a:srgbClr val="000000"/>
              </a:solidFill>
              <a:ln w="9525">
                <a:solidFill>
                  <a:srgbClr val="EAEAEA"/>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86" name="Freeform 205"/>
              <p:cNvSpPr>
                <a:spLocks/>
              </p:cNvSpPr>
              <p:nvPr/>
            </p:nvSpPr>
            <p:spPr bwMode="auto">
              <a:xfrm>
                <a:off x="4692" y="1079"/>
                <a:ext cx="33" cy="122"/>
              </a:xfrm>
              <a:custGeom>
                <a:avLst/>
                <a:gdLst>
                  <a:gd name="T0" fmla="*/ 17 w 65"/>
                  <a:gd name="T1" fmla="*/ 0 h 244"/>
                  <a:gd name="T2" fmla="*/ 0 w 65"/>
                  <a:gd name="T3" fmla="*/ 19 h 244"/>
                  <a:gd name="T4" fmla="*/ 0 w 65"/>
                  <a:gd name="T5" fmla="*/ 122 h 244"/>
                  <a:gd name="T6" fmla="*/ 33 w 65"/>
                  <a:gd name="T7" fmla="*/ 122 h 244"/>
                  <a:gd name="T8" fmla="*/ 33 w 65"/>
                  <a:gd name="T9" fmla="*/ 19 h 244"/>
                  <a:gd name="T10" fmla="*/ 17 w 65"/>
                  <a:gd name="T11" fmla="*/ 0 h 244"/>
                  <a:gd name="T12" fmla="*/ 0 60000 65536"/>
                  <a:gd name="T13" fmla="*/ 0 60000 65536"/>
                  <a:gd name="T14" fmla="*/ 0 60000 65536"/>
                  <a:gd name="T15" fmla="*/ 0 60000 65536"/>
                  <a:gd name="T16" fmla="*/ 0 60000 65536"/>
                  <a:gd name="T17" fmla="*/ 0 60000 65536"/>
                  <a:gd name="T18" fmla="*/ 0 w 65"/>
                  <a:gd name="T19" fmla="*/ 0 h 244"/>
                  <a:gd name="T20" fmla="*/ 65 w 65"/>
                  <a:gd name="T21" fmla="*/ 244 h 244"/>
                </a:gdLst>
                <a:ahLst/>
                <a:cxnLst>
                  <a:cxn ang="T12">
                    <a:pos x="T0" y="T1"/>
                  </a:cxn>
                  <a:cxn ang="T13">
                    <a:pos x="T2" y="T3"/>
                  </a:cxn>
                  <a:cxn ang="T14">
                    <a:pos x="T4" y="T5"/>
                  </a:cxn>
                  <a:cxn ang="T15">
                    <a:pos x="T6" y="T7"/>
                  </a:cxn>
                  <a:cxn ang="T16">
                    <a:pos x="T8" y="T9"/>
                  </a:cxn>
                  <a:cxn ang="T17">
                    <a:pos x="T10" y="T11"/>
                  </a:cxn>
                </a:cxnLst>
                <a:rect l="T18" t="T19" r="T20" b="T21"/>
                <a:pathLst>
                  <a:path w="65" h="244">
                    <a:moveTo>
                      <a:pt x="34" y="0"/>
                    </a:moveTo>
                    <a:lnTo>
                      <a:pt x="0" y="37"/>
                    </a:lnTo>
                    <a:lnTo>
                      <a:pt x="0" y="244"/>
                    </a:lnTo>
                    <a:lnTo>
                      <a:pt x="65" y="244"/>
                    </a:lnTo>
                    <a:lnTo>
                      <a:pt x="65" y="37"/>
                    </a:lnTo>
                    <a:lnTo>
                      <a:pt x="34" y="0"/>
                    </a:lnTo>
                    <a:close/>
                  </a:path>
                </a:pathLst>
              </a:custGeom>
              <a:solidFill>
                <a:srgbClr val="FFFFFF"/>
              </a:solidFill>
              <a:ln w="9525">
                <a:solidFill>
                  <a:schemeClr val="bg2"/>
                </a:solidFill>
                <a:round/>
                <a:headEnd/>
                <a:tailEnd/>
              </a:ln>
            </p:spPr>
            <p:txBody>
              <a:bodyPr/>
              <a:lstStyle/>
              <a:p>
                <a:endParaRPr lang="en-US"/>
              </a:p>
            </p:txBody>
          </p:sp>
          <p:sp>
            <p:nvSpPr>
              <p:cNvPr id="68787" name="Freeform 206"/>
              <p:cNvSpPr>
                <a:spLocks/>
              </p:cNvSpPr>
              <p:nvPr/>
            </p:nvSpPr>
            <p:spPr bwMode="auto">
              <a:xfrm>
                <a:off x="4710" y="1071"/>
                <a:ext cx="28" cy="130"/>
              </a:xfrm>
              <a:custGeom>
                <a:avLst/>
                <a:gdLst>
                  <a:gd name="T0" fmla="*/ 28 w 56"/>
                  <a:gd name="T1" fmla="*/ 27 h 260"/>
                  <a:gd name="T2" fmla="*/ 8 w 56"/>
                  <a:gd name="T3" fmla="*/ 0 h 260"/>
                  <a:gd name="T4" fmla="*/ 0 w 56"/>
                  <a:gd name="T5" fmla="*/ 8 h 260"/>
                  <a:gd name="T6" fmla="*/ 16 w 56"/>
                  <a:gd name="T7" fmla="*/ 27 h 260"/>
                  <a:gd name="T8" fmla="*/ 16 w 56"/>
                  <a:gd name="T9" fmla="*/ 130 h 260"/>
                  <a:gd name="T10" fmla="*/ 28 w 56"/>
                  <a:gd name="T11" fmla="*/ 130 h 260"/>
                  <a:gd name="T12" fmla="*/ 28 w 56"/>
                  <a:gd name="T13" fmla="*/ 27 h 260"/>
                  <a:gd name="T14" fmla="*/ 0 60000 65536"/>
                  <a:gd name="T15" fmla="*/ 0 60000 65536"/>
                  <a:gd name="T16" fmla="*/ 0 60000 65536"/>
                  <a:gd name="T17" fmla="*/ 0 60000 65536"/>
                  <a:gd name="T18" fmla="*/ 0 60000 65536"/>
                  <a:gd name="T19" fmla="*/ 0 60000 65536"/>
                  <a:gd name="T20" fmla="*/ 0 60000 65536"/>
                  <a:gd name="T21" fmla="*/ 0 w 56"/>
                  <a:gd name="T22" fmla="*/ 0 h 260"/>
                  <a:gd name="T23" fmla="*/ 56 w 56"/>
                  <a:gd name="T24" fmla="*/ 260 h 2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0">
                    <a:moveTo>
                      <a:pt x="56" y="53"/>
                    </a:moveTo>
                    <a:lnTo>
                      <a:pt x="16" y="0"/>
                    </a:lnTo>
                    <a:lnTo>
                      <a:pt x="0" y="16"/>
                    </a:lnTo>
                    <a:lnTo>
                      <a:pt x="31" y="53"/>
                    </a:lnTo>
                    <a:lnTo>
                      <a:pt x="31" y="260"/>
                    </a:lnTo>
                    <a:lnTo>
                      <a:pt x="56" y="260"/>
                    </a:lnTo>
                    <a:lnTo>
                      <a:pt x="56" y="53"/>
                    </a:lnTo>
                    <a:close/>
                  </a:path>
                </a:pathLst>
              </a:custGeom>
              <a:solidFill>
                <a:srgbClr val="CCCCCC"/>
              </a:solidFill>
              <a:ln w="9525">
                <a:solidFill>
                  <a:schemeClr val="bg2"/>
                </a:solidFill>
                <a:round/>
                <a:headEnd/>
                <a:tailEnd/>
              </a:ln>
            </p:spPr>
            <p:txBody>
              <a:bodyPr/>
              <a:lstStyle/>
              <a:p>
                <a:endParaRPr lang="en-US"/>
              </a:p>
            </p:txBody>
          </p:sp>
          <p:sp>
            <p:nvSpPr>
              <p:cNvPr id="68788" name="Rectangle 207"/>
              <p:cNvSpPr>
                <a:spLocks noChangeArrowheads="1"/>
              </p:cNvSpPr>
              <p:nvPr/>
            </p:nvSpPr>
            <p:spPr bwMode="auto">
              <a:xfrm>
                <a:off x="4701" y="1107"/>
                <a:ext cx="14" cy="83"/>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89" name="Freeform 208"/>
              <p:cNvSpPr>
                <a:spLocks/>
              </p:cNvSpPr>
              <p:nvPr/>
            </p:nvSpPr>
            <p:spPr bwMode="auto">
              <a:xfrm>
                <a:off x="4781" y="1079"/>
                <a:ext cx="33" cy="122"/>
              </a:xfrm>
              <a:custGeom>
                <a:avLst/>
                <a:gdLst>
                  <a:gd name="T0" fmla="*/ 18 w 66"/>
                  <a:gd name="T1" fmla="*/ 0 h 244"/>
                  <a:gd name="T2" fmla="*/ 0 w 66"/>
                  <a:gd name="T3" fmla="*/ 19 h 244"/>
                  <a:gd name="T4" fmla="*/ 0 w 66"/>
                  <a:gd name="T5" fmla="*/ 122 h 244"/>
                  <a:gd name="T6" fmla="*/ 33 w 66"/>
                  <a:gd name="T7" fmla="*/ 122 h 244"/>
                  <a:gd name="T8" fmla="*/ 33 w 66"/>
                  <a:gd name="T9" fmla="*/ 19 h 244"/>
                  <a:gd name="T10" fmla="*/ 18 w 66"/>
                  <a:gd name="T11" fmla="*/ 0 h 244"/>
                  <a:gd name="T12" fmla="*/ 0 60000 65536"/>
                  <a:gd name="T13" fmla="*/ 0 60000 65536"/>
                  <a:gd name="T14" fmla="*/ 0 60000 65536"/>
                  <a:gd name="T15" fmla="*/ 0 60000 65536"/>
                  <a:gd name="T16" fmla="*/ 0 60000 65536"/>
                  <a:gd name="T17" fmla="*/ 0 60000 65536"/>
                  <a:gd name="T18" fmla="*/ 0 w 66"/>
                  <a:gd name="T19" fmla="*/ 0 h 244"/>
                  <a:gd name="T20" fmla="*/ 66 w 66"/>
                  <a:gd name="T21" fmla="*/ 244 h 244"/>
                </a:gdLst>
                <a:ahLst/>
                <a:cxnLst>
                  <a:cxn ang="T12">
                    <a:pos x="T0" y="T1"/>
                  </a:cxn>
                  <a:cxn ang="T13">
                    <a:pos x="T2" y="T3"/>
                  </a:cxn>
                  <a:cxn ang="T14">
                    <a:pos x="T4" y="T5"/>
                  </a:cxn>
                  <a:cxn ang="T15">
                    <a:pos x="T6" y="T7"/>
                  </a:cxn>
                  <a:cxn ang="T16">
                    <a:pos x="T8" y="T9"/>
                  </a:cxn>
                  <a:cxn ang="T17">
                    <a:pos x="T10" y="T11"/>
                  </a:cxn>
                </a:cxnLst>
                <a:rect l="T18" t="T19" r="T20" b="T21"/>
                <a:pathLst>
                  <a:path w="66" h="244">
                    <a:moveTo>
                      <a:pt x="36" y="0"/>
                    </a:moveTo>
                    <a:lnTo>
                      <a:pt x="0" y="37"/>
                    </a:lnTo>
                    <a:lnTo>
                      <a:pt x="0" y="244"/>
                    </a:lnTo>
                    <a:lnTo>
                      <a:pt x="66" y="244"/>
                    </a:lnTo>
                    <a:lnTo>
                      <a:pt x="66" y="37"/>
                    </a:lnTo>
                    <a:lnTo>
                      <a:pt x="36" y="0"/>
                    </a:lnTo>
                    <a:close/>
                  </a:path>
                </a:pathLst>
              </a:custGeom>
              <a:solidFill>
                <a:srgbClr val="FFFFFF"/>
              </a:solidFill>
              <a:ln w="9525">
                <a:solidFill>
                  <a:schemeClr val="bg2"/>
                </a:solidFill>
                <a:round/>
                <a:headEnd/>
                <a:tailEnd/>
              </a:ln>
            </p:spPr>
            <p:txBody>
              <a:bodyPr/>
              <a:lstStyle/>
              <a:p>
                <a:endParaRPr lang="en-US"/>
              </a:p>
            </p:txBody>
          </p:sp>
          <p:sp>
            <p:nvSpPr>
              <p:cNvPr id="68790" name="Freeform 209"/>
              <p:cNvSpPr>
                <a:spLocks/>
              </p:cNvSpPr>
              <p:nvPr/>
            </p:nvSpPr>
            <p:spPr bwMode="auto">
              <a:xfrm>
                <a:off x="4799" y="1071"/>
                <a:ext cx="27" cy="130"/>
              </a:xfrm>
              <a:custGeom>
                <a:avLst/>
                <a:gdLst>
                  <a:gd name="T0" fmla="*/ 27 w 55"/>
                  <a:gd name="T1" fmla="*/ 27 h 260"/>
                  <a:gd name="T2" fmla="*/ 7 w 55"/>
                  <a:gd name="T3" fmla="*/ 0 h 260"/>
                  <a:gd name="T4" fmla="*/ 0 w 55"/>
                  <a:gd name="T5" fmla="*/ 8 h 260"/>
                  <a:gd name="T6" fmla="*/ 15 w 55"/>
                  <a:gd name="T7" fmla="*/ 27 h 260"/>
                  <a:gd name="T8" fmla="*/ 15 w 55"/>
                  <a:gd name="T9" fmla="*/ 130 h 260"/>
                  <a:gd name="T10" fmla="*/ 27 w 55"/>
                  <a:gd name="T11" fmla="*/ 130 h 260"/>
                  <a:gd name="T12" fmla="*/ 27 w 55"/>
                  <a:gd name="T13" fmla="*/ 27 h 260"/>
                  <a:gd name="T14" fmla="*/ 0 60000 65536"/>
                  <a:gd name="T15" fmla="*/ 0 60000 65536"/>
                  <a:gd name="T16" fmla="*/ 0 60000 65536"/>
                  <a:gd name="T17" fmla="*/ 0 60000 65536"/>
                  <a:gd name="T18" fmla="*/ 0 60000 65536"/>
                  <a:gd name="T19" fmla="*/ 0 60000 65536"/>
                  <a:gd name="T20" fmla="*/ 0 60000 65536"/>
                  <a:gd name="T21" fmla="*/ 0 w 55"/>
                  <a:gd name="T22" fmla="*/ 0 h 260"/>
                  <a:gd name="T23" fmla="*/ 55 w 55"/>
                  <a:gd name="T24" fmla="*/ 260 h 2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260">
                    <a:moveTo>
                      <a:pt x="55" y="53"/>
                    </a:moveTo>
                    <a:lnTo>
                      <a:pt x="14" y="0"/>
                    </a:lnTo>
                    <a:lnTo>
                      <a:pt x="0" y="16"/>
                    </a:lnTo>
                    <a:lnTo>
                      <a:pt x="30" y="53"/>
                    </a:lnTo>
                    <a:lnTo>
                      <a:pt x="30" y="260"/>
                    </a:lnTo>
                    <a:lnTo>
                      <a:pt x="55" y="260"/>
                    </a:lnTo>
                    <a:lnTo>
                      <a:pt x="55" y="53"/>
                    </a:lnTo>
                    <a:close/>
                  </a:path>
                </a:pathLst>
              </a:custGeom>
              <a:solidFill>
                <a:srgbClr val="CCCCCC"/>
              </a:solidFill>
              <a:ln w="9525">
                <a:solidFill>
                  <a:schemeClr val="bg2"/>
                </a:solidFill>
                <a:round/>
                <a:headEnd/>
                <a:tailEnd/>
              </a:ln>
            </p:spPr>
            <p:txBody>
              <a:bodyPr/>
              <a:lstStyle/>
              <a:p>
                <a:endParaRPr lang="en-US"/>
              </a:p>
            </p:txBody>
          </p:sp>
          <p:sp>
            <p:nvSpPr>
              <p:cNvPr id="68791" name="Rectangle 210"/>
              <p:cNvSpPr>
                <a:spLocks noChangeArrowheads="1"/>
              </p:cNvSpPr>
              <p:nvPr/>
            </p:nvSpPr>
            <p:spPr bwMode="auto">
              <a:xfrm>
                <a:off x="4789" y="1107"/>
                <a:ext cx="15" cy="83"/>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92" name="Freeform 211"/>
              <p:cNvSpPr>
                <a:spLocks/>
              </p:cNvSpPr>
              <p:nvPr/>
            </p:nvSpPr>
            <p:spPr bwMode="auto">
              <a:xfrm>
                <a:off x="4726" y="1394"/>
                <a:ext cx="434" cy="142"/>
              </a:xfrm>
              <a:custGeom>
                <a:avLst/>
                <a:gdLst>
                  <a:gd name="T0" fmla="*/ 82 w 867"/>
                  <a:gd name="T1" fmla="*/ 72 h 283"/>
                  <a:gd name="T2" fmla="*/ 107 w 867"/>
                  <a:gd name="T3" fmla="*/ 83 h 283"/>
                  <a:gd name="T4" fmla="*/ 126 w 867"/>
                  <a:gd name="T5" fmla="*/ 103 h 283"/>
                  <a:gd name="T6" fmla="*/ 138 w 867"/>
                  <a:gd name="T7" fmla="*/ 92 h 283"/>
                  <a:gd name="T8" fmla="*/ 152 w 867"/>
                  <a:gd name="T9" fmla="*/ 86 h 283"/>
                  <a:gd name="T10" fmla="*/ 166 w 867"/>
                  <a:gd name="T11" fmla="*/ 84 h 283"/>
                  <a:gd name="T12" fmla="*/ 175 w 867"/>
                  <a:gd name="T13" fmla="*/ 85 h 283"/>
                  <a:gd name="T14" fmla="*/ 184 w 867"/>
                  <a:gd name="T15" fmla="*/ 87 h 283"/>
                  <a:gd name="T16" fmla="*/ 201 w 867"/>
                  <a:gd name="T17" fmla="*/ 66 h 283"/>
                  <a:gd name="T18" fmla="*/ 228 w 867"/>
                  <a:gd name="T19" fmla="*/ 43 h 283"/>
                  <a:gd name="T20" fmla="*/ 265 w 867"/>
                  <a:gd name="T21" fmla="*/ 31 h 283"/>
                  <a:gd name="T22" fmla="*/ 309 w 867"/>
                  <a:gd name="T23" fmla="*/ 36 h 283"/>
                  <a:gd name="T24" fmla="*/ 345 w 867"/>
                  <a:gd name="T25" fmla="*/ 61 h 283"/>
                  <a:gd name="T26" fmla="*/ 363 w 867"/>
                  <a:gd name="T27" fmla="*/ 85 h 283"/>
                  <a:gd name="T28" fmla="*/ 369 w 867"/>
                  <a:gd name="T29" fmla="*/ 83 h 283"/>
                  <a:gd name="T30" fmla="*/ 399 w 867"/>
                  <a:gd name="T31" fmla="*/ 88 h 283"/>
                  <a:gd name="T32" fmla="*/ 423 w 867"/>
                  <a:gd name="T33" fmla="*/ 106 h 283"/>
                  <a:gd name="T34" fmla="*/ 434 w 867"/>
                  <a:gd name="T35" fmla="*/ 119 h 283"/>
                  <a:gd name="T36" fmla="*/ 434 w 867"/>
                  <a:gd name="T37" fmla="*/ 108 h 283"/>
                  <a:gd name="T38" fmla="*/ 419 w 867"/>
                  <a:gd name="T39" fmla="*/ 75 h 283"/>
                  <a:gd name="T40" fmla="*/ 390 w 867"/>
                  <a:gd name="T41" fmla="*/ 55 h 283"/>
                  <a:gd name="T42" fmla="*/ 363 w 867"/>
                  <a:gd name="T43" fmla="*/ 53 h 283"/>
                  <a:gd name="T44" fmla="*/ 358 w 867"/>
                  <a:gd name="T45" fmla="*/ 55 h 283"/>
                  <a:gd name="T46" fmla="*/ 330 w 867"/>
                  <a:gd name="T47" fmla="*/ 20 h 283"/>
                  <a:gd name="T48" fmla="*/ 291 w 867"/>
                  <a:gd name="T49" fmla="*/ 2 h 283"/>
                  <a:gd name="T50" fmla="*/ 249 w 867"/>
                  <a:gd name="T51" fmla="*/ 3 h 283"/>
                  <a:gd name="T52" fmla="*/ 215 w 867"/>
                  <a:gd name="T53" fmla="*/ 19 h 283"/>
                  <a:gd name="T54" fmla="*/ 190 w 867"/>
                  <a:gd name="T55" fmla="*/ 46 h 283"/>
                  <a:gd name="T56" fmla="*/ 178 w 867"/>
                  <a:gd name="T57" fmla="*/ 55 h 283"/>
                  <a:gd name="T58" fmla="*/ 169 w 867"/>
                  <a:gd name="T59" fmla="*/ 53 h 283"/>
                  <a:gd name="T60" fmla="*/ 159 w 867"/>
                  <a:gd name="T61" fmla="*/ 54 h 283"/>
                  <a:gd name="T62" fmla="*/ 143 w 867"/>
                  <a:gd name="T63" fmla="*/ 57 h 283"/>
                  <a:gd name="T64" fmla="*/ 130 w 867"/>
                  <a:gd name="T65" fmla="*/ 65 h 283"/>
                  <a:gd name="T66" fmla="*/ 117 w 867"/>
                  <a:gd name="T67" fmla="*/ 64 h 283"/>
                  <a:gd name="T68" fmla="*/ 96 w 867"/>
                  <a:gd name="T69" fmla="*/ 48 h 283"/>
                  <a:gd name="T70" fmla="*/ 69 w 867"/>
                  <a:gd name="T71" fmla="*/ 41 h 283"/>
                  <a:gd name="T72" fmla="*/ 34 w 867"/>
                  <a:gd name="T73" fmla="*/ 50 h 283"/>
                  <a:gd name="T74" fmla="*/ 7 w 867"/>
                  <a:gd name="T75" fmla="*/ 77 h 283"/>
                  <a:gd name="T76" fmla="*/ 0 w 867"/>
                  <a:gd name="T77" fmla="*/ 115 h 283"/>
                  <a:gd name="T78" fmla="*/ 3 w 867"/>
                  <a:gd name="T79" fmla="*/ 136 h 283"/>
                  <a:gd name="T80" fmla="*/ 10 w 867"/>
                  <a:gd name="T81" fmla="*/ 119 h 283"/>
                  <a:gd name="T82" fmla="*/ 31 w 867"/>
                  <a:gd name="T83" fmla="*/ 87 h 283"/>
                  <a:gd name="T84" fmla="*/ 62 w 867"/>
                  <a:gd name="T85" fmla="*/ 71 h 2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67"/>
                  <a:gd name="T130" fmla="*/ 0 h 283"/>
                  <a:gd name="T131" fmla="*/ 867 w 867"/>
                  <a:gd name="T132" fmla="*/ 283 h 28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67" h="283">
                    <a:moveTo>
                      <a:pt x="124" y="142"/>
                    </a:moveTo>
                    <a:lnTo>
                      <a:pt x="144" y="142"/>
                    </a:lnTo>
                    <a:lnTo>
                      <a:pt x="163" y="144"/>
                    </a:lnTo>
                    <a:lnTo>
                      <a:pt x="180" y="149"/>
                    </a:lnTo>
                    <a:lnTo>
                      <a:pt x="198" y="156"/>
                    </a:lnTo>
                    <a:lnTo>
                      <a:pt x="213" y="166"/>
                    </a:lnTo>
                    <a:lnTo>
                      <a:pt x="227" y="177"/>
                    </a:lnTo>
                    <a:lnTo>
                      <a:pt x="240" y="190"/>
                    </a:lnTo>
                    <a:lnTo>
                      <a:pt x="251" y="205"/>
                    </a:lnTo>
                    <a:lnTo>
                      <a:pt x="258" y="198"/>
                    </a:lnTo>
                    <a:lnTo>
                      <a:pt x="267" y="191"/>
                    </a:lnTo>
                    <a:lnTo>
                      <a:pt x="275" y="184"/>
                    </a:lnTo>
                    <a:lnTo>
                      <a:pt x="283" y="180"/>
                    </a:lnTo>
                    <a:lnTo>
                      <a:pt x="293" y="174"/>
                    </a:lnTo>
                    <a:lnTo>
                      <a:pt x="303" y="172"/>
                    </a:lnTo>
                    <a:lnTo>
                      <a:pt x="313" y="169"/>
                    </a:lnTo>
                    <a:lnTo>
                      <a:pt x="324" y="167"/>
                    </a:lnTo>
                    <a:lnTo>
                      <a:pt x="331" y="167"/>
                    </a:lnTo>
                    <a:lnTo>
                      <a:pt x="338" y="167"/>
                    </a:lnTo>
                    <a:lnTo>
                      <a:pt x="343" y="167"/>
                    </a:lnTo>
                    <a:lnTo>
                      <a:pt x="350" y="169"/>
                    </a:lnTo>
                    <a:lnTo>
                      <a:pt x="356" y="169"/>
                    </a:lnTo>
                    <a:lnTo>
                      <a:pt x="363" y="170"/>
                    </a:lnTo>
                    <a:lnTo>
                      <a:pt x="368" y="173"/>
                    </a:lnTo>
                    <a:lnTo>
                      <a:pt x="375" y="174"/>
                    </a:lnTo>
                    <a:lnTo>
                      <a:pt x="387" y="152"/>
                    </a:lnTo>
                    <a:lnTo>
                      <a:pt x="401" y="132"/>
                    </a:lnTo>
                    <a:lnTo>
                      <a:pt x="417" y="114"/>
                    </a:lnTo>
                    <a:lnTo>
                      <a:pt x="436" y="99"/>
                    </a:lnTo>
                    <a:lnTo>
                      <a:pt x="456" y="85"/>
                    </a:lnTo>
                    <a:lnTo>
                      <a:pt x="479" y="74"/>
                    </a:lnTo>
                    <a:lnTo>
                      <a:pt x="504" y="65"/>
                    </a:lnTo>
                    <a:lnTo>
                      <a:pt x="529" y="61"/>
                    </a:lnTo>
                    <a:lnTo>
                      <a:pt x="560" y="60"/>
                    </a:lnTo>
                    <a:lnTo>
                      <a:pt x="589" y="64"/>
                    </a:lnTo>
                    <a:lnTo>
                      <a:pt x="617" y="72"/>
                    </a:lnTo>
                    <a:lnTo>
                      <a:pt x="644" y="85"/>
                    </a:lnTo>
                    <a:lnTo>
                      <a:pt x="667" y="102"/>
                    </a:lnTo>
                    <a:lnTo>
                      <a:pt x="690" y="121"/>
                    </a:lnTo>
                    <a:lnTo>
                      <a:pt x="708" y="144"/>
                    </a:lnTo>
                    <a:lnTo>
                      <a:pt x="722" y="170"/>
                    </a:lnTo>
                    <a:lnTo>
                      <a:pt x="726" y="169"/>
                    </a:lnTo>
                    <a:lnTo>
                      <a:pt x="730" y="167"/>
                    </a:lnTo>
                    <a:lnTo>
                      <a:pt x="733" y="167"/>
                    </a:lnTo>
                    <a:lnTo>
                      <a:pt x="737" y="166"/>
                    </a:lnTo>
                    <a:lnTo>
                      <a:pt x="758" y="166"/>
                    </a:lnTo>
                    <a:lnTo>
                      <a:pt x="779" y="169"/>
                    </a:lnTo>
                    <a:lnTo>
                      <a:pt x="797" y="176"/>
                    </a:lnTo>
                    <a:lnTo>
                      <a:pt x="815" y="184"/>
                    </a:lnTo>
                    <a:lnTo>
                      <a:pt x="832" y="197"/>
                    </a:lnTo>
                    <a:lnTo>
                      <a:pt x="845" y="211"/>
                    </a:lnTo>
                    <a:lnTo>
                      <a:pt x="857" y="227"/>
                    </a:lnTo>
                    <a:lnTo>
                      <a:pt x="866" y="245"/>
                    </a:lnTo>
                    <a:lnTo>
                      <a:pt x="867" y="238"/>
                    </a:lnTo>
                    <a:lnTo>
                      <a:pt x="867" y="230"/>
                    </a:lnTo>
                    <a:lnTo>
                      <a:pt x="867" y="223"/>
                    </a:lnTo>
                    <a:lnTo>
                      <a:pt x="867" y="216"/>
                    </a:lnTo>
                    <a:lnTo>
                      <a:pt x="861" y="191"/>
                    </a:lnTo>
                    <a:lnTo>
                      <a:pt x="852" y="169"/>
                    </a:lnTo>
                    <a:lnTo>
                      <a:pt x="838" y="149"/>
                    </a:lnTo>
                    <a:lnTo>
                      <a:pt x="821" y="132"/>
                    </a:lnTo>
                    <a:lnTo>
                      <a:pt x="801" y="120"/>
                    </a:lnTo>
                    <a:lnTo>
                      <a:pt x="779" y="110"/>
                    </a:lnTo>
                    <a:lnTo>
                      <a:pt x="755" y="106"/>
                    </a:lnTo>
                    <a:lnTo>
                      <a:pt x="730" y="106"/>
                    </a:lnTo>
                    <a:lnTo>
                      <a:pt x="726" y="106"/>
                    </a:lnTo>
                    <a:lnTo>
                      <a:pt x="723" y="107"/>
                    </a:lnTo>
                    <a:lnTo>
                      <a:pt x="719" y="109"/>
                    </a:lnTo>
                    <a:lnTo>
                      <a:pt x="715" y="109"/>
                    </a:lnTo>
                    <a:lnTo>
                      <a:pt x="701" y="84"/>
                    </a:lnTo>
                    <a:lnTo>
                      <a:pt x="683" y="60"/>
                    </a:lnTo>
                    <a:lnTo>
                      <a:pt x="660" y="40"/>
                    </a:lnTo>
                    <a:lnTo>
                      <a:pt x="637" y="25"/>
                    </a:lnTo>
                    <a:lnTo>
                      <a:pt x="610" y="12"/>
                    </a:lnTo>
                    <a:lnTo>
                      <a:pt x="582" y="4"/>
                    </a:lnTo>
                    <a:lnTo>
                      <a:pt x="553" y="0"/>
                    </a:lnTo>
                    <a:lnTo>
                      <a:pt x="522" y="1"/>
                    </a:lnTo>
                    <a:lnTo>
                      <a:pt x="497" y="5"/>
                    </a:lnTo>
                    <a:lnTo>
                      <a:pt x="472" y="14"/>
                    </a:lnTo>
                    <a:lnTo>
                      <a:pt x="449" y="24"/>
                    </a:lnTo>
                    <a:lnTo>
                      <a:pt x="429" y="38"/>
                    </a:lnTo>
                    <a:lnTo>
                      <a:pt x="410" y="53"/>
                    </a:lnTo>
                    <a:lnTo>
                      <a:pt x="394" y="71"/>
                    </a:lnTo>
                    <a:lnTo>
                      <a:pt x="380" y="91"/>
                    </a:lnTo>
                    <a:lnTo>
                      <a:pt x="368" y="113"/>
                    </a:lnTo>
                    <a:lnTo>
                      <a:pt x="363" y="112"/>
                    </a:lnTo>
                    <a:lnTo>
                      <a:pt x="356" y="109"/>
                    </a:lnTo>
                    <a:lnTo>
                      <a:pt x="350" y="107"/>
                    </a:lnTo>
                    <a:lnTo>
                      <a:pt x="343" y="107"/>
                    </a:lnTo>
                    <a:lnTo>
                      <a:pt x="338" y="106"/>
                    </a:lnTo>
                    <a:lnTo>
                      <a:pt x="331" y="106"/>
                    </a:lnTo>
                    <a:lnTo>
                      <a:pt x="324" y="106"/>
                    </a:lnTo>
                    <a:lnTo>
                      <a:pt x="317" y="107"/>
                    </a:lnTo>
                    <a:lnTo>
                      <a:pt x="306" y="109"/>
                    </a:lnTo>
                    <a:lnTo>
                      <a:pt x="296" y="112"/>
                    </a:lnTo>
                    <a:lnTo>
                      <a:pt x="286" y="114"/>
                    </a:lnTo>
                    <a:lnTo>
                      <a:pt x="276" y="118"/>
                    </a:lnTo>
                    <a:lnTo>
                      <a:pt x="268" y="124"/>
                    </a:lnTo>
                    <a:lnTo>
                      <a:pt x="260" y="130"/>
                    </a:lnTo>
                    <a:lnTo>
                      <a:pt x="251" y="137"/>
                    </a:lnTo>
                    <a:lnTo>
                      <a:pt x="244" y="144"/>
                    </a:lnTo>
                    <a:lnTo>
                      <a:pt x="233" y="128"/>
                    </a:lnTo>
                    <a:lnTo>
                      <a:pt x="222" y="116"/>
                    </a:lnTo>
                    <a:lnTo>
                      <a:pt x="207" y="105"/>
                    </a:lnTo>
                    <a:lnTo>
                      <a:pt x="191" y="95"/>
                    </a:lnTo>
                    <a:lnTo>
                      <a:pt x="174" y="88"/>
                    </a:lnTo>
                    <a:lnTo>
                      <a:pt x="156" y="84"/>
                    </a:lnTo>
                    <a:lnTo>
                      <a:pt x="137" y="82"/>
                    </a:lnTo>
                    <a:lnTo>
                      <a:pt x="117" y="82"/>
                    </a:lnTo>
                    <a:lnTo>
                      <a:pt x="91" y="88"/>
                    </a:lnTo>
                    <a:lnTo>
                      <a:pt x="67" y="99"/>
                    </a:lnTo>
                    <a:lnTo>
                      <a:pt x="46" y="113"/>
                    </a:lnTo>
                    <a:lnTo>
                      <a:pt x="28" y="131"/>
                    </a:lnTo>
                    <a:lnTo>
                      <a:pt x="14" y="153"/>
                    </a:lnTo>
                    <a:lnTo>
                      <a:pt x="4" y="176"/>
                    </a:lnTo>
                    <a:lnTo>
                      <a:pt x="0" y="202"/>
                    </a:lnTo>
                    <a:lnTo>
                      <a:pt x="0" y="229"/>
                    </a:lnTo>
                    <a:lnTo>
                      <a:pt x="1" y="240"/>
                    </a:lnTo>
                    <a:lnTo>
                      <a:pt x="3" y="257"/>
                    </a:lnTo>
                    <a:lnTo>
                      <a:pt x="5" y="272"/>
                    </a:lnTo>
                    <a:lnTo>
                      <a:pt x="7" y="283"/>
                    </a:lnTo>
                    <a:lnTo>
                      <a:pt x="11" y="261"/>
                    </a:lnTo>
                    <a:lnTo>
                      <a:pt x="19" y="237"/>
                    </a:lnTo>
                    <a:lnTo>
                      <a:pt x="31" y="213"/>
                    </a:lnTo>
                    <a:lnTo>
                      <a:pt x="45" y="192"/>
                    </a:lnTo>
                    <a:lnTo>
                      <a:pt x="61" y="174"/>
                    </a:lnTo>
                    <a:lnTo>
                      <a:pt x="81" y="159"/>
                    </a:lnTo>
                    <a:lnTo>
                      <a:pt x="102" y="148"/>
                    </a:lnTo>
                    <a:lnTo>
                      <a:pt x="124" y="142"/>
                    </a:lnTo>
                    <a:close/>
                  </a:path>
                </a:pathLst>
              </a:custGeom>
              <a:solidFill>
                <a:srgbClr val="33CC33"/>
              </a:solidFill>
              <a:ln w="9525">
                <a:solidFill>
                  <a:schemeClr val="bg2"/>
                </a:solidFill>
                <a:round/>
                <a:headEnd/>
                <a:tailEnd/>
              </a:ln>
            </p:spPr>
            <p:txBody>
              <a:bodyPr/>
              <a:lstStyle/>
              <a:p>
                <a:endParaRPr lang="en-US"/>
              </a:p>
            </p:txBody>
          </p:sp>
        </p:grpSp>
      </p:grpSp>
      <p:sp>
        <p:nvSpPr>
          <p:cNvPr id="68610" name="Rectangle 3"/>
          <p:cNvSpPr>
            <a:spLocks noGrp="1" noChangeArrowheads="1"/>
          </p:cNvSpPr>
          <p:nvPr>
            <p:ph type="title"/>
          </p:nvPr>
        </p:nvSpPr>
        <p:spPr/>
        <p:txBody>
          <a:bodyPr/>
          <a:lstStyle/>
          <a:p>
            <a:pPr eaLnBrk="1" hangingPunct="1"/>
            <a:r>
              <a:rPr lang="en-US" dirty="0" err="1"/>
              <a:t>Compromissen</a:t>
            </a:r>
            <a:r>
              <a:rPr lang="en-US" dirty="0"/>
              <a:t> </a:t>
            </a:r>
            <a:r>
              <a:rPr lang="en-US" dirty="0" err="1"/>
              <a:t>verminderen</a:t>
            </a:r>
            <a:r>
              <a:rPr lang="en-US" dirty="0"/>
              <a:t> de </a:t>
            </a:r>
            <a:r>
              <a:rPr lang="en-US" dirty="0" err="1"/>
              <a:t>waarde</a:t>
            </a:r>
            <a:endParaRPr lang="en-US" dirty="0"/>
          </a:p>
        </p:txBody>
      </p:sp>
      <p:sp>
        <p:nvSpPr>
          <p:cNvPr id="2" name="Tijdelijke aanduiding voor inhoud 1"/>
          <p:cNvSpPr>
            <a:spLocks noGrp="1"/>
          </p:cNvSpPr>
          <p:nvPr>
            <p:ph idx="13"/>
          </p:nvPr>
        </p:nvSpPr>
        <p:spPr/>
        <p:txBody>
          <a:bodyPr/>
          <a:lstStyle/>
          <a:p>
            <a:endParaRPr lang="en-GB"/>
          </a:p>
        </p:txBody>
      </p:sp>
      <p:sp>
        <p:nvSpPr>
          <p:cNvPr id="3" name="Tijdelijke aanduiding voor inhoud 2"/>
          <p:cNvSpPr>
            <a:spLocks noGrp="1"/>
          </p:cNvSpPr>
          <p:nvPr>
            <p:ph idx="16"/>
          </p:nvPr>
        </p:nvSpPr>
        <p:spPr/>
        <p:txBody>
          <a:bodyPr>
            <a:normAutofit lnSpcReduction="10000"/>
          </a:bodyPr>
          <a:lstStyle/>
          <a:p>
            <a:endParaRPr lang="en-GB" dirty="0"/>
          </a:p>
        </p:txBody>
      </p:sp>
      <p:sp>
        <p:nvSpPr>
          <p:cNvPr id="4" name="Tijdelijke aanduiding voor inhoud 3"/>
          <p:cNvSpPr>
            <a:spLocks noGrp="1"/>
          </p:cNvSpPr>
          <p:nvPr>
            <p:ph idx="17"/>
          </p:nvPr>
        </p:nvSpPr>
        <p:spPr/>
        <p:txBody>
          <a:bodyPr/>
          <a:lstStyle/>
          <a:p>
            <a:endParaRPr lang="en-GB"/>
          </a:p>
        </p:txBody>
      </p:sp>
      <p:sp>
        <p:nvSpPr>
          <p:cNvPr id="5" name="Tijdelijke aanduiding voor inhoud 4"/>
          <p:cNvSpPr>
            <a:spLocks noGrp="1"/>
          </p:cNvSpPr>
          <p:nvPr>
            <p:ph idx="19"/>
          </p:nvPr>
        </p:nvSpPr>
        <p:spPr/>
        <p:txBody>
          <a:bodyPr/>
          <a:lstStyle/>
          <a:p>
            <a:endParaRPr lang="en-GB"/>
          </a:p>
        </p:txBody>
      </p:sp>
    </p:spTree>
    <p:extLst>
      <p:ext uri="{BB962C8B-B14F-4D97-AF65-F5344CB8AC3E}">
        <p14:creationId xmlns:p14="http://schemas.microsoft.com/office/powerpoint/2010/main" val="3837820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Toelichting:</a:t>
            </a:r>
          </a:p>
        </p:txBody>
      </p:sp>
      <p:sp>
        <p:nvSpPr>
          <p:cNvPr id="3" name="Tijdelijke aanduiding voor inhoud 2"/>
          <p:cNvSpPr>
            <a:spLocks noGrp="1"/>
          </p:cNvSpPr>
          <p:nvPr>
            <p:ph idx="13"/>
          </p:nvPr>
        </p:nvSpPr>
        <p:spPr/>
        <p:txBody>
          <a:bodyPr>
            <a:normAutofit/>
          </a:bodyPr>
          <a:lstStyle/>
          <a:p>
            <a:r>
              <a:rPr lang="nl-NL" sz="1800" dirty="0"/>
              <a:t>Niet alles hoeft natuurlijk ‘geprogrammeerd’ te worden:</a:t>
            </a:r>
          </a:p>
          <a:p>
            <a:r>
              <a:rPr lang="nl-NL" sz="1800" dirty="0"/>
              <a:t>zie: </a:t>
            </a:r>
            <a:r>
              <a:rPr lang="nl-NL" sz="1800" dirty="0">
                <a:hlinkClick r:id="rId2"/>
              </a:rPr>
              <a:t>https://www.youtube.com/watch?v=XFg2cNJmza4</a:t>
            </a:r>
            <a:r>
              <a:rPr lang="nl-NL" sz="1800" dirty="0"/>
              <a:t> </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43616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Meetbaar maken van requirements</a:t>
            </a:r>
          </a:p>
        </p:txBody>
      </p:sp>
      <p:sp>
        <p:nvSpPr>
          <p:cNvPr id="3" name="Tijdelijke aanduiding voor inhoud 2"/>
          <p:cNvSpPr>
            <a:spLocks noGrp="1"/>
          </p:cNvSpPr>
          <p:nvPr>
            <p:ph idx="13"/>
          </p:nvPr>
        </p:nvSpPr>
        <p:spPr/>
        <p:txBody>
          <a:bodyPr>
            <a:normAutofit fontScale="92500" lnSpcReduction="20000"/>
          </a:bodyPr>
          <a:lstStyle/>
          <a:p>
            <a:r>
              <a:rPr lang="nl-NL" sz="2000" dirty="0"/>
              <a:t>Snelheid</a:t>
            </a:r>
          </a:p>
          <a:p>
            <a:pPr marL="355600" lvl="1" indent="0">
              <a:buNone/>
            </a:pPr>
            <a:r>
              <a:rPr lang="nl-NL" sz="1600" dirty="0"/>
              <a:t>Hoeveelheid berekeningen per seconde; responstijd (bv. bij klikken button)</a:t>
            </a:r>
            <a:endParaRPr lang="nl-NL" sz="2000" dirty="0"/>
          </a:p>
          <a:p>
            <a:r>
              <a:rPr lang="nl-NL" sz="2000" dirty="0"/>
              <a:t>Grootte</a:t>
            </a:r>
          </a:p>
          <a:p>
            <a:pPr marL="355600" lvl="1" indent="0">
              <a:buNone/>
            </a:pPr>
            <a:r>
              <a:rPr lang="nl-NL" sz="1600" dirty="0"/>
              <a:t>Hoeveelheid MB</a:t>
            </a:r>
            <a:endParaRPr lang="nl-NL" sz="2000" dirty="0"/>
          </a:p>
          <a:p>
            <a:r>
              <a:rPr lang="nl-NL" sz="2000" dirty="0" err="1"/>
              <a:t>Usability</a:t>
            </a:r>
            <a:endParaRPr lang="nl-NL" sz="2000" dirty="0"/>
          </a:p>
          <a:p>
            <a:pPr marL="355600" lvl="1" indent="0">
              <a:buNone/>
            </a:pPr>
            <a:r>
              <a:rPr lang="nl-NL" sz="1600" dirty="0"/>
              <a:t>Hoeveelheid trainingstijd</a:t>
            </a:r>
          </a:p>
          <a:p>
            <a:r>
              <a:rPr lang="nl-NL" sz="2000" dirty="0"/>
              <a:t>Gebruiksgemak</a:t>
            </a:r>
          </a:p>
          <a:p>
            <a:pPr marL="355600" lvl="1" indent="0">
              <a:buNone/>
            </a:pPr>
            <a:r>
              <a:rPr lang="nl-NL" sz="1600" dirty="0"/>
              <a:t>Hoeveelheid helpschermen / intuïtief gebruik</a:t>
            </a:r>
            <a:endParaRPr lang="nl-NL" sz="2000" dirty="0"/>
          </a:p>
          <a:p>
            <a:r>
              <a:rPr lang="nl-NL" sz="2000" dirty="0"/>
              <a:t>Betrouwbaarheid</a:t>
            </a:r>
          </a:p>
          <a:p>
            <a:pPr marL="355600" lvl="1" indent="0">
              <a:buNone/>
            </a:pPr>
            <a:r>
              <a:rPr lang="nl-NL" sz="1600" dirty="0"/>
              <a:t>Hoeveelheid '</a:t>
            </a:r>
            <a:r>
              <a:rPr lang="nl-NL" sz="1600" dirty="0" err="1"/>
              <a:t>downtijd</a:t>
            </a:r>
            <a:r>
              <a:rPr lang="nl-NL" sz="1600" dirty="0"/>
              <a:t>‘; hoeveelheid ontstane </a:t>
            </a:r>
            <a:r>
              <a:rPr lang="nl-NL" sz="1600" dirty="0" err="1"/>
              <a:t>errors</a:t>
            </a:r>
            <a:r>
              <a:rPr lang="nl-NL" sz="1600" dirty="0"/>
              <a:t> per tijd; </a:t>
            </a:r>
            <a:br>
              <a:rPr lang="nl-NL" sz="1600" dirty="0"/>
            </a:br>
            <a:r>
              <a:rPr lang="nl-NL" sz="1600" dirty="0"/>
              <a:t>relatieve beschikbaarheid systeem </a:t>
            </a:r>
            <a:r>
              <a:rPr lang="nl-NL" sz="1000" dirty="0"/>
              <a:t>(hoe gaat het systeem om met </a:t>
            </a:r>
            <a:r>
              <a:rPr lang="nl-NL" sz="1000" dirty="0" err="1"/>
              <a:t>exceptions</a:t>
            </a:r>
            <a:r>
              <a:rPr lang="nl-NL" sz="1000" dirty="0"/>
              <a:t> -&gt; volgende les!)</a:t>
            </a:r>
          </a:p>
          <a:p>
            <a:r>
              <a:rPr lang="nl-NL" sz="2000" dirty="0"/>
              <a:t>Robuustheid</a:t>
            </a:r>
            <a:br>
              <a:rPr lang="nl-NL" sz="2000" dirty="0"/>
            </a:br>
            <a:r>
              <a:rPr lang="nl-NL" sz="2000" dirty="0"/>
              <a:t>	</a:t>
            </a:r>
            <a:r>
              <a:rPr lang="nl-NL" sz="1600" b="0" dirty="0"/>
              <a:t>Tijd om opnieuw op te starten</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72888531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dirty="0"/>
              <a:t>ISO 25010 (opvolger ISO 9126)</a:t>
            </a:r>
          </a:p>
        </p:txBody>
      </p:sp>
      <p:sp>
        <p:nvSpPr>
          <p:cNvPr id="4" name="Tijdelijke aanduiding voor inhoud 3"/>
          <p:cNvSpPr>
            <a:spLocks noGrp="1"/>
          </p:cNvSpPr>
          <p:nvPr>
            <p:ph idx="13"/>
          </p:nvPr>
        </p:nvSpPr>
        <p:spPr/>
        <p:txBody>
          <a:bodyPr/>
          <a:lstStyle/>
          <a:p>
            <a:endParaRPr lang="en-GB"/>
          </a:p>
        </p:txBody>
      </p:sp>
      <p:sp>
        <p:nvSpPr>
          <p:cNvPr id="6" name="Tijdelijke aanduiding voor inhoud 5"/>
          <p:cNvSpPr>
            <a:spLocks noGrp="1"/>
          </p:cNvSpPr>
          <p:nvPr>
            <p:ph idx="16"/>
          </p:nvPr>
        </p:nvSpPr>
        <p:spPr/>
        <p:txBody>
          <a:bodyPr>
            <a:normAutofit lnSpcReduction="10000"/>
          </a:bodyPr>
          <a:lstStyle/>
          <a:p>
            <a:endParaRPr lang="en-GB"/>
          </a:p>
        </p:txBody>
      </p:sp>
      <p:sp>
        <p:nvSpPr>
          <p:cNvPr id="7" name="Tijdelijke aanduiding voor inhoud 6"/>
          <p:cNvSpPr>
            <a:spLocks noGrp="1"/>
          </p:cNvSpPr>
          <p:nvPr>
            <p:ph idx="17"/>
          </p:nvPr>
        </p:nvSpPr>
        <p:spPr/>
        <p:txBody>
          <a:bodyPr/>
          <a:lstStyle/>
          <a:p>
            <a:endParaRPr lang="en-GB"/>
          </a:p>
        </p:txBody>
      </p:sp>
      <p:sp>
        <p:nvSpPr>
          <p:cNvPr id="8" name="Tijdelijke aanduiding voor inhoud 7"/>
          <p:cNvSpPr>
            <a:spLocks noGrp="1"/>
          </p:cNvSpPr>
          <p:nvPr>
            <p:ph idx="19"/>
          </p:nvPr>
        </p:nvSpPr>
        <p:spPr/>
        <p:txBody>
          <a:bodyPr/>
          <a:lstStyle/>
          <a:p>
            <a:endParaRPr lang="en-GB"/>
          </a:p>
        </p:txBody>
      </p:sp>
      <p:sp>
        <p:nvSpPr>
          <p:cNvPr id="5" name="Tekstvak 4"/>
          <p:cNvSpPr txBox="1"/>
          <p:nvPr/>
        </p:nvSpPr>
        <p:spPr>
          <a:xfrm>
            <a:off x="1154864" y="6373576"/>
            <a:ext cx="7388561" cy="400110"/>
          </a:xfrm>
          <a:prstGeom prst="rect">
            <a:avLst/>
          </a:prstGeom>
          <a:noFill/>
        </p:spPr>
        <p:txBody>
          <a:bodyPr wrap="none" rtlCol="0">
            <a:spAutoFit/>
          </a:bodyPr>
          <a:lstStyle/>
          <a:p>
            <a:pPr defTabSz="914400"/>
            <a:r>
              <a:rPr lang="nl-NL" sz="1000" dirty="0">
                <a:solidFill>
                  <a:prstClr val="black"/>
                </a:solidFill>
                <a:hlinkClick r:id="rId3"/>
              </a:rPr>
              <a:t>http://www.macaw.nl/weblog/2012/9/hoe-bepaalt-u-welke-applicaties-geschikt-zijn-voor-de-cloud</a:t>
            </a:r>
            <a:r>
              <a:rPr lang="nl-NL" sz="1000" dirty="0">
                <a:solidFill>
                  <a:prstClr val="black"/>
                </a:solidFill>
              </a:rPr>
              <a:t> (geraadpleegd op 28-01-2015)</a:t>
            </a:r>
          </a:p>
          <a:p>
            <a:pPr defTabSz="914400"/>
            <a:r>
              <a:rPr lang="nl-NL" sz="1000" dirty="0">
                <a:solidFill>
                  <a:prstClr val="black"/>
                </a:solidFill>
                <a:latin typeface="Arial"/>
              </a:rPr>
              <a:t>Voor </a:t>
            </a:r>
            <a:r>
              <a:rPr lang="nl-NL" sz="1000" dirty="0">
                <a:solidFill>
                  <a:prstClr val="black"/>
                </a:solidFill>
              </a:rPr>
              <a:t>meer informatie: </a:t>
            </a:r>
            <a:r>
              <a:rPr lang="nl-NL" sz="1000" dirty="0">
                <a:solidFill>
                  <a:prstClr val="black"/>
                </a:solidFill>
                <a:hlinkClick r:id="rId4"/>
              </a:rPr>
              <a:t>https://www.iso.org/obp/ui/#iso:std:iso-iec:25010:ed-1:v1:en</a:t>
            </a:r>
            <a:r>
              <a:rPr lang="nl-NL" sz="1000" dirty="0">
                <a:solidFill>
                  <a:prstClr val="black"/>
                </a:solidFill>
              </a:rPr>
              <a:t> </a:t>
            </a:r>
            <a:endParaRPr lang="nl-NL" sz="1000" dirty="0">
              <a:solidFill>
                <a:prstClr val="black"/>
              </a:solidFill>
              <a:latin typeface="Arial"/>
            </a:endParaRPr>
          </a:p>
        </p:txBody>
      </p:sp>
      <p:pic>
        <p:nvPicPr>
          <p:cNvPr id="1026" name="Picture 2" descr="Macaw_ISO25010-mod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4632" y="2054099"/>
            <a:ext cx="7334732" cy="412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82387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Oefening (huiswerk)</a:t>
            </a:r>
          </a:p>
        </p:txBody>
      </p:sp>
      <p:sp>
        <p:nvSpPr>
          <p:cNvPr id="3" name="Tijdelijke aanduiding voor inhoud 2"/>
          <p:cNvSpPr>
            <a:spLocks noGrp="1"/>
          </p:cNvSpPr>
          <p:nvPr>
            <p:ph idx="13"/>
          </p:nvPr>
        </p:nvSpPr>
        <p:spPr/>
        <p:txBody>
          <a:bodyPr/>
          <a:lstStyle/>
          <a:p>
            <a:r>
              <a:rPr lang="nl-NL" sz="2400" dirty="0"/>
              <a:t>Schrijf functionele </a:t>
            </a:r>
            <a:r>
              <a:rPr lang="nl-NL" sz="2400" dirty="0" err="1"/>
              <a:t>requirements</a:t>
            </a:r>
            <a:r>
              <a:rPr lang="nl-NL" sz="2400" dirty="0"/>
              <a:t> voor het klanten gedeelte (de balie) van Apotheek ‘Het Pilletje’. Met als doel om een softwaresysteem te bouwen </a:t>
            </a:r>
          </a:p>
          <a:p>
            <a:pPr lvl="1"/>
            <a:r>
              <a:rPr lang="nl-NL" dirty="0"/>
              <a:t>MAX 1 A4!</a:t>
            </a:r>
          </a:p>
          <a:p>
            <a:pPr lvl="1"/>
            <a:r>
              <a:rPr lang="nl-NL" dirty="0"/>
              <a:t>Let op “Wat”          </a:t>
            </a:r>
            <a:r>
              <a:rPr lang="nl-NL" dirty="0" err="1"/>
              <a:t>vs</a:t>
            </a:r>
            <a:r>
              <a:rPr lang="nl-NL" dirty="0"/>
              <a:t> “Hoe”</a:t>
            </a:r>
          </a:p>
          <a:p>
            <a:pPr lvl="1"/>
            <a:r>
              <a:rPr lang="nl-NL" dirty="0"/>
              <a:t>Let op de manier van schrijven</a:t>
            </a:r>
          </a:p>
          <a:p>
            <a:pPr lvl="1"/>
            <a:r>
              <a:rPr lang="nl-NL" dirty="0"/>
              <a:t>Let op verschil functioneel </a:t>
            </a:r>
            <a:r>
              <a:rPr lang="nl-NL" dirty="0" err="1"/>
              <a:t>vs</a:t>
            </a:r>
            <a:r>
              <a:rPr lang="nl-NL" dirty="0"/>
              <a:t> niet-functioneel </a:t>
            </a:r>
          </a:p>
          <a:p>
            <a:pPr lvl="1"/>
            <a:r>
              <a:rPr lang="nl-NL" dirty="0"/>
              <a:t>Pas </a:t>
            </a:r>
            <a:r>
              <a:rPr lang="nl-NL" dirty="0" err="1"/>
              <a:t>MoSCoW</a:t>
            </a:r>
            <a:r>
              <a:rPr lang="nl-NL" dirty="0"/>
              <a:t>  toe</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pic>
        <p:nvPicPr>
          <p:cNvPr id="1026" name="Picture 2" descr="C:\Users\bgsca\AppData\Local\Microsoft\Windows\Temporary Internet Files\Content.IE5\QJRPOH6B\MC90042317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6321" y="4230157"/>
            <a:ext cx="409887" cy="4098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bgsca\AppData\Local\Microsoft\Windows\Temporary Internet Files\Content.IE5\QMIYY8XT\MC900423165[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7235" y="4230157"/>
            <a:ext cx="409887" cy="409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314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Analyse</a:t>
            </a:r>
          </a:p>
        </p:txBody>
      </p:sp>
      <p:sp>
        <p:nvSpPr>
          <p:cNvPr id="3" name="Tijdelijke aanduiding voor inhoud 2"/>
          <p:cNvSpPr>
            <a:spLocks noGrp="1"/>
          </p:cNvSpPr>
          <p:nvPr>
            <p:ph idx="13"/>
          </p:nvPr>
        </p:nvSpPr>
        <p:spPr/>
        <p:txBody>
          <a:bodyPr/>
          <a:lstStyle/>
          <a:p>
            <a:r>
              <a:rPr lang="nl-NL" sz="2400" dirty="0"/>
              <a:t>Technieken (</a:t>
            </a:r>
            <a:r>
              <a:rPr lang="nl-NL" sz="2400" dirty="0" err="1"/>
              <a:t>oa</a:t>
            </a:r>
            <a:r>
              <a:rPr lang="nl-NL" sz="2400" dirty="0"/>
              <a:t>):</a:t>
            </a:r>
          </a:p>
          <a:p>
            <a:pPr lvl="1"/>
            <a:r>
              <a:rPr lang="nl-NL" sz="2000" dirty="0" err="1"/>
              <a:t>Use</a:t>
            </a:r>
            <a:r>
              <a:rPr lang="nl-NL" sz="2000" dirty="0"/>
              <a:t> Cases (vanaf week 2)</a:t>
            </a:r>
          </a:p>
          <a:p>
            <a:pPr lvl="1"/>
            <a:r>
              <a:rPr lang="nl-NL" sz="2000" dirty="0"/>
              <a:t>Procesmodellen</a:t>
            </a:r>
            <a:br>
              <a:rPr lang="nl-NL" sz="2000" dirty="0"/>
            </a:br>
            <a:r>
              <a:rPr lang="nl-NL" sz="2000" dirty="0"/>
              <a:t>Beschrijven proces </a:t>
            </a:r>
            <a:br>
              <a:rPr lang="nl-NL" sz="2000" dirty="0"/>
            </a:br>
            <a:r>
              <a:rPr lang="nl-NL" sz="1800" dirty="0"/>
              <a:t>(BPMN, Act diagram, IDEF0, DFD, EPC)</a:t>
            </a:r>
          </a:p>
          <a:p>
            <a:pPr lvl="1"/>
            <a:r>
              <a:rPr lang="nl-NL" sz="2000" dirty="0"/>
              <a:t>Datamodellen (SAQ start, DB Profiel: DSD)</a:t>
            </a:r>
            <a:br>
              <a:rPr lang="nl-NL" sz="2000" dirty="0"/>
            </a:br>
            <a:r>
              <a:rPr lang="nl-NL" sz="2000" dirty="0"/>
              <a:t>Weergeven data en onderlinge relaties</a:t>
            </a:r>
            <a:br>
              <a:rPr lang="nl-NL" sz="2000" dirty="0"/>
            </a:br>
            <a:r>
              <a:rPr lang="nl-NL" sz="1800" dirty="0"/>
              <a:t>(conceptueel model: ER, FCO-IM)</a:t>
            </a:r>
          </a:p>
          <a:p>
            <a:pPr lvl="1"/>
            <a:endParaRPr lang="nl-NL" sz="2000"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4063299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Analyse fase in detail</a:t>
            </a:r>
          </a:p>
        </p:txBody>
      </p:sp>
      <p:sp>
        <p:nvSpPr>
          <p:cNvPr id="3" name="Tijdelijke aanduiding voor inhoud 2"/>
          <p:cNvSpPr>
            <a:spLocks noGrp="1"/>
          </p:cNvSpPr>
          <p:nvPr>
            <p:ph idx="13"/>
          </p:nvPr>
        </p:nvSpPr>
        <p:spPr/>
        <p:txBody>
          <a:bodyPr/>
          <a:lstStyle/>
          <a:p>
            <a:r>
              <a:rPr lang="nl-NL" dirty="0"/>
              <a:t>Belangrijkste doel:</a:t>
            </a:r>
          </a:p>
          <a:p>
            <a:pPr lvl="1"/>
            <a:r>
              <a:rPr lang="nl-NL" dirty="0"/>
              <a:t>Zoeken naar requirements (elicitatie)</a:t>
            </a:r>
          </a:p>
          <a:p>
            <a:pPr lvl="1"/>
            <a:r>
              <a:rPr lang="nl-NL" dirty="0"/>
              <a:t>Vastleggen requirements</a:t>
            </a:r>
          </a:p>
          <a:p>
            <a:pPr lvl="2"/>
            <a:r>
              <a:rPr lang="nl-NL" dirty="0"/>
              <a:t>Natuurlijke taal</a:t>
            </a:r>
          </a:p>
          <a:p>
            <a:pPr lvl="2"/>
            <a:r>
              <a:rPr lang="nl-NL" dirty="0" err="1"/>
              <a:t>Use</a:t>
            </a:r>
            <a:r>
              <a:rPr lang="nl-NL" dirty="0"/>
              <a:t> cases</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54480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Vastleggen requirements</a:t>
            </a:r>
          </a:p>
        </p:txBody>
      </p:sp>
      <p:sp>
        <p:nvSpPr>
          <p:cNvPr id="3" name="Tijdelijke aanduiding voor inhoud 2"/>
          <p:cNvSpPr>
            <a:spLocks noGrp="1"/>
          </p:cNvSpPr>
          <p:nvPr>
            <p:ph idx="13"/>
          </p:nvPr>
        </p:nvSpPr>
        <p:spPr/>
        <p:txBody>
          <a:bodyPr/>
          <a:lstStyle/>
          <a:p>
            <a:r>
              <a:rPr lang="nl-NL" dirty="0"/>
              <a:t>Wat is een </a:t>
            </a:r>
            <a:r>
              <a:rPr lang="nl-NL" dirty="0" err="1"/>
              <a:t>requirement</a:t>
            </a:r>
            <a:r>
              <a:rPr lang="nl-NL" dirty="0"/>
              <a:t>?</a:t>
            </a:r>
            <a:br>
              <a:rPr lang="nl-NL" sz="1050" dirty="0"/>
            </a:br>
            <a:r>
              <a:rPr lang="nl-NL" dirty="0"/>
              <a:t>eis/behoefte </a:t>
            </a:r>
            <a:r>
              <a:rPr lang="nl-NL" sz="2000" dirty="0"/>
              <a:t>(software “</a:t>
            </a:r>
            <a:r>
              <a:rPr lang="nl-NL" sz="2000" dirty="0" err="1"/>
              <a:t>capability</a:t>
            </a:r>
            <a:r>
              <a:rPr lang="nl-NL" sz="2000" dirty="0"/>
              <a:t>”) </a:t>
            </a:r>
            <a:r>
              <a:rPr lang="nl-NL" dirty="0"/>
              <a:t>om:</a:t>
            </a:r>
          </a:p>
          <a:p>
            <a:pPr lvl="1"/>
            <a:r>
              <a:rPr lang="nl-NL" dirty="0"/>
              <a:t>gebruikers in staat te stellen om “iets” te doen</a:t>
            </a:r>
            <a:br>
              <a:rPr lang="nl-NL" dirty="0"/>
            </a:br>
            <a:r>
              <a:rPr lang="nl-NL" dirty="0"/>
              <a:t>(functionaliteit)</a:t>
            </a:r>
          </a:p>
          <a:p>
            <a:pPr lvl="1"/>
            <a:r>
              <a:rPr lang="nl-NL" dirty="0"/>
              <a:t>“in” het systeem om te voldoen aan bv contracten, standaarden, etc.</a:t>
            </a:r>
          </a:p>
          <a:p>
            <a:pPr lvl="1"/>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390026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p:cNvSpPr>
            <a:spLocks noGrp="1"/>
          </p:cNvSpPr>
          <p:nvPr>
            <p:ph type="title"/>
          </p:nvPr>
        </p:nvSpPr>
        <p:spPr/>
        <p:txBody>
          <a:bodyPr/>
          <a:lstStyle/>
          <a:p>
            <a:r>
              <a:rPr lang="nl-NL" sz="3200" dirty="0"/>
              <a:t>Een model voor requirements-ontwikkeling:</a:t>
            </a:r>
          </a:p>
        </p:txBody>
      </p:sp>
      <p:sp>
        <p:nvSpPr>
          <p:cNvPr id="16" name="Tijdelijke aanduiding voor inhoud 15"/>
          <p:cNvSpPr>
            <a:spLocks noGrp="1"/>
          </p:cNvSpPr>
          <p:nvPr>
            <p:ph idx="16"/>
          </p:nvPr>
        </p:nvSpPr>
        <p:spPr/>
        <p:txBody>
          <a:bodyPr>
            <a:normAutofit lnSpcReduction="10000"/>
          </a:bodyPr>
          <a:lstStyle/>
          <a:p>
            <a:endParaRPr lang="en-GB" dirty="0"/>
          </a:p>
        </p:txBody>
      </p:sp>
      <p:sp>
        <p:nvSpPr>
          <p:cNvPr id="18" name="Tijdelijke aanduiding voor inhoud 17"/>
          <p:cNvSpPr>
            <a:spLocks noGrp="1"/>
          </p:cNvSpPr>
          <p:nvPr>
            <p:ph idx="17"/>
          </p:nvPr>
        </p:nvSpPr>
        <p:spPr/>
        <p:txBody>
          <a:bodyPr/>
          <a:lstStyle/>
          <a:p>
            <a:endParaRPr lang="en-GB"/>
          </a:p>
        </p:txBody>
      </p:sp>
      <p:grpSp>
        <p:nvGrpSpPr>
          <p:cNvPr id="26627" name="Groep 68"/>
          <p:cNvGrpSpPr>
            <a:grpSpLocks/>
          </p:cNvGrpSpPr>
          <p:nvPr/>
        </p:nvGrpSpPr>
        <p:grpSpPr bwMode="auto">
          <a:xfrm>
            <a:off x="539552" y="2278062"/>
            <a:ext cx="8220273" cy="2447082"/>
            <a:chOff x="1115616" y="2689142"/>
            <a:chExt cx="7644475" cy="1983739"/>
          </a:xfrm>
        </p:grpSpPr>
        <p:sp>
          <p:nvSpPr>
            <p:cNvPr id="4" name="Tekstvak 3"/>
            <p:cNvSpPr txBox="1"/>
            <p:nvPr/>
          </p:nvSpPr>
          <p:spPr>
            <a:xfrm>
              <a:off x="1115616" y="3284264"/>
              <a:ext cx="1044666" cy="369768"/>
            </a:xfrm>
            <a:prstGeom prst="rect">
              <a:avLst/>
            </a:prstGeom>
            <a:noFill/>
            <a:ln w="19050">
              <a:solidFill>
                <a:schemeClr val="tx1">
                  <a:lumMod val="75000"/>
                  <a:lumOff val="25000"/>
                </a:schemeClr>
              </a:solidFill>
            </a:ln>
          </p:spPr>
          <p:txBody>
            <a:bodyPr wrap="none">
              <a:spAutoFit/>
            </a:bodyPr>
            <a:lstStyle/>
            <a:p>
              <a:pPr defTabSz="914400">
                <a:defRPr/>
              </a:pPr>
              <a:r>
                <a:rPr lang="nl-NL" dirty="0">
                  <a:solidFill>
                    <a:prstClr val="black"/>
                  </a:solidFill>
                  <a:latin typeface="Arial"/>
                </a:rPr>
                <a:t>Elicitatie</a:t>
              </a:r>
            </a:p>
          </p:txBody>
        </p:sp>
        <p:sp>
          <p:nvSpPr>
            <p:cNvPr id="5" name="Tekstvak 4"/>
            <p:cNvSpPr txBox="1"/>
            <p:nvPr/>
          </p:nvSpPr>
          <p:spPr>
            <a:xfrm>
              <a:off x="2641335" y="3273155"/>
              <a:ext cx="1004975" cy="369769"/>
            </a:xfrm>
            <a:prstGeom prst="rect">
              <a:avLst/>
            </a:prstGeom>
            <a:noFill/>
            <a:ln w="19050">
              <a:solidFill>
                <a:schemeClr val="tx1">
                  <a:lumMod val="75000"/>
                  <a:lumOff val="25000"/>
                </a:schemeClr>
              </a:solidFill>
            </a:ln>
          </p:spPr>
          <p:txBody>
            <a:bodyPr wrap="none">
              <a:spAutoFit/>
            </a:bodyPr>
            <a:lstStyle/>
            <a:p>
              <a:pPr defTabSz="914400">
                <a:defRPr/>
              </a:pPr>
              <a:r>
                <a:rPr lang="nl-NL" dirty="0">
                  <a:solidFill>
                    <a:prstClr val="black"/>
                  </a:solidFill>
                  <a:latin typeface="Arial"/>
                </a:rPr>
                <a:t>Analyse</a:t>
              </a:r>
            </a:p>
          </p:txBody>
        </p:sp>
        <p:sp>
          <p:nvSpPr>
            <p:cNvPr id="6" name="PIJL-RECHTS 5"/>
            <p:cNvSpPr/>
            <p:nvPr/>
          </p:nvSpPr>
          <p:spPr>
            <a:xfrm>
              <a:off x="2160282" y="3457246"/>
              <a:ext cx="466765" cy="46023"/>
            </a:xfrm>
            <a:prstGeom prst="rightArrow">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nl-NL">
                <a:solidFill>
                  <a:prstClr val="white"/>
                </a:solidFill>
                <a:latin typeface="Arial"/>
              </a:endParaRPr>
            </a:p>
          </p:txBody>
        </p:sp>
        <p:sp>
          <p:nvSpPr>
            <p:cNvPr id="7" name="Tekstvak 6"/>
            <p:cNvSpPr txBox="1"/>
            <p:nvPr/>
          </p:nvSpPr>
          <p:spPr>
            <a:xfrm>
              <a:off x="4198808" y="3277916"/>
              <a:ext cx="1363780" cy="369768"/>
            </a:xfrm>
            <a:prstGeom prst="rect">
              <a:avLst/>
            </a:prstGeom>
            <a:noFill/>
            <a:ln w="19050">
              <a:solidFill>
                <a:schemeClr val="tx1">
                  <a:lumMod val="75000"/>
                  <a:lumOff val="25000"/>
                </a:schemeClr>
              </a:solidFill>
            </a:ln>
          </p:spPr>
          <p:txBody>
            <a:bodyPr wrap="none">
              <a:spAutoFit/>
            </a:bodyPr>
            <a:lstStyle/>
            <a:p>
              <a:pPr defTabSz="914400">
                <a:defRPr/>
              </a:pPr>
              <a:r>
                <a:rPr lang="nl-NL" dirty="0">
                  <a:solidFill>
                    <a:prstClr val="black"/>
                  </a:solidFill>
                  <a:latin typeface="Arial"/>
                </a:rPr>
                <a:t>Specificatie</a:t>
              </a:r>
            </a:p>
          </p:txBody>
        </p:sp>
        <p:sp>
          <p:nvSpPr>
            <p:cNvPr id="8" name="Tekstvak 7"/>
            <p:cNvSpPr txBox="1"/>
            <p:nvPr/>
          </p:nvSpPr>
          <p:spPr>
            <a:xfrm>
              <a:off x="6027767" y="3266807"/>
              <a:ext cx="1052603" cy="369769"/>
            </a:xfrm>
            <a:prstGeom prst="rect">
              <a:avLst/>
            </a:prstGeom>
            <a:noFill/>
            <a:ln w="19050">
              <a:solidFill>
                <a:schemeClr val="tx1">
                  <a:lumMod val="75000"/>
                  <a:lumOff val="25000"/>
                </a:schemeClr>
              </a:solidFill>
            </a:ln>
          </p:spPr>
          <p:txBody>
            <a:bodyPr wrap="none">
              <a:spAutoFit/>
            </a:bodyPr>
            <a:lstStyle/>
            <a:p>
              <a:pPr defTabSz="914400">
                <a:defRPr/>
              </a:pPr>
              <a:r>
                <a:rPr lang="nl-NL" dirty="0">
                  <a:solidFill>
                    <a:prstClr val="black"/>
                  </a:solidFill>
                  <a:latin typeface="Arial"/>
                </a:rPr>
                <a:t>Validatie</a:t>
              </a:r>
            </a:p>
          </p:txBody>
        </p:sp>
        <p:sp>
          <p:nvSpPr>
            <p:cNvPr id="9" name="PIJL-RECHTS 8"/>
            <p:cNvSpPr/>
            <p:nvPr/>
          </p:nvSpPr>
          <p:spPr>
            <a:xfrm flipV="1">
              <a:off x="5562588" y="3444529"/>
              <a:ext cx="450889" cy="37062"/>
            </a:xfrm>
            <a:prstGeom prst="rightArrow">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nl-NL">
                <a:solidFill>
                  <a:prstClr val="white"/>
                </a:solidFill>
                <a:latin typeface="Arial"/>
              </a:endParaRPr>
            </a:p>
          </p:txBody>
        </p:sp>
        <p:sp>
          <p:nvSpPr>
            <p:cNvPr id="10" name="PIJL-RECHTS 9"/>
            <p:cNvSpPr/>
            <p:nvPr/>
          </p:nvSpPr>
          <p:spPr>
            <a:xfrm>
              <a:off x="3657423" y="3457246"/>
              <a:ext cx="541385" cy="46023"/>
            </a:xfrm>
            <a:prstGeom prst="rightArrow">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nl-NL">
                <a:solidFill>
                  <a:prstClr val="white"/>
                </a:solidFill>
                <a:latin typeface="Arial"/>
              </a:endParaRPr>
            </a:p>
          </p:txBody>
        </p:sp>
        <p:sp>
          <p:nvSpPr>
            <p:cNvPr id="11" name="Tekstvak 10"/>
            <p:cNvSpPr txBox="1"/>
            <p:nvPr/>
          </p:nvSpPr>
          <p:spPr>
            <a:xfrm>
              <a:off x="7563012" y="3266807"/>
              <a:ext cx="1197079" cy="369769"/>
            </a:xfrm>
            <a:prstGeom prst="rect">
              <a:avLst/>
            </a:prstGeom>
            <a:noFill/>
            <a:ln w="19050">
              <a:solidFill>
                <a:schemeClr val="tx1">
                  <a:lumMod val="75000"/>
                  <a:lumOff val="25000"/>
                </a:schemeClr>
              </a:solidFill>
            </a:ln>
          </p:spPr>
          <p:txBody>
            <a:bodyPr wrap="none">
              <a:spAutoFit/>
            </a:bodyPr>
            <a:lstStyle/>
            <a:p>
              <a:pPr defTabSz="914400">
                <a:defRPr/>
              </a:pPr>
              <a:r>
                <a:rPr lang="nl-NL" dirty="0">
                  <a:solidFill>
                    <a:prstClr val="black"/>
                  </a:solidFill>
                  <a:latin typeface="Arial"/>
                </a:rPr>
                <a:t>Realisatie</a:t>
              </a:r>
            </a:p>
          </p:txBody>
        </p:sp>
        <p:sp>
          <p:nvSpPr>
            <p:cNvPr id="12" name="PIJL-RECHTS 11"/>
            <p:cNvSpPr/>
            <p:nvPr/>
          </p:nvSpPr>
          <p:spPr>
            <a:xfrm>
              <a:off x="7080370" y="3450898"/>
              <a:ext cx="468354" cy="46023"/>
            </a:xfrm>
            <a:prstGeom prst="rightArrow">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nl-NL">
                <a:solidFill>
                  <a:prstClr val="white"/>
                </a:solidFill>
                <a:latin typeface="Arial"/>
              </a:endParaRPr>
            </a:p>
          </p:txBody>
        </p:sp>
        <p:cxnSp>
          <p:nvCxnSpPr>
            <p:cNvPr id="14" name="Gebogen verbindingslijn 13"/>
            <p:cNvCxnSpPr>
              <a:stCxn id="5" idx="2"/>
              <a:endCxn id="4" idx="2"/>
            </p:cNvCxnSpPr>
            <p:nvPr/>
          </p:nvCxnSpPr>
          <p:spPr>
            <a:xfrm rot="5400000">
              <a:off x="2385728" y="2895144"/>
              <a:ext cx="11108" cy="1506669"/>
            </a:xfrm>
            <a:prstGeom prst="bentConnector3">
              <a:avLst>
                <a:gd name="adj1" fmla="val 2050845"/>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Gebogen verbindingslijn 16"/>
            <p:cNvCxnSpPr/>
            <p:nvPr/>
          </p:nvCxnSpPr>
          <p:spPr>
            <a:xfrm rot="5400000">
              <a:off x="5795180" y="2883242"/>
              <a:ext cx="12696" cy="1506669"/>
            </a:xfrm>
            <a:prstGeom prst="bentConnector3">
              <a:avLst>
                <a:gd name="adj1" fmla="val 2050845"/>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Gebogen verbindingslijn 29"/>
            <p:cNvCxnSpPr>
              <a:stCxn id="8" idx="0"/>
              <a:endCxn id="5" idx="0"/>
            </p:cNvCxnSpPr>
            <p:nvPr/>
          </p:nvCxnSpPr>
          <p:spPr>
            <a:xfrm rot="16200000" flipH="1" flipV="1">
              <a:off x="4846566" y="1564858"/>
              <a:ext cx="6348" cy="3410246"/>
            </a:xfrm>
            <a:prstGeom prst="bentConnector3">
              <a:avLst>
                <a:gd name="adj1" fmla="val -3540892"/>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26641" name="Groep 62"/>
            <p:cNvGrpSpPr>
              <a:grpSpLocks/>
            </p:cNvGrpSpPr>
            <p:nvPr/>
          </p:nvGrpSpPr>
          <p:grpSpPr bwMode="auto">
            <a:xfrm>
              <a:off x="1403648" y="3630880"/>
              <a:ext cx="5400600" cy="734224"/>
              <a:chOff x="1403648" y="3630880"/>
              <a:chExt cx="5400600" cy="734224"/>
            </a:xfrm>
          </p:grpSpPr>
          <p:cxnSp>
            <p:nvCxnSpPr>
              <p:cNvPr id="58" name="Rechte verbindingslijn 57"/>
              <p:cNvCxnSpPr/>
              <p:nvPr/>
            </p:nvCxnSpPr>
            <p:spPr>
              <a:xfrm>
                <a:off x="6804121" y="3630228"/>
                <a:ext cx="0" cy="73477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0" name="Rechte verbindingslijn 59"/>
              <p:cNvCxnSpPr/>
              <p:nvPr/>
            </p:nvCxnSpPr>
            <p:spPr>
              <a:xfrm flipH="1">
                <a:off x="1402978" y="4365005"/>
                <a:ext cx="5401143"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Rechte verbindingslijn met pijl 61"/>
              <p:cNvCxnSpPr/>
              <p:nvPr/>
            </p:nvCxnSpPr>
            <p:spPr>
              <a:xfrm flipV="1">
                <a:off x="1402978" y="3654033"/>
                <a:ext cx="0" cy="710972"/>
              </a:xfrm>
              <a:prstGeom prst="straightConnector1">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26642" name="Tekstvak 63"/>
            <p:cNvSpPr txBox="1">
              <a:spLocks noChangeArrowheads="1"/>
            </p:cNvSpPr>
            <p:nvPr/>
          </p:nvSpPr>
          <p:spPr bwMode="auto">
            <a:xfrm>
              <a:off x="3965057" y="2689142"/>
              <a:ext cx="1795684" cy="3077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914400" eaLnBrk="1" hangingPunct="1"/>
              <a:r>
                <a:rPr lang="nl-NL" sz="1400" dirty="0">
                  <a:solidFill>
                    <a:prstClr val="black"/>
                  </a:solidFill>
                </a:rPr>
                <a:t>opnieuw beoordelen</a:t>
              </a:r>
            </a:p>
          </p:txBody>
        </p:sp>
        <p:sp>
          <p:nvSpPr>
            <p:cNvPr id="26643" name="Tekstvak 64"/>
            <p:cNvSpPr txBox="1">
              <a:spLocks noChangeArrowheads="1"/>
            </p:cNvSpPr>
            <p:nvPr/>
          </p:nvSpPr>
          <p:spPr bwMode="auto">
            <a:xfrm>
              <a:off x="5210750" y="3855821"/>
              <a:ext cx="1149674" cy="3077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914400" eaLnBrk="1" hangingPunct="1"/>
              <a:r>
                <a:rPr lang="nl-NL" sz="1400">
                  <a:solidFill>
                    <a:prstClr val="black"/>
                  </a:solidFill>
                </a:rPr>
                <a:t>herschrijven</a:t>
              </a:r>
            </a:p>
          </p:txBody>
        </p:sp>
        <p:sp>
          <p:nvSpPr>
            <p:cNvPr id="26644" name="Tekstvak 65"/>
            <p:cNvSpPr txBox="1">
              <a:spLocks noChangeArrowheads="1"/>
            </p:cNvSpPr>
            <p:nvPr/>
          </p:nvSpPr>
          <p:spPr bwMode="auto">
            <a:xfrm>
              <a:off x="1816127" y="3856193"/>
              <a:ext cx="1279517" cy="3077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914400" eaLnBrk="1" hangingPunct="1"/>
              <a:r>
                <a:rPr lang="nl-NL" sz="1400">
                  <a:solidFill>
                    <a:prstClr val="black"/>
                  </a:solidFill>
                </a:rPr>
                <a:t>verduidelijken</a:t>
              </a:r>
            </a:p>
          </p:txBody>
        </p:sp>
        <p:sp>
          <p:nvSpPr>
            <p:cNvPr id="26645" name="Tekstvak 66"/>
            <p:cNvSpPr txBox="1">
              <a:spLocks noChangeArrowheads="1"/>
            </p:cNvSpPr>
            <p:nvPr/>
          </p:nvSpPr>
          <p:spPr bwMode="auto">
            <a:xfrm>
              <a:off x="3491880" y="4365104"/>
              <a:ext cx="1258678" cy="3077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914400" eaLnBrk="1" hangingPunct="1"/>
              <a:r>
                <a:rPr lang="nl-NL" sz="1400">
                  <a:solidFill>
                    <a:prstClr val="black"/>
                  </a:solidFill>
                </a:rPr>
                <a:t>gaten dichten</a:t>
              </a:r>
            </a:p>
          </p:txBody>
        </p:sp>
      </p:grpSp>
      <p:sp>
        <p:nvSpPr>
          <p:cNvPr id="2" name="Tekstvak 1"/>
          <p:cNvSpPr txBox="1"/>
          <p:nvPr/>
        </p:nvSpPr>
        <p:spPr>
          <a:xfrm>
            <a:off x="1980773" y="5463203"/>
            <a:ext cx="6904454" cy="369332"/>
          </a:xfrm>
          <a:prstGeom prst="rect">
            <a:avLst/>
          </a:prstGeom>
          <a:noFill/>
        </p:spPr>
        <p:txBody>
          <a:bodyPr wrap="none" rtlCol="0">
            <a:spAutoFit/>
          </a:bodyPr>
          <a:lstStyle/>
          <a:p>
            <a:pPr defTabSz="914400"/>
            <a:r>
              <a:rPr lang="nl-NL" dirty="0">
                <a:solidFill>
                  <a:prstClr val="black"/>
                </a:solidFill>
                <a:latin typeface="Arial"/>
              </a:rPr>
              <a:t>rest in hoofdfase: semester ISE (Information System Engineering)</a:t>
            </a:r>
          </a:p>
        </p:txBody>
      </p:sp>
      <p:cxnSp>
        <p:nvCxnSpPr>
          <p:cNvPr id="13" name="Rechte verbindingslijn met pijl 12"/>
          <p:cNvCxnSpPr>
            <a:endCxn id="7" idx="2"/>
          </p:cNvCxnSpPr>
          <p:nvPr/>
        </p:nvCxnSpPr>
        <p:spPr bwMode="auto">
          <a:xfrm flipV="1">
            <a:off x="2180191" y="3460491"/>
            <a:ext cx="2408038" cy="1408670"/>
          </a:xfrm>
          <a:prstGeom prst="straightConnector1">
            <a:avLst/>
          </a:prstGeom>
          <a:noFill/>
          <a:ln w="38100" cap="flat" cmpd="sng" algn="ctr">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kstvak 18"/>
          <p:cNvSpPr txBox="1"/>
          <p:nvPr/>
        </p:nvSpPr>
        <p:spPr>
          <a:xfrm>
            <a:off x="1644783" y="4922059"/>
            <a:ext cx="851515" cy="461665"/>
          </a:xfrm>
          <a:prstGeom prst="rect">
            <a:avLst/>
          </a:prstGeom>
          <a:noFill/>
        </p:spPr>
        <p:txBody>
          <a:bodyPr wrap="none" rtlCol="0">
            <a:spAutoFit/>
          </a:bodyPr>
          <a:lstStyle/>
          <a:p>
            <a:pPr defTabSz="914400"/>
            <a:r>
              <a:rPr lang="nl-NL" sz="2400" b="1" dirty="0">
                <a:solidFill>
                  <a:prstClr val="black"/>
                </a:solidFill>
                <a:latin typeface="Arial"/>
              </a:rPr>
              <a:t>SAQ</a:t>
            </a:r>
          </a:p>
        </p:txBody>
      </p:sp>
      <p:sp>
        <p:nvSpPr>
          <p:cNvPr id="3" name="Tekstvak 2"/>
          <p:cNvSpPr txBox="1"/>
          <p:nvPr/>
        </p:nvSpPr>
        <p:spPr>
          <a:xfrm>
            <a:off x="1439575" y="6056002"/>
            <a:ext cx="4987263" cy="215444"/>
          </a:xfrm>
          <a:prstGeom prst="rect">
            <a:avLst/>
          </a:prstGeom>
          <a:noFill/>
        </p:spPr>
        <p:txBody>
          <a:bodyPr wrap="none" rtlCol="0">
            <a:spAutoFit/>
          </a:bodyPr>
          <a:lstStyle/>
          <a:p>
            <a:pPr defTabSz="914400"/>
            <a:r>
              <a:rPr lang="nl-NL" sz="800" dirty="0">
                <a:solidFill>
                  <a:prstClr val="black"/>
                </a:solidFill>
                <a:latin typeface="Arial"/>
              </a:rPr>
              <a:t>Succes met de requirements!</a:t>
            </a:r>
            <a:r>
              <a:rPr lang="nl-NL" sz="800" i="1" dirty="0">
                <a:solidFill>
                  <a:prstClr val="black"/>
                </a:solidFill>
                <a:latin typeface="Arial"/>
              </a:rPr>
              <a:t>,2e </a:t>
            </a:r>
            <a:r>
              <a:rPr lang="nl-NL" sz="800" i="1" dirty="0" err="1">
                <a:solidFill>
                  <a:prstClr val="black"/>
                </a:solidFill>
                <a:latin typeface="Arial"/>
              </a:rPr>
              <a:t>herziene</a:t>
            </a:r>
            <a:r>
              <a:rPr lang="nl-NL" sz="800" i="1" dirty="0">
                <a:solidFill>
                  <a:prstClr val="black"/>
                </a:solidFill>
                <a:latin typeface="Arial"/>
              </a:rPr>
              <a:t> druk, </a:t>
            </a:r>
            <a:r>
              <a:rPr lang="nl-NL" sz="800" dirty="0" err="1">
                <a:solidFill>
                  <a:prstClr val="black"/>
                </a:solidFill>
                <a:latin typeface="Arial"/>
              </a:rPr>
              <a:t>Arendsen</a:t>
            </a:r>
            <a:r>
              <a:rPr lang="nl-NL" sz="800" dirty="0">
                <a:solidFill>
                  <a:prstClr val="black"/>
                </a:solidFill>
                <a:latin typeface="Arial"/>
              </a:rPr>
              <a:t> e.a.,</a:t>
            </a:r>
            <a:r>
              <a:rPr lang="nl-NL" sz="800" dirty="0" err="1">
                <a:solidFill>
                  <a:prstClr val="black"/>
                </a:solidFill>
                <a:latin typeface="Arial"/>
              </a:rPr>
              <a:t>Sdu</a:t>
            </a:r>
            <a:r>
              <a:rPr lang="nl-NL" sz="800" dirty="0">
                <a:solidFill>
                  <a:prstClr val="black"/>
                </a:solidFill>
                <a:latin typeface="Arial"/>
              </a:rPr>
              <a:t> Uitgevers, ISBN-13: 9789012582056 </a:t>
            </a:r>
          </a:p>
        </p:txBody>
      </p:sp>
    </p:spTree>
    <p:extLst>
      <p:ext uri="{BB962C8B-B14F-4D97-AF65-F5344CB8AC3E}">
        <p14:creationId xmlns:p14="http://schemas.microsoft.com/office/powerpoint/2010/main" val="25756426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nl-NL" dirty="0"/>
              <a:t>Daarvoor zijn requirements</a:t>
            </a:r>
          </a:p>
        </p:txBody>
      </p:sp>
      <p:pic>
        <p:nvPicPr>
          <p:cNvPr id="4" name="Tijdelijke aanduiding voor inhoud 3"/>
          <p:cNvPicPr>
            <a:picLocks noGrp="1"/>
          </p:cNvPicPr>
          <p:nvPr>
            <p:ph idx="13"/>
          </p:nvPr>
        </p:nvPicPr>
        <p:blipFill>
          <a:blip r:embed="rId3" cstate="print"/>
          <a:stretch>
            <a:fillRect/>
          </a:stretch>
        </p:blipFill>
        <p:spPr bwMode="auto">
          <a:xfrm>
            <a:off x="2767013" y="2889246"/>
            <a:ext cx="6102350" cy="2943232"/>
          </a:xfrm>
          <a:prstGeom prst="rect">
            <a:avLst/>
          </a:prstGeom>
          <a:noFill/>
          <a:ln w="9525">
            <a:noFill/>
            <a:miter lim="800000"/>
            <a:headEnd/>
            <a:tailEnd/>
          </a:ln>
        </p:spPr>
      </p:pic>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3" name="Tekstvak 2"/>
          <p:cNvSpPr txBox="1"/>
          <p:nvPr/>
        </p:nvSpPr>
        <p:spPr>
          <a:xfrm>
            <a:off x="2839158" y="5985574"/>
            <a:ext cx="2274982" cy="215444"/>
          </a:xfrm>
          <a:prstGeom prst="rect">
            <a:avLst/>
          </a:prstGeom>
          <a:noFill/>
        </p:spPr>
        <p:txBody>
          <a:bodyPr wrap="none" rtlCol="0">
            <a:spAutoFit/>
          </a:bodyPr>
          <a:lstStyle/>
          <a:p>
            <a:pPr defTabSz="914400"/>
            <a:r>
              <a:rPr lang="nl-NL" sz="800" dirty="0">
                <a:solidFill>
                  <a:prstClr val="black"/>
                </a:solidFill>
                <a:latin typeface="Arial"/>
              </a:rPr>
              <a:t>Bron: (3 december 2012).  Volkskrant  pag. 2.</a:t>
            </a:r>
            <a:endParaRPr lang="nl-NL" dirty="0">
              <a:solidFill>
                <a:prstClr val="black"/>
              </a:solidFill>
              <a:latin typeface="Arial"/>
            </a:endParaRPr>
          </a:p>
        </p:txBody>
      </p:sp>
    </p:spTree>
    <p:extLst>
      <p:ext uri="{BB962C8B-B14F-4D97-AF65-F5344CB8AC3E}">
        <p14:creationId xmlns:p14="http://schemas.microsoft.com/office/powerpoint/2010/main" val="2212173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Nog een voorbeeld</a:t>
            </a:r>
          </a:p>
        </p:txBody>
      </p:sp>
      <p:sp>
        <p:nvSpPr>
          <p:cNvPr id="3" name="Tijdelijke aanduiding voor inhoud 2"/>
          <p:cNvSpPr>
            <a:spLocks noGrp="1"/>
          </p:cNvSpPr>
          <p:nvPr>
            <p:ph idx="13"/>
          </p:nvPr>
        </p:nvSpPr>
        <p:spPr/>
        <p:txBody>
          <a:bodyPr>
            <a:normAutofit lnSpcReduction="10000"/>
          </a:bodyPr>
          <a:lstStyle/>
          <a:p>
            <a:pPr marL="0" indent="0">
              <a:buNone/>
            </a:pPr>
            <a:r>
              <a:rPr lang="nl-NL" sz="2000" dirty="0"/>
              <a:t>Een man vraagt zijn vriendin, een software engineer: </a:t>
            </a:r>
          </a:p>
          <a:p>
            <a:pPr marL="0" indent="0">
              <a:buNone/>
            </a:pPr>
            <a:r>
              <a:rPr lang="nl-NL" sz="2000" dirty="0"/>
              <a:t>“Kun je wat voor me halen in de winkel? Eén pak melk en als ze eieren hebben neem er dan maar 6 mee.”</a:t>
            </a:r>
          </a:p>
          <a:p>
            <a:pPr marL="0" indent="0">
              <a:buNone/>
            </a:pPr>
            <a:endParaRPr lang="nl-NL" sz="2000" dirty="0"/>
          </a:p>
          <a:p>
            <a:pPr marL="0" indent="0">
              <a:buNone/>
            </a:pPr>
            <a:r>
              <a:rPr lang="nl-NL" sz="2000" dirty="0"/>
              <a:t>Er zijn eieren in de winkel.</a:t>
            </a:r>
          </a:p>
          <a:p>
            <a:pPr marL="0" indent="0">
              <a:buNone/>
            </a:pPr>
            <a:endParaRPr lang="nl-NL" sz="2000" dirty="0"/>
          </a:p>
          <a:p>
            <a:pPr marL="0" indent="0">
              <a:buNone/>
            </a:pPr>
            <a:r>
              <a:rPr lang="nl-NL" sz="2000" dirty="0"/>
              <a:t>Wat heeft de vriendin in haar boodschappentas?</a:t>
            </a:r>
          </a:p>
          <a:p>
            <a:pPr marL="0" indent="0">
              <a:buNone/>
            </a:pPr>
            <a:endParaRPr lang="nl-NL" dirty="0"/>
          </a:p>
          <a:p>
            <a:pPr marL="0" indent="0">
              <a:buNone/>
            </a:pPr>
            <a:endParaRPr lang="nl-NL" sz="2000" dirty="0"/>
          </a:p>
          <a:p>
            <a:pPr marL="0" indent="0">
              <a:buNone/>
            </a:pPr>
            <a:r>
              <a:rPr lang="nl-NL" dirty="0"/>
              <a:t>Wat wilde de man hebben?</a:t>
            </a:r>
            <a:endParaRPr lang="nl-NL" sz="2000" dirty="0"/>
          </a:p>
          <a:p>
            <a:pPr marL="0" indent="0">
              <a:buNone/>
            </a:pPr>
            <a:endParaRPr lang="nl-NL" sz="2000"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ekstvak 3"/>
          <p:cNvSpPr txBox="1"/>
          <p:nvPr/>
        </p:nvSpPr>
        <p:spPr>
          <a:xfrm>
            <a:off x="1374321" y="5230397"/>
            <a:ext cx="7435690" cy="584775"/>
          </a:xfrm>
          <a:prstGeom prst="rect">
            <a:avLst/>
          </a:prstGeom>
          <a:noFill/>
        </p:spPr>
        <p:txBody>
          <a:bodyPr wrap="none" rtlCol="0">
            <a:spAutoFit/>
          </a:bodyPr>
          <a:lstStyle/>
          <a:p>
            <a:r>
              <a:rPr lang="nl-NL" sz="3200" dirty="0">
                <a:solidFill>
                  <a:srgbClr val="C00000"/>
                </a:solidFill>
              </a:rPr>
              <a:t>De vrouw kwam thuis met 6 pakken melk….</a:t>
            </a:r>
          </a:p>
        </p:txBody>
      </p:sp>
      <p:sp>
        <p:nvSpPr>
          <p:cNvPr id="8" name="Tekstvak 7"/>
          <p:cNvSpPr txBox="1"/>
          <p:nvPr/>
        </p:nvSpPr>
        <p:spPr>
          <a:xfrm>
            <a:off x="1374321" y="6139881"/>
            <a:ext cx="6725944" cy="584775"/>
          </a:xfrm>
          <a:prstGeom prst="rect">
            <a:avLst/>
          </a:prstGeom>
          <a:noFill/>
        </p:spPr>
        <p:txBody>
          <a:bodyPr wrap="none" rtlCol="0">
            <a:spAutoFit/>
          </a:bodyPr>
          <a:lstStyle/>
          <a:p>
            <a:r>
              <a:rPr lang="nl-NL" sz="3200" dirty="0">
                <a:solidFill>
                  <a:srgbClr val="C00000"/>
                </a:solidFill>
              </a:rPr>
              <a:t>De man wilde 1 pak melk en 6 eieren….</a:t>
            </a:r>
          </a:p>
        </p:txBody>
      </p:sp>
    </p:spTree>
    <p:extLst>
      <p:ext uri="{BB962C8B-B14F-4D97-AF65-F5344CB8AC3E}">
        <p14:creationId xmlns:p14="http://schemas.microsoft.com/office/powerpoint/2010/main" val="314115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OC" val="Introduction to RMUC: overvie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6019B417B6081439134A9CA24AF155A" ma:contentTypeVersion="0" ma:contentTypeDescription="Een nieuw document maken." ma:contentTypeScope="" ma:versionID="1cb18a296fecdd28db82598a95e3eace">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04CE9F5-C605-4462-9C93-A154D2AEB8BC}">
  <ds:schemaRefs>
    <ds:schemaRef ds:uri="http://schemas.microsoft.com/sharepoint/v3/contenttype/forms"/>
  </ds:schemaRefs>
</ds:datastoreItem>
</file>

<file path=customXml/itemProps2.xml><?xml version="1.0" encoding="utf-8"?>
<ds:datastoreItem xmlns:ds="http://schemas.openxmlformats.org/officeDocument/2006/customXml" ds:itemID="{29459ABD-DF5B-4477-B134-0243F9DD7AF3}">
  <ds:schemaRefs>
    <ds:schemaRef ds:uri="http://purl.org/dc/elements/1.1/"/>
    <ds:schemaRef ds:uri="http://schemas.microsoft.com/office/2006/documentManagement/types"/>
    <ds:schemaRef ds:uri="http://purl.org/dc/dcmitype/"/>
    <ds:schemaRef ds:uri="http://purl.org/dc/terms/"/>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A84FD46-F85C-4726-BAB4-B9CAC99FB7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1388</TotalTime>
  <Words>2830</Words>
  <Application>Microsoft Office PowerPoint</Application>
  <PresentationFormat>Diavoorstelling (4:3)</PresentationFormat>
  <Paragraphs>417</Paragraphs>
  <Slides>36</Slides>
  <Notes>30</Notes>
  <HiddenSlides>3</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36</vt:i4>
      </vt:variant>
    </vt:vector>
  </HeadingPairs>
  <TitlesOfParts>
    <vt:vector size="45" baseType="lpstr">
      <vt:lpstr>Arial</vt:lpstr>
      <vt:lpstr>Arial Narrow</vt:lpstr>
      <vt:lpstr>Calibri</vt:lpstr>
      <vt:lpstr>Helvetica Neue</vt:lpstr>
      <vt:lpstr>Helvetica Neue Light</vt:lpstr>
      <vt:lpstr>Times New Roman</vt:lpstr>
      <vt:lpstr>Wingdings</vt:lpstr>
      <vt:lpstr>ZapfHumnst BT</vt:lpstr>
      <vt:lpstr>Office Theme</vt:lpstr>
      <vt:lpstr>System Analysis &amp; Quality week 2 les 1</vt:lpstr>
      <vt:lpstr>Doel van deze les:</vt:lpstr>
      <vt:lpstr>PowerPoint-presentatie</vt:lpstr>
      <vt:lpstr>Analyse</vt:lpstr>
      <vt:lpstr>Analyse fase in detail</vt:lpstr>
      <vt:lpstr>Vastleggen requirements</vt:lpstr>
      <vt:lpstr>Een model voor requirements-ontwikkeling:</vt:lpstr>
      <vt:lpstr>Daarvoor zijn requirements</vt:lpstr>
      <vt:lpstr>Nog een voorbeeld</vt:lpstr>
      <vt:lpstr>Stapeling van requirements</vt:lpstr>
      <vt:lpstr>Bij de Apotheek</vt:lpstr>
      <vt:lpstr>Van “problem” naar “solution”</vt:lpstr>
      <vt:lpstr>PowerPoint-presentatie</vt:lpstr>
      <vt:lpstr>Vastleggen requirements</vt:lpstr>
      <vt:lpstr>Kwaliteit van Requirements</vt:lpstr>
      <vt:lpstr>Toch een klein uitstapje…. </vt:lpstr>
      <vt:lpstr>Afhalen recept</vt:lpstr>
      <vt:lpstr>Het schrijven van requirements</vt:lpstr>
      <vt:lpstr>Tips voor het schrijven</vt:lpstr>
      <vt:lpstr>Maar hoe schrijven we ze dan?</vt:lpstr>
      <vt:lpstr>Schrijven van requirements (2):</vt:lpstr>
      <vt:lpstr>Schrijven van requirements (3):</vt:lpstr>
      <vt:lpstr>Requirements in de vorm van user stories</vt:lpstr>
      <vt:lpstr>Wat vinden we van de volgende requirements?</vt:lpstr>
      <vt:lpstr>Functioneel vs Niet-functioneel</vt:lpstr>
      <vt:lpstr>Niet-functionele requirements</vt:lpstr>
      <vt:lpstr>Soorten (Non-)Functional requirements</vt:lpstr>
      <vt:lpstr>Wat is MoSCoW?</vt:lpstr>
      <vt:lpstr>Oefening met prioriteiten</vt:lpstr>
      <vt:lpstr>Wat denken jullie van onderstaande?</vt:lpstr>
      <vt:lpstr>Wat wil de klant nu eigenlijk?</vt:lpstr>
      <vt:lpstr>Compromissen verminderen de waarde</vt:lpstr>
      <vt:lpstr>Toelichting:</vt:lpstr>
      <vt:lpstr>Meetbaar maken van requirements</vt:lpstr>
      <vt:lpstr>ISO 25010 (opvolger ISO 9126)</vt:lpstr>
      <vt:lpstr>Oefening (huiswerk)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&amp; Quality week 2 les 1</dc:title>
  <dc:creator>Coen Burgers</dc:creator>
  <cp:lastModifiedBy>Gerrit Vogelzang</cp:lastModifiedBy>
  <cp:revision>48</cp:revision>
  <dcterms:created xsi:type="dcterms:W3CDTF">2014-01-23T09:00:41Z</dcterms:created>
  <dcterms:modified xsi:type="dcterms:W3CDTF">2016-08-30T09:48:51Z</dcterms:modified>
</cp:coreProperties>
</file>