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6"/>
  </p:notesMasterIdLst>
  <p:sldIdLst>
    <p:sldId id="285" r:id="rId5"/>
    <p:sldId id="284" r:id="rId6"/>
    <p:sldId id="280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6" d="100"/>
          <a:sy n="96" d="100"/>
        </p:scale>
        <p:origin x="2736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6-9-2016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8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Functionele</a:t>
            </a:r>
            <a:r>
              <a:rPr lang="nl-NL" baseline="0" dirty="0"/>
              <a:t> </a:t>
            </a:r>
            <a:r>
              <a:rPr lang="nl-NL" baseline="0" dirty="0" err="1"/>
              <a:t>requirements</a:t>
            </a:r>
            <a:r>
              <a:rPr lang="nl-NL" baseline="0" dirty="0"/>
              <a:t>: FURPS</a:t>
            </a:r>
          </a:p>
          <a:p>
            <a:r>
              <a:rPr lang="nl-NL" baseline="0" dirty="0" err="1"/>
              <a:t>Functionality</a:t>
            </a:r>
            <a:endParaRPr lang="nl-NL" baseline="0" dirty="0"/>
          </a:p>
          <a:p>
            <a:r>
              <a:rPr lang="nl-NL" baseline="0" dirty="0" err="1"/>
              <a:t>Usability</a:t>
            </a:r>
            <a:endParaRPr lang="nl-NL" baseline="0" dirty="0"/>
          </a:p>
          <a:p>
            <a:r>
              <a:rPr lang="nl-NL" baseline="0" dirty="0" err="1"/>
              <a:t>Reliability</a:t>
            </a:r>
            <a:endParaRPr lang="nl-NL" baseline="0" dirty="0"/>
          </a:p>
          <a:p>
            <a:r>
              <a:rPr lang="nl-NL" baseline="0" dirty="0"/>
              <a:t>Performance</a:t>
            </a:r>
          </a:p>
          <a:p>
            <a:r>
              <a:rPr lang="nl-NL" baseline="0" dirty="0" err="1"/>
              <a:t>Supportability</a:t>
            </a:r>
            <a:endParaRPr lang="nl-NL" baseline="0" dirty="0"/>
          </a:p>
          <a:p>
            <a:endParaRPr lang="nl-NL" baseline="0" dirty="0"/>
          </a:p>
          <a:p>
            <a:r>
              <a:rPr lang="nl-NL" baseline="0" dirty="0"/>
              <a:t>Ontwerpbeperkingen</a:t>
            </a:r>
          </a:p>
          <a:p>
            <a:r>
              <a:rPr lang="nl-NL" baseline="0" dirty="0"/>
              <a:t>Operating systemen</a:t>
            </a:r>
          </a:p>
          <a:p>
            <a:r>
              <a:rPr lang="nl-NL" baseline="0" dirty="0"/>
              <a:t>Omgevingsvariabelen</a:t>
            </a:r>
          </a:p>
          <a:p>
            <a:r>
              <a:rPr lang="nl-NL" baseline="0" dirty="0" err="1"/>
              <a:t>Compatabiliteitseisen</a:t>
            </a:r>
            <a:endParaRPr lang="nl-NL" baseline="0" dirty="0"/>
          </a:p>
          <a:p>
            <a:r>
              <a:rPr lang="nl-NL" baseline="0" dirty="0"/>
              <a:t>Applicatie standaarden</a:t>
            </a:r>
          </a:p>
          <a:p>
            <a:endParaRPr lang="nl-NL" baseline="0" dirty="0"/>
          </a:p>
          <a:p>
            <a:r>
              <a:rPr lang="nl-NL" baseline="0" dirty="0"/>
              <a:t>Wetgevingsregels</a:t>
            </a:r>
          </a:p>
          <a:p>
            <a:r>
              <a:rPr lang="nl-NL" baseline="0" dirty="0" err="1"/>
              <a:t>SOx</a:t>
            </a:r>
            <a:endParaRPr lang="nl-NL" baseline="0" dirty="0"/>
          </a:p>
          <a:p>
            <a:r>
              <a:rPr lang="nl-NL" baseline="0" dirty="0"/>
              <a:t>Basel2</a:t>
            </a:r>
          </a:p>
          <a:p>
            <a:r>
              <a:rPr lang="nl-NL" baseline="0" dirty="0"/>
              <a:t>Europese Commissie</a:t>
            </a:r>
          </a:p>
          <a:p>
            <a:r>
              <a:rPr lang="nl-NL" baseline="0" dirty="0"/>
              <a:t>Belastingwetten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8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90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Daarna kort klassikaal bespreken.</a:t>
            </a:r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Writing Good Use Cases - Instructor Notes</a:t>
            </a:r>
            <a:endParaRPr lang="en-US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Module 1 - Introduction to Use-Case Modeling</a:t>
            </a:r>
            <a:endParaRPr lang="en-US">
              <a:solidFill>
                <a:srgbClr val="000000"/>
              </a:solidFill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7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BV Apothekers</a:t>
            </a:r>
            <a:r>
              <a:rPr lang="nl-NL" baseline="0" dirty="0"/>
              <a:t> assistent heeft verschillende rollen: Baliemedewerker / Bereider / Controleur (n.a.v. C stap) etc. BOODSCHAP MOET ZIJN FOCUS OP </a:t>
            </a:r>
            <a:r>
              <a:rPr lang="nl-NL" b="1" baseline="0" dirty="0"/>
              <a:t>ROLLEN</a:t>
            </a:r>
            <a:r>
              <a:rPr lang="nl-NL" baseline="0" dirty="0"/>
              <a:t> EN NIET OP </a:t>
            </a:r>
            <a:r>
              <a:rPr lang="nl-NL" b="1" baseline="0" dirty="0"/>
              <a:t>FUNCTIES</a:t>
            </a:r>
            <a:endParaRPr lang="nl-NL" b="1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Module 1 - Introduction to Use-Case Modeling</a:t>
            </a:r>
            <a:endParaRPr lang="en-US" dirty="0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7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7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9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2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0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0" y="8534400"/>
            <a:ext cx="6858000" cy="344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Module 1 - Introduction to Use-Case Modeling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9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>
          <a:xfrm>
            <a:off x="0" y="76200"/>
            <a:ext cx="6858000" cy="381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Writing Good Use Cases - Instructor Notes</a:t>
            </a:r>
            <a:endParaRPr lang="en-US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Programmeerta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.wikipedia.org/wiki/Machinecode" TargetMode="External"/><Relationship Id="rId4" Type="http://schemas.openxmlformats.org/officeDocument/2006/relationships/hyperlink" Target="https://nl.wikipedia.org/wiki/Assembleerta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.han.nl/sites/ICA-PI/SAQ/Gedeelde%20documenten/2016-2017/Uitwerken%20taken%20Apotheek%20het%20Pilletje%20%202e%20les.doc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../Literatuur%20casus%20studiehandleiding/Casusbeschrijving_SAQ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hyperlink" Target="../../../Literatuur%20casus%20studiehandleiding/Casusbeschrijving_SA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common-behaviors.html#behaviored-classifi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ml-diagrams.org/use-case-actor.html" TargetMode="External"/><Relationship Id="rId5" Type="http://schemas.openxmlformats.org/officeDocument/2006/relationships/hyperlink" Target="http://www.uml-diagrams.org/use-case-subject.html#apply-use-case" TargetMode="External"/><Relationship Id="rId4" Type="http://schemas.openxmlformats.org/officeDocument/2006/relationships/hyperlink" Target="http://www.uml-diagrams.org/use-case-subjec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3 les 1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Wanneer wel / geen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Geen </a:t>
            </a:r>
            <a:r>
              <a:rPr lang="nl-NL" b="1" dirty="0" err="1"/>
              <a:t>Use</a:t>
            </a:r>
            <a:r>
              <a:rPr lang="nl-NL" b="1" dirty="0"/>
              <a:t> Cases:</a:t>
            </a:r>
          </a:p>
          <a:p>
            <a:pPr marL="0" indent="0">
              <a:buNone/>
            </a:pPr>
            <a:r>
              <a:rPr lang="nl-NL" dirty="0"/>
              <a:t>	Compiler software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Wel </a:t>
            </a:r>
            <a:r>
              <a:rPr lang="nl-NL" b="1" dirty="0" err="1"/>
              <a:t>Use</a:t>
            </a:r>
            <a:r>
              <a:rPr lang="nl-NL" b="1" dirty="0"/>
              <a:t> Cases:</a:t>
            </a:r>
          </a:p>
          <a:p>
            <a:r>
              <a:rPr lang="nl-NL" dirty="0"/>
              <a:t>	Informatiesystemen die een ‘volgorde van 	acties’ hebben</a:t>
            </a:r>
          </a:p>
          <a:p>
            <a:pPr lvl="2"/>
            <a:r>
              <a:rPr lang="nl-NL" dirty="0"/>
              <a:t>Administratie</a:t>
            </a:r>
          </a:p>
          <a:p>
            <a:pPr lvl="2"/>
            <a:r>
              <a:rPr lang="nl-NL" dirty="0"/>
              <a:t>Voorraadbeheer </a:t>
            </a:r>
          </a:p>
          <a:p>
            <a:r>
              <a:rPr lang="nl-NL" dirty="0"/>
              <a:t>	Systemen met veel verschillende gebruikers</a:t>
            </a:r>
          </a:p>
          <a:p>
            <a:pPr lvl="2"/>
            <a:r>
              <a:rPr lang="nl-NL" dirty="0" err="1"/>
              <a:t>Webshops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Rechthoekig bijschrift 7"/>
          <p:cNvSpPr/>
          <p:nvPr/>
        </p:nvSpPr>
        <p:spPr>
          <a:xfrm>
            <a:off x="5745162" y="2205760"/>
            <a:ext cx="3124200" cy="918440"/>
          </a:xfrm>
          <a:prstGeom prst="wedgeRectCallout">
            <a:avLst>
              <a:gd name="adj1" fmla="val -70692"/>
              <a:gd name="adj2" fmla="val -5268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Met compiler wordt voornamelijk een programma bedoeld dat een programma in een hogere </a:t>
            </a:r>
            <a:r>
              <a:rPr lang="nl-NL" sz="1000" dirty="0">
                <a:hlinkClick r:id="rId3" tooltip="Programmeertaal"/>
              </a:rPr>
              <a:t>programmeertaal</a:t>
            </a:r>
            <a:r>
              <a:rPr lang="nl-NL" sz="1000" dirty="0"/>
              <a:t>] vertaalt naar een lagere programmeertaal, meestal </a:t>
            </a:r>
            <a:r>
              <a:rPr lang="nl-NL" sz="1000" dirty="0">
                <a:hlinkClick r:id="rId4" tooltip="Assembleertaal"/>
              </a:rPr>
              <a:t>assembleertaal</a:t>
            </a:r>
            <a:r>
              <a:rPr lang="nl-NL" sz="1000" dirty="0"/>
              <a:t> of </a:t>
            </a:r>
            <a:r>
              <a:rPr lang="nl-NL" sz="1000" dirty="0">
                <a:hlinkClick r:id="rId5" tooltip="Machinecode"/>
              </a:rPr>
              <a:t>machinecode</a:t>
            </a:r>
            <a:r>
              <a:rPr lang="nl-NL" sz="1000" dirty="0"/>
              <a:t>.</a:t>
            </a:r>
          </a:p>
          <a:p>
            <a:pPr algn="ctr"/>
            <a:r>
              <a:rPr lang="en-GB" sz="1000" dirty="0"/>
              <a:t>https://nl.wikipedia.org/wiki/Compiler</a:t>
            </a:r>
          </a:p>
        </p:txBody>
      </p:sp>
    </p:spTree>
    <p:extLst>
      <p:ext uri="{BB962C8B-B14F-4D97-AF65-F5344CB8AC3E}">
        <p14:creationId xmlns:p14="http://schemas.microsoft.com/office/powerpoint/2010/main" val="32207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Waarvoor gebruik je een </a:t>
            </a:r>
            <a:r>
              <a:rPr lang="nl-NL" dirty="0" err="1"/>
              <a:t>Use</a:t>
            </a:r>
            <a:r>
              <a:rPr lang="nl-NL" dirty="0"/>
              <a:t> Case niet: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Functionele opdeling van het informatiesysteem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Gebruikersinterface specificatie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Systeem ontwerpspecificatie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5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oefening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Wel of geen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Wat is wel een goed voorbeeld van een </a:t>
            </a:r>
            <a:r>
              <a:rPr lang="nl-NL" dirty="0" err="1"/>
              <a:t>Use</a:t>
            </a:r>
            <a:r>
              <a:rPr lang="nl-NL" dirty="0"/>
              <a:t> Case en wat niet?</a:t>
            </a:r>
            <a:endParaRPr lang="en-GB" dirty="0"/>
          </a:p>
        </p:txBody>
      </p:sp>
      <p:sp>
        <p:nvSpPr>
          <p:cNvPr id="13" name="Tijdelijke aanduiding voor inhoud 1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15" y="2362200"/>
            <a:ext cx="6657975" cy="4333875"/>
          </a:xfrm>
          <a:prstGeom prst="rect">
            <a:avLst/>
          </a:prstGeom>
        </p:spPr>
      </p:pic>
      <p:sp>
        <p:nvSpPr>
          <p:cNvPr id="6" name="Verbodssymbool 5"/>
          <p:cNvSpPr/>
          <p:nvPr/>
        </p:nvSpPr>
        <p:spPr>
          <a:xfrm>
            <a:off x="2971800" y="2481716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Verbodssymbool 6"/>
          <p:cNvSpPr/>
          <p:nvPr/>
        </p:nvSpPr>
        <p:spPr>
          <a:xfrm>
            <a:off x="5050463" y="2481716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Verbodssymbool 7"/>
          <p:cNvSpPr/>
          <p:nvPr/>
        </p:nvSpPr>
        <p:spPr>
          <a:xfrm>
            <a:off x="6917446" y="2481716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Verbodssymbool 8"/>
          <p:cNvSpPr/>
          <p:nvPr/>
        </p:nvSpPr>
        <p:spPr>
          <a:xfrm>
            <a:off x="2971800" y="3363410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" name="Verbodssymbool 9"/>
          <p:cNvSpPr/>
          <p:nvPr/>
        </p:nvSpPr>
        <p:spPr>
          <a:xfrm>
            <a:off x="5050463" y="3439215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Verbodssymbool 10"/>
          <p:cNvSpPr/>
          <p:nvPr/>
        </p:nvSpPr>
        <p:spPr>
          <a:xfrm>
            <a:off x="2971800" y="5377405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Verbodssymbool 11"/>
          <p:cNvSpPr/>
          <p:nvPr/>
        </p:nvSpPr>
        <p:spPr>
          <a:xfrm>
            <a:off x="6917446" y="5377404"/>
            <a:ext cx="533400" cy="585245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cases bevatten: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Functionele </a:t>
            </a:r>
            <a:r>
              <a:rPr lang="nl-NL" dirty="0" err="1"/>
              <a:t>requirements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>
                <a:ea typeface="+mj-ea"/>
              </a:rPr>
              <a:t>Use</a:t>
            </a:r>
            <a:r>
              <a:rPr lang="nl-NL" dirty="0">
                <a:ea typeface="+mj-ea"/>
              </a:rPr>
              <a:t> cases bevatten </a:t>
            </a:r>
            <a:r>
              <a:rPr lang="nl-NL" dirty="0">
                <a:solidFill>
                  <a:srgbClr val="E11837"/>
                </a:solidFill>
                <a:ea typeface="+mj-ea"/>
              </a:rPr>
              <a:t>geen: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Ontwerpbeperkingen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Wetgevingsregels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74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err="1"/>
              <a:t>Use</a:t>
            </a:r>
            <a:r>
              <a:rPr lang="nl-NL" dirty="0"/>
              <a:t> Case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Beschrijving van functionele </a:t>
            </a:r>
            <a:r>
              <a:rPr lang="nl-NL" dirty="0" err="1"/>
              <a:t>requirements</a:t>
            </a:r>
            <a:r>
              <a:rPr lang="nl-NL" dirty="0"/>
              <a:t> in termen van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Verbinding tussen stakeholders en </a:t>
            </a:r>
            <a:r>
              <a:rPr lang="nl-NL" dirty="0" err="1"/>
              <a:t>requirements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Gebruikt voor plannen / structureren van werkzaamheden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Bestaat uit actoren en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4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Model</a:t>
            </a:r>
          </a:p>
        </p:txBody>
      </p:sp>
      <p:sp>
        <p:nvSpPr>
          <p:cNvPr id="39" name="Tijdelijke aanduiding voor inhoud 3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67528" y="3476625"/>
            <a:ext cx="503238" cy="692150"/>
            <a:chOff x="7654" y="3380"/>
            <a:chExt cx="554" cy="75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704191" y="3516313"/>
            <a:ext cx="1030287" cy="573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86653" y="3830638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621891" y="3406775"/>
            <a:ext cx="503237" cy="708025"/>
            <a:chOff x="7654" y="3380"/>
            <a:chExt cx="554" cy="754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rot="10800000" flipV="1">
            <a:off x="2883703" y="4194175"/>
            <a:ext cx="579438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972603" y="3814763"/>
            <a:ext cx="525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1731178" y="4303713"/>
            <a:ext cx="1030288" cy="57308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72328" y="2209800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Use-case diagram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(</a:t>
            </a:r>
            <a:r>
              <a:rPr lang="en-US" b="0" dirty="0" err="1">
                <a:latin typeface="Arial" panose="020B0604020202020204" pitchFamily="34" charset="0"/>
              </a:rPr>
              <a:t>visuele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weergave</a:t>
            </a:r>
            <a:r>
              <a:rPr lang="en-US" b="0" dirty="0">
                <a:latin typeface="Arial" panose="020B0604020202020204" pitchFamily="34" charset="0"/>
              </a:rPr>
              <a:t>)</a:t>
            </a:r>
            <a:endParaRPr lang="en-US" b="0" i="1" dirty="0">
              <a:latin typeface="Arial" panose="020B0604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10928" y="2209800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</a:rPr>
              <a:t>Use-case </a:t>
            </a:r>
            <a:r>
              <a:rPr lang="en-US" dirty="0" err="1">
                <a:latin typeface="Arial" panose="020B0604020202020204" pitchFamily="34" charset="0"/>
              </a:rPr>
              <a:t>specificatie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(</a:t>
            </a:r>
            <a:r>
              <a:rPr lang="en-US" b="0" dirty="0" err="1">
                <a:latin typeface="Arial" panose="020B0604020202020204" pitchFamily="34" charset="0"/>
              </a:rPr>
              <a:t>tekstuele</a:t>
            </a:r>
            <a:r>
              <a:rPr lang="en-US" b="0" dirty="0">
                <a:latin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</a:rPr>
              <a:t>beschrijving</a:t>
            </a:r>
            <a:r>
              <a:rPr lang="en-US" b="0" dirty="0">
                <a:latin typeface="Arial" panose="020B0604020202020204" pitchFamily="34" charset="0"/>
              </a:rPr>
              <a:t>)</a:t>
            </a:r>
            <a:endParaRPr lang="en-US" b="0" i="1" dirty="0">
              <a:latin typeface="Arial" panose="020B0604020202020204" pitchFamily="34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496728" y="3276600"/>
            <a:ext cx="2209800" cy="2286000"/>
            <a:chOff x="3456" y="2256"/>
            <a:chExt cx="1392" cy="1440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V="1">
              <a:off x="3456" y="2448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flipV="1">
              <a:off x="3552" y="2352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 flipV="1">
              <a:off x="3648" y="2256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4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744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744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744" y="27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744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744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44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44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744" y="32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44" y="33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744" y="34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2728" y="2133600"/>
            <a:ext cx="87630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582328" y="2133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5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err="1"/>
              <a:t>Verzameling</a:t>
            </a:r>
            <a:r>
              <a:rPr lang="en-US" sz="2000" b="0" dirty="0"/>
              <a:t> van use cases, actors en </a:t>
            </a:r>
            <a:r>
              <a:rPr lang="en-US" sz="2000" b="0" dirty="0" err="1"/>
              <a:t>relaties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err="1"/>
              <a:t>Geeft</a:t>
            </a:r>
            <a:r>
              <a:rPr lang="en-US" sz="2000" b="0" dirty="0"/>
              <a:t> </a:t>
            </a:r>
            <a:r>
              <a:rPr lang="en-US" sz="2000" b="0" dirty="0" err="1"/>
              <a:t>systeemgrens</a:t>
            </a:r>
            <a:r>
              <a:rPr lang="en-US" sz="2000" b="0" dirty="0"/>
              <a:t> </a:t>
            </a:r>
            <a:r>
              <a:rPr lang="en-US" sz="2000" b="0" dirty="0" err="1"/>
              <a:t>aan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err="1"/>
              <a:t>Identificeert</a:t>
            </a:r>
            <a:r>
              <a:rPr lang="en-US" sz="2000" b="0" dirty="0"/>
              <a:t> </a:t>
            </a:r>
            <a:r>
              <a:rPr lang="en-US" sz="2000" b="0" dirty="0" err="1"/>
              <a:t>interactie</a:t>
            </a:r>
            <a:endParaRPr lang="en-US" sz="2000" b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Vat het </a:t>
            </a:r>
            <a:r>
              <a:rPr lang="en-US" sz="2000" b="0" dirty="0" err="1"/>
              <a:t>gedrag</a:t>
            </a:r>
            <a:r>
              <a:rPr lang="en-US" sz="2000" b="0" dirty="0"/>
              <a:t> van het </a:t>
            </a:r>
            <a:r>
              <a:rPr lang="en-US" sz="2000" b="0" dirty="0" err="1"/>
              <a:t>systeem</a:t>
            </a:r>
            <a:r>
              <a:rPr lang="en-US" sz="2000" b="0" dirty="0"/>
              <a:t> </a:t>
            </a:r>
            <a:r>
              <a:rPr lang="en-US" sz="2000" b="0" dirty="0" err="1"/>
              <a:t>samen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8" name="Tijdelijke aanduiding voor inhoud 6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24924" y="4039183"/>
            <a:ext cx="4114801" cy="2604996"/>
          </a:xfrm>
          <a:prstGeom prst="rect">
            <a:avLst/>
          </a:prstGeom>
          <a:noFill/>
          <a:ln w="9525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104451" y="4297854"/>
            <a:ext cx="1571625" cy="1770063"/>
            <a:chOff x="1213" y="2049"/>
            <a:chExt cx="861" cy="98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213" y="2049"/>
              <a:ext cx="861" cy="988"/>
              <a:chOff x="1213" y="2049"/>
              <a:chExt cx="861" cy="988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213" y="2049"/>
                <a:ext cx="861" cy="98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364" y="2164"/>
              <a:ext cx="530" cy="171"/>
              <a:chOff x="1364" y="2164"/>
              <a:chExt cx="530" cy="171"/>
            </a:xfrm>
          </p:grpSpPr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1364" y="2164"/>
                <a:ext cx="530" cy="171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425" y="2205"/>
              <a:ext cx="35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808080"/>
                  </a:solidFill>
                  <a:latin typeface="Arial" panose="020B0604020202020204" pitchFamily="34" charset="0"/>
                </a:rPr>
                <a:t>Use case 1</a:t>
              </a:r>
              <a:endParaRPr lang="en-US" b="0"/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363" y="2457"/>
              <a:ext cx="532" cy="176"/>
              <a:chOff x="1363" y="2457"/>
              <a:chExt cx="532" cy="176"/>
            </a:xfrm>
          </p:grpSpPr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auto">
              <a:xfrm>
                <a:off x="1363" y="2457"/>
                <a:ext cx="532" cy="176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425" y="2500"/>
              <a:ext cx="35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808080"/>
                  </a:solidFill>
                  <a:latin typeface="Arial" panose="020B0604020202020204" pitchFamily="34" charset="0"/>
                </a:rPr>
                <a:t>Use case 2</a:t>
              </a:r>
              <a:endParaRPr lang="en-US" b="0"/>
            </a:p>
          </p:txBody>
        </p: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352" y="2756"/>
              <a:ext cx="555" cy="176"/>
              <a:chOff x="1352" y="2756"/>
              <a:chExt cx="555" cy="176"/>
            </a:xfrm>
          </p:grpSpPr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1352" y="2756"/>
                <a:ext cx="555" cy="176"/>
              </a:xfrm>
              <a:prstGeom prst="ellipse">
                <a:avLst/>
              </a:prstGeom>
              <a:noFill/>
              <a:ln w="28575" cap="rnd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426" y="2799"/>
              <a:ext cx="357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808080"/>
                  </a:solidFill>
                  <a:latin typeface="Arial" panose="020B0604020202020204" pitchFamily="34" charset="0"/>
                </a:rPr>
                <a:t>Use case 3</a:t>
              </a:r>
              <a:endParaRPr lang="en-US" b="0"/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544278" y="4039183"/>
            <a:ext cx="6379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System</a:t>
            </a:r>
            <a:endParaRPr lang="en-US" b="0" dirty="0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991614" y="4435967"/>
            <a:ext cx="609600" cy="604837"/>
            <a:chOff x="604" y="2126"/>
            <a:chExt cx="334" cy="338"/>
          </a:xfrm>
        </p:grpSpPr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722" y="2126"/>
              <a:ext cx="141" cy="177"/>
              <a:chOff x="722" y="2126"/>
              <a:chExt cx="141" cy="177"/>
            </a:xfrm>
          </p:grpSpPr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760" y="2126"/>
                <a:ext cx="65" cy="58"/>
              </a:xfrm>
              <a:prstGeom prst="ellipse">
                <a:avLst/>
              </a:pr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793" y="2185"/>
                <a:ext cx="1" cy="5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742" y="2200"/>
                <a:ext cx="102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722" y="2239"/>
                <a:ext cx="141" cy="64"/>
              </a:xfrm>
              <a:custGeom>
                <a:avLst/>
                <a:gdLst>
                  <a:gd name="T0" fmla="*/ 0 w 141"/>
                  <a:gd name="T1" fmla="*/ 64 h 64"/>
                  <a:gd name="T2" fmla="*/ 71 w 141"/>
                  <a:gd name="T3" fmla="*/ 0 h 64"/>
                  <a:gd name="T4" fmla="*/ 141 w 141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1" h="64">
                    <a:moveTo>
                      <a:pt x="0" y="64"/>
                    </a:moveTo>
                    <a:lnTo>
                      <a:pt x="71" y="0"/>
                    </a:lnTo>
                    <a:lnTo>
                      <a:pt x="141" y="64"/>
                    </a:lnTo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604" y="2346"/>
              <a:ext cx="33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Actor 1</a:t>
              </a:r>
              <a:endParaRPr lang="en-US" b="0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7015801" y="5609129"/>
            <a:ext cx="609600" cy="652463"/>
            <a:chOff x="2260" y="2781"/>
            <a:chExt cx="334" cy="364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2381" y="2781"/>
              <a:ext cx="141" cy="178"/>
              <a:chOff x="2381" y="2781"/>
              <a:chExt cx="141" cy="178"/>
            </a:xfrm>
          </p:grpSpPr>
          <p:sp>
            <p:nvSpPr>
              <p:cNvPr id="34" name="Oval 31"/>
              <p:cNvSpPr>
                <a:spLocks noChangeArrowheads="1"/>
              </p:cNvSpPr>
              <p:nvPr/>
            </p:nvSpPr>
            <p:spPr bwMode="auto">
              <a:xfrm>
                <a:off x="2419" y="2781"/>
                <a:ext cx="65" cy="59"/>
              </a:xfrm>
              <a:prstGeom prst="ellipse">
                <a:avLst/>
              </a:prstGeom>
              <a:noFill/>
              <a:ln w="28575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452" y="2840"/>
                <a:ext cx="1" cy="5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2401" y="2855"/>
                <a:ext cx="102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381" y="2895"/>
                <a:ext cx="141" cy="64"/>
              </a:xfrm>
              <a:custGeom>
                <a:avLst/>
                <a:gdLst>
                  <a:gd name="T0" fmla="*/ 0 w 141"/>
                  <a:gd name="T1" fmla="*/ 64 h 64"/>
                  <a:gd name="T2" fmla="*/ 71 w 141"/>
                  <a:gd name="T3" fmla="*/ 0 h 64"/>
                  <a:gd name="T4" fmla="*/ 141 w 141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1" h="64">
                    <a:moveTo>
                      <a:pt x="0" y="64"/>
                    </a:moveTo>
                    <a:lnTo>
                      <a:pt x="71" y="0"/>
                    </a:lnTo>
                    <a:lnTo>
                      <a:pt x="141" y="64"/>
                    </a:lnTo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260" y="3026"/>
              <a:ext cx="334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Actor 3</a:t>
              </a:r>
              <a:endParaRPr lang="en-US" b="0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104451" y="4297854"/>
            <a:ext cx="1571625" cy="1770063"/>
            <a:chOff x="1213" y="2049"/>
            <a:chExt cx="861" cy="988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39"/>
          <p:cNvGrpSpPr>
            <a:grpSpLocks/>
          </p:cNvGrpSpPr>
          <p:nvPr/>
        </p:nvGrpSpPr>
        <p:grpSpPr bwMode="auto">
          <a:xfrm>
            <a:off x="5379089" y="4504229"/>
            <a:ext cx="968375" cy="306388"/>
            <a:chOff x="1364" y="2164"/>
            <a:chExt cx="530" cy="171"/>
          </a:xfrm>
        </p:grpSpPr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noFill/>
            <a:ln w="28575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490214" y="4577254"/>
            <a:ext cx="652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Arial" panose="020B0604020202020204" pitchFamily="34" charset="0"/>
              </a:rPr>
              <a:t>Use case 1</a:t>
            </a:r>
            <a:endParaRPr lang="en-US" b="0"/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5377501" y="5028104"/>
            <a:ext cx="971550" cy="315913"/>
            <a:chOff x="1363" y="2457"/>
            <a:chExt cx="532" cy="176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noFill/>
            <a:ln w="28575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490214" y="5105892"/>
            <a:ext cx="652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Arial" panose="020B0604020202020204" pitchFamily="34" charset="0"/>
              </a:rPr>
              <a:t>Use case 2</a:t>
            </a:r>
            <a:endParaRPr lang="en-US" b="0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5356864" y="5564679"/>
            <a:ext cx="1014412" cy="315913"/>
            <a:chOff x="1352" y="2756"/>
            <a:chExt cx="555" cy="176"/>
          </a:xfrm>
        </p:grpSpPr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noFill/>
            <a:ln w="28575" cap="rnd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5493389" y="5640879"/>
            <a:ext cx="649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808080"/>
                </a:solidFill>
                <a:latin typeface="Arial" panose="020B0604020202020204" pitchFamily="34" charset="0"/>
              </a:rPr>
              <a:t>Use case 3</a:t>
            </a:r>
            <a:endParaRPr lang="en-US" b="0"/>
          </a:p>
        </p:txBody>
      </p: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5104451" y="4297854"/>
            <a:ext cx="1571625" cy="1770063"/>
            <a:chOff x="1213" y="2049"/>
            <a:chExt cx="861" cy="988"/>
          </a:xfrm>
          <a:solidFill>
            <a:schemeClr val="bg2"/>
          </a:solidFill>
        </p:grpSpPr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13" y="2049"/>
              <a:ext cx="861" cy="988"/>
            </a:xfrm>
            <a:prstGeom prst="rect">
              <a:avLst/>
            </a:prstGeom>
            <a:grpFill/>
            <a:ln w="19050" cap="rnd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5360039" y="4485179"/>
            <a:ext cx="966787" cy="306388"/>
            <a:chOff x="1364" y="2164"/>
            <a:chExt cx="530" cy="171"/>
          </a:xfrm>
          <a:solidFill>
            <a:schemeClr val="bg2">
              <a:lumMod val="75000"/>
            </a:schemeClr>
          </a:solidFill>
        </p:grpSpPr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364" y="2164"/>
              <a:ext cx="530" cy="171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447351" y="4572492"/>
            <a:ext cx="6492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Use case 1</a:t>
            </a:r>
            <a:endParaRPr lang="en-US" b="0" dirty="0"/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5377501" y="5028104"/>
            <a:ext cx="971550" cy="315913"/>
            <a:chOff x="1363" y="2457"/>
            <a:chExt cx="532" cy="176"/>
          </a:xfrm>
          <a:solidFill>
            <a:schemeClr val="bg2">
              <a:lumMod val="75000"/>
            </a:schemeClr>
          </a:solidFill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1363" y="2457"/>
              <a:ext cx="532" cy="17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5490214" y="5105892"/>
            <a:ext cx="6524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latin typeface="Arial" panose="020B0604020202020204" pitchFamily="34" charset="0"/>
              </a:rPr>
              <a:t>Use case 2</a:t>
            </a:r>
            <a:endParaRPr lang="en-US" b="0"/>
          </a:p>
        </p:txBody>
      </p:sp>
      <p:grpSp>
        <p:nvGrpSpPr>
          <p:cNvPr id="64" name="Group 62"/>
          <p:cNvGrpSpPr>
            <a:grpSpLocks/>
          </p:cNvGrpSpPr>
          <p:nvPr/>
        </p:nvGrpSpPr>
        <p:grpSpPr bwMode="auto">
          <a:xfrm>
            <a:off x="5356864" y="5564679"/>
            <a:ext cx="1014412" cy="315913"/>
            <a:chOff x="1352" y="2756"/>
            <a:chExt cx="555" cy="176"/>
          </a:xfrm>
          <a:solidFill>
            <a:schemeClr val="bg2">
              <a:lumMod val="75000"/>
            </a:schemeClr>
          </a:solidFill>
        </p:grpSpPr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grp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1352" y="2756"/>
              <a:ext cx="555" cy="17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5493389" y="5640879"/>
            <a:ext cx="649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00">
                <a:latin typeface="Arial" panose="020B0604020202020204" pitchFamily="34" charset="0"/>
              </a:rPr>
              <a:t>Use case 3</a:t>
            </a:r>
            <a:endParaRPr lang="en-US" b="0"/>
          </a:p>
        </p:txBody>
      </p:sp>
      <p:grpSp>
        <p:nvGrpSpPr>
          <p:cNvPr id="69" name="Group 67"/>
          <p:cNvGrpSpPr>
            <a:grpSpLocks/>
          </p:cNvGrpSpPr>
          <p:nvPr/>
        </p:nvGrpSpPr>
        <p:grpSpPr bwMode="auto">
          <a:xfrm>
            <a:off x="4207514" y="4435967"/>
            <a:ext cx="257175" cy="317500"/>
            <a:chOff x="722" y="2126"/>
            <a:chExt cx="141" cy="177"/>
          </a:xfrm>
        </p:grpSpPr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760" y="2126"/>
              <a:ext cx="65" cy="58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793" y="2185"/>
              <a:ext cx="1" cy="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742" y="2200"/>
              <a:ext cx="10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722" y="2239"/>
              <a:ext cx="141" cy="64"/>
            </a:xfrm>
            <a:custGeom>
              <a:avLst/>
              <a:gdLst>
                <a:gd name="T0" fmla="*/ 0 w 141"/>
                <a:gd name="T1" fmla="*/ 64 h 64"/>
                <a:gd name="T2" fmla="*/ 71 w 141"/>
                <a:gd name="T3" fmla="*/ 0 h 64"/>
                <a:gd name="T4" fmla="*/ 141 w 141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991614" y="4829667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Arial" panose="020B0604020202020204" pitchFamily="34" charset="0"/>
              </a:rPr>
              <a:t>Actor 1</a:t>
            </a:r>
            <a:endParaRPr lang="en-US" b="0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4275776" y="4435967"/>
            <a:ext cx="119063" cy="10318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4336101" y="4540742"/>
            <a:ext cx="3175" cy="9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4244026" y="4567729"/>
            <a:ext cx="1857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4207514" y="4637579"/>
            <a:ext cx="257175" cy="115888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4275776" y="4435967"/>
            <a:ext cx="119063" cy="103187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8"/>
          <p:cNvSpPr>
            <a:spLocks noChangeShapeType="1"/>
          </p:cNvSpPr>
          <p:nvPr/>
        </p:nvSpPr>
        <p:spPr bwMode="auto">
          <a:xfrm>
            <a:off x="4336101" y="4540742"/>
            <a:ext cx="3175" cy="96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>
            <a:off x="4244026" y="4567729"/>
            <a:ext cx="1857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4207514" y="4637579"/>
            <a:ext cx="257175" cy="115888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3991614" y="4829667"/>
            <a:ext cx="611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Actor 1</a:t>
            </a:r>
            <a:endParaRPr lang="en-US" b="0"/>
          </a:p>
        </p:txBody>
      </p:sp>
      <p:grpSp>
        <p:nvGrpSpPr>
          <p:cNvPr id="84" name="Group 82"/>
          <p:cNvGrpSpPr>
            <a:grpSpLocks/>
          </p:cNvGrpSpPr>
          <p:nvPr/>
        </p:nvGrpSpPr>
        <p:grpSpPr bwMode="auto">
          <a:xfrm>
            <a:off x="7253926" y="4799504"/>
            <a:ext cx="257175" cy="320675"/>
            <a:chOff x="2390" y="2329"/>
            <a:chExt cx="141" cy="179"/>
          </a:xfrm>
        </p:grpSpPr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2428" y="2329"/>
              <a:ext cx="65" cy="59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2461" y="2388"/>
              <a:ext cx="1" cy="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2410" y="2404"/>
              <a:ext cx="10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390" y="2443"/>
              <a:ext cx="141" cy="65"/>
            </a:xfrm>
            <a:custGeom>
              <a:avLst/>
              <a:gdLst>
                <a:gd name="T0" fmla="*/ 0 w 141"/>
                <a:gd name="T1" fmla="*/ 65 h 65"/>
                <a:gd name="T2" fmla="*/ 71 w 141"/>
                <a:gd name="T3" fmla="*/ 0 h 65"/>
                <a:gd name="T4" fmla="*/ 141 w 141"/>
                <a:gd name="T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5">
                  <a:moveTo>
                    <a:pt x="0" y="65"/>
                  </a:moveTo>
                  <a:lnTo>
                    <a:pt x="71" y="0"/>
                  </a:lnTo>
                  <a:lnTo>
                    <a:pt x="141" y="6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7322189" y="4799504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>
            <a:off x="7382514" y="4905867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>
            <a:off x="7290439" y="4934442"/>
            <a:ext cx="1857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7253926" y="5004292"/>
            <a:ext cx="257175" cy="115887"/>
          </a:xfrm>
          <a:custGeom>
            <a:avLst/>
            <a:gdLst>
              <a:gd name="T0" fmla="*/ 0 w 141"/>
              <a:gd name="T1" fmla="*/ 65 h 65"/>
              <a:gd name="T2" fmla="*/ 71 w 141"/>
              <a:gd name="T3" fmla="*/ 0 h 65"/>
              <a:gd name="T4" fmla="*/ 141 w 141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5">
                <a:moveTo>
                  <a:pt x="0" y="65"/>
                </a:moveTo>
                <a:lnTo>
                  <a:pt x="71" y="0"/>
                </a:lnTo>
                <a:lnTo>
                  <a:pt x="141" y="6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7322189" y="4799504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>
            <a:off x="7382514" y="4905867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>
            <a:off x="7290439" y="4934442"/>
            <a:ext cx="1857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7253926" y="5004292"/>
            <a:ext cx="257175" cy="115887"/>
          </a:xfrm>
          <a:custGeom>
            <a:avLst/>
            <a:gdLst>
              <a:gd name="T0" fmla="*/ 0 w 141"/>
              <a:gd name="T1" fmla="*/ 65 h 65"/>
              <a:gd name="T2" fmla="*/ 71 w 141"/>
              <a:gd name="T3" fmla="*/ 0 h 65"/>
              <a:gd name="T4" fmla="*/ 141 w 141"/>
              <a:gd name="T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5">
                <a:moveTo>
                  <a:pt x="0" y="65"/>
                </a:moveTo>
                <a:lnTo>
                  <a:pt x="71" y="0"/>
                </a:lnTo>
                <a:lnTo>
                  <a:pt x="141" y="6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95"/>
          <p:cNvGrpSpPr>
            <a:grpSpLocks/>
          </p:cNvGrpSpPr>
          <p:nvPr/>
        </p:nvGrpSpPr>
        <p:grpSpPr bwMode="auto">
          <a:xfrm>
            <a:off x="7236464" y="5609129"/>
            <a:ext cx="257175" cy="319088"/>
            <a:chOff x="2381" y="2781"/>
            <a:chExt cx="141" cy="178"/>
          </a:xfrm>
        </p:grpSpPr>
        <p:sp>
          <p:nvSpPr>
            <p:cNvPr id="98" name="Oval 96"/>
            <p:cNvSpPr>
              <a:spLocks noChangeArrowheads="1"/>
            </p:cNvSpPr>
            <p:nvPr/>
          </p:nvSpPr>
          <p:spPr bwMode="auto">
            <a:xfrm>
              <a:off x="2419" y="2781"/>
              <a:ext cx="65" cy="59"/>
            </a:xfrm>
            <a:prstGeom prst="ellips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2452" y="2840"/>
              <a:ext cx="1" cy="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2401" y="2855"/>
              <a:ext cx="10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81" y="2895"/>
              <a:ext cx="141" cy="64"/>
            </a:xfrm>
            <a:custGeom>
              <a:avLst/>
              <a:gdLst>
                <a:gd name="T0" fmla="*/ 0 w 141"/>
                <a:gd name="T1" fmla="*/ 64 h 64"/>
                <a:gd name="T2" fmla="*/ 71 w 141"/>
                <a:gd name="T3" fmla="*/ 0 h 64"/>
                <a:gd name="T4" fmla="*/ 141 w 141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4">
                  <a:moveTo>
                    <a:pt x="0" y="64"/>
                  </a:moveTo>
                  <a:lnTo>
                    <a:pt x="71" y="0"/>
                  </a:lnTo>
                  <a:lnTo>
                    <a:pt x="141" y="6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7015801" y="6048867"/>
            <a:ext cx="609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FFFF"/>
                </a:solidFill>
                <a:latin typeface="Arial" panose="020B0604020202020204" pitchFamily="34" charset="0"/>
              </a:rPr>
              <a:t>Actor 3</a:t>
            </a:r>
            <a:endParaRPr lang="en-US" b="0"/>
          </a:p>
        </p:txBody>
      </p:sp>
      <p:sp>
        <p:nvSpPr>
          <p:cNvPr id="103" name="Oval 101"/>
          <p:cNvSpPr>
            <a:spLocks noChangeArrowheads="1"/>
          </p:cNvSpPr>
          <p:nvPr/>
        </p:nvSpPr>
        <p:spPr bwMode="auto">
          <a:xfrm>
            <a:off x="7306314" y="5609129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7366639" y="5715492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>
            <a:off x="7272976" y="5742479"/>
            <a:ext cx="187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7236464" y="5813917"/>
            <a:ext cx="257175" cy="114300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Oval 105"/>
          <p:cNvSpPr>
            <a:spLocks noChangeArrowheads="1"/>
          </p:cNvSpPr>
          <p:nvPr/>
        </p:nvSpPr>
        <p:spPr bwMode="auto">
          <a:xfrm>
            <a:off x="7306314" y="5609129"/>
            <a:ext cx="119062" cy="106363"/>
          </a:xfrm>
          <a:prstGeom prst="ellipse">
            <a:avLst/>
          </a:pr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7366639" y="5715492"/>
            <a:ext cx="1587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7272976" y="5742479"/>
            <a:ext cx="187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7236464" y="5813917"/>
            <a:ext cx="257175" cy="114300"/>
          </a:xfrm>
          <a:custGeom>
            <a:avLst/>
            <a:gdLst>
              <a:gd name="T0" fmla="*/ 0 w 141"/>
              <a:gd name="T1" fmla="*/ 64 h 64"/>
              <a:gd name="T2" fmla="*/ 71 w 141"/>
              <a:gd name="T3" fmla="*/ 0 h 64"/>
              <a:gd name="T4" fmla="*/ 141 w 14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" h="64">
                <a:moveTo>
                  <a:pt x="0" y="64"/>
                </a:moveTo>
                <a:lnTo>
                  <a:pt x="71" y="0"/>
                </a:lnTo>
                <a:lnTo>
                  <a:pt x="141" y="64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7015801" y="6048867"/>
            <a:ext cx="609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Actor 3</a:t>
            </a:r>
            <a:endParaRPr lang="en-US" b="0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7025326" y="5191617"/>
            <a:ext cx="609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Actor 2</a:t>
            </a:r>
            <a:endParaRPr lang="en-US" b="0"/>
          </a:p>
        </p:txBody>
      </p:sp>
      <p:sp>
        <p:nvSpPr>
          <p:cNvPr id="113" name="Text Box 111"/>
          <p:cNvSpPr txBox="1">
            <a:spLocks noChangeArrowheads="1"/>
          </p:cNvSpPr>
          <p:nvPr/>
        </p:nvSpPr>
        <p:spPr bwMode="auto">
          <a:xfrm>
            <a:off x="3429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latin typeface="Arial" panose="020B0604020202020204" pitchFamily="34" charset="0"/>
              </a:rPr>
              <a:t>Use-case diagram</a:t>
            </a:r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>
            <a:off x="4510726" y="458677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>
            <a:off x="6339526" y="4662979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>
            <a:off x="6415726" y="572977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15"/>
          <p:cNvSpPr>
            <a:spLocks noChangeShapeType="1"/>
          </p:cNvSpPr>
          <p:nvPr/>
        </p:nvSpPr>
        <p:spPr bwMode="auto">
          <a:xfrm flipV="1">
            <a:off x="6339526" y="5043979"/>
            <a:ext cx="838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specificatie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Tekstuele</a:t>
            </a:r>
            <a:r>
              <a:rPr lang="en-US" dirty="0"/>
              <a:t> </a:t>
            </a:r>
            <a:r>
              <a:rPr lang="en-US" dirty="0" err="1"/>
              <a:t>beschrijving</a:t>
            </a:r>
            <a:r>
              <a:rPr lang="en-US" dirty="0"/>
              <a:t> van de use case, </a:t>
            </a:r>
            <a:r>
              <a:rPr lang="en-US" dirty="0" err="1"/>
              <a:t>inclusief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Overzicht</a:t>
            </a:r>
            <a:r>
              <a:rPr lang="en-US" dirty="0"/>
              <a:t> van de ‘flow’ van </a:t>
            </a:r>
            <a:r>
              <a:rPr lang="en-US" dirty="0" err="1"/>
              <a:t>gebeurtenissen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Overige</a:t>
            </a:r>
            <a:r>
              <a:rPr lang="en-US" dirty="0"/>
              <a:t> informative: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Pre-, </a:t>
            </a:r>
            <a:r>
              <a:rPr lang="en-US" dirty="0" err="1"/>
              <a:t>postcondities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eisen</a:t>
            </a:r>
            <a:endParaRPr lang="en-US" dirty="0"/>
          </a:p>
          <a:p>
            <a:pPr lvl="2"/>
            <a:r>
              <a:rPr lang="en-US" dirty="0"/>
              <a:t>Key scenarios</a:t>
            </a:r>
          </a:p>
          <a:p>
            <a:pPr lvl="2"/>
            <a:r>
              <a:rPr lang="en-US" dirty="0" err="1"/>
              <a:t>Subflows</a:t>
            </a:r>
            <a:endParaRPr lang="en-US" sz="1800" dirty="0"/>
          </a:p>
          <a:p>
            <a:endParaRPr lang="nl-NL" dirty="0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ijdelijke aanduiding voor inhoud 22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638800" y="4630421"/>
            <a:ext cx="1524000" cy="1828800"/>
            <a:chOff x="3456" y="2256"/>
            <a:chExt cx="1392" cy="144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flipV="1">
              <a:off x="3456" y="2448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flipV="1">
              <a:off x="3552" y="2352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V="1">
              <a:off x="3648" y="2256"/>
              <a:ext cx="1200" cy="124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74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744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744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744" y="27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744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44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44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744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744" y="32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744" y="33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744" y="34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00600" y="63373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latin typeface="Arial" panose="020B0604020202020204" pitchFamily="34" charset="0"/>
              </a:rPr>
              <a:t>Use-case </a:t>
            </a:r>
            <a:r>
              <a:rPr lang="en-US" b="0" dirty="0" err="1">
                <a:latin typeface="Arial" panose="020B0604020202020204" pitchFamily="34" charset="0"/>
              </a:rPr>
              <a:t>specificatie</a:t>
            </a:r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0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maken wij </a:t>
            </a:r>
            <a:r>
              <a:rPr lang="nl-NL" dirty="0" err="1"/>
              <a:t>Use</a:t>
            </a:r>
            <a:r>
              <a:rPr lang="nl-NL" dirty="0"/>
              <a:t> Cases?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Bekijk ons sjabloon / standaard </a:t>
            </a:r>
            <a:r>
              <a:rPr lang="nl-NL"/>
              <a:t>op Onderwijsonline.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Bekijk de verschillende onderdelen.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doen we bij elk onderdeel?</a:t>
            </a:r>
            <a:br>
              <a:rPr lang="nl-NL" dirty="0"/>
            </a:b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Controlevraag: Begrijp je wat er in elk veld moet worden ingevuld?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9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Richtlijnen voor het definiëren van een use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Een </a:t>
            </a:r>
            <a:r>
              <a:rPr lang="nl-NL" b="0" dirty="0" err="1"/>
              <a:t>use</a:t>
            </a:r>
            <a:r>
              <a:rPr lang="nl-NL" b="0" dirty="0"/>
              <a:t> case is (vaak) het laagste procesniveau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De </a:t>
            </a:r>
            <a:r>
              <a:rPr lang="nl-NL" b="0" dirty="0" err="1"/>
              <a:t>use</a:t>
            </a:r>
            <a:r>
              <a:rPr lang="nl-NL" b="0" dirty="0"/>
              <a:t> case kan hergebruikt worden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dirty="0"/>
              <a:t>Een </a:t>
            </a:r>
            <a:r>
              <a:rPr lang="nl-NL" b="0" dirty="0" err="1"/>
              <a:t>use</a:t>
            </a:r>
            <a:r>
              <a:rPr lang="nl-NL" b="0" dirty="0"/>
              <a:t> case bouwt een scherm op, presenteert gegevens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“Het Pilletje”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Overzicht processen: Helemaal gelukt?</a:t>
            </a:r>
          </a:p>
          <a:p>
            <a:endParaRPr lang="nl-NL" dirty="0"/>
          </a:p>
          <a:p>
            <a:r>
              <a:rPr lang="nl-NL" dirty="0"/>
              <a:t>Hoe heb je het aangepakt?</a:t>
            </a:r>
          </a:p>
          <a:p>
            <a:r>
              <a:rPr lang="nl-NL" dirty="0"/>
              <a:t>Wat heb je gevonden?</a:t>
            </a:r>
          </a:p>
          <a:p>
            <a:endParaRPr lang="nl-NL" dirty="0"/>
          </a:p>
          <a:p>
            <a:r>
              <a:rPr lang="nl-NL" dirty="0">
                <a:hlinkClick r:id="rId2"/>
              </a:rPr>
              <a:t>Mogelijke uitwerking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“Het Pilletje”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b="0" dirty="0"/>
              <a:t>Maak een hiërarchische decompositie</a:t>
            </a:r>
          </a:p>
          <a:p>
            <a:r>
              <a:rPr lang="nl-NL" b="0" dirty="0"/>
              <a:t>Maak met je duo een lijst met mogelijke </a:t>
            </a:r>
            <a:r>
              <a:rPr lang="nl-NL" b="0" dirty="0" err="1"/>
              <a:t>use</a:t>
            </a:r>
            <a:r>
              <a:rPr lang="nl-NL" b="0" dirty="0"/>
              <a:t> cases voor de apotheek; </a:t>
            </a:r>
          </a:p>
          <a:p>
            <a:r>
              <a:rPr lang="nl-NL" b="0" dirty="0"/>
              <a:t>Vergelijk de lijst met actoren met één van de andere groepjes en kom gezamenlijk tot één lijst met </a:t>
            </a:r>
            <a:r>
              <a:rPr lang="nl-NL" b="0" dirty="0" err="1"/>
              <a:t>use</a:t>
            </a:r>
            <a:r>
              <a:rPr lang="nl-NL" b="0" dirty="0"/>
              <a:t> cases.</a:t>
            </a:r>
          </a:p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343400"/>
            <a:ext cx="1744675" cy="1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casus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b="0" dirty="0"/>
              <a:t>Maak </a:t>
            </a:r>
            <a:r>
              <a:rPr lang="nl-NL" b="0"/>
              <a:t>casusopdracht 2 en 3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657600"/>
            <a:ext cx="1744675" cy="18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einde van de 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Ken je het begrip: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Kun je Use Cases definiëren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Bespreking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Relatie met taken die we doen!</a:t>
            </a:r>
          </a:p>
          <a:p>
            <a:pPr lvl="1"/>
            <a:r>
              <a:rPr lang="nl-NL" dirty="0"/>
              <a:t>Wat doen de verschillende actoren bij de apotheek “Het Pilletje” ?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Hebben we de actoren voldoende ‘opgesplitst’? </a:t>
            </a:r>
            <a:r>
              <a:rPr lang="nl-NL" b="1" i="1" dirty="0"/>
              <a:t>Verschillende rollen/taken? 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0" dirty="0"/>
              <a:t>A </a:t>
            </a:r>
            <a:r>
              <a:rPr lang="en-US" dirty="0"/>
              <a:t>use case</a:t>
            </a:r>
            <a:r>
              <a:rPr lang="en-US" b="0" dirty="0"/>
              <a:t> is a kind of </a:t>
            </a:r>
            <a:r>
              <a:rPr lang="en-US" dirty="0" err="1">
                <a:hlinkClick r:id="rId3"/>
              </a:rPr>
              <a:t>behaviored</a:t>
            </a:r>
            <a:r>
              <a:rPr lang="en-US" dirty="0">
                <a:hlinkClick r:id="rId3"/>
              </a:rPr>
              <a:t> classifier</a:t>
            </a:r>
            <a:r>
              <a:rPr lang="en-US" b="0" dirty="0"/>
              <a:t> that specifies a [complete] unit of [useful] functionality performed by [one or more] </a:t>
            </a:r>
            <a:r>
              <a:rPr lang="en-US" dirty="0">
                <a:hlinkClick r:id="rId4"/>
              </a:rPr>
              <a:t>subjects</a:t>
            </a:r>
            <a:r>
              <a:rPr lang="en-US" b="0" dirty="0"/>
              <a:t> to which the </a:t>
            </a:r>
            <a:r>
              <a:rPr lang="en-US" dirty="0">
                <a:hlinkClick r:id="rId5"/>
              </a:rPr>
              <a:t>use case applies</a:t>
            </a:r>
            <a:r>
              <a:rPr lang="en-US" b="0" dirty="0"/>
              <a:t> in collaboration with one or more </a:t>
            </a:r>
            <a:r>
              <a:rPr lang="en-US" dirty="0">
                <a:hlinkClick r:id="rId6"/>
              </a:rPr>
              <a:t>actors</a:t>
            </a:r>
            <a:r>
              <a:rPr lang="en-US" b="0" dirty="0"/>
              <a:t>, and which [for complete use cases] yields an observable result that is of some value to those actors [or other stakeholders] of each subject.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kstvak 3"/>
          <p:cNvSpPr txBox="1"/>
          <p:nvPr/>
        </p:nvSpPr>
        <p:spPr>
          <a:xfrm>
            <a:off x="2819400" y="5791200"/>
            <a:ext cx="448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0" dirty="0">
                <a:latin typeface="+mn-lt"/>
              </a:rPr>
              <a:t>UML 2015 http://www.uml-diagrams.org/use-case.html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15000" y="900000"/>
            <a:ext cx="2994025" cy="7985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r>
              <a:rPr lang="en-US" sz="2800" b="0" dirty="0">
                <a:latin typeface="Arial" panose="020B0604020202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8333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En nu in jullie eigen woorden: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Om te onthouden: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Beschrijving van een verzameling acties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Uitgevoerd door ‘het systeem’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Leidt tot een tastbaar resultaat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Dat waarde heeft voor één of meer 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0" dirty="0"/>
              <a:t>Bevat geen informatie over ‘de interne structuur van het systeem’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67400" y="900000"/>
            <a:ext cx="2994025" cy="7985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107950" tIns="53975" rIns="107950" bIns="53975" anchor="ctr"/>
          <a:lstStyle/>
          <a:p>
            <a:pPr algn="ctr" eaLnBrk="0" hangingPunct="0"/>
            <a:r>
              <a:rPr lang="en-US" sz="2800" b="0" dirty="0">
                <a:latin typeface="Arial" panose="020B0604020202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001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Iedere </a:t>
            </a:r>
            <a:r>
              <a:rPr lang="nl-NL" dirty="0" err="1"/>
              <a:t>use</a:t>
            </a:r>
            <a:r>
              <a:rPr lang="nl-NL" dirty="0"/>
              <a:t> case: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Bevat samenhangende functionaliteit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Beschrijft de volgorde van acties uitgevoerd door een systeem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Modelleert een volledige dialoog tussen actor en systeem</a:t>
            </a:r>
          </a:p>
        </p:txBody>
      </p:sp>
      <p:sp>
        <p:nvSpPr>
          <p:cNvPr id="19" name="Tijdelijke aanduiding voor inhoud 18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20" name="Tijdelijke aanduiding voor inhoud 19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ijdelijke aanduiding voor inhoud 20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87563" y="4765675"/>
            <a:ext cx="508000" cy="639763"/>
            <a:chOff x="7654" y="3380"/>
            <a:chExt cx="554" cy="754"/>
          </a:xfrm>
        </p:grpSpPr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3657600" y="4800600"/>
            <a:ext cx="1490663" cy="5175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762250" y="5084763"/>
            <a:ext cx="744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6430963" y="4702175"/>
            <a:ext cx="508000" cy="639763"/>
            <a:chOff x="7654" y="3380"/>
            <a:chExt cx="554" cy="754"/>
          </a:xfrm>
        </p:grpSpPr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Line 24"/>
          <p:cNvSpPr>
            <a:spLocks noChangeShapeType="1"/>
          </p:cNvSpPr>
          <p:nvPr/>
        </p:nvSpPr>
        <p:spPr bwMode="auto">
          <a:xfrm rot="10800000" flipV="1">
            <a:off x="5364163" y="5413375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491163" y="50704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3695700" y="5511800"/>
            <a:ext cx="1490663" cy="517525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van het gebruik van </a:t>
            </a:r>
            <a:r>
              <a:rPr lang="nl-NL" dirty="0" err="1"/>
              <a:t>Use</a:t>
            </a:r>
            <a:r>
              <a:rPr lang="nl-NL" dirty="0"/>
              <a:t> Cases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Geeft een ‘context’ bij </a:t>
            </a:r>
            <a:r>
              <a:rPr lang="nl-NL" dirty="0" err="1"/>
              <a:t>requirements</a:t>
            </a:r>
            <a:endParaRPr lang="nl-NL" dirty="0"/>
          </a:p>
          <a:p>
            <a:r>
              <a:rPr lang="nl-NL" dirty="0"/>
              <a:t>Zijn ‘eenvoudig’ te begrijpen voor:</a:t>
            </a:r>
          </a:p>
          <a:p>
            <a:pPr lvl="1"/>
            <a:r>
              <a:rPr lang="nl-NL" dirty="0"/>
              <a:t>Gebruiker</a:t>
            </a:r>
          </a:p>
          <a:p>
            <a:pPr lvl="1"/>
            <a:r>
              <a:rPr lang="nl-NL" dirty="0"/>
              <a:t>Programmeur</a:t>
            </a:r>
          </a:p>
          <a:p>
            <a:pPr lvl="1"/>
            <a:r>
              <a:rPr lang="nl-NL" dirty="0"/>
              <a:t>Consultant </a:t>
            </a:r>
          </a:p>
          <a:p>
            <a:pPr lvl="1"/>
            <a:r>
              <a:rPr lang="nl-NL" dirty="0"/>
              <a:t>…</a:t>
            </a:r>
          </a:p>
          <a:p>
            <a:r>
              <a:rPr lang="nl-NL" dirty="0"/>
              <a:t>Worden gebruikt voor het ontwikkelen van testcases</a:t>
            </a:r>
          </a:p>
          <a:p>
            <a:r>
              <a:rPr lang="nl-NL" dirty="0"/>
              <a:t>Ondersteunen bij het hergebruik van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800</Words>
  <Application>Microsoft Office PowerPoint</Application>
  <PresentationFormat>Diavoorstelling (4:3)</PresentationFormat>
  <Paragraphs>178</Paragraphs>
  <Slides>21</Slides>
  <Notes>14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 Neue</vt:lpstr>
      <vt:lpstr>Helvetica Neue Light</vt:lpstr>
      <vt:lpstr>Wingdings</vt:lpstr>
      <vt:lpstr>ZapfHumnst BT</vt:lpstr>
      <vt:lpstr>Office Theme</vt:lpstr>
      <vt:lpstr>System Analysis &amp; Quality week 3 les 1</vt:lpstr>
      <vt:lpstr>“Het Pilletje”</vt:lpstr>
      <vt:lpstr>Doel van deze les:</vt:lpstr>
      <vt:lpstr>Bespreking</vt:lpstr>
      <vt:lpstr>Use Case</vt:lpstr>
      <vt:lpstr>Use Case</vt:lpstr>
      <vt:lpstr>Use Case</vt:lpstr>
      <vt:lpstr>Iedere use case:</vt:lpstr>
      <vt:lpstr>Voordelen van het gebruik van Use Cases</vt:lpstr>
      <vt:lpstr>Wanneer wel / geen Use Cases</vt:lpstr>
      <vt:lpstr>Waarvoor gebruik je een Use Case niet:</vt:lpstr>
      <vt:lpstr>Maak oefening 1</vt:lpstr>
      <vt:lpstr>Use cases bevatten:</vt:lpstr>
      <vt:lpstr>Wat is een Use Case Model</vt:lpstr>
      <vt:lpstr>Use Case Model</vt:lpstr>
      <vt:lpstr>Use Case Diagram</vt:lpstr>
      <vt:lpstr>Use Case specificatie</vt:lpstr>
      <vt:lpstr>Hoe maken wij Use Cases?</vt:lpstr>
      <vt:lpstr>Richtlijnen voor het definiëren van een use case</vt:lpstr>
      <vt:lpstr>Opdracht “Het Pilletje”</vt:lpstr>
      <vt:lpstr>Opdracht casus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Gerrit Vogelzang</cp:lastModifiedBy>
  <cp:revision>30</cp:revision>
  <dcterms:created xsi:type="dcterms:W3CDTF">2014-01-23T08:58:40Z</dcterms:created>
  <dcterms:modified xsi:type="dcterms:W3CDTF">2016-09-06T07:59:48Z</dcterms:modified>
</cp:coreProperties>
</file>