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8"/>
  </p:notesMasterIdLst>
  <p:sldIdLst>
    <p:sldId id="285" r:id="rId5"/>
    <p:sldId id="286" r:id="rId6"/>
    <p:sldId id="309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6" d="100"/>
          <a:sy n="96" d="100"/>
        </p:scale>
        <p:origin x="273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8-7-2016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nl-NL"/>
          </a:p>
        </p:txBody>
      </p:sp>
      <p:sp>
        <p:nvSpPr>
          <p:cNvPr id="39940" name="Tijdelijke aanduiding voor koptekst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l-NL" sz="2000">
                <a:latin typeface="Arial Narrow" panose="020B0606020202030204" pitchFamily="34" charset="0"/>
              </a:rPr>
              <a:t>Writing Good Use Cases - Instructor Notes</a:t>
            </a:r>
            <a:endParaRPr lang="en-US" altLang="nl-NL" sz="2000" i="1">
              <a:latin typeface="Arial" panose="020B0604020202020204" pitchFamily="34" charset="0"/>
            </a:endParaRPr>
          </a:p>
        </p:txBody>
      </p:sp>
      <p:sp>
        <p:nvSpPr>
          <p:cNvPr id="39941" name="Tijdelijke aanduiding voor voettekst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l-NL" sz="1000">
                <a:latin typeface="Arial" panose="020B0604020202020204" pitchFamily="34" charset="0"/>
              </a:rPr>
              <a:t>Module 4 - Detailing a Use Case</a:t>
            </a:r>
            <a:endParaRPr lang="en-US" altLang="nl-NL" sz="1000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09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altLang="nl-NL"/>
              <a:t>Discussie:</a:t>
            </a:r>
          </a:p>
          <a:p>
            <a:r>
              <a:rPr lang="nl-NL" altLang="nl-NL"/>
              <a:t>Ingelogd zijn is wel erg voor de hand liggend. Dat is dus niet nodig als preconditie.</a:t>
            </a:r>
          </a:p>
          <a:p>
            <a:r>
              <a:rPr lang="nl-NL" altLang="nl-NL"/>
              <a:t>De klant maakt geen deel uit van het systeem. Of de klant dus wel of geen bijsluiter wil ontvangen is geen preconditie</a:t>
            </a:r>
          </a:p>
          <a:p>
            <a:endParaRPr lang="nl-NL" altLang="nl-NL"/>
          </a:p>
          <a:p>
            <a:r>
              <a:rPr lang="nl-NL" altLang="nl-NL"/>
              <a:t>Je kunt beter uitgaan van een preconditie te veel dan dat het toch onduidelijk is. Bij twijfel dus opnemen.</a:t>
            </a:r>
          </a:p>
        </p:txBody>
      </p:sp>
      <p:sp>
        <p:nvSpPr>
          <p:cNvPr id="40964" name="Tijdelijke aanduiding voor koptekst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l-NL" sz="2000">
                <a:latin typeface="Arial Narrow" panose="020B0606020202030204" pitchFamily="34" charset="0"/>
              </a:rPr>
              <a:t>Writing Good Use Cases - Instructor Notes</a:t>
            </a:r>
            <a:endParaRPr lang="en-US" altLang="nl-NL" sz="2000" i="1">
              <a:latin typeface="Arial" panose="020B0604020202020204" pitchFamily="34" charset="0"/>
            </a:endParaRPr>
          </a:p>
        </p:txBody>
      </p:sp>
      <p:sp>
        <p:nvSpPr>
          <p:cNvPr id="40965" name="Tijdelijke aanduiding voor voettekst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l-NL" sz="1000">
                <a:latin typeface="Arial" panose="020B0604020202020204" pitchFamily="34" charset="0"/>
              </a:rPr>
              <a:t>Module 4 - Detailing a Use Case</a:t>
            </a:r>
            <a:endParaRPr lang="en-US" altLang="nl-NL" sz="1000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0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.nl/translate?hl=nl&amp;sl=en&amp;u=http://alistair.cockburn.us/get/2232&amp;prev=searc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4 les 1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Terugblik Flows</a:t>
            </a:r>
          </a:p>
        </p:txBody>
      </p:sp>
      <p:sp>
        <p:nvSpPr>
          <p:cNvPr id="23555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Een Basic Flow</a:t>
            </a:r>
          </a:p>
          <a:p>
            <a:pPr lvl="1"/>
            <a:r>
              <a:rPr lang="nl-NL" altLang="nl-NL" dirty="0"/>
              <a:t>Happy scenario</a:t>
            </a:r>
          </a:p>
          <a:p>
            <a:pPr lvl="1"/>
            <a:r>
              <a:rPr lang="nl-NL" altLang="nl-NL" dirty="0"/>
              <a:t>Successcenario van Start </a:t>
            </a:r>
            <a:r>
              <a:rPr lang="nl-NL" altLang="nl-NL" dirty="0">
                <a:sym typeface="Wingdings" panose="05000000000000000000" pitchFamily="2" charset="2"/>
              </a:rPr>
              <a:t> Finish</a:t>
            </a:r>
          </a:p>
          <a:p>
            <a:pPr lvl="1"/>
            <a:r>
              <a:rPr lang="nl-NL" altLang="nl-NL" dirty="0">
                <a:sym typeface="Wingdings" panose="05000000000000000000" pitchFamily="2" charset="2"/>
              </a:rPr>
              <a:t>Levert het ‘waardevolle resultaat’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>
                <a:sym typeface="Wingdings" panose="05000000000000000000" pitchFamily="2" charset="2"/>
              </a:rPr>
              <a:t>Meerdere alternatieve </a:t>
            </a:r>
            <a:r>
              <a:rPr lang="nl-NL" altLang="nl-NL" dirty="0" err="1">
                <a:sym typeface="Wingdings" panose="05000000000000000000" pitchFamily="2" charset="2"/>
              </a:rPr>
              <a:t>flows</a:t>
            </a:r>
            <a:endParaRPr lang="nl-NL" altLang="nl-NL" dirty="0">
              <a:sym typeface="Wingdings" panose="05000000000000000000" pitchFamily="2" charset="2"/>
            </a:endParaRPr>
          </a:p>
          <a:p>
            <a:pPr lvl="1"/>
            <a:r>
              <a:rPr lang="nl-NL" altLang="nl-NL" dirty="0">
                <a:sym typeface="Wingdings" panose="05000000000000000000" pitchFamily="2" charset="2"/>
              </a:rPr>
              <a:t>Reguliere uitzondering</a:t>
            </a:r>
          </a:p>
          <a:p>
            <a:pPr lvl="1"/>
            <a:r>
              <a:rPr lang="nl-NL" altLang="nl-NL" dirty="0">
                <a:sym typeface="Wingdings" panose="05000000000000000000" pitchFamily="2" charset="2"/>
              </a:rPr>
              <a:t>Bijzondere situaties</a:t>
            </a:r>
          </a:p>
          <a:p>
            <a:pPr lvl="1"/>
            <a:r>
              <a:rPr lang="nl-NL" altLang="nl-NL" dirty="0">
                <a:sym typeface="Wingdings" panose="05000000000000000000" pitchFamily="2" charset="2"/>
              </a:rPr>
              <a:t>Foutmeldingen</a:t>
            </a:r>
            <a:endParaRPr lang="nl-NL" alt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3556" name="Group 28"/>
          <p:cNvGrpSpPr>
            <a:grpSpLocks/>
          </p:cNvGrpSpPr>
          <p:nvPr/>
        </p:nvGrpSpPr>
        <p:grpSpPr bwMode="auto">
          <a:xfrm>
            <a:off x="144751" y="3659188"/>
            <a:ext cx="2819400" cy="2590800"/>
            <a:chOff x="3792" y="1776"/>
            <a:chExt cx="1776" cy="1632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4704" y="1776"/>
              <a:ext cx="0" cy="16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3558" name="Group 6"/>
            <p:cNvGrpSpPr>
              <a:grpSpLocks/>
            </p:cNvGrpSpPr>
            <p:nvPr/>
          </p:nvGrpSpPr>
          <p:grpSpPr bwMode="auto">
            <a:xfrm>
              <a:off x="4704" y="2113"/>
              <a:ext cx="337" cy="336"/>
              <a:chOff x="4176" y="1537"/>
              <a:chExt cx="337" cy="336"/>
            </a:xfrm>
          </p:grpSpPr>
          <p:sp>
            <p:nvSpPr>
              <p:cNvPr id="23577" name="Arc 7"/>
              <p:cNvSpPr>
                <a:spLocks/>
              </p:cNvSpPr>
              <p:nvPr/>
            </p:nvSpPr>
            <p:spPr bwMode="auto">
              <a:xfrm>
                <a:off x="4176" y="1537"/>
                <a:ext cx="337" cy="192"/>
              </a:xfrm>
              <a:custGeom>
                <a:avLst/>
                <a:gdLst>
                  <a:gd name="T0" fmla="*/ 0 w 21664"/>
                  <a:gd name="T1" fmla="*/ 0 h 21600"/>
                  <a:gd name="T2" fmla="*/ 0 w 21664"/>
                  <a:gd name="T3" fmla="*/ 0 h 21600"/>
                  <a:gd name="T4" fmla="*/ 0 w 2166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78" name="Arc 8"/>
              <p:cNvSpPr>
                <a:spLocks/>
              </p:cNvSpPr>
              <p:nvPr/>
            </p:nvSpPr>
            <p:spPr bwMode="auto">
              <a:xfrm rot="10800000">
                <a:off x="4177" y="1682"/>
                <a:ext cx="336" cy="191"/>
              </a:xfrm>
              <a:custGeom>
                <a:avLst/>
                <a:gdLst>
                  <a:gd name="T0" fmla="*/ 0 w 21600"/>
                  <a:gd name="T1" fmla="*/ 0 h 21497"/>
                  <a:gd name="T2" fmla="*/ 0 w 21600"/>
                  <a:gd name="T3" fmla="*/ 0 h 21497"/>
                  <a:gd name="T4" fmla="*/ 0 w 21600"/>
                  <a:gd name="T5" fmla="*/ 0 h 214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497" fill="none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</a:path>
                  <a:path w="21600" h="21497" stroke="0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  <a:lnTo>
                      <a:pt x="21600" y="21497"/>
                    </a:lnTo>
                    <a:lnTo>
                      <a:pt x="0" y="21496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3559" name="Group 9"/>
            <p:cNvGrpSpPr>
              <a:grpSpLocks/>
            </p:cNvGrpSpPr>
            <p:nvPr/>
          </p:nvGrpSpPr>
          <p:grpSpPr bwMode="auto">
            <a:xfrm>
              <a:off x="4320" y="1921"/>
              <a:ext cx="337" cy="430"/>
              <a:chOff x="3792" y="1345"/>
              <a:chExt cx="337" cy="430"/>
            </a:xfrm>
          </p:grpSpPr>
          <p:sp>
            <p:nvSpPr>
              <p:cNvPr id="23575" name="Arc 10"/>
              <p:cNvSpPr>
                <a:spLocks/>
              </p:cNvSpPr>
              <p:nvPr/>
            </p:nvSpPr>
            <p:spPr bwMode="auto">
              <a:xfrm rot="10800000">
                <a:off x="3792" y="1556"/>
                <a:ext cx="336" cy="21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76" name="Arc 11"/>
              <p:cNvSpPr>
                <a:spLocks/>
              </p:cNvSpPr>
              <p:nvPr/>
            </p:nvSpPr>
            <p:spPr bwMode="auto">
              <a:xfrm>
                <a:off x="3793" y="1345"/>
                <a:ext cx="336" cy="218"/>
              </a:xfrm>
              <a:custGeom>
                <a:avLst/>
                <a:gdLst>
                  <a:gd name="T0" fmla="*/ 0 w 21600"/>
                  <a:gd name="T1" fmla="*/ 0 h 21496"/>
                  <a:gd name="T2" fmla="*/ 0 w 21600"/>
                  <a:gd name="T3" fmla="*/ 0 h 21496"/>
                  <a:gd name="T4" fmla="*/ 0 w 21600"/>
                  <a:gd name="T5" fmla="*/ 0 h 214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496" fill="none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</a:path>
                  <a:path w="21600" h="21496" stroke="0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  <a:lnTo>
                      <a:pt x="21600" y="21496"/>
                    </a:lnTo>
                    <a:lnTo>
                      <a:pt x="0" y="21495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6699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5040" y="2305"/>
              <a:ext cx="528" cy="479"/>
              <a:chOff x="4512" y="1729"/>
              <a:chExt cx="528" cy="479"/>
            </a:xfrm>
          </p:grpSpPr>
          <p:sp>
            <p:nvSpPr>
              <p:cNvPr id="23571" name="Arc 13"/>
              <p:cNvSpPr>
                <a:spLocks/>
              </p:cNvSpPr>
              <p:nvPr/>
            </p:nvSpPr>
            <p:spPr bwMode="auto">
              <a:xfrm>
                <a:off x="4512" y="1729"/>
                <a:ext cx="433" cy="384"/>
              </a:xfrm>
              <a:custGeom>
                <a:avLst/>
                <a:gdLst>
                  <a:gd name="T0" fmla="*/ 0 w 21650"/>
                  <a:gd name="T1" fmla="*/ 0 h 21600"/>
                  <a:gd name="T2" fmla="*/ 0 w 21650"/>
                  <a:gd name="T3" fmla="*/ 0 h 21600"/>
                  <a:gd name="T4" fmla="*/ 0 w 2165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50" h="21600" fill="none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</a:path>
                  <a:path w="21650" h="21600" stroke="0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  <a:lnTo>
                      <a:pt x="5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72" name="Line 14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73" name="Line 15"/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74" name="Line 16"/>
              <p:cNvSpPr>
                <a:spLocks noChangeShapeType="1"/>
              </p:cNvSpPr>
              <p:nvPr/>
            </p:nvSpPr>
            <p:spPr bwMode="auto">
              <a:xfrm>
                <a:off x="4896" y="2208"/>
                <a:ext cx="48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3561" name="Group 17"/>
            <p:cNvGrpSpPr>
              <a:grpSpLocks/>
            </p:cNvGrpSpPr>
            <p:nvPr/>
          </p:nvGrpSpPr>
          <p:grpSpPr bwMode="auto">
            <a:xfrm>
              <a:off x="4128" y="2545"/>
              <a:ext cx="529" cy="479"/>
              <a:chOff x="3600" y="1969"/>
              <a:chExt cx="529" cy="479"/>
            </a:xfrm>
          </p:grpSpPr>
          <p:sp>
            <p:nvSpPr>
              <p:cNvPr id="23567" name="Arc 18"/>
              <p:cNvSpPr>
                <a:spLocks/>
              </p:cNvSpPr>
              <p:nvPr/>
            </p:nvSpPr>
            <p:spPr bwMode="auto">
              <a:xfrm>
                <a:off x="3697" y="1969"/>
                <a:ext cx="432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68" name="Line 19"/>
              <p:cNvSpPr>
                <a:spLocks noChangeShapeType="1"/>
              </p:cNvSpPr>
              <p:nvPr/>
            </p:nvSpPr>
            <p:spPr bwMode="auto">
              <a:xfrm flipH="1">
                <a:off x="3600" y="2352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69" name="Line 20"/>
              <p:cNvSpPr>
                <a:spLocks noChangeShapeType="1"/>
              </p:cNvSpPr>
              <p:nvPr/>
            </p:nvSpPr>
            <p:spPr bwMode="auto">
              <a:xfrm flipH="1">
                <a:off x="3648" y="2400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70" name="Line 21"/>
              <p:cNvSpPr>
                <a:spLocks noChangeShapeType="1"/>
              </p:cNvSpPr>
              <p:nvPr/>
            </p:nvSpPr>
            <p:spPr bwMode="auto">
              <a:xfrm flipH="1">
                <a:off x="3696" y="2448"/>
                <a:ext cx="48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3562" name="Group 22"/>
            <p:cNvGrpSpPr>
              <a:grpSpLocks/>
            </p:cNvGrpSpPr>
            <p:nvPr/>
          </p:nvGrpSpPr>
          <p:grpSpPr bwMode="auto">
            <a:xfrm>
              <a:off x="3792" y="2113"/>
              <a:ext cx="529" cy="479"/>
              <a:chOff x="3264" y="1537"/>
              <a:chExt cx="529" cy="479"/>
            </a:xfrm>
          </p:grpSpPr>
          <p:sp>
            <p:nvSpPr>
              <p:cNvPr id="23563" name="Arc 23"/>
              <p:cNvSpPr>
                <a:spLocks/>
              </p:cNvSpPr>
              <p:nvPr/>
            </p:nvSpPr>
            <p:spPr bwMode="auto">
              <a:xfrm>
                <a:off x="3361" y="1537"/>
                <a:ext cx="432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 flipH="1">
                <a:off x="3264" y="1920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 flipH="1">
                <a:off x="3312" y="1968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 flipH="1">
                <a:off x="3360" y="2016"/>
                <a:ext cx="48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5185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Precondities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731075" y="2384425"/>
            <a:ext cx="6102660" cy="3952875"/>
          </a:xfrm>
        </p:spPr>
        <p:txBody>
          <a:bodyPr>
            <a:noAutofit/>
          </a:bodyPr>
          <a:lstStyle/>
          <a:p>
            <a:pPr marL="285750" indent="-285750" eaLnBrk="1" hangingPunct="1">
              <a:lnSpc>
                <a:spcPct val="75000"/>
              </a:lnSpc>
              <a:buFont typeface="Arial" panose="020B0604020202020204" pitchFamily="34" charset="0"/>
              <a:buChar char="•"/>
              <a:tabLst>
                <a:tab pos="404813" algn="l"/>
              </a:tabLst>
              <a:defRPr/>
            </a:pPr>
            <a:r>
              <a:rPr lang="en-US" altLang="nl-NL" sz="1600" dirty="0" err="1"/>
              <a:t>Beschrijft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toestand</a:t>
            </a:r>
            <a:r>
              <a:rPr lang="en-US" altLang="nl-NL" sz="1600" dirty="0"/>
              <a:t> van het system </a:t>
            </a:r>
            <a:r>
              <a:rPr lang="en-US" altLang="nl-NL" sz="1600" dirty="0" err="1"/>
              <a:t>waaronder</a:t>
            </a:r>
            <a:r>
              <a:rPr lang="en-US" altLang="nl-NL" sz="1600" dirty="0"/>
              <a:t> de Use Case </a:t>
            </a:r>
            <a:r>
              <a:rPr lang="en-US" altLang="nl-NL" sz="1600" dirty="0" err="1"/>
              <a:t>kan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starten</a:t>
            </a:r>
            <a:endParaRPr lang="en-US" altLang="nl-NL" sz="1600" dirty="0"/>
          </a:p>
          <a:p>
            <a:pPr marL="642938" lvl="1" indent="-285750" eaLnBrk="1" hangingPunct="1">
              <a:lnSpc>
                <a:spcPct val="75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Een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eenvoudige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uitspraak</a:t>
            </a:r>
            <a:r>
              <a:rPr lang="en-US" altLang="nl-NL" sz="1600" dirty="0"/>
              <a:t> die de </a:t>
            </a:r>
            <a:r>
              <a:rPr lang="en-US" altLang="nl-NL" sz="1600" dirty="0" err="1"/>
              <a:t>toestand</a:t>
            </a:r>
            <a:r>
              <a:rPr lang="en-US" altLang="nl-NL" sz="1600" dirty="0"/>
              <a:t> van het system </a:t>
            </a:r>
            <a:r>
              <a:rPr lang="en-US" altLang="nl-NL" sz="1600" dirty="0" err="1"/>
              <a:t>beschrijft</a:t>
            </a:r>
            <a:r>
              <a:rPr lang="en-US" altLang="nl-NL" sz="1600" dirty="0"/>
              <a:t>. </a:t>
            </a:r>
            <a:r>
              <a:rPr lang="en-US" altLang="nl-NL" sz="1600" dirty="0" err="1"/>
              <a:t>Zo</a:t>
            </a:r>
            <a:r>
              <a:rPr lang="en-US" altLang="nl-NL" sz="1600" dirty="0"/>
              <a:t> </a:t>
            </a:r>
            <a:r>
              <a:rPr lang="en-US" altLang="nl-NL" sz="1600" dirty="0" err="1"/>
              <a:t>uitgedrukt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dat</a:t>
            </a:r>
            <a:r>
              <a:rPr lang="en-US" altLang="nl-NL" sz="1600" dirty="0"/>
              <a:t> het </a:t>
            </a:r>
            <a:r>
              <a:rPr lang="en-US" altLang="nl-NL" sz="1600" dirty="0" err="1"/>
              <a:t>waar</a:t>
            </a:r>
            <a:r>
              <a:rPr lang="en-US" altLang="nl-NL" sz="1600" dirty="0"/>
              <a:t> </a:t>
            </a:r>
            <a:r>
              <a:rPr lang="en-US" altLang="nl-NL" sz="1600" dirty="0" err="1"/>
              <a:t>moet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zijn</a:t>
            </a:r>
            <a:r>
              <a:rPr lang="en-US" altLang="nl-NL" sz="1600" dirty="0"/>
              <a:t>.</a:t>
            </a:r>
          </a:p>
          <a:p>
            <a:pPr marL="642938" lvl="1" indent="-285750" eaLnBrk="1" hangingPunct="1">
              <a:lnSpc>
                <a:spcPct val="75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Verwijst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niet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naar</a:t>
            </a:r>
            <a:r>
              <a:rPr lang="en-US" altLang="nl-NL" sz="1600" dirty="0"/>
              <a:t> </a:t>
            </a:r>
            <a:r>
              <a:rPr lang="en-US" altLang="nl-NL" sz="1600" dirty="0" err="1"/>
              <a:t>een</a:t>
            </a:r>
            <a:r>
              <a:rPr lang="en-US" altLang="nl-NL" sz="1600" dirty="0"/>
              <a:t> Use Case die </a:t>
            </a:r>
            <a:r>
              <a:rPr lang="en-US" altLang="nl-NL" sz="1600" dirty="0" err="1"/>
              <a:t>eerder</a:t>
            </a:r>
            <a:r>
              <a:rPr lang="en-US" altLang="nl-NL" sz="1600" dirty="0"/>
              <a:t> </a:t>
            </a:r>
            <a:r>
              <a:rPr lang="en-US" altLang="nl-NL" sz="1600" dirty="0" err="1"/>
              <a:t>uitgevoerd</a:t>
            </a:r>
            <a:r>
              <a:rPr lang="en-US" altLang="nl-NL" sz="1600" dirty="0"/>
              <a:t> </a:t>
            </a:r>
            <a:r>
              <a:rPr lang="en-US" altLang="nl-NL" sz="1600" dirty="0" err="1"/>
              <a:t>zou</a:t>
            </a:r>
            <a:r>
              <a:rPr lang="en-US" altLang="nl-NL" sz="1600" dirty="0"/>
              <a:t> </a:t>
            </a:r>
            <a:r>
              <a:rPr lang="en-US" altLang="nl-NL" sz="1600" dirty="0" err="1"/>
              <a:t>moeten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zijn</a:t>
            </a:r>
            <a:endParaRPr lang="en-US" altLang="nl-NL" sz="1600" dirty="0"/>
          </a:p>
          <a:p>
            <a:pPr marL="642938" lvl="1" indent="-285750" eaLnBrk="1" hangingPunct="1">
              <a:lnSpc>
                <a:spcPct val="75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Duidelijk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omschreven</a:t>
            </a:r>
            <a:r>
              <a:rPr lang="en-US" altLang="nl-NL" sz="1600" dirty="0"/>
              <a:t> en </a:t>
            </a:r>
            <a:r>
              <a:rPr lang="en-US" altLang="nl-NL" sz="1600" dirty="0" err="1"/>
              <a:t>makkelijk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te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toetsen</a:t>
            </a:r>
            <a:r>
              <a:rPr lang="en-US" altLang="nl-NL" sz="1600" dirty="0"/>
              <a:t>. </a:t>
            </a:r>
          </a:p>
          <a:p>
            <a:pPr marL="642938" lvl="1" indent="-285750" eaLnBrk="1" hangingPunct="1">
              <a:lnSpc>
                <a:spcPct val="75000"/>
              </a:lnSpc>
              <a:tabLst>
                <a:tab pos="404813" algn="l"/>
              </a:tabLst>
              <a:defRPr/>
            </a:pPr>
            <a:endParaRPr lang="en-US" altLang="nl-NL" sz="1600" dirty="0"/>
          </a:p>
          <a:p>
            <a:pPr marL="285750" indent="-285750" eaLnBrk="1" hangingPunct="1">
              <a:lnSpc>
                <a:spcPct val="75000"/>
              </a:lnSpc>
              <a:buFont typeface="Arial" panose="020B0604020202020204" pitchFamily="34" charset="0"/>
              <a:buChar char="•"/>
              <a:tabLst>
                <a:tab pos="404813" algn="l"/>
              </a:tabLst>
              <a:defRPr/>
            </a:pPr>
            <a:r>
              <a:rPr lang="en-US" altLang="nl-NL" sz="1600" dirty="0" err="1"/>
              <a:t>Optioneel</a:t>
            </a:r>
            <a:r>
              <a:rPr lang="en-US" altLang="nl-NL" sz="1600" dirty="0"/>
              <a:t>: </a:t>
            </a:r>
            <a:r>
              <a:rPr lang="en-US" altLang="nl-NL" sz="1600" dirty="0" err="1"/>
              <a:t>Gebruik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dit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alleen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als</a:t>
            </a:r>
            <a:r>
              <a:rPr lang="en-US" altLang="nl-NL" sz="1600" dirty="0"/>
              <a:t> het </a:t>
            </a:r>
            <a:r>
              <a:rPr lang="en-US" altLang="nl-NL" sz="1600" dirty="0" err="1"/>
              <a:t>nodig</a:t>
            </a:r>
            <a:r>
              <a:rPr lang="en-US" altLang="nl-NL" sz="1600" dirty="0"/>
              <a:t> is om </a:t>
            </a:r>
            <a:r>
              <a:rPr lang="en-US" altLang="nl-NL" sz="1600" dirty="0" err="1"/>
              <a:t>te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verduidelijken</a:t>
            </a:r>
            <a:endParaRPr lang="en-US" altLang="nl-NL" sz="1600" dirty="0"/>
          </a:p>
          <a:p>
            <a:pPr marL="285750" indent="-285750" eaLnBrk="1" hangingPunct="1">
              <a:lnSpc>
                <a:spcPct val="75000"/>
              </a:lnSpc>
              <a:buFont typeface="Arial" panose="020B0604020202020204" pitchFamily="34" charset="0"/>
              <a:buChar char="•"/>
              <a:tabLst>
                <a:tab pos="404813" algn="l"/>
              </a:tabLst>
              <a:defRPr/>
            </a:pPr>
            <a:endParaRPr lang="en-US" altLang="nl-NL" sz="1600" dirty="0"/>
          </a:p>
          <a:p>
            <a:pPr marL="285750" indent="-285750" eaLnBrk="1" hangingPunct="1">
              <a:lnSpc>
                <a:spcPct val="75000"/>
              </a:lnSpc>
              <a:buFont typeface="Arial" panose="020B0604020202020204" pitchFamily="34" charset="0"/>
              <a:buChar char="•"/>
              <a:tabLst>
                <a:tab pos="404813" algn="l"/>
              </a:tabLst>
              <a:defRPr/>
            </a:pPr>
            <a:r>
              <a:rPr lang="en-US" altLang="nl-NL" sz="1600" dirty="0" err="1"/>
              <a:t>Voorbeeld</a:t>
            </a:r>
            <a:endParaRPr lang="en-US" altLang="nl-NL" sz="1600" dirty="0"/>
          </a:p>
          <a:p>
            <a:pPr marL="1030288" lvl="1" indent="-349250" eaLnBrk="1" hangingPunct="1">
              <a:lnSpc>
                <a:spcPct val="75000"/>
              </a:lnSpc>
              <a:buFont typeface="Webdings" panose="05030102010509060703" pitchFamily="18" charset="2"/>
              <a:buNone/>
              <a:tabLst>
                <a:tab pos="404813" algn="l"/>
              </a:tabLst>
              <a:defRPr/>
            </a:pPr>
            <a:r>
              <a:rPr lang="en-US" altLang="nl-NL" sz="1600" b="1" dirty="0" err="1">
                <a:solidFill>
                  <a:srgbClr val="FF0000"/>
                </a:solidFill>
              </a:rPr>
              <a:t>Bereiden</a:t>
            </a:r>
            <a:r>
              <a:rPr lang="en-US" altLang="nl-NL" sz="1600" b="1" dirty="0">
                <a:solidFill>
                  <a:srgbClr val="FF0000"/>
                </a:solidFill>
              </a:rPr>
              <a:t> </a:t>
            </a:r>
            <a:r>
              <a:rPr lang="en-US" altLang="nl-NL" sz="1600" b="1" dirty="0" err="1">
                <a:solidFill>
                  <a:srgbClr val="FF0000"/>
                </a:solidFill>
              </a:rPr>
              <a:t>medicijn</a:t>
            </a:r>
            <a:endParaRPr lang="en-US" altLang="nl-NL" sz="1600" dirty="0">
              <a:solidFill>
                <a:srgbClr val="FF0000"/>
              </a:solidFill>
            </a:endParaRPr>
          </a:p>
          <a:p>
            <a:pPr marL="1030288" lvl="1" indent="-349250" eaLnBrk="1" hangingPunct="1">
              <a:lnSpc>
                <a:spcPct val="75000"/>
              </a:lnSpc>
              <a:buFont typeface="Webdings" panose="05030102010509060703" pitchFamily="18" charset="2"/>
              <a:buNone/>
              <a:tabLst>
                <a:tab pos="404813" algn="l"/>
              </a:tabLst>
              <a:defRPr/>
            </a:pPr>
            <a:r>
              <a:rPr lang="en-US" altLang="nl-NL" sz="1600" b="1" dirty="0" err="1"/>
              <a:t>Preconditie</a:t>
            </a:r>
            <a:r>
              <a:rPr lang="en-US" altLang="nl-NL" sz="1600" b="1" dirty="0"/>
              <a:t>:</a:t>
            </a:r>
            <a:r>
              <a:rPr lang="en-US" altLang="nl-NL" sz="1600" dirty="0"/>
              <a:t> </a:t>
            </a:r>
          </a:p>
          <a:p>
            <a:pPr marL="1030288" lvl="1" indent="-349250" eaLnBrk="1" hangingPunct="1">
              <a:lnSpc>
                <a:spcPct val="80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Recepturen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zijn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beschikbaar</a:t>
            </a:r>
            <a:endParaRPr lang="en-US" altLang="nl-NL" sz="1600" dirty="0"/>
          </a:p>
          <a:p>
            <a:pPr marL="1030288" lvl="1" indent="-349250" eaLnBrk="1" hangingPunct="1">
              <a:lnSpc>
                <a:spcPct val="80000"/>
              </a:lnSpc>
              <a:tabLst>
                <a:tab pos="404813" algn="l"/>
              </a:tabLst>
              <a:defRPr/>
            </a:pPr>
            <a:endParaRPr lang="en-US" altLang="nl-NL" sz="1600" dirty="0"/>
          </a:p>
          <a:p>
            <a:pPr marL="673100" indent="-349250" eaLnBrk="1" hangingPunct="1">
              <a:lnSpc>
                <a:spcPct val="80000"/>
              </a:lnSpc>
              <a:buFont typeface="Arial" panose="020B0604020202020204" pitchFamily="34" charset="0"/>
              <a:buChar char="•"/>
              <a:tabLst>
                <a:tab pos="404813" algn="l"/>
              </a:tabLst>
              <a:defRPr/>
            </a:pPr>
            <a:r>
              <a:rPr lang="en-US" altLang="nl-NL" sz="1600" dirty="0" err="1"/>
              <a:t>Discussie</a:t>
            </a:r>
            <a:r>
              <a:rPr lang="en-US" altLang="nl-NL" sz="1600" dirty="0"/>
              <a:t>. </a:t>
            </a:r>
            <a:r>
              <a:rPr lang="en-US" altLang="nl-NL" sz="1600" dirty="0" err="1"/>
              <a:t>Hoort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dit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bij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precondities</a:t>
            </a:r>
            <a:r>
              <a:rPr lang="en-US" altLang="nl-NL" sz="1600" dirty="0"/>
              <a:t>?</a:t>
            </a:r>
          </a:p>
          <a:p>
            <a:pPr marL="1030288" lvl="1" indent="-349250" eaLnBrk="1" hangingPunct="1">
              <a:lnSpc>
                <a:spcPct val="80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Baliemedewerker</a:t>
            </a:r>
            <a:r>
              <a:rPr lang="en-US" altLang="nl-NL" sz="1600" dirty="0"/>
              <a:t> is </a:t>
            </a:r>
            <a:r>
              <a:rPr lang="en-US" altLang="nl-NL" sz="1600" dirty="0" err="1"/>
              <a:t>ingelogd</a:t>
            </a:r>
            <a:r>
              <a:rPr lang="en-US" altLang="nl-NL" sz="1600" dirty="0"/>
              <a:t>.</a:t>
            </a:r>
          </a:p>
          <a:p>
            <a:pPr marL="1030288" lvl="1" indent="-349250" eaLnBrk="1" hangingPunct="1">
              <a:lnSpc>
                <a:spcPct val="80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Klant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geeft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aan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dat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hij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bijsluiter</a:t>
            </a:r>
            <a:r>
              <a:rPr lang="en-US" altLang="nl-NL" sz="1600" dirty="0"/>
              <a:t> </a:t>
            </a:r>
            <a:r>
              <a:rPr lang="en-US" altLang="nl-NL" sz="1600" dirty="0" err="1"/>
              <a:t>wil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ontvangen</a:t>
            </a:r>
            <a:endParaRPr lang="en-US" altLang="nl-NL" sz="16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4580" name="Group 31"/>
          <p:cNvGrpSpPr>
            <a:grpSpLocks/>
          </p:cNvGrpSpPr>
          <p:nvPr/>
        </p:nvGrpSpPr>
        <p:grpSpPr bwMode="auto">
          <a:xfrm>
            <a:off x="551213" y="3771901"/>
            <a:ext cx="1862138" cy="2187575"/>
            <a:chOff x="4368" y="2521"/>
            <a:chExt cx="1173" cy="1378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873" y="2521"/>
              <a:ext cx="167" cy="167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nl-NL" altLang="nl-NL" sz="1000">
                <a:latin typeface="Arial" panose="020B0604020202020204" pitchFamily="34" charset="0"/>
              </a:endParaRPr>
            </a:p>
          </p:txBody>
        </p:sp>
        <p:grpSp>
          <p:nvGrpSpPr>
            <p:cNvPr id="24582" name="Group 8"/>
            <p:cNvGrpSpPr>
              <a:grpSpLocks/>
            </p:cNvGrpSpPr>
            <p:nvPr/>
          </p:nvGrpSpPr>
          <p:grpSpPr bwMode="auto">
            <a:xfrm>
              <a:off x="5192" y="3145"/>
              <a:ext cx="349" cy="328"/>
              <a:chOff x="4512" y="1729"/>
              <a:chExt cx="528" cy="479"/>
            </a:xfrm>
          </p:grpSpPr>
          <p:sp>
            <p:nvSpPr>
              <p:cNvPr id="24600" name="Arc 9"/>
              <p:cNvSpPr>
                <a:spLocks/>
              </p:cNvSpPr>
              <p:nvPr/>
            </p:nvSpPr>
            <p:spPr bwMode="auto">
              <a:xfrm>
                <a:off x="4512" y="1729"/>
                <a:ext cx="433" cy="384"/>
              </a:xfrm>
              <a:custGeom>
                <a:avLst/>
                <a:gdLst>
                  <a:gd name="T0" fmla="*/ 0 w 21650"/>
                  <a:gd name="T1" fmla="*/ 0 h 21600"/>
                  <a:gd name="T2" fmla="*/ 0 w 21650"/>
                  <a:gd name="T3" fmla="*/ 0 h 21600"/>
                  <a:gd name="T4" fmla="*/ 0 w 2165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50" h="21600" fill="none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</a:path>
                  <a:path w="21650" h="21600" stroke="0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  <a:lnTo>
                      <a:pt x="5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1" name="Line 10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2" name="Line 11"/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3" name="Line 12"/>
              <p:cNvSpPr>
                <a:spLocks noChangeShapeType="1"/>
              </p:cNvSpPr>
              <p:nvPr/>
            </p:nvSpPr>
            <p:spPr bwMode="auto">
              <a:xfrm>
                <a:off x="4896" y="2208"/>
                <a:ext cx="48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4583" name="Group 13"/>
            <p:cNvGrpSpPr>
              <a:grpSpLocks/>
            </p:cNvGrpSpPr>
            <p:nvPr/>
          </p:nvGrpSpPr>
          <p:grpSpPr bwMode="auto">
            <a:xfrm>
              <a:off x="4368" y="3014"/>
              <a:ext cx="349" cy="328"/>
              <a:chOff x="3264" y="1537"/>
              <a:chExt cx="529" cy="479"/>
            </a:xfrm>
          </p:grpSpPr>
          <p:sp>
            <p:nvSpPr>
              <p:cNvPr id="24596" name="Arc 14"/>
              <p:cNvSpPr>
                <a:spLocks/>
              </p:cNvSpPr>
              <p:nvPr/>
            </p:nvSpPr>
            <p:spPr bwMode="auto">
              <a:xfrm>
                <a:off x="3361" y="1537"/>
                <a:ext cx="432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7" name="Line 15"/>
              <p:cNvSpPr>
                <a:spLocks noChangeShapeType="1"/>
              </p:cNvSpPr>
              <p:nvPr/>
            </p:nvSpPr>
            <p:spPr bwMode="auto">
              <a:xfrm flipH="1">
                <a:off x="3264" y="1920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8" name="Line 16"/>
              <p:cNvSpPr>
                <a:spLocks noChangeShapeType="1"/>
              </p:cNvSpPr>
              <p:nvPr/>
            </p:nvSpPr>
            <p:spPr bwMode="auto">
              <a:xfrm flipH="1">
                <a:off x="3312" y="1968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9" name="Line 17"/>
              <p:cNvSpPr>
                <a:spLocks noChangeShapeType="1"/>
              </p:cNvSpPr>
              <p:nvPr/>
            </p:nvSpPr>
            <p:spPr bwMode="auto">
              <a:xfrm flipH="1">
                <a:off x="3360" y="2016"/>
                <a:ext cx="48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4584" name="Group 18"/>
            <p:cNvGrpSpPr>
              <a:grpSpLocks/>
            </p:cNvGrpSpPr>
            <p:nvPr/>
          </p:nvGrpSpPr>
          <p:grpSpPr bwMode="auto">
            <a:xfrm>
              <a:off x="4970" y="3014"/>
              <a:ext cx="223" cy="230"/>
              <a:chOff x="4176" y="1537"/>
              <a:chExt cx="337" cy="336"/>
            </a:xfrm>
          </p:grpSpPr>
          <p:sp>
            <p:nvSpPr>
              <p:cNvPr id="24594" name="Arc 19"/>
              <p:cNvSpPr>
                <a:spLocks/>
              </p:cNvSpPr>
              <p:nvPr/>
            </p:nvSpPr>
            <p:spPr bwMode="auto">
              <a:xfrm>
                <a:off x="4176" y="1537"/>
                <a:ext cx="337" cy="192"/>
              </a:xfrm>
              <a:custGeom>
                <a:avLst/>
                <a:gdLst>
                  <a:gd name="T0" fmla="*/ 0 w 21664"/>
                  <a:gd name="T1" fmla="*/ 0 h 21600"/>
                  <a:gd name="T2" fmla="*/ 0 w 21664"/>
                  <a:gd name="T3" fmla="*/ 0 h 21600"/>
                  <a:gd name="T4" fmla="*/ 0 w 2166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5" name="Arc 20"/>
              <p:cNvSpPr>
                <a:spLocks/>
              </p:cNvSpPr>
              <p:nvPr/>
            </p:nvSpPr>
            <p:spPr bwMode="auto">
              <a:xfrm rot="10800000">
                <a:off x="4177" y="1682"/>
                <a:ext cx="336" cy="191"/>
              </a:xfrm>
              <a:custGeom>
                <a:avLst/>
                <a:gdLst>
                  <a:gd name="T0" fmla="*/ 0 w 21600"/>
                  <a:gd name="T1" fmla="*/ 0 h 21497"/>
                  <a:gd name="T2" fmla="*/ 0 w 21600"/>
                  <a:gd name="T3" fmla="*/ 0 h 21497"/>
                  <a:gd name="T4" fmla="*/ 0 w 21600"/>
                  <a:gd name="T5" fmla="*/ 0 h 214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497" fill="none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</a:path>
                  <a:path w="21600" h="21497" stroke="0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  <a:lnTo>
                      <a:pt x="21600" y="21497"/>
                    </a:lnTo>
                    <a:lnTo>
                      <a:pt x="0" y="21496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4585" name="Group 21"/>
            <p:cNvGrpSpPr>
              <a:grpSpLocks/>
            </p:cNvGrpSpPr>
            <p:nvPr/>
          </p:nvGrpSpPr>
          <p:grpSpPr bwMode="auto">
            <a:xfrm>
              <a:off x="4717" y="2883"/>
              <a:ext cx="222" cy="294"/>
              <a:chOff x="3792" y="1345"/>
              <a:chExt cx="337" cy="430"/>
            </a:xfrm>
          </p:grpSpPr>
          <p:sp>
            <p:nvSpPr>
              <p:cNvPr id="24592" name="Arc 22"/>
              <p:cNvSpPr>
                <a:spLocks/>
              </p:cNvSpPr>
              <p:nvPr/>
            </p:nvSpPr>
            <p:spPr bwMode="auto">
              <a:xfrm rot="10800000">
                <a:off x="3792" y="1556"/>
                <a:ext cx="336" cy="21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3" name="Arc 23"/>
              <p:cNvSpPr>
                <a:spLocks/>
              </p:cNvSpPr>
              <p:nvPr/>
            </p:nvSpPr>
            <p:spPr bwMode="auto">
              <a:xfrm>
                <a:off x="3793" y="1345"/>
                <a:ext cx="336" cy="218"/>
              </a:xfrm>
              <a:custGeom>
                <a:avLst/>
                <a:gdLst>
                  <a:gd name="T0" fmla="*/ 0 w 21600"/>
                  <a:gd name="T1" fmla="*/ 0 h 21496"/>
                  <a:gd name="T2" fmla="*/ 0 w 21600"/>
                  <a:gd name="T3" fmla="*/ 0 h 21496"/>
                  <a:gd name="T4" fmla="*/ 0 w 21600"/>
                  <a:gd name="T5" fmla="*/ 0 h 214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496" fill="none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</a:path>
                  <a:path w="21600" h="21496" stroke="0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  <a:lnTo>
                      <a:pt x="21600" y="21496"/>
                    </a:lnTo>
                    <a:lnTo>
                      <a:pt x="0" y="21495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4586" name="Group 24"/>
            <p:cNvGrpSpPr>
              <a:grpSpLocks/>
            </p:cNvGrpSpPr>
            <p:nvPr/>
          </p:nvGrpSpPr>
          <p:grpSpPr bwMode="auto">
            <a:xfrm>
              <a:off x="4590" y="3309"/>
              <a:ext cx="349" cy="328"/>
              <a:chOff x="3600" y="1969"/>
              <a:chExt cx="529" cy="479"/>
            </a:xfrm>
          </p:grpSpPr>
          <p:sp>
            <p:nvSpPr>
              <p:cNvPr id="24588" name="Arc 25"/>
              <p:cNvSpPr>
                <a:spLocks/>
              </p:cNvSpPr>
              <p:nvPr/>
            </p:nvSpPr>
            <p:spPr bwMode="auto">
              <a:xfrm>
                <a:off x="3697" y="1969"/>
                <a:ext cx="432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89" name="Line 26"/>
              <p:cNvSpPr>
                <a:spLocks noChangeShapeType="1"/>
              </p:cNvSpPr>
              <p:nvPr/>
            </p:nvSpPr>
            <p:spPr bwMode="auto">
              <a:xfrm flipH="1">
                <a:off x="3600" y="2352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0" name="Line 27"/>
              <p:cNvSpPr>
                <a:spLocks noChangeShapeType="1"/>
              </p:cNvSpPr>
              <p:nvPr/>
            </p:nvSpPr>
            <p:spPr bwMode="auto">
              <a:xfrm flipH="1">
                <a:off x="3648" y="2400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1" name="Line 28"/>
              <p:cNvSpPr>
                <a:spLocks noChangeShapeType="1"/>
              </p:cNvSpPr>
              <p:nvPr/>
            </p:nvSpPr>
            <p:spPr bwMode="auto">
              <a:xfrm flipH="1">
                <a:off x="3696" y="2448"/>
                <a:ext cx="48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4587" name="Line 29"/>
            <p:cNvSpPr>
              <a:spLocks noChangeShapeType="1"/>
            </p:cNvSpPr>
            <p:nvPr/>
          </p:nvSpPr>
          <p:spPr bwMode="auto">
            <a:xfrm>
              <a:off x="4970" y="2784"/>
              <a:ext cx="0" cy="111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256316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Postcondities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766703" y="2384425"/>
            <a:ext cx="6102660" cy="4271694"/>
          </a:xfrm>
        </p:spPr>
        <p:txBody>
          <a:bodyPr>
            <a:normAutofit fontScale="92500" lnSpcReduction="20000"/>
          </a:bodyPr>
          <a:lstStyle/>
          <a:p>
            <a:pPr marL="339725" indent="-339725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NL" sz="1600" dirty="0" err="1"/>
              <a:t>Beschrijft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toestand</a:t>
            </a:r>
            <a:r>
              <a:rPr lang="en-US" altLang="nl-NL" sz="1600" dirty="0"/>
              <a:t> van het </a:t>
            </a:r>
            <a:r>
              <a:rPr lang="en-US" altLang="nl-NL" sz="1600" dirty="0" err="1"/>
              <a:t>informatiesysteem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aan</a:t>
            </a:r>
            <a:r>
              <a:rPr lang="en-US" altLang="nl-NL" sz="1600" dirty="0"/>
              <a:t> het </a:t>
            </a:r>
            <a:r>
              <a:rPr lang="en-US" altLang="nl-NL" sz="1600" dirty="0" err="1"/>
              <a:t>einde</a:t>
            </a:r>
            <a:r>
              <a:rPr lang="en-US" altLang="nl-NL" sz="1600" dirty="0"/>
              <a:t> van de use case</a:t>
            </a:r>
          </a:p>
          <a:p>
            <a:pPr marL="696913" lvl="1" indent="-339725" eaLnBrk="1" hangingPunct="1">
              <a:defRPr/>
            </a:pPr>
            <a:r>
              <a:rPr lang="en-US" altLang="nl-NL" sz="1600" dirty="0" err="1"/>
              <a:t>Gebruik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als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systeemstatus</a:t>
            </a:r>
            <a:r>
              <a:rPr lang="en-US" altLang="nl-NL" sz="1600" dirty="0"/>
              <a:t> </a:t>
            </a:r>
            <a:r>
              <a:rPr lang="en-US" altLang="nl-NL" sz="1600" dirty="0" err="1"/>
              <a:t>een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preconditie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kan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zijn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voor</a:t>
            </a:r>
            <a:r>
              <a:rPr lang="en-US" altLang="nl-NL" sz="1600" dirty="0"/>
              <a:t> </a:t>
            </a:r>
            <a:r>
              <a:rPr lang="en-US" altLang="nl-NL" sz="1600" dirty="0" err="1"/>
              <a:t>een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andere</a:t>
            </a:r>
            <a:r>
              <a:rPr lang="en-US" altLang="nl-NL" sz="1600" dirty="0"/>
              <a:t> Use Case.</a:t>
            </a:r>
          </a:p>
          <a:p>
            <a:pPr marL="696913" lvl="1" indent="-339725" eaLnBrk="1" hangingPunct="1">
              <a:defRPr/>
            </a:pPr>
            <a:r>
              <a:rPr lang="en-US" altLang="nl-NL" sz="1600" dirty="0" err="1"/>
              <a:t>Gebruik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als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uitkomst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onduidelijk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kan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zijn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voor</a:t>
            </a:r>
            <a:r>
              <a:rPr lang="en-US" altLang="nl-NL" sz="1600" dirty="0"/>
              <a:t> de </a:t>
            </a:r>
            <a:r>
              <a:rPr lang="en-US" altLang="nl-NL" sz="1600" dirty="0" err="1"/>
              <a:t>gebruikers</a:t>
            </a:r>
            <a:r>
              <a:rPr lang="en-US" altLang="nl-NL" sz="1600" dirty="0"/>
              <a:t> van de Use Case.</a:t>
            </a:r>
          </a:p>
          <a:p>
            <a:pPr marL="696913" lvl="1" indent="-339725" eaLnBrk="1" hangingPunct="1">
              <a:defRPr/>
            </a:pPr>
            <a:r>
              <a:rPr lang="en-US" altLang="nl-NL" sz="1600" dirty="0" err="1"/>
              <a:t>Verwijst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niet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naar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andere</a:t>
            </a:r>
            <a:r>
              <a:rPr lang="en-US" altLang="nl-NL" sz="1600" dirty="0"/>
              <a:t> (</a:t>
            </a:r>
            <a:r>
              <a:rPr lang="en-US" altLang="nl-NL" sz="1600" dirty="0" err="1"/>
              <a:t>hierop</a:t>
            </a:r>
            <a:r>
              <a:rPr lang="en-US" altLang="nl-NL" sz="1600" dirty="0"/>
              <a:t> </a:t>
            </a:r>
            <a:r>
              <a:rPr lang="en-US" altLang="nl-NL" sz="1600" dirty="0" err="1"/>
              <a:t>volgende</a:t>
            </a:r>
            <a:r>
              <a:rPr lang="en-US" altLang="nl-NL" sz="1600" dirty="0"/>
              <a:t>) Use Cases</a:t>
            </a:r>
          </a:p>
          <a:p>
            <a:pPr marL="696913" lvl="1" indent="-339725" eaLnBrk="1" hangingPunct="1">
              <a:defRPr/>
            </a:pPr>
            <a:r>
              <a:rPr lang="en-US" altLang="nl-NL" sz="1600" dirty="0" err="1"/>
              <a:t>Duidelijk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omschreven</a:t>
            </a:r>
            <a:r>
              <a:rPr lang="en-US" altLang="nl-NL" sz="1600" dirty="0"/>
              <a:t> en </a:t>
            </a:r>
            <a:r>
              <a:rPr lang="en-US" altLang="nl-NL" sz="1600" dirty="0" err="1"/>
              <a:t>makkelijk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te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toetsen</a:t>
            </a:r>
            <a:r>
              <a:rPr lang="en-US" altLang="nl-NL" sz="1600" dirty="0"/>
              <a:t>. </a:t>
            </a:r>
          </a:p>
          <a:p>
            <a:pPr marL="339725" indent="-339725" eaLnBrk="1" hangingPunct="1">
              <a:buFont typeface="Arial" panose="020B0604020202020204" pitchFamily="34" charset="0"/>
              <a:buChar char="•"/>
              <a:defRPr/>
            </a:pPr>
            <a:endParaRPr lang="en-US" altLang="nl-NL" sz="1600" dirty="0"/>
          </a:p>
          <a:p>
            <a:pPr marL="339725" indent="-339725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NL" sz="1600" dirty="0" err="1"/>
              <a:t>Optioneel</a:t>
            </a:r>
            <a:r>
              <a:rPr lang="en-US" altLang="nl-NL" sz="1600" dirty="0"/>
              <a:t>: </a:t>
            </a:r>
            <a:r>
              <a:rPr lang="en-US" altLang="nl-NL" sz="1600" dirty="0" err="1"/>
              <a:t>Gebruik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dit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alleen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als</a:t>
            </a:r>
            <a:r>
              <a:rPr lang="en-US" altLang="nl-NL" sz="1600" dirty="0"/>
              <a:t> het </a:t>
            </a:r>
            <a:r>
              <a:rPr lang="en-US" altLang="nl-NL" sz="1600" dirty="0" err="1"/>
              <a:t>nodig</a:t>
            </a:r>
            <a:r>
              <a:rPr lang="en-US" altLang="nl-NL" sz="1600" dirty="0"/>
              <a:t> is om </a:t>
            </a:r>
            <a:r>
              <a:rPr lang="en-US" altLang="nl-NL" sz="1600" dirty="0" err="1"/>
              <a:t>te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verduidelijken</a:t>
            </a:r>
            <a:endParaRPr lang="en-US" altLang="nl-NL" sz="1600" dirty="0"/>
          </a:p>
          <a:p>
            <a:pPr marL="339725" indent="-339725" eaLnBrk="1" hangingPunct="1">
              <a:buFont typeface="Arial" panose="020B0604020202020204" pitchFamily="34" charset="0"/>
              <a:buChar char="•"/>
              <a:defRPr/>
            </a:pPr>
            <a:endParaRPr lang="en-US" altLang="nl-NL" sz="1600" dirty="0"/>
          </a:p>
          <a:p>
            <a:pPr marL="339725" indent="-339725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NL" sz="1600" dirty="0" err="1"/>
              <a:t>Voorbeeld</a:t>
            </a:r>
            <a:endParaRPr lang="en-US" altLang="nl-NL" sz="1600" dirty="0"/>
          </a:p>
          <a:p>
            <a:pPr marL="1030288" lvl="1" indent="-349250" eaLnBrk="1" hangingPunct="1">
              <a:lnSpc>
                <a:spcPct val="75000"/>
              </a:lnSpc>
              <a:buFont typeface="Webdings" panose="05030102010509060703" pitchFamily="18" charset="2"/>
              <a:buNone/>
              <a:tabLst>
                <a:tab pos="404813" algn="l"/>
              </a:tabLst>
              <a:defRPr/>
            </a:pPr>
            <a:r>
              <a:rPr lang="en-US" altLang="nl-NL" sz="1600" b="1" dirty="0" err="1">
                <a:solidFill>
                  <a:srgbClr val="FF0000"/>
                </a:solidFill>
              </a:rPr>
              <a:t>Bereiden</a:t>
            </a:r>
            <a:r>
              <a:rPr lang="en-US" altLang="nl-NL" sz="1600" b="1" dirty="0">
                <a:solidFill>
                  <a:srgbClr val="FF0000"/>
                </a:solidFill>
              </a:rPr>
              <a:t> </a:t>
            </a:r>
            <a:r>
              <a:rPr lang="en-US" altLang="nl-NL" sz="1600" b="1" dirty="0" err="1">
                <a:solidFill>
                  <a:srgbClr val="FF0000"/>
                </a:solidFill>
              </a:rPr>
              <a:t>medicijn</a:t>
            </a:r>
            <a:endParaRPr lang="en-US" altLang="nl-NL" sz="1600" dirty="0">
              <a:solidFill>
                <a:srgbClr val="FF0000"/>
              </a:solidFill>
            </a:endParaRPr>
          </a:p>
          <a:p>
            <a:pPr marL="1030288" lvl="1" indent="-349250" eaLnBrk="1" hangingPunct="1">
              <a:lnSpc>
                <a:spcPct val="75000"/>
              </a:lnSpc>
              <a:buFont typeface="Webdings" panose="05030102010509060703" pitchFamily="18" charset="2"/>
              <a:buNone/>
              <a:tabLst>
                <a:tab pos="404813" algn="l"/>
              </a:tabLst>
              <a:defRPr/>
            </a:pPr>
            <a:r>
              <a:rPr lang="en-US" altLang="nl-NL" sz="1600" b="1" dirty="0" err="1"/>
              <a:t>Postconditie</a:t>
            </a:r>
            <a:r>
              <a:rPr lang="en-US" altLang="nl-NL" sz="1600" b="1" dirty="0"/>
              <a:t>:</a:t>
            </a:r>
            <a:r>
              <a:rPr lang="en-US" altLang="nl-NL" sz="1600" dirty="0"/>
              <a:t> </a:t>
            </a:r>
          </a:p>
          <a:p>
            <a:pPr marL="1030288" lvl="1" indent="-349250" eaLnBrk="1" hangingPunct="1">
              <a:lnSpc>
                <a:spcPct val="80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Systeem</a:t>
            </a:r>
            <a:r>
              <a:rPr lang="en-US" altLang="nl-NL" sz="1600" dirty="0"/>
              <a:t> </a:t>
            </a:r>
            <a:r>
              <a:rPr lang="en-US" altLang="nl-NL" sz="1600" dirty="0" err="1"/>
              <a:t>registreert</a:t>
            </a:r>
            <a:r>
              <a:rPr lang="en-US" altLang="nl-NL" sz="1600" dirty="0"/>
              <a:t> </a:t>
            </a:r>
            <a:r>
              <a:rPr lang="en-US" altLang="nl-NL" sz="1600" dirty="0" err="1"/>
              <a:t>welke</a:t>
            </a:r>
            <a:r>
              <a:rPr lang="en-US" altLang="nl-NL" sz="1600" dirty="0"/>
              <a:t> assistant </a:t>
            </a:r>
            <a:r>
              <a:rPr lang="en-US" altLang="nl-NL" sz="1600" dirty="0" err="1"/>
              <a:t>welk</a:t>
            </a:r>
            <a:r>
              <a:rPr lang="en-US" altLang="nl-NL" sz="1600" dirty="0"/>
              <a:t> </a:t>
            </a:r>
            <a:r>
              <a:rPr lang="en-US" altLang="nl-NL" sz="1600" dirty="0" err="1"/>
              <a:t>medicijn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heeft</a:t>
            </a:r>
            <a:r>
              <a:rPr lang="en-US" altLang="nl-NL" sz="1600" dirty="0"/>
              <a:t> </a:t>
            </a:r>
            <a:br>
              <a:rPr lang="en-US" altLang="nl-NL" sz="1600" dirty="0"/>
            </a:br>
            <a:r>
              <a:rPr lang="en-US" altLang="nl-NL" sz="1600" dirty="0" err="1"/>
              <a:t>bereid</a:t>
            </a:r>
            <a:endParaRPr lang="en-US" altLang="nl-NL" sz="1600" dirty="0"/>
          </a:p>
          <a:p>
            <a:pPr marL="287338" indent="-349250">
              <a:lnSpc>
                <a:spcPct val="80000"/>
              </a:lnSpc>
              <a:tabLst>
                <a:tab pos="404813" algn="l"/>
              </a:tabLst>
              <a:defRPr/>
            </a:pPr>
            <a:r>
              <a:rPr lang="en-US" altLang="nl-NL" sz="1600" dirty="0" err="1"/>
              <a:t>Discussie</a:t>
            </a:r>
            <a:r>
              <a:rPr lang="en-US" altLang="nl-NL" sz="1600" dirty="0"/>
              <a:t>: </a:t>
            </a:r>
          </a:p>
          <a:p>
            <a:pPr marL="609600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  <a:tabLst>
                <a:tab pos="404813" algn="l"/>
              </a:tabLst>
              <a:defRPr/>
            </a:pPr>
            <a:r>
              <a:rPr lang="en-US" altLang="nl-NL" sz="1600" dirty="0"/>
              <a:t>Is het </a:t>
            </a:r>
            <a:r>
              <a:rPr lang="en-US" altLang="nl-NL" sz="1600" dirty="0" err="1"/>
              <a:t>mogelijk</a:t>
            </a:r>
            <a:r>
              <a:rPr lang="en-US" altLang="nl-NL" sz="1600" dirty="0"/>
              <a:t> om </a:t>
            </a:r>
            <a:r>
              <a:rPr lang="en-US" altLang="nl-NL" sz="1600" dirty="0" err="1"/>
              <a:t>meerdere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postcondities</a:t>
            </a:r>
            <a:r>
              <a:rPr lang="en-US" altLang="nl-NL" sz="1600" dirty="0"/>
              <a:t> </a:t>
            </a:r>
            <a:r>
              <a:rPr lang="en-US" altLang="nl-NL" sz="1600" dirty="0" err="1"/>
              <a:t>te</a:t>
            </a:r>
            <a:r>
              <a:rPr lang="en-US" altLang="nl-NL" sz="1600" dirty="0"/>
              <a:t> </a:t>
            </a:r>
            <a:r>
              <a:rPr lang="en-US" altLang="nl-NL" sz="1600" dirty="0" err="1"/>
              <a:t>hebben</a:t>
            </a:r>
            <a:r>
              <a:rPr lang="en-US" altLang="nl-NL" sz="1600" dirty="0"/>
              <a:t> </a:t>
            </a:r>
            <a:r>
              <a:rPr lang="en-US" altLang="nl-NL" sz="1600" dirty="0" err="1"/>
              <a:t>bij</a:t>
            </a:r>
            <a:r>
              <a:rPr lang="en-US" altLang="nl-NL" sz="1600" dirty="0"/>
              <a:t> </a:t>
            </a:r>
            <a:r>
              <a:rPr lang="en-US" altLang="nl-NL" sz="1600" dirty="0" err="1"/>
              <a:t>één</a:t>
            </a:r>
            <a:r>
              <a:rPr lang="en-US" altLang="nl-NL" sz="1600" dirty="0"/>
              <a:t> Use Case?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nl-NL" sz="10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5604" name="Group 31"/>
          <p:cNvGrpSpPr>
            <a:grpSpLocks/>
          </p:cNvGrpSpPr>
          <p:nvPr/>
        </p:nvGrpSpPr>
        <p:grpSpPr bwMode="auto">
          <a:xfrm>
            <a:off x="7239000" y="3962400"/>
            <a:ext cx="1524000" cy="1387475"/>
            <a:chOff x="4333" y="2630"/>
            <a:chExt cx="1187" cy="1306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5169" y="2991"/>
              <a:ext cx="349" cy="328"/>
              <a:chOff x="4512" y="1729"/>
              <a:chExt cx="528" cy="479"/>
            </a:xfrm>
          </p:grpSpPr>
          <p:sp>
            <p:nvSpPr>
              <p:cNvPr id="27" name="Arc 6"/>
              <p:cNvSpPr>
                <a:spLocks/>
              </p:cNvSpPr>
              <p:nvPr/>
            </p:nvSpPr>
            <p:spPr bwMode="auto">
              <a:xfrm>
                <a:off x="4512" y="1730"/>
                <a:ext cx="432" cy="384"/>
              </a:xfrm>
              <a:custGeom>
                <a:avLst/>
                <a:gdLst>
                  <a:gd name="T0" fmla="*/ 0 w 21650"/>
                  <a:gd name="T1" fmla="*/ 0 h 21600"/>
                  <a:gd name="T2" fmla="*/ 0 w 21650"/>
                  <a:gd name="T3" fmla="*/ 0 h 21600"/>
                  <a:gd name="T4" fmla="*/ 0 w 2165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50" h="21600" fill="none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</a:path>
                  <a:path w="21650" h="21600" stroke="0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  <a:lnTo>
                      <a:pt x="5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238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4847" y="2160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4895" y="2208"/>
                <a:ext cx="49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06" name="Group 10"/>
            <p:cNvGrpSpPr>
              <a:grpSpLocks/>
            </p:cNvGrpSpPr>
            <p:nvPr/>
          </p:nvGrpSpPr>
          <p:grpSpPr bwMode="auto">
            <a:xfrm>
              <a:off x="4345" y="2860"/>
              <a:ext cx="349" cy="328"/>
              <a:chOff x="3264" y="1537"/>
              <a:chExt cx="529" cy="479"/>
            </a:xfrm>
          </p:grpSpPr>
          <p:sp>
            <p:nvSpPr>
              <p:cNvPr id="23" name="Arc 11"/>
              <p:cNvSpPr>
                <a:spLocks/>
              </p:cNvSpPr>
              <p:nvPr/>
            </p:nvSpPr>
            <p:spPr bwMode="auto">
              <a:xfrm>
                <a:off x="3362" y="1537"/>
                <a:ext cx="431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 flipH="1">
                <a:off x="3266" y="1919"/>
                <a:ext cx="238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 flipH="1">
                <a:off x="3313" y="1967"/>
                <a:ext cx="142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 flipH="1">
                <a:off x="3360" y="2015"/>
                <a:ext cx="49" cy="0"/>
              </a:xfrm>
              <a:prstGeom prst="line">
                <a:avLst/>
              </a:prstGeom>
              <a:noFill/>
              <a:ln w="50800">
                <a:solidFill>
                  <a:srgbClr val="9999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07" name="Group 15"/>
            <p:cNvGrpSpPr>
              <a:grpSpLocks/>
            </p:cNvGrpSpPr>
            <p:nvPr/>
          </p:nvGrpSpPr>
          <p:grpSpPr bwMode="auto">
            <a:xfrm>
              <a:off x="4947" y="2860"/>
              <a:ext cx="223" cy="230"/>
              <a:chOff x="4973" y="2744"/>
              <a:chExt cx="223" cy="230"/>
            </a:xfrm>
          </p:grpSpPr>
          <p:sp>
            <p:nvSpPr>
              <p:cNvPr id="21" name="Arc 16"/>
              <p:cNvSpPr>
                <a:spLocks/>
              </p:cNvSpPr>
              <p:nvPr/>
            </p:nvSpPr>
            <p:spPr bwMode="auto">
              <a:xfrm>
                <a:off x="4976" y="2744"/>
                <a:ext cx="223" cy="131"/>
              </a:xfrm>
              <a:custGeom>
                <a:avLst/>
                <a:gdLst>
                  <a:gd name="T0" fmla="*/ 0 w 21664"/>
                  <a:gd name="T1" fmla="*/ 0 h 21600"/>
                  <a:gd name="T2" fmla="*/ 0 w 21664"/>
                  <a:gd name="T3" fmla="*/ 0 h 21600"/>
                  <a:gd name="T4" fmla="*/ 0 w 2166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rc 17"/>
              <p:cNvSpPr>
                <a:spLocks/>
              </p:cNvSpPr>
              <p:nvPr/>
            </p:nvSpPr>
            <p:spPr bwMode="auto">
              <a:xfrm rot="10800000">
                <a:off x="4976" y="2843"/>
                <a:ext cx="220" cy="131"/>
              </a:xfrm>
              <a:custGeom>
                <a:avLst/>
                <a:gdLst>
                  <a:gd name="T0" fmla="*/ 0 w 21600"/>
                  <a:gd name="T1" fmla="*/ 0 h 21497"/>
                  <a:gd name="T2" fmla="*/ 0 w 21600"/>
                  <a:gd name="T3" fmla="*/ 0 h 21497"/>
                  <a:gd name="T4" fmla="*/ 0 w 21600"/>
                  <a:gd name="T5" fmla="*/ 0 h 214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497" fill="none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</a:path>
                  <a:path w="21600" h="21497" stroke="0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  <a:lnTo>
                      <a:pt x="21600" y="21497"/>
                    </a:lnTo>
                    <a:lnTo>
                      <a:pt x="0" y="21496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08" name="Group 18"/>
            <p:cNvGrpSpPr>
              <a:grpSpLocks/>
            </p:cNvGrpSpPr>
            <p:nvPr/>
          </p:nvGrpSpPr>
          <p:grpSpPr bwMode="auto">
            <a:xfrm>
              <a:off x="4694" y="2729"/>
              <a:ext cx="222" cy="294"/>
              <a:chOff x="4720" y="2613"/>
              <a:chExt cx="222" cy="294"/>
            </a:xfrm>
          </p:grpSpPr>
          <p:sp>
            <p:nvSpPr>
              <p:cNvPr id="19" name="Arc 19"/>
              <p:cNvSpPr>
                <a:spLocks/>
              </p:cNvSpPr>
              <p:nvPr/>
            </p:nvSpPr>
            <p:spPr bwMode="auto">
              <a:xfrm rot="10800000">
                <a:off x="4720" y="2756"/>
                <a:ext cx="221" cy="15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rc 20"/>
              <p:cNvSpPr>
                <a:spLocks/>
              </p:cNvSpPr>
              <p:nvPr/>
            </p:nvSpPr>
            <p:spPr bwMode="auto">
              <a:xfrm>
                <a:off x="4721" y="2613"/>
                <a:ext cx="221" cy="149"/>
              </a:xfrm>
              <a:custGeom>
                <a:avLst/>
                <a:gdLst>
                  <a:gd name="T0" fmla="*/ 0 w 21600"/>
                  <a:gd name="T1" fmla="*/ 0 h 21496"/>
                  <a:gd name="T2" fmla="*/ 0 w 21600"/>
                  <a:gd name="T3" fmla="*/ 0 h 21496"/>
                  <a:gd name="T4" fmla="*/ 0 w 21600"/>
                  <a:gd name="T5" fmla="*/ 0 h 214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496" fill="none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</a:path>
                  <a:path w="21600" h="21496" stroke="0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  <a:lnTo>
                      <a:pt x="21600" y="21496"/>
                    </a:lnTo>
                    <a:lnTo>
                      <a:pt x="0" y="21495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6699"/>
                </a:solidFill>
                <a:round/>
                <a:headEnd type="none" w="sm" len="sm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09" name="Group 21"/>
            <p:cNvGrpSpPr>
              <a:grpSpLocks/>
            </p:cNvGrpSpPr>
            <p:nvPr/>
          </p:nvGrpSpPr>
          <p:grpSpPr bwMode="auto">
            <a:xfrm>
              <a:off x="4567" y="3155"/>
              <a:ext cx="349" cy="328"/>
              <a:chOff x="3600" y="1969"/>
              <a:chExt cx="529" cy="479"/>
            </a:xfrm>
          </p:grpSpPr>
          <p:sp>
            <p:nvSpPr>
              <p:cNvPr id="15" name="Arc 22"/>
              <p:cNvSpPr>
                <a:spLocks/>
              </p:cNvSpPr>
              <p:nvPr/>
            </p:nvSpPr>
            <p:spPr bwMode="auto">
              <a:xfrm>
                <a:off x="3697" y="1968"/>
                <a:ext cx="440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 flipH="1">
                <a:off x="3600" y="2352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 flipH="1">
                <a:off x="3648" y="2400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 flipH="1">
                <a:off x="3695" y="2448"/>
                <a:ext cx="49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18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AutoShape 26"/>
            <p:cNvSpPr>
              <a:spLocks noChangeArrowheads="1"/>
            </p:cNvSpPr>
            <p:nvPr/>
          </p:nvSpPr>
          <p:spPr bwMode="auto">
            <a:xfrm>
              <a:off x="4557" y="3521"/>
              <a:ext cx="167" cy="166"/>
            </a:xfrm>
            <a:prstGeom prst="flowChartConnector">
              <a:avLst/>
            </a:prstGeom>
            <a:solidFill>
              <a:srgbClr val="666666"/>
            </a:solidFill>
            <a:ln w="28575">
              <a:solidFill>
                <a:srgbClr val="FF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altLang="nl-NL" kern="0">
                <a:solidFill>
                  <a:srgbClr val="000000"/>
                </a:solidFill>
              </a:endParaRPr>
            </a:p>
          </p:txBody>
        </p:sp>
        <p:sp>
          <p:nvSpPr>
            <p:cNvPr id="11" name="AutoShape 27"/>
            <p:cNvSpPr>
              <a:spLocks noChangeArrowheads="1"/>
            </p:cNvSpPr>
            <p:nvPr/>
          </p:nvSpPr>
          <p:spPr bwMode="auto">
            <a:xfrm>
              <a:off x="4868" y="3769"/>
              <a:ext cx="168" cy="167"/>
            </a:xfrm>
            <a:prstGeom prst="flowChartConnector">
              <a:avLst/>
            </a:prstGeom>
            <a:solidFill>
              <a:srgbClr val="666666"/>
            </a:solidFill>
            <a:ln w="28575">
              <a:solidFill>
                <a:srgbClr val="FF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altLang="nl-NL" kern="0">
                <a:solidFill>
                  <a:srgbClr val="000000"/>
                </a:solidFill>
              </a:endParaRPr>
            </a:p>
          </p:txBody>
        </p:sp>
        <p:sp>
          <p:nvSpPr>
            <p:cNvPr id="12" name="AutoShape 28"/>
            <p:cNvSpPr>
              <a:spLocks noChangeArrowheads="1"/>
            </p:cNvSpPr>
            <p:nvPr/>
          </p:nvSpPr>
          <p:spPr bwMode="auto">
            <a:xfrm>
              <a:off x="4333" y="3222"/>
              <a:ext cx="167" cy="166"/>
            </a:xfrm>
            <a:prstGeom prst="flowChartConnector">
              <a:avLst/>
            </a:prstGeom>
            <a:solidFill>
              <a:srgbClr val="666666"/>
            </a:solidFill>
            <a:ln w="28575">
              <a:solidFill>
                <a:srgbClr val="FF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altLang="nl-NL" kern="0">
                <a:solidFill>
                  <a:srgbClr val="000000"/>
                </a:solidFill>
              </a:endParaRPr>
            </a:p>
          </p:txBody>
        </p:sp>
        <p:sp>
          <p:nvSpPr>
            <p:cNvPr id="13" name="AutoShape 29"/>
            <p:cNvSpPr>
              <a:spLocks noChangeArrowheads="1"/>
            </p:cNvSpPr>
            <p:nvPr/>
          </p:nvSpPr>
          <p:spPr bwMode="auto">
            <a:xfrm>
              <a:off x="5353" y="3353"/>
              <a:ext cx="167" cy="167"/>
            </a:xfrm>
            <a:prstGeom prst="flowChartConnector">
              <a:avLst/>
            </a:prstGeom>
            <a:solidFill>
              <a:srgbClr val="666666"/>
            </a:solidFill>
            <a:ln w="28575">
              <a:solidFill>
                <a:srgbClr val="FF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altLang="nl-NL" kern="0">
                <a:solidFill>
                  <a:srgbClr val="000000"/>
                </a:solidFill>
              </a:endParaRPr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4948" y="2630"/>
              <a:ext cx="0" cy="1115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 ker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4530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Volgordelijkheid van use cases</a:t>
            </a:r>
          </a:p>
        </p:txBody>
      </p:sp>
      <p:sp>
        <p:nvSpPr>
          <p:cNvPr id="26627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000" b="0" dirty="0" err="1"/>
              <a:t>Use</a:t>
            </a:r>
            <a:r>
              <a:rPr lang="nl-NL" altLang="nl-NL" sz="2000" b="0" dirty="0"/>
              <a:t> cases ‘communiceren niet met elkaar’ maar de postconditie van UC1 </a:t>
            </a:r>
            <a:r>
              <a:rPr lang="nl-NL" altLang="nl-NL" sz="2000" b="0" u="sng" dirty="0"/>
              <a:t>kan</a:t>
            </a:r>
            <a:r>
              <a:rPr lang="nl-NL" altLang="nl-NL" sz="2000" b="0" dirty="0"/>
              <a:t> de preconditie zijn van UC2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b="0" dirty="0"/>
              <a:t>Bewaak dan zorgvuldig dat deze </a:t>
            </a:r>
            <a:r>
              <a:rPr lang="nl-NL" altLang="nl-NL" b="0" dirty="0" err="1"/>
              <a:t>include</a:t>
            </a:r>
            <a:r>
              <a:rPr lang="nl-NL" altLang="nl-NL" b="0" dirty="0"/>
              <a:t>, </a:t>
            </a:r>
            <a:r>
              <a:rPr lang="nl-NL" altLang="nl-NL" b="0" dirty="0" err="1"/>
              <a:t>extend</a:t>
            </a:r>
            <a:r>
              <a:rPr lang="nl-NL" altLang="nl-NL" b="0" dirty="0"/>
              <a:t> of generalisatie ook in het </a:t>
            </a:r>
            <a:r>
              <a:rPr lang="nl-NL" altLang="nl-NL" b="0" dirty="0" err="1"/>
              <a:t>Use</a:t>
            </a:r>
            <a:r>
              <a:rPr lang="nl-NL" altLang="nl-NL" b="0" dirty="0"/>
              <a:t> Case diagram is opgenomen</a:t>
            </a:r>
            <a:endParaRPr lang="nl-NL" altLang="nl-NL" sz="2000" b="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6628" name="Group 2"/>
          <p:cNvGrpSpPr>
            <a:grpSpLocks/>
          </p:cNvGrpSpPr>
          <p:nvPr/>
        </p:nvGrpSpPr>
        <p:grpSpPr bwMode="auto">
          <a:xfrm>
            <a:off x="6523036" y="5740703"/>
            <a:ext cx="415925" cy="388937"/>
            <a:chOff x="4512" y="1729"/>
            <a:chExt cx="528" cy="479"/>
          </a:xfrm>
        </p:grpSpPr>
        <p:sp>
          <p:nvSpPr>
            <p:cNvPr id="26691" name="Arc 3"/>
            <p:cNvSpPr>
              <a:spLocks/>
            </p:cNvSpPr>
            <p:nvPr/>
          </p:nvSpPr>
          <p:spPr bwMode="auto">
            <a:xfrm>
              <a:off x="4512" y="1729"/>
              <a:ext cx="433" cy="384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92" name="Line 4"/>
            <p:cNvSpPr>
              <a:spLocks noChangeShapeType="1"/>
            </p:cNvSpPr>
            <p:nvPr/>
          </p:nvSpPr>
          <p:spPr bwMode="auto">
            <a:xfrm>
              <a:off x="4800" y="2112"/>
              <a:ext cx="240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93" name="Line 5"/>
            <p:cNvSpPr>
              <a:spLocks noChangeShapeType="1"/>
            </p:cNvSpPr>
            <p:nvPr/>
          </p:nvSpPr>
          <p:spPr bwMode="auto">
            <a:xfrm>
              <a:off x="4848" y="2160"/>
              <a:ext cx="144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94" name="Line 6"/>
            <p:cNvSpPr>
              <a:spLocks noChangeShapeType="1"/>
            </p:cNvSpPr>
            <p:nvPr/>
          </p:nvSpPr>
          <p:spPr bwMode="auto">
            <a:xfrm>
              <a:off x="4896" y="2208"/>
              <a:ext cx="48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29" name="Group 7"/>
          <p:cNvGrpSpPr>
            <a:grpSpLocks/>
          </p:cNvGrpSpPr>
          <p:nvPr/>
        </p:nvGrpSpPr>
        <p:grpSpPr bwMode="auto">
          <a:xfrm>
            <a:off x="5538786" y="5583540"/>
            <a:ext cx="417513" cy="390525"/>
            <a:chOff x="3264" y="1537"/>
            <a:chExt cx="529" cy="479"/>
          </a:xfrm>
        </p:grpSpPr>
        <p:sp>
          <p:nvSpPr>
            <p:cNvPr id="26687" name="Arc 8"/>
            <p:cNvSpPr>
              <a:spLocks/>
            </p:cNvSpPr>
            <p:nvPr/>
          </p:nvSpPr>
          <p:spPr bwMode="auto">
            <a:xfrm>
              <a:off x="3361" y="1537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</a:path>
                <a:path w="21600" h="21600" stroke="0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  <a:lnTo>
                    <a:pt x="21600" y="21600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38100" cap="rnd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8" name="Line 9"/>
            <p:cNvSpPr>
              <a:spLocks noChangeShapeType="1"/>
            </p:cNvSpPr>
            <p:nvPr/>
          </p:nvSpPr>
          <p:spPr bwMode="auto">
            <a:xfrm flipH="1">
              <a:off x="3264" y="1920"/>
              <a:ext cx="240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9" name="Line 10"/>
            <p:cNvSpPr>
              <a:spLocks noChangeShapeType="1"/>
            </p:cNvSpPr>
            <p:nvPr/>
          </p:nvSpPr>
          <p:spPr bwMode="auto">
            <a:xfrm flipH="1">
              <a:off x="3312" y="1968"/>
              <a:ext cx="144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90" name="Line 11"/>
            <p:cNvSpPr>
              <a:spLocks noChangeShapeType="1"/>
            </p:cNvSpPr>
            <p:nvPr/>
          </p:nvSpPr>
          <p:spPr bwMode="auto">
            <a:xfrm flipH="1">
              <a:off x="3360" y="2016"/>
              <a:ext cx="48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30" name="Group 12"/>
          <p:cNvGrpSpPr>
            <a:grpSpLocks/>
          </p:cNvGrpSpPr>
          <p:nvPr/>
        </p:nvGrpSpPr>
        <p:grpSpPr bwMode="auto">
          <a:xfrm>
            <a:off x="5956299" y="5427965"/>
            <a:ext cx="265112" cy="350838"/>
            <a:chOff x="1351" y="1843"/>
            <a:chExt cx="167" cy="221"/>
          </a:xfrm>
        </p:grpSpPr>
        <p:sp>
          <p:nvSpPr>
            <p:cNvPr id="26685" name="Arc 13"/>
            <p:cNvSpPr>
              <a:spLocks/>
            </p:cNvSpPr>
            <p:nvPr/>
          </p:nvSpPr>
          <p:spPr bwMode="auto">
            <a:xfrm rot="10800000">
              <a:off x="1351" y="1951"/>
              <a:ext cx="167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6" name="Arc 14"/>
            <p:cNvSpPr>
              <a:spLocks/>
            </p:cNvSpPr>
            <p:nvPr/>
          </p:nvSpPr>
          <p:spPr bwMode="auto">
            <a:xfrm>
              <a:off x="1351" y="1843"/>
              <a:ext cx="167" cy="112"/>
            </a:xfrm>
            <a:custGeom>
              <a:avLst/>
              <a:gdLst>
                <a:gd name="T0" fmla="*/ 0 w 21600"/>
                <a:gd name="T1" fmla="*/ 0 h 21496"/>
                <a:gd name="T2" fmla="*/ 0 w 21600"/>
                <a:gd name="T3" fmla="*/ 0 h 21496"/>
                <a:gd name="T4" fmla="*/ 0 w 21600"/>
                <a:gd name="T5" fmla="*/ 0 h 21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496" fill="none" extrusionOk="0">
                  <a:moveTo>
                    <a:pt x="0" y="21495"/>
                  </a:moveTo>
                  <a:cubicBezTo>
                    <a:pt x="0" y="10388"/>
                    <a:pt x="8424" y="1091"/>
                    <a:pt x="19479" y="0"/>
                  </a:cubicBezTo>
                </a:path>
                <a:path w="21600" h="21496" stroke="0" extrusionOk="0">
                  <a:moveTo>
                    <a:pt x="0" y="21495"/>
                  </a:moveTo>
                  <a:cubicBezTo>
                    <a:pt x="0" y="10388"/>
                    <a:pt x="8424" y="1091"/>
                    <a:pt x="19479" y="0"/>
                  </a:cubicBezTo>
                  <a:lnTo>
                    <a:pt x="21600" y="21496"/>
                  </a:lnTo>
                  <a:lnTo>
                    <a:pt x="0" y="21495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 type="none" w="sm" len="sm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31" name="Group 15"/>
          <p:cNvGrpSpPr>
            <a:grpSpLocks/>
          </p:cNvGrpSpPr>
          <p:nvPr/>
        </p:nvGrpSpPr>
        <p:grpSpPr bwMode="auto">
          <a:xfrm>
            <a:off x="5803899" y="5935965"/>
            <a:ext cx="417512" cy="388938"/>
            <a:chOff x="3600" y="1969"/>
            <a:chExt cx="529" cy="479"/>
          </a:xfrm>
        </p:grpSpPr>
        <p:sp>
          <p:nvSpPr>
            <p:cNvPr id="26681" name="Arc 16"/>
            <p:cNvSpPr>
              <a:spLocks/>
            </p:cNvSpPr>
            <p:nvPr/>
          </p:nvSpPr>
          <p:spPr bwMode="auto">
            <a:xfrm>
              <a:off x="3697" y="1969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</a:path>
                <a:path w="21600" h="21600" stroke="0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  <a:lnTo>
                    <a:pt x="21600" y="21600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2" name="Line 17"/>
            <p:cNvSpPr>
              <a:spLocks noChangeShapeType="1"/>
            </p:cNvSpPr>
            <p:nvPr/>
          </p:nvSpPr>
          <p:spPr bwMode="auto">
            <a:xfrm flipH="1">
              <a:off x="3600" y="235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3" name="Line 18"/>
            <p:cNvSpPr>
              <a:spLocks noChangeShapeType="1"/>
            </p:cNvSpPr>
            <p:nvPr/>
          </p:nvSpPr>
          <p:spPr bwMode="auto">
            <a:xfrm flipH="1">
              <a:off x="3648" y="2400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4" name="Line 19"/>
            <p:cNvSpPr>
              <a:spLocks noChangeShapeType="1"/>
            </p:cNvSpPr>
            <p:nvPr/>
          </p:nvSpPr>
          <p:spPr bwMode="auto">
            <a:xfrm flipH="1">
              <a:off x="3696" y="2448"/>
              <a:ext cx="4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632" name="AutoShape 20"/>
          <p:cNvSpPr>
            <a:spLocks noChangeArrowheads="1"/>
          </p:cNvSpPr>
          <p:nvPr/>
        </p:nvSpPr>
        <p:spPr bwMode="auto">
          <a:xfrm>
            <a:off x="6154736" y="5102528"/>
            <a:ext cx="200025" cy="198437"/>
          </a:xfrm>
          <a:prstGeom prst="flowChartConnector">
            <a:avLst/>
          </a:prstGeom>
          <a:solidFill>
            <a:srgbClr val="FF9933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33" name="Line 21"/>
          <p:cNvSpPr>
            <a:spLocks noChangeShapeType="1"/>
          </p:cNvSpPr>
          <p:nvPr/>
        </p:nvSpPr>
        <p:spPr bwMode="auto">
          <a:xfrm>
            <a:off x="6257924" y="5310490"/>
            <a:ext cx="0" cy="132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634" name="Group 22"/>
          <p:cNvGrpSpPr>
            <a:grpSpLocks/>
          </p:cNvGrpSpPr>
          <p:nvPr/>
        </p:nvGrpSpPr>
        <p:grpSpPr bwMode="auto">
          <a:xfrm>
            <a:off x="6257924" y="5583540"/>
            <a:ext cx="266700" cy="274638"/>
            <a:chOff x="1541" y="1941"/>
            <a:chExt cx="168" cy="173"/>
          </a:xfrm>
        </p:grpSpPr>
        <p:sp>
          <p:nvSpPr>
            <p:cNvPr id="26679" name="Arc 23"/>
            <p:cNvSpPr>
              <a:spLocks/>
            </p:cNvSpPr>
            <p:nvPr/>
          </p:nvSpPr>
          <p:spPr bwMode="auto">
            <a:xfrm>
              <a:off x="1541" y="1941"/>
              <a:ext cx="168" cy="99"/>
            </a:xfrm>
            <a:custGeom>
              <a:avLst/>
              <a:gdLst>
                <a:gd name="T0" fmla="*/ 0 w 21664"/>
                <a:gd name="T1" fmla="*/ 0 h 21600"/>
                <a:gd name="T2" fmla="*/ 0 w 21664"/>
                <a:gd name="T3" fmla="*/ 0 h 21600"/>
                <a:gd name="T4" fmla="*/ 0 w 216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64" h="21600" fill="none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</a:path>
                <a:path w="21664" h="21600" stroke="0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  <a:lnTo>
                    <a:pt x="64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80" name="Arc 24"/>
            <p:cNvSpPr>
              <a:spLocks/>
            </p:cNvSpPr>
            <p:nvPr/>
          </p:nvSpPr>
          <p:spPr bwMode="auto">
            <a:xfrm rot="10800000">
              <a:off x="1541" y="2016"/>
              <a:ext cx="168" cy="98"/>
            </a:xfrm>
            <a:custGeom>
              <a:avLst/>
              <a:gdLst>
                <a:gd name="T0" fmla="*/ 0 w 21600"/>
                <a:gd name="T1" fmla="*/ 0 h 21497"/>
                <a:gd name="T2" fmla="*/ 0 w 21600"/>
                <a:gd name="T3" fmla="*/ 0 h 21497"/>
                <a:gd name="T4" fmla="*/ 0 w 21600"/>
                <a:gd name="T5" fmla="*/ 0 h 214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497" fill="none" extrusionOk="0">
                  <a:moveTo>
                    <a:pt x="0" y="21496"/>
                  </a:moveTo>
                  <a:cubicBezTo>
                    <a:pt x="0" y="10385"/>
                    <a:pt x="8430" y="1086"/>
                    <a:pt x="19489" y="0"/>
                  </a:cubicBezTo>
                </a:path>
                <a:path w="21600" h="21497" stroke="0" extrusionOk="0">
                  <a:moveTo>
                    <a:pt x="0" y="21496"/>
                  </a:moveTo>
                  <a:cubicBezTo>
                    <a:pt x="0" y="10385"/>
                    <a:pt x="8430" y="1086"/>
                    <a:pt x="19489" y="0"/>
                  </a:cubicBezTo>
                  <a:lnTo>
                    <a:pt x="21600" y="21497"/>
                  </a:lnTo>
                  <a:lnTo>
                    <a:pt x="0" y="21496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635" name="Oval 25"/>
          <p:cNvSpPr>
            <a:spLocks noChangeArrowheads="1"/>
          </p:cNvSpPr>
          <p:nvPr/>
        </p:nvSpPr>
        <p:spPr bwMode="auto">
          <a:xfrm>
            <a:off x="4754561" y="4940603"/>
            <a:ext cx="3009900" cy="1782762"/>
          </a:xfrm>
          <a:prstGeom prst="ellips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nl-NL" altLang="nl-NL"/>
          </a:p>
        </p:txBody>
      </p:sp>
      <p:grpSp>
        <p:nvGrpSpPr>
          <p:cNvPr id="26636" name="Group 28"/>
          <p:cNvGrpSpPr>
            <a:grpSpLocks noChangeAspect="1"/>
          </p:cNvGrpSpPr>
          <p:nvPr/>
        </p:nvGrpSpPr>
        <p:grpSpPr bwMode="auto">
          <a:xfrm>
            <a:off x="587199" y="4205277"/>
            <a:ext cx="608013" cy="892175"/>
            <a:chOff x="7654" y="3380"/>
            <a:chExt cx="554" cy="754"/>
          </a:xfrm>
        </p:grpSpPr>
        <p:sp>
          <p:nvSpPr>
            <p:cNvPr id="26675" name="Oval 29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6676" name="Line 30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7" name="Line 31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8" name="Freeform 32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637" name="Group 33"/>
          <p:cNvGrpSpPr>
            <a:grpSpLocks noChangeAspect="1"/>
          </p:cNvGrpSpPr>
          <p:nvPr/>
        </p:nvGrpSpPr>
        <p:grpSpPr bwMode="auto">
          <a:xfrm>
            <a:off x="8259761" y="4361165"/>
            <a:ext cx="608013" cy="892175"/>
            <a:chOff x="7654" y="3380"/>
            <a:chExt cx="554" cy="754"/>
          </a:xfrm>
        </p:grpSpPr>
        <p:sp>
          <p:nvSpPr>
            <p:cNvPr id="26671" name="Oval 34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6672" name="Line 35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3" name="Line 36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4" name="Freeform 37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6638" name="Line 38"/>
          <p:cNvSpPr>
            <a:spLocks noChangeShapeType="1"/>
          </p:cNvSpPr>
          <p:nvPr/>
        </p:nvSpPr>
        <p:spPr bwMode="auto">
          <a:xfrm>
            <a:off x="1044399" y="4662477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9" name="Line 39"/>
          <p:cNvSpPr>
            <a:spLocks noChangeShapeType="1"/>
          </p:cNvSpPr>
          <p:nvPr/>
        </p:nvSpPr>
        <p:spPr bwMode="auto">
          <a:xfrm flipH="1">
            <a:off x="7726361" y="4818365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640" name="Group 40"/>
          <p:cNvGrpSpPr>
            <a:grpSpLocks/>
          </p:cNvGrpSpPr>
          <p:nvPr/>
        </p:nvGrpSpPr>
        <p:grpSpPr bwMode="auto">
          <a:xfrm>
            <a:off x="3214512" y="5394315"/>
            <a:ext cx="415925" cy="388937"/>
            <a:chOff x="4512" y="1729"/>
            <a:chExt cx="528" cy="479"/>
          </a:xfrm>
        </p:grpSpPr>
        <p:sp>
          <p:nvSpPr>
            <p:cNvPr id="26667" name="Arc 41"/>
            <p:cNvSpPr>
              <a:spLocks/>
            </p:cNvSpPr>
            <p:nvPr/>
          </p:nvSpPr>
          <p:spPr bwMode="auto">
            <a:xfrm>
              <a:off x="4512" y="1729"/>
              <a:ext cx="433" cy="384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8" name="Line 42"/>
            <p:cNvSpPr>
              <a:spLocks noChangeShapeType="1"/>
            </p:cNvSpPr>
            <p:nvPr/>
          </p:nvSpPr>
          <p:spPr bwMode="auto">
            <a:xfrm>
              <a:off x="4800" y="2112"/>
              <a:ext cx="240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9" name="Line 43"/>
            <p:cNvSpPr>
              <a:spLocks noChangeShapeType="1"/>
            </p:cNvSpPr>
            <p:nvPr/>
          </p:nvSpPr>
          <p:spPr bwMode="auto">
            <a:xfrm>
              <a:off x="4848" y="2160"/>
              <a:ext cx="144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0" name="Line 44"/>
            <p:cNvSpPr>
              <a:spLocks noChangeShapeType="1"/>
            </p:cNvSpPr>
            <p:nvPr/>
          </p:nvSpPr>
          <p:spPr bwMode="auto">
            <a:xfrm>
              <a:off x="4896" y="2208"/>
              <a:ext cx="48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41" name="Group 45"/>
          <p:cNvGrpSpPr>
            <a:grpSpLocks/>
          </p:cNvGrpSpPr>
          <p:nvPr/>
        </p:nvGrpSpPr>
        <p:grpSpPr bwMode="auto">
          <a:xfrm>
            <a:off x="2230262" y="5237152"/>
            <a:ext cx="417512" cy="390525"/>
            <a:chOff x="3264" y="1537"/>
            <a:chExt cx="529" cy="479"/>
          </a:xfrm>
        </p:grpSpPr>
        <p:sp>
          <p:nvSpPr>
            <p:cNvPr id="26663" name="Arc 46"/>
            <p:cNvSpPr>
              <a:spLocks/>
            </p:cNvSpPr>
            <p:nvPr/>
          </p:nvSpPr>
          <p:spPr bwMode="auto">
            <a:xfrm>
              <a:off x="3361" y="1537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</a:path>
                <a:path w="21600" h="21600" stroke="0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  <a:lnTo>
                    <a:pt x="21600" y="21600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38100" cap="rnd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4" name="Line 47"/>
            <p:cNvSpPr>
              <a:spLocks noChangeShapeType="1"/>
            </p:cNvSpPr>
            <p:nvPr/>
          </p:nvSpPr>
          <p:spPr bwMode="auto">
            <a:xfrm flipH="1">
              <a:off x="3264" y="1920"/>
              <a:ext cx="240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5" name="Line 48"/>
            <p:cNvSpPr>
              <a:spLocks noChangeShapeType="1"/>
            </p:cNvSpPr>
            <p:nvPr/>
          </p:nvSpPr>
          <p:spPr bwMode="auto">
            <a:xfrm flipH="1">
              <a:off x="3312" y="1968"/>
              <a:ext cx="144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6" name="Line 49"/>
            <p:cNvSpPr>
              <a:spLocks noChangeShapeType="1"/>
            </p:cNvSpPr>
            <p:nvPr/>
          </p:nvSpPr>
          <p:spPr bwMode="auto">
            <a:xfrm flipH="1">
              <a:off x="3360" y="2016"/>
              <a:ext cx="48" cy="0"/>
            </a:xfrm>
            <a:prstGeom prst="line">
              <a:avLst/>
            </a:prstGeom>
            <a:noFill/>
            <a:ln w="38100">
              <a:solidFill>
                <a:srgbClr val="9999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42" name="Group 50"/>
          <p:cNvGrpSpPr>
            <a:grpSpLocks/>
          </p:cNvGrpSpPr>
          <p:nvPr/>
        </p:nvGrpSpPr>
        <p:grpSpPr bwMode="auto">
          <a:xfrm>
            <a:off x="2647774" y="5081577"/>
            <a:ext cx="265113" cy="350838"/>
            <a:chOff x="1351" y="1843"/>
            <a:chExt cx="167" cy="221"/>
          </a:xfrm>
        </p:grpSpPr>
        <p:sp>
          <p:nvSpPr>
            <p:cNvPr id="26661" name="Arc 51"/>
            <p:cNvSpPr>
              <a:spLocks/>
            </p:cNvSpPr>
            <p:nvPr/>
          </p:nvSpPr>
          <p:spPr bwMode="auto">
            <a:xfrm rot="10800000">
              <a:off x="1351" y="1951"/>
              <a:ext cx="167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2" name="Arc 52"/>
            <p:cNvSpPr>
              <a:spLocks/>
            </p:cNvSpPr>
            <p:nvPr/>
          </p:nvSpPr>
          <p:spPr bwMode="auto">
            <a:xfrm>
              <a:off x="1351" y="1843"/>
              <a:ext cx="167" cy="112"/>
            </a:xfrm>
            <a:custGeom>
              <a:avLst/>
              <a:gdLst>
                <a:gd name="T0" fmla="*/ 0 w 21600"/>
                <a:gd name="T1" fmla="*/ 0 h 21496"/>
                <a:gd name="T2" fmla="*/ 0 w 21600"/>
                <a:gd name="T3" fmla="*/ 0 h 21496"/>
                <a:gd name="T4" fmla="*/ 0 w 21600"/>
                <a:gd name="T5" fmla="*/ 0 h 21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496" fill="none" extrusionOk="0">
                  <a:moveTo>
                    <a:pt x="0" y="21495"/>
                  </a:moveTo>
                  <a:cubicBezTo>
                    <a:pt x="0" y="10388"/>
                    <a:pt x="8424" y="1091"/>
                    <a:pt x="19479" y="0"/>
                  </a:cubicBezTo>
                </a:path>
                <a:path w="21600" h="21496" stroke="0" extrusionOk="0">
                  <a:moveTo>
                    <a:pt x="0" y="21495"/>
                  </a:moveTo>
                  <a:cubicBezTo>
                    <a:pt x="0" y="10388"/>
                    <a:pt x="8424" y="1091"/>
                    <a:pt x="19479" y="0"/>
                  </a:cubicBezTo>
                  <a:lnTo>
                    <a:pt x="21600" y="21496"/>
                  </a:lnTo>
                  <a:lnTo>
                    <a:pt x="0" y="21495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 type="none" w="sm" len="sm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643" name="Group 53"/>
          <p:cNvGrpSpPr>
            <a:grpSpLocks/>
          </p:cNvGrpSpPr>
          <p:nvPr/>
        </p:nvGrpSpPr>
        <p:grpSpPr bwMode="auto">
          <a:xfrm>
            <a:off x="2495374" y="5589577"/>
            <a:ext cx="417513" cy="388938"/>
            <a:chOff x="3600" y="1969"/>
            <a:chExt cx="529" cy="479"/>
          </a:xfrm>
        </p:grpSpPr>
        <p:sp>
          <p:nvSpPr>
            <p:cNvPr id="26657" name="Arc 54"/>
            <p:cNvSpPr>
              <a:spLocks/>
            </p:cNvSpPr>
            <p:nvPr/>
          </p:nvSpPr>
          <p:spPr bwMode="auto">
            <a:xfrm>
              <a:off x="3697" y="1969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</a:path>
                <a:path w="21600" h="21600" stroke="0" extrusionOk="0">
                  <a:moveTo>
                    <a:pt x="0" y="21599"/>
                  </a:moveTo>
                  <a:cubicBezTo>
                    <a:pt x="0" y="9690"/>
                    <a:pt x="9640" y="27"/>
                    <a:pt x="21550" y="0"/>
                  </a:cubicBezTo>
                  <a:lnTo>
                    <a:pt x="21600" y="21600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8" name="Line 55"/>
            <p:cNvSpPr>
              <a:spLocks noChangeShapeType="1"/>
            </p:cNvSpPr>
            <p:nvPr/>
          </p:nvSpPr>
          <p:spPr bwMode="auto">
            <a:xfrm flipH="1">
              <a:off x="3600" y="235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9" name="Line 56"/>
            <p:cNvSpPr>
              <a:spLocks noChangeShapeType="1"/>
            </p:cNvSpPr>
            <p:nvPr/>
          </p:nvSpPr>
          <p:spPr bwMode="auto">
            <a:xfrm flipH="1">
              <a:off x="3648" y="2400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0" name="Line 57"/>
            <p:cNvSpPr>
              <a:spLocks noChangeShapeType="1"/>
            </p:cNvSpPr>
            <p:nvPr/>
          </p:nvSpPr>
          <p:spPr bwMode="auto">
            <a:xfrm flipH="1">
              <a:off x="3696" y="2448"/>
              <a:ext cx="4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644" name="AutoShape 58"/>
          <p:cNvSpPr>
            <a:spLocks noChangeArrowheads="1"/>
          </p:cNvSpPr>
          <p:nvPr/>
        </p:nvSpPr>
        <p:spPr bwMode="auto">
          <a:xfrm>
            <a:off x="2484262" y="6022965"/>
            <a:ext cx="198437" cy="198437"/>
          </a:xfrm>
          <a:prstGeom prst="flowChartConnector">
            <a:avLst/>
          </a:prstGeom>
          <a:solidFill>
            <a:schemeClr val="hlink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45" name="AutoShape 59"/>
          <p:cNvSpPr>
            <a:spLocks noChangeArrowheads="1"/>
          </p:cNvSpPr>
          <p:nvPr/>
        </p:nvSpPr>
        <p:spPr bwMode="auto">
          <a:xfrm>
            <a:off x="2855737" y="6319827"/>
            <a:ext cx="200025" cy="198438"/>
          </a:xfrm>
          <a:prstGeom prst="flowChartConnector">
            <a:avLst/>
          </a:prstGeom>
          <a:solidFill>
            <a:srgbClr val="FF9933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46" name="AutoShape 60"/>
          <p:cNvSpPr>
            <a:spLocks noChangeArrowheads="1"/>
          </p:cNvSpPr>
          <p:nvPr/>
        </p:nvSpPr>
        <p:spPr bwMode="auto">
          <a:xfrm>
            <a:off x="2215974" y="5667365"/>
            <a:ext cx="200025" cy="198437"/>
          </a:xfrm>
          <a:prstGeom prst="flowChartConnector">
            <a:avLst/>
          </a:prstGeom>
          <a:solidFill>
            <a:schemeClr val="hlink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47" name="AutoShape 61"/>
          <p:cNvSpPr>
            <a:spLocks noChangeArrowheads="1"/>
          </p:cNvSpPr>
          <p:nvPr/>
        </p:nvSpPr>
        <p:spPr bwMode="auto">
          <a:xfrm>
            <a:off x="3433587" y="5824527"/>
            <a:ext cx="200025" cy="198438"/>
          </a:xfrm>
          <a:prstGeom prst="flowChartConnector">
            <a:avLst/>
          </a:prstGeom>
          <a:solidFill>
            <a:schemeClr val="hlink"/>
          </a:solidFill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48" name="Line 62"/>
          <p:cNvSpPr>
            <a:spLocks noChangeShapeType="1"/>
          </p:cNvSpPr>
          <p:nvPr/>
        </p:nvSpPr>
        <p:spPr bwMode="auto">
          <a:xfrm>
            <a:off x="2949399" y="4964102"/>
            <a:ext cx="0" cy="132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649" name="Group 63"/>
          <p:cNvGrpSpPr>
            <a:grpSpLocks/>
          </p:cNvGrpSpPr>
          <p:nvPr/>
        </p:nvGrpSpPr>
        <p:grpSpPr bwMode="auto">
          <a:xfrm>
            <a:off x="2949399" y="5237152"/>
            <a:ext cx="266700" cy="274638"/>
            <a:chOff x="1541" y="1941"/>
            <a:chExt cx="168" cy="173"/>
          </a:xfrm>
        </p:grpSpPr>
        <p:sp>
          <p:nvSpPr>
            <p:cNvPr id="26655" name="Arc 64"/>
            <p:cNvSpPr>
              <a:spLocks/>
            </p:cNvSpPr>
            <p:nvPr/>
          </p:nvSpPr>
          <p:spPr bwMode="auto">
            <a:xfrm>
              <a:off x="1541" y="1941"/>
              <a:ext cx="168" cy="99"/>
            </a:xfrm>
            <a:custGeom>
              <a:avLst/>
              <a:gdLst>
                <a:gd name="T0" fmla="*/ 0 w 21664"/>
                <a:gd name="T1" fmla="*/ 0 h 21600"/>
                <a:gd name="T2" fmla="*/ 0 w 21664"/>
                <a:gd name="T3" fmla="*/ 0 h 21600"/>
                <a:gd name="T4" fmla="*/ 0 w 216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64" h="21600" fill="none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</a:path>
                <a:path w="21664" h="21600" stroke="0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  <a:lnTo>
                    <a:pt x="64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6" name="Arc 65"/>
            <p:cNvSpPr>
              <a:spLocks/>
            </p:cNvSpPr>
            <p:nvPr/>
          </p:nvSpPr>
          <p:spPr bwMode="auto">
            <a:xfrm rot="10800000">
              <a:off x="1541" y="2016"/>
              <a:ext cx="168" cy="98"/>
            </a:xfrm>
            <a:custGeom>
              <a:avLst/>
              <a:gdLst>
                <a:gd name="T0" fmla="*/ 0 w 21600"/>
                <a:gd name="T1" fmla="*/ 0 h 21497"/>
                <a:gd name="T2" fmla="*/ 0 w 21600"/>
                <a:gd name="T3" fmla="*/ 0 h 21497"/>
                <a:gd name="T4" fmla="*/ 0 w 21600"/>
                <a:gd name="T5" fmla="*/ 0 h 214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497" fill="none" extrusionOk="0">
                  <a:moveTo>
                    <a:pt x="0" y="21496"/>
                  </a:moveTo>
                  <a:cubicBezTo>
                    <a:pt x="0" y="10385"/>
                    <a:pt x="8430" y="1086"/>
                    <a:pt x="19489" y="0"/>
                  </a:cubicBezTo>
                </a:path>
                <a:path w="21600" h="21497" stroke="0" extrusionOk="0">
                  <a:moveTo>
                    <a:pt x="0" y="21496"/>
                  </a:moveTo>
                  <a:cubicBezTo>
                    <a:pt x="0" y="10385"/>
                    <a:pt x="8430" y="1086"/>
                    <a:pt x="19489" y="0"/>
                  </a:cubicBezTo>
                  <a:lnTo>
                    <a:pt x="21600" y="21497"/>
                  </a:lnTo>
                  <a:lnTo>
                    <a:pt x="0" y="21496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650" name="Oval 66"/>
          <p:cNvSpPr>
            <a:spLocks noChangeArrowheads="1"/>
          </p:cNvSpPr>
          <p:nvPr/>
        </p:nvSpPr>
        <p:spPr bwMode="auto">
          <a:xfrm>
            <a:off x="1463499" y="4878377"/>
            <a:ext cx="3009900" cy="1782763"/>
          </a:xfrm>
          <a:prstGeom prst="ellips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nl-NL" altLang="nl-NL"/>
          </a:p>
        </p:txBody>
      </p:sp>
      <p:sp>
        <p:nvSpPr>
          <p:cNvPr id="26651" name="Oval 70"/>
          <p:cNvSpPr>
            <a:spLocks noChangeArrowheads="1"/>
          </p:cNvSpPr>
          <p:nvPr/>
        </p:nvSpPr>
        <p:spPr bwMode="auto">
          <a:xfrm>
            <a:off x="2644599" y="6276965"/>
            <a:ext cx="609600" cy="381000"/>
          </a:xfrm>
          <a:prstGeom prst="ellips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52" name="Oval 71"/>
          <p:cNvSpPr>
            <a:spLocks noChangeArrowheads="1"/>
          </p:cNvSpPr>
          <p:nvPr/>
        </p:nvSpPr>
        <p:spPr bwMode="auto">
          <a:xfrm>
            <a:off x="5973761" y="4967590"/>
            <a:ext cx="609600" cy="381000"/>
          </a:xfrm>
          <a:prstGeom prst="ellips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6653" name="Text Box 73"/>
          <p:cNvSpPr txBox="1">
            <a:spLocks noChangeArrowheads="1"/>
          </p:cNvSpPr>
          <p:nvPr/>
        </p:nvSpPr>
        <p:spPr bwMode="auto">
          <a:xfrm>
            <a:off x="9731" y="6337300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l-NL">
                <a:latin typeface="Arial" panose="020B0604020202020204" pitchFamily="34" charset="0"/>
              </a:rPr>
              <a:t>Use case 1</a:t>
            </a:r>
          </a:p>
        </p:txBody>
      </p:sp>
      <p:sp>
        <p:nvSpPr>
          <p:cNvPr id="26654" name="Text Box 74"/>
          <p:cNvSpPr txBox="1">
            <a:spLocks noChangeArrowheads="1"/>
          </p:cNvSpPr>
          <p:nvPr/>
        </p:nvSpPr>
        <p:spPr bwMode="auto">
          <a:xfrm>
            <a:off x="5583269" y="4418765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l-NL">
                <a:latin typeface="Arial" panose="020B0604020202020204" pitchFamily="34" charset="0"/>
              </a:rPr>
              <a:t>Use case 2</a:t>
            </a:r>
          </a:p>
        </p:txBody>
      </p:sp>
      <p:cxnSp>
        <p:nvCxnSpPr>
          <p:cNvPr id="6" name="Gekromde verbindingslijn 5"/>
          <p:cNvCxnSpPr>
            <a:stCxn id="26651" idx="5"/>
            <a:endCxn id="26652" idx="1"/>
          </p:cNvCxnSpPr>
          <p:nvPr/>
        </p:nvCxnSpPr>
        <p:spPr>
          <a:xfrm rot="5400000" flipH="1" flipV="1">
            <a:off x="3824588" y="4363723"/>
            <a:ext cx="1578783" cy="2898110"/>
          </a:xfrm>
          <a:prstGeom prst="curvedConnector5">
            <a:avLst>
              <a:gd name="adj1" fmla="val -14480"/>
              <a:gd name="adj2" fmla="val 50000"/>
              <a:gd name="adj3" fmla="val 114480"/>
            </a:avLst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569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Checkpoint use cases</a:t>
            </a:r>
          </a:p>
        </p:txBody>
      </p:sp>
      <p:sp>
        <p:nvSpPr>
          <p:cNvPr id="27651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De actor interactie met het systeem is duidelijk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Communicatie-associaties voldoen aan de verwachtingen van de gebruikers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Start en eindsituatie van een </a:t>
            </a:r>
            <a:r>
              <a:rPr lang="nl-NL" altLang="nl-NL" dirty="0" err="1"/>
              <a:t>Use</a:t>
            </a:r>
            <a:r>
              <a:rPr lang="nl-NL" altLang="nl-NL" dirty="0"/>
              <a:t> Case is helder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Basic Flow leidt tot een waardevol resultaat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9780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Terugblik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Welke stappen zijn nodig om een </a:t>
            </a:r>
            <a:r>
              <a:rPr lang="nl-NL" altLang="nl-NL" dirty="0" err="1"/>
              <a:t>Use</a:t>
            </a:r>
            <a:r>
              <a:rPr lang="nl-NL" altLang="nl-NL" dirty="0"/>
              <a:t> Case op te stellen?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Benoem een paar schrijftips bij het opstellen van </a:t>
            </a:r>
            <a:r>
              <a:rPr lang="nl-NL" altLang="nl-NL" dirty="0" err="1"/>
              <a:t>Use</a:t>
            </a:r>
            <a:r>
              <a:rPr lang="nl-NL" altLang="nl-NL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Wat zijn pre- en postcondities en wanneer gebruik je ze?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alt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765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Detaillering / niveau van Use Cases</a:t>
            </a:r>
          </a:p>
        </p:txBody>
      </p:sp>
      <p:sp>
        <p:nvSpPr>
          <p:cNvPr id="29699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Wanneer één </a:t>
            </a:r>
            <a:r>
              <a:rPr lang="nl-NL" altLang="nl-NL" dirty="0" err="1"/>
              <a:t>Use</a:t>
            </a:r>
            <a:r>
              <a:rPr lang="nl-NL" altLang="nl-NL" dirty="0"/>
              <a:t> Case en wanneer drie </a:t>
            </a:r>
            <a:r>
              <a:rPr lang="nl-NL" altLang="nl-NL" dirty="0" err="1"/>
              <a:t>Use</a:t>
            </a:r>
            <a:r>
              <a:rPr lang="nl-NL" altLang="nl-NL" dirty="0"/>
              <a:t> Cases?</a:t>
            </a:r>
          </a:p>
          <a:p>
            <a:pPr lvl="1"/>
            <a:r>
              <a:rPr lang="nl-NL" altLang="nl-NL" dirty="0"/>
              <a:t>Bereiden medicijn</a:t>
            </a:r>
          </a:p>
          <a:p>
            <a:pPr lvl="1"/>
            <a:r>
              <a:rPr lang="nl-NL" altLang="nl-NL" dirty="0"/>
              <a:t>Goedkeuren recept</a:t>
            </a:r>
          </a:p>
          <a:p>
            <a:pPr lvl="1"/>
            <a:r>
              <a:rPr lang="nl-NL" altLang="nl-NL" dirty="0"/>
              <a:t>Afstempelen recept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Of</a:t>
            </a:r>
          </a:p>
          <a:p>
            <a:pPr lvl="1"/>
            <a:r>
              <a:rPr lang="nl-NL" altLang="nl-NL" dirty="0"/>
              <a:t>Leveren medicatie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alt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Grondlegger van UML: Alistair </a:t>
            </a:r>
            <a:r>
              <a:rPr lang="nl-NL" altLang="nl-NL" dirty="0" err="1"/>
              <a:t>Cockburn</a:t>
            </a:r>
            <a:endParaRPr lang="nl-NL" alt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2320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>
          <a:xfrm>
            <a:off x="2792102" y="842249"/>
            <a:ext cx="6102660" cy="650375"/>
          </a:xfrm>
        </p:spPr>
        <p:txBody>
          <a:bodyPr/>
          <a:lstStyle/>
          <a:p>
            <a:r>
              <a:rPr altLang="nl-NL" dirty="0" err="1"/>
              <a:t>Niveaus</a:t>
            </a:r>
            <a:r>
              <a:rPr altLang="nl-NL" dirty="0"/>
              <a:t> van Use Cases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2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398588"/>
            <a:ext cx="7134225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676400" y="6369050"/>
            <a:ext cx="47513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>
              <a:defRPr/>
            </a:pPr>
            <a:r>
              <a:rPr lang="nl-NL" sz="1400" dirty="0">
                <a:latin typeface="+mn-lt"/>
              </a:rPr>
              <a:t>Alistair </a:t>
            </a:r>
            <a:r>
              <a:rPr lang="nl-NL" sz="1400" dirty="0" err="1">
                <a:latin typeface="+mn-lt"/>
              </a:rPr>
              <a:t>Cockburn</a:t>
            </a:r>
            <a:r>
              <a:rPr lang="nl-NL" sz="1400" dirty="0">
                <a:latin typeface="+mn-lt"/>
              </a:rPr>
              <a:t> 2005 http://alistair.cockburn.us/get/2232</a:t>
            </a:r>
            <a:br>
              <a:rPr lang="nl-NL" sz="1400" dirty="0">
                <a:latin typeface="+mn-lt"/>
                <a:hlinkClick r:id="rId3"/>
              </a:rPr>
            </a:br>
            <a:r>
              <a:rPr lang="nl-NL" sz="1400" dirty="0">
                <a:latin typeface="+mn-lt"/>
              </a:rPr>
              <a:t>geraadpleegd op 29-01-2015</a:t>
            </a:r>
          </a:p>
        </p:txBody>
      </p:sp>
      <p:sp>
        <p:nvSpPr>
          <p:cNvPr id="6" name="Ovaal 5"/>
          <p:cNvSpPr/>
          <p:nvPr/>
        </p:nvSpPr>
        <p:spPr>
          <a:xfrm>
            <a:off x="1071563" y="3825875"/>
            <a:ext cx="7848600" cy="1155700"/>
          </a:xfrm>
          <a:prstGeom prst="ellipse">
            <a:avLst/>
          </a:prstGeom>
          <a:solidFill>
            <a:srgbClr val="0B1A58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14288" y="3611563"/>
            <a:ext cx="14605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Focus niveau </a:t>
            </a:r>
            <a:br>
              <a:rPr lang="nl-NL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</a:br>
            <a:r>
              <a:rPr lang="nl-NL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SAQ</a:t>
            </a:r>
          </a:p>
        </p:txBody>
      </p:sp>
    </p:spTree>
    <p:extLst>
      <p:ext uri="{BB962C8B-B14F-4D97-AF65-F5344CB8AC3E}">
        <p14:creationId xmlns:p14="http://schemas.microsoft.com/office/powerpoint/2010/main" val="2119174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Niveaus van Use Cases</a:t>
            </a:r>
          </a:p>
        </p:txBody>
      </p:sp>
      <p:sp>
        <p:nvSpPr>
          <p:cNvPr id="31747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000" dirty="0" err="1"/>
              <a:t>Kite</a:t>
            </a:r>
            <a:r>
              <a:rPr lang="nl-NL" altLang="nl-NL" sz="2000" dirty="0"/>
              <a:t>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000" dirty="0"/>
              <a:t>Sea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000" dirty="0"/>
              <a:t>Fish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altLang="nl-NL" sz="2000" dirty="0"/>
          </a:p>
          <a:p>
            <a:r>
              <a:rPr lang="nl-NL" altLang="nl-NL" sz="2000" dirty="0"/>
              <a:t>Voor de klant is het </a:t>
            </a:r>
            <a:r>
              <a:rPr lang="nl-NL" altLang="nl-NL" sz="2000" dirty="0" err="1"/>
              <a:t>Kite</a:t>
            </a:r>
            <a:r>
              <a:rPr lang="nl-NL" altLang="nl-NL" sz="2000" dirty="0"/>
              <a:t> Level voldoende: </a:t>
            </a:r>
          </a:p>
          <a:p>
            <a:r>
              <a:rPr lang="nl-NL" altLang="nl-NL" dirty="0"/>
              <a:t>	</a:t>
            </a:r>
            <a:r>
              <a:rPr lang="nl-NL" altLang="nl-NL" sz="2000" dirty="0"/>
              <a:t>ik wil mijn medicatie</a:t>
            </a:r>
          </a:p>
          <a:p>
            <a:r>
              <a:rPr lang="nl-NL" altLang="nl-NL" sz="2000" dirty="0"/>
              <a:t>Voor de apotheker is het </a:t>
            </a:r>
            <a:r>
              <a:rPr lang="nl-NL" altLang="nl-NL" sz="2000" dirty="0" err="1"/>
              <a:t>sea</a:t>
            </a:r>
            <a:r>
              <a:rPr lang="nl-NL" altLang="nl-NL" sz="2000" dirty="0"/>
              <a:t> level voldoende: </a:t>
            </a:r>
          </a:p>
          <a:p>
            <a:r>
              <a:rPr lang="nl-NL" altLang="nl-NL" dirty="0"/>
              <a:t>	</a:t>
            </a:r>
            <a:r>
              <a:rPr lang="nl-NL" altLang="nl-NL" sz="2000" dirty="0"/>
              <a:t>ik wil mijn apotheek runnen</a:t>
            </a:r>
          </a:p>
          <a:p>
            <a:r>
              <a:rPr lang="nl-NL" altLang="nl-NL" sz="2000" dirty="0"/>
              <a:t>Voor de programmeur is het </a:t>
            </a:r>
            <a:r>
              <a:rPr lang="nl-NL" altLang="nl-NL" sz="2000" dirty="0" err="1"/>
              <a:t>fish</a:t>
            </a:r>
            <a:r>
              <a:rPr lang="nl-NL" altLang="nl-NL" sz="2000" dirty="0"/>
              <a:t> level van belang:</a:t>
            </a:r>
          </a:p>
          <a:p>
            <a:r>
              <a:rPr lang="nl-NL" altLang="nl-NL" dirty="0"/>
              <a:t>	meer detailniveau voor het ontwikkelen</a:t>
            </a:r>
            <a:endParaRPr lang="nl-NL" alt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altLang="nl-NL" sz="2000" dirty="0"/>
          </a:p>
          <a:p>
            <a:r>
              <a:rPr lang="nl-NL" altLang="nl-NL" sz="2000" dirty="0"/>
              <a:t>BINNEN SAQ richten we ons op: SEA LEVEL </a:t>
            </a:r>
            <a:r>
              <a:rPr lang="nl-NL" altLang="nl-NL" sz="2000" dirty="0" err="1"/>
              <a:t>Use</a:t>
            </a:r>
            <a:r>
              <a:rPr lang="nl-NL" altLang="nl-NL" sz="2000" dirty="0"/>
              <a:t> Cases</a:t>
            </a:r>
          </a:p>
          <a:p>
            <a:r>
              <a:rPr lang="nl-NL" altLang="nl-NL" sz="2000" dirty="0">
                <a:solidFill>
                  <a:schemeClr val="bg2">
                    <a:lumMod val="50000"/>
                  </a:schemeClr>
                </a:solidFill>
              </a:rPr>
              <a:t>NOTABENE</a:t>
            </a:r>
            <a:r>
              <a:rPr lang="nl-NL" altLang="nl-NL" sz="2000" dirty="0"/>
              <a:t>: het onderscheid in 3 niveaus blijft subjectief!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4244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>
          <a:xfrm>
            <a:off x="2766702" y="1009980"/>
            <a:ext cx="6102660" cy="650375"/>
          </a:xfrm>
        </p:spPr>
        <p:txBody>
          <a:bodyPr/>
          <a:lstStyle/>
          <a:p>
            <a:r>
              <a:rPr altLang="nl-NL" dirty="0"/>
              <a:t>Meer </a:t>
            </a:r>
            <a:r>
              <a:rPr altLang="nl-NL" dirty="0" err="1"/>
              <a:t>handvatten</a:t>
            </a:r>
            <a:r>
              <a:rPr altLang="nl-NL" dirty="0"/>
              <a:t> </a:t>
            </a:r>
            <a:r>
              <a:rPr altLang="nl-NL" dirty="0" err="1"/>
              <a:t>voor</a:t>
            </a:r>
            <a:r>
              <a:rPr altLang="nl-NL" dirty="0"/>
              <a:t> </a:t>
            </a:r>
            <a:r>
              <a:rPr altLang="nl-NL" dirty="0" err="1"/>
              <a:t>detaillering</a:t>
            </a:r>
            <a:endParaRPr alt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2772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79638"/>
            <a:ext cx="61341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1828800" y="6400800"/>
            <a:ext cx="38004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z="1800" dirty="0">
                <a:latin typeface="+mn-lt"/>
              </a:rPr>
              <a:t>IBM (2008): </a:t>
            </a:r>
            <a:r>
              <a:rPr lang="nl-NL" sz="1800" dirty="0" err="1">
                <a:latin typeface="+mn-lt"/>
              </a:rPr>
              <a:t>writing</a:t>
            </a:r>
            <a:r>
              <a:rPr lang="nl-NL" sz="1800" dirty="0">
                <a:latin typeface="+mn-lt"/>
              </a:rPr>
              <a:t> </a:t>
            </a:r>
            <a:r>
              <a:rPr lang="nl-NL" sz="1800" dirty="0" err="1">
                <a:latin typeface="+mn-lt"/>
              </a:rPr>
              <a:t>good</a:t>
            </a:r>
            <a:r>
              <a:rPr lang="nl-NL" sz="1800" dirty="0">
                <a:latin typeface="+mn-lt"/>
              </a:rPr>
              <a:t> </a:t>
            </a:r>
            <a:r>
              <a:rPr lang="nl-NL" sz="1800" dirty="0" err="1">
                <a:latin typeface="+mn-lt"/>
              </a:rPr>
              <a:t>use</a:t>
            </a:r>
            <a:r>
              <a:rPr lang="nl-NL" sz="1800" dirty="0">
                <a:latin typeface="+mn-lt"/>
              </a:rPr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6220141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/>
              <a:t>Use cases detailleren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nl-NL" dirty="0"/>
              <a:t>Leerdoelen:</a:t>
            </a:r>
          </a:p>
          <a:p>
            <a:pPr marL="855663" lvl="1" indent="-511175" eaLnBrk="1" hangingPunct="1">
              <a:defRPr/>
            </a:pPr>
            <a:r>
              <a:rPr lang="nl-NL" dirty="0"/>
              <a:t>Detailleren van een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  <a:p>
            <a:pPr marL="855663" lvl="1" indent="-511175" eaLnBrk="1" hangingPunct="1">
              <a:defRPr/>
            </a:pPr>
            <a:r>
              <a:rPr lang="nl-NL" dirty="0"/>
              <a:t>Bepalen van detailniveau in </a:t>
            </a:r>
            <a:r>
              <a:rPr lang="nl-NL" dirty="0" err="1"/>
              <a:t>use</a:t>
            </a:r>
            <a:r>
              <a:rPr lang="nl-NL" dirty="0"/>
              <a:t> case</a:t>
            </a:r>
            <a:endParaRPr lang="en-US" dirty="0"/>
          </a:p>
          <a:p>
            <a:pPr marL="855663" lvl="1" indent="-511175" eaLnBrk="1" hangingPunct="1">
              <a:defRPr/>
            </a:pPr>
            <a:endParaRPr lang="en-US" dirty="0"/>
          </a:p>
          <a:p>
            <a:pPr marL="798513" lvl="1" indent="-341313" eaLnBrk="1" hangingPunct="1">
              <a:defRPr/>
            </a:pPr>
            <a:endParaRPr 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23928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Tips</a:t>
            </a:r>
          </a:p>
        </p:txBody>
      </p:sp>
      <p:sp>
        <p:nvSpPr>
          <p:cNvPr id="33795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Geen gebruikersinterface details in </a:t>
            </a:r>
            <a:r>
              <a:rPr lang="nl-NL" altLang="nl-NL" dirty="0" err="1"/>
              <a:t>use</a:t>
            </a:r>
            <a:r>
              <a:rPr lang="nl-NL" altLang="nl-NL" dirty="0"/>
              <a:t> cases (OK knop links onderaan)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Geen architectuur aannames (Database server gescheiden van webserver)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Geen ‘code / programma’ structuur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2535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Opdracht</a:t>
            </a:r>
          </a:p>
        </p:txBody>
      </p:sp>
      <p:sp>
        <p:nvSpPr>
          <p:cNvPr id="34819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Zoek drie voorbeelden van </a:t>
            </a:r>
            <a:r>
              <a:rPr lang="nl-NL" altLang="nl-NL" dirty="0" err="1"/>
              <a:t>Use</a:t>
            </a:r>
            <a:r>
              <a:rPr lang="nl-NL" altLang="nl-NL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Geef drie TOP punten in de gevonden </a:t>
            </a:r>
            <a:r>
              <a:rPr lang="nl-NL" altLang="nl-NL" dirty="0" err="1"/>
              <a:t>Use</a:t>
            </a:r>
            <a:r>
              <a:rPr lang="nl-NL" altLang="nl-NL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Geeft drie TIP punten in de gevonden </a:t>
            </a:r>
            <a:r>
              <a:rPr lang="nl-NL" altLang="nl-NL" dirty="0" err="1"/>
              <a:t>Use</a:t>
            </a:r>
            <a:r>
              <a:rPr lang="nl-NL" altLang="nl-NL" dirty="0"/>
              <a:t> Cases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684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Oefening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dirty="0"/>
              <a:t>Detailleer de </a:t>
            </a:r>
            <a:r>
              <a:rPr lang="nl-NL" dirty="0" err="1"/>
              <a:t>Use</a:t>
            </a:r>
            <a:r>
              <a:rPr lang="nl-NL" dirty="0"/>
              <a:t> Case voor het uitgeven van een recept aan de balie.</a:t>
            </a:r>
          </a:p>
          <a:p>
            <a:pPr lvl="1">
              <a:defRPr/>
            </a:pPr>
            <a:r>
              <a:rPr lang="nl-NL" dirty="0"/>
              <a:t>Gebruik het template van ICA</a:t>
            </a:r>
          </a:p>
          <a:p>
            <a:pPr marL="698500" lvl="1" indent="-342900">
              <a:defRPr/>
            </a:pPr>
            <a:r>
              <a:rPr lang="nl-NL" dirty="0"/>
              <a:t>“SAQ Reference Card” op </a:t>
            </a:r>
            <a:r>
              <a:rPr lang="nl-NL" dirty="0" err="1"/>
              <a:t>Scholar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99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/>
              <a:t>Huiswerk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b="0" dirty="0"/>
              <a:t>Werk verder aan de uitwerking van het Use Case rapport voor </a:t>
            </a:r>
            <a:r>
              <a:rPr lang="nl-NL" sz="2400" b="0" dirty="0" err="1"/>
              <a:t>GameParadise</a:t>
            </a:r>
            <a:r>
              <a:rPr lang="nl-NL" sz="2400" b="0" dirty="0"/>
              <a:t> (casusopdracht 5).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nl-NL" sz="2400" b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b="0" dirty="0"/>
              <a:t>Mail het concept van het UC Rapport deze week (</a:t>
            </a:r>
            <a:r>
              <a:rPr lang="nl-NL" sz="2400" b="0" dirty="0">
                <a:solidFill>
                  <a:srgbClr val="FF0000"/>
                </a:solidFill>
              </a:rPr>
              <a:t>deadline?</a:t>
            </a:r>
            <a:r>
              <a:rPr lang="nl-NL" sz="2400" b="0" dirty="0"/>
              <a:t>) naar: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b="0" dirty="0"/>
              <a:t>De professional skills docent en naar mij.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b="0" dirty="0"/>
              <a:t>Hier krijg je dan feedback op.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b="0" dirty="0"/>
              <a:t>Volgende week moet het definitief af zijn (let op de deadline!)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2682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>
                <a:latin typeface="Arial" charset="0"/>
                <a:cs typeface="Arial" charset="0"/>
              </a:rPr>
              <a:t>Beschrijf de Use Case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tretch/>
        </p:blipFill>
        <p:spPr bwMode="auto">
          <a:xfrm>
            <a:off x="2945077" y="2384425"/>
            <a:ext cx="5746222" cy="3952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Ovaal 8"/>
          <p:cNvSpPr/>
          <p:nvPr/>
        </p:nvSpPr>
        <p:spPr>
          <a:xfrm>
            <a:off x="3684319" y="5322184"/>
            <a:ext cx="3048000" cy="1118175"/>
          </a:xfrm>
          <a:prstGeom prst="ellipse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1738702" y="2660923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2 les 2</a:t>
            </a:r>
            <a:endParaRPr lang="en-GB" dirty="0"/>
          </a:p>
        </p:txBody>
      </p:sp>
      <p:sp>
        <p:nvSpPr>
          <p:cNvPr id="11" name="Tekstvak 10"/>
          <p:cNvSpPr txBox="1"/>
          <p:nvPr/>
        </p:nvSpPr>
        <p:spPr>
          <a:xfrm>
            <a:off x="1738702" y="3696755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3 les 2</a:t>
            </a:r>
            <a:endParaRPr lang="en-GB" dirty="0"/>
          </a:p>
        </p:txBody>
      </p:sp>
      <p:sp>
        <p:nvSpPr>
          <p:cNvPr id="12" name="Tekstvak 11"/>
          <p:cNvSpPr txBox="1"/>
          <p:nvPr/>
        </p:nvSpPr>
        <p:spPr>
          <a:xfrm>
            <a:off x="1738702" y="4597301"/>
            <a:ext cx="136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3 les 3</a:t>
            </a:r>
          </a:p>
          <a:p>
            <a:r>
              <a:rPr lang="nl-NL" dirty="0"/>
              <a:t>Week 3 les 4</a:t>
            </a:r>
            <a:endParaRPr lang="en-GB" dirty="0"/>
          </a:p>
        </p:txBody>
      </p:sp>
      <p:sp>
        <p:nvSpPr>
          <p:cNvPr id="13" name="Tekstvak 12"/>
          <p:cNvSpPr txBox="1"/>
          <p:nvPr/>
        </p:nvSpPr>
        <p:spPr>
          <a:xfrm>
            <a:off x="1738702" y="5696606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4 les 1</a:t>
            </a:r>
          </a:p>
        </p:txBody>
      </p:sp>
      <p:sp>
        <p:nvSpPr>
          <p:cNvPr id="15" name="Rechthoek 14"/>
          <p:cNvSpPr/>
          <p:nvPr/>
        </p:nvSpPr>
        <p:spPr>
          <a:xfrm>
            <a:off x="6781326" y="3168853"/>
            <a:ext cx="1970787" cy="95446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Use</a:t>
            </a:r>
            <a:r>
              <a:rPr lang="nl-NL" dirty="0"/>
              <a:t> cases opstellen betekent iteratief 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4495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Detailleren van de Use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nl-NL" sz="2400" dirty="0"/>
              <a:t>We hebben al: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sz="2400" dirty="0"/>
              <a:t>Actoren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sz="2400" dirty="0" err="1"/>
              <a:t>Use</a:t>
            </a:r>
            <a:r>
              <a:rPr lang="nl-NL" sz="2400" dirty="0"/>
              <a:t> Case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sz="2400" dirty="0" err="1"/>
              <a:t>Flows</a:t>
            </a:r>
            <a:r>
              <a:rPr lang="nl-NL" sz="2400" dirty="0"/>
              <a:t> &amp; </a:t>
            </a:r>
            <a:r>
              <a:rPr lang="nl-NL" sz="2400" dirty="0" err="1"/>
              <a:t>Scenarios</a:t>
            </a: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nl-NL" sz="2400" dirty="0"/>
          </a:p>
          <a:p>
            <a:pPr>
              <a:defRPr/>
            </a:pPr>
            <a:r>
              <a:rPr lang="nl-NL" sz="2400" dirty="0"/>
              <a:t>Nu de laatste stap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nl-NL" sz="2400" dirty="0"/>
              <a:t>Details toevoegen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nl-NL" sz="2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73231" y="3251077"/>
            <a:ext cx="2693473" cy="3015568"/>
          </a:xfrm>
          <a:prstGeom prst="rect">
            <a:avLst/>
          </a:prstGeom>
          <a:solidFill>
            <a:srgbClr val="CCCC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2075" tIns="182562" rIns="92075" bIns="182562" anchorCtr="1">
            <a:spAutoFit/>
          </a:bodyPr>
          <a:lstStyle>
            <a:lvl1pPr marL="53975" indent="-53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715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5730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1450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17170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2890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08610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nl-NL" sz="1400" i="1" u="sng" dirty="0">
                <a:latin typeface="Arial" panose="020B0604020202020204" pitchFamily="34" charset="0"/>
              </a:rPr>
              <a:t> </a:t>
            </a:r>
            <a:r>
              <a:rPr lang="en-US" altLang="nl-NL" sz="1600" u="sng" dirty="0">
                <a:latin typeface="Arial" panose="020B0604020202020204" pitchFamily="34" charset="0"/>
              </a:rPr>
              <a:t> &lt;Use-Case </a:t>
            </a:r>
            <a:r>
              <a:rPr lang="en-US" altLang="nl-NL" sz="1600" u="sng" dirty="0" err="1">
                <a:latin typeface="Arial" panose="020B0604020202020204" pitchFamily="34" charset="0"/>
              </a:rPr>
              <a:t>Naam</a:t>
            </a:r>
            <a:r>
              <a:rPr lang="en-US" altLang="nl-NL" sz="1600" u="sng" dirty="0"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1. </a:t>
            </a:r>
            <a:r>
              <a:rPr lang="en-US" altLang="nl-NL" sz="1600" dirty="0" err="1">
                <a:latin typeface="Arial" panose="020B0604020202020204" pitchFamily="34" charset="0"/>
              </a:rPr>
              <a:t>Korte</a:t>
            </a:r>
            <a:r>
              <a:rPr lang="en-US" altLang="nl-NL" sz="1600" dirty="0">
                <a:latin typeface="Arial" panose="020B0604020202020204" pitchFamily="34" charset="0"/>
              </a:rPr>
              <a:t> </a:t>
            </a:r>
            <a:r>
              <a:rPr lang="en-US" altLang="nl-NL" sz="1600" dirty="0" err="1">
                <a:latin typeface="Arial" panose="020B0604020202020204" pitchFamily="34" charset="0"/>
              </a:rPr>
              <a:t>omschrijving</a:t>
            </a:r>
            <a:endParaRPr lang="en-US" altLang="nl-NL" sz="12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2. Basic Flow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3. Alternative</a:t>
            </a:r>
            <a:r>
              <a:rPr lang="en-US" altLang="nl-NL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nl-NL" sz="1600" dirty="0">
                <a:latin typeface="Arial" panose="020B0604020202020204" pitchFamily="34" charset="0"/>
              </a:rPr>
              <a:t>Flows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4. </a:t>
            </a:r>
            <a:r>
              <a:rPr lang="en-US" altLang="nl-NL" sz="1600" dirty="0" err="1">
                <a:latin typeface="Arial" panose="020B0604020202020204" pitchFamily="34" charset="0"/>
              </a:rPr>
              <a:t>Subflows</a:t>
            </a:r>
            <a:endParaRPr lang="en-US" altLang="nl-NL" sz="16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5. Key</a:t>
            </a:r>
            <a:r>
              <a:rPr lang="en-US" altLang="nl-NL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nl-NL" sz="1600" dirty="0">
                <a:latin typeface="Arial" panose="020B0604020202020204" pitchFamily="34" charset="0"/>
              </a:rPr>
              <a:t>Scenario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6. Preconditions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7. </a:t>
            </a:r>
            <a:r>
              <a:rPr lang="en-US" altLang="nl-NL" sz="1600" dirty="0" err="1">
                <a:latin typeface="Arial" panose="020B0604020202020204" pitchFamily="34" charset="0"/>
              </a:rPr>
              <a:t>Postconditions</a:t>
            </a:r>
            <a:endParaRPr lang="en-US" altLang="nl-NL" sz="16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8. Extension</a:t>
            </a:r>
            <a:r>
              <a:rPr lang="en-US" altLang="nl-NL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nl-NL" sz="1600" dirty="0">
                <a:latin typeface="Arial" panose="020B0604020202020204" pitchFamily="34" charset="0"/>
              </a:rPr>
              <a:t>Points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9. Special</a:t>
            </a:r>
            <a:r>
              <a:rPr lang="en-US" altLang="nl-NL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nl-NL" sz="1600" dirty="0">
                <a:latin typeface="Arial" panose="020B0604020202020204" pitchFamily="34" charset="0"/>
              </a:rPr>
              <a:t>Requirements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nl-NL" sz="1600" dirty="0">
                <a:latin typeface="Arial" panose="020B0604020202020204" pitchFamily="34" charset="0"/>
              </a:rPr>
              <a:t>10. Additional</a:t>
            </a:r>
            <a:r>
              <a:rPr lang="en-US" altLang="nl-NL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nl-NL" sz="1600" dirty="0">
                <a:latin typeface="Arial" panose="020B0604020202020204" pitchFamily="34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345994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Use Case stijlen</a:t>
            </a:r>
          </a:p>
        </p:txBody>
      </p:sp>
      <p:sp>
        <p:nvSpPr>
          <p:cNvPr id="18435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400" dirty="0"/>
              <a:t>Binnen SAQ werken wij met twee </a:t>
            </a:r>
            <a:r>
              <a:rPr lang="nl-NL" altLang="nl-NL" sz="2400" dirty="0" err="1"/>
              <a:t>Use</a:t>
            </a:r>
            <a:r>
              <a:rPr lang="nl-NL" altLang="nl-NL" sz="2400" dirty="0"/>
              <a:t> Case stijlen</a:t>
            </a:r>
          </a:p>
          <a:p>
            <a:pPr lvl="1"/>
            <a:r>
              <a:rPr lang="nl-NL" altLang="nl-NL" sz="2000" dirty="0"/>
              <a:t>ICA Reference template – </a:t>
            </a:r>
            <a:r>
              <a:rPr lang="nl-NL" altLang="nl-NL" sz="2000" dirty="0" err="1"/>
              <a:t>Use</a:t>
            </a:r>
            <a:r>
              <a:rPr lang="nl-NL" altLang="nl-NL" sz="2000" dirty="0"/>
              <a:t> Case in tabelvorm</a:t>
            </a:r>
          </a:p>
          <a:p>
            <a:pPr lvl="1"/>
            <a:r>
              <a:rPr lang="nl-NL" altLang="nl-NL" sz="2000" dirty="0"/>
              <a:t>Activity Diagrammen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400" dirty="0"/>
              <a:t>Keuze voor deze of andere stijlen maak je altijd in overleg met de klant!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sz="2400" dirty="0"/>
              <a:t>Kies binnen één project wel voor één stijl:</a:t>
            </a:r>
          </a:p>
          <a:p>
            <a:pPr lvl="1"/>
            <a:r>
              <a:rPr lang="nl-NL" altLang="nl-NL" sz="2000" dirty="0"/>
              <a:t>consistentie</a:t>
            </a:r>
          </a:p>
          <a:p>
            <a:pPr lvl="1"/>
            <a:r>
              <a:rPr lang="nl-NL" altLang="nl-NL" sz="2000" dirty="0"/>
              <a:t>leesbaarheid</a:t>
            </a:r>
          </a:p>
          <a:p>
            <a:pPr lvl="1"/>
            <a:r>
              <a:rPr lang="nl-NL" altLang="nl-NL" sz="2000" dirty="0"/>
              <a:t>bruikbaarheid in het ontwikkelteam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0963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/>
              <a:t>Use cases detailleren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94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95620"/>
              </p:ext>
            </p:extLst>
          </p:nvPr>
        </p:nvGraphicFramePr>
        <p:xfrm>
          <a:off x="2297113" y="2759651"/>
          <a:ext cx="7246937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5758824" imgH="2487555" progId="Word.Document.12">
                  <p:embed/>
                </p:oleObj>
              </mc:Choice>
              <mc:Fallback>
                <p:oleObj name="Document" r:id="rId3" imgW="5758824" imgH="2487555" progId="Word.Document.12">
                  <p:embed/>
                  <p:pic>
                    <p:nvPicPr>
                      <p:cNvPr id="194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2759651"/>
                        <a:ext cx="7246937" cy="313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oelichting met afgeronde rechthoek 7"/>
          <p:cNvSpPr/>
          <p:nvPr/>
        </p:nvSpPr>
        <p:spPr>
          <a:xfrm>
            <a:off x="5382491" y="1681956"/>
            <a:ext cx="3124200" cy="1055688"/>
          </a:xfrm>
          <a:prstGeom prst="wedgeRoundRectCallout">
            <a:avLst>
              <a:gd name="adj1" fmla="val -81885"/>
              <a:gd name="adj2" fmla="val 117032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/>
              <a:t>Structureer de stappen in een flow</a:t>
            </a:r>
          </a:p>
        </p:txBody>
      </p:sp>
      <p:sp>
        <p:nvSpPr>
          <p:cNvPr id="10" name="Toelichting met afgeronde rechthoek 9"/>
          <p:cNvSpPr/>
          <p:nvPr/>
        </p:nvSpPr>
        <p:spPr>
          <a:xfrm>
            <a:off x="133350" y="2209800"/>
            <a:ext cx="2000250" cy="609600"/>
          </a:xfrm>
          <a:prstGeom prst="wedgeRoundRectCallout">
            <a:avLst>
              <a:gd name="adj1" fmla="val 70260"/>
              <a:gd name="adj2" fmla="val 154528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/>
              <a:t>Nummer ze</a:t>
            </a:r>
          </a:p>
        </p:txBody>
      </p:sp>
    </p:spTree>
    <p:extLst>
      <p:ext uri="{BB962C8B-B14F-4D97-AF65-F5344CB8AC3E}">
        <p14:creationId xmlns:p14="http://schemas.microsoft.com/office/powerpoint/2010/main" val="805990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Schrijftips</a:t>
            </a:r>
          </a:p>
        </p:txBody>
      </p:sp>
      <p:sp>
        <p:nvSpPr>
          <p:cNvPr id="2048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Gebruik ‘actieve zinnen’ (want: leest veel eenvoudiger en legt de nadruk op de handeling)</a:t>
            </a:r>
          </a:p>
          <a:p>
            <a:pPr lvl="1"/>
            <a:r>
              <a:rPr lang="nl-NL" altLang="nl-NL" dirty="0"/>
              <a:t>Actief: de docent geeft cijfers aan studenten</a:t>
            </a:r>
          </a:p>
          <a:p>
            <a:pPr lvl="1"/>
            <a:r>
              <a:rPr lang="nl-NL" altLang="nl-NL" dirty="0"/>
              <a:t>Passief: de docent </a:t>
            </a:r>
            <a:r>
              <a:rPr lang="nl-NL" altLang="nl-NL" u="sng" dirty="0"/>
              <a:t>heeft</a:t>
            </a:r>
            <a:r>
              <a:rPr lang="nl-NL" altLang="nl-NL" dirty="0"/>
              <a:t> cijfers aan de studenten gegeven / het cijfer </a:t>
            </a:r>
            <a:r>
              <a:rPr lang="nl-NL" altLang="nl-NL" u="sng" dirty="0"/>
              <a:t>wordt</a:t>
            </a:r>
            <a:r>
              <a:rPr lang="nl-NL" altLang="nl-NL" dirty="0"/>
              <a:t> bepaald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Neem de actor op in de beschrijving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Neem de trigger op in de beschrijving</a:t>
            </a:r>
          </a:p>
          <a:p>
            <a:pPr lvl="1"/>
            <a:endParaRPr lang="nl-NL" alt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38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Structuur van de Use Case flows</a:t>
            </a:r>
          </a:p>
        </p:txBody>
      </p:sp>
      <p:sp>
        <p:nvSpPr>
          <p:cNvPr id="21507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Leesbaarheid van het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Veel organisaties gebruiken hun eigen standaard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nl-NL" dirty="0"/>
              <a:t>Een algemene internationale standaard is niet beschikbaar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508" name="AutoShape 19"/>
          <p:cNvSpPr>
            <a:spLocks noChangeArrowheads="1"/>
          </p:cNvSpPr>
          <p:nvPr/>
        </p:nvSpPr>
        <p:spPr bwMode="auto">
          <a:xfrm>
            <a:off x="4654550" y="5080000"/>
            <a:ext cx="1895475" cy="3905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1509" name="Group 98"/>
          <p:cNvGrpSpPr>
            <a:grpSpLocks/>
          </p:cNvGrpSpPr>
          <p:nvPr/>
        </p:nvGrpSpPr>
        <p:grpSpPr bwMode="auto">
          <a:xfrm>
            <a:off x="2565400" y="4275138"/>
            <a:ext cx="2124075" cy="2357437"/>
            <a:chOff x="604" y="2266"/>
            <a:chExt cx="1425" cy="1671"/>
          </a:xfrm>
        </p:grpSpPr>
        <p:sp>
          <p:nvSpPr>
            <p:cNvPr id="21542" name="Oval 21"/>
            <p:cNvSpPr>
              <a:spLocks noChangeArrowheads="1"/>
            </p:cNvSpPr>
            <p:nvPr/>
          </p:nvSpPr>
          <p:spPr bwMode="auto">
            <a:xfrm>
              <a:off x="604" y="2266"/>
              <a:ext cx="750" cy="329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nl-NL" altLang="nl-NL" sz="100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543" name="Group 22"/>
            <p:cNvGrpSpPr>
              <a:grpSpLocks/>
            </p:cNvGrpSpPr>
            <p:nvPr/>
          </p:nvGrpSpPr>
          <p:grpSpPr bwMode="auto">
            <a:xfrm rot="1278171">
              <a:off x="1610" y="3249"/>
              <a:ext cx="419" cy="482"/>
              <a:chOff x="3070" y="1253"/>
              <a:chExt cx="546" cy="770"/>
            </a:xfrm>
          </p:grpSpPr>
          <p:sp>
            <p:nvSpPr>
              <p:cNvPr id="21579" name="Document"/>
              <p:cNvSpPr>
                <a:spLocks noEditPoints="1" noChangeArrowheads="1"/>
              </p:cNvSpPr>
              <p:nvPr/>
            </p:nvSpPr>
            <p:spPr bwMode="auto">
              <a:xfrm rot="10800000">
                <a:off x="3070" y="1253"/>
                <a:ext cx="546" cy="7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989 w 21600"/>
                  <a:gd name="T25" fmla="*/ 814 h 21600"/>
                  <a:gd name="T26" fmla="*/ 20611 w 21600"/>
                  <a:gd name="T27" fmla="*/ 16438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80" name="Line 24"/>
              <p:cNvSpPr>
                <a:spLocks noChangeShapeType="1"/>
              </p:cNvSpPr>
              <p:nvPr/>
            </p:nvSpPr>
            <p:spPr bwMode="auto">
              <a:xfrm>
                <a:off x="3133" y="1437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81" name="Line 25"/>
              <p:cNvSpPr>
                <a:spLocks noChangeShapeType="1"/>
              </p:cNvSpPr>
              <p:nvPr/>
            </p:nvSpPr>
            <p:spPr bwMode="auto">
              <a:xfrm>
                <a:off x="3139" y="1533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82" name="Line 26"/>
              <p:cNvSpPr>
                <a:spLocks noChangeShapeType="1"/>
              </p:cNvSpPr>
              <p:nvPr/>
            </p:nvSpPr>
            <p:spPr bwMode="auto">
              <a:xfrm>
                <a:off x="3139" y="1911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83" name="Line 27"/>
              <p:cNvSpPr>
                <a:spLocks noChangeShapeType="1"/>
              </p:cNvSpPr>
              <p:nvPr/>
            </p:nvSpPr>
            <p:spPr bwMode="auto">
              <a:xfrm>
                <a:off x="3172" y="1629"/>
                <a:ext cx="41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84" name="Line 28"/>
              <p:cNvSpPr>
                <a:spLocks noChangeShapeType="1"/>
              </p:cNvSpPr>
              <p:nvPr/>
            </p:nvSpPr>
            <p:spPr bwMode="auto">
              <a:xfrm>
                <a:off x="3160" y="1725"/>
                <a:ext cx="41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85" name="Line 29"/>
              <p:cNvSpPr>
                <a:spLocks noChangeShapeType="1"/>
              </p:cNvSpPr>
              <p:nvPr/>
            </p:nvSpPr>
            <p:spPr bwMode="auto">
              <a:xfrm>
                <a:off x="3121" y="1821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1544" name="Group 30"/>
            <p:cNvGrpSpPr>
              <a:grpSpLocks/>
            </p:cNvGrpSpPr>
            <p:nvPr/>
          </p:nvGrpSpPr>
          <p:grpSpPr bwMode="auto">
            <a:xfrm>
              <a:off x="777" y="2533"/>
              <a:ext cx="916" cy="1215"/>
              <a:chOff x="3070" y="1253"/>
              <a:chExt cx="546" cy="770"/>
            </a:xfrm>
          </p:grpSpPr>
          <p:sp>
            <p:nvSpPr>
              <p:cNvPr id="21572" name="Document"/>
              <p:cNvSpPr>
                <a:spLocks noEditPoints="1" noChangeArrowheads="1"/>
              </p:cNvSpPr>
              <p:nvPr/>
            </p:nvSpPr>
            <p:spPr bwMode="auto">
              <a:xfrm rot="10800000">
                <a:off x="3070" y="1253"/>
                <a:ext cx="546" cy="7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989 w 21600"/>
                  <a:gd name="T25" fmla="*/ 814 h 21600"/>
                  <a:gd name="T26" fmla="*/ 20611 w 21600"/>
                  <a:gd name="T27" fmla="*/ 16438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3" name="Line 32"/>
              <p:cNvSpPr>
                <a:spLocks noChangeShapeType="1"/>
              </p:cNvSpPr>
              <p:nvPr/>
            </p:nvSpPr>
            <p:spPr bwMode="auto">
              <a:xfrm>
                <a:off x="3133" y="1437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4" name="Line 33"/>
              <p:cNvSpPr>
                <a:spLocks noChangeShapeType="1"/>
              </p:cNvSpPr>
              <p:nvPr/>
            </p:nvSpPr>
            <p:spPr bwMode="auto">
              <a:xfrm>
                <a:off x="3139" y="1533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5" name="Line 34"/>
              <p:cNvSpPr>
                <a:spLocks noChangeShapeType="1"/>
              </p:cNvSpPr>
              <p:nvPr/>
            </p:nvSpPr>
            <p:spPr bwMode="auto">
              <a:xfrm>
                <a:off x="3139" y="1911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6" name="Line 35"/>
              <p:cNvSpPr>
                <a:spLocks noChangeShapeType="1"/>
              </p:cNvSpPr>
              <p:nvPr/>
            </p:nvSpPr>
            <p:spPr bwMode="auto">
              <a:xfrm>
                <a:off x="3172" y="1629"/>
                <a:ext cx="41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7" name="Line 36"/>
              <p:cNvSpPr>
                <a:spLocks noChangeShapeType="1"/>
              </p:cNvSpPr>
              <p:nvPr/>
            </p:nvSpPr>
            <p:spPr bwMode="auto">
              <a:xfrm>
                <a:off x="3160" y="1725"/>
                <a:ext cx="41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8" name="Line 37"/>
              <p:cNvSpPr>
                <a:spLocks noChangeShapeType="1"/>
              </p:cNvSpPr>
              <p:nvPr/>
            </p:nvSpPr>
            <p:spPr bwMode="auto">
              <a:xfrm>
                <a:off x="3121" y="1821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545" name="Document"/>
            <p:cNvSpPr>
              <a:spLocks noEditPoints="1" noChangeArrowheads="1"/>
            </p:cNvSpPr>
            <p:nvPr/>
          </p:nvSpPr>
          <p:spPr bwMode="auto">
            <a:xfrm rot="9232257">
              <a:off x="745" y="2962"/>
              <a:ext cx="419" cy="4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79 w 21600"/>
                <a:gd name="T25" fmla="*/ 807 h 21600"/>
                <a:gd name="T26" fmla="*/ 20621 w 21600"/>
                <a:gd name="T27" fmla="*/ 1644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6" name="Line 39"/>
            <p:cNvSpPr>
              <a:spLocks noChangeShapeType="1"/>
            </p:cNvSpPr>
            <p:nvPr/>
          </p:nvSpPr>
          <p:spPr bwMode="auto">
            <a:xfrm rot="-1567743">
              <a:off x="737" y="3091"/>
              <a:ext cx="31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7" name="Line 40"/>
            <p:cNvSpPr>
              <a:spLocks noChangeShapeType="1"/>
            </p:cNvSpPr>
            <p:nvPr/>
          </p:nvSpPr>
          <p:spPr bwMode="auto">
            <a:xfrm rot="-1567743">
              <a:off x="768" y="3143"/>
              <a:ext cx="31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8" name="Line 41"/>
            <p:cNvSpPr>
              <a:spLocks noChangeShapeType="1"/>
            </p:cNvSpPr>
            <p:nvPr/>
          </p:nvSpPr>
          <p:spPr bwMode="auto">
            <a:xfrm rot="-1567743">
              <a:off x="764" y="3200"/>
              <a:ext cx="31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9" name="Line 42"/>
            <p:cNvSpPr>
              <a:spLocks noChangeShapeType="1"/>
            </p:cNvSpPr>
            <p:nvPr/>
          </p:nvSpPr>
          <p:spPr bwMode="auto">
            <a:xfrm rot="-1567743">
              <a:off x="836" y="3243"/>
              <a:ext cx="31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50" name="Line 43"/>
            <p:cNvSpPr>
              <a:spLocks noChangeShapeType="1"/>
            </p:cNvSpPr>
            <p:nvPr/>
          </p:nvSpPr>
          <p:spPr bwMode="auto">
            <a:xfrm rot="-1567743">
              <a:off x="835" y="3311"/>
              <a:ext cx="31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1551" name="Group 44"/>
            <p:cNvGrpSpPr>
              <a:grpSpLocks/>
            </p:cNvGrpSpPr>
            <p:nvPr/>
          </p:nvGrpSpPr>
          <p:grpSpPr bwMode="auto">
            <a:xfrm rot="-1084374">
              <a:off x="1202" y="3391"/>
              <a:ext cx="419" cy="482"/>
              <a:chOff x="3070" y="1253"/>
              <a:chExt cx="546" cy="770"/>
            </a:xfrm>
          </p:grpSpPr>
          <p:sp>
            <p:nvSpPr>
              <p:cNvPr id="21565" name="Document"/>
              <p:cNvSpPr>
                <a:spLocks noEditPoints="1" noChangeArrowheads="1"/>
              </p:cNvSpPr>
              <p:nvPr/>
            </p:nvSpPr>
            <p:spPr bwMode="auto">
              <a:xfrm rot="10800000">
                <a:off x="3070" y="1253"/>
                <a:ext cx="546" cy="7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989 w 21600"/>
                  <a:gd name="T25" fmla="*/ 814 h 21600"/>
                  <a:gd name="T26" fmla="*/ 20611 w 21600"/>
                  <a:gd name="T27" fmla="*/ 16438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FFCC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6" name="Line 46"/>
              <p:cNvSpPr>
                <a:spLocks noChangeShapeType="1"/>
              </p:cNvSpPr>
              <p:nvPr/>
            </p:nvSpPr>
            <p:spPr bwMode="auto">
              <a:xfrm>
                <a:off x="3133" y="1437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7" name="Line 47"/>
              <p:cNvSpPr>
                <a:spLocks noChangeShapeType="1"/>
              </p:cNvSpPr>
              <p:nvPr/>
            </p:nvSpPr>
            <p:spPr bwMode="auto">
              <a:xfrm>
                <a:off x="3139" y="1533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8" name="Line 48"/>
              <p:cNvSpPr>
                <a:spLocks noChangeShapeType="1"/>
              </p:cNvSpPr>
              <p:nvPr/>
            </p:nvSpPr>
            <p:spPr bwMode="auto">
              <a:xfrm>
                <a:off x="3139" y="1911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9" name="Line 49"/>
              <p:cNvSpPr>
                <a:spLocks noChangeShapeType="1"/>
              </p:cNvSpPr>
              <p:nvPr/>
            </p:nvSpPr>
            <p:spPr bwMode="auto">
              <a:xfrm>
                <a:off x="3172" y="1629"/>
                <a:ext cx="41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0" name="Line 50"/>
              <p:cNvSpPr>
                <a:spLocks noChangeShapeType="1"/>
              </p:cNvSpPr>
              <p:nvPr/>
            </p:nvSpPr>
            <p:spPr bwMode="auto">
              <a:xfrm>
                <a:off x="3160" y="1725"/>
                <a:ext cx="41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71" name="Line 51"/>
              <p:cNvSpPr>
                <a:spLocks noChangeShapeType="1"/>
              </p:cNvSpPr>
              <p:nvPr/>
            </p:nvSpPr>
            <p:spPr bwMode="auto">
              <a:xfrm>
                <a:off x="3121" y="1821"/>
                <a:ext cx="41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552" name="Freeform 52"/>
            <p:cNvSpPr>
              <a:spLocks/>
            </p:cNvSpPr>
            <p:nvPr/>
          </p:nvSpPr>
          <p:spPr bwMode="auto">
            <a:xfrm>
              <a:off x="1143" y="2832"/>
              <a:ext cx="773" cy="524"/>
            </a:xfrm>
            <a:custGeom>
              <a:avLst/>
              <a:gdLst>
                <a:gd name="T0" fmla="*/ 152871 w 478"/>
                <a:gd name="T1" fmla="*/ 2937 h 448"/>
                <a:gd name="T2" fmla="*/ 24000 w 478"/>
                <a:gd name="T3" fmla="*/ 782 h 448"/>
                <a:gd name="T4" fmla="*/ 9695 w 478"/>
                <a:gd name="T5" fmla="*/ 0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8" h="448">
                  <a:moveTo>
                    <a:pt x="478" y="448"/>
                  </a:moveTo>
                  <a:cubicBezTo>
                    <a:pt x="314" y="321"/>
                    <a:pt x="150" y="194"/>
                    <a:pt x="75" y="119"/>
                  </a:cubicBezTo>
                  <a:cubicBezTo>
                    <a:pt x="0" y="44"/>
                    <a:pt x="15" y="22"/>
                    <a:pt x="3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53" name="Freeform 53"/>
            <p:cNvSpPr>
              <a:spLocks/>
            </p:cNvSpPr>
            <p:nvPr/>
          </p:nvSpPr>
          <p:spPr bwMode="auto">
            <a:xfrm>
              <a:off x="1111" y="3232"/>
              <a:ext cx="417" cy="347"/>
            </a:xfrm>
            <a:custGeom>
              <a:avLst/>
              <a:gdLst>
                <a:gd name="T0" fmla="*/ 92 w 478"/>
                <a:gd name="T1" fmla="*/ 21 h 448"/>
                <a:gd name="T2" fmla="*/ 15 w 478"/>
                <a:gd name="T3" fmla="*/ 5 h 448"/>
                <a:gd name="T4" fmla="*/ 6 w 478"/>
                <a:gd name="T5" fmla="*/ 0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8" h="448">
                  <a:moveTo>
                    <a:pt x="478" y="448"/>
                  </a:moveTo>
                  <a:cubicBezTo>
                    <a:pt x="314" y="321"/>
                    <a:pt x="150" y="194"/>
                    <a:pt x="75" y="119"/>
                  </a:cubicBezTo>
                  <a:cubicBezTo>
                    <a:pt x="0" y="44"/>
                    <a:pt x="15" y="22"/>
                    <a:pt x="3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54" name="Freeform 54"/>
            <p:cNvSpPr>
              <a:spLocks/>
            </p:cNvSpPr>
            <p:nvPr/>
          </p:nvSpPr>
          <p:spPr bwMode="auto">
            <a:xfrm>
              <a:off x="805" y="2779"/>
              <a:ext cx="56" cy="320"/>
            </a:xfrm>
            <a:custGeom>
              <a:avLst/>
              <a:gdLst>
                <a:gd name="T0" fmla="*/ 47 w 56"/>
                <a:gd name="T1" fmla="*/ 320 h 320"/>
                <a:gd name="T2" fmla="*/ 1 w 56"/>
                <a:gd name="T3" fmla="*/ 110 h 320"/>
                <a:gd name="T4" fmla="*/ 56 w 56"/>
                <a:gd name="T5" fmla="*/ 0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320">
                  <a:moveTo>
                    <a:pt x="47" y="320"/>
                  </a:moveTo>
                  <a:cubicBezTo>
                    <a:pt x="23" y="241"/>
                    <a:pt x="0" y="163"/>
                    <a:pt x="1" y="110"/>
                  </a:cubicBezTo>
                  <a:cubicBezTo>
                    <a:pt x="2" y="57"/>
                    <a:pt x="29" y="28"/>
                    <a:pt x="56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1555" name="Group 55"/>
            <p:cNvGrpSpPr>
              <a:grpSpLocks/>
            </p:cNvGrpSpPr>
            <p:nvPr/>
          </p:nvGrpSpPr>
          <p:grpSpPr bwMode="auto">
            <a:xfrm>
              <a:off x="768" y="3356"/>
              <a:ext cx="421" cy="581"/>
              <a:chOff x="291" y="3356"/>
              <a:chExt cx="421" cy="581"/>
            </a:xfrm>
          </p:grpSpPr>
          <p:sp>
            <p:nvSpPr>
              <p:cNvPr id="21556" name="Line 56"/>
              <p:cNvSpPr>
                <a:spLocks noChangeShapeType="1"/>
              </p:cNvSpPr>
              <p:nvPr/>
            </p:nvSpPr>
            <p:spPr bwMode="auto">
              <a:xfrm rot="-1567743">
                <a:off x="396" y="3356"/>
                <a:ext cx="31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57" name="Document"/>
              <p:cNvSpPr>
                <a:spLocks noEditPoints="1" noChangeArrowheads="1"/>
              </p:cNvSpPr>
              <p:nvPr/>
            </p:nvSpPr>
            <p:spPr bwMode="auto">
              <a:xfrm rot="-10518311">
                <a:off x="291" y="3455"/>
                <a:ext cx="419" cy="48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979 w 21600"/>
                  <a:gd name="T25" fmla="*/ 807 h 21600"/>
                  <a:gd name="T26" fmla="*/ 20621 w 21600"/>
                  <a:gd name="T27" fmla="*/ 1644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58" name="Line 58"/>
              <p:cNvSpPr>
                <a:spLocks noChangeShapeType="1"/>
              </p:cNvSpPr>
              <p:nvPr/>
            </p:nvSpPr>
            <p:spPr bwMode="auto">
              <a:xfrm rot="281689">
                <a:off x="349" y="3570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59" name="Line 59"/>
              <p:cNvSpPr>
                <a:spLocks noChangeShapeType="1"/>
              </p:cNvSpPr>
              <p:nvPr/>
            </p:nvSpPr>
            <p:spPr bwMode="auto">
              <a:xfrm rot="281689">
                <a:off x="349" y="3630"/>
                <a:ext cx="31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0" name="Line 60"/>
              <p:cNvSpPr>
                <a:spLocks noChangeShapeType="1"/>
              </p:cNvSpPr>
              <p:nvPr/>
            </p:nvSpPr>
            <p:spPr bwMode="auto">
              <a:xfrm rot="281689">
                <a:off x="330" y="3866"/>
                <a:ext cx="31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1" name="Line 61"/>
              <p:cNvSpPr>
                <a:spLocks noChangeShapeType="1"/>
              </p:cNvSpPr>
              <p:nvPr/>
            </p:nvSpPr>
            <p:spPr bwMode="auto">
              <a:xfrm rot="281689">
                <a:off x="369" y="3692"/>
                <a:ext cx="31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2" name="Line 62"/>
              <p:cNvSpPr>
                <a:spLocks noChangeShapeType="1"/>
              </p:cNvSpPr>
              <p:nvPr/>
            </p:nvSpPr>
            <p:spPr bwMode="auto">
              <a:xfrm rot="281689">
                <a:off x="355" y="3751"/>
                <a:ext cx="31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3" name="Line 63"/>
              <p:cNvSpPr>
                <a:spLocks noChangeShapeType="1"/>
              </p:cNvSpPr>
              <p:nvPr/>
            </p:nvSpPr>
            <p:spPr bwMode="auto">
              <a:xfrm rot="281689">
                <a:off x="320" y="3809"/>
                <a:ext cx="31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64" name="Oval 64"/>
              <p:cNvSpPr>
                <a:spLocks noChangeArrowheads="1"/>
              </p:cNvSpPr>
              <p:nvPr/>
            </p:nvSpPr>
            <p:spPr bwMode="auto">
              <a:xfrm>
                <a:off x="332" y="3718"/>
                <a:ext cx="307" cy="112"/>
              </a:xfrm>
              <a:prstGeom prst="ellipse">
                <a:avLst/>
              </a:prstGeom>
              <a:solidFill>
                <a:srgbClr val="EAEAEA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nl-NL" altLang="nl-NL" sz="1000">
                  <a:solidFill>
                    <a:srgbClr val="EAEAEA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1510" name="Group 97"/>
          <p:cNvGrpSpPr>
            <a:grpSpLocks/>
          </p:cNvGrpSpPr>
          <p:nvPr/>
        </p:nvGrpSpPr>
        <p:grpSpPr bwMode="auto">
          <a:xfrm>
            <a:off x="6594475" y="4343400"/>
            <a:ext cx="1863725" cy="2333625"/>
            <a:chOff x="3142" y="2311"/>
            <a:chExt cx="1250" cy="1654"/>
          </a:xfrm>
        </p:grpSpPr>
        <p:sp>
          <p:nvSpPr>
            <p:cNvPr id="21511" name="Oval 66"/>
            <p:cNvSpPr>
              <a:spLocks noChangeArrowheads="1"/>
            </p:cNvSpPr>
            <p:nvPr/>
          </p:nvSpPr>
          <p:spPr bwMode="auto">
            <a:xfrm>
              <a:off x="3142" y="2311"/>
              <a:ext cx="829" cy="303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nl-NL" altLang="nl-NL" sz="100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2" name="Document"/>
            <p:cNvSpPr>
              <a:spLocks noEditPoints="1" noChangeArrowheads="1"/>
            </p:cNvSpPr>
            <p:nvPr/>
          </p:nvSpPr>
          <p:spPr bwMode="auto">
            <a:xfrm rot="10800000">
              <a:off x="3346" y="2547"/>
              <a:ext cx="1046" cy="14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71 w 21600"/>
                <a:gd name="T25" fmla="*/ 823 h 21600"/>
                <a:gd name="T26" fmla="*/ 20629 w 21600"/>
                <a:gd name="T27" fmla="*/ 1643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3" name="Line 68"/>
            <p:cNvSpPr>
              <a:spLocks noChangeShapeType="1"/>
            </p:cNvSpPr>
            <p:nvPr/>
          </p:nvSpPr>
          <p:spPr bwMode="auto">
            <a:xfrm>
              <a:off x="3455" y="2852"/>
              <a:ext cx="7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4" name="Line 69"/>
            <p:cNvSpPr>
              <a:spLocks noChangeShapeType="1"/>
            </p:cNvSpPr>
            <p:nvPr/>
          </p:nvSpPr>
          <p:spPr bwMode="auto">
            <a:xfrm>
              <a:off x="3465" y="3011"/>
              <a:ext cx="7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5" name="Line 70"/>
            <p:cNvSpPr>
              <a:spLocks noChangeShapeType="1"/>
            </p:cNvSpPr>
            <p:nvPr/>
          </p:nvSpPr>
          <p:spPr bwMode="auto">
            <a:xfrm>
              <a:off x="3465" y="3605"/>
              <a:ext cx="7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6" name="Line 71"/>
            <p:cNvSpPr>
              <a:spLocks noChangeShapeType="1"/>
            </p:cNvSpPr>
            <p:nvPr/>
          </p:nvSpPr>
          <p:spPr bwMode="auto">
            <a:xfrm>
              <a:off x="3522" y="3171"/>
              <a:ext cx="70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7" name="Line 72"/>
            <p:cNvSpPr>
              <a:spLocks noChangeShapeType="1"/>
            </p:cNvSpPr>
            <p:nvPr/>
          </p:nvSpPr>
          <p:spPr bwMode="auto">
            <a:xfrm>
              <a:off x="3502" y="3330"/>
              <a:ext cx="70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8" name="Line 73"/>
            <p:cNvSpPr>
              <a:spLocks noChangeShapeType="1"/>
            </p:cNvSpPr>
            <p:nvPr/>
          </p:nvSpPr>
          <p:spPr bwMode="auto">
            <a:xfrm>
              <a:off x="3434" y="3489"/>
              <a:ext cx="70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1519" name="Group 74"/>
            <p:cNvGrpSpPr>
              <a:grpSpLocks/>
            </p:cNvGrpSpPr>
            <p:nvPr/>
          </p:nvGrpSpPr>
          <p:grpSpPr bwMode="auto">
            <a:xfrm>
              <a:off x="3424" y="2974"/>
              <a:ext cx="807" cy="288"/>
              <a:chOff x="3393" y="2942"/>
              <a:chExt cx="900" cy="317"/>
            </a:xfrm>
          </p:grpSpPr>
          <p:sp>
            <p:nvSpPr>
              <p:cNvPr id="21535" name="Document"/>
              <p:cNvSpPr>
                <a:spLocks noEditPoints="1" noChangeArrowheads="1"/>
              </p:cNvSpPr>
              <p:nvPr/>
            </p:nvSpPr>
            <p:spPr bwMode="auto">
              <a:xfrm rot="10800000">
                <a:off x="3393" y="2942"/>
                <a:ext cx="900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984 w 21600"/>
                  <a:gd name="T25" fmla="*/ 818 h 21600"/>
                  <a:gd name="T26" fmla="*/ 20616 w 21600"/>
                  <a:gd name="T27" fmla="*/ 16421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6" name="Line 76"/>
              <p:cNvSpPr>
                <a:spLocks noChangeShapeType="1"/>
              </p:cNvSpPr>
              <p:nvPr/>
            </p:nvSpPr>
            <p:spPr bwMode="auto">
              <a:xfrm>
                <a:off x="3497" y="3018"/>
                <a:ext cx="67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7" name="Line 77"/>
              <p:cNvSpPr>
                <a:spLocks noChangeShapeType="1"/>
              </p:cNvSpPr>
              <p:nvPr/>
            </p:nvSpPr>
            <p:spPr bwMode="auto">
              <a:xfrm>
                <a:off x="3507" y="3057"/>
                <a:ext cx="67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8" name="Line 78"/>
              <p:cNvSpPr>
                <a:spLocks noChangeShapeType="1"/>
              </p:cNvSpPr>
              <p:nvPr/>
            </p:nvSpPr>
            <p:spPr bwMode="auto">
              <a:xfrm>
                <a:off x="3507" y="3213"/>
                <a:ext cx="67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9" name="Line 79"/>
              <p:cNvSpPr>
                <a:spLocks noChangeShapeType="1"/>
              </p:cNvSpPr>
              <p:nvPr/>
            </p:nvSpPr>
            <p:spPr bwMode="auto">
              <a:xfrm>
                <a:off x="3561" y="3097"/>
                <a:ext cx="67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40" name="Line 80"/>
              <p:cNvSpPr>
                <a:spLocks noChangeShapeType="1"/>
              </p:cNvSpPr>
              <p:nvPr/>
            </p:nvSpPr>
            <p:spPr bwMode="auto">
              <a:xfrm>
                <a:off x="3541" y="3136"/>
                <a:ext cx="67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41" name="Line 81"/>
              <p:cNvSpPr>
                <a:spLocks noChangeShapeType="1"/>
              </p:cNvSpPr>
              <p:nvPr/>
            </p:nvSpPr>
            <p:spPr bwMode="auto">
              <a:xfrm>
                <a:off x="3477" y="3176"/>
                <a:ext cx="67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1520" name="Group 82"/>
            <p:cNvGrpSpPr>
              <a:grpSpLocks/>
            </p:cNvGrpSpPr>
            <p:nvPr/>
          </p:nvGrpSpPr>
          <p:grpSpPr bwMode="auto">
            <a:xfrm>
              <a:off x="3436" y="3265"/>
              <a:ext cx="827" cy="288"/>
              <a:chOff x="2984" y="3352"/>
              <a:chExt cx="922" cy="317"/>
            </a:xfrm>
          </p:grpSpPr>
          <p:sp>
            <p:nvSpPr>
              <p:cNvPr id="21528" name="Document"/>
              <p:cNvSpPr>
                <a:spLocks noEditPoints="1" noChangeArrowheads="1"/>
              </p:cNvSpPr>
              <p:nvPr/>
            </p:nvSpPr>
            <p:spPr bwMode="auto">
              <a:xfrm rot="10800000">
                <a:off x="2984" y="3352"/>
                <a:ext cx="922" cy="31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984 w 21600"/>
                  <a:gd name="T25" fmla="*/ 818 h 21600"/>
                  <a:gd name="T26" fmla="*/ 20616 w 21600"/>
                  <a:gd name="T27" fmla="*/ 16421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29" name="Line 84"/>
              <p:cNvSpPr>
                <a:spLocks noChangeShapeType="1"/>
              </p:cNvSpPr>
              <p:nvPr/>
            </p:nvSpPr>
            <p:spPr bwMode="auto">
              <a:xfrm>
                <a:off x="3090" y="3428"/>
                <a:ext cx="69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0" name="Line 85"/>
              <p:cNvSpPr>
                <a:spLocks noChangeShapeType="1"/>
              </p:cNvSpPr>
              <p:nvPr/>
            </p:nvSpPr>
            <p:spPr bwMode="auto">
              <a:xfrm>
                <a:off x="3101" y="3467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1" name="Line 86"/>
              <p:cNvSpPr>
                <a:spLocks noChangeShapeType="1"/>
              </p:cNvSpPr>
              <p:nvPr/>
            </p:nvSpPr>
            <p:spPr bwMode="auto">
              <a:xfrm>
                <a:off x="3101" y="3623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2" name="Line 87"/>
              <p:cNvSpPr>
                <a:spLocks noChangeShapeType="1"/>
              </p:cNvSpPr>
              <p:nvPr/>
            </p:nvSpPr>
            <p:spPr bwMode="auto">
              <a:xfrm>
                <a:off x="3156" y="3507"/>
                <a:ext cx="6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3" name="Line 88"/>
              <p:cNvSpPr>
                <a:spLocks noChangeShapeType="1"/>
              </p:cNvSpPr>
              <p:nvPr/>
            </p:nvSpPr>
            <p:spPr bwMode="auto">
              <a:xfrm>
                <a:off x="3136" y="3546"/>
                <a:ext cx="69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4" name="Line 89"/>
              <p:cNvSpPr>
                <a:spLocks noChangeShapeType="1"/>
              </p:cNvSpPr>
              <p:nvPr/>
            </p:nvSpPr>
            <p:spPr bwMode="auto">
              <a:xfrm>
                <a:off x="3070" y="3586"/>
                <a:ext cx="69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521" name="Oval 90"/>
            <p:cNvSpPr>
              <a:spLocks noChangeArrowheads="1"/>
            </p:cNvSpPr>
            <p:nvPr/>
          </p:nvSpPr>
          <p:spPr bwMode="auto">
            <a:xfrm>
              <a:off x="3465" y="3760"/>
              <a:ext cx="275" cy="10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nl-NL" altLang="nl-NL" sz="100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2" name="Document"/>
            <p:cNvSpPr>
              <a:spLocks noEditPoints="1" noChangeArrowheads="1"/>
            </p:cNvSpPr>
            <p:nvPr/>
          </p:nvSpPr>
          <p:spPr bwMode="auto">
            <a:xfrm rot="10800000">
              <a:off x="3433" y="3564"/>
              <a:ext cx="827" cy="1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66 w 21600"/>
                <a:gd name="T25" fmla="*/ 882 h 21600"/>
                <a:gd name="T26" fmla="*/ 20634 w 21600"/>
                <a:gd name="T27" fmla="*/ 1645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3" name="Line 92"/>
            <p:cNvSpPr>
              <a:spLocks noChangeShapeType="1"/>
            </p:cNvSpPr>
            <p:nvPr/>
          </p:nvSpPr>
          <p:spPr bwMode="auto">
            <a:xfrm>
              <a:off x="3528" y="3599"/>
              <a:ext cx="62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4" name="Line 93"/>
            <p:cNvSpPr>
              <a:spLocks noChangeShapeType="1"/>
            </p:cNvSpPr>
            <p:nvPr/>
          </p:nvSpPr>
          <p:spPr bwMode="auto">
            <a:xfrm>
              <a:off x="3538" y="3673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5" name="Line 94"/>
            <p:cNvSpPr>
              <a:spLocks noChangeShapeType="1"/>
            </p:cNvSpPr>
            <p:nvPr/>
          </p:nvSpPr>
          <p:spPr bwMode="auto">
            <a:xfrm>
              <a:off x="3588" y="3636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6" name="Line 95"/>
            <p:cNvSpPr>
              <a:spLocks noChangeShapeType="1"/>
            </p:cNvSpPr>
            <p:nvPr/>
          </p:nvSpPr>
          <p:spPr bwMode="auto">
            <a:xfrm>
              <a:off x="3754" y="3796"/>
              <a:ext cx="47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7" name="Line 96"/>
            <p:cNvSpPr>
              <a:spLocks noChangeShapeType="1"/>
            </p:cNvSpPr>
            <p:nvPr/>
          </p:nvSpPr>
          <p:spPr bwMode="auto">
            <a:xfrm>
              <a:off x="3759" y="3851"/>
              <a:ext cx="47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77130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nl-NL"/>
              <a:t>Verwijzen naar de stap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vaal 5"/>
          <p:cNvSpPr/>
          <p:nvPr/>
        </p:nvSpPr>
        <p:spPr>
          <a:xfrm>
            <a:off x="3048536" y="4964793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5771944" y="3933726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31750" name="Tekstvak 8"/>
          <p:cNvSpPr txBox="1">
            <a:spLocks noChangeArrowheads="1"/>
          </p:cNvSpPr>
          <p:nvPr/>
        </p:nvSpPr>
        <p:spPr bwMode="auto">
          <a:xfrm>
            <a:off x="965200" y="5545931"/>
            <a:ext cx="7772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nl-NL" altLang="nl-NL" sz="2000" b="1" dirty="0">
                <a:solidFill>
                  <a:srgbClr val="E11837"/>
                </a:solidFill>
                <a:latin typeface="Arial" pitchFamily="34" charset="0"/>
                <a:ea typeface="+mj-ea"/>
                <a:cs typeface="Arial" pitchFamily="34" charset="0"/>
              </a:rPr>
              <a:t>Hier zijn alternatieven A3 en A4 weggelaten om te benadrukken dat de A5 hoort bij Stap 5. Bij meerder alternatieven wordt het dan A5.1 en A5.2</a:t>
            </a:r>
          </a:p>
          <a:p>
            <a:pPr>
              <a:defRPr/>
            </a:pPr>
            <a:endParaRPr lang="nl-NL" altLang="nl-NL" dirty="0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516843"/>
              </p:ext>
            </p:extLst>
          </p:nvPr>
        </p:nvGraphicFramePr>
        <p:xfrm>
          <a:off x="2766703" y="2376262"/>
          <a:ext cx="7110413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5758824" imgH="2492955" progId="Word.Document.12">
                  <p:embed/>
                </p:oleObj>
              </mc:Choice>
              <mc:Fallback>
                <p:oleObj name="Document" r:id="rId4" imgW="5758824" imgH="2492955" progId="Word.Document.12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703" y="2376262"/>
                        <a:ext cx="7110413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567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6E7F57-9C93-4CA1-9A3A-B6C72705A638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930</Words>
  <Application>Microsoft Office PowerPoint</Application>
  <PresentationFormat>Diavoorstelling (4:3)</PresentationFormat>
  <Paragraphs>171</Paragraphs>
  <Slides>23</Slides>
  <Notes>4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4" baseType="lpstr">
      <vt:lpstr>Arial</vt:lpstr>
      <vt:lpstr>Arial Narrow</vt:lpstr>
      <vt:lpstr>Calibri</vt:lpstr>
      <vt:lpstr>Helvetica Neue</vt:lpstr>
      <vt:lpstr>Helvetica Neue Light</vt:lpstr>
      <vt:lpstr>Times New Roman</vt:lpstr>
      <vt:lpstr>Webdings</vt:lpstr>
      <vt:lpstr>Wingdings</vt:lpstr>
      <vt:lpstr>ZapfHumnst BT</vt:lpstr>
      <vt:lpstr>Office Theme</vt:lpstr>
      <vt:lpstr>Document</vt:lpstr>
      <vt:lpstr>System Analysis &amp; Quality week 4 les 1</vt:lpstr>
      <vt:lpstr>Use cases detailleren</vt:lpstr>
      <vt:lpstr>Beschrijf de Use Case</vt:lpstr>
      <vt:lpstr>Detailleren van de Use Case</vt:lpstr>
      <vt:lpstr>Use Case stijlen</vt:lpstr>
      <vt:lpstr>Use cases detailleren</vt:lpstr>
      <vt:lpstr>Schrijftips</vt:lpstr>
      <vt:lpstr>Structuur van de Use Case flows</vt:lpstr>
      <vt:lpstr>Verwijzen naar de stap</vt:lpstr>
      <vt:lpstr>Terugblik Flows</vt:lpstr>
      <vt:lpstr>Precondities</vt:lpstr>
      <vt:lpstr>Postcondities</vt:lpstr>
      <vt:lpstr>Volgordelijkheid van use cases</vt:lpstr>
      <vt:lpstr>Checkpoint use cases</vt:lpstr>
      <vt:lpstr>Terugblik</vt:lpstr>
      <vt:lpstr>Detaillering / niveau van Use Cases</vt:lpstr>
      <vt:lpstr>Niveaus van Use Cases</vt:lpstr>
      <vt:lpstr>Niveaus van Use Cases</vt:lpstr>
      <vt:lpstr>Meer handvatten voor detaillering</vt:lpstr>
      <vt:lpstr>Tips</vt:lpstr>
      <vt:lpstr>Opdracht</vt:lpstr>
      <vt:lpstr>Oefening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26</cp:revision>
  <dcterms:created xsi:type="dcterms:W3CDTF">2014-01-23T08:58:40Z</dcterms:created>
  <dcterms:modified xsi:type="dcterms:W3CDTF">2016-07-08T11:23:01Z</dcterms:modified>
</cp:coreProperties>
</file>