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85" r:id="rId5"/>
    <p:sldId id="287" r:id="rId6"/>
    <p:sldId id="288" r:id="rId7"/>
    <p:sldId id="289" r:id="rId8"/>
    <p:sldId id="290" r:id="rId9"/>
    <p:sldId id="291" r:id="rId10"/>
    <p:sldId id="306" r:id="rId11"/>
    <p:sldId id="307" r:id="rId12"/>
    <p:sldId id="308" r:id="rId13"/>
    <p:sldId id="30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300" r:id="rId24"/>
    <p:sldId id="304" r:id="rId25"/>
    <p:sldId id="302" r:id="rId26"/>
    <p:sldId id="303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 autoAdjust="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53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is geen test waarom? Omdat je dan waarschijnlijk</a:t>
            </a:r>
            <a:r>
              <a:rPr lang="nl-NL" baseline="0" dirty="0"/>
              <a:t> met gewenste invoer het gewenste pad afloopt. </a:t>
            </a:r>
            <a:r>
              <a:rPr lang="nl-NL" baseline="0" dirty="0" err="1"/>
              <a:t>Smoke</a:t>
            </a:r>
            <a:r>
              <a:rPr lang="nl-NL" baseline="0" dirty="0"/>
              <a:t> test. Dat </a:t>
            </a:r>
            <a:r>
              <a:rPr lang="nl-NL" baseline="0"/>
              <a:t>is zoiets </a:t>
            </a:r>
            <a:r>
              <a:rPr lang="nl-NL" baseline="0" dirty="0"/>
              <a:t>van hij doet iets.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is geen test waarom? Omdat je dan waarschijnlijk</a:t>
            </a:r>
            <a:r>
              <a:rPr lang="nl-NL" baseline="0" dirty="0"/>
              <a:t> met gewenste invoer het gewenste pad afloopt. </a:t>
            </a:r>
            <a:r>
              <a:rPr lang="nl-NL" baseline="0" dirty="0" err="1"/>
              <a:t>Smoke</a:t>
            </a:r>
            <a:r>
              <a:rPr lang="nl-NL" baseline="0" dirty="0"/>
              <a:t> test. Dat </a:t>
            </a:r>
            <a:r>
              <a:rPr lang="nl-NL" baseline="0"/>
              <a:t>is zoiets </a:t>
            </a:r>
            <a:r>
              <a:rPr lang="nl-NL" baseline="0" dirty="0"/>
              <a:t>van hij doet iets.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82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Requirements</a:t>
            </a:r>
            <a:r>
              <a:rPr lang="nl-NL" dirty="0"/>
              <a:t> </a:t>
            </a:r>
            <a:r>
              <a:rPr lang="nl-NL" dirty="0" err="1"/>
              <a:t>Engineers</a:t>
            </a:r>
            <a:r>
              <a:rPr lang="nl-NL" dirty="0"/>
              <a:t>\Programmeurs en Testers</a:t>
            </a:r>
          </a:p>
          <a:p>
            <a:r>
              <a:rPr lang="nl-NL" dirty="0"/>
              <a:t>Het verschil is natuurlijk de constructieve</a:t>
            </a:r>
            <a:r>
              <a:rPr lang="nl-NL" baseline="0" dirty="0"/>
              <a:t> kijk die leidt tot focus op het resultaat en de stappen er naartoe</a:t>
            </a:r>
          </a:p>
          <a:p>
            <a:r>
              <a:rPr lang="nl-NL" baseline="0" dirty="0"/>
              <a:t>Terwijl testers </a:t>
            </a:r>
            <a:r>
              <a:rPr lang="nl-NL" baseline="0"/>
              <a:t>vooral geïnteresseerd </a:t>
            </a:r>
            <a:r>
              <a:rPr lang="nl-NL" baseline="0" dirty="0"/>
              <a:t>zijn in hoe je van dat pad af kan raken. Destructiever.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93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59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Mogelijke scenario’s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910494" y="2523763"/>
            <a:ext cx="3137711" cy="3952875"/>
          </a:xfrm>
        </p:spPr>
        <p:txBody>
          <a:bodyPr>
            <a:normAutofit/>
          </a:bodyPr>
          <a:lstStyle/>
          <a:p>
            <a:r>
              <a:rPr lang="nl-NL" sz="1400" dirty="0">
                <a:sym typeface="Wingdings" panose="05000000000000000000" pitchFamily="2" charset="2"/>
              </a:rPr>
              <a:t>B. 1  2  3  2  3  2  3  5</a:t>
            </a:r>
          </a:p>
          <a:p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In het </a:t>
            </a:r>
            <a:r>
              <a:rPr lang="nl-NL" sz="1400" dirty="0" err="1">
                <a:sym typeface="Wingdings" panose="05000000000000000000" pitchFamily="2" charset="2"/>
              </a:rPr>
              <a:t>nederlands</a:t>
            </a:r>
            <a:r>
              <a:rPr lang="nl-NL" sz="1400" dirty="0">
                <a:sym typeface="Wingdings" panose="05000000000000000000" pitchFamily="2" charset="2"/>
              </a:rPr>
              <a:t>:</a:t>
            </a:r>
          </a:p>
          <a:p>
            <a:r>
              <a:rPr lang="nl-NL" sz="1400" dirty="0">
                <a:sym typeface="Wingdings" panose="05000000000000000000" pitchFamily="2" charset="2"/>
              </a:rPr>
              <a:t>Scenario B: </a:t>
            </a:r>
          </a:p>
          <a:p>
            <a:r>
              <a:rPr lang="nl-NL" sz="1400" dirty="0">
                <a:sym typeface="Wingdings" panose="05000000000000000000" pitchFamily="2" charset="2"/>
              </a:rPr>
              <a:t>1. Kies spel: </a:t>
            </a:r>
            <a:r>
              <a:rPr lang="nl-NL" sz="1400" dirty="0" err="1">
                <a:sym typeface="Wingdings" panose="05000000000000000000" pitchFamily="2" charset="2"/>
              </a:rPr>
              <a:t>tetris</a:t>
            </a:r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2. Speel level: 38 + 1 =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39, speel level 39 + 1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40, speel niveau 40 + 1 =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40, speel level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5. Toon: volgende keer beter</a:t>
            </a:r>
            <a:endParaRPr lang="en-GB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5" name="Groep 14"/>
          <p:cNvGrpSpPr/>
          <p:nvPr/>
        </p:nvGrpSpPr>
        <p:grpSpPr>
          <a:xfrm>
            <a:off x="145143" y="2380701"/>
            <a:ext cx="2420781" cy="2942883"/>
            <a:chOff x="3128094" y="1634072"/>
            <a:chExt cx="4269413" cy="4682441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094" y="1634072"/>
              <a:ext cx="4269413" cy="4682441"/>
            </a:xfrm>
            <a:prstGeom prst="rect">
              <a:avLst/>
            </a:prstGeom>
          </p:spPr>
        </p:pic>
        <p:sp>
          <p:nvSpPr>
            <p:cNvPr id="8" name="Ovaal 7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9" name="Ovaal 8"/>
            <p:cNvSpPr/>
            <p:nvPr/>
          </p:nvSpPr>
          <p:spPr>
            <a:xfrm>
              <a:off x="4979010" y="408911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0" name="Ovaal 9"/>
            <p:cNvSpPr/>
            <p:nvPr/>
          </p:nvSpPr>
          <p:spPr>
            <a:xfrm>
              <a:off x="3379450" y="319460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3626234" y="5078328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761481" y="4089281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4553435" y="4576955"/>
              <a:ext cx="312372" cy="225657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al 13"/>
            <p:cNvSpPr/>
            <p:nvPr/>
          </p:nvSpPr>
          <p:spPr>
            <a:xfrm>
              <a:off x="4549649" y="3652581"/>
              <a:ext cx="312372" cy="225657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ijdelijke aanduiding voor inhoud 2"/>
          <p:cNvSpPr txBox="1">
            <a:spLocks/>
          </p:cNvSpPr>
          <p:nvPr/>
        </p:nvSpPr>
        <p:spPr>
          <a:xfrm>
            <a:off x="2919103" y="2536825"/>
            <a:ext cx="3072394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lphaUcPeriod"/>
            </a:pPr>
            <a:r>
              <a:rPr lang="nl-NL" sz="1400" dirty="0"/>
              <a:t>1 </a:t>
            </a:r>
            <a:r>
              <a:rPr lang="nl-NL" sz="1400" dirty="0">
                <a:sym typeface="Wingdings" panose="05000000000000000000" pitchFamily="2" charset="2"/>
              </a:rPr>
              <a:t> 2  3  2  4</a:t>
            </a:r>
          </a:p>
          <a:p>
            <a:br>
              <a:rPr lang="nl-NL" sz="1400" dirty="0">
                <a:sym typeface="Wingdings" panose="05000000000000000000" pitchFamily="2" charset="2"/>
              </a:rPr>
            </a:br>
            <a:r>
              <a:rPr lang="nl-NL" sz="1400" dirty="0">
                <a:sym typeface="Wingdings" panose="05000000000000000000" pitchFamily="2" charset="2"/>
              </a:rPr>
              <a:t>In het </a:t>
            </a:r>
            <a:r>
              <a:rPr lang="nl-NL" sz="1400" dirty="0" err="1">
                <a:sym typeface="Wingdings" panose="05000000000000000000" pitchFamily="2" charset="2"/>
              </a:rPr>
              <a:t>nederlands</a:t>
            </a:r>
            <a:r>
              <a:rPr lang="nl-NL" sz="1400" dirty="0">
                <a:sym typeface="Wingdings" panose="05000000000000000000" pitchFamily="2" charset="2"/>
              </a:rPr>
              <a:t>:</a:t>
            </a:r>
          </a:p>
          <a:p>
            <a:r>
              <a:rPr lang="nl-NL" sz="1400" dirty="0">
                <a:sym typeface="Wingdings" panose="05000000000000000000" pitchFamily="2" charset="2"/>
              </a:rPr>
              <a:t>Scenario A: </a:t>
            </a:r>
          </a:p>
          <a:p>
            <a:r>
              <a:rPr lang="nl-NL" sz="1400" dirty="0">
                <a:sym typeface="Wingdings" panose="05000000000000000000" pitchFamily="2" charset="2"/>
              </a:rPr>
              <a:t>1. Kies spel: </a:t>
            </a:r>
            <a:r>
              <a:rPr lang="nl-NL" sz="1400" dirty="0" err="1">
                <a:sym typeface="Wingdings" panose="05000000000000000000" pitchFamily="2" charset="2"/>
              </a:rPr>
              <a:t>tetris</a:t>
            </a:r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2. Speel level: 38 + 1 =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39, speel level 39 + 1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4. Toon je laatste level = 40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57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sz="2000" dirty="0"/>
              <a:t>Hoe kun je bij een </a:t>
            </a:r>
            <a:r>
              <a:rPr lang="nl-NL" sz="2000" dirty="0">
                <a:solidFill>
                  <a:schemeClr val="bg2">
                    <a:lumMod val="50000"/>
                  </a:schemeClr>
                </a:solidFill>
              </a:rPr>
              <a:t>complexere</a:t>
            </a:r>
            <a:r>
              <a:rPr lang="nl-NL" sz="2000" dirty="0"/>
              <a:t> AD de scenario’s identificeren?</a:t>
            </a:r>
          </a:p>
          <a:p>
            <a:endParaRPr lang="en-US" sz="2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2766704" y="2054100"/>
            <a:ext cx="4088456" cy="50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03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Identificeer deelpaden en combineer deze tot </a:t>
            </a:r>
          </a:p>
          <a:p>
            <a:endParaRPr lang="nl-NL" dirty="0"/>
          </a:p>
          <a:p>
            <a:r>
              <a:rPr lang="nl-NL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 -&gt; 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endParaRPr lang="nl-NL" dirty="0"/>
          </a:p>
          <a:p>
            <a:r>
              <a:rPr lang="nl-NL" dirty="0"/>
              <a:t>Welke deelpaden herken je?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4629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66501" y="1747262"/>
            <a:ext cx="4088456" cy="50689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>
          <a:xfrm>
            <a:off x="3724647" y="2097455"/>
            <a:ext cx="6102660" cy="393744"/>
          </a:xfrm>
        </p:spPr>
        <p:txBody>
          <a:bodyPr>
            <a:normAutofit lnSpcReduction="10000"/>
          </a:bodyPr>
          <a:lstStyle/>
          <a:p>
            <a:endParaRPr lang="nl-NL" kern="0" dirty="0"/>
          </a:p>
          <a:p>
            <a:endParaRPr lang="en-GB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jdelijke aanduiding voor inhoud 1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kern="0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-&gt;</a:t>
            </a: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>
              <a:buSzPct val="100000"/>
            </a:pP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	er zijn situaties met 	alleen een start node 	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end node, niet in dit 	voorbeeld…</a:t>
            </a:r>
            <a:endParaRPr lang="nl-NL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5016017" y="370371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30" name="Ovaal 29"/>
          <p:cNvSpPr/>
          <p:nvPr/>
        </p:nvSpPr>
        <p:spPr>
          <a:xfrm>
            <a:off x="3626234" y="3706169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31" name="Ovaal 30"/>
          <p:cNvSpPr/>
          <p:nvPr/>
        </p:nvSpPr>
        <p:spPr>
          <a:xfrm>
            <a:off x="5638740" y="299257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32" name="Ovaal 31"/>
          <p:cNvSpPr/>
          <p:nvPr/>
        </p:nvSpPr>
        <p:spPr>
          <a:xfrm>
            <a:off x="6775977" y="247713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33" name="Ovaal 32"/>
          <p:cNvSpPr/>
          <p:nvPr/>
        </p:nvSpPr>
        <p:spPr>
          <a:xfrm>
            <a:off x="6775977" y="4435250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GB" dirty="0"/>
          </a:p>
        </p:txBody>
      </p:sp>
      <p:sp>
        <p:nvSpPr>
          <p:cNvPr id="35" name="Ovaal 34"/>
          <p:cNvSpPr/>
          <p:nvPr/>
        </p:nvSpPr>
        <p:spPr>
          <a:xfrm>
            <a:off x="3626234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</a:t>
            </a:r>
            <a:endParaRPr lang="en-GB" dirty="0"/>
          </a:p>
        </p:txBody>
      </p:sp>
      <p:sp>
        <p:nvSpPr>
          <p:cNvPr id="36" name="Ovaal 35"/>
          <p:cNvSpPr/>
          <p:nvPr/>
        </p:nvSpPr>
        <p:spPr>
          <a:xfrm>
            <a:off x="5638740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</a:t>
            </a:r>
            <a:endParaRPr lang="en-GB" dirty="0"/>
          </a:p>
        </p:txBody>
      </p:sp>
      <p:sp>
        <p:nvSpPr>
          <p:cNvPr id="37" name="Ovaal 36"/>
          <p:cNvSpPr/>
          <p:nvPr/>
        </p:nvSpPr>
        <p:spPr>
          <a:xfrm>
            <a:off x="1127537" y="4089281"/>
            <a:ext cx="433346" cy="2715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10</a:t>
            </a:r>
            <a:endParaRPr lang="en-GB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2766702" y="700"/>
            <a:ext cx="6377297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Vraag: Is er een verschil tussen: een </a:t>
            </a:r>
            <a:r>
              <a:rPr lang="nl-NL" sz="1600" dirty="0" err="1">
                <a:solidFill>
                  <a:schemeClr val="bg1"/>
                </a:solidFill>
              </a:rPr>
              <a:t>decision</a:t>
            </a:r>
            <a:r>
              <a:rPr lang="nl-NL" sz="1600" dirty="0">
                <a:solidFill>
                  <a:schemeClr val="bg1"/>
                </a:solidFill>
              </a:rPr>
              <a:t> node en een </a:t>
            </a:r>
            <a:r>
              <a:rPr lang="nl-NL" sz="1600" dirty="0" err="1">
                <a:solidFill>
                  <a:schemeClr val="bg1"/>
                </a:solidFill>
              </a:rPr>
              <a:t>join</a:t>
            </a:r>
            <a:r>
              <a:rPr lang="nl-NL" sz="1600" dirty="0">
                <a:solidFill>
                  <a:schemeClr val="bg1"/>
                </a:solidFill>
              </a:rPr>
              <a:t> node?</a:t>
            </a:r>
          </a:p>
          <a:p>
            <a:r>
              <a:rPr lang="nl-NL" sz="1600" dirty="0">
                <a:solidFill>
                  <a:schemeClr val="bg1"/>
                </a:solidFill>
              </a:rPr>
              <a:t>‘speel laatst gehaalde …‘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1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3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5!</a:t>
            </a:r>
          </a:p>
          <a:p>
            <a:r>
              <a:rPr lang="nl-NL" sz="1600" dirty="0">
                <a:solidFill>
                  <a:schemeClr val="bg1"/>
                </a:solidFill>
              </a:rPr>
              <a:t>Het opslaan van de voortgang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6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7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3626234" y="4441165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</a:t>
            </a:r>
            <a:endParaRPr lang="en-GB" dirty="0"/>
          </a:p>
        </p:txBody>
      </p:sp>
      <p:sp>
        <p:nvSpPr>
          <p:cNvPr id="5" name="Ovaal 4"/>
          <p:cNvSpPr/>
          <p:nvPr/>
        </p:nvSpPr>
        <p:spPr>
          <a:xfrm>
            <a:off x="4503846" y="3324032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al 23"/>
          <p:cNvSpPr/>
          <p:nvPr/>
        </p:nvSpPr>
        <p:spPr>
          <a:xfrm>
            <a:off x="4503846" y="4056098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al 24"/>
          <p:cNvSpPr/>
          <p:nvPr/>
        </p:nvSpPr>
        <p:spPr>
          <a:xfrm>
            <a:off x="4484528" y="5454785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al 25"/>
          <p:cNvSpPr/>
          <p:nvPr/>
        </p:nvSpPr>
        <p:spPr>
          <a:xfrm>
            <a:off x="6301022" y="3324031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20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21" grpId="0" animBg="1"/>
      <p:bldP spid="5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Scenario’s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Combineren</a:t>
            </a:r>
            <a:r>
              <a:rPr lang="en-US" dirty="0"/>
              <a:t>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paren</a:t>
            </a:r>
            <a:r>
              <a:rPr lang="en-US" dirty="0"/>
              <a:t> van </a:t>
            </a:r>
            <a:r>
              <a:rPr lang="en-US" dirty="0" err="1"/>
              <a:t>deelpaden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De paren: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1-2; 1-4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2-3; 2-7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3-2; 3-4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4-5; 4-6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5-2; 5-4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6-8; 6-9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7-8; 7-9</a:t>
            </a:r>
          </a:p>
          <a:p>
            <a:r>
              <a:rPr lang="nl-NL" dirty="0"/>
              <a:t>Rijg de deelpaden aaneen als dominostenen:</a:t>
            </a:r>
          </a:p>
          <a:p>
            <a:r>
              <a:rPr lang="nl-NL" dirty="0"/>
              <a:t>(1-2), (2-3), (3-2), (2-7); (7-8)</a:t>
            </a:r>
          </a:p>
          <a:p>
            <a:r>
              <a:rPr lang="nl-NL" dirty="0"/>
              <a:t>(1-4), (4-5), (5-4), (5-2), (2-7); (7-9)</a:t>
            </a:r>
          </a:p>
          <a:p>
            <a:r>
              <a:rPr lang="nl-NL" dirty="0"/>
              <a:t>(1-2), (2-3), (3-4), (4-6), (6-8)</a:t>
            </a:r>
          </a:p>
          <a:p>
            <a:r>
              <a:rPr lang="nl-NL" dirty="0"/>
              <a:t>(1-4), (4-6), (6-9)</a:t>
            </a:r>
          </a:p>
          <a:p>
            <a:r>
              <a:rPr lang="nl-NL" dirty="0"/>
              <a:t>…</a:t>
            </a:r>
          </a:p>
          <a:p>
            <a:r>
              <a:rPr lang="nl-NL" dirty="0"/>
              <a:t>In hoeverre is dit eindig en zinvol?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" name="Groep 1"/>
          <p:cNvGrpSpPr/>
          <p:nvPr/>
        </p:nvGrpSpPr>
        <p:grpSpPr>
          <a:xfrm>
            <a:off x="145143" y="2411147"/>
            <a:ext cx="2469797" cy="2999622"/>
            <a:chOff x="3266501" y="1747262"/>
            <a:chExt cx="4088456" cy="5068986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9" name="Ovaal 8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0" name="Ovaal 9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825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 hangt af van de 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Testmaat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Testmaat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door de AD </a:t>
            </a:r>
            <a:r>
              <a:rPr lang="en-US" dirty="0" err="1"/>
              <a:t>heen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Stel</a:t>
            </a:r>
            <a:r>
              <a:rPr lang="en-US" dirty="0"/>
              <a:t> </a:t>
            </a:r>
            <a:r>
              <a:rPr lang="en-US" dirty="0" err="1"/>
              <a:t>Testmaat</a:t>
            </a:r>
            <a:r>
              <a:rPr lang="en-US" dirty="0"/>
              <a:t> 0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7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43782" y="1422074"/>
            <a:ext cx="4088456" cy="50689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Testmaat 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 err="1"/>
              <a:t>Testmaat</a:t>
            </a:r>
            <a:r>
              <a:rPr lang="en-US" dirty="0"/>
              <a:t> 0:</a:t>
            </a:r>
          </a:p>
          <a:p>
            <a:r>
              <a:rPr lang="en-US" dirty="0"/>
              <a:t>Elke </a:t>
            </a:r>
            <a:r>
              <a:rPr lang="en-US" dirty="0" err="1"/>
              <a:t>beslissing</a:t>
            </a:r>
            <a:r>
              <a:rPr lang="en-US" dirty="0"/>
              <a:t> 1 </a:t>
            </a:r>
            <a:r>
              <a:rPr lang="en-US" dirty="0" err="1"/>
              <a:t>keer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3" name="Tekstvak 2"/>
          <p:cNvSpPr txBox="1"/>
          <p:nvPr/>
        </p:nvSpPr>
        <p:spPr>
          <a:xfrm>
            <a:off x="6482959" y="502329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Zinvol en voldoende?</a:t>
            </a:r>
          </a:p>
        </p:txBody>
      </p:sp>
      <p:sp>
        <p:nvSpPr>
          <p:cNvPr id="2" name="Pijl omlaag 1"/>
          <p:cNvSpPr/>
          <p:nvPr/>
        </p:nvSpPr>
        <p:spPr>
          <a:xfrm>
            <a:off x="4554725" y="1700313"/>
            <a:ext cx="155159" cy="1544925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 omlaag 1"/>
          <p:cNvSpPr/>
          <p:nvPr/>
        </p:nvSpPr>
        <p:spPr>
          <a:xfrm rot="16200000">
            <a:off x="5428670" y="2233802"/>
            <a:ext cx="162212" cy="1828377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 omlaag 1"/>
          <p:cNvSpPr/>
          <p:nvPr/>
        </p:nvSpPr>
        <p:spPr>
          <a:xfrm rot="10800000">
            <a:off x="6312100" y="2405710"/>
            <a:ext cx="170858" cy="67098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 omlaag 1"/>
          <p:cNvSpPr/>
          <p:nvPr/>
        </p:nvSpPr>
        <p:spPr>
          <a:xfrm rot="5400000">
            <a:off x="5489116" y="1506900"/>
            <a:ext cx="149367" cy="172032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 omlaag 1"/>
          <p:cNvSpPr/>
          <p:nvPr/>
        </p:nvSpPr>
        <p:spPr>
          <a:xfrm>
            <a:off x="4551463" y="3245238"/>
            <a:ext cx="158421" cy="2799962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3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Dat hangt af van de 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Testmaat</a:t>
            </a:r>
            <a:r>
              <a:rPr lang="nl-NL" dirty="0"/>
              <a:t>.</a:t>
            </a:r>
          </a:p>
          <a:p>
            <a:r>
              <a:rPr lang="nl-NL" dirty="0"/>
              <a:t>Testmaat-0 doorloop elke beslissing 1x</a:t>
            </a:r>
          </a:p>
          <a:p>
            <a:pPr lvl="1"/>
            <a:r>
              <a:rPr lang="nl-NL" dirty="0"/>
              <a:t>Dit is geen test. Waarom?</a:t>
            </a:r>
          </a:p>
          <a:p>
            <a:r>
              <a:rPr lang="nl-NL" dirty="0"/>
              <a:t>Testmaat-1 doorloop elk </a:t>
            </a:r>
            <a:r>
              <a:rPr lang="nl-NL" dirty="0" err="1"/>
              <a:t>deelpad</a:t>
            </a:r>
            <a:r>
              <a:rPr lang="nl-NL" dirty="0"/>
              <a:t> (minimaal) 1x</a:t>
            </a:r>
          </a:p>
          <a:p>
            <a:r>
              <a:rPr lang="nl-NL" dirty="0"/>
              <a:t>Testmaat-2 doorloop alle combinaties van 2 beslissingen 1x </a:t>
            </a:r>
          </a:p>
          <a:p>
            <a:pPr lvl="1"/>
            <a:r>
              <a:rPr lang="nl-NL" dirty="0"/>
              <a:t>Bij risicovolle </a:t>
            </a:r>
            <a:r>
              <a:rPr lang="nl-NL" dirty="0" err="1"/>
              <a:t>AD’s</a:t>
            </a:r>
            <a:r>
              <a:rPr lang="nl-NL" dirty="0"/>
              <a:t> / </a:t>
            </a:r>
            <a:r>
              <a:rPr lang="nl-NL" dirty="0" err="1"/>
              <a:t>UC’s</a:t>
            </a:r>
            <a:endParaRPr lang="nl-NL" dirty="0"/>
          </a:p>
          <a:p>
            <a:r>
              <a:rPr lang="nl-NL" dirty="0"/>
              <a:t>Wij kiezen voor </a:t>
            </a:r>
            <a:r>
              <a:rPr lang="nl-NL" u="sng" dirty="0"/>
              <a:t>testmaat-1</a:t>
            </a:r>
          </a:p>
          <a:p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4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alle scenario’s</a:t>
            </a:r>
          </a:p>
          <a:p>
            <a:pPr lvl="1"/>
            <a:r>
              <a:rPr lang="nl-NL" dirty="0"/>
              <a:t>Bij risicovolle </a:t>
            </a:r>
            <a:r>
              <a:rPr lang="nl-NL" dirty="0" err="1"/>
              <a:t>AD’s</a:t>
            </a:r>
            <a:r>
              <a:rPr lang="nl-NL" dirty="0"/>
              <a:t> / </a:t>
            </a:r>
            <a:r>
              <a:rPr lang="nl-NL" dirty="0" err="1"/>
              <a:t>UC’s</a:t>
            </a:r>
            <a:endParaRPr lang="nl-NL" dirty="0"/>
          </a:p>
          <a:p>
            <a:r>
              <a:rPr lang="nl-NL" dirty="0"/>
              <a:t>We testen minimaal de scenario’s waarbij …</a:t>
            </a:r>
          </a:p>
          <a:p>
            <a:pPr lvl="1"/>
            <a:r>
              <a:rPr lang="nl-NL" dirty="0"/>
              <a:t>Alle deelpaden minimaal een keer doorlopen zijn.</a:t>
            </a:r>
          </a:p>
          <a:p>
            <a:pPr marL="0" indent="0">
              <a:buNone/>
            </a:pPr>
            <a:r>
              <a:rPr lang="nl-NL" i="1" dirty="0"/>
              <a:t>Wat bepaalt welke deelpaden doorlopen worden?</a:t>
            </a:r>
          </a:p>
          <a:p>
            <a:endParaRPr lang="nl-NL" dirty="0"/>
          </a:p>
          <a:p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Testmaat 1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Testmaat</a:t>
            </a:r>
            <a:r>
              <a:rPr lang="en-US" dirty="0"/>
              <a:t> 1:</a:t>
            </a:r>
          </a:p>
          <a:p>
            <a:r>
              <a:rPr lang="en-US" dirty="0"/>
              <a:t>Elk </a:t>
            </a:r>
            <a:r>
              <a:rPr lang="en-US" dirty="0" err="1"/>
              <a:t>deelpad</a:t>
            </a:r>
            <a:r>
              <a:rPr lang="en-US" dirty="0"/>
              <a:t> </a:t>
            </a:r>
            <a:r>
              <a:rPr lang="en-US" dirty="0" err="1"/>
              <a:t>minimaal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Testmaat 1:</a:t>
            </a:r>
          </a:p>
          <a:p>
            <a:r>
              <a:rPr lang="nl-NL" dirty="0"/>
              <a:t>Doorloop elk </a:t>
            </a:r>
            <a:r>
              <a:rPr lang="nl-NL" dirty="0" err="1"/>
              <a:t>deelpad</a:t>
            </a:r>
            <a:r>
              <a:rPr lang="nl-NL" dirty="0"/>
              <a:t> minimaal eenmaal: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VRAAG: Hoeveel scenario’s heb je in dit geval minimaal nodig om alle deelpaden te doorlopen?</a:t>
            </a:r>
            <a:endParaRPr lang="en-GB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66501" y="1747262"/>
            <a:ext cx="4088456" cy="5068986"/>
          </a:xfrm>
          <a:prstGeom prst="rect">
            <a:avLst/>
          </a:prstGeom>
        </p:spPr>
      </p:pic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18" name="Ovaal 17"/>
          <p:cNvSpPr/>
          <p:nvPr/>
        </p:nvSpPr>
        <p:spPr>
          <a:xfrm>
            <a:off x="5016017" y="370371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19" name="Ovaal 18"/>
          <p:cNvSpPr/>
          <p:nvPr/>
        </p:nvSpPr>
        <p:spPr>
          <a:xfrm>
            <a:off x="3626234" y="3706169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5638740" y="299257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21" name="Ovaal 20"/>
          <p:cNvSpPr/>
          <p:nvPr/>
        </p:nvSpPr>
        <p:spPr>
          <a:xfrm>
            <a:off x="6775977" y="247713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22" name="Ovaal 21"/>
          <p:cNvSpPr/>
          <p:nvPr/>
        </p:nvSpPr>
        <p:spPr>
          <a:xfrm>
            <a:off x="6775977" y="4435250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GB" dirty="0"/>
          </a:p>
        </p:txBody>
      </p:sp>
      <p:sp>
        <p:nvSpPr>
          <p:cNvPr id="23" name="Ovaal 22"/>
          <p:cNvSpPr/>
          <p:nvPr/>
        </p:nvSpPr>
        <p:spPr>
          <a:xfrm>
            <a:off x="3626234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</a:t>
            </a:r>
            <a:endParaRPr lang="en-GB" dirty="0"/>
          </a:p>
        </p:txBody>
      </p:sp>
      <p:sp>
        <p:nvSpPr>
          <p:cNvPr id="24" name="Ovaal 23"/>
          <p:cNvSpPr/>
          <p:nvPr/>
        </p:nvSpPr>
        <p:spPr>
          <a:xfrm>
            <a:off x="5638740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</a:t>
            </a:r>
            <a:endParaRPr lang="en-GB" dirty="0"/>
          </a:p>
        </p:txBody>
      </p:sp>
      <p:sp>
        <p:nvSpPr>
          <p:cNvPr id="25" name="Ovaal 24"/>
          <p:cNvSpPr/>
          <p:nvPr/>
        </p:nvSpPr>
        <p:spPr>
          <a:xfrm>
            <a:off x="3626234" y="4441165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Scenario’s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Opbouwen van Scenario’s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Keuze van Testscenario’s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25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scenario’s voldoen aan testmaat-1?</a:t>
            </a:r>
            <a:endParaRPr lang="en-US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1416060663"/>
              </p:ext>
            </p:extLst>
          </p:nvPr>
        </p:nvGraphicFramePr>
        <p:xfrm>
          <a:off x="2512550" y="2511742"/>
          <a:ext cx="6460016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56">
                  <a:extLst>
                    <a:ext uri="{9D8B030D-6E8A-4147-A177-3AD203B41FA5}">
                      <a16:colId xmlns:a16="http://schemas.microsoft.com/office/drawing/2014/main" val="2453089957"/>
                    </a:ext>
                  </a:extLst>
                </a:gridCol>
                <a:gridCol w="1813240">
                  <a:extLst>
                    <a:ext uri="{9D8B030D-6E8A-4147-A177-3AD203B41FA5}">
                      <a16:colId xmlns:a16="http://schemas.microsoft.com/office/drawing/2014/main" val="10380641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81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5528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876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5065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8442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05769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826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6827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086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150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274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318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029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692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Scenario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Naam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2-3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2-7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4-5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4-6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(1-2), (2-3), (3-2), (2-7); (7-8)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+ 1 -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 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(1-4), (4-5), (5-4), (4-5),  (5-2); (2-7); (7-9)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gehaald, level</a:t>
                      </a:r>
                      <a:r>
                        <a:rPr lang="nl-NL" sz="1100" baseline="0" dirty="0"/>
                        <a:t> wel gehaald</a:t>
                      </a:r>
                      <a:r>
                        <a:rPr lang="nl-NL" sz="1100" dirty="0"/>
                        <a:t>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(1-2), (2-3), (3-4), (4-6), (6-8)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  <a:r>
                        <a:rPr lang="nl-NL" sz="1100" baseline="0" dirty="0"/>
                        <a:t> level gehaald – geen levens meer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(1-4), (4-5), (5-2), (2-7), (7-9)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opgeven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2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(1-4);</a:t>
                      </a:r>
                      <a:r>
                        <a:rPr lang="nl-NL" sz="1200" baseline="0" dirty="0"/>
                        <a:t> (4-5); (5-2); (2-3); (3-4); (4-6); (6-9)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level gehaald – level niet gehaald – geen levens meer – niet</a:t>
                      </a:r>
                      <a:r>
                        <a:rPr lang="nl-NL" sz="1100" baseline="0" dirty="0"/>
                        <a:t>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90065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r>
              <a:rPr lang="nl-NL" dirty="0"/>
              <a:t>In een “cross </a:t>
            </a:r>
            <a:r>
              <a:rPr lang="nl-NL" dirty="0" err="1"/>
              <a:t>reference</a:t>
            </a:r>
            <a:r>
              <a:rPr lang="nl-NL" dirty="0"/>
              <a:t>” tabel met de scenario’s uitgezet tegen de deelpaden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1" name="Tijdelijke aanduiding voor inhoud 1"/>
          <p:cNvSpPr>
            <a:spLocks noGrp="1"/>
          </p:cNvSpPr>
          <p:nvPr>
            <p:ph idx="16"/>
          </p:nvPr>
        </p:nvSpPr>
        <p:spPr>
          <a:xfrm>
            <a:off x="2766704" y="1660355"/>
            <a:ext cx="6102660" cy="393744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2" name="Groep 1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22" name="Afbeelding 21"/>
            <p:cNvPicPr>
              <a:picLocks noChangeAspect="1"/>
            </p:cNvPicPr>
            <p:nvPr/>
          </p:nvPicPr>
          <p:blipFill rotWithShape="1">
            <a:blip r:embed="rId3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23" name="Ovaal 22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24" name="Ovaal 23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26" name="Ovaal 25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27" name="Ovaal 26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28" name="Ovaal 27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29" name="Ovaal 28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30" name="Ovaal 29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31" name="Ovaal 30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02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91695"/>
              </p:ext>
            </p:extLst>
          </p:nvPr>
        </p:nvGraphicFramePr>
        <p:xfrm>
          <a:off x="2512550" y="2511742"/>
          <a:ext cx="6460016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56">
                  <a:extLst>
                    <a:ext uri="{9D8B030D-6E8A-4147-A177-3AD203B41FA5}">
                      <a16:colId xmlns:a16="http://schemas.microsoft.com/office/drawing/2014/main" val="2453089957"/>
                    </a:ext>
                  </a:extLst>
                </a:gridCol>
                <a:gridCol w="1813240">
                  <a:extLst>
                    <a:ext uri="{9D8B030D-6E8A-4147-A177-3AD203B41FA5}">
                      <a16:colId xmlns:a16="http://schemas.microsoft.com/office/drawing/2014/main" val="10380641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81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5528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876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5065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8442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05769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826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6827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086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150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274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318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029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692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Scenario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Naam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2-3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2-7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4-5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4-6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(1-2), (2-3), (3-2), (2-7); (7-8)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+ 1 -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 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(1-4), (4-5), (5-4), (4-5),  (5-2); (2-7); (7-9)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gehaald, level</a:t>
                      </a:r>
                      <a:r>
                        <a:rPr lang="nl-NL" sz="1100" baseline="0" dirty="0"/>
                        <a:t> wel gehaald</a:t>
                      </a:r>
                      <a:r>
                        <a:rPr lang="nl-NL" sz="1100" dirty="0"/>
                        <a:t>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(1-2), (2-3), (3-4), (4-6), (6-8)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  <a:r>
                        <a:rPr lang="nl-NL" sz="1100" baseline="0" dirty="0"/>
                        <a:t> level gehaald – geen levens meer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(1-4), (4-5), (5-2), (2-7), (7-9)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opgeven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2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(1-4);</a:t>
                      </a:r>
                      <a:r>
                        <a:rPr lang="nl-NL" sz="1200" baseline="0" dirty="0"/>
                        <a:t> (4-5); (5-2); (2-3); (3-4); (4-6); (6-9)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level gehaald – level niet gehaald – geen levens meer – niet</a:t>
                      </a:r>
                      <a:r>
                        <a:rPr lang="nl-NL" sz="1100" baseline="0" dirty="0"/>
                        <a:t>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90065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Met behulp van welke </a:t>
            </a:r>
            <a:r>
              <a:rPr lang="nl-NL" sz="2800" dirty="0" err="1"/>
              <a:t>scenarios</a:t>
            </a:r>
            <a:r>
              <a:rPr lang="nl-NL" sz="2800" dirty="0"/>
              <a:t> voldoen we aan testmaat 1?</a:t>
            </a:r>
            <a:endParaRPr lang="en-GB" sz="2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Het 4</a:t>
            </a:r>
            <a:r>
              <a:rPr lang="nl-NL" baseline="30000" dirty="0"/>
              <a:t>e</a:t>
            </a:r>
            <a:r>
              <a:rPr lang="nl-NL" dirty="0"/>
              <a:t> scenario levert geen ‘extra deelpaden’ op.</a:t>
            </a:r>
          </a:p>
          <a:p>
            <a:r>
              <a:rPr lang="nl-NL" dirty="0"/>
              <a:t>In dit geval dus MINIMAAL 4 scenario’s uitwerken.</a:t>
            </a:r>
          </a:p>
          <a:p>
            <a:endParaRPr lang="nl-NL" dirty="0"/>
          </a:p>
          <a:p>
            <a:endParaRPr lang="en-GB" dirty="0"/>
          </a:p>
        </p:txBody>
      </p:sp>
      <p:grpSp>
        <p:nvGrpSpPr>
          <p:cNvPr id="8" name="Groep 7"/>
          <p:cNvGrpSpPr/>
          <p:nvPr/>
        </p:nvGrpSpPr>
        <p:grpSpPr>
          <a:xfrm>
            <a:off x="256727" y="3457353"/>
            <a:ext cx="1737145" cy="2352838"/>
            <a:chOff x="3195870" y="1833384"/>
            <a:chExt cx="4038506" cy="4602603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20866"/>
            <a:stretch/>
          </p:blipFill>
          <p:spPr>
            <a:xfrm>
              <a:off x="3195870" y="1833384"/>
              <a:ext cx="4038506" cy="4602603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9618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7325" y="386310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86310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94640" y="310044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652585" y="256981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652585" y="391464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715405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738598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687977" y="6401775"/>
            <a:ext cx="70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Het 4</a:t>
            </a:r>
            <a:r>
              <a:rPr lang="nl-NL" baseline="30000" dirty="0"/>
              <a:t>e</a:t>
            </a:r>
            <a:r>
              <a:rPr lang="nl-NL" dirty="0"/>
              <a:t> scenario hoeft dus niet getest te worden (is onderdeel van de rest)</a:t>
            </a:r>
            <a:endParaRPr lang="en-GB" dirty="0"/>
          </a:p>
        </p:txBody>
      </p:sp>
      <p:sp>
        <p:nvSpPr>
          <p:cNvPr id="20" name="Rechthoek 19"/>
          <p:cNvSpPr/>
          <p:nvPr/>
        </p:nvSpPr>
        <p:spPr>
          <a:xfrm>
            <a:off x="2486091" y="4633772"/>
            <a:ext cx="6535989" cy="447549"/>
          </a:xfrm>
          <a:prstGeom prst="rect">
            <a:avLst/>
          </a:prstGeom>
          <a:solidFill>
            <a:schemeClr val="accent2">
              <a:lumMod val="40000"/>
              <a:lumOff val="6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6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sz="2400" dirty="0"/>
              <a:t>Vind scenario’s in het AD</a:t>
            </a:r>
          </a:p>
          <a:p>
            <a:r>
              <a:rPr lang="nl-NL" sz="2400" dirty="0"/>
              <a:t>Bepaal de </a:t>
            </a:r>
            <a:r>
              <a:rPr lang="nl-NL" sz="2400" dirty="0" err="1"/>
              <a:t>testmaat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>
                <a:solidFill>
                  <a:srgbClr val="FF0000"/>
                </a:solidFill>
              </a:rPr>
              <a:t>Literatuur</a:t>
            </a:r>
          </a:p>
          <a:p>
            <a:r>
              <a:rPr lang="nl-NL" sz="2400" dirty="0"/>
              <a:t>Tmap.net http://wawewi.com/cover/usecasetesting2.html</a:t>
            </a:r>
          </a:p>
          <a:p>
            <a:endParaRPr lang="nl-NL" sz="2400" dirty="0"/>
          </a:p>
          <a:p>
            <a:endParaRPr lang="nl-NL" sz="2400" dirty="0"/>
          </a:p>
          <a:p>
            <a:endParaRPr lang="en-US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1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 dirty="0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opdracht 7a en 7b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nl-NL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STUUR je conceptuitwerking per mail </a:t>
            </a:r>
            <a:r>
              <a:rPr lang="nl-NL" sz="2400" dirty="0">
                <a:sym typeface="Wingdings" panose="05000000000000000000" pitchFamily="2" charset="2"/>
              </a:rPr>
              <a:t>naar je docent IN de volgende les krijg je mondeling feedback waarbij de eerste groep het eerst geholpen wordt…</a:t>
            </a:r>
            <a:r>
              <a:rPr lang="nl-NL" sz="2400" dirty="0"/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nl-NL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Tijdens de feedback maken jullie de aantekeningen.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46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is in het kader van Activity Diagrammen een scenario?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betekenen scenario’s voor testen?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</a:t>
            </a:r>
            <a:r>
              <a:rPr lang="nl-NL" u="sng" dirty="0"/>
              <a:t>mogelijke</a:t>
            </a:r>
            <a:r>
              <a:rPr lang="nl-NL" dirty="0"/>
              <a:t> manier om het AD te doorlopen.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</a:t>
            </a:r>
            <a:r>
              <a:rPr lang="nl-NL" dirty="0" err="1"/>
              <a:t>use</a:t>
            </a:r>
            <a:r>
              <a:rPr lang="nl-NL" dirty="0"/>
              <a:t> 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NOTABENE: wat is een ‘</a:t>
            </a:r>
            <a:r>
              <a:rPr lang="nl-NL" dirty="0" err="1"/>
              <a:t>instance</a:t>
            </a:r>
            <a:r>
              <a:rPr lang="nl-NL" dirty="0"/>
              <a:t>’?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306" t="17755" r="38227" b="15897"/>
          <a:stretch>
            <a:fillRect/>
          </a:stretch>
        </p:blipFill>
        <p:spPr bwMode="auto">
          <a:xfrm>
            <a:off x="47216" y="2384424"/>
            <a:ext cx="4088881" cy="408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31953" t="21137" r="34371" b="16253"/>
          <a:stretch>
            <a:fillRect/>
          </a:stretch>
        </p:blipFill>
        <p:spPr bwMode="auto">
          <a:xfrm>
            <a:off x="5370203" y="2452254"/>
            <a:ext cx="2893002" cy="39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 </a:t>
            </a:r>
            <a:r>
              <a:rPr lang="nl-NL" dirty="0" err="1"/>
              <a:t>scenarios</a:t>
            </a:r>
            <a:r>
              <a:rPr lang="nl-NL" dirty="0"/>
              <a:t> (A1, A2, A3, A4) – 1 Activity Diagram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912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betekenen scenario’s voor testen?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 scenario’s moeten succesvol doorlopen kunnen worden.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Alleen de basic flow of succes scenario testen is dus onvoldoende.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3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Welke scenario’s moet je uitwerken?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03" y="2077588"/>
            <a:ext cx="4269413" cy="46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Identificeer deelpaden en combineer deze tot </a:t>
            </a:r>
          </a:p>
          <a:p>
            <a:endParaRPr lang="nl-NL" dirty="0"/>
          </a:p>
          <a:p>
            <a:r>
              <a:rPr lang="nl-NL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 -&gt; 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endParaRPr lang="nl-NL" dirty="0"/>
          </a:p>
          <a:p>
            <a:r>
              <a:rPr lang="nl-NL" dirty="0"/>
              <a:t>Welke deelpaden herken je?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1653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94" y="1634072"/>
            <a:ext cx="4269413" cy="46824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>
          <a:xfrm>
            <a:off x="3724647" y="2097455"/>
            <a:ext cx="6102660" cy="393744"/>
          </a:xfrm>
        </p:spPr>
        <p:txBody>
          <a:bodyPr>
            <a:normAutofit lnSpcReduction="10000"/>
          </a:bodyPr>
          <a:lstStyle/>
          <a:p>
            <a:endParaRPr lang="nl-NL" kern="0" dirty="0"/>
          </a:p>
          <a:p>
            <a:endParaRPr lang="en-GB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jdelijke aanduiding voor inhoud 1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kern="0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-&gt;</a:t>
            </a: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>
              <a:buSzPct val="100000"/>
            </a:pP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	er zijn situaties met 	alleen een start node 	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end node, niet in dit 	voorbeeld…</a:t>
            </a:r>
            <a:endParaRPr lang="nl-NL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4979010" y="408911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30" name="Ovaal 29"/>
          <p:cNvSpPr/>
          <p:nvPr/>
        </p:nvSpPr>
        <p:spPr>
          <a:xfrm>
            <a:off x="3379450" y="319460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35" name="Ovaal 34"/>
          <p:cNvSpPr/>
          <p:nvPr/>
        </p:nvSpPr>
        <p:spPr>
          <a:xfrm>
            <a:off x="3626234" y="5078328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36" name="Ovaal 35"/>
          <p:cNvSpPr/>
          <p:nvPr/>
        </p:nvSpPr>
        <p:spPr>
          <a:xfrm>
            <a:off x="5761481" y="4089281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37" name="Ovaal 36"/>
          <p:cNvSpPr/>
          <p:nvPr/>
        </p:nvSpPr>
        <p:spPr>
          <a:xfrm>
            <a:off x="1127537" y="4089281"/>
            <a:ext cx="433346" cy="2715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6</a:t>
            </a:r>
            <a:endParaRPr lang="en-GB" sz="2000" dirty="0"/>
          </a:p>
        </p:txBody>
      </p:sp>
      <p:sp>
        <p:nvSpPr>
          <p:cNvPr id="38" name="Tekstvak 37"/>
          <p:cNvSpPr txBox="1"/>
          <p:nvPr/>
        </p:nvSpPr>
        <p:spPr>
          <a:xfrm>
            <a:off x="2766702" y="120171"/>
            <a:ext cx="6377297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Vraag: Is er een verschil tussen: een </a:t>
            </a:r>
            <a:r>
              <a:rPr lang="nl-NL" sz="1600" dirty="0" err="1">
                <a:solidFill>
                  <a:schemeClr val="bg1"/>
                </a:solidFill>
              </a:rPr>
              <a:t>decision</a:t>
            </a:r>
            <a:r>
              <a:rPr lang="nl-NL" sz="1600" dirty="0">
                <a:solidFill>
                  <a:schemeClr val="bg1"/>
                </a:solidFill>
              </a:rPr>
              <a:t> node en een </a:t>
            </a:r>
            <a:r>
              <a:rPr lang="nl-NL" sz="1600" dirty="0" err="1">
                <a:solidFill>
                  <a:schemeClr val="bg1"/>
                </a:solidFill>
              </a:rPr>
              <a:t>join</a:t>
            </a:r>
            <a:r>
              <a:rPr lang="nl-NL" sz="1600" dirty="0">
                <a:solidFill>
                  <a:schemeClr val="bg1"/>
                </a:solidFill>
              </a:rPr>
              <a:t> node?</a:t>
            </a:r>
          </a:p>
          <a:p>
            <a:r>
              <a:rPr lang="nl-NL" sz="1600" dirty="0">
                <a:solidFill>
                  <a:schemeClr val="bg1"/>
                </a:solidFill>
              </a:rPr>
              <a:t>‘speel laatst level + 1’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1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!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553435" y="4576955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al 28"/>
          <p:cNvSpPr/>
          <p:nvPr/>
        </p:nvSpPr>
        <p:spPr>
          <a:xfrm>
            <a:off x="4549649" y="3652581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20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5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1384</Words>
  <Application>Microsoft Office PowerPoint</Application>
  <PresentationFormat>Diavoorstelling (4:3)</PresentationFormat>
  <Paragraphs>343</Paragraphs>
  <Slides>23</Slides>
  <Notes>5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1</vt:lpstr>
      <vt:lpstr>Leerdoelen</vt:lpstr>
      <vt:lpstr>Scenario’s</vt:lpstr>
      <vt:lpstr>Scenario </vt:lpstr>
      <vt:lpstr>4 scenarios (A1, A2, A3, A4) – 1 Activity Diagram</vt:lpstr>
      <vt:lpstr>Wat betekenen scenario’s voor testen? </vt:lpstr>
      <vt:lpstr>Scenario’s</vt:lpstr>
      <vt:lpstr>Deelpaden</vt:lpstr>
      <vt:lpstr>Deelpaden</vt:lpstr>
      <vt:lpstr>Mogelijke scenario’s</vt:lpstr>
      <vt:lpstr>Scenario’s</vt:lpstr>
      <vt:lpstr>Deelpaden</vt:lpstr>
      <vt:lpstr>Deelpaden</vt:lpstr>
      <vt:lpstr>Alle Scenario’s</vt:lpstr>
      <vt:lpstr>Welke scenario’s gebruiken voor onze tests?</vt:lpstr>
      <vt:lpstr>Testmaat 0</vt:lpstr>
      <vt:lpstr>Welke scenario’s gebruiken voor onze tests?</vt:lpstr>
      <vt:lpstr>Welke scenario’s gebruiken voor onze tests?</vt:lpstr>
      <vt:lpstr>Testmaat 1</vt:lpstr>
      <vt:lpstr>Welke scenario’s voldoen aan testmaat-1?</vt:lpstr>
      <vt:lpstr>Met behulp van welke scenarios voldoen we aan testmaat 1?</vt:lpstr>
      <vt:lpstr>Afsluitend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53</cp:revision>
  <dcterms:created xsi:type="dcterms:W3CDTF">2014-01-23T08:58:40Z</dcterms:created>
  <dcterms:modified xsi:type="dcterms:W3CDTF">2016-07-08T11:23:59Z</dcterms:modified>
</cp:coreProperties>
</file>