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8"/>
  </p:notesMasterIdLst>
  <p:sldIdLst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8" r:id="rId17"/>
    <p:sldId id="299" r:id="rId18"/>
    <p:sldId id="308" r:id="rId19"/>
    <p:sldId id="310" r:id="rId20"/>
    <p:sldId id="309" r:id="rId21"/>
    <p:sldId id="311" r:id="rId22"/>
    <p:sldId id="303" r:id="rId23"/>
    <p:sldId id="304" r:id="rId24"/>
    <p:sldId id="305" r:id="rId25"/>
    <p:sldId id="306" r:id="rId26"/>
    <p:sldId id="307" r:id="rId27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274" autoAdjust="0"/>
  </p:normalViewPr>
  <p:slideViewPr>
    <p:cSldViewPr snapToGrid="0" snapToObjects="1">
      <p:cViewPr varScale="1">
        <p:scale>
          <a:sx n="92" d="100"/>
          <a:sy n="92" d="100"/>
        </p:scale>
        <p:origin x="75" y="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5E0D3-E02F-504A-8D3F-595DD2F72C98}" type="datetimeFigureOut">
              <a:rPr lang="nl-NL" smtClean="0"/>
              <a:t>31-8-2016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5D4D-6F1B-5F42-8E80-3D346F0E7E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17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Even zelf</a:t>
            </a:r>
            <a:r>
              <a:rPr lang="nl-NL" baseline="0" dirty="0"/>
              <a:t> je naam invullen ;-))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B7AD03-9742-4A69-BFC0-5FDA7E9E25F4}" type="slidenum">
              <a: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56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Antwoord: omdat de kwaliteit</a:t>
            </a:r>
            <a:r>
              <a:rPr lang="nl-NL" baseline="0" dirty="0"/>
              <a:t> van de </a:t>
            </a:r>
            <a:r>
              <a:rPr lang="nl-NL" baseline="0" dirty="0" err="1"/>
              <a:t>UC’s</a:t>
            </a:r>
            <a:r>
              <a:rPr lang="nl-NL" baseline="0" dirty="0"/>
              <a:t> en </a:t>
            </a:r>
            <a:r>
              <a:rPr lang="nl-NL" baseline="0" dirty="0" err="1"/>
              <a:t>AD’s</a:t>
            </a:r>
            <a:r>
              <a:rPr lang="nl-NL" baseline="0" dirty="0"/>
              <a:t> waarschijnlijk te ‘laag’ is om als uitgangspunt te blijven nemen….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223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10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hthoek 11"/>
          <p:cNvSpPr>
            <a:spLocks noChangeArrowheads="1"/>
          </p:cNvSpPr>
          <p:nvPr userDrawn="1"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nl-NL" sz="3600" b="1">
              <a:solidFill>
                <a:srgbClr val="000000"/>
              </a:solidFill>
              <a:ea typeface="+mn-ea"/>
            </a:endParaRPr>
          </a:p>
        </p:txBody>
      </p:sp>
      <p:pic>
        <p:nvPicPr>
          <p:cNvPr id="7" name="Afbeelding 12" descr="logoNLl-transpara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 descr="logoNLl-transparan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42A90D9E-9510-0E46-ADEA-A4DD8EC8D5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46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A0C72C1C-28C5-B34A-9CE2-EB297BDA35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13" y="1143000"/>
            <a:ext cx="7411915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8812" y="2273300"/>
            <a:ext cx="3635619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25108" y="2273300"/>
            <a:ext cx="363562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A5A536-992E-4B07-AF26-7363209B47A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68087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875" y="900000"/>
            <a:ext cx="7079738" cy="50470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115616" y="1620000"/>
            <a:ext cx="3456384" cy="3703246"/>
          </a:xfrm>
        </p:spPr>
        <p:txBody>
          <a:bodyPr/>
          <a:lstStyle>
            <a:lvl1pPr marL="177800" indent="-177800">
              <a:defRPr sz="2400" b="0"/>
            </a:lvl1pPr>
            <a:lvl2pPr marL="355600" indent="-177800">
              <a:defRPr sz="2000" b="0"/>
            </a:lvl2pPr>
            <a:lvl3pPr marL="534988" indent="-179388">
              <a:defRPr sz="1800" b="0"/>
            </a:lvl3pPr>
            <a:lvl4pPr marL="712788" indent="-177800">
              <a:defRPr sz="1600"/>
            </a:lvl4pPr>
            <a:lvl5pPr marL="903288" indent="-190500"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toe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voegen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716017" y="1620000"/>
            <a:ext cx="3771418" cy="3703246"/>
          </a:xfrm>
        </p:spPr>
        <p:txBody>
          <a:bodyPr/>
          <a:lstStyle>
            <a:lvl1pPr marL="177800" indent="-177800">
              <a:defRPr sz="2400" b="0"/>
            </a:lvl1pPr>
            <a:lvl2pPr marL="355600" indent="-177800">
              <a:defRPr sz="2000" b="0"/>
            </a:lvl2pPr>
            <a:lvl3pPr marL="534988" indent="-179388">
              <a:defRPr sz="1800" b="0"/>
            </a:lvl3pPr>
            <a:lvl4pPr marL="712788" indent="-177800">
              <a:defRPr sz="1600" b="0"/>
            </a:lvl4pPr>
            <a:lvl5pPr marL="903288" indent="-190500">
              <a:defRPr sz="11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toe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voegen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0B695-4743-45BD-A2EB-A08065F3013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660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0B695-4743-45BD-A2EB-A08065F3013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212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awewi.com/cover/usecasetesting2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766705" y="2859513"/>
            <a:ext cx="6102660" cy="650375"/>
          </a:xfrm>
        </p:spPr>
        <p:txBody>
          <a:bodyPr/>
          <a:lstStyle/>
          <a:p>
            <a:r>
              <a:rPr lang="nl-NL" dirty="0"/>
              <a:t>System Analysis &amp; Quality</a:t>
            </a:r>
            <a:br>
              <a:rPr lang="nl-NL" dirty="0"/>
            </a:br>
            <a:r>
              <a:rPr lang="nl-NL" dirty="0"/>
              <a:t>week 5 les 3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1115616" y="6246604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© HAN, behalve daar waar anders aangegeven</a:t>
            </a:r>
          </a:p>
        </p:txBody>
      </p:sp>
      <p:pic>
        <p:nvPicPr>
          <p:cNvPr id="6" name="Afbeelding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9" y="4138273"/>
            <a:ext cx="1633591" cy="1500917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Tijdelijke aanduiding voor inhoud 10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SAQ I-Propedeuse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51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[stap 1]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Vind de testattributen van elke </a:t>
            </a:r>
            <a:r>
              <a:rPr lang="nl-NL" dirty="0" err="1"/>
              <a:t>Use</a:t>
            </a:r>
            <a:r>
              <a:rPr lang="nl-NL" dirty="0"/>
              <a:t> Case Stap</a:t>
            </a:r>
          </a:p>
          <a:p>
            <a:r>
              <a:rPr lang="nl-NL" dirty="0"/>
              <a:t>Bij stap 1:</a:t>
            </a:r>
          </a:p>
          <a:p>
            <a:pPr marL="342900" indent="-342900">
              <a:buFontTx/>
              <a:buChar char="-"/>
            </a:pPr>
            <a:r>
              <a:rPr lang="nl-NL" b="0" dirty="0"/>
              <a:t>Selecteer spel</a:t>
            </a:r>
          </a:p>
          <a:p>
            <a:pPr marL="342900" indent="-342900">
              <a:buFontTx/>
              <a:buChar char="-"/>
            </a:pPr>
            <a:r>
              <a:rPr lang="nl-NL" b="0" dirty="0"/>
              <a:t>Bepaal laatst gehaalde level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Uitvoerattributen</a:t>
            </a:r>
          </a:p>
          <a:p>
            <a:pPr marL="342900" lvl="1" indent="-342900">
              <a:buFontTx/>
              <a:buChar char="-"/>
            </a:pPr>
            <a:r>
              <a:rPr lang="nl-NL" dirty="0"/>
              <a:t>Spelnaam</a:t>
            </a:r>
          </a:p>
          <a:p>
            <a:pPr marL="342900" lvl="1" indent="-342900">
              <a:buFontTx/>
              <a:buChar char="-"/>
            </a:pPr>
            <a:r>
              <a:rPr lang="nl-NL" dirty="0"/>
              <a:t>Laatst gehaalde level</a:t>
            </a: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4756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[stap 2] </a:t>
            </a:r>
            <a:r>
              <a:rPr lang="nl-NL" sz="2800" dirty="0"/>
              <a:t>Vind verschillende opties voor elke stap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Door een </a:t>
            </a:r>
            <a:r>
              <a:rPr lang="nl-NL" dirty="0" err="1"/>
              <a:t>Actor</a:t>
            </a:r>
            <a:r>
              <a:rPr lang="nl-NL" dirty="0"/>
              <a:t> van waarde voorzien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Identificeer de extreme waarden en verwerk deze in de testgevallen</a:t>
            </a:r>
          </a:p>
          <a:p>
            <a:pPr lvl="1"/>
            <a:r>
              <a:rPr lang="nl-NL" dirty="0"/>
              <a:t>Laat een veld leeg.</a:t>
            </a:r>
          </a:p>
          <a:p>
            <a:pPr lvl="1"/>
            <a:r>
              <a:rPr lang="nl-NL" dirty="0"/>
              <a:t>Voer negatieve getallen in</a:t>
            </a:r>
          </a:p>
          <a:p>
            <a:pPr lvl="1"/>
            <a:r>
              <a:rPr lang="nl-NL" dirty="0"/>
              <a:t>Getallen met decimalen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 Gebruik randwaarden. </a:t>
            </a:r>
          </a:p>
          <a:p>
            <a:pPr lvl="1"/>
            <a:r>
              <a:rPr lang="nl-NL" dirty="0"/>
              <a:t>Kredietlimiet van 300€ test dan 299(,99) 300 en 300,01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nl-NL" dirty="0"/>
              <a:t>Invoerattributen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/>
              <a:t>Waarden die verwacht worden als reactie van de applicatie.</a:t>
            </a:r>
          </a:p>
          <a:p>
            <a:r>
              <a:rPr lang="nl-NL" dirty="0"/>
              <a:t>Testcase is de combinatie van 1 Testscenario met 1 set van invoer- en uitvoerattributen</a:t>
            </a:r>
          </a:p>
        </p:txBody>
      </p:sp>
    </p:spTree>
    <p:extLst>
      <p:ext uri="{BB962C8B-B14F-4D97-AF65-F5344CB8AC3E}">
        <p14:creationId xmlns:p14="http://schemas.microsoft.com/office/powerpoint/2010/main" val="24443902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1818" t="15891" r="7801" b="12472"/>
          <a:stretch>
            <a:fillRect/>
          </a:stretch>
        </p:blipFill>
        <p:spPr bwMode="auto">
          <a:xfrm>
            <a:off x="612316" y="1891013"/>
            <a:ext cx="8352928" cy="48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kstvak 3"/>
          <p:cNvSpPr txBox="1"/>
          <p:nvPr/>
        </p:nvSpPr>
        <p:spPr>
          <a:xfrm>
            <a:off x="4860032" y="645333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©IBM 2013 </a:t>
            </a:r>
            <a:r>
              <a:rPr lang="nl-NL" dirty="0" err="1"/>
              <a:t>Rational</a:t>
            </a:r>
            <a:r>
              <a:rPr lang="nl-NL" dirty="0"/>
              <a:t> User Conference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[stap 2] Extreme waarden</a:t>
            </a:r>
            <a:endParaRPr lang="en-GB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0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6632"/>
            <a:ext cx="8577445" cy="14273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600" b="1" i="0" u="none" strike="noStrike" kern="0" cap="none" spc="0" normalizeH="0" baseline="0" noProof="0" dirty="0">
              <a:ln>
                <a:noFill/>
              </a:ln>
              <a:solidFill>
                <a:srgbClr val="E11837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4860032" y="645333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©IBM 2013 </a:t>
            </a:r>
            <a:r>
              <a:rPr lang="nl-NL" dirty="0" err="1"/>
              <a:t>Rational</a:t>
            </a:r>
            <a:r>
              <a:rPr lang="nl-NL" dirty="0"/>
              <a:t> User Conference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5837" t="16465" r="18564" b="35877"/>
          <a:stretch>
            <a:fillRect/>
          </a:stretch>
        </p:blipFill>
        <p:spPr bwMode="auto">
          <a:xfrm>
            <a:off x="1223120" y="2181095"/>
            <a:ext cx="792088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nl-NL" kern="0" dirty="0">
                <a:latin typeface="Arial" pitchFamily="34" charset="0"/>
                <a:cs typeface="Arial" pitchFamily="34" charset="0"/>
              </a:rPr>
              <a:t>[stap 2] de opties</a:t>
            </a:r>
          </a:p>
        </p:txBody>
      </p:sp>
      <p:sp>
        <p:nvSpPr>
          <p:cNvPr id="11" name="Tijdelijke aanduiding voor inhoud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Tijdelijke aanduiding voor inhoud 1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</p:txBody>
      </p:sp>
      <p:sp>
        <p:nvSpPr>
          <p:cNvPr id="13" name="Tijdelijke aanduiding voor inhoud 1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610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[stap3] </a:t>
            </a:r>
            <a:r>
              <a:rPr lang="nl-NL" sz="2400" dirty="0"/>
              <a:t>Kies uit de opties per stap die moeten worden getest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1800" dirty="0"/>
              <a:t>1 kies spel: 		</a:t>
            </a:r>
            <a:r>
              <a:rPr lang="nl-NL" sz="1800" dirty="0" err="1"/>
              <a:t>regular</a:t>
            </a:r>
            <a:r>
              <a:rPr lang="nl-NL" sz="1800" dirty="0"/>
              <a:t>, empty, &gt; 100 karakters</a:t>
            </a:r>
          </a:p>
          <a:p>
            <a:r>
              <a:rPr lang="nl-NL" sz="1800" dirty="0"/>
              <a:t>2 ophogen level:	</a:t>
            </a:r>
            <a:r>
              <a:rPr lang="nl-NL" sz="1800" dirty="0" err="1"/>
              <a:t>regular</a:t>
            </a:r>
            <a:r>
              <a:rPr lang="nl-NL" sz="1800" dirty="0"/>
              <a:t>, empty, </a:t>
            </a:r>
            <a:r>
              <a:rPr lang="nl-NL" sz="1800" dirty="0" err="1"/>
              <a:t>logical</a:t>
            </a:r>
            <a:r>
              <a:rPr lang="nl-NL" sz="1800" dirty="0"/>
              <a:t> </a:t>
            </a:r>
            <a:r>
              <a:rPr lang="nl-NL" sz="1800" dirty="0" err="1"/>
              <a:t>invalid</a:t>
            </a:r>
            <a:endParaRPr lang="nl-NL" sz="1800" dirty="0"/>
          </a:p>
          <a:p>
            <a:pPr>
              <a:buNone/>
            </a:pPr>
            <a:r>
              <a:rPr lang="nl-NL" sz="1800" dirty="0"/>
              <a:t>3 toon bericht:	</a:t>
            </a:r>
            <a:r>
              <a:rPr lang="nl-NL" sz="1800" dirty="0" err="1"/>
              <a:t>regular</a:t>
            </a:r>
            <a:r>
              <a:rPr lang="nl-NL" sz="1800" dirty="0"/>
              <a:t>, empty, </a:t>
            </a:r>
            <a:r>
              <a:rPr lang="nl-NL" sz="1800" dirty="0" err="1"/>
              <a:t>logical</a:t>
            </a:r>
            <a:r>
              <a:rPr lang="nl-NL" sz="1800" dirty="0"/>
              <a:t> </a:t>
            </a:r>
            <a:r>
              <a:rPr lang="nl-NL" sz="1800" dirty="0" err="1"/>
              <a:t>invalid</a:t>
            </a:r>
            <a:endParaRPr lang="nl-NL" sz="1800" dirty="0"/>
          </a:p>
          <a:p>
            <a:r>
              <a:rPr lang="nl-NL" sz="1800" dirty="0"/>
              <a:t>7 toon bericht:	</a:t>
            </a:r>
            <a:r>
              <a:rPr lang="nl-NL" sz="1800" dirty="0" err="1"/>
              <a:t>regular</a:t>
            </a:r>
            <a:r>
              <a:rPr lang="nl-NL" sz="1800" dirty="0"/>
              <a:t>, empty, </a:t>
            </a:r>
            <a:r>
              <a:rPr lang="nl-NL" sz="1800" dirty="0" err="1"/>
              <a:t>logical</a:t>
            </a:r>
            <a:r>
              <a:rPr lang="nl-NL" sz="1800" dirty="0"/>
              <a:t> </a:t>
            </a:r>
            <a:r>
              <a:rPr lang="nl-NL" sz="1800" dirty="0" err="1"/>
              <a:t>invalid</a:t>
            </a:r>
            <a:endParaRPr lang="nl-NL" sz="1800" dirty="0"/>
          </a:p>
          <a:p>
            <a:r>
              <a:rPr lang="nl-NL" sz="1800" dirty="0"/>
              <a:t>8 publiceer:		</a:t>
            </a:r>
            <a:r>
              <a:rPr lang="nl-NL" sz="1800" dirty="0" err="1"/>
              <a:t>regular</a:t>
            </a:r>
            <a:r>
              <a:rPr lang="nl-NL" sz="1800" dirty="0"/>
              <a:t>, empty, </a:t>
            </a:r>
            <a:r>
              <a:rPr lang="nl-NL" sz="1800" dirty="0" err="1"/>
              <a:t>logical</a:t>
            </a:r>
            <a:r>
              <a:rPr lang="nl-NL" sz="1800" dirty="0"/>
              <a:t> </a:t>
            </a:r>
            <a:r>
              <a:rPr lang="nl-NL" sz="1800" dirty="0" err="1"/>
              <a:t>invalid</a:t>
            </a:r>
            <a:endParaRPr lang="nl-NL" sz="1800" dirty="0"/>
          </a:p>
          <a:p>
            <a:pPr>
              <a:buNone/>
            </a:pPr>
            <a:endParaRPr lang="nl-NL" sz="1800" dirty="0"/>
          </a:p>
          <a:p>
            <a:endParaRPr lang="nl-NL" sz="18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7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Stap 3 – kies de opties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inhoud 3"/>
          <p:cNvSpPr txBox="1">
            <a:spLocks/>
          </p:cNvSpPr>
          <p:nvPr/>
        </p:nvSpPr>
        <p:spPr>
          <a:xfrm>
            <a:off x="3217967" y="2698362"/>
            <a:ext cx="5967597" cy="39528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000" b="1" i="0" kern="1200" baseline="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1-2-3-2-7-8: Level + 1 - publiceren</a:t>
            </a:r>
          </a:p>
          <a:p>
            <a:r>
              <a:rPr lang="nl-NL" sz="1800" dirty="0"/>
              <a:t>Voorbeeld van testacties:</a:t>
            </a:r>
          </a:p>
          <a:p>
            <a:r>
              <a:rPr lang="nl-NL" sz="1200" dirty="0"/>
              <a:t>INPUT						OUTPUT</a:t>
            </a:r>
          </a:p>
          <a:p>
            <a:pPr marL="457200" indent="-457200"/>
            <a:r>
              <a:rPr lang="nl-NL" sz="1400" dirty="0"/>
              <a:t>[1]: </a:t>
            </a:r>
            <a:r>
              <a:rPr lang="nl-NL" sz="1400" u="sng" dirty="0" err="1"/>
              <a:t>Bubble</a:t>
            </a:r>
            <a:r>
              <a:rPr lang="nl-NL" sz="1400" u="sng" dirty="0"/>
              <a:t> </a:t>
            </a:r>
            <a:r>
              <a:rPr lang="nl-NL" sz="1400" u="sng" dirty="0" err="1"/>
              <a:t>Explode</a:t>
            </a:r>
            <a:r>
              <a:rPr lang="nl-NL" sz="1400" dirty="0"/>
              <a:t>				Laatst gehaalde level: </a:t>
            </a:r>
            <a:r>
              <a:rPr lang="nl-NL" sz="1400" u="sng" dirty="0"/>
              <a:t>39</a:t>
            </a:r>
          </a:p>
          <a:p>
            <a:pPr marL="457200" indent="-457200"/>
            <a:r>
              <a:rPr lang="nl-NL" sz="1400" dirty="0"/>
              <a:t>[1]: Speel level </a:t>
            </a:r>
            <a:r>
              <a:rPr lang="nl-NL" sz="1400" u="sng" dirty="0"/>
              <a:t>40</a:t>
            </a:r>
            <a:r>
              <a:rPr lang="nl-NL" sz="1400" dirty="0"/>
              <a:t>				</a:t>
            </a:r>
            <a:r>
              <a:rPr lang="nl-NL" sz="1400" u="sng" dirty="0"/>
              <a:t>Gehaald</a:t>
            </a:r>
            <a:r>
              <a:rPr lang="nl-NL" sz="1400" dirty="0"/>
              <a:t> </a:t>
            </a:r>
            <a:endParaRPr lang="nl-NL" sz="1400" dirty="0">
              <a:sym typeface="Wingdings" panose="05000000000000000000" pitchFamily="2" charset="2"/>
            </a:endParaRP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[2]: Laatst gehaalde level:			</a:t>
            </a:r>
            <a:r>
              <a:rPr lang="nl-NL" sz="1400" u="sng" dirty="0">
                <a:sym typeface="Wingdings" panose="05000000000000000000" pitchFamily="2" charset="2"/>
              </a:rPr>
              <a:t>41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[3]: </a:t>
            </a:r>
            <a:r>
              <a:rPr lang="nl-NL" sz="1400" u="sng" dirty="0">
                <a:sym typeface="Wingdings" panose="05000000000000000000" pitchFamily="2" charset="2"/>
              </a:rPr>
              <a:t>Ik wil doorgaan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       Laatst gehaalde level = 41		</a:t>
            </a:r>
            <a:r>
              <a:rPr lang="nl-NL" sz="1400" u="sng" dirty="0">
                <a:sym typeface="Wingdings" panose="05000000000000000000" pitchFamily="2" charset="2"/>
              </a:rPr>
              <a:t>‘Veel succes bij volgend level’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[3]: Speel level </a:t>
            </a:r>
            <a:r>
              <a:rPr lang="nl-NL" sz="1400" u="sng" dirty="0">
                <a:sym typeface="Wingdings" panose="05000000000000000000" pitchFamily="2" charset="2"/>
              </a:rPr>
              <a:t>41</a:t>
            </a:r>
            <a:r>
              <a:rPr lang="nl-NL" sz="1400" dirty="0">
                <a:sym typeface="Wingdings" panose="05000000000000000000" pitchFamily="2" charset="2"/>
              </a:rPr>
              <a:t>				</a:t>
            </a:r>
            <a:r>
              <a:rPr lang="nl-NL" sz="1400" u="sng" dirty="0">
                <a:sym typeface="Wingdings" panose="05000000000000000000" pitchFamily="2" charset="2"/>
              </a:rPr>
              <a:t>Gehaald</a:t>
            </a:r>
            <a:r>
              <a:rPr lang="nl-NL" sz="1400" dirty="0">
                <a:sym typeface="Wingdings" panose="05000000000000000000" pitchFamily="2" charset="2"/>
              </a:rPr>
              <a:t> 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[2]: Laatst gehaalde level: 			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[7]: </a:t>
            </a:r>
            <a:r>
              <a:rPr lang="nl-NL" sz="1400" u="sng" dirty="0">
                <a:sym typeface="Wingdings" panose="05000000000000000000" pitchFamily="2" charset="2"/>
              </a:rPr>
              <a:t>Ik wil stoppen</a:t>
            </a:r>
            <a:r>
              <a:rPr lang="nl-NL" sz="1400" dirty="0">
                <a:sym typeface="Wingdings" panose="05000000000000000000" pitchFamily="2" charset="2"/>
              </a:rPr>
              <a:t>				</a:t>
            </a:r>
            <a:r>
              <a:rPr lang="nl-NL" sz="1400" u="sng" dirty="0">
                <a:sym typeface="Wingdings" panose="05000000000000000000" pitchFamily="2" charset="2"/>
              </a:rPr>
              <a:t>‘Gefeliciteerd met het nieuwe </a:t>
            </a:r>
            <a:r>
              <a:rPr lang="nl-NL" sz="1400" dirty="0">
                <a:sym typeface="Wingdings" panose="05000000000000000000" pitchFamily="2" charset="2"/>
              </a:rPr>
              <a:t>						</a:t>
            </a:r>
            <a:r>
              <a:rPr lang="nl-NL" sz="1400" u="sng" dirty="0">
                <a:sym typeface="Wingdings" panose="05000000000000000000" pitchFamily="2" charset="2"/>
              </a:rPr>
              <a:t>niveau’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[7]: </a:t>
            </a:r>
            <a:r>
              <a:rPr lang="nl-NL" sz="1400" u="sng" dirty="0">
                <a:sym typeface="Wingdings" panose="05000000000000000000" pitchFamily="2" charset="2"/>
              </a:rPr>
              <a:t>sla op </a:t>
            </a:r>
            <a:r>
              <a:rPr lang="nl-NL" sz="1400" dirty="0">
                <a:sym typeface="Wingdings" panose="05000000000000000000" pitchFamily="2" charset="2"/>
              </a:rPr>
              <a:t>laatst gehaalde level		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[8]: </a:t>
            </a:r>
            <a:r>
              <a:rPr lang="nl-NL" sz="1400" u="sng" dirty="0">
                <a:sym typeface="Wingdings" panose="05000000000000000000" pitchFamily="2" charset="2"/>
              </a:rPr>
              <a:t>Ik wil voortgang publiceren</a:t>
            </a:r>
            <a:r>
              <a:rPr lang="nl-NL" sz="1400" dirty="0">
                <a:sym typeface="Wingdings" panose="05000000000000000000" pitchFamily="2" charset="2"/>
              </a:rPr>
              <a:t>		</a:t>
            </a:r>
            <a:r>
              <a:rPr lang="nl-NL" sz="1400" u="sng" dirty="0">
                <a:sym typeface="Wingdings" panose="05000000000000000000" pitchFamily="2" charset="2"/>
              </a:rPr>
              <a:t>Publiceer</a:t>
            </a:r>
            <a:r>
              <a:rPr lang="nl-NL" sz="1400" dirty="0">
                <a:sym typeface="Wingdings" panose="05000000000000000000" pitchFamily="2" charset="2"/>
              </a:rPr>
              <a:t> laatst gehaalde level</a:t>
            </a:r>
          </a:p>
          <a:p>
            <a:pPr marL="457200" indent="-457200"/>
            <a:endParaRPr lang="nl-NL" sz="1400" dirty="0"/>
          </a:p>
        </p:txBody>
      </p:sp>
      <p:sp>
        <p:nvSpPr>
          <p:cNvPr id="9" name="Ovaal 8"/>
          <p:cNvSpPr/>
          <p:nvPr/>
        </p:nvSpPr>
        <p:spPr>
          <a:xfrm>
            <a:off x="91130" y="2632381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</a:t>
            </a:r>
            <a:r>
              <a:rPr lang="nl-NL" sz="1400" dirty="0" err="1">
                <a:solidFill>
                  <a:schemeClr val="tx1"/>
                </a:solidFill>
              </a:rPr>
              <a:t>Bubble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405303" y="1922742"/>
            <a:ext cx="895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TC1</a:t>
            </a:r>
          </a:p>
          <a:p>
            <a:r>
              <a:rPr lang="nl-NL" dirty="0" err="1"/>
              <a:t>Regular</a:t>
            </a:r>
            <a:endParaRPr lang="en-GB" dirty="0"/>
          </a:p>
        </p:txBody>
      </p:sp>
      <p:sp>
        <p:nvSpPr>
          <p:cNvPr id="12" name="Ovaal 11"/>
          <p:cNvSpPr/>
          <p:nvPr/>
        </p:nvSpPr>
        <p:spPr>
          <a:xfrm>
            <a:off x="91130" y="3191203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Level 40 - halen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Ovaal 12"/>
          <p:cNvSpPr/>
          <p:nvPr/>
        </p:nvSpPr>
        <p:spPr>
          <a:xfrm>
            <a:off x="91130" y="3756994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Doorgaan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91130" y="4322785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Level 41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Ovaal 14"/>
          <p:cNvSpPr/>
          <p:nvPr/>
        </p:nvSpPr>
        <p:spPr>
          <a:xfrm>
            <a:off x="91129" y="4869382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7. Stoppen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6" name="Ovaal 15"/>
          <p:cNvSpPr/>
          <p:nvPr/>
        </p:nvSpPr>
        <p:spPr>
          <a:xfrm>
            <a:off x="91130" y="5428204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7. opslaan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" name="Ovaal 16"/>
          <p:cNvSpPr/>
          <p:nvPr/>
        </p:nvSpPr>
        <p:spPr>
          <a:xfrm>
            <a:off x="91130" y="5962576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8. publiceren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49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Stap 3 – kies de opties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inhoud 3"/>
          <p:cNvSpPr txBox="1">
            <a:spLocks/>
          </p:cNvSpPr>
          <p:nvPr/>
        </p:nvSpPr>
        <p:spPr>
          <a:xfrm>
            <a:off x="3217967" y="2698362"/>
            <a:ext cx="5967597" cy="39528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000" b="1" i="0" kern="1200" baseline="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1-2-3-2-7-8: Level + 1 - publiceren</a:t>
            </a:r>
          </a:p>
          <a:p>
            <a:r>
              <a:rPr lang="nl-NL" sz="1800" dirty="0"/>
              <a:t>Voorbeeld van testacties:</a:t>
            </a:r>
          </a:p>
          <a:p>
            <a:r>
              <a:rPr lang="nl-NL" sz="1200" dirty="0"/>
              <a:t>INPUT						OUTPUT</a:t>
            </a:r>
          </a:p>
          <a:p>
            <a:pPr marL="457200" indent="-457200"/>
            <a:r>
              <a:rPr lang="nl-NL" sz="1400" dirty="0"/>
              <a:t>[1]: </a:t>
            </a:r>
            <a:r>
              <a:rPr lang="nl-NL" sz="1400" u="sng" dirty="0" err="1"/>
              <a:t>Bubble</a:t>
            </a:r>
            <a:r>
              <a:rPr lang="nl-NL" sz="1400" u="sng" dirty="0"/>
              <a:t> </a:t>
            </a:r>
            <a:r>
              <a:rPr lang="nl-NL" sz="1400" u="sng" dirty="0" err="1"/>
              <a:t>Explode</a:t>
            </a:r>
            <a:r>
              <a:rPr lang="nl-NL" sz="1400" dirty="0"/>
              <a:t>				Laatst gehaalde level: </a:t>
            </a:r>
            <a:r>
              <a:rPr lang="nl-NL" sz="1400" u="sng" dirty="0"/>
              <a:t>39</a:t>
            </a:r>
          </a:p>
          <a:p>
            <a:pPr marL="457200" indent="-457200"/>
            <a:r>
              <a:rPr lang="nl-NL" sz="1400" dirty="0"/>
              <a:t>[1]: Speel level </a:t>
            </a:r>
            <a:r>
              <a:rPr lang="nl-NL" sz="1400" u="sng" dirty="0"/>
              <a:t>40</a:t>
            </a:r>
            <a:r>
              <a:rPr lang="nl-NL" sz="1400" dirty="0"/>
              <a:t>				</a:t>
            </a:r>
            <a:r>
              <a:rPr lang="nl-NL" sz="1400" u="sng" dirty="0"/>
              <a:t>Gehaald</a:t>
            </a:r>
            <a:r>
              <a:rPr lang="nl-NL" sz="1400" dirty="0"/>
              <a:t> </a:t>
            </a:r>
            <a:endParaRPr lang="nl-NL" sz="1400" dirty="0">
              <a:sym typeface="Wingdings" panose="05000000000000000000" pitchFamily="2" charset="2"/>
            </a:endParaRP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[2]: Laatst gehaalde level:			</a:t>
            </a:r>
            <a:r>
              <a:rPr lang="nl-NL" sz="1400" u="sng" dirty="0">
                <a:sym typeface="Wingdings" panose="05000000000000000000" pitchFamily="2" charset="2"/>
              </a:rPr>
              <a:t>41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[3]: </a:t>
            </a:r>
            <a:r>
              <a:rPr lang="nl-NL" sz="1400" u="sng" dirty="0">
                <a:sym typeface="Wingdings" panose="05000000000000000000" pitchFamily="2" charset="2"/>
              </a:rPr>
              <a:t>Ik wil doorgaan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       Laatst gehaalde level = 41		</a:t>
            </a:r>
            <a:r>
              <a:rPr lang="nl-NL" sz="1400" u="sng" dirty="0">
                <a:sym typeface="Wingdings" panose="05000000000000000000" pitchFamily="2" charset="2"/>
              </a:rPr>
              <a:t>‘Veel succes bij volgend level’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[3]: Speel level </a:t>
            </a:r>
            <a:r>
              <a:rPr lang="nl-NL" sz="1400" u="sng" dirty="0">
                <a:sym typeface="Wingdings" panose="05000000000000000000" pitchFamily="2" charset="2"/>
              </a:rPr>
              <a:t>41</a:t>
            </a:r>
            <a:r>
              <a:rPr lang="nl-NL" sz="1400" dirty="0">
                <a:sym typeface="Wingdings" panose="05000000000000000000" pitchFamily="2" charset="2"/>
              </a:rPr>
              <a:t>				</a:t>
            </a:r>
            <a:r>
              <a:rPr lang="nl-NL" sz="1400" u="sng" dirty="0">
                <a:sym typeface="Wingdings" panose="05000000000000000000" pitchFamily="2" charset="2"/>
              </a:rPr>
              <a:t>Gehaald</a:t>
            </a:r>
            <a:r>
              <a:rPr lang="nl-NL" sz="1400" dirty="0">
                <a:sym typeface="Wingdings" panose="05000000000000000000" pitchFamily="2" charset="2"/>
              </a:rPr>
              <a:t> 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[2]: Laatst gehaalde level: 			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[7]: </a:t>
            </a:r>
            <a:r>
              <a:rPr lang="nl-NL" sz="1400" u="sng" dirty="0">
                <a:sym typeface="Wingdings" panose="05000000000000000000" pitchFamily="2" charset="2"/>
              </a:rPr>
              <a:t>Ik wil stoppen</a:t>
            </a:r>
            <a:r>
              <a:rPr lang="nl-NL" sz="1400" dirty="0">
                <a:sym typeface="Wingdings" panose="05000000000000000000" pitchFamily="2" charset="2"/>
              </a:rPr>
              <a:t>				</a:t>
            </a:r>
            <a:r>
              <a:rPr lang="nl-NL" sz="1400" u="sng" dirty="0">
                <a:sym typeface="Wingdings" panose="05000000000000000000" pitchFamily="2" charset="2"/>
              </a:rPr>
              <a:t>‘Gefeliciteerd met het nieuwe </a:t>
            </a:r>
            <a:r>
              <a:rPr lang="nl-NL" sz="1400" dirty="0">
                <a:sym typeface="Wingdings" panose="05000000000000000000" pitchFamily="2" charset="2"/>
              </a:rPr>
              <a:t>						</a:t>
            </a:r>
            <a:r>
              <a:rPr lang="nl-NL" sz="1400" u="sng" dirty="0">
                <a:sym typeface="Wingdings" panose="05000000000000000000" pitchFamily="2" charset="2"/>
              </a:rPr>
              <a:t>niveau’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[7]: </a:t>
            </a:r>
            <a:r>
              <a:rPr lang="nl-NL" sz="1400" u="sng" dirty="0">
                <a:sym typeface="Wingdings" panose="05000000000000000000" pitchFamily="2" charset="2"/>
              </a:rPr>
              <a:t>sla op </a:t>
            </a:r>
            <a:r>
              <a:rPr lang="nl-NL" sz="1400" dirty="0">
                <a:sym typeface="Wingdings" panose="05000000000000000000" pitchFamily="2" charset="2"/>
              </a:rPr>
              <a:t>laatst gehaalde level		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[8]: </a:t>
            </a:r>
            <a:r>
              <a:rPr lang="nl-NL" sz="1400" u="sng" dirty="0">
                <a:sym typeface="Wingdings" panose="05000000000000000000" pitchFamily="2" charset="2"/>
              </a:rPr>
              <a:t>Ik wil voortgang publiceren</a:t>
            </a:r>
            <a:r>
              <a:rPr lang="nl-NL" sz="1400" dirty="0">
                <a:sym typeface="Wingdings" panose="05000000000000000000" pitchFamily="2" charset="2"/>
              </a:rPr>
              <a:t>		</a:t>
            </a:r>
            <a:r>
              <a:rPr lang="nl-NL" sz="1400" u="sng" dirty="0">
                <a:sym typeface="Wingdings" panose="05000000000000000000" pitchFamily="2" charset="2"/>
              </a:rPr>
              <a:t>Publiceer</a:t>
            </a:r>
            <a:r>
              <a:rPr lang="nl-NL" sz="1400" dirty="0">
                <a:sym typeface="Wingdings" panose="05000000000000000000" pitchFamily="2" charset="2"/>
              </a:rPr>
              <a:t> laatst gehaalde level</a:t>
            </a:r>
          </a:p>
          <a:p>
            <a:pPr marL="457200" indent="-457200"/>
            <a:endParaRPr lang="nl-NL" sz="1400" dirty="0"/>
          </a:p>
        </p:txBody>
      </p:sp>
      <p:sp>
        <p:nvSpPr>
          <p:cNvPr id="9" name="Ovaal 8"/>
          <p:cNvSpPr/>
          <p:nvPr/>
        </p:nvSpPr>
        <p:spPr>
          <a:xfrm>
            <a:off x="91130" y="2632381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</a:t>
            </a:r>
            <a:r>
              <a:rPr lang="nl-NL" sz="1400" dirty="0" err="1">
                <a:solidFill>
                  <a:schemeClr val="tx1"/>
                </a:solidFill>
              </a:rPr>
              <a:t>Bubble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405303" y="1922742"/>
            <a:ext cx="895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TC1</a:t>
            </a:r>
          </a:p>
          <a:p>
            <a:r>
              <a:rPr lang="nl-NL" dirty="0" err="1"/>
              <a:t>Regular</a:t>
            </a:r>
            <a:endParaRPr lang="en-GB" dirty="0"/>
          </a:p>
        </p:txBody>
      </p:sp>
      <p:sp>
        <p:nvSpPr>
          <p:cNvPr id="12" name="Ovaal 11"/>
          <p:cNvSpPr/>
          <p:nvPr/>
        </p:nvSpPr>
        <p:spPr>
          <a:xfrm>
            <a:off x="91130" y="3191203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Level 40 - halen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Ovaal 12"/>
          <p:cNvSpPr/>
          <p:nvPr/>
        </p:nvSpPr>
        <p:spPr>
          <a:xfrm>
            <a:off x="91130" y="3756994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Doorgaan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91130" y="4322785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Level 41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Ovaal 14"/>
          <p:cNvSpPr/>
          <p:nvPr/>
        </p:nvSpPr>
        <p:spPr>
          <a:xfrm>
            <a:off x="91129" y="4869382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7. Stoppen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6" name="Ovaal 15"/>
          <p:cNvSpPr/>
          <p:nvPr/>
        </p:nvSpPr>
        <p:spPr>
          <a:xfrm>
            <a:off x="91130" y="5428204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7. opslaan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" name="Ovaal 16"/>
          <p:cNvSpPr/>
          <p:nvPr/>
        </p:nvSpPr>
        <p:spPr>
          <a:xfrm>
            <a:off x="91130" y="5962576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8. publiceren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" name="Ovaal 17"/>
          <p:cNvSpPr/>
          <p:nvPr/>
        </p:nvSpPr>
        <p:spPr>
          <a:xfrm>
            <a:off x="1743088" y="2632381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</a:t>
            </a:r>
            <a:r>
              <a:rPr lang="nl-NL" sz="1400" dirty="0" err="1">
                <a:solidFill>
                  <a:schemeClr val="tx1"/>
                </a:solidFill>
              </a:rPr>
              <a:t>Bubble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2057261" y="1922742"/>
            <a:ext cx="799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TC3</a:t>
            </a:r>
          </a:p>
          <a:p>
            <a:r>
              <a:rPr lang="nl-NL" dirty="0" err="1"/>
              <a:t>Invalid</a:t>
            </a:r>
            <a:endParaRPr lang="en-GB" dirty="0"/>
          </a:p>
        </p:txBody>
      </p:sp>
      <p:sp>
        <p:nvSpPr>
          <p:cNvPr id="20" name="Ovaal 19"/>
          <p:cNvSpPr/>
          <p:nvPr/>
        </p:nvSpPr>
        <p:spPr>
          <a:xfrm>
            <a:off x="1743088" y="3191203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Level 40 - halen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1" name="Ovaal 20"/>
          <p:cNvSpPr/>
          <p:nvPr/>
        </p:nvSpPr>
        <p:spPr>
          <a:xfrm>
            <a:off x="1743088" y="3768322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Doorgaan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2" name="Ovaal 21"/>
          <p:cNvSpPr/>
          <p:nvPr/>
        </p:nvSpPr>
        <p:spPr>
          <a:xfrm>
            <a:off x="1743088" y="4313687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Level 55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3" name="Ovaal 22"/>
          <p:cNvSpPr/>
          <p:nvPr/>
        </p:nvSpPr>
        <p:spPr>
          <a:xfrm>
            <a:off x="1694997" y="4861264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End flow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929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 de uitwerking in de casusopdracht!!!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Per scenario is het de bedoeling dat je </a:t>
            </a:r>
            <a:r>
              <a:rPr lang="nl-NL" u="sng" dirty="0"/>
              <a:t>minimaal</a:t>
            </a:r>
            <a:r>
              <a:rPr lang="nl-NL" dirty="0"/>
              <a:t> 3 concrete testcases opstelt.</a:t>
            </a:r>
          </a:p>
          <a:p>
            <a:r>
              <a:rPr lang="nl-NL" dirty="0"/>
              <a:t>TC – 1: </a:t>
            </a:r>
            <a:r>
              <a:rPr lang="nl-NL" dirty="0" err="1"/>
              <a:t>Regular</a:t>
            </a:r>
            <a:r>
              <a:rPr lang="nl-NL" dirty="0"/>
              <a:t> flow</a:t>
            </a:r>
          </a:p>
          <a:p>
            <a:r>
              <a:rPr lang="nl-NL" dirty="0"/>
              <a:t>TC – 2: met een logische uitzondering</a:t>
            </a:r>
          </a:p>
          <a:p>
            <a:r>
              <a:rPr lang="nl-NL" dirty="0"/>
              <a:t>TC – 3: met een logische uitzondering</a:t>
            </a:r>
          </a:p>
          <a:p>
            <a:endParaRPr lang="nl-NL" dirty="0"/>
          </a:p>
          <a:p>
            <a:r>
              <a:rPr lang="nl-NL" dirty="0"/>
              <a:t>Ben je daarmee compleet? </a:t>
            </a:r>
            <a:br>
              <a:rPr lang="nl-NL" dirty="0"/>
            </a:br>
            <a:r>
              <a:rPr lang="nl-NL" dirty="0"/>
              <a:t>Nee, zeker niet, maar je weet wel hoe in de basis de testcases bepaald worden. </a:t>
            </a:r>
          </a:p>
          <a:p>
            <a:r>
              <a:rPr lang="nl-NL" dirty="0"/>
              <a:t>Waarom stoppen we dan nu?</a:t>
            </a:r>
          </a:p>
          <a:p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80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Voorbeeldtabel – testcases </a:t>
            </a:r>
            <a:endParaRPr lang="en-GB" dirty="0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43229947"/>
              </p:ext>
            </p:extLst>
          </p:nvPr>
        </p:nvGraphicFramePr>
        <p:xfrm>
          <a:off x="2767013" y="2384425"/>
          <a:ext cx="6102352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351">
                  <a:extLst>
                    <a:ext uri="{9D8B030D-6E8A-4147-A177-3AD203B41FA5}">
                      <a16:colId xmlns:a16="http://schemas.microsoft.com/office/drawing/2014/main" val="1455344267"/>
                    </a:ext>
                  </a:extLst>
                </a:gridCol>
                <a:gridCol w="1800825">
                  <a:extLst>
                    <a:ext uri="{9D8B030D-6E8A-4147-A177-3AD203B41FA5}">
                      <a16:colId xmlns:a16="http://schemas.microsoft.com/office/drawing/2014/main" val="3546302171"/>
                    </a:ext>
                  </a:extLst>
                </a:gridCol>
                <a:gridCol w="1594447">
                  <a:extLst>
                    <a:ext uri="{9D8B030D-6E8A-4147-A177-3AD203B41FA5}">
                      <a16:colId xmlns:a16="http://schemas.microsoft.com/office/drawing/2014/main" val="694074616"/>
                    </a:ext>
                  </a:extLst>
                </a:gridCol>
                <a:gridCol w="1456729">
                  <a:extLst>
                    <a:ext uri="{9D8B030D-6E8A-4147-A177-3AD203B41FA5}">
                      <a16:colId xmlns:a16="http://schemas.microsoft.com/office/drawing/2014/main" val="107102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TC - 1</a:t>
                      </a:r>
                      <a:endParaRPr lang="en-GB" sz="16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TC - 2</a:t>
                      </a:r>
                      <a:endParaRPr lang="en-GB" sz="16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TC - 3</a:t>
                      </a:r>
                      <a:endParaRPr lang="en-GB" sz="16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82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1: Kies spel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>
                          <a:solidFill>
                            <a:schemeClr val="bg1"/>
                          </a:solidFill>
                        </a:rPr>
                        <a:t>Bubble</a:t>
                      </a:r>
                      <a:endParaRPr lang="nl-NL" sz="14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Level 40 halen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GTA-9 – UNKNOWN</a:t>
                      </a:r>
                      <a:r>
                        <a:rPr lang="nl-NL" sz="1400" baseline="0" dirty="0">
                          <a:solidFill>
                            <a:schemeClr val="bg1"/>
                          </a:solidFill>
                        </a:rPr>
                        <a:t> GAME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>
                          <a:solidFill>
                            <a:schemeClr val="bg1"/>
                          </a:solidFill>
                        </a:rPr>
                        <a:t>Bubble</a:t>
                      </a:r>
                      <a:endParaRPr lang="nl-NL" sz="14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Level 40 halen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6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2: Ophogen level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Level 40 + 1 = 41</a:t>
                      </a:r>
                    </a:p>
                    <a:p>
                      <a:r>
                        <a:rPr lang="nl-NL" sz="1400" dirty="0"/>
                        <a:t>Ik wil doorgaan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STOP FLOW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Level 40 + 1 = ‘41</a:t>
                      </a:r>
                    </a:p>
                    <a:p>
                      <a:r>
                        <a:rPr lang="nl-NL" sz="1400" dirty="0"/>
                        <a:t>Ik wil doorgaan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64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3: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‘veel succes bij volgend level’</a:t>
                      </a:r>
                    </a:p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Spelen Level 41 + 1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‘veel succes bij volgend level</a:t>
                      </a:r>
                    </a:p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Spelen Level 55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0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2: ophogen level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Level 41 +</a:t>
                      </a:r>
                      <a:r>
                        <a:rPr lang="nl-NL" sz="1400" baseline="0" dirty="0"/>
                        <a:t> 1</a:t>
                      </a:r>
                    </a:p>
                    <a:p>
                      <a:r>
                        <a:rPr lang="nl-NL" sz="1400" baseline="0" dirty="0"/>
                        <a:t>Ik wil stoppen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STOP FLOW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72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7: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‘gefeliciteerd met het nieuwe niveau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02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8: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Publiceer voortgang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2241"/>
                  </a:ext>
                </a:extLst>
              </a:tr>
            </a:tbl>
          </a:graphicData>
        </a:graphic>
      </p:graphicFrame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Scenario: 1-2-3-2-7-8: Level + 1 - publiceren</a:t>
            </a:r>
          </a:p>
          <a:p>
            <a:endParaRPr lang="en-GB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Ovaal 7"/>
          <p:cNvSpPr/>
          <p:nvPr/>
        </p:nvSpPr>
        <p:spPr>
          <a:xfrm>
            <a:off x="91130" y="2632381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</a:t>
            </a:r>
            <a:r>
              <a:rPr lang="nl-NL" sz="1400" dirty="0" err="1">
                <a:solidFill>
                  <a:schemeClr val="tx1"/>
                </a:solidFill>
              </a:rPr>
              <a:t>Bubble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405303" y="1922742"/>
            <a:ext cx="895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TC1</a:t>
            </a:r>
          </a:p>
          <a:p>
            <a:r>
              <a:rPr lang="nl-NL" dirty="0" err="1"/>
              <a:t>Regular</a:t>
            </a:r>
            <a:endParaRPr lang="en-GB" dirty="0"/>
          </a:p>
        </p:txBody>
      </p:sp>
      <p:sp>
        <p:nvSpPr>
          <p:cNvPr id="10" name="Ovaal 9"/>
          <p:cNvSpPr/>
          <p:nvPr/>
        </p:nvSpPr>
        <p:spPr>
          <a:xfrm>
            <a:off x="91130" y="3191203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Level 40 - halen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Ovaal 10"/>
          <p:cNvSpPr/>
          <p:nvPr/>
        </p:nvSpPr>
        <p:spPr>
          <a:xfrm>
            <a:off x="91130" y="3756994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Doorgaan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Ovaal 11"/>
          <p:cNvSpPr/>
          <p:nvPr/>
        </p:nvSpPr>
        <p:spPr>
          <a:xfrm>
            <a:off x="91130" y="4322785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Level 41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Ovaal 12"/>
          <p:cNvSpPr/>
          <p:nvPr/>
        </p:nvSpPr>
        <p:spPr>
          <a:xfrm>
            <a:off x="91129" y="4869382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7. Stoppen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91130" y="5428204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7. opslaan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Ovaal 14"/>
          <p:cNvSpPr/>
          <p:nvPr/>
        </p:nvSpPr>
        <p:spPr>
          <a:xfrm>
            <a:off x="91130" y="5962576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8. publiceren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5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vraag is nu hoe gaan we verder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Het testplan is bijna compleet:</a:t>
            </a:r>
          </a:p>
          <a:p>
            <a:pPr lvl="1"/>
            <a:r>
              <a:rPr lang="nl-NL" dirty="0"/>
              <a:t>De verwachte uitvoer moet nog vastgelegd worden (naam = Sander </a:t>
            </a:r>
            <a:r>
              <a:rPr lang="nl-NL" dirty="0" err="1"/>
              <a:t>Hoogendoorn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Testcase is de combinatie van 1 Testscenario met 1 set van invoer- en uitvoerattributen</a:t>
            </a:r>
          </a:p>
          <a:p>
            <a:pPr lvl="1"/>
            <a:r>
              <a:rPr lang="nl-NL" dirty="0"/>
              <a:t>De tester moet worden toegewezen.</a:t>
            </a:r>
          </a:p>
          <a:p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60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Vandaag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Keuze van Testsets</a:t>
            </a:r>
          </a:p>
          <a:p>
            <a:r>
              <a:rPr lang="nl-NL" dirty="0"/>
              <a:t>Het uitvoeren van de Test</a:t>
            </a:r>
          </a:p>
          <a:p>
            <a:r>
              <a:rPr lang="nl-NL" dirty="0"/>
              <a:t>Het testrapport.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452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Samengevat: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We testen </a:t>
            </a:r>
            <a:r>
              <a:rPr lang="nl-NL" dirty="0" err="1"/>
              <a:t>use</a:t>
            </a:r>
            <a:r>
              <a:rPr lang="nl-NL" dirty="0"/>
              <a:t> cases door van het bijbehorende AD de scenario’s te bepalen die minimaal alle deelpaden bevatten. Elk Scenario werken we uit in Testcases door verschillende Invoer en Uitvoerattributen te benoemen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551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Testrapport (globaal)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Gericht aan de opdrachtgever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Activity</a:t>
            </a:r>
            <a:r>
              <a:rPr lang="nl-NL" dirty="0"/>
              <a:t> </a:t>
            </a:r>
            <a:r>
              <a:rPr lang="nl-NL" dirty="0" err="1"/>
              <a:t>Diagrams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Gekozen Testscenario’s</a:t>
            </a:r>
          </a:p>
          <a:p>
            <a:pPr lvl="1"/>
            <a:r>
              <a:rPr lang="nl-NL" dirty="0"/>
              <a:t>Onderbouwd met deelpaden e.d.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Geïdentificeerde testcases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Testresultaten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Advies(testen).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Business </a:t>
            </a:r>
            <a:r>
              <a:rPr lang="nl-NL" dirty="0" err="1"/>
              <a:t>Class</a:t>
            </a:r>
            <a:r>
              <a:rPr lang="nl-NL" dirty="0"/>
              <a:t> Diagram </a:t>
            </a:r>
            <a:r>
              <a:rPr lang="nl-NL" sz="1800" dirty="0"/>
              <a:t>(Domain Model)</a:t>
            </a:r>
            <a:endParaRPr lang="nl-NL" dirty="0"/>
          </a:p>
          <a:p>
            <a:pPr lvl="1"/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lvl="1"/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464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Literatuur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Tmap.net </a:t>
            </a:r>
            <a:r>
              <a:rPr lang="nl-NL" dirty="0">
                <a:hlinkClick r:id="rId2"/>
              </a:rPr>
              <a:t>http://wawewi.com/cover/usecasetesting2.html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39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nl-NL">
                <a:latin typeface="Arial" charset="0"/>
                <a:cs typeface="Arial" charset="0"/>
              </a:rPr>
              <a:t>Huiswerk</a:t>
            </a:r>
          </a:p>
        </p:txBody>
      </p:sp>
      <p:sp>
        <p:nvSpPr>
          <p:cNvPr id="19459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nl-NL" sz="2400" dirty="0"/>
              <a:t>Werk verder aan de casus </a:t>
            </a:r>
            <a:r>
              <a:rPr lang="nl-NL" sz="2400" dirty="0" err="1"/>
              <a:t>GameParadise</a:t>
            </a:r>
            <a:r>
              <a:rPr lang="nl-NL" sz="2400" dirty="0"/>
              <a:t>, maak </a:t>
            </a:r>
            <a:r>
              <a:rPr lang="nl-NL" sz="2400"/>
              <a:t>opdracht 9a i</a:t>
            </a:r>
            <a:endParaRPr lang="nl-NL" sz="24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053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Scenario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Een mogelijke manier om het AD te doorlopen.</a:t>
            </a:r>
          </a:p>
          <a:p>
            <a:r>
              <a:rPr lang="nl-NL" dirty="0"/>
              <a:t>In andere woorden een scenario is een ‘</a:t>
            </a:r>
            <a:r>
              <a:rPr lang="nl-NL" dirty="0" err="1"/>
              <a:t>instance</a:t>
            </a:r>
            <a:r>
              <a:rPr lang="nl-NL" dirty="0"/>
              <a:t>’ van het AD (of zelfs van de </a:t>
            </a:r>
            <a:r>
              <a:rPr lang="nl-NL" dirty="0" err="1"/>
              <a:t>use</a:t>
            </a:r>
            <a:r>
              <a:rPr lang="nl-NL" dirty="0"/>
              <a:t> case)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83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Hoe doorloop je je scenario?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De testattributen</a:t>
            </a:r>
          </a:p>
          <a:p>
            <a:pPr lvl="1"/>
            <a:r>
              <a:rPr lang="nl-NL" dirty="0"/>
              <a:t>Invoerattributen</a:t>
            </a:r>
          </a:p>
          <a:p>
            <a:pPr lvl="1"/>
            <a:endParaRPr lang="nl-NL" dirty="0"/>
          </a:p>
          <a:p>
            <a:pPr marL="457200" lvl="1" indent="0">
              <a:buNone/>
            </a:pPr>
            <a:r>
              <a:rPr lang="nl-NL" dirty="0"/>
              <a:t>EN de verwachte:</a:t>
            </a:r>
          </a:p>
          <a:p>
            <a:pPr marL="457200" lvl="1" indent="0">
              <a:buNone/>
            </a:pPr>
            <a:endParaRPr lang="nl-NL" dirty="0"/>
          </a:p>
          <a:p>
            <a:pPr lvl="1"/>
            <a:r>
              <a:rPr lang="nl-NL" dirty="0"/>
              <a:t>Uitvoerattributen 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35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testen we een scenario?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 voorzien elk scenario van een duidelijke, zinvolle naam.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Werk elk scenario uit in testacties, activiteiten van de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Geef aan wie welke testactie uitvoert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Identificeer per de testactie de invoer en uitvoer attributen. En noteer deze bij de testactie.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voorbeeld: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Te testen scenario’s: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1-2-3-2-7-8: Level + 1 - publiceren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1-4-5-2-7-9: Level niet gehaald – niet publiceren</a:t>
            </a:r>
            <a:br>
              <a:rPr lang="nl-NL" dirty="0">
                <a:solidFill>
                  <a:schemeClr val="accent6">
                    <a:lumMod val="75000"/>
                  </a:schemeClr>
                </a:solidFill>
              </a:rPr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grpSp>
        <p:nvGrpSpPr>
          <p:cNvPr id="8" name="Groep 7"/>
          <p:cNvGrpSpPr/>
          <p:nvPr/>
        </p:nvGrpSpPr>
        <p:grpSpPr>
          <a:xfrm>
            <a:off x="231261" y="2426330"/>
            <a:ext cx="2372239" cy="3249520"/>
            <a:chOff x="3266501" y="1747262"/>
            <a:chExt cx="4088456" cy="5068986"/>
          </a:xfrm>
        </p:grpSpPr>
        <p:pic>
          <p:nvPicPr>
            <p:cNvPr id="9" name="Afbeelding 8"/>
            <p:cNvPicPr>
              <a:picLocks noChangeAspect="1"/>
            </p:cNvPicPr>
            <p:nvPr/>
          </p:nvPicPr>
          <p:blipFill rotWithShape="1">
            <a:blip r:embed="rId2"/>
            <a:srcRect b="10452"/>
            <a:stretch/>
          </p:blipFill>
          <p:spPr>
            <a:xfrm>
              <a:off x="3266501" y="1747262"/>
              <a:ext cx="4088456" cy="5068986"/>
            </a:xfrm>
            <a:prstGeom prst="rect">
              <a:avLst/>
            </a:prstGeom>
          </p:spPr>
        </p:pic>
        <p:sp>
          <p:nvSpPr>
            <p:cNvPr id="10" name="Ovaal 9"/>
            <p:cNvSpPr/>
            <p:nvPr/>
          </p:nvSpPr>
          <p:spPr>
            <a:xfrm>
              <a:off x="5017325" y="2212585"/>
              <a:ext cx="246784" cy="27158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1</a:t>
              </a:r>
              <a:endParaRPr lang="en-GB" dirty="0"/>
            </a:p>
          </p:txBody>
        </p:sp>
        <p:sp>
          <p:nvSpPr>
            <p:cNvPr id="11" name="Ovaal 10"/>
            <p:cNvSpPr/>
            <p:nvPr/>
          </p:nvSpPr>
          <p:spPr>
            <a:xfrm>
              <a:off x="5016017" y="3703712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2</a:t>
              </a:r>
              <a:endParaRPr lang="en-GB" dirty="0"/>
            </a:p>
          </p:txBody>
        </p:sp>
        <p:sp>
          <p:nvSpPr>
            <p:cNvPr id="12" name="Ovaal 11"/>
            <p:cNvSpPr/>
            <p:nvPr/>
          </p:nvSpPr>
          <p:spPr>
            <a:xfrm>
              <a:off x="3626234" y="3706169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3</a:t>
              </a:r>
              <a:endParaRPr lang="en-GB" dirty="0"/>
            </a:p>
          </p:txBody>
        </p:sp>
        <p:sp>
          <p:nvSpPr>
            <p:cNvPr id="13" name="Ovaal 12"/>
            <p:cNvSpPr/>
            <p:nvPr/>
          </p:nvSpPr>
          <p:spPr>
            <a:xfrm>
              <a:off x="5638740" y="2992571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4</a:t>
              </a:r>
              <a:endParaRPr lang="en-GB" dirty="0"/>
            </a:p>
          </p:txBody>
        </p:sp>
        <p:sp>
          <p:nvSpPr>
            <p:cNvPr id="14" name="Ovaal 13"/>
            <p:cNvSpPr/>
            <p:nvPr/>
          </p:nvSpPr>
          <p:spPr>
            <a:xfrm>
              <a:off x="6775977" y="2477132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5</a:t>
              </a:r>
              <a:endParaRPr lang="en-GB" dirty="0"/>
            </a:p>
          </p:txBody>
        </p:sp>
        <p:sp>
          <p:nvSpPr>
            <p:cNvPr id="15" name="Ovaal 14"/>
            <p:cNvSpPr/>
            <p:nvPr/>
          </p:nvSpPr>
          <p:spPr>
            <a:xfrm>
              <a:off x="6775977" y="4435250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6</a:t>
              </a:r>
              <a:endParaRPr lang="en-GB" dirty="0"/>
            </a:p>
          </p:txBody>
        </p:sp>
        <p:sp>
          <p:nvSpPr>
            <p:cNvPr id="16" name="Ovaal 15"/>
            <p:cNvSpPr/>
            <p:nvPr/>
          </p:nvSpPr>
          <p:spPr>
            <a:xfrm>
              <a:off x="3626234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8</a:t>
              </a:r>
              <a:endParaRPr lang="en-GB" dirty="0"/>
            </a:p>
          </p:txBody>
        </p:sp>
        <p:sp>
          <p:nvSpPr>
            <p:cNvPr id="17" name="Ovaal 16"/>
            <p:cNvSpPr/>
            <p:nvPr/>
          </p:nvSpPr>
          <p:spPr>
            <a:xfrm>
              <a:off x="5638740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9</a:t>
              </a:r>
              <a:endParaRPr lang="en-GB" dirty="0"/>
            </a:p>
          </p:txBody>
        </p:sp>
        <p:sp>
          <p:nvSpPr>
            <p:cNvPr id="18" name="Ovaal 17"/>
            <p:cNvSpPr/>
            <p:nvPr/>
          </p:nvSpPr>
          <p:spPr>
            <a:xfrm>
              <a:off x="3626234" y="4441165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7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545559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voorbeeld 2: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3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1-2-3-2-7-8: Level + 1 - publiceren</a:t>
            </a:r>
          </a:p>
          <a:p>
            <a:pPr marL="0" indent="0">
              <a:buNone/>
            </a:pPr>
            <a:r>
              <a:rPr lang="nl-NL" sz="1800" dirty="0"/>
              <a:t>Voorbeeld van testacties:</a:t>
            </a:r>
          </a:p>
          <a:p>
            <a:pPr marL="0" indent="0">
              <a:buNone/>
            </a:pPr>
            <a:r>
              <a:rPr lang="nl-NL" sz="1200" dirty="0"/>
              <a:t>INPUT						OUTPUT</a:t>
            </a:r>
          </a:p>
          <a:p>
            <a:pPr marL="457200" indent="-457200"/>
            <a:r>
              <a:rPr lang="nl-NL" sz="1400" dirty="0"/>
              <a:t>[1]: </a:t>
            </a:r>
            <a:r>
              <a:rPr lang="nl-NL" sz="1400" u="sng" dirty="0" err="1"/>
              <a:t>Bubble</a:t>
            </a:r>
            <a:r>
              <a:rPr lang="nl-NL" sz="1400" u="sng" dirty="0"/>
              <a:t> </a:t>
            </a:r>
            <a:r>
              <a:rPr lang="nl-NL" sz="1400" u="sng" dirty="0" err="1"/>
              <a:t>Explode</a:t>
            </a:r>
            <a:r>
              <a:rPr lang="nl-NL" sz="1400" dirty="0"/>
              <a:t>				Laatst gehaalde level: </a:t>
            </a:r>
            <a:r>
              <a:rPr lang="nl-NL" sz="1400" u="sng" dirty="0"/>
              <a:t>39</a:t>
            </a:r>
          </a:p>
          <a:p>
            <a:pPr marL="457200" indent="-457200">
              <a:buNone/>
            </a:pPr>
            <a:r>
              <a:rPr lang="nl-NL" sz="1400" dirty="0"/>
              <a:t>[1]: Speel level </a:t>
            </a:r>
            <a:r>
              <a:rPr lang="nl-NL" sz="1400" u="sng" dirty="0"/>
              <a:t>40</a:t>
            </a:r>
            <a:r>
              <a:rPr lang="nl-NL" sz="1400" dirty="0"/>
              <a:t>				</a:t>
            </a:r>
            <a:r>
              <a:rPr lang="nl-NL" sz="1400" u="sng" dirty="0"/>
              <a:t>Gehaald</a:t>
            </a:r>
            <a:r>
              <a:rPr lang="nl-NL" sz="1400" dirty="0"/>
              <a:t> </a:t>
            </a:r>
            <a:endParaRPr lang="nl-NL" sz="1400" dirty="0">
              <a:sym typeface="Wingdings" panose="05000000000000000000" pitchFamily="2" charset="2"/>
            </a:endParaRP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[2]: Laatst gehaalde level:			</a:t>
            </a:r>
            <a:r>
              <a:rPr lang="nl-NL" sz="1400" u="sng" dirty="0">
                <a:sym typeface="Wingdings" panose="05000000000000000000" pitchFamily="2" charset="2"/>
              </a:rPr>
              <a:t>41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[3]: </a:t>
            </a:r>
            <a:r>
              <a:rPr lang="nl-NL" sz="1400" u="sng" dirty="0">
                <a:sym typeface="Wingdings" panose="05000000000000000000" pitchFamily="2" charset="2"/>
              </a:rPr>
              <a:t>Ik wil doorgaan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       Laatst gehaalde level = 41		</a:t>
            </a:r>
            <a:r>
              <a:rPr lang="nl-NL" sz="1400" u="sng" dirty="0">
                <a:sym typeface="Wingdings" panose="05000000000000000000" pitchFamily="2" charset="2"/>
              </a:rPr>
              <a:t>‘Veel succes bij volgend level’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[3]: Speel level </a:t>
            </a:r>
            <a:r>
              <a:rPr lang="nl-NL" sz="1400" u="sng" dirty="0">
                <a:sym typeface="Wingdings" panose="05000000000000000000" pitchFamily="2" charset="2"/>
              </a:rPr>
              <a:t>41</a:t>
            </a:r>
            <a:r>
              <a:rPr lang="nl-NL" sz="1400" dirty="0">
                <a:sym typeface="Wingdings" panose="05000000000000000000" pitchFamily="2" charset="2"/>
              </a:rPr>
              <a:t>				</a:t>
            </a:r>
            <a:r>
              <a:rPr lang="nl-NL" sz="1400" u="sng" dirty="0">
                <a:sym typeface="Wingdings" panose="05000000000000000000" pitchFamily="2" charset="2"/>
              </a:rPr>
              <a:t>Gehaald</a:t>
            </a:r>
            <a:r>
              <a:rPr lang="nl-NL" sz="1400" dirty="0">
                <a:sym typeface="Wingdings" panose="05000000000000000000" pitchFamily="2" charset="2"/>
              </a:rPr>
              <a:t> 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[2]: Laatst gehaalde level: 			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[7]: </a:t>
            </a:r>
            <a:r>
              <a:rPr lang="nl-NL" sz="1400" u="sng" dirty="0">
                <a:sym typeface="Wingdings" panose="05000000000000000000" pitchFamily="2" charset="2"/>
              </a:rPr>
              <a:t>Ik wil stoppen</a:t>
            </a:r>
            <a:r>
              <a:rPr lang="nl-NL" sz="1400" dirty="0">
                <a:sym typeface="Wingdings" panose="05000000000000000000" pitchFamily="2" charset="2"/>
              </a:rPr>
              <a:t>				</a:t>
            </a:r>
            <a:r>
              <a:rPr lang="nl-NL" sz="1400" u="sng" dirty="0">
                <a:sym typeface="Wingdings" panose="05000000000000000000" pitchFamily="2" charset="2"/>
              </a:rPr>
              <a:t>‘Gefeliciteerd met het nieuwe </a:t>
            </a:r>
            <a:r>
              <a:rPr lang="nl-NL" sz="1400" dirty="0">
                <a:sym typeface="Wingdings" panose="05000000000000000000" pitchFamily="2" charset="2"/>
              </a:rPr>
              <a:t>						</a:t>
            </a:r>
            <a:r>
              <a:rPr lang="nl-NL" sz="1400" u="sng" dirty="0">
                <a:sym typeface="Wingdings" panose="05000000000000000000" pitchFamily="2" charset="2"/>
              </a:rPr>
              <a:t>niveau’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[7]: </a:t>
            </a:r>
            <a:r>
              <a:rPr lang="nl-NL" sz="1400" u="sng" dirty="0">
                <a:sym typeface="Wingdings" panose="05000000000000000000" pitchFamily="2" charset="2"/>
              </a:rPr>
              <a:t>sla op </a:t>
            </a:r>
            <a:r>
              <a:rPr lang="nl-NL" sz="1400" dirty="0">
                <a:sym typeface="Wingdings" panose="05000000000000000000" pitchFamily="2" charset="2"/>
              </a:rPr>
              <a:t>laatst gehaalde level		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[8]: </a:t>
            </a:r>
            <a:r>
              <a:rPr lang="nl-NL" sz="1400" u="sng" dirty="0">
                <a:sym typeface="Wingdings" panose="05000000000000000000" pitchFamily="2" charset="2"/>
              </a:rPr>
              <a:t>Ik wil voortgang publiceren</a:t>
            </a:r>
            <a:r>
              <a:rPr lang="nl-NL" sz="1400" dirty="0">
                <a:sym typeface="Wingdings" panose="05000000000000000000" pitchFamily="2" charset="2"/>
              </a:rPr>
              <a:t>		</a:t>
            </a:r>
            <a:r>
              <a:rPr lang="nl-NL" sz="1400" u="sng" dirty="0">
                <a:sym typeface="Wingdings" panose="05000000000000000000" pitchFamily="2" charset="2"/>
              </a:rPr>
              <a:t>Publiceer</a:t>
            </a:r>
            <a:r>
              <a:rPr lang="nl-NL" sz="1400" dirty="0">
                <a:sym typeface="Wingdings" panose="05000000000000000000" pitchFamily="2" charset="2"/>
              </a:rPr>
              <a:t> laatst gehaalde level</a:t>
            </a:r>
          </a:p>
          <a:p>
            <a:pPr marL="457200" indent="-457200">
              <a:buNone/>
            </a:pPr>
            <a:endParaRPr lang="nl-NL" sz="1400" dirty="0"/>
          </a:p>
        </p:txBody>
      </p:sp>
      <p:sp>
        <p:nvSpPr>
          <p:cNvPr id="20" name="Tijdelijke aanduiding voor inhoud 19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21" name="Tijdelijke aanduiding voor inhoud 20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2" name="Tijdelijke aanduiding voor inhoud 21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kstvak 2"/>
          <p:cNvSpPr txBox="1"/>
          <p:nvPr/>
        </p:nvSpPr>
        <p:spPr>
          <a:xfrm>
            <a:off x="3203848" y="6571446"/>
            <a:ext cx="3631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Onderstreept: invoer / uitvoerwaarden</a:t>
            </a:r>
          </a:p>
        </p:txBody>
      </p:sp>
      <p:grpSp>
        <p:nvGrpSpPr>
          <p:cNvPr id="9" name="Groep 8"/>
          <p:cNvGrpSpPr/>
          <p:nvPr/>
        </p:nvGrpSpPr>
        <p:grpSpPr>
          <a:xfrm>
            <a:off x="140311" y="3281305"/>
            <a:ext cx="2372239" cy="3249520"/>
            <a:chOff x="3266501" y="1747262"/>
            <a:chExt cx="4088456" cy="5068986"/>
          </a:xfrm>
        </p:grpSpPr>
        <p:pic>
          <p:nvPicPr>
            <p:cNvPr id="10" name="Afbeelding 9"/>
            <p:cNvPicPr>
              <a:picLocks noChangeAspect="1"/>
            </p:cNvPicPr>
            <p:nvPr/>
          </p:nvPicPr>
          <p:blipFill rotWithShape="1">
            <a:blip r:embed="rId2"/>
            <a:srcRect b="10452"/>
            <a:stretch/>
          </p:blipFill>
          <p:spPr>
            <a:xfrm>
              <a:off x="3266501" y="1747262"/>
              <a:ext cx="4088456" cy="5068986"/>
            </a:xfrm>
            <a:prstGeom prst="rect">
              <a:avLst/>
            </a:prstGeom>
          </p:spPr>
        </p:pic>
        <p:sp>
          <p:nvSpPr>
            <p:cNvPr id="11" name="Ovaal 10"/>
            <p:cNvSpPr/>
            <p:nvPr/>
          </p:nvSpPr>
          <p:spPr>
            <a:xfrm>
              <a:off x="5017325" y="2212585"/>
              <a:ext cx="246784" cy="27158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1</a:t>
              </a:r>
              <a:endParaRPr lang="en-GB" dirty="0"/>
            </a:p>
          </p:txBody>
        </p:sp>
        <p:sp>
          <p:nvSpPr>
            <p:cNvPr id="12" name="Ovaal 11"/>
            <p:cNvSpPr/>
            <p:nvPr/>
          </p:nvSpPr>
          <p:spPr>
            <a:xfrm>
              <a:off x="5016017" y="3703712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2</a:t>
              </a:r>
              <a:endParaRPr lang="en-GB" dirty="0"/>
            </a:p>
          </p:txBody>
        </p:sp>
        <p:sp>
          <p:nvSpPr>
            <p:cNvPr id="13" name="Ovaal 12"/>
            <p:cNvSpPr/>
            <p:nvPr/>
          </p:nvSpPr>
          <p:spPr>
            <a:xfrm>
              <a:off x="3626234" y="3706169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3</a:t>
              </a:r>
              <a:endParaRPr lang="en-GB" dirty="0"/>
            </a:p>
          </p:txBody>
        </p:sp>
        <p:sp>
          <p:nvSpPr>
            <p:cNvPr id="14" name="Ovaal 13"/>
            <p:cNvSpPr/>
            <p:nvPr/>
          </p:nvSpPr>
          <p:spPr>
            <a:xfrm>
              <a:off x="5638740" y="2992571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4</a:t>
              </a:r>
              <a:endParaRPr lang="en-GB" dirty="0"/>
            </a:p>
          </p:txBody>
        </p:sp>
        <p:sp>
          <p:nvSpPr>
            <p:cNvPr id="15" name="Ovaal 14"/>
            <p:cNvSpPr/>
            <p:nvPr/>
          </p:nvSpPr>
          <p:spPr>
            <a:xfrm>
              <a:off x="6775977" y="2477132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5</a:t>
              </a:r>
              <a:endParaRPr lang="en-GB" dirty="0"/>
            </a:p>
          </p:txBody>
        </p:sp>
        <p:sp>
          <p:nvSpPr>
            <p:cNvPr id="16" name="Ovaal 15"/>
            <p:cNvSpPr/>
            <p:nvPr/>
          </p:nvSpPr>
          <p:spPr>
            <a:xfrm>
              <a:off x="6775977" y="4435250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6</a:t>
              </a:r>
              <a:endParaRPr lang="en-GB" dirty="0"/>
            </a:p>
          </p:txBody>
        </p:sp>
        <p:sp>
          <p:nvSpPr>
            <p:cNvPr id="17" name="Ovaal 16"/>
            <p:cNvSpPr/>
            <p:nvPr/>
          </p:nvSpPr>
          <p:spPr>
            <a:xfrm>
              <a:off x="3626234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8</a:t>
              </a:r>
              <a:endParaRPr lang="en-GB" dirty="0"/>
            </a:p>
          </p:txBody>
        </p:sp>
        <p:sp>
          <p:nvSpPr>
            <p:cNvPr id="18" name="Ovaal 17"/>
            <p:cNvSpPr/>
            <p:nvPr/>
          </p:nvSpPr>
          <p:spPr>
            <a:xfrm>
              <a:off x="5638740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9</a:t>
              </a:r>
              <a:endParaRPr lang="en-GB" dirty="0"/>
            </a:p>
          </p:txBody>
        </p:sp>
        <p:sp>
          <p:nvSpPr>
            <p:cNvPr id="19" name="Ovaal 18"/>
            <p:cNvSpPr/>
            <p:nvPr/>
          </p:nvSpPr>
          <p:spPr>
            <a:xfrm>
              <a:off x="3626234" y="4441165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7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766047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Is deze test voldoende?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nl-NL" dirty="0"/>
              <a:t>Nee, dit is slechts </a:t>
            </a:r>
            <a:r>
              <a:rPr lang="nl-NL" u="sng" dirty="0"/>
              <a:t>één</a:t>
            </a:r>
            <a:r>
              <a:rPr lang="nl-NL" dirty="0"/>
              <a:t> test case van één scenario</a:t>
            </a:r>
          </a:p>
          <a:p>
            <a:r>
              <a:rPr lang="nl-NL" dirty="0"/>
              <a:t>Hoe vinden de rest?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b="0" dirty="0"/>
              <a:t>Daarbij komt dat je niet alleen het happy scenario wilt testen: wat gebeurt er wanneer het systeem bijvoorbeeld opnieuw level 39 wil laten spelen? Of wanneer je wel je score wilt publiceren maar geen account hebt op bijv. Facebook??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3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stellen we goede tests samen.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[stap1] Vind de testattributen van elke </a:t>
            </a:r>
            <a:r>
              <a:rPr lang="nl-NL" dirty="0" err="1"/>
              <a:t>Use</a:t>
            </a:r>
            <a:r>
              <a:rPr lang="nl-NL" dirty="0"/>
              <a:t> Case Stap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[stap2] Vind verschillende opties voor elke stap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[stap3] Kies uit de opties per stap die moeten worden getest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[stap4] Wijs waardes toe aan de variabelen</a:t>
            </a: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6343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19B417B6081439134A9CA24AF155A" ma:contentTypeVersion="0" ma:contentTypeDescription="Een nieuw document maken." ma:contentTypeScope="" ma:versionID="1cb18a296fecdd28db82598a95e3eace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C8217E-38F2-4264-8BBF-5CB2A08B0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F6E7F57-9C93-4CA1-9A3A-B6C72705A638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5B3F8C5-F8AE-4C21-A4EC-7150DB2DD0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899</Words>
  <Application>Microsoft Office PowerPoint</Application>
  <PresentationFormat>Diavoorstelling (4:3)</PresentationFormat>
  <Paragraphs>227</Paragraphs>
  <Slides>23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9" baseType="lpstr">
      <vt:lpstr>Arial</vt:lpstr>
      <vt:lpstr>Calibri</vt:lpstr>
      <vt:lpstr>Helvetica Neue</vt:lpstr>
      <vt:lpstr>Helvetica Neue Light</vt:lpstr>
      <vt:lpstr>Wingdings</vt:lpstr>
      <vt:lpstr>Office Theme</vt:lpstr>
      <vt:lpstr>System Analysis &amp; Quality week 5 les 3</vt:lpstr>
      <vt:lpstr>Vandaag</vt:lpstr>
      <vt:lpstr>Scenario </vt:lpstr>
      <vt:lpstr>Hoe doorloop je je scenario?</vt:lpstr>
      <vt:lpstr>Hoe testen we een scenario?</vt:lpstr>
      <vt:lpstr>Een voorbeeld:</vt:lpstr>
      <vt:lpstr>Een voorbeeld 2:</vt:lpstr>
      <vt:lpstr>Is deze test voldoende?</vt:lpstr>
      <vt:lpstr>Hoe stellen we goede tests samen.</vt:lpstr>
      <vt:lpstr>[stap 1]</vt:lpstr>
      <vt:lpstr>[stap 2] Vind verschillende opties voor elke stap</vt:lpstr>
      <vt:lpstr>[stap 2] Extreme waarden</vt:lpstr>
      <vt:lpstr>[stap 2] de opties</vt:lpstr>
      <vt:lpstr>[stap3] Kies uit de opties per stap die moeten worden getest</vt:lpstr>
      <vt:lpstr>Stap 3 – kies de opties</vt:lpstr>
      <vt:lpstr>Stap 3 – kies de opties</vt:lpstr>
      <vt:lpstr>Voor de uitwerking in de casusopdracht!!!</vt:lpstr>
      <vt:lpstr>Voorbeeldtabel – testcases </vt:lpstr>
      <vt:lpstr>De vraag is nu hoe gaan we verder </vt:lpstr>
      <vt:lpstr>Samengevat: </vt:lpstr>
      <vt:lpstr>Testrapport (globaal)</vt:lpstr>
      <vt:lpstr>Literatuur </vt:lpstr>
      <vt:lpstr>Huiswerk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&amp; Quality week 1 les 2</dc:title>
  <dc:creator>Coen Burgers</dc:creator>
  <cp:lastModifiedBy>Gerrit Vogelzang</cp:lastModifiedBy>
  <cp:revision>31</cp:revision>
  <dcterms:created xsi:type="dcterms:W3CDTF">2014-01-23T08:58:40Z</dcterms:created>
  <dcterms:modified xsi:type="dcterms:W3CDTF">2016-08-31T12:27:23Z</dcterms:modified>
</cp:coreProperties>
</file>