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8"/>
  </p:notes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8" r:id="rId19"/>
    <p:sldId id="310" r:id="rId20"/>
    <p:sldId id="309" r:id="rId21"/>
    <p:sldId id="311" r:id="rId22"/>
    <p:sldId id="303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Antwoord: omdat de kwaliteit</a:t>
            </a:r>
            <a:r>
              <a:rPr lang="nl-NL" baseline="0" dirty="0"/>
              <a:t> van de </a:t>
            </a:r>
            <a:r>
              <a:rPr lang="nl-NL" baseline="0" dirty="0" err="1"/>
              <a:t>UC’s</a:t>
            </a:r>
            <a:r>
              <a:rPr lang="nl-NL" baseline="0" dirty="0"/>
              <a:t> en </a:t>
            </a:r>
            <a:r>
              <a:rPr lang="nl-NL" baseline="0" dirty="0" err="1"/>
              <a:t>AD’s</a:t>
            </a:r>
            <a:r>
              <a:rPr lang="nl-NL" baseline="0" dirty="0"/>
              <a:t> waarschijnlijk te ‘laag’ is om als uitgangspunt te blijven nemen….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23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00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06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59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9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77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29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002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27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15616" y="1620000"/>
            <a:ext cx="3456384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/>
            </a:lvl4pPr>
            <a:lvl5pPr marL="903288" indent="-1905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16017" y="1620000"/>
            <a:ext cx="3771418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 b="0"/>
            </a:lvl4pPr>
            <a:lvl5pPr marL="903288" indent="-190500">
              <a:defRPr sz="11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1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awewi.com/cover/usecasetesting2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3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1]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r>
              <a:rPr lang="nl-NL" dirty="0"/>
              <a:t>Bij stap 1: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Selecteer spel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Bepaal laatst gehaalde level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Uitvoerattributen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Spelnaam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Laatst gehaalde level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756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</a:t>
            </a:r>
            <a:r>
              <a:rPr lang="nl-NL" sz="2800" dirty="0"/>
              <a:t>Vind verschillende opties voor elke stap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Door een </a:t>
            </a:r>
            <a:r>
              <a:rPr lang="nl-NL" dirty="0" err="1"/>
              <a:t>Actor</a:t>
            </a:r>
            <a:r>
              <a:rPr lang="nl-NL" dirty="0"/>
              <a:t> van waarde voorzien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de extreme waarden en verwerk deze in de testgevallen</a:t>
            </a:r>
          </a:p>
          <a:p>
            <a:pPr lvl="1"/>
            <a:r>
              <a:rPr lang="nl-NL" dirty="0"/>
              <a:t>Laat een veld leeg.</a:t>
            </a:r>
          </a:p>
          <a:p>
            <a:pPr lvl="1"/>
            <a:r>
              <a:rPr lang="nl-NL" dirty="0"/>
              <a:t>Voer negatieve getallen in</a:t>
            </a:r>
          </a:p>
          <a:p>
            <a:pPr lvl="1"/>
            <a:r>
              <a:rPr lang="nl-NL" dirty="0"/>
              <a:t>Getallen met decimalen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 Gebruik randwaarden. </a:t>
            </a:r>
          </a:p>
          <a:p>
            <a:pPr lvl="1"/>
            <a:r>
              <a:rPr lang="nl-NL" dirty="0"/>
              <a:t>Kredietlimiet van 300€ test dan 299(,99) 300 en 300,01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Invoerattributen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Waarden die verwacht worden als reactie van de applicatie.</a:t>
            </a:r>
          </a:p>
          <a:p>
            <a:r>
              <a:rPr lang="nl-NL" dirty="0"/>
              <a:t>Testcase is de combinatie van 1 Testscenario met 1 set van invoer- en uitvoerattributen</a:t>
            </a:r>
          </a:p>
        </p:txBody>
      </p:sp>
    </p:spTree>
    <p:extLst>
      <p:ext uri="{BB962C8B-B14F-4D97-AF65-F5344CB8AC3E}">
        <p14:creationId xmlns:p14="http://schemas.microsoft.com/office/powerpoint/2010/main" val="244439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818" t="15891" r="7801" b="12472"/>
          <a:stretch>
            <a:fillRect/>
          </a:stretch>
        </p:blipFill>
        <p:spPr bwMode="auto">
          <a:xfrm>
            <a:off x="612316" y="1891013"/>
            <a:ext cx="835292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Extreme waarden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6632"/>
            <a:ext cx="8577445" cy="14273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600" b="1" i="0" u="none" strike="noStrike" kern="0" cap="none" spc="0" normalizeH="0" baseline="0" noProof="0" dirty="0">
              <a:ln>
                <a:noFill/>
              </a:ln>
              <a:solidFill>
                <a:srgbClr val="E11837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837" t="16465" r="18564" b="35877"/>
          <a:stretch>
            <a:fillRect/>
          </a:stretch>
        </p:blipFill>
        <p:spPr bwMode="auto">
          <a:xfrm>
            <a:off x="1223120" y="2181095"/>
            <a:ext cx="79208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nl-NL" kern="0" dirty="0">
                <a:latin typeface="Arial" pitchFamily="34" charset="0"/>
                <a:cs typeface="Arial" pitchFamily="34" charset="0"/>
              </a:rPr>
              <a:t>[stap 2] de opties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10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[stap3] </a:t>
            </a:r>
            <a:r>
              <a:rPr lang="nl-NL" sz="2400" dirty="0"/>
              <a:t>Kies uit de opties per stap die moeten worden getest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1800" dirty="0"/>
              <a:t>1 kies spel: 		</a:t>
            </a:r>
            <a:r>
              <a:rPr lang="nl-NL" sz="1800" dirty="0" err="1"/>
              <a:t>regular</a:t>
            </a:r>
            <a:r>
              <a:rPr lang="nl-NL" sz="1800" dirty="0"/>
              <a:t>, empty, &gt; 100 karakters</a:t>
            </a:r>
          </a:p>
          <a:p>
            <a:r>
              <a:rPr lang="nl-NL" sz="1800" dirty="0"/>
              <a:t>2 ophogen level: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pPr>
              <a:buNone/>
            </a:pPr>
            <a:r>
              <a:rPr lang="nl-NL" sz="1800" dirty="0"/>
              <a:t>3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2 ophogen level: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7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8 publiceer:	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pPr>
              <a:buNone/>
            </a:pPr>
            <a:endParaRPr lang="nl-NL" sz="1800" dirty="0"/>
          </a:p>
          <a:p>
            <a:endParaRPr lang="nl-NL" sz="18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9" name="Ovaal 8"/>
          <p:cNvSpPr/>
          <p:nvPr/>
        </p:nvSpPr>
        <p:spPr>
          <a:xfrm>
            <a:off x="91130" y="204739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5303" y="1337757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2" name="Ovaal 11"/>
          <p:cNvSpPr/>
          <p:nvPr/>
        </p:nvSpPr>
        <p:spPr>
          <a:xfrm>
            <a:off x="91130" y="2606218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41 -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30" y="3172009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3737800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91130" y="597393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91129" y="429662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2. Laatste level: 42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9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18" name="Ovaal 17"/>
          <p:cNvSpPr/>
          <p:nvPr/>
        </p:nvSpPr>
        <p:spPr>
          <a:xfrm>
            <a:off x="1736636" y="2049300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2050809" y="1339661"/>
            <a:ext cx="79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TC3</a:t>
            </a:r>
          </a:p>
          <a:p>
            <a:r>
              <a:rPr lang="nl-NL" dirty="0" err="1"/>
              <a:t>Invalid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1736636" y="260812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1736636" y="318524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1736636" y="373060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55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Ovaal 22"/>
          <p:cNvSpPr/>
          <p:nvPr/>
        </p:nvSpPr>
        <p:spPr>
          <a:xfrm>
            <a:off x="1688545" y="427818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End flow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91130" y="204739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05303" y="1337757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26" name="Ovaal 25"/>
          <p:cNvSpPr/>
          <p:nvPr/>
        </p:nvSpPr>
        <p:spPr>
          <a:xfrm>
            <a:off x="91130" y="2606218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41 -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Ovaal 26"/>
          <p:cNvSpPr/>
          <p:nvPr/>
        </p:nvSpPr>
        <p:spPr>
          <a:xfrm>
            <a:off x="91130" y="3172009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Ovaal 27"/>
          <p:cNvSpPr/>
          <p:nvPr/>
        </p:nvSpPr>
        <p:spPr>
          <a:xfrm>
            <a:off x="91130" y="3737800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Ovaal 29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Ovaal 30"/>
          <p:cNvSpPr/>
          <p:nvPr/>
        </p:nvSpPr>
        <p:spPr>
          <a:xfrm>
            <a:off x="91130" y="597393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Ovaal 31"/>
          <p:cNvSpPr/>
          <p:nvPr/>
        </p:nvSpPr>
        <p:spPr>
          <a:xfrm>
            <a:off x="91129" y="429662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2. Laatste level: 42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2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 de uitwerking in de casusopdracht!!!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Per scenario is het de bedoeling dat je </a:t>
            </a:r>
            <a:r>
              <a:rPr lang="nl-NL" u="sng" dirty="0"/>
              <a:t>minimaal</a:t>
            </a:r>
            <a:r>
              <a:rPr lang="nl-NL" dirty="0"/>
              <a:t> 3 concrete testcases opstelt.</a:t>
            </a:r>
          </a:p>
          <a:p>
            <a:r>
              <a:rPr lang="nl-NL" dirty="0"/>
              <a:t>TC – 1: </a:t>
            </a:r>
            <a:r>
              <a:rPr lang="nl-NL" dirty="0" err="1"/>
              <a:t>Regular</a:t>
            </a:r>
            <a:r>
              <a:rPr lang="nl-NL" dirty="0"/>
              <a:t> flow</a:t>
            </a:r>
          </a:p>
          <a:p>
            <a:r>
              <a:rPr lang="nl-NL" dirty="0"/>
              <a:t>TC – 2: met een logische uitzondering</a:t>
            </a:r>
          </a:p>
          <a:p>
            <a:r>
              <a:rPr lang="nl-NL" dirty="0"/>
              <a:t>TC – 3: met een logische uitzondering</a:t>
            </a:r>
          </a:p>
          <a:p>
            <a:endParaRPr lang="nl-NL" dirty="0"/>
          </a:p>
          <a:p>
            <a:r>
              <a:rPr lang="nl-NL" dirty="0"/>
              <a:t>Ben je daarmee compleet? </a:t>
            </a:r>
            <a:br>
              <a:rPr lang="nl-NL" dirty="0"/>
            </a:br>
            <a:r>
              <a:rPr lang="nl-NL" dirty="0"/>
              <a:t>Nee, zeker niet, maar je weet wel hoe in de basis de testcases bepaald worden. </a:t>
            </a:r>
          </a:p>
          <a:p>
            <a:r>
              <a:rPr lang="nl-NL" dirty="0"/>
              <a:t>Waarom stoppen we dan nu?</a:t>
            </a:r>
          </a:p>
          <a:p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Voorbeeldtabel – testcases </a:t>
            </a:r>
            <a:endParaRPr lang="en-GB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81662233"/>
              </p:ext>
            </p:extLst>
          </p:nvPr>
        </p:nvGraphicFramePr>
        <p:xfrm>
          <a:off x="2767013" y="2384425"/>
          <a:ext cx="610235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351">
                  <a:extLst>
                    <a:ext uri="{9D8B030D-6E8A-4147-A177-3AD203B41FA5}">
                      <a16:colId xmlns:a16="http://schemas.microsoft.com/office/drawing/2014/main" val="1455344267"/>
                    </a:ext>
                  </a:extLst>
                </a:gridCol>
                <a:gridCol w="1800825">
                  <a:extLst>
                    <a:ext uri="{9D8B030D-6E8A-4147-A177-3AD203B41FA5}">
                      <a16:colId xmlns:a16="http://schemas.microsoft.com/office/drawing/2014/main" val="3546302171"/>
                    </a:ext>
                  </a:extLst>
                </a:gridCol>
                <a:gridCol w="1594447">
                  <a:extLst>
                    <a:ext uri="{9D8B030D-6E8A-4147-A177-3AD203B41FA5}">
                      <a16:colId xmlns:a16="http://schemas.microsoft.com/office/drawing/2014/main" val="694074616"/>
                    </a:ext>
                  </a:extLst>
                </a:gridCol>
                <a:gridCol w="1456729">
                  <a:extLst>
                    <a:ext uri="{9D8B030D-6E8A-4147-A177-3AD203B41FA5}">
                      <a16:colId xmlns:a16="http://schemas.microsoft.com/office/drawing/2014/main" val="107102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- 1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- 2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- 3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1: Kies spel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41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GTA-9 – UNKNOWN</a:t>
                      </a:r>
                      <a:r>
                        <a:rPr lang="nl-NL" sz="1400" baseline="0" dirty="0">
                          <a:solidFill>
                            <a:schemeClr val="bg1"/>
                          </a:solidFill>
                        </a:rPr>
                        <a:t> GAME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41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6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‘41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3: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level’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41 + 1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55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0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42</a:t>
                      </a:r>
                      <a:endParaRPr lang="nl-NL" sz="1400" baseline="0" dirty="0"/>
                    </a:p>
                    <a:p>
                      <a:r>
                        <a:rPr lang="nl-NL" sz="1400" baseline="0" dirty="0"/>
                        <a:t>Ik wil stoppen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7: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‘gefeliciteerd met het nieuwe niveau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2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8: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Publiceer voortgang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2241"/>
                  </a:ext>
                </a:extLst>
              </a:tr>
            </a:tbl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Scenario: 1-2-3-2-7-8: Level + 1 - publiceren</a:t>
            </a:r>
          </a:p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Ovaal 15"/>
          <p:cNvSpPr/>
          <p:nvPr/>
        </p:nvSpPr>
        <p:spPr>
          <a:xfrm>
            <a:off x="91130" y="204739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05303" y="1337757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8" name="Ovaal 17"/>
          <p:cNvSpPr/>
          <p:nvPr/>
        </p:nvSpPr>
        <p:spPr>
          <a:xfrm>
            <a:off x="91130" y="2606218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41 -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91130" y="3172009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Ovaal 19"/>
          <p:cNvSpPr/>
          <p:nvPr/>
        </p:nvSpPr>
        <p:spPr>
          <a:xfrm>
            <a:off x="91130" y="3737800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Ovaal 22"/>
          <p:cNvSpPr/>
          <p:nvPr/>
        </p:nvSpPr>
        <p:spPr>
          <a:xfrm>
            <a:off x="91130" y="597393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91129" y="429662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2. Laatste level: 42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vraag is nu hoe gaan we verder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Het testplan is bijna compleet:</a:t>
            </a:r>
          </a:p>
          <a:p>
            <a:pPr lvl="1"/>
            <a:r>
              <a:rPr lang="nl-NL" dirty="0"/>
              <a:t>De verwachte uitvoer moet nog vastgelegd worden (naam = Sander </a:t>
            </a:r>
            <a:r>
              <a:rPr lang="nl-NL" dirty="0" err="1"/>
              <a:t>Hoogendoorn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Testcase is de combinatie van 1 Testscenario met 1 set van invoer- en uitvoerattributen</a:t>
            </a:r>
          </a:p>
          <a:p>
            <a:pPr lvl="1"/>
            <a:r>
              <a:rPr lang="nl-NL" dirty="0"/>
              <a:t>De tester moet worden toegewezen.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Vandaag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Keuze van Testsets</a:t>
            </a:r>
          </a:p>
          <a:p>
            <a:r>
              <a:rPr lang="nl-NL" dirty="0"/>
              <a:t>Het uitvoeren van de Test</a:t>
            </a:r>
          </a:p>
          <a:p>
            <a:r>
              <a:rPr lang="nl-NL" dirty="0"/>
              <a:t>Het testrapport.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5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Samengevat: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 testen </a:t>
            </a:r>
            <a:r>
              <a:rPr lang="nl-NL" dirty="0" err="1"/>
              <a:t>use</a:t>
            </a:r>
            <a:r>
              <a:rPr lang="nl-NL" dirty="0"/>
              <a:t> cases door van het bijbehorende AD de scenario’s te bepalen die minimaal alle deelpaden bevatten. Elk Scenario werken we uit in Testcases door verschillende Invoer en Uitvoerattributen te benoemen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Testrapport (globaal)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Gericht aan de opdrachtgever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Activity</a:t>
            </a:r>
            <a:r>
              <a:rPr lang="nl-NL" dirty="0"/>
              <a:t> </a:t>
            </a:r>
            <a:r>
              <a:rPr lang="nl-NL" dirty="0" err="1"/>
              <a:t>Diagrams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Gekozen Testscenario’s</a:t>
            </a:r>
          </a:p>
          <a:p>
            <a:pPr lvl="1"/>
            <a:r>
              <a:rPr lang="nl-NL" dirty="0"/>
              <a:t>Onderbouwd met deelpaden e.d.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Geïdentificeerde testcases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Testresultaten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Advies(testen).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Business </a:t>
            </a:r>
            <a:r>
              <a:rPr lang="nl-NL" dirty="0" err="1"/>
              <a:t>Class</a:t>
            </a:r>
            <a:r>
              <a:rPr lang="nl-NL" dirty="0"/>
              <a:t> Diagram </a:t>
            </a:r>
            <a:r>
              <a:rPr lang="nl-NL" sz="1800" dirty="0"/>
              <a:t>(Domain Model)</a:t>
            </a: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6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Literatuur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Tmap.net </a:t>
            </a:r>
            <a:r>
              <a:rPr lang="nl-NL" dirty="0">
                <a:hlinkClick r:id="rId2"/>
              </a:rPr>
              <a:t>http://wawewi.com/cover/usecasetesting2.html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3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</a:t>
            </a:r>
            <a:r>
              <a:rPr lang="nl-NL" sz="2400"/>
              <a:t>opdracht 10a </a:t>
            </a:r>
            <a:r>
              <a:rPr lang="nl-NL" sz="2400" dirty="0"/>
              <a:t>i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053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Een mogelijke manier om het AD te doorlopen.</a:t>
            </a:r>
          </a:p>
          <a:p>
            <a:r>
              <a:rPr lang="nl-NL" dirty="0"/>
              <a:t>In andere woorden een scenario is een ‘</a:t>
            </a:r>
            <a:r>
              <a:rPr lang="nl-NL" dirty="0" err="1"/>
              <a:t>instance</a:t>
            </a:r>
            <a:r>
              <a:rPr lang="nl-NL" dirty="0"/>
              <a:t>’ van het AD (of zelfs van de </a:t>
            </a:r>
            <a:r>
              <a:rPr lang="nl-NL" dirty="0" err="1"/>
              <a:t>use</a:t>
            </a:r>
            <a:r>
              <a:rPr lang="nl-NL" dirty="0"/>
              <a:t> case)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83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Hoe doorloop je je scenario?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De testattributen</a:t>
            </a:r>
          </a:p>
          <a:p>
            <a:pPr lvl="1"/>
            <a:r>
              <a:rPr lang="nl-NL" dirty="0"/>
              <a:t>Invoerattributen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EN de verwachte: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Uitvoerattributen 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testen we een scenario?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voorzien elk scenario van een duidelijke, zinvolle naam.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Werk elk scenario uit in testacties, activiteiten van de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Geef aan wie welke testactie uitvoert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per de testactie de invoer en uitvoer attributen. En noteer deze bij de testactie.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Te testen scenario’s: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1-2-3-2-7-8: Level + 1 - publiceren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1-4-5-2-7-9: Level niet gehaald – niet publiceren</a:t>
            </a:r>
            <a:br>
              <a:rPr lang="nl-NL" dirty="0">
                <a:solidFill>
                  <a:schemeClr val="accent6">
                    <a:lumMod val="75000"/>
                  </a:schemeClr>
                </a:solidFill>
              </a:rPr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8" name="Groep 7"/>
          <p:cNvGrpSpPr/>
          <p:nvPr/>
        </p:nvGrpSpPr>
        <p:grpSpPr>
          <a:xfrm>
            <a:off x="231261" y="2426330"/>
            <a:ext cx="2372239" cy="3249520"/>
            <a:chOff x="3266501" y="1747262"/>
            <a:chExt cx="4088456" cy="506898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0" name="Ovaal 9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5559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 2: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pPr marL="0" indent="0">
              <a:buNone/>
            </a:pPr>
            <a:r>
              <a:rPr lang="nl-NL" sz="1800" dirty="0"/>
              <a:t>Voorbeeld van testacties:</a:t>
            </a:r>
          </a:p>
          <a:p>
            <a:pPr marL="0" indent="0">
              <a:buNone/>
            </a:pPr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>
              <a:buNone/>
            </a:pPr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>
              <a:buNone/>
            </a:pPr>
            <a:endParaRPr lang="nl-NL" sz="1400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203848" y="6571446"/>
            <a:ext cx="3631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Onderstreept: invoer / uitvoerwaarden</a:t>
            </a:r>
          </a:p>
        </p:txBody>
      </p:sp>
      <p:grpSp>
        <p:nvGrpSpPr>
          <p:cNvPr id="9" name="Groep 8"/>
          <p:cNvGrpSpPr/>
          <p:nvPr/>
        </p:nvGrpSpPr>
        <p:grpSpPr>
          <a:xfrm>
            <a:off x="140311" y="3281305"/>
            <a:ext cx="2372239" cy="3249520"/>
            <a:chOff x="3266501" y="1747262"/>
            <a:chExt cx="4088456" cy="5068986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 rotWithShape="1">
            <a:blip r:embed="rId3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1" name="Ovaal 10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9" name="Ovaal 18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6047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deze test voldoende?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Nee, dit is slechts </a:t>
            </a:r>
            <a:r>
              <a:rPr lang="nl-NL" u="sng" dirty="0"/>
              <a:t>één</a:t>
            </a:r>
            <a:r>
              <a:rPr lang="nl-NL" dirty="0"/>
              <a:t> test case van één scenario</a:t>
            </a:r>
          </a:p>
          <a:p>
            <a:r>
              <a:rPr lang="nl-NL" dirty="0"/>
              <a:t>Hoe vinden de rest?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b="0" dirty="0"/>
              <a:t>Daarbij komt dat je niet alleen het happy scenario wil testen: wat gebeurt er wanneer het systeem bijvoorbeeld opnieuw level 39 wil laten spelen? Of wanneer je wel je score wilt publiceren maar geen account hebt op bijv. Facebook??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stellen we goede tests samen.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[stap1] 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[stap2] Vind verschillende opties voor elke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[stap3] Kies uit de opties per stap die moeten worden getest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[stap4] Wijs waardes toe aan de variabelen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6343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6E7F57-9C93-4CA1-9A3A-B6C72705A638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923</Words>
  <Application>Microsoft Office PowerPoint</Application>
  <PresentationFormat>Diavoorstelling (4:3)</PresentationFormat>
  <Paragraphs>239</Paragraphs>
  <Slides>23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3</vt:lpstr>
      <vt:lpstr>Vandaag</vt:lpstr>
      <vt:lpstr>Scenario </vt:lpstr>
      <vt:lpstr>Hoe doorloop je je scenario?</vt:lpstr>
      <vt:lpstr>Hoe testen we een scenario?</vt:lpstr>
      <vt:lpstr>Een voorbeeld:</vt:lpstr>
      <vt:lpstr>Een voorbeeld 2:</vt:lpstr>
      <vt:lpstr>Is deze test voldoende?</vt:lpstr>
      <vt:lpstr>Hoe stellen we goede tests samen.</vt:lpstr>
      <vt:lpstr>[stap 1]</vt:lpstr>
      <vt:lpstr>[stap 2] Vind verschillende opties voor elke stap</vt:lpstr>
      <vt:lpstr>[stap 2] Extreme waarden</vt:lpstr>
      <vt:lpstr>[stap 2] de opties</vt:lpstr>
      <vt:lpstr>[stap3] Kies uit de opties per stap die moeten worden getest</vt:lpstr>
      <vt:lpstr>Stap 3 – kies de opties</vt:lpstr>
      <vt:lpstr>Stap 3 – kies de opties</vt:lpstr>
      <vt:lpstr>Voor de uitwerking in de casusopdracht!!!</vt:lpstr>
      <vt:lpstr>Voorbeeldtabel – testcases </vt:lpstr>
      <vt:lpstr>De vraag is nu hoe gaan we verder </vt:lpstr>
      <vt:lpstr>Samengevat: </vt:lpstr>
      <vt:lpstr>Testrapport (globaal)</vt:lpstr>
      <vt:lpstr>Literatuur 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46</cp:revision>
  <dcterms:created xsi:type="dcterms:W3CDTF">2014-01-23T08:58:40Z</dcterms:created>
  <dcterms:modified xsi:type="dcterms:W3CDTF">2016-10-06T08:41:10Z</dcterms:modified>
</cp:coreProperties>
</file>