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1" r:id="rId4"/>
    <p:sldId id="273" r:id="rId5"/>
    <p:sldId id="257" r:id="rId6"/>
    <p:sldId id="263" r:id="rId7"/>
    <p:sldId id="265" r:id="rId8"/>
    <p:sldId id="258" r:id="rId9"/>
    <p:sldId id="264" r:id="rId10"/>
    <p:sldId id="272" r:id="rId11"/>
    <p:sldId id="259" r:id="rId12"/>
    <p:sldId id="267" r:id="rId13"/>
    <p:sldId id="266" r:id="rId14"/>
    <p:sldId id="260" r:id="rId15"/>
    <p:sldId id="268" r:id="rId16"/>
    <p:sldId id="269" r:id="rId17"/>
    <p:sldId id="270" r:id="rId18"/>
    <p:sldId id="27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90E"/>
    <a:srgbClr val="FBA3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422045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287127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30302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29400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120035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C120D42-5BA2-4440-A343-3594EDB6821B}" type="datetimeFigureOut">
              <a:rPr lang="ru-RU" smtClean="0"/>
              <a:t>09.11.2020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17456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C120D42-5BA2-4440-A343-3594EDB6821B}" type="datetimeFigureOut">
              <a:rPr lang="ru-RU" smtClean="0"/>
              <a:t>09.11.2020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3788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C120D42-5BA2-4440-A343-3594EDB6821B}" type="datetimeFigureOut">
              <a:rPr lang="ru-RU" smtClean="0"/>
              <a:t>09.11.2020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191251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C120D42-5BA2-4440-A343-3594EDB6821B}" type="datetimeFigureOut">
              <a:rPr lang="ru-RU" smtClean="0"/>
              <a:t>09.11.2020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91535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C120D42-5BA2-4440-A343-3594EDB6821B}" type="datetimeFigureOut">
              <a:rPr lang="ru-RU" smtClean="0"/>
              <a:t>09.11.2020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418251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C120D42-5BA2-4440-A343-3594EDB6821B}" type="datetimeFigureOut">
              <a:rPr lang="ru-RU" smtClean="0"/>
              <a:t>09.11.2020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7D8F61-4EB9-4DC5-B283-5ECBB14C69F0}" type="slidenum">
              <a:rPr lang="ru-RU" smtClean="0"/>
              <a:t>‹#›</a:t>
            </a:fld>
            <a:endParaRPr lang="ru-RU"/>
          </a:p>
        </p:txBody>
      </p:sp>
    </p:spTree>
    <p:extLst>
      <p:ext uri="{BB962C8B-B14F-4D97-AF65-F5344CB8AC3E}">
        <p14:creationId xmlns:p14="http://schemas.microsoft.com/office/powerpoint/2010/main" val="393344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20D42-5BA2-4440-A343-3594EDB6821B}" type="datetimeFigureOut">
              <a:rPr lang="ru-RU" smtClean="0"/>
              <a:t>09.11.2020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D8F61-4EB9-4DC5-B283-5ECBB14C69F0}" type="slidenum">
              <a:rPr lang="ru-RU" smtClean="0"/>
              <a:t>‹#›</a:t>
            </a:fld>
            <a:endParaRPr lang="ru-RU"/>
          </a:p>
        </p:txBody>
      </p:sp>
    </p:spTree>
    <p:extLst>
      <p:ext uri="{BB962C8B-B14F-4D97-AF65-F5344CB8AC3E}">
        <p14:creationId xmlns:p14="http://schemas.microsoft.com/office/powerpoint/2010/main" val="80353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2636807" y="1038321"/>
            <a:ext cx="7712016" cy="1178450"/>
          </a:xfrm>
        </p:spPr>
        <p:txBody>
          <a:bodyPr>
            <a:normAutofit fontScale="90000"/>
          </a:bodyPr>
          <a:lstStyle/>
          <a:p>
            <a:r>
              <a:rPr lang="ru-RU" sz="4800" dirty="0" smtClean="0">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Тема</a:t>
            </a:r>
            <a:r>
              <a:rPr lang="en-US" sz="4400" dirty="0" smtClean="0">
                <a:effectLst>
                  <a:outerShdw blurRad="38100" dist="38100" dir="2700000" algn="tl">
                    <a:srgbClr val="000000">
                      <a:alpha val="43137"/>
                    </a:srgbClr>
                  </a:outerShdw>
                </a:effectLst>
              </a:rPr>
              <a:t>:</a:t>
            </a:r>
            <a:r>
              <a:rPr lang="ru-RU" sz="4400" dirty="0" smtClean="0">
                <a:effectLst>
                  <a:outerShdw blurRad="38100" dist="38100" dir="2700000" algn="tl">
                    <a:srgbClr val="000000">
                      <a:alpha val="43137"/>
                    </a:srgbClr>
                  </a:outerShdw>
                </a:effectLst>
              </a:rPr>
              <a:t> </a:t>
            </a:r>
            <a:r>
              <a:rPr lang="ru-RU" sz="3100"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создание программы</a:t>
            </a:r>
            <a:r>
              <a:rPr lang="en-US"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на </a:t>
            </a:r>
            <a:r>
              <a:rPr lang="en-US"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python</a:t>
            </a:r>
            <a:r>
              <a:rPr lang="en-US" sz="3100"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sz="3100"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
            </a:r>
            <a:br>
              <a:rPr lang="ru-RU"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br>
            <a:r>
              <a:rPr lang="ru-RU"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 </a:t>
            </a:r>
            <a:r>
              <a:rPr lang="ru-RU" sz="3100"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для помощи учащимся в изучении материала.</a:t>
            </a:r>
            <a:endParaRPr lang="ru-RU" sz="3100"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6" name="Подзаголовок 5"/>
          <p:cNvSpPr>
            <a:spLocks noGrp="1"/>
          </p:cNvSpPr>
          <p:nvPr>
            <p:ph type="subTitle" idx="1"/>
          </p:nvPr>
        </p:nvSpPr>
        <p:spPr>
          <a:xfrm>
            <a:off x="8612038" y="5391509"/>
            <a:ext cx="3579962" cy="1466491"/>
          </a:xfrm>
        </p:spPr>
        <p:txBody>
          <a:bodyPr>
            <a:normAutofit fontScale="92500" lnSpcReduction="20000"/>
          </a:bodyPr>
          <a:lstStyle/>
          <a:p>
            <a:pPr algn="r"/>
            <a:r>
              <a:rPr lang="ru-RU" u="sng" dirty="0" smtClean="0"/>
              <a:t>Учитель</a:t>
            </a:r>
            <a:r>
              <a:rPr lang="en-US" u="sng" dirty="0" smtClean="0"/>
              <a:t>:</a:t>
            </a:r>
            <a:endParaRPr lang="ru-RU" u="sng" dirty="0" smtClean="0"/>
          </a:p>
          <a:p>
            <a:pPr algn="r"/>
            <a:r>
              <a:rPr lang="ru-RU" i="1" dirty="0" smtClean="0"/>
              <a:t>Илларионова Л.В.</a:t>
            </a:r>
          </a:p>
          <a:p>
            <a:pPr algn="r"/>
            <a:r>
              <a:rPr lang="ru-RU" u="sng" dirty="0" smtClean="0"/>
              <a:t>Презентацию выполнил</a:t>
            </a:r>
            <a:r>
              <a:rPr lang="en-US" u="sng" dirty="0" smtClean="0"/>
              <a:t>:</a:t>
            </a:r>
            <a:r>
              <a:rPr lang="ru-RU" u="sng" dirty="0" smtClean="0"/>
              <a:t> </a:t>
            </a:r>
          </a:p>
          <a:p>
            <a:pPr algn="r"/>
            <a:r>
              <a:rPr lang="ru-RU" i="1" dirty="0" smtClean="0"/>
              <a:t>Кайков Д.А. 15 лет</a:t>
            </a:r>
            <a:endParaRPr lang="ru-RU" i="1" dirty="0"/>
          </a:p>
        </p:txBody>
      </p:sp>
    </p:spTree>
    <p:extLst>
      <p:ext uri="{BB962C8B-B14F-4D97-AF65-F5344CB8AC3E}">
        <p14:creationId xmlns:p14="http://schemas.microsoft.com/office/powerpoint/2010/main" val="3993007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 name="TextBox 7"/>
          <p:cNvSpPr txBox="1"/>
          <p:nvPr/>
        </p:nvSpPr>
        <p:spPr>
          <a:xfrm>
            <a:off x="793630" y="670574"/>
            <a:ext cx="5920596" cy="646331"/>
          </a:xfrm>
          <a:prstGeom prst="rect">
            <a:avLst/>
          </a:prstGeom>
          <a:noFill/>
        </p:spPr>
        <p:txBody>
          <a:bodyPr wrap="square" rtlCol="0">
            <a:spAutoFit/>
          </a:bodyPr>
          <a:lstStyle/>
          <a:p>
            <a:r>
              <a:rPr lang="ru-RU" dirty="0" smtClean="0">
                <a:effectLst>
                  <a:outerShdw blurRad="38100" dist="38100" dir="2700000" algn="tl">
                    <a:srgbClr val="000000">
                      <a:alpha val="43137"/>
                    </a:srgbClr>
                  </a:outerShdw>
                </a:effectLst>
              </a:rPr>
              <a:t>В конце тренировки в режиме выходит меню с выбором продолжить тренировку или же отработать ошибки.</a:t>
            </a:r>
            <a:endParaRPr lang="ru-RU" dirty="0">
              <a:effectLst>
                <a:outerShdw blurRad="38100" dist="38100" dir="2700000" algn="tl">
                  <a:srgbClr val="000000">
                    <a:alpha val="43137"/>
                  </a:srgbClr>
                </a:outerShdw>
              </a:effectLst>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70306"/>
            <a:ext cx="5667322" cy="375120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740434" y="1738332"/>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2" name="Прямая со стрелкой 11"/>
          <p:cNvCxnSpPr/>
          <p:nvPr/>
        </p:nvCxnSpPr>
        <p:spPr>
          <a:xfrm flipV="1">
            <a:off x="1207698" y="1595887"/>
            <a:ext cx="5400136" cy="122981"/>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607834" y="1349536"/>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cose(kart):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4" name="TextBox 13"/>
          <p:cNvSpPr txBox="1"/>
          <p:nvPr/>
        </p:nvSpPr>
        <p:spPr>
          <a:xfrm>
            <a:off x="2044460" y="3724704"/>
            <a:ext cx="1863306" cy="276999"/>
          </a:xfrm>
          <a:prstGeom prst="rect">
            <a:avLst/>
          </a:prstGeom>
          <a:noFill/>
        </p:spPr>
        <p:txBody>
          <a:bodyPr wrap="square" rtlCol="0">
            <a:spAutoFit/>
          </a:bodyPr>
          <a:lstStyle/>
          <a:p>
            <a:r>
              <a:rPr lang="en-US" sz="1200" dirty="0" smtClean="0"/>
              <a:t>pb_start_again</a:t>
            </a:r>
            <a:endParaRPr lang="ru-RU" sz="1200" dirty="0"/>
          </a:p>
        </p:txBody>
      </p:sp>
      <p:sp>
        <p:nvSpPr>
          <p:cNvPr id="15" name="TextBox 14"/>
          <p:cNvSpPr txBox="1"/>
          <p:nvPr/>
        </p:nvSpPr>
        <p:spPr>
          <a:xfrm>
            <a:off x="2044460" y="3168723"/>
            <a:ext cx="1863306" cy="276999"/>
          </a:xfrm>
          <a:prstGeom prst="rect">
            <a:avLst/>
          </a:prstGeom>
          <a:noFill/>
        </p:spPr>
        <p:txBody>
          <a:bodyPr wrap="square" rtlCol="0">
            <a:spAutoFit/>
          </a:bodyPr>
          <a:lstStyle/>
          <a:p>
            <a:r>
              <a:rPr lang="en-US" sz="1200" dirty="0" smtClean="0"/>
              <a:t>pb_work_error</a:t>
            </a:r>
            <a:endParaRPr lang="ru-RU" sz="1200" dirty="0"/>
          </a:p>
        </p:txBody>
      </p:sp>
      <p:sp>
        <p:nvSpPr>
          <p:cNvPr id="16" name="TextBox 15"/>
          <p:cNvSpPr txBox="1"/>
          <p:nvPr/>
        </p:nvSpPr>
        <p:spPr>
          <a:xfrm>
            <a:off x="6607830" y="2352453"/>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restart_error(kart):</a:t>
            </a:r>
          </a:p>
          <a:p>
            <a:r>
              <a:rPr lang="ru-RU" dirty="0" smtClean="0">
                <a:effectLst>
                  <a:outerShdw blurRad="38100" dist="38100" dir="2700000" algn="tl">
                    <a:srgbClr val="000000">
                      <a:alpha val="43137"/>
                    </a:srgbClr>
                  </a:outerShdw>
                </a:effectLst>
              </a:rPr>
              <a:t>Закрывает виджет и начинает тренировку </a:t>
            </a:r>
            <a:r>
              <a:rPr lang="ru-RU" b="1" dirty="0" smtClean="0">
                <a:effectLst>
                  <a:outerShdw blurRad="38100" dist="38100" dir="2700000" algn="tl">
                    <a:srgbClr val="000000">
                      <a:alpha val="43137"/>
                    </a:srgbClr>
                  </a:outerShdw>
                </a:effectLst>
              </a:rPr>
              <a:t>по отработке ошибок</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17" name="TextBox 16"/>
          <p:cNvSpPr txBox="1"/>
          <p:nvPr/>
        </p:nvSpPr>
        <p:spPr>
          <a:xfrm>
            <a:off x="6607830" y="3632369"/>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restart_again(kart):</a:t>
            </a:r>
          </a:p>
          <a:p>
            <a:r>
              <a:rPr lang="ru-RU" dirty="0" smtClean="0">
                <a:effectLst>
                  <a:outerShdw blurRad="38100" dist="38100" dir="2700000" algn="tl">
                    <a:srgbClr val="000000">
                      <a:alpha val="43137"/>
                    </a:srgbClr>
                  </a:outerShdw>
                </a:effectLst>
              </a:rPr>
              <a:t>Закрывает виджет и начинает тренировку </a:t>
            </a:r>
            <a:r>
              <a:rPr lang="ru-RU" b="1" dirty="0" smtClean="0">
                <a:effectLst>
                  <a:outerShdw blurRad="38100" dist="38100" dir="2700000" algn="tl">
                    <a:srgbClr val="000000">
                      <a:alpha val="43137"/>
                    </a:srgbClr>
                  </a:outerShdw>
                </a:effectLst>
              </a:rPr>
              <a:t>заново</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cxnSp>
        <p:nvCxnSpPr>
          <p:cNvPr id="6" name="Прямая со стрелкой 5"/>
          <p:cNvCxnSpPr/>
          <p:nvPr/>
        </p:nvCxnSpPr>
        <p:spPr>
          <a:xfrm flipV="1">
            <a:off x="3907766" y="2814118"/>
            <a:ext cx="2700064" cy="531788"/>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endCxn id="17" idx="1"/>
          </p:cNvCxnSpPr>
          <p:nvPr/>
        </p:nvCxnSpPr>
        <p:spPr>
          <a:xfrm>
            <a:off x="3960962" y="3909368"/>
            <a:ext cx="2646868" cy="184666"/>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8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793630" y="365125"/>
            <a:ext cx="5010509" cy="820501"/>
          </a:xfrm>
        </p:spPr>
        <p:txBody>
          <a:bodyPr/>
          <a:lstStyle/>
          <a:p>
            <a:r>
              <a:rPr lang="ru-RU" dirty="0" smtClean="0">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Режим</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Подбор</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endParaRPr lang="ru-RU"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3" name="Объект 2"/>
          <p:cNvSpPr>
            <a:spLocks noGrp="1"/>
          </p:cNvSpPr>
          <p:nvPr>
            <p:ph idx="1"/>
          </p:nvPr>
        </p:nvSpPr>
        <p:spPr>
          <a:xfrm>
            <a:off x="8119386" y="1593613"/>
            <a:ext cx="4072614" cy="4856400"/>
          </a:xfrm>
        </p:spPr>
        <p:txBody>
          <a:bodyPr>
            <a:normAutofit/>
          </a:bodyPr>
          <a:lstStyle/>
          <a:p>
            <a:pPr marL="0" indent="0">
              <a:buNone/>
            </a:pPr>
            <a:r>
              <a:rPr lang="ru-RU" sz="2400" dirty="0" smtClean="0"/>
              <a:t>Режим предназначен для запоминания материала в игровой форме</a:t>
            </a:r>
            <a:r>
              <a:rPr lang="en-US" sz="2400" dirty="0" smtClean="0">
                <a:latin typeface="Agency FB" panose="020B0503020202020204" pitchFamily="34" charset="0"/>
              </a:rPr>
              <a:t>, </a:t>
            </a:r>
            <a:r>
              <a:rPr lang="ru-RU" sz="2400" dirty="0" smtClean="0"/>
              <a:t>тренировка проходит так, среди карточек вопрос-ответ нужно найти пару.</a:t>
            </a:r>
            <a:endParaRPr lang="ru-RU" sz="2400" dirty="0"/>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593613"/>
            <a:ext cx="7325756" cy="485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756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7" name="TextBox 6"/>
          <p:cNvSpPr txBox="1"/>
          <p:nvPr/>
        </p:nvSpPr>
        <p:spPr>
          <a:xfrm>
            <a:off x="793630" y="120770"/>
            <a:ext cx="5814204" cy="461665"/>
          </a:xfrm>
          <a:prstGeom prst="rect">
            <a:avLst/>
          </a:prstGeom>
          <a:noFill/>
        </p:spPr>
        <p:txBody>
          <a:bodyPr wrap="square" rtlCol="0">
            <a:spAutoFit/>
          </a:bodyPr>
          <a:lstStyle/>
          <a:p>
            <a:r>
              <a:rPr lang="ru-RU" sz="2400" dirty="0" smtClean="0"/>
              <a:t>Режим</a:t>
            </a:r>
            <a:r>
              <a:rPr lang="en-US" sz="2400" dirty="0" smtClean="0"/>
              <a:t>:”</a:t>
            </a:r>
            <a:r>
              <a:rPr lang="ru-RU" sz="2400" dirty="0" smtClean="0"/>
              <a:t>Заучивание</a:t>
            </a:r>
            <a:r>
              <a:rPr lang="en-US" sz="2400" dirty="0" smtClean="0"/>
              <a:t>”</a:t>
            </a:r>
            <a:r>
              <a:rPr lang="ru-RU" sz="2400" dirty="0" smtClean="0"/>
              <a:t> – </a:t>
            </a:r>
            <a:r>
              <a:rPr lang="en-US" sz="2400" u="sng" dirty="0" smtClean="0">
                <a:effectLst>
                  <a:outerShdw blurRad="38100" dist="38100" dir="2700000" algn="tl">
                    <a:srgbClr val="000000">
                      <a:alpha val="43137"/>
                    </a:srgbClr>
                  </a:outerShdw>
                </a:effectLst>
              </a:rPr>
              <a:t>class Selection():</a:t>
            </a:r>
            <a:endParaRPr lang="ru-RU" sz="2400" u="sng" dirty="0">
              <a:effectLst>
                <a:outerShdw blurRad="38100" dist="38100" dir="2700000" algn="tl">
                  <a:srgbClr val="000000">
                    <a:alpha val="43137"/>
                  </a:srgbClr>
                </a:outerShdw>
              </a:effectLst>
            </a:endParaRPr>
          </a:p>
        </p:txBody>
      </p:sp>
      <p:sp>
        <p:nvSpPr>
          <p:cNvPr id="8" name="TextBox 7"/>
          <p:cNvSpPr txBox="1"/>
          <p:nvPr/>
        </p:nvSpPr>
        <p:spPr>
          <a:xfrm>
            <a:off x="793630" y="703205"/>
            <a:ext cx="10456653" cy="646331"/>
          </a:xfrm>
          <a:prstGeom prst="rect">
            <a:avLst/>
          </a:prstGeom>
          <a:noFill/>
        </p:spPr>
        <p:txBody>
          <a:bodyPr wrap="square" rtlCol="0">
            <a:spAutoFit/>
          </a:bodyPr>
          <a:lstStyle/>
          <a:p>
            <a:r>
              <a:rPr lang="ru-RU" dirty="0" smtClean="0"/>
              <a:t>Класс отвечает за вызов и работу с виджетом,</a:t>
            </a:r>
            <a:r>
              <a:rPr lang="en-US" dirty="0" smtClean="0"/>
              <a:t> </a:t>
            </a:r>
            <a:r>
              <a:rPr lang="ru-RU" dirty="0" smtClean="0"/>
              <a:t>который был конвертирован в код и внесён в программу.</a:t>
            </a:r>
          </a:p>
          <a:p>
            <a:r>
              <a:rPr lang="ru-RU" dirty="0" smtClean="0"/>
              <a:t>Пользователь взаимодействует с такими методами как</a:t>
            </a:r>
            <a:r>
              <a:rPr lang="en-US" dirty="0" smtClean="0"/>
              <a:t>:</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70306"/>
            <a:ext cx="5658297" cy="3747178"/>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3798497" y="3372229"/>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2" name="Прямая со стрелкой 11"/>
          <p:cNvCxnSpPr>
            <a:endCxn id="13" idx="1"/>
          </p:cNvCxnSpPr>
          <p:nvPr/>
        </p:nvCxnSpPr>
        <p:spPr>
          <a:xfrm>
            <a:off x="4511615" y="3429000"/>
            <a:ext cx="2096216" cy="64699"/>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607831" y="3170533"/>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cose(select):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4" name="TextBox 13"/>
          <p:cNvSpPr txBox="1"/>
          <p:nvPr/>
        </p:nvSpPr>
        <p:spPr>
          <a:xfrm>
            <a:off x="2769079" y="3372228"/>
            <a:ext cx="1863306" cy="276999"/>
          </a:xfrm>
          <a:prstGeom prst="rect">
            <a:avLst/>
          </a:prstGeom>
          <a:noFill/>
        </p:spPr>
        <p:txBody>
          <a:bodyPr wrap="square" rtlCol="0">
            <a:spAutoFit/>
          </a:bodyPr>
          <a:lstStyle/>
          <a:p>
            <a:r>
              <a:rPr lang="en-US" sz="1200" dirty="0" smtClean="0"/>
              <a:t>pb_start</a:t>
            </a:r>
            <a:endParaRPr lang="ru-RU" sz="1200" dirty="0"/>
          </a:p>
        </p:txBody>
      </p:sp>
      <p:sp>
        <p:nvSpPr>
          <p:cNvPr id="15" name="TextBox 14"/>
          <p:cNvSpPr txBox="1"/>
          <p:nvPr/>
        </p:nvSpPr>
        <p:spPr>
          <a:xfrm>
            <a:off x="6607831" y="4053570"/>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start(select):</a:t>
            </a:r>
          </a:p>
          <a:p>
            <a:r>
              <a:rPr lang="ru-RU" dirty="0" smtClean="0">
                <a:effectLst>
                  <a:outerShdw blurRad="38100" dist="38100" dir="2700000" algn="tl">
                    <a:srgbClr val="000000">
                      <a:alpha val="43137"/>
                    </a:srgbClr>
                  </a:outerShdw>
                </a:effectLst>
              </a:rPr>
              <a:t>Запускает тренировку(вызывает класс </a:t>
            </a:r>
            <a:r>
              <a:rPr lang="en-US" dirty="0" smtClean="0">
                <a:effectLst>
                  <a:outerShdw blurRad="38100" dist="38100" dir="2700000" algn="tl">
                    <a:srgbClr val="000000">
                      <a:alpha val="43137"/>
                    </a:srgbClr>
                  </a:outerShdw>
                </a:effectLst>
              </a:rPr>
              <a:t>Ran</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16" name="TextBox 15"/>
          <p:cNvSpPr txBox="1"/>
          <p:nvPr/>
        </p:nvSpPr>
        <p:spPr>
          <a:xfrm>
            <a:off x="6607830" y="2006619"/>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choose_value(select):</a:t>
            </a:r>
          </a:p>
          <a:p>
            <a:r>
              <a:rPr lang="ru-RU" dirty="0" smtClean="0">
                <a:effectLst>
                  <a:outerShdw blurRad="38100" dist="38100" dir="2700000" algn="tl">
                    <a:srgbClr val="000000">
                      <a:alpha val="43137"/>
                    </a:srgbClr>
                  </a:outerShdw>
                </a:effectLst>
              </a:rPr>
              <a:t>Сохраняет выбранное значение в глобальную переменную.</a:t>
            </a:r>
            <a:endParaRPr lang="ru-RU" dirty="0">
              <a:effectLst>
                <a:outerShdw blurRad="38100" dist="38100" dir="2700000" algn="tl">
                  <a:srgbClr val="000000">
                    <a:alpha val="43137"/>
                  </a:srgbClr>
                </a:outerShdw>
              </a:effectLst>
            </a:endParaRPr>
          </a:p>
        </p:txBody>
      </p:sp>
      <p:sp>
        <p:nvSpPr>
          <p:cNvPr id="17" name="TextBox 16"/>
          <p:cNvSpPr txBox="1"/>
          <p:nvPr/>
        </p:nvSpPr>
        <p:spPr>
          <a:xfrm>
            <a:off x="3982528" y="2609158"/>
            <a:ext cx="1863306" cy="276999"/>
          </a:xfrm>
          <a:prstGeom prst="rect">
            <a:avLst/>
          </a:prstGeom>
          <a:noFill/>
        </p:spPr>
        <p:txBody>
          <a:bodyPr wrap="square" rtlCol="0">
            <a:spAutoFit/>
          </a:bodyPr>
          <a:lstStyle/>
          <a:p>
            <a:r>
              <a:rPr lang="en-US" sz="1200" dirty="0" smtClean="0"/>
              <a:t>cb_of_values</a:t>
            </a:r>
            <a:endParaRPr lang="ru-RU" sz="1200" dirty="0"/>
          </a:p>
        </p:txBody>
      </p:sp>
      <p:cxnSp>
        <p:nvCxnSpPr>
          <p:cNvPr id="10" name="Прямая со стрелкой 9"/>
          <p:cNvCxnSpPr>
            <a:endCxn id="15" idx="1"/>
          </p:cNvCxnSpPr>
          <p:nvPr/>
        </p:nvCxnSpPr>
        <p:spPr>
          <a:xfrm>
            <a:off x="3459192" y="3549770"/>
            <a:ext cx="3148639" cy="96546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17" idx="0"/>
            <a:endCxn id="16" idx="1"/>
          </p:cNvCxnSpPr>
          <p:nvPr/>
        </p:nvCxnSpPr>
        <p:spPr>
          <a:xfrm flipV="1">
            <a:off x="4914181" y="2468284"/>
            <a:ext cx="1693649" cy="140874"/>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639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 name="TextBox 7"/>
          <p:cNvSpPr txBox="1"/>
          <p:nvPr/>
        </p:nvSpPr>
        <p:spPr>
          <a:xfrm>
            <a:off x="5210354" y="159035"/>
            <a:ext cx="5920596" cy="646331"/>
          </a:xfrm>
          <a:prstGeom prst="rect">
            <a:avLst/>
          </a:prstGeom>
          <a:noFill/>
        </p:spPr>
        <p:txBody>
          <a:bodyPr wrap="square" rtlCol="0">
            <a:spAutoFit/>
          </a:bodyPr>
          <a:lstStyle/>
          <a:p>
            <a:r>
              <a:rPr lang="ru-RU" dirty="0" smtClean="0">
                <a:effectLst>
                  <a:outerShdw blurRad="38100" dist="38100" dir="2700000" algn="tl">
                    <a:srgbClr val="000000">
                      <a:alpha val="43137"/>
                    </a:srgbClr>
                  </a:outerShdw>
                </a:effectLst>
              </a:rPr>
              <a:t>После того ,как вы вошли в тренировку, выводятся карточки  </a:t>
            </a:r>
            <a:endParaRPr lang="ru-RU" dirty="0">
              <a:effectLst>
                <a:outerShdw blurRad="38100" dist="38100" dir="2700000" algn="tl">
                  <a:srgbClr val="000000">
                    <a:alpha val="43137"/>
                  </a:srgbClr>
                </a:outerShdw>
              </a:effectLst>
            </a:endParaRPr>
          </a:p>
        </p:txBody>
      </p:sp>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349197"/>
            <a:ext cx="4338977" cy="287640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69011" y="343702"/>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2" name="Прямая со стрелкой 11"/>
          <p:cNvCxnSpPr>
            <a:endCxn id="13" idx="1"/>
          </p:cNvCxnSpPr>
          <p:nvPr/>
        </p:nvCxnSpPr>
        <p:spPr>
          <a:xfrm>
            <a:off x="1104181" y="482201"/>
            <a:ext cx="4338977" cy="718426"/>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5443158" y="877461"/>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cose(select):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5" name="TextBox 14"/>
          <p:cNvSpPr txBox="1"/>
          <p:nvPr/>
        </p:nvSpPr>
        <p:spPr>
          <a:xfrm>
            <a:off x="2349184" y="2965558"/>
            <a:ext cx="1863306" cy="276999"/>
          </a:xfrm>
          <a:prstGeom prst="rect">
            <a:avLst/>
          </a:prstGeom>
          <a:noFill/>
        </p:spPr>
        <p:txBody>
          <a:bodyPr wrap="square" rtlCol="0">
            <a:spAutoFit/>
          </a:bodyPr>
          <a:lstStyle/>
          <a:p>
            <a:r>
              <a:rPr lang="en-US" sz="1200" dirty="0" smtClean="0"/>
              <a:t>list_of</a:t>
            </a:r>
            <a:r>
              <a:rPr lang="en-US" sz="1200" dirty="0"/>
              <a:t>_</a:t>
            </a:r>
            <a:r>
              <a:rPr lang="en-US" sz="1200" dirty="0" smtClean="0"/>
              <a:t>button</a:t>
            </a:r>
            <a:endParaRPr lang="ru-RU" sz="1200" dirty="0"/>
          </a:p>
        </p:txBody>
      </p:sp>
      <p:cxnSp>
        <p:nvCxnSpPr>
          <p:cNvPr id="3" name="Прямая со стрелкой 2"/>
          <p:cNvCxnSpPr/>
          <p:nvPr/>
        </p:nvCxnSpPr>
        <p:spPr>
          <a:xfrm flipV="1">
            <a:off x="3382900" y="2486933"/>
            <a:ext cx="2166684" cy="66530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49584" y="1748269"/>
            <a:ext cx="5845910" cy="1477328"/>
          </a:xfrm>
          <a:prstGeom prst="rect">
            <a:avLst/>
          </a:prstGeom>
          <a:noFill/>
        </p:spPr>
        <p:txBody>
          <a:bodyPr wrap="square" rtlCol="0">
            <a:spAutoFit/>
          </a:bodyPr>
          <a:lstStyle/>
          <a:p>
            <a:r>
              <a:rPr lang="ru-RU" dirty="0" smtClean="0"/>
              <a:t>Это список кнопок-карточек которые вывели(вывод их был осуществлён с помощью метода </a:t>
            </a:r>
            <a:r>
              <a:rPr lang="en-US" dirty="0" smtClean="0">
                <a:effectLst>
                  <a:outerShdw blurRad="38100" dist="38100" dir="2700000" algn="tl">
                    <a:srgbClr val="000000">
                      <a:alpha val="43137"/>
                    </a:srgbClr>
                  </a:outerShdw>
                </a:effectLst>
              </a:rPr>
              <a:t>show()</a:t>
            </a:r>
            <a:r>
              <a:rPr lang="ru-RU" dirty="0" smtClean="0">
                <a:effectLst>
                  <a:outerShdw blurRad="38100" dist="38100" dir="2700000" algn="tl">
                    <a:srgbClr val="000000">
                      <a:alpha val="43137"/>
                    </a:srgbClr>
                  </a:outerShdw>
                </a:effectLst>
              </a:rPr>
              <a:t> и цикла </a:t>
            </a:r>
            <a:r>
              <a:rPr lang="en-US" dirty="0" smtClean="0">
                <a:effectLst>
                  <a:outerShdw blurRad="38100" dist="38100" dir="2700000" algn="tl">
                    <a:srgbClr val="000000">
                      <a:alpha val="43137"/>
                    </a:srgbClr>
                  </a:outerShdw>
                </a:effectLst>
              </a:rPr>
              <a:t>for</a:t>
            </a:r>
            <a:r>
              <a:rPr lang="ru-RU" dirty="0" smtClean="0"/>
              <a:t>. Если вы правильно нашли пару, то карточки исчезают, метод </a:t>
            </a:r>
            <a:r>
              <a:rPr lang="en-US" dirty="0" smtClean="0">
                <a:effectLst>
                  <a:outerShdw blurRad="38100" dist="38100" dir="2700000" algn="tl">
                    <a:srgbClr val="000000">
                      <a:alpha val="43137"/>
                    </a:srgbClr>
                  </a:outerShdw>
                </a:effectLst>
              </a:rPr>
              <a:t>hide</a:t>
            </a:r>
            <a:r>
              <a:rPr lang="ru-RU" dirty="0" smtClean="0">
                <a:effectLst>
                  <a:outerShdw blurRad="38100" dist="38100" dir="2700000" algn="tl">
                    <a:srgbClr val="000000">
                      <a:alpha val="43137"/>
                    </a:srgbClr>
                  </a:outerShdw>
                </a:effectLst>
              </a:rPr>
              <a:t>()</a:t>
            </a:r>
            <a:r>
              <a:rPr lang="ru-RU" dirty="0" smtClean="0"/>
              <a:t>)</a:t>
            </a:r>
            <a:r>
              <a:rPr lang="en-US" dirty="0" smtClean="0"/>
              <a:t>.</a:t>
            </a:r>
            <a:r>
              <a:rPr lang="ru-RU" dirty="0" smtClean="0"/>
              <a:t> </a:t>
            </a:r>
          </a:p>
          <a:p>
            <a:r>
              <a:rPr lang="ru-RU" dirty="0" smtClean="0"/>
              <a:t>Карточка которую вы выбрали подсвечивается.</a:t>
            </a:r>
            <a:endParaRPr lang="ru-RU" dirty="0"/>
          </a:p>
        </p:txBody>
      </p:sp>
      <p:pic>
        <p:nvPicPr>
          <p:cNvPr id="18" name="Рисунок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30" y="3721182"/>
            <a:ext cx="4334545" cy="2876400"/>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5128175" y="3574794"/>
            <a:ext cx="5920596" cy="369332"/>
          </a:xfrm>
          <a:prstGeom prst="rect">
            <a:avLst/>
          </a:prstGeom>
          <a:noFill/>
        </p:spPr>
        <p:txBody>
          <a:bodyPr wrap="square" rtlCol="0">
            <a:spAutoFit/>
          </a:bodyPr>
          <a:lstStyle/>
          <a:p>
            <a:r>
              <a:rPr lang="ru-RU" dirty="0" smtClean="0"/>
              <a:t>После конца тренировки выводится экран </a:t>
            </a:r>
            <a:r>
              <a:rPr lang="en-US" dirty="0" smtClean="0"/>
              <a:t>“</a:t>
            </a:r>
            <a:r>
              <a:rPr lang="ru-RU" dirty="0" smtClean="0"/>
              <a:t>окончания</a:t>
            </a:r>
            <a:r>
              <a:rPr lang="en-US" dirty="0" smtClean="0"/>
              <a:t>”</a:t>
            </a:r>
            <a:r>
              <a:rPr lang="ru-RU" dirty="0" smtClean="0"/>
              <a:t>.</a:t>
            </a:r>
            <a:endParaRPr lang="ru-RU" dirty="0"/>
          </a:p>
        </p:txBody>
      </p:sp>
      <p:sp>
        <p:nvSpPr>
          <p:cNvPr id="20" name="TextBox 19"/>
          <p:cNvSpPr txBox="1"/>
          <p:nvPr/>
        </p:nvSpPr>
        <p:spPr>
          <a:xfrm>
            <a:off x="69011" y="3667127"/>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21" name="Прямая со стрелкой 20"/>
          <p:cNvCxnSpPr>
            <a:endCxn id="23" idx="1"/>
          </p:cNvCxnSpPr>
          <p:nvPr/>
        </p:nvCxnSpPr>
        <p:spPr>
          <a:xfrm>
            <a:off x="1046596" y="4046573"/>
            <a:ext cx="4396562" cy="261674"/>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602936" y="6175848"/>
            <a:ext cx="1863306" cy="276999"/>
          </a:xfrm>
          <a:prstGeom prst="rect">
            <a:avLst/>
          </a:prstGeom>
          <a:noFill/>
        </p:spPr>
        <p:txBody>
          <a:bodyPr wrap="square" rtlCol="0">
            <a:spAutoFit/>
          </a:bodyPr>
          <a:lstStyle/>
          <a:p>
            <a:r>
              <a:rPr lang="en-US" sz="1200" dirty="0" smtClean="0"/>
              <a:t>pb_again</a:t>
            </a:r>
            <a:endParaRPr lang="ru-RU" sz="1200" dirty="0"/>
          </a:p>
        </p:txBody>
      </p:sp>
      <p:sp>
        <p:nvSpPr>
          <p:cNvPr id="23" name="TextBox 22"/>
          <p:cNvSpPr txBox="1"/>
          <p:nvPr/>
        </p:nvSpPr>
        <p:spPr>
          <a:xfrm>
            <a:off x="5443158" y="3985081"/>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cose(select):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26" name="TextBox 25"/>
          <p:cNvSpPr txBox="1"/>
          <p:nvPr/>
        </p:nvSpPr>
        <p:spPr>
          <a:xfrm>
            <a:off x="5443157" y="5259958"/>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close_to_Selection(select):</a:t>
            </a:r>
          </a:p>
          <a:p>
            <a:r>
              <a:rPr lang="ru-RU" dirty="0" smtClean="0">
                <a:effectLst>
                  <a:outerShdw blurRad="38100" dist="38100" dir="2700000" algn="tl">
                    <a:srgbClr val="000000">
                      <a:alpha val="43137"/>
                    </a:srgbClr>
                  </a:outerShdw>
                </a:effectLst>
              </a:rPr>
              <a:t>Закрывает виджет и открывает меню</a:t>
            </a:r>
            <a:r>
              <a:rPr lang="en-US" dirty="0" smtClean="0">
                <a:effectLst>
                  <a:outerShdw blurRad="38100" dist="38100" dir="2700000" algn="tl">
                    <a:srgbClr val="000000">
                      <a:alpha val="43137"/>
                    </a:srgbClr>
                  </a:outerShdw>
                </a:effectLst>
              </a:rPr>
              <a:t> </a:t>
            </a:r>
            <a:r>
              <a:rPr lang="ru-RU" dirty="0" smtClean="0">
                <a:effectLst>
                  <a:outerShdw blurRad="38100" dist="38100" dir="2700000" algn="tl">
                    <a:srgbClr val="000000">
                      <a:alpha val="43137"/>
                    </a:srgbClr>
                  </a:outerShdw>
                </a:effectLst>
              </a:rPr>
              <a:t>создания тренировки.</a:t>
            </a:r>
            <a:endParaRPr lang="ru-RU" dirty="0">
              <a:effectLst>
                <a:outerShdw blurRad="38100" dist="38100" dir="2700000" algn="tl">
                  <a:srgbClr val="000000">
                    <a:alpha val="43137"/>
                  </a:srgbClr>
                </a:outerShdw>
              </a:effectLst>
            </a:endParaRPr>
          </a:p>
        </p:txBody>
      </p:sp>
      <p:cxnSp>
        <p:nvCxnSpPr>
          <p:cNvPr id="28" name="Прямая со стрелкой 27"/>
          <p:cNvCxnSpPr>
            <a:endCxn id="26" idx="1"/>
          </p:cNvCxnSpPr>
          <p:nvPr/>
        </p:nvCxnSpPr>
        <p:spPr>
          <a:xfrm flipV="1">
            <a:off x="3382900" y="5721623"/>
            <a:ext cx="2060257" cy="592724"/>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780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793630" y="365125"/>
            <a:ext cx="5614358" cy="882979"/>
          </a:xfrm>
        </p:spPr>
        <p:txBody>
          <a:bodyPr/>
          <a:lstStyle/>
          <a:p>
            <a:r>
              <a:rPr lang="ru-RU" dirty="0" smtClean="0">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Режим</a:t>
            </a:r>
            <a:r>
              <a:rPr lang="en-US"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Редакция</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endParaRPr lang="ru-RU"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3" name="Объект 2"/>
          <p:cNvSpPr>
            <a:spLocks noGrp="1"/>
          </p:cNvSpPr>
          <p:nvPr>
            <p:ph idx="1"/>
          </p:nvPr>
        </p:nvSpPr>
        <p:spPr>
          <a:xfrm>
            <a:off x="8126869" y="1624852"/>
            <a:ext cx="4065131" cy="4856400"/>
          </a:xfrm>
        </p:spPr>
        <p:txBody>
          <a:bodyPr>
            <a:normAutofit/>
          </a:bodyPr>
          <a:lstStyle/>
          <a:p>
            <a:pPr marL="0" indent="0">
              <a:buNone/>
            </a:pPr>
            <a:r>
              <a:rPr lang="ru-RU" sz="2400" dirty="0" smtClean="0"/>
              <a:t>Режим </a:t>
            </a:r>
            <a:r>
              <a:rPr lang="en-US" sz="2400" dirty="0" smtClean="0">
                <a:latin typeface="Agency FB" panose="020B0503020202020204" pitchFamily="34" charset="0"/>
              </a:rPr>
              <a:t>“</a:t>
            </a:r>
            <a:r>
              <a:rPr lang="ru-RU" sz="2400" dirty="0" smtClean="0"/>
              <a:t>Редакция</a:t>
            </a:r>
            <a:r>
              <a:rPr lang="en-US" sz="2400" dirty="0" smtClean="0">
                <a:latin typeface="Agency FB" panose="020B0503020202020204" pitchFamily="34" charset="0"/>
              </a:rPr>
              <a:t>”</a:t>
            </a:r>
            <a:r>
              <a:rPr lang="ru-RU" sz="2400" dirty="0" smtClean="0"/>
              <a:t> предназначен для удобного корректирования и занесение данных(материала) в программу.</a:t>
            </a:r>
            <a:endParaRPr lang="ru-RU" sz="2400" dirty="0"/>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624852"/>
            <a:ext cx="7333239" cy="485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440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7" name="TextBox 6"/>
          <p:cNvSpPr txBox="1"/>
          <p:nvPr/>
        </p:nvSpPr>
        <p:spPr>
          <a:xfrm>
            <a:off x="793630" y="120770"/>
            <a:ext cx="5814204" cy="461665"/>
          </a:xfrm>
          <a:prstGeom prst="rect">
            <a:avLst/>
          </a:prstGeom>
          <a:noFill/>
        </p:spPr>
        <p:txBody>
          <a:bodyPr wrap="square" rtlCol="0">
            <a:spAutoFit/>
          </a:bodyPr>
          <a:lstStyle/>
          <a:p>
            <a:r>
              <a:rPr lang="ru-RU" sz="2400" dirty="0" smtClean="0"/>
              <a:t>Режим</a:t>
            </a:r>
            <a:r>
              <a:rPr lang="en-US" sz="2400" dirty="0" smtClean="0"/>
              <a:t>:”</a:t>
            </a:r>
            <a:r>
              <a:rPr lang="ru-RU" sz="2400" dirty="0" smtClean="0"/>
              <a:t>Заучивание</a:t>
            </a:r>
            <a:r>
              <a:rPr lang="en-US" sz="2400" dirty="0" smtClean="0"/>
              <a:t>”</a:t>
            </a:r>
            <a:r>
              <a:rPr lang="ru-RU" sz="2400" dirty="0" smtClean="0"/>
              <a:t> – </a:t>
            </a:r>
            <a:r>
              <a:rPr lang="en-US" sz="2400" u="sng" dirty="0" smtClean="0">
                <a:effectLst>
                  <a:outerShdw blurRad="38100" dist="38100" dir="2700000" algn="tl">
                    <a:srgbClr val="000000">
                      <a:alpha val="43137"/>
                    </a:srgbClr>
                  </a:outerShdw>
                </a:effectLst>
              </a:rPr>
              <a:t>class Learning():</a:t>
            </a:r>
            <a:endParaRPr lang="ru-RU" sz="2400" u="sng" dirty="0">
              <a:effectLst>
                <a:outerShdw blurRad="38100" dist="38100" dir="2700000" algn="tl">
                  <a:srgbClr val="000000">
                    <a:alpha val="43137"/>
                  </a:srgbClr>
                </a:outerShdw>
              </a:effectLst>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4" y="1470306"/>
            <a:ext cx="5652870" cy="3747408"/>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40434" y="703205"/>
            <a:ext cx="5920596" cy="646331"/>
          </a:xfrm>
          <a:prstGeom prst="rect">
            <a:avLst/>
          </a:prstGeom>
          <a:noFill/>
        </p:spPr>
        <p:txBody>
          <a:bodyPr wrap="square" rtlCol="0">
            <a:spAutoFit/>
          </a:bodyPr>
          <a:lstStyle/>
          <a:p>
            <a:r>
              <a:rPr lang="ru-RU" dirty="0" smtClean="0"/>
              <a:t>Класс отвечает за вызов и работу с виджетом </a:t>
            </a:r>
            <a:r>
              <a:rPr lang="en-US" dirty="0" smtClean="0">
                <a:effectLst>
                  <a:outerShdw blurRad="38100" dist="38100" dir="2700000" algn="tl">
                    <a:srgbClr val="000000">
                      <a:alpha val="43137"/>
                    </a:srgbClr>
                  </a:outerShdw>
                </a:effectLst>
              </a:rPr>
              <a:t>Kartochki.ui</a:t>
            </a:r>
            <a:r>
              <a:rPr lang="ru-RU" dirty="0" smtClean="0"/>
              <a:t>.</a:t>
            </a:r>
          </a:p>
          <a:p>
            <a:r>
              <a:rPr lang="ru-RU" dirty="0" smtClean="0"/>
              <a:t>Пользователь взаимодействует с такими методами как</a:t>
            </a:r>
            <a:r>
              <a:rPr lang="en-US" dirty="0" smtClean="0"/>
              <a:t>:</a:t>
            </a:r>
            <a:endParaRPr lang="ru-RU" dirty="0"/>
          </a:p>
        </p:txBody>
      </p:sp>
      <p:sp>
        <p:nvSpPr>
          <p:cNvPr id="11" name="TextBox 10"/>
          <p:cNvSpPr txBox="1"/>
          <p:nvPr/>
        </p:nvSpPr>
        <p:spPr>
          <a:xfrm>
            <a:off x="122771" y="1470306"/>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2" name="Прямая со стрелкой 11"/>
          <p:cNvCxnSpPr/>
          <p:nvPr/>
        </p:nvCxnSpPr>
        <p:spPr>
          <a:xfrm flipV="1">
            <a:off x="1125746" y="1595888"/>
            <a:ext cx="5482088" cy="15323"/>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607834" y="1349536"/>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cose(edit):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5" name="TextBox 14"/>
          <p:cNvSpPr txBox="1"/>
          <p:nvPr/>
        </p:nvSpPr>
        <p:spPr>
          <a:xfrm>
            <a:off x="6594847" y="3107094"/>
            <a:ext cx="5584168" cy="34009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creat_modul(edit):</a:t>
            </a:r>
          </a:p>
          <a:p>
            <a:r>
              <a:rPr lang="ru-RU" dirty="0" smtClean="0">
                <a:effectLst>
                  <a:outerShdw blurRad="38100" dist="38100" dir="2700000" algn="tl">
                    <a:srgbClr val="000000">
                      <a:alpha val="43137"/>
                    </a:srgbClr>
                  </a:outerShdw>
                </a:effectLst>
              </a:rPr>
              <a:t>Создаёт пустой модуль с названием указанным в строке ввода(кнопка становится активной если введён хотя бы один символ)</a:t>
            </a:r>
            <a:r>
              <a:rPr lang="en-US" dirty="0" smtClean="0">
                <a:effectLst>
                  <a:outerShdw blurRad="38100" dist="38100" dir="2700000" algn="tl">
                    <a:srgbClr val="000000">
                      <a:alpha val="43137"/>
                    </a:srgbClr>
                  </a:outerShdw>
                </a:effectLst>
              </a:rPr>
              <a:t> SQL:</a:t>
            </a:r>
          </a:p>
          <a:p>
            <a:r>
              <a:rPr lang="en-US" sz="1100" dirty="0"/>
              <a:t>"CREATE TABLE folders (</a:t>
            </a:r>
          </a:p>
          <a:p>
            <a:r>
              <a:rPr lang="en-US" sz="1100" dirty="0"/>
              <a:t>                        id   INT  PRIMARY KEY</a:t>
            </a:r>
          </a:p>
          <a:p>
            <a:r>
              <a:rPr lang="en-US" sz="1100" dirty="0"/>
              <a:t>                            CONSTRAINT </a:t>
            </a:r>
            <a:r>
              <a:rPr lang="en-US" sz="1100" dirty="0" smtClean="0"/>
              <a:t>list_pk </a:t>
            </a:r>
            <a:r>
              <a:rPr lang="en-US" sz="1100" dirty="0"/>
              <a:t>UNIQUE</a:t>
            </a:r>
          </a:p>
          <a:p>
            <a:r>
              <a:rPr lang="en-US" sz="1100" dirty="0"/>
              <a:t>                            NOT NULL,</a:t>
            </a:r>
          </a:p>
          <a:p>
            <a:r>
              <a:rPr lang="en-US" sz="1100" dirty="0"/>
              <a:t>                        name TEXT</a:t>
            </a:r>
            <a:r>
              <a:rPr lang="en-US" sz="1100" dirty="0" smtClean="0"/>
              <a:t>);“</a:t>
            </a:r>
          </a:p>
          <a:p>
            <a:endParaRPr lang="en-US" sz="1100" dirty="0" smtClean="0"/>
          </a:p>
          <a:p>
            <a:r>
              <a:rPr lang="en-US" sz="1100" dirty="0"/>
              <a:t>"CREATE TABLE lists (</a:t>
            </a:r>
          </a:p>
          <a:p>
            <a:r>
              <a:rPr lang="en-US" sz="1100" dirty="0"/>
              <a:t>                        id    INT  PRIMARY KEY</a:t>
            </a:r>
          </a:p>
          <a:p>
            <a:r>
              <a:rPr lang="en-US" sz="1100" dirty="0"/>
              <a:t>                            CONSTRAINT folder_pk UNIQUE</a:t>
            </a:r>
          </a:p>
          <a:p>
            <a:r>
              <a:rPr lang="en-US" sz="1100" dirty="0"/>
              <a:t>                            NOT NULL,</a:t>
            </a:r>
          </a:p>
          <a:p>
            <a:r>
              <a:rPr lang="en-US" sz="1100" dirty="0"/>
              <a:t>                        name  INT  REFERENCES folders (id),</a:t>
            </a:r>
          </a:p>
          <a:p>
            <a:r>
              <a:rPr lang="en-US" sz="1100" dirty="0"/>
              <a:t>                        orig  TEXT,</a:t>
            </a:r>
          </a:p>
          <a:p>
            <a:r>
              <a:rPr lang="en-US" sz="1100" dirty="0"/>
              <a:t>                        trans TEXT);"</a:t>
            </a:r>
            <a:endParaRPr lang="ru-RU" sz="1100" dirty="0"/>
          </a:p>
        </p:txBody>
      </p:sp>
      <p:sp>
        <p:nvSpPr>
          <p:cNvPr id="16" name="TextBox 15"/>
          <p:cNvSpPr txBox="1"/>
          <p:nvPr/>
        </p:nvSpPr>
        <p:spPr>
          <a:xfrm>
            <a:off x="1142955" y="5556806"/>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open_modul(edit):</a:t>
            </a:r>
          </a:p>
          <a:p>
            <a:r>
              <a:rPr lang="ru-RU" dirty="0" smtClean="0">
                <a:effectLst>
                  <a:outerShdw blurRad="38100" dist="38100" dir="2700000" algn="tl">
                    <a:srgbClr val="000000">
                      <a:alpha val="43137"/>
                    </a:srgbClr>
                  </a:outerShdw>
                </a:effectLst>
              </a:rPr>
              <a:t>Открывает уже существующий модуль</a:t>
            </a:r>
            <a:endParaRPr lang="ru-RU" dirty="0">
              <a:effectLst>
                <a:outerShdw blurRad="38100" dist="38100" dir="2700000" algn="tl">
                  <a:srgbClr val="000000">
                    <a:alpha val="43137"/>
                  </a:srgbClr>
                </a:outerShdw>
              </a:effectLst>
            </a:endParaRPr>
          </a:p>
        </p:txBody>
      </p:sp>
      <p:sp>
        <p:nvSpPr>
          <p:cNvPr id="17" name="TextBox 16"/>
          <p:cNvSpPr txBox="1"/>
          <p:nvPr/>
        </p:nvSpPr>
        <p:spPr>
          <a:xfrm>
            <a:off x="6607834" y="2122806"/>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back_to_start(edit):</a:t>
            </a:r>
            <a:endParaRPr lang="en-US" dirty="0">
              <a:effectLst>
                <a:outerShdw blurRad="38100" dist="38100" dir="2700000" algn="tl">
                  <a:srgbClr val="000000">
                    <a:alpha val="43137"/>
                  </a:srgbClr>
                </a:outerShdw>
              </a:effectLst>
            </a:endParaRPr>
          </a:p>
          <a:p>
            <a:r>
              <a:rPr lang="ru-RU" dirty="0" smtClean="0">
                <a:effectLst>
                  <a:outerShdw blurRad="38100" dist="38100" dir="2700000" algn="tl">
                    <a:srgbClr val="000000">
                      <a:alpha val="43137"/>
                    </a:srgbClr>
                  </a:outerShdw>
                </a:effectLst>
              </a:rPr>
              <a:t>Этот метод обнуляет все действия и приводит к такому виджету</a:t>
            </a:r>
            <a:endParaRPr lang="en-US" dirty="0" smtClean="0">
              <a:effectLst>
                <a:outerShdw blurRad="38100" dist="38100" dir="2700000" algn="tl">
                  <a:srgbClr val="000000">
                    <a:alpha val="43137"/>
                  </a:srgbClr>
                </a:outerShdw>
              </a:effectLst>
            </a:endParaRPr>
          </a:p>
        </p:txBody>
      </p:sp>
      <p:sp>
        <p:nvSpPr>
          <p:cNvPr id="18" name="TextBox 17"/>
          <p:cNvSpPr txBox="1"/>
          <p:nvPr/>
        </p:nvSpPr>
        <p:spPr>
          <a:xfrm>
            <a:off x="4482858" y="2396990"/>
            <a:ext cx="1863306" cy="276999"/>
          </a:xfrm>
          <a:prstGeom prst="rect">
            <a:avLst/>
          </a:prstGeom>
          <a:noFill/>
        </p:spPr>
        <p:txBody>
          <a:bodyPr wrap="square" rtlCol="0">
            <a:spAutoFit/>
          </a:bodyPr>
          <a:lstStyle/>
          <a:p>
            <a:r>
              <a:rPr lang="en-US" sz="1200" dirty="0" smtClean="0"/>
              <a:t>pb_creat</a:t>
            </a:r>
            <a:endParaRPr lang="ru-RU" sz="1200" dirty="0"/>
          </a:p>
        </p:txBody>
      </p:sp>
      <p:sp>
        <p:nvSpPr>
          <p:cNvPr id="19" name="TextBox 18"/>
          <p:cNvSpPr txBox="1"/>
          <p:nvPr/>
        </p:nvSpPr>
        <p:spPr>
          <a:xfrm>
            <a:off x="1616578" y="2396989"/>
            <a:ext cx="1863306" cy="276999"/>
          </a:xfrm>
          <a:prstGeom prst="rect">
            <a:avLst/>
          </a:prstGeom>
          <a:noFill/>
        </p:spPr>
        <p:txBody>
          <a:bodyPr wrap="square" rtlCol="0">
            <a:spAutoFit/>
          </a:bodyPr>
          <a:lstStyle/>
          <a:p>
            <a:r>
              <a:rPr lang="en-US" sz="1200" dirty="0" smtClean="0"/>
              <a:t>pb_open</a:t>
            </a:r>
            <a:endParaRPr lang="ru-RU" sz="1200" dirty="0"/>
          </a:p>
        </p:txBody>
      </p:sp>
      <p:sp>
        <p:nvSpPr>
          <p:cNvPr id="20" name="TextBox 19"/>
          <p:cNvSpPr txBox="1"/>
          <p:nvPr/>
        </p:nvSpPr>
        <p:spPr>
          <a:xfrm>
            <a:off x="5340752" y="1841729"/>
            <a:ext cx="1863306" cy="276999"/>
          </a:xfrm>
          <a:prstGeom prst="rect">
            <a:avLst/>
          </a:prstGeom>
          <a:noFill/>
        </p:spPr>
        <p:txBody>
          <a:bodyPr wrap="square" rtlCol="0">
            <a:spAutoFit/>
          </a:bodyPr>
          <a:lstStyle/>
          <a:p>
            <a:r>
              <a:rPr lang="en-US" sz="1200" dirty="0" smtClean="0"/>
              <a:t>pb_toStart</a:t>
            </a:r>
            <a:endParaRPr lang="ru-RU" sz="1200" dirty="0"/>
          </a:p>
        </p:txBody>
      </p:sp>
      <p:cxnSp>
        <p:nvCxnSpPr>
          <p:cNvPr id="10" name="Прямая со стрелкой 9"/>
          <p:cNvCxnSpPr/>
          <p:nvPr/>
        </p:nvCxnSpPr>
        <p:spPr>
          <a:xfrm>
            <a:off x="2204002" y="2673988"/>
            <a:ext cx="344229" cy="293661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endCxn id="15" idx="1"/>
          </p:cNvCxnSpPr>
          <p:nvPr/>
        </p:nvCxnSpPr>
        <p:spPr>
          <a:xfrm>
            <a:off x="4930999" y="2641351"/>
            <a:ext cx="1663848" cy="2166209"/>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20" idx="2"/>
            <a:endCxn id="17" idx="1"/>
          </p:cNvCxnSpPr>
          <p:nvPr/>
        </p:nvCxnSpPr>
        <p:spPr>
          <a:xfrm>
            <a:off x="6272405" y="2118728"/>
            <a:ext cx="335429" cy="465743"/>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18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8" name="TextBox 7"/>
          <p:cNvSpPr txBox="1"/>
          <p:nvPr/>
        </p:nvSpPr>
        <p:spPr>
          <a:xfrm>
            <a:off x="755453" y="407962"/>
            <a:ext cx="6730041" cy="646331"/>
          </a:xfrm>
          <a:prstGeom prst="rect">
            <a:avLst/>
          </a:prstGeom>
          <a:noFill/>
        </p:spPr>
        <p:txBody>
          <a:bodyPr wrap="square" rtlCol="0">
            <a:spAutoFit/>
          </a:bodyPr>
          <a:lstStyle/>
          <a:p>
            <a:r>
              <a:rPr lang="ru-RU" dirty="0" smtClean="0"/>
              <a:t>После открытия или создания модуля, открывается </a:t>
            </a:r>
            <a:r>
              <a:rPr lang="en-US" dirty="0" smtClean="0"/>
              <a:t>list_of_folders</a:t>
            </a:r>
            <a:r>
              <a:rPr lang="ru-RU" dirty="0" smtClean="0"/>
              <a:t>, тут вы можете создавать, удалять листы со словами.</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70306"/>
            <a:ext cx="5652870" cy="3741635"/>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4475287" y="5366932"/>
            <a:ext cx="4725838" cy="923330"/>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def add_folder(select):</a:t>
            </a:r>
          </a:p>
          <a:p>
            <a:r>
              <a:rPr lang="ru-RU" dirty="0" smtClean="0">
                <a:effectLst>
                  <a:outerShdw blurRad="38100" dist="38100" dir="2700000" algn="tl">
                    <a:srgbClr val="000000">
                      <a:alpha val="43137"/>
                    </a:srgbClr>
                  </a:outerShdw>
                </a:effectLst>
              </a:rPr>
              <a:t>Создаёт папку</a:t>
            </a:r>
          </a:p>
          <a:p>
            <a:r>
              <a:rPr lang="en-US" dirty="0" smtClean="0">
                <a:effectLst>
                  <a:outerShdw blurRad="38100" dist="38100" dir="2700000" algn="tl">
                    <a:srgbClr val="000000">
                      <a:alpha val="43137"/>
                    </a:srgbClr>
                  </a:outerShdw>
                </a:effectLst>
              </a:rPr>
              <a:t>SQL-”INSERT </a:t>
            </a:r>
            <a:r>
              <a:rPr lang="en-US" dirty="0">
                <a:effectLst>
                  <a:outerShdw blurRad="38100" dist="38100" dir="2700000" algn="tl">
                    <a:srgbClr val="000000">
                      <a:alpha val="43137"/>
                    </a:srgbClr>
                  </a:outerShdw>
                </a:effectLst>
              </a:rPr>
              <a:t>INTO folders (id, name) </a:t>
            </a:r>
            <a:r>
              <a:rPr lang="en-US" dirty="0" smtClean="0">
                <a:effectLst>
                  <a:outerShdw blurRad="38100" dist="38100" dir="2700000" algn="tl">
                    <a:srgbClr val="000000">
                      <a:alpha val="43137"/>
                    </a:srgbClr>
                  </a:outerShdw>
                </a:effectLst>
              </a:rPr>
              <a:t>VALUES”</a:t>
            </a:r>
            <a:endParaRPr lang="ru-RU" dirty="0">
              <a:effectLst>
                <a:outerShdw blurRad="38100" dist="38100" dir="2700000" algn="tl">
                  <a:srgbClr val="000000">
                    <a:alpha val="43137"/>
                  </a:srgbClr>
                </a:outerShdw>
              </a:effectLst>
            </a:endParaRPr>
          </a:p>
        </p:txBody>
      </p:sp>
      <p:sp>
        <p:nvSpPr>
          <p:cNvPr id="15" name="TextBox 14"/>
          <p:cNvSpPr txBox="1"/>
          <p:nvPr/>
        </p:nvSpPr>
        <p:spPr>
          <a:xfrm>
            <a:off x="1756759" y="4450105"/>
            <a:ext cx="1863306" cy="276999"/>
          </a:xfrm>
          <a:prstGeom prst="rect">
            <a:avLst/>
          </a:prstGeom>
          <a:noFill/>
        </p:spPr>
        <p:txBody>
          <a:bodyPr wrap="square" rtlCol="0">
            <a:spAutoFit/>
          </a:bodyPr>
          <a:lstStyle/>
          <a:p>
            <a:r>
              <a:rPr lang="en-US" sz="1200" dirty="0"/>
              <a:t>l</a:t>
            </a:r>
            <a:r>
              <a:rPr lang="en-US" sz="1200" dirty="0" smtClean="0"/>
              <a:t>ist_of_folders</a:t>
            </a:r>
            <a:endParaRPr lang="ru-RU" sz="1200" dirty="0"/>
          </a:p>
        </p:txBody>
      </p:sp>
      <p:sp>
        <p:nvSpPr>
          <p:cNvPr id="16" name="TextBox 15"/>
          <p:cNvSpPr txBox="1"/>
          <p:nvPr/>
        </p:nvSpPr>
        <p:spPr>
          <a:xfrm>
            <a:off x="4120474" y="4035636"/>
            <a:ext cx="1863306" cy="276999"/>
          </a:xfrm>
          <a:prstGeom prst="rect">
            <a:avLst/>
          </a:prstGeom>
          <a:noFill/>
        </p:spPr>
        <p:txBody>
          <a:bodyPr wrap="square" rtlCol="0">
            <a:spAutoFit/>
          </a:bodyPr>
          <a:lstStyle/>
          <a:p>
            <a:r>
              <a:rPr lang="en-US" sz="1200" dirty="0" smtClean="0"/>
              <a:t>pb_change_name</a:t>
            </a:r>
            <a:endParaRPr lang="ru-RU" sz="1200" dirty="0"/>
          </a:p>
        </p:txBody>
      </p:sp>
      <p:sp>
        <p:nvSpPr>
          <p:cNvPr id="17" name="TextBox 16"/>
          <p:cNvSpPr txBox="1"/>
          <p:nvPr/>
        </p:nvSpPr>
        <p:spPr>
          <a:xfrm>
            <a:off x="4120628" y="3713539"/>
            <a:ext cx="1863306" cy="276999"/>
          </a:xfrm>
          <a:prstGeom prst="rect">
            <a:avLst/>
          </a:prstGeom>
          <a:noFill/>
        </p:spPr>
        <p:txBody>
          <a:bodyPr wrap="square" rtlCol="0">
            <a:spAutoFit/>
          </a:bodyPr>
          <a:lstStyle/>
          <a:p>
            <a:r>
              <a:rPr lang="en-US" sz="1200" dirty="0" smtClean="0"/>
              <a:t>le_change_name</a:t>
            </a:r>
            <a:endParaRPr lang="ru-RU" sz="1200" dirty="0"/>
          </a:p>
        </p:txBody>
      </p:sp>
      <p:sp>
        <p:nvSpPr>
          <p:cNvPr id="11" name="TextBox 10"/>
          <p:cNvSpPr txBox="1"/>
          <p:nvPr/>
        </p:nvSpPr>
        <p:spPr>
          <a:xfrm>
            <a:off x="732629" y="5421839"/>
            <a:ext cx="4390845" cy="923330"/>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def del_folder(select):</a:t>
            </a:r>
          </a:p>
          <a:p>
            <a:r>
              <a:rPr lang="ru-RU" dirty="0" smtClean="0">
                <a:effectLst>
                  <a:outerShdw blurRad="38100" dist="38100" dir="2700000" algn="tl">
                    <a:srgbClr val="000000">
                      <a:alpha val="43137"/>
                    </a:srgbClr>
                  </a:outerShdw>
                </a:effectLst>
              </a:rPr>
              <a:t>Удаляет папку</a:t>
            </a: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SQL-“DELETE </a:t>
            </a:r>
            <a:r>
              <a:rPr lang="en-US" dirty="0">
                <a:effectLst>
                  <a:outerShdw blurRad="38100" dist="38100" dir="2700000" algn="tl">
                    <a:srgbClr val="000000">
                      <a:alpha val="43137"/>
                    </a:srgbClr>
                  </a:outerShdw>
                </a:effectLst>
              </a:rPr>
              <a:t>FROM folders WHERE </a:t>
            </a:r>
            <a:r>
              <a:rPr lang="en-US" dirty="0" smtClean="0">
                <a:effectLst>
                  <a:outerShdw blurRad="38100" dist="38100" dir="2700000" algn="tl">
                    <a:srgbClr val="000000">
                      <a:alpha val="43137"/>
                    </a:srgbClr>
                  </a:outerShdw>
                </a:effectLst>
              </a:rPr>
              <a:t>id”</a:t>
            </a:r>
            <a:endParaRPr lang="ru-RU" dirty="0">
              <a:effectLst>
                <a:outerShdw blurRad="38100" dist="38100" dir="2700000" algn="tl">
                  <a:srgbClr val="000000">
                    <a:alpha val="43137"/>
                  </a:srgbClr>
                </a:outerShdw>
              </a:effectLst>
            </a:endParaRPr>
          </a:p>
        </p:txBody>
      </p:sp>
      <p:sp>
        <p:nvSpPr>
          <p:cNvPr id="12" name="TextBox 11"/>
          <p:cNvSpPr txBox="1"/>
          <p:nvPr/>
        </p:nvSpPr>
        <p:spPr>
          <a:xfrm>
            <a:off x="6507501" y="3082895"/>
            <a:ext cx="5684499" cy="923330"/>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def change_name_folder(edit):</a:t>
            </a:r>
          </a:p>
          <a:p>
            <a:r>
              <a:rPr lang="ru-RU" dirty="0" smtClean="0">
                <a:effectLst>
                  <a:outerShdw blurRad="38100" dist="38100" dir="2700000" algn="tl">
                    <a:srgbClr val="000000">
                      <a:alpha val="43137"/>
                    </a:srgbClr>
                  </a:outerShdw>
                </a:effectLst>
              </a:rPr>
              <a:t>Меняет название папки на то, которое указано в </a:t>
            </a:r>
            <a:r>
              <a:rPr lang="en-US" b="1" dirty="0" smtClean="0">
                <a:effectLst>
                  <a:outerShdw blurRad="38100" dist="38100" dir="2700000" algn="tl">
                    <a:srgbClr val="000000">
                      <a:alpha val="43137"/>
                    </a:srgbClr>
                  </a:outerShdw>
                </a:effectLst>
              </a:rPr>
              <a:t>edit.le_change_name</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14" name="TextBox 13"/>
          <p:cNvSpPr txBox="1"/>
          <p:nvPr/>
        </p:nvSpPr>
        <p:spPr>
          <a:xfrm>
            <a:off x="6507501" y="4035636"/>
            <a:ext cx="5684499" cy="1200329"/>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def insert_folder(select):</a:t>
            </a:r>
          </a:p>
          <a:p>
            <a:r>
              <a:rPr lang="ru-RU" dirty="0" smtClean="0">
                <a:effectLst>
                  <a:outerShdw blurRad="38100" dist="38100" dir="2700000" algn="tl">
                    <a:srgbClr val="000000">
                      <a:alpha val="43137"/>
                    </a:srgbClr>
                  </a:outerShdw>
                </a:effectLst>
              </a:rPr>
              <a:t>Заполняет </a:t>
            </a:r>
            <a:r>
              <a:rPr lang="en-US" dirty="0" smtClean="0">
                <a:effectLst>
                  <a:outerShdw blurRad="38100" dist="38100" dir="2700000" algn="tl">
                    <a:srgbClr val="000000">
                      <a:alpha val="43137"/>
                    </a:srgbClr>
                  </a:outerShdw>
                </a:effectLst>
              </a:rPr>
              <a:t>list_of_folders</a:t>
            </a:r>
            <a:r>
              <a:rPr lang="ru-RU" dirty="0" smtClean="0">
                <a:effectLst>
                  <a:outerShdw blurRad="38100" dist="38100" dir="2700000" algn="tl">
                    <a:srgbClr val="000000">
                      <a:alpha val="43137"/>
                    </a:srgbClr>
                  </a:outerShdw>
                </a:effectLst>
              </a:rPr>
              <a:t> </a:t>
            </a:r>
          </a:p>
          <a:p>
            <a:r>
              <a:rPr lang="ru-RU" dirty="0" smtClean="0">
                <a:effectLst>
                  <a:outerShdw blurRad="38100" dist="38100" dir="2700000" algn="tl">
                    <a:srgbClr val="000000">
                      <a:alpha val="43137"/>
                    </a:srgbClr>
                  </a:outerShdw>
                </a:effectLst>
              </a:rPr>
              <a:t>Данные берёт из БД(название БД хранится в глобальной переменной </a:t>
            </a:r>
            <a:r>
              <a:rPr lang="en-US" dirty="0" smtClean="0">
                <a:effectLst>
                  <a:outerShdw blurRad="38100" dist="38100" dir="2700000" algn="tl">
                    <a:srgbClr val="000000">
                      <a:alpha val="43137"/>
                    </a:srgbClr>
                  </a:outerShdw>
                </a:effectLst>
              </a:rPr>
              <a:t>PATH_for_edit</a:t>
            </a:r>
            <a:r>
              <a:rPr lang="ru-RU" dirty="0" smtClean="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18" name="TextBox 17"/>
          <p:cNvSpPr txBox="1"/>
          <p:nvPr/>
        </p:nvSpPr>
        <p:spPr>
          <a:xfrm>
            <a:off x="1807079" y="3898167"/>
            <a:ext cx="1863306" cy="276999"/>
          </a:xfrm>
          <a:prstGeom prst="rect">
            <a:avLst/>
          </a:prstGeom>
          <a:noFill/>
        </p:spPr>
        <p:txBody>
          <a:bodyPr wrap="square" rtlCol="0">
            <a:spAutoFit/>
          </a:bodyPr>
          <a:lstStyle/>
          <a:p>
            <a:r>
              <a:rPr lang="en-US" sz="1200" dirty="0" smtClean="0"/>
              <a:t>pb_pluse</a:t>
            </a:r>
            <a:endParaRPr lang="ru-RU" sz="1200" dirty="0"/>
          </a:p>
        </p:txBody>
      </p:sp>
      <p:sp>
        <p:nvSpPr>
          <p:cNvPr id="20" name="TextBox 19"/>
          <p:cNvSpPr txBox="1"/>
          <p:nvPr/>
        </p:nvSpPr>
        <p:spPr>
          <a:xfrm>
            <a:off x="2935702" y="3898167"/>
            <a:ext cx="1863306" cy="276999"/>
          </a:xfrm>
          <a:prstGeom prst="rect">
            <a:avLst/>
          </a:prstGeom>
          <a:noFill/>
        </p:spPr>
        <p:txBody>
          <a:bodyPr wrap="square" rtlCol="0">
            <a:spAutoFit/>
          </a:bodyPr>
          <a:lstStyle/>
          <a:p>
            <a:r>
              <a:rPr lang="en-US" sz="1200" dirty="0" smtClean="0"/>
              <a:t>pb_minus</a:t>
            </a:r>
            <a:endParaRPr lang="ru-RU" sz="1200" dirty="0"/>
          </a:p>
        </p:txBody>
      </p:sp>
      <p:cxnSp>
        <p:nvCxnSpPr>
          <p:cNvPr id="10" name="Прямая со стрелкой 9"/>
          <p:cNvCxnSpPr>
            <a:stCxn id="18" idx="1"/>
          </p:cNvCxnSpPr>
          <p:nvPr/>
        </p:nvCxnSpPr>
        <p:spPr>
          <a:xfrm flipH="1">
            <a:off x="1257146" y="4036667"/>
            <a:ext cx="549933" cy="1385172"/>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3670385" y="4035636"/>
            <a:ext cx="1543462" cy="1307272"/>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endCxn id="14" idx="1"/>
          </p:cNvCxnSpPr>
          <p:nvPr/>
        </p:nvCxnSpPr>
        <p:spPr>
          <a:xfrm flipV="1">
            <a:off x="2448565" y="4635801"/>
            <a:ext cx="4058936" cy="50042"/>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4" idx="1"/>
          </p:cNvCxnSpPr>
          <p:nvPr/>
        </p:nvCxnSpPr>
        <p:spPr>
          <a:xfrm flipV="1">
            <a:off x="1293243" y="4635801"/>
            <a:ext cx="5214258" cy="793538"/>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4" idx="1"/>
          </p:cNvCxnSpPr>
          <p:nvPr/>
        </p:nvCxnSpPr>
        <p:spPr>
          <a:xfrm flipV="1">
            <a:off x="5213847" y="4635801"/>
            <a:ext cx="1293654" cy="713610"/>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endCxn id="12" idx="1"/>
          </p:cNvCxnSpPr>
          <p:nvPr/>
        </p:nvCxnSpPr>
        <p:spPr>
          <a:xfrm flipV="1">
            <a:off x="4911215" y="3544560"/>
            <a:ext cx="1596286" cy="829942"/>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46500" y="2381657"/>
            <a:ext cx="5683036" cy="64633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doubleClicked -&gt; def build_table(edit):</a:t>
            </a:r>
          </a:p>
          <a:p>
            <a:r>
              <a:rPr lang="ru-RU" dirty="0" smtClean="0">
                <a:effectLst>
                  <a:outerShdw blurRad="38100" dist="38100" dir="2700000" algn="tl">
                    <a:srgbClr val="000000">
                      <a:alpha val="43137"/>
                    </a:srgbClr>
                  </a:outerShdw>
                </a:effectLst>
              </a:rPr>
              <a:t>Открывает таблицу со словами этого списка</a:t>
            </a:r>
            <a:endParaRPr lang="ru-RU" dirty="0">
              <a:effectLst>
                <a:outerShdw blurRad="38100" dist="38100" dir="2700000" algn="tl">
                  <a:srgbClr val="000000">
                    <a:alpha val="43137"/>
                  </a:srgbClr>
                </a:outerShdw>
              </a:effectLst>
            </a:endParaRPr>
          </a:p>
        </p:txBody>
      </p:sp>
      <p:sp>
        <p:nvSpPr>
          <p:cNvPr id="38" name="TextBox 37"/>
          <p:cNvSpPr txBox="1"/>
          <p:nvPr/>
        </p:nvSpPr>
        <p:spPr>
          <a:xfrm>
            <a:off x="6446500" y="1418944"/>
            <a:ext cx="5699185" cy="923330"/>
          </a:xfrm>
          <a:prstGeom prst="rect">
            <a:avLst/>
          </a:prstGeom>
          <a:noFill/>
        </p:spPr>
        <p:txBody>
          <a:bodyPr wrap="square" rtlCol="0">
            <a:spAutoFit/>
          </a:bodyPr>
          <a:lstStyle/>
          <a:p>
            <a:r>
              <a:rPr lang="en-US" u="sng" dirty="0">
                <a:effectLst>
                  <a:outerShdw blurRad="38100" dist="38100" dir="2700000" algn="tl">
                    <a:srgbClr val="000000">
                      <a:alpha val="43137"/>
                    </a:srgbClr>
                  </a:outerShdw>
                </a:effectLst>
              </a:rPr>
              <a:t>c</a:t>
            </a:r>
            <a:r>
              <a:rPr lang="en-US" u="sng" dirty="0" smtClean="0">
                <a:effectLst>
                  <a:outerShdw blurRad="38100" dist="38100" dir="2700000" algn="tl">
                    <a:srgbClr val="000000">
                      <a:alpha val="43137"/>
                    </a:srgbClr>
                  </a:outerShdw>
                </a:effectLst>
              </a:rPr>
              <a:t>licked -&gt; def get_index(edit):</a:t>
            </a:r>
          </a:p>
          <a:p>
            <a:r>
              <a:rPr lang="ru-RU" dirty="0" smtClean="0">
                <a:effectLst>
                  <a:outerShdw blurRad="38100" dist="38100" dir="2700000" algn="tl">
                    <a:srgbClr val="000000">
                      <a:alpha val="43137"/>
                    </a:srgbClr>
                  </a:outerShdw>
                </a:effectLst>
              </a:rPr>
              <a:t>Записывает имя в глобальную переменную для изменения</a:t>
            </a:r>
            <a:endParaRPr lang="ru-RU" dirty="0">
              <a:effectLst>
                <a:outerShdw blurRad="38100" dist="38100" dir="2700000" algn="tl">
                  <a:srgbClr val="000000">
                    <a:alpha val="43137"/>
                  </a:srgbClr>
                </a:outerShdw>
              </a:effectLst>
            </a:endParaRPr>
          </a:p>
        </p:txBody>
      </p:sp>
      <p:cxnSp>
        <p:nvCxnSpPr>
          <p:cNvPr id="40" name="Прямая со стрелкой 39"/>
          <p:cNvCxnSpPr>
            <a:endCxn id="38" idx="1"/>
          </p:cNvCxnSpPr>
          <p:nvPr/>
        </p:nvCxnSpPr>
        <p:spPr>
          <a:xfrm flipV="1">
            <a:off x="2935702" y="1880609"/>
            <a:ext cx="3510798" cy="128528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endCxn id="32" idx="1"/>
          </p:cNvCxnSpPr>
          <p:nvPr/>
        </p:nvCxnSpPr>
        <p:spPr>
          <a:xfrm flipV="1">
            <a:off x="2935702" y="2704823"/>
            <a:ext cx="3510798" cy="469698"/>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088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7" name="TextBox 6"/>
          <p:cNvSpPr txBox="1"/>
          <p:nvPr/>
        </p:nvSpPr>
        <p:spPr>
          <a:xfrm>
            <a:off x="793630" y="120770"/>
            <a:ext cx="5814204" cy="461665"/>
          </a:xfrm>
          <a:prstGeom prst="rect">
            <a:avLst/>
          </a:prstGeom>
          <a:noFill/>
        </p:spPr>
        <p:txBody>
          <a:bodyPr wrap="square" rtlCol="0">
            <a:spAutoFit/>
          </a:bodyPr>
          <a:lstStyle/>
          <a:p>
            <a:r>
              <a:rPr lang="ru-RU" sz="2400" dirty="0" smtClean="0"/>
              <a:t>Режим</a:t>
            </a:r>
            <a:r>
              <a:rPr lang="en-US" sz="2400" dirty="0" smtClean="0"/>
              <a:t>:”</a:t>
            </a:r>
            <a:r>
              <a:rPr lang="ru-RU" sz="2400" dirty="0" smtClean="0"/>
              <a:t>Заучивание</a:t>
            </a:r>
            <a:r>
              <a:rPr lang="en-US" sz="2400" dirty="0" smtClean="0"/>
              <a:t>”</a:t>
            </a:r>
            <a:r>
              <a:rPr lang="ru-RU" sz="2400" dirty="0" smtClean="0"/>
              <a:t> – </a:t>
            </a:r>
            <a:r>
              <a:rPr lang="en-US" sz="2400" u="sng" dirty="0" smtClean="0">
                <a:effectLst>
                  <a:outerShdw blurRad="38100" dist="38100" dir="2700000" algn="tl">
                    <a:srgbClr val="000000">
                      <a:alpha val="43137"/>
                    </a:srgbClr>
                  </a:outerShdw>
                </a:effectLst>
              </a:rPr>
              <a:t>class Learning():</a:t>
            </a:r>
            <a:endParaRPr lang="ru-RU" sz="2400" u="sng" dirty="0">
              <a:effectLst>
                <a:outerShdw blurRad="38100" dist="38100" dir="2700000" algn="tl">
                  <a:srgbClr val="000000">
                    <a:alpha val="43137"/>
                  </a:srgbClr>
                </a:outerShdw>
              </a:effectLst>
            </a:endParaRPr>
          </a:p>
        </p:txBody>
      </p:sp>
      <p:sp>
        <p:nvSpPr>
          <p:cNvPr id="8" name="TextBox 7"/>
          <p:cNvSpPr txBox="1"/>
          <p:nvPr/>
        </p:nvSpPr>
        <p:spPr>
          <a:xfrm>
            <a:off x="740434" y="703205"/>
            <a:ext cx="5920596" cy="646331"/>
          </a:xfrm>
          <a:prstGeom prst="rect">
            <a:avLst/>
          </a:prstGeom>
          <a:noFill/>
        </p:spPr>
        <p:txBody>
          <a:bodyPr wrap="square" rtlCol="0">
            <a:spAutoFit/>
          </a:bodyPr>
          <a:lstStyle/>
          <a:p>
            <a:r>
              <a:rPr lang="ru-RU" dirty="0" smtClean="0"/>
              <a:t>Класс отвечает за вызов и работу с виджетом </a:t>
            </a:r>
            <a:r>
              <a:rPr lang="en-US" dirty="0" smtClean="0">
                <a:effectLst>
                  <a:outerShdw blurRad="38100" dist="38100" dir="2700000" algn="tl">
                    <a:srgbClr val="000000">
                      <a:alpha val="43137"/>
                    </a:srgbClr>
                  </a:outerShdw>
                </a:effectLst>
              </a:rPr>
              <a:t>Kartochki.ui</a:t>
            </a:r>
            <a:r>
              <a:rPr lang="ru-RU" dirty="0" smtClean="0"/>
              <a:t>.</a:t>
            </a:r>
          </a:p>
          <a:p>
            <a:r>
              <a:rPr lang="ru-RU" dirty="0" smtClean="0"/>
              <a:t>Пользователь взаимодействует с такими методами как</a:t>
            </a:r>
            <a:r>
              <a:rPr lang="en-US" dirty="0" smtClean="0"/>
              <a:t>:</a:t>
            </a:r>
            <a:endParaRPr lang="ru-RU" dirty="0"/>
          </a:p>
        </p:txBody>
      </p:sp>
      <p:sp>
        <p:nvSpPr>
          <p:cNvPr id="13" name="TextBox 12"/>
          <p:cNvSpPr txBox="1"/>
          <p:nvPr/>
        </p:nvSpPr>
        <p:spPr>
          <a:xfrm>
            <a:off x="6577308" y="2857924"/>
            <a:ext cx="4691332"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def add_words_to_table(edit</a:t>
            </a:r>
            <a:r>
              <a:rPr lang="en-US" dirty="0" smtClean="0">
                <a:effectLst>
                  <a:outerShdw blurRad="38100" dist="38100" dir="2700000" algn="tl">
                    <a:srgbClr val="000000">
                      <a:alpha val="43137"/>
                    </a:srgbClr>
                  </a:outerShdw>
                </a:effectLst>
              </a:rPr>
              <a:t>):</a:t>
            </a:r>
          </a:p>
          <a:p>
            <a:r>
              <a:rPr lang="ru-RU" dirty="0" smtClean="0">
                <a:effectLst>
                  <a:outerShdw blurRad="38100" dist="38100" dir="2700000" algn="tl">
                    <a:srgbClr val="000000">
                      <a:alpha val="43137"/>
                    </a:srgbClr>
                  </a:outerShdw>
                </a:effectLst>
              </a:rPr>
              <a:t>Добавляет пустую строку в таблицу.</a:t>
            </a:r>
            <a:endParaRPr lang="ru-RU" dirty="0">
              <a:effectLst>
                <a:outerShdw blurRad="38100" dist="38100" dir="2700000" algn="tl">
                  <a:srgbClr val="000000">
                    <a:alpha val="43137"/>
                  </a:srgbClr>
                </a:outerShdw>
              </a:effectLst>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66467"/>
            <a:ext cx="5652870" cy="3740400"/>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5099482" y="3250747"/>
            <a:ext cx="1863306" cy="276999"/>
          </a:xfrm>
          <a:prstGeom prst="rect">
            <a:avLst/>
          </a:prstGeom>
          <a:noFill/>
        </p:spPr>
        <p:txBody>
          <a:bodyPr wrap="square" rtlCol="0">
            <a:spAutoFit/>
          </a:bodyPr>
          <a:lstStyle/>
          <a:p>
            <a:r>
              <a:rPr lang="en-US" sz="1200" dirty="0" smtClean="0"/>
              <a:t>pb_add_to_table</a:t>
            </a:r>
          </a:p>
        </p:txBody>
      </p:sp>
      <p:sp>
        <p:nvSpPr>
          <p:cNvPr id="11" name="TextBox 10"/>
          <p:cNvSpPr txBox="1"/>
          <p:nvPr/>
        </p:nvSpPr>
        <p:spPr>
          <a:xfrm>
            <a:off x="5099482" y="4784949"/>
            <a:ext cx="1863306" cy="276999"/>
          </a:xfrm>
          <a:prstGeom prst="rect">
            <a:avLst/>
          </a:prstGeom>
          <a:noFill/>
        </p:spPr>
        <p:txBody>
          <a:bodyPr wrap="square" rtlCol="0">
            <a:spAutoFit/>
          </a:bodyPr>
          <a:lstStyle/>
          <a:p>
            <a:r>
              <a:rPr lang="en-US" sz="1200" dirty="0" smtClean="0"/>
              <a:t>pb_safe_to_table</a:t>
            </a:r>
          </a:p>
        </p:txBody>
      </p:sp>
      <p:sp>
        <p:nvSpPr>
          <p:cNvPr id="12" name="TextBox 11"/>
          <p:cNvSpPr txBox="1"/>
          <p:nvPr/>
        </p:nvSpPr>
        <p:spPr>
          <a:xfrm>
            <a:off x="5099482" y="4017848"/>
            <a:ext cx="1863306" cy="276999"/>
          </a:xfrm>
          <a:prstGeom prst="rect">
            <a:avLst/>
          </a:prstGeom>
          <a:noFill/>
        </p:spPr>
        <p:txBody>
          <a:bodyPr wrap="square" rtlCol="0">
            <a:spAutoFit/>
          </a:bodyPr>
          <a:lstStyle/>
          <a:p>
            <a:r>
              <a:rPr lang="en-US" sz="1200" dirty="0" smtClean="0"/>
              <a:t>pb_del_to_table</a:t>
            </a:r>
          </a:p>
        </p:txBody>
      </p:sp>
      <p:sp>
        <p:nvSpPr>
          <p:cNvPr id="14" name="TextBox 13"/>
          <p:cNvSpPr txBox="1"/>
          <p:nvPr/>
        </p:nvSpPr>
        <p:spPr>
          <a:xfrm>
            <a:off x="2096051" y="4784949"/>
            <a:ext cx="1863306" cy="276999"/>
          </a:xfrm>
          <a:prstGeom prst="rect">
            <a:avLst/>
          </a:prstGeom>
          <a:noFill/>
        </p:spPr>
        <p:txBody>
          <a:bodyPr wrap="square" rtlCol="0">
            <a:spAutoFit/>
          </a:bodyPr>
          <a:lstStyle/>
          <a:p>
            <a:r>
              <a:rPr lang="en-US" sz="1200" dirty="0"/>
              <a:t>t</a:t>
            </a:r>
            <a:r>
              <a:rPr lang="en-US" sz="1200" dirty="0" smtClean="0"/>
              <a:t>able_of_words</a:t>
            </a:r>
          </a:p>
        </p:txBody>
      </p:sp>
      <p:sp>
        <p:nvSpPr>
          <p:cNvPr id="16" name="TextBox 15"/>
          <p:cNvSpPr txBox="1"/>
          <p:nvPr/>
        </p:nvSpPr>
        <p:spPr>
          <a:xfrm>
            <a:off x="655607" y="2496073"/>
            <a:ext cx="1863306" cy="276999"/>
          </a:xfrm>
          <a:prstGeom prst="rect">
            <a:avLst/>
          </a:prstGeom>
          <a:noFill/>
        </p:spPr>
        <p:txBody>
          <a:bodyPr wrap="square" rtlCol="0">
            <a:spAutoFit/>
          </a:bodyPr>
          <a:lstStyle/>
          <a:p>
            <a:r>
              <a:rPr lang="en-US" sz="1200" dirty="0" smtClean="0"/>
              <a:t>pb_to_folders</a:t>
            </a:r>
          </a:p>
        </p:txBody>
      </p:sp>
      <p:sp>
        <p:nvSpPr>
          <p:cNvPr id="17" name="TextBox 16"/>
          <p:cNvSpPr txBox="1"/>
          <p:nvPr/>
        </p:nvSpPr>
        <p:spPr>
          <a:xfrm>
            <a:off x="6607834" y="4415617"/>
            <a:ext cx="5584166"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def </a:t>
            </a:r>
            <a:r>
              <a:rPr lang="en-US" dirty="0" smtClean="0">
                <a:effectLst>
                  <a:outerShdw blurRad="38100" dist="38100" dir="2700000" algn="tl">
                    <a:srgbClr val="000000">
                      <a:alpha val="43137"/>
                    </a:srgbClr>
                  </a:outerShdw>
                </a:effectLst>
              </a:rPr>
              <a:t>safe_table(edit)</a:t>
            </a:r>
            <a:r>
              <a:rPr lang="en-US" dirty="0">
                <a:effectLst>
                  <a:outerShdw blurRad="38100" dist="38100" dir="2700000" algn="tl">
                    <a:srgbClr val="000000">
                      <a:alpha val="43137"/>
                    </a:srgbClr>
                  </a:outerShdw>
                </a:effectLst>
              </a:rPr>
              <a:t>:</a:t>
            </a:r>
          </a:p>
          <a:p>
            <a:r>
              <a:rPr lang="ru-RU" dirty="0" smtClean="0">
                <a:effectLst>
                  <a:outerShdw blurRad="38100" dist="38100" dir="2700000" algn="tl">
                    <a:srgbClr val="000000">
                      <a:alpha val="43137"/>
                    </a:srgbClr>
                  </a:outerShdw>
                </a:effectLst>
              </a:rPr>
              <a:t>Сохраняет данные из таблицы в БД.</a:t>
            </a:r>
          </a:p>
          <a:p>
            <a:r>
              <a:rPr lang="en-US" dirty="0" smtClean="0">
                <a:effectLst>
                  <a:outerShdw blurRad="38100" dist="38100" dir="2700000" algn="tl">
                    <a:srgbClr val="000000">
                      <a:alpha val="43137"/>
                    </a:srgbClr>
                  </a:outerShdw>
                </a:effectLst>
              </a:rPr>
              <a:t>“UPDATE </a:t>
            </a:r>
            <a:r>
              <a:rPr lang="en-US" dirty="0">
                <a:effectLst>
                  <a:outerShdw blurRad="38100" dist="38100" dir="2700000" algn="tl">
                    <a:srgbClr val="000000">
                      <a:alpha val="43137"/>
                    </a:srgbClr>
                  </a:outerShdw>
                </a:effectLst>
              </a:rPr>
              <a:t>lists SET orig = </a:t>
            </a:r>
            <a:r>
              <a:rPr lang="en-US" dirty="0" smtClean="0">
                <a:effectLst>
                  <a:outerShdw blurRad="38100" dist="38100" dir="2700000" algn="tl">
                    <a:srgbClr val="000000">
                      <a:alpha val="43137"/>
                    </a:srgbClr>
                  </a:outerShdw>
                </a:effectLst>
              </a:rPr>
              <a:t>'x', </a:t>
            </a:r>
            <a:r>
              <a:rPr lang="en-US" dirty="0">
                <a:effectLst>
                  <a:outerShdw blurRad="38100" dist="38100" dir="2700000" algn="tl">
                    <a:srgbClr val="000000">
                      <a:alpha val="43137"/>
                    </a:srgbClr>
                  </a:outerShdw>
                </a:effectLst>
              </a:rPr>
              <a:t>trans = </a:t>
            </a:r>
            <a:r>
              <a:rPr lang="en-US" dirty="0" smtClean="0">
                <a:effectLst>
                  <a:outerShdw blurRad="38100" dist="38100" dir="2700000" algn="tl">
                    <a:srgbClr val="000000">
                      <a:alpha val="43137"/>
                    </a:srgbClr>
                  </a:outerShdw>
                </a:effectLst>
              </a:rPr>
              <a:t>'y' WHERE id”</a:t>
            </a:r>
            <a:endParaRPr lang="ru-RU" dirty="0">
              <a:effectLst>
                <a:outerShdw blurRad="38100" dist="38100" dir="2700000" algn="tl">
                  <a:srgbClr val="000000">
                    <a:alpha val="43137"/>
                  </a:srgbClr>
                </a:outerShdw>
              </a:effectLst>
            </a:endParaRPr>
          </a:p>
        </p:txBody>
      </p:sp>
      <p:sp>
        <p:nvSpPr>
          <p:cNvPr id="18" name="TextBox 17"/>
          <p:cNvSpPr txBox="1"/>
          <p:nvPr/>
        </p:nvSpPr>
        <p:spPr>
          <a:xfrm>
            <a:off x="6577308" y="3629587"/>
            <a:ext cx="4691332"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def del_in_table(edit)</a:t>
            </a:r>
          </a:p>
          <a:p>
            <a:r>
              <a:rPr lang="ru-RU" dirty="0" smtClean="0">
                <a:effectLst>
                  <a:outerShdw blurRad="38100" dist="38100" dir="2700000" algn="tl">
                    <a:srgbClr val="000000">
                      <a:alpha val="43137"/>
                    </a:srgbClr>
                  </a:outerShdw>
                </a:effectLst>
              </a:rPr>
              <a:t>Удаляет строку в которой выделен элемент</a:t>
            </a:r>
            <a:endParaRPr lang="ru-RU" dirty="0">
              <a:effectLst>
                <a:outerShdw blurRad="38100" dist="38100" dir="2700000" algn="tl">
                  <a:srgbClr val="000000">
                    <a:alpha val="43137"/>
                  </a:srgbClr>
                </a:outerShdw>
              </a:effectLst>
            </a:endParaRPr>
          </a:p>
        </p:txBody>
      </p:sp>
      <p:cxnSp>
        <p:nvCxnSpPr>
          <p:cNvPr id="9" name="Прямая со стрелкой 8"/>
          <p:cNvCxnSpPr>
            <a:endCxn id="13" idx="1"/>
          </p:cNvCxnSpPr>
          <p:nvPr/>
        </p:nvCxnSpPr>
        <p:spPr>
          <a:xfrm flipV="1">
            <a:off x="6031135" y="3181090"/>
            <a:ext cx="546173" cy="50728"/>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endCxn id="18" idx="1"/>
          </p:cNvCxnSpPr>
          <p:nvPr/>
        </p:nvCxnSpPr>
        <p:spPr>
          <a:xfrm flipV="1">
            <a:off x="6031135" y="3952753"/>
            <a:ext cx="546173" cy="41604"/>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endCxn id="17" idx="1"/>
          </p:cNvCxnSpPr>
          <p:nvPr/>
        </p:nvCxnSpPr>
        <p:spPr>
          <a:xfrm>
            <a:off x="6031135" y="4766021"/>
            <a:ext cx="576699" cy="111261"/>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77308" y="2096585"/>
            <a:ext cx="4691332"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def back_to_folders (edit</a:t>
            </a:r>
            <a:r>
              <a:rPr lang="en-US" dirty="0" smtClean="0">
                <a:effectLst>
                  <a:outerShdw blurRad="38100" dist="38100" dir="2700000" algn="tl">
                    <a:srgbClr val="000000">
                      <a:alpha val="43137"/>
                    </a:srgbClr>
                  </a:outerShdw>
                </a:effectLst>
              </a:rPr>
              <a:t>):</a:t>
            </a:r>
          </a:p>
          <a:p>
            <a:r>
              <a:rPr lang="ru-RU" dirty="0" smtClean="0">
                <a:effectLst>
                  <a:outerShdw blurRad="38100" dist="38100" dir="2700000" algn="tl">
                    <a:srgbClr val="000000">
                      <a:alpha val="43137"/>
                    </a:srgbClr>
                  </a:outerShdw>
                </a:effectLst>
              </a:rPr>
              <a:t>Возвращает список списков</a:t>
            </a:r>
            <a:endParaRPr lang="ru-RU" dirty="0">
              <a:effectLst>
                <a:outerShdw blurRad="38100" dist="38100" dir="2700000" algn="tl">
                  <a:srgbClr val="000000">
                    <a:alpha val="43137"/>
                  </a:srgbClr>
                </a:outerShdw>
              </a:effectLst>
            </a:endParaRPr>
          </a:p>
        </p:txBody>
      </p:sp>
      <p:cxnSp>
        <p:nvCxnSpPr>
          <p:cNvPr id="24" name="Прямая со стрелкой 23"/>
          <p:cNvCxnSpPr>
            <a:endCxn id="22" idx="1"/>
          </p:cNvCxnSpPr>
          <p:nvPr/>
        </p:nvCxnSpPr>
        <p:spPr>
          <a:xfrm flipV="1">
            <a:off x="1274399" y="2419751"/>
            <a:ext cx="5302909" cy="368324"/>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74399" y="5373146"/>
            <a:ext cx="8604033" cy="1754326"/>
          </a:xfrm>
          <a:prstGeom prst="rect">
            <a:avLst/>
          </a:prstGeom>
          <a:noFill/>
        </p:spPr>
        <p:txBody>
          <a:bodyPr wrap="square" rtlCol="0">
            <a:spAutoFit/>
          </a:bodyPr>
          <a:lstStyle/>
          <a:p>
            <a:r>
              <a:rPr lang="ru-RU" dirty="0" smtClean="0"/>
              <a:t>Так же </a:t>
            </a:r>
            <a:r>
              <a:rPr lang="ru-RU" dirty="0" smtClean="0"/>
              <a:t>был использован </a:t>
            </a:r>
            <a:r>
              <a:rPr lang="en-US" dirty="0" smtClean="0"/>
              <a:t>Qshortcut</a:t>
            </a:r>
            <a:r>
              <a:rPr lang="ru-RU" dirty="0"/>
              <a:t> </a:t>
            </a:r>
            <a:r>
              <a:rPr lang="ru-RU" dirty="0" smtClean="0"/>
              <a:t>это позволяет </a:t>
            </a:r>
            <a:r>
              <a:rPr lang="ru-RU" dirty="0" smtClean="0"/>
              <a:t>обрабатывать </a:t>
            </a:r>
            <a:r>
              <a:rPr lang="ru-RU" dirty="0" smtClean="0"/>
              <a:t>события клавиатуры</a:t>
            </a:r>
            <a:r>
              <a:rPr lang="ru-RU" dirty="0" smtClean="0"/>
              <a:t>.</a:t>
            </a:r>
          </a:p>
          <a:p>
            <a:r>
              <a:rPr lang="ru-RU" dirty="0" smtClean="0"/>
              <a:t>Во время внесения слов вы можете использовать такие комбинации как</a:t>
            </a:r>
            <a:r>
              <a:rPr lang="en-US" dirty="0" smtClean="0"/>
              <a:t>:</a:t>
            </a:r>
          </a:p>
          <a:p>
            <a:r>
              <a:rPr lang="en-US" dirty="0" smtClean="0">
                <a:effectLst>
                  <a:outerShdw blurRad="38100" dist="38100" dir="2700000" algn="tl">
                    <a:srgbClr val="000000">
                      <a:alpha val="43137"/>
                    </a:srgbClr>
                  </a:outerShdw>
                </a:effectLst>
              </a:rPr>
              <a:t>Ctrl+Q</a:t>
            </a:r>
            <a:r>
              <a:rPr lang="en-US" dirty="0" smtClean="0"/>
              <a:t> – </a:t>
            </a:r>
            <a:r>
              <a:rPr lang="ru-RU" dirty="0" smtClean="0"/>
              <a:t>Добавляет пустую строку</a:t>
            </a:r>
            <a:endParaRPr lang="en-US" dirty="0" smtClean="0"/>
          </a:p>
          <a:p>
            <a:r>
              <a:rPr lang="en-US" dirty="0" smtClean="0">
                <a:effectLst>
                  <a:outerShdw blurRad="38100" dist="38100" dir="2700000" algn="tl">
                    <a:srgbClr val="000000">
                      <a:alpha val="43137"/>
                    </a:srgbClr>
                  </a:outerShdw>
                </a:effectLst>
              </a:rPr>
              <a:t>Ctrl+W</a:t>
            </a:r>
            <a:r>
              <a:rPr lang="en-US" dirty="0" smtClean="0"/>
              <a:t> – </a:t>
            </a:r>
            <a:r>
              <a:rPr lang="ru-RU" dirty="0" smtClean="0"/>
              <a:t>удаляет выделенную строку</a:t>
            </a:r>
            <a:endParaRPr lang="en-US" dirty="0" smtClean="0"/>
          </a:p>
          <a:p>
            <a:r>
              <a:rPr lang="en-US" dirty="0" smtClean="0">
                <a:effectLst>
                  <a:outerShdw blurRad="38100" dist="38100" dir="2700000" algn="tl">
                    <a:srgbClr val="000000">
                      <a:alpha val="43137"/>
                    </a:srgbClr>
                  </a:outerShdw>
                </a:effectLst>
              </a:rPr>
              <a:t>Ctrl+E</a:t>
            </a:r>
            <a:r>
              <a:rPr lang="en-US" dirty="0" smtClean="0"/>
              <a:t> – </a:t>
            </a:r>
            <a:r>
              <a:rPr lang="ru-RU" dirty="0" smtClean="0"/>
              <a:t>Сохраняет таблицу в БД</a:t>
            </a:r>
            <a:endParaRPr lang="ru-RU" dirty="0" smtClean="0"/>
          </a:p>
          <a:p>
            <a:endParaRPr lang="ru-RU" dirty="0"/>
          </a:p>
        </p:txBody>
      </p:sp>
    </p:spTree>
    <p:extLst>
      <p:ext uri="{BB962C8B-B14F-4D97-AF65-F5344CB8AC3E}">
        <p14:creationId xmlns:p14="http://schemas.microsoft.com/office/powerpoint/2010/main" val="3038013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2" name="TextBox 1"/>
          <p:cNvSpPr txBox="1"/>
          <p:nvPr/>
        </p:nvSpPr>
        <p:spPr>
          <a:xfrm>
            <a:off x="793630" y="474453"/>
            <a:ext cx="11398370" cy="1815882"/>
          </a:xfrm>
          <a:prstGeom prst="rect">
            <a:avLst/>
          </a:prstGeom>
          <a:noFill/>
        </p:spPr>
        <p:txBody>
          <a:bodyPr wrap="square" rtlCol="0">
            <a:spAutoFit/>
          </a:bodyPr>
          <a:lstStyle/>
          <a:p>
            <a:r>
              <a:rPr lang="ru-RU" sz="2800" dirty="0" smtClean="0"/>
              <a:t>В конце хотелось бы сказать что всё что было задумано было реализовано, конечно во время уже написания кода приходили новые идеи как можно было дополнить(усовершенствовать) режимы, но для этого нужно больше времени</a:t>
            </a:r>
            <a:endParaRPr lang="ru-RU" sz="2800" dirty="0"/>
          </a:p>
        </p:txBody>
      </p:sp>
      <p:sp>
        <p:nvSpPr>
          <p:cNvPr id="3" name="TextBox 2"/>
          <p:cNvSpPr txBox="1"/>
          <p:nvPr/>
        </p:nvSpPr>
        <p:spPr>
          <a:xfrm>
            <a:off x="793630" y="2898475"/>
            <a:ext cx="11398370" cy="1815882"/>
          </a:xfrm>
          <a:prstGeom prst="rect">
            <a:avLst/>
          </a:prstGeom>
          <a:noFill/>
        </p:spPr>
        <p:txBody>
          <a:bodyPr wrap="square" rtlCol="0">
            <a:spAutoFit/>
          </a:bodyPr>
          <a:lstStyle/>
          <a:p>
            <a:r>
              <a:rPr lang="ru-RU" sz="2800" dirty="0" smtClean="0"/>
              <a:t>В дальнейшем можно дополнить режим Подбора таймером, для того чтобы видеть свой прогресс, или соревноваться.</a:t>
            </a:r>
          </a:p>
          <a:p>
            <a:r>
              <a:rPr lang="ru-RU" sz="2800" dirty="0" smtClean="0"/>
              <a:t>Добавить темы и режим теста(смешанный режим), много что ещё можно добавить.</a:t>
            </a:r>
            <a:endParaRPr lang="ru-RU" sz="2800" dirty="0"/>
          </a:p>
        </p:txBody>
      </p:sp>
    </p:spTree>
    <p:extLst>
      <p:ext uri="{BB962C8B-B14F-4D97-AF65-F5344CB8AC3E}">
        <p14:creationId xmlns:p14="http://schemas.microsoft.com/office/powerpoint/2010/main" val="1450076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6" name="Подзаголовок 2"/>
          <p:cNvSpPr txBox="1">
            <a:spLocks/>
          </p:cNvSpPr>
          <p:nvPr/>
        </p:nvSpPr>
        <p:spPr>
          <a:xfrm>
            <a:off x="1587260" y="1335192"/>
            <a:ext cx="9144000" cy="41876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ru-RU" sz="2000" dirty="0" smtClean="0"/>
              <a:t>Целью было создание программы, которая бы помогала быстро выучить, или повторить уже изученный материал.</a:t>
            </a:r>
          </a:p>
          <a:p>
            <a:pPr marL="0" indent="0" algn="ctr">
              <a:buNone/>
            </a:pPr>
            <a:r>
              <a:rPr lang="ru-RU" sz="2000" dirty="0" smtClean="0"/>
              <a:t>В виде материала могут выступать </a:t>
            </a:r>
            <a:r>
              <a:rPr lang="ru-RU" sz="2000" dirty="0" smtClean="0">
                <a:effectLst>
                  <a:outerShdw blurRad="38100" dist="38100" dir="2700000" algn="tl">
                    <a:srgbClr val="000000">
                      <a:alpha val="43137"/>
                    </a:srgbClr>
                  </a:outerShdw>
                </a:effectLst>
              </a:rPr>
              <a:t>слова</a:t>
            </a:r>
            <a:r>
              <a:rPr lang="ru-RU" sz="2000" dirty="0" smtClean="0"/>
              <a:t>, если обучение связано с изучением </a:t>
            </a:r>
            <a:r>
              <a:rPr lang="ru-RU" sz="2000" dirty="0" smtClean="0">
                <a:effectLst>
                  <a:outerShdw blurRad="38100" dist="38100" dir="2700000" algn="tl">
                    <a:srgbClr val="000000">
                      <a:alpha val="43137"/>
                    </a:srgbClr>
                  </a:outerShdw>
                </a:effectLst>
              </a:rPr>
              <a:t>иностранных языков</a:t>
            </a:r>
            <a:r>
              <a:rPr lang="en-US" sz="2000" dirty="0" smtClean="0">
                <a:effectLst>
                  <a:outerShdw blurRad="38100" dist="38100" dir="2700000" algn="tl">
                    <a:srgbClr val="000000">
                      <a:alpha val="43137"/>
                    </a:srgbClr>
                  </a:outerShdw>
                </a:effectLst>
              </a:rPr>
              <a:t> -&gt; </a:t>
            </a:r>
            <a:endParaRPr lang="ru-RU" sz="2000" dirty="0" smtClean="0">
              <a:effectLst>
                <a:outerShdw blurRad="38100" dist="38100" dir="2700000" algn="tl">
                  <a:srgbClr val="000000">
                    <a:alpha val="43137"/>
                  </a:srgbClr>
                </a:outerShdw>
              </a:effectLst>
            </a:endParaRPr>
          </a:p>
          <a:p>
            <a:pPr marL="0" indent="0" algn="ctr">
              <a:buNone/>
            </a:pPr>
            <a:r>
              <a:rPr lang="en-US" sz="2000" dirty="0" smtClean="0">
                <a:effectLst>
                  <a:outerShdw blurRad="38100" dist="38100" dir="2700000" algn="tl">
                    <a:srgbClr val="000000">
                      <a:alpha val="43137"/>
                    </a:srgbClr>
                  </a:outerShdw>
                </a:effectLst>
              </a:rPr>
              <a:t>”black - </a:t>
            </a:r>
            <a:r>
              <a:rPr lang="ru-RU" sz="2000" dirty="0" smtClean="0">
                <a:effectLst>
                  <a:outerShdw blurRad="38100" dist="38100" dir="2700000" algn="tl">
                    <a:srgbClr val="000000">
                      <a:alpha val="43137"/>
                    </a:srgbClr>
                  </a:outerShdw>
                </a:effectLst>
              </a:rPr>
              <a:t>чёрный</a:t>
            </a:r>
            <a:r>
              <a:rPr lang="en-US" sz="2000" dirty="0" smtClean="0">
                <a:effectLst>
                  <a:outerShdw blurRad="38100" dist="38100" dir="2700000" algn="tl">
                    <a:srgbClr val="000000">
                      <a:alpha val="43137"/>
                    </a:srgbClr>
                  </a:outerShdw>
                </a:effectLst>
              </a:rPr>
              <a:t>”</a:t>
            </a:r>
            <a:r>
              <a:rPr lang="ru-RU" sz="2000" dirty="0" smtClean="0"/>
              <a:t>,</a:t>
            </a:r>
          </a:p>
          <a:p>
            <a:pPr marL="0" indent="0" algn="ctr">
              <a:buNone/>
            </a:pPr>
            <a:r>
              <a:rPr lang="ru-RU" sz="2000" dirty="0" smtClean="0"/>
              <a:t>или же любые </a:t>
            </a:r>
            <a:r>
              <a:rPr lang="ru-RU" sz="2000" u="sng" dirty="0" smtClean="0">
                <a:effectLst>
                  <a:outerShdw blurRad="38100" dist="38100" dir="2700000" algn="tl">
                    <a:srgbClr val="000000">
                      <a:alpha val="43137"/>
                    </a:srgbClr>
                  </a:outerShdw>
                </a:effectLst>
              </a:rPr>
              <a:t>данные имеющие форму вопрос-ответ</a:t>
            </a:r>
            <a:r>
              <a:rPr lang="ru-RU" sz="2000" dirty="0" smtClean="0"/>
              <a:t>, </a:t>
            </a:r>
          </a:p>
          <a:p>
            <a:pPr marL="0" indent="0" algn="ctr">
              <a:buNone/>
            </a:pPr>
            <a:r>
              <a:rPr lang="ru-RU" sz="2000" dirty="0" smtClean="0"/>
              <a:t>например по </a:t>
            </a:r>
            <a:r>
              <a:rPr lang="ru-RU" sz="2000" dirty="0" smtClean="0">
                <a:effectLst>
                  <a:outerShdw blurRad="38100" dist="38100" dir="2700000" algn="tl">
                    <a:srgbClr val="000000">
                      <a:alpha val="43137"/>
                    </a:srgbClr>
                  </a:outerShdw>
                </a:effectLst>
              </a:rPr>
              <a:t>истории</a:t>
            </a:r>
            <a:r>
              <a:rPr lang="ru-RU" sz="2000" dirty="0" smtClean="0"/>
              <a:t> можно организовать в виде </a:t>
            </a:r>
            <a:r>
              <a:rPr lang="ru-RU" sz="2000" dirty="0" smtClean="0">
                <a:effectLst>
                  <a:outerShdw blurRad="38100" dist="38100" dir="2700000" algn="tl">
                    <a:srgbClr val="000000">
                      <a:alpha val="43137"/>
                    </a:srgbClr>
                  </a:outerShdw>
                </a:effectLst>
              </a:rPr>
              <a:t>дата-её значение –</a:t>
            </a:r>
            <a:r>
              <a:rPr lang="en-US" sz="2000" dirty="0" smtClean="0">
                <a:effectLst>
                  <a:outerShdw blurRad="38100" dist="38100" dir="2700000" algn="tl">
                    <a:srgbClr val="000000">
                      <a:alpha val="43137"/>
                    </a:srgbClr>
                  </a:outerShdw>
                </a:effectLst>
              </a:rPr>
              <a:t>&gt; </a:t>
            </a:r>
            <a:endParaRPr lang="ru-RU" sz="2000" dirty="0" smtClean="0">
              <a:effectLst>
                <a:outerShdw blurRad="38100" dist="38100" dir="2700000" algn="tl">
                  <a:srgbClr val="000000">
                    <a:alpha val="43137"/>
                  </a:srgbClr>
                </a:outerShdw>
              </a:effectLst>
            </a:endParaRPr>
          </a:p>
          <a:p>
            <a:pPr marL="0" indent="0" algn="ctr">
              <a:buNone/>
            </a:pPr>
            <a:r>
              <a:rPr lang="en-US" sz="2000" dirty="0" smtClean="0">
                <a:effectLst>
                  <a:outerShdw blurRad="38100" dist="38100" dir="2700000" algn="tl">
                    <a:srgbClr val="000000">
                      <a:alpha val="43137"/>
                    </a:srgbClr>
                  </a:outerShdw>
                </a:effectLst>
              </a:rPr>
              <a:t>“</a:t>
            </a:r>
            <a:r>
              <a:rPr lang="ru-RU" sz="2000" dirty="0" smtClean="0">
                <a:effectLst>
                  <a:outerShdw blurRad="38100" dist="38100" dir="2700000" algn="tl">
                    <a:srgbClr val="000000">
                      <a:alpha val="43137"/>
                    </a:srgbClr>
                  </a:outerShdw>
                </a:effectLst>
              </a:rPr>
              <a:t>1914 – 1918 – Первая мировая война</a:t>
            </a:r>
            <a:r>
              <a:rPr lang="en-US" sz="2000" dirty="0" smtClean="0">
                <a:effectLst>
                  <a:outerShdw blurRad="38100" dist="38100" dir="2700000" algn="tl">
                    <a:srgbClr val="000000">
                      <a:alpha val="43137"/>
                    </a:srgbClr>
                  </a:outerShdw>
                </a:effectLst>
              </a:rPr>
              <a:t>”</a:t>
            </a:r>
            <a:r>
              <a:rPr lang="ru-RU" sz="2000" dirty="0" smtClean="0"/>
              <a:t>, </a:t>
            </a:r>
          </a:p>
          <a:p>
            <a:pPr marL="0" indent="0" algn="ctr">
              <a:buNone/>
            </a:pPr>
            <a:r>
              <a:rPr lang="ru-RU" sz="2000" dirty="0" smtClean="0"/>
              <a:t>по </a:t>
            </a:r>
            <a:r>
              <a:rPr lang="ru-RU" sz="2000" dirty="0" smtClean="0">
                <a:effectLst>
                  <a:outerShdw blurRad="38100" dist="38100" dir="2700000" algn="tl">
                    <a:srgbClr val="000000">
                      <a:alpha val="43137"/>
                    </a:srgbClr>
                  </a:outerShdw>
                </a:effectLst>
              </a:rPr>
              <a:t>математике</a:t>
            </a:r>
            <a:r>
              <a:rPr lang="ru-RU" sz="2000" dirty="0" smtClean="0"/>
              <a:t> </a:t>
            </a:r>
            <a:r>
              <a:rPr lang="ru-RU" sz="2000" dirty="0" smtClean="0">
                <a:effectLst>
                  <a:outerShdw blurRad="38100" dist="38100" dir="2700000" algn="tl">
                    <a:srgbClr val="000000">
                      <a:alpha val="43137"/>
                    </a:srgbClr>
                  </a:outerShdw>
                </a:effectLst>
              </a:rPr>
              <a:t>пример, формула – чему равно -</a:t>
            </a:r>
            <a:r>
              <a:rPr lang="en-US" sz="2000" dirty="0" smtClean="0">
                <a:effectLst>
                  <a:outerShdw blurRad="38100" dist="38100" dir="2700000" algn="tl">
                    <a:srgbClr val="000000">
                      <a:alpha val="43137"/>
                    </a:srgbClr>
                  </a:outerShdw>
                </a:effectLst>
              </a:rPr>
              <a:t>&gt; </a:t>
            </a:r>
            <a:endParaRPr lang="ru-RU" sz="2000" dirty="0" smtClean="0">
              <a:effectLst>
                <a:outerShdw blurRad="38100" dist="38100" dir="2700000" algn="tl">
                  <a:srgbClr val="000000">
                    <a:alpha val="43137"/>
                  </a:srgbClr>
                </a:outerShdw>
              </a:effectLst>
            </a:endParaRPr>
          </a:p>
          <a:p>
            <a:pPr marL="0" indent="0" algn="ctr">
              <a:buNone/>
            </a:pPr>
            <a:r>
              <a:rPr lang="en-US" sz="2000" dirty="0" smtClean="0">
                <a:effectLst>
                  <a:outerShdw blurRad="38100" dist="38100" dir="2700000" algn="tl">
                    <a:srgbClr val="000000">
                      <a:alpha val="43137"/>
                    </a:srgbClr>
                  </a:outerShdw>
                </a:effectLst>
              </a:rPr>
              <a:t>“</a:t>
            </a:r>
            <a:r>
              <a:rPr lang="ru-RU" sz="2000" dirty="0" smtClean="0">
                <a:effectLst>
                  <a:outerShdw blurRad="38100" dist="38100" dir="2700000" algn="tl">
                    <a:srgbClr val="000000">
                      <a:alpha val="43137"/>
                    </a:srgbClr>
                  </a:outerShdw>
                </a:effectLst>
              </a:rPr>
              <a:t>2 * 2 = 4</a:t>
            </a:r>
            <a:r>
              <a:rPr lang="en-US" sz="2000" dirty="0" smtClean="0">
                <a:effectLst>
                  <a:outerShdw blurRad="38100" dist="38100" dir="2700000" algn="tl">
                    <a:srgbClr val="000000">
                      <a:alpha val="43137"/>
                    </a:srgbClr>
                  </a:outerShdw>
                </a:effectLst>
              </a:rPr>
              <a:t>”</a:t>
            </a:r>
            <a:r>
              <a:rPr lang="ru-RU" sz="2000" dirty="0" smtClean="0">
                <a:effectLst>
                  <a:outerShdw blurRad="38100" dist="38100" dir="2700000" algn="tl">
                    <a:srgbClr val="000000">
                      <a:alpha val="43137"/>
                    </a:srgbClr>
                  </a:outerShdw>
                </a:effectLst>
              </a:rPr>
              <a:t> </a:t>
            </a:r>
            <a:r>
              <a:rPr lang="ru-RU" sz="2000" dirty="0" smtClean="0"/>
              <a:t>и т.д.(применений очень много)</a:t>
            </a:r>
          </a:p>
          <a:p>
            <a:endParaRPr lang="ru-RU" sz="1600" dirty="0" smtClean="0"/>
          </a:p>
          <a:p>
            <a:endParaRPr lang="ru-RU" sz="1600" dirty="0"/>
          </a:p>
        </p:txBody>
      </p:sp>
    </p:spTree>
    <p:extLst>
      <p:ext uri="{BB962C8B-B14F-4D97-AF65-F5344CB8AC3E}">
        <p14:creationId xmlns:p14="http://schemas.microsoft.com/office/powerpoint/2010/main" val="139590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7" name="TextBox 6"/>
          <p:cNvSpPr txBox="1"/>
          <p:nvPr/>
        </p:nvSpPr>
        <p:spPr>
          <a:xfrm>
            <a:off x="907077" y="71827"/>
            <a:ext cx="11240353" cy="1631216"/>
          </a:xfrm>
          <a:prstGeom prst="rect">
            <a:avLst/>
          </a:prstGeom>
          <a:noFill/>
        </p:spPr>
        <p:txBody>
          <a:bodyPr wrap="square" rtlCol="0">
            <a:spAutoFit/>
          </a:bodyPr>
          <a:lstStyle/>
          <a:p>
            <a:r>
              <a:rPr lang="ru-RU" sz="2000" dirty="0"/>
              <a:t>Для выполнения задачи </a:t>
            </a:r>
            <a:r>
              <a:rPr lang="ru-RU" sz="2000" dirty="0" smtClean="0"/>
              <a:t>были использованы библиотеки</a:t>
            </a:r>
            <a:r>
              <a:rPr lang="en-US" sz="2000" dirty="0">
                <a:latin typeface="Agency FB" panose="020B0503020202020204" pitchFamily="34" charset="0"/>
              </a:rPr>
              <a:t>:</a:t>
            </a:r>
            <a:r>
              <a:rPr lang="ru-RU" sz="2000" dirty="0"/>
              <a:t> </a:t>
            </a:r>
            <a:r>
              <a:rPr lang="en-US" sz="2000" dirty="0">
                <a:effectLst>
                  <a:outerShdw blurRad="38100" dist="38100" dir="2700000" algn="tl">
                    <a:srgbClr val="000000">
                      <a:alpha val="43137"/>
                    </a:srgbClr>
                  </a:outerShdw>
                </a:effectLst>
                <a:latin typeface="Agency FB" panose="020B0503020202020204" pitchFamily="34" charset="0"/>
              </a:rPr>
              <a:t>PyQt5</a:t>
            </a:r>
            <a:r>
              <a:rPr lang="en-US" sz="2000" dirty="0">
                <a:latin typeface="Agency FB" panose="020B0503020202020204" pitchFamily="34" charset="0"/>
              </a:rPr>
              <a:t>, </a:t>
            </a:r>
            <a:r>
              <a:rPr lang="en-US" sz="2000" dirty="0" smtClean="0">
                <a:effectLst>
                  <a:outerShdw blurRad="38100" dist="38100" dir="2700000" algn="tl">
                    <a:srgbClr val="000000">
                      <a:alpha val="43137"/>
                    </a:srgbClr>
                  </a:outerShdw>
                </a:effectLst>
                <a:latin typeface="Agency FB" panose="020B0503020202020204" pitchFamily="34" charset="0"/>
              </a:rPr>
              <a:t>sqlite3</a:t>
            </a:r>
            <a:r>
              <a:rPr lang="ru-RU" sz="2000" dirty="0" smtClean="0">
                <a:effectLst>
                  <a:outerShdw blurRad="38100" dist="38100" dir="2700000" algn="tl">
                    <a:srgbClr val="000000">
                      <a:alpha val="43137"/>
                    </a:srgbClr>
                  </a:outerShdw>
                </a:effectLst>
                <a:latin typeface="Agency FB" panose="020B0503020202020204" pitchFamily="34" charset="0"/>
              </a:rPr>
              <a:t>, </a:t>
            </a:r>
            <a:r>
              <a:rPr lang="en-US" sz="2000" dirty="0" smtClean="0">
                <a:effectLst>
                  <a:outerShdw blurRad="38100" dist="38100" dir="2700000" algn="tl">
                    <a:srgbClr val="000000">
                      <a:alpha val="43137"/>
                    </a:srgbClr>
                  </a:outerShdw>
                </a:effectLst>
                <a:latin typeface="Agency FB" panose="020B0503020202020204" pitchFamily="34" charset="0"/>
              </a:rPr>
              <a:t>random</a:t>
            </a:r>
            <a:r>
              <a:rPr lang="en-US" sz="2000" dirty="0" smtClean="0">
                <a:latin typeface="Agency FB" panose="020B0503020202020204" pitchFamily="34" charset="0"/>
              </a:rPr>
              <a:t>,</a:t>
            </a:r>
            <a:r>
              <a:rPr lang="ru-RU" sz="2000" dirty="0" smtClean="0"/>
              <a:t> </a:t>
            </a:r>
            <a:r>
              <a:rPr lang="ru-RU" sz="2000" dirty="0"/>
              <a:t>а так же </a:t>
            </a:r>
            <a:r>
              <a:rPr lang="ru-RU" sz="2000" dirty="0" smtClean="0"/>
              <a:t>организовано </a:t>
            </a:r>
            <a:r>
              <a:rPr lang="ru-RU" sz="2000" dirty="0"/>
              <a:t>хранение данных(материала) в </a:t>
            </a:r>
            <a:r>
              <a:rPr lang="ru-RU" sz="2000" dirty="0">
                <a:effectLst>
                  <a:outerShdw blurRad="38100" dist="38100" dir="2700000" algn="tl">
                    <a:srgbClr val="000000">
                      <a:alpha val="43137"/>
                    </a:srgbClr>
                  </a:outerShdw>
                </a:effectLst>
              </a:rPr>
              <a:t>БД</a:t>
            </a:r>
            <a:r>
              <a:rPr lang="ru-RU" sz="2000" dirty="0" smtClean="0"/>
              <a:t>.(</a:t>
            </a:r>
            <a:r>
              <a:rPr lang="ru-RU" sz="1400" dirty="0" smtClean="0"/>
              <a:t>библиотеки языка </a:t>
            </a:r>
            <a:r>
              <a:rPr lang="en-US" sz="1400" dirty="0" smtClean="0"/>
              <a:t>python</a:t>
            </a:r>
            <a:r>
              <a:rPr lang="ru-RU" sz="2000" dirty="0" smtClean="0"/>
              <a:t>).</a:t>
            </a:r>
            <a:endParaRPr lang="en-US" sz="2000" dirty="0">
              <a:latin typeface="Agency FB" panose="020B0503020202020204" pitchFamily="34" charset="0"/>
            </a:endParaRPr>
          </a:p>
          <a:p>
            <a:r>
              <a:rPr lang="ru-RU" sz="2000" dirty="0"/>
              <a:t>Было разработано 4 режима</a:t>
            </a:r>
            <a:r>
              <a:rPr lang="en-US" sz="2000" dirty="0">
                <a:latin typeface="Agency FB" panose="020B0503020202020204" pitchFamily="34" charset="0"/>
              </a:rPr>
              <a:t>:</a:t>
            </a:r>
            <a:r>
              <a:rPr lang="ru-RU" sz="2000" dirty="0"/>
              <a:t> </a:t>
            </a:r>
            <a:r>
              <a:rPr lang="en-US" sz="2000" dirty="0">
                <a:latin typeface="Agency FB" panose="020B0503020202020204" pitchFamily="34" charset="0"/>
              </a:rPr>
              <a:t>“</a:t>
            </a:r>
            <a:r>
              <a:rPr lang="ru-RU" sz="2000" dirty="0">
                <a:effectLst>
                  <a:outerShdw blurRad="38100" dist="38100" dir="2700000" algn="tl">
                    <a:srgbClr val="000000">
                      <a:alpha val="43137"/>
                    </a:srgbClr>
                  </a:outerShdw>
                </a:effectLst>
              </a:rPr>
              <a:t>Заучивание</a:t>
            </a:r>
            <a:r>
              <a:rPr lang="en-US" sz="2000" dirty="0">
                <a:latin typeface="Agency FB" panose="020B0503020202020204" pitchFamily="34" charset="0"/>
              </a:rPr>
              <a:t>”</a:t>
            </a:r>
            <a:r>
              <a:rPr lang="ru-RU" sz="2000" dirty="0"/>
              <a:t>, </a:t>
            </a:r>
            <a:r>
              <a:rPr lang="en-US" sz="2000" dirty="0">
                <a:latin typeface="Agency FB" panose="020B0503020202020204" pitchFamily="34" charset="0"/>
              </a:rPr>
              <a:t>”</a:t>
            </a:r>
            <a:r>
              <a:rPr lang="ru-RU" sz="2000" dirty="0">
                <a:effectLst>
                  <a:outerShdw blurRad="38100" dist="38100" dir="2700000" algn="tl">
                    <a:srgbClr val="000000">
                      <a:alpha val="43137"/>
                    </a:srgbClr>
                  </a:outerShdw>
                </a:effectLst>
              </a:rPr>
              <a:t>Карточки</a:t>
            </a:r>
            <a:r>
              <a:rPr lang="en-US" sz="2000" dirty="0">
                <a:latin typeface="Agency FB" panose="020B0503020202020204" pitchFamily="34" charset="0"/>
              </a:rPr>
              <a:t>”</a:t>
            </a:r>
            <a:r>
              <a:rPr lang="ru-RU" sz="2000" dirty="0"/>
              <a:t>, </a:t>
            </a:r>
            <a:r>
              <a:rPr lang="en-US" sz="2000" dirty="0">
                <a:latin typeface="Agency FB" panose="020B0503020202020204" pitchFamily="34" charset="0"/>
              </a:rPr>
              <a:t>”</a:t>
            </a:r>
            <a:r>
              <a:rPr lang="ru-RU" sz="2000" dirty="0">
                <a:effectLst>
                  <a:outerShdw blurRad="38100" dist="38100" dir="2700000" algn="tl">
                    <a:srgbClr val="000000">
                      <a:alpha val="43137"/>
                    </a:srgbClr>
                  </a:outerShdw>
                </a:effectLst>
              </a:rPr>
              <a:t>Подбор</a:t>
            </a:r>
            <a:r>
              <a:rPr lang="en-US" sz="2000" dirty="0">
                <a:latin typeface="Agency FB" panose="020B0503020202020204" pitchFamily="34" charset="0"/>
              </a:rPr>
              <a:t>”</a:t>
            </a:r>
            <a:r>
              <a:rPr lang="ru-RU" sz="2000" dirty="0"/>
              <a:t>, </a:t>
            </a:r>
            <a:r>
              <a:rPr lang="en-US" sz="2000" dirty="0">
                <a:latin typeface="Agency FB" panose="020B0503020202020204" pitchFamily="34" charset="0"/>
              </a:rPr>
              <a:t>”</a:t>
            </a:r>
            <a:r>
              <a:rPr lang="ru-RU" sz="2000" dirty="0">
                <a:effectLst>
                  <a:outerShdw blurRad="38100" dist="38100" dir="2700000" algn="tl">
                    <a:srgbClr val="000000">
                      <a:alpha val="43137"/>
                    </a:srgbClr>
                  </a:outerShdw>
                </a:effectLst>
              </a:rPr>
              <a:t>Редакция</a:t>
            </a:r>
            <a:r>
              <a:rPr lang="en-US" sz="2000" dirty="0">
                <a:latin typeface="Agency FB" panose="020B0503020202020204" pitchFamily="34" charset="0"/>
              </a:rPr>
              <a:t>”</a:t>
            </a:r>
            <a:r>
              <a:rPr lang="ru-RU" sz="2000" dirty="0" smtClean="0"/>
              <a:t>.</a:t>
            </a:r>
          </a:p>
          <a:p>
            <a:r>
              <a:rPr lang="ru-RU" sz="2000" dirty="0" smtClean="0"/>
              <a:t>Каждому из этих режимов соответствует свой класс, а каждому классу свой набор методов для удобной работы вам с программой.</a:t>
            </a:r>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630" y="2238355"/>
            <a:ext cx="6570587" cy="435133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522234" y="2238355"/>
            <a:ext cx="4669766" cy="923330"/>
          </a:xfrm>
          <a:prstGeom prst="rect">
            <a:avLst/>
          </a:prstGeom>
          <a:noFill/>
        </p:spPr>
        <p:txBody>
          <a:bodyPr wrap="square" rtlCol="0">
            <a:spAutoFit/>
          </a:bodyPr>
          <a:lstStyle/>
          <a:p>
            <a:endParaRPr lang="ru-RU" dirty="0"/>
          </a:p>
          <a:p>
            <a:r>
              <a:rPr lang="ru-RU" dirty="0"/>
              <a:t>Переход по режимам происходит через главное меню и его </a:t>
            </a:r>
            <a:r>
              <a:rPr lang="en-US" u="sng" dirty="0">
                <a:effectLst>
                  <a:outerShdw blurRad="38100" dist="38100" dir="2700000" algn="tl">
                    <a:srgbClr val="000000">
                      <a:alpha val="43137"/>
                    </a:srgbClr>
                  </a:outerShdw>
                </a:effectLst>
              </a:rPr>
              <a:t>class Menu():</a:t>
            </a:r>
            <a:endParaRPr lang="ru-RU" u="sng" dirty="0">
              <a:effectLst>
                <a:outerShdw blurRad="38100" dist="38100" dir="2700000" algn="tl">
                  <a:srgbClr val="000000">
                    <a:alpha val="43137"/>
                  </a:srgbClr>
                </a:outerShdw>
              </a:effectLst>
            </a:endParaRPr>
          </a:p>
        </p:txBody>
      </p:sp>
      <p:sp>
        <p:nvSpPr>
          <p:cNvPr id="11" name="TextBox 10"/>
          <p:cNvSpPr txBox="1"/>
          <p:nvPr/>
        </p:nvSpPr>
        <p:spPr>
          <a:xfrm>
            <a:off x="7522234" y="3190379"/>
            <a:ext cx="4669766" cy="923330"/>
          </a:xfrm>
          <a:prstGeom prst="rect">
            <a:avLst/>
          </a:prstGeom>
          <a:noFill/>
        </p:spPr>
        <p:txBody>
          <a:bodyPr wrap="square" rtlCol="0">
            <a:spAutoFit/>
          </a:bodyPr>
          <a:lstStyle/>
          <a:p>
            <a:r>
              <a:rPr lang="ru-RU" dirty="0" smtClean="0"/>
              <a:t>Переход между режимами осуществлён при помощи закрытия действующего окна и открытия нужного(методы </a:t>
            </a:r>
            <a:r>
              <a:rPr lang="en-US" dirty="0" smtClean="0">
                <a:effectLst>
                  <a:outerShdw blurRad="38100" dist="38100" dir="2700000" algn="tl">
                    <a:srgbClr val="000000">
                      <a:alpha val="43137"/>
                    </a:srgbClr>
                  </a:outerShdw>
                </a:effectLst>
              </a:rPr>
              <a:t>hide() </a:t>
            </a:r>
            <a:r>
              <a:rPr lang="ru-RU" dirty="0" smtClean="0"/>
              <a:t>и </a:t>
            </a:r>
            <a:r>
              <a:rPr lang="en-US" dirty="0" smtClean="0">
                <a:effectLst>
                  <a:outerShdw blurRad="38100" dist="38100" dir="2700000" algn="tl">
                    <a:srgbClr val="000000">
                      <a:alpha val="43137"/>
                    </a:srgbClr>
                  </a:outerShdw>
                </a:effectLst>
              </a:rPr>
              <a:t>show()</a:t>
            </a:r>
            <a:r>
              <a:rPr lang="ru-RU" dirty="0" smtClean="0"/>
              <a:t>)</a:t>
            </a:r>
            <a:endParaRPr lang="ru-RU" dirty="0"/>
          </a:p>
        </p:txBody>
      </p:sp>
      <p:sp>
        <p:nvSpPr>
          <p:cNvPr id="12" name="TextBox 11"/>
          <p:cNvSpPr txBox="1"/>
          <p:nvPr/>
        </p:nvSpPr>
        <p:spPr>
          <a:xfrm>
            <a:off x="7551642" y="4399133"/>
            <a:ext cx="4595788" cy="1754326"/>
          </a:xfrm>
          <a:prstGeom prst="rect">
            <a:avLst/>
          </a:prstGeom>
          <a:noFill/>
        </p:spPr>
        <p:txBody>
          <a:bodyPr wrap="square" rtlCol="0">
            <a:spAutoFit/>
          </a:bodyPr>
          <a:lstStyle/>
          <a:p>
            <a:r>
              <a:rPr lang="ru-RU" dirty="0" smtClean="0"/>
              <a:t>Хранение окон, виджетов имеющих большое количество функционала осуществлено в </a:t>
            </a:r>
            <a:r>
              <a:rPr lang="en-US" dirty="0" smtClean="0">
                <a:effectLst>
                  <a:outerShdw blurRad="38100" dist="38100" dir="2700000" algn="tl">
                    <a:srgbClr val="000000">
                      <a:alpha val="43137"/>
                    </a:srgbClr>
                  </a:outerShdw>
                </a:effectLst>
              </a:rPr>
              <a:t>.ui</a:t>
            </a:r>
            <a:r>
              <a:rPr lang="ru-RU" dirty="0" smtClean="0">
                <a:effectLst>
                  <a:outerShdw blurRad="38100" dist="38100" dir="2700000" algn="tl">
                    <a:srgbClr val="000000">
                      <a:alpha val="43137"/>
                    </a:srgbClr>
                  </a:outerShdw>
                </a:effectLst>
              </a:rPr>
              <a:t> </a:t>
            </a:r>
            <a:r>
              <a:rPr lang="ru-RU" dirty="0" smtClean="0"/>
              <a:t>файлах и вызывается с помощью</a:t>
            </a:r>
          </a:p>
          <a:p>
            <a:r>
              <a:rPr lang="ru-RU" dirty="0" smtClean="0"/>
              <a:t> в программу (такая мера была принята для упрощения чтения и редактирования кода)</a:t>
            </a:r>
            <a:endParaRPr lang="ru-RU" dirty="0"/>
          </a:p>
        </p:txBody>
      </p:sp>
      <p:sp>
        <p:nvSpPr>
          <p:cNvPr id="15" name="Rectangle 3"/>
          <p:cNvSpPr>
            <a:spLocks noChangeArrowheads="1"/>
          </p:cNvSpPr>
          <p:nvPr/>
        </p:nvSpPr>
        <p:spPr bwMode="auto">
          <a:xfrm>
            <a:off x="8721968" y="5328213"/>
            <a:ext cx="327737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Arial Unicode MS"/>
                <a:ea typeface="JetBrains Mono"/>
              </a:rPr>
              <a:t>uic.loadUi(</a:t>
            </a:r>
            <a:r>
              <a:rPr kumimoji="0" lang="ru-RU" altLang="ru-RU" sz="1000" b="1" i="0" u="none" strike="noStrike" cap="none" normalizeH="0" baseline="0" dirty="0" smtClean="0">
                <a:ln>
                  <a:noFill/>
                </a:ln>
                <a:solidFill>
                  <a:srgbClr val="008080"/>
                </a:solidFill>
                <a:effectLst/>
                <a:latin typeface="Arial Unicode MS"/>
                <a:ea typeface="JetBrains Mono"/>
              </a:rPr>
              <a:t>'</a:t>
            </a:r>
            <a:r>
              <a:rPr kumimoji="0" lang="ru-RU" altLang="ru-RU" sz="1000" b="1" i="0" u="none" strike="noStrike" cap="none" normalizeH="0" baseline="0" dirty="0" err="1" smtClean="0">
                <a:ln>
                  <a:noFill/>
                </a:ln>
                <a:solidFill>
                  <a:srgbClr val="008080"/>
                </a:solidFill>
                <a:effectLst/>
                <a:latin typeface="Arial Unicode MS"/>
                <a:ea typeface="JetBrains Mono"/>
              </a:rPr>
              <a:t>Menu.ui</a:t>
            </a:r>
            <a:r>
              <a:rPr kumimoji="0" lang="ru-RU" altLang="ru-RU" sz="1000" b="1" i="0" u="none" strike="noStrike" cap="none" normalizeH="0" baseline="0" dirty="0" smtClean="0">
                <a:ln>
                  <a:noFill/>
                </a:ln>
                <a:solidFill>
                  <a:srgbClr val="008080"/>
                </a:solidFill>
                <a:effectLst/>
                <a:latin typeface="Arial Unicode MS"/>
                <a:ea typeface="JetBrains Mono"/>
              </a:rPr>
              <a:t>'</a:t>
            </a:r>
            <a:r>
              <a:rPr kumimoji="0" lang="ru-RU" altLang="ru-RU" sz="1000" b="0" i="0" u="none" strike="noStrike" cap="none" normalizeH="0" baseline="0" dirty="0" smtClean="0">
                <a:ln>
                  <a:noFill/>
                </a:ln>
                <a:solidFill>
                  <a:srgbClr val="000000"/>
                </a:solidFill>
                <a:effectLst/>
                <a:latin typeface="Arial Unicode MS"/>
                <a:ea typeface="JetBrains Mono"/>
              </a:rPr>
              <a:t>, </a:t>
            </a:r>
            <a:r>
              <a:rPr kumimoji="0" lang="ru-RU" altLang="ru-RU" sz="1000" b="0" i="0" u="none" strike="noStrike" cap="none" normalizeH="0" baseline="0" dirty="0" smtClean="0">
                <a:ln>
                  <a:noFill/>
                </a:ln>
                <a:solidFill>
                  <a:srgbClr val="94558D"/>
                </a:solidFill>
                <a:effectLst/>
                <a:latin typeface="Arial Unicode MS"/>
                <a:ea typeface="JetBrains Mono"/>
              </a:rPr>
              <a:t>self</a:t>
            </a:r>
            <a:r>
              <a:rPr kumimoji="0" lang="ru-RU" altLang="ru-RU" sz="1000" b="0" i="0" u="none" strike="noStrike" cap="none" normalizeH="0" baseline="0" dirty="0" smtClean="0">
                <a:ln>
                  <a:noFill/>
                </a:ln>
                <a:solidFill>
                  <a:srgbClr val="000000"/>
                </a:solidFill>
                <a:effectLst/>
                <a:latin typeface="Arial Unicode MS"/>
                <a:ea typeface="JetBrains Mono"/>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10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26" y="2240973"/>
            <a:ext cx="6575615" cy="43524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587260" y="523260"/>
            <a:ext cx="9661585" cy="1200329"/>
          </a:xfrm>
          <a:prstGeom prst="rect">
            <a:avLst/>
          </a:prstGeom>
          <a:noFill/>
        </p:spPr>
        <p:txBody>
          <a:bodyPr wrap="square" rtlCol="0">
            <a:spAutoFit/>
          </a:bodyPr>
          <a:lstStyle/>
          <a:p>
            <a:pPr algn="ctr"/>
            <a:r>
              <a:rPr lang="ru-RU" sz="2400" b="1" dirty="0" smtClean="0">
                <a:effectLst>
                  <a:outerShdw blurRad="38100" dist="38100" dir="2700000" algn="tl">
                    <a:srgbClr val="000000">
                      <a:alpha val="43137"/>
                    </a:srgbClr>
                  </a:outerShdw>
                </a:effectLst>
              </a:rPr>
              <a:t>Для того чтобы начать работу</a:t>
            </a:r>
            <a:r>
              <a:rPr lang="ru-RU" sz="2400" b="1" dirty="0" smtClean="0"/>
              <a:t>, </a:t>
            </a:r>
            <a:r>
              <a:rPr lang="ru-RU" sz="2400" dirty="0" smtClean="0"/>
              <a:t>надо нажать на кнопку выбрать в правом верхнем углу(</a:t>
            </a:r>
            <a:r>
              <a:rPr lang="ru-RU" sz="2400" b="1" dirty="0" smtClean="0">
                <a:effectLst>
                  <a:outerShdw blurRad="38100" dist="38100" dir="2700000" algn="tl">
                    <a:srgbClr val="000000">
                      <a:alpha val="43137"/>
                    </a:srgbClr>
                  </a:outerShdw>
                </a:effectLst>
              </a:rPr>
              <a:t>выбираем</a:t>
            </a:r>
            <a:r>
              <a:rPr lang="ru-RU" sz="2400" dirty="0" smtClean="0"/>
              <a:t> </a:t>
            </a:r>
            <a:r>
              <a:rPr lang="ru-RU" sz="2400" b="1" dirty="0" smtClean="0">
                <a:effectLst>
                  <a:outerShdw blurRad="38100" dist="38100" dir="2700000" algn="tl">
                    <a:srgbClr val="000000">
                      <a:alpha val="43137"/>
                    </a:srgbClr>
                  </a:outerShdw>
                </a:effectLst>
              </a:rPr>
              <a:t>наш</a:t>
            </a:r>
            <a:r>
              <a:rPr lang="ru-RU" sz="2400" dirty="0" smtClean="0"/>
              <a:t> </a:t>
            </a:r>
            <a:r>
              <a:rPr lang="ru-RU" sz="2400" b="1" dirty="0" smtClean="0">
                <a:effectLst>
                  <a:outerShdw blurRad="38100" dist="38100" dir="2700000" algn="tl">
                    <a:srgbClr val="000000">
                      <a:alpha val="43137"/>
                    </a:srgbClr>
                  </a:outerShdw>
                </a:effectLst>
              </a:rPr>
              <a:t>модуль(БД)</a:t>
            </a:r>
            <a:r>
              <a:rPr lang="ru-RU" sz="2400" dirty="0" smtClean="0"/>
              <a:t>, после нажимаем на синюю кнопку и </a:t>
            </a:r>
            <a:r>
              <a:rPr lang="ru-RU" sz="2400" b="1" dirty="0" smtClean="0">
                <a:effectLst>
                  <a:outerShdw blurRad="38100" dist="38100" dir="2700000" algn="tl">
                    <a:srgbClr val="000000">
                      <a:alpha val="43137"/>
                    </a:srgbClr>
                  </a:outerShdw>
                </a:effectLst>
              </a:rPr>
              <a:t>выбираем нужный список слов</a:t>
            </a:r>
            <a:r>
              <a:rPr lang="ru-RU" sz="2400" dirty="0" smtClean="0"/>
              <a:t>). Можно работать</a:t>
            </a:r>
            <a:endParaRPr lang="ru-RU" sz="2400" dirty="0"/>
          </a:p>
        </p:txBody>
      </p:sp>
      <p:sp>
        <p:nvSpPr>
          <p:cNvPr id="9" name="TextBox 8"/>
          <p:cNvSpPr txBox="1"/>
          <p:nvPr/>
        </p:nvSpPr>
        <p:spPr>
          <a:xfrm>
            <a:off x="7369243" y="4445354"/>
            <a:ext cx="4822755" cy="646331"/>
          </a:xfrm>
          <a:prstGeom prst="rect">
            <a:avLst/>
          </a:prstGeom>
          <a:noFill/>
        </p:spPr>
        <p:txBody>
          <a:bodyPr wrap="square" rtlCol="0">
            <a:spAutoFit/>
          </a:bodyPr>
          <a:lstStyle/>
          <a:p>
            <a:pPr marL="285750" indent="-285750">
              <a:buFont typeface="Arial" panose="020B0604020202020204" pitchFamily="34" charset="0"/>
              <a:buChar char="•"/>
            </a:pPr>
            <a:r>
              <a:rPr lang="ru-RU" dirty="0" smtClean="0"/>
              <a:t>На случай если пользователь сделает что-то не так </a:t>
            </a:r>
            <a:r>
              <a:rPr lang="ru-RU" b="1" dirty="0" smtClean="0">
                <a:effectLst>
                  <a:outerShdw blurRad="38100" dist="38100" dir="2700000" algn="tl">
                    <a:srgbClr val="000000">
                      <a:alpha val="43137"/>
                    </a:srgbClr>
                  </a:outerShdw>
                </a:effectLst>
              </a:rPr>
              <a:t>предусмотрены ошибки-подсказки</a:t>
            </a:r>
            <a:r>
              <a:rPr lang="ru-RU" dirty="0" smtClean="0"/>
              <a:t>.</a:t>
            </a:r>
            <a:endParaRPr lang="ru-RU" dirty="0"/>
          </a:p>
        </p:txBody>
      </p:sp>
      <p:sp>
        <p:nvSpPr>
          <p:cNvPr id="10" name="TextBox 9"/>
          <p:cNvSpPr txBox="1"/>
          <p:nvPr/>
        </p:nvSpPr>
        <p:spPr>
          <a:xfrm>
            <a:off x="7369245" y="5252444"/>
            <a:ext cx="4822755" cy="923330"/>
          </a:xfrm>
          <a:prstGeom prst="rect">
            <a:avLst/>
          </a:prstGeom>
          <a:noFill/>
        </p:spPr>
        <p:txBody>
          <a:bodyPr wrap="square" rtlCol="0">
            <a:spAutoFit/>
          </a:bodyPr>
          <a:lstStyle/>
          <a:p>
            <a:pPr marL="285750" indent="-285750">
              <a:buFont typeface="Arial" panose="020B0604020202020204" pitchFamily="34" charset="0"/>
              <a:buChar char="•"/>
            </a:pPr>
            <a:r>
              <a:rPr lang="ru-RU" dirty="0" smtClean="0"/>
              <a:t>Так же в программе есть режим где можно понять что и как, там кратко написано и на примерах разобрана работа в режимах</a:t>
            </a:r>
            <a:endParaRPr lang="ru-RU" dirty="0"/>
          </a:p>
        </p:txBody>
      </p:sp>
      <p:sp>
        <p:nvSpPr>
          <p:cNvPr id="11" name="TextBox 10"/>
          <p:cNvSpPr txBox="1"/>
          <p:nvPr/>
        </p:nvSpPr>
        <p:spPr>
          <a:xfrm>
            <a:off x="7369245" y="3644824"/>
            <a:ext cx="4822755" cy="646331"/>
          </a:xfrm>
          <a:prstGeom prst="rect">
            <a:avLst/>
          </a:prstGeom>
          <a:noFill/>
        </p:spPr>
        <p:txBody>
          <a:bodyPr wrap="square" rtlCol="0">
            <a:spAutoFit/>
          </a:bodyPr>
          <a:lstStyle/>
          <a:p>
            <a:pPr marL="285750" indent="-285750">
              <a:buFont typeface="Arial" panose="020B0604020202020204" pitchFamily="34" charset="0"/>
              <a:buChar char="•"/>
            </a:pPr>
            <a:r>
              <a:rPr lang="ru-RU" dirty="0" smtClean="0"/>
              <a:t>Программа принимает </a:t>
            </a:r>
            <a:r>
              <a:rPr lang="ru-RU" b="1" dirty="0" smtClean="0">
                <a:effectLst>
                  <a:outerShdw blurRad="38100" dist="38100" dir="2700000" algn="tl">
                    <a:srgbClr val="000000">
                      <a:alpha val="43137"/>
                    </a:srgbClr>
                  </a:outerShdw>
                </a:effectLst>
              </a:rPr>
              <a:t>БД сделанные в программе</a:t>
            </a:r>
            <a:r>
              <a:rPr lang="ru-RU" dirty="0" smtClean="0"/>
              <a:t>, со сторонними не работает</a:t>
            </a:r>
            <a:endParaRPr lang="ru-RU" dirty="0"/>
          </a:p>
        </p:txBody>
      </p:sp>
      <p:sp>
        <p:nvSpPr>
          <p:cNvPr id="12" name="TextBox 11"/>
          <p:cNvSpPr txBox="1"/>
          <p:nvPr/>
        </p:nvSpPr>
        <p:spPr>
          <a:xfrm>
            <a:off x="7369245" y="2284768"/>
            <a:ext cx="4822755" cy="1200329"/>
          </a:xfrm>
          <a:prstGeom prst="rect">
            <a:avLst/>
          </a:prstGeom>
          <a:noFill/>
        </p:spPr>
        <p:txBody>
          <a:bodyPr wrap="square" rtlCol="0">
            <a:spAutoFit/>
          </a:bodyPr>
          <a:lstStyle/>
          <a:p>
            <a:pPr marL="285750" indent="-285750">
              <a:buFont typeface="Arial" panose="020B0604020202020204" pitchFamily="34" charset="0"/>
              <a:buChar char="•"/>
            </a:pPr>
            <a:r>
              <a:rPr lang="ru-RU" dirty="0" smtClean="0"/>
              <a:t>Для работы с режимами </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Заучивание</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ru-RU" dirty="0" smtClean="0"/>
              <a:t>и </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Подбор</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ru-RU" dirty="0" smtClean="0"/>
              <a:t>должно бать </a:t>
            </a:r>
            <a:r>
              <a:rPr lang="ru-RU" b="1" dirty="0" smtClean="0">
                <a:effectLst>
                  <a:outerShdw blurRad="38100" dist="38100" dir="2700000" algn="tl">
                    <a:srgbClr val="000000">
                      <a:alpha val="43137"/>
                    </a:srgbClr>
                  </a:outerShdw>
                </a:effectLst>
              </a:rPr>
              <a:t>не меньше 4-х </a:t>
            </a:r>
            <a:r>
              <a:rPr lang="ru-RU" dirty="0" smtClean="0"/>
              <a:t>пар слов, для режима </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Карточки</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ru-RU" b="1" dirty="0" smtClean="0">
                <a:effectLst>
                  <a:outerShdw blurRad="38100" dist="38100" dir="2700000" algn="tl">
                    <a:srgbClr val="000000">
                      <a:alpha val="43137"/>
                    </a:srgbClr>
                  </a:outerShdw>
                </a:effectLst>
              </a:rPr>
              <a:t>не меньше 1-ой</a:t>
            </a:r>
            <a:r>
              <a:rPr lang="ru-RU" dirty="0" smtClean="0"/>
              <a:t> пары</a:t>
            </a:r>
            <a:endParaRPr lang="ru-RU" dirty="0"/>
          </a:p>
        </p:txBody>
      </p:sp>
    </p:spTree>
    <p:extLst>
      <p:ext uri="{BB962C8B-B14F-4D97-AF65-F5344CB8AC3E}">
        <p14:creationId xmlns:p14="http://schemas.microsoft.com/office/powerpoint/2010/main" val="3379537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793630" y="370937"/>
            <a:ext cx="6175075" cy="957532"/>
          </a:xfrm>
        </p:spPr>
        <p:txBody>
          <a:bodyPr/>
          <a:lstStyle/>
          <a:p>
            <a:r>
              <a:rPr lang="ru-RU" dirty="0" smtClean="0">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Режим</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Заучивание</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endParaRPr lang="ru-RU"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3" name="Объект 2"/>
          <p:cNvSpPr>
            <a:spLocks noGrp="1"/>
          </p:cNvSpPr>
          <p:nvPr>
            <p:ph idx="1"/>
          </p:nvPr>
        </p:nvSpPr>
        <p:spPr>
          <a:xfrm>
            <a:off x="8118221" y="1699406"/>
            <a:ext cx="4073779" cy="4855628"/>
          </a:xfrm>
        </p:spPr>
        <p:txBody>
          <a:bodyPr>
            <a:normAutofit/>
          </a:bodyPr>
          <a:lstStyle/>
          <a:p>
            <a:pPr marL="0" indent="0">
              <a:buNone/>
            </a:pPr>
            <a:r>
              <a:rPr lang="ru-RU" sz="2400" dirty="0" smtClean="0"/>
              <a:t>Режим предназначен для того чтобы пользователь многократно отвечал на одни и те же вопросы , таким образом заучивая ответ.</a:t>
            </a:r>
            <a:endParaRPr lang="ru-RU" sz="2400" dirty="0"/>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699406"/>
            <a:ext cx="7324591" cy="4855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405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42475"/>
            <a:ext cx="5658965" cy="37514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793630" y="120770"/>
            <a:ext cx="5814204" cy="461665"/>
          </a:xfrm>
          <a:prstGeom prst="rect">
            <a:avLst/>
          </a:prstGeom>
          <a:noFill/>
        </p:spPr>
        <p:txBody>
          <a:bodyPr wrap="square" rtlCol="0">
            <a:spAutoFit/>
          </a:bodyPr>
          <a:lstStyle/>
          <a:p>
            <a:r>
              <a:rPr lang="ru-RU" sz="2400" dirty="0" smtClean="0"/>
              <a:t>Режим</a:t>
            </a:r>
            <a:r>
              <a:rPr lang="en-US" sz="2400" dirty="0" smtClean="0"/>
              <a:t>:”</a:t>
            </a:r>
            <a:r>
              <a:rPr lang="ru-RU" sz="2400" dirty="0" smtClean="0"/>
              <a:t>Заучивание</a:t>
            </a:r>
            <a:r>
              <a:rPr lang="en-US" sz="2400" dirty="0" smtClean="0"/>
              <a:t>”</a:t>
            </a:r>
            <a:r>
              <a:rPr lang="ru-RU" sz="2400" dirty="0" smtClean="0"/>
              <a:t> – </a:t>
            </a:r>
            <a:r>
              <a:rPr lang="en-US" sz="2400" u="sng" dirty="0" smtClean="0">
                <a:effectLst>
                  <a:outerShdw blurRad="38100" dist="38100" dir="2700000" algn="tl">
                    <a:srgbClr val="000000">
                      <a:alpha val="43137"/>
                    </a:srgbClr>
                  </a:outerShdw>
                </a:effectLst>
              </a:rPr>
              <a:t>class Learning():</a:t>
            </a:r>
            <a:endParaRPr lang="ru-RU" sz="2400" u="sng" dirty="0">
              <a:effectLst>
                <a:outerShdw blurRad="38100" dist="38100" dir="2700000" algn="tl">
                  <a:srgbClr val="000000">
                    <a:alpha val="43137"/>
                  </a:srgbClr>
                </a:outerShdw>
              </a:effectLst>
            </a:endParaRPr>
          </a:p>
        </p:txBody>
      </p:sp>
      <p:sp>
        <p:nvSpPr>
          <p:cNvPr id="10" name="TextBox 9"/>
          <p:cNvSpPr txBox="1"/>
          <p:nvPr/>
        </p:nvSpPr>
        <p:spPr>
          <a:xfrm>
            <a:off x="793630" y="703205"/>
            <a:ext cx="5920596" cy="646331"/>
          </a:xfrm>
          <a:prstGeom prst="rect">
            <a:avLst/>
          </a:prstGeom>
          <a:noFill/>
        </p:spPr>
        <p:txBody>
          <a:bodyPr wrap="square" rtlCol="0">
            <a:spAutoFit/>
          </a:bodyPr>
          <a:lstStyle/>
          <a:p>
            <a:r>
              <a:rPr lang="ru-RU" dirty="0" smtClean="0"/>
              <a:t>Класс отвечает за вызов и работу с виджетом </a:t>
            </a:r>
            <a:r>
              <a:rPr lang="en-US" dirty="0" smtClean="0">
                <a:effectLst>
                  <a:outerShdw blurRad="38100" dist="38100" dir="2700000" algn="tl">
                    <a:srgbClr val="000000">
                      <a:alpha val="43137"/>
                    </a:srgbClr>
                  </a:outerShdw>
                </a:effectLst>
              </a:rPr>
              <a:t>Learning.ui</a:t>
            </a:r>
            <a:r>
              <a:rPr lang="ru-RU" dirty="0" smtClean="0"/>
              <a:t>.</a:t>
            </a:r>
          </a:p>
          <a:p>
            <a:r>
              <a:rPr lang="ru-RU" dirty="0" smtClean="0"/>
              <a:t>Пользователь взаимодействует с такими методами как</a:t>
            </a:r>
            <a:r>
              <a:rPr lang="en-US" dirty="0" smtClean="0"/>
              <a:t>:</a:t>
            </a:r>
            <a:endParaRPr lang="ru-RU" dirty="0"/>
          </a:p>
        </p:txBody>
      </p:sp>
      <p:sp>
        <p:nvSpPr>
          <p:cNvPr id="11" name="TextBox 10"/>
          <p:cNvSpPr txBox="1"/>
          <p:nvPr/>
        </p:nvSpPr>
        <p:spPr>
          <a:xfrm>
            <a:off x="6607834" y="1349536"/>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cose(learn):</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2" name="TextBox 11"/>
          <p:cNvSpPr txBox="1"/>
          <p:nvPr/>
        </p:nvSpPr>
        <p:spPr>
          <a:xfrm>
            <a:off x="793630" y="1718868"/>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6" name="Прямая со стрелкой 15"/>
          <p:cNvCxnSpPr/>
          <p:nvPr/>
        </p:nvCxnSpPr>
        <p:spPr>
          <a:xfrm flipV="1">
            <a:off x="1207698" y="1595887"/>
            <a:ext cx="5400136" cy="122981"/>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1207698" y="2412406"/>
            <a:ext cx="1863306" cy="276999"/>
          </a:xfrm>
          <a:prstGeom prst="rect">
            <a:avLst/>
          </a:prstGeom>
          <a:noFill/>
        </p:spPr>
        <p:txBody>
          <a:bodyPr wrap="square" rtlCol="0">
            <a:spAutoFit/>
          </a:bodyPr>
          <a:lstStyle/>
          <a:p>
            <a:r>
              <a:rPr lang="en-US" sz="1200" dirty="0" smtClean="0"/>
              <a:t>lb_word</a:t>
            </a:r>
            <a:endParaRPr lang="ru-RU" sz="1200" dirty="0"/>
          </a:p>
        </p:txBody>
      </p:sp>
      <p:sp>
        <p:nvSpPr>
          <p:cNvPr id="18" name="TextBox 17"/>
          <p:cNvSpPr txBox="1"/>
          <p:nvPr/>
        </p:nvSpPr>
        <p:spPr>
          <a:xfrm>
            <a:off x="3313981" y="5125194"/>
            <a:ext cx="1863306" cy="276999"/>
          </a:xfrm>
          <a:prstGeom prst="rect">
            <a:avLst/>
          </a:prstGeom>
          <a:noFill/>
        </p:spPr>
        <p:txBody>
          <a:bodyPr wrap="square" rtlCol="0">
            <a:spAutoFit/>
          </a:bodyPr>
          <a:lstStyle/>
          <a:p>
            <a:r>
              <a:rPr lang="en-US" sz="1200" dirty="0"/>
              <a:t>l</a:t>
            </a:r>
            <a:r>
              <a:rPr lang="en-US" sz="1200" dirty="0" smtClean="0"/>
              <a:t>b_count</a:t>
            </a:r>
            <a:endParaRPr lang="ru-RU" sz="1200" dirty="0"/>
          </a:p>
        </p:txBody>
      </p:sp>
      <p:sp>
        <p:nvSpPr>
          <p:cNvPr id="19" name="TextBox 18"/>
          <p:cNvSpPr txBox="1"/>
          <p:nvPr/>
        </p:nvSpPr>
        <p:spPr>
          <a:xfrm>
            <a:off x="6714226" y="3416060"/>
            <a:ext cx="4925683" cy="1477328"/>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def </a:t>
            </a:r>
            <a:r>
              <a:rPr lang="en-US" dirty="0" smtClean="0">
                <a:effectLst>
                  <a:outerShdw blurRad="38100" dist="38100" dir="2700000" algn="tl">
                    <a:srgbClr val="000000">
                      <a:alpha val="43137"/>
                    </a:srgbClr>
                  </a:outerShdw>
                </a:effectLst>
              </a:rPr>
              <a:t>next_question(learn):</a:t>
            </a:r>
          </a:p>
          <a:p>
            <a:r>
              <a:rPr lang="ru-RU" dirty="0" smtClean="0">
                <a:effectLst>
                  <a:outerShdw blurRad="38100" dist="38100" dir="2700000" algn="tl">
                    <a:srgbClr val="000000">
                      <a:alpha val="43137"/>
                    </a:srgbClr>
                  </a:outerShdw>
                </a:effectLst>
              </a:rPr>
              <a:t>Вызывает метод</a:t>
            </a:r>
            <a:r>
              <a:rPr lang="en-US" dirty="0" smtClean="0">
                <a:effectLst>
                  <a:outerShdw blurRad="38100" dist="38100" dir="2700000" algn="tl">
                    <a:srgbClr val="000000">
                      <a:alpha val="43137"/>
                    </a:srgbClr>
                  </a:outerShdw>
                </a:effectLst>
              </a:rPr>
              <a:t> start()</a:t>
            </a:r>
            <a:r>
              <a:rPr lang="ru-RU" dirty="0" smtClean="0">
                <a:effectLst>
                  <a:outerShdw blurRad="38100" dist="38100" dir="2700000" algn="tl">
                    <a:srgbClr val="000000">
                      <a:alpha val="43137"/>
                    </a:srgbClr>
                  </a:outerShdw>
                </a:effectLst>
              </a:rPr>
              <a:t> и выводит следующий вопрос.</a:t>
            </a:r>
          </a:p>
          <a:p>
            <a:r>
              <a:rPr lang="ru-RU" dirty="0" smtClean="0">
                <a:effectLst>
                  <a:outerShdw blurRad="38100" dist="38100" dir="2700000" algn="tl">
                    <a:srgbClr val="000000">
                      <a:alpha val="43137"/>
                    </a:srgbClr>
                  </a:outerShdw>
                </a:effectLst>
              </a:rPr>
              <a:t>Нажав на одну из кнопок вы отвечаете на вопрос.</a:t>
            </a:r>
            <a:endParaRPr lang="en-US" dirty="0">
              <a:effectLst>
                <a:outerShdw blurRad="38100" dist="38100" dir="2700000" algn="tl">
                  <a:srgbClr val="000000">
                    <a:alpha val="43137"/>
                  </a:srgbClr>
                </a:outerShdw>
              </a:effectLst>
            </a:endParaRPr>
          </a:p>
        </p:txBody>
      </p:sp>
      <p:cxnSp>
        <p:nvCxnSpPr>
          <p:cNvPr id="21" name="Прямая со стрелкой 20"/>
          <p:cNvCxnSpPr>
            <a:endCxn id="19" idx="1"/>
          </p:cNvCxnSpPr>
          <p:nvPr/>
        </p:nvCxnSpPr>
        <p:spPr>
          <a:xfrm flipV="1">
            <a:off x="6107502" y="3843068"/>
            <a:ext cx="606724" cy="431323"/>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a:off x="6107502" y="3429000"/>
            <a:ext cx="606724" cy="46166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6107502" y="3890665"/>
            <a:ext cx="606724" cy="0"/>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9" idx="1"/>
          </p:cNvCxnSpPr>
          <p:nvPr/>
        </p:nvCxnSpPr>
        <p:spPr>
          <a:xfrm flipV="1">
            <a:off x="6107502" y="3843068"/>
            <a:ext cx="606724" cy="93165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19908" y="5411927"/>
            <a:ext cx="5762447" cy="646331"/>
          </a:xfrm>
          <a:prstGeom prst="rect">
            <a:avLst/>
          </a:prstGeom>
          <a:noFill/>
        </p:spPr>
        <p:txBody>
          <a:bodyPr wrap="square" rtlCol="0">
            <a:spAutoFit/>
          </a:bodyPr>
          <a:lstStyle/>
          <a:p>
            <a:r>
              <a:rPr lang="ru-RU" dirty="0" smtClean="0"/>
              <a:t>Указывает на сколько вопросов вы дали ответ и сколько всего вопросов.(изменяется в методе </a:t>
            </a:r>
            <a:r>
              <a:rPr lang="en-US" dirty="0" smtClean="0"/>
              <a:t>next_question()</a:t>
            </a:r>
            <a:r>
              <a:rPr lang="ru-RU" dirty="0" smtClean="0"/>
              <a:t>)</a:t>
            </a:r>
            <a:endParaRPr lang="ru-RU" dirty="0"/>
          </a:p>
        </p:txBody>
      </p:sp>
      <p:cxnSp>
        <p:nvCxnSpPr>
          <p:cNvPr id="34" name="Прямая со стрелкой 33"/>
          <p:cNvCxnSpPr>
            <a:endCxn id="32" idx="1"/>
          </p:cNvCxnSpPr>
          <p:nvPr/>
        </p:nvCxnSpPr>
        <p:spPr>
          <a:xfrm>
            <a:off x="3700732" y="5347336"/>
            <a:ext cx="319176" cy="387757"/>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43199" y="2149279"/>
            <a:ext cx="4157932" cy="646331"/>
          </a:xfrm>
          <a:prstGeom prst="rect">
            <a:avLst/>
          </a:prstGeom>
          <a:noFill/>
        </p:spPr>
        <p:txBody>
          <a:bodyPr wrap="square" rtlCol="0">
            <a:spAutoFit/>
          </a:bodyPr>
          <a:lstStyle/>
          <a:p>
            <a:r>
              <a:rPr lang="ru-RU" dirty="0" smtClean="0"/>
              <a:t>Вопрос, на которое нужно ответить(изменяется в методе </a:t>
            </a:r>
            <a:r>
              <a:rPr lang="en-US" dirty="0" smtClean="0"/>
              <a:t>start()</a:t>
            </a:r>
            <a:r>
              <a:rPr lang="ru-RU" dirty="0" smtClean="0"/>
              <a:t>)</a:t>
            </a:r>
            <a:endParaRPr lang="ru-RU" dirty="0"/>
          </a:p>
        </p:txBody>
      </p:sp>
      <p:cxnSp>
        <p:nvCxnSpPr>
          <p:cNvPr id="37" name="Прямая со стрелкой 36"/>
          <p:cNvCxnSpPr>
            <a:endCxn id="35" idx="1"/>
          </p:cNvCxnSpPr>
          <p:nvPr/>
        </p:nvCxnSpPr>
        <p:spPr>
          <a:xfrm>
            <a:off x="1820174" y="2457802"/>
            <a:ext cx="923025" cy="14643"/>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2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28"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9" name="TextBox 8"/>
          <p:cNvSpPr txBox="1"/>
          <p:nvPr/>
        </p:nvSpPr>
        <p:spPr>
          <a:xfrm>
            <a:off x="5479363" y="163678"/>
            <a:ext cx="6961517" cy="646331"/>
          </a:xfrm>
          <a:prstGeom prst="rect">
            <a:avLst/>
          </a:prstGeom>
          <a:noFill/>
        </p:spPr>
        <p:txBody>
          <a:bodyPr wrap="square" rtlCol="0">
            <a:spAutoFit/>
          </a:bodyPr>
          <a:lstStyle/>
          <a:p>
            <a:r>
              <a:rPr lang="ru-RU" i="1" u="sng" dirty="0" smtClean="0"/>
              <a:t>Если вы неправильно ответили на вопрос то вылезает сообщение об ошибке</a:t>
            </a:r>
            <a:endParaRPr lang="ru-RU" i="1" u="sng" dirty="0"/>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220" t="4647"/>
          <a:stretch/>
        </p:blipFill>
        <p:spPr>
          <a:xfrm>
            <a:off x="792042" y="336270"/>
            <a:ext cx="4538107" cy="2876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463741" y="2396181"/>
            <a:ext cx="1863306" cy="276999"/>
          </a:xfrm>
          <a:prstGeom prst="rect">
            <a:avLst/>
          </a:prstGeom>
          <a:noFill/>
        </p:spPr>
        <p:txBody>
          <a:bodyPr wrap="square" rtlCol="0">
            <a:spAutoFit/>
          </a:bodyPr>
          <a:lstStyle/>
          <a:p>
            <a:r>
              <a:rPr lang="en-US" sz="1200" dirty="0" smtClean="0"/>
              <a:t>pb_next_error</a:t>
            </a:r>
            <a:endParaRPr lang="ru-RU" sz="1200" dirty="0"/>
          </a:p>
        </p:txBody>
      </p:sp>
      <p:sp>
        <p:nvSpPr>
          <p:cNvPr id="3" name="TextBox 2"/>
          <p:cNvSpPr txBox="1"/>
          <p:nvPr/>
        </p:nvSpPr>
        <p:spPr>
          <a:xfrm>
            <a:off x="5969479" y="1189529"/>
            <a:ext cx="3597215" cy="830997"/>
          </a:xfrm>
          <a:prstGeom prst="rect">
            <a:avLst/>
          </a:prstGeom>
          <a:noFill/>
        </p:spPr>
        <p:txBody>
          <a:bodyPr wrap="square" rtlCol="0">
            <a:spAutoFit/>
          </a:bodyPr>
          <a:lstStyle/>
          <a:p>
            <a:r>
              <a:rPr lang="ru-RU" sz="1600" dirty="0" smtClean="0"/>
              <a:t>Нужно нажать для продолжения тренировки взаимодействует с методом</a:t>
            </a:r>
            <a:r>
              <a:rPr lang="en-US" sz="1600" dirty="0" smtClean="0"/>
              <a:t> </a:t>
            </a:r>
            <a:r>
              <a:rPr lang="en-US" sz="1600" dirty="0" smtClean="0">
                <a:effectLst>
                  <a:outerShdw blurRad="38100" dist="38100" dir="2700000" algn="tl">
                    <a:srgbClr val="000000">
                      <a:alpha val="43137"/>
                    </a:srgbClr>
                  </a:outerShdw>
                </a:effectLst>
              </a:rPr>
              <a:t>start().</a:t>
            </a:r>
            <a:endParaRPr lang="ru-RU" sz="1600" dirty="0">
              <a:effectLst>
                <a:outerShdw blurRad="38100" dist="38100" dir="2700000" algn="tl">
                  <a:srgbClr val="000000">
                    <a:alpha val="43137"/>
                  </a:srgbClr>
                </a:outerShdw>
              </a:effectLst>
            </a:endParaRPr>
          </a:p>
        </p:txBody>
      </p:sp>
      <p:cxnSp>
        <p:nvCxnSpPr>
          <p:cNvPr id="11" name="Прямая со стрелкой 10"/>
          <p:cNvCxnSpPr>
            <a:endCxn id="3" idx="1"/>
          </p:cNvCxnSpPr>
          <p:nvPr/>
        </p:nvCxnSpPr>
        <p:spPr>
          <a:xfrm flipV="1">
            <a:off x="3557079" y="1605028"/>
            <a:ext cx="2412400" cy="947787"/>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29" y="3782823"/>
            <a:ext cx="4534934" cy="287612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5328562" y="4750478"/>
            <a:ext cx="5799511"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a:t>
            </a:r>
            <a:r>
              <a:rPr lang="en-US" dirty="0" smtClean="0">
                <a:effectLst>
                  <a:outerShdw blurRad="38100" dist="38100" dir="2700000" algn="tl">
                    <a:srgbClr val="000000">
                      <a:alpha val="43137"/>
                    </a:srgbClr>
                  </a:outerShdw>
                </a:effectLst>
              </a:rPr>
              <a:t>ef restart_work_error(learn)</a:t>
            </a:r>
          </a:p>
          <a:p>
            <a:r>
              <a:rPr lang="ru-RU" dirty="0" smtClean="0">
                <a:effectLst>
                  <a:outerShdw blurRad="38100" dist="38100" dir="2700000" algn="tl">
                    <a:srgbClr val="000000">
                      <a:alpha val="43137"/>
                    </a:srgbClr>
                  </a:outerShdw>
                </a:effectLst>
              </a:rPr>
              <a:t>Начинает тренировку с вопросами в которых вы допустили ошибку</a:t>
            </a:r>
            <a:endParaRPr lang="ru-RU" dirty="0">
              <a:effectLst>
                <a:outerShdw blurRad="38100" dist="38100" dir="2700000" algn="tl">
                  <a:srgbClr val="000000">
                    <a:alpha val="43137"/>
                  </a:srgbClr>
                </a:outerShdw>
              </a:effectLst>
            </a:endParaRPr>
          </a:p>
        </p:txBody>
      </p:sp>
      <p:sp>
        <p:nvSpPr>
          <p:cNvPr id="14" name="TextBox 13"/>
          <p:cNvSpPr txBox="1"/>
          <p:nvPr/>
        </p:nvSpPr>
        <p:spPr>
          <a:xfrm>
            <a:off x="5328563" y="5704714"/>
            <a:ext cx="5946162"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a:t>
            </a:r>
            <a:r>
              <a:rPr lang="en-US" dirty="0" smtClean="0">
                <a:effectLst>
                  <a:outerShdw blurRad="38100" dist="38100" dir="2700000" algn="tl">
                    <a:srgbClr val="000000">
                      <a:alpha val="43137"/>
                    </a:srgbClr>
                  </a:outerShdw>
                </a:effectLst>
              </a:rPr>
              <a:t>ef restart_again(learn)</a:t>
            </a:r>
            <a:endParaRPr lang="ru-RU" dirty="0" smtClean="0">
              <a:effectLst>
                <a:outerShdw blurRad="38100" dist="38100" dir="2700000" algn="tl">
                  <a:srgbClr val="000000">
                    <a:alpha val="43137"/>
                  </a:srgbClr>
                </a:outerShdw>
              </a:effectLst>
            </a:endParaRPr>
          </a:p>
          <a:p>
            <a:r>
              <a:rPr lang="ru-RU" dirty="0" smtClean="0">
                <a:effectLst>
                  <a:outerShdw blurRad="38100" dist="38100" dir="2700000" algn="tl">
                    <a:srgbClr val="000000">
                      <a:alpha val="43137"/>
                    </a:srgbClr>
                  </a:outerShdw>
                </a:effectLst>
              </a:rPr>
              <a:t>Начинает тренировку со всеми вопросами, ошибки обнуляет.</a:t>
            </a:r>
            <a:endParaRPr lang="en-US" dirty="0" smtClean="0">
              <a:effectLst>
                <a:outerShdw blurRad="38100" dist="38100" dir="2700000" algn="tl">
                  <a:srgbClr val="000000">
                    <a:alpha val="43137"/>
                  </a:srgbClr>
                </a:outerShdw>
              </a:effectLst>
            </a:endParaRPr>
          </a:p>
          <a:p>
            <a:endParaRPr lang="ru-RU" dirty="0">
              <a:effectLst>
                <a:outerShdw blurRad="38100" dist="38100" dir="2700000" algn="tl">
                  <a:srgbClr val="000000">
                    <a:alpha val="43137"/>
                  </a:srgbClr>
                </a:outerShdw>
              </a:effectLst>
            </a:endParaRPr>
          </a:p>
        </p:txBody>
      </p:sp>
      <p:sp>
        <p:nvSpPr>
          <p:cNvPr id="15" name="TextBox 14"/>
          <p:cNvSpPr txBox="1"/>
          <p:nvPr/>
        </p:nvSpPr>
        <p:spPr>
          <a:xfrm>
            <a:off x="5328563" y="3951279"/>
            <a:ext cx="5799510"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d</a:t>
            </a:r>
            <a:r>
              <a:rPr lang="en-US" dirty="0" smtClean="0">
                <a:effectLst>
                  <a:outerShdw blurRad="38100" dist="38100" dir="2700000" algn="tl">
                    <a:srgbClr val="000000">
                      <a:alpha val="43137"/>
                    </a:srgbClr>
                  </a:outerShdw>
                </a:effectLst>
              </a:rPr>
              <a:t>ef cose(learn)</a:t>
            </a:r>
          </a:p>
          <a:p>
            <a:r>
              <a:rPr lang="ru-RU" dirty="0">
                <a:effectLst>
                  <a:outerShdw blurRad="38100" dist="38100" dir="2700000" algn="tl">
                    <a:srgbClr val="000000">
                      <a:alpha val="43137"/>
                    </a:srgbClr>
                  </a:outerShdw>
                </a:effectLst>
              </a:rPr>
              <a:t>Закрывает виджет и открывает меню.</a:t>
            </a:r>
          </a:p>
          <a:p>
            <a:endParaRPr lang="ru-RU" dirty="0">
              <a:effectLst>
                <a:outerShdw blurRad="38100" dist="38100" dir="2700000" algn="tl">
                  <a:srgbClr val="000000">
                    <a:alpha val="43137"/>
                  </a:srgbClr>
                </a:outerShdw>
              </a:effectLst>
            </a:endParaRPr>
          </a:p>
        </p:txBody>
      </p:sp>
      <p:sp>
        <p:nvSpPr>
          <p:cNvPr id="16" name="TextBox 15"/>
          <p:cNvSpPr txBox="1"/>
          <p:nvPr/>
        </p:nvSpPr>
        <p:spPr>
          <a:xfrm>
            <a:off x="5479364" y="2904709"/>
            <a:ext cx="6961517" cy="830997"/>
          </a:xfrm>
          <a:prstGeom prst="rect">
            <a:avLst/>
          </a:prstGeom>
          <a:noFill/>
        </p:spPr>
        <p:txBody>
          <a:bodyPr wrap="square" rtlCol="0">
            <a:spAutoFit/>
          </a:bodyPr>
          <a:lstStyle/>
          <a:p>
            <a:r>
              <a:rPr lang="ru-RU" sz="1600" i="1" u="sng" dirty="0" smtClean="0"/>
              <a:t>После окончания появляется результат и кнопки на жав на которые вы можете продолжить тренировку или же отработать допущенные ошибки в прошлой.</a:t>
            </a:r>
            <a:endParaRPr lang="ru-RU" sz="1600" i="1" u="sng" dirty="0"/>
          </a:p>
        </p:txBody>
      </p:sp>
      <p:sp>
        <p:nvSpPr>
          <p:cNvPr id="17" name="TextBox 16"/>
          <p:cNvSpPr txBox="1"/>
          <p:nvPr/>
        </p:nvSpPr>
        <p:spPr>
          <a:xfrm>
            <a:off x="792042" y="4035252"/>
            <a:ext cx="1863306" cy="276999"/>
          </a:xfrm>
          <a:prstGeom prst="rect">
            <a:avLst/>
          </a:prstGeom>
          <a:noFill/>
        </p:spPr>
        <p:txBody>
          <a:bodyPr wrap="square" rtlCol="0">
            <a:spAutoFit/>
          </a:bodyPr>
          <a:lstStyle/>
          <a:p>
            <a:r>
              <a:rPr lang="en-US" sz="1200" dirty="0" smtClean="0"/>
              <a:t>pb_close</a:t>
            </a:r>
            <a:endParaRPr lang="ru-RU" sz="1200" dirty="0"/>
          </a:p>
        </p:txBody>
      </p:sp>
      <p:sp>
        <p:nvSpPr>
          <p:cNvPr id="18" name="TextBox 17"/>
          <p:cNvSpPr txBox="1"/>
          <p:nvPr/>
        </p:nvSpPr>
        <p:spPr>
          <a:xfrm>
            <a:off x="1723695" y="4842811"/>
            <a:ext cx="1863306" cy="276999"/>
          </a:xfrm>
          <a:prstGeom prst="rect">
            <a:avLst/>
          </a:prstGeom>
          <a:noFill/>
        </p:spPr>
        <p:txBody>
          <a:bodyPr wrap="square" rtlCol="0">
            <a:spAutoFit/>
          </a:bodyPr>
          <a:lstStyle/>
          <a:p>
            <a:r>
              <a:rPr lang="en-US" sz="1200" dirty="0" smtClean="0"/>
              <a:t>pb_work_error</a:t>
            </a:r>
            <a:endParaRPr lang="ru-RU" sz="1200" dirty="0"/>
          </a:p>
        </p:txBody>
      </p:sp>
      <p:sp>
        <p:nvSpPr>
          <p:cNvPr id="19" name="TextBox 18"/>
          <p:cNvSpPr txBox="1"/>
          <p:nvPr/>
        </p:nvSpPr>
        <p:spPr>
          <a:xfrm>
            <a:off x="1739359" y="5117844"/>
            <a:ext cx="1863306" cy="276999"/>
          </a:xfrm>
          <a:prstGeom prst="rect">
            <a:avLst/>
          </a:prstGeom>
          <a:noFill/>
        </p:spPr>
        <p:txBody>
          <a:bodyPr wrap="square" rtlCol="0">
            <a:spAutoFit/>
          </a:bodyPr>
          <a:lstStyle/>
          <a:p>
            <a:r>
              <a:rPr lang="en-US" sz="1200" dirty="0" smtClean="0"/>
              <a:t>pb_next_again</a:t>
            </a:r>
            <a:endParaRPr lang="ru-RU" sz="1200" dirty="0"/>
          </a:p>
        </p:txBody>
      </p:sp>
      <p:sp>
        <p:nvSpPr>
          <p:cNvPr id="20" name="TextBox 19"/>
          <p:cNvSpPr txBox="1"/>
          <p:nvPr/>
        </p:nvSpPr>
        <p:spPr>
          <a:xfrm>
            <a:off x="1723695" y="4841737"/>
            <a:ext cx="1863306" cy="276999"/>
          </a:xfrm>
          <a:prstGeom prst="rect">
            <a:avLst/>
          </a:prstGeom>
          <a:noFill/>
        </p:spPr>
        <p:txBody>
          <a:bodyPr wrap="square" rtlCol="0">
            <a:spAutoFit/>
          </a:bodyPr>
          <a:lstStyle/>
          <a:p>
            <a:r>
              <a:rPr lang="en-US" sz="1200" dirty="0" smtClean="0"/>
              <a:t>pb_work_error</a:t>
            </a:r>
            <a:endParaRPr lang="ru-RU" sz="1200" dirty="0"/>
          </a:p>
        </p:txBody>
      </p:sp>
      <p:sp>
        <p:nvSpPr>
          <p:cNvPr id="7" name="Прямоугольник 6"/>
          <p:cNvSpPr/>
          <p:nvPr/>
        </p:nvSpPr>
        <p:spPr>
          <a:xfrm>
            <a:off x="2463741" y="6243989"/>
            <a:ext cx="962699" cy="276999"/>
          </a:xfrm>
          <a:prstGeom prst="rect">
            <a:avLst/>
          </a:prstGeom>
        </p:spPr>
        <p:txBody>
          <a:bodyPr wrap="none">
            <a:spAutoFit/>
          </a:bodyPr>
          <a:lstStyle/>
          <a:p>
            <a:r>
              <a:rPr lang="en-US" sz="1200" dirty="0" smtClean="0"/>
              <a:t>list_of_error</a:t>
            </a:r>
            <a:endParaRPr lang="ru-RU" sz="1200" dirty="0"/>
          </a:p>
        </p:txBody>
      </p:sp>
      <p:cxnSp>
        <p:nvCxnSpPr>
          <p:cNvPr id="13" name="Прямая со стрелкой 12"/>
          <p:cNvCxnSpPr>
            <a:endCxn id="12" idx="1"/>
          </p:cNvCxnSpPr>
          <p:nvPr/>
        </p:nvCxnSpPr>
        <p:spPr>
          <a:xfrm>
            <a:off x="3587001" y="4980236"/>
            <a:ext cx="1741561" cy="231907"/>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9" idx="3"/>
            <a:endCxn id="14" idx="1"/>
          </p:cNvCxnSpPr>
          <p:nvPr/>
        </p:nvCxnSpPr>
        <p:spPr>
          <a:xfrm>
            <a:off x="3602665" y="5256344"/>
            <a:ext cx="1725898" cy="104853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endCxn id="15" idx="1"/>
          </p:cNvCxnSpPr>
          <p:nvPr/>
        </p:nvCxnSpPr>
        <p:spPr>
          <a:xfrm>
            <a:off x="1112808" y="3951279"/>
            <a:ext cx="4215755" cy="461665"/>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44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793630" y="365125"/>
            <a:ext cx="5355566" cy="1015823"/>
          </a:xfrm>
        </p:spPr>
        <p:txBody>
          <a:bodyPr/>
          <a:lstStyle/>
          <a:p>
            <a:r>
              <a:rPr lang="ru-RU" dirty="0" smtClean="0">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Режим</a:t>
            </a:r>
            <a:r>
              <a:rPr lang="en-US" dirty="0" smtClean="0">
                <a:effectLst>
                  <a:outerShdw blurRad="38100" dist="38100" dir="2700000" algn="tl">
                    <a:srgbClr val="000000">
                      <a:alpha val="43137"/>
                    </a:srgbClr>
                  </a:outerShdw>
                </a:effectLst>
              </a:rPr>
              <a:t>:</a:t>
            </a:r>
            <a:r>
              <a:rPr lang="ru-RU"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r>
              <a:rPr lang="ru-RU"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Карточки</a:t>
            </a:r>
            <a:r>
              <a:rPr lang="en-US" dirty="0" smtClean="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a:t>
            </a:r>
            <a:endParaRPr lang="ru-RU" dirty="0">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3" name="Объект 2"/>
          <p:cNvSpPr>
            <a:spLocks noGrp="1"/>
          </p:cNvSpPr>
          <p:nvPr>
            <p:ph idx="1"/>
          </p:nvPr>
        </p:nvSpPr>
        <p:spPr>
          <a:xfrm>
            <a:off x="8119387" y="1633479"/>
            <a:ext cx="4072614" cy="4856400"/>
          </a:xfrm>
        </p:spPr>
        <p:txBody>
          <a:bodyPr>
            <a:normAutofit/>
          </a:bodyPr>
          <a:lstStyle/>
          <a:p>
            <a:pPr marL="0" indent="0">
              <a:buNone/>
            </a:pPr>
            <a:r>
              <a:rPr lang="ru-RU" sz="2400" dirty="0" smtClean="0"/>
              <a:t>В этом режиме проходит ознакомление с материалом, вам выводятся </a:t>
            </a:r>
            <a:r>
              <a:rPr lang="en-US" sz="2400" dirty="0" smtClean="0">
                <a:latin typeface="Agency FB" panose="020B0503020202020204" pitchFamily="34" charset="0"/>
              </a:rPr>
              <a:t>“</a:t>
            </a:r>
            <a:r>
              <a:rPr lang="ru-RU" sz="2400" dirty="0" smtClean="0"/>
              <a:t>вопрос</a:t>
            </a:r>
            <a:r>
              <a:rPr lang="en-US" sz="2400" dirty="0" smtClean="0">
                <a:latin typeface="Agency FB" panose="020B0503020202020204" pitchFamily="34" charset="0"/>
              </a:rPr>
              <a:t>”</a:t>
            </a:r>
            <a:r>
              <a:rPr lang="ru-RU" sz="2400" dirty="0" smtClean="0"/>
              <a:t> в виде карточек, нажав на карточку, будет выведен </a:t>
            </a:r>
            <a:r>
              <a:rPr lang="en-US" sz="2400" dirty="0" smtClean="0">
                <a:latin typeface="Agency FB" panose="020B0503020202020204" pitchFamily="34" charset="0"/>
              </a:rPr>
              <a:t>“</a:t>
            </a:r>
            <a:r>
              <a:rPr lang="ru-RU" sz="2400" dirty="0" smtClean="0"/>
              <a:t>ответ</a:t>
            </a:r>
            <a:r>
              <a:rPr lang="en-US" sz="2400" dirty="0" smtClean="0">
                <a:latin typeface="Agency FB" panose="020B0503020202020204" pitchFamily="34" charset="0"/>
              </a:rPr>
              <a:t>”.</a:t>
            </a:r>
            <a:endParaRPr lang="ru-RU" sz="2400" dirty="0"/>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633479"/>
            <a:ext cx="7325756" cy="485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9915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3630" y="0"/>
            <a:ext cx="11398370" cy="6858000"/>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5" name="Прямоугольник 4"/>
          <p:cNvSpPr/>
          <p:nvPr/>
        </p:nvSpPr>
        <p:spPr>
          <a:xfrm>
            <a:off x="0" y="0"/>
            <a:ext cx="793630" cy="6858000"/>
          </a:xfrm>
          <a:prstGeom prst="rect">
            <a:avLst/>
          </a:prstGeom>
          <a:solidFill>
            <a:srgbClr val="FEB90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0" y="1470306"/>
            <a:ext cx="5658592" cy="37512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93630" y="120770"/>
            <a:ext cx="5814204" cy="461665"/>
          </a:xfrm>
          <a:prstGeom prst="rect">
            <a:avLst/>
          </a:prstGeom>
          <a:noFill/>
        </p:spPr>
        <p:txBody>
          <a:bodyPr wrap="square" rtlCol="0">
            <a:spAutoFit/>
          </a:bodyPr>
          <a:lstStyle/>
          <a:p>
            <a:r>
              <a:rPr lang="ru-RU" sz="2400" dirty="0" smtClean="0"/>
              <a:t>Режим</a:t>
            </a:r>
            <a:r>
              <a:rPr lang="en-US" sz="2400" dirty="0" smtClean="0"/>
              <a:t>:”</a:t>
            </a:r>
            <a:r>
              <a:rPr lang="ru-RU" sz="2400" dirty="0" smtClean="0"/>
              <a:t>Заучивание</a:t>
            </a:r>
            <a:r>
              <a:rPr lang="en-US" sz="2400" dirty="0" smtClean="0"/>
              <a:t>”</a:t>
            </a:r>
            <a:r>
              <a:rPr lang="ru-RU" sz="2400" dirty="0" smtClean="0"/>
              <a:t> – </a:t>
            </a:r>
            <a:r>
              <a:rPr lang="en-US" sz="2400" u="sng" dirty="0" smtClean="0">
                <a:effectLst>
                  <a:outerShdw blurRad="38100" dist="38100" dir="2700000" algn="tl">
                    <a:srgbClr val="000000">
                      <a:alpha val="43137"/>
                    </a:srgbClr>
                  </a:outerShdw>
                </a:effectLst>
              </a:rPr>
              <a:t>class Kartochki():</a:t>
            </a:r>
            <a:endParaRPr lang="ru-RU" sz="2400" u="sng" dirty="0">
              <a:effectLst>
                <a:outerShdw blurRad="38100" dist="38100" dir="2700000" algn="tl">
                  <a:srgbClr val="000000">
                    <a:alpha val="43137"/>
                  </a:srgbClr>
                </a:outerShdw>
              </a:effectLst>
            </a:endParaRPr>
          </a:p>
        </p:txBody>
      </p:sp>
      <p:sp>
        <p:nvSpPr>
          <p:cNvPr id="8" name="TextBox 7"/>
          <p:cNvSpPr txBox="1"/>
          <p:nvPr/>
        </p:nvSpPr>
        <p:spPr>
          <a:xfrm>
            <a:off x="740434" y="703205"/>
            <a:ext cx="5920596" cy="646331"/>
          </a:xfrm>
          <a:prstGeom prst="rect">
            <a:avLst/>
          </a:prstGeom>
          <a:noFill/>
        </p:spPr>
        <p:txBody>
          <a:bodyPr wrap="square" rtlCol="0">
            <a:spAutoFit/>
          </a:bodyPr>
          <a:lstStyle/>
          <a:p>
            <a:r>
              <a:rPr lang="ru-RU" dirty="0" smtClean="0"/>
              <a:t>Класс отвечает за вызов и работу с виджетом </a:t>
            </a:r>
            <a:r>
              <a:rPr lang="en-US" dirty="0" smtClean="0">
                <a:effectLst>
                  <a:outerShdw blurRad="38100" dist="38100" dir="2700000" algn="tl">
                    <a:srgbClr val="000000">
                      <a:alpha val="43137"/>
                    </a:srgbClr>
                  </a:outerShdw>
                </a:effectLst>
              </a:rPr>
              <a:t>Kartochki.ui</a:t>
            </a:r>
            <a:r>
              <a:rPr lang="ru-RU" dirty="0" smtClean="0"/>
              <a:t>.</a:t>
            </a:r>
          </a:p>
          <a:p>
            <a:r>
              <a:rPr lang="ru-RU" dirty="0" smtClean="0"/>
              <a:t>Пользователь взаимодействует с такими методами как</a:t>
            </a:r>
            <a:r>
              <a:rPr lang="en-US" dirty="0" smtClean="0"/>
              <a:t>:</a:t>
            </a:r>
            <a:endParaRPr lang="ru-RU" dirty="0"/>
          </a:p>
        </p:txBody>
      </p:sp>
      <p:sp>
        <p:nvSpPr>
          <p:cNvPr id="10" name="TextBox 9"/>
          <p:cNvSpPr txBox="1"/>
          <p:nvPr/>
        </p:nvSpPr>
        <p:spPr>
          <a:xfrm>
            <a:off x="2795677" y="4944507"/>
            <a:ext cx="1863306" cy="276999"/>
          </a:xfrm>
          <a:prstGeom prst="rect">
            <a:avLst/>
          </a:prstGeom>
          <a:noFill/>
        </p:spPr>
        <p:txBody>
          <a:bodyPr wrap="square" rtlCol="0">
            <a:spAutoFit/>
          </a:bodyPr>
          <a:lstStyle/>
          <a:p>
            <a:r>
              <a:rPr lang="en-US" sz="1200" dirty="0"/>
              <a:t>l</a:t>
            </a:r>
            <a:r>
              <a:rPr lang="en-US" sz="1200" dirty="0" smtClean="0"/>
              <a:t>b_count</a:t>
            </a:r>
            <a:endParaRPr lang="ru-RU" sz="1200" dirty="0"/>
          </a:p>
        </p:txBody>
      </p:sp>
      <p:sp>
        <p:nvSpPr>
          <p:cNvPr id="11" name="TextBox 10"/>
          <p:cNvSpPr txBox="1"/>
          <p:nvPr/>
        </p:nvSpPr>
        <p:spPr>
          <a:xfrm>
            <a:off x="740434" y="1684362"/>
            <a:ext cx="1863306" cy="276999"/>
          </a:xfrm>
          <a:prstGeom prst="rect">
            <a:avLst/>
          </a:prstGeom>
          <a:noFill/>
        </p:spPr>
        <p:txBody>
          <a:bodyPr wrap="square" rtlCol="0">
            <a:spAutoFit/>
          </a:bodyPr>
          <a:lstStyle/>
          <a:p>
            <a:r>
              <a:rPr lang="en-US" sz="1200" dirty="0"/>
              <a:t>p</a:t>
            </a:r>
            <a:r>
              <a:rPr lang="en-US" sz="1200" dirty="0" smtClean="0"/>
              <a:t>b_close</a:t>
            </a:r>
            <a:endParaRPr lang="ru-RU" sz="1200" dirty="0"/>
          </a:p>
        </p:txBody>
      </p:sp>
      <p:cxnSp>
        <p:nvCxnSpPr>
          <p:cNvPr id="12" name="Прямая со стрелкой 11"/>
          <p:cNvCxnSpPr/>
          <p:nvPr/>
        </p:nvCxnSpPr>
        <p:spPr>
          <a:xfrm flipV="1">
            <a:off x="1207698" y="1595887"/>
            <a:ext cx="5400136" cy="122981"/>
          </a:xfrm>
          <a:prstGeom prst="straightConnector1">
            <a:avLst/>
          </a:prstGeom>
          <a:ln>
            <a:solidFill>
              <a:srgbClr val="FF0000"/>
            </a:solidFill>
            <a:tailEnd type="triangle"/>
          </a:ln>
          <a:effectLst>
            <a:glow rad="63500">
              <a:schemeClr val="accent2">
                <a:satMod val="175000"/>
                <a:alpha val="40000"/>
              </a:schemeClr>
            </a:glow>
          </a:effectLst>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607834" y="1349536"/>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cose(kart):</a:t>
            </a:r>
          </a:p>
          <a:p>
            <a:r>
              <a:rPr lang="ru-RU" dirty="0" smtClean="0">
                <a:effectLst>
                  <a:outerShdw blurRad="38100" dist="38100" dir="2700000" algn="tl">
                    <a:srgbClr val="000000">
                      <a:alpha val="43137"/>
                    </a:srgbClr>
                  </a:outerShdw>
                </a:effectLst>
              </a:rPr>
              <a:t>Закрывает виджет и открывает меню.</a:t>
            </a:r>
            <a:endParaRPr lang="ru-RU" dirty="0">
              <a:effectLst>
                <a:outerShdw blurRad="38100" dist="38100" dir="2700000" algn="tl">
                  <a:srgbClr val="000000">
                    <a:alpha val="43137"/>
                  </a:srgbClr>
                </a:outerShdw>
              </a:effectLst>
            </a:endParaRPr>
          </a:p>
        </p:txBody>
      </p:sp>
      <p:sp>
        <p:nvSpPr>
          <p:cNvPr id="14" name="TextBox 13"/>
          <p:cNvSpPr txBox="1"/>
          <p:nvPr/>
        </p:nvSpPr>
        <p:spPr>
          <a:xfrm>
            <a:off x="3336267" y="3068907"/>
            <a:ext cx="1863306" cy="276999"/>
          </a:xfrm>
          <a:prstGeom prst="rect">
            <a:avLst/>
          </a:prstGeom>
          <a:noFill/>
        </p:spPr>
        <p:txBody>
          <a:bodyPr wrap="square" rtlCol="0">
            <a:spAutoFit/>
          </a:bodyPr>
          <a:lstStyle/>
          <a:p>
            <a:r>
              <a:rPr lang="en-US" sz="1200" dirty="0" smtClean="0"/>
              <a:t>pb_kart</a:t>
            </a:r>
            <a:endParaRPr lang="ru-RU" sz="1200" dirty="0"/>
          </a:p>
        </p:txBody>
      </p:sp>
      <p:sp>
        <p:nvSpPr>
          <p:cNvPr id="15" name="TextBox 14"/>
          <p:cNvSpPr txBox="1"/>
          <p:nvPr/>
        </p:nvSpPr>
        <p:spPr>
          <a:xfrm>
            <a:off x="2795677" y="4607123"/>
            <a:ext cx="1863306" cy="276999"/>
          </a:xfrm>
          <a:prstGeom prst="rect">
            <a:avLst/>
          </a:prstGeom>
          <a:noFill/>
        </p:spPr>
        <p:txBody>
          <a:bodyPr wrap="square" rtlCol="0">
            <a:spAutoFit/>
          </a:bodyPr>
          <a:lstStyle/>
          <a:p>
            <a:r>
              <a:rPr lang="en-US" sz="1200" dirty="0" smtClean="0"/>
              <a:t>pb_back</a:t>
            </a:r>
            <a:endParaRPr lang="ru-RU" sz="1200" dirty="0"/>
          </a:p>
        </p:txBody>
      </p:sp>
      <p:sp>
        <p:nvSpPr>
          <p:cNvPr id="16" name="TextBox 15"/>
          <p:cNvSpPr txBox="1"/>
          <p:nvPr/>
        </p:nvSpPr>
        <p:spPr>
          <a:xfrm>
            <a:off x="1098789" y="4730590"/>
            <a:ext cx="1863306" cy="276999"/>
          </a:xfrm>
          <a:prstGeom prst="rect">
            <a:avLst/>
          </a:prstGeom>
          <a:noFill/>
        </p:spPr>
        <p:txBody>
          <a:bodyPr wrap="square" rtlCol="0">
            <a:spAutoFit/>
          </a:bodyPr>
          <a:lstStyle/>
          <a:p>
            <a:r>
              <a:rPr lang="en-US" sz="1200" dirty="0" smtClean="0"/>
              <a:t>pb_no</a:t>
            </a:r>
            <a:endParaRPr lang="ru-RU" sz="1200" dirty="0"/>
          </a:p>
        </p:txBody>
      </p:sp>
      <p:sp>
        <p:nvSpPr>
          <p:cNvPr id="17" name="TextBox 16"/>
          <p:cNvSpPr txBox="1"/>
          <p:nvPr/>
        </p:nvSpPr>
        <p:spPr>
          <a:xfrm>
            <a:off x="5573765" y="4745622"/>
            <a:ext cx="1863306" cy="276999"/>
          </a:xfrm>
          <a:prstGeom prst="rect">
            <a:avLst/>
          </a:prstGeom>
          <a:noFill/>
        </p:spPr>
        <p:txBody>
          <a:bodyPr wrap="square" rtlCol="0">
            <a:spAutoFit/>
          </a:bodyPr>
          <a:lstStyle/>
          <a:p>
            <a:r>
              <a:rPr lang="en-US" sz="1200" dirty="0" smtClean="0"/>
              <a:t>pb_yes</a:t>
            </a:r>
            <a:endParaRPr lang="ru-RU" sz="1200" dirty="0"/>
          </a:p>
        </p:txBody>
      </p:sp>
      <p:sp>
        <p:nvSpPr>
          <p:cNvPr id="18" name="TextBox 17"/>
          <p:cNvSpPr txBox="1"/>
          <p:nvPr/>
        </p:nvSpPr>
        <p:spPr>
          <a:xfrm>
            <a:off x="6661027" y="3318595"/>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next_kart(kart):</a:t>
            </a:r>
          </a:p>
          <a:p>
            <a:r>
              <a:rPr lang="ru-RU" dirty="0" smtClean="0">
                <a:effectLst>
                  <a:outerShdw blurRad="38100" dist="38100" dir="2700000" algn="tl">
                    <a:srgbClr val="000000">
                      <a:alpha val="43137"/>
                    </a:srgbClr>
                  </a:outerShdw>
                </a:effectLst>
              </a:rPr>
              <a:t>Выводит следующую карточку.</a:t>
            </a:r>
            <a:endParaRPr lang="ru-RU" dirty="0">
              <a:effectLst>
                <a:outerShdw blurRad="38100" dist="38100" dir="2700000" algn="tl">
                  <a:srgbClr val="000000">
                    <a:alpha val="43137"/>
                  </a:srgbClr>
                </a:outerShdw>
              </a:effectLst>
            </a:endParaRPr>
          </a:p>
        </p:txBody>
      </p:sp>
      <p:sp>
        <p:nvSpPr>
          <p:cNvPr id="19" name="TextBox 18"/>
          <p:cNvSpPr txBox="1"/>
          <p:nvPr/>
        </p:nvSpPr>
        <p:spPr>
          <a:xfrm>
            <a:off x="6643820" y="4164625"/>
            <a:ext cx="4390845" cy="64633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back_kart(kart):</a:t>
            </a:r>
          </a:p>
          <a:p>
            <a:r>
              <a:rPr lang="ru-RU" dirty="0" smtClean="0">
                <a:effectLst>
                  <a:outerShdw blurRad="38100" dist="38100" dir="2700000" algn="tl">
                    <a:srgbClr val="000000">
                      <a:alpha val="43137"/>
                    </a:srgbClr>
                  </a:outerShdw>
                </a:effectLst>
              </a:rPr>
              <a:t>Возвращает предыдущую карточку.</a:t>
            </a:r>
            <a:endParaRPr lang="ru-RU" dirty="0">
              <a:effectLst>
                <a:outerShdw blurRad="38100" dist="38100" dir="2700000" algn="tl">
                  <a:srgbClr val="000000">
                    <a:alpha val="43137"/>
                  </a:srgbClr>
                </a:outerShdw>
              </a:effectLst>
            </a:endParaRPr>
          </a:p>
        </p:txBody>
      </p:sp>
      <p:sp>
        <p:nvSpPr>
          <p:cNvPr id="20" name="TextBox 19"/>
          <p:cNvSpPr txBox="1"/>
          <p:nvPr/>
        </p:nvSpPr>
        <p:spPr>
          <a:xfrm>
            <a:off x="6607833" y="2195566"/>
            <a:ext cx="4390845"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def upend_kart(kart):</a:t>
            </a:r>
          </a:p>
          <a:p>
            <a:r>
              <a:rPr lang="ru-RU" dirty="0" smtClean="0">
                <a:effectLst>
                  <a:outerShdw blurRad="38100" dist="38100" dir="2700000" algn="tl">
                    <a:srgbClr val="000000">
                      <a:alpha val="43137"/>
                    </a:srgbClr>
                  </a:outerShdw>
                </a:effectLst>
              </a:rPr>
              <a:t>Показывает обратную сторону карточки(её пару, ответ).</a:t>
            </a:r>
            <a:endParaRPr lang="ru-RU" dirty="0">
              <a:effectLst>
                <a:outerShdw blurRad="38100" dist="38100" dir="2700000" algn="tl">
                  <a:srgbClr val="000000">
                    <a:alpha val="43137"/>
                  </a:srgbClr>
                </a:outerShdw>
              </a:effectLst>
            </a:endParaRPr>
          </a:p>
        </p:txBody>
      </p:sp>
      <p:cxnSp>
        <p:nvCxnSpPr>
          <p:cNvPr id="21" name="Прямая со стрелкой 20"/>
          <p:cNvCxnSpPr>
            <a:endCxn id="20" idx="1"/>
          </p:cNvCxnSpPr>
          <p:nvPr/>
        </p:nvCxnSpPr>
        <p:spPr>
          <a:xfrm flipV="1">
            <a:off x="3907766" y="2657231"/>
            <a:ext cx="2700067" cy="411676"/>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endCxn id="19" idx="1"/>
          </p:cNvCxnSpPr>
          <p:nvPr/>
        </p:nvCxnSpPr>
        <p:spPr>
          <a:xfrm flipV="1">
            <a:off x="3622926" y="4487791"/>
            <a:ext cx="3020894" cy="190493"/>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8" idx="1"/>
          </p:cNvCxnSpPr>
          <p:nvPr/>
        </p:nvCxnSpPr>
        <p:spPr>
          <a:xfrm flipV="1">
            <a:off x="1371600" y="3641761"/>
            <a:ext cx="5289427" cy="1053872"/>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endCxn id="18" idx="1"/>
          </p:cNvCxnSpPr>
          <p:nvPr/>
        </p:nvCxnSpPr>
        <p:spPr>
          <a:xfrm flipV="1">
            <a:off x="5865962" y="3641761"/>
            <a:ext cx="795065" cy="1054184"/>
          </a:xfrm>
          <a:prstGeom prst="straightConnector1">
            <a:avLst/>
          </a:prstGeom>
          <a:ln>
            <a:solidFill>
              <a:srgbClr val="FF0000"/>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30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TM10001106[[fn=Эмблема]]</Template>
  <TotalTime>668</TotalTime>
  <Words>1323</Words>
  <Application>Microsoft Office PowerPoint</Application>
  <PresentationFormat>Широкоэкранный</PresentationFormat>
  <Paragraphs>190</Paragraphs>
  <Slides>18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18</vt:i4>
      </vt:variant>
    </vt:vector>
  </HeadingPairs>
  <TitlesOfParts>
    <vt:vector size="27" baseType="lpstr">
      <vt:lpstr>Arial Unicode MS</vt:lpstr>
      <vt:lpstr>JetBrains Mono</vt:lpstr>
      <vt:lpstr>Microsoft YaHei Light</vt:lpstr>
      <vt:lpstr>Agency FB</vt:lpstr>
      <vt:lpstr>Arial</vt:lpstr>
      <vt:lpstr>Calibri</vt:lpstr>
      <vt:lpstr>Calibri Light</vt:lpstr>
      <vt:lpstr>Microsoft Sans Serif</vt:lpstr>
      <vt:lpstr>Тема Office</vt:lpstr>
      <vt:lpstr>Тема: создание программы(на python),  для помощи учащимся в изучении материала.</vt:lpstr>
      <vt:lpstr>Презентация PowerPoint</vt:lpstr>
      <vt:lpstr>Презентация PowerPoint</vt:lpstr>
      <vt:lpstr>Презентация PowerPoint</vt:lpstr>
      <vt:lpstr>Режим: “Заучивание”</vt:lpstr>
      <vt:lpstr>Презентация PowerPoint</vt:lpstr>
      <vt:lpstr>Презентация PowerPoint</vt:lpstr>
      <vt:lpstr>Режим: “Карточки”</vt:lpstr>
      <vt:lpstr>Презентация PowerPoint</vt:lpstr>
      <vt:lpstr>Презентация PowerPoint</vt:lpstr>
      <vt:lpstr>Режим: “Подбор”</vt:lpstr>
      <vt:lpstr>Презентация PowerPoint</vt:lpstr>
      <vt:lpstr>Презентация PowerPoint</vt:lpstr>
      <vt:lpstr>Режим: “Редакция”</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образование</dc:title>
  <dc:creator>Дима</dc:creator>
  <cp:lastModifiedBy>Дима</cp:lastModifiedBy>
  <cp:revision>57</cp:revision>
  <dcterms:created xsi:type="dcterms:W3CDTF">2020-11-03T03:30:47Z</dcterms:created>
  <dcterms:modified xsi:type="dcterms:W3CDTF">2020-11-09T11:52:48Z</dcterms:modified>
</cp:coreProperties>
</file>