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p:nvPr>
            <p:ph type="title"/>
          </p:nvPr>
        </p:nvSpPr>
        <p:spPr>
          <a:xfrm>
            <a:off x="685800" y="2130425"/>
            <a:ext cx="7772400" cy="1470025"/>
          </a:xfrm>
          <a:prstGeom prst="rect">
            <a:avLst/>
          </a:prstGeom>
        </p:spPr>
        <p:txBody>
          <a:bodyPr/>
          <a:lstStyle/>
          <a:p>
            <a:pPr/>
            <a:r>
              <a:t>Title Text</a:t>
            </a:r>
          </a:p>
        </p:txBody>
      </p:sp>
      <p:sp>
        <p:nvSpPr>
          <p:cNvPr id="12" name="Body Level One…"/>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p:nvPr>
            <p:ph type="title"/>
          </p:nvPr>
        </p:nvSpPr>
        <p:spPr>
          <a:prstGeom prst="rect">
            <a:avLst/>
          </a:prstGeom>
        </p:spPr>
        <p:txBody>
          <a:bodyPr/>
          <a:lstStyle/>
          <a:p>
            <a:pPr/>
            <a:r>
              <a:t>Title Text</a:t>
            </a:r>
          </a:p>
        </p:txBody>
      </p:sp>
      <p:sp>
        <p:nvSpPr>
          <p:cNvPr id="93"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p:nvPr>
            <p:ph type="title"/>
          </p:nvPr>
        </p:nvSpPr>
        <p:spPr>
          <a:xfrm>
            <a:off x="6629400" y="274638"/>
            <a:ext cx="2057400" cy="5851526"/>
          </a:xfrm>
          <a:prstGeom prst="rect">
            <a:avLst/>
          </a:prstGeom>
        </p:spPr>
        <p:txBody>
          <a:bodyPr/>
          <a:lstStyle/>
          <a:p>
            <a:pPr/>
            <a:r>
              <a:t>Title Text</a:t>
            </a:r>
          </a:p>
        </p:txBody>
      </p:sp>
      <p:sp>
        <p:nvSpPr>
          <p:cNvPr id="102" name="Body Level One…"/>
          <p:cNvSpPr/>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p:nvPr>
            <p:ph type="title"/>
          </p:nvPr>
        </p:nvSpPr>
        <p:spPr>
          <a:prstGeom prst="rect">
            <a:avLst/>
          </a:prstGeom>
        </p:spPr>
        <p:txBody>
          <a:bodyPr/>
          <a:lstStyle/>
          <a:p>
            <a:pPr/>
            <a:r>
              <a:t>Title Text</a:t>
            </a:r>
          </a:p>
        </p:txBody>
      </p:sp>
      <p:sp>
        <p:nvSpPr>
          <p:cNvPr id="21"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p:nvPr>
            <p:ph type="title"/>
          </p:nvPr>
        </p:nvSpPr>
        <p:spPr>
          <a:prstGeom prst="rect">
            <a:avLst/>
          </a:prstGeom>
        </p:spPr>
        <p:txBody>
          <a:bodyPr/>
          <a:lstStyle/>
          <a:p>
            <a:pPr/>
            <a:r>
              <a:t>Title Text</a:t>
            </a:r>
          </a:p>
        </p:txBody>
      </p:sp>
      <p:sp>
        <p:nvSpPr>
          <p:cNvPr id="39" name="Body Level One…"/>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p:nvPr>
            <p:ph type="title"/>
          </p:nvPr>
        </p:nvSpPr>
        <p:spPr>
          <a:prstGeom prst="rect">
            <a:avLst/>
          </a:prstGeom>
        </p:spPr>
        <p:txBody>
          <a:bodyPr/>
          <a:lstStyle/>
          <a:p>
            <a:pPr/>
            <a:r>
              <a:t>Title Text</a:t>
            </a:r>
          </a:p>
        </p:txBody>
      </p:sp>
      <p:sp>
        <p:nvSpPr>
          <p:cNvPr id="48" name="Body Level One…"/>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p:nvPr>
            <p:ph type="title"/>
          </p:nvPr>
        </p:nvSpPr>
        <p:spPr>
          <a:prstGeom prst="rect">
            <a:avLst/>
          </a:prstGeom>
        </p:spPr>
        <p:txBody>
          <a:bodyPr/>
          <a:lstStyle/>
          <a:p>
            <a:pPr/>
            <a:r>
              <a:t>Title Text</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4" name="Body Level One…"/>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Title 3"/>
          <p:cNvSpPr/>
          <p:nvPr>
            <p:ph type="title"/>
          </p:nvPr>
        </p:nvSpPr>
        <p:spPr>
          <a:xfrm>
            <a:off x="457200" y="274638"/>
            <a:ext cx="8229600" cy="1858814"/>
          </a:xfrm>
          <a:prstGeom prst="rect">
            <a:avLst/>
          </a:prstGeom>
        </p:spPr>
        <p:txBody>
          <a:bodyPr/>
          <a:lstStyle>
            <a:lvl1pPr defTabSz="411479">
              <a:defRPr sz="3959" u="sng"/>
            </a:lvl1pPr>
          </a:lstStyle>
          <a:p>
            <a:pPr/>
            <a:r>
              <a:t>Determining Competition Among Plankton From Biomass and Lake Data</a:t>
            </a:r>
          </a:p>
        </p:txBody>
      </p:sp>
      <p:sp>
        <p:nvSpPr>
          <p:cNvPr id="113" name="Content Placeholder 4"/>
          <p:cNvSpPr/>
          <p:nvPr>
            <p:ph type="body" idx="1"/>
          </p:nvPr>
        </p:nvSpPr>
        <p:spPr>
          <a:xfrm>
            <a:off x="457200" y="2091828"/>
            <a:ext cx="8229600" cy="4034335"/>
          </a:xfrm>
          <a:prstGeom prst="rect">
            <a:avLst/>
          </a:prstGeom>
        </p:spPr>
        <p:txBody>
          <a:bodyPr/>
          <a:lstStyle/>
          <a:p>
            <a:pPr marL="0" indent="0" algn="ctr">
              <a:buSzTx/>
              <a:buFontTx/>
              <a:buNone/>
            </a:pPr>
            <a:r>
              <a:t>John Rosol</a:t>
            </a:r>
          </a:p>
          <a:p>
            <a:pPr algn="ctr"/>
          </a:p>
          <a:p>
            <a:pPr marL="0" indent="0" algn="ctr">
              <a:buSzTx/>
              <a:buFontTx/>
              <a:buNone/>
            </a:pPr>
            <a:r>
              <a:t>Research Question:</a:t>
            </a:r>
          </a:p>
          <a:p>
            <a:pPr lvl="1" marL="0" indent="228600" algn="ctr">
              <a:buSzTx/>
              <a:buFontTx/>
              <a:buNone/>
            </a:pPr>
            <a:r>
              <a:t>Is there competition among autotrophic plankton in freshwater reservoirs?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Title 1"/>
          <p:cNvSpPr/>
          <p:nvPr>
            <p:ph type="title"/>
          </p:nvPr>
        </p:nvSpPr>
        <p:spPr>
          <a:prstGeom prst="rect">
            <a:avLst/>
          </a:prstGeom>
        </p:spPr>
        <p:txBody>
          <a:bodyPr/>
          <a:lstStyle/>
          <a:p>
            <a:pPr/>
            <a:r>
              <a:t>Motivation and Background</a:t>
            </a:r>
          </a:p>
        </p:txBody>
      </p:sp>
      <p:sp>
        <p:nvSpPr>
          <p:cNvPr id="116" name="Content Placeholder 2"/>
          <p:cNvSpPr/>
          <p:nvPr>
            <p:ph type="body" idx="1"/>
          </p:nvPr>
        </p:nvSpPr>
        <p:spPr>
          <a:xfrm>
            <a:off x="457200" y="1600200"/>
            <a:ext cx="8229600" cy="4525963"/>
          </a:xfrm>
          <a:prstGeom prst="rect">
            <a:avLst/>
          </a:prstGeom>
        </p:spPr>
        <p:txBody>
          <a:bodyPr/>
          <a:lstStyle>
            <a:lvl1pPr marL="0" indent="0" algn="ctr">
              <a:buSzTx/>
              <a:buFontTx/>
              <a:buNone/>
            </a:lvl1pPr>
          </a:lstStyle>
          <a:p>
            <a:pPr/>
            <a:r>
              <a:t>I am personally more interested in the zoological aspect of the freshwater reservoir ecosystem, and believe that this data set has all of the necessary information to properly test my hypothesis of bacterial interaction. Thusly, that autotrophic bacteria within these ecosystems are in competition for resources.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Title 1"/>
          <p:cNvSpPr/>
          <p:nvPr>
            <p:ph type="title"/>
          </p:nvPr>
        </p:nvSpPr>
        <p:spPr>
          <a:prstGeom prst="rect">
            <a:avLst/>
          </a:prstGeom>
        </p:spPr>
        <p:txBody>
          <a:bodyPr/>
          <a:lstStyle/>
          <a:p>
            <a:pPr/>
            <a:r>
              <a:t>The Original Study</a:t>
            </a:r>
          </a:p>
        </p:txBody>
      </p:sp>
      <p:sp>
        <p:nvSpPr>
          <p:cNvPr id="119" name="Content Placeholder 2"/>
          <p:cNvSpPr/>
          <p:nvPr>
            <p:ph type="body" idx="1"/>
          </p:nvPr>
        </p:nvSpPr>
        <p:spPr>
          <a:xfrm>
            <a:off x="457200" y="1260078"/>
            <a:ext cx="8229600" cy="4866085"/>
          </a:xfrm>
          <a:prstGeom prst="rect">
            <a:avLst/>
          </a:prstGeom>
        </p:spPr>
        <p:txBody>
          <a:bodyPr/>
          <a:lstStyle/>
          <a:p>
            <a:pPr marL="312039" indent="-312039" defTabSz="416052">
              <a:spcBef>
                <a:spcPts val="600"/>
              </a:spcBef>
              <a:defRPr sz="2912"/>
            </a:pPr>
            <a:r>
              <a:rPr b="1"/>
              <a:t>My Data:</a:t>
            </a:r>
            <a:r>
              <a:t> </a:t>
            </a:r>
            <a:r>
              <a:rPr i="1"/>
              <a:t>Adamczyk EM, Shurin JB (2015) Seasonal changes in plankton food web structure and carbon dioxide flux from Southern California reservoirs.</a:t>
            </a:r>
            <a:r>
              <a:t> </a:t>
            </a:r>
          </a:p>
          <a:p>
            <a:pPr marL="312039" indent="-312039" defTabSz="416052">
              <a:spcBef>
                <a:spcPts val="600"/>
              </a:spcBef>
              <a:defRPr sz="2912"/>
            </a:pPr>
            <a:r>
              <a:t>This data was collected with the aim of determining the effect freshwater reservoirs have on CO2 sequestration</a:t>
            </a:r>
          </a:p>
          <a:p>
            <a:pPr marL="312039" indent="-312039" defTabSz="416052">
              <a:spcBef>
                <a:spcPts val="600"/>
              </a:spcBef>
              <a:defRPr sz="2912"/>
            </a:pPr>
            <a:r>
              <a:t>Data taken</a:t>
            </a:r>
            <a:r>
              <a:t> from 27 lakes in California</a:t>
            </a:r>
          </a:p>
          <a:p>
            <a:pPr lvl="1" marL="728091" indent="-312039" defTabSz="416052">
              <a:spcBef>
                <a:spcPts val="600"/>
              </a:spcBef>
              <a:buChar char="•"/>
              <a:defRPr sz="2912"/>
            </a:pPr>
            <a:r>
              <a:t>measurements of physical chars of lakes and of the autotrophic bacteria within them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Title 1"/>
          <p:cNvSpPr/>
          <p:nvPr>
            <p:ph type="title"/>
          </p:nvPr>
        </p:nvSpPr>
        <p:spPr>
          <a:prstGeom prst="rect">
            <a:avLst/>
          </a:prstGeom>
        </p:spPr>
        <p:txBody>
          <a:bodyPr/>
          <a:lstStyle/>
          <a:p>
            <a:pPr/>
            <a:r>
              <a:t>About the Data</a:t>
            </a:r>
          </a:p>
        </p:txBody>
      </p:sp>
      <p:sp>
        <p:nvSpPr>
          <p:cNvPr id="122" name="Content Placeholder 2"/>
          <p:cNvSpPr/>
          <p:nvPr>
            <p:ph type="body" idx="1"/>
          </p:nvPr>
        </p:nvSpPr>
        <p:spPr>
          <a:xfrm>
            <a:off x="144065" y="1172021"/>
            <a:ext cx="8948441" cy="5469385"/>
          </a:xfrm>
          <a:prstGeom prst="rect">
            <a:avLst/>
          </a:prstGeom>
        </p:spPr>
        <p:txBody>
          <a:bodyPr/>
          <a:lstStyle/>
          <a:p>
            <a:pPr marL="0" indent="0">
              <a:spcBef>
                <a:spcPts val="500"/>
              </a:spcBef>
              <a:buSzTx/>
              <a:buFontTx/>
              <a:buNone/>
              <a:defRPr sz="2400"/>
            </a:pPr>
            <a:r>
              <a:rPr b="1"/>
              <a:t>The data is comprised of four data tables</a:t>
            </a:r>
            <a:r>
              <a:t>:</a:t>
            </a:r>
          </a:p>
          <a:p>
            <a:pPr lvl="1" marL="621631" indent="-240631">
              <a:spcBef>
                <a:spcPts val="500"/>
              </a:spcBef>
              <a:buFontTx/>
              <a:buChar char="•"/>
              <a:defRPr sz="2400"/>
            </a:pPr>
            <a:r>
              <a:t>Table one, general summary data = 150 rows of 24 measurement columns</a:t>
            </a:r>
          </a:p>
          <a:p>
            <a:pPr lvl="1" marL="621631" indent="-240631">
              <a:spcBef>
                <a:spcPts val="500"/>
              </a:spcBef>
              <a:buFontTx/>
              <a:buChar char="•"/>
              <a:defRPr sz="2400"/>
            </a:pPr>
            <a:r>
              <a:t>Table two, lake data = 639 rows of 12 measurement columns</a:t>
            </a:r>
          </a:p>
          <a:p>
            <a:pPr lvl="1" marL="621631" indent="-240631">
              <a:spcBef>
                <a:spcPts val="500"/>
              </a:spcBef>
              <a:buFontTx/>
              <a:buChar char="•"/>
              <a:defRPr sz="2400"/>
            </a:pPr>
            <a:r>
              <a:t>Table three, bacteria abundance data= 146 rows of 18 measurement columns</a:t>
            </a:r>
          </a:p>
          <a:p>
            <a:pPr lvl="1" marL="621631" indent="-240631">
              <a:spcBef>
                <a:spcPts val="500"/>
              </a:spcBef>
              <a:buFontTx/>
              <a:buChar char="•"/>
              <a:defRPr sz="2400"/>
            </a:pPr>
            <a:r>
              <a:t>Table four, bacteria length data = 2426 rows of 17 measurement columns  1,2,3,4 (descriptions)</a:t>
            </a:r>
          </a:p>
          <a:p>
            <a:pPr marL="0" indent="0">
              <a:buSzTx/>
              <a:buFontTx/>
              <a:buNone/>
              <a:defRPr b="1"/>
            </a:pPr>
            <a:r>
              <a:rPr sz="2400"/>
              <a:t>Types of data collected</a:t>
            </a:r>
            <a:r>
              <a:t>:</a:t>
            </a:r>
          </a:p>
          <a:p>
            <a:pPr lvl="1" marL="701842" indent="-320842">
              <a:buFontTx/>
              <a:buChar char="•"/>
              <a:defRPr sz="2400"/>
            </a:pPr>
            <a:r>
              <a:t>H20 temp, air temp, pH, mineral content, salinity, depth, bacteria length &amp; abundance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Title 1"/>
          <p:cNvSpPr/>
          <p:nvPr>
            <p:ph type="title"/>
          </p:nvPr>
        </p:nvSpPr>
        <p:spPr>
          <a:prstGeom prst="rect">
            <a:avLst/>
          </a:prstGeom>
        </p:spPr>
        <p:txBody>
          <a:bodyPr/>
          <a:lstStyle>
            <a:lvl1pPr defTabSz="420623">
              <a:defRPr sz="4048"/>
            </a:lvl1pPr>
          </a:lstStyle>
          <a:p>
            <a:pPr/>
            <a:r>
              <a:t>Anticipated Details and Difficulties</a:t>
            </a:r>
          </a:p>
        </p:txBody>
      </p:sp>
      <p:sp>
        <p:nvSpPr>
          <p:cNvPr id="125" name="Content Placeholder 2"/>
          <p:cNvSpPr/>
          <p:nvPr>
            <p:ph type="body" idx="1"/>
          </p:nvPr>
        </p:nvSpPr>
        <p:spPr>
          <a:xfrm>
            <a:off x="457200" y="1600200"/>
            <a:ext cx="8229600" cy="4525963"/>
          </a:xfrm>
          <a:prstGeom prst="rect">
            <a:avLst/>
          </a:prstGeom>
        </p:spPr>
        <p:txBody>
          <a:bodyPr/>
          <a:lstStyle/>
          <a:p>
            <a:pPr marL="0" indent="0">
              <a:buSzTx/>
              <a:buFontTx/>
              <a:buNone/>
            </a:pPr>
            <a:r>
              <a:t>Statistical analyses will be the largest part of this project. T-tests will be done between between lake chars and bacteria and between bacteria and bacteria.</a:t>
            </a:r>
          </a:p>
          <a:p>
            <a:pPr/>
          </a:p>
          <a:p>
            <a:pPr marL="0" indent="0">
              <a:lnSpc>
                <a:spcPts val="6100"/>
              </a:lnSpc>
              <a:spcBef>
                <a:spcPts val="0"/>
              </a:spcBef>
              <a:buSzTx/>
              <a:buFontTx/>
              <a:buNone/>
              <a:defRPr b="1">
                <a:latin typeface="Trebuchet MS"/>
                <a:ea typeface="Trebuchet MS"/>
                <a:cs typeface="Trebuchet MS"/>
                <a:sym typeface="Trebuchet MS"/>
              </a:defRPr>
            </a:pPr>
            <a:r>
              <a:t>Problems may arise with:</a:t>
            </a:r>
          </a:p>
          <a:p>
            <a:pPr marL="320842" indent="-320842">
              <a:lnSpc>
                <a:spcPts val="6100"/>
              </a:lnSpc>
              <a:spcBef>
                <a:spcPts val="0"/>
              </a:spcBef>
              <a:buFontTx/>
              <a:defRPr>
                <a:latin typeface="Trebuchet MS"/>
                <a:ea typeface="Trebuchet MS"/>
                <a:cs typeface="Trebuchet MS"/>
                <a:sym typeface="Trebuchet MS"/>
              </a:defRPr>
            </a:pPr>
            <a:r>
              <a:t>Gaps in the data matrix for bacterial length</a:t>
            </a:r>
          </a:p>
          <a:p>
            <a:pPr marL="320842" indent="-320842">
              <a:lnSpc>
                <a:spcPts val="6100"/>
              </a:lnSpc>
              <a:spcBef>
                <a:spcPts val="0"/>
              </a:spcBef>
              <a:buFontTx/>
              <a:defRPr>
                <a:latin typeface="Trebuchet MS"/>
                <a:ea typeface="Trebuchet MS"/>
                <a:cs typeface="Trebuchet MS"/>
                <a:sym typeface="Trebuchet MS"/>
              </a:defRPr>
            </a:pPr>
            <a:r>
              <a:t>Disorganized 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Title 1"/>
          <p:cNvSpPr/>
          <p:nvPr>
            <p:ph type="title"/>
          </p:nvPr>
        </p:nvSpPr>
        <p:spPr>
          <a:xfrm>
            <a:off x="457200" y="350838"/>
            <a:ext cx="8229600" cy="1143001"/>
          </a:xfrm>
          <a:prstGeom prst="rect">
            <a:avLst/>
          </a:prstGeom>
        </p:spPr>
        <p:txBody>
          <a:bodyPr/>
          <a:lstStyle/>
          <a:p>
            <a:pPr/>
            <a:r>
              <a:t>Expected Results</a:t>
            </a:r>
          </a:p>
        </p:txBody>
      </p:sp>
      <p:sp>
        <p:nvSpPr>
          <p:cNvPr id="128" name="Content Placeholder 2"/>
          <p:cNvSpPr/>
          <p:nvPr>
            <p:ph type="body" sz="half" idx="1"/>
          </p:nvPr>
        </p:nvSpPr>
        <p:spPr>
          <a:xfrm>
            <a:off x="457200" y="1907182"/>
            <a:ext cx="8229600" cy="3043636"/>
          </a:xfrm>
          <a:prstGeom prst="rect">
            <a:avLst/>
          </a:prstGeom>
        </p:spPr>
        <p:txBody>
          <a:bodyPr/>
          <a:lstStyle>
            <a:lvl1pPr marL="0" indent="0" algn="ctr">
              <a:buSzTx/>
              <a:buFontTx/>
              <a:buNone/>
            </a:lvl1pPr>
          </a:lstStyle>
          <a:p>
            <a:pPr/>
            <a:r>
              <a:t>I expect to find that, due to limited space and resources within the lake ecosystems, there will be a notable, inverse relationship between the biomass of different plankton species within freshwater reservoirs.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