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36" y="72"/>
      </p:cViewPr>
      <p:guideLst>
        <p:guide orient="horz" pos="21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FF12-5040-46E3-98C0-6BCB38E60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22C04-75CA-4E16-8F8B-BCB6C9366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69AB-60B6-45A3-8D15-4B06FE0E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EE7C-B8DD-4AE7-A0A9-117F7D613E6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7834-69DF-40B8-B148-5AE12304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563B8-89E9-4B00-B126-C68DFC49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0627-AF5C-4105-9859-4728B616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D6A8-FC4E-49AB-8EC1-4909EFDC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2A1D9-274F-40CA-9647-6029C934C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558EB-BD9F-443E-A661-7C2D1E2E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EE7C-B8DD-4AE7-A0A9-117F7D613E6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B10EC-CE9A-46A6-B4D5-5757355B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6FF41-B44A-46A2-96C3-9F2908EC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0627-AF5C-4105-9859-4728B616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0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3D31A-05AB-49BA-8007-6B92B26BF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09B98-DEEC-4808-8E52-928128FD2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CA912-4E96-4735-85DC-95A3913A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EE7C-B8DD-4AE7-A0A9-117F7D613E6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8AF9B-9B32-4105-9D4C-3B493AAC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CB2E8-C08D-4429-8AD5-7C8C862D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0627-AF5C-4105-9859-4728B616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3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DCA4-B4B4-427C-A60A-AC095CAE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3795-C791-4070-8B3D-66B54814A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C0E99-AE02-4895-B0E8-FAC87332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EE7C-B8DD-4AE7-A0A9-117F7D613E6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FD1E0-7E29-4070-8279-90BC74DA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FF884-D79E-43A5-ADED-77EBE7F4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0627-AF5C-4105-9859-4728B616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3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E51B-DB25-4795-8B9A-E8FEAA61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B8842-72B0-43FB-9A2E-46C073126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E6B38-F6DA-4272-8AE9-9CAFE60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EE7C-B8DD-4AE7-A0A9-117F7D613E6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F245C-3370-44A2-BB05-A28EC026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B9AC1-DDB7-4239-8126-D03B4647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0627-AF5C-4105-9859-4728B616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24D3-C028-4983-B349-F9B038C4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4E8BD-B61F-45D9-B536-DE7E5D281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BD4EF-20F3-4986-AEC1-EC66D2048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02B0A-2F7F-4889-9FD3-6965C683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EE7C-B8DD-4AE7-A0A9-117F7D613E6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6CE43-290E-4DBD-AF4C-47FD584F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99717-2887-49D1-B8F0-E3B1275E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0627-AF5C-4105-9859-4728B616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3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75AB-F382-4A0A-A2D3-4F384879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70FE1-ED1C-4970-A115-EBDAA06F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FAAFA-7A07-40F0-B156-663CD3A7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A3E0C-51D0-4767-9567-B35F64DC2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B444A-B0CA-4DC8-912C-76E3F67FD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33EDF-707B-40C5-B498-5B2E214E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EE7C-B8DD-4AE7-A0A9-117F7D613E6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B25BE-9B85-4576-A1B5-33C61925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F0C07-38D0-49E3-B555-8A3F83D8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0627-AF5C-4105-9859-4728B616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DFA9-9E29-4FE1-95BD-54690021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123AD-4869-4A6E-B1A7-BD54A21F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EE7C-B8DD-4AE7-A0A9-117F7D613E6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AC9C0-6094-4EA4-AB86-8D541669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91188-A158-4605-8BE1-50660E68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0627-AF5C-4105-9859-4728B616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8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48B66-2466-48DD-BC21-DB4FE077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EE7C-B8DD-4AE7-A0A9-117F7D613E6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61E0B-483C-445E-9D84-9A3A92C1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51EFD-D0FB-4623-98B1-436BFBEF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0627-AF5C-4105-9859-4728B616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3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36AD-7E4C-4B70-9520-3FDD0FDB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2D86-A928-4ED7-B375-6D4CF8F5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AAFAC-4F3C-40BD-B6F1-FBFF32348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C4C7B-CF73-42C4-8645-1C548082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EE7C-B8DD-4AE7-A0A9-117F7D613E6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A5B2A-0E15-45F8-98FF-3901045D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EDC13-FD21-4074-8569-3C838E3C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0627-AF5C-4105-9859-4728B616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CAD9-C60A-4469-AB04-8C6EEC2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C661F-C722-4C36-9A95-9E0D367C9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0159A-B737-4122-AC35-488FE39FB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2DB29-B51D-4076-996B-0D398E85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EE7C-B8DD-4AE7-A0A9-117F7D613E6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85A41-1CDC-48A6-BE53-3EF213AB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9358-AEA5-43EF-A349-8A6E3099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0627-AF5C-4105-9859-4728B616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3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9E482-A12F-455A-8C11-C38796D6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9056F-08DD-4D34-A2AF-73E50F060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A0C1-FA70-4FCE-8658-0BDB1BC34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EE7C-B8DD-4AE7-A0A9-117F7D613E6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6DA9-49CF-407A-A7F4-D0AA9E1DE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9141A-C0C0-4AAB-815B-BB5382FAA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0627-AF5C-4105-9859-4728B616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1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#Download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anaconda.com/products/individua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eaborn.pydata.org/" TargetMode="External"/><Relationship Id="rId13" Type="http://schemas.openxmlformats.org/officeDocument/2006/relationships/image" Target="../media/image22.png"/><Relationship Id="rId3" Type="http://schemas.openxmlformats.org/officeDocument/2006/relationships/hyperlink" Target="https://pandas.pydata.org/" TargetMode="External"/><Relationship Id="rId7" Type="http://schemas.openxmlformats.org/officeDocument/2006/relationships/hyperlink" Target="https://plotly.com/" TargetMode="External"/><Relationship Id="rId12" Type="http://schemas.openxmlformats.org/officeDocument/2006/relationships/image" Target="../media/image21.png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py.org/" TargetMode="External"/><Relationship Id="rId11" Type="http://schemas.openxmlformats.org/officeDocument/2006/relationships/image" Target="../media/image20.png"/><Relationship Id="rId5" Type="http://schemas.openxmlformats.org/officeDocument/2006/relationships/hyperlink" Target="https://scikit-learn.org/stable/" TargetMode="External"/><Relationship Id="rId10" Type="http://schemas.openxmlformats.org/officeDocument/2006/relationships/hyperlink" Target="https://docs.python.org/3/library/math.html" TargetMode="External"/><Relationship Id="rId4" Type="http://schemas.openxmlformats.org/officeDocument/2006/relationships/hyperlink" Target="https://matplotlib.org/" TargetMode="External"/><Relationship Id="rId9" Type="http://schemas.openxmlformats.org/officeDocument/2006/relationships/hyperlink" Target="https://docs.python.org/3/library/statistics.html" TargetMode="External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7079-7B52-4CD6-A4B5-4A6D126C2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Aprendizaje Automático</a:t>
            </a:r>
            <a:br>
              <a:rPr lang="es-AR" dirty="0"/>
            </a:br>
            <a:r>
              <a:rPr lang="es-AR" dirty="0"/>
              <a:t>Clase 1</a:t>
            </a:r>
            <a:br>
              <a:rPr lang="es-AR" dirty="0"/>
            </a:br>
            <a:r>
              <a:rPr lang="es-AR" dirty="0"/>
              <a:t>Introducción a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3D7E3-1F92-4079-B617-5EC8BAA5C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José I. Robledo</a:t>
            </a:r>
          </a:p>
          <a:p>
            <a:r>
              <a:rPr lang="es-AR" dirty="0"/>
              <a:t>jorobledo@unc.edu.ar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67BB3-2ECA-4A13-9D4B-D89342A56B38}"/>
              </a:ext>
            </a:extLst>
          </p:cNvPr>
          <p:cNvSpPr txBox="1"/>
          <p:nvPr/>
        </p:nvSpPr>
        <p:spPr>
          <a:xfrm>
            <a:off x="2529840" y="5781357"/>
            <a:ext cx="713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Maestría en Estadística Aplicada</a:t>
            </a:r>
          </a:p>
          <a:p>
            <a:pPr algn="ctr"/>
            <a:r>
              <a:rPr lang="es-AR" dirty="0"/>
              <a:t>Cohorte 2020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4A138-1C90-4A08-97AC-21D1F57C5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949" y="5638551"/>
            <a:ext cx="3214291" cy="78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8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AE6B-5010-472B-9F38-289BA668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¿Qué es Python?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5C0F74-4971-433A-AE80-6BC7A760B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69" y="593729"/>
            <a:ext cx="3656251" cy="8976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D762F8-5E81-4386-A8FD-046C5DFC5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45" y="1979770"/>
            <a:ext cx="9916909" cy="1143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6954C3-2CB8-47C0-A90B-ED257CC8A843}"/>
              </a:ext>
            </a:extLst>
          </p:cNvPr>
          <p:cNvSpPr txBox="1"/>
          <p:nvPr/>
        </p:nvSpPr>
        <p:spPr>
          <a:xfrm>
            <a:off x="9296400" y="6308209"/>
            <a:ext cx="2697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https://www.python.org/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2C739-B27D-409F-AE4A-A1450BB4203D}"/>
              </a:ext>
            </a:extLst>
          </p:cNvPr>
          <p:cNvSpPr txBox="1"/>
          <p:nvPr/>
        </p:nvSpPr>
        <p:spPr>
          <a:xfrm>
            <a:off x="838200" y="3390900"/>
            <a:ext cx="10789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Python es gratis.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Programación orientada a objetos.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Sintaxis elegante, facilitando la comprensión de los programas de terceros.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de usar </a:t>
            </a:r>
            <a:r>
              <a:rPr lang="en-US" dirty="0" err="1"/>
              <a:t>comparado</a:t>
            </a:r>
            <a:r>
              <a:rPr lang="en-US" dirty="0"/>
              <a:t> a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(Fortran, C, C++, Java,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Gran conjunto de </a:t>
            </a:r>
            <a:r>
              <a:rPr lang="en-US" dirty="0" err="1"/>
              <a:t>librerías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 con </a:t>
            </a:r>
            <a:r>
              <a:rPr lang="en-US" dirty="0" err="1"/>
              <a:t>muchísimas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programadas</a:t>
            </a:r>
            <a:r>
              <a:rPr lang="en-US" dirty="0"/>
              <a:t> que </a:t>
            </a:r>
            <a:r>
              <a:rPr lang="en-US" dirty="0" err="1"/>
              <a:t>hacen</a:t>
            </a:r>
            <a:r>
              <a:rPr lang="en-US" dirty="0"/>
              <a:t> de </a:t>
            </a:r>
            <a:r>
              <a:rPr lang="en-US" dirty="0" err="1"/>
              <a:t>todo</a:t>
            </a:r>
            <a:r>
              <a:rPr lang="en-US" dirty="0"/>
              <a:t> y son de libre </a:t>
            </a:r>
            <a:r>
              <a:rPr lang="en-US" dirty="0" err="1"/>
              <a:t>acceso</a:t>
            </a:r>
            <a:r>
              <a:rPr lang="en-US" dirty="0"/>
              <a:t>. &lt;- Gran </a:t>
            </a:r>
            <a:r>
              <a:rPr lang="en-US" dirty="0" err="1"/>
              <a:t>ventaja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Modo </a:t>
            </a:r>
            <a:r>
              <a:rPr lang="en-US" dirty="0" err="1"/>
              <a:t>interactivo</a:t>
            </a:r>
            <a:r>
              <a:rPr lang="en-US" dirty="0"/>
              <a:t>, </a:t>
            </a:r>
            <a:r>
              <a:rPr lang="en-US" dirty="0" err="1"/>
              <a:t>permitiendo</a:t>
            </a:r>
            <a:r>
              <a:rPr lang="en-US" dirty="0"/>
              <a:t> </a:t>
            </a:r>
            <a:r>
              <a:rPr lang="en-US" dirty="0" err="1"/>
              <a:t>evaluar</a:t>
            </a:r>
            <a:r>
              <a:rPr lang="en-US" dirty="0"/>
              <a:t> </a:t>
            </a:r>
            <a:r>
              <a:rPr lang="en-US" dirty="0" err="1"/>
              <a:t>pequeñas</a:t>
            </a:r>
            <a:r>
              <a:rPr lang="en-US" dirty="0"/>
              <a:t> </a:t>
            </a:r>
            <a:r>
              <a:rPr lang="en-US" dirty="0" err="1"/>
              <a:t>celdas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independientemente</a:t>
            </a:r>
            <a:r>
              <a:rPr lang="en-US" dirty="0"/>
              <a:t> (</a:t>
            </a:r>
            <a:r>
              <a:rPr lang="en-US" dirty="0" err="1"/>
              <a:t>usaremos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326C1-B32C-4A5E-B257-B39812C66238}"/>
              </a:ext>
            </a:extLst>
          </p:cNvPr>
          <p:cNvSpPr txBox="1"/>
          <p:nvPr/>
        </p:nvSpPr>
        <p:spPr>
          <a:xfrm>
            <a:off x="2189136" y="5938877"/>
            <a:ext cx="808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Atención</a:t>
            </a:r>
            <a:r>
              <a:rPr lang="es-AR" dirty="0"/>
              <a:t>! Esto no es un curso de Python, sino que lo utilizaremos como herramienta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9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56BD-3B42-4F00-8BB5-09F2C2FE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A1A48D-61B8-47AE-B9C1-781C998BE8D6}"/>
              </a:ext>
            </a:extLst>
          </p:cNvPr>
          <p:cNvSpPr/>
          <p:nvPr/>
        </p:nvSpPr>
        <p:spPr>
          <a:xfrm>
            <a:off x="731520" y="579120"/>
            <a:ext cx="4008120" cy="8991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08345E-CD45-44AE-9321-3A48DAF3EDE2}"/>
              </a:ext>
            </a:extLst>
          </p:cNvPr>
          <p:cNvSpPr/>
          <p:nvPr/>
        </p:nvSpPr>
        <p:spPr>
          <a:xfrm>
            <a:off x="533400" y="425132"/>
            <a:ext cx="4434840" cy="1265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11F74-65FC-4027-9752-C0F4A675B778}"/>
              </a:ext>
            </a:extLst>
          </p:cNvPr>
          <p:cNvSpPr txBox="1"/>
          <p:nvPr/>
        </p:nvSpPr>
        <p:spPr>
          <a:xfrm>
            <a:off x="838200" y="1765105"/>
            <a:ext cx="10622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Instalar y aprender a utilizar Anaconda.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Tener paciencia… no se aprende de un día para el otro.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STACK OVERFLOW.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Googlear (in </a:t>
            </a:r>
            <a:r>
              <a:rPr lang="es-AR" sz="2400" dirty="0" err="1"/>
              <a:t>english</a:t>
            </a:r>
            <a:r>
              <a:rPr lang="es-AR" sz="2400" dirty="0"/>
              <a:t> </a:t>
            </a:r>
            <a:r>
              <a:rPr lang="es-AR" sz="2400" dirty="0" err="1"/>
              <a:t>even</a:t>
            </a:r>
            <a:r>
              <a:rPr lang="es-AR" sz="2400" dirty="0"/>
              <a:t> </a:t>
            </a:r>
            <a:r>
              <a:rPr lang="es-AR" sz="2400" dirty="0" err="1"/>
              <a:t>better</a:t>
            </a:r>
            <a:r>
              <a:rPr lang="es-AR" sz="2400" dirty="0"/>
              <a:t>!).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Leer la documentación de las librerías para aprender a usarlas (</a:t>
            </a:r>
            <a:r>
              <a:rPr lang="es-AR" sz="2400" dirty="0" err="1"/>
              <a:t>matplotlib</a:t>
            </a:r>
            <a:r>
              <a:rPr lang="es-AR" sz="2400" dirty="0"/>
              <a:t>, </a:t>
            </a:r>
            <a:r>
              <a:rPr lang="es-AR" sz="2400" dirty="0" err="1"/>
              <a:t>numpy</a:t>
            </a:r>
            <a:r>
              <a:rPr lang="es-AR" sz="2400" dirty="0"/>
              <a:t>, pandas, </a:t>
            </a:r>
            <a:r>
              <a:rPr lang="es-AR" sz="2400" dirty="0" err="1"/>
              <a:t>sklearn</a:t>
            </a:r>
            <a:r>
              <a:rPr lang="es-AR" sz="2400" dirty="0"/>
              <a:t>, </a:t>
            </a:r>
            <a:r>
              <a:rPr lang="es-AR" sz="2400" dirty="0" err="1"/>
              <a:t>etc</a:t>
            </a:r>
            <a:r>
              <a:rPr lang="es-AR" sz="2400" dirty="0"/>
              <a:t>…).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Utilizar editores de texto modernos orientados a Python (Visual Studio </a:t>
            </a:r>
            <a:r>
              <a:rPr lang="es-AR" sz="2400" dirty="0" err="1"/>
              <a:t>Code</a:t>
            </a:r>
            <a:r>
              <a:rPr lang="es-AR" sz="2400" dirty="0"/>
              <a:t>, </a:t>
            </a:r>
            <a:r>
              <a:rPr lang="es-AR" sz="2400" dirty="0" err="1"/>
              <a:t>Atom</a:t>
            </a:r>
            <a:r>
              <a:rPr lang="es-AR" sz="2400" dirty="0"/>
              <a:t>, </a:t>
            </a:r>
            <a:r>
              <a:rPr lang="es-AR" sz="2400" dirty="0" err="1"/>
              <a:t>etc</a:t>
            </a:r>
            <a:r>
              <a:rPr lang="es-AR" sz="2400" dirty="0"/>
              <a:t>…). No tan fundamental, pero MUY útil.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STACK OVERFLOW y googlear (ya lo dije?).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Tener en claro qué querer hacer!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Tener en cuenta que hay mil y un maneras de hacer lo mismo, algunas más eficientes que otras.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3E6C5-5B6F-4B88-9AD0-3F7EE649DF24}"/>
              </a:ext>
            </a:extLst>
          </p:cNvPr>
          <p:cNvSpPr txBox="1"/>
          <p:nvPr/>
        </p:nvSpPr>
        <p:spPr>
          <a:xfrm>
            <a:off x="365760" y="6432868"/>
            <a:ext cx="323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https://es.stackoverflow.com/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096B5D-2BCE-4BDE-A066-DA29C977A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282" y="6224901"/>
            <a:ext cx="2038635" cy="6001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00D8B8-EDE1-4841-988D-85E4A6AF7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040" y="6432868"/>
            <a:ext cx="1143000" cy="4209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C6E08A-67A3-45EC-B366-FDD1BA407DBB}"/>
              </a:ext>
            </a:extLst>
          </p:cNvPr>
          <p:cNvSpPr txBox="1"/>
          <p:nvPr/>
        </p:nvSpPr>
        <p:spPr>
          <a:xfrm>
            <a:off x="7940040" y="6432868"/>
            <a:ext cx="2712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https://www.google.com/</a:t>
            </a:r>
          </a:p>
        </p:txBody>
      </p:sp>
    </p:spTree>
    <p:extLst>
      <p:ext uri="{BB962C8B-B14F-4D97-AF65-F5344CB8AC3E}">
        <p14:creationId xmlns:p14="http://schemas.microsoft.com/office/powerpoint/2010/main" val="135175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67FB5-7869-451C-B9E2-3534D6F9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78" y="256130"/>
            <a:ext cx="8611802" cy="4601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1D04F2-123B-41A1-A688-DA9C4706C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1953178"/>
            <a:ext cx="11536680" cy="44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4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EABA-96D7-4B48-8BEC-78879EC6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Anaconda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0E514-1706-4399-8DD6-2A987E7D596F}"/>
              </a:ext>
            </a:extLst>
          </p:cNvPr>
          <p:cNvSpPr txBox="1"/>
          <p:nvPr/>
        </p:nvSpPr>
        <p:spPr>
          <a:xfrm>
            <a:off x="5440680" y="843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https://www.anaconda.com/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642A4-B50D-43C6-B50F-0AB2B69B6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511" y="275887"/>
            <a:ext cx="3147985" cy="7154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0A17C6-60FE-4B63-9F7E-64FCF532D144}"/>
              </a:ext>
            </a:extLst>
          </p:cNvPr>
          <p:cNvSpPr txBox="1"/>
          <p:nvPr/>
        </p:nvSpPr>
        <p:spPr>
          <a:xfrm>
            <a:off x="6233160" y="64791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https://www.anaconda.com/products/individual#Downloads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5B8862-7100-43AD-A116-3ABAC844CC3B}"/>
              </a:ext>
            </a:extLst>
          </p:cNvPr>
          <p:cNvSpPr txBox="1"/>
          <p:nvPr/>
        </p:nvSpPr>
        <p:spPr>
          <a:xfrm>
            <a:off x="186690" y="6479124"/>
            <a:ext cx="616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https://www.anaconda.com/products/individual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FD997B-9DD8-4094-BCC8-B7F353276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89" y="1321354"/>
            <a:ext cx="7425807" cy="3326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751513-4833-4716-863E-85F011B99B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3960" y="2603762"/>
            <a:ext cx="9448800" cy="3397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53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4C3A-FA80-4C5D-B314-6E43882F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Posibilidades para utilizar </a:t>
            </a:r>
            <a:r>
              <a:rPr lang="es-AR" dirty="0" err="1"/>
              <a:t>python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6DB6B-454B-4424-A9AB-3016981B6EF5}"/>
              </a:ext>
            </a:extLst>
          </p:cNvPr>
          <p:cNvSpPr txBox="1"/>
          <p:nvPr/>
        </p:nvSpPr>
        <p:spPr>
          <a:xfrm>
            <a:off x="838200" y="1690688"/>
            <a:ext cx="103668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Programar interactivamente desde la terminal (no </a:t>
            </a:r>
            <a:r>
              <a:rPr lang="es-AR" sz="2400" dirty="0" err="1"/>
              <a:t>recomenando</a:t>
            </a:r>
            <a:r>
              <a:rPr lang="es-AR" sz="2400" dirty="0"/>
              <a:t> salvo para pequeñas pruebas)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Escribir un programa contenido dentro de un archivo “.</a:t>
            </a:r>
            <a:r>
              <a:rPr lang="es-AR" sz="2400" dirty="0" err="1"/>
              <a:t>py</a:t>
            </a:r>
            <a:r>
              <a:rPr lang="es-AR" sz="2400" dirty="0"/>
              <a:t>” y ejecutarlo desde la terminal (recomendado para versiones finales de códigos, armado de módulos o librerías).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b="1" dirty="0">
                <a:solidFill>
                  <a:schemeClr val="accent1">
                    <a:lumMod val="75000"/>
                  </a:schemeClr>
                </a:solidFill>
              </a:rPr>
              <a:t>Programar interactivamente usando </a:t>
            </a:r>
            <a:r>
              <a:rPr lang="es-AR" sz="2400" b="1" dirty="0" err="1">
                <a:solidFill>
                  <a:schemeClr val="accent1">
                    <a:lumMod val="75000"/>
                  </a:schemeClr>
                </a:solidFill>
              </a:rPr>
              <a:t>jupyter</a:t>
            </a:r>
            <a:r>
              <a:rPr lang="es-AR" sz="2400" b="1" dirty="0">
                <a:solidFill>
                  <a:schemeClr val="accent1">
                    <a:lumMod val="75000"/>
                  </a:schemeClr>
                </a:solidFill>
              </a:rPr>
              <a:t> notebook </a:t>
            </a:r>
            <a:r>
              <a:rPr lang="es-AR" sz="2400" dirty="0"/>
              <a:t>(La opción recomendada por default para el uso que queremos darle).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B8757-5839-4852-B105-497D0E20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06" y="4486179"/>
            <a:ext cx="9164329" cy="1362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CF757-9F5F-49F9-A1CF-45A163C19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007" y="4871266"/>
            <a:ext cx="9164329" cy="1295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01A9D2-5DC7-4A6C-94C8-295D58977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507" y="1986734"/>
            <a:ext cx="8113486" cy="435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3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44B25BD-3A29-4F4B-A77E-B516E20F7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8993"/>
            <a:ext cx="4492515" cy="3675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42BD72-1DE4-468A-A2C3-7A8728624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178" y="909296"/>
            <a:ext cx="9297698" cy="48870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EFCCF4-410A-4E11-AE3A-5614F1233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178" y="909296"/>
            <a:ext cx="9240540" cy="4839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796608-DFE8-480A-950A-C0933C64A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1178" y="909296"/>
            <a:ext cx="9307224" cy="4887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8D2C30-EC12-4EDB-ADA6-48E96B3A984A}"/>
              </a:ext>
            </a:extLst>
          </p:cNvPr>
          <p:cNvSpPr txBox="1"/>
          <p:nvPr/>
        </p:nvSpPr>
        <p:spPr>
          <a:xfrm>
            <a:off x="0" y="43160"/>
            <a:ext cx="25338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i="1" dirty="0" err="1">
                <a:solidFill>
                  <a:schemeClr val="accent1">
                    <a:lumMod val="75000"/>
                  </a:schemeClr>
                </a:solidFill>
              </a:rPr>
              <a:t>Command</a:t>
            </a:r>
            <a:r>
              <a:rPr lang="es-AR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AR" i="1" dirty="0" err="1">
                <a:solidFill>
                  <a:schemeClr val="accent1">
                    <a:lumMod val="75000"/>
                  </a:schemeClr>
                </a:solidFill>
              </a:rPr>
              <a:t>Prompt</a:t>
            </a:r>
            <a:r>
              <a:rPr lang="es-AR" i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s-AR" i="1" dirty="0" err="1">
                <a:solidFill>
                  <a:schemeClr val="accent1">
                    <a:lumMod val="75000"/>
                  </a:schemeClr>
                </a:solidFill>
              </a:rPr>
              <a:t>cmd</a:t>
            </a:r>
            <a:r>
              <a:rPr lang="es-AR" dirty="0"/>
              <a:t>)</a:t>
            </a:r>
          </a:p>
          <a:p>
            <a:r>
              <a:rPr lang="es-AR" dirty="0"/>
              <a:t>Comandos útiles:</a:t>
            </a:r>
          </a:p>
          <a:p>
            <a:pPr marL="285750" indent="-285750">
              <a:buFontTx/>
              <a:buChar char="-"/>
            </a:pPr>
            <a:r>
              <a:rPr lang="es-AR" b="1" dirty="0" err="1"/>
              <a:t>ls</a:t>
            </a:r>
            <a:r>
              <a:rPr lang="es-AR" b="1" dirty="0"/>
              <a:t> </a:t>
            </a:r>
            <a:r>
              <a:rPr lang="es-AR" dirty="0"/>
              <a:t>: listar directorio</a:t>
            </a:r>
            <a:endParaRPr lang="es-AR" b="1" dirty="0"/>
          </a:p>
          <a:p>
            <a:pPr marL="285750" indent="-285750">
              <a:buFontTx/>
              <a:buChar char="-"/>
            </a:pPr>
            <a:r>
              <a:rPr lang="es-AR" b="1" dirty="0"/>
              <a:t>cd</a:t>
            </a:r>
            <a:r>
              <a:rPr lang="es-AR" dirty="0"/>
              <a:t>: cambiar directorio</a:t>
            </a:r>
          </a:p>
          <a:p>
            <a:pPr marL="285750" indent="-285750">
              <a:buFontTx/>
              <a:buChar char="-"/>
            </a:pPr>
            <a:r>
              <a:rPr lang="es-AR" b="1" dirty="0" err="1"/>
              <a:t>conda</a:t>
            </a:r>
            <a:r>
              <a:rPr lang="es-AR" dirty="0"/>
              <a:t>: ver ayuda</a:t>
            </a:r>
          </a:p>
          <a:p>
            <a:pPr marL="285750" indent="-285750">
              <a:buFontTx/>
              <a:buChar char="-"/>
            </a:pPr>
            <a:r>
              <a:rPr lang="es-AR" b="1" dirty="0" err="1"/>
              <a:t>python</a:t>
            </a:r>
            <a:r>
              <a:rPr lang="es-AR" dirty="0"/>
              <a:t>: iniciar IE</a:t>
            </a:r>
          </a:p>
          <a:p>
            <a:pPr marL="285750" indent="-285750">
              <a:buFontTx/>
              <a:buChar char="-"/>
            </a:pPr>
            <a:r>
              <a:rPr lang="es-AR" b="1" dirty="0" err="1"/>
              <a:t>jupyter</a:t>
            </a:r>
            <a:r>
              <a:rPr lang="es-AR" b="1" dirty="0"/>
              <a:t> notebook</a:t>
            </a:r>
          </a:p>
          <a:p>
            <a:pPr marL="285750" indent="-285750">
              <a:buFontTx/>
              <a:buChar char="-"/>
            </a:pPr>
            <a:r>
              <a:rPr lang="es-AR" b="1" dirty="0" err="1"/>
              <a:t>mkdir</a:t>
            </a:r>
            <a:r>
              <a:rPr lang="es-AR" b="1" dirty="0"/>
              <a:t>: </a:t>
            </a:r>
            <a:r>
              <a:rPr lang="es-AR" dirty="0"/>
              <a:t> crear </a:t>
            </a:r>
            <a:r>
              <a:rPr lang="es-AR" dirty="0" err="1"/>
              <a:t>dir</a:t>
            </a:r>
            <a:endParaRPr lang="es-AR" b="1" dirty="0"/>
          </a:p>
          <a:p>
            <a:pPr marL="285750" indent="-285750">
              <a:buFontTx/>
              <a:buChar char="-"/>
            </a:pPr>
            <a:r>
              <a:rPr lang="es-AR" b="1" dirty="0" err="1"/>
              <a:t>mv</a:t>
            </a:r>
            <a:r>
              <a:rPr lang="es-AR" b="1" dirty="0"/>
              <a:t>: </a:t>
            </a:r>
            <a:r>
              <a:rPr lang="es-AR" dirty="0"/>
              <a:t>cambiar nombre</a:t>
            </a:r>
          </a:p>
          <a:p>
            <a:pPr marL="285750" indent="-285750">
              <a:buFontTx/>
              <a:buChar char="-"/>
            </a:pPr>
            <a:r>
              <a:rPr lang="es-AR" b="1" dirty="0"/>
              <a:t>del</a:t>
            </a:r>
            <a:r>
              <a:rPr lang="es-AR" dirty="0"/>
              <a:t>: borrar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DC5C0E-8CC5-46E0-9F31-283B3AE2A2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1178" y="909296"/>
            <a:ext cx="9326277" cy="48107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BEF44B-F6E7-420B-8389-A66593B44C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080" y="1061697"/>
            <a:ext cx="9824735" cy="527056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D0BB0D7-4481-41DB-B134-5E5BD997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441" y="10538"/>
            <a:ext cx="8405277" cy="815183"/>
          </a:xfrm>
        </p:spPr>
        <p:txBody>
          <a:bodyPr/>
          <a:lstStyle/>
          <a:p>
            <a:r>
              <a:rPr lang="es-AR" b="1" dirty="0"/>
              <a:t>¿Cómo iniciamos </a:t>
            </a:r>
            <a:r>
              <a:rPr lang="es-AR" b="1" dirty="0" err="1"/>
              <a:t>jupyter</a:t>
            </a:r>
            <a:r>
              <a:rPr lang="es-AR" b="1" dirty="0"/>
              <a:t> notebook?</a:t>
            </a:r>
            <a:endParaRPr lang="en-US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8F2AB2-765F-411F-B2EA-FA4867B48E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938993"/>
            <a:ext cx="4800783" cy="39190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F7B54A-FB42-4EAE-BC13-F2F29186026A}"/>
              </a:ext>
            </a:extLst>
          </p:cNvPr>
          <p:cNvSpPr txBox="1"/>
          <p:nvPr/>
        </p:nvSpPr>
        <p:spPr>
          <a:xfrm>
            <a:off x="6456006" y="6410463"/>
            <a:ext cx="517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Listos para comenzar a googlear? Digo… programar?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1B20-1BA9-440C-8680-DB0DC01B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Paquetes de Python que usaremos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510FB-CB7A-4EAD-AD06-82CA8B3D1B0C}"/>
              </a:ext>
            </a:extLst>
          </p:cNvPr>
          <p:cNvSpPr txBox="1"/>
          <p:nvPr/>
        </p:nvSpPr>
        <p:spPr>
          <a:xfrm>
            <a:off x="5908245" y="1297724"/>
            <a:ext cx="628375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Mucho ya hecho:</a:t>
            </a:r>
            <a:endParaRPr lang="es-ES" sz="2400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>
                <a:hlinkClick r:id="rId2"/>
              </a:rPr>
              <a:t>numpy</a:t>
            </a:r>
            <a:r>
              <a:rPr lang="es-ES" sz="2400" dirty="0"/>
              <a:t> : </a:t>
            </a:r>
            <a:r>
              <a:rPr lang="es-ES" sz="2400" dirty="0" err="1"/>
              <a:t>Numerical</a:t>
            </a:r>
            <a:r>
              <a:rPr lang="es-ES" sz="2400" dirty="0"/>
              <a:t> Python - MUST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hlinkClick r:id="rId3"/>
              </a:rPr>
              <a:t>pandas</a:t>
            </a:r>
            <a:r>
              <a:rPr lang="es-ES" sz="2400" dirty="0"/>
              <a:t>: Panel Data – MUST </a:t>
            </a:r>
            <a:r>
              <a:rPr lang="es-ES" sz="1200" dirty="0"/>
              <a:t>manipulación </a:t>
            </a:r>
            <a:r>
              <a:rPr lang="es-ES" sz="1200" dirty="0" err="1"/>
              <a:t>dataframes</a:t>
            </a:r>
            <a:r>
              <a:rPr lang="es-ES" sz="1200" dirty="0"/>
              <a:t>, exploración,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>
                <a:hlinkClick r:id="rId4"/>
              </a:rPr>
              <a:t>matplotlib</a:t>
            </a:r>
            <a:r>
              <a:rPr lang="es-ES" sz="2400" dirty="0"/>
              <a:t>: graficar – MUST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>
                <a:hlinkClick r:id="rId5"/>
              </a:rPr>
              <a:t>sklearn</a:t>
            </a:r>
            <a:r>
              <a:rPr lang="es-ES" sz="2400" dirty="0"/>
              <a:t>: </a:t>
            </a:r>
            <a:r>
              <a:rPr lang="es-ES" sz="2400" dirty="0" err="1"/>
              <a:t>scikit-learn</a:t>
            </a:r>
            <a:r>
              <a:rPr lang="es-ES" sz="2400" dirty="0"/>
              <a:t> - </a:t>
            </a:r>
            <a:r>
              <a:rPr lang="es-ES" sz="1600" dirty="0"/>
              <a:t>Aprendizaje automático </a:t>
            </a:r>
            <a:endParaRPr lang="es-ES" sz="24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400" dirty="0">
                <a:solidFill>
                  <a:prstClr val="black"/>
                </a:solidFill>
                <a:latin typeface="Calibri" panose="020F0502020204030204"/>
                <a:hlinkClick r:id="rId6"/>
              </a:rPr>
              <a:t>s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cipy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scientific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Python -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ajustes, interpolaciones, etc.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>
                <a:hlinkClick r:id="rId7"/>
              </a:rPr>
              <a:t>plotly</a:t>
            </a:r>
            <a:r>
              <a:rPr lang="es-ES" sz="2400" dirty="0"/>
              <a:t>: graficar interactivamente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>
                <a:hlinkClick r:id="rId8"/>
              </a:rPr>
              <a:t>seaborn</a:t>
            </a:r>
            <a:r>
              <a:rPr lang="es-ES" sz="2400" dirty="0"/>
              <a:t>: graficar orientado a estadística</a:t>
            </a:r>
          </a:p>
          <a:p>
            <a:endParaRPr lang="es-ES" sz="2400" dirty="0"/>
          </a:p>
          <a:p>
            <a:r>
              <a:rPr lang="es-ES" sz="2400" dirty="0"/>
              <a:t>Otros de interés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>
                <a:hlinkClick r:id="rId9"/>
              </a:rPr>
              <a:t>statistics</a:t>
            </a:r>
            <a:r>
              <a:rPr lang="es-ES" sz="2400" dirty="0"/>
              <a:t>: </a:t>
            </a:r>
            <a:r>
              <a:rPr lang="es-ES" sz="2400" dirty="0" err="1"/>
              <a:t>Statistical</a:t>
            </a:r>
            <a:r>
              <a:rPr lang="es-ES" sz="2400" dirty="0"/>
              <a:t> Python - </a:t>
            </a:r>
            <a:r>
              <a:rPr lang="es-ES" sz="1400" dirty="0"/>
              <a:t>paquete de estadística, funciones de distribución, cuantiles,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>
                <a:hlinkClick r:id="rId10"/>
              </a:rPr>
              <a:t>math</a:t>
            </a:r>
            <a:r>
              <a:rPr lang="es-ES" sz="2400" dirty="0"/>
              <a:t>: funciones matemáticas </a:t>
            </a:r>
            <a:r>
              <a:rPr lang="es-ES" sz="1600" dirty="0"/>
              <a:t>(ya contemplado bastante en </a:t>
            </a:r>
            <a:r>
              <a:rPr lang="es-ES" sz="1600" dirty="0" err="1"/>
              <a:t>numpy</a:t>
            </a:r>
            <a:r>
              <a:rPr lang="es-E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Y mas…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87D68-B3A0-44E0-86EF-195DEC60B9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9080" y="2373044"/>
            <a:ext cx="2276793" cy="1066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DCC0-524B-4E03-88D4-56A352CA96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19080" y="3636833"/>
            <a:ext cx="4153480" cy="800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AAA91E-0D9C-4393-8DDF-95322CB160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9080" y="4576288"/>
            <a:ext cx="3543795" cy="8668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56BC98-4372-4809-BD9E-D65BD89283FF}"/>
              </a:ext>
            </a:extLst>
          </p:cNvPr>
          <p:cNvSpPr/>
          <p:nvPr/>
        </p:nvSpPr>
        <p:spPr>
          <a:xfrm>
            <a:off x="1319080" y="2298627"/>
            <a:ext cx="1211580" cy="3362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79DA61-F23B-4ADF-9AD7-87C5577D9325}"/>
              </a:ext>
            </a:extLst>
          </p:cNvPr>
          <p:cNvCxnSpPr/>
          <p:nvPr/>
        </p:nvCxnSpPr>
        <p:spPr>
          <a:xfrm flipV="1">
            <a:off x="2530660" y="2159384"/>
            <a:ext cx="1065213" cy="13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3773F8-1286-4C31-9EE3-790F201A93C3}"/>
              </a:ext>
            </a:extLst>
          </p:cNvPr>
          <p:cNvSpPr txBox="1"/>
          <p:nvPr/>
        </p:nvSpPr>
        <p:spPr>
          <a:xfrm>
            <a:off x="3595873" y="1929295"/>
            <a:ext cx="198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Paquete (o librería)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CF7C47-19DB-441C-9911-57BA5ED0BD5C}"/>
              </a:ext>
            </a:extLst>
          </p:cNvPr>
          <p:cNvSpPr/>
          <p:nvPr/>
        </p:nvSpPr>
        <p:spPr>
          <a:xfrm>
            <a:off x="2177123" y="2605985"/>
            <a:ext cx="1418750" cy="8340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3D78B-DDE9-4E16-A76F-5768B5421BE1}"/>
              </a:ext>
            </a:extLst>
          </p:cNvPr>
          <p:cNvCxnSpPr>
            <a:cxnSpLocks/>
          </p:cNvCxnSpPr>
          <p:nvPr/>
        </p:nvCxnSpPr>
        <p:spPr>
          <a:xfrm>
            <a:off x="3388703" y="2605987"/>
            <a:ext cx="1247355" cy="20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F6EECD-FFE3-498B-9FBB-BE1A83001D7C}"/>
              </a:ext>
            </a:extLst>
          </p:cNvPr>
          <p:cNvSpPr txBox="1"/>
          <p:nvPr/>
        </p:nvSpPr>
        <p:spPr>
          <a:xfrm>
            <a:off x="4703185" y="260598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Módulos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713567C-46F5-483E-939A-2BAEF316C5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52422" y="5559577"/>
            <a:ext cx="408679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5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4" grpId="0"/>
      <p:bldP spid="15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23C6-1CF6-4821-AD2E-B9F8C6DD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Opcional: Crear entorno (</a:t>
            </a:r>
            <a:r>
              <a:rPr lang="es-ES" dirty="0" err="1"/>
              <a:t>environment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5969-4D3C-4538-A111-92579BAE0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Descargar archivo “</a:t>
            </a:r>
            <a:r>
              <a:rPr lang="es-ES" dirty="0" err="1"/>
              <a:t>create_env_MEA.yml</a:t>
            </a:r>
            <a:r>
              <a:rPr lang="es-ES" dirty="0"/>
              <a:t>”</a:t>
            </a:r>
          </a:p>
          <a:p>
            <a:r>
              <a:rPr lang="es-ES" dirty="0"/>
              <a:t>Desde el </a:t>
            </a:r>
            <a:r>
              <a:rPr lang="es-ES" dirty="0" err="1"/>
              <a:t>cmd</a:t>
            </a:r>
            <a:r>
              <a:rPr lang="es-ES" dirty="0"/>
              <a:t>: ir a la carpeta donde se encuentra el archivo, usando el comando “cd” (recordar “</a:t>
            </a:r>
            <a:r>
              <a:rPr lang="es-ES" dirty="0" err="1"/>
              <a:t>ls</a:t>
            </a:r>
            <a:r>
              <a:rPr lang="es-ES" dirty="0"/>
              <a:t>” para saber donde estamos).</a:t>
            </a:r>
          </a:p>
          <a:p>
            <a:r>
              <a:rPr lang="es-ES" dirty="0"/>
              <a:t>Crear entorno: </a:t>
            </a:r>
            <a:r>
              <a:rPr lang="es-ES" dirty="0" err="1">
                <a:latin typeface="Consolas" panose="020B0609020204030204" pitchFamily="49" charset="0"/>
                <a:cs typeface="Arial" panose="020B0604020202020204" pitchFamily="34" charset="0"/>
              </a:rPr>
              <a:t>conda</a:t>
            </a:r>
            <a:r>
              <a:rPr lang="es-ES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cs typeface="Arial" panose="020B0604020202020204" pitchFamily="34" charset="0"/>
              </a:rPr>
              <a:t>env</a:t>
            </a:r>
            <a:r>
              <a:rPr lang="es-ES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s-ES" dirty="0">
                <a:latin typeface="Consolas" panose="020B0609020204030204" pitchFamily="49" charset="0"/>
                <a:cs typeface="Arial" panose="020B0604020202020204" pitchFamily="34" charset="0"/>
              </a:rPr>
              <a:t> –f </a:t>
            </a:r>
            <a:r>
              <a:rPr lang="es-ES" dirty="0" err="1">
                <a:latin typeface="Consolas" panose="020B0609020204030204" pitchFamily="49" charset="0"/>
                <a:cs typeface="Arial" panose="020B0604020202020204" pitchFamily="34" charset="0"/>
              </a:rPr>
              <a:t>create_env_MEA.yml</a:t>
            </a:r>
            <a:endParaRPr lang="es-E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b="1" dirty="0" err="1"/>
              <a:t>Activar</a:t>
            </a:r>
            <a:r>
              <a:rPr lang="en-US" b="1" dirty="0"/>
              <a:t> </a:t>
            </a:r>
            <a:r>
              <a:rPr lang="en-US" b="1" dirty="0" err="1"/>
              <a:t>entorno</a:t>
            </a:r>
            <a:r>
              <a:rPr lang="en-US" dirty="0"/>
              <a:t>: </a:t>
            </a:r>
            <a:r>
              <a:rPr lang="en-US" dirty="0" err="1">
                <a:latin typeface="Consolas" panose="020B0609020204030204" pitchFamily="49" charset="0"/>
              </a:rPr>
              <a:t>conda</a:t>
            </a:r>
            <a:r>
              <a:rPr lang="en-US" dirty="0">
                <a:latin typeface="Consolas" panose="020B0609020204030204" pitchFamily="49" charset="0"/>
              </a:rPr>
              <a:t> activate MEA</a:t>
            </a:r>
          </a:p>
          <a:p>
            <a:r>
              <a:rPr lang="en-US" dirty="0" err="1"/>
              <a:t>Checkear</a:t>
            </a:r>
            <a:r>
              <a:rPr lang="en-US" dirty="0"/>
              <a:t> </a:t>
            </a:r>
            <a:r>
              <a:rPr lang="en-US" dirty="0" err="1"/>
              <a:t>paquetes</a:t>
            </a:r>
            <a:r>
              <a:rPr lang="en-US" dirty="0"/>
              <a:t>: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conda</a:t>
            </a:r>
            <a:r>
              <a:rPr lang="en-US" dirty="0">
                <a:latin typeface="Consolas" panose="020B0609020204030204" pitchFamily="49" charset="0"/>
              </a:rPr>
              <a:t> list</a:t>
            </a:r>
          </a:p>
          <a:p>
            <a:r>
              <a:rPr lang="en-US" dirty="0" err="1"/>
              <a:t>Listo</a:t>
            </a:r>
            <a:r>
              <a:rPr lang="en-US" dirty="0"/>
              <a:t>! </a:t>
            </a:r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activar</a:t>
            </a:r>
            <a:r>
              <a:rPr lang="en-US" dirty="0"/>
              <a:t> </a:t>
            </a:r>
            <a:r>
              <a:rPr lang="en-US" dirty="0" err="1"/>
              <a:t>entorno</a:t>
            </a:r>
            <a:r>
              <a:rPr lang="en-US" dirty="0"/>
              <a:t> antes de </a:t>
            </a:r>
            <a:r>
              <a:rPr lang="en-US" dirty="0" err="1"/>
              <a:t>comenzar</a:t>
            </a:r>
            <a:r>
              <a:rPr lang="en-US" dirty="0"/>
              <a:t> a </a:t>
            </a:r>
            <a:r>
              <a:rPr lang="en-US" dirty="0" err="1"/>
              <a:t>trabajar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53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599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Aprendizaje Automático Clase 1 Introducción a Python</vt:lpstr>
      <vt:lpstr>¿Qué es Python?</vt:lpstr>
      <vt:lpstr>FUNDAMENTAL</vt:lpstr>
      <vt:lpstr>PowerPoint Presentation</vt:lpstr>
      <vt:lpstr>Anaconda</vt:lpstr>
      <vt:lpstr>Posibilidades para utilizar python</vt:lpstr>
      <vt:lpstr>¿Cómo iniciamos jupyter notebook?</vt:lpstr>
      <vt:lpstr>Paquetes de Python que usaremos</vt:lpstr>
      <vt:lpstr>Opcional: Crear entorno (environment)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Automático Clase 1 Introducción a Python</dc:title>
  <dc:creator>Jose Robledo</dc:creator>
  <cp:lastModifiedBy>Jose Robledo</cp:lastModifiedBy>
  <cp:revision>51</cp:revision>
  <dcterms:created xsi:type="dcterms:W3CDTF">2021-08-10T02:52:59Z</dcterms:created>
  <dcterms:modified xsi:type="dcterms:W3CDTF">2021-08-25T23:38:37Z</dcterms:modified>
</cp:coreProperties>
</file>