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1ABA-1CFE-4639-8992-F6ECE4197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46188-0D86-4572-ADE9-7123D2CD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1A75D-C70A-4C22-B02F-0BAC51E4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80C3-FBAE-4826-A543-BABA95C100F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097DA-DA95-4B43-A306-CE496DE6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AFB60-80AE-4B23-B80C-0CDD0017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325C-744E-429D-9877-B12F9F7F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42BA-B39B-4DC9-9E3D-30BEE80D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EFAB3-6A4B-4DBC-968F-D6141B39F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0C6F-D668-4857-9E8C-5C754D1C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80C3-FBAE-4826-A543-BABA95C100F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4011-6FB5-4AE5-8DA4-61CDF15C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4EE1-9741-4D3C-A150-8DAFFC7E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325C-744E-429D-9877-B12F9F7F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6E6B4-8ECA-474E-8C37-ED377C06C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9B9E4-9EAB-4353-BF18-AC998FD0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8E5A-C3FE-40BE-BD29-AA99DE9D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80C3-FBAE-4826-A543-BABA95C100F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DEB9-C7DB-4FCA-B6EA-078C0D0E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7C37B-69B9-4D8F-8C85-D6FD79F1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325C-744E-429D-9877-B12F9F7F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186B-CA8A-4B62-B635-6731DBC6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41DD-BA6D-4246-9472-26FC2B2D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C314D-0D5F-4015-9DBF-9ED2A2EF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80C3-FBAE-4826-A543-BABA95C100F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1721-2B0A-4F78-9302-2AFAEF6D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002CE-1D25-42D9-A6A9-6B21A0B7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325C-744E-429D-9877-B12F9F7F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194A-A966-49CB-9188-56956AA9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6DC83-7587-4DBE-9C19-81FCDD006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4297D-FF13-4FBE-A8F8-88CF5B27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80C3-FBAE-4826-A543-BABA95C100F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09D5-A1B6-48C4-801E-0A69260A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452C-9798-429F-A023-66D0EE37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325C-744E-429D-9877-B12F9F7F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173A-15A2-4F37-BBBE-71A93C7E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A1A6-9131-4A7E-A081-9AD2BF70E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6B494-B299-4FAA-850C-021FBDBD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3520B-B0F8-42E2-9B05-A6A37C9C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80C3-FBAE-4826-A543-BABA95C100F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5305A-962D-4D1C-AED7-0DC81940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2B6B1-EC72-478E-A71F-A641AA7E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325C-744E-429D-9877-B12F9F7F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013-5EF3-4D1C-BA04-F0CEC33D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30B4F-FF0D-423E-A142-FF1188968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77603-7E4A-4895-B8B7-62A1886F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AFC4C-3DD3-4552-9C87-A06828BB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20DB4-46E8-4AFC-9A01-622E51C28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BC856-DFA2-4D1D-A7AC-0E1FF898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80C3-FBAE-4826-A543-BABA95C100F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E056D-ADB4-4B80-BB24-C1A3D5F1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CB9A2-2D6C-4750-9787-4CFCA56D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325C-744E-429D-9877-B12F9F7F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94F7-455F-4445-A178-A21E02B9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0E811-9329-43A9-B2DD-5D2697FA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80C3-FBAE-4826-A543-BABA95C100F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4B5CD-810E-4F1B-9963-D306BD45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7DB13-A6F5-492A-BCE1-74049870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325C-744E-429D-9877-B12F9F7F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A1D4B-42BE-4BF6-B918-554D1ABF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80C3-FBAE-4826-A543-BABA95C100F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FD0CF-42BE-4AE5-BA83-00B270E3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A0553-9B15-4A31-91D3-9FBFCBD6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325C-744E-429D-9877-B12F9F7F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E536-8846-4BAB-9FAB-629A4380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BEDE-AEA5-4305-8FE2-3BF316C3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E01E3-0514-43EF-96A0-2FE4357CD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C64B4-8A18-45B4-AA98-45BF21EF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80C3-FBAE-4826-A543-BABA95C100F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66124-FF84-404E-A4ED-7B5521C5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673C1-A862-412D-BA5B-7CFBBD9A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325C-744E-429D-9877-B12F9F7F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617C-4429-46A1-8944-77A17063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1C4EF-BE7A-431F-B147-627AE57E1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0C75-63D7-4D35-982A-CD50A2A26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2BC3-4DC4-4E80-A0FE-D17D2E3A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80C3-FBAE-4826-A543-BABA95C100F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67DAE-FC42-440F-B23A-57A2EF52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F31E3-28E6-439A-899A-B377056D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325C-744E-429D-9877-B12F9F7F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F6600-A7BF-4C5B-A378-D0CD7718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A249-2EF5-46E3-80B6-5CFCF07A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F635-A27E-47A0-961B-5FFC0A653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80C3-FBAE-4826-A543-BABA95C100F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0335-7507-46C2-B8AF-159563E3A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C86E-0D5E-4E05-92E5-610139154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325C-744E-429D-9877-B12F9F7F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x.doi.org/10.17815/jlsrf-2-101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physb.2004.03.20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cstas.org/download/components/2.7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C5E5-CB77-4F0A-A9B3-7437BA569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Introducción a </a:t>
            </a:r>
            <a:r>
              <a:rPr lang="es-AR" dirty="0" err="1"/>
              <a:t>McStas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6EFF9-173A-4056-A668-36FF2B0AF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José I. Robledo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B3074-00E0-4DC5-9653-BC0D3FB9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83" y="4221080"/>
            <a:ext cx="2621634" cy="1513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073156-21F9-469D-BE2A-0E32DD689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144" y="5734443"/>
            <a:ext cx="2323547" cy="11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8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4CB5-092E-4B25-BAFD-49E09F00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Cuestiones generales en un experimento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AA0D0-5FCF-40B0-B920-462C89793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6434"/>
            <a:ext cx="5090160" cy="4926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7418A-918B-44CB-8910-F81439E8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360" y="1586889"/>
            <a:ext cx="4682192" cy="26102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B144F8-9CD4-4723-8C10-D2F6F8923946}"/>
              </a:ext>
            </a:extLst>
          </p:cNvPr>
          <p:cNvCxnSpPr>
            <a:cxnSpLocks/>
          </p:cNvCxnSpPr>
          <p:nvPr/>
        </p:nvCxnSpPr>
        <p:spPr>
          <a:xfrm>
            <a:off x="5317004" y="2240280"/>
            <a:ext cx="183055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6DF4E9-A696-4A6C-8B03-D2E607799E89}"/>
              </a:ext>
            </a:extLst>
          </p:cNvPr>
          <p:cNvSpPr txBox="1"/>
          <p:nvPr/>
        </p:nvSpPr>
        <p:spPr>
          <a:xfrm>
            <a:off x="7818120" y="4301615"/>
            <a:ext cx="30833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Interacción a estudiar: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Difracción (varios tipos)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6"/>
                </a:solidFill>
              </a:rPr>
              <a:t>Dispersión</a:t>
            </a:r>
            <a:r>
              <a:rPr lang="en-US" sz="2000" dirty="0">
                <a:solidFill>
                  <a:schemeClr val="accent6"/>
                </a:solidFill>
              </a:rPr>
              <a:t> a bajo </a:t>
            </a:r>
            <a:r>
              <a:rPr lang="en-US" sz="2000" dirty="0" err="1">
                <a:solidFill>
                  <a:schemeClr val="accent6"/>
                </a:solidFill>
              </a:rPr>
              <a:t>ángulo</a:t>
            </a:r>
            <a:endParaRPr lang="en-US" sz="20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Dispersión</a:t>
            </a:r>
            <a:r>
              <a:rPr lang="en-US" sz="2000" dirty="0"/>
              <a:t> </a:t>
            </a:r>
            <a:r>
              <a:rPr lang="en-US" sz="2000" dirty="0" err="1"/>
              <a:t>inelástica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Activación neutrónica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err="1"/>
              <a:t>Etc</a:t>
            </a:r>
            <a:r>
              <a:rPr lang="es-AR" sz="2000" dirty="0"/>
              <a:t>, </a:t>
            </a:r>
            <a:r>
              <a:rPr lang="es-AR" sz="2000" dirty="0" err="1"/>
              <a:t>etc</a:t>
            </a:r>
            <a:r>
              <a:rPr lang="es-AR" sz="20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AE2F9-CD54-4EA1-95B4-0F7ABDD0A188}"/>
              </a:ext>
            </a:extLst>
          </p:cNvPr>
          <p:cNvSpPr txBox="1"/>
          <p:nvPr/>
        </p:nvSpPr>
        <p:spPr>
          <a:xfrm>
            <a:off x="838200" y="4546502"/>
            <a:ext cx="1465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Fuente:</a:t>
            </a:r>
          </a:p>
          <a:p>
            <a:pPr marL="285750" indent="-285750">
              <a:buFontTx/>
              <a:buChar char="-"/>
            </a:pPr>
            <a:r>
              <a:rPr lang="es-AR" dirty="0">
                <a:solidFill>
                  <a:schemeClr val="accent1"/>
                </a:solidFill>
              </a:rPr>
              <a:t>Reactor</a:t>
            </a:r>
          </a:p>
          <a:p>
            <a:pPr marL="285750" indent="-285750">
              <a:buFontTx/>
              <a:buChar char="-"/>
            </a:pPr>
            <a:r>
              <a:rPr lang="es-AR" dirty="0" err="1">
                <a:solidFill>
                  <a:schemeClr val="accent1"/>
                </a:solidFill>
              </a:rPr>
              <a:t>Espalación</a:t>
            </a:r>
            <a:endParaRPr lang="es-AR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s-AR" dirty="0">
                <a:solidFill>
                  <a:schemeClr val="accent1"/>
                </a:solidFill>
              </a:rPr>
              <a:t>LINAC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0FBF6-D503-42F3-B7F2-7EB796725C64}"/>
              </a:ext>
            </a:extLst>
          </p:cNvPr>
          <p:cNvSpPr txBox="1"/>
          <p:nvPr/>
        </p:nvSpPr>
        <p:spPr>
          <a:xfrm>
            <a:off x="2591236" y="272954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Guías de haces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38E40-0FB3-4C27-B96F-BBA7FC4FA706}"/>
              </a:ext>
            </a:extLst>
          </p:cNvPr>
          <p:cNvSpPr txBox="1"/>
          <p:nvPr/>
        </p:nvSpPr>
        <p:spPr>
          <a:xfrm>
            <a:off x="3792259" y="1197102"/>
            <a:ext cx="304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Muestra y entorno de muestra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B745C7-3FB8-42AA-8695-AA3ABB893467}"/>
              </a:ext>
            </a:extLst>
          </p:cNvPr>
          <p:cNvSpPr txBox="1"/>
          <p:nvPr/>
        </p:nvSpPr>
        <p:spPr>
          <a:xfrm>
            <a:off x="8037068" y="2392680"/>
            <a:ext cx="12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Detectores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7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29E7-5BD5-49FC-BA10-16EE6A7A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Experimentos de SANS: V4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4B4F7-193B-45B1-954F-581CDA3D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32557"/>
            <a:ext cx="4473114" cy="4937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A62880-4601-4DA0-98F2-146DDE51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318" y="100037"/>
            <a:ext cx="5030682" cy="1956727"/>
          </a:xfrm>
          <a:prstGeom prst="rect">
            <a:avLst/>
          </a:prstGeom>
        </p:spPr>
      </p:pic>
      <p:grpSp>
        <p:nvGrpSpPr>
          <p:cNvPr id="10" name="16 Grupo">
            <a:extLst>
              <a:ext uri="{FF2B5EF4-FFF2-40B4-BE49-F238E27FC236}">
                <a16:creationId xmlns:a16="http://schemas.microsoft.com/office/drawing/2014/main" id="{1E433280-34A3-4376-BC2D-37143BEFA428}"/>
              </a:ext>
            </a:extLst>
          </p:cNvPr>
          <p:cNvGrpSpPr/>
          <p:nvPr/>
        </p:nvGrpSpPr>
        <p:grpSpPr>
          <a:xfrm>
            <a:off x="4755066" y="2321853"/>
            <a:ext cx="7386632" cy="3758908"/>
            <a:chOff x="0" y="2051050"/>
            <a:chExt cx="9296400" cy="47307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A8D084-01AA-45F2-AD59-1F4213D49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2508250"/>
              <a:ext cx="8375650" cy="427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4 CuadroTexto">
              <a:extLst>
                <a:ext uri="{FF2B5EF4-FFF2-40B4-BE49-F238E27FC236}">
                  <a16:creationId xmlns:a16="http://schemas.microsoft.com/office/drawing/2014/main" id="{92C4DE07-0E16-49C9-819D-58D578FE4B7E}"/>
                </a:ext>
              </a:extLst>
            </p:cNvPr>
            <p:cNvSpPr txBox="1"/>
            <p:nvPr/>
          </p:nvSpPr>
          <p:spPr>
            <a:xfrm>
              <a:off x="609600" y="3498850"/>
              <a:ext cx="2445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1600" dirty="0"/>
                <a:t>Distancia muestra-detector</a:t>
              </a:r>
            </a:p>
            <a:p>
              <a:pPr algn="ctr"/>
              <a:r>
                <a:rPr lang="es-AR" sz="1600" b="1" dirty="0">
                  <a:solidFill>
                    <a:srgbClr val="FF0000"/>
                  </a:solidFill>
                </a:rPr>
                <a:t>SD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5 CuadroTexto">
              <a:extLst>
                <a:ext uri="{FF2B5EF4-FFF2-40B4-BE49-F238E27FC236}">
                  <a16:creationId xmlns:a16="http://schemas.microsoft.com/office/drawing/2014/main" id="{971BD8FD-32A0-4EFA-823E-2DCD9B5D42E3}"/>
                </a:ext>
              </a:extLst>
            </p:cNvPr>
            <p:cNvSpPr txBox="1"/>
            <p:nvPr/>
          </p:nvSpPr>
          <p:spPr>
            <a:xfrm>
              <a:off x="5620122" y="4260850"/>
              <a:ext cx="22803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1600" dirty="0"/>
                <a:t>Distancia fuente-muestra</a:t>
              </a:r>
            </a:p>
            <a:p>
              <a:pPr algn="ctr"/>
              <a:r>
                <a:rPr lang="es-AR" sz="1600" b="1" dirty="0" err="1">
                  <a:solidFill>
                    <a:srgbClr val="FF0000"/>
                  </a:solidFill>
                </a:rPr>
                <a:t>Coll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6 CuadroTexto">
              <a:extLst>
                <a:ext uri="{FF2B5EF4-FFF2-40B4-BE49-F238E27FC236}">
                  <a16:creationId xmlns:a16="http://schemas.microsoft.com/office/drawing/2014/main" id="{5D31B1EF-7029-44B8-A59B-711FF677D84D}"/>
                </a:ext>
              </a:extLst>
            </p:cNvPr>
            <p:cNvSpPr txBox="1"/>
            <p:nvPr/>
          </p:nvSpPr>
          <p:spPr>
            <a:xfrm>
              <a:off x="3233401" y="2736850"/>
              <a:ext cx="1750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1600" dirty="0"/>
                <a:t>Posición </a:t>
              </a:r>
              <a:r>
                <a:rPr lang="es-AR" sz="1600" dirty="0" err="1"/>
                <a:t>beamstop</a:t>
              </a:r>
              <a:endParaRPr lang="es-AR" sz="1600" dirty="0"/>
            </a:p>
            <a:p>
              <a:pPr algn="ctr"/>
              <a:r>
                <a:rPr lang="es-AR" sz="1600" b="1" dirty="0">
                  <a:solidFill>
                    <a:srgbClr val="FF0000"/>
                  </a:solidFill>
                </a:rPr>
                <a:t>BSX, BSY2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7 CuadroTexto">
              <a:extLst>
                <a:ext uri="{FF2B5EF4-FFF2-40B4-BE49-F238E27FC236}">
                  <a16:creationId xmlns:a16="http://schemas.microsoft.com/office/drawing/2014/main" id="{869D3552-ABAD-4761-A427-A050268030C9}"/>
                </a:ext>
              </a:extLst>
            </p:cNvPr>
            <p:cNvSpPr txBox="1"/>
            <p:nvPr/>
          </p:nvSpPr>
          <p:spPr>
            <a:xfrm>
              <a:off x="7446703" y="3575050"/>
              <a:ext cx="12486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1600" dirty="0"/>
                <a:t>Atenuadores</a:t>
              </a:r>
            </a:p>
            <a:p>
              <a:pPr algn="ctr"/>
              <a:r>
                <a:rPr lang="es-AR" sz="1600" b="1" dirty="0">
                  <a:solidFill>
                    <a:srgbClr val="FF0000"/>
                  </a:solidFill>
                </a:rPr>
                <a:t>Att1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8 CuadroTexto">
              <a:extLst>
                <a:ext uri="{FF2B5EF4-FFF2-40B4-BE49-F238E27FC236}">
                  <a16:creationId xmlns:a16="http://schemas.microsoft.com/office/drawing/2014/main" id="{5D786690-304B-475C-804C-85583A22D9C8}"/>
                </a:ext>
              </a:extLst>
            </p:cNvPr>
            <p:cNvSpPr txBox="1"/>
            <p:nvPr/>
          </p:nvSpPr>
          <p:spPr>
            <a:xfrm>
              <a:off x="3505200" y="4648200"/>
              <a:ext cx="1921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1600" dirty="0"/>
                <a:t>Apertura muestra</a:t>
              </a:r>
            </a:p>
            <a:p>
              <a:pPr algn="ctr"/>
              <a:r>
                <a:rPr lang="es-AR" sz="1600" b="1" dirty="0">
                  <a:solidFill>
                    <a:srgbClr val="FF0000"/>
                  </a:solidFill>
                </a:rPr>
                <a:t>Cross-</a:t>
              </a:r>
              <a:r>
                <a:rPr lang="es-AR" sz="1600" b="1" dirty="0" err="1">
                  <a:solidFill>
                    <a:srgbClr val="FF0000"/>
                  </a:solidFill>
                </a:rPr>
                <a:t>secction</a:t>
              </a:r>
              <a:r>
                <a:rPr lang="es-AR" sz="1600" b="1" dirty="0">
                  <a:solidFill>
                    <a:srgbClr val="FF0000"/>
                  </a:solidFill>
                </a:rPr>
                <a:t> of </a:t>
              </a:r>
              <a:r>
                <a:rPr lang="es-AR" sz="1600" b="1" dirty="0" err="1">
                  <a:solidFill>
                    <a:srgbClr val="FF0000"/>
                  </a:solidFill>
                </a:rPr>
                <a:t>slit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10 CuadroTexto">
              <a:extLst>
                <a:ext uri="{FF2B5EF4-FFF2-40B4-BE49-F238E27FC236}">
                  <a16:creationId xmlns:a16="http://schemas.microsoft.com/office/drawing/2014/main" id="{34C181CE-F938-4F62-A4E6-1BAAEA94127F}"/>
                </a:ext>
              </a:extLst>
            </p:cNvPr>
            <p:cNvSpPr txBox="1"/>
            <p:nvPr/>
          </p:nvSpPr>
          <p:spPr>
            <a:xfrm>
              <a:off x="3893800" y="5334000"/>
              <a:ext cx="11442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1600" dirty="0"/>
                <a:t>Paso óptico</a:t>
              </a:r>
            </a:p>
            <a:p>
              <a:pPr algn="ctr"/>
              <a:r>
                <a:rPr lang="es-AR" sz="1600" b="1" dirty="0" err="1">
                  <a:solidFill>
                    <a:srgbClr val="FF0000"/>
                  </a:solidFill>
                </a:rPr>
                <a:t>scaling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11 CuadroTexto">
              <a:extLst>
                <a:ext uri="{FF2B5EF4-FFF2-40B4-BE49-F238E27FC236}">
                  <a16:creationId xmlns:a16="http://schemas.microsoft.com/office/drawing/2014/main" id="{C6863DA3-C1CB-447B-B89A-DDBD587AF790}"/>
                </a:ext>
              </a:extLst>
            </p:cNvPr>
            <p:cNvSpPr txBox="1"/>
            <p:nvPr/>
          </p:nvSpPr>
          <p:spPr>
            <a:xfrm>
              <a:off x="7010400" y="2293203"/>
              <a:ext cx="228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1600" dirty="0"/>
                <a:t>Velocidad selector de velocidades</a:t>
              </a:r>
            </a:p>
            <a:p>
              <a:pPr algn="ctr"/>
              <a:r>
                <a:rPr lang="es-AR" sz="1600" b="1" dirty="0" err="1">
                  <a:solidFill>
                    <a:srgbClr val="FF0000"/>
                  </a:solidFill>
                </a:rPr>
                <a:t>LambdaC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12 CuadroTexto">
              <a:extLst>
                <a:ext uri="{FF2B5EF4-FFF2-40B4-BE49-F238E27FC236}">
                  <a16:creationId xmlns:a16="http://schemas.microsoft.com/office/drawing/2014/main" id="{C8C75319-D089-4102-9445-C0856206EADE}"/>
                </a:ext>
              </a:extLst>
            </p:cNvPr>
            <p:cNvSpPr txBox="1"/>
            <p:nvPr/>
          </p:nvSpPr>
          <p:spPr>
            <a:xfrm>
              <a:off x="3663962" y="6019800"/>
              <a:ext cx="16039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1600" dirty="0"/>
                <a:t>Posición muestra</a:t>
              </a:r>
            </a:p>
            <a:p>
              <a:pPr algn="ctr"/>
              <a:r>
                <a:rPr lang="es-AR" sz="1600" b="1" dirty="0">
                  <a:solidFill>
                    <a:srgbClr val="FF0000"/>
                  </a:solidFill>
                </a:rPr>
                <a:t>Pos</a:t>
              </a:r>
            </a:p>
          </p:txBody>
        </p:sp>
        <p:sp>
          <p:nvSpPr>
            <p:cNvPr id="20" name="13 CuadroTexto">
              <a:extLst>
                <a:ext uri="{FF2B5EF4-FFF2-40B4-BE49-F238E27FC236}">
                  <a16:creationId xmlns:a16="http://schemas.microsoft.com/office/drawing/2014/main" id="{0545508D-0580-4DCC-A943-442228F3860C}"/>
                </a:ext>
              </a:extLst>
            </p:cNvPr>
            <p:cNvSpPr txBox="1"/>
            <p:nvPr/>
          </p:nvSpPr>
          <p:spPr>
            <a:xfrm>
              <a:off x="5867400" y="2051050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sz="1600" dirty="0"/>
                <a:t>Contador de neutrones</a:t>
              </a:r>
            </a:p>
            <a:p>
              <a:pPr algn="ctr"/>
              <a:r>
                <a:rPr lang="es-AR" sz="1600" b="1" dirty="0">
                  <a:solidFill>
                    <a:srgbClr val="FF0000"/>
                  </a:solidFill>
                </a:rPr>
                <a:t>Mon2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4EEB67-7C3D-430A-9F84-7A4E9576AB67}"/>
              </a:ext>
            </a:extLst>
          </p:cNvPr>
          <p:cNvSpPr txBox="1"/>
          <p:nvPr/>
        </p:nvSpPr>
        <p:spPr>
          <a:xfrm>
            <a:off x="271195" y="6416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5"/>
              </a:rPr>
              <a:t>Referencia</a:t>
            </a:r>
            <a:r>
              <a:rPr lang="en-US" dirty="0">
                <a:hlinkClick r:id="rId5"/>
              </a:rPr>
              <a:t>: 10.17815/jlsrf-2-101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8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E10A-1BA9-40D3-8BEF-BD055C80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Experimentos de SANS: SANS-II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02D93-29F3-4715-A421-84F5F007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1690688"/>
            <a:ext cx="7230484" cy="4058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E7AAB6-C061-476B-B26D-AF6884C4A2AC}"/>
              </a:ext>
            </a:extLst>
          </p:cNvPr>
          <p:cNvSpPr txBox="1"/>
          <p:nvPr/>
        </p:nvSpPr>
        <p:spPr>
          <a:xfrm>
            <a:off x="24384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Referencia</a:t>
            </a:r>
            <a:r>
              <a:rPr lang="en-US" dirty="0">
                <a:hlinkClick r:id="rId3"/>
              </a:rPr>
              <a:t>: 10.1016/j.physb.2004.03.204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8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C7F3-8439-4230-AD25-6685A000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Componentes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34D2A-07C7-46C9-8425-024D92E6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72083" cy="1852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FDA71-EE1D-4D9D-89AA-EDFA24D5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87" y="1690688"/>
            <a:ext cx="1976714" cy="189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91AE6-97FB-4135-907E-A26BDF504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983" y="1647820"/>
            <a:ext cx="2492462" cy="189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27FFA-9922-487D-8299-59507D9C3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527" y="1701917"/>
            <a:ext cx="2914993" cy="18416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F05B1A-66EB-44F0-B56E-F79474C11328}"/>
              </a:ext>
            </a:extLst>
          </p:cNvPr>
          <p:cNvSpPr txBox="1"/>
          <p:nvPr/>
        </p:nvSpPr>
        <p:spPr>
          <a:xfrm>
            <a:off x="1508760" y="37947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Chopper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3A934-37F6-47B4-85EF-C3382455189E}"/>
              </a:ext>
            </a:extLst>
          </p:cNvPr>
          <p:cNvSpPr txBox="1"/>
          <p:nvPr/>
        </p:nvSpPr>
        <p:spPr>
          <a:xfrm>
            <a:off x="3529681" y="3794760"/>
            <a:ext cx="239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Selector de velocidades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68771-576B-49C2-9AA3-82DD0CB2F249}"/>
              </a:ext>
            </a:extLst>
          </p:cNvPr>
          <p:cNvSpPr txBox="1"/>
          <p:nvPr/>
        </p:nvSpPr>
        <p:spPr>
          <a:xfrm>
            <a:off x="6513630" y="3794760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Monocromador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5B412-2B6C-41DB-8BFC-EC6F54628914}"/>
              </a:ext>
            </a:extLst>
          </p:cNvPr>
          <p:cNvSpPr txBox="1"/>
          <p:nvPr/>
        </p:nvSpPr>
        <p:spPr>
          <a:xfrm>
            <a:off x="9836421" y="3794760"/>
            <a:ext cx="12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Detectores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A558B-C2E9-406A-8104-C94331A1FAD5}"/>
              </a:ext>
            </a:extLst>
          </p:cNvPr>
          <p:cNvSpPr txBox="1"/>
          <p:nvPr/>
        </p:nvSpPr>
        <p:spPr>
          <a:xfrm>
            <a:off x="1665516" y="4815726"/>
            <a:ext cx="89789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dirty="0"/>
              <a:t>Y mucho más…</a:t>
            </a:r>
          </a:p>
          <a:p>
            <a:pPr algn="ctr"/>
            <a:endParaRPr lang="es-AR" sz="3200" dirty="0"/>
          </a:p>
          <a:p>
            <a:pPr algn="ctr"/>
            <a:r>
              <a:rPr lang="en-US" sz="3200" dirty="0">
                <a:hlinkClick r:id="rId6"/>
              </a:rPr>
              <a:t>http://www.mcstas.org/download/components/2.7/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154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7F09-48AA-45C2-AE30-FA91E25A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Conceptos claves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816CD-D8F1-4396-AAFC-C51EB201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1690688"/>
            <a:ext cx="9002381" cy="4963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F2DDF-4F74-410D-A64B-921913532716}"/>
              </a:ext>
            </a:extLst>
          </p:cNvPr>
          <p:cNvSpPr txBox="1"/>
          <p:nvPr/>
        </p:nvSpPr>
        <p:spPr>
          <a:xfrm>
            <a:off x="1280161" y="4243982"/>
            <a:ext cx="195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partícula se propaga en Z en </a:t>
            </a:r>
            <a:r>
              <a:rPr lang="es-AR" dirty="0" err="1"/>
              <a:t>mcstas</a:t>
            </a:r>
            <a:r>
              <a:rPr lang="es-A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4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0419FF4-446B-48B4-AC92-8805382D51A0}"/>
              </a:ext>
            </a:extLst>
          </p:cNvPr>
          <p:cNvSpPr/>
          <p:nvPr/>
        </p:nvSpPr>
        <p:spPr>
          <a:xfrm>
            <a:off x="5658294" y="2657328"/>
            <a:ext cx="924250" cy="145747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37981-0406-4130-BC77-49E897DE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 grandes rasgos: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194286-532F-4F26-A417-07ABD614B9DA}"/>
              </a:ext>
            </a:extLst>
          </p:cNvPr>
          <p:cNvSpPr/>
          <p:nvPr/>
        </p:nvSpPr>
        <p:spPr>
          <a:xfrm>
            <a:off x="838200" y="2369820"/>
            <a:ext cx="1127760" cy="211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11EA0F-A464-4569-B98A-13FF02B135A4}"/>
              </a:ext>
            </a:extLst>
          </p:cNvPr>
          <p:cNvCxnSpPr>
            <a:cxnSpLocks/>
          </p:cNvCxnSpPr>
          <p:nvPr/>
        </p:nvCxnSpPr>
        <p:spPr>
          <a:xfrm>
            <a:off x="1554480" y="3429000"/>
            <a:ext cx="454152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9208E-08C8-4567-90C6-5B682FBCA71A}"/>
              </a:ext>
            </a:extLst>
          </p:cNvPr>
          <p:cNvCxnSpPr>
            <a:cxnSpLocks/>
          </p:cNvCxnSpPr>
          <p:nvPr/>
        </p:nvCxnSpPr>
        <p:spPr>
          <a:xfrm flipV="1">
            <a:off x="1554480" y="2133600"/>
            <a:ext cx="246888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4149B1-545E-421E-ADD5-B2AA6073D86C}"/>
              </a:ext>
            </a:extLst>
          </p:cNvPr>
          <p:cNvCxnSpPr>
            <a:cxnSpLocks/>
          </p:cNvCxnSpPr>
          <p:nvPr/>
        </p:nvCxnSpPr>
        <p:spPr>
          <a:xfrm>
            <a:off x="1531620" y="3931920"/>
            <a:ext cx="2644140" cy="9906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064087-2F29-41D4-8419-961B1B1F8825}"/>
              </a:ext>
            </a:extLst>
          </p:cNvPr>
          <p:cNvCxnSpPr>
            <a:cxnSpLocks/>
          </p:cNvCxnSpPr>
          <p:nvPr/>
        </p:nvCxnSpPr>
        <p:spPr>
          <a:xfrm>
            <a:off x="1264920" y="2971800"/>
            <a:ext cx="2407920" cy="114300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74EE1D-B9B4-40BC-868E-C78A68ED9B76}"/>
              </a:ext>
            </a:extLst>
          </p:cNvPr>
          <p:cNvCxnSpPr>
            <a:cxnSpLocks/>
          </p:cNvCxnSpPr>
          <p:nvPr/>
        </p:nvCxnSpPr>
        <p:spPr>
          <a:xfrm flipV="1">
            <a:off x="1264920" y="3268980"/>
            <a:ext cx="4983480" cy="662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682AE-AB41-4BD5-9A99-6B1736E3E4A6}"/>
              </a:ext>
            </a:extLst>
          </p:cNvPr>
          <p:cNvCxnSpPr>
            <a:cxnSpLocks/>
          </p:cNvCxnSpPr>
          <p:nvPr/>
        </p:nvCxnSpPr>
        <p:spPr>
          <a:xfrm flipV="1">
            <a:off x="914400" y="2849880"/>
            <a:ext cx="2758440" cy="27432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15162-194D-484B-A78A-81442EEA856F}"/>
              </a:ext>
            </a:extLst>
          </p:cNvPr>
          <p:cNvCxnSpPr>
            <a:cxnSpLocks/>
          </p:cNvCxnSpPr>
          <p:nvPr/>
        </p:nvCxnSpPr>
        <p:spPr>
          <a:xfrm>
            <a:off x="1341120" y="3528060"/>
            <a:ext cx="4619403" cy="723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85217A-8B4F-4398-A562-3CD219D688FC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4373880" cy="118872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87EB28-1978-4410-B9A4-082E1A8DC2C0}"/>
              </a:ext>
            </a:extLst>
          </p:cNvPr>
          <p:cNvCxnSpPr>
            <a:cxnSpLocks/>
          </p:cNvCxnSpPr>
          <p:nvPr/>
        </p:nvCxnSpPr>
        <p:spPr>
          <a:xfrm>
            <a:off x="6239097" y="3294624"/>
            <a:ext cx="3895503" cy="1483116"/>
          </a:xfrm>
          <a:prstGeom prst="straightConnector1">
            <a:avLst/>
          </a:prstGeom>
          <a:ln w="952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717BAC-70E1-462D-83CA-426DDF3AD424}"/>
              </a:ext>
            </a:extLst>
          </p:cNvPr>
          <p:cNvCxnSpPr>
            <a:cxnSpLocks/>
          </p:cNvCxnSpPr>
          <p:nvPr/>
        </p:nvCxnSpPr>
        <p:spPr>
          <a:xfrm>
            <a:off x="6248400" y="3306054"/>
            <a:ext cx="4602480" cy="953526"/>
          </a:xfrm>
          <a:prstGeom prst="straightConnector1">
            <a:avLst/>
          </a:prstGeom>
          <a:ln w="952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DBED60-2B75-4A57-81C5-2E9005A12D49}"/>
              </a:ext>
            </a:extLst>
          </p:cNvPr>
          <p:cNvCxnSpPr>
            <a:cxnSpLocks/>
          </p:cNvCxnSpPr>
          <p:nvPr/>
        </p:nvCxnSpPr>
        <p:spPr>
          <a:xfrm flipV="1">
            <a:off x="6210942" y="1646725"/>
            <a:ext cx="4143995" cy="1647898"/>
          </a:xfrm>
          <a:prstGeom prst="straightConnector1">
            <a:avLst/>
          </a:prstGeom>
          <a:ln w="952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96F9EB-5D7A-4104-9F4C-64D501F8FF99}"/>
              </a:ext>
            </a:extLst>
          </p:cNvPr>
          <p:cNvCxnSpPr>
            <a:cxnSpLocks/>
          </p:cNvCxnSpPr>
          <p:nvPr/>
        </p:nvCxnSpPr>
        <p:spPr>
          <a:xfrm>
            <a:off x="5971756" y="3606312"/>
            <a:ext cx="2526229" cy="2361099"/>
          </a:xfrm>
          <a:prstGeom prst="straightConnector1">
            <a:avLst/>
          </a:prstGeom>
          <a:ln w="952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CA860B-B707-4003-9997-816655F55A8D}"/>
              </a:ext>
            </a:extLst>
          </p:cNvPr>
          <p:cNvCxnSpPr>
            <a:cxnSpLocks/>
          </p:cNvCxnSpPr>
          <p:nvPr/>
        </p:nvCxnSpPr>
        <p:spPr>
          <a:xfrm>
            <a:off x="5981059" y="3617742"/>
            <a:ext cx="4373878" cy="332715"/>
          </a:xfrm>
          <a:prstGeom prst="straightConnector1">
            <a:avLst/>
          </a:prstGeom>
          <a:ln w="952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86629F-00A4-4EE5-8CA9-F57E90C1D480}"/>
              </a:ext>
            </a:extLst>
          </p:cNvPr>
          <p:cNvCxnSpPr>
            <a:cxnSpLocks/>
          </p:cNvCxnSpPr>
          <p:nvPr/>
        </p:nvCxnSpPr>
        <p:spPr>
          <a:xfrm flipV="1">
            <a:off x="5943601" y="1143805"/>
            <a:ext cx="782040" cy="2462506"/>
          </a:xfrm>
          <a:prstGeom prst="straightConnector1">
            <a:avLst/>
          </a:prstGeom>
          <a:ln w="952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7EF8CF47-2912-4050-A4E3-6E986C8E5FD9}"/>
              </a:ext>
            </a:extLst>
          </p:cNvPr>
          <p:cNvSpPr/>
          <p:nvPr/>
        </p:nvSpPr>
        <p:spPr>
          <a:xfrm rot="16200000" flipV="1">
            <a:off x="9486900" y="3410394"/>
            <a:ext cx="1965960" cy="2231772"/>
          </a:xfrm>
          <a:prstGeom prst="flowChartInputOutpu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  <a:alpha val="87000"/>
                </a:schemeClr>
              </a:gs>
              <a:gs pos="0">
                <a:schemeClr val="dk1">
                  <a:lumMod val="105000"/>
                  <a:satMod val="103000"/>
                  <a:tint val="73000"/>
                </a:schemeClr>
              </a:gs>
              <a:gs pos="0">
                <a:schemeClr val="dk1">
                  <a:lumMod val="105000"/>
                  <a:satMod val="109000"/>
                  <a:tint val="81000"/>
                  <a:alpha val="76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B9A402-AF15-465E-9BA7-13E5BB228178}"/>
              </a:ext>
            </a:extLst>
          </p:cNvPr>
          <p:cNvSpPr txBox="1"/>
          <p:nvPr/>
        </p:nvSpPr>
        <p:spPr>
          <a:xfrm>
            <a:off x="9865770" y="5546481"/>
            <a:ext cx="197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Detector (Monitor)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C8717D-1227-4302-9612-868F767789DB}"/>
              </a:ext>
            </a:extLst>
          </p:cNvPr>
          <p:cNvSpPr txBox="1"/>
          <p:nvPr/>
        </p:nvSpPr>
        <p:spPr>
          <a:xfrm>
            <a:off x="5668432" y="4229100"/>
            <a:ext cx="9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Muestra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349055-0128-4D66-A5AE-FDB949D5C8EA}"/>
              </a:ext>
            </a:extLst>
          </p:cNvPr>
          <p:cNvSpPr txBox="1"/>
          <p:nvPr/>
        </p:nvSpPr>
        <p:spPr>
          <a:xfrm>
            <a:off x="868693" y="4610100"/>
            <a:ext cx="2644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1) Fuente:</a:t>
            </a:r>
          </a:p>
          <a:p>
            <a:endParaRPr lang="es-AR" dirty="0"/>
          </a:p>
          <a:p>
            <a:r>
              <a:rPr lang="es-AR" dirty="0"/>
              <a:t>Inicio de posiciones y velocidades del neutrón aleatorias por MC:</a:t>
            </a:r>
          </a:p>
          <a:p>
            <a:r>
              <a:rPr lang="es-AR" dirty="0"/>
              <a:t>(x, y, z, </a:t>
            </a:r>
            <a:r>
              <a:rPr lang="es-AR" dirty="0" err="1"/>
              <a:t>vx</a:t>
            </a:r>
            <a:r>
              <a:rPr lang="es-AR" dirty="0"/>
              <a:t>, </a:t>
            </a:r>
            <a:r>
              <a:rPr lang="es-AR" dirty="0" err="1"/>
              <a:t>vy</a:t>
            </a:r>
            <a:r>
              <a:rPr lang="es-AR" dirty="0"/>
              <a:t>, </a:t>
            </a:r>
            <a:r>
              <a:rPr lang="es-AR" dirty="0" err="1"/>
              <a:t>vz</a:t>
            </a:r>
            <a:r>
              <a:rPr lang="es-AR" dirty="0"/>
              <a:t>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D6E235-1F91-4385-901E-8C27B7FBEA48}"/>
              </a:ext>
            </a:extLst>
          </p:cNvPr>
          <p:cNvSpPr txBox="1"/>
          <p:nvPr/>
        </p:nvSpPr>
        <p:spPr>
          <a:xfrm>
            <a:off x="3630611" y="2231602"/>
            <a:ext cx="2179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2.) Los neutrones son “trazados” o transportados en el espacio (</a:t>
            </a:r>
            <a:r>
              <a:rPr lang="es-AR" dirty="0" err="1"/>
              <a:t>x,y,z</a:t>
            </a:r>
            <a:r>
              <a:rPr lang="es-AR" dirty="0"/>
              <a:t>)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72C8A7-9A86-4AA3-A431-FE1736FE5127}"/>
              </a:ext>
            </a:extLst>
          </p:cNvPr>
          <p:cNvSpPr txBox="1"/>
          <p:nvPr/>
        </p:nvSpPr>
        <p:spPr>
          <a:xfrm>
            <a:off x="4775399" y="4693009"/>
            <a:ext cx="2644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3.) Algunos eventualmente llegarán a la siguiente componente y podrán interactuar vía MC nuevamente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D1DE-494B-485C-8FA1-DA7C5A9760E9}"/>
              </a:ext>
            </a:extLst>
          </p:cNvPr>
          <p:cNvSpPr txBox="1"/>
          <p:nvPr/>
        </p:nvSpPr>
        <p:spPr>
          <a:xfrm>
            <a:off x="9366869" y="2103193"/>
            <a:ext cx="2740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4.) Las propiedades de los neutrones podrán ser detectadas en distintos lugares del experimento a través de monitores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5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Introducción a McStas</vt:lpstr>
      <vt:lpstr>Cuestiones generales en un experimento</vt:lpstr>
      <vt:lpstr>Experimentos de SANS: V4</vt:lpstr>
      <vt:lpstr>Experimentos de SANS: SANS-II</vt:lpstr>
      <vt:lpstr>Componentes</vt:lpstr>
      <vt:lpstr>Conceptos claves</vt:lpstr>
      <vt:lpstr>A grandes rasgos: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McStas</dc:title>
  <dc:creator>Jose Robledo</dc:creator>
  <cp:lastModifiedBy>Jose Robledo</cp:lastModifiedBy>
  <cp:revision>24</cp:revision>
  <dcterms:created xsi:type="dcterms:W3CDTF">2021-09-30T13:10:42Z</dcterms:created>
  <dcterms:modified xsi:type="dcterms:W3CDTF">2021-09-30T13:50:13Z</dcterms:modified>
</cp:coreProperties>
</file>