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72" r:id="rId14"/>
    <p:sldId id="268" r:id="rId15"/>
    <p:sldId id="270"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73" autoAdjust="0"/>
  </p:normalViewPr>
  <p:slideViewPr>
    <p:cSldViewPr snapToGrid="0">
      <p:cViewPr varScale="1">
        <p:scale>
          <a:sx n="138" d="100"/>
          <a:sy n="138" d="100"/>
        </p:scale>
        <p:origin x="1134" y="126"/>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9E4200-7764-4265-BE2F-DF8ACD278B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a:extLst>
              <a:ext uri="{FF2B5EF4-FFF2-40B4-BE49-F238E27FC236}">
                <a16:creationId xmlns:a16="http://schemas.microsoft.com/office/drawing/2014/main" id="{6F352769-9784-436A-9B97-9DD2FC50A3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55540F-56F5-4261-BAB8-F14D37DA2E17}" type="datetimeFigureOut">
              <a:rPr lang="en-SE" smtClean="0"/>
              <a:t>2023-04-03</a:t>
            </a:fld>
            <a:endParaRPr lang="en-SE"/>
          </a:p>
        </p:txBody>
      </p:sp>
      <p:sp>
        <p:nvSpPr>
          <p:cNvPr id="4" name="Footer Placeholder 3">
            <a:extLst>
              <a:ext uri="{FF2B5EF4-FFF2-40B4-BE49-F238E27FC236}">
                <a16:creationId xmlns:a16="http://schemas.microsoft.com/office/drawing/2014/main" id="{92077182-889D-478A-9C3C-884F7E2734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5" name="Slide Number Placeholder 4">
            <a:extLst>
              <a:ext uri="{FF2B5EF4-FFF2-40B4-BE49-F238E27FC236}">
                <a16:creationId xmlns:a16="http://schemas.microsoft.com/office/drawing/2014/main" id="{1D85C798-A9DD-4561-B2DB-6E5A3AC688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778094-A494-43FE-A90F-7C964992D505}" type="slidenum">
              <a:rPr lang="en-SE" smtClean="0"/>
              <a:t>‹#›</a:t>
            </a:fld>
            <a:endParaRPr lang="en-SE"/>
          </a:p>
        </p:txBody>
      </p:sp>
    </p:spTree>
    <p:extLst>
      <p:ext uri="{BB962C8B-B14F-4D97-AF65-F5344CB8AC3E}">
        <p14:creationId xmlns:p14="http://schemas.microsoft.com/office/powerpoint/2010/main" val="3604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9AD9F-9BFE-464C-9C9C-B2498060B96F}" type="datetimeFigureOut">
              <a:rPr lang="en-SE" smtClean="0"/>
              <a:t>2023-04-03</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9EDBA-CDD4-4B43-9D10-DE1B19B59279}" type="slidenum">
              <a:rPr lang="en-SE" smtClean="0"/>
              <a:t>‹#›</a:t>
            </a:fld>
            <a:endParaRPr lang="en-SE"/>
          </a:p>
        </p:txBody>
      </p:sp>
    </p:spTree>
    <p:extLst>
      <p:ext uri="{BB962C8B-B14F-4D97-AF65-F5344CB8AC3E}">
        <p14:creationId xmlns:p14="http://schemas.microsoft.com/office/powerpoint/2010/main" val="607058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work with R, or any programming language, dealing with errors and other problems is an everyday issue. However, this aspect is not all too often covered in introductory courses, or really most courses, as the focus is often on learning new functions/applications. In general lines, the content of this presentation will be knowledge that’s spread widely throughout the data analysis world, but I had some issues with finding this information on the internet, and I notice that people often struggle with dealing with errors, which may be helped by following relatively simple strategies. I also think that, if we work enough with a programming language, we develop ways of dealing with errors by ourselves. This presentation is based on my own experiences and on several sources I found on the Internet, but at the end of this workshop I’d be interested in hearing your own experiences. This presentation doesn’t presume to have the best strategy (perhaps something else works better for you), but rather to share some common strategies that may be new to you and that can help you out. </a:t>
            </a:r>
          </a:p>
          <a:p>
            <a:endParaRPr lang="en-GB" dirty="0"/>
          </a:p>
          <a:p>
            <a:r>
              <a:rPr lang="en-GB" dirty="0"/>
              <a:t>In this presentation, I’ll outline five general steps on what to do when you encounter a problem in your code. There is not so much a focus on specific (or even common) errors, but I hope that the steps are general enough that you can apply them to almost any code-related issue. I’ll treat each of these point in detail, and then we try to apply these steps. </a:t>
            </a:r>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3</a:t>
            </a:fld>
            <a:endParaRPr lang="en-SE"/>
          </a:p>
        </p:txBody>
      </p:sp>
    </p:spTree>
    <p:extLst>
      <p:ext uri="{BB962C8B-B14F-4D97-AF65-F5344CB8AC3E}">
        <p14:creationId xmlns:p14="http://schemas.microsoft.com/office/powerpoint/2010/main" val="376318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each of these steps, you may have fixed your problem and you can move on. </a:t>
            </a:r>
          </a:p>
          <a:p>
            <a:r>
              <a:rPr lang="en-GB" dirty="0"/>
              <a:t>0. This first line is not really part of the strategy, but it is a natural first thing to check if you made a typo or if there was some other slight oversight in the line you just wrote. I would usually assume that this step has already been taken when you try to memorise this presentation. </a:t>
            </a:r>
          </a:p>
          <a:p>
            <a:pPr marL="228600" indent="-228600">
              <a:buAutoNum type="arabicPeriod"/>
            </a:pPr>
            <a:r>
              <a:rPr lang="en-GB" dirty="0"/>
              <a:t>The real first step is locating your error. Sometimes the line you just wrote, but regularly you have to search for it. In fact, this is usually the most important step, but note that the line where your error occurs, may not be the actual source of your problem. </a:t>
            </a:r>
          </a:p>
          <a:p>
            <a:pPr marL="228600" indent="-228600">
              <a:buAutoNum type="arabicPeriod"/>
            </a:pPr>
            <a:r>
              <a:rPr lang="en-GB" dirty="0"/>
              <a:t>Understanding the error message (or understanding what is going on, in general); sometimes you can understand from the error message what the problem is</a:t>
            </a:r>
          </a:p>
          <a:p>
            <a:pPr marL="228600" indent="-228600">
              <a:buAutoNum type="arabicPeriod"/>
            </a:pPr>
            <a:r>
              <a:rPr lang="en-GB" dirty="0"/>
              <a:t>Reading the documentation is a step that’s often skipped, but is generally advised before you start looking on the internet. Functions may require different inputs than you expect.</a:t>
            </a:r>
          </a:p>
          <a:p>
            <a:pPr marL="228600" indent="-228600">
              <a:buAutoNum type="arabicPeriod"/>
            </a:pPr>
            <a:r>
              <a:rPr lang="en-GB" dirty="0"/>
              <a:t>Only now I’d say that you should start looking on the internet. Also here there are some techniques that you can follow</a:t>
            </a:r>
          </a:p>
          <a:p>
            <a:pPr marL="228600" indent="-228600">
              <a:buAutoNum type="arabicPeriod"/>
            </a:pPr>
            <a:r>
              <a:rPr lang="en-GB" dirty="0"/>
              <a:t>Lastly, if none of the previous things helped, you may want to contact other people, try examples from a specific package and, if they work, see how they differ from your inputs. And, if really nothing helped and no one had a similar problem, it is possible that you are approaching the issue in a wrong way, and you should consider changing your tactic. </a:t>
            </a:r>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4</a:t>
            </a:fld>
            <a:endParaRPr lang="en-SE"/>
          </a:p>
        </p:txBody>
      </p:sp>
    </p:spTree>
    <p:extLst>
      <p:ext uri="{BB962C8B-B14F-4D97-AF65-F5344CB8AC3E}">
        <p14:creationId xmlns:p14="http://schemas.microsoft.com/office/powerpoint/2010/main" val="95785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9</a:t>
            </a:fld>
            <a:endParaRPr lang="en-SE"/>
          </a:p>
        </p:txBody>
      </p:sp>
    </p:spTree>
    <p:extLst>
      <p:ext uri="{BB962C8B-B14F-4D97-AF65-F5344CB8AC3E}">
        <p14:creationId xmlns:p14="http://schemas.microsoft.com/office/powerpoint/2010/main" val="29553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11</a:t>
            </a:fld>
            <a:endParaRPr lang="en-SE"/>
          </a:p>
        </p:txBody>
      </p:sp>
    </p:spTree>
    <p:extLst>
      <p:ext uri="{BB962C8B-B14F-4D97-AF65-F5344CB8AC3E}">
        <p14:creationId xmlns:p14="http://schemas.microsoft.com/office/powerpoint/2010/main" val="158006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for things to help your code becomes harder when you want to do something new, rather than fixing something that’s broken.</a:t>
            </a:r>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12</a:t>
            </a:fld>
            <a:endParaRPr lang="en-SE"/>
          </a:p>
        </p:txBody>
      </p:sp>
    </p:spTree>
    <p:extLst>
      <p:ext uri="{BB962C8B-B14F-4D97-AF65-F5344CB8AC3E}">
        <p14:creationId xmlns:p14="http://schemas.microsoft.com/office/powerpoint/2010/main" val="34364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15</a:t>
            </a:fld>
            <a:endParaRPr lang="en-SE"/>
          </a:p>
        </p:txBody>
      </p:sp>
    </p:spTree>
    <p:extLst>
      <p:ext uri="{BB962C8B-B14F-4D97-AF65-F5344CB8AC3E}">
        <p14:creationId xmlns:p14="http://schemas.microsoft.com/office/powerpoint/2010/main" val="28702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the main focus of this workshop, but a logical closing note</a:t>
            </a:r>
            <a:endParaRPr lang="en-SE" dirty="0"/>
          </a:p>
        </p:txBody>
      </p:sp>
      <p:sp>
        <p:nvSpPr>
          <p:cNvPr id="4" name="Slide Number Placeholder 3"/>
          <p:cNvSpPr>
            <a:spLocks noGrp="1"/>
          </p:cNvSpPr>
          <p:nvPr>
            <p:ph type="sldNum" sz="quarter" idx="5"/>
          </p:nvPr>
        </p:nvSpPr>
        <p:spPr/>
        <p:txBody>
          <a:bodyPr/>
          <a:lstStyle/>
          <a:p>
            <a:fld id="{19D9EDBA-CDD4-4B43-9D10-DE1B19B59279}" type="slidenum">
              <a:rPr lang="en-SE" smtClean="0"/>
              <a:t>16</a:t>
            </a:fld>
            <a:endParaRPr lang="en-SE"/>
          </a:p>
        </p:txBody>
      </p:sp>
    </p:spTree>
    <p:extLst>
      <p:ext uri="{BB962C8B-B14F-4D97-AF65-F5344CB8AC3E}">
        <p14:creationId xmlns:p14="http://schemas.microsoft.com/office/powerpoint/2010/main" val="275034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0E191D1-AC78-4DC5-AF0E-E0520CBA4FF4}" type="datetime8">
              <a:rPr lang="en-SE" smtClean="0"/>
              <a:t>2023-04-03 14:51</a:t>
            </a:fld>
            <a:endParaRPr lang="en-SE"/>
          </a:p>
        </p:txBody>
      </p:sp>
      <p:sp>
        <p:nvSpPr>
          <p:cNvPr id="5" name="Footer Placeholder 4"/>
          <p:cNvSpPr>
            <a:spLocks noGrp="1"/>
          </p:cNvSpPr>
          <p:nvPr>
            <p:ph type="ftr" sz="quarter" idx="11"/>
          </p:nvPr>
        </p:nvSpPr>
        <p:spPr>
          <a:xfrm>
            <a:off x="5332412" y="5883275"/>
            <a:ext cx="4324044" cy="365125"/>
          </a:xfrm>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410998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C0ED6F-73D7-4311-B8AA-53CDF690A727}" type="datetime8">
              <a:rPr lang="en-SE" smtClean="0"/>
              <a:t>2023-04-03 14:51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380483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5F8B9-7CE8-4290-8BBF-69AC8B65F8E0}"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164173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B4CC3-8F05-4DB9-84B1-D2B6E5FFFE28}"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2286885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AB8514-6FFC-41B2-B17C-7C720C9DBCEC}"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3005029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46027D-EA7F-4CBC-A024-EEED3EC0DE02}"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265581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A196E5-8F3F-476B-A7C5-80C79C6E8C56}"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1830231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C7AD0-7AC8-4025-9771-7BF978102B94}"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175843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046B3-76AF-4690-B40F-CEE36AF459A2}"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365485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43354"/>
          </a:xfrm>
        </p:spPr>
        <p:txBody>
          <a:bodyPr/>
          <a:lstStyle/>
          <a:p>
            <a:r>
              <a:rPr lang="en-US"/>
              <a:t>Click to edit Master title style</a:t>
            </a:r>
            <a:endParaRPr lang="en-US" dirty="0"/>
          </a:p>
        </p:txBody>
      </p:sp>
      <p:sp>
        <p:nvSpPr>
          <p:cNvPr id="3" name="Content Placeholder 2"/>
          <p:cNvSpPr>
            <a:spLocks noGrp="1"/>
          </p:cNvSpPr>
          <p:nvPr>
            <p:ph idx="1"/>
          </p:nvPr>
        </p:nvSpPr>
        <p:spPr>
          <a:xfrm>
            <a:off x="1484310" y="1881555"/>
            <a:ext cx="10018713" cy="3909646"/>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294B6-EBFC-488E-9004-5F049341FCC4}"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a:xfrm>
            <a:off x="10951856" y="5867131"/>
            <a:ext cx="551167" cy="365125"/>
          </a:xfrm>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14890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3708DB-F487-4BF5-BC0F-670E329CAE62}" type="datetime8">
              <a:rPr lang="en-SE" smtClean="0"/>
              <a:t>2023-04-03 14:51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398143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7E6C8-04AB-455D-A227-5CCB6C31A004}" type="datetime8">
              <a:rPr lang="en-SE" smtClean="0"/>
              <a:t>2023-04-03 14:51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59402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1028E-54F5-4044-9945-CEFAE06DEAEE}" type="datetime8">
              <a:rPr lang="en-SE" smtClean="0"/>
              <a:t>2023-04-03 14:51</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238405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945743-F70F-4676-9B46-60A6533F93D3}" type="datetime8">
              <a:rPr lang="en-SE" smtClean="0"/>
              <a:t>2023-04-03 14:51</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18572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68891-584F-45AA-8658-D036FEB99916}" type="datetime8">
              <a:rPr lang="en-SE" smtClean="0"/>
              <a:t>2023-04-03 14:51</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242363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4899B2-FB58-4EDC-9DE1-EEA898807325}" type="datetime8">
              <a:rPr lang="en-SE" smtClean="0"/>
              <a:t>2023-04-03 14:51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413667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4E04D2-4026-4679-AD8C-58DA2CD6D02C}" type="datetime8">
              <a:rPr lang="en-SE" smtClean="0"/>
              <a:t>2023-04-03 14:51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ED1A9DA-7483-4612-A585-33BEA8FA2EE8}" type="slidenum">
              <a:rPr lang="en-SE" smtClean="0"/>
              <a:t>‹#›</a:t>
            </a:fld>
            <a:endParaRPr lang="en-SE"/>
          </a:p>
        </p:txBody>
      </p:sp>
    </p:spTree>
    <p:extLst>
      <p:ext uri="{BB962C8B-B14F-4D97-AF65-F5344CB8AC3E}">
        <p14:creationId xmlns:p14="http://schemas.microsoft.com/office/powerpoint/2010/main" val="302299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B7A26D-24BA-4F87-95E0-331C156807BF}" type="datetime8">
              <a:rPr lang="en-SE" smtClean="0"/>
              <a:t>2023-04-03 14:51</a:t>
            </a:fld>
            <a:endParaRPr lang="en-S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D1A9DA-7483-4612-A585-33BEA8FA2EE8}" type="slidenum">
              <a:rPr lang="en-SE" smtClean="0"/>
              <a:t>‹#›</a:t>
            </a:fld>
            <a:endParaRPr lang="en-SE"/>
          </a:p>
        </p:txBody>
      </p:sp>
    </p:spTree>
    <p:extLst>
      <p:ext uri="{BB962C8B-B14F-4D97-AF65-F5344CB8AC3E}">
        <p14:creationId xmlns:p14="http://schemas.microsoft.com/office/powerpoint/2010/main" val="409068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Cambria" panose="02040503050406030204" pitchFamily="18" charset="0"/>
          <a:ea typeface="Cambria" panose="02040503050406030204" pitchFamily="18"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Cambria" panose="02040503050406030204" pitchFamily="18" charset="0"/>
          <a:ea typeface="Cambria" panose="02040503050406030204" pitchFamily="18" charset="0"/>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Cambria" panose="02040503050406030204" pitchFamily="18" charset="0"/>
          <a:ea typeface="Cambria" panose="02040503050406030204" pitchFamily="18" charset="0"/>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Cambria" panose="02040503050406030204" pitchFamily="18" charset="0"/>
          <a:ea typeface="Cambria" panose="02040503050406030204" pitchFamily="18" charset="0"/>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Cambria" panose="02040503050406030204" pitchFamily="18" charset="0"/>
          <a:ea typeface="Cambria" panose="02040503050406030204" pitchFamily="18" charset="0"/>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Cambria" panose="02040503050406030204" pitchFamily="18" charset="0"/>
          <a:ea typeface="Cambria" panose="02040503050406030204" pitchFamily="18" charset="0"/>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ackoverflow.com/help/minimal-reproducible-examp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simameyer.com/post/mastering-debugging-in-r/" TargetMode="External"/><Relationship Id="rId2" Type="http://schemas.openxmlformats.org/officeDocument/2006/relationships/hyperlink" Target="https://adv-r.hadley.nz/debugging.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ata.fieldsites.se/portal/" TargetMode="External"/><Relationship Id="rId4" Type="http://schemas.openxmlformats.org/officeDocument/2006/relationships/hyperlink" Target="https://bookdown.org/yih_huynh/Guide-to-R-Book/troub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BA0A-317C-4CC8-BB5F-C4DB23B3C803}"/>
              </a:ext>
            </a:extLst>
          </p:cNvPr>
          <p:cNvSpPr>
            <a:spLocks noGrp="1"/>
          </p:cNvSpPr>
          <p:nvPr>
            <p:ph type="ctrTitle"/>
          </p:nvPr>
        </p:nvSpPr>
        <p:spPr>
          <a:xfrm>
            <a:off x="1841241" y="1380068"/>
            <a:ext cx="9661782" cy="2616199"/>
          </a:xfrm>
        </p:spPr>
        <p:txBody>
          <a:bodyPr>
            <a:normAutofit fontScale="90000"/>
          </a:bodyPr>
          <a:lstStyle/>
          <a:p>
            <a:r>
              <a:rPr lang="en-GB" dirty="0"/>
              <a:t>Debugging and troubleshooting</a:t>
            </a:r>
            <a:br>
              <a:rPr lang="en-GB" dirty="0"/>
            </a:br>
            <a:r>
              <a:rPr lang="en-GB" dirty="0"/>
              <a:t>in R</a:t>
            </a:r>
            <a:endParaRPr lang="en-SE" dirty="0"/>
          </a:p>
        </p:txBody>
      </p:sp>
      <p:sp>
        <p:nvSpPr>
          <p:cNvPr id="3" name="Subtitle 2">
            <a:extLst>
              <a:ext uri="{FF2B5EF4-FFF2-40B4-BE49-F238E27FC236}">
                <a16:creationId xmlns:a16="http://schemas.microsoft.com/office/drawing/2014/main" id="{9461940D-0499-4C91-85E0-735E2814200A}"/>
              </a:ext>
            </a:extLst>
          </p:cNvPr>
          <p:cNvSpPr>
            <a:spLocks noGrp="1"/>
          </p:cNvSpPr>
          <p:nvPr>
            <p:ph type="subTitle" idx="1"/>
          </p:nvPr>
        </p:nvSpPr>
        <p:spPr/>
        <p:txBody>
          <a:bodyPr/>
          <a:lstStyle/>
          <a:p>
            <a:r>
              <a:rPr lang="en-GB" i="1" dirty="0"/>
              <a:t>Jorrit Mesman</a:t>
            </a:r>
          </a:p>
          <a:p>
            <a:r>
              <a:rPr lang="en-GB" sz="1800" i="1" dirty="0"/>
              <a:t>Uppsala University</a:t>
            </a:r>
          </a:p>
          <a:p>
            <a:r>
              <a:rPr lang="en-GB" sz="1800" i="1" dirty="0"/>
              <a:t>2023</a:t>
            </a:r>
            <a:endParaRPr lang="en-SE" sz="1800" i="1" dirty="0"/>
          </a:p>
        </p:txBody>
      </p:sp>
      <p:sp>
        <p:nvSpPr>
          <p:cNvPr id="5" name="Slide Number Placeholder 4">
            <a:extLst>
              <a:ext uri="{FF2B5EF4-FFF2-40B4-BE49-F238E27FC236}">
                <a16:creationId xmlns:a16="http://schemas.microsoft.com/office/drawing/2014/main" id="{A6452235-5CC7-46D8-9D60-CCDFD2B5EDE3}"/>
              </a:ext>
            </a:extLst>
          </p:cNvPr>
          <p:cNvSpPr>
            <a:spLocks noGrp="1"/>
          </p:cNvSpPr>
          <p:nvPr>
            <p:ph type="sldNum" sz="quarter" idx="12"/>
          </p:nvPr>
        </p:nvSpPr>
        <p:spPr/>
        <p:txBody>
          <a:bodyPr/>
          <a:lstStyle/>
          <a:p>
            <a:fld id="{1ED1A9DA-7483-4612-A585-33BEA8FA2EE8}" type="slidenum">
              <a:rPr lang="en-SE" smtClean="0"/>
              <a:t>1</a:t>
            </a:fld>
            <a:endParaRPr lang="en-SE"/>
          </a:p>
        </p:txBody>
      </p:sp>
      <p:sp>
        <p:nvSpPr>
          <p:cNvPr id="6" name="Rectangle: Rounded Corners 5">
            <a:extLst>
              <a:ext uri="{FF2B5EF4-FFF2-40B4-BE49-F238E27FC236}">
                <a16:creationId xmlns:a16="http://schemas.microsoft.com/office/drawing/2014/main" id="{39D0900C-59AF-4956-9C79-ECB5CD69BBB4}"/>
              </a:ext>
            </a:extLst>
          </p:cNvPr>
          <p:cNvSpPr/>
          <p:nvPr/>
        </p:nvSpPr>
        <p:spPr>
          <a:xfrm>
            <a:off x="4696691" y="4158384"/>
            <a:ext cx="3484418" cy="1724891"/>
          </a:xfrm>
          <a:prstGeom prst="roundRect">
            <a:avLst>
              <a:gd name="adj" fmla="val 743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ysClr val="windowText" lastClr="000000"/>
                </a:solidFill>
                <a:latin typeface="Bahnschrift Condensed" panose="020B0502040204020203" pitchFamily="34" charset="0"/>
              </a:rPr>
              <a:t>Debugging</a:t>
            </a:r>
          </a:p>
          <a:p>
            <a:pPr algn="ctr"/>
            <a:r>
              <a:rPr lang="en-GB" i="1" dirty="0">
                <a:solidFill>
                  <a:sysClr val="windowText" lastClr="000000"/>
                </a:solidFill>
                <a:latin typeface="Bahnschrift Condensed" panose="020B0502040204020203" pitchFamily="34" charset="0"/>
              </a:rPr>
              <a:t>(verb) de-</a:t>
            </a:r>
            <a:r>
              <a:rPr lang="en-GB" i="1" dirty="0" err="1">
                <a:solidFill>
                  <a:sysClr val="windowText" lastClr="000000"/>
                </a:solidFill>
                <a:latin typeface="Bahnschrift Condensed" panose="020B0502040204020203" pitchFamily="34" charset="0"/>
              </a:rPr>
              <a:t>buhg</a:t>
            </a:r>
            <a:r>
              <a:rPr lang="en-GB" i="1" dirty="0">
                <a:solidFill>
                  <a:sysClr val="windowText" lastClr="000000"/>
                </a:solidFill>
                <a:latin typeface="Bahnschrift Condensed" panose="020B0502040204020203" pitchFamily="34" charset="0"/>
              </a:rPr>
              <a:t>-</a:t>
            </a:r>
            <a:r>
              <a:rPr lang="en-GB" i="1" dirty="0" err="1">
                <a:solidFill>
                  <a:sysClr val="windowText" lastClr="000000"/>
                </a:solidFill>
                <a:latin typeface="Bahnschrift Condensed" panose="020B0502040204020203" pitchFamily="34" charset="0"/>
              </a:rPr>
              <a:t>ing</a:t>
            </a:r>
            <a:endParaRPr lang="en-GB" i="1" dirty="0">
              <a:solidFill>
                <a:sysClr val="windowText" lastClr="000000"/>
              </a:solidFill>
              <a:latin typeface="Bahnschrift Condensed" panose="020B0502040204020203" pitchFamily="34" charset="0"/>
            </a:endParaRPr>
          </a:p>
          <a:p>
            <a:pPr algn="ctr"/>
            <a:r>
              <a:rPr lang="en-GB" dirty="0">
                <a:solidFill>
                  <a:sysClr val="windowText" lastClr="000000"/>
                </a:solidFill>
                <a:latin typeface="Bahnschrift Condensed" panose="020B0502040204020203" pitchFamily="34" charset="0"/>
              </a:rPr>
              <a:t>&gt; Being the detective in a crime movie where you are also the murderer</a:t>
            </a:r>
            <a:endParaRPr lang="en-SE" dirty="0">
              <a:solidFill>
                <a:sysClr val="windowText" lastClr="000000"/>
              </a:solidFill>
              <a:latin typeface="Bahnschrift Condensed" panose="020B0502040204020203" pitchFamily="34" charset="0"/>
            </a:endParaRPr>
          </a:p>
        </p:txBody>
      </p:sp>
      <p:grpSp>
        <p:nvGrpSpPr>
          <p:cNvPr id="7" name="Group 6">
            <a:extLst>
              <a:ext uri="{FF2B5EF4-FFF2-40B4-BE49-F238E27FC236}">
                <a16:creationId xmlns:a16="http://schemas.microsoft.com/office/drawing/2014/main" id="{212974C9-3555-4207-BC9C-7588C0CC9E92}"/>
              </a:ext>
            </a:extLst>
          </p:cNvPr>
          <p:cNvGrpSpPr>
            <a:grpSpLocks noChangeAspect="1"/>
          </p:cNvGrpSpPr>
          <p:nvPr/>
        </p:nvGrpSpPr>
        <p:grpSpPr>
          <a:xfrm>
            <a:off x="51262" y="6397434"/>
            <a:ext cx="5015171" cy="416852"/>
            <a:chOff x="16215751" y="40983028"/>
            <a:chExt cx="13755104" cy="1200330"/>
          </a:xfrm>
        </p:grpSpPr>
        <p:sp>
          <p:nvSpPr>
            <p:cNvPr id="8" name="Rectangle 7">
              <a:extLst>
                <a:ext uri="{FF2B5EF4-FFF2-40B4-BE49-F238E27FC236}">
                  <a16:creationId xmlns:a16="http://schemas.microsoft.com/office/drawing/2014/main" id="{B311E117-5C8A-4164-9C9F-682DF112BE19}"/>
                </a:ext>
              </a:extLst>
            </p:cNvPr>
            <p:cNvSpPr/>
            <p:nvPr/>
          </p:nvSpPr>
          <p:spPr>
            <a:xfrm>
              <a:off x="16215751" y="40983028"/>
              <a:ext cx="13755104" cy="120033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	         This project has received funding from the European Union’s Horizon 2020 research and innovation programme under grant agreement No. 101017861.</a:t>
              </a:r>
              <a:endParaRPr lang="en-SE" sz="800" dirty="0"/>
            </a:p>
          </p:txBody>
        </p:sp>
        <p:pic>
          <p:nvPicPr>
            <p:cNvPr id="9" name="Picture 8">
              <a:extLst>
                <a:ext uri="{FF2B5EF4-FFF2-40B4-BE49-F238E27FC236}">
                  <a16:creationId xmlns:a16="http://schemas.microsoft.com/office/drawing/2014/main" id="{83356A95-9ECD-479A-BC71-0548ED0CB75B}"/>
                </a:ext>
              </a:extLst>
            </p:cNvPr>
            <p:cNvPicPr>
              <a:picLocks noChangeAspect="1"/>
            </p:cNvPicPr>
            <p:nvPr/>
          </p:nvPicPr>
          <p:blipFill>
            <a:blip r:embed="rId2"/>
            <a:stretch>
              <a:fillRect/>
            </a:stretch>
          </p:blipFill>
          <p:spPr>
            <a:xfrm>
              <a:off x="16448970" y="41097389"/>
              <a:ext cx="1470541" cy="971608"/>
            </a:xfrm>
            <a:prstGeom prst="rect">
              <a:avLst/>
            </a:prstGeom>
            <a:ln>
              <a:solidFill>
                <a:schemeClr val="bg1"/>
              </a:solidFill>
            </a:ln>
          </p:spPr>
        </p:pic>
      </p:grpSp>
    </p:spTree>
    <p:extLst>
      <p:ext uri="{BB962C8B-B14F-4D97-AF65-F5344CB8AC3E}">
        <p14:creationId xmlns:p14="http://schemas.microsoft.com/office/powerpoint/2010/main" val="341441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77B0-E33F-471D-84CD-64D6F7E4C279}"/>
              </a:ext>
            </a:extLst>
          </p:cNvPr>
          <p:cNvSpPr>
            <a:spLocks noGrp="1"/>
          </p:cNvSpPr>
          <p:nvPr>
            <p:ph type="title"/>
          </p:nvPr>
        </p:nvSpPr>
        <p:spPr/>
        <p:txBody>
          <a:bodyPr>
            <a:normAutofit/>
          </a:bodyPr>
          <a:lstStyle/>
          <a:p>
            <a:r>
              <a:rPr lang="en-GB" dirty="0"/>
              <a:t>Step 2 - Understand the error message</a:t>
            </a:r>
            <a:endParaRPr lang="en-SE" dirty="0"/>
          </a:p>
        </p:txBody>
      </p:sp>
      <p:sp>
        <p:nvSpPr>
          <p:cNvPr id="3" name="Content Placeholder 2">
            <a:extLst>
              <a:ext uri="{FF2B5EF4-FFF2-40B4-BE49-F238E27FC236}">
                <a16:creationId xmlns:a16="http://schemas.microsoft.com/office/drawing/2014/main" id="{A2FFBBF1-F071-4A23-B5AD-D488D8F39EE9}"/>
              </a:ext>
            </a:extLst>
          </p:cNvPr>
          <p:cNvSpPr>
            <a:spLocks noGrp="1"/>
          </p:cNvSpPr>
          <p:nvPr>
            <p:ph idx="1"/>
          </p:nvPr>
        </p:nvSpPr>
        <p:spPr>
          <a:xfrm>
            <a:off x="1484310" y="1881555"/>
            <a:ext cx="10188145" cy="4165954"/>
          </a:xfrm>
        </p:spPr>
        <p:txBody>
          <a:bodyPr>
            <a:normAutofit fontScale="92500" lnSpcReduction="10000"/>
          </a:bodyPr>
          <a:lstStyle/>
          <a:p>
            <a:r>
              <a:rPr lang="en-GB" dirty="0"/>
              <a:t>Ideally, an error message is informative, pointing you to a solution</a:t>
            </a:r>
          </a:p>
          <a:p>
            <a:r>
              <a:rPr lang="en-GB" dirty="0"/>
              <a:t>Examples</a:t>
            </a:r>
          </a:p>
          <a:p>
            <a:pPr lvl="1"/>
            <a:r>
              <a:rPr lang="en-GB" dirty="0">
                <a:solidFill>
                  <a:schemeClr val="tx2">
                    <a:lumMod val="75000"/>
                  </a:schemeClr>
                </a:solidFill>
              </a:rPr>
              <a:t>read.csv("data_lake_temp.csv")</a:t>
            </a:r>
            <a:r>
              <a:rPr lang="en-GB" dirty="0"/>
              <a:t> -&gt; </a:t>
            </a:r>
            <a:r>
              <a:rPr lang="en-GB" dirty="0">
                <a:highlight>
                  <a:srgbClr val="FF0000"/>
                </a:highlight>
              </a:rPr>
              <a:t>cannot open file 'data_lake_temp.csv': No such file or directory</a:t>
            </a:r>
          </a:p>
          <a:p>
            <a:pPr lvl="1"/>
            <a:r>
              <a:rPr lang="en-GB" sz="2100" dirty="0">
                <a:solidFill>
                  <a:schemeClr val="tx2">
                    <a:lumMod val="75000"/>
                  </a:schemeClr>
                </a:solidFill>
              </a:rPr>
              <a:t>var / 2 </a:t>
            </a:r>
            <a:r>
              <a:rPr lang="en-GB" dirty="0"/>
              <a:t>-&gt; </a:t>
            </a:r>
            <a:r>
              <a:rPr lang="en-GB" dirty="0">
                <a:highlight>
                  <a:srgbClr val="FF0000"/>
                </a:highlight>
              </a:rPr>
              <a:t>non-numeric argument to binary operator</a:t>
            </a:r>
          </a:p>
          <a:p>
            <a:pPr lvl="1"/>
            <a:r>
              <a:rPr lang="en-GB" sz="2100" dirty="0">
                <a:solidFill>
                  <a:schemeClr val="tx2">
                    <a:lumMod val="75000"/>
                  </a:schemeClr>
                </a:solidFill>
              </a:rPr>
              <a:t>df[, z := x + y] </a:t>
            </a:r>
            <a:r>
              <a:rPr lang="en-GB" dirty="0"/>
              <a:t>-&gt; </a:t>
            </a:r>
            <a:r>
              <a:rPr lang="en-GB" dirty="0">
                <a:highlight>
                  <a:srgbClr val="FF0000"/>
                </a:highlight>
              </a:rPr>
              <a:t>Check that </a:t>
            </a:r>
            <a:r>
              <a:rPr lang="en-GB" dirty="0" err="1">
                <a:highlight>
                  <a:srgbClr val="FF0000"/>
                </a:highlight>
              </a:rPr>
              <a:t>is.data.table</a:t>
            </a:r>
            <a:r>
              <a:rPr lang="en-GB" dirty="0">
                <a:highlight>
                  <a:srgbClr val="FF0000"/>
                </a:highlight>
              </a:rPr>
              <a:t>(DT) == TRUE. Otherwise, := and `:=`(...) are defined for use in j, once only and in particular ways. See help(":=")</a:t>
            </a:r>
          </a:p>
          <a:p>
            <a:pPr lvl="1"/>
            <a:r>
              <a:rPr lang="en-GB" sz="2100" dirty="0" err="1">
                <a:solidFill>
                  <a:schemeClr val="tx2">
                    <a:lumMod val="75000"/>
                  </a:schemeClr>
                </a:solidFill>
              </a:rPr>
              <a:t>ggplot</a:t>
            </a:r>
            <a:r>
              <a:rPr lang="en-GB" sz="2100" dirty="0">
                <a:solidFill>
                  <a:schemeClr val="tx2">
                    <a:lumMod val="75000"/>
                  </a:schemeClr>
                </a:solidFill>
              </a:rPr>
              <a:t>(df) + </a:t>
            </a:r>
            <a:r>
              <a:rPr lang="en-GB" sz="2100" dirty="0" err="1">
                <a:solidFill>
                  <a:schemeClr val="tx2">
                    <a:lumMod val="75000"/>
                  </a:schemeClr>
                </a:solidFill>
              </a:rPr>
              <a:t>geom_line</a:t>
            </a:r>
            <a:r>
              <a:rPr lang="en-GB" sz="2100" dirty="0">
                <a:solidFill>
                  <a:schemeClr val="tx2">
                    <a:lumMod val="75000"/>
                  </a:schemeClr>
                </a:solidFill>
              </a:rPr>
              <a:t>()</a:t>
            </a:r>
            <a:r>
              <a:rPr lang="en-GB" dirty="0"/>
              <a:t> -&gt; </a:t>
            </a:r>
            <a:r>
              <a:rPr lang="en-GB" dirty="0">
                <a:highlight>
                  <a:srgbClr val="FF0000"/>
                </a:highlight>
              </a:rPr>
              <a:t>`</a:t>
            </a:r>
            <a:r>
              <a:rPr lang="en-GB" dirty="0" err="1">
                <a:highlight>
                  <a:srgbClr val="FF0000"/>
                </a:highlight>
              </a:rPr>
              <a:t>geom_line</a:t>
            </a:r>
            <a:r>
              <a:rPr lang="en-GB" dirty="0">
                <a:highlight>
                  <a:srgbClr val="FF0000"/>
                </a:highlight>
              </a:rPr>
              <a:t>()` requires the following missing aesthetics: x and y</a:t>
            </a:r>
          </a:p>
          <a:p>
            <a:r>
              <a:rPr lang="en-GB" dirty="0"/>
              <a:t>You may start to recognise common error messages over time</a:t>
            </a:r>
          </a:p>
          <a:p>
            <a:r>
              <a:rPr lang="en-GB" dirty="0"/>
              <a:t>Works best in packages/functions that aim to “fail fast” (see recommendations at the end)</a:t>
            </a:r>
            <a:endParaRPr lang="en-SE" dirty="0"/>
          </a:p>
        </p:txBody>
      </p:sp>
      <p:sp>
        <p:nvSpPr>
          <p:cNvPr id="4" name="Slide Number Placeholder 3">
            <a:extLst>
              <a:ext uri="{FF2B5EF4-FFF2-40B4-BE49-F238E27FC236}">
                <a16:creationId xmlns:a16="http://schemas.microsoft.com/office/drawing/2014/main" id="{A300DD1D-3AA9-4D24-BB89-03509054E905}"/>
              </a:ext>
            </a:extLst>
          </p:cNvPr>
          <p:cNvSpPr>
            <a:spLocks noGrp="1"/>
          </p:cNvSpPr>
          <p:nvPr>
            <p:ph type="sldNum" sz="quarter" idx="12"/>
          </p:nvPr>
        </p:nvSpPr>
        <p:spPr/>
        <p:txBody>
          <a:bodyPr/>
          <a:lstStyle/>
          <a:p>
            <a:fld id="{1ED1A9DA-7483-4612-A585-33BEA8FA2EE8}" type="slidenum">
              <a:rPr lang="en-SE" smtClean="0"/>
              <a:t>10</a:t>
            </a:fld>
            <a:endParaRPr lang="en-SE"/>
          </a:p>
        </p:txBody>
      </p:sp>
    </p:spTree>
    <p:extLst>
      <p:ext uri="{BB962C8B-B14F-4D97-AF65-F5344CB8AC3E}">
        <p14:creationId xmlns:p14="http://schemas.microsoft.com/office/powerpoint/2010/main" val="72423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0436-C151-47DA-A83D-6440B65416FE}"/>
              </a:ext>
            </a:extLst>
          </p:cNvPr>
          <p:cNvSpPr>
            <a:spLocks noGrp="1"/>
          </p:cNvSpPr>
          <p:nvPr>
            <p:ph type="title"/>
          </p:nvPr>
        </p:nvSpPr>
        <p:spPr/>
        <p:txBody>
          <a:bodyPr>
            <a:normAutofit/>
          </a:bodyPr>
          <a:lstStyle/>
          <a:p>
            <a:r>
              <a:rPr lang="en-GB" dirty="0"/>
              <a:t>Step 3 - Read the documentation</a:t>
            </a:r>
            <a:endParaRPr lang="en-SE" dirty="0"/>
          </a:p>
        </p:txBody>
      </p:sp>
      <p:sp>
        <p:nvSpPr>
          <p:cNvPr id="3" name="Content Placeholder 2">
            <a:extLst>
              <a:ext uri="{FF2B5EF4-FFF2-40B4-BE49-F238E27FC236}">
                <a16:creationId xmlns:a16="http://schemas.microsoft.com/office/drawing/2014/main" id="{C2A9EAB2-7C39-43BF-9D42-21FE05494221}"/>
              </a:ext>
            </a:extLst>
          </p:cNvPr>
          <p:cNvSpPr>
            <a:spLocks noGrp="1"/>
          </p:cNvSpPr>
          <p:nvPr>
            <p:ph idx="1"/>
          </p:nvPr>
        </p:nvSpPr>
        <p:spPr>
          <a:xfrm>
            <a:off x="1484310" y="1881555"/>
            <a:ext cx="6045635" cy="3909646"/>
          </a:xfrm>
        </p:spPr>
        <p:txBody>
          <a:bodyPr>
            <a:normAutofit/>
          </a:bodyPr>
          <a:lstStyle/>
          <a:p>
            <a:r>
              <a:rPr lang="en-GB" dirty="0">
                <a:solidFill>
                  <a:schemeClr val="tx2">
                    <a:lumMod val="75000"/>
                  </a:schemeClr>
                </a:solidFill>
              </a:rPr>
              <a:t>?</a:t>
            </a:r>
            <a:r>
              <a:rPr lang="en-GB" dirty="0" err="1">
                <a:solidFill>
                  <a:schemeClr val="tx2">
                    <a:lumMod val="75000"/>
                  </a:schemeClr>
                </a:solidFill>
              </a:rPr>
              <a:t>function_name</a:t>
            </a:r>
            <a:endParaRPr lang="en-GB" dirty="0">
              <a:solidFill>
                <a:schemeClr val="tx2">
                  <a:lumMod val="75000"/>
                </a:schemeClr>
              </a:solidFill>
            </a:endParaRPr>
          </a:p>
          <a:p>
            <a:r>
              <a:rPr lang="en-GB" dirty="0"/>
              <a:t>Often skipped, but advisable before looking on the Internet</a:t>
            </a:r>
          </a:p>
          <a:p>
            <a:r>
              <a:rPr lang="en-GB" dirty="0"/>
              <a:t>Functions may require different inputs than you expect.</a:t>
            </a:r>
          </a:p>
          <a:p>
            <a:r>
              <a:rPr lang="en-GB" dirty="0"/>
              <a:t>Look at the types/classes of the arguments</a:t>
            </a:r>
          </a:p>
          <a:p>
            <a:r>
              <a:rPr lang="en-GB" dirty="0"/>
              <a:t>Documentations often contain an example; compare it to your own function call</a:t>
            </a:r>
            <a:endParaRPr lang="en-SE" dirty="0"/>
          </a:p>
        </p:txBody>
      </p:sp>
      <p:sp>
        <p:nvSpPr>
          <p:cNvPr id="4" name="Slide Number Placeholder 3">
            <a:extLst>
              <a:ext uri="{FF2B5EF4-FFF2-40B4-BE49-F238E27FC236}">
                <a16:creationId xmlns:a16="http://schemas.microsoft.com/office/drawing/2014/main" id="{0E223D2E-4723-4D8C-98C0-DA3249BA9A58}"/>
              </a:ext>
            </a:extLst>
          </p:cNvPr>
          <p:cNvSpPr>
            <a:spLocks noGrp="1"/>
          </p:cNvSpPr>
          <p:nvPr>
            <p:ph type="sldNum" sz="quarter" idx="12"/>
          </p:nvPr>
        </p:nvSpPr>
        <p:spPr/>
        <p:txBody>
          <a:bodyPr/>
          <a:lstStyle/>
          <a:p>
            <a:fld id="{1ED1A9DA-7483-4612-A585-33BEA8FA2EE8}" type="slidenum">
              <a:rPr lang="en-SE" smtClean="0"/>
              <a:t>11</a:t>
            </a:fld>
            <a:endParaRPr lang="en-SE"/>
          </a:p>
        </p:txBody>
      </p:sp>
      <p:pic>
        <p:nvPicPr>
          <p:cNvPr id="6" name="Picture 5">
            <a:extLst>
              <a:ext uri="{FF2B5EF4-FFF2-40B4-BE49-F238E27FC236}">
                <a16:creationId xmlns:a16="http://schemas.microsoft.com/office/drawing/2014/main" id="{D3B81002-936D-414D-8C1F-39827325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5728" y="2065329"/>
            <a:ext cx="2609255" cy="3542097"/>
          </a:xfrm>
          <a:prstGeom prst="rect">
            <a:avLst/>
          </a:prstGeom>
        </p:spPr>
      </p:pic>
      <p:sp>
        <p:nvSpPr>
          <p:cNvPr id="7" name="TextBox 6">
            <a:extLst>
              <a:ext uri="{FF2B5EF4-FFF2-40B4-BE49-F238E27FC236}">
                <a16:creationId xmlns:a16="http://schemas.microsoft.com/office/drawing/2014/main" id="{2CF9AF79-9CC6-45E2-9E64-E4657A1BC6D5}"/>
              </a:ext>
            </a:extLst>
          </p:cNvPr>
          <p:cNvSpPr txBox="1"/>
          <p:nvPr/>
        </p:nvSpPr>
        <p:spPr>
          <a:xfrm>
            <a:off x="10058402" y="5607426"/>
            <a:ext cx="1034257" cy="246221"/>
          </a:xfrm>
          <a:prstGeom prst="rect">
            <a:avLst/>
          </a:prstGeom>
          <a:noFill/>
        </p:spPr>
        <p:txBody>
          <a:bodyPr wrap="none" rtlCol="0">
            <a:spAutoFit/>
          </a:bodyPr>
          <a:lstStyle/>
          <a:p>
            <a:r>
              <a:rPr lang="en-GB" sz="1000" dirty="0"/>
              <a:t>Source: </a:t>
            </a:r>
            <a:r>
              <a:rPr lang="en-GB" sz="1000" dirty="0" err="1"/>
              <a:t>nixCraft</a:t>
            </a:r>
            <a:endParaRPr lang="en-SE" sz="1000" dirty="0"/>
          </a:p>
        </p:txBody>
      </p:sp>
    </p:spTree>
    <p:extLst>
      <p:ext uri="{BB962C8B-B14F-4D97-AF65-F5344CB8AC3E}">
        <p14:creationId xmlns:p14="http://schemas.microsoft.com/office/powerpoint/2010/main" val="298553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B8AC-A676-4E99-B839-5726509FA769}"/>
              </a:ext>
            </a:extLst>
          </p:cNvPr>
          <p:cNvSpPr>
            <a:spLocks noGrp="1"/>
          </p:cNvSpPr>
          <p:nvPr>
            <p:ph type="title"/>
          </p:nvPr>
        </p:nvSpPr>
        <p:spPr>
          <a:xfrm>
            <a:off x="1484310" y="694857"/>
            <a:ext cx="10018713" cy="1043354"/>
          </a:xfrm>
        </p:spPr>
        <p:txBody>
          <a:bodyPr>
            <a:normAutofit/>
          </a:bodyPr>
          <a:lstStyle/>
          <a:p>
            <a:r>
              <a:rPr lang="en-GB" dirty="0"/>
              <a:t>Step 4 - Search help on the internet</a:t>
            </a:r>
            <a:endParaRPr lang="en-SE" dirty="0"/>
          </a:p>
        </p:txBody>
      </p:sp>
      <p:sp>
        <p:nvSpPr>
          <p:cNvPr id="3" name="Content Placeholder 2">
            <a:extLst>
              <a:ext uri="{FF2B5EF4-FFF2-40B4-BE49-F238E27FC236}">
                <a16:creationId xmlns:a16="http://schemas.microsoft.com/office/drawing/2014/main" id="{1FFA6359-EC3D-477A-9876-D7761D245545}"/>
              </a:ext>
            </a:extLst>
          </p:cNvPr>
          <p:cNvSpPr>
            <a:spLocks noGrp="1"/>
          </p:cNvSpPr>
          <p:nvPr>
            <p:ph idx="1"/>
          </p:nvPr>
        </p:nvSpPr>
        <p:spPr/>
        <p:txBody>
          <a:bodyPr>
            <a:normAutofit lnSpcReduction="10000"/>
          </a:bodyPr>
          <a:lstStyle/>
          <a:p>
            <a:r>
              <a:rPr lang="en-GB" dirty="0"/>
              <a:t>Important that you identified the cause of your problem (Step 1)</a:t>
            </a:r>
          </a:p>
          <a:p>
            <a:r>
              <a:rPr lang="en-GB" dirty="0"/>
              <a:t>If an error message is generated, you can use this in your search</a:t>
            </a:r>
          </a:p>
          <a:p>
            <a:r>
              <a:rPr lang="en-GB" dirty="0"/>
              <a:t>Suggestions for search query:</a:t>
            </a:r>
          </a:p>
          <a:p>
            <a:pPr lvl="1"/>
            <a:r>
              <a:rPr lang="en-GB" dirty="0"/>
              <a:t>r *</a:t>
            </a:r>
            <a:r>
              <a:rPr lang="en-GB" dirty="0" err="1"/>
              <a:t>package_name</a:t>
            </a:r>
            <a:r>
              <a:rPr lang="en-GB" dirty="0"/>
              <a:t>* *error-message* *description*</a:t>
            </a:r>
          </a:p>
          <a:p>
            <a:r>
              <a:rPr lang="en-GB" dirty="0" err="1"/>
              <a:t>StackOverflow</a:t>
            </a:r>
            <a:r>
              <a:rPr lang="en-GB" dirty="0"/>
              <a:t> often provides good suggestions, but there are other sources</a:t>
            </a:r>
          </a:p>
          <a:p>
            <a:r>
              <a:rPr lang="en-GB" dirty="0" err="1"/>
              <a:t>ChatGPT</a:t>
            </a:r>
            <a:r>
              <a:rPr lang="en-GB" dirty="0"/>
              <a:t> (or alternatives)</a:t>
            </a:r>
          </a:p>
          <a:p>
            <a:r>
              <a:rPr lang="en-GB" dirty="0"/>
              <a:t>Specific packages may have a dedicated vignettes/FAQ/Cheat Sheet/</a:t>
            </a:r>
            <a:r>
              <a:rPr lang="en-GB" dirty="0" err="1"/>
              <a:t>Github</a:t>
            </a:r>
            <a:r>
              <a:rPr lang="en-GB" dirty="0"/>
              <a:t> page</a:t>
            </a:r>
          </a:p>
        </p:txBody>
      </p:sp>
      <p:sp>
        <p:nvSpPr>
          <p:cNvPr id="4" name="Slide Number Placeholder 3">
            <a:extLst>
              <a:ext uri="{FF2B5EF4-FFF2-40B4-BE49-F238E27FC236}">
                <a16:creationId xmlns:a16="http://schemas.microsoft.com/office/drawing/2014/main" id="{4DD4C303-BB02-447C-B64B-34C2767E414F}"/>
              </a:ext>
            </a:extLst>
          </p:cNvPr>
          <p:cNvSpPr>
            <a:spLocks noGrp="1"/>
          </p:cNvSpPr>
          <p:nvPr>
            <p:ph type="sldNum" sz="quarter" idx="12"/>
          </p:nvPr>
        </p:nvSpPr>
        <p:spPr/>
        <p:txBody>
          <a:bodyPr/>
          <a:lstStyle/>
          <a:p>
            <a:fld id="{1ED1A9DA-7483-4612-A585-33BEA8FA2EE8}" type="slidenum">
              <a:rPr lang="en-SE" smtClean="0"/>
              <a:t>12</a:t>
            </a:fld>
            <a:endParaRPr lang="en-SE"/>
          </a:p>
        </p:txBody>
      </p:sp>
    </p:spTree>
    <p:extLst>
      <p:ext uri="{BB962C8B-B14F-4D97-AF65-F5344CB8AC3E}">
        <p14:creationId xmlns:p14="http://schemas.microsoft.com/office/powerpoint/2010/main" val="115640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880-E060-498B-BECC-8E4384153E95}"/>
              </a:ext>
            </a:extLst>
          </p:cNvPr>
          <p:cNvSpPr>
            <a:spLocks noGrp="1"/>
          </p:cNvSpPr>
          <p:nvPr>
            <p:ph type="title"/>
          </p:nvPr>
        </p:nvSpPr>
        <p:spPr>
          <a:xfrm>
            <a:off x="1484311" y="96982"/>
            <a:ext cx="10018713" cy="1043354"/>
          </a:xfrm>
        </p:spPr>
        <p:txBody>
          <a:bodyPr/>
          <a:lstStyle/>
          <a:p>
            <a:r>
              <a:rPr lang="en-GB" dirty="0"/>
              <a:t>Step 4 - Search help on the internet</a:t>
            </a:r>
            <a:endParaRPr lang="en-SE" dirty="0"/>
          </a:p>
        </p:txBody>
      </p:sp>
      <p:sp>
        <p:nvSpPr>
          <p:cNvPr id="4" name="Slide Number Placeholder 3">
            <a:extLst>
              <a:ext uri="{FF2B5EF4-FFF2-40B4-BE49-F238E27FC236}">
                <a16:creationId xmlns:a16="http://schemas.microsoft.com/office/drawing/2014/main" id="{58DD4DC3-56BB-4598-AFCE-B88FC72BAD6B}"/>
              </a:ext>
            </a:extLst>
          </p:cNvPr>
          <p:cNvSpPr>
            <a:spLocks noGrp="1"/>
          </p:cNvSpPr>
          <p:nvPr>
            <p:ph type="sldNum" sz="quarter" idx="12"/>
          </p:nvPr>
        </p:nvSpPr>
        <p:spPr/>
        <p:txBody>
          <a:bodyPr/>
          <a:lstStyle/>
          <a:p>
            <a:fld id="{1ED1A9DA-7483-4612-A585-33BEA8FA2EE8}" type="slidenum">
              <a:rPr lang="en-SE" smtClean="0"/>
              <a:t>13</a:t>
            </a:fld>
            <a:endParaRPr lang="en-SE"/>
          </a:p>
        </p:txBody>
      </p:sp>
      <p:pic>
        <p:nvPicPr>
          <p:cNvPr id="5" name="Picture 4">
            <a:extLst>
              <a:ext uri="{FF2B5EF4-FFF2-40B4-BE49-F238E27FC236}">
                <a16:creationId xmlns:a16="http://schemas.microsoft.com/office/drawing/2014/main" id="{833000A4-CEFC-402F-84F5-FC7D9C5610E3}"/>
              </a:ext>
            </a:extLst>
          </p:cNvPr>
          <p:cNvPicPr>
            <a:picLocks noChangeAspect="1"/>
          </p:cNvPicPr>
          <p:nvPr/>
        </p:nvPicPr>
        <p:blipFill>
          <a:blip r:embed="rId2"/>
          <a:stretch>
            <a:fillRect/>
          </a:stretch>
        </p:blipFill>
        <p:spPr>
          <a:xfrm>
            <a:off x="2868753" y="1011382"/>
            <a:ext cx="7238836" cy="5576455"/>
          </a:xfrm>
          <a:prstGeom prst="rect">
            <a:avLst/>
          </a:prstGeom>
        </p:spPr>
      </p:pic>
    </p:spTree>
    <p:extLst>
      <p:ext uri="{BB962C8B-B14F-4D97-AF65-F5344CB8AC3E}">
        <p14:creationId xmlns:p14="http://schemas.microsoft.com/office/powerpoint/2010/main" val="360788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32DF-D57D-4AA3-975F-46E7FD9AD78B}"/>
              </a:ext>
            </a:extLst>
          </p:cNvPr>
          <p:cNvSpPr>
            <a:spLocks noGrp="1"/>
          </p:cNvSpPr>
          <p:nvPr>
            <p:ph type="title"/>
          </p:nvPr>
        </p:nvSpPr>
        <p:spPr/>
        <p:txBody>
          <a:bodyPr/>
          <a:lstStyle/>
          <a:p>
            <a:r>
              <a:rPr lang="en-GB" dirty="0"/>
              <a:t>Step 5 - Follow-up steps</a:t>
            </a:r>
            <a:endParaRPr lang="en-SE" dirty="0"/>
          </a:p>
        </p:txBody>
      </p:sp>
      <p:sp>
        <p:nvSpPr>
          <p:cNvPr id="3" name="Content Placeholder 2">
            <a:extLst>
              <a:ext uri="{FF2B5EF4-FFF2-40B4-BE49-F238E27FC236}">
                <a16:creationId xmlns:a16="http://schemas.microsoft.com/office/drawing/2014/main" id="{4437D843-4475-4DAF-AE80-6E96A2DE7F61}"/>
              </a:ext>
            </a:extLst>
          </p:cNvPr>
          <p:cNvSpPr>
            <a:spLocks noGrp="1"/>
          </p:cNvSpPr>
          <p:nvPr>
            <p:ph idx="1"/>
          </p:nvPr>
        </p:nvSpPr>
        <p:spPr>
          <a:xfrm>
            <a:off x="1484311" y="1881555"/>
            <a:ext cx="6627526" cy="4436118"/>
          </a:xfrm>
        </p:spPr>
        <p:txBody>
          <a:bodyPr>
            <a:normAutofit fontScale="92500" lnSpcReduction="10000"/>
          </a:bodyPr>
          <a:lstStyle/>
          <a:p>
            <a:r>
              <a:rPr lang="en-GB" dirty="0"/>
              <a:t>Contact colleagues</a:t>
            </a:r>
          </a:p>
          <a:p>
            <a:r>
              <a:rPr lang="en-GB" dirty="0"/>
              <a:t>For complex workflows; go through example setups</a:t>
            </a:r>
          </a:p>
          <a:p>
            <a:r>
              <a:rPr lang="en-GB" dirty="0"/>
              <a:t>Ask on the Internet</a:t>
            </a:r>
          </a:p>
          <a:p>
            <a:pPr lvl="1"/>
            <a:r>
              <a:rPr lang="en-GB" dirty="0"/>
              <a:t>Use the right channel</a:t>
            </a:r>
          </a:p>
          <a:p>
            <a:pPr lvl="1"/>
            <a:r>
              <a:rPr lang="en-GB" dirty="0"/>
              <a:t>If possible include a reproducible example (and perhaps </a:t>
            </a:r>
            <a:r>
              <a:rPr lang="en-GB" dirty="0" err="1">
                <a:solidFill>
                  <a:schemeClr val="tx2">
                    <a:lumMod val="75000"/>
                  </a:schemeClr>
                </a:solidFill>
              </a:rPr>
              <a:t>sessionInfo</a:t>
            </a:r>
            <a:r>
              <a:rPr lang="en-GB" dirty="0">
                <a:solidFill>
                  <a:schemeClr val="tx2">
                    <a:lumMod val="75000"/>
                  </a:schemeClr>
                </a:solidFill>
              </a:rPr>
              <a:t>()</a:t>
            </a:r>
            <a:r>
              <a:rPr lang="en-GB" dirty="0"/>
              <a:t>)</a:t>
            </a:r>
          </a:p>
          <a:p>
            <a:pPr lvl="2"/>
            <a:r>
              <a:rPr lang="en-GB" dirty="0">
                <a:hlinkClick r:id="rId2"/>
              </a:rPr>
              <a:t>https://stackoverflow.com/help/minimal-reproducible-example</a:t>
            </a:r>
            <a:endParaRPr lang="en-GB" dirty="0"/>
          </a:p>
          <a:p>
            <a:r>
              <a:rPr lang="en-GB" dirty="0"/>
              <a:t>Change approach</a:t>
            </a:r>
          </a:p>
          <a:p>
            <a:pPr lvl="1"/>
            <a:r>
              <a:rPr lang="en-GB" dirty="0"/>
              <a:t>If your code doesn’t work, no one on the internet seems to have done something similar, and no one can help you, you might be using a wrong approach</a:t>
            </a:r>
          </a:p>
        </p:txBody>
      </p:sp>
      <p:sp>
        <p:nvSpPr>
          <p:cNvPr id="4" name="Slide Number Placeholder 3">
            <a:extLst>
              <a:ext uri="{FF2B5EF4-FFF2-40B4-BE49-F238E27FC236}">
                <a16:creationId xmlns:a16="http://schemas.microsoft.com/office/drawing/2014/main" id="{72DB5BDA-FC31-4AC1-8AE2-ED95D9BF7991}"/>
              </a:ext>
            </a:extLst>
          </p:cNvPr>
          <p:cNvSpPr>
            <a:spLocks noGrp="1"/>
          </p:cNvSpPr>
          <p:nvPr>
            <p:ph type="sldNum" sz="quarter" idx="12"/>
          </p:nvPr>
        </p:nvSpPr>
        <p:spPr/>
        <p:txBody>
          <a:bodyPr/>
          <a:lstStyle/>
          <a:p>
            <a:fld id="{1ED1A9DA-7483-4612-A585-33BEA8FA2EE8}" type="slidenum">
              <a:rPr lang="en-SE" smtClean="0"/>
              <a:t>14</a:t>
            </a:fld>
            <a:endParaRPr lang="en-SE"/>
          </a:p>
        </p:txBody>
      </p:sp>
      <p:grpSp>
        <p:nvGrpSpPr>
          <p:cNvPr id="5" name="Group 4">
            <a:extLst>
              <a:ext uri="{FF2B5EF4-FFF2-40B4-BE49-F238E27FC236}">
                <a16:creationId xmlns:a16="http://schemas.microsoft.com/office/drawing/2014/main" id="{929D0D99-5F00-4B79-97B8-61977693B4FF}"/>
              </a:ext>
            </a:extLst>
          </p:cNvPr>
          <p:cNvGrpSpPr/>
          <p:nvPr/>
        </p:nvGrpSpPr>
        <p:grpSpPr>
          <a:xfrm>
            <a:off x="8465131" y="2206999"/>
            <a:ext cx="3633914" cy="3140185"/>
            <a:chOff x="7287490" y="2459181"/>
            <a:chExt cx="4732624" cy="3982332"/>
          </a:xfrm>
        </p:grpSpPr>
        <p:grpSp>
          <p:nvGrpSpPr>
            <p:cNvPr id="6" name="Group 5">
              <a:extLst>
                <a:ext uri="{FF2B5EF4-FFF2-40B4-BE49-F238E27FC236}">
                  <a16:creationId xmlns:a16="http://schemas.microsoft.com/office/drawing/2014/main" id="{5EB441F7-0A8C-4D5A-B1A2-52BC29A6B983}"/>
                </a:ext>
              </a:extLst>
            </p:cNvPr>
            <p:cNvGrpSpPr/>
            <p:nvPr/>
          </p:nvGrpSpPr>
          <p:grpSpPr>
            <a:xfrm>
              <a:off x="7287490" y="2459181"/>
              <a:ext cx="4620491" cy="3742911"/>
              <a:chOff x="7142018" y="2306782"/>
              <a:chExt cx="4620491" cy="3742911"/>
            </a:xfrm>
          </p:grpSpPr>
          <p:sp>
            <p:nvSpPr>
              <p:cNvPr id="8" name="Rectangle 7">
                <a:extLst>
                  <a:ext uri="{FF2B5EF4-FFF2-40B4-BE49-F238E27FC236}">
                    <a16:creationId xmlns:a16="http://schemas.microsoft.com/office/drawing/2014/main" id="{633119D7-4BE0-481C-BFBC-233F959ADE2F}"/>
                  </a:ext>
                </a:extLst>
              </p:cNvPr>
              <p:cNvSpPr/>
              <p:nvPr/>
            </p:nvSpPr>
            <p:spPr>
              <a:xfrm>
                <a:off x="7142018" y="2306782"/>
                <a:ext cx="4620491" cy="374291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dirty="0">
                    <a:solidFill>
                      <a:sysClr val="windowText" lastClr="000000"/>
                    </a:solidFill>
                  </a:rPr>
                  <a:t>When it’s been 7 hours and you still can’t understand your own code</a:t>
                </a:r>
                <a:endParaRPr lang="en-SE" sz="1400" dirty="0">
                  <a:solidFill>
                    <a:sysClr val="windowText" lastClr="000000"/>
                  </a:solidFill>
                </a:endParaRPr>
              </a:p>
            </p:txBody>
          </p:sp>
          <p:pic>
            <p:nvPicPr>
              <p:cNvPr id="9" name="Picture 8">
                <a:extLst>
                  <a:ext uri="{FF2B5EF4-FFF2-40B4-BE49-F238E27FC236}">
                    <a16:creationId xmlns:a16="http://schemas.microsoft.com/office/drawing/2014/main" id="{64C5A988-F694-401F-A73A-DED1F8964C44}"/>
                  </a:ext>
                </a:extLst>
              </p:cNvPr>
              <p:cNvPicPr>
                <a:picLocks noChangeAspect="1"/>
              </p:cNvPicPr>
              <p:nvPr/>
            </p:nvPicPr>
            <p:blipFill>
              <a:blip r:embed="rId3"/>
              <a:stretch>
                <a:fillRect/>
              </a:stretch>
            </p:blipFill>
            <p:spPr>
              <a:xfrm>
                <a:off x="7269707" y="2938706"/>
                <a:ext cx="4363059" cy="2981741"/>
              </a:xfrm>
              <a:prstGeom prst="rect">
                <a:avLst/>
              </a:prstGeom>
            </p:spPr>
          </p:pic>
        </p:grpSp>
        <p:sp>
          <p:nvSpPr>
            <p:cNvPr id="7" name="TextBox 6">
              <a:extLst>
                <a:ext uri="{FF2B5EF4-FFF2-40B4-BE49-F238E27FC236}">
                  <a16:creationId xmlns:a16="http://schemas.microsoft.com/office/drawing/2014/main" id="{B70BCA10-B146-4E7F-A18D-F3D40C9BF1E0}"/>
                </a:ext>
              </a:extLst>
            </p:cNvPr>
            <p:cNvSpPr txBox="1"/>
            <p:nvPr/>
          </p:nvSpPr>
          <p:spPr>
            <a:xfrm>
              <a:off x="10063551" y="6148776"/>
              <a:ext cx="1956563" cy="292737"/>
            </a:xfrm>
            <a:prstGeom prst="rect">
              <a:avLst/>
            </a:prstGeom>
            <a:noFill/>
          </p:spPr>
          <p:txBody>
            <a:bodyPr wrap="none" rtlCol="0">
              <a:spAutoFit/>
            </a:bodyPr>
            <a:lstStyle/>
            <a:p>
              <a:r>
                <a:rPr lang="en-GB" sz="900" dirty="0"/>
                <a:t>Source: thecoderpedia.com</a:t>
              </a:r>
              <a:endParaRPr lang="en-SE" sz="900" dirty="0"/>
            </a:p>
          </p:txBody>
        </p:sp>
      </p:grpSp>
    </p:spTree>
    <p:extLst>
      <p:ext uri="{BB962C8B-B14F-4D97-AF65-F5344CB8AC3E}">
        <p14:creationId xmlns:p14="http://schemas.microsoft.com/office/powerpoint/2010/main" val="1339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07DA-005D-4A0B-8365-D5DF4AA8C378}"/>
              </a:ext>
            </a:extLst>
          </p:cNvPr>
          <p:cNvSpPr>
            <a:spLocks noGrp="1"/>
          </p:cNvSpPr>
          <p:nvPr>
            <p:ph type="title"/>
          </p:nvPr>
        </p:nvSpPr>
        <p:spPr/>
        <p:txBody>
          <a:bodyPr/>
          <a:lstStyle/>
          <a:p>
            <a:r>
              <a:rPr lang="en-GB" dirty="0"/>
              <a:t>Troubleshooting strategy</a:t>
            </a:r>
            <a:endParaRPr lang="en-SE" dirty="0"/>
          </a:p>
        </p:txBody>
      </p:sp>
      <p:sp>
        <p:nvSpPr>
          <p:cNvPr id="3" name="Content Placeholder 2">
            <a:extLst>
              <a:ext uri="{FF2B5EF4-FFF2-40B4-BE49-F238E27FC236}">
                <a16:creationId xmlns:a16="http://schemas.microsoft.com/office/drawing/2014/main" id="{0801D72A-6F4A-43C9-BD7F-A73473A5E83E}"/>
              </a:ext>
            </a:extLst>
          </p:cNvPr>
          <p:cNvSpPr>
            <a:spLocks noGrp="1"/>
          </p:cNvSpPr>
          <p:nvPr>
            <p:ph idx="1"/>
          </p:nvPr>
        </p:nvSpPr>
        <p:spPr/>
        <p:txBody>
          <a:bodyPr/>
          <a:lstStyle/>
          <a:p>
            <a:pPr marL="457200" lvl="1" indent="0">
              <a:buNone/>
            </a:pPr>
            <a:r>
              <a:rPr lang="en-GB" sz="2400" dirty="0"/>
              <a:t>	(0.	Double check your code)</a:t>
            </a:r>
          </a:p>
          <a:p>
            <a:pPr marL="457200" lvl="1" indent="0">
              <a:buNone/>
            </a:pPr>
            <a:r>
              <a:rPr lang="en-GB" sz="2400" dirty="0"/>
              <a:t>	1.	Locate problem/error</a:t>
            </a:r>
          </a:p>
          <a:p>
            <a:pPr marL="457200" lvl="1" indent="0">
              <a:buNone/>
            </a:pPr>
            <a:r>
              <a:rPr lang="en-GB" sz="2400" dirty="0"/>
              <a:t>	2.	Understand error message</a:t>
            </a:r>
          </a:p>
          <a:p>
            <a:pPr marL="457200" lvl="1" indent="0">
              <a:buNone/>
            </a:pPr>
            <a:r>
              <a:rPr lang="en-GB" sz="2400" dirty="0"/>
              <a:t>	3.	Read documentation</a:t>
            </a:r>
          </a:p>
          <a:p>
            <a:pPr marL="457200" lvl="1" indent="0">
              <a:buNone/>
            </a:pPr>
            <a:r>
              <a:rPr lang="en-GB" sz="2400" dirty="0"/>
              <a:t>	4.	Search help on the internet</a:t>
            </a:r>
          </a:p>
          <a:p>
            <a:pPr marL="457200" lvl="1" indent="0">
              <a:buNone/>
            </a:pPr>
            <a:r>
              <a:rPr lang="en-GB" sz="2400" dirty="0"/>
              <a:t>	5.	Follow-up steps (reach out, try examples, or change approach)</a:t>
            </a:r>
          </a:p>
          <a:p>
            <a:endParaRPr lang="en-SE" dirty="0"/>
          </a:p>
        </p:txBody>
      </p:sp>
      <p:sp>
        <p:nvSpPr>
          <p:cNvPr id="4" name="Slide Number Placeholder 3">
            <a:extLst>
              <a:ext uri="{FF2B5EF4-FFF2-40B4-BE49-F238E27FC236}">
                <a16:creationId xmlns:a16="http://schemas.microsoft.com/office/drawing/2014/main" id="{F080A6F5-8AD6-42AA-BDDE-53C35EB5BE5F}"/>
              </a:ext>
            </a:extLst>
          </p:cNvPr>
          <p:cNvSpPr>
            <a:spLocks noGrp="1"/>
          </p:cNvSpPr>
          <p:nvPr>
            <p:ph type="sldNum" sz="quarter" idx="12"/>
          </p:nvPr>
        </p:nvSpPr>
        <p:spPr/>
        <p:txBody>
          <a:bodyPr/>
          <a:lstStyle/>
          <a:p>
            <a:fld id="{1ED1A9DA-7483-4612-A585-33BEA8FA2EE8}" type="slidenum">
              <a:rPr lang="en-SE" smtClean="0"/>
              <a:t>15</a:t>
            </a:fld>
            <a:endParaRPr lang="en-SE"/>
          </a:p>
        </p:txBody>
      </p:sp>
    </p:spTree>
    <p:extLst>
      <p:ext uri="{BB962C8B-B14F-4D97-AF65-F5344CB8AC3E}">
        <p14:creationId xmlns:p14="http://schemas.microsoft.com/office/powerpoint/2010/main" val="241737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269-8DDC-4151-8F6F-D45C26665595}"/>
              </a:ext>
            </a:extLst>
          </p:cNvPr>
          <p:cNvSpPr>
            <a:spLocks noGrp="1"/>
          </p:cNvSpPr>
          <p:nvPr>
            <p:ph type="title"/>
          </p:nvPr>
        </p:nvSpPr>
        <p:spPr/>
        <p:txBody>
          <a:bodyPr/>
          <a:lstStyle/>
          <a:p>
            <a:r>
              <a:rPr lang="en-GB" dirty="0"/>
              <a:t>Avoiding errors</a:t>
            </a:r>
            <a:endParaRPr lang="en-SE" dirty="0"/>
          </a:p>
        </p:txBody>
      </p:sp>
      <p:sp>
        <p:nvSpPr>
          <p:cNvPr id="3" name="Content Placeholder 2">
            <a:extLst>
              <a:ext uri="{FF2B5EF4-FFF2-40B4-BE49-F238E27FC236}">
                <a16:creationId xmlns:a16="http://schemas.microsoft.com/office/drawing/2014/main" id="{12EADADD-D41C-48FF-8FBA-391DAD199005}"/>
              </a:ext>
            </a:extLst>
          </p:cNvPr>
          <p:cNvSpPr>
            <a:spLocks noGrp="1"/>
          </p:cNvSpPr>
          <p:nvPr>
            <p:ph idx="1"/>
          </p:nvPr>
        </p:nvSpPr>
        <p:spPr>
          <a:xfrm>
            <a:off x="1484310" y="1881554"/>
            <a:ext cx="10018713" cy="4041263"/>
          </a:xfrm>
        </p:spPr>
        <p:txBody>
          <a:bodyPr>
            <a:normAutofit lnSpcReduction="10000"/>
          </a:bodyPr>
          <a:lstStyle/>
          <a:p>
            <a:r>
              <a:rPr lang="en-GB" dirty="0"/>
              <a:t>Don’t do too much in one script – split up tasks</a:t>
            </a:r>
          </a:p>
          <a:p>
            <a:r>
              <a:rPr lang="en-GB" dirty="0"/>
              <a:t>Comment your code</a:t>
            </a:r>
          </a:p>
          <a:p>
            <a:r>
              <a:rPr lang="en-GB" dirty="0"/>
              <a:t>Try to copy as little code as possible within a script/project, instead use loops/apply functions, if needed</a:t>
            </a:r>
          </a:p>
          <a:p>
            <a:r>
              <a:rPr lang="en-GB" dirty="0"/>
              <a:t>Build in exception handling or code that throws informative errors</a:t>
            </a:r>
          </a:p>
          <a:p>
            <a:r>
              <a:rPr lang="en-GB" dirty="0"/>
              <a:t>Design to “fail fast”, e.g. check if the arguments into your function are correct</a:t>
            </a:r>
          </a:p>
          <a:p>
            <a:r>
              <a:rPr lang="en-GB" dirty="0"/>
              <a:t>For packages: automated testing (e.g. </a:t>
            </a:r>
            <a:r>
              <a:rPr lang="en-GB" dirty="0" err="1">
                <a:solidFill>
                  <a:schemeClr val="tx2">
                    <a:lumMod val="75000"/>
                  </a:schemeClr>
                </a:solidFill>
              </a:rPr>
              <a:t>testthat</a:t>
            </a:r>
            <a:r>
              <a:rPr lang="en-GB" dirty="0"/>
              <a:t> package)</a:t>
            </a:r>
          </a:p>
          <a:p>
            <a:r>
              <a:rPr lang="en-GB" dirty="0"/>
              <a:t>Workflow management software (</a:t>
            </a:r>
            <a:r>
              <a:rPr lang="en-GB" dirty="0">
                <a:solidFill>
                  <a:schemeClr val="tx2">
                    <a:lumMod val="75000"/>
                  </a:schemeClr>
                </a:solidFill>
              </a:rPr>
              <a:t>targets</a:t>
            </a:r>
            <a:r>
              <a:rPr lang="en-GB" dirty="0"/>
              <a:t> package)</a:t>
            </a:r>
            <a:endParaRPr lang="en-SE" dirty="0"/>
          </a:p>
        </p:txBody>
      </p:sp>
      <p:sp>
        <p:nvSpPr>
          <p:cNvPr id="4" name="Slide Number Placeholder 3">
            <a:extLst>
              <a:ext uri="{FF2B5EF4-FFF2-40B4-BE49-F238E27FC236}">
                <a16:creationId xmlns:a16="http://schemas.microsoft.com/office/drawing/2014/main" id="{91601CC3-3E64-44DC-8A1B-6483E4109704}"/>
              </a:ext>
            </a:extLst>
          </p:cNvPr>
          <p:cNvSpPr>
            <a:spLocks noGrp="1"/>
          </p:cNvSpPr>
          <p:nvPr>
            <p:ph type="sldNum" sz="quarter" idx="12"/>
          </p:nvPr>
        </p:nvSpPr>
        <p:spPr/>
        <p:txBody>
          <a:bodyPr/>
          <a:lstStyle/>
          <a:p>
            <a:fld id="{1ED1A9DA-7483-4612-A585-33BEA8FA2EE8}" type="slidenum">
              <a:rPr lang="en-SE" smtClean="0"/>
              <a:t>16</a:t>
            </a:fld>
            <a:endParaRPr lang="en-SE"/>
          </a:p>
        </p:txBody>
      </p:sp>
    </p:spTree>
    <p:extLst>
      <p:ext uri="{BB962C8B-B14F-4D97-AF65-F5344CB8AC3E}">
        <p14:creationId xmlns:p14="http://schemas.microsoft.com/office/powerpoint/2010/main" val="25831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F031-75C9-4901-9D60-FE454AC436A2}"/>
              </a:ext>
            </a:extLst>
          </p:cNvPr>
          <p:cNvSpPr>
            <a:spLocks noGrp="1"/>
          </p:cNvSpPr>
          <p:nvPr>
            <p:ph type="title"/>
          </p:nvPr>
        </p:nvSpPr>
        <p:spPr/>
        <p:txBody>
          <a:bodyPr/>
          <a:lstStyle/>
          <a:p>
            <a:r>
              <a:rPr lang="en-GB" dirty="0"/>
              <a:t>Thank you for your attention!</a:t>
            </a:r>
            <a:endParaRPr lang="en-SE" dirty="0"/>
          </a:p>
        </p:txBody>
      </p:sp>
      <p:sp>
        <p:nvSpPr>
          <p:cNvPr id="3" name="Content Placeholder 2">
            <a:extLst>
              <a:ext uri="{FF2B5EF4-FFF2-40B4-BE49-F238E27FC236}">
                <a16:creationId xmlns:a16="http://schemas.microsoft.com/office/drawing/2014/main" id="{382BE83B-75B7-4414-9FA4-8C3264989B90}"/>
              </a:ext>
            </a:extLst>
          </p:cNvPr>
          <p:cNvSpPr>
            <a:spLocks noGrp="1"/>
          </p:cNvSpPr>
          <p:nvPr>
            <p:ph idx="1"/>
          </p:nvPr>
        </p:nvSpPr>
        <p:spPr>
          <a:xfrm>
            <a:off x="1484310" y="1881554"/>
            <a:ext cx="9294526" cy="4350701"/>
          </a:xfrm>
        </p:spPr>
        <p:txBody>
          <a:bodyPr/>
          <a:lstStyle/>
          <a:p>
            <a:pPr marL="0" indent="0">
              <a:buNone/>
            </a:pPr>
            <a:r>
              <a:rPr lang="en-GB" u="sng" dirty="0"/>
              <a:t>References</a:t>
            </a:r>
          </a:p>
          <a:p>
            <a:r>
              <a:rPr lang="en-GB" dirty="0">
                <a:hlinkClick r:id="rId2"/>
              </a:rPr>
              <a:t>https://adv-r.hadley.nz/debugging.html</a:t>
            </a:r>
            <a:endParaRPr lang="en-GB" dirty="0"/>
          </a:p>
          <a:p>
            <a:r>
              <a:rPr lang="en-GB" dirty="0">
                <a:hlinkClick r:id="rId3"/>
              </a:rPr>
              <a:t>https://cosimameyer.com/post/mastering-debugging-in-r/</a:t>
            </a:r>
            <a:endParaRPr lang="en-GB" dirty="0"/>
          </a:p>
          <a:p>
            <a:r>
              <a:rPr lang="en-GB" dirty="0">
                <a:hlinkClick r:id="rId4"/>
              </a:rPr>
              <a:t>https://bookdown.org/yih_huynh/Guide-to-R-Book/trouble.html</a:t>
            </a:r>
            <a:endParaRPr lang="en-GB" dirty="0"/>
          </a:p>
          <a:p>
            <a:endParaRPr lang="en-GB" dirty="0"/>
          </a:p>
          <a:p>
            <a:r>
              <a:rPr lang="en-GB" dirty="0"/>
              <a:t>Lake </a:t>
            </a:r>
            <a:r>
              <a:rPr lang="en-GB" dirty="0" err="1"/>
              <a:t>Erken</a:t>
            </a:r>
            <a:r>
              <a:rPr lang="en-GB" dirty="0"/>
              <a:t> data: </a:t>
            </a:r>
            <a:r>
              <a:rPr lang="en-GB" dirty="0">
                <a:hlinkClick r:id="rId5"/>
              </a:rPr>
              <a:t>https://data.fieldsites.se/portal/</a:t>
            </a:r>
            <a:endParaRPr lang="en-SE" dirty="0"/>
          </a:p>
        </p:txBody>
      </p:sp>
      <p:sp>
        <p:nvSpPr>
          <p:cNvPr id="4" name="Slide Number Placeholder 3">
            <a:extLst>
              <a:ext uri="{FF2B5EF4-FFF2-40B4-BE49-F238E27FC236}">
                <a16:creationId xmlns:a16="http://schemas.microsoft.com/office/drawing/2014/main" id="{5232E870-4012-439E-B3A8-4C1BC9FF3A79}"/>
              </a:ext>
            </a:extLst>
          </p:cNvPr>
          <p:cNvSpPr>
            <a:spLocks noGrp="1"/>
          </p:cNvSpPr>
          <p:nvPr>
            <p:ph type="sldNum" sz="quarter" idx="12"/>
          </p:nvPr>
        </p:nvSpPr>
        <p:spPr/>
        <p:txBody>
          <a:bodyPr/>
          <a:lstStyle/>
          <a:p>
            <a:fld id="{1ED1A9DA-7483-4612-A585-33BEA8FA2EE8}" type="slidenum">
              <a:rPr lang="en-SE" smtClean="0"/>
              <a:t>17</a:t>
            </a:fld>
            <a:endParaRPr lang="en-SE"/>
          </a:p>
        </p:txBody>
      </p:sp>
      <p:grpSp>
        <p:nvGrpSpPr>
          <p:cNvPr id="10" name="Group 9">
            <a:extLst>
              <a:ext uri="{FF2B5EF4-FFF2-40B4-BE49-F238E27FC236}">
                <a16:creationId xmlns:a16="http://schemas.microsoft.com/office/drawing/2014/main" id="{E3B6BB37-71DD-4301-9821-36B5B49DBB54}"/>
              </a:ext>
            </a:extLst>
          </p:cNvPr>
          <p:cNvGrpSpPr>
            <a:grpSpLocks noChangeAspect="1"/>
          </p:cNvGrpSpPr>
          <p:nvPr/>
        </p:nvGrpSpPr>
        <p:grpSpPr>
          <a:xfrm>
            <a:off x="800849" y="6321234"/>
            <a:ext cx="5015171" cy="416852"/>
            <a:chOff x="16215751" y="40983028"/>
            <a:chExt cx="13755104" cy="1200330"/>
          </a:xfrm>
        </p:grpSpPr>
        <p:sp>
          <p:nvSpPr>
            <p:cNvPr id="11" name="Rectangle 10">
              <a:extLst>
                <a:ext uri="{FF2B5EF4-FFF2-40B4-BE49-F238E27FC236}">
                  <a16:creationId xmlns:a16="http://schemas.microsoft.com/office/drawing/2014/main" id="{5CE471D9-895F-4C58-9E59-CEDB17351075}"/>
                </a:ext>
              </a:extLst>
            </p:cNvPr>
            <p:cNvSpPr/>
            <p:nvPr/>
          </p:nvSpPr>
          <p:spPr>
            <a:xfrm>
              <a:off x="16215751" y="40983028"/>
              <a:ext cx="13755104" cy="120033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	         This project has received funding from the European Union’s Horizon 2020 research and innovation programme under grant agreement No. 101017861.</a:t>
              </a:r>
              <a:endParaRPr lang="en-SE" sz="800" dirty="0"/>
            </a:p>
          </p:txBody>
        </p:sp>
        <p:pic>
          <p:nvPicPr>
            <p:cNvPr id="12" name="Picture 11">
              <a:extLst>
                <a:ext uri="{FF2B5EF4-FFF2-40B4-BE49-F238E27FC236}">
                  <a16:creationId xmlns:a16="http://schemas.microsoft.com/office/drawing/2014/main" id="{DAA67CDE-966E-4CFF-9688-492EF2FE4A29}"/>
                </a:ext>
              </a:extLst>
            </p:cNvPr>
            <p:cNvPicPr>
              <a:picLocks noChangeAspect="1"/>
            </p:cNvPicPr>
            <p:nvPr/>
          </p:nvPicPr>
          <p:blipFill>
            <a:blip r:embed="rId6"/>
            <a:stretch>
              <a:fillRect/>
            </a:stretch>
          </p:blipFill>
          <p:spPr>
            <a:xfrm>
              <a:off x="16448970" y="41097389"/>
              <a:ext cx="1470541" cy="971608"/>
            </a:xfrm>
            <a:prstGeom prst="rect">
              <a:avLst/>
            </a:prstGeom>
            <a:ln>
              <a:solidFill>
                <a:schemeClr val="bg1"/>
              </a:solidFill>
            </a:ln>
          </p:spPr>
        </p:pic>
      </p:grpSp>
      <p:sp>
        <p:nvSpPr>
          <p:cNvPr id="9" name="Rectangle 8">
            <a:extLst>
              <a:ext uri="{FF2B5EF4-FFF2-40B4-BE49-F238E27FC236}">
                <a16:creationId xmlns:a16="http://schemas.microsoft.com/office/drawing/2014/main" id="{6EC06218-19F1-4AC7-9231-FEEA6E2CC851}"/>
              </a:ext>
            </a:extLst>
          </p:cNvPr>
          <p:cNvSpPr/>
          <p:nvPr/>
        </p:nvSpPr>
        <p:spPr>
          <a:xfrm>
            <a:off x="6375980" y="6321234"/>
            <a:ext cx="5015171" cy="416852"/>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	         This workshop has been made possible by the Swedish Infrastructure for Ecosystem Science (SITES), in this case by the </a:t>
            </a:r>
            <a:r>
              <a:rPr lang="en-GB" sz="800" dirty="0" err="1"/>
              <a:t>Erken</a:t>
            </a:r>
            <a:r>
              <a:rPr lang="en-GB" sz="800" dirty="0"/>
              <a:t> laboratory. SITES receives funding through the Swedish Research Council under the grant no 2017-00635.</a:t>
            </a:r>
            <a:endParaRPr lang="en-SE" sz="800" dirty="0"/>
          </a:p>
        </p:txBody>
      </p:sp>
    </p:spTree>
    <p:extLst>
      <p:ext uri="{BB962C8B-B14F-4D97-AF65-F5344CB8AC3E}">
        <p14:creationId xmlns:p14="http://schemas.microsoft.com/office/powerpoint/2010/main" val="112053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CB90-DE28-470B-9935-4B5D2E8DF4C0}"/>
              </a:ext>
            </a:extLst>
          </p:cNvPr>
          <p:cNvSpPr>
            <a:spLocks noGrp="1"/>
          </p:cNvSpPr>
          <p:nvPr>
            <p:ph type="title"/>
          </p:nvPr>
        </p:nvSpPr>
        <p:spPr/>
        <p:txBody>
          <a:bodyPr/>
          <a:lstStyle/>
          <a:p>
            <a:r>
              <a:rPr lang="en-GB" dirty="0"/>
              <a:t>Workshop Outline</a:t>
            </a:r>
            <a:endParaRPr lang="en-SE" dirty="0"/>
          </a:p>
        </p:txBody>
      </p:sp>
      <p:sp>
        <p:nvSpPr>
          <p:cNvPr id="3" name="Content Placeholder 2">
            <a:extLst>
              <a:ext uri="{FF2B5EF4-FFF2-40B4-BE49-F238E27FC236}">
                <a16:creationId xmlns:a16="http://schemas.microsoft.com/office/drawing/2014/main" id="{F3CA80CB-DC72-4DFD-A4DA-8DB4145F4EF3}"/>
              </a:ext>
            </a:extLst>
          </p:cNvPr>
          <p:cNvSpPr>
            <a:spLocks noGrp="1"/>
          </p:cNvSpPr>
          <p:nvPr>
            <p:ph idx="1"/>
          </p:nvPr>
        </p:nvSpPr>
        <p:spPr/>
        <p:txBody>
          <a:bodyPr>
            <a:normAutofit/>
          </a:bodyPr>
          <a:lstStyle/>
          <a:p>
            <a:r>
              <a:rPr lang="en-GB" dirty="0"/>
              <a:t>Presentation (30 min.)</a:t>
            </a:r>
          </a:p>
          <a:p>
            <a:pPr lvl="1"/>
            <a:r>
              <a:rPr lang="en-GB" dirty="0"/>
              <a:t>A five-step strategy to deal with problems in your R code</a:t>
            </a:r>
          </a:p>
          <a:p>
            <a:r>
              <a:rPr lang="en-GB" dirty="0"/>
              <a:t> Troubleshooting walkthrough + questions &amp; discussion (45 min.)</a:t>
            </a:r>
          </a:p>
          <a:p>
            <a:pPr lvl="1"/>
            <a:endParaRPr lang="en-SE" dirty="0"/>
          </a:p>
        </p:txBody>
      </p:sp>
      <p:sp>
        <p:nvSpPr>
          <p:cNvPr id="5" name="Slide Number Placeholder 4">
            <a:extLst>
              <a:ext uri="{FF2B5EF4-FFF2-40B4-BE49-F238E27FC236}">
                <a16:creationId xmlns:a16="http://schemas.microsoft.com/office/drawing/2014/main" id="{9A1D09F2-9C99-4C6F-8AB9-057B94A3129D}"/>
              </a:ext>
            </a:extLst>
          </p:cNvPr>
          <p:cNvSpPr>
            <a:spLocks noGrp="1"/>
          </p:cNvSpPr>
          <p:nvPr>
            <p:ph type="sldNum" sz="quarter" idx="12"/>
          </p:nvPr>
        </p:nvSpPr>
        <p:spPr/>
        <p:txBody>
          <a:bodyPr/>
          <a:lstStyle/>
          <a:p>
            <a:fld id="{1ED1A9DA-7483-4612-A585-33BEA8FA2EE8}" type="slidenum">
              <a:rPr lang="en-SE" smtClean="0"/>
              <a:t>2</a:t>
            </a:fld>
            <a:endParaRPr lang="en-SE"/>
          </a:p>
        </p:txBody>
      </p:sp>
    </p:spTree>
    <p:extLst>
      <p:ext uri="{BB962C8B-B14F-4D97-AF65-F5344CB8AC3E}">
        <p14:creationId xmlns:p14="http://schemas.microsoft.com/office/powerpoint/2010/main" val="114793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A8B1-7A03-4757-9892-58E6E7588987}"/>
              </a:ext>
            </a:extLst>
          </p:cNvPr>
          <p:cNvSpPr>
            <a:spLocks noGrp="1"/>
          </p:cNvSpPr>
          <p:nvPr>
            <p:ph type="title"/>
          </p:nvPr>
        </p:nvSpPr>
        <p:spPr/>
        <p:txBody>
          <a:bodyPr/>
          <a:lstStyle/>
          <a:p>
            <a:r>
              <a:rPr lang="en-GB" dirty="0"/>
              <a:t>Introduction</a:t>
            </a:r>
            <a:endParaRPr lang="en-SE" dirty="0"/>
          </a:p>
        </p:txBody>
      </p:sp>
      <p:sp>
        <p:nvSpPr>
          <p:cNvPr id="3" name="Content Placeholder 2">
            <a:extLst>
              <a:ext uri="{FF2B5EF4-FFF2-40B4-BE49-F238E27FC236}">
                <a16:creationId xmlns:a16="http://schemas.microsoft.com/office/drawing/2014/main" id="{E48494E8-1637-4DAD-BFD8-F3148ED54B08}"/>
              </a:ext>
            </a:extLst>
          </p:cNvPr>
          <p:cNvSpPr>
            <a:spLocks noGrp="1"/>
          </p:cNvSpPr>
          <p:nvPr>
            <p:ph idx="1"/>
          </p:nvPr>
        </p:nvSpPr>
        <p:spPr>
          <a:xfrm>
            <a:off x="1484310" y="1881555"/>
            <a:ext cx="10018712" cy="3909646"/>
          </a:xfrm>
        </p:spPr>
        <p:txBody>
          <a:bodyPr>
            <a:normAutofit/>
          </a:bodyPr>
          <a:lstStyle/>
          <a:p>
            <a:r>
              <a:rPr lang="en-GB" dirty="0"/>
              <a:t>Dealing with unexpected problems and errors happens often</a:t>
            </a:r>
          </a:p>
          <a:p>
            <a:r>
              <a:rPr lang="en-GB" dirty="0"/>
              <a:t>Usually not included in introductory courses</a:t>
            </a:r>
          </a:p>
          <a:p>
            <a:r>
              <a:rPr lang="en-GB" dirty="0"/>
              <a:t>Everyone develops their own techniques</a:t>
            </a:r>
          </a:p>
          <a:p>
            <a:endParaRPr lang="en-GB" dirty="0"/>
          </a:p>
          <a:p>
            <a:r>
              <a:rPr lang="en-GB" dirty="0"/>
              <a:t>Here: a five-step approach to deal with errors</a:t>
            </a:r>
          </a:p>
          <a:p>
            <a:r>
              <a:rPr lang="en-GB" dirty="0"/>
              <a:t>Little focus on specific errors, but rather a general strategy that can be applied to most code-related issues</a:t>
            </a:r>
          </a:p>
        </p:txBody>
      </p:sp>
      <p:sp>
        <p:nvSpPr>
          <p:cNvPr id="4" name="Slide Number Placeholder 3">
            <a:extLst>
              <a:ext uri="{FF2B5EF4-FFF2-40B4-BE49-F238E27FC236}">
                <a16:creationId xmlns:a16="http://schemas.microsoft.com/office/drawing/2014/main" id="{E9230731-0243-48CC-A074-116783AF24D0}"/>
              </a:ext>
            </a:extLst>
          </p:cNvPr>
          <p:cNvSpPr>
            <a:spLocks noGrp="1"/>
          </p:cNvSpPr>
          <p:nvPr>
            <p:ph type="sldNum" sz="quarter" idx="12"/>
          </p:nvPr>
        </p:nvSpPr>
        <p:spPr/>
        <p:txBody>
          <a:bodyPr/>
          <a:lstStyle/>
          <a:p>
            <a:fld id="{1ED1A9DA-7483-4612-A585-33BEA8FA2EE8}" type="slidenum">
              <a:rPr lang="en-SE" smtClean="0"/>
              <a:t>3</a:t>
            </a:fld>
            <a:endParaRPr lang="en-SE"/>
          </a:p>
        </p:txBody>
      </p:sp>
    </p:spTree>
    <p:extLst>
      <p:ext uri="{BB962C8B-B14F-4D97-AF65-F5344CB8AC3E}">
        <p14:creationId xmlns:p14="http://schemas.microsoft.com/office/powerpoint/2010/main" val="14861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07DA-005D-4A0B-8365-D5DF4AA8C378}"/>
              </a:ext>
            </a:extLst>
          </p:cNvPr>
          <p:cNvSpPr>
            <a:spLocks noGrp="1"/>
          </p:cNvSpPr>
          <p:nvPr>
            <p:ph type="title"/>
          </p:nvPr>
        </p:nvSpPr>
        <p:spPr/>
        <p:txBody>
          <a:bodyPr/>
          <a:lstStyle/>
          <a:p>
            <a:r>
              <a:rPr lang="en-GB" dirty="0"/>
              <a:t>Troubleshooting strategy</a:t>
            </a:r>
            <a:endParaRPr lang="en-SE" dirty="0"/>
          </a:p>
        </p:txBody>
      </p:sp>
      <p:sp>
        <p:nvSpPr>
          <p:cNvPr id="3" name="Content Placeholder 2">
            <a:extLst>
              <a:ext uri="{FF2B5EF4-FFF2-40B4-BE49-F238E27FC236}">
                <a16:creationId xmlns:a16="http://schemas.microsoft.com/office/drawing/2014/main" id="{0801D72A-6F4A-43C9-BD7F-A73473A5E83E}"/>
              </a:ext>
            </a:extLst>
          </p:cNvPr>
          <p:cNvSpPr>
            <a:spLocks noGrp="1"/>
          </p:cNvSpPr>
          <p:nvPr>
            <p:ph idx="1"/>
          </p:nvPr>
        </p:nvSpPr>
        <p:spPr/>
        <p:txBody>
          <a:bodyPr/>
          <a:lstStyle/>
          <a:p>
            <a:pPr marL="457200" lvl="1" indent="0">
              <a:buNone/>
            </a:pPr>
            <a:r>
              <a:rPr lang="en-GB" sz="2400" dirty="0"/>
              <a:t>	(0.	Double check your code)</a:t>
            </a:r>
          </a:p>
          <a:p>
            <a:pPr marL="457200" lvl="1" indent="0">
              <a:buNone/>
            </a:pPr>
            <a:r>
              <a:rPr lang="en-GB" sz="2400" dirty="0"/>
              <a:t>	1.	Locate problem/error</a:t>
            </a:r>
          </a:p>
          <a:p>
            <a:pPr marL="457200" lvl="1" indent="0">
              <a:buNone/>
            </a:pPr>
            <a:r>
              <a:rPr lang="en-GB" sz="2400" dirty="0"/>
              <a:t>	2.	Understand error message</a:t>
            </a:r>
          </a:p>
          <a:p>
            <a:pPr marL="457200" lvl="1" indent="0">
              <a:buNone/>
            </a:pPr>
            <a:r>
              <a:rPr lang="en-GB" sz="2400" dirty="0"/>
              <a:t>	3.	Read documentation</a:t>
            </a:r>
          </a:p>
          <a:p>
            <a:pPr marL="457200" lvl="1" indent="0">
              <a:buNone/>
            </a:pPr>
            <a:r>
              <a:rPr lang="en-GB" sz="2400" dirty="0"/>
              <a:t>	4.	Search help on the internet</a:t>
            </a:r>
          </a:p>
          <a:p>
            <a:pPr marL="457200" lvl="1" indent="0">
              <a:buNone/>
            </a:pPr>
            <a:r>
              <a:rPr lang="en-GB" sz="2400" dirty="0"/>
              <a:t>	5.	Follow-up steps (reach out, try examples, or change approach)</a:t>
            </a:r>
          </a:p>
          <a:p>
            <a:endParaRPr lang="en-SE" dirty="0"/>
          </a:p>
        </p:txBody>
      </p:sp>
      <p:sp>
        <p:nvSpPr>
          <p:cNvPr id="4" name="Slide Number Placeholder 3">
            <a:extLst>
              <a:ext uri="{FF2B5EF4-FFF2-40B4-BE49-F238E27FC236}">
                <a16:creationId xmlns:a16="http://schemas.microsoft.com/office/drawing/2014/main" id="{F080A6F5-8AD6-42AA-BDDE-53C35EB5BE5F}"/>
              </a:ext>
            </a:extLst>
          </p:cNvPr>
          <p:cNvSpPr>
            <a:spLocks noGrp="1"/>
          </p:cNvSpPr>
          <p:nvPr>
            <p:ph type="sldNum" sz="quarter" idx="12"/>
          </p:nvPr>
        </p:nvSpPr>
        <p:spPr/>
        <p:txBody>
          <a:bodyPr/>
          <a:lstStyle/>
          <a:p>
            <a:fld id="{1ED1A9DA-7483-4612-A585-33BEA8FA2EE8}" type="slidenum">
              <a:rPr lang="en-SE" smtClean="0"/>
              <a:t>4</a:t>
            </a:fld>
            <a:endParaRPr lang="en-SE"/>
          </a:p>
        </p:txBody>
      </p:sp>
    </p:spTree>
    <p:extLst>
      <p:ext uri="{BB962C8B-B14F-4D97-AF65-F5344CB8AC3E}">
        <p14:creationId xmlns:p14="http://schemas.microsoft.com/office/powerpoint/2010/main" val="225225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A2C0-22C4-4E62-82F6-11EFBCFC2035}"/>
              </a:ext>
            </a:extLst>
          </p:cNvPr>
          <p:cNvSpPr>
            <a:spLocks noGrp="1"/>
          </p:cNvSpPr>
          <p:nvPr>
            <p:ph type="title"/>
          </p:nvPr>
        </p:nvSpPr>
        <p:spPr/>
        <p:txBody>
          <a:bodyPr/>
          <a:lstStyle/>
          <a:p>
            <a:r>
              <a:rPr lang="en-GB" dirty="0"/>
              <a:t>Step 0 - Double check your code</a:t>
            </a:r>
            <a:endParaRPr lang="en-SE" dirty="0"/>
          </a:p>
        </p:txBody>
      </p:sp>
      <p:sp>
        <p:nvSpPr>
          <p:cNvPr id="3" name="Content Placeholder 2">
            <a:extLst>
              <a:ext uri="{FF2B5EF4-FFF2-40B4-BE49-F238E27FC236}">
                <a16:creationId xmlns:a16="http://schemas.microsoft.com/office/drawing/2014/main" id="{639F7895-2C1A-4B15-B90C-09AB39F08992}"/>
              </a:ext>
            </a:extLst>
          </p:cNvPr>
          <p:cNvSpPr>
            <a:spLocks noGrp="1"/>
          </p:cNvSpPr>
          <p:nvPr>
            <p:ph idx="1"/>
          </p:nvPr>
        </p:nvSpPr>
        <p:spPr/>
        <p:txBody>
          <a:bodyPr/>
          <a:lstStyle/>
          <a:p>
            <a:r>
              <a:rPr lang="en-GB" dirty="0"/>
              <a:t>Implied first step</a:t>
            </a:r>
          </a:p>
          <a:p>
            <a:r>
              <a:rPr lang="en-GB" dirty="0"/>
              <a:t>Probably most mistakes are caused by small oversights</a:t>
            </a:r>
          </a:p>
          <a:p>
            <a:pPr lvl="1"/>
            <a:r>
              <a:rPr lang="en-GB" dirty="0"/>
              <a:t>Forgotten brackets, commas, pipes, + signs, etc.</a:t>
            </a:r>
          </a:p>
          <a:p>
            <a:pPr lvl="1"/>
            <a:r>
              <a:rPr lang="en-GB" dirty="0"/>
              <a:t>Forgetting to import a library or load a function</a:t>
            </a:r>
          </a:p>
          <a:p>
            <a:pPr lvl="1"/>
            <a:r>
              <a:rPr lang="en-GB" dirty="0"/>
              <a:t>Referring to a wrong file or directory</a:t>
            </a:r>
          </a:p>
          <a:p>
            <a:r>
              <a:rPr lang="en-GB" dirty="0"/>
              <a:t>Often creates hard-to-understand error messages</a:t>
            </a:r>
            <a:endParaRPr lang="en-SE" dirty="0"/>
          </a:p>
        </p:txBody>
      </p:sp>
      <p:sp>
        <p:nvSpPr>
          <p:cNvPr id="4" name="Slide Number Placeholder 3">
            <a:extLst>
              <a:ext uri="{FF2B5EF4-FFF2-40B4-BE49-F238E27FC236}">
                <a16:creationId xmlns:a16="http://schemas.microsoft.com/office/drawing/2014/main" id="{E8CB1417-D1C4-4F04-BCBB-26301AC0FF3E}"/>
              </a:ext>
            </a:extLst>
          </p:cNvPr>
          <p:cNvSpPr>
            <a:spLocks noGrp="1"/>
          </p:cNvSpPr>
          <p:nvPr>
            <p:ph type="sldNum" sz="quarter" idx="12"/>
          </p:nvPr>
        </p:nvSpPr>
        <p:spPr/>
        <p:txBody>
          <a:bodyPr/>
          <a:lstStyle/>
          <a:p>
            <a:fld id="{1ED1A9DA-7483-4612-A585-33BEA8FA2EE8}" type="slidenum">
              <a:rPr lang="en-SE" smtClean="0"/>
              <a:t>5</a:t>
            </a:fld>
            <a:endParaRPr lang="en-SE"/>
          </a:p>
        </p:txBody>
      </p:sp>
    </p:spTree>
    <p:extLst>
      <p:ext uri="{BB962C8B-B14F-4D97-AF65-F5344CB8AC3E}">
        <p14:creationId xmlns:p14="http://schemas.microsoft.com/office/powerpoint/2010/main" val="139666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5B81-3258-4F61-9112-F158D6546FC4}"/>
              </a:ext>
            </a:extLst>
          </p:cNvPr>
          <p:cNvSpPr>
            <a:spLocks noGrp="1"/>
          </p:cNvSpPr>
          <p:nvPr>
            <p:ph type="title"/>
          </p:nvPr>
        </p:nvSpPr>
        <p:spPr/>
        <p:txBody>
          <a:bodyPr>
            <a:normAutofit/>
          </a:bodyPr>
          <a:lstStyle/>
          <a:p>
            <a:r>
              <a:rPr lang="en-GB" dirty="0"/>
              <a:t>Step 1 - Locate the problem or error</a:t>
            </a:r>
            <a:endParaRPr lang="en-SE" dirty="0"/>
          </a:p>
        </p:txBody>
      </p:sp>
      <p:sp>
        <p:nvSpPr>
          <p:cNvPr id="3" name="Content Placeholder 2">
            <a:extLst>
              <a:ext uri="{FF2B5EF4-FFF2-40B4-BE49-F238E27FC236}">
                <a16:creationId xmlns:a16="http://schemas.microsoft.com/office/drawing/2014/main" id="{813D5F56-705F-447A-B486-52935123B6CB}"/>
              </a:ext>
            </a:extLst>
          </p:cNvPr>
          <p:cNvSpPr>
            <a:spLocks noGrp="1"/>
          </p:cNvSpPr>
          <p:nvPr>
            <p:ph idx="1"/>
          </p:nvPr>
        </p:nvSpPr>
        <p:spPr>
          <a:xfrm>
            <a:off x="1484310" y="1881554"/>
            <a:ext cx="10018713" cy="4719967"/>
          </a:xfrm>
        </p:spPr>
        <p:txBody>
          <a:bodyPr>
            <a:normAutofit fontScale="85000" lnSpcReduction="20000"/>
          </a:bodyPr>
          <a:lstStyle/>
          <a:p>
            <a:r>
              <a:rPr lang="en-GB" dirty="0"/>
              <a:t>Most important step – often immediately leads to solution</a:t>
            </a:r>
          </a:p>
          <a:p>
            <a:r>
              <a:rPr lang="en-GB" dirty="0"/>
              <a:t>You need to know what the problem is to look for a solution</a:t>
            </a:r>
          </a:p>
          <a:p>
            <a:r>
              <a:rPr lang="en-GB" dirty="0"/>
              <a:t>In general:</a:t>
            </a:r>
          </a:p>
          <a:p>
            <a:pPr lvl="1"/>
            <a:r>
              <a:rPr lang="en-GB" dirty="0"/>
              <a:t>Run code step by step</a:t>
            </a:r>
          </a:p>
          <a:p>
            <a:pPr lvl="2"/>
            <a:r>
              <a:rPr lang="en-GB" dirty="0"/>
              <a:t>Optionally using the </a:t>
            </a:r>
            <a:r>
              <a:rPr lang="en-GB" dirty="0" err="1"/>
              <a:t>Rstudio</a:t>
            </a:r>
            <a:r>
              <a:rPr lang="en-GB" dirty="0"/>
              <a:t> debugger mode</a:t>
            </a:r>
          </a:p>
          <a:p>
            <a:pPr lvl="1"/>
            <a:r>
              <a:rPr lang="en-GB" dirty="0">
                <a:solidFill>
                  <a:schemeClr val="tx2">
                    <a:lumMod val="75000"/>
                  </a:schemeClr>
                </a:solidFill>
              </a:rPr>
              <a:t>debug()</a:t>
            </a:r>
            <a:r>
              <a:rPr lang="en-GB" dirty="0"/>
              <a:t> and </a:t>
            </a:r>
            <a:r>
              <a:rPr lang="en-GB" dirty="0">
                <a:solidFill>
                  <a:schemeClr val="tx2">
                    <a:lumMod val="75000"/>
                  </a:schemeClr>
                </a:solidFill>
              </a:rPr>
              <a:t>traceback() </a:t>
            </a:r>
            <a:r>
              <a:rPr lang="en-GB" dirty="0"/>
              <a:t>functions, if your problem relates to a function</a:t>
            </a:r>
          </a:p>
          <a:p>
            <a:r>
              <a:rPr lang="en-GB" dirty="0"/>
              <a:t>The part where the error is created is not always the part where the real problem occurred. Try to trace back!</a:t>
            </a:r>
          </a:p>
          <a:p>
            <a:pPr marL="457200" lvl="1" indent="0">
              <a:buNone/>
            </a:pPr>
            <a:r>
              <a:rPr lang="en-GB" dirty="0">
                <a:solidFill>
                  <a:schemeClr val="tx2">
                    <a:lumMod val="75000"/>
                  </a:schemeClr>
                </a:solidFill>
              </a:rPr>
              <a:t>&gt; if(</a:t>
            </a:r>
            <a:r>
              <a:rPr lang="en-GB" dirty="0" err="1">
                <a:solidFill>
                  <a:schemeClr val="tx2">
                    <a:lumMod val="75000"/>
                  </a:schemeClr>
                </a:solidFill>
              </a:rPr>
              <a:t>Sys.Date</a:t>
            </a:r>
            <a:r>
              <a:rPr lang="en-GB" dirty="0">
                <a:solidFill>
                  <a:schemeClr val="tx2">
                    <a:lumMod val="75000"/>
                  </a:schemeClr>
                </a:solidFill>
              </a:rPr>
              <a:t>() &lt; </a:t>
            </a:r>
            <a:r>
              <a:rPr lang="en-GB" dirty="0" err="1">
                <a:solidFill>
                  <a:schemeClr val="tx2">
                    <a:lumMod val="75000"/>
                  </a:schemeClr>
                </a:solidFill>
              </a:rPr>
              <a:t>as.Date</a:t>
            </a:r>
            <a:r>
              <a:rPr lang="en-GB" dirty="0">
                <a:solidFill>
                  <a:schemeClr val="tx2">
                    <a:lumMod val="75000"/>
                  </a:schemeClr>
                </a:solidFill>
              </a:rPr>
              <a:t>("2022-10-01")){</a:t>
            </a:r>
          </a:p>
          <a:p>
            <a:pPr marL="457200" lvl="1" indent="0">
              <a:buNone/>
            </a:pPr>
            <a:r>
              <a:rPr lang="en-GB" dirty="0">
                <a:solidFill>
                  <a:schemeClr val="tx2">
                    <a:lumMod val="75000"/>
                  </a:schemeClr>
                </a:solidFill>
              </a:rPr>
              <a:t>    values = c(1, 2 ,3)</a:t>
            </a:r>
          </a:p>
          <a:p>
            <a:pPr marL="457200" lvl="1" indent="0">
              <a:buNone/>
            </a:pPr>
            <a:r>
              <a:rPr lang="en-GB" dirty="0">
                <a:solidFill>
                  <a:schemeClr val="tx2">
                    <a:lumMod val="75000"/>
                  </a:schemeClr>
                </a:solidFill>
              </a:rPr>
              <a:t>  }</a:t>
            </a:r>
          </a:p>
          <a:p>
            <a:pPr marL="457200" lvl="1" indent="0">
              <a:buNone/>
            </a:pPr>
            <a:r>
              <a:rPr lang="en-GB" dirty="0">
                <a:solidFill>
                  <a:schemeClr val="tx2">
                    <a:lumMod val="75000"/>
                  </a:schemeClr>
                </a:solidFill>
              </a:rPr>
              <a:t>&gt; mean(values)</a:t>
            </a:r>
          </a:p>
          <a:p>
            <a:pPr marL="457200" lvl="1" indent="0">
              <a:buNone/>
            </a:pPr>
            <a:r>
              <a:rPr lang="en-GB" dirty="0">
                <a:highlight>
                  <a:srgbClr val="FF0000"/>
                </a:highlight>
              </a:rPr>
              <a:t>Error in mean(values) : object 'values' not found</a:t>
            </a:r>
            <a:endParaRPr lang="en-SE" dirty="0">
              <a:highlight>
                <a:srgbClr val="FF0000"/>
              </a:highlight>
            </a:endParaRPr>
          </a:p>
        </p:txBody>
      </p:sp>
      <p:sp>
        <p:nvSpPr>
          <p:cNvPr id="4" name="Slide Number Placeholder 3">
            <a:extLst>
              <a:ext uri="{FF2B5EF4-FFF2-40B4-BE49-F238E27FC236}">
                <a16:creationId xmlns:a16="http://schemas.microsoft.com/office/drawing/2014/main" id="{C183D800-DBFD-470A-942B-AD9E60C03564}"/>
              </a:ext>
            </a:extLst>
          </p:cNvPr>
          <p:cNvSpPr>
            <a:spLocks noGrp="1"/>
          </p:cNvSpPr>
          <p:nvPr>
            <p:ph type="sldNum" sz="quarter" idx="12"/>
          </p:nvPr>
        </p:nvSpPr>
        <p:spPr/>
        <p:txBody>
          <a:bodyPr/>
          <a:lstStyle/>
          <a:p>
            <a:fld id="{1ED1A9DA-7483-4612-A585-33BEA8FA2EE8}" type="slidenum">
              <a:rPr lang="en-SE" smtClean="0"/>
              <a:t>6</a:t>
            </a:fld>
            <a:endParaRPr lang="en-SE"/>
          </a:p>
        </p:txBody>
      </p:sp>
      <p:sp>
        <p:nvSpPr>
          <p:cNvPr id="5" name="TextBox 4">
            <a:extLst>
              <a:ext uri="{FF2B5EF4-FFF2-40B4-BE49-F238E27FC236}">
                <a16:creationId xmlns:a16="http://schemas.microsoft.com/office/drawing/2014/main" id="{78C4184A-9A96-4B90-B136-B3D24B2521BC}"/>
              </a:ext>
            </a:extLst>
          </p:cNvPr>
          <p:cNvSpPr txBox="1"/>
          <p:nvPr/>
        </p:nvSpPr>
        <p:spPr>
          <a:xfrm>
            <a:off x="7543638" y="4784465"/>
            <a:ext cx="3408218" cy="1634490"/>
          </a:xfrm>
          <a:prstGeom prst="flowChartAlternateProcess">
            <a:avLst/>
          </a:prstGeom>
          <a:solidFill>
            <a:schemeClr val="tx1"/>
          </a:solidFill>
        </p:spPr>
        <p:txBody>
          <a:bodyPr wrap="square" rtlCol="0">
            <a:spAutoFit/>
          </a:bodyPr>
          <a:lstStyle/>
          <a:p>
            <a:r>
              <a:rPr lang="en-GB" dirty="0">
                <a:solidFill>
                  <a:sysClr val="windowText" lastClr="000000"/>
                </a:solidFill>
              </a:rPr>
              <a:t>“Finding your bug is a process of confirming the many things</a:t>
            </a:r>
          </a:p>
          <a:p>
            <a:r>
              <a:rPr lang="en-GB" dirty="0">
                <a:solidFill>
                  <a:sysClr val="windowText" lastClr="000000"/>
                </a:solidFill>
              </a:rPr>
              <a:t>that you believe are true — until you find one which is not true.”</a:t>
            </a:r>
          </a:p>
          <a:p>
            <a:r>
              <a:rPr lang="en-GB" dirty="0">
                <a:solidFill>
                  <a:sysClr val="windowText" lastClr="000000"/>
                </a:solidFill>
              </a:rPr>
              <a:t>- Norm </a:t>
            </a:r>
            <a:r>
              <a:rPr lang="en-GB" dirty="0" err="1">
                <a:solidFill>
                  <a:sysClr val="windowText" lastClr="000000"/>
                </a:solidFill>
              </a:rPr>
              <a:t>Matloff</a:t>
            </a:r>
            <a:endParaRPr lang="en-SE" dirty="0">
              <a:solidFill>
                <a:sysClr val="windowText" lastClr="000000"/>
              </a:solidFill>
            </a:endParaRPr>
          </a:p>
        </p:txBody>
      </p:sp>
    </p:spTree>
    <p:extLst>
      <p:ext uri="{BB962C8B-B14F-4D97-AF65-F5344CB8AC3E}">
        <p14:creationId xmlns:p14="http://schemas.microsoft.com/office/powerpoint/2010/main" val="20044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AB9D-5E7F-4678-990A-12B90EBDDADE}"/>
              </a:ext>
            </a:extLst>
          </p:cNvPr>
          <p:cNvSpPr>
            <a:spLocks noGrp="1"/>
          </p:cNvSpPr>
          <p:nvPr>
            <p:ph type="title"/>
          </p:nvPr>
        </p:nvSpPr>
        <p:spPr/>
        <p:txBody>
          <a:bodyPr/>
          <a:lstStyle/>
          <a:p>
            <a:r>
              <a:rPr lang="en-GB" dirty="0"/>
              <a:t>Step 1 - Locate the problem or error</a:t>
            </a:r>
            <a:endParaRPr lang="en-SE" dirty="0"/>
          </a:p>
        </p:txBody>
      </p:sp>
      <p:sp>
        <p:nvSpPr>
          <p:cNvPr id="3" name="Content Placeholder 2">
            <a:extLst>
              <a:ext uri="{FF2B5EF4-FFF2-40B4-BE49-F238E27FC236}">
                <a16:creationId xmlns:a16="http://schemas.microsoft.com/office/drawing/2014/main" id="{6C90CB89-4CBE-4C04-A742-C8E1683B296B}"/>
              </a:ext>
            </a:extLst>
          </p:cNvPr>
          <p:cNvSpPr>
            <a:spLocks noGrp="1"/>
          </p:cNvSpPr>
          <p:nvPr>
            <p:ph idx="1"/>
          </p:nvPr>
        </p:nvSpPr>
        <p:spPr/>
        <p:txBody>
          <a:bodyPr>
            <a:normAutofit/>
          </a:bodyPr>
          <a:lstStyle/>
          <a:p>
            <a:r>
              <a:rPr lang="en-GB" dirty="0"/>
              <a:t>Running code line by line, tracking your environment</a:t>
            </a:r>
          </a:p>
          <a:p>
            <a:r>
              <a:rPr lang="en-GB" dirty="0"/>
              <a:t>You can implement some </a:t>
            </a:r>
            <a:r>
              <a:rPr lang="en-GB" dirty="0">
                <a:solidFill>
                  <a:schemeClr val="tx2">
                    <a:lumMod val="75000"/>
                  </a:schemeClr>
                </a:solidFill>
              </a:rPr>
              <a:t>print()</a:t>
            </a:r>
            <a:r>
              <a:rPr lang="en-GB" dirty="0"/>
              <a:t> statements as well to find more quickly where the problem occurs</a:t>
            </a:r>
          </a:p>
          <a:p>
            <a:r>
              <a:rPr lang="en-GB" dirty="0">
                <a:solidFill>
                  <a:schemeClr val="tx2">
                    <a:lumMod val="75000"/>
                  </a:schemeClr>
                </a:solidFill>
              </a:rPr>
              <a:t>debug(</a:t>
            </a:r>
            <a:r>
              <a:rPr lang="en-GB" dirty="0" err="1">
                <a:solidFill>
                  <a:schemeClr val="tx2">
                    <a:lumMod val="75000"/>
                  </a:schemeClr>
                </a:solidFill>
              </a:rPr>
              <a:t>function_name</a:t>
            </a:r>
            <a:r>
              <a:rPr lang="en-GB" dirty="0">
                <a:solidFill>
                  <a:schemeClr val="tx2">
                    <a:lumMod val="75000"/>
                  </a:schemeClr>
                </a:solidFill>
              </a:rPr>
              <a:t>)</a:t>
            </a:r>
            <a:r>
              <a:rPr lang="en-GB" dirty="0"/>
              <a:t>, </a:t>
            </a:r>
            <a:r>
              <a:rPr lang="en-GB" dirty="0">
                <a:solidFill>
                  <a:schemeClr val="tx2">
                    <a:lumMod val="75000"/>
                  </a:schemeClr>
                </a:solidFill>
              </a:rPr>
              <a:t>browser()</a:t>
            </a:r>
            <a:r>
              <a:rPr lang="en-GB" dirty="0"/>
              <a:t>, and </a:t>
            </a:r>
            <a:r>
              <a:rPr lang="en-GB" dirty="0" err="1">
                <a:solidFill>
                  <a:schemeClr val="tx2">
                    <a:lumMod val="75000"/>
                  </a:schemeClr>
                </a:solidFill>
              </a:rPr>
              <a:t>undebug</a:t>
            </a:r>
            <a:r>
              <a:rPr lang="en-GB" dirty="0">
                <a:solidFill>
                  <a:schemeClr val="tx2">
                    <a:lumMod val="75000"/>
                  </a:schemeClr>
                </a:solidFill>
              </a:rPr>
              <a:t>(</a:t>
            </a:r>
            <a:r>
              <a:rPr lang="en-GB" dirty="0" err="1">
                <a:solidFill>
                  <a:schemeClr val="tx2">
                    <a:lumMod val="75000"/>
                  </a:schemeClr>
                </a:solidFill>
              </a:rPr>
              <a:t>function_name</a:t>
            </a:r>
            <a:r>
              <a:rPr lang="en-GB" dirty="0">
                <a:solidFill>
                  <a:schemeClr val="tx2">
                    <a:lumMod val="75000"/>
                  </a:schemeClr>
                </a:solidFill>
              </a:rPr>
              <a:t>)</a:t>
            </a:r>
          </a:p>
        </p:txBody>
      </p:sp>
      <p:sp>
        <p:nvSpPr>
          <p:cNvPr id="4" name="Slide Number Placeholder 3">
            <a:extLst>
              <a:ext uri="{FF2B5EF4-FFF2-40B4-BE49-F238E27FC236}">
                <a16:creationId xmlns:a16="http://schemas.microsoft.com/office/drawing/2014/main" id="{F02CF908-9CC6-4556-8B4E-87A209E1DE05}"/>
              </a:ext>
            </a:extLst>
          </p:cNvPr>
          <p:cNvSpPr>
            <a:spLocks noGrp="1"/>
          </p:cNvSpPr>
          <p:nvPr>
            <p:ph type="sldNum" sz="quarter" idx="12"/>
          </p:nvPr>
        </p:nvSpPr>
        <p:spPr/>
        <p:txBody>
          <a:bodyPr/>
          <a:lstStyle/>
          <a:p>
            <a:fld id="{1ED1A9DA-7483-4612-A585-33BEA8FA2EE8}" type="slidenum">
              <a:rPr lang="en-SE" smtClean="0"/>
              <a:t>7</a:t>
            </a:fld>
            <a:endParaRPr lang="en-SE"/>
          </a:p>
        </p:txBody>
      </p:sp>
    </p:spTree>
    <p:extLst>
      <p:ext uri="{BB962C8B-B14F-4D97-AF65-F5344CB8AC3E}">
        <p14:creationId xmlns:p14="http://schemas.microsoft.com/office/powerpoint/2010/main" val="78177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A8D7-AD5E-43DA-9E8F-258F7E555E6A}"/>
              </a:ext>
            </a:extLst>
          </p:cNvPr>
          <p:cNvSpPr>
            <a:spLocks noGrp="1"/>
          </p:cNvSpPr>
          <p:nvPr>
            <p:ph type="title"/>
          </p:nvPr>
        </p:nvSpPr>
        <p:spPr/>
        <p:txBody>
          <a:bodyPr/>
          <a:lstStyle/>
          <a:p>
            <a:r>
              <a:rPr lang="en-GB" dirty="0"/>
              <a:t>Step 1 - Locate the problem or error</a:t>
            </a:r>
            <a:endParaRPr lang="en-SE" dirty="0"/>
          </a:p>
        </p:txBody>
      </p:sp>
      <p:sp>
        <p:nvSpPr>
          <p:cNvPr id="3" name="Content Placeholder 2">
            <a:extLst>
              <a:ext uri="{FF2B5EF4-FFF2-40B4-BE49-F238E27FC236}">
                <a16:creationId xmlns:a16="http://schemas.microsoft.com/office/drawing/2014/main" id="{CF112E4D-6997-48A8-9485-E342D8F066A2}"/>
              </a:ext>
            </a:extLst>
          </p:cNvPr>
          <p:cNvSpPr>
            <a:spLocks noGrp="1"/>
          </p:cNvSpPr>
          <p:nvPr>
            <p:ph idx="1"/>
          </p:nvPr>
        </p:nvSpPr>
        <p:spPr/>
        <p:txBody>
          <a:bodyPr/>
          <a:lstStyle/>
          <a:p>
            <a:r>
              <a:rPr lang="en-GB" dirty="0"/>
              <a:t>In case your problem is not related to an error:</a:t>
            </a:r>
          </a:p>
          <a:p>
            <a:pPr lvl="1"/>
            <a:r>
              <a:rPr lang="en-GB" dirty="0"/>
              <a:t>Identify where the problem causing the faulty behaviour is located</a:t>
            </a:r>
          </a:p>
          <a:p>
            <a:pPr lvl="2"/>
            <a:r>
              <a:rPr lang="en-GB" dirty="0"/>
              <a:t>Convert warnings to errors </a:t>
            </a:r>
            <a:r>
              <a:rPr lang="en-GB" dirty="0">
                <a:solidFill>
                  <a:schemeClr val="tx2">
                    <a:lumMod val="75000"/>
                  </a:schemeClr>
                </a:solidFill>
              </a:rPr>
              <a:t>options(warn = 2) </a:t>
            </a:r>
          </a:p>
          <a:p>
            <a:pPr lvl="2"/>
            <a:r>
              <a:rPr lang="en-GB" dirty="0"/>
              <a:t>You can use </a:t>
            </a:r>
            <a:r>
              <a:rPr lang="en-GB" dirty="0">
                <a:solidFill>
                  <a:schemeClr val="tx2">
                    <a:lumMod val="75000"/>
                  </a:schemeClr>
                </a:solidFill>
              </a:rPr>
              <a:t>stop()</a:t>
            </a:r>
            <a:r>
              <a:rPr lang="en-GB" dirty="0"/>
              <a:t> in combination to an if-statement to generate an error when a certain condition is triggered (e.g. an empty </a:t>
            </a:r>
            <a:r>
              <a:rPr lang="en-GB" dirty="0" err="1"/>
              <a:t>data.frame</a:t>
            </a:r>
            <a:r>
              <a:rPr lang="en-GB" dirty="0"/>
              <a:t> is created)</a:t>
            </a:r>
          </a:p>
          <a:p>
            <a:r>
              <a:rPr lang="en-GB" dirty="0"/>
              <a:t>Functions; work from inside to outside (or from top to bottom if it involves pipes)</a:t>
            </a:r>
            <a:endParaRPr lang="en-SE" dirty="0"/>
          </a:p>
          <a:p>
            <a:pPr lvl="1"/>
            <a:r>
              <a:rPr lang="en-GB" dirty="0"/>
              <a:t>Or click “Show traceback” in </a:t>
            </a:r>
            <a:r>
              <a:rPr lang="en-GB" dirty="0" err="1"/>
              <a:t>Rstudio</a:t>
            </a:r>
            <a:r>
              <a:rPr lang="en-GB" dirty="0"/>
              <a:t> (or </a:t>
            </a:r>
            <a:r>
              <a:rPr lang="en-GB" dirty="0">
                <a:solidFill>
                  <a:schemeClr val="tx2">
                    <a:lumMod val="75000"/>
                  </a:schemeClr>
                </a:solidFill>
              </a:rPr>
              <a:t>traceback()</a:t>
            </a:r>
            <a:r>
              <a:rPr lang="en-GB" dirty="0"/>
              <a:t> outside </a:t>
            </a:r>
            <a:r>
              <a:rPr lang="en-GB" dirty="0" err="1"/>
              <a:t>Rstudio</a:t>
            </a:r>
            <a:r>
              <a:rPr lang="en-GB" dirty="0"/>
              <a:t>)</a:t>
            </a:r>
            <a:endParaRPr lang="en-SE" dirty="0"/>
          </a:p>
          <a:p>
            <a:r>
              <a:rPr lang="en-GB" dirty="0"/>
              <a:t>Loops; see at what step the problem occurs</a:t>
            </a:r>
            <a:endParaRPr lang="en-SE" dirty="0"/>
          </a:p>
          <a:p>
            <a:endParaRPr lang="en-SE" dirty="0"/>
          </a:p>
        </p:txBody>
      </p:sp>
      <p:sp>
        <p:nvSpPr>
          <p:cNvPr id="4" name="Slide Number Placeholder 3">
            <a:extLst>
              <a:ext uri="{FF2B5EF4-FFF2-40B4-BE49-F238E27FC236}">
                <a16:creationId xmlns:a16="http://schemas.microsoft.com/office/drawing/2014/main" id="{F9018042-647A-4A20-8774-55945FDFBEF5}"/>
              </a:ext>
            </a:extLst>
          </p:cNvPr>
          <p:cNvSpPr>
            <a:spLocks noGrp="1"/>
          </p:cNvSpPr>
          <p:nvPr>
            <p:ph type="sldNum" sz="quarter" idx="12"/>
          </p:nvPr>
        </p:nvSpPr>
        <p:spPr/>
        <p:txBody>
          <a:bodyPr/>
          <a:lstStyle/>
          <a:p>
            <a:fld id="{1ED1A9DA-7483-4612-A585-33BEA8FA2EE8}" type="slidenum">
              <a:rPr lang="en-SE" smtClean="0"/>
              <a:t>8</a:t>
            </a:fld>
            <a:endParaRPr lang="en-SE"/>
          </a:p>
        </p:txBody>
      </p:sp>
    </p:spTree>
    <p:extLst>
      <p:ext uri="{BB962C8B-B14F-4D97-AF65-F5344CB8AC3E}">
        <p14:creationId xmlns:p14="http://schemas.microsoft.com/office/powerpoint/2010/main" val="36476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ED9-14E5-445E-9019-67493EC9FD59}"/>
              </a:ext>
            </a:extLst>
          </p:cNvPr>
          <p:cNvSpPr>
            <a:spLocks noGrp="1"/>
          </p:cNvSpPr>
          <p:nvPr>
            <p:ph type="title"/>
          </p:nvPr>
        </p:nvSpPr>
        <p:spPr/>
        <p:txBody>
          <a:bodyPr/>
          <a:lstStyle/>
          <a:p>
            <a:r>
              <a:rPr lang="en-GB" dirty="0"/>
              <a:t>Step 1 - Locate the problem or error</a:t>
            </a:r>
            <a:endParaRPr lang="en-SE" dirty="0"/>
          </a:p>
        </p:txBody>
      </p:sp>
      <p:sp>
        <p:nvSpPr>
          <p:cNvPr id="3" name="Content Placeholder 2">
            <a:extLst>
              <a:ext uri="{FF2B5EF4-FFF2-40B4-BE49-F238E27FC236}">
                <a16:creationId xmlns:a16="http://schemas.microsoft.com/office/drawing/2014/main" id="{9FF15E11-AAE9-4B75-ACE5-F53B44C7DAF9}"/>
              </a:ext>
            </a:extLst>
          </p:cNvPr>
          <p:cNvSpPr>
            <a:spLocks noGrp="1"/>
          </p:cNvSpPr>
          <p:nvPr>
            <p:ph idx="1"/>
          </p:nvPr>
        </p:nvSpPr>
        <p:spPr/>
        <p:txBody>
          <a:bodyPr>
            <a:normAutofit fontScale="92500" lnSpcReduction="10000"/>
          </a:bodyPr>
          <a:lstStyle/>
          <a:p>
            <a:r>
              <a:rPr lang="en-GB" dirty="0"/>
              <a:t>What if your error only occurs sometimes</a:t>
            </a:r>
          </a:p>
          <a:p>
            <a:pPr lvl="1"/>
            <a:r>
              <a:rPr lang="en-GB" dirty="0"/>
              <a:t>Empty your environment before you run your code, or even re-start R (to get rid of loaded packages)</a:t>
            </a:r>
          </a:p>
          <a:p>
            <a:pPr lvl="1"/>
            <a:r>
              <a:rPr lang="en-GB" dirty="0"/>
              <a:t>If you interact with servers or websites, the problem may lay in an interrupted connection or a server that is down.</a:t>
            </a:r>
          </a:p>
          <a:p>
            <a:r>
              <a:rPr lang="en-GB" dirty="0"/>
              <a:t>R Session Aborted, R encountered a fatal error (bomb message)</a:t>
            </a:r>
          </a:p>
          <a:p>
            <a:pPr lvl="1"/>
            <a:r>
              <a:rPr lang="en-GB" dirty="0"/>
              <a:t>Often memory-related. Try to make your code use less memory. </a:t>
            </a:r>
            <a:endParaRPr lang="en-SE" dirty="0"/>
          </a:p>
          <a:p>
            <a:r>
              <a:rPr lang="en-GB" dirty="0"/>
              <a:t>Package installation errors</a:t>
            </a:r>
          </a:p>
          <a:p>
            <a:pPr lvl="1"/>
            <a:r>
              <a:rPr lang="en-GB" dirty="0"/>
              <a:t>Not really considered here, but similarly, find the package that is causing the real problem (it may not be the one you’re trying to install)</a:t>
            </a:r>
          </a:p>
        </p:txBody>
      </p:sp>
      <p:sp>
        <p:nvSpPr>
          <p:cNvPr id="4" name="Slide Number Placeholder 3">
            <a:extLst>
              <a:ext uri="{FF2B5EF4-FFF2-40B4-BE49-F238E27FC236}">
                <a16:creationId xmlns:a16="http://schemas.microsoft.com/office/drawing/2014/main" id="{64736974-D1BD-4594-9584-ACF5D95A768A}"/>
              </a:ext>
            </a:extLst>
          </p:cNvPr>
          <p:cNvSpPr>
            <a:spLocks noGrp="1"/>
          </p:cNvSpPr>
          <p:nvPr>
            <p:ph type="sldNum" sz="quarter" idx="12"/>
          </p:nvPr>
        </p:nvSpPr>
        <p:spPr/>
        <p:txBody>
          <a:bodyPr/>
          <a:lstStyle/>
          <a:p>
            <a:fld id="{1ED1A9DA-7483-4612-A585-33BEA8FA2EE8}" type="slidenum">
              <a:rPr lang="en-SE" smtClean="0"/>
              <a:t>9</a:t>
            </a:fld>
            <a:endParaRPr lang="en-SE"/>
          </a:p>
        </p:txBody>
      </p:sp>
      <p:pic>
        <p:nvPicPr>
          <p:cNvPr id="5" name="Picture 4">
            <a:extLst>
              <a:ext uri="{FF2B5EF4-FFF2-40B4-BE49-F238E27FC236}">
                <a16:creationId xmlns:a16="http://schemas.microsoft.com/office/drawing/2014/main" id="{39F3886B-B38B-4CB6-9B44-6125C847FB58}"/>
              </a:ext>
            </a:extLst>
          </p:cNvPr>
          <p:cNvPicPr>
            <a:picLocks noChangeAspect="1"/>
          </p:cNvPicPr>
          <p:nvPr/>
        </p:nvPicPr>
        <p:blipFill>
          <a:blip r:embed="rId3"/>
          <a:stretch>
            <a:fillRect/>
          </a:stretch>
        </p:blipFill>
        <p:spPr>
          <a:xfrm>
            <a:off x="9709510" y="3573142"/>
            <a:ext cx="2136118" cy="955720"/>
          </a:xfrm>
          <a:prstGeom prst="rect">
            <a:avLst/>
          </a:prstGeom>
        </p:spPr>
      </p:pic>
    </p:spTree>
    <p:extLst>
      <p:ext uri="{BB962C8B-B14F-4D97-AF65-F5344CB8AC3E}">
        <p14:creationId xmlns:p14="http://schemas.microsoft.com/office/powerpoint/2010/main" val="234376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1181</TotalTime>
  <Words>1972</Words>
  <Application>Microsoft Office PowerPoint</Application>
  <PresentationFormat>Widescreen</PresentationFormat>
  <Paragraphs>165</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Condensed</vt:lpstr>
      <vt:lpstr>Calibri</vt:lpstr>
      <vt:lpstr>Cambria</vt:lpstr>
      <vt:lpstr>Corbel</vt:lpstr>
      <vt:lpstr>Parallax</vt:lpstr>
      <vt:lpstr>Debugging and troubleshooting in R</vt:lpstr>
      <vt:lpstr>Workshop Outline</vt:lpstr>
      <vt:lpstr>Introduction</vt:lpstr>
      <vt:lpstr>Troubleshooting strategy</vt:lpstr>
      <vt:lpstr>Step 0 - Double check your code</vt:lpstr>
      <vt:lpstr>Step 1 - Locate the problem or error</vt:lpstr>
      <vt:lpstr>Step 1 - Locate the problem or error</vt:lpstr>
      <vt:lpstr>Step 1 - Locate the problem or error</vt:lpstr>
      <vt:lpstr>Step 1 - Locate the problem or error</vt:lpstr>
      <vt:lpstr>Step 2 - Understand the error message</vt:lpstr>
      <vt:lpstr>Step 3 - Read the documentation</vt:lpstr>
      <vt:lpstr>Step 4 - Search help on the internet</vt:lpstr>
      <vt:lpstr>Step 4 - Search help on the internet</vt:lpstr>
      <vt:lpstr>Step 5 - Follow-up steps</vt:lpstr>
      <vt:lpstr>Troubleshooting strategy</vt:lpstr>
      <vt:lpstr>Avoiding errors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and troubleshooting in R</dc:title>
  <dc:creator>Jorrit Mesman</dc:creator>
  <cp:lastModifiedBy>Jorrit Mesman</cp:lastModifiedBy>
  <cp:revision>64</cp:revision>
  <dcterms:created xsi:type="dcterms:W3CDTF">2022-11-24T11:40:11Z</dcterms:created>
  <dcterms:modified xsi:type="dcterms:W3CDTF">2023-04-03T13:55:08Z</dcterms:modified>
</cp:coreProperties>
</file>