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6" r:id="rId14"/>
    <p:sldId id="273" r:id="rId15"/>
    <p:sldId id="274" r:id="rId16"/>
    <p:sldId id="275" r:id="rId17"/>
    <p:sldId id="263" r:id="rId18"/>
    <p:sldId id="277" r:id="rId19"/>
    <p:sldId id="278" r:id="rId20"/>
    <p:sldId id="257" r:id="rId21"/>
    <p:sldId id="25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97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8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25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26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7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86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91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0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9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02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2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94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9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9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8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BE9DD24-0BE8-48CF-8EBF-E8D6CE3426BD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13A8DC-E9EA-439F-8043-AB2D52F52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5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2oai.github.io/db-benchmar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dtplyr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datatable.gitlab.io/data.tabl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2oai.github.io/db-benchmark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2oai.github.io/db-benchmar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2oai.github.io/db-benchmar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29E0-B422-4DAF-893A-F3122CF26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5515"/>
            <a:ext cx="9440034" cy="1828801"/>
          </a:xfrm>
        </p:spPr>
        <p:txBody>
          <a:bodyPr/>
          <a:lstStyle/>
          <a:p>
            <a:r>
              <a:rPr lang="en-CH" b="1" dirty="0"/>
              <a:t>Introduction to </a:t>
            </a:r>
            <a:r>
              <a:rPr lang="en-CH" b="1" dirty="0" err="1"/>
              <a:t>data.table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16AA-3AC9-41F3-9A01-AC71F0C42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3438525"/>
          </a:xfrm>
        </p:spPr>
        <p:txBody>
          <a:bodyPr>
            <a:normAutofit fontScale="92500" lnSpcReduction="20000"/>
          </a:bodyPr>
          <a:lstStyle/>
          <a:p>
            <a:r>
              <a:rPr lang="en-CH" sz="2600" b="1" dirty="0"/>
              <a:t>Fast data handling and concise syntax in R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Jorrit Mesman</a:t>
            </a:r>
          </a:p>
          <a:p>
            <a:r>
              <a:rPr lang="en-CH" dirty="0"/>
              <a:t>University of Geneva / Uppsala University</a:t>
            </a:r>
          </a:p>
          <a:p>
            <a:r>
              <a:rPr lang="en-CH" dirty="0"/>
              <a:t>August 2021</a:t>
            </a:r>
            <a:endParaRPr lang="en-GB" dirty="0"/>
          </a:p>
        </p:txBody>
      </p:sp>
      <p:pic>
        <p:nvPicPr>
          <p:cNvPr id="1026" name="Picture 2" descr="GitHub - Rdatatable/data.table: R's data.table package extends data.frame:">
            <a:extLst>
              <a:ext uri="{FF2B5EF4-FFF2-40B4-BE49-F238E27FC236}">
                <a16:creationId xmlns:a16="http://schemas.microsoft.com/office/drawing/2014/main" id="{F1BB7988-D6C1-459E-8517-8DAC8EDA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3" y="42846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knowledging GLEON | GLEON">
            <a:extLst>
              <a:ext uri="{FF2B5EF4-FFF2-40B4-BE49-F238E27FC236}">
                <a16:creationId xmlns:a16="http://schemas.microsoft.com/office/drawing/2014/main" id="{7DA9C39F-1667-4AF1-AFF7-56875D94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28" y="4203668"/>
            <a:ext cx="3077429" cy="230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54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2CD1B-3E57-451C-8FF4-ACCDE68171C0}"/>
              </a:ext>
            </a:extLst>
          </p:cNvPr>
          <p:cNvSpPr txBox="1"/>
          <p:nvPr/>
        </p:nvSpPr>
        <p:spPr>
          <a:xfrm>
            <a:off x="5019675" y="6139604"/>
            <a:ext cx="412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2"/>
              </a:rPr>
              <a:t>https://h2oai.github.io/db-benchmark/</a:t>
            </a:r>
            <a:r>
              <a:rPr lang="en-CH" sz="1400" dirty="0"/>
              <a:t>, 2021-03-15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1FAA-A8EE-4597-AD7C-4B4BEDF3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1492370"/>
            <a:ext cx="6163253" cy="464723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B2EB3F-86F4-4EDF-912A-F979A89998DF}"/>
              </a:ext>
            </a:extLst>
          </p:cNvPr>
          <p:cNvSpPr/>
          <p:nvPr/>
        </p:nvSpPr>
        <p:spPr>
          <a:xfrm>
            <a:off x="1200150" y="3549770"/>
            <a:ext cx="9591675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for </a:t>
            </a:r>
            <a:r>
              <a:rPr lang="en-CH" sz="2400" dirty="0" err="1"/>
              <a:t>data.frame</a:t>
            </a:r>
            <a:r>
              <a:rPr lang="en-CH" sz="2400" dirty="0"/>
              <a:t>-like objects, R is not slow – if you’re using </a:t>
            </a:r>
            <a:r>
              <a:rPr lang="en-CH" sz="2400" dirty="0" err="1"/>
              <a:t>data.table</a:t>
            </a:r>
            <a:r>
              <a:rPr lang="en-CH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6284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makes </a:t>
            </a:r>
            <a:r>
              <a:rPr lang="en-CH" dirty="0" err="1"/>
              <a:t>data.table</a:t>
            </a:r>
            <a:r>
              <a:rPr lang="en-CH" dirty="0"/>
              <a:t> so fast?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Speed has been the main focus of </a:t>
            </a:r>
            <a:r>
              <a:rPr lang="en-CH" dirty="0" err="1"/>
              <a:t>data.table</a:t>
            </a:r>
            <a:r>
              <a:rPr lang="en-CH" dirty="0"/>
              <a:t> during its whole development</a:t>
            </a:r>
          </a:p>
          <a:p>
            <a:r>
              <a:rPr lang="en-CH" dirty="0"/>
              <a:t>Efficient algorithms (C code)</a:t>
            </a:r>
          </a:p>
          <a:p>
            <a:r>
              <a:rPr lang="en-CH" dirty="0"/>
              <a:t>Internal structure of </a:t>
            </a:r>
            <a:r>
              <a:rPr lang="en-CH" dirty="0" err="1"/>
              <a:t>data.tables</a:t>
            </a:r>
            <a:endParaRPr lang="en-CH" dirty="0"/>
          </a:p>
          <a:p>
            <a:r>
              <a:rPr lang="en-GB" dirty="0"/>
              <a:t>L</a:t>
            </a:r>
            <a:r>
              <a:rPr lang="en-CH" dirty="0" err="1"/>
              <a:t>ess</a:t>
            </a:r>
            <a:r>
              <a:rPr lang="en-CH" dirty="0"/>
              <a:t> in-memory copying</a:t>
            </a:r>
          </a:p>
          <a:p>
            <a:r>
              <a:rPr lang="en-CH" dirty="0"/>
              <a:t>Low-level multi-threading</a:t>
            </a:r>
          </a:p>
          <a:p>
            <a:endParaRPr lang="en-CH" dirty="0"/>
          </a:p>
          <a:p>
            <a:r>
              <a:rPr lang="en-CH" dirty="0"/>
              <a:t>When using </a:t>
            </a:r>
            <a:r>
              <a:rPr lang="en-CH" dirty="0" err="1"/>
              <a:t>data.table</a:t>
            </a:r>
            <a:r>
              <a:rPr lang="en-CH" dirty="0"/>
              <a:t>, most of this will happen internally, so you can code “normally” and still achieve a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09585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489A-C1DF-4C07-BEF9-29FEA3C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Not just fast, a clear syntax as well!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3667-3C33-4F34-AC0D-095A4103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15926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CH" dirty="0" err="1"/>
              <a:t>ata.table</a:t>
            </a:r>
            <a:r>
              <a:rPr lang="en-CH" dirty="0"/>
              <a:t> has a syntax that is different from base R</a:t>
            </a:r>
          </a:p>
          <a:p>
            <a:r>
              <a:rPr lang="en-CH" dirty="0"/>
              <a:t>“</a:t>
            </a:r>
            <a:r>
              <a:rPr lang="en-US" dirty="0"/>
              <a:t>Come for the performance, stay for the syntax</a:t>
            </a:r>
            <a:r>
              <a:rPr lang="en-CH" dirty="0"/>
              <a:t>” – Elio Campitelli, R blogger</a:t>
            </a:r>
          </a:p>
          <a:p>
            <a:r>
              <a:rPr lang="en-CH" dirty="0"/>
              <a:t>Concise</a:t>
            </a:r>
          </a:p>
          <a:p>
            <a:r>
              <a:rPr lang="en-CH" dirty="0"/>
              <a:t>Consistent</a:t>
            </a:r>
          </a:p>
          <a:p>
            <a:r>
              <a:rPr lang="en-GB" dirty="0"/>
              <a:t>DT[</a:t>
            </a:r>
            <a:r>
              <a:rPr lang="en-GB" dirty="0" err="1"/>
              <a:t>i</a:t>
            </a:r>
            <a:r>
              <a:rPr lang="en-GB" dirty="0"/>
              <a:t>, j, by]</a:t>
            </a:r>
            <a:endParaRPr lang="en-CH" dirty="0"/>
          </a:p>
          <a:p>
            <a:pPr lvl="1"/>
            <a:r>
              <a:rPr lang="en-CH" dirty="0"/>
              <a:t>i: what rows</a:t>
            </a:r>
          </a:p>
          <a:p>
            <a:pPr lvl="1"/>
            <a:r>
              <a:rPr lang="en-CH" dirty="0"/>
              <a:t>j: what to do</a:t>
            </a:r>
          </a:p>
          <a:p>
            <a:pPr lvl="1"/>
            <a:r>
              <a:rPr lang="en-CH" dirty="0"/>
              <a:t>by: by what groups</a:t>
            </a:r>
          </a:p>
          <a:p>
            <a:r>
              <a:rPr lang="en-CH" dirty="0"/>
              <a:t>More on this in the walkthrough...</a:t>
            </a:r>
          </a:p>
        </p:txBody>
      </p:sp>
    </p:spTree>
    <p:extLst>
      <p:ext uri="{BB962C8B-B14F-4D97-AF65-F5344CB8AC3E}">
        <p14:creationId xmlns:p14="http://schemas.microsoft.com/office/powerpoint/2010/main" val="257280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489A-C1DF-4C07-BEF9-29FEA3C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Not just fast, a clear syntax as well!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3667-3C33-4F34-AC0D-095A4103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15926"/>
          </a:xfrm>
        </p:spPr>
        <p:txBody>
          <a:bodyPr/>
          <a:lstStyle/>
          <a:p>
            <a:r>
              <a:rPr lang="en-CH" dirty="0" err="1"/>
              <a:t>Tidyverse</a:t>
            </a:r>
            <a:r>
              <a:rPr lang="en-CH" dirty="0"/>
              <a:t> also offers an alternative syntax to base R</a:t>
            </a:r>
          </a:p>
          <a:p>
            <a:pPr lvl="1"/>
            <a:r>
              <a:rPr lang="en-CH" dirty="0"/>
              <a:t>Verbose</a:t>
            </a:r>
          </a:p>
          <a:p>
            <a:pPr lvl="1"/>
            <a:r>
              <a:rPr lang="en-CH" dirty="0"/>
              <a:t>Verbs as functions</a:t>
            </a:r>
          </a:p>
          <a:p>
            <a:pPr lvl="1"/>
            <a:r>
              <a:rPr lang="en-CH" dirty="0"/>
              <a:t>Pipes</a:t>
            </a:r>
          </a:p>
          <a:p>
            <a:r>
              <a:rPr lang="en-CH" dirty="0" err="1"/>
              <a:t>Data.table</a:t>
            </a:r>
            <a:endParaRPr lang="en-CH" dirty="0"/>
          </a:p>
          <a:p>
            <a:pPr lvl="1"/>
            <a:r>
              <a:rPr lang="en-CH" dirty="0"/>
              <a:t>More alike query languages such as SQL</a:t>
            </a:r>
          </a:p>
          <a:p>
            <a:pPr lvl="1"/>
            <a:r>
              <a:rPr lang="en-CH" dirty="0"/>
              <a:t>Closer to base-R</a:t>
            </a:r>
          </a:p>
          <a:p>
            <a:r>
              <a:rPr lang="en-CH" dirty="0"/>
              <a:t>Which one is “better” ultimately comes down to preference, but to get optimal </a:t>
            </a:r>
            <a:r>
              <a:rPr lang="en-CH" dirty="0" err="1"/>
              <a:t>performanc</a:t>
            </a:r>
            <a:r>
              <a:rPr lang="en-GB" dirty="0"/>
              <a:t>e</a:t>
            </a:r>
            <a:r>
              <a:rPr lang="en-CH" dirty="0"/>
              <a:t>, you’ll have to use at lea</a:t>
            </a:r>
            <a:r>
              <a:rPr lang="en-GB" dirty="0" err="1"/>
              <a:t>st</a:t>
            </a:r>
            <a:r>
              <a:rPr lang="en-CH" dirty="0"/>
              <a:t> some of the </a:t>
            </a:r>
            <a:r>
              <a:rPr lang="en-CH" dirty="0" err="1"/>
              <a:t>data.table</a:t>
            </a:r>
            <a:r>
              <a:rPr lang="en-CH" dirty="0"/>
              <a:t> syntax</a:t>
            </a:r>
          </a:p>
          <a:p>
            <a:r>
              <a:rPr lang="en-CH" dirty="0" err="1"/>
              <a:t>dtplyr</a:t>
            </a:r>
            <a:r>
              <a:rPr lang="en-CH" dirty="0"/>
              <a:t> package (</a:t>
            </a:r>
            <a:r>
              <a:rPr lang="en-GB" dirty="0">
                <a:hlinkClick r:id="rId2"/>
              </a:rPr>
              <a:t>https://cran.r-project.org/web/packages/dtplyr/index.html</a:t>
            </a:r>
            <a:r>
              <a:rPr lang="en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3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0E1C-F9C4-4F88-B3B0-607286FB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CH" dirty="0"/>
              <a:t>Short comparison syntax of </a:t>
            </a:r>
            <a:r>
              <a:rPr lang="en-CH" dirty="0" err="1"/>
              <a:t>data.table</a:t>
            </a:r>
            <a:r>
              <a:rPr lang="en-CH" dirty="0"/>
              <a:t> and </a:t>
            </a:r>
            <a:r>
              <a:rPr lang="en-CH" dirty="0" err="1"/>
              <a:t>tidyverse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B44A7C-0FDD-4D09-9718-A50F91D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87718"/>
              </p:ext>
            </p:extLst>
          </p:nvPr>
        </p:nvGraphicFramePr>
        <p:xfrm>
          <a:off x="714375" y="1329265"/>
          <a:ext cx="10553182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6591">
                  <a:extLst>
                    <a:ext uri="{9D8B030D-6E8A-4147-A177-3AD203B41FA5}">
                      <a16:colId xmlns:a16="http://schemas.microsoft.com/office/drawing/2014/main" val="4121169933"/>
                    </a:ext>
                  </a:extLst>
                </a:gridCol>
                <a:gridCol w="5276591">
                  <a:extLst>
                    <a:ext uri="{9D8B030D-6E8A-4147-A177-3AD203B41FA5}">
                      <a16:colId xmlns:a16="http://schemas.microsoft.com/office/drawing/2014/main" val="346640199"/>
                    </a:ext>
                  </a:extLst>
                </a:gridCol>
              </a:tblGrid>
              <a:tr h="4833410">
                <a:tc>
                  <a:txBody>
                    <a:bodyPr/>
                    <a:lstStyle/>
                    <a:p>
                      <a:r>
                        <a:rPr lang="en-CH" u="sng" dirty="0" err="1"/>
                        <a:t>Tidyverse</a:t>
                      </a:r>
                      <a:endParaRPr lang="en-CH" u="sng" dirty="0"/>
                    </a:p>
                    <a:p>
                      <a:endParaRPr lang="en-CH" u="none" dirty="0"/>
                    </a:p>
                    <a:p>
                      <a:r>
                        <a:rPr lang="en-GB" u="none" dirty="0"/>
                        <a:t>DF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 err="1"/>
                        <a:t>group_by</a:t>
                      </a:r>
                      <a:r>
                        <a:rPr lang="en-GB" u="none" dirty="0"/>
                        <a:t>(z)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summarise(sum(y))</a:t>
                      </a:r>
                    </a:p>
                    <a:p>
                      <a:r>
                        <a:rPr lang="en-GB" u="none" dirty="0" err="1"/>
                        <a:t>ans</a:t>
                      </a:r>
                      <a:r>
                        <a:rPr lang="en-GB" u="none" dirty="0"/>
                        <a:t> &lt;- DF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 err="1"/>
                        <a:t>group_by</a:t>
                      </a:r>
                      <a:r>
                        <a:rPr lang="en-GB" u="none" dirty="0"/>
                        <a:t>(z)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mutate(y = </a:t>
                      </a:r>
                      <a:r>
                        <a:rPr lang="en-GB" u="none" dirty="0" err="1"/>
                        <a:t>cumsum</a:t>
                      </a:r>
                      <a:r>
                        <a:rPr lang="en-GB" u="none" dirty="0"/>
                        <a:t>(y))</a:t>
                      </a:r>
                    </a:p>
                    <a:p>
                      <a:endParaRPr lang="en-CH" u="none" dirty="0"/>
                    </a:p>
                    <a:p>
                      <a:r>
                        <a:rPr lang="en-GB" u="none" dirty="0"/>
                        <a:t>DF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filter(x&gt;2)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 err="1"/>
                        <a:t>group_by</a:t>
                      </a:r>
                      <a:r>
                        <a:rPr lang="en-GB" u="none" dirty="0"/>
                        <a:t>(z)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summarise(sum(y))</a:t>
                      </a:r>
                    </a:p>
                    <a:p>
                      <a:r>
                        <a:rPr lang="en-GB" u="none" dirty="0" err="1"/>
                        <a:t>ans</a:t>
                      </a:r>
                      <a:r>
                        <a:rPr lang="en-GB" u="none" dirty="0"/>
                        <a:t> &lt;- DF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 err="1"/>
                        <a:t>group_by</a:t>
                      </a:r>
                      <a:r>
                        <a:rPr lang="en-GB" u="none" dirty="0"/>
                        <a:t>(z)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GB" u="none" dirty="0"/>
                        <a:t>mutate(y = replace(y,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                                </a:t>
                      </a:r>
                      <a:r>
                        <a:rPr lang="en-GB" u="none" dirty="0"/>
                        <a:t>which(x &gt; 2), 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                                </a:t>
                      </a:r>
                      <a:r>
                        <a:rPr lang="en-GB" u="none" dirty="0" err="1"/>
                        <a:t>cumsum</a:t>
                      </a:r>
                      <a:r>
                        <a:rPr lang="en-GB" u="none" dirty="0"/>
                        <a:t>(y)))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u="sng" dirty="0" err="1"/>
                        <a:t>data.table</a:t>
                      </a:r>
                      <a:endParaRPr lang="en-CH" u="sng" dirty="0"/>
                    </a:p>
                    <a:p>
                      <a:endParaRPr lang="en-CH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dirty="0"/>
                        <a:t>DT[, sum(y), by = z]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dirty="0"/>
                        <a:t>DT[, y := </a:t>
                      </a:r>
                      <a:r>
                        <a:rPr lang="en-GB" u="none" dirty="0" err="1"/>
                        <a:t>cumsum</a:t>
                      </a:r>
                      <a:r>
                        <a:rPr lang="en-GB" u="none" dirty="0"/>
                        <a:t>(y), by = z]</a:t>
                      </a:r>
                    </a:p>
                    <a:p>
                      <a:endParaRPr lang="en-CH" dirty="0"/>
                    </a:p>
                    <a:p>
                      <a:endParaRPr lang="en-CH" dirty="0"/>
                    </a:p>
                    <a:p>
                      <a:endParaRPr lang="en-CH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dirty="0"/>
                        <a:t>DT[x &gt; 2, sum(y), by = z]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u="non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dirty="0"/>
                        <a:t>DT[x &gt; 2, y := </a:t>
                      </a:r>
                      <a:r>
                        <a:rPr lang="en-GB" u="none" dirty="0" err="1"/>
                        <a:t>cumsum</a:t>
                      </a:r>
                      <a:r>
                        <a:rPr lang="en-GB" u="none" dirty="0"/>
                        <a:t>(y), by = 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279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E66162-A339-4DE1-B608-1041C3B6E7BC}"/>
              </a:ext>
            </a:extLst>
          </p:cNvPr>
          <p:cNvSpPr/>
          <p:nvPr/>
        </p:nvSpPr>
        <p:spPr>
          <a:xfrm>
            <a:off x="0" y="6410325"/>
            <a:ext cx="12192000" cy="447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https://stackoverflow.com/questions/21435339</a:t>
            </a:r>
          </a:p>
        </p:txBody>
      </p:sp>
    </p:spTree>
    <p:extLst>
      <p:ext uri="{BB962C8B-B14F-4D97-AF65-F5344CB8AC3E}">
        <p14:creationId xmlns:p14="http://schemas.microsoft.com/office/powerpoint/2010/main" val="124202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0E1C-F9C4-4F88-B3B0-607286FB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CH" dirty="0"/>
              <a:t>Short comparison syntax of </a:t>
            </a:r>
            <a:r>
              <a:rPr lang="en-CH" dirty="0" err="1"/>
              <a:t>data.table</a:t>
            </a:r>
            <a:r>
              <a:rPr lang="en-CH" dirty="0"/>
              <a:t> and </a:t>
            </a:r>
            <a:r>
              <a:rPr lang="en-CH" dirty="0" err="1"/>
              <a:t>tidyverse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B44A7C-0FDD-4D09-9718-A50F91D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47943"/>
              </p:ext>
            </p:extLst>
          </p:nvPr>
        </p:nvGraphicFramePr>
        <p:xfrm>
          <a:off x="714375" y="1329265"/>
          <a:ext cx="10553182" cy="4833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6591">
                  <a:extLst>
                    <a:ext uri="{9D8B030D-6E8A-4147-A177-3AD203B41FA5}">
                      <a16:colId xmlns:a16="http://schemas.microsoft.com/office/drawing/2014/main" val="4121169933"/>
                    </a:ext>
                  </a:extLst>
                </a:gridCol>
                <a:gridCol w="5276591">
                  <a:extLst>
                    <a:ext uri="{9D8B030D-6E8A-4147-A177-3AD203B41FA5}">
                      <a16:colId xmlns:a16="http://schemas.microsoft.com/office/drawing/2014/main" val="346640199"/>
                    </a:ext>
                  </a:extLst>
                </a:gridCol>
              </a:tblGrid>
              <a:tr h="4833410">
                <a:tc>
                  <a:txBody>
                    <a:bodyPr/>
                    <a:lstStyle/>
                    <a:p>
                      <a:r>
                        <a:rPr lang="en-CH" u="sng" dirty="0" err="1"/>
                        <a:t>Tidyverse</a:t>
                      </a:r>
                      <a:endParaRPr lang="en-CH" u="sng" dirty="0"/>
                    </a:p>
                    <a:p>
                      <a:endParaRPr lang="en-CH" u="none" dirty="0"/>
                    </a:p>
                    <a:p>
                      <a:r>
                        <a:rPr lang="en-US" u="none" dirty="0"/>
                        <a:t>diamonds</a:t>
                      </a:r>
                      <a:r>
                        <a:rPr lang="en-CH" u="none" dirty="0"/>
                        <a:t>DF</a:t>
                      </a:r>
                      <a:r>
                        <a:rPr lang="en-US" u="none" dirty="0"/>
                        <a:t> %&gt;%</a:t>
                      </a:r>
                      <a:endParaRPr lang="en-CH" u="none" dirty="0"/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US" u="none" dirty="0"/>
                        <a:t>filter(cut != "Fair") %&gt;%</a:t>
                      </a:r>
                    </a:p>
                    <a:p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 err="1"/>
                        <a:t>group_by</a:t>
                      </a:r>
                      <a:r>
                        <a:rPr lang="en-US" u="none" dirty="0"/>
                        <a:t>(cut) %&gt;%</a:t>
                      </a:r>
                    </a:p>
                    <a:p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summarize(</a:t>
                      </a:r>
                    </a:p>
                    <a:p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 err="1"/>
                        <a:t>AvgPrice</a:t>
                      </a:r>
                      <a:r>
                        <a:rPr lang="en-US" u="none" dirty="0"/>
                        <a:t> = mean(price),</a:t>
                      </a:r>
                    </a:p>
                    <a:p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 err="1"/>
                        <a:t>MedianPrice</a:t>
                      </a:r>
                      <a:r>
                        <a:rPr lang="en-US" u="none" dirty="0"/>
                        <a:t> = </a:t>
                      </a:r>
                      <a:r>
                        <a:rPr lang="en-US" u="none" dirty="0" err="1"/>
                        <a:t>as.numeric</a:t>
                      </a:r>
                      <a:r>
                        <a:rPr lang="en-US" u="none" dirty="0"/>
                        <a:t>(median(price)),</a:t>
                      </a:r>
                    </a:p>
                    <a:p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/>
                        <a:t>Count = n()</a:t>
                      </a:r>
                    </a:p>
                    <a:p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) %&gt;%</a:t>
                      </a:r>
                    </a:p>
                    <a:p>
                      <a:r>
                        <a:rPr lang="en-CH" u="none" dirty="0"/>
                        <a:t>   </a:t>
                      </a:r>
                      <a:r>
                        <a:rPr lang="en-US" u="none" dirty="0"/>
                        <a:t>arrange(desc(Count))</a:t>
                      </a:r>
                      <a:endParaRPr lang="en-GB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u="sng" dirty="0" err="1"/>
                        <a:t>data.table</a:t>
                      </a:r>
                      <a:endParaRPr lang="en-CH" u="sng" dirty="0"/>
                    </a:p>
                    <a:p>
                      <a:endParaRPr lang="en-CH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/>
                        <a:t>diamondsDT</a:t>
                      </a:r>
                      <a:r>
                        <a:rPr lang="en-US" u="none" dirty="0"/>
                        <a:t>[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cut != "Fair",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.(</a:t>
                      </a:r>
                      <a:r>
                        <a:rPr lang="en-US" u="none" dirty="0" err="1"/>
                        <a:t>AvgPrice</a:t>
                      </a:r>
                      <a:r>
                        <a:rPr lang="en-US" u="none" dirty="0"/>
                        <a:t> = mean(price),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 err="1"/>
                        <a:t>MedianPrice</a:t>
                      </a:r>
                      <a:r>
                        <a:rPr lang="en-US" u="none" dirty="0"/>
                        <a:t> = </a:t>
                      </a:r>
                      <a:r>
                        <a:rPr lang="en-US" u="none" dirty="0" err="1"/>
                        <a:t>as.numeric</a:t>
                      </a:r>
                      <a:r>
                        <a:rPr lang="en-US" u="none" dirty="0"/>
                        <a:t>(median(price)),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 </a:t>
                      </a:r>
                      <a:r>
                        <a:rPr lang="en-CH" u="none" dirty="0"/>
                        <a:t>  </a:t>
                      </a:r>
                      <a:r>
                        <a:rPr lang="en-US" u="none" dirty="0"/>
                        <a:t>Count = .N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),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by = cut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][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</a:t>
                      </a:r>
                      <a:r>
                        <a:rPr lang="en-CH" u="none" dirty="0"/>
                        <a:t> </a:t>
                      </a:r>
                      <a:r>
                        <a:rPr lang="en-US" u="none" dirty="0"/>
                        <a:t>order(-Count)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]</a:t>
                      </a:r>
                      <a:endParaRPr lang="en-GB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279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E66162-A339-4DE1-B608-1041C3B6E7BC}"/>
              </a:ext>
            </a:extLst>
          </p:cNvPr>
          <p:cNvSpPr/>
          <p:nvPr/>
        </p:nvSpPr>
        <p:spPr>
          <a:xfrm>
            <a:off x="0" y="6410325"/>
            <a:ext cx="12192000" cy="447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https://stackoverflow.com/questions/21435339</a:t>
            </a:r>
          </a:p>
        </p:txBody>
      </p:sp>
    </p:spTree>
    <p:extLst>
      <p:ext uri="{BB962C8B-B14F-4D97-AF65-F5344CB8AC3E}">
        <p14:creationId xmlns:p14="http://schemas.microsoft.com/office/powerpoint/2010/main" val="179656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0E1C-F9C4-4F88-B3B0-607286FB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But combinations are possible!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B44A7C-0FDD-4D09-9718-A50F91D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22477"/>
              </p:ext>
            </p:extLst>
          </p:nvPr>
        </p:nvGraphicFramePr>
        <p:xfrm>
          <a:off x="714375" y="1657350"/>
          <a:ext cx="10144125" cy="4276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4125">
                  <a:extLst>
                    <a:ext uri="{9D8B030D-6E8A-4147-A177-3AD203B41FA5}">
                      <a16:colId xmlns:a16="http://schemas.microsoft.com/office/drawing/2014/main" val="346640199"/>
                    </a:ext>
                  </a:extLst>
                </a:gridCol>
              </a:tblGrid>
              <a:tr h="4276726">
                <a:tc>
                  <a:txBody>
                    <a:bodyPr/>
                    <a:lstStyle/>
                    <a:p>
                      <a:r>
                        <a:rPr lang="en-CH" u="sng" dirty="0" err="1"/>
                        <a:t>data.table</a:t>
                      </a:r>
                      <a:r>
                        <a:rPr lang="en-CH" u="sng" dirty="0"/>
                        <a:t> with pipes</a:t>
                      </a:r>
                    </a:p>
                    <a:p>
                      <a:endParaRPr lang="en-CH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library(</a:t>
                      </a:r>
                      <a:r>
                        <a:rPr lang="en-US" u="none" dirty="0" err="1"/>
                        <a:t>magrittr</a:t>
                      </a:r>
                      <a:r>
                        <a:rPr lang="en-US" u="none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library(ggplot2)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temperature %&gt;%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.[level == 1000] %&gt;%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.[, mean(air), by = .(</a:t>
                      </a:r>
                      <a:r>
                        <a:rPr lang="en-US" u="none" dirty="0" err="1"/>
                        <a:t>lat</a:t>
                      </a:r>
                      <a:r>
                        <a:rPr lang="en-US" u="none" dirty="0"/>
                        <a:t>, </a:t>
                      </a:r>
                      <a:r>
                        <a:rPr lang="en-US" u="none" dirty="0" err="1"/>
                        <a:t>lon</a:t>
                      </a:r>
                      <a:r>
                        <a:rPr lang="en-US" u="none" dirty="0"/>
                        <a:t>)] %&gt;%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.[</a:t>
                      </a:r>
                      <a:r>
                        <a:rPr lang="en-US" u="none" dirty="0" err="1"/>
                        <a:t>lat</a:t>
                      </a:r>
                      <a:r>
                        <a:rPr lang="en-US" u="none" dirty="0"/>
                        <a:t> &gt; 0] %&gt;%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</a:t>
                      </a:r>
                      <a:r>
                        <a:rPr lang="en-US" u="none" dirty="0" err="1"/>
                        <a:t>ggplot</a:t>
                      </a:r>
                      <a:r>
                        <a:rPr lang="en-US" u="none" dirty="0"/>
                        <a:t>(</a:t>
                      </a:r>
                      <a:r>
                        <a:rPr lang="en-US" u="none" dirty="0" err="1"/>
                        <a:t>aes</a:t>
                      </a:r>
                      <a:r>
                        <a:rPr lang="en-US" u="none" dirty="0"/>
                        <a:t>(</a:t>
                      </a:r>
                      <a:r>
                        <a:rPr lang="en-US" u="none" dirty="0" err="1"/>
                        <a:t>lon</a:t>
                      </a:r>
                      <a:r>
                        <a:rPr lang="en-US" u="none" dirty="0"/>
                        <a:t>, </a:t>
                      </a:r>
                      <a:r>
                        <a:rPr lang="en-US" u="none" dirty="0" err="1"/>
                        <a:t>lat</a:t>
                      </a:r>
                      <a:r>
                        <a:rPr lang="en-US" u="none" dirty="0"/>
                        <a:t>))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   </a:t>
                      </a:r>
                      <a:r>
                        <a:rPr lang="en-US" u="none" dirty="0" err="1"/>
                        <a:t>geom_raster</a:t>
                      </a:r>
                      <a:r>
                        <a:rPr lang="en-US" u="none" dirty="0"/>
                        <a:t>(</a:t>
                      </a:r>
                      <a:r>
                        <a:rPr lang="en-US" u="none" dirty="0" err="1"/>
                        <a:t>aes</a:t>
                      </a:r>
                      <a:r>
                        <a:rPr lang="en-US" u="none" dirty="0"/>
                        <a:t>(fill = V1), interpolate = TRUE)</a:t>
                      </a:r>
                      <a:endParaRPr lang="en-GB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279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E66162-A339-4DE1-B608-1041C3B6E7BC}"/>
              </a:ext>
            </a:extLst>
          </p:cNvPr>
          <p:cNvSpPr/>
          <p:nvPr/>
        </p:nvSpPr>
        <p:spPr>
          <a:xfrm>
            <a:off x="0" y="6410325"/>
            <a:ext cx="12192000" cy="447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https://eliocamp.github.io/codigo-r/en/2019/07/why-i-love-data-table/</a:t>
            </a:r>
          </a:p>
        </p:txBody>
      </p:sp>
    </p:spTree>
    <p:extLst>
      <p:ext uri="{BB962C8B-B14F-4D97-AF65-F5344CB8AC3E}">
        <p14:creationId xmlns:p14="http://schemas.microsoft.com/office/powerpoint/2010/main" val="417545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Bent 16">
            <a:extLst>
              <a:ext uri="{FF2B5EF4-FFF2-40B4-BE49-F238E27FC236}">
                <a16:creationId xmlns:a16="http://schemas.microsoft.com/office/drawing/2014/main" id="{465BE331-0E0C-44E2-A357-ECF19EEF4D97}"/>
              </a:ext>
            </a:extLst>
          </p:cNvPr>
          <p:cNvSpPr/>
          <p:nvPr/>
        </p:nvSpPr>
        <p:spPr>
          <a:xfrm rot="10800000" flipH="1">
            <a:off x="5707858" y="5019674"/>
            <a:ext cx="2197891" cy="1838325"/>
          </a:xfrm>
          <a:prstGeom prst="bentArrow">
            <a:avLst>
              <a:gd name="adj1" fmla="val 18782"/>
              <a:gd name="adj2" fmla="val 25259"/>
              <a:gd name="adj3" fmla="val 33290"/>
              <a:gd name="adj4" fmla="val 4167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1A5B8F1-6984-40E4-8E30-1DC0C6FC0AFC}"/>
              </a:ext>
            </a:extLst>
          </p:cNvPr>
          <p:cNvSpPr/>
          <p:nvPr/>
        </p:nvSpPr>
        <p:spPr>
          <a:xfrm>
            <a:off x="1809750" y="2047875"/>
            <a:ext cx="676275" cy="219075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B16F5-26DB-4319-BD46-319F3258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5300"/>
            <a:ext cx="10353762" cy="970450"/>
          </a:xfrm>
        </p:spPr>
        <p:txBody>
          <a:bodyPr/>
          <a:lstStyle/>
          <a:p>
            <a:r>
              <a:rPr lang="en-CH" dirty="0"/>
              <a:t>Shou</a:t>
            </a:r>
            <a:r>
              <a:rPr lang="en-GB" dirty="0"/>
              <a:t>l</a:t>
            </a:r>
            <a:r>
              <a:rPr lang="en-CH" dirty="0"/>
              <a:t>d you use </a:t>
            </a:r>
            <a:r>
              <a:rPr lang="en-CH" dirty="0" err="1"/>
              <a:t>data.table</a:t>
            </a:r>
            <a:r>
              <a:rPr lang="en-CH" dirty="0"/>
              <a:t>?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9A15FA-2846-4E96-AB3E-FD42A95B6F5A}"/>
              </a:ext>
            </a:extLst>
          </p:cNvPr>
          <p:cNvSpPr/>
          <p:nvPr/>
        </p:nvSpPr>
        <p:spPr>
          <a:xfrm>
            <a:off x="1371600" y="1581150"/>
            <a:ext cx="4972050" cy="781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Is fast data processing important for you?</a:t>
            </a:r>
            <a:endParaRPr lang="en-GB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DB07688-86D9-45AE-9644-D7C32CD19303}"/>
              </a:ext>
            </a:extLst>
          </p:cNvPr>
          <p:cNvSpPr/>
          <p:nvPr/>
        </p:nvSpPr>
        <p:spPr>
          <a:xfrm rot="16200000">
            <a:off x="4545808" y="498779"/>
            <a:ext cx="676275" cy="531971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92937F-7663-4D4E-A4B8-36D11EB20399}"/>
              </a:ext>
            </a:extLst>
          </p:cNvPr>
          <p:cNvSpPr/>
          <p:nvPr/>
        </p:nvSpPr>
        <p:spPr>
          <a:xfrm>
            <a:off x="7696200" y="2768111"/>
            <a:ext cx="4048125" cy="78105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data.table</a:t>
            </a:r>
            <a:r>
              <a:rPr lang="en-CH" dirty="0"/>
              <a:t> might be interesting for you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AD031B-A88B-4421-9CCB-C35292ADDD92}"/>
              </a:ext>
            </a:extLst>
          </p:cNvPr>
          <p:cNvSpPr/>
          <p:nvPr/>
        </p:nvSpPr>
        <p:spPr>
          <a:xfrm>
            <a:off x="1371600" y="4238625"/>
            <a:ext cx="4972050" cy="78105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Do you like the </a:t>
            </a:r>
            <a:r>
              <a:rPr lang="en-CH" dirty="0" err="1"/>
              <a:t>data.table</a:t>
            </a:r>
            <a:r>
              <a:rPr lang="en-CH" dirty="0"/>
              <a:t> syntax?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02AC9-9E47-4E6E-B67D-E4790036B7BA}"/>
              </a:ext>
            </a:extLst>
          </p:cNvPr>
          <p:cNvSpPr/>
          <p:nvPr/>
        </p:nvSpPr>
        <p:spPr>
          <a:xfrm>
            <a:off x="2781300" y="2999274"/>
            <a:ext cx="1009650" cy="3154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Yes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3B38F-1C93-4DEF-8480-02F483CC1F2A}"/>
              </a:ext>
            </a:extLst>
          </p:cNvPr>
          <p:cNvSpPr/>
          <p:nvPr/>
        </p:nvSpPr>
        <p:spPr>
          <a:xfrm>
            <a:off x="1862141" y="3496774"/>
            <a:ext cx="571498" cy="3322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No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669EA9-03B6-44DB-AB12-FC836974D3B7}"/>
              </a:ext>
            </a:extLst>
          </p:cNvPr>
          <p:cNvSpPr/>
          <p:nvPr/>
        </p:nvSpPr>
        <p:spPr>
          <a:xfrm>
            <a:off x="7905750" y="5934625"/>
            <a:ext cx="4048125" cy="781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data.table</a:t>
            </a:r>
            <a:r>
              <a:rPr lang="en-CH" dirty="0"/>
              <a:t> won’t be very useful for you</a:t>
            </a:r>
            <a:endParaRPr lang="en-GB" dirty="0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A04E164D-25CD-455D-A05C-D5E1F27EFD77}"/>
              </a:ext>
            </a:extLst>
          </p:cNvPr>
          <p:cNvSpPr/>
          <p:nvPr/>
        </p:nvSpPr>
        <p:spPr>
          <a:xfrm rot="5400000" flipH="1">
            <a:off x="7272336" y="2402675"/>
            <a:ext cx="1838327" cy="4381497"/>
          </a:xfrm>
          <a:prstGeom prst="bentArrow">
            <a:avLst>
              <a:gd name="adj1" fmla="val 15315"/>
              <a:gd name="adj2" fmla="val 25259"/>
              <a:gd name="adj3" fmla="val 27656"/>
              <a:gd name="adj4" fmla="val 4167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6BDDC-3035-433D-A0BB-78202B221965}"/>
              </a:ext>
            </a:extLst>
          </p:cNvPr>
          <p:cNvSpPr/>
          <p:nvPr/>
        </p:nvSpPr>
        <p:spPr>
          <a:xfrm>
            <a:off x="6686550" y="5216213"/>
            <a:ext cx="1009650" cy="3154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Yes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3387-231B-496F-9FF7-8589DE227A00}"/>
              </a:ext>
            </a:extLst>
          </p:cNvPr>
          <p:cNvSpPr/>
          <p:nvPr/>
        </p:nvSpPr>
        <p:spPr>
          <a:xfrm>
            <a:off x="5614991" y="5687429"/>
            <a:ext cx="571498" cy="3322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No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489A-C1DF-4C07-BEF9-29FEA3C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 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3667-3C33-4F34-AC0D-095A4103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15926"/>
          </a:xfrm>
        </p:spPr>
        <p:txBody>
          <a:bodyPr/>
          <a:lstStyle/>
          <a:p>
            <a:r>
              <a:rPr lang="en-CH" dirty="0" err="1"/>
              <a:t>data.table</a:t>
            </a:r>
            <a:r>
              <a:rPr lang="en-CH" dirty="0"/>
              <a:t> is very fast on especially large datasets</a:t>
            </a:r>
          </a:p>
          <a:p>
            <a:pPr lvl="1"/>
            <a:r>
              <a:rPr lang="en-CH" dirty="0"/>
              <a:t>Significantly faster than many alternatives</a:t>
            </a:r>
          </a:p>
          <a:p>
            <a:pPr lvl="1"/>
            <a:r>
              <a:rPr lang="en-CH" dirty="0"/>
              <a:t>File size needs to be large to notice difference</a:t>
            </a:r>
          </a:p>
          <a:p>
            <a:r>
              <a:rPr lang="en-GB" dirty="0"/>
              <a:t>C</a:t>
            </a:r>
            <a:r>
              <a:rPr lang="en-CH" dirty="0" err="1"/>
              <a:t>onsistent</a:t>
            </a:r>
            <a:r>
              <a:rPr lang="en-CH" dirty="0"/>
              <a:t> and concise syntax</a:t>
            </a:r>
          </a:p>
          <a:p>
            <a:pPr lvl="1"/>
            <a:r>
              <a:rPr lang="en-CH" dirty="0"/>
              <a:t>We’ll learn how to work with this during the walkthrough</a:t>
            </a:r>
          </a:p>
          <a:p>
            <a:endParaRPr lang="en-CH" dirty="0"/>
          </a:p>
          <a:p>
            <a:r>
              <a:rPr lang="en-CH" dirty="0"/>
              <a:t>To the hands-on part!</a:t>
            </a:r>
          </a:p>
        </p:txBody>
      </p:sp>
      <p:pic>
        <p:nvPicPr>
          <p:cNvPr id="4" name="Picture 2" descr="GitHub - Rdatatable/data.table: R's data.table package extends data.frame:">
            <a:extLst>
              <a:ext uri="{FF2B5EF4-FFF2-40B4-BE49-F238E27FC236}">
                <a16:creationId xmlns:a16="http://schemas.microsoft.com/office/drawing/2014/main" id="{88F79A48-8D90-4BD1-92C1-E212268D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4" y="3326688"/>
            <a:ext cx="2324101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3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C9CD-DEEC-4E9C-9923-8B812AA3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E673-4458-4CF0-8651-5E0D63C8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60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9E7E-06FF-45C8-9FB2-0EA767CC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Workshop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A9D9-8277-4F38-BC7B-44D43112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Introductory presentation (20 min.)</a:t>
            </a:r>
          </a:p>
          <a:p>
            <a:pPr lvl="1"/>
            <a:r>
              <a:rPr lang="en-CH" dirty="0"/>
              <a:t>What is </a:t>
            </a:r>
            <a:r>
              <a:rPr lang="en-CH" dirty="0" err="1"/>
              <a:t>data.table</a:t>
            </a:r>
            <a:r>
              <a:rPr lang="en-CH" dirty="0"/>
              <a:t> and why should you use it?</a:t>
            </a:r>
          </a:p>
          <a:p>
            <a:r>
              <a:rPr lang="en-CH" dirty="0"/>
              <a:t>Questions (5 min.)</a:t>
            </a:r>
          </a:p>
          <a:p>
            <a:r>
              <a:rPr lang="en-CH" dirty="0"/>
              <a:t>Walkthrough script – Part 1 (20 min.)</a:t>
            </a:r>
          </a:p>
          <a:p>
            <a:r>
              <a:rPr lang="en-CH" dirty="0"/>
              <a:t>Break (10 min.)</a:t>
            </a:r>
          </a:p>
          <a:p>
            <a:r>
              <a:rPr lang="en-CH" dirty="0"/>
              <a:t>Walkthrough script – Part 2 (20 min.)</a:t>
            </a:r>
          </a:p>
          <a:p>
            <a:r>
              <a:rPr lang="en-CH" dirty="0"/>
              <a:t>Questions &amp; Try it out yourself! (15 min.)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73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B5F8-AD2F-4884-AE07-AC6235D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1E74-8F69-4498-92A7-93E27879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805680"/>
          </a:xfrm>
        </p:spPr>
        <p:txBody>
          <a:bodyPr>
            <a:normAutofit/>
          </a:bodyPr>
          <a:lstStyle/>
          <a:p>
            <a:r>
              <a:rPr lang="en-CH" dirty="0"/>
              <a:t>What is </a:t>
            </a:r>
            <a:r>
              <a:rPr lang="en-CH" dirty="0" err="1"/>
              <a:t>data.table</a:t>
            </a:r>
            <a:r>
              <a:rPr lang="en-CH" dirty="0"/>
              <a:t> (extension to </a:t>
            </a:r>
            <a:r>
              <a:rPr lang="en-CH" dirty="0" err="1"/>
              <a:t>data.frame</a:t>
            </a:r>
            <a:r>
              <a:rPr lang="en-CH" dirty="0"/>
              <a:t>) Package </a:t>
            </a:r>
            <a:r>
              <a:rPr lang="en-CH" dirty="0" err="1"/>
              <a:t>cr</a:t>
            </a:r>
            <a:r>
              <a:rPr lang="en-GB" dirty="0" err="1"/>
              <a:t>ea</a:t>
            </a:r>
            <a:r>
              <a:rPr lang="en-CH" dirty="0"/>
              <a:t>tor Matt </a:t>
            </a:r>
            <a:r>
              <a:rPr lang="en-CH" dirty="0" err="1"/>
              <a:t>Dowle</a:t>
            </a:r>
            <a:r>
              <a:rPr lang="en-CH" dirty="0"/>
              <a:t>. Website link. Already in R for a long time. </a:t>
            </a:r>
          </a:p>
          <a:p>
            <a:r>
              <a:rPr lang="en-CH" dirty="0"/>
              <a:t>Why this presentation: I like </a:t>
            </a:r>
            <a:r>
              <a:rPr lang="en-CH" dirty="0" err="1"/>
              <a:t>data.table</a:t>
            </a:r>
            <a:r>
              <a:rPr lang="en-CH" dirty="0"/>
              <a:t> a lot, helped me write better code, not advertised that much. But especially the speed argument may be very relevant for GLEON! </a:t>
            </a:r>
          </a:p>
          <a:p>
            <a:r>
              <a:rPr lang="en-CH" dirty="0"/>
              <a:t>First presentation (15 min.), then walkthrough R script, then questions/exercises</a:t>
            </a:r>
          </a:p>
          <a:p>
            <a:r>
              <a:rPr lang="en-CH" dirty="0"/>
              <a:t>Speed! Internal optimisation, update by reference. R still has the reputation of being a slow language, but actually...</a:t>
            </a:r>
          </a:p>
          <a:p>
            <a:r>
              <a:rPr lang="en-CH" dirty="0"/>
              <a:t>Show benchmark website (faster than base R, Python, </a:t>
            </a:r>
            <a:r>
              <a:rPr lang="en-CH" dirty="0" err="1"/>
              <a:t>tidyverse</a:t>
            </a:r>
            <a:r>
              <a:rPr lang="en-CH" dirty="0"/>
              <a:t>...) Now the speed argument is important, but realise that you need to have data &gt;100MB to actually notice anything, or many repeated operations. </a:t>
            </a:r>
          </a:p>
          <a:p>
            <a:r>
              <a:rPr lang="en-CH" dirty="0"/>
              <a:t>Syntax (come for speed, stay for syntax) (quick comparison with </a:t>
            </a:r>
            <a:r>
              <a:rPr lang="en-CH" dirty="0" err="1"/>
              <a:t>tidyverse</a:t>
            </a:r>
            <a:r>
              <a:rPr lang="en-CH" dirty="0"/>
              <a:t>; </a:t>
            </a:r>
            <a:r>
              <a:rPr lang="en-CH" dirty="0" err="1"/>
              <a:t>conci</a:t>
            </a:r>
            <a:r>
              <a:rPr lang="en-GB" dirty="0"/>
              <a:t>s</a:t>
            </a:r>
            <a:r>
              <a:rPr lang="en-CH" dirty="0"/>
              <a:t>e and consistent vs. </a:t>
            </a:r>
            <a:r>
              <a:rPr lang="en-GB" dirty="0"/>
              <a:t>V</a:t>
            </a:r>
            <a:r>
              <a:rPr lang="en-CH" dirty="0" err="1"/>
              <a:t>erbose</a:t>
            </a:r>
            <a:r>
              <a:rPr lang="en-CH" dirty="0"/>
              <a:t> and accessible to non-coders) -&gt; Comes down to preference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570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6160-CDA4-4D95-8BA2-E18B9119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087E-8490-433C-A21C-0993DDE57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300"/>
          </a:xfrm>
        </p:spPr>
        <p:txBody>
          <a:bodyPr>
            <a:normAutofit/>
          </a:bodyPr>
          <a:lstStyle/>
          <a:p>
            <a:r>
              <a:rPr lang="en-CH" dirty="0"/>
              <a:t>Syntax is consistent, as it is always </a:t>
            </a:r>
            <a:r>
              <a:rPr lang="en-CH" dirty="0" err="1"/>
              <a:t>i</a:t>
            </a:r>
            <a:r>
              <a:rPr lang="en-CH" dirty="0"/>
              <a:t>, j, by (some additional arguments possible)</a:t>
            </a:r>
          </a:p>
          <a:p>
            <a:r>
              <a:rPr lang="en-CH" dirty="0"/>
              <a:t>Some like it, some prefer base R or </a:t>
            </a:r>
            <a:r>
              <a:rPr lang="en-CH" dirty="0" err="1"/>
              <a:t>tidyverse</a:t>
            </a:r>
            <a:r>
              <a:rPr lang="en-CH" dirty="0"/>
              <a:t>, and in that case, the syntax is a burden when you would like to use the fast computation of </a:t>
            </a:r>
            <a:r>
              <a:rPr lang="en-CH" dirty="0" err="1"/>
              <a:t>data.table</a:t>
            </a:r>
            <a:r>
              <a:rPr lang="en-CH" dirty="0"/>
              <a:t>. I hope that my walkthrough would in that case help (also consider </a:t>
            </a:r>
            <a:r>
              <a:rPr lang="en-CH" dirty="0" err="1"/>
              <a:t>dtplyr</a:t>
            </a:r>
            <a:r>
              <a:rPr lang="en-CH" dirty="0"/>
              <a:t> if you like the </a:t>
            </a:r>
            <a:r>
              <a:rPr lang="en-CH" dirty="0" err="1"/>
              <a:t>tidyverse</a:t>
            </a:r>
            <a:r>
              <a:rPr lang="en-CH" dirty="0"/>
              <a:t> syntax; not as fast as </a:t>
            </a:r>
            <a:r>
              <a:rPr lang="en-CH" dirty="0" err="1"/>
              <a:t>data.table</a:t>
            </a:r>
            <a:r>
              <a:rPr lang="en-CH" dirty="0"/>
              <a:t>, but it comes a long way)</a:t>
            </a:r>
          </a:p>
          <a:p>
            <a:r>
              <a:rPr lang="en-CH" dirty="0"/>
              <a:t>Additional upsides: stable, rigorous testing, large community, updates</a:t>
            </a:r>
          </a:p>
          <a:p>
            <a:r>
              <a:rPr lang="en-CH" dirty="0"/>
              <a:t>I like it a lot, but this is not a sales pitch; essentially, if you need the speed, check it out. If you like the syntax, also check it out. </a:t>
            </a:r>
          </a:p>
          <a:p>
            <a:r>
              <a:rPr lang="en-CH" dirty="0"/>
              <a:t>I hope that my walkthrough script can simultaneously act as a “cheat sheet” when using </a:t>
            </a:r>
            <a:r>
              <a:rPr lang="en-CH" dirty="0" err="1"/>
              <a:t>data.table</a:t>
            </a:r>
            <a:r>
              <a:rPr lang="en-CH" dirty="0"/>
              <a:t> for the first time. </a:t>
            </a:r>
          </a:p>
        </p:txBody>
      </p:sp>
    </p:spTree>
    <p:extLst>
      <p:ext uri="{BB962C8B-B14F-4D97-AF65-F5344CB8AC3E}">
        <p14:creationId xmlns:p14="http://schemas.microsoft.com/office/powerpoint/2010/main" val="332281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B787-139B-4504-9B0D-A6449E16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EA47-70DD-4845-A093-8DA98A0B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Speed is good, but you should focus on the bottlenecks</a:t>
            </a:r>
          </a:p>
        </p:txBody>
      </p:sp>
    </p:spTree>
    <p:extLst>
      <p:ext uri="{BB962C8B-B14F-4D97-AF65-F5344CB8AC3E}">
        <p14:creationId xmlns:p14="http://schemas.microsoft.com/office/powerpoint/2010/main" val="63394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C28B-9AD3-45C6-9563-2106A9DE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</a:t>
            </a:r>
            <a:r>
              <a:rPr lang="en-CH" dirty="0" err="1"/>
              <a:t>data.table</a:t>
            </a:r>
            <a:r>
              <a:rPr lang="en-CH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67D7-99EF-4B7D-8647-645BEF88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CRAN R package</a:t>
            </a:r>
          </a:p>
          <a:p>
            <a:pPr lvl="1"/>
            <a:r>
              <a:rPr lang="en-CH" dirty="0"/>
              <a:t>Main developer: Matt </a:t>
            </a:r>
            <a:r>
              <a:rPr lang="en-CH" dirty="0" err="1"/>
              <a:t>Dowle</a:t>
            </a:r>
            <a:endParaRPr lang="en-CH" dirty="0"/>
          </a:p>
          <a:p>
            <a:pPr lvl="1"/>
            <a:r>
              <a:rPr lang="en-CH" dirty="0"/>
              <a:t>First release: 2006</a:t>
            </a:r>
          </a:p>
          <a:p>
            <a:pPr lvl="1"/>
            <a:r>
              <a:rPr lang="en-CH" dirty="0"/>
              <a:t>Active development</a:t>
            </a:r>
          </a:p>
          <a:p>
            <a:r>
              <a:rPr lang="en-CH" dirty="0"/>
              <a:t>Extension to </a:t>
            </a:r>
            <a:r>
              <a:rPr lang="en-CH" dirty="0" err="1"/>
              <a:t>data.frame</a:t>
            </a:r>
            <a:endParaRPr lang="en-CH" dirty="0"/>
          </a:p>
          <a:p>
            <a:r>
              <a:rPr lang="en-CH" dirty="0"/>
              <a:t>Fast data handling</a:t>
            </a:r>
          </a:p>
          <a:p>
            <a:pPr lvl="1"/>
            <a:r>
              <a:rPr lang="en-CH" dirty="0"/>
              <a:t>Main focus of the package</a:t>
            </a:r>
          </a:p>
          <a:p>
            <a:pPr lvl="1"/>
            <a:r>
              <a:rPr lang="en-CH" dirty="0"/>
              <a:t>Reading, writing, selecting, joining, etc.</a:t>
            </a:r>
          </a:p>
          <a:p>
            <a:r>
              <a:rPr lang="en-CH" dirty="0"/>
              <a:t>Consistent and concise syntax</a:t>
            </a:r>
          </a:p>
        </p:txBody>
      </p:sp>
      <p:pic>
        <p:nvPicPr>
          <p:cNvPr id="4" name="Picture 2" descr="GitHub - Rdatatable/data.table: R's data.table package extends data.frame:">
            <a:extLst>
              <a:ext uri="{FF2B5EF4-FFF2-40B4-BE49-F238E27FC236}">
                <a16:creationId xmlns:a16="http://schemas.microsoft.com/office/drawing/2014/main" id="{CDE54A10-3982-46B0-8DC7-DD1062483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669" y="2234808"/>
            <a:ext cx="3054032" cy="305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9DABD3-71DF-4AB0-96E3-F36D4DE44846}"/>
              </a:ext>
            </a:extLst>
          </p:cNvPr>
          <p:cNvSpPr/>
          <p:nvPr/>
        </p:nvSpPr>
        <p:spPr>
          <a:xfrm>
            <a:off x="0" y="5905500"/>
            <a:ext cx="12192000" cy="952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H" dirty="0">
                <a:solidFill>
                  <a:schemeClr val="bg1"/>
                </a:solidFill>
              </a:rPr>
              <a:t>Website: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https://rdatatable.gitlab.io/data.table/</a:t>
            </a:r>
            <a:endParaRPr lang="en-CH" dirty="0">
              <a:solidFill>
                <a:schemeClr val="bg1"/>
              </a:solidFill>
            </a:endParaRPr>
          </a:p>
          <a:p>
            <a:pPr algn="r"/>
            <a:r>
              <a:rPr lang="en-CH" dirty="0">
                <a:solidFill>
                  <a:schemeClr val="bg1"/>
                </a:solidFill>
              </a:rPr>
              <a:t>Twitter: @MattDowle, #rdatatable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4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18A5-9DCD-4B48-8911-C096D48C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this workshop?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34CC-A2E0-4439-BCFA-1D73E212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One of the main packages in R, but little advertised</a:t>
            </a:r>
          </a:p>
          <a:p>
            <a:r>
              <a:rPr lang="en-CH" dirty="0"/>
              <a:t>Can help you write clearer code and faster scripts</a:t>
            </a:r>
          </a:p>
          <a:p>
            <a:r>
              <a:rPr lang="en-CH" dirty="0"/>
              <a:t>Faster data handling is particularly useful for </a:t>
            </a:r>
            <a:r>
              <a:rPr lang="en-CH" dirty="0" err="1"/>
              <a:t>GLEONites</a:t>
            </a:r>
            <a:r>
              <a:rPr lang="en-CH" dirty="0"/>
              <a:t>!</a:t>
            </a:r>
          </a:p>
          <a:p>
            <a:pPr lvl="1"/>
            <a:r>
              <a:rPr lang="en-CH" dirty="0"/>
              <a:t>High-frequency data and long-term datasets</a:t>
            </a:r>
          </a:p>
          <a:p>
            <a:pPr lvl="1"/>
            <a:r>
              <a:rPr lang="en-CH" dirty="0"/>
              <a:t>Modelling</a:t>
            </a:r>
          </a:p>
          <a:p>
            <a:pPr lvl="1"/>
            <a:r>
              <a:rPr lang="en-CH" dirty="0"/>
              <a:t>Global analyses</a:t>
            </a:r>
          </a:p>
        </p:txBody>
      </p:sp>
    </p:spTree>
    <p:extLst>
      <p:ext uri="{BB962C8B-B14F-4D97-AF65-F5344CB8AC3E}">
        <p14:creationId xmlns:p14="http://schemas.microsoft.com/office/powerpoint/2010/main" val="35762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It is often said that R is slow</a:t>
            </a:r>
          </a:p>
          <a:p>
            <a:r>
              <a:rPr lang="en-CH" dirty="0"/>
              <a:t>Whether speed is relevant depends on the size of your data and how often you will call your function</a:t>
            </a:r>
          </a:p>
          <a:p>
            <a:pPr lvl="1"/>
            <a:r>
              <a:rPr lang="en-CH" dirty="0"/>
              <a:t>Single use:</a:t>
            </a:r>
          </a:p>
          <a:p>
            <a:pPr lvl="2"/>
            <a:r>
              <a:rPr lang="en-CH" dirty="0"/>
              <a:t>Small datasets (&lt;10MB), speed is not so important</a:t>
            </a:r>
          </a:p>
          <a:p>
            <a:pPr lvl="2"/>
            <a:r>
              <a:rPr lang="en-CH" dirty="0"/>
              <a:t>Large datasets (hundreds of MB), speed matters a lot</a:t>
            </a:r>
          </a:p>
          <a:p>
            <a:pPr lvl="1"/>
            <a:r>
              <a:rPr lang="en-CH" dirty="0"/>
              <a:t>Repeated analyses:</a:t>
            </a:r>
          </a:p>
          <a:p>
            <a:pPr lvl="2"/>
            <a:r>
              <a:rPr lang="en-CH" dirty="0"/>
              <a:t>Even small improvements in performance can save you hours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791F46-DF38-48D7-9526-541BDAD93D8C}"/>
              </a:ext>
            </a:extLst>
          </p:cNvPr>
          <p:cNvSpPr/>
          <p:nvPr/>
        </p:nvSpPr>
        <p:spPr>
          <a:xfrm>
            <a:off x="5257800" y="5314950"/>
            <a:ext cx="6858000" cy="1447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u="sng" dirty="0">
                <a:solidFill>
                  <a:schemeClr val="bg1"/>
                </a:solidFill>
              </a:rPr>
              <a:t>Indication of file sizes</a:t>
            </a:r>
            <a:r>
              <a:rPr lang="en-CH" dirty="0">
                <a:solidFill>
                  <a:schemeClr val="bg1"/>
                </a:solidFill>
              </a:rPr>
              <a:t>:</a:t>
            </a:r>
          </a:p>
          <a:p>
            <a:r>
              <a:rPr lang="en-CH" dirty="0">
                <a:solidFill>
                  <a:schemeClr val="bg1"/>
                </a:solidFill>
              </a:rPr>
              <a:t>13 years of water temperature data, text format, 12 distinct depths</a:t>
            </a:r>
          </a:p>
          <a:p>
            <a:r>
              <a:rPr lang="en-CH" dirty="0">
                <a:solidFill>
                  <a:schemeClr val="bg1"/>
                </a:solidFill>
              </a:rPr>
              <a:t>	- Hourly: 11 MB</a:t>
            </a:r>
          </a:p>
          <a:p>
            <a:r>
              <a:rPr lang="en-CH" dirty="0">
                <a:solidFill>
                  <a:schemeClr val="bg1"/>
                </a:solidFill>
              </a:rPr>
              <a:t>	- 10 minutes: 85 MB</a:t>
            </a:r>
          </a:p>
          <a:p>
            <a:r>
              <a:rPr lang="en-CH" dirty="0">
                <a:solidFill>
                  <a:schemeClr val="bg1"/>
                </a:solidFill>
              </a:rPr>
              <a:t>	- 2 minutes: 387 MB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2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D463BC-38A0-46FA-853E-DC9E06900567}"/>
              </a:ext>
            </a:extLst>
          </p:cNvPr>
          <p:cNvGrpSpPr/>
          <p:nvPr/>
        </p:nvGrpSpPr>
        <p:grpSpPr>
          <a:xfrm>
            <a:off x="1156598" y="1609471"/>
            <a:ext cx="9994881" cy="3946835"/>
            <a:chOff x="1156598" y="1609471"/>
            <a:chExt cx="9994881" cy="39468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50E85D-68E7-49FE-A67E-96BE64DDE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598" y="1609471"/>
              <a:ext cx="9878804" cy="363905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F6EB2B-AC96-45D2-9D3A-6F3B52EBB33C}"/>
                </a:ext>
              </a:extLst>
            </p:cNvPr>
            <p:cNvSpPr txBox="1"/>
            <p:nvPr/>
          </p:nvSpPr>
          <p:spPr>
            <a:xfrm>
              <a:off x="8899506" y="5248529"/>
              <a:ext cx="225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/>
                <a:t>Source: Jan Gorecki, 2019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00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CD6E0A-C186-4624-9887-97393153522E}"/>
              </a:ext>
            </a:extLst>
          </p:cNvPr>
          <p:cNvGrpSpPr/>
          <p:nvPr/>
        </p:nvGrpSpPr>
        <p:grpSpPr>
          <a:xfrm>
            <a:off x="2057400" y="1430733"/>
            <a:ext cx="6617579" cy="5395890"/>
            <a:chOff x="2057400" y="1430733"/>
            <a:chExt cx="6617579" cy="53958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95BD85-C86D-4E26-8094-A487A7402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762"/>
            <a:stretch/>
          </p:blipFill>
          <p:spPr>
            <a:xfrm>
              <a:off x="2057400" y="1430733"/>
              <a:ext cx="6600825" cy="508960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F084A-D6A8-4B76-A4DC-A0B67287EF44}"/>
                </a:ext>
              </a:extLst>
            </p:cNvPr>
            <p:cNvSpPr txBox="1"/>
            <p:nvPr/>
          </p:nvSpPr>
          <p:spPr>
            <a:xfrm>
              <a:off x="4552950" y="6518846"/>
              <a:ext cx="4122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hlinkClick r:id="rId3"/>
                </a:rPr>
                <a:t>https://h2oai.github.io/db-benchmark/</a:t>
              </a:r>
              <a:r>
                <a:rPr lang="en-CH" sz="1400" dirty="0"/>
                <a:t>, 2021-03-15</a:t>
              </a:r>
              <a:endParaRPr lang="en-GB" sz="1400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1F093D8-BBA3-492F-A873-1011BF3D6141}"/>
              </a:ext>
            </a:extLst>
          </p:cNvPr>
          <p:cNvSpPr/>
          <p:nvPr/>
        </p:nvSpPr>
        <p:spPr>
          <a:xfrm>
            <a:off x="6648450" y="3333750"/>
            <a:ext cx="942975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2DF182-B633-48E1-8E9F-F2AD68C668C2}"/>
              </a:ext>
            </a:extLst>
          </p:cNvPr>
          <p:cNvSpPr/>
          <p:nvPr/>
        </p:nvSpPr>
        <p:spPr>
          <a:xfrm>
            <a:off x="3005138" y="3585008"/>
            <a:ext cx="1185862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49A128-6DA9-402A-925C-B9BFF904C644}"/>
              </a:ext>
            </a:extLst>
          </p:cNvPr>
          <p:cNvSpPr/>
          <p:nvPr/>
        </p:nvSpPr>
        <p:spPr>
          <a:xfrm>
            <a:off x="3014663" y="4945022"/>
            <a:ext cx="1185862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AA5FC8-B654-4A1D-A2A6-476222700BA0}"/>
              </a:ext>
            </a:extLst>
          </p:cNvPr>
          <p:cNvSpPr/>
          <p:nvPr/>
        </p:nvSpPr>
        <p:spPr>
          <a:xfrm>
            <a:off x="3043238" y="5468094"/>
            <a:ext cx="1185862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4E46A-1E84-4B3A-B915-BC4B40714EA8}"/>
              </a:ext>
            </a:extLst>
          </p:cNvPr>
          <p:cNvSpPr txBox="1"/>
          <p:nvPr/>
        </p:nvSpPr>
        <p:spPr>
          <a:xfrm>
            <a:off x="9076202" y="3554698"/>
            <a:ext cx="2191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D</a:t>
            </a:r>
            <a:r>
              <a:rPr lang="en-CH" dirty="0" err="1">
                <a:solidFill>
                  <a:srgbClr val="92D050"/>
                </a:solidFill>
              </a:rPr>
              <a:t>ata.table</a:t>
            </a:r>
            <a:r>
              <a:rPr lang="en-CH" dirty="0">
                <a:solidFill>
                  <a:srgbClr val="92D050"/>
                </a:solidFill>
              </a:rPr>
              <a:t> can be multiple factors faster than alternatives, even those in other languages!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8524B4-FFCC-4688-9C42-9F4BDBF11100}"/>
              </a:ext>
            </a:extLst>
          </p:cNvPr>
          <p:cNvSpPr/>
          <p:nvPr/>
        </p:nvSpPr>
        <p:spPr>
          <a:xfrm>
            <a:off x="7653337" y="3429000"/>
            <a:ext cx="942975" cy="3089846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2CD1B-3E57-451C-8FF4-ACCDE68171C0}"/>
              </a:ext>
            </a:extLst>
          </p:cNvPr>
          <p:cNvSpPr txBox="1"/>
          <p:nvPr/>
        </p:nvSpPr>
        <p:spPr>
          <a:xfrm>
            <a:off x="5019675" y="6139604"/>
            <a:ext cx="412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2"/>
              </a:rPr>
              <a:t>https://h2oai.github.io/db-benchmark/</a:t>
            </a:r>
            <a:r>
              <a:rPr lang="en-CH" sz="1400" dirty="0"/>
              <a:t>, 2021-03-15</a:t>
            </a:r>
            <a:endParaRPr lang="en-GB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D218E-651D-434D-8BF9-1D810B04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4" y="1536813"/>
            <a:ext cx="6408029" cy="45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6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CC-B472-4975-B6CD-6FC41DD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of </a:t>
            </a:r>
            <a:r>
              <a:rPr lang="en-CH" dirty="0" err="1"/>
              <a:t>data.table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9A34-07DD-4590-B85F-CD4EC7C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2CD1B-3E57-451C-8FF4-ACCDE68171C0}"/>
              </a:ext>
            </a:extLst>
          </p:cNvPr>
          <p:cNvSpPr txBox="1"/>
          <p:nvPr/>
        </p:nvSpPr>
        <p:spPr>
          <a:xfrm>
            <a:off x="5019675" y="6139604"/>
            <a:ext cx="412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2"/>
              </a:rPr>
              <a:t>https://h2oai.github.io/db-benchmark/</a:t>
            </a:r>
            <a:r>
              <a:rPr lang="en-CH" sz="1400" dirty="0"/>
              <a:t>, 2021-03-15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1FAA-A8EE-4597-AD7C-4B4BEDF3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1492370"/>
            <a:ext cx="6163253" cy="46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1739</TotalTime>
  <Words>1470</Words>
  <Application>Microsoft Office PowerPoint</Application>
  <PresentationFormat>Widescreen</PresentationFormat>
  <Paragraphs>192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Calisto MT</vt:lpstr>
      <vt:lpstr>Wingdings 2</vt:lpstr>
      <vt:lpstr>Slate</vt:lpstr>
      <vt:lpstr>Introduction to data.table</vt:lpstr>
      <vt:lpstr>Workshop Outline</vt:lpstr>
      <vt:lpstr>What is data.table?</vt:lpstr>
      <vt:lpstr>Why this workshop?</vt:lpstr>
      <vt:lpstr>Performance of data.table</vt:lpstr>
      <vt:lpstr>Performance of data.table</vt:lpstr>
      <vt:lpstr>Performance of data.table</vt:lpstr>
      <vt:lpstr>Performance of data.table</vt:lpstr>
      <vt:lpstr>Performance of data.table</vt:lpstr>
      <vt:lpstr>Performance of data.table</vt:lpstr>
      <vt:lpstr>What makes data.table so fast?</vt:lpstr>
      <vt:lpstr>Not just fast, a clear syntax as well!</vt:lpstr>
      <vt:lpstr>Not just fast, a clear syntax as well!</vt:lpstr>
      <vt:lpstr>Short comparison syntax of data.table and tidyverse</vt:lpstr>
      <vt:lpstr>Short comparison syntax of data.table and tidyverse</vt:lpstr>
      <vt:lpstr>But combinations are possible!</vt:lpstr>
      <vt:lpstr>Should you use data.table?</vt:lpstr>
      <vt:lpstr>In summary</vt:lpstr>
      <vt:lpstr>PowerPoint Presentation</vt:lpstr>
      <vt:lpstr>Outline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data.table</dc:title>
  <dc:creator>Jorrit Mesman</dc:creator>
  <cp:lastModifiedBy>Jorrit Mesman</cp:lastModifiedBy>
  <cp:revision>69</cp:revision>
  <dcterms:created xsi:type="dcterms:W3CDTF">2021-03-09T08:26:38Z</dcterms:created>
  <dcterms:modified xsi:type="dcterms:W3CDTF">2021-06-22T14:56:54Z</dcterms:modified>
</cp:coreProperties>
</file>