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9969" autoAdjust="0"/>
    <p:restoredTop sz="94660"/>
  </p:normalViewPr>
  <p:slideViewPr>
    <p:cSldViewPr snapToGrid="0">
      <p:cViewPr varScale="1">
        <p:scale>
          <a:sx n="103" d="100"/>
          <a:sy n="103" d="100"/>
        </p:scale>
        <p:origin x="138" y="14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Title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962399" y="1964267"/>
            <a:ext cx="7197726" cy="2421464"/>
          </a:xfrm>
        </p:spPr>
        <p:txBody>
          <a:bodyPr anchor="b">
            <a:normAutofit/>
          </a:bodyPr>
          <a:lstStyle>
            <a:lvl1pPr algn="r">
              <a:defRPr sz="48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962399" y="4385732"/>
            <a:ext cx="7197726" cy="1405467"/>
          </a:xfrm>
        </p:spPr>
        <p:txBody>
          <a:bodyPr anchor="t">
            <a:normAutofit/>
          </a:bodyPr>
          <a:lstStyle>
            <a:lvl1pPr marL="0" indent="0" algn="r">
              <a:buNone/>
              <a:defRPr sz="1800" cap="all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8932558" y="5870575"/>
            <a:ext cx="1600200" cy="377825"/>
          </a:xfrm>
        </p:spPr>
        <p:txBody>
          <a:bodyPr/>
          <a:lstStyle/>
          <a:p>
            <a:fld id="{22A8C3A9-6111-4710-8A4F-2231F122D240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962399" y="5870575"/>
            <a:ext cx="4893958" cy="3778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08958" y="5870575"/>
            <a:ext cx="551167" cy="377825"/>
          </a:xfrm>
        </p:spPr>
        <p:txBody>
          <a:bodyPr/>
          <a:lstStyle/>
          <a:p>
            <a:fld id="{49AAF206-C7D9-4E3A-AFDA-4AB990667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30542120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4732865"/>
            <a:ext cx="1013142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371600" y="932112"/>
            <a:ext cx="8759827" cy="3164976"/>
          </a:xfrm>
          <a:prstGeom prst="roundRect">
            <a:avLst>
              <a:gd name="adj" fmla="val 43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299603"/>
            <a:ext cx="10131427" cy="49371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8C3A9-6111-4710-8A4F-2231F122D240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AF206-C7D9-4E3A-AFDA-4AB990667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312043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3124199"/>
          </a:xfrm>
        </p:spPr>
        <p:txBody>
          <a:bodyPr anchor="ctr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8C3A9-6111-4710-8A4F-2231F122D240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AF206-C7D9-4E3A-AFDA-4AB990667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64303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5" name="TextBox 14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97875" y="3352800"/>
            <a:ext cx="9339184" cy="381000"/>
          </a:xfrm>
        </p:spPr>
        <p:txBody>
          <a:bodyPr anchor="ctr"/>
          <a:lstStyle>
            <a:lvl1pPr marL="0" indent="0">
              <a:buFontTx/>
              <a:buNone/>
              <a:defRPr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7465" y="4343400"/>
            <a:ext cx="10152367" cy="1447800"/>
          </a:xfrm>
        </p:spPr>
        <p:txBody>
          <a:bodyPr anchor="ctr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8C3A9-6111-4710-8A4F-2231F122D240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AF206-C7D9-4E3A-AFDA-4AB990667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2858987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2" y="3308581"/>
            <a:ext cx="10131425" cy="1468800"/>
          </a:xfrm>
        </p:spPr>
        <p:txBody>
          <a:bodyPr anchor="b">
            <a:normAutofit/>
          </a:bodyPr>
          <a:lstStyle>
            <a:lvl1pPr algn="l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4777381"/>
            <a:ext cx="10131426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8C3A9-6111-4710-8A4F-2231F122D240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AF206-C7D9-4E3A-AFDA-4AB990667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513600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13" name="TextBox 12"/>
          <p:cNvSpPr txBox="1"/>
          <p:nvPr/>
        </p:nvSpPr>
        <p:spPr>
          <a:xfrm>
            <a:off x="10237867" y="274320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88275" y="823337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6" name="Title 1"/>
          <p:cNvSpPr>
            <a:spLocks noGrp="1"/>
          </p:cNvSpPr>
          <p:nvPr>
            <p:ph type="title"/>
          </p:nvPr>
        </p:nvSpPr>
        <p:spPr>
          <a:xfrm>
            <a:off x="992267" y="609601"/>
            <a:ext cx="9550399" cy="2743199"/>
          </a:xfrm>
        </p:spPr>
        <p:txBody>
          <a:bodyPr anchor="ctr">
            <a:normAutofit/>
          </a:bodyPr>
          <a:lstStyle>
            <a:lvl1pPr algn="l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0" y="3886200"/>
            <a:ext cx="10135436" cy="8890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5200"/>
            <a:ext cx="10135436" cy="10160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8C3A9-6111-4710-8A4F-2231F122D240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AF206-C7D9-4E3A-AFDA-4AB990667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822504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1" y="609601"/>
            <a:ext cx="10131427" cy="2743199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85801" y="3505200"/>
            <a:ext cx="10131428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4343400"/>
            <a:ext cx="10131428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8C3A9-6111-4710-8A4F-2231F122D240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AF206-C7D9-4E3A-AFDA-4AB990667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9514924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8C3A9-6111-4710-8A4F-2231F122D240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AF206-C7D9-4E3A-AFDA-4AB990667DA2}" type="slidenum">
              <a:rPr lang="en-US" smtClean="0"/>
              <a:t>‹#›</a:t>
            </a:fld>
            <a:endParaRPr lang="en-US"/>
          </a:p>
        </p:txBody>
      </p:sp>
      <p:sp>
        <p:nvSpPr>
          <p:cNvPr id="8" name="Title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9059270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8675" y="609599"/>
            <a:ext cx="2158552" cy="5181601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609600"/>
            <a:ext cx="7832116" cy="5181600"/>
          </a:xfrm>
        </p:spPr>
        <p:txBody>
          <a:bodyPr vert="eaVert" anchor="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8C3A9-6111-4710-8A4F-2231F122D240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AF206-C7D9-4E3A-AFDA-4AB990667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91281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530225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8C3A9-6111-4710-8A4F-2231F122D240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AF206-C7D9-4E3A-AFDA-4AB990667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338299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3308581"/>
            <a:ext cx="10131427" cy="1468800"/>
          </a:xfrm>
        </p:spPr>
        <p:txBody>
          <a:bodyPr anchor="b"/>
          <a:lstStyle>
            <a:lvl1pPr algn="l">
              <a:defRPr sz="4000" b="0" cap="all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799" y="4777381"/>
            <a:ext cx="10131428" cy="860400"/>
          </a:xfrm>
        </p:spPr>
        <p:txBody>
          <a:bodyPr anchor="t">
            <a:normAutofit/>
          </a:bodyPr>
          <a:lstStyle>
            <a:lvl1pPr marL="0" indent="0" algn="l">
              <a:buNone/>
              <a:defRPr sz="2000" cap="all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8C3A9-6111-4710-8A4F-2231F122D240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AF206-C7D9-4E3A-AFDA-4AB990667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475024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2" y="2142067"/>
            <a:ext cx="4995334" cy="3649134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821895" y="2142067"/>
            <a:ext cx="4995332" cy="3649133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8C3A9-6111-4710-8A4F-2231F122D240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AF206-C7D9-4E3A-AFDA-4AB990667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990882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73670" y="2218267"/>
            <a:ext cx="4709054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1" y="2870201"/>
            <a:ext cx="4996923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096003" y="2226734"/>
            <a:ext cx="4722813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823483" y="2870201"/>
            <a:ext cx="4995334" cy="2920998"/>
          </a:xfrm>
        </p:spPr>
        <p:txBody>
          <a:bodyPr anchor="t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8C3A9-6111-4710-8A4F-2231F122D240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AF206-C7D9-4E3A-AFDA-4AB990667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65994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8C3A9-6111-4710-8A4F-2231F122D240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AF206-C7D9-4E3A-AFDA-4AB990667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579247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8C3A9-6111-4710-8A4F-2231F122D240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AF206-C7D9-4E3A-AFDA-4AB990667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39248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2074333"/>
            <a:ext cx="3680885" cy="1371600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48201" y="609601"/>
            <a:ext cx="6169026" cy="5181600"/>
          </a:xfrm>
        </p:spPr>
        <p:txBody>
          <a:bodyPr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445933"/>
            <a:ext cx="3680885" cy="1828800"/>
          </a:xfrm>
        </p:spPr>
        <p:txBody>
          <a:bodyPr anchor="t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8C3A9-6111-4710-8A4F-2231F122D240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AF206-C7D9-4E3A-AFDA-4AB990667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9533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elestia-R1---OverlayContentHD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88825" cy="6856214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600200"/>
            <a:ext cx="6164653" cy="1371600"/>
          </a:xfrm>
        </p:spPr>
        <p:txBody>
          <a:bodyPr anchor="b">
            <a:normAutofit/>
          </a:bodyPr>
          <a:lstStyle>
            <a:lvl1pPr algn="l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36253" y="914400"/>
            <a:ext cx="3280974" cy="4572000"/>
          </a:xfrm>
          <a:prstGeom prst="roundRect">
            <a:avLst>
              <a:gd name="adj" fmla="val 4280"/>
            </a:avLst>
          </a:prstGeom>
          <a:ln w="50800" cap="sq" cmpd="dbl">
            <a:gradFill flip="none" rotWithShape="1">
              <a:gsLst>
                <a:gs pos="0">
                  <a:srgbClr val="FFFFFF"/>
                </a:gs>
                <a:gs pos="100000">
                  <a:schemeClr val="tx1">
                    <a:alpha val="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  <a:miter lim="800000"/>
          </a:ln>
          <a:effectLst>
            <a:outerShdw blurRad="254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2971800"/>
            <a:ext cx="6164653" cy="1828800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A8C3A9-6111-4710-8A4F-2231F122D240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AF206-C7D9-4E3A-AFDA-4AB990667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67604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jpe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9">
            <a:alphaModFix amt="50000"/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1" y="609600"/>
            <a:ext cx="10131425" cy="1456267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1" y="2142067"/>
            <a:ext cx="10131425" cy="364913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89660" y="5870575"/>
            <a:ext cx="1600200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22A8C3A9-6111-4710-8A4F-2231F122D240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5870575"/>
            <a:ext cx="7827659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66060" y="5870575"/>
            <a:ext cx="551167" cy="3778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49AAF206-C7D9-4E3A-AFDA-4AB990667DA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91569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iming>
    <p:tnLst>
      <p:par>
        <p:cTn id="1" dur="indefinite" restart="never" nodeType="tmRoot"/>
      </p:par>
    </p:tnLst>
  </p:timing>
  <p:txStyles>
    <p:titleStyle>
      <a:lvl1pPr algn="l" defTabSz="457200" rtl="0" eaLnBrk="1" latinLnBrk="0" hangingPunct="1">
        <a:spcBef>
          <a:spcPct val="0"/>
        </a:spcBef>
        <a:buNone/>
        <a:defRPr sz="3600" kern="1200" cap="all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0"/>
        </a:spcBef>
        <a:spcAft>
          <a:spcPts val="1000"/>
        </a:spcAft>
        <a:buClr>
          <a:schemeClr val="tx1"/>
        </a:buClr>
        <a:buSzPct val="100000"/>
        <a:buFont typeface="Arial"/>
        <a:buChar char="•"/>
        <a:defRPr sz="12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nl-BE" dirty="0" smtClean="0"/>
              <a:t>antares load distributor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nl-BE" dirty="0" smtClean="0"/>
              <a:t>how it could work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873745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b="1" dirty="0" smtClean="0"/>
              <a:t>premise</a:t>
            </a:r>
            <a:endParaRPr lang="en-US" b="1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BE" dirty="0" smtClean="0"/>
              <a:t>compute on</a:t>
            </a:r>
            <a:r>
              <a:rPr lang="nl-BE" dirty="0" smtClean="0"/>
              <a:t> </a:t>
            </a:r>
            <a:r>
              <a:rPr lang="nl-BE" dirty="0" smtClean="0"/>
              <a:t>5 machines, each with 36 cores and sufficient RAM</a:t>
            </a:r>
          </a:p>
          <a:p>
            <a:endParaRPr lang="nl-BE" dirty="0" smtClean="0"/>
          </a:p>
          <a:p>
            <a:r>
              <a:rPr lang="nl-BE" dirty="0" smtClean="0"/>
              <a:t>do </a:t>
            </a:r>
            <a:r>
              <a:rPr lang="nl-BE" dirty="0" smtClean="0"/>
              <a:t>a 900 monte carlo year simulation</a:t>
            </a:r>
          </a:p>
          <a:p>
            <a:endParaRPr lang="nl-BE" dirty="0" smtClean="0"/>
          </a:p>
          <a:p>
            <a:r>
              <a:rPr lang="en-BE" dirty="0" smtClean="0"/>
              <a:t>after that, </a:t>
            </a:r>
            <a:r>
              <a:rPr lang="nl-BE" dirty="0" err="1" smtClean="0"/>
              <a:t>parse</a:t>
            </a:r>
            <a:r>
              <a:rPr lang="nl-BE" dirty="0" smtClean="0"/>
              <a:t> </a:t>
            </a:r>
            <a:r>
              <a:rPr lang="nl-BE" dirty="0" smtClean="0"/>
              <a:t>the data of the entire simulation using one R readAntares request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28286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b="1" dirty="0" smtClean="0"/>
              <a:t>step 1:</a:t>
            </a:r>
            <a:r>
              <a:rPr lang="nl-BE" dirty="0" smtClean="0"/>
              <a:t> the set up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nl-BE" dirty="0" smtClean="0"/>
              <a:t>MAIN MACHINE:</a:t>
            </a:r>
          </a:p>
          <a:p>
            <a:r>
              <a:rPr lang="nl-BE" dirty="0" smtClean="0"/>
              <a:t>the user prepares the antares model</a:t>
            </a:r>
          </a:p>
          <a:p>
            <a:endParaRPr lang="nl-BE" dirty="0" smtClean="0"/>
          </a:p>
          <a:p>
            <a:r>
              <a:rPr lang="nl-BE" dirty="0" smtClean="0"/>
              <a:t>the user sets up the load balancer</a:t>
            </a:r>
          </a:p>
          <a:p>
            <a:pPr lvl="1"/>
            <a:r>
              <a:rPr lang="nl-BE" dirty="0" smtClean="0"/>
              <a:t>user wants to use 5 nodes</a:t>
            </a:r>
          </a:p>
          <a:p>
            <a:pPr lvl="1"/>
            <a:r>
              <a:rPr lang="nl-BE" dirty="0" smtClean="0"/>
              <a:t>user wants to use 36 cores on each node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34037" y="2065867"/>
            <a:ext cx="3383189" cy="3112017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62169" y="2473778"/>
            <a:ext cx="561975" cy="571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219643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b="1" dirty="0"/>
              <a:t>step </a:t>
            </a:r>
            <a:r>
              <a:rPr lang="nl-BE" b="1" dirty="0" smtClean="0"/>
              <a:t>2:</a:t>
            </a:r>
            <a:r>
              <a:rPr lang="nl-BE" dirty="0" smtClean="0"/>
              <a:t> the mAIN-WORKER relationship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1" y="2142067"/>
            <a:ext cx="10131425" cy="4389362"/>
          </a:xfrm>
        </p:spPr>
        <p:txBody>
          <a:bodyPr>
            <a:normAutofit/>
          </a:bodyPr>
          <a:lstStyle/>
          <a:p>
            <a:r>
              <a:rPr lang="nl-BE" dirty="0" smtClean="0"/>
              <a:t>The load </a:t>
            </a:r>
            <a:r>
              <a:rPr lang="nl-BE" dirty="0" err="1" smtClean="0"/>
              <a:t>balancer</a:t>
            </a:r>
            <a:r>
              <a:rPr lang="nl-BE" dirty="0" smtClean="0"/>
              <a:t> </a:t>
            </a:r>
            <a:r>
              <a:rPr lang="nl-BE" dirty="0" smtClean="0"/>
              <a:t>(=</a:t>
            </a:r>
            <a:r>
              <a:rPr lang="en-BE" dirty="0" smtClean="0"/>
              <a:t>driver</a:t>
            </a:r>
            <a:r>
              <a:rPr lang="nl-BE" dirty="0" smtClean="0"/>
              <a:t>) </a:t>
            </a:r>
            <a:r>
              <a:rPr lang="nl-BE" dirty="0" smtClean="0"/>
              <a:t>will create a scenario playlist per worker</a:t>
            </a:r>
          </a:p>
          <a:p>
            <a:endParaRPr lang="nl-BE" dirty="0" smtClean="0"/>
          </a:p>
          <a:p>
            <a:r>
              <a:rPr lang="nl-BE" dirty="0" smtClean="0"/>
              <a:t>Every worker node has a dedicated folder for work from </a:t>
            </a:r>
            <a:r>
              <a:rPr lang="nl-BE" dirty="0" err="1" smtClean="0"/>
              <a:t>another</a:t>
            </a:r>
            <a:r>
              <a:rPr lang="nl-BE" dirty="0" smtClean="0"/>
              <a:t> </a:t>
            </a:r>
            <a:r>
              <a:rPr lang="en-BE" dirty="0" smtClean="0"/>
              <a:t>DRIVER</a:t>
            </a:r>
            <a:endParaRPr lang="nl-BE" dirty="0" smtClean="0"/>
          </a:p>
          <a:p>
            <a:pPr marL="457200" lvl="1" indent="0">
              <a:buNone/>
            </a:pPr>
            <a:endParaRPr lang="nl-BE" dirty="0"/>
          </a:p>
          <a:p>
            <a:r>
              <a:rPr lang="nl-BE" dirty="0" smtClean="0"/>
              <a:t>The load balancer zips the model intelligently and ships it to the workers using UNC paths configured by the user + it adds an instruction sheet for the client</a:t>
            </a:r>
          </a:p>
          <a:p>
            <a:pPr marL="0" indent="0">
              <a:buNone/>
            </a:pPr>
            <a:endParaRPr lang="nl-BE" dirty="0" smtClean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86801" y="396647"/>
            <a:ext cx="3238500" cy="27336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298317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Symbolic links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62331" y="1839138"/>
            <a:ext cx="4012045" cy="1460728"/>
          </a:xfrm>
          <a:prstGeom prst="rect">
            <a:avLst/>
          </a:prstGeom>
        </p:spPr>
      </p:pic>
      <p:pic>
        <p:nvPicPr>
          <p:cNvPr id="1026" name="Picture 2" descr="https://i.stack.imgur.com/Unr0S.png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22100" y="578190"/>
            <a:ext cx="2909716" cy="590640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234629" y="3531394"/>
            <a:ext cx="6267450" cy="32670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38167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STEP 3: the worker initiation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BE" dirty="0" smtClean="0"/>
              <a:t>The client runs a daemon that monitors </a:t>
            </a:r>
            <a:r>
              <a:rPr lang="nl-BE" dirty="0" err="1" smtClean="0"/>
              <a:t>the</a:t>
            </a:r>
            <a:r>
              <a:rPr lang="nl-BE" dirty="0" smtClean="0"/>
              <a:t> </a:t>
            </a:r>
            <a:r>
              <a:rPr lang="en-BE" dirty="0" smtClean="0"/>
              <a:t>DRIVER</a:t>
            </a:r>
            <a:r>
              <a:rPr lang="nl-BE" dirty="0" smtClean="0"/>
              <a:t> </a:t>
            </a:r>
            <a:r>
              <a:rPr lang="nl-BE" dirty="0" smtClean="0"/>
              <a:t>folders</a:t>
            </a:r>
          </a:p>
          <a:p>
            <a:endParaRPr lang="nl-BE" dirty="0" smtClean="0"/>
          </a:p>
          <a:p>
            <a:r>
              <a:rPr lang="nl-BE" dirty="0" smtClean="0"/>
              <a:t>If a new model + instruction sheet is uploaded it will </a:t>
            </a:r>
          </a:p>
          <a:p>
            <a:pPr lvl="1"/>
            <a:r>
              <a:rPr lang="nl-BE" dirty="0" smtClean="0"/>
              <a:t>unpack the model</a:t>
            </a:r>
          </a:p>
          <a:p>
            <a:pPr lvl="1"/>
            <a:r>
              <a:rPr lang="nl-BE" dirty="0" smtClean="0"/>
              <a:t>run the model according to the instructions</a:t>
            </a:r>
          </a:p>
          <a:p>
            <a:pPr lvl="1"/>
            <a:r>
              <a:rPr lang="nl-BE" dirty="0" smtClean="0"/>
              <a:t>write a file when everything is done so the MAIN knows when to consolidate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361119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BE" dirty="0" smtClean="0"/>
              <a:t>STEP 4: MAIN consolidation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nl-BE" dirty="0" smtClean="0"/>
              <a:t>MAIN has routines to check if all clients have written their final logfile</a:t>
            </a:r>
          </a:p>
          <a:p>
            <a:endParaRPr lang="nl-BE" dirty="0"/>
          </a:p>
          <a:p>
            <a:r>
              <a:rPr lang="nl-BE" dirty="0" smtClean="0"/>
              <a:t>on </a:t>
            </a:r>
            <a:r>
              <a:rPr lang="nl-BE" dirty="0"/>
              <a:t>MAIN symbolic links to the output folders on the remote hard disks are generated (mklink /D)</a:t>
            </a:r>
            <a:endParaRPr lang="en-US" dirty="0"/>
          </a:p>
          <a:p>
            <a:endParaRPr lang="nl-BE" dirty="0" smtClean="0"/>
          </a:p>
          <a:p>
            <a:r>
              <a:rPr lang="nl-BE" dirty="0" smtClean="0"/>
              <a:t>The user can use R and antaresRead to read all monte carlo years at once (e.g. 1/5 from local disk, and 4/5 over the network).</a:t>
            </a:r>
          </a:p>
        </p:txBody>
      </p:sp>
    </p:spTree>
    <p:extLst>
      <p:ext uri="{BB962C8B-B14F-4D97-AF65-F5344CB8AC3E}">
        <p14:creationId xmlns:p14="http://schemas.microsoft.com/office/powerpoint/2010/main" val="19778027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elestial">
  <a:themeElements>
    <a:clrScheme name="Celestial">
      <a:dk1>
        <a:sysClr val="windowText" lastClr="000000"/>
      </a:dk1>
      <a:lt1>
        <a:sysClr val="window" lastClr="FFFFFF"/>
      </a:lt1>
      <a:dk2>
        <a:srgbClr val="18276C"/>
      </a:dk2>
      <a:lt2>
        <a:srgbClr val="EBEBEB"/>
      </a:lt2>
      <a:accent1>
        <a:srgbClr val="AC3EC1"/>
      </a:accent1>
      <a:accent2>
        <a:srgbClr val="477BD1"/>
      </a:accent2>
      <a:accent3>
        <a:srgbClr val="46B298"/>
      </a:accent3>
      <a:accent4>
        <a:srgbClr val="90BA4C"/>
      </a:accent4>
      <a:accent5>
        <a:srgbClr val="DD9D31"/>
      </a:accent5>
      <a:accent6>
        <a:srgbClr val="E25247"/>
      </a:accent6>
      <a:hlink>
        <a:srgbClr val="C573D2"/>
      </a:hlink>
      <a:folHlink>
        <a:srgbClr val="CCAEE8"/>
      </a:folHlink>
    </a:clrScheme>
    <a:fontScheme name="Celestial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elestial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lumMod val="110000"/>
              </a:schemeClr>
            </a:gs>
            <a:gs pos="100000">
              <a:schemeClr val="phClr">
                <a:tint val="82000"/>
                <a:alpha val="7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00000"/>
              </a:schemeClr>
            </a:gs>
            <a:gs pos="100000">
              <a:schemeClr val="phClr">
                <a:shade val="88000"/>
                <a:lumMod val="88000"/>
              </a:schemeClr>
            </a:gs>
          </a:gsLst>
          <a:lin ang="5400000" scaled="1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5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381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6000"/>
                <a:hueMod val="100000"/>
                <a:satMod val="180000"/>
                <a:lumMod val="110000"/>
              </a:schemeClr>
            </a:gs>
            <a:gs pos="100000">
              <a:schemeClr val="phClr">
                <a:shade val="96000"/>
                <a:satMod val="160000"/>
                <a:lumMod val="100000"/>
              </a:schemeClr>
            </a:gs>
          </a:gsLst>
          <a:lin ang="4740000" scaled="1"/>
        </a:gradFill>
        <a:blipFill>
          <a:blip xmlns:r="http://schemas.openxmlformats.org/officeDocument/2006/relationships" r:embed="rId1"/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lestial" id="{C4BB2A3D-0E93-4C5F-B0D2-9D3FCE089CC5}" vid="{42E5908D-19A2-46FD-89FA-638B126129E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TM03457452[[fn=Celestial]]</Template>
  <TotalTime>74</TotalTime>
  <Words>259</Words>
  <Application>Microsoft Office PowerPoint</Application>
  <PresentationFormat>Widescreen</PresentationFormat>
  <Paragraphs>35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Celestial</vt:lpstr>
      <vt:lpstr>antares load distributor</vt:lpstr>
      <vt:lpstr>premise</vt:lpstr>
      <vt:lpstr>step 1: the set up</vt:lpstr>
      <vt:lpstr>step 2: the mAIN-WORKER relationship</vt:lpstr>
      <vt:lpstr>Symbolic links</vt:lpstr>
      <vt:lpstr>STEP 3: the worker initiation </vt:lpstr>
      <vt:lpstr>STEP 4: MAIN consolidation</vt:lpstr>
    </vt:vector>
  </TitlesOfParts>
  <Company>-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antares load distributor</dc:title>
  <dc:creator>JVM</dc:creator>
  <cp:lastModifiedBy>Jorrit Vander Mynsbrugge</cp:lastModifiedBy>
  <cp:revision>5</cp:revision>
  <dcterms:created xsi:type="dcterms:W3CDTF">2021-11-10T19:41:31Z</dcterms:created>
  <dcterms:modified xsi:type="dcterms:W3CDTF">2025-09-22T15:57:55Z</dcterms:modified>
</cp:coreProperties>
</file>