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7" r:id="rId3"/>
    <p:sldId id="260" r:id="rId4"/>
    <p:sldId id="259" r:id="rId5"/>
    <p:sldId id="262" r:id="rId6"/>
    <p:sldId id="263" r:id="rId7"/>
    <p:sldId id="265" r:id="rId8"/>
    <p:sldId id="261" r:id="rId9"/>
    <p:sldId id="266" r:id="rId10"/>
    <p:sldId id="258" r:id="rId11"/>
    <p:sldId id="257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3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3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08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07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0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51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95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2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0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59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5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7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783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6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  <a:t>infovis project - group 2 </a:t>
            </a:r>
            <a: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  <a:t>2024</a:t>
            </a:r>
            <a:b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  <a:t>midterm presentation</a:t>
            </a:r>
            <a:endParaRPr lang="nl-B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63715"/>
            <a:ext cx="7766936" cy="1497931"/>
          </a:xfrm>
        </p:spPr>
        <p:txBody>
          <a:bodyPr>
            <a:normAutofit/>
          </a:bodyPr>
          <a:lstStyle/>
          <a:p>
            <a:r>
              <a:rPr lang="en-BE" dirty="0" smtClean="0"/>
              <a:t>Jorrit Vander Mynsbrugge</a:t>
            </a:r>
          </a:p>
          <a:p>
            <a:r>
              <a:rPr lang="nl-BE" dirty="0"/>
              <a:t>Ruth </a:t>
            </a:r>
            <a:r>
              <a:rPr lang="nl-BE" dirty="0" smtClean="0"/>
              <a:t>Vandeputte</a:t>
            </a:r>
            <a:endParaRPr lang="en-BE" dirty="0" smtClean="0"/>
          </a:p>
          <a:p>
            <a:r>
              <a:rPr lang="nl-BE" dirty="0" err="1"/>
              <a:t>Mishkat</a:t>
            </a:r>
            <a:r>
              <a:rPr lang="nl-BE" dirty="0"/>
              <a:t> </a:t>
            </a:r>
            <a:r>
              <a:rPr lang="nl-BE" dirty="0" err="1"/>
              <a:t>Haider</a:t>
            </a:r>
            <a:r>
              <a:rPr lang="nl-BE" dirty="0"/>
              <a:t> </a:t>
            </a:r>
            <a:r>
              <a:rPr lang="nl-BE" dirty="0" err="1" smtClean="0"/>
              <a:t>Chowdhury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76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Tech stack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96" y="5421323"/>
            <a:ext cx="907011" cy="853657"/>
          </a:xfrm>
          <a:prstGeom prst="rect">
            <a:avLst/>
          </a:prstGeom>
        </p:spPr>
      </p:pic>
      <p:pic>
        <p:nvPicPr>
          <p:cNvPr id="1032" name="Picture 8" descr="Project Jupyter |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60" y="5429383"/>
            <a:ext cx="1692680" cy="8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rquet logo by David DeSandro on Dribbb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94" y="5333778"/>
            <a:ext cx="1254936" cy="94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st of Top 10 Web Development Python Frameworks in 20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45" y="3632252"/>
            <a:ext cx="1562385" cy="41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ubscrib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69" y="2119350"/>
            <a:ext cx="1673225" cy="5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262" y="2186333"/>
            <a:ext cx="998307" cy="502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162" y="1359345"/>
            <a:ext cx="2400508" cy="426757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032" idx="1"/>
          </p:cNvCxnSpPr>
          <p:nvPr/>
        </p:nvCxnSpPr>
        <p:spPr>
          <a:xfrm>
            <a:off x="2073908" y="5873711"/>
            <a:ext cx="53985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06440" y="5873711"/>
            <a:ext cx="53985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42163" y="4447259"/>
            <a:ext cx="0" cy="64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19600" y="2914557"/>
            <a:ext cx="426692" cy="526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50803" y="2893244"/>
            <a:ext cx="417008" cy="535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211423" y="5478819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smtClean="0"/>
              <a:t>https://github.com/jorritvm/infovis</a:t>
            </a:r>
            <a:endParaRPr lang="nl-BE" dirty="0"/>
          </a:p>
        </p:txBody>
      </p:sp>
      <p:pic>
        <p:nvPicPr>
          <p:cNvPr id="1040" name="Picture 16" descr="GitHub Logo and symbol, meaning, history, PNG, bra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62" y="4141687"/>
            <a:ext cx="2104892" cy="118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sApp Logo PNG vector in SVG, PDF, AI, CDR forma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6" b="28593"/>
          <a:stretch/>
        </p:blipFill>
        <p:spPr bwMode="auto">
          <a:xfrm>
            <a:off x="9186211" y="2973229"/>
            <a:ext cx="2243788" cy="71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Teams, de digitale werkplek voor jouw KMO - Kockel I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60" y="1759768"/>
            <a:ext cx="1833096" cy="10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23245" y="538772"/>
            <a:ext cx="17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400" u="sng" dirty="0" smtClean="0"/>
              <a:t>Product</a:t>
            </a:r>
            <a:endParaRPr lang="nl-BE" sz="2400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9274002" y="1207972"/>
            <a:ext cx="246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400" u="sng" dirty="0" smtClean="0"/>
              <a:t>Collaboration</a:t>
            </a:r>
            <a:endParaRPr lang="nl-BE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562823" y="1829993"/>
            <a:ext cx="93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or</a:t>
            </a:r>
            <a:endParaRPr lang="nl-BE" dirty="0"/>
          </a:p>
        </p:txBody>
      </p:sp>
      <p:sp>
        <p:nvSpPr>
          <p:cNvPr id="26" name="TextBox 25"/>
          <p:cNvSpPr txBox="1"/>
          <p:nvPr/>
        </p:nvSpPr>
        <p:spPr>
          <a:xfrm>
            <a:off x="1152284" y="6349976"/>
            <a:ext cx="93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10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Project plan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59" y="1357549"/>
            <a:ext cx="9773806" cy="53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team presentation: group 2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18" y="1712005"/>
            <a:ext cx="3869043" cy="3618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733" y="1553839"/>
            <a:ext cx="4045193" cy="3680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1727" y="1553839"/>
            <a:ext cx="4264321" cy="39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The dataset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681" y="1547130"/>
            <a:ext cx="6995722" cy="46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domain situation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Target user: high school STEM student. They know electrical power is expressed in Watt, they know the prefix M, they know a windmill produces electrical energy.</a:t>
            </a:r>
          </a:p>
          <a:p>
            <a:pPr lvl="1"/>
            <a:r>
              <a:rPr lang="en-BE" dirty="0" smtClean="0"/>
              <a:t>Key questions:</a:t>
            </a:r>
          </a:p>
          <a:p>
            <a:pPr lvl="2"/>
            <a:r>
              <a:rPr lang="en-BE" dirty="0" smtClean="0"/>
              <a:t>“how is offshore currently distributed over the different continents?”</a:t>
            </a:r>
          </a:p>
          <a:p>
            <a:pPr lvl="2"/>
            <a:r>
              <a:rPr lang="en-BE" dirty="0" smtClean="0"/>
              <a:t>“what continents are in the lead of renewable wind integration”</a:t>
            </a:r>
          </a:p>
          <a:p>
            <a:pPr lvl="2"/>
            <a:r>
              <a:rPr lang="en-BE" dirty="0" smtClean="0"/>
              <a:t>“can you find </a:t>
            </a:r>
            <a:r>
              <a:rPr lang="en-BE" i="1" dirty="0" smtClean="0"/>
              <a:t>attribute X</a:t>
            </a:r>
            <a:r>
              <a:rPr lang="en-BE" b="1" i="1" dirty="0"/>
              <a:t> </a:t>
            </a:r>
            <a:r>
              <a:rPr lang="en-BE" dirty="0" smtClean="0"/>
              <a:t>of the biggest windfarm in </a:t>
            </a:r>
            <a:r>
              <a:rPr lang="en-BE" i="1" dirty="0" smtClean="0"/>
              <a:t>Europe</a:t>
            </a:r>
            <a:r>
              <a:rPr lang="en-BE" dirty="0" smtClean="0"/>
              <a:t>?</a:t>
            </a:r>
            <a:endParaRPr lang="en-BE" i="1" dirty="0" smtClean="0"/>
          </a:p>
          <a:p>
            <a:pPr lvl="2"/>
            <a:r>
              <a:rPr lang="en-BE" i="1" dirty="0" smtClean="0"/>
              <a:t>“how is the installed capacity evolving over time?” (potentially excluded)</a:t>
            </a:r>
          </a:p>
          <a:p>
            <a:endParaRPr lang="en-BE" i="1" dirty="0" smtClean="0"/>
          </a:p>
          <a:p>
            <a:r>
              <a:rPr lang="en-BE" i="1" dirty="0" smtClean="0"/>
              <a:t>Validation:</a:t>
            </a:r>
          </a:p>
          <a:p>
            <a:pPr lvl="1"/>
            <a:r>
              <a:rPr lang="en-BE" dirty="0" smtClean="0"/>
              <a:t>no interviews</a:t>
            </a:r>
          </a:p>
          <a:p>
            <a:pPr lvl="1"/>
            <a:r>
              <a:rPr lang="en-US" dirty="0"/>
              <a:t>try to imagine yourself in the role of </a:t>
            </a:r>
            <a:r>
              <a:rPr lang="en-BE" dirty="0" smtClean="0"/>
              <a:t>high school </a:t>
            </a:r>
            <a:r>
              <a:rPr lang="en-US" dirty="0" smtClean="0"/>
              <a:t>student</a:t>
            </a:r>
            <a:endParaRPr lang="en-BE" dirty="0" smtClean="0"/>
          </a:p>
          <a:p>
            <a:pPr lvl="1"/>
            <a:r>
              <a:rPr lang="en-BE" dirty="0" smtClean="0"/>
              <a:t>maybe </a:t>
            </a:r>
            <a:r>
              <a:rPr lang="en-BE" dirty="0" smtClean="0"/>
              <a:t>ask </a:t>
            </a:r>
            <a:r>
              <a:rPr lang="en-BE" dirty="0" smtClean="0"/>
              <a:t>a student? </a:t>
            </a:r>
            <a:r>
              <a:rPr lang="en-BE" dirty="0" smtClean="0"/>
              <a:t>(not yet decided)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data/task abstraction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the data is hiërarchical, fine data can easily be bucketed into aggregate categories</a:t>
            </a:r>
          </a:p>
          <a:p>
            <a:pPr lvl="1"/>
            <a:r>
              <a:rPr lang="en-BE" dirty="0" smtClean="0"/>
              <a:t>questions 1 and 2 are ‘analyse’ questions.</a:t>
            </a:r>
          </a:p>
          <a:p>
            <a:pPr lvl="1"/>
            <a:r>
              <a:rPr lang="en-BE" dirty="0" smtClean="0"/>
              <a:t>question 3 combines both the ‘search’ with the ‘query’ aspect of a viz.</a:t>
            </a:r>
          </a:p>
          <a:p>
            <a:pPr lvl="1"/>
            <a:r>
              <a:rPr lang="en-BE" dirty="0" smtClean="0"/>
              <a:t>at first both location &amp; power will be unknown</a:t>
            </a:r>
          </a:p>
          <a:p>
            <a:pPr lvl="1"/>
            <a:r>
              <a:rPr lang="en-BE" dirty="0" smtClean="0">
                <a:sym typeface="Wingdings" panose="05000000000000000000" pitchFamily="2" charset="2"/>
              </a:rPr>
              <a:t> </a:t>
            </a:r>
            <a:r>
              <a:rPr lang="en-BE" dirty="0" smtClean="0"/>
              <a:t>then you order by power </a:t>
            </a:r>
            <a:r>
              <a:rPr lang="en-BE" dirty="0" smtClean="0">
                <a:sym typeface="Wingdings" panose="05000000000000000000" pitchFamily="2" charset="2"/>
              </a:rPr>
              <a:t> </a:t>
            </a:r>
            <a:r>
              <a:rPr lang="en-BE" dirty="0" smtClean="0"/>
              <a:t>then you locate </a:t>
            </a:r>
            <a:r>
              <a:rPr lang="en-BE" dirty="0" smtClean="0">
                <a:sym typeface="Wingdings" panose="05000000000000000000" pitchFamily="2" charset="2"/>
              </a:rPr>
              <a:t> then you query</a:t>
            </a:r>
          </a:p>
          <a:p>
            <a:endParaRPr lang="en-BE" dirty="0">
              <a:sym typeface="Wingdings" panose="05000000000000000000" pitchFamily="2" charset="2"/>
            </a:endParaRPr>
          </a:p>
          <a:p>
            <a:r>
              <a:rPr lang="en-BE" dirty="0"/>
              <a:t>Validation:</a:t>
            </a:r>
            <a:endParaRPr lang="en-BE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BE" dirty="0" smtClean="0">
                <a:solidFill>
                  <a:srgbClr val="FF0000"/>
                </a:solidFill>
                <a:sym typeface="Wingdings" panose="05000000000000000000" pitchFamily="2" charset="2"/>
              </a:rPr>
              <a:t>this layer is the least ‘clear’ to us, can we discuss how to assess data/abstraction better and avoid jumping from domain -&gt; idiom selection?</a:t>
            </a:r>
            <a:endParaRPr lang="en-BE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idiom </a:t>
            </a:r>
            <a:r>
              <a:rPr lang="en-BE" dirty="0" smtClean="0"/>
              <a:t>selection (i)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filters: </a:t>
            </a:r>
          </a:p>
          <a:p>
            <a:pPr lvl="2"/>
            <a:r>
              <a:rPr lang="en-BE" dirty="0" smtClean="0"/>
              <a:t>alphabetical combo boxes for categorical values</a:t>
            </a:r>
          </a:p>
          <a:p>
            <a:pPr lvl="2"/>
            <a:r>
              <a:rPr lang="en-BE" dirty="0" smtClean="0"/>
              <a:t>slider for time scale</a:t>
            </a:r>
          </a:p>
          <a:p>
            <a:pPr lvl="2"/>
            <a:r>
              <a:rPr lang="en-BE" dirty="0" smtClean="0"/>
              <a:t>BANs* for 1st hiërarchical level (e.g. continent) showing immediatly some summary statistics</a:t>
            </a:r>
          </a:p>
          <a:p>
            <a:pPr lvl="1"/>
            <a:r>
              <a:rPr lang="en-BE" dirty="0" smtClean="0"/>
              <a:t>geographical distribution:</a:t>
            </a:r>
          </a:p>
          <a:p>
            <a:pPr lvl="2"/>
            <a:r>
              <a:rPr lang="en-BE" dirty="0" smtClean="0"/>
              <a:t>map with dots</a:t>
            </a:r>
          </a:p>
          <a:p>
            <a:pPr lvl="2"/>
            <a:r>
              <a:rPr lang="en-BE" dirty="0" smtClean="0"/>
              <a:t>no choropleth – offshore concessions are often very small (area too small to use color/hue as channel)</a:t>
            </a:r>
          </a:p>
          <a:p>
            <a:pPr lvl="2"/>
            <a:r>
              <a:rPr lang="en-BE" dirty="0" smtClean="0"/>
              <a:t>size as channel for power rating</a:t>
            </a:r>
          </a:p>
          <a:p>
            <a:pPr lvl="1"/>
            <a:r>
              <a:rPr lang="en-BE" dirty="0" smtClean="0"/>
              <a:t>top stations:</a:t>
            </a:r>
          </a:p>
          <a:p>
            <a:pPr lvl="2"/>
            <a:r>
              <a:rPr lang="en-BE" dirty="0" smtClean="0"/>
              <a:t>horizontal bar chart</a:t>
            </a:r>
          </a:p>
          <a:p>
            <a:pPr lvl="2"/>
            <a:r>
              <a:rPr lang="en-BE" dirty="0" smtClean="0"/>
              <a:t>position as channel for power rating + maybe second channel (luminance?)</a:t>
            </a:r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 smtClean="0"/>
              <a:t>“</a:t>
            </a:r>
            <a:r>
              <a:rPr lang="en-US" sz="1000" dirty="0"/>
              <a:t>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1997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idiom </a:t>
            </a:r>
            <a:r>
              <a:rPr lang="en-BE" dirty="0" smtClean="0"/>
              <a:t>selection (ii)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query:</a:t>
            </a:r>
          </a:p>
          <a:p>
            <a:pPr lvl="2"/>
            <a:r>
              <a:rPr lang="en-BE" dirty="0" smtClean="0"/>
              <a:t>pop-up table with relevant attributes</a:t>
            </a:r>
          </a:p>
          <a:p>
            <a:pPr lvl="1"/>
            <a:endParaRPr lang="en-BE" dirty="0"/>
          </a:p>
          <a:p>
            <a:r>
              <a:rPr lang="en-BE" dirty="0" smtClean="0"/>
              <a:t>Validation:</a:t>
            </a:r>
          </a:p>
          <a:p>
            <a:pPr lvl="1"/>
            <a:r>
              <a:rPr lang="en-BE" dirty="0" smtClean="0"/>
              <a:t>mockup (see next slide)</a:t>
            </a:r>
          </a:p>
          <a:p>
            <a:pPr lvl="1"/>
            <a:r>
              <a:rPr lang="en-BE" dirty="0" smtClean="0"/>
              <a:t>mid-term feedback ;-)</a:t>
            </a:r>
            <a:endParaRPr lang="en-BE" dirty="0"/>
          </a:p>
          <a:p>
            <a:endParaRPr lang="en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 smtClean="0"/>
              <a:t>“</a:t>
            </a:r>
            <a:r>
              <a:rPr lang="en-US" sz="1000" dirty="0"/>
              <a:t>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541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Mockups (3 iterations)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64" y="1930400"/>
            <a:ext cx="2508703" cy="3880773"/>
          </a:xfrm>
        </p:spPr>
        <p:txBody>
          <a:bodyPr/>
          <a:lstStyle/>
          <a:p>
            <a:r>
              <a:rPr lang="en-BE" dirty="0" smtClean="0"/>
              <a:t>Filters on top</a:t>
            </a:r>
          </a:p>
          <a:p>
            <a:r>
              <a:rPr lang="en-BE" dirty="0" smtClean="0"/>
              <a:t>BAN on the left that also filter the main viz</a:t>
            </a:r>
          </a:p>
          <a:p>
            <a:r>
              <a:rPr lang="en-BE" dirty="0" smtClean="0"/>
              <a:t>Main viz on the middle</a:t>
            </a:r>
          </a:p>
          <a:p>
            <a:r>
              <a:rPr lang="en-BE" dirty="0" smtClean="0"/>
              <a:t>Horizontal bar chart on the right</a:t>
            </a:r>
          </a:p>
          <a:p>
            <a:r>
              <a:rPr lang="en-BE" dirty="0" smtClean="0"/>
              <a:t>Popup in the middle (query result)</a:t>
            </a:r>
          </a:p>
          <a:p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72" y="1270000"/>
            <a:ext cx="8802038" cy="4818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2804072" y="1493134"/>
            <a:ext cx="425265" cy="54401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50720" y="1157769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(sub)total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78608" y="5341176"/>
            <a:ext cx="526394" cy="432991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0825" y="5811173"/>
            <a:ext cx="200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BAN serving as level 1 filter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05472" y="3422346"/>
            <a:ext cx="1288210" cy="55626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39197" y="1416101"/>
            <a:ext cx="188450" cy="51429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97786" y="1493134"/>
            <a:ext cx="603480" cy="42512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09657" y="957599"/>
            <a:ext cx="20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additional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8823" y="2590800"/>
            <a:ext cx="473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map updates / zooms according to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36220" y="4096266"/>
            <a:ext cx="119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ranking updates according to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305472" y="3355913"/>
            <a:ext cx="2704290" cy="89051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60615" y="3620532"/>
            <a:ext cx="1239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 smtClean="0">
                <a:solidFill>
                  <a:schemeClr val="accent5">
                    <a:lumMod val="50000"/>
                  </a:schemeClr>
                </a:solidFill>
              </a:rPr>
              <a:t>clicking a farm in map or rank shows all attributes</a:t>
            </a:r>
            <a:endParaRPr lang="nl-BE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2" grpId="0"/>
      <p:bldP spid="23" grpId="0"/>
      <p:bldP spid="24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algorithm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dataset is static, non-streaming</a:t>
            </a:r>
          </a:p>
          <a:p>
            <a:pPr lvl="1"/>
            <a:r>
              <a:rPr lang="en-BE" dirty="0" smtClean="0"/>
              <a:t>query and summary statistics can be pre-computed</a:t>
            </a:r>
          </a:p>
          <a:p>
            <a:pPr lvl="1"/>
            <a:r>
              <a:rPr lang="en-BE" dirty="0" smtClean="0"/>
              <a:t>map viz will be slowest section </a:t>
            </a:r>
            <a:r>
              <a:rPr lang="en-BE" dirty="0" smtClean="0">
                <a:sym typeface="Wingdings" panose="05000000000000000000" pitchFamily="2" charset="2"/>
              </a:rPr>
              <a:t> try second framework if first does not suffice</a:t>
            </a:r>
          </a:p>
          <a:p>
            <a:pPr lvl="2"/>
            <a:r>
              <a:rPr lang="en-BE" dirty="0" smtClean="0">
                <a:sym typeface="Wingdings" panose="05000000000000000000" pitchFamily="2" charset="2"/>
              </a:rPr>
              <a:t>see next slide</a:t>
            </a:r>
            <a:endParaRPr lang="en-BE" dirty="0" smtClean="0"/>
          </a:p>
          <a:p>
            <a:pPr lvl="1"/>
            <a:endParaRPr lang="en-BE" dirty="0"/>
          </a:p>
          <a:p>
            <a:r>
              <a:rPr lang="en-BE" dirty="0" smtClean="0"/>
              <a:t>Validation:</a:t>
            </a:r>
          </a:p>
          <a:p>
            <a:pPr lvl="1"/>
            <a:r>
              <a:rPr lang="en-BE" dirty="0" smtClean="0"/>
              <a:t>measure it</a:t>
            </a:r>
            <a:endParaRPr lang="en-BE" dirty="0"/>
          </a:p>
          <a:p>
            <a:endParaRPr lang="en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 smtClean="0"/>
              <a:t>“</a:t>
            </a:r>
            <a:r>
              <a:rPr lang="en-US" sz="1000" dirty="0"/>
              <a:t>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3092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153</TotalTime>
  <Words>507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infovis project - group 2 - 2024 midterm presentation</vt:lpstr>
      <vt:lpstr>team presentation: group 2</vt:lpstr>
      <vt:lpstr>The dataset</vt:lpstr>
      <vt:lpstr>Validation: domain situation</vt:lpstr>
      <vt:lpstr>Validation: data/task abstraction</vt:lpstr>
      <vt:lpstr>Validation: idiom selection (i)</vt:lpstr>
      <vt:lpstr>Validation: idiom selection (ii)</vt:lpstr>
      <vt:lpstr>Mockups (3 iterations)</vt:lpstr>
      <vt:lpstr>Validation: algorithm</vt:lpstr>
      <vt:lpstr>Tech stack</vt:lpstr>
      <vt:lpstr>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infovis project - group 2 – 2024 midterm presentation</dc:title>
  <dc:creator>Jorrit Vander Mynsbrugge</dc:creator>
  <cp:lastModifiedBy>Jorrit Vander Mynsbrugge</cp:lastModifiedBy>
  <cp:revision>12</cp:revision>
  <dcterms:created xsi:type="dcterms:W3CDTF">2024-04-04T11:33:32Z</dcterms:created>
  <dcterms:modified xsi:type="dcterms:W3CDTF">2024-04-04T15:52:46Z</dcterms:modified>
</cp:coreProperties>
</file>