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76" r:id="rId6"/>
    <p:sldId id="283" r:id="rId7"/>
    <p:sldId id="291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6"/>
            <p14:sldId id="280"/>
            <p14:sldId id="281"/>
            <p14:sldId id="282"/>
            <p14:sldId id="276"/>
            <p14:sldId id="283"/>
            <p14:sldId id="291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87243" autoAdjust="0"/>
  </p:normalViewPr>
  <p:slideViewPr>
    <p:cSldViewPr snapToGrid="0">
      <p:cViewPr varScale="1">
        <p:scale>
          <a:sx n="85" d="100"/>
          <a:sy n="85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3F02-E642-4B26-A15B-4677CB1DA6BB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79930F1-A495-45AF-8468-7A6AB0DE0C65}">
      <dgm:prSet phldrT="[Text]"/>
      <dgm:spPr/>
      <dgm:t>
        <a:bodyPr/>
        <a:lstStyle/>
        <a:p>
          <a:r>
            <a:rPr lang="en-BE" dirty="0"/>
            <a:t>Analysis</a:t>
          </a:r>
          <a:endParaRPr lang="en-US" dirty="0"/>
        </a:p>
      </dgm:t>
    </dgm:pt>
    <dgm:pt modelId="{72CF608E-D01B-46C3-8F9E-2DE7A465EEFF}" type="parTrans" cxnId="{DB7BF65B-F37F-4AF4-B829-7DF9D97B2D40}">
      <dgm:prSet/>
      <dgm:spPr/>
      <dgm:t>
        <a:bodyPr/>
        <a:lstStyle/>
        <a:p>
          <a:endParaRPr lang="en-US"/>
        </a:p>
      </dgm:t>
    </dgm:pt>
    <dgm:pt modelId="{F84AD876-1CF1-48A9-B275-82512C427385}" type="sibTrans" cxnId="{DB7BF65B-F37F-4AF4-B829-7DF9D97B2D40}">
      <dgm:prSet/>
      <dgm:spPr/>
      <dgm:t>
        <a:bodyPr/>
        <a:lstStyle/>
        <a:p>
          <a:endParaRPr lang="en-US"/>
        </a:p>
      </dgm:t>
    </dgm:pt>
    <dgm:pt modelId="{FEF6190E-AFCA-416F-BF44-B19788D9826A}">
      <dgm:prSet phldrT="[Text]"/>
      <dgm:spPr/>
      <dgm:t>
        <a:bodyPr/>
        <a:lstStyle/>
        <a:p>
          <a:r>
            <a:rPr lang="en-BE" dirty="0"/>
            <a:t>Search</a:t>
          </a:r>
          <a:endParaRPr lang="en-US" dirty="0"/>
        </a:p>
      </dgm:t>
    </dgm:pt>
    <dgm:pt modelId="{B01C70AD-028E-478A-B339-65149FE638DC}" type="parTrans" cxnId="{0F883401-26D3-40EB-A4F5-47AE1BD57704}">
      <dgm:prSet/>
      <dgm:spPr/>
      <dgm:t>
        <a:bodyPr/>
        <a:lstStyle/>
        <a:p>
          <a:endParaRPr lang="en-US"/>
        </a:p>
      </dgm:t>
    </dgm:pt>
    <dgm:pt modelId="{E76A5BEB-E632-4B13-A724-C7BC4158B615}" type="sibTrans" cxnId="{0F883401-26D3-40EB-A4F5-47AE1BD57704}">
      <dgm:prSet/>
      <dgm:spPr/>
      <dgm:t>
        <a:bodyPr/>
        <a:lstStyle/>
        <a:p>
          <a:endParaRPr lang="en-US"/>
        </a:p>
      </dgm:t>
    </dgm:pt>
    <dgm:pt modelId="{DBDEAB8B-332B-41F1-A799-43D90ECB1015}">
      <dgm:prSet phldrT="[Text]"/>
      <dgm:spPr/>
      <dgm:t>
        <a:bodyPr/>
        <a:lstStyle/>
        <a:p>
          <a:r>
            <a:rPr lang="en-BE" dirty="0"/>
            <a:t>Query</a:t>
          </a:r>
          <a:endParaRPr lang="en-US" dirty="0"/>
        </a:p>
      </dgm:t>
    </dgm:pt>
    <dgm:pt modelId="{A9067AB2-A5CA-4F91-87A3-577DFEBDC4D4}" type="parTrans" cxnId="{D0079744-E1B9-4D2E-A168-AE25E53D9218}">
      <dgm:prSet/>
      <dgm:spPr/>
      <dgm:t>
        <a:bodyPr/>
        <a:lstStyle/>
        <a:p>
          <a:endParaRPr lang="en-US"/>
        </a:p>
      </dgm:t>
    </dgm:pt>
    <dgm:pt modelId="{67884484-E539-4750-9814-E8017B2B3E6F}" type="sibTrans" cxnId="{D0079744-E1B9-4D2E-A168-AE25E53D9218}">
      <dgm:prSet/>
      <dgm:spPr/>
      <dgm:t>
        <a:bodyPr/>
        <a:lstStyle/>
        <a:p>
          <a:endParaRPr lang="en-US"/>
        </a:p>
      </dgm:t>
    </dgm:pt>
    <dgm:pt modelId="{88805F5D-6F15-463D-9CDF-5739D2BCE5A7}" type="pres">
      <dgm:prSet presAssocID="{F4EE3F02-E642-4B26-A15B-4677CB1DA6B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FCD128-DCC2-4286-9232-36E1B3ED6CA0}" type="pres">
      <dgm:prSet presAssocID="{DBDEAB8B-332B-41F1-A799-43D90ECB1015}" presName="Accent3" presStyleCnt="0"/>
      <dgm:spPr/>
    </dgm:pt>
    <dgm:pt modelId="{A456F57C-8F34-4927-B7AE-45A36289B6C1}" type="pres">
      <dgm:prSet presAssocID="{DBDEAB8B-332B-41F1-A799-43D90ECB1015}" presName="Accent" presStyleLbl="node1" presStyleIdx="0" presStyleCnt="3"/>
      <dgm:spPr/>
    </dgm:pt>
    <dgm:pt modelId="{1A58EEB7-A08B-4F2B-A14E-77468F7E5103}" type="pres">
      <dgm:prSet presAssocID="{DBDEAB8B-332B-41F1-A799-43D90ECB1015}" presName="ParentBackground3" presStyleCnt="0"/>
      <dgm:spPr/>
    </dgm:pt>
    <dgm:pt modelId="{EC40BB10-33D2-41DE-BFB9-6F8071D9B3E9}" type="pres">
      <dgm:prSet presAssocID="{DBDEAB8B-332B-41F1-A799-43D90ECB1015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86FDBC4-0D82-4E13-BAF5-ADEA9174D8C4}" type="pres">
      <dgm:prSet presAssocID="{DBDEAB8B-332B-41F1-A799-43D90ECB101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570D7-B951-4E5D-B9B9-C7078C965529}" type="pres">
      <dgm:prSet presAssocID="{FEF6190E-AFCA-416F-BF44-B19788D9826A}" presName="Accent2" presStyleCnt="0"/>
      <dgm:spPr/>
    </dgm:pt>
    <dgm:pt modelId="{99D65E5F-CE94-4700-A78C-370CDB20AD79}" type="pres">
      <dgm:prSet presAssocID="{FEF6190E-AFCA-416F-BF44-B19788D9826A}" presName="Accent" presStyleLbl="node1" presStyleIdx="1" presStyleCnt="3"/>
      <dgm:spPr/>
    </dgm:pt>
    <dgm:pt modelId="{63F549B0-7A9D-4815-AAAB-3682F1564CAD}" type="pres">
      <dgm:prSet presAssocID="{FEF6190E-AFCA-416F-BF44-B19788D9826A}" presName="ParentBackground2" presStyleCnt="0"/>
      <dgm:spPr/>
    </dgm:pt>
    <dgm:pt modelId="{1F659436-CFA6-4F1E-BDDD-80ED0A99DDAD}" type="pres">
      <dgm:prSet presAssocID="{FEF6190E-AFCA-416F-BF44-B19788D9826A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8B03924C-CA4A-43D1-9AF9-51049015AF2D}" type="pres">
      <dgm:prSet presAssocID="{FEF6190E-AFCA-416F-BF44-B19788D982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05631-90A8-4605-93F7-44BD7EE2513D}" type="pres">
      <dgm:prSet presAssocID="{F79930F1-A495-45AF-8468-7A6AB0DE0C65}" presName="Accent1" presStyleCnt="0"/>
      <dgm:spPr/>
    </dgm:pt>
    <dgm:pt modelId="{E689B83E-270A-43B7-8725-A36F4C3A74B1}" type="pres">
      <dgm:prSet presAssocID="{F79930F1-A495-45AF-8468-7A6AB0DE0C65}" presName="Accent" presStyleLbl="node1" presStyleIdx="2" presStyleCnt="3"/>
      <dgm:spPr/>
    </dgm:pt>
    <dgm:pt modelId="{B8ABC1DD-E9D5-433A-94BD-79323AC3885C}" type="pres">
      <dgm:prSet presAssocID="{F79930F1-A495-45AF-8468-7A6AB0DE0C65}" presName="ParentBackground1" presStyleCnt="0"/>
      <dgm:spPr/>
    </dgm:pt>
    <dgm:pt modelId="{17254B1B-5D87-443C-BD0E-3757B845A2A5}" type="pres">
      <dgm:prSet presAssocID="{F79930F1-A495-45AF-8468-7A6AB0DE0C6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B758256-8D0D-49E2-BDFA-1923E3DD20EF}" type="pres">
      <dgm:prSet presAssocID="{F79930F1-A495-45AF-8468-7A6AB0DE0C6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31B8B-3F79-41A8-9370-C8F8DC205EB1}" type="presOf" srcId="{F79930F1-A495-45AF-8468-7A6AB0DE0C65}" destId="{EB758256-8D0D-49E2-BDFA-1923E3DD20EF}" srcOrd="1" destOrd="0" presId="urn:microsoft.com/office/officeart/2011/layout/CircleProcess"/>
    <dgm:cxn modelId="{4AA525CE-A7A0-4680-BEBE-F146376CB686}" type="presOf" srcId="{DBDEAB8B-332B-41F1-A799-43D90ECB1015}" destId="{EC40BB10-33D2-41DE-BFB9-6F8071D9B3E9}" srcOrd="0" destOrd="0" presId="urn:microsoft.com/office/officeart/2011/layout/CircleProcess"/>
    <dgm:cxn modelId="{3FF75425-D136-4187-959C-354CBE0A0789}" type="presOf" srcId="{FEF6190E-AFCA-416F-BF44-B19788D9826A}" destId="{1F659436-CFA6-4F1E-BDDD-80ED0A99DDAD}" srcOrd="0" destOrd="0" presId="urn:microsoft.com/office/officeart/2011/layout/CircleProcess"/>
    <dgm:cxn modelId="{AC6F8413-F5B1-4593-AFAC-FEF9A0BB2FF5}" type="presOf" srcId="{FEF6190E-AFCA-416F-BF44-B19788D9826A}" destId="{8B03924C-CA4A-43D1-9AF9-51049015AF2D}" srcOrd="1" destOrd="0" presId="urn:microsoft.com/office/officeart/2011/layout/CircleProcess"/>
    <dgm:cxn modelId="{0F883401-26D3-40EB-A4F5-47AE1BD57704}" srcId="{F4EE3F02-E642-4B26-A15B-4677CB1DA6BB}" destId="{FEF6190E-AFCA-416F-BF44-B19788D9826A}" srcOrd="1" destOrd="0" parTransId="{B01C70AD-028E-478A-B339-65149FE638DC}" sibTransId="{E76A5BEB-E632-4B13-A724-C7BC4158B615}"/>
    <dgm:cxn modelId="{DB7BF65B-F37F-4AF4-B829-7DF9D97B2D40}" srcId="{F4EE3F02-E642-4B26-A15B-4677CB1DA6BB}" destId="{F79930F1-A495-45AF-8468-7A6AB0DE0C65}" srcOrd="0" destOrd="0" parTransId="{72CF608E-D01B-46C3-8F9E-2DE7A465EEFF}" sibTransId="{F84AD876-1CF1-48A9-B275-82512C427385}"/>
    <dgm:cxn modelId="{4E56A186-795C-42D7-B5ED-9A14C6AEF0E9}" type="presOf" srcId="{F4EE3F02-E642-4B26-A15B-4677CB1DA6BB}" destId="{88805F5D-6F15-463D-9CDF-5739D2BCE5A7}" srcOrd="0" destOrd="0" presId="urn:microsoft.com/office/officeart/2011/layout/CircleProcess"/>
    <dgm:cxn modelId="{D0079744-E1B9-4D2E-A168-AE25E53D9218}" srcId="{F4EE3F02-E642-4B26-A15B-4677CB1DA6BB}" destId="{DBDEAB8B-332B-41F1-A799-43D90ECB1015}" srcOrd="2" destOrd="0" parTransId="{A9067AB2-A5CA-4F91-87A3-577DFEBDC4D4}" sibTransId="{67884484-E539-4750-9814-E8017B2B3E6F}"/>
    <dgm:cxn modelId="{CB049439-1F1C-4E84-8034-8E2858172C5E}" type="presOf" srcId="{DBDEAB8B-332B-41F1-A799-43D90ECB1015}" destId="{F86FDBC4-0D82-4E13-BAF5-ADEA9174D8C4}" srcOrd="1" destOrd="0" presId="urn:microsoft.com/office/officeart/2011/layout/CircleProcess"/>
    <dgm:cxn modelId="{D53B0EFA-5485-4182-8E0A-71611ED5D237}" type="presOf" srcId="{F79930F1-A495-45AF-8468-7A6AB0DE0C65}" destId="{17254B1B-5D87-443C-BD0E-3757B845A2A5}" srcOrd="0" destOrd="0" presId="urn:microsoft.com/office/officeart/2011/layout/CircleProcess"/>
    <dgm:cxn modelId="{5BC7D30E-ECE7-4D6C-B08C-D1D2F271DED6}" type="presParOf" srcId="{88805F5D-6F15-463D-9CDF-5739D2BCE5A7}" destId="{2EFCD128-DCC2-4286-9232-36E1B3ED6CA0}" srcOrd="0" destOrd="0" presId="urn:microsoft.com/office/officeart/2011/layout/CircleProcess"/>
    <dgm:cxn modelId="{E26E0CCA-6AB7-4619-8AE5-0786CE37796E}" type="presParOf" srcId="{2EFCD128-DCC2-4286-9232-36E1B3ED6CA0}" destId="{A456F57C-8F34-4927-B7AE-45A36289B6C1}" srcOrd="0" destOrd="0" presId="urn:microsoft.com/office/officeart/2011/layout/CircleProcess"/>
    <dgm:cxn modelId="{D8DD8565-A445-4D6D-BF71-6C6C633363D1}" type="presParOf" srcId="{88805F5D-6F15-463D-9CDF-5739D2BCE5A7}" destId="{1A58EEB7-A08B-4F2B-A14E-77468F7E5103}" srcOrd="1" destOrd="0" presId="urn:microsoft.com/office/officeart/2011/layout/CircleProcess"/>
    <dgm:cxn modelId="{3A4B5496-A2D6-46FD-90EB-BFADF8082E22}" type="presParOf" srcId="{1A58EEB7-A08B-4F2B-A14E-77468F7E5103}" destId="{EC40BB10-33D2-41DE-BFB9-6F8071D9B3E9}" srcOrd="0" destOrd="0" presId="urn:microsoft.com/office/officeart/2011/layout/CircleProcess"/>
    <dgm:cxn modelId="{360E0468-5D18-476D-8E3E-76BC05D81871}" type="presParOf" srcId="{88805F5D-6F15-463D-9CDF-5739D2BCE5A7}" destId="{F86FDBC4-0D82-4E13-BAF5-ADEA9174D8C4}" srcOrd="2" destOrd="0" presId="urn:microsoft.com/office/officeart/2011/layout/CircleProcess"/>
    <dgm:cxn modelId="{73BA6FF7-B85A-4E2F-9CDE-9DDE0616E464}" type="presParOf" srcId="{88805F5D-6F15-463D-9CDF-5739D2BCE5A7}" destId="{7E1570D7-B951-4E5D-B9B9-C7078C965529}" srcOrd="3" destOrd="0" presId="urn:microsoft.com/office/officeart/2011/layout/CircleProcess"/>
    <dgm:cxn modelId="{8C2D545F-0D73-4C8B-8EE2-9ED571443D4F}" type="presParOf" srcId="{7E1570D7-B951-4E5D-B9B9-C7078C965529}" destId="{99D65E5F-CE94-4700-A78C-370CDB20AD79}" srcOrd="0" destOrd="0" presId="urn:microsoft.com/office/officeart/2011/layout/CircleProcess"/>
    <dgm:cxn modelId="{F660823C-3E81-4878-8B88-8B45CB355CDF}" type="presParOf" srcId="{88805F5D-6F15-463D-9CDF-5739D2BCE5A7}" destId="{63F549B0-7A9D-4815-AAAB-3682F1564CAD}" srcOrd="4" destOrd="0" presId="urn:microsoft.com/office/officeart/2011/layout/CircleProcess"/>
    <dgm:cxn modelId="{2F986DF4-7CBA-427E-ABD0-D72308C9CE96}" type="presParOf" srcId="{63F549B0-7A9D-4815-AAAB-3682F1564CAD}" destId="{1F659436-CFA6-4F1E-BDDD-80ED0A99DDAD}" srcOrd="0" destOrd="0" presId="urn:microsoft.com/office/officeart/2011/layout/CircleProcess"/>
    <dgm:cxn modelId="{7ACAF922-07EA-4D2B-A549-5AB59F3351F9}" type="presParOf" srcId="{88805F5D-6F15-463D-9CDF-5739D2BCE5A7}" destId="{8B03924C-CA4A-43D1-9AF9-51049015AF2D}" srcOrd="5" destOrd="0" presId="urn:microsoft.com/office/officeart/2011/layout/CircleProcess"/>
    <dgm:cxn modelId="{5E72B300-FB62-4443-BB11-8B20F98E1EB1}" type="presParOf" srcId="{88805F5D-6F15-463D-9CDF-5739D2BCE5A7}" destId="{E8C05631-90A8-4605-93F7-44BD7EE2513D}" srcOrd="6" destOrd="0" presId="urn:microsoft.com/office/officeart/2011/layout/CircleProcess"/>
    <dgm:cxn modelId="{C5824124-AF01-4D95-88A9-8272AFABE4D5}" type="presParOf" srcId="{E8C05631-90A8-4605-93F7-44BD7EE2513D}" destId="{E689B83E-270A-43B7-8725-A36F4C3A74B1}" srcOrd="0" destOrd="0" presId="urn:microsoft.com/office/officeart/2011/layout/CircleProcess"/>
    <dgm:cxn modelId="{D71008C4-864A-4299-9B3D-A57054A0AEC3}" type="presParOf" srcId="{88805F5D-6F15-463D-9CDF-5739D2BCE5A7}" destId="{B8ABC1DD-E9D5-433A-94BD-79323AC3885C}" srcOrd="7" destOrd="0" presId="urn:microsoft.com/office/officeart/2011/layout/CircleProcess"/>
    <dgm:cxn modelId="{082A79A9-332B-4AA9-ABB1-2D83D996EF53}" type="presParOf" srcId="{B8ABC1DD-E9D5-433A-94BD-79323AC3885C}" destId="{17254B1B-5D87-443C-BD0E-3757B845A2A5}" srcOrd="0" destOrd="0" presId="urn:microsoft.com/office/officeart/2011/layout/CircleProcess"/>
    <dgm:cxn modelId="{4CADC0F4-8A50-49A3-87DB-9EC715D01D32}" type="presParOf" srcId="{88805F5D-6F15-463D-9CDF-5739D2BCE5A7}" destId="{EB758256-8D0D-49E2-BDFA-1923E3DD20E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57C-8F34-4927-B7AE-45A36289B6C1}">
      <dsp:nvSpPr>
        <dsp:cNvPr id="0" name=""/>
        <dsp:cNvSpPr/>
      </dsp:nvSpPr>
      <dsp:spPr>
        <a:xfrm>
          <a:off x="2694712" y="589867"/>
          <a:ext cx="1175481" cy="117569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BB10-33D2-41DE-BFB9-6F8071D9B3E9}">
      <dsp:nvSpPr>
        <dsp:cNvPr id="0" name=""/>
        <dsp:cNvSpPr/>
      </dsp:nvSpPr>
      <dsp:spPr>
        <a:xfrm>
          <a:off x="2733741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Query</a:t>
          </a:r>
          <a:endParaRPr lang="en-US" sz="1600" kern="1200" dirty="0"/>
        </a:p>
      </dsp:txBody>
      <dsp:txXfrm>
        <a:off x="2890625" y="785851"/>
        <a:ext cx="783654" cy="783730"/>
      </dsp:txXfrm>
    </dsp:sp>
    <dsp:sp modelId="{99D65E5F-CE94-4700-A78C-370CDB20AD79}">
      <dsp:nvSpPr>
        <dsp:cNvPr id="0" name=""/>
        <dsp:cNvSpPr/>
      </dsp:nvSpPr>
      <dsp:spPr>
        <a:xfrm rot="2700000">
          <a:off x="1481234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9436-CFA6-4F1E-BDDD-80ED0A99DDAD}">
      <dsp:nvSpPr>
        <dsp:cNvPr id="0" name=""/>
        <dsp:cNvSpPr/>
      </dsp:nvSpPr>
      <dsp:spPr>
        <a:xfrm>
          <a:off x="1518848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Search</a:t>
          </a:r>
          <a:endParaRPr lang="en-US" sz="1600" kern="1200" dirty="0"/>
        </a:p>
      </dsp:txBody>
      <dsp:txXfrm>
        <a:off x="1675732" y="785851"/>
        <a:ext cx="783654" cy="783730"/>
      </dsp:txXfrm>
    </dsp:sp>
    <dsp:sp modelId="{E689B83E-270A-43B7-8725-A36F4C3A74B1}">
      <dsp:nvSpPr>
        <dsp:cNvPr id="0" name=""/>
        <dsp:cNvSpPr/>
      </dsp:nvSpPr>
      <dsp:spPr>
        <a:xfrm rot="2700000">
          <a:off x="266341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4B1B-5D87-443C-BD0E-3757B845A2A5}">
      <dsp:nvSpPr>
        <dsp:cNvPr id="0" name=""/>
        <dsp:cNvSpPr/>
      </dsp:nvSpPr>
      <dsp:spPr>
        <a:xfrm>
          <a:off x="303955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Analysis</a:t>
          </a:r>
          <a:endParaRPr lang="en-US" sz="1600" kern="1200" dirty="0"/>
        </a:p>
      </dsp:txBody>
      <dsp:txXfrm>
        <a:off x="460839" y="785851"/>
        <a:ext cx="783654" cy="78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20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9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4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59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9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180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final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2445" y="3474921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3EE6-9503-A301-DB0E-7D39DBCE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72E6-A170-3126-0758-2C8F6864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A6CF53F-A77A-BC5A-BC49-AF84A8D08E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369AF3-31BA-545D-FC7E-9D90DCA4EAD9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3: </a:t>
            </a:r>
            <a:r>
              <a:rPr lang="en-GB" dirty="0"/>
              <a:t>Can you list the top 20 largest operating wind farms in India commissioned between 2010 and 2020?</a:t>
            </a:r>
            <a:endParaRPr lang="en-BD" dirty="0"/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92023AC7-42E6-EAE3-475C-2143D5E94A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D7726E50-EA96-2EED-330C-CC64F838C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411758-59EF-721A-70D1-902C7892A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439863"/>
              </p:ext>
            </p:extLst>
          </p:nvPr>
        </p:nvGraphicFramePr>
        <p:xfrm>
          <a:off x="1286933" y="2276751"/>
          <a:ext cx="9618134" cy="401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Time slider obvious; finding country not obvious as you first have to select continent &amp; subregion.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Subregion has to be chosen first in order to select a country; not everyone knows the subregions.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Unclear to first select a subregion before being able to select country; would be better to directly select a country.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862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21F-26D1-2EDB-D2A3-C698EBA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03B4-8F2C-7935-B58D-48A564F0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720A80-D45D-04A9-5008-657DA6B31B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5E16DD-ACB0-8BCA-8856-4F5B73A4A11B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4: </a:t>
            </a:r>
            <a:r>
              <a:rPr lang="en-GB" dirty="0"/>
              <a:t>Can you locate the 3rd largest onshore wind farm in South Africa and retrieve its capacity value?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13C78BF2-B10B-0854-AA59-8C858E8BB9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0BADB147-AF64-59D3-6EC2-F084B030D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F6D2C12-EC74-5082-F730-7858244F8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485067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Finding South Africa now was easy after having done Q3; ranked bar chart is obvious.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Selecting country directly would be helpful.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489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takeaways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BE" b="1" dirty="0" smtClean="0"/>
              <a:t>Positive</a:t>
            </a:r>
            <a:r>
              <a:rPr lang="en-BE" dirty="0" smtClean="0"/>
              <a:t> feedback received:</a:t>
            </a:r>
          </a:p>
          <a:p>
            <a:r>
              <a:rPr lang="en-BE" dirty="0" smtClean="0"/>
              <a:t>Easy on the eyes</a:t>
            </a:r>
          </a:p>
          <a:p>
            <a:r>
              <a:rPr lang="en-BE" dirty="0" smtClean="0"/>
              <a:t>Intuitive F-shape layout</a:t>
            </a:r>
          </a:p>
          <a:p>
            <a:r>
              <a:rPr lang="en-BE" dirty="0" smtClean="0"/>
              <a:t>Colour channel consistency for status was highly appreciated</a:t>
            </a:r>
          </a:p>
          <a:p>
            <a:r>
              <a:rPr lang="en-BE" dirty="0" smtClean="0"/>
              <a:t>BAN’s are very usefull to extract the totals</a:t>
            </a:r>
            <a:endParaRPr lang="en-BE" dirty="0" smtClean="0"/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b="1" dirty="0" smtClean="0"/>
              <a:t>Constructive</a:t>
            </a:r>
            <a:r>
              <a:rPr lang="en-BE" dirty="0" smtClean="0"/>
              <a:t> feedback received is usefull for future iterations of the product:</a:t>
            </a:r>
          </a:p>
          <a:p>
            <a:r>
              <a:rPr lang="en-BE" dirty="0" smtClean="0"/>
              <a:t>Having empty filters when parent levels are not set is confusing to users</a:t>
            </a:r>
          </a:p>
          <a:p>
            <a:r>
              <a:rPr lang="en-BE" dirty="0" smtClean="0"/>
              <a:t>The slider could use a tooltip so users know what exactly is being filtered on</a:t>
            </a:r>
          </a:p>
          <a:p>
            <a:r>
              <a:rPr lang="en-BE" dirty="0" smtClean="0"/>
              <a:t>Users should know what time the data was ‘snapshotted’ to properly understand when a unit is in ‘future’ state</a:t>
            </a:r>
            <a:endParaRPr lang="en-BE" dirty="0" smtClean="0"/>
          </a:p>
          <a:p>
            <a:endParaRPr lang="nl-BE" dirty="0"/>
          </a:p>
        </p:txBody>
      </p:sp>
      <p:pic>
        <p:nvPicPr>
          <p:cNvPr id="1026" name="Picture 2" descr="Key Takeaway Speech Bubble Icon Stock Illustration - Download Image Now -  Key, Take Out Food, Icon Symbol - iStock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25645" r="13996" b="23185"/>
          <a:stretch/>
        </p:blipFill>
        <p:spPr bwMode="auto">
          <a:xfrm>
            <a:off x="6373905" y="379411"/>
            <a:ext cx="1335742" cy="10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Time for questions!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0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dirty="0"/>
              <a:t>Quick reminder to set the context:</a:t>
            </a:r>
          </a:p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farm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nl-BE" dirty="0"/>
              <a:t>29 </a:t>
            </a:r>
            <a:r>
              <a:rPr lang="nl-BE" dirty="0" err="1"/>
              <a:t>attributes</a:t>
            </a:r>
            <a:r>
              <a:rPr lang="nl-BE" dirty="0"/>
              <a:t>: </a:t>
            </a:r>
            <a:r>
              <a:rPr lang="nl-BE" dirty="0" err="1"/>
              <a:t>installation</a:t>
            </a:r>
            <a:r>
              <a:rPr lang="nl-BE" dirty="0"/>
              <a:t> type, status, </a:t>
            </a:r>
            <a:r>
              <a:rPr lang="nl-BE" dirty="0" err="1"/>
              <a:t>capacity</a:t>
            </a:r>
            <a:r>
              <a:rPr lang="nl-BE" dirty="0"/>
              <a:t>, </a:t>
            </a:r>
            <a:r>
              <a:rPr lang="nl-BE" dirty="0" err="1"/>
              <a:t>coordinates</a:t>
            </a:r>
            <a:r>
              <a:rPr lang="nl-BE" dirty="0"/>
              <a:t>, start </a:t>
            </a:r>
            <a:r>
              <a:rPr lang="nl-BE" dirty="0" err="1"/>
              <a:t>year</a:t>
            </a:r>
            <a:r>
              <a:rPr lang="nl-BE" dirty="0"/>
              <a:t>…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5" y="3522015"/>
            <a:ext cx="5537614" cy="316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u="sng" dirty="0"/>
              <a:t>What</a:t>
            </a:r>
            <a:r>
              <a:rPr lang="en-BE" dirty="0"/>
              <a:t>-Why-How question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733" y="444050"/>
            <a:ext cx="3658752" cy="2421834"/>
          </a:xfrm>
          <a:prstGeom prst="rect">
            <a:avLst/>
          </a:prstGeom>
        </p:spPr>
      </p:pic>
      <p:pic>
        <p:nvPicPr>
          <p:cNvPr id="3074" name="Picture 2" descr="Data analysis Generic Blu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79" y="527226"/>
            <a:ext cx="937791" cy="9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</a:t>
            </a:r>
            <a:r>
              <a:rPr lang="en-BE" b="1" u="sng" dirty="0"/>
              <a:t>Why</a:t>
            </a:r>
            <a:r>
              <a:rPr lang="en-BE" dirty="0"/>
              <a:t>-How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These are the selected target tasks that can be solved with our current </a:t>
            </a:r>
            <a:r>
              <a:rPr lang="en-BE" dirty="0" smtClean="0"/>
              <a:t>app:</a:t>
            </a:r>
            <a:endParaRPr lang="en-BE" dirty="0"/>
          </a:p>
          <a:p>
            <a:pPr lvl="0">
              <a:buFont typeface="+mj-lt"/>
              <a:buAutoNum type="arabicPeriod"/>
            </a:pPr>
            <a:r>
              <a:rPr lang="en-BE" dirty="0"/>
              <a:t>How is offshore wind currently distributed across different continents?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In future years, will the world invest more in onshore or offshore wind?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list the top 20 largest operating wind farms in India commissioned between 2010 and 2020?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locate the 3rd largest </a:t>
            </a:r>
            <a:r>
              <a:rPr lang="en-BE" dirty="0" smtClean="0"/>
              <a:t>operating onshore </a:t>
            </a:r>
            <a:r>
              <a:rPr lang="en-BE" dirty="0"/>
              <a:t>wind farm in South Africa and retrieve its capacity value?</a:t>
            </a:r>
            <a:endParaRPr lang="nl-BE" dirty="0"/>
          </a:p>
          <a:p>
            <a:endParaRPr lang="nl-BE" dirty="0"/>
          </a:p>
        </p:txBody>
      </p:sp>
      <p:sp>
        <p:nvSpPr>
          <p:cNvPr id="4" name="Left Arrow 3"/>
          <p:cNvSpPr/>
          <p:nvPr/>
        </p:nvSpPr>
        <p:spPr>
          <a:xfrm>
            <a:off x="9274002" y="3908611"/>
            <a:ext cx="1165412" cy="636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demo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879348"/>
              </p:ext>
            </p:extLst>
          </p:nvPr>
        </p:nvGraphicFramePr>
        <p:xfrm>
          <a:off x="3304988" y="4428564"/>
          <a:ext cx="3893671" cy="23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Task Generic Blu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6" y="379411"/>
            <a:ext cx="1128826" cy="11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What-Why-</a:t>
            </a:r>
            <a:r>
              <a:rPr lang="en-BE" b="1" u="sng" dirty="0"/>
              <a:t>How</a:t>
            </a:r>
            <a:r>
              <a:rPr lang="en-BE" dirty="0"/>
              <a:t>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3513" cy="4025058"/>
          </a:xfrm>
        </p:spPr>
        <p:txBody>
          <a:bodyPr>
            <a:normAutofit fontScale="92500" lnSpcReduction="20000"/>
          </a:bodyPr>
          <a:lstStyle/>
          <a:p>
            <a:r>
              <a:rPr lang="en-BE" dirty="0"/>
              <a:t>Data preprocessing</a:t>
            </a:r>
          </a:p>
          <a:p>
            <a:pPr lvl="1"/>
            <a:r>
              <a:rPr lang="en-BE" dirty="0"/>
              <a:t>Missing data inference (recall: missing start year for 36% of the records)</a:t>
            </a:r>
          </a:p>
          <a:p>
            <a:pPr lvl="1"/>
            <a:r>
              <a:rPr lang="en-BE" dirty="0"/>
              <a:t>Attribute grouping to reduce complexity</a:t>
            </a:r>
          </a:p>
          <a:p>
            <a:pPr lvl="1"/>
            <a:r>
              <a:rPr lang="en-BE" dirty="0"/>
              <a:t>Abbreviating text fields</a:t>
            </a:r>
          </a:p>
          <a:p>
            <a:r>
              <a:rPr lang="en-BE" dirty="0"/>
              <a:t>Elaboration of the static prototype into interactive viz</a:t>
            </a:r>
          </a:p>
          <a:p>
            <a:pPr lvl="1"/>
            <a:r>
              <a:rPr lang="en-BE" dirty="0"/>
              <a:t>Semantic zooming using our own defined clustering (for responsiveness and control reasons)</a:t>
            </a:r>
          </a:p>
          <a:p>
            <a:pPr lvl="1"/>
            <a:r>
              <a:rPr lang="en-BE" dirty="0"/>
              <a:t>Adding interactivity by linking dashboard components (BAN’s, filters, map, bar chart)</a:t>
            </a:r>
          </a:p>
          <a:p>
            <a:pPr lvl="1"/>
            <a:r>
              <a:rPr lang="en-BE" dirty="0"/>
              <a:t>Creating linked views (bar chart is clickable)</a:t>
            </a:r>
          </a:p>
          <a:p>
            <a:pPr lvl="1"/>
            <a:r>
              <a:rPr lang="en-BE" dirty="0"/>
              <a:t>UI optimization (colour contrast, highlighting active BAN, unify status color, move legend, ...)</a:t>
            </a:r>
          </a:p>
          <a:p>
            <a:r>
              <a:rPr lang="en-BE" dirty="0"/>
              <a:t>Evaluation</a:t>
            </a:r>
          </a:p>
          <a:p>
            <a:pPr lvl="1"/>
            <a:r>
              <a:rPr lang="en-BE" dirty="0"/>
              <a:t>Elaborate evaluation plan</a:t>
            </a:r>
          </a:p>
          <a:p>
            <a:pPr lvl="1"/>
            <a:r>
              <a:rPr lang="en-BE" dirty="0"/>
              <a:t>Perform interviews and analyse results to extract potential improvements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Update icons for free download | Freepik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8" y="379411"/>
            <a:ext cx="1054659" cy="10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LIVE DEMO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26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572A-667C-11C1-5E58-0D83C2DD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BD" dirty="0"/>
              <a:t>Evaluation Process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5136DA8F-3AEC-620D-0DED-3A44FB79B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853" y="224117"/>
            <a:ext cx="1443318" cy="14433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8AE0-FF11-4572-49A9-F8AF863B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3516"/>
            <a:ext cx="5732431" cy="4274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sz="1700" b="1" dirty="0"/>
              <a:t>Team Involvement: </a:t>
            </a:r>
            <a:r>
              <a:rPr lang="en-BD" sz="1700" dirty="0"/>
              <a:t>Each team member conducted one interview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Selection of canditate: </a:t>
            </a:r>
            <a:r>
              <a:rPr lang="en-BD" sz="1700" dirty="0"/>
              <a:t>Three canditates chosen from diverse background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Interview Setup: </a:t>
            </a:r>
            <a:r>
              <a:rPr lang="en-BD" sz="1700" dirty="0"/>
              <a:t>Four questions asked related to our wind data visualization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Questionnaoire Focus: </a:t>
            </a:r>
            <a:r>
              <a:rPr lang="en-BD" sz="1700" dirty="0"/>
              <a:t>We filled up a questionnaire while conducting the interview with the following focuses:</a:t>
            </a:r>
            <a:br>
              <a:rPr lang="en-BD" sz="1700" dirty="0"/>
            </a:br>
            <a:r>
              <a:rPr lang="en-BD" sz="1700" dirty="0"/>
              <a:t>1. Understanding the question</a:t>
            </a:r>
            <a:br>
              <a:rPr lang="en-BD" sz="1700" dirty="0"/>
            </a:br>
            <a:r>
              <a:rPr lang="en-BD" sz="1700" dirty="0"/>
              <a:t>2. </a:t>
            </a:r>
            <a:r>
              <a:rPr lang="en-BD" sz="1700" dirty="0" smtClean="0"/>
              <a:t>Answering the question without support</a:t>
            </a:r>
            <a:br>
              <a:rPr lang="en-BD" sz="1700" dirty="0" smtClean="0"/>
            </a:br>
            <a:r>
              <a:rPr lang="en-BD" sz="1700" dirty="0" smtClean="0"/>
              <a:t>3</a:t>
            </a:r>
            <a:r>
              <a:rPr lang="en-BD" sz="1700" dirty="0"/>
              <a:t>. Correctness of the answers</a:t>
            </a:r>
            <a:br>
              <a:rPr lang="en-BD" sz="1700" dirty="0"/>
            </a:br>
            <a:r>
              <a:rPr lang="en-BD" sz="1700" dirty="0"/>
              <a:t>4. General Feedback</a:t>
            </a:r>
            <a:br>
              <a:rPr lang="en-BD" sz="1700" dirty="0"/>
            </a:br>
            <a:endParaRPr lang="en-BD" sz="1700" dirty="0"/>
          </a:p>
          <a:p>
            <a:pPr marL="0" indent="0">
              <a:lnSpc>
                <a:spcPct val="90000"/>
              </a:lnSpc>
              <a:buNone/>
            </a:pPr>
            <a:endParaRPr lang="en-BD" sz="17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A67616-FA70-E89B-2331-0238294D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956850"/>
              </p:ext>
            </p:extLst>
          </p:nvPr>
        </p:nvGraphicFramePr>
        <p:xfrm>
          <a:off x="6884907" y="2205412"/>
          <a:ext cx="4778190" cy="271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59">
                  <a:extLst>
                    <a:ext uri="{9D8B030D-6E8A-4147-A177-3AD203B41FA5}">
                      <a16:colId xmlns:a16="http://schemas.microsoft.com/office/drawing/2014/main" val="779898961"/>
                    </a:ext>
                  </a:extLst>
                </a:gridCol>
                <a:gridCol w="699488">
                  <a:extLst>
                    <a:ext uri="{9D8B030D-6E8A-4147-A177-3AD203B41FA5}">
                      <a16:colId xmlns:a16="http://schemas.microsoft.com/office/drawing/2014/main" val="153600912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654816904"/>
                    </a:ext>
                  </a:extLst>
                </a:gridCol>
                <a:gridCol w="1290603">
                  <a:extLst>
                    <a:ext uri="{9D8B030D-6E8A-4147-A177-3AD203B41FA5}">
                      <a16:colId xmlns:a16="http://schemas.microsoft.com/office/drawing/2014/main" val="113278746"/>
                    </a:ext>
                  </a:extLst>
                </a:gridCol>
                <a:gridCol w="847267">
                  <a:extLst>
                    <a:ext uri="{9D8B030D-6E8A-4147-A177-3AD203B41FA5}">
                      <a16:colId xmlns:a16="http://schemas.microsoft.com/office/drawing/2014/main" val="1556876762"/>
                    </a:ext>
                  </a:extLst>
                </a:gridCol>
              </a:tblGrid>
              <a:tr h="866521">
                <a:tc>
                  <a:txBody>
                    <a:bodyPr/>
                    <a:lstStyle/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Age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Sex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Level of Education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 dirty="0"/>
                        <a:t>Time taken</a:t>
                      </a:r>
                    </a:p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419291788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r>
                        <a:rPr lang="en-BD" sz="1400" dirty="0"/>
                        <a:t>Canditate 1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36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7:10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3969232017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2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26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4:10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71922929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3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28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9:27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45718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Answers summary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5291" y="609600"/>
            <a:ext cx="702733" cy="685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18" y="1930400"/>
            <a:ext cx="7314772" cy="42447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PROPOSAL viz</a:t>
            </a:r>
          </a:p>
          <a:p>
            <a:pPr algn="ctr"/>
            <a:endParaRPr lang="en-BE" dirty="0"/>
          </a:p>
          <a:p>
            <a:pPr algn="ctr"/>
            <a:r>
              <a:rPr lang="en-BE" dirty="0" smtClean="0"/>
              <a:t>TASK: answer: was the interview well designed?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91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3EBBC-25B7-2BD3-EA3E-0FC107DD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dirty="0"/>
              <a:t>Question 1: </a:t>
            </a:r>
            <a:r>
              <a:rPr lang="en-GB" dirty="0"/>
              <a:t>How is offshore wind currently distributed across different continents?</a:t>
            </a:r>
            <a:endParaRPr lang="en-B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FEE89-BCA3-9A3E-791E-08A953939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71836"/>
              </p:ext>
            </p:extLst>
          </p:nvPr>
        </p:nvGraphicFramePr>
        <p:xfrm>
          <a:off x="1286933" y="2276751"/>
          <a:ext cx="9618134" cy="343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Finding filter was not so obvious; one has to look at the BAN.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Only issue was uncertainty about 'currently'; unclear that only 'operating' should be selected.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309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97D6-8ADE-08DD-6FBA-C137C36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F1-48BD-2F1D-767F-DC20881E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FA2E581-75F6-ED53-4C73-35F4031413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E934CB-E6E8-62C7-772A-2AC8763A01DF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2: </a:t>
            </a:r>
            <a:r>
              <a:rPr lang="en-GB" dirty="0"/>
              <a:t>In future years, will the world invest more in onshore or offshore wind?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3E3F0872-2E5E-4902-E06E-D16B11A5FF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F56ABBA3-7390-B1BF-0A7B-35721A2A26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54CF8BA-FE17-6C4A-1C89-37C2017A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084102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Partly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Started adding the BAN for different continents but did not immediately notice the 'total' BAN.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 answer can be given by using the 'status' filter or the </a:t>
                      </a:r>
                      <a:r>
                        <a:rPr lang="en-GB" sz="2000" dirty="0" err="1"/>
                        <a:t>timeslider</a:t>
                      </a:r>
                      <a:r>
                        <a:rPr lang="en-GB" sz="2000" dirty="0"/>
                        <a:t>; both give slightly different answers.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Only issue was uncertainty about 'currently'; unclear that only 'operating' should be selected.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778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1259</TotalTime>
  <Words>802</Words>
  <Application>Microsoft Office PowerPoint</Application>
  <PresentationFormat>Widescreen</PresentationFormat>
  <Paragraphs>173</Paragraphs>
  <Slides>13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infovis project - group 2 - 2024 final presentation</vt:lpstr>
      <vt:lpstr>What-Why-How question</vt:lpstr>
      <vt:lpstr>What-Why-How question</vt:lpstr>
      <vt:lpstr>What-Why-How question</vt:lpstr>
      <vt:lpstr>LIVE DEMO</vt:lpstr>
      <vt:lpstr>Evaluation Process</vt:lpstr>
      <vt:lpstr>Answers summary</vt:lpstr>
      <vt:lpstr>Question 1: How is offshore wind currently distributed across different continents?</vt:lpstr>
      <vt:lpstr>PowerPoint Presentation</vt:lpstr>
      <vt:lpstr>PowerPoint Presentation</vt:lpstr>
      <vt:lpstr>PowerPoint Presentation</vt:lpstr>
      <vt:lpstr>Evaluation takeaways</vt:lpstr>
      <vt:lpstr>Time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52</cp:revision>
  <dcterms:created xsi:type="dcterms:W3CDTF">2024-04-04T11:33:32Z</dcterms:created>
  <dcterms:modified xsi:type="dcterms:W3CDTF">2024-05-22T12:02:58Z</dcterms:modified>
</cp:coreProperties>
</file>