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modernComment_103_5B17BF65.xml" ContentType="application/vnd.ms-powerpoint.comments+xml"/>
  <Override PartName="/ppt/comments/modernComment_107_BE84025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7" r:id="rId3"/>
    <p:sldId id="260" r:id="rId4"/>
    <p:sldId id="268" r:id="rId5"/>
    <p:sldId id="259" r:id="rId6"/>
    <p:sldId id="262" r:id="rId7"/>
    <p:sldId id="263" r:id="rId8"/>
    <p:sldId id="265" r:id="rId9"/>
    <p:sldId id="261" r:id="rId10"/>
    <p:sldId id="270" r:id="rId11"/>
    <p:sldId id="266" r:id="rId12"/>
    <p:sldId id="258" r:id="rId13"/>
    <p:sldId id="269" r:id="rId14"/>
    <p:sldId id="257" r:id="rId1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4182291-21D3-FE15-5ED6-04DD868E5DF2}" name="Ruth Vandeputte" initials="RV" userId="S::Ruth.Vandeputte@vub.be::ab091a4e-f2ba-4e8a-8970-d2331b8af10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3_5B17BF6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089FAAD-7DD5-4206-98A8-23ACF9DAF766}" authorId="{14182291-21D3-FE15-5ED6-04DD868E5DF2}" created="2024-04-10T17:14:19.067">
    <pc:sldMkLst xmlns:pc="http://schemas.microsoft.com/office/powerpoint/2013/main/command">
      <pc:docMk/>
      <pc:sldMk cId="1528282981" sldId="259"/>
    </pc:sldMkLst>
    <p188:txBody>
      <a:bodyPr/>
      <a:lstStyle/>
      <a:p>
        <a:r>
          <a:rPr lang="nl-BE"/>
          <a:t>Adapt to (or similar) "Which region is has the highest growth in installed wind capacity in the period 2020-2023?" Which can be answered with the time slider, filter on status and the left BIN buttons.</a:t>
        </a:r>
      </a:p>
    </p188:txBody>
  </p188:cm>
</p188:cmLst>
</file>

<file path=ppt/comments/modernComment_107_BE8402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D8A1858-4BB6-48C1-927C-B513326CC5BE}" authorId="{14182291-21D3-FE15-5ED6-04DD868E5DF2}" created="2024-04-10T17:39:10.34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99770149" sldId="263"/>
      <ac:spMk id="3" creationId="{00000000-0000-0000-0000-000000000000}"/>
      <ac:txMk cp="258" len="102">
        <ac:context len="504" hash="4046356674"/>
      </ac:txMk>
    </ac:txMkLst>
    <p188:pos x="8527626" y="3224192"/>
    <p188:txBody>
      <a:bodyPr/>
      <a:lstStyle/>
      <a:p>
        <a:r>
          <a:rPr lang="nl-BE"/>
          <a:t>To discuss: usefull to use colours for extra info like status? 8 categories is maybe much, but do we really need separate categories for cancelled-shelved-mothballed? Different hue  for announced-preconstruction-construction-operating-retired. Or luminance in 3 levels: (future (announced-preconstruction-contruction) - current (operating) - past (retired)?
Then some grey could be used for cancelled-shelved-mothballed projects.</a:t>
        </a:r>
      </a:p>
    </p188:txBody>
  </p188:cm>
  <p188:cm id="{8E2DFACC-8EB1-4E0F-A6FB-C6244B44078E}" authorId="{14182291-21D3-FE15-5ED6-04DD868E5DF2}" created="2024-04-10T17:58:26.12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99770149" sldId="263"/>
      <ac:spMk id="3" creationId="{00000000-0000-0000-0000-000000000000}"/>
      <ac:txMk cp="468" len="33">
        <ac:context len="504" hash="4046356674"/>
      </ac:txMk>
    </ac:txMkLst>
    <p188:pos x="7267786" y="4829472"/>
    <p188:txBody>
      <a:bodyPr/>
      <a:lstStyle/>
      <a:p>
        <a:r>
          <a:rPr lang="nl-BE"/>
          <a:t>Or use same colour as on map according to state ?</a:t>
        </a:r>
      </a:p>
    </p188:txBody>
  </p188:cm>
  <p188:cm id="{821752F2-F06F-48E5-A738-BABF2B7D1A77}" authorId="{14182291-21D3-FE15-5ED6-04DD868E5DF2}" created="2024-04-10T18:01:03.6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99770149" sldId="263"/>
      <ac:spMk id="3" creationId="{00000000-0000-0000-0000-000000000000}"/>
      <ac:txMk cp="112" len="11">
        <ac:context len="504" hash="4046356674"/>
      </ac:txMk>
    </ac:txMkLst>
    <p188:pos x="2929466" y="1618912"/>
    <p188:txBody>
      <a:bodyPr/>
      <a:lstStyle/>
      <a:p>
        <a:r>
          <a:rPr lang="nl-BE"/>
          <a:t>What with projects without start year?</a:t>
        </a:r>
      </a:p>
    </p188:txBody>
  </p188:cm>
  <p188:cm id="{DE739B80-7D31-4971-9256-BCCD5A694252}" authorId="{14182291-21D3-FE15-5ED6-04DD868E5DF2}" created="2024-04-10T18:13:43.628">
    <pc:sldMkLst xmlns:pc="http://schemas.microsoft.com/office/powerpoint/2013/main/command">
      <pc:docMk/>
      <pc:sldMk cId="199770149" sldId="263"/>
    </pc:sldMkLst>
    <p188:txBody>
      <a:bodyPr/>
      <a:lstStyle/>
      <a:p>
        <a:r>
          <a:rPr lang="nl-BE"/>
          <a:t>Show summary dots when zoomed out? (separate parks near eachother look like one)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10/04/2024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533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10/04/2024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933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10/04/2024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‹nr.›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6089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10/04/2024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1070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10/04/2024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‹nr.›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8008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10/04/2024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516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10/04/2024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8958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10/04/2024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624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10/04/2024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108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10/04/2024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596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10/04/2024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54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10/04/2024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778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10/04/2024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45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10/04/2024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783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10/04/2024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1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‹nr.›</a:t>
            </a:fld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10/04/2024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229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B977C-11A8-413A-BFAF-14235309C571}" type="datetimeFigureOut">
              <a:rPr lang="nl-BE" smtClean="0"/>
              <a:t>10/04/2024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2B137D-9284-4ABB-954B-9B781A26CB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69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jpe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03_5B17BF6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07_BE8402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sz="4000" dirty="0">
                <a:solidFill>
                  <a:schemeClr val="accent1">
                    <a:lumMod val="50000"/>
                  </a:schemeClr>
                </a:solidFill>
              </a:rPr>
              <a:t>infovis project - group 2 - 2024</a:t>
            </a:r>
            <a:br>
              <a:rPr lang="en-BE" sz="4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BE" sz="4000" dirty="0">
                <a:solidFill>
                  <a:schemeClr val="accent1">
                    <a:lumMod val="50000"/>
                  </a:schemeClr>
                </a:solidFill>
              </a:rPr>
              <a:t>midterm presentation</a:t>
            </a:r>
            <a:endParaRPr lang="nl-BE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463715"/>
            <a:ext cx="7766936" cy="1497931"/>
          </a:xfrm>
        </p:spPr>
        <p:txBody>
          <a:bodyPr>
            <a:normAutofit/>
          </a:bodyPr>
          <a:lstStyle/>
          <a:p>
            <a:r>
              <a:rPr lang="en-BE" dirty="0"/>
              <a:t>Jorrit Vander Mynsbrugge</a:t>
            </a:r>
          </a:p>
          <a:p>
            <a:r>
              <a:rPr lang="nl-BE" dirty="0"/>
              <a:t>Ruth Vandeputte</a:t>
            </a:r>
            <a:endParaRPr lang="en-BE" dirty="0"/>
          </a:p>
          <a:p>
            <a:r>
              <a:rPr lang="nl-BE" dirty="0" err="1"/>
              <a:t>Mishkat</a:t>
            </a:r>
            <a:r>
              <a:rPr lang="nl-BE" dirty="0"/>
              <a:t> </a:t>
            </a:r>
            <a:r>
              <a:rPr lang="nl-BE" dirty="0" err="1"/>
              <a:t>Haider</a:t>
            </a:r>
            <a:r>
              <a:rPr lang="nl-BE" dirty="0"/>
              <a:t> </a:t>
            </a:r>
            <a:r>
              <a:rPr lang="nl-BE" dirty="0" err="1"/>
              <a:t>Chowdhury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47688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Fast prototyping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13" y="1594183"/>
            <a:ext cx="10403133" cy="451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8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Validation: algorithm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1008"/>
            <a:ext cx="8596668" cy="5046561"/>
          </a:xfrm>
        </p:spPr>
        <p:txBody>
          <a:bodyPr>
            <a:normAutofit/>
          </a:bodyPr>
          <a:lstStyle/>
          <a:p>
            <a:r>
              <a:rPr lang="en-BE" dirty="0"/>
              <a:t>Assessment:</a:t>
            </a:r>
          </a:p>
          <a:p>
            <a:pPr lvl="1"/>
            <a:r>
              <a:rPr lang="en-BE" dirty="0"/>
              <a:t>dataset is static, non-streaming</a:t>
            </a:r>
          </a:p>
          <a:p>
            <a:pPr lvl="1"/>
            <a:r>
              <a:rPr lang="en-BE" dirty="0"/>
              <a:t>query and summary statistics can be pre-computed</a:t>
            </a:r>
          </a:p>
          <a:p>
            <a:pPr lvl="1"/>
            <a:r>
              <a:rPr lang="en-BE" dirty="0"/>
              <a:t>map viz will be slowest section </a:t>
            </a:r>
            <a:r>
              <a:rPr lang="en-BE" dirty="0">
                <a:sym typeface="Wingdings" panose="05000000000000000000" pitchFamily="2" charset="2"/>
              </a:rPr>
              <a:t> try second framework if first does not suffice</a:t>
            </a:r>
          </a:p>
          <a:p>
            <a:pPr lvl="2"/>
            <a:r>
              <a:rPr lang="en-BE" dirty="0">
                <a:sym typeface="Wingdings" panose="05000000000000000000" pitchFamily="2" charset="2"/>
              </a:rPr>
              <a:t>see next slide</a:t>
            </a:r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Validation:</a:t>
            </a:r>
          </a:p>
          <a:p>
            <a:pPr lvl="1"/>
            <a:r>
              <a:rPr lang="en-BE" dirty="0"/>
              <a:t>measure it</a:t>
            </a:r>
          </a:p>
          <a:p>
            <a:endParaRPr lang="en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126877"/>
            <a:ext cx="2738984" cy="21926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57863" y="6481823"/>
            <a:ext cx="3437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000" dirty="0"/>
              <a:t>*</a:t>
            </a:r>
            <a:r>
              <a:rPr lang="en-US" sz="1000" dirty="0"/>
              <a:t>“Big Aggregate Numbers” or “Big Actionable Numbers”</a:t>
            </a:r>
            <a:endParaRPr lang="nl-BE" sz="1000" dirty="0"/>
          </a:p>
        </p:txBody>
      </p:sp>
    </p:spTree>
    <p:extLst>
      <p:ext uri="{BB962C8B-B14F-4D97-AF65-F5344CB8AC3E}">
        <p14:creationId xmlns:p14="http://schemas.microsoft.com/office/powerpoint/2010/main" val="3309214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Tech stack</a:t>
            </a:r>
            <a:endParaRPr lang="nl-B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96" y="5421323"/>
            <a:ext cx="907011" cy="853657"/>
          </a:xfrm>
          <a:prstGeom prst="rect">
            <a:avLst/>
          </a:prstGeom>
        </p:spPr>
      </p:pic>
      <p:pic>
        <p:nvPicPr>
          <p:cNvPr id="1032" name="Picture 8" descr="Project Jupyter |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760" y="5429383"/>
            <a:ext cx="1692680" cy="88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arquet logo by David DeSandro on Dribbb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694" y="5333778"/>
            <a:ext cx="1254936" cy="94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ist of Top 10 Web Development Python Frameworks in 202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245" y="3632252"/>
            <a:ext cx="1562385" cy="41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ubscrib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469" y="2119350"/>
            <a:ext cx="1673225" cy="58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9262" y="2186333"/>
            <a:ext cx="998307" cy="5029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8162" y="1359345"/>
            <a:ext cx="2400508" cy="426757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endCxn id="1032" idx="1"/>
          </p:cNvCxnSpPr>
          <p:nvPr/>
        </p:nvCxnSpPr>
        <p:spPr>
          <a:xfrm>
            <a:off x="2073908" y="5873711"/>
            <a:ext cx="53985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306440" y="5873711"/>
            <a:ext cx="53985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42163" y="4447259"/>
            <a:ext cx="0" cy="643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419600" y="2914557"/>
            <a:ext cx="426692" cy="5267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950803" y="2893244"/>
            <a:ext cx="417008" cy="535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211423" y="5478819"/>
            <a:ext cx="398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https://github.com/jorritvm/infovis</a:t>
            </a:r>
          </a:p>
        </p:txBody>
      </p:sp>
      <p:pic>
        <p:nvPicPr>
          <p:cNvPr id="1040" name="Picture 16" descr="GitHub Logo and symbol, meaning, history, PNG, brand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362" y="4141687"/>
            <a:ext cx="2104892" cy="118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WhatsApp Logo PNG vector in SVG, PDF, AI, CDR format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96" b="28593"/>
          <a:stretch/>
        </p:blipFill>
        <p:spPr bwMode="auto">
          <a:xfrm>
            <a:off x="9186211" y="2973229"/>
            <a:ext cx="2243788" cy="71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icrosoft Teams, de digitale werkplek voor jouw KMO - Kockel I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260" y="1759768"/>
            <a:ext cx="1833096" cy="103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623245" y="538772"/>
            <a:ext cx="17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2400" u="sng" dirty="0"/>
              <a:t>Product</a:t>
            </a:r>
            <a:endParaRPr lang="nl-BE" sz="2400" u="sng" dirty="0"/>
          </a:p>
        </p:txBody>
      </p:sp>
      <p:sp>
        <p:nvSpPr>
          <p:cNvPr id="31" name="TextBox 30"/>
          <p:cNvSpPr txBox="1"/>
          <p:nvPr/>
        </p:nvSpPr>
        <p:spPr>
          <a:xfrm>
            <a:off x="9274002" y="1207972"/>
            <a:ext cx="2465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2400" u="sng" dirty="0"/>
              <a:t>Collaboration</a:t>
            </a:r>
            <a:endParaRPr lang="nl-BE" sz="24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562823" y="1829993"/>
            <a:ext cx="93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or</a:t>
            </a:r>
            <a:endParaRPr lang="nl-BE" dirty="0"/>
          </a:p>
        </p:txBody>
      </p:sp>
      <p:sp>
        <p:nvSpPr>
          <p:cNvPr id="26" name="TextBox 25"/>
          <p:cNvSpPr txBox="1"/>
          <p:nvPr/>
        </p:nvSpPr>
        <p:spPr>
          <a:xfrm>
            <a:off x="1152284" y="6349976"/>
            <a:ext cx="93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source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61057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Map viz tech</a:t>
            </a:r>
            <a:endParaRPr lang="nl-BE" dirty="0"/>
          </a:p>
        </p:txBody>
      </p:sp>
      <p:pic>
        <p:nvPicPr>
          <p:cNvPr id="1026" name="Picture 2" descr="https://miro.medium.com/v2/resize:fit:875/1*Jmu26KpNkS6xxvLc1pwzWg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189" y="-146842"/>
            <a:ext cx="7423485" cy="710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787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Project plan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359" y="1357549"/>
            <a:ext cx="9773806" cy="535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3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team presentation: group 2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118" y="1712005"/>
            <a:ext cx="3869043" cy="36184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04733" y="1553839"/>
            <a:ext cx="4045193" cy="3680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81727" y="1553839"/>
            <a:ext cx="4264321" cy="393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0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The dataset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8097" y="227611"/>
            <a:ext cx="4511810" cy="298649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1551008"/>
            <a:ext cx="8596668" cy="5046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27</a:t>
            </a:r>
            <a:r>
              <a:rPr lang="en-BE" dirty="0"/>
              <a:t>.</a:t>
            </a:r>
            <a:r>
              <a:rPr lang="nl-BE" dirty="0"/>
              <a:t>422</a:t>
            </a:r>
            <a:r>
              <a:rPr lang="en-BE" dirty="0"/>
              <a:t> wind pharm phases</a:t>
            </a:r>
          </a:p>
          <a:p>
            <a:r>
              <a:rPr lang="en-BE" dirty="0"/>
              <a:t>155 countries</a:t>
            </a:r>
          </a:p>
          <a:p>
            <a:r>
              <a:rPr lang="nl-BE" dirty="0" err="1"/>
              <a:t>Latest</a:t>
            </a:r>
            <a:r>
              <a:rPr lang="nl-BE" dirty="0"/>
              <a:t> release </a:t>
            </a:r>
            <a:r>
              <a:rPr lang="nl-BE" dirty="0" err="1"/>
              <a:t>from</a:t>
            </a:r>
            <a:r>
              <a:rPr lang="nl-BE" dirty="0"/>
              <a:t> December 2023</a:t>
            </a:r>
          </a:p>
          <a:p>
            <a:r>
              <a:rPr lang="en-BE" dirty="0"/>
              <a:t>No missing values in key attributes</a:t>
            </a:r>
            <a:endParaRPr lang="nl-BE" dirty="0"/>
          </a:p>
          <a:p>
            <a:pPr marL="0" indent="0">
              <a:buNone/>
            </a:pPr>
            <a:endParaRPr lang="en-BE" dirty="0"/>
          </a:p>
          <a:p>
            <a:endParaRPr lang="en-BE" dirty="0"/>
          </a:p>
          <a:p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09" y="3214109"/>
            <a:ext cx="5537614" cy="316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48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38" y="493425"/>
            <a:ext cx="8596668" cy="1320800"/>
          </a:xfrm>
        </p:spPr>
        <p:txBody>
          <a:bodyPr/>
          <a:lstStyle/>
          <a:p>
            <a:r>
              <a:rPr lang="en-BE" dirty="0"/>
              <a:t>The dataset – quality issues</a:t>
            </a: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651" y="1967696"/>
            <a:ext cx="6373611" cy="45014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13" y="4358542"/>
            <a:ext cx="5060962" cy="170169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511875" y="5092861"/>
            <a:ext cx="2683001" cy="6597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9137" y="1410321"/>
            <a:ext cx="55789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/>
              <a:t>sample crosscheck done both on operating &amp; announced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/>
              <a:t>issues only exist with announced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/>
              <a:t>capacities &gt; 10GW will be removed from the dataset</a:t>
            </a:r>
          </a:p>
        </p:txBody>
      </p:sp>
    </p:spTree>
    <p:extLst>
      <p:ext uri="{BB962C8B-B14F-4D97-AF65-F5344CB8AC3E}">
        <p14:creationId xmlns:p14="http://schemas.microsoft.com/office/powerpoint/2010/main" val="160431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Validation: domain situation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1008"/>
            <a:ext cx="8596668" cy="5046561"/>
          </a:xfrm>
        </p:spPr>
        <p:txBody>
          <a:bodyPr>
            <a:normAutofit/>
          </a:bodyPr>
          <a:lstStyle/>
          <a:p>
            <a:r>
              <a:rPr lang="en-BE" dirty="0"/>
              <a:t>Assessment:</a:t>
            </a:r>
          </a:p>
          <a:p>
            <a:pPr lvl="1"/>
            <a:r>
              <a:rPr lang="en-BE" dirty="0"/>
              <a:t>Target user: high school STEM student. They know electrical power is expressed in Watt, they know the prefix M, they know a windmill produces electrical energy.</a:t>
            </a:r>
          </a:p>
          <a:p>
            <a:pPr lvl="1"/>
            <a:r>
              <a:rPr lang="en-BE" dirty="0"/>
              <a:t>Key questions:</a:t>
            </a:r>
          </a:p>
          <a:p>
            <a:pPr lvl="2"/>
            <a:r>
              <a:rPr lang="en-BE" dirty="0"/>
              <a:t>“how is offshore currently distributed over the different continents?”</a:t>
            </a:r>
          </a:p>
          <a:p>
            <a:pPr lvl="2"/>
            <a:r>
              <a:rPr lang="en-BE" dirty="0"/>
              <a:t>“what continents are in the lead of renewable wind integration”</a:t>
            </a:r>
          </a:p>
          <a:p>
            <a:pPr lvl="2"/>
            <a:r>
              <a:rPr lang="en-BE" dirty="0"/>
              <a:t>“can you find </a:t>
            </a:r>
            <a:r>
              <a:rPr lang="en-BE" i="1" dirty="0"/>
              <a:t>attribute X</a:t>
            </a:r>
            <a:r>
              <a:rPr lang="en-BE" b="1" i="1" dirty="0"/>
              <a:t> </a:t>
            </a:r>
            <a:r>
              <a:rPr lang="en-BE" dirty="0"/>
              <a:t>of the biggest windfarm in </a:t>
            </a:r>
            <a:r>
              <a:rPr lang="en-BE" i="1" dirty="0"/>
              <a:t>Europe</a:t>
            </a:r>
            <a:r>
              <a:rPr lang="en-BE" dirty="0"/>
              <a:t>?</a:t>
            </a:r>
            <a:endParaRPr lang="en-BE" i="1" dirty="0"/>
          </a:p>
          <a:p>
            <a:pPr lvl="2"/>
            <a:r>
              <a:rPr lang="en-BE" i="1" dirty="0"/>
              <a:t>“how is the installed capacity evolving over time?” (potentially excluded)</a:t>
            </a:r>
          </a:p>
          <a:p>
            <a:endParaRPr lang="en-BE" i="1" dirty="0"/>
          </a:p>
          <a:p>
            <a:r>
              <a:rPr lang="en-BE" i="1" dirty="0"/>
              <a:t>Validation:</a:t>
            </a:r>
          </a:p>
          <a:p>
            <a:pPr lvl="1"/>
            <a:r>
              <a:rPr lang="en-BE" dirty="0"/>
              <a:t>no interviews</a:t>
            </a:r>
          </a:p>
          <a:p>
            <a:pPr lvl="1"/>
            <a:r>
              <a:rPr lang="en-US" dirty="0"/>
              <a:t>try to imagine yourself in the role of </a:t>
            </a:r>
            <a:r>
              <a:rPr lang="en-BE" dirty="0"/>
              <a:t>high school </a:t>
            </a:r>
            <a:r>
              <a:rPr lang="en-US" dirty="0"/>
              <a:t>student</a:t>
            </a:r>
            <a:endParaRPr lang="en-BE" dirty="0"/>
          </a:p>
          <a:p>
            <a:pPr lvl="1"/>
            <a:r>
              <a:rPr lang="en-BE" dirty="0"/>
              <a:t>maybe ask a student? (not yet decided)</a:t>
            </a: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002" y="126877"/>
            <a:ext cx="2738984" cy="219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8298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Validation: data/task abstraction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1008"/>
            <a:ext cx="8596668" cy="5046561"/>
          </a:xfrm>
        </p:spPr>
        <p:txBody>
          <a:bodyPr>
            <a:normAutofit/>
          </a:bodyPr>
          <a:lstStyle/>
          <a:p>
            <a:r>
              <a:rPr lang="en-BE" dirty="0"/>
              <a:t>Assessment:</a:t>
            </a:r>
          </a:p>
          <a:p>
            <a:pPr lvl="1"/>
            <a:r>
              <a:rPr lang="en-BE" dirty="0"/>
              <a:t>the data is hiërarchical, fine data can easily be bucketed into aggregate categories</a:t>
            </a:r>
          </a:p>
          <a:p>
            <a:pPr lvl="1"/>
            <a:r>
              <a:rPr lang="en-BE" dirty="0"/>
              <a:t>questions 1 and 2 are ‘analyse’ questions.</a:t>
            </a:r>
          </a:p>
          <a:p>
            <a:pPr lvl="1"/>
            <a:r>
              <a:rPr lang="en-BE" dirty="0"/>
              <a:t>question 3 combines both the ‘search’ with the ‘query’ aspect of a viz.</a:t>
            </a:r>
          </a:p>
          <a:p>
            <a:pPr lvl="1"/>
            <a:r>
              <a:rPr lang="en-BE" dirty="0"/>
              <a:t>at first both location &amp; power will be unknown</a:t>
            </a:r>
          </a:p>
          <a:p>
            <a:pPr lvl="1"/>
            <a:r>
              <a:rPr lang="en-BE" dirty="0">
                <a:sym typeface="Wingdings" panose="05000000000000000000" pitchFamily="2" charset="2"/>
              </a:rPr>
              <a:t> </a:t>
            </a:r>
            <a:r>
              <a:rPr lang="en-BE" dirty="0"/>
              <a:t>then you order by power </a:t>
            </a:r>
            <a:r>
              <a:rPr lang="en-BE" dirty="0">
                <a:sym typeface="Wingdings" panose="05000000000000000000" pitchFamily="2" charset="2"/>
              </a:rPr>
              <a:t> </a:t>
            </a:r>
            <a:r>
              <a:rPr lang="en-BE" dirty="0"/>
              <a:t>then you locate </a:t>
            </a:r>
            <a:r>
              <a:rPr lang="en-BE" dirty="0">
                <a:sym typeface="Wingdings" panose="05000000000000000000" pitchFamily="2" charset="2"/>
              </a:rPr>
              <a:t> then you query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>
                <a:sym typeface="Wingdings" panose="05000000000000000000" pitchFamily="2" charset="2"/>
              </a:rPr>
              <a:t>question 4 is a ‘search’ </a:t>
            </a:r>
            <a:r>
              <a:rPr lang="nl-BE" dirty="0" err="1">
                <a:sym typeface="Wingdings" panose="05000000000000000000" pitchFamily="2" charset="2"/>
              </a:rPr>
              <a:t>by</a:t>
            </a:r>
            <a:r>
              <a:rPr lang="nl-BE" dirty="0">
                <a:sym typeface="Wingdings" panose="05000000000000000000" pitchFamily="2" charset="2"/>
              </a:rPr>
              <a:t> filtering on time </a:t>
            </a:r>
            <a:r>
              <a:rPr lang="nl-BE" dirty="0" err="1">
                <a:sym typeface="Wingdings" panose="05000000000000000000" pitchFamily="2" charset="2"/>
              </a:rPr>
              <a:t>and</a:t>
            </a:r>
            <a:r>
              <a:rPr lang="nl-BE" dirty="0">
                <a:sym typeface="Wingdings" panose="05000000000000000000" pitchFamily="2" charset="2"/>
              </a:rPr>
              <a:t> status (</a:t>
            </a:r>
            <a:r>
              <a:rPr lang="nl-BE" dirty="0" err="1">
                <a:sym typeface="Wingdings" panose="05000000000000000000" pitchFamily="2" charset="2"/>
              </a:rPr>
              <a:t>lookup</a:t>
            </a:r>
            <a:r>
              <a:rPr lang="nl-BE" dirty="0">
                <a:sym typeface="Wingdings" panose="05000000000000000000" pitchFamily="2" charset="2"/>
              </a:rPr>
              <a:t>) </a:t>
            </a:r>
            <a:r>
              <a:rPr lang="nl-BE" dirty="0" err="1">
                <a:sym typeface="Wingdings" panose="05000000000000000000" pitchFamily="2" charset="2"/>
              </a:rPr>
              <a:t>and</a:t>
            </a:r>
            <a:r>
              <a:rPr lang="nl-BE" dirty="0">
                <a:sym typeface="Wingdings" panose="05000000000000000000" pitchFamily="2" charset="2"/>
              </a:rPr>
              <a:t> a ‘query’ </a:t>
            </a:r>
            <a:r>
              <a:rPr lang="nl-BE" dirty="0" err="1">
                <a:sym typeface="Wingdings" panose="05000000000000000000" pitchFamily="2" charset="2"/>
              </a:rPr>
              <a:t>to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compare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the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rates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between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regions</a:t>
            </a:r>
            <a:endParaRPr lang="en-BE" dirty="0">
              <a:sym typeface="Wingdings" panose="05000000000000000000" pitchFamily="2" charset="2"/>
            </a:endParaRPr>
          </a:p>
          <a:p>
            <a:endParaRPr lang="en-BE" dirty="0">
              <a:sym typeface="Wingdings" panose="05000000000000000000" pitchFamily="2" charset="2"/>
            </a:endParaRPr>
          </a:p>
          <a:p>
            <a:r>
              <a:rPr lang="en-BE" dirty="0"/>
              <a:t>Validation:</a:t>
            </a:r>
            <a:endParaRPr lang="en-BE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BE" dirty="0">
                <a:solidFill>
                  <a:srgbClr val="FF0000"/>
                </a:solidFill>
                <a:sym typeface="Wingdings" panose="05000000000000000000" pitchFamily="2" charset="2"/>
              </a:rPr>
              <a:t>this layer is the least ‘clear’ to us, can we discuss how to assess data/abstraction better and avoid jumping from domain -&gt; idiom selection?</a:t>
            </a:r>
            <a:endParaRPr lang="en-BE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126877"/>
            <a:ext cx="2738984" cy="219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3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Validation: idiom selection (i)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1008"/>
            <a:ext cx="8596668" cy="5046561"/>
          </a:xfrm>
        </p:spPr>
        <p:txBody>
          <a:bodyPr>
            <a:normAutofit/>
          </a:bodyPr>
          <a:lstStyle/>
          <a:p>
            <a:r>
              <a:rPr lang="en-BE" dirty="0"/>
              <a:t>Assessment:</a:t>
            </a:r>
          </a:p>
          <a:p>
            <a:pPr lvl="1"/>
            <a:r>
              <a:rPr lang="en-BE" dirty="0"/>
              <a:t>filters: </a:t>
            </a:r>
          </a:p>
          <a:p>
            <a:pPr lvl="2"/>
            <a:r>
              <a:rPr lang="en-BE" dirty="0"/>
              <a:t>alphabetical combo boxes for categorical values</a:t>
            </a:r>
            <a:endParaRPr lang="nl-BE" dirty="0"/>
          </a:p>
          <a:p>
            <a:pPr lvl="2"/>
            <a:r>
              <a:rPr lang="nl-BE" dirty="0"/>
              <a:t>multiple </a:t>
            </a:r>
            <a:r>
              <a:rPr lang="nl-BE" dirty="0" err="1"/>
              <a:t>values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selected</a:t>
            </a:r>
            <a:endParaRPr lang="en-BE" dirty="0"/>
          </a:p>
          <a:p>
            <a:pPr lvl="2"/>
            <a:r>
              <a:rPr lang="en-BE" dirty="0"/>
              <a:t>slider for time scale</a:t>
            </a:r>
          </a:p>
          <a:p>
            <a:pPr lvl="2"/>
            <a:r>
              <a:rPr lang="en-BE" dirty="0"/>
              <a:t>BANs* for 1st hiërarchical level (e.g. continent) showing immediatly some summary statistics</a:t>
            </a:r>
          </a:p>
          <a:p>
            <a:pPr lvl="1"/>
            <a:r>
              <a:rPr lang="en-BE" dirty="0"/>
              <a:t>geographical distribution:</a:t>
            </a:r>
          </a:p>
          <a:p>
            <a:pPr lvl="2"/>
            <a:r>
              <a:rPr lang="en-BE" dirty="0"/>
              <a:t>map with dots</a:t>
            </a:r>
          </a:p>
          <a:p>
            <a:pPr lvl="2"/>
            <a:r>
              <a:rPr lang="en-BE" dirty="0"/>
              <a:t>no choropleth – offshore concessions are often very small (area too small to use color/hue as channel)</a:t>
            </a:r>
          </a:p>
          <a:p>
            <a:pPr lvl="2"/>
            <a:r>
              <a:rPr lang="en-BE" dirty="0"/>
              <a:t>size as channel for power rating</a:t>
            </a:r>
          </a:p>
          <a:p>
            <a:pPr lvl="1"/>
            <a:r>
              <a:rPr lang="en-BE" dirty="0"/>
              <a:t>top stations:</a:t>
            </a:r>
          </a:p>
          <a:p>
            <a:pPr lvl="2"/>
            <a:r>
              <a:rPr lang="en-BE" dirty="0"/>
              <a:t>horizontal bar chart</a:t>
            </a:r>
          </a:p>
          <a:p>
            <a:pPr lvl="2"/>
            <a:r>
              <a:rPr lang="en-BE" dirty="0"/>
              <a:t>position as channel for power rating + maybe second channel (luminance?)</a:t>
            </a:r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002" y="126877"/>
            <a:ext cx="2738984" cy="21926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57863" y="6481823"/>
            <a:ext cx="3437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000" dirty="0"/>
              <a:t>*</a:t>
            </a:r>
            <a:r>
              <a:rPr lang="en-US" sz="1000" dirty="0"/>
              <a:t>“Big Aggregate Numbers” or “Big Actionable Numbers”</a:t>
            </a:r>
            <a:endParaRPr lang="nl-BE" sz="1000" dirty="0"/>
          </a:p>
        </p:txBody>
      </p:sp>
    </p:spTree>
    <p:extLst>
      <p:ext uri="{BB962C8B-B14F-4D97-AF65-F5344CB8AC3E}">
        <p14:creationId xmlns:p14="http://schemas.microsoft.com/office/powerpoint/2010/main" val="19977014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Validation: idiom selection (ii)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1008"/>
            <a:ext cx="8596668" cy="5046561"/>
          </a:xfrm>
        </p:spPr>
        <p:txBody>
          <a:bodyPr>
            <a:normAutofit/>
          </a:bodyPr>
          <a:lstStyle/>
          <a:p>
            <a:r>
              <a:rPr lang="en-BE" dirty="0"/>
              <a:t>Assessment:</a:t>
            </a:r>
          </a:p>
          <a:p>
            <a:pPr lvl="1"/>
            <a:r>
              <a:rPr lang="en-BE" dirty="0"/>
              <a:t>query:</a:t>
            </a:r>
          </a:p>
          <a:p>
            <a:pPr lvl="2"/>
            <a:r>
              <a:rPr lang="en-BE" dirty="0"/>
              <a:t>pop-up table with relevant attributes</a:t>
            </a:r>
          </a:p>
          <a:p>
            <a:pPr lvl="1"/>
            <a:endParaRPr lang="en-BE" dirty="0"/>
          </a:p>
          <a:p>
            <a:r>
              <a:rPr lang="en-BE" dirty="0"/>
              <a:t>Validation:</a:t>
            </a:r>
          </a:p>
          <a:p>
            <a:pPr lvl="1"/>
            <a:r>
              <a:rPr lang="en-BE" dirty="0"/>
              <a:t>mockup (see next slide)</a:t>
            </a:r>
          </a:p>
          <a:p>
            <a:pPr lvl="1"/>
            <a:r>
              <a:rPr lang="en-BE" dirty="0"/>
              <a:t>mid-term feedback ;-)</a:t>
            </a:r>
          </a:p>
          <a:p>
            <a:endParaRPr lang="en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126877"/>
            <a:ext cx="2738984" cy="21926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57863" y="6481823"/>
            <a:ext cx="3437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000" dirty="0"/>
              <a:t>*</a:t>
            </a:r>
            <a:r>
              <a:rPr lang="en-US" sz="1000" dirty="0"/>
              <a:t>“Big Aggregate Numbers” or “Big Actionable Numbers”</a:t>
            </a:r>
            <a:endParaRPr lang="nl-BE" sz="1000" dirty="0"/>
          </a:p>
        </p:txBody>
      </p:sp>
    </p:spTree>
    <p:extLst>
      <p:ext uri="{BB962C8B-B14F-4D97-AF65-F5344CB8AC3E}">
        <p14:creationId xmlns:p14="http://schemas.microsoft.com/office/powerpoint/2010/main" val="354112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Mockups (3 iterations)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64" y="1930400"/>
            <a:ext cx="2508703" cy="3880773"/>
          </a:xfrm>
        </p:spPr>
        <p:txBody>
          <a:bodyPr/>
          <a:lstStyle/>
          <a:p>
            <a:r>
              <a:rPr lang="en-BE" dirty="0"/>
              <a:t>Filters on top</a:t>
            </a:r>
          </a:p>
          <a:p>
            <a:r>
              <a:rPr lang="en-BE" dirty="0"/>
              <a:t>BAN on the left that also filter the main viz</a:t>
            </a:r>
          </a:p>
          <a:p>
            <a:r>
              <a:rPr lang="en-BE" dirty="0"/>
              <a:t>Main viz on the middle</a:t>
            </a:r>
          </a:p>
          <a:p>
            <a:r>
              <a:rPr lang="en-BE" dirty="0"/>
              <a:t>Horizontal bar chart on the right</a:t>
            </a:r>
          </a:p>
          <a:p>
            <a:r>
              <a:rPr lang="en-BE" dirty="0"/>
              <a:t>Popup in the middle (query result)</a:t>
            </a:r>
          </a:p>
          <a:p>
            <a:endParaRPr lang="nl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72" y="1270000"/>
            <a:ext cx="8802038" cy="48189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0" name="Straight Arrow Connector 9"/>
          <p:cNvCxnSpPr/>
          <p:nvPr/>
        </p:nvCxnSpPr>
        <p:spPr>
          <a:xfrm>
            <a:off x="2804072" y="1493134"/>
            <a:ext cx="425265" cy="54401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50720" y="1157769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chemeClr val="accent5">
                    <a:lumMod val="50000"/>
                  </a:schemeClr>
                </a:solidFill>
              </a:rPr>
              <a:t>(sub)total</a:t>
            </a:r>
            <a:endParaRPr lang="nl-BE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78608" y="5341176"/>
            <a:ext cx="526394" cy="432991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00825" y="5811173"/>
            <a:ext cx="2006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chemeClr val="accent5">
                    <a:lumMod val="50000"/>
                  </a:schemeClr>
                </a:solidFill>
              </a:rPr>
              <a:t>BAN serving as level 1 filter</a:t>
            </a:r>
            <a:endParaRPr lang="nl-BE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305472" y="3422346"/>
            <a:ext cx="1288210" cy="556267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539197" y="1416101"/>
            <a:ext cx="188450" cy="514299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997786" y="1493134"/>
            <a:ext cx="603480" cy="425127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09657" y="957599"/>
            <a:ext cx="20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chemeClr val="accent5">
                    <a:lumMod val="50000"/>
                  </a:schemeClr>
                </a:solidFill>
              </a:rPr>
              <a:t>additional filters</a:t>
            </a:r>
            <a:endParaRPr lang="nl-B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38823" y="2590800"/>
            <a:ext cx="473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chemeClr val="accent5">
                    <a:lumMod val="50000"/>
                  </a:schemeClr>
                </a:solidFill>
              </a:rPr>
              <a:t>map updates / zooms according to filters</a:t>
            </a:r>
            <a:endParaRPr lang="nl-B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136220" y="4096266"/>
            <a:ext cx="1197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chemeClr val="accent5">
                    <a:lumMod val="50000"/>
                  </a:schemeClr>
                </a:solidFill>
              </a:rPr>
              <a:t>ranking updates according to filters</a:t>
            </a:r>
            <a:endParaRPr lang="nl-BE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7305472" y="3355913"/>
            <a:ext cx="2704290" cy="890516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60615" y="3620532"/>
            <a:ext cx="12394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 dirty="0">
                <a:solidFill>
                  <a:schemeClr val="accent5">
                    <a:lumMod val="50000"/>
                  </a:schemeClr>
                </a:solidFill>
              </a:rPr>
              <a:t>clicking a farm in map or rank shows all attributes</a:t>
            </a:r>
            <a:endParaRPr lang="nl-BE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99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22" grpId="0"/>
      <p:bldP spid="23" grpId="0"/>
      <p:bldP spid="24" grpId="0"/>
      <p:bldP spid="30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306</TotalTime>
  <Words>611</Words>
  <Application>Microsoft Office PowerPoint</Application>
  <PresentationFormat>Breedbeeld</PresentationFormat>
  <Paragraphs>96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Wingdings</vt:lpstr>
      <vt:lpstr>Wingdings 3</vt:lpstr>
      <vt:lpstr>Facet</vt:lpstr>
      <vt:lpstr>infovis project - group 2 - 2024 midterm presentation</vt:lpstr>
      <vt:lpstr>team presentation: group 2</vt:lpstr>
      <vt:lpstr>The dataset</vt:lpstr>
      <vt:lpstr>The dataset – quality issues</vt:lpstr>
      <vt:lpstr>Validation: domain situation</vt:lpstr>
      <vt:lpstr>Validation: data/task abstraction</vt:lpstr>
      <vt:lpstr>Validation: idiom selection (i)</vt:lpstr>
      <vt:lpstr>Validation: idiom selection (ii)</vt:lpstr>
      <vt:lpstr>Mockups (3 iterations)</vt:lpstr>
      <vt:lpstr>Fast prototyping</vt:lpstr>
      <vt:lpstr>Validation: algorithm</vt:lpstr>
      <vt:lpstr>Tech stack</vt:lpstr>
      <vt:lpstr>Map viz tech</vt:lpstr>
      <vt:lpstr>Project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infovis project - group 2 – 2024 midterm presentation</dc:title>
  <dc:creator>Jorrit Vander Mynsbrugge</dc:creator>
  <cp:lastModifiedBy>Ruth Vandeputte</cp:lastModifiedBy>
  <cp:revision>19</cp:revision>
  <dcterms:created xsi:type="dcterms:W3CDTF">2024-04-04T11:33:32Z</dcterms:created>
  <dcterms:modified xsi:type="dcterms:W3CDTF">2024-04-10T18:13:45Z</dcterms:modified>
</cp:coreProperties>
</file>