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50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138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46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643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15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297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1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899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7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3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214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7141-35CD-4F46-B19F-74CA38AC7B82}" type="datetimeFigureOut">
              <a:rPr lang="nl-BE" smtClean="0"/>
              <a:t>4/05/2024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A472-1947-4DB6-BDBF-518214B9B1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748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analysis on start &amp; end year</a:t>
            </a:r>
            <a:br>
              <a:rPr lang="en-BE" dirty="0" smtClean="0"/>
            </a:br>
            <a:r>
              <a:rPr lang="en-BE" dirty="0" smtClean="0"/>
              <a:t>how to handle missing data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smtClean="0"/>
              <a:t>JVM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13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simplify status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60" y="1998695"/>
            <a:ext cx="2387819" cy="3265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9646" y="5111821"/>
            <a:ext cx="364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these units have no added value for the analysis</a:t>
            </a:r>
          </a:p>
          <a:p>
            <a:r>
              <a:rPr lang="en-BE" b="1" dirty="0" smtClean="0"/>
              <a:t>remove the units in the ETL</a:t>
            </a:r>
            <a:endParaRPr lang="nl-B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5154" y="5033554"/>
            <a:ext cx="2612572" cy="539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63840" y="3544617"/>
            <a:ext cx="276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2"/>
                </a:solidFill>
              </a:rPr>
              <a:t>this constitutes units that once were operational but no more</a:t>
            </a:r>
          </a:p>
          <a:p>
            <a:r>
              <a:rPr lang="en-BE" b="1" dirty="0" smtClean="0">
                <a:solidFill>
                  <a:schemeClr val="accent2"/>
                </a:solidFill>
              </a:rPr>
              <a:t>rename status to ‘retired’</a:t>
            </a:r>
            <a:endParaRPr lang="nl-BE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08069" y="4193586"/>
            <a:ext cx="521643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39291" y="3378926"/>
            <a:ext cx="4685212" cy="63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26080" y="2612571"/>
            <a:ext cx="5869577" cy="1210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00160" y="2027809"/>
            <a:ext cx="276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6">
                    <a:lumMod val="75000"/>
                  </a:schemeClr>
                </a:solidFill>
              </a:rPr>
              <a:t>this is the only category where units are operational today</a:t>
            </a:r>
          </a:p>
          <a:p>
            <a:r>
              <a:rPr lang="en-BE" b="1" dirty="0" smtClean="0">
                <a:solidFill>
                  <a:schemeClr val="accent6">
                    <a:lumMod val="75000"/>
                  </a:schemeClr>
                </a:solidFill>
              </a:rPr>
              <a:t>keep status ‘operating’</a:t>
            </a:r>
            <a:endParaRPr lang="nl-B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9291" y="1158240"/>
            <a:ext cx="3074126" cy="99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86743" y="2612571"/>
            <a:ext cx="2420983" cy="273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75796" y="1575660"/>
            <a:ext cx="3150832" cy="143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32310" y="1806842"/>
            <a:ext cx="2581674" cy="235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63133" y="457926"/>
            <a:ext cx="2769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>
                <a:solidFill>
                  <a:schemeClr val="accent1">
                    <a:lumMod val="75000"/>
                  </a:schemeClr>
                </a:solidFill>
              </a:rPr>
              <a:t>all of these categories relate to units that will be operational some day in the future – </a:t>
            </a:r>
          </a:p>
          <a:p>
            <a:r>
              <a:rPr lang="en-BE" b="1" dirty="0" smtClean="0">
                <a:solidFill>
                  <a:schemeClr val="accent1">
                    <a:lumMod val="75000"/>
                  </a:schemeClr>
                </a:solidFill>
              </a:rPr>
              <a:t>rename status to ‘future’</a:t>
            </a:r>
            <a:endParaRPr lang="nl-B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4 cases exist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52461"/>
              </p:ext>
            </p:extLst>
          </p:nvPr>
        </p:nvGraphicFramePr>
        <p:xfrm>
          <a:off x="838200" y="1825623"/>
          <a:ext cx="10886574" cy="438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105">
                  <a:extLst>
                    <a:ext uri="{9D8B030D-6E8A-4147-A177-3AD203B41FA5}">
                      <a16:colId xmlns:a16="http://schemas.microsoft.com/office/drawing/2014/main" val="1934679385"/>
                    </a:ext>
                  </a:extLst>
                </a:gridCol>
                <a:gridCol w="1449806">
                  <a:extLst>
                    <a:ext uri="{9D8B030D-6E8A-4147-A177-3AD203B41FA5}">
                      <a16:colId xmlns:a16="http://schemas.microsoft.com/office/drawing/2014/main" val="842527108"/>
                    </a:ext>
                  </a:extLst>
                </a:gridCol>
                <a:gridCol w="8253663">
                  <a:extLst>
                    <a:ext uri="{9D8B030D-6E8A-4147-A177-3AD203B41FA5}">
                      <a16:colId xmlns:a16="http://schemas.microsoft.com/office/drawing/2014/main" val="770743004"/>
                    </a:ext>
                  </a:extLst>
                </a:gridCol>
              </a:tblGrid>
              <a:tr h="454361">
                <a:tc>
                  <a:txBody>
                    <a:bodyPr/>
                    <a:lstStyle/>
                    <a:p>
                      <a:r>
                        <a:rPr lang="en-BE" dirty="0" smtClean="0"/>
                        <a:t>Start year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Retired year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Analysis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0221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mostly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en-BE" baseline="0" dirty="0" smtClean="0"/>
                        <a:t>except for 1-2 </a:t>
                      </a:r>
                      <a:r>
                        <a:rPr lang="en-BE" b="1" baseline="0" dirty="0" smtClean="0"/>
                        <a:t>operating</a:t>
                      </a:r>
                      <a:r>
                        <a:rPr lang="en-BE" baseline="0" dirty="0" smtClean="0"/>
                        <a:t> units that were set to retire in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908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</a:t>
                      </a:r>
                      <a:r>
                        <a:rPr lang="en-BE" baseline="0" dirty="0" smtClean="0"/>
                        <a:t> </a:t>
                      </a:r>
                      <a:r>
                        <a:rPr lang="en-BE" b="1" baseline="0" dirty="0" smtClean="0"/>
                        <a:t>retired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nl-BE" baseline="0" dirty="0" smtClean="0"/>
                        <a:t>H</a:t>
                      </a:r>
                      <a:r>
                        <a:rPr lang="en-BE" baseline="0" dirty="0" smtClean="0"/>
                        <a:t>as </a:t>
                      </a:r>
                      <a:r>
                        <a:rPr lang="en-BE" b="1" baseline="0" dirty="0" smtClean="0"/>
                        <a:t>operating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en-BE" baseline="0" dirty="0" smtClean="0"/>
                        <a:t>Has </a:t>
                      </a:r>
                      <a:r>
                        <a:rPr lang="en-BE" b="1" baseline="0" dirty="0" smtClean="0"/>
                        <a:t>future</a:t>
                      </a:r>
                      <a:r>
                        <a:rPr lang="en-BE" baseline="0" dirty="0" smtClean="0"/>
                        <a:t> units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6765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NA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dirty="0" smtClean="0"/>
                        <a:t> units</a:t>
                      </a:r>
                      <a:r>
                        <a:rPr lang="en-BE" baseline="0" dirty="0" smtClean="0"/>
                        <a:t> only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77355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NA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NA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a few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dirty="0" smtClean="0"/>
                        <a:t> units</a:t>
                      </a:r>
                    </a:p>
                    <a:p>
                      <a:r>
                        <a:rPr lang="nl-BE" dirty="0" smtClean="0"/>
                        <a:t>M</a:t>
                      </a:r>
                      <a:r>
                        <a:rPr lang="en-BE" dirty="0" smtClean="0"/>
                        <a:t>any </a:t>
                      </a:r>
                      <a:r>
                        <a:rPr lang="en-BE" b="1" dirty="0" smtClean="0"/>
                        <a:t>operating</a:t>
                      </a:r>
                      <a:r>
                        <a:rPr lang="en-BE" dirty="0" smtClean="0"/>
                        <a:t> units</a:t>
                      </a:r>
                    </a:p>
                    <a:p>
                      <a:r>
                        <a:rPr lang="nl-BE" dirty="0" smtClean="0"/>
                        <a:t>M</a:t>
                      </a:r>
                      <a:r>
                        <a:rPr lang="en-BE" dirty="0" smtClean="0"/>
                        <a:t>any</a:t>
                      </a:r>
                      <a:r>
                        <a:rPr lang="en-BE" baseline="0" dirty="0" smtClean="0"/>
                        <a:t> </a:t>
                      </a:r>
                      <a:r>
                        <a:rPr lang="en-BE" b="1" baseline="0" dirty="0" smtClean="0"/>
                        <a:t>future</a:t>
                      </a:r>
                      <a:r>
                        <a:rPr lang="en-BE" baseline="0" dirty="0" smtClean="0"/>
                        <a:t> units</a:t>
                      </a:r>
                      <a:endParaRPr lang="en-BE" dirty="0" smtClean="0"/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4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wind farm life span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From the V-V dataset we can deduce an median life span of 15(*1) years</a:t>
            </a:r>
          </a:p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6" y="2577836"/>
            <a:ext cx="6217920" cy="37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proposal for imputing missing values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27905"/>
              </p:ext>
            </p:extLst>
          </p:nvPr>
        </p:nvGraphicFramePr>
        <p:xfrm>
          <a:off x="838200" y="1825623"/>
          <a:ext cx="10886574" cy="438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83">
                  <a:extLst>
                    <a:ext uri="{9D8B030D-6E8A-4147-A177-3AD203B41FA5}">
                      <a16:colId xmlns:a16="http://schemas.microsoft.com/office/drawing/2014/main" val="1934679385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842527108"/>
                    </a:ext>
                  </a:extLst>
                </a:gridCol>
                <a:gridCol w="5863905">
                  <a:extLst>
                    <a:ext uri="{9D8B030D-6E8A-4147-A177-3AD203B41FA5}">
                      <a16:colId xmlns:a16="http://schemas.microsoft.com/office/drawing/2014/main" val="770743004"/>
                    </a:ext>
                  </a:extLst>
                </a:gridCol>
              </a:tblGrid>
              <a:tr h="454361">
                <a:tc>
                  <a:txBody>
                    <a:bodyPr/>
                    <a:lstStyle/>
                    <a:p>
                      <a:r>
                        <a:rPr lang="en-BE" dirty="0" smtClean="0"/>
                        <a:t>Start year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Retired year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Analysis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0221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mostly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en-BE" baseline="0" dirty="0" smtClean="0"/>
                        <a:t>except for 1-2 </a:t>
                      </a:r>
                      <a:r>
                        <a:rPr lang="en-BE" b="1" baseline="0" dirty="0" smtClean="0"/>
                        <a:t>operating</a:t>
                      </a:r>
                      <a:r>
                        <a:rPr lang="en-BE" baseline="0" dirty="0" smtClean="0"/>
                        <a:t> units that were set to retire in 2023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6908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in(Start_year + 15, 2023)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1" dirty="0" smtClean="0">
                          <a:solidFill>
                            <a:srgbClr val="00B050"/>
                          </a:solidFill>
                        </a:rPr>
                        <a:t>M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ax(Start_year + 15, 2025)</a:t>
                      </a:r>
                      <a:endParaRPr lang="nl-BE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Start_year + 15</a:t>
                      </a:r>
                      <a:endParaRPr lang="nl-BE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</a:t>
                      </a:r>
                      <a:r>
                        <a:rPr lang="en-BE" baseline="0" dirty="0" smtClean="0"/>
                        <a:t> </a:t>
                      </a:r>
                      <a:r>
                        <a:rPr lang="en-BE" b="1" baseline="0" dirty="0" smtClean="0"/>
                        <a:t>retired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nl-BE" baseline="0" dirty="0" smtClean="0"/>
                        <a:t>H</a:t>
                      </a:r>
                      <a:r>
                        <a:rPr lang="en-BE" baseline="0" dirty="0" smtClean="0"/>
                        <a:t>as </a:t>
                      </a:r>
                      <a:r>
                        <a:rPr lang="en-BE" b="1" baseline="0" dirty="0" smtClean="0"/>
                        <a:t>operating</a:t>
                      </a:r>
                      <a:r>
                        <a:rPr lang="en-BE" baseline="0" dirty="0" smtClean="0"/>
                        <a:t> units</a:t>
                      </a:r>
                    </a:p>
                    <a:p>
                      <a:r>
                        <a:rPr lang="en-BE" baseline="0" dirty="0" smtClean="0"/>
                        <a:t>Has </a:t>
                      </a:r>
                      <a:r>
                        <a:rPr lang="en-BE" b="1" baseline="0" dirty="0" smtClean="0"/>
                        <a:t>future</a:t>
                      </a:r>
                      <a:r>
                        <a:rPr lang="en-BE" baseline="0" dirty="0" smtClean="0"/>
                        <a:t> units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96765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Retired_year - 15</a:t>
                      </a:r>
                      <a:endParaRPr lang="nl-BE" b="1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Value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dirty="0" smtClean="0"/>
                        <a:t> units</a:t>
                      </a:r>
                      <a:r>
                        <a:rPr lang="en-BE" baseline="0" dirty="0" smtClean="0"/>
                        <a:t> only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77355"/>
                  </a:ext>
                </a:extLst>
              </a:tr>
              <a:tr h="913832">
                <a:tc>
                  <a:txBody>
                    <a:bodyPr/>
                    <a:lstStyle/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2008</a:t>
                      </a:r>
                    </a:p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(*3)</a:t>
                      </a:r>
                      <a:endParaRPr lang="nl-BE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2023(*2)</a:t>
                      </a:r>
                    </a:p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2032</a:t>
                      </a:r>
                    </a:p>
                    <a:p>
                      <a:r>
                        <a:rPr lang="en-BE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2040</a:t>
                      </a:r>
                      <a:endParaRPr lang="nl-BE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H</a:t>
                      </a:r>
                      <a:r>
                        <a:rPr lang="en-BE" dirty="0" smtClean="0"/>
                        <a:t>as a few </a:t>
                      </a:r>
                      <a:r>
                        <a:rPr lang="en-BE" b="1" dirty="0" smtClean="0"/>
                        <a:t>retired</a:t>
                      </a:r>
                      <a:r>
                        <a:rPr lang="en-BE" dirty="0" smtClean="0"/>
                        <a:t> units 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Consider them retired in 2023</a:t>
                      </a:r>
                      <a:endParaRPr lang="en-BE" dirty="0" smtClean="0"/>
                    </a:p>
                    <a:p>
                      <a:r>
                        <a:rPr lang="nl-BE" dirty="0" smtClean="0"/>
                        <a:t>M</a:t>
                      </a:r>
                      <a:r>
                        <a:rPr lang="en-BE" dirty="0" smtClean="0"/>
                        <a:t>any </a:t>
                      </a:r>
                      <a:r>
                        <a:rPr lang="en-BE" b="1" dirty="0" smtClean="0"/>
                        <a:t>operating</a:t>
                      </a:r>
                      <a:r>
                        <a:rPr lang="en-BE" dirty="0" smtClean="0"/>
                        <a:t> units 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Consider these half</a:t>
                      </a:r>
                      <a:r>
                        <a:rPr lang="en-BE" b="1" baseline="0" dirty="0" smtClean="0">
                          <a:solidFill>
                            <a:srgbClr val="00B050"/>
                          </a:solidFill>
                        </a:rPr>
                        <a:t> life in 2024</a:t>
                      </a:r>
                      <a:endParaRPr lang="en-BE" b="1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M</a:t>
                      </a:r>
                      <a:r>
                        <a:rPr lang="en-BE" dirty="0" smtClean="0"/>
                        <a:t>any</a:t>
                      </a:r>
                      <a:r>
                        <a:rPr lang="en-BE" baseline="0" dirty="0" smtClean="0"/>
                        <a:t> </a:t>
                      </a:r>
                      <a:r>
                        <a:rPr lang="en-BE" b="1" baseline="0" dirty="0" smtClean="0"/>
                        <a:t>future</a:t>
                      </a:r>
                      <a:r>
                        <a:rPr lang="en-BE" baseline="0" dirty="0" smtClean="0"/>
                        <a:t> units </a:t>
                      </a:r>
                      <a:r>
                        <a:rPr lang="en-BE" b="1" dirty="0" smtClean="0">
                          <a:solidFill>
                            <a:srgbClr val="00B050"/>
                          </a:solidFill>
                        </a:rPr>
                        <a:t>Consider them retired in 2023</a:t>
                      </a:r>
                      <a:endParaRPr lang="en-BE" dirty="0" smtClean="0"/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4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/>
          <a:lstStyle/>
          <a:p>
            <a:r>
              <a:rPr lang="en-BE" dirty="0" smtClean="0"/>
              <a:t>discussion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954"/>
            <a:ext cx="10515600" cy="4801009"/>
          </a:xfrm>
        </p:spPr>
        <p:txBody>
          <a:bodyPr>
            <a:normAutofit/>
          </a:bodyPr>
          <a:lstStyle/>
          <a:p>
            <a:r>
              <a:rPr lang="en-BE" sz="2000" dirty="0" smtClean="0"/>
              <a:t>*1: instead of taking a fixed number of 15 we can build a statistical model (mu=15,4; sigma=6,5) to draw a lifespan from</a:t>
            </a:r>
          </a:p>
          <a:p>
            <a:endParaRPr lang="en-BE" sz="2000" dirty="0" smtClean="0"/>
          </a:p>
          <a:p>
            <a:r>
              <a:rPr lang="en-BE" sz="2000" dirty="0" smtClean="0"/>
              <a:t>*2: we could also model the time between today and already retired plants and sample that statistical model every time we need to obtain a past retire date value</a:t>
            </a:r>
          </a:p>
          <a:p>
            <a:endParaRPr lang="en-BE" sz="2000" dirty="0"/>
          </a:p>
          <a:p>
            <a:r>
              <a:rPr lang="en-BE" sz="2000" dirty="0" smtClean="0"/>
              <a:t>*3: we could also model the time between today and future announced plants and sample that statistical model every time we need to obtain a future start year value</a:t>
            </a:r>
          </a:p>
          <a:p>
            <a:endParaRPr lang="en-BE" sz="2000" dirty="0"/>
          </a:p>
          <a:p>
            <a:endParaRPr lang="nl-BE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4711337"/>
            <a:ext cx="10439400" cy="1140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upside: no ‘jumps’ at Y – 7; Y – 1; Y + 1 ; Y + 7</a:t>
            </a:r>
          </a:p>
          <a:p>
            <a:pPr algn="ctr"/>
            <a:r>
              <a:rPr lang="en-BE" dirty="0" smtClean="0"/>
              <a:t>downside: workload, added value for viz?</a:t>
            </a:r>
          </a:p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29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what does our time slider indicate?</a:t>
            </a:r>
            <a:endParaRPr lang="nl-BE" dirty="0"/>
          </a:p>
        </p:txBody>
      </p:sp>
      <p:sp>
        <p:nvSpPr>
          <p:cNvPr id="4" name="Right Arrow 3"/>
          <p:cNvSpPr/>
          <p:nvPr/>
        </p:nvSpPr>
        <p:spPr>
          <a:xfrm>
            <a:off x="1567543" y="3405051"/>
            <a:ext cx="9387840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Straight Connector 5"/>
          <p:cNvCxnSpPr/>
          <p:nvPr/>
        </p:nvCxnSpPr>
        <p:spPr>
          <a:xfrm>
            <a:off x="5765074" y="1497874"/>
            <a:ext cx="0" cy="49813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68686" y="1825625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TODAY</a:t>
            </a:r>
            <a:endParaRPr lang="nl-BE" dirty="0"/>
          </a:p>
        </p:txBody>
      </p:sp>
      <p:sp>
        <p:nvSpPr>
          <p:cNvPr id="8" name="Frame 7"/>
          <p:cNvSpPr/>
          <p:nvPr/>
        </p:nvSpPr>
        <p:spPr>
          <a:xfrm>
            <a:off x="1689463" y="2368731"/>
            <a:ext cx="2560320" cy="635726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TIME WINDOW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249783" y="4137206"/>
            <a:ext cx="2560320" cy="635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TIME WINDOW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7080069" y="5434783"/>
            <a:ext cx="2560320" cy="6357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TIME WINDOW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21486" y="1690688"/>
            <a:ext cx="3100251" cy="139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/>
              <a:t>SIMPLEST APPROACH: it filter based on the start_year and not the retired year!!!</a:t>
            </a:r>
            <a:endParaRPr lang="nl-B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98766" y="2091282"/>
            <a:ext cx="1180012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26972" y="2265454"/>
            <a:ext cx="1180012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02332" y="3082834"/>
            <a:ext cx="1180012" cy="0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68686" y="3326674"/>
            <a:ext cx="1180012" cy="0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83383" y="2769325"/>
            <a:ext cx="1180012" cy="0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7531" y="3230880"/>
            <a:ext cx="1180012" cy="0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7914459" y="2120517"/>
            <a:ext cx="636814" cy="691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52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analysis on start &amp; end year how to handle missing data</vt:lpstr>
      <vt:lpstr>simplify status</vt:lpstr>
      <vt:lpstr>4 cases exist</vt:lpstr>
      <vt:lpstr>wind farm life span</vt:lpstr>
      <vt:lpstr>proposal for imputing missing values</vt:lpstr>
      <vt:lpstr>discussion</vt:lpstr>
      <vt:lpstr>what does our time slider indicate?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start &amp; end year how to handle</dc:title>
  <dc:creator>Jorrit Vander Mynsbrugge</dc:creator>
  <cp:lastModifiedBy>Jorrit Vander Mynsbrugge</cp:lastModifiedBy>
  <cp:revision>7</cp:revision>
  <dcterms:created xsi:type="dcterms:W3CDTF">2024-05-04T12:01:02Z</dcterms:created>
  <dcterms:modified xsi:type="dcterms:W3CDTF">2024-05-04T12:50:28Z</dcterms:modified>
</cp:coreProperties>
</file>