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0" r:id="rId4"/>
    <p:sldId id="268" r:id="rId5"/>
    <p:sldId id="259" r:id="rId6"/>
    <p:sldId id="262" r:id="rId7"/>
    <p:sldId id="263" r:id="rId8"/>
    <p:sldId id="265" r:id="rId9"/>
    <p:sldId id="261" r:id="rId10"/>
    <p:sldId id="270" r:id="rId11"/>
    <p:sldId id="266" r:id="rId12"/>
    <p:sldId id="258" r:id="rId13"/>
    <p:sldId id="269" r:id="rId14"/>
    <p:sldId id="257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midterm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63715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 smtClean="0"/>
              <a:t>Jorrit Vander Mynsbrugge</a:t>
            </a:r>
          </a:p>
          <a:p>
            <a:r>
              <a:rPr lang="nl-BE" dirty="0"/>
              <a:t>Ruth </a:t>
            </a:r>
            <a:r>
              <a:rPr lang="nl-BE" dirty="0" smtClean="0"/>
              <a:t>Vandeputte</a:t>
            </a:r>
            <a:endParaRPr lang="en-BE" dirty="0" smtClean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 smtClean="0"/>
              <a:t>Chowdhury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Fast prototyping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3" y="1594183"/>
            <a:ext cx="10403133" cy="45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dataset is static, non-streaming</a:t>
            </a:r>
          </a:p>
          <a:p>
            <a:pPr lvl="1"/>
            <a:r>
              <a:rPr lang="en-BE" dirty="0" smtClean="0"/>
              <a:t>query and summary statistics can be pre-computed</a:t>
            </a:r>
          </a:p>
          <a:p>
            <a:pPr lvl="1"/>
            <a:r>
              <a:rPr lang="en-BE" dirty="0" smtClean="0"/>
              <a:t>map viz will be slowest section </a:t>
            </a:r>
            <a:r>
              <a:rPr lang="en-BE" dirty="0" smtClean="0">
                <a:sym typeface="Wingdings" panose="05000000000000000000" pitchFamily="2" charset="2"/>
              </a:rPr>
              <a:t> try second framework if first does not suffice</a:t>
            </a:r>
          </a:p>
          <a:p>
            <a:pPr lvl="2"/>
            <a:r>
              <a:rPr lang="en-BE" dirty="0" smtClean="0">
                <a:sym typeface="Wingdings" panose="05000000000000000000" pitchFamily="2" charset="2"/>
              </a:rPr>
              <a:t>see next slide</a:t>
            </a:r>
            <a:endParaRPr lang="en-BE" dirty="0" smtClean="0"/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measure it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0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Tech stack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6" y="5421323"/>
            <a:ext cx="907011" cy="853657"/>
          </a:xfrm>
          <a:prstGeom prst="rect">
            <a:avLst/>
          </a:prstGeom>
        </p:spPr>
      </p:pic>
      <p:pic>
        <p:nvPicPr>
          <p:cNvPr id="1032" name="Picture 8" descr="Project Jupyter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60" y="5429383"/>
            <a:ext cx="1692680" cy="8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quet logo by David DeSandro on Drib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94" y="5333778"/>
            <a:ext cx="1254936" cy="9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of Top 10 Web Development Python Frameworks in 20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45" y="3632252"/>
            <a:ext cx="1562385" cy="41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bscri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69" y="2119350"/>
            <a:ext cx="1673225" cy="5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262" y="2186333"/>
            <a:ext cx="998307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162" y="1359345"/>
            <a:ext cx="2400508" cy="42675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32" idx="1"/>
          </p:cNvCxnSpPr>
          <p:nvPr/>
        </p:nvCxnSpPr>
        <p:spPr>
          <a:xfrm>
            <a:off x="2073908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6440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2163" y="4447259"/>
            <a:ext cx="0" cy="64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19600" y="2914557"/>
            <a:ext cx="426692" cy="526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50803" y="2893244"/>
            <a:ext cx="417008" cy="535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11423" y="5478819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https://github.com/jorritvm/infovis</a:t>
            </a:r>
            <a:endParaRPr lang="nl-BE" dirty="0"/>
          </a:p>
        </p:txBody>
      </p:sp>
      <p:pic>
        <p:nvPicPr>
          <p:cNvPr id="1040" name="Picture 16" descr="GitHub Logo and symbol, meaning, history, PNG, br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62" y="4141687"/>
            <a:ext cx="2104892" cy="11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sApp Logo PNG vector in SVG, PDF, AI, CDR forma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28593"/>
          <a:stretch/>
        </p:blipFill>
        <p:spPr bwMode="auto">
          <a:xfrm>
            <a:off x="9186211" y="2973229"/>
            <a:ext cx="2243788" cy="7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Teams, de digitale werkplek voor jouw KMO - Kockel 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60" y="1759768"/>
            <a:ext cx="1833096" cy="10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23245" y="538772"/>
            <a:ext cx="17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Product</a:t>
            </a:r>
            <a:endParaRPr lang="nl-BE" sz="2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9274002" y="1207972"/>
            <a:ext cx="24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Collaboration</a:t>
            </a:r>
            <a:endParaRPr lang="nl-BE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562823" y="1829993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or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1152284" y="6349976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1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Map viz tech</a:t>
            </a:r>
            <a:endParaRPr lang="nl-BE" dirty="0"/>
          </a:p>
        </p:txBody>
      </p:sp>
      <p:pic>
        <p:nvPicPr>
          <p:cNvPr id="1026" name="Picture 2" descr="https://miro.medium.com/v2/resize:fit:875/1*Jmu26KpNkS6xxvLc1pwzW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89" y="-146842"/>
            <a:ext cx="7423485" cy="71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Project plan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9" y="1357549"/>
            <a:ext cx="9773806" cy="5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team presentation: group 2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18" y="1712005"/>
            <a:ext cx="3869043" cy="361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733" y="1553839"/>
            <a:ext cx="4045193" cy="3680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727" y="1553839"/>
            <a:ext cx="4264321" cy="39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The dataset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097" y="227611"/>
            <a:ext cx="4511810" cy="29864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27</a:t>
            </a:r>
            <a:r>
              <a:rPr lang="en-BE" dirty="0"/>
              <a:t>.</a:t>
            </a:r>
            <a:r>
              <a:rPr lang="nl-BE" dirty="0" smtClean="0"/>
              <a:t>422</a:t>
            </a:r>
            <a:r>
              <a:rPr lang="en-BE" dirty="0" smtClean="0"/>
              <a:t> wind pharm phases</a:t>
            </a:r>
          </a:p>
          <a:p>
            <a:r>
              <a:rPr lang="en-BE" dirty="0" smtClean="0"/>
              <a:t>155 countries</a:t>
            </a:r>
          </a:p>
          <a:p>
            <a:r>
              <a:rPr lang="en-BE" dirty="0" smtClean="0"/>
              <a:t>No missing values in key attributes</a:t>
            </a:r>
          </a:p>
          <a:p>
            <a:endParaRPr lang="en-BE" dirty="0" smtClean="0"/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9" y="3214109"/>
            <a:ext cx="5537614" cy="31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38" y="493425"/>
            <a:ext cx="8596668" cy="1320800"/>
          </a:xfrm>
        </p:spPr>
        <p:txBody>
          <a:bodyPr/>
          <a:lstStyle/>
          <a:p>
            <a:r>
              <a:rPr lang="en-BE" dirty="0" smtClean="0"/>
              <a:t>The dataset – quality issues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51" y="1967696"/>
            <a:ext cx="6373611" cy="4501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" y="4358542"/>
            <a:ext cx="5060962" cy="170169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511875" y="5092861"/>
            <a:ext cx="2683001" cy="659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137" y="1410321"/>
            <a:ext cx="5578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 smtClean="0"/>
              <a:t>sample crosscheck done both on operating &amp; announced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 smtClean="0"/>
              <a:t>issues only exist with announced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 smtClean="0"/>
              <a:t>capacities &gt; 10GW will be removed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16043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domain situation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Target user: high school STEM student. They know electrical power is expressed in Watt, they know the prefix M, they know a windmill produces electrical energy.</a:t>
            </a:r>
          </a:p>
          <a:p>
            <a:pPr lvl="1"/>
            <a:r>
              <a:rPr lang="en-BE" dirty="0" smtClean="0"/>
              <a:t>Key questions:</a:t>
            </a:r>
          </a:p>
          <a:p>
            <a:pPr lvl="2"/>
            <a:r>
              <a:rPr lang="en-BE" dirty="0" smtClean="0"/>
              <a:t>“how is offshore currently distributed over the different continents?”</a:t>
            </a:r>
          </a:p>
          <a:p>
            <a:pPr lvl="2"/>
            <a:r>
              <a:rPr lang="en-BE" dirty="0" smtClean="0"/>
              <a:t>“what continents are in the lead of renewable wind integration”</a:t>
            </a:r>
          </a:p>
          <a:p>
            <a:pPr lvl="2"/>
            <a:r>
              <a:rPr lang="en-BE" dirty="0" smtClean="0"/>
              <a:t>“can you find </a:t>
            </a:r>
            <a:r>
              <a:rPr lang="en-BE" i="1" dirty="0" smtClean="0"/>
              <a:t>attribute X</a:t>
            </a:r>
            <a:r>
              <a:rPr lang="en-BE" b="1" i="1" dirty="0"/>
              <a:t> </a:t>
            </a:r>
            <a:r>
              <a:rPr lang="en-BE" dirty="0" smtClean="0"/>
              <a:t>of the biggest windfarm in </a:t>
            </a:r>
            <a:r>
              <a:rPr lang="en-BE" i="1" dirty="0" smtClean="0"/>
              <a:t>Europe</a:t>
            </a:r>
            <a:r>
              <a:rPr lang="en-BE" dirty="0" smtClean="0"/>
              <a:t>?</a:t>
            </a:r>
            <a:endParaRPr lang="en-BE" i="1" dirty="0" smtClean="0"/>
          </a:p>
          <a:p>
            <a:pPr lvl="2"/>
            <a:r>
              <a:rPr lang="en-BE" i="1" dirty="0" smtClean="0"/>
              <a:t>“how is the installed capacity evolving over time?” (potentially excluded)</a:t>
            </a:r>
          </a:p>
          <a:p>
            <a:endParaRPr lang="en-BE" i="1" dirty="0" smtClean="0"/>
          </a:p>
          <a:p>
            <a:r>
              <a:rPr lang="en-BE" i="1" dirty="0" smtClean="0"/>
              <a:t>Validation:</a:t>
            </a:r>
          </a:p>
          <a:p>
            <a:pPr lvl="1"/>
            <a:r>
              <a:rPr lang="en-BE" dirty="0" smtClean="0"/>
              <a:t>no interviews</a:t>
            </a:r>
          </a:p>
          <a:p>
            <a:pPr lvl="1"/>
            <a:r>
              <a:rPr lang="en-US" dirty="0"/>
              <a:t>try to imagine yourself in the role of </a:t>
            </a:r>
            <a:r>
              <a:rPr lang="en-BE" dirty="0" smtClean="0"/>
              <a:t>high school </a:t>
            </a:r>
            <a:r>
              <a:rPr lang="en-US" dirty="0" smtClean="0"/>
              <a:t>student</a:t>
            </a:r>
            <a:endParaRPr lang="en-BE" dirty="0" smtClean="0"/>
          </a:p>
          <a:p>
            <a:pPr lvl="1"/>
            <a:r>
              <a:rPr lang="en-BE" dirty="0" smtClean="0"/>
              <a:t>maybe ask a student? (not yet decided)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data/task abstraction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the data is hiërarchical, fine data can easily be bucketed into aggregate categories</a:t>
            </a:r>
          </a:p>
          <a:p>
            <a:pPr lvl="1"/>
            <a:r>
              <a:rPr lang="en-BE" dirty="0" smtClean="0"/>
              <a:t>questions 1 and 2 are ‘analyse’ questions.</a:t>
            </a:r>
          </a:p>
          <a:p>
            <a:pPr lvl="1"/>
            <a:r>
              <a:rPr lang="en-BE" dirty="0" smtClean="0"/>
              <a:t>question 3 combines both the ‘search’ with the ‘query’ aspect of a viz.</a:t>
            </a:r>
          </a:p>
          <a:p>
            <a:pPr lvl="1"/>
            <a:r>
              <a:rPr lang="en-BE" dirty="0" smtClean="0"/>
              <a:t>at first both location &amp; power will be unknown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order by power </a:t>
            </a:r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locate </a:t>
            </a:r>
            <a:r>
              <a:rPr lang="en-BE" dirty="0" smtClean="0">
                <a:sym typeface="Wingdings" panose="05000000000000000000" pitchFamily="2" charset="2"/>
              </a:rPr>
              <a:t> then you query</a:t>
            </a:r>
          </a:p>
          <a:p>
            <a:endParaRPr lang="en-BE" dirty="0">
              <a:sym typeface="Wingdings" panose="05000000000000000000" pitchFamily="2" charset="2"/>
            </a:endParaRPr>
          </a:p>
          <a:p>
            <a:r>
              <a:rPr lang="en-BE" dirty="0"/>
              <a:t>Validation:</a:t>
            </a:r>
            <a:endParaRPr lang="en-BE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BE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 layer is the least ‘clear’ to us, can we discuss how to assess data/abstraction better and avoid jumping from domain -&gt; idiom selection?</a:t>
            </a:r>
            <a:endParaRPr lang="en-BE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selection (i)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filters: </a:t>
            </a:r>
          </a:p>
          <a:p>
            <a:pPr lvl="2"/>
            <a:r>
              <a:rPr lang="en-BE" dirty="0" smtClean="0"/>
              <a:t>alphabetical combo boxes for categorical values</a:t>
            </a:r>
          </a:p>
          <a:p>
            <a:pPr lvl="2"/>
            <a:r>
              <a:rPr lang="en-BE" dirty="0" smtClean="0"/>
              <a:t>slider for time scale</a:t>
            </a:r>
          </a:p>
          <a:p>
            <a:pPr lvl="2"/>
            <a:r>
              <a:rPr lang="en-BE" dirty="0" smtClean="0"/>
              <a:t>BANs* for 1st hiërarchical level (e.g. continent) showing immediatly some summary statistics</a:t>
            </a:r>
          </a:p>
          <a:p>
            <a:pPr lvl="1"/>
            <a:r>
              <a:rPr lang="en-BE" dirty="0" smtClean="0"/>
              <a:t>geographical distribution:</a:t>
            </a:r>
          </a:p>
          <a:p>
            <a:pPr lvl="2"/>
            <a:r>
              <a:rPr lang="en-BE" dirty="0" smtClean="0"/>
              <a:t>map with dots</a:t>
            </a:r>
          </a:p>
          <a:p>
            <a:pPr lvl="2"/>
            <a:r>
              <a:rPr lang="en-BE" dirty="0" smtClean="0"/>
              <a:t>no choropleth – offshore concessions are often very small (area too small to use color/hue as channel)</a:t>
            </a:r>
          </a:p>
          <a:p>
            <a:pPr lvl="2"/>
            <a:r>
              <a:rPr lang="en-BE" dirty="0" smtClean="0"/>
              <a:t>size as channel for power rating</a:t>
            </a:r>
          </a:p>
          <a:p>
            <a:pPr lvl="1"/>
            <a:r>
              <a:rPr lang="en-BE" dirty="0" smtClean="0"/>
              <a:t>top stations:</a:t>
            </a:r>
          </a:p>
          <a:p>
            <a:pPr lvl="2"/>
            <a:r>
              <a:rPr lang="en-BE" dirty="0" smtClean="0"/>
              <a:t>horizontal bar chart</a:t>
            </a:r>
          </a:p>
          <a:p>
            <a:pPr lvl="2"/>
            <a:r>
              <a:rPr lang="en-BE" dirty="0" smtClean="0"/>
              <a:t>position as channel for power rating + maybe second channel (luminance?)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99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selection (ii)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query:</a:t>
            </a:r>
          </a:p>
          <a:p>
            <a:pPr lvl="2"/>
            <a:r>
              <a:rPr lang="en-BE" dirty="0" smtClean="0"/>
              <a:t>pop-up table with relevant attributes</a:t>
            </a:r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mockup (see next slide)</a:t>
            </a:r>
          </a:p>
          <a:p>
            <a:pPr lvl="1"/>
            <a:r>
              <a:rPr lang="en-BE" dirty="0" smtClean="0"/>
              <a:t>mid-term feedback ;-)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541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Mockups (3 iterations)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64" y="1930400"/>
            <a:ext cx="2508703" cy="3880773"/>
          </a:xfrm>
        </p:spPr>
        <p:txBody>
          <a:bodyPr/>
          <a:lstStyle/>
          <a:p>
            <a:r>
              <a:rPr lang="en-BE" dirty="0" smtClean="0"/>
              <a:t>Filters on top</a:t>
            </a:r>
          </a:p>
          <a:p>
            <a:r>
              <a:rPr lang="en-BE" dirty="0" smtClean="0"/>
              <a:t>BAN on the left that also filter the main viz</a:t>
            </a:r>
          </a:p>
          <a:p>
            <a:r>
              <a:rPr lang="en-BE" dirty="0" smtClean="0"/>
              <a:t>Main viz on the middle</a:t>
            </a:r>
          </a:p>
          <a:p>
            <a:r>
              <a:rPr lang="en-BE" dirty="0" smtClean="0"/>
              <a:t>Horizontal bar chart on the right</a:t>
            </a:r>
          </a:p>
          <a:p>
            <a:r>
              <a:rPr lang="en-BE" dirty="0" smtClean="0"/>
              <a:t>Popup in the middle (query result)</a:t>
            </a:r>
          </a:p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72" y="1270000"/>
            <a:ext cx="8802038" cy="481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804072" y="1493134"/>
            <a:ext cx="425265" cy="54401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0720" y="115776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(sub)total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78608" y="5341176"/>
            <a:ext cx="526394" cy="43299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0825" y="5811173"/>
            <a:ext cx="200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BAN serving as level 1 filter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05472" y="3422346"/>
            <a:ext cx="1288210" cy="55626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9197" y="1416101"/>
            <a:ext cx="188450" cy="51429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97786" y="1493134"/>
            <a:ext cx="603480" cy="42512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9657" y="957599"/>
            <a:ext cx="20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additional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8823" y="2590800"/>
            <a:ext cx="47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map updates / zooms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6220" y="4096266"/>
            <a:ext cx="11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ranking updates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05472" y="3355913"/>
            <a:ext cx="2704290" cy="89051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0615" y="3620532"/>
            <a:ext cx="123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 smtClean="0">
                <a:solidFill>
                  <a:schemeClr val="accent5">
                    <a:lumMod val="50000"/>
                  </a:schemeClr>
                </a:solidFill>
              </a:rPr>
              <a:t>clicking a farm in map or rank shows all attributes</a:t>
            </a:r>
            <a:endParaRPr lang="nl-BE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/>
      <p:bldP spid="23" grpId="0"/>
      <p:bldP spid="24" grpId="0"/>
      <p:bldP spid="30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219</TotalTime>
  <Words>555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infovis project - group 2 - 2024 midterm presentation</vt:lpstr>
      <vt:lpstr>team presentation: group 2</vt:lpstr>
      <vt:lpstr>The dataset</vt:lpstr>
      <vt:lpstr>The dataset – quality issues</vt:lpstr>
      <vt:lpstr>Validation: domain situation</vt:lpstr>
      <vt:lpstr>Validation: data/task abstraction</vt:lpstr>
      <vt:lpstr>Validation: idiom selection (i)</vt:lpstr>
      <vt:lpstr>Validation: idiom selection (ii)</vt:lpstr>
      <vt:lpstr>Mockups (3 iterations)</vt:lpstr>
      <vt:lpstr>Fast prototyping</vt:lpstr>
      <vt:lpstr>Validation: algorithm</vt:lpstr>
      <vt:lpstr>Tech stack</vt:lpstr>
      <vt:lpstr>Map viz tech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17</cp:revision>
  <dcterms:created xsi:type="dcterms:W3CDTF">2024-04-04T11:33:32Z</dcterms:created>
  <dcterms:modified xsi:type="dcterms:W3CDTF">2024-04-06T14:30:34Z</dcterms:modified>
</cp:coreProperties>
</file>